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2" r:id="rId2"/>
    <p:sldId id="345" r:id="rId3"/>
    <p:sldId id="346" r:id="rId4"/>
    <p:sldId id="335" r:id="rId5"/>
    <p:sldId id="336" r:id="rId6"/>
    <p:sldId id="334" r:id="rId7"/>
    <p:sldId id="337" r:id="rId8"/>
    <p:sldId id="338" r:id="rId9"/>
    <p:sldId id="339" r:id="rId10"/>
    <p:sldId id="340" r:id="rId11"/>
    <p:sldId id="342" r:id="rId12"/>
    <p:sldId id="343" r:id="rId13"/>
    <p:sldId id="34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17" userDrawn="1">
          <p15:clr>
            <a:srgbClr val="A4A3A4"/>
          </p15:clr>
        </p15:guide>
        <p15:guide id="3" pos="5443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623"/>
    <a:srgbClr val="C62A2A"/>
    <a:srgbClr val="244B90"/>
    <a:srgbClr val="254C94"/>
    <a:srgbClr val="FFFFFF"/>
    <a:srgbClr val="0089D3"/>
    <a:srgbClr val="00AAEC"/>
    <a:srgbClr val="EA4A22"/>
    <a:srgbClr val="0076C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9" autoAdjust="0"/>
    <p:restoredTop sz="95590" autoAdjust="0"/>
  </p:normalViewPr>
  <p:slideViewPr>
    <p:cSldViewPr snapToGrid="0">
      <p:cViewPr>
        <p:scale>
          <a:sx n="75" d="100"/>
          <a:sy n="75" d="100"/>
        </p:scale>
        <p:origin x="270" y="708"/>
      </p:cViewPr>
      <p:guideLst>
        <p:guide orient="horz" pos="4065"/>
        <p:guide pos="317"/>
        <p:guide pos="5443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15EEF-5127-421A-8AEC-5C7FFCF717F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EBBF1-4DAF-4FC8-9883-472F0B9C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0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6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91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2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6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2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7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6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1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9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9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BBF1-4DAF-4FC8-9883-472F0B9CDA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9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7A4-0302-47F1-B48D-EBFDBB9F6BD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4DF-4E49-46CB-B378-B4AA6DC2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2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9203" y="556078"/>
            <a:ext cx="7886700" cy="6870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7025-C835-44B7-BDFC-B0EA4C4609F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22D-1869-4DAE-8FBE-CFA26CB047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741886"/>
            <a:ext cx="9144000" cy="116114"/>
          </a:xfrm>
          <a:prstGeom prst="rect">
            <a:avLst/>
          </a:prstGeom>
          <a:solidFill>
            <a:srgbClr val="244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 flipV="1">
            <a:off x="8619924" y="6302247"/>
            <a:ext cx="1019376" cy="1019374"/>
          </a:xfrm>
          <a:prstGeom prst="ellipse">
            <a:avLst/>
          </a:prstGeom>
          <a:solidFill>
            <a:srgbClr val="244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661531" y="-643866"/>
            <a:ext cx="9805531" cy="2167866"/>
            <a:chOff x="-661531" y="-643866"/>
            <a:chExt cx="9805531" cy="2167866"/>
          </a:xfrm>
        </p:grpSpPr>
        <p:sp>
          <p:nvSpPr>
            <p:cNvPr id="9" name="자유형 8"/>
            <p:cNvSpPr/>
            <p:nvPr/>
          </p:nvSpPr>
          <p:spPr>
            <a:xfrm>
              <a:off x="6807200" y="0"/>
              <a:ext cx="2336800" cy="1231602"/>
            </a:xfrm>
            <a:custGeom>
              <a:avLst/>
              <a:gdLst>
                <a:gd name="connsiteX0" fmla="*/ 1191 w 2336800"/>
                <a:gd name="connsiteY0" fmla="*/ 1231602 h 1231602"/>
                <a:gd name="connsiteX1" fmla="*/ 2336800 w 2336800"/>
                <a:gd name="connsiteY1" fmla="*/ 1231602 h 1231602"/>
                <a:gd name="connsiteX2" fmla="*/ 2336800 w 2336800"/>
                <a:gd name="connsiteY2" fmla="*/ 0 h 1231602"/>
                <a:gd name="connsiteX3" fmla="*/ 402124 w 2336800"/>
                <a:gd name="connsiteY3" fmla="*/ 0 h 1231602"/>
                <a:gd name="connsiteX4" fmla="*/ 346123 w 2336800"/>
                <a:gd name="connsiteY4" fmla="*/ 74889 h 1231602"/>
                <a:gd name="connsiteX5" fmla="*/ 0 w 2336800"/>
                <a:gd name="connsiteY5" fmla="*/ 1208015 h 123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6800" h="1231602">
                  <a:moveTo>
                    <a:pt x="1191" y="1231602"/>
                  </a:moveTo>
                  <a:lnTo>
                    <a:pt x="2336800" y="1231602"/>
                  </a:lnTo>
                  <a:lnTo>
                    <a:pt x="2336800" y="0"/>
                  </a:lnTo>
                  <a:lnTo>
                    <a:pt x="402124" y="0"/>
                  </a:lnTo>
                  <a:lnTo>
                    <a:pt x="346123" y="74889"/>
                  </a:lnTo>
                  <a:cubicBezTo>
                    <a:pt x="127599" y="398346"/>
                    <a:pt x="0" y="788279"/>
                    <a:pt x="0" y="120801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0"/>
              <a:ext cx="9144000" cy="116114"/>
            </a:xfrm>
            <a:prstGeom prst="rect">
              <a:avLst/>
            </a:prstGeom>
            <a:solidFill>
              <a:srgbClr val="244B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flipV="1">
              <a:off x="-661531" y="-643866"/>
              <a:ext cx="1287734" cy="1287732"/>
            </a:xfrm>
            <a:prstGeom prst="ellipse">
              <a:avLst/>
            </a:prstGeom>
            <a:solidFill>
              <a:srgbClr val="244B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231602"/>
              <a:ext cx="9144000" cy="292398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26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7025-C835-44B7-BDFC-B0EA4C4609F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22D-1869-4DAE-8FBE-CFA26CB04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2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580262"/>
            <a:ext cx="9144000" cy="277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" y="6580262"/>
            <a:ext cx="6281160" cy="27773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데이터분석및활용</a:t>
            </a:r>
            <a:r>
              <a:rPr lang="en-US" altLang="ko-KR" smtClean="0"/>
              <a:t>(</a:t>
            </a:r>
            <a:r>
              <a:rPr lang="ko-KR" altLang="en-US" smtClean="0"/>
              <a:t>한국컴퓨팅산업협회</a:t>
            </a:r>
            <a:r>
              <a:rPr lang="en-US" altLang="ko-KR" smtClean="0"/>
              <a:t>) </a:t>
            </a:r>
            <a:r>
              <a:rPr lang="ko-KR" altLang="en-US" smtClean="0"/>
              <a:t>세종대학교 부성순</a:t>
            </a:r>
            <a:r>
              <a:rPr lang="en-US" altLang="ko-KR" smtClean="0"/>
              <a:t>(bakpak@empas.com)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6779" y="6536568"/>
            <a:ext cx="2057400" cy="365125"/>
          </a:xfrm>
        </p:spPr>
        <p:txBody>
          <a:bodyPr vert="horz" lIns="91440" tIns="45720" rIns="91440" bIns="45720" rtlCol="0" anchor="ctr"/>
          <a:lstStyle>
            <a:lvl1pPr algn="r">
              <a:defRPr lang="ko-KR" altLang="en-US" b="1" smtClean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EC87AD30-93D1-4DCE-A850-B88EB2465A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5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6203" y="441778"/>
            <a:ext cx="7886700" cy="68708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lvl="0">
              <a:lnSpc>
                <a:spcPct val="110000"/>
              </a:lnSpc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7025-C835-44B7-BDFC-B0EA4C4609F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822D-1869-4DAE-8FBE-CFA26CB04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3" r:id="rId2"/>
    <p:sldLayoutId id="2147483662" r:id="rId3"/>
    <p:sldLayoutId id="214748367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200" b="1" kern="1200" spc="-200" dirty="0">
          <a:ln>
            <a:solidFill>
              <a:schemeClr val="accent1">
                <a:shade val="50000"/>
                <a:alpha val="0"/>
              </a:schemeClr>
            </a:solidFill>
          </a:ln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1"/>
            <a:tileRect/>
          </a:gradFill>
          <a:latin typeface="+mj-lt"/>
          <a:ea typeface="포천 오성과 한음 Bold" panose="020B0803000000000000" pitchFamily="34" charset="-127"/>
          <a:cs typeface="+mn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92" y="1355070"/>
            <a:ext cx="855203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300" smtClean="0">
                <a:latin typeface="+mj-ea"/>
                <a:ea typeface="+mj-ea"/>
              </a:rPr>
              <a:t>개요</a:t>
            </a:r>
            <a:r>
              <a:rPr lang="en-US" altLang="ko-KR" sz="1300" smtClean="0">
                <a:latin typeface="+mj-ea"/>
                <a:ea typeface="+mj-ea"/>
              </a:rPr>
              <a:t>: </a:t>
            </a:r>
            <a:r>
              <a:rPr lang="ko-KR" altLang="en-US" sz="1300" smtClean="0">
                <a:latin typeface="+mj-ea"/>
                <a:ea typeface="+mj-ea"/>
              </a:rPr>
              <a:t>일반적으로 어떤 양의 관측겨롸를 일정한 기준에 따라 계열로 정리한 것을 통계계열이라고 한다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어떤 관측치 또는 통계량의 변화를 시간의 움직임에 따라 포착하고 이것을 계열화하였을때 이와  같은 통계계열을 시계열이라고 한다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시계열 데이터는 아래와 같은 변동이 복잡하게 혼합되어 이루어진다</a:t>
            </a:r>
            <a:r>
              <a:rPr lang="en-US" altLang="ko-KR" sz="1300" smtClean="0">
                <a:latin typeface="+mj-ea"/>
                <a:ea typeface="+mj-ea"/>
              </a:rPr>
              <a:t>.</a:t>
            </a:r>
          </a:p>
          <a:p>
            <a:pPr algn="just"/>
            <a:r>
              <a:rPr lang="ko-KR" altLang="en-US" sz="1300" smtClean="0">
                <a:latin typeface="+mj-ea"/>
                <a:ea typeface="+mj-ea"/>
              </a:rPr>
              <a:t>연구목적에 따라 특정한 원인에 의거하여 나타나는 변동부분만을 분리하여 추출하거나 또는소거하는 일이 필요하게 된다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이와 같은 통계기술을 사용하는 연구를 시계열 분석이라고 한다</a:t>
            </a:r>
            <a:r>
              <a:rPr lang="en-US" altLang="ko-KR" sz="1300" smtClean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792" y="2016789"/>
            <a:ext cx="890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9203" y="2590640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우연변동</a:t>
            </a:r>
            <a:r>
              <a:rPr lang="en-US" altLang="ko-KR" b="1" smtClean="0">
                <a:solidFill>
                  <a:schemeClr val="bg1"/>
                </a:solidFill>
              </a:rPr>
              <a:t>,</a:t>
            </a:r>
            <a:r>
              <a:rPr lang="ko-KR" altLang="en-US" b="1" smtClean="0">
                <a:solidFill>
                  <a:schemeClr val="bg1"/>
                </a:solidFill>
              </a:rPr>
              <a:t>불규칙변도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9203" y="3248485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계절변동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9203" y="3878375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구조변동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9203" y="4508265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순환변동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9411" y="2627492"/>
            <a:ext cx="3257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smtClean="0">
                <a:latin typeface="+mj-ea"/>
                <a:ea typeface="+mj-ea"/>
              </a:rPr>
              <a:t>돌연적인 사건을 원인으로 함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89411" y="3228528"/>
            <a:ext cx="3257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smtClean="0">
                <a:latin typeface="+mj-ea"/>
                <a:ea typeface="+mj-ea"/>
              </a:rPr>
              <a:t>해마다 똑같이 되풀이됨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89411" y="3878375"/>
            <a:ext cx="3257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smtClean="0">
                <a:latin typeface="+mj-ea"/>
                <a:ea typeface="+mj-ea"/>
              </a:rPr>
              <a:t>오랜세월에 걸쳐 추세적으로 나타남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11" y="4533257"/>
            <a:ext cx="4077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smtClean="0">
                <a:latin typeface="+mj-ea"/>
                <a:ea typeface="+mj-ea"/>
              </a:rPr>
              <a:t>1</a:t>
            </a:r>
            <a:r>
              <a:rPr lang="ko-KR" altLang="en-US" sz="1400" b="1" smtClean="0">
                <a:latin typeface="+mj-ea"/>
                <a:ea typeface="+mj-ea"/>
              </a:rPr>
              <a:t>년이상의 장기간에 걸쳐 규칙적으로 반복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2792" y="5244961"/>
            <a:ext cx="8552031" cy="692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300" smtClean="0">
                <a:latin typeface="+mj-ea"/>
                <a:ea typeface="+mj-ea"/>
              </a:rPr>
              <a:t>시간의 흐름에 따라 수집된 자료</a:t>
            </a:r>
            <a:endParaRPr lang="en-US" altLang="ko-KR" sz="1300" smtClean="0">
              <a:latin typeface="+mj-ea"/>
              <a:ea typeface="+mj-ea"/>
            </a:endParaRPr>
          </a:p>
          <a:p>
            <a:pPr algn="just"/>
            <a:r>
              <a:rPr lang="ko-KR" altLang="en-US" sz="1300" smtClean="0">
                <a:latin typeface="+mj-ea"/>
                <a:ea typeface="+mj-ea"/>
              </a:rPr>
              <a:t>일변량 자료인 </a:t>
            </a:r>
            <a:r>
              <a:rPr lang="en-US" altLang="ko-KR" sz="1300" smtClean="0">
                <a:latin typeface="+mj-ea"/>
                <a:ea typeface="+mj-ea"/>
              </a:rPr>
              <a:t>Y</a:t>
            </a:r>
            <a:r>
              <a:rPr lang="ko-KR" altLang="en-US" sz="1300" smtClean="0">
                <a:latin typeface="+mj-ea"/>
                <a:ea typeface="+mj-ea"/>
              </a:rPr>
              <a:t>와 수집된 시점인 </a:t>
            </a:r>
            <a:r>
              <a:rPr lang="en-US" altLang="ko-KR" sz="1300" smtClean="0">
                <a:latin typeface="+mj-ea"/>
                <a:ea typeface="+mj-ea"/>
              </a:rPr>
              <a:t>X(</a:t>
            </a:r>
            <a:r>
              <a:rPr lang="ko-KR" altLang="en-US" sz="1300" smtClean="0">
                <a:latin typeface="+mj-ea"/>
                <a:ea typeface="+mj-ea"/>
              </a:rPr>
              <a:t>시간</a:t>
            </a:r>
            <a:r>
              <a:rPr lang="en-US" altLang="ko-KR" sz="1300" smtClean="0">
                <a:latin typeface="+mj-ea"/>
                <a:ea typeface="+mj-ea"/>
              </a:rPr>
              <a:t>T)</a:t>
            </a:r>
            <a:r>
              <a:rPr lang="ko-KR" altLang="en-US" sz="1300" smtClean="0">
                <a:latin typeface="+mj-ea"/>
                <a:ea typeface="+mj-ea"/>
              </a:rPr>
              <a:t>와의 관계</a:t>
            </a:r>
            <a:endParaRPr lang="en-US" altLang="ko-KR" sz="1300" smtClean="0">
              <a:latin typeface="+mj-ea"/>
              <a:ea typeface="+mj-ea"/>
            </a:endParaRPr>
          </a:p>
          <a:p>
            <a:pPr algn="just"/>
            <a:r>
              <a:rPr lang="ko-KR" altLang="en-US" sz="1300" smtClean="0">
                <a:latin typeface="+mj-ea"/>
                <a:ea typeface="+mj-ea"/>
              </a:rPr>
              <a:t>이때 시간 </a:t>
            </a:r>
            <a:r>
              <a:rPr lang="en-US" altLang="ko-KR" sz="1300" smtClean="0">
                <a:latin typeface="+mj-ea"/>
                <a:ea typeface="+mj-ea"/>
              </a:rPr>
              <a:t>T</a:t>
            </a:r>
            <a:r>
              <a:rPr lang="ko-KR" altLang="en-US" sz="1300" smtClean="0">
                <a:latin typeface="+mj-ea"/>
                <a:ea typeface="+mj-ea"/>
              </a:rPr>
              <a:t>간 간격은 일정한 것</a:t>
            </a:r>
            <a:r>
              <a:rPr lang="en-US" altLang="ko-KR" sz="1300" smtClean="0">
                <a:latin typeface="+mj-ea"/>
                <a:ea typeface="+mj-ea"/>
              </a:rPr>
              <a:t>(</a:t>
            </a:r>
            <a:r>
              <a:rPr lang="ko-KR" altLang="en-US" sz="1300" smtClean="0">
                <a:latin typeface="+mj-ea"/>
                <a:ea typeface="+mj-ea"/>
              </a:rPr>
              <a:t>일</a:t>
            </a:r>
            <a:r>
              <a:rPr lang="en-US" altLang="ko-KR" sz="1300" smtClean="0">
                <a:latin typeface="+mj-ea"/>
                <a:ea typeface="+mj-ea"/>
              </a:rPr>
              <a:t>, </a:t>
            </a:r>
            <a:r>
              <a:rPr lang="ko-KR" altLang="en-US" sz="1300" smtClean="0">
                <a:latin typeface="+mj-ea"/>
                <a:ea typeface="+mj-ea"/>
              </a:rPr>
              <a:t>주</a:t>
            </a:r>
            <a:r>
              <a:rPr lang="en-US" altLang="ko-KR" sz="1300" smtClean="0">
                <a:latin typeface="+mj-ea"/>
                <a:ea typeface="+mj-ea"/>
              </a:rPr>
              <a:t>, </a:t>
            </a:r>
            <a:r>
              <a:rPr lang="ko-KR" altLang="en-US" sz="1300" smtClean="0">
                <a:latin typeface="+mj-ea"/>
                <a:ea typeface="+mj-ea"/>
              </a:rPr>
              <a:t>월</a:t>
            </a:r>
            <a:r>
              <a:rPr lang="en-US" altLang="ko-KR" sz="1300" smtClean="0">
                <a:latin typeface="+mj-ea"/>
                <a:ea typeface="+mj-ea"/>
              </a:rPr>
              <a:t>, </a:t>
            </a:r>
            <a:r>
              <a:rPr lang="ko-KR" altLang="en-US" sz="1300" smtClean="0">
                <a:latin typeface="+mj-ea"/>
                <a:ea typeface="+mj-ea"/>
              </a:rPr>
              <a:t>년등</a:t>
            </a:r>
            <a:r>
              <a:rPr lang="en-US" altLang="ko-KR" sz="1300" smtClean="0">
                <a:latin typeface="+mj-ea"/>
                <a:ea typeface="+mj-ea"/>
              </a:rPr>
              <a:t>)</a:t>
            </a:r>
            <a:r>
              <a:rPr lang="ko-KR" altLang="en-US" sz="1300" smtClean="0">
                <a:latin typeface="+mj-ea"/>
                <a:ea typeface="+mj-ea"/>
              </a:rPr>
              <a:t>을 전제로함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그렇지 않으면 복잡도 증가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07654" y="641000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구글링</a:t>
            </a:r>
            <a:r>
              <a:rPr lang="en-US" altLang="ko-KR" smtClean="0"/>
              <a:t>     [</a:t>
            </a:r>
            <a:r>
              <a:rPr lang="ko-KR" altLang="en-US" smtClean="0"/>
              <a:t>fileltype:pdf 시계열</a:t>
            </a:r>
            <a:r>
              <a:rPr lang="en-US" altLang="ko-KR" smtClean="0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시계열분석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(</a:t>
            </a:r>
            <a:r>
              <a:rPr lang="ko-KR" altLang="en-US" sz="2800" smtClean="0"/>
              <a:t>승법모델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0335"/>
              </p:ext>
            </p:extLst>
          </p:nvPr>
        </p:nvGraphicFramePr>
        <p:xfrm>
          <a:off x="2775826" y="649229"/>
          <a:ext cx="6368174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8174">
                  <a:extLst>
                    <a:ext uri="{9D8B030D-6E8A-4147-A177-3AD203B41FA5}">
                      <a16:colId xmlns:a16="http://schemas.microsoft.com/office/drawing/2014/main" val="301725251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트렌드만 있는 데이터 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선형 회귀분석을 이용해 예측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(y=ax+b)</a:t>
                      </a:r>
                      <a:endParaRPr lang="en-US" altLang="ko-KR" sz="14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9781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서울특별시 백화점경상지수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통계청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2000.1~2017.12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216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개월자료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16365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856206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99203" y="1243166"/>
            <a:ext cx="7916996" cy="18308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평활된 자료 얻기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계절성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중심이동평균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5.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계절별 중앙값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(median(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봄데이터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)) –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소수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자리에서 반올림</a:t>
            </a:r>
            <a:endParaRPr lang="en-US" altLang="ko-KR" sz="1200" spc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6.  </a:t>
            </a:r>
            <a:r>
              <a:rPr lang="ko-KR" altLang="en-US" sz="1200" spc="0" smtClean="0">
                <a:solidFill>
                  <a:srgbClr val="FF0000"/>
                </a:solidFill>
                <a:latin typeface="+mj-ea"/>
                <a:ea typeface="+mj-ea"/>
              </a:rPr>
              <a:t>계절변동지수를 구함</a:t>
            </a:r>
            <a:r>
              <a:rPr lang="en-US" altLang="ko-KR" sz="1200" spc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계절별 중앙값을 평규냄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하나의 계절주기에서 평균으로 나눔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. 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봄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평균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봄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여름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가을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겨울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</a:p>
          <a:p>
            <a:endParaRPr lang="en-US" altLang="ko-KR" sz="1200" spc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*계절변동조정에도 사용가능함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설등의 특정한 시기에 발생된 소매증가등 이러한 부분을 없애야함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  Deseasoned Data =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원자료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계절변동지수</a:t>
            </a:r>
            <a:endParaRPr lang="en-US" altLang="ko-KR" sz="1200" spc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7.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예측함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예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다음겨울 판매량예측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(t,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현재 데이터가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16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개이고 가을을 구하려면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17,18,19(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가을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),20(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겨울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))</a:t>
            </a: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회귀식*가을계절변동지수 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=&gt;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회귀식은 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ax+b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여기서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x=17 </a:t>
            </a: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0561" y="3074018"/>
            <a:ext cx="733583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/>
              <a:t>16번째 겨울의 예측값은   회귀식</a:t>
            </a:r>
            <a:r>
              <a:rPr lang="ko-KR" altLang="en-US" sz="1200" b="1"/>
              <a:t>*</a:t>
            </a:r>
            <a:r>
              <a:rPr lang="ko-KR" altLang="en-US" sz="1200" b="1" smtClean="0"/>
              <a:t>겨울계절변동지수</a:t>
            </a:r>
            <a:endParaRPr lang="en-US" altLang="ko-KR" sz="1200" b="1" smtClean="0"/>
          </a:p>
          <a:p>
            <a:r>
              <a:rPr lang="en-US" altLang="ko-KR" sz="1200" b="1"/>
              <a:t> </a:t>
            </a:r>
            <a:r>
              <a:rPr lang="en-US" altLang="ko-KR" sz="1200" b="1" smtClean="0"/>
              <a:t>(1.548951049</a:t>
            </a:r>
            <a:r>
              <a:rPr lang="ko-KR" altLang="en-US" sz="1200" b="1" smtClean="0"/>
              <a:t>*</a:t>
            </a:r>
            <a:r>
              <a:rPr lang="en-US" altLang="ko-KR" sz="1200" b="1" smtClean="0"/>
              <a:t>16+12.01515)</a:t>
            </a:r>
            <a:r>
              <a:rPr lang="ko-KR" altLang="en-US" sz="1200" b="1" smtClean="0"/>
              <a:t>*</a:t>
            </a:r>
            <a:r>
              <a:rPr lang="en-US" altLang="ko-KR" sz="1200" b="1" smtClean="0"/>
              <a:t>1.6433123</a:t>
            </a:r>
            <a:endParaRPr lang="ko-KR" altLang="en-US" sz="12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1" y="3621408"/>
            <a:ext cx="5387247" cy="294582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모서리가 둥근 직사각형 19"/>
          <p:cNvSpPr/>
          <p:nvPr/>
        </p:nvSpPr>
        <p:spPr>
          <a:xfrm>
            <a:off x="4854574" y="5581650"/>
            <a:ext cx="3171826" cy="56102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시계열분석</a:t>
            </a:r>
            <a:r>
              <a:rPr lang="en-US" altLang="ko-KR" sz="1400" b="1" smtClean="0"/>
              <a:t>.xlsx</a:t>
            </a:r>
          </a:p>
          <a:p>
            <a:pPr algn="ctr"/>
            <a:r>
              <a:rPr lang="en-US" altLang="ko-KR" sz="1400" b="1" smtClean="0"/>
              <a:t>[</a:t>
            </a:r>
            <a:r>
              <a:rPr lang="ko-KR" altLang="en-US" sz="1400" b="1" smtClean="0"/>
              <a:t>승법모델</a:t>
            </a:r>
            <a:r>
              <a:rPr lang="en-US" altLang="ko-KR" sz="1400" b="1" smtClean="0"/>
              <a:t>_</a:t>
            </a:r>
            <a:r>
              <a:rPr lang="ko-KR" altLang="en-US" sz="1400" b="1" smtClean="0"/>
              <a:t>중심이동평균</a:t>
            </a:r>
            <a:r>
              <a:rPr lang="en-US" altLang="ko-KR" sz="1400" b="1" smtClean="0"/>
              <a:t>]</a:t>
            </a:r>
            <a:r>
              <a:rPr lang="ko-KR" altLang="en-US" sz="1400" b="1" smtClean="0"/>
              <a:t>시트 참조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8967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r>
              <a:rPr lang="en-US" altLang="ko-KR" smtClean="0"/>
              <a:t>(</a:t>
            </a:r>
            <a:r>
              <a:rPr lang="ko-KR" altLang="en-US" smtClean="0"/>
              <a:t>가법모델</a:t>
            </a:r>
            <a:r>
              <a:rPr lang="en-US" altLang="ko-KR" smtClean="0"/>
              <a:t>:Additive Model)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3" y="2112287"/>
            <a:ext cx="3724275" cy="308610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99203" y="1243166"/>
            <a:ext cx="7916996" cy="40783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계절변동의 진폭이 추세의 증가 또는 감소에 따라 일정한 경우</a:t>
            </a:r>
            <a:endParaRPr lang="en-US" altLang="ko-KR" sz="1200" spc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55" y="2219691"/>
            <a:ext cx="3284311" cy="18947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559300" y="4293906"/>
            <a:ext cx="3380466" cy="114169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Detrend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값의 차이</a:t>
            </a:r>
            <a:endParaRPr lang="en-US" altLang="ko-KR" sz="1200" spc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승법모델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결과자료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원자료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)/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트렌드</a:t>
            </a:r>
            <a:endParaRPr lang="en-US" altLang="ko-KR" sz="1200" spc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               (170.2/163.4556)</a:t>
            </a: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가법모델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결과자료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원자료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)-</a:t>
            </a:r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트렌드</a:t>
            </a:r>
            <a:endParaRPr lang="en-US" altLang="ko-KR" sz="1200" spc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spc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0" smtClean="0">
                <a:solidFill>
                  <a:schemeClr val="tx1"/>
                </a:solidFill>
                <a:latin typeface="+mj-ea"/>
                <a:ea typeface="+mj-ea"/>
              </a:rPr>
              <a:t>                 (170.2-163.4556)</a:t>
            </a:r>
            <a:endParaRPr lang="en-US" altLang="ko-KR" sz="1200" spc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6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r>
              <a:rPr lang="en-US" altLang="ko-KR" smtClean="0"/>
              <a:t>(</a:t>
            </a:r>
            <a:r>
              <a:rPr lang="ko-KR" altLang="en-US" smtClean="0"/>
              <a:t>가법모델</a:t>
            </a:r>
            <a:r>
              <a:rPr lang="en-US" altLang="ko-KR" smtClean="0"/>
              <a:t>:Additive Model)</a:t>
            </a:r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9203" y="1243166"/>
            <a:ext cx="7916996" cy="40783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ko-KR" altLang="en-US" sz="1200" spc="0" smtClean="0">
                <a:solidFill>
                  <a:schemeClr val="tx1"/>
                </a:solidFill>
                <a:latin typeface="+mj-ea"/>
                <a:ea typeface="+mj-ea"/>
              </a:rPr>
              <a:t>계절변동의 진폭이 추세의 증가 또는 감소에 따라 일정한 경우</a:t>
            </a:r>
            <a:endParaRPr lang="en-US" altLang="ko-KR" sz="1200" spc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930254"/>
            <a:ext cx="7173912" cy="389722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829174" y="5827480"/>
            <a:ext cx="3171826" cy="56102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시계열분석</a:t>
            </a:r>
            <a:r>
              <a:rPr lang="en-US" altLang="ko-KR" sz="1400" b="1" smtClean="0"/>
              <a:t>.xlsx</a:t>
            </a:r>
          </a:p>
          <a:p>
            <a:pPr algn="ctr"/>
            <a:r>
              <a:rPr lang="en-US" altLang="ko-KR" sz="1400" b="1" smtClean="0"/>
              <a:t>[</a:t>
            </a:r>
            <a:r>
              <a:rPr lang="ko-KR" altLang="en-US" sz="1400" b="1" smtClean="0"/>
              <a:t>가법모델</a:t>
            </a:r>
            <a:r>
              <a:rPr lang="en-US" altLang="ko-KR" sz="1400" b="1" smtClean="0"/>
              <a:t>_</a:t>
            </a:r>
            <a:r>
              <a:rPr lang="ko-KR" altLang="en-US" sz="1400" b="1" smtClean="0"/>
              <a:t>중심이동평균</a:t>
            </a:r>
            <a:r>
              <a:rPr lang="en-US" altLang="ko-KR" sz="1400" b="1" smtClean="0"/>
              <a:t>]</a:t>
            </a:r>
            <a:r>
              <a:rPr lang="ko-KR" altLang="en-US" sz="1400" b="1" smtClean="0"/>
              <a:t>시트 참조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9410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r>
              <a:rPr lang="en-US" altLang="ko-KR" smtClean="0"/>
              <a:t>(</a:t>
            </a:r>
            <a:r>
              <a:rPr lang="ko-KR" altLang="en-US" smtClean="0"/>
              <a:t>이동평균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22937" y="2902992"/>
            <a:ext cx="7916996" cy="77178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spc="0" smtClean="0">
                <a:solidFill>
                  <a:schemeClr val="tx1"/>
                </a:solidFill>
                <a:latin typeface="+mj-ea"/>
                <a:ea typeface="+mj-ea"/>
              </a:rPr>
              <a:t>단기</a:t>
            </a:r>
            <a:r>
              <a:rPr lang="en-US" altLang="ko-KR" sz="1600" spc="0" smtClean="0">
                <a:solidFill>
                  <a:schemeClr val="tx1"/>
                </a:solidFill>
                <a:latin typeface="+mj-ea"/>
                <a:ea typeface="+mj-ea"/>
              </a:rPr>
              <a:t>: 5</a:t>
            </a:r>
            <a:r>
              <a:rPr lang="ko-KR" altLang="en-US" sz="1600" spc="0" smtClean="0">
                <a:solidFill>
                  <a:schemeClr val="tx1"/>
                </a:solidFill>
                <a:latin typeface="+mj-ea"/>
                <a:ea typeface="+mj-ea"/>
              </a:rPr>
              <a:t>일 이평선</a:t>
            </a:r>
            <a:r>
              <a:rPr lang="en-US" altLang="ko-KR" sz="1600" spc="0" smtClean="0">
                <a:solidFill>
                  <a:schemeClr val="tx1"/>
                </a:solidFill>
                <a:latin typeface="+mj-ea"/>
                <a:ea typeface="+mj-ea"/>
              </a:rPr>
              <a:t>: 5</a:t>
            </a:r>
            <a:r>
              <a:rPr lang="ko-KR" altLang="en-US" sz="1600" spc="0" smtClean="0">
                <a:solidFill>
                  <a:schemeClr val="tx1"/>
                </a:solidFill>
                <a:latin typeface="+mj-ea"/>
                <a:ea typeface="+mj-ea"/>
              </a:rPr>
              <a:t>일씩 주가평가</a:t>
            </a:r>
            <a:endParaRPr lang="en-US" altLang="ko-KR" sz="1600" spc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0" smtClean="0">
                <a:solidFill>
                  <a:schemeClr val="tx1"/>
                </a:solidFill>
                <a:latin typeface="+mj-ea"/>
                <a:ea typeface="+mj-ea"/>
              </a:rPr>
              <a:t>중기</a:t>
            </a:r>
            <a:r>
              <a:rPr lang="en-US" altLang="ko-KR" sz="1600" spc="0" smtClean="0">
                <a:solidFill>
                  <a:schemeClr val="tx1"/>
                </a:solidFill>
                <a:latin typeface="+mj-ea"/>
                <a:ea typeface="+mj-ea"/>
              </a:rPr>
              <a:t>: 20</a:t>
            </a:r>
            <a:r>
              <a:rPr lang="ko-KR" altLang="en-US" sz="1600" spc="0" smtClean="0">
                <a:solidFill>
                  <a:schemeClr val="tx1"/>
                </a:solidFill>
                <a:latin typeface="+mj-ea"/>
                <a:ea typeface="+mj-ea"/>
              </a:rPr>
              <a:t>일이평선</a:t>
            </a:r>
            <a:r>
              <a:rPr lang="en-US" altLang="ko-KR" sz="1600" spc="0" smtClean="0">
                <a:solidFill>
                  <a:schemeClr val="tx1"/>
                </a:solidFill>
                <a:latin typeface="+mj-ea"/>
                <a:ea typeface="+mj-ea"/>
              </a:rPr>
              <a:t>: 20</a:t>
            </a:r>
            <a:r>
              <a:rPr lang="ko-KR" altLang="en-US" sz="1600" spc="0" smtClean="0">
                <a:solidFill>
                  <a:schemeClr val="tx1"/>
                </a:solidFill>
                <a:latin typeface="+mj-ea"/>
                <a:ea typeface="+mj-ea"/>
              </a:rPr>
              <a:t>일씩 주가평가</a:t>
            </a:r>
            <a:endParaRPr lang="en-US" altLang="ko-KR" sz="1600" spc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5544" y="1462542"/>
            <a:ext cx="8211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/>
              <a:t>이동평균</a:t>
            </a:r>
            <a:r>
              <a:rPr lang="en-US" altLang="ko-KR" sz="2000" b="1" smtClean="0"/>
              <a:t>: Mean of the Squared Errors</a:t>
            </a:r>
          </a:p>
          <a:p>
            <a:r>
              <a:rPr lang="ko-KR" altLang="en-US" sz="2000" b="1" smtClean="0"/>
              <a:t>각 데이터에 </a:t>
            </a:r>
            <a:r>
              <a:rPr lang="en-US" altLang="ko-KR" sz="2000" b="1" smtClean="0"/>
              <a:t>1/n </a:t>
            </a:r>
            <a:r>
              <a:rPr lang="ko-KR" altLang="en-US" sz="2000" b="1" smtClean="0"/>
              <a:t>만큼씩 동일하게 가중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즉 </a:t>
            </a:r>
            <a:r>
              <a:rPr lang="ko-KR" altLang="en-US" sz="2000" b="1"/>
              <a:t>이동평균방법은 어느 시계열 자료가 일정한 주기를 갖고 비슷한 패턴으로 움직이고 있을 경우에 적용시킬 수 있는 방법</a:t>
            </a:r>
            <a:endParaRPr lang="ko-KR" altLang="en-US" sz="2000" b="1"/>
          </a:p>
        </p:txBody>
      </p:sp>
      <p:sp>
        <p:nvSpPr>
          <p:cNvPr id="9" name="직사각형 8"/>
          <p:cNvSpPr/>
          <p:nvPr/>
        </p:nvSpPr>
        <p:spPr>
          <a:xfrm>
            <a:off x="675544" y="3730642"/>
            <a:ext cx="846845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+mj-ea"/>
                <a:ea typeface="+mj-ea"/>
              </a:rPr>
              <a:t>중심이동평균</a:t>
            </a:r>
            <a:r>
              <a:rPr lang="en-US" altLang="ko-KR" sz="2000" b="1" smtClean="0">
                <a:latin typeface="+mj-ea"/>
                <a:ea typeface="+mj-ea"/>
              </a:rPr>
              <a:t>: </a:t>
            </a:r>
            <a:r>
              <a:rPr lang="ko-KR" altLang="en-US" sz="2000" b="1" smtClean="0">
                <a:latin typeface="+mj-ea"/>
                <a:ea typeface="+mj-ea"/>
              </a:rPr>
              <a:t>차수가 증가하더라도 마지막의 평균값이 </a:t>
            </a:r>
            <a:endParaRPr lang="en-US" altLang="ko-KR" sz="2000" b="1" smtClean="0">
              <a:latin typeface="+mj-ea"/>
              <a:ea typeface="+mj-ea"/>
            </a:endParaRPr>
          </a:p>
          <a:p>
            <a:r>
              <a:rPr lang="ko-KR" altLang="en-US" sz="2000" b="1" smtClean="0">
                <a:latin typeface="+mj-ea"/>
                <a:ea typeface="+mj-ea"/>
              </a:rPr>
              <a:t>계속 유지되므로 중장기 성향은 반영하지 못함</a:t>
            </a:r>
            <a:r>
              <a:rPr lang="en-US" altLang="ko-KR" sz="2000" b="1" smtClean="0">
                <a:latin typeface="+mj-ea"/>
                <a:ea typeface="+mj-ea"/>
              </a:rPr>
              <a:t>.(</a:t>
            </a:r>
            <a:r>
              <a:rPr lang="ko-KR" altLang="en-US" sz="2000" b="1" smtClean="0">
                <a:latin typeface="+mj-ea"/>
                <a:ea typeface="+mj-ea"/>
              </a:rPr>
              <a:t>단기적인 성향</a:t>
            </a:r>
            <a:r>
              <a:rPr lang="en-US" altLang="ko-KR" sz="2000" b="1" smtClean="0">
                <a:latin typeface="+mj-ea"/>
                <a:ea typeface="+mj-ea"/>
              </a:rPr>
              <a:t>, </a:t>
            </a:r>
            <a:r>
              <a:rPr lang="ko-KR" altLang="en-US" sz="2000" b="1" smtClean="0">
                <a:latin typeface="+mj-ea"/>
                <a:ea typeface="+mj-ea"/>
              </a:rPr>
              <a:t>부동산 트렌드는 중심이동평균이 잘 맞음</a:t>
            </a:r>
            <a:r>
              <a:rPr lang="en-US" altLang="ko-KR" sz="2000" b="1" smtClean="0">
                <a:latin typeface="+mj-ea"/>
                <a:ea typeface="+mj-ea"/>
              </a:rPr>
              <a:t>)</a:t>
            </a:r>
            <a:endParaRPr lang="ko-KR" altLang="en-US" sz="2000" b="1"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5544" y="5220932"/>
            <a:ext cx="3171826" cy="56102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시계열분석</a:t>
            </a:r>
            <a:r>
              <a:rPr lang="en-US" altLang="ko-KR" sz="1400" b="1" smtClean="0"/>
              <a:t>.xlsx</a:t>
            </a:r>
          </a:p>
          <a:p>
            <a:pPr algn="ctr"/>
            <a:r>
              <a:rPr lang="ko-KR" altLang="en-US" sz="1400" b="1" smtClean="0"/>
              <a:t>승법모델</a:t>
            </a:r>
            <a:r>
              <a:rPr lang="en-US" altLang="ko-KR" sz="1400" b="1" smtClean="0"/>
              <a:t>_</a:t>
            </a:r>
            <a:r>
              <a:rPr lang="ko-KR" altLang="en-US" sz="1400" b="1" smtClean="0"/>
              <a:t>이동평균 참조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5799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92" y="1355070"/>
            <a:ext cx="855203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300" smtClean="0">
                <a:latin typeface="+mj-ea"/>
                <a:ea typeface="+mj-ea"/>
              </a:rPr>
              <a:t>개요</a:t>
            </a:r>
            <a:r>
              <a:rPr lang="en-US" altLang="ko-KR" sz="1300" smtClean="0">
                <a:latin typeface="+mj-ea"/>
                <a:ea typeface="+mj-ea"/>
              </a:rPr>
              <a:t>: </a:t>
            </a:r>
            <a:r>
              <a:rPr lang="ko-KR" altLang="en-US" sz="1300" smtClean="0">
                <a:latin typeface="+mj-ea"/>
                <a:ea typeface="+mj-ea"/>
              </a:rPr>
              <a:t>일반적으로 어떤 양의 관측겨롸를 일정한 기준에 따라 계열로 정리한 것을 통계계열이라고 한다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어떤 관측치 또는 통계량의 변화를 시간의 움직임에 따라 포착하고 이것을 계열화하였을때 이와  같은 통계계열을 시계열이라고 한다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시계열 데이터는 아래와 같은 변동이 복잡하게 혼합되어 이루어진다</a:t>
            </a:r>
            <a:r>
              <a:rPr lang="en-US" altLang="ko-KR" sz="1300" smtClean="0">
                <a:latin typeface="+mj-ea"/>
                <a:ea typeface="+mj-ea"/>
              </a:rPr>
              <a:t>.</a:t>
            </a:r>
          </a:p>
          <a:p>
            <a:pPr algn="just"/>
            <a:r>
              <a:rPr lang="ko-KR" altLang="en-US" sz="1300" smtClean="0">
                <a:latin typeface="+mj-ea"/>
                <a:ea typeface="+mj-ea"/>
              </a:rPr>
              <a:t>연구목적에 따라 특정한 원인에 의거하여 나타나는 변동부분만을 분리하여 추출하거나 또는소거하는 일이 필요하게 된다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이와 같은 통계기술을 사용하는 연구를 시계열 분석이라고 한다</a:t>
            </a:r>
            <a:r>
              <a:rPr lang="en-US" altLang="ko-KR" sz="1300" smtClean="0">
                <a:latin typeface="+mj-ea"/>
                <a:ea typeface="+mj-ea"/>
              </a:rPr>
              <a:t>.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792" y="2016789"/>
            <a:ext cx="890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9203" y="2590640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우연변동</a:t>
            </a:r>
            <a:r>
              <a:rPr lang="en-US" altLang="ko-KR" b="1" smtClean="0">
                <a:solidFill>
                  <a:schemeClr val="bg1"/>
                </a:solidFill>
              </a:rPr>
              <a:t>,</a:t>
            </a:r>
            <a:r>
              <a:rPr lang="ko-KR" altLang="en-US" b="1" smtClean="0">
                <a:solidFill>
                  <a:schemeClr val="bg1"/>
                </a:solidFill>
              </a:rPr>
              <a:t>불규칙변도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9203" y="3248485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계절변동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9203" y="3878375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구조변동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9203" y="4508265"/>
            <a:ext cx="31837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순환변동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9411" y="2627492"/>
            <a:ext cx="3257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smtClean="0">
                <a:latin typeface="+mj-ea"/>
                <a:ea typeface="+mj-ea"/>
              </a:rPr>
              <a:t>돌연적인 사건을 원인으로 함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89411" y="3228528"/>
            <a:ext cx="3257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smtClean="0">
                <a:latin typeface="+mj-ea"/>
                <a:ea typeface="+mj-ea"/>
              </a:rPr>
              <a:t>해마다 똑같이 되풀이됨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89411" y="3878375"/>
            <a:ext cx="3257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b="1" smtClean="0">
                <a:latin typeface="+mj-ea"/>
                <a:ea typeface="+mj-ea"/>
              </a:rPr>
              <a:t>오랜세월에 걸쳐 추세적으로 나타남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11" y="4533257"/>
            <a:ext cx="4077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smtClean="0">
                <a:latin typeface="+mj-ea"/>
                <a:ea typeface="+mj-ea"/>
              </a:rPr>
              <a:t>1</a:t>
            </a:r>
            <a:r>
              <a:rPr lang="ko-KR" altLang="en-US" sz="1400" b="1" smtClean="0">
                <a:latin typeface="+mj-ea"/>
                <a:ea typeface="+mj-ea"/>
              </a:rPr>
              <a:t>년이상의 장기간에 걸쳐 규칙적으로 반복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2792" y="5244961"/>
            <a:ext cx="8552031" cy="692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300" smtClean="0">
                <a:latin typeface="+mj-ea"/>
                <a:ea typeface="+mj-ea"/>
              </a:rPr>
              <a:t>시간의 흐름에 따라 수집된 자료</a:t>
            </a:r>
            <a:endParaRPr lang="en-US" altLang="ko-KR" sz="1300" smtClean="0">
              <a:latin typeface="+mj-ea"/>
              <a:ea typeface="+mj-ea"/>
            </a:endParaRPr>
          </a:p>
          <a:p>
            <a:pPr algn="just"/>
            <a:r>
              <a:rPr lang="ko-KR" altLang="en-US" sz="1300" smtClean="0">
                <a:latin typeface="+mj-ea"/>
                <a:ea typeface="+mj-ea"/>
              </a:rPr>
              <a:t>일변량 자료인 </a:t>
            </a:r>
            <a:r>
              <a:rPr lang="en-US" altLang="ko-KR" sz="1300" smtClean="0">
                <a:latin typeface="+mj-ea"/>
                <a:ea typeface="+mj-ea"/>
              </a:rPr>
              <a:t>Y</a:t>
            </a:r>
            <a:r>
              <a:rPr lang="ko-KR" altLang="en-US" sz="1300" smtClean="0">
                <a:latin typeface="+mj-ea"/>
                <a:ea typeface="+mj-ea"/>
              </a:rPr>
              <a:t>와 수집된 시점인 </a:t>
            </a:r>
            <a:r>
              <a:rPr lang="en-US" altLang="ko-KR" sz="1300" smtClean="0">
                <a:latin typeface="+mj-ea"/>
                <a:ea typeface="+mj-ea"/>
              </a:rPr>
              <a:t>X(</a:t>
            </a:r>
            <a:r>
              <a:rPr lang="ko-KR" altLang="en-US" sz="1300" smtClean="0">
                <a:latin typeface="+mj-ea"/>
                <a:ea typeface="+mj-ea"/>
              </a:rPr>
              <a:t>시간</a:t>
            </a:r>
            <a:r>
              <a:rPr lang="en-US" altLang="ko-KR" sz="1300" smtClean="0">
                <a:latin typeface="+mj-ea"/>
                <a:ea typeface="+mj-ea"/>
              </a:rPr>
              <a:t>T)</a:t>
            </a:r>
            <a:r>
              <a:rPr lang="ko-KR" altLang="en-US" sz="1300" smtClean="0">
                <a:latin typeface="+mj-ea"/>
                <a:ea typeface="+mj-ea"/>
              </a:rPr>
              <a:t>와의 관계</a:t>
            </a:r>
            <a:endParaRPr lang="en-US" altLang="ko-KR" sz="1300" smtClean="0">
              <a:latin typeface="+mj-ea"/>
              <a:ea typeface="+mj-ea"/>
            </a:endParaRPr>
          </a:p>
          <a:p>
            <a:pPr algn="just"/>
            <a:r>
              <a:rPr lang="ko-KR" altLang="en-US" sz="1300" smtClean="0">
                <a:latin typeface="+mj-ea"/>
                <a:ea typeface="+mj-ea"/>
              </a:rPr>
              <a:t>이때 시간 </a:t>
            </a:r>
            <a:r>
              <a:rPr lang="en-US" altLang="ko-KR" sz="1300" smtClean="0">
                <a:latin typeface="+mj-ea"/>
                <a:ea typeface="+mj-ea"/>
              </a:rPr>
              <a:t>T</a:t>
            </a:r>
            <a:r>
              <a:rPr lang="ko-KR" altLang="en-US" sz="1300" smtClean="0">
                <a:latin typeface="+mj-ea"/>
                <a:ea typeface="+mj-ea"/>
              </a:rPr>
              <a:t>간 간격은 일정한 것</a:t>
            </a:r>
            <a:r>
              <a:rPr lang="en-US" altLang="ko-KR" sz="1300" smtClean="0">
                <a:latin typeface="+mj-ea"/>
                <a:ea typeface="+mj-ea"/>
              </a:rPr>
              <a:t>(</a:t>
            </a:r>
            <a:r>
              <a:rPr lang="ko-KR" altLang="en-US" sz="1300" smtClean="0">
                <a:latin typeface="+mj-ea"/>
                <a:ea typeface="+mj-ea"/>
              </a:rPr>
              <a:t>일</a:t>
            </a:r>
            <a:r>
              <a:rPr lang="en-US" altLang="ko-KR" sz="1300" smtClean="0">
                <a:latin typeface="+mj-ea"/>
                <a:ea typeface="+mj-ea"/>
              </a:rPr>
              <a:t>, </a:t>
            </a:r>
            <a:r>
              <a:rPr lang="ko-KR" altLang="en-US" sz="1300" smtClean="0">
                <a:latin typeface="+mj-ea"/>
                <a:ea typeface="+mj-ea"/>
              </a:rPr>
              <a:t>주</a:t>
            </a:r>
            <a:r>
              <a:rPr lang="en-US" altLang="ko-KR" sz="1300" smtClean="0">
                <a:latin typeface="+mj-ea"/>
                <a:ea typeface="+mj-ea"/>
              </a:rPr>
              <a:t>, </a:t>
            </a:r>
            <a:r>
              <a:rPr lang="ko-KR" altLang="en-US" sz="1300" smtClean="0">
                <a:latin typeface="+mj-ea"/>
                <a:ea typeface="+mj-ea"/>
              </a:rPr>
              <a:t>월</a:t>
            </a:r>
            <a:r>
              <a:rPr lang="en-US" altLang="ko-KR" sz="1300" smtClean="0">
                <a:latin typeface="+mj-ea"/>
                <a:ea typeface="+mj-ea"/>
              </a:rPr>
              <a:t>, </a:t>
            </a:r>
            <a:r>
              <a:rPr lang="ko-KR" altLang="en-US" sz="1300" smtClean="0">
                <a:latin typeface="+mj-ea"/>
                <a:ea typeface="+mj-ea"/>
              </a:rPr>
              <a:t>년등</a:t>
            </a:r>
            <a:r>
              <a:rPr lang="en-US" altLang="ko-KR" sz="1300" smtClean="0">
                <a:latin typeface="+mj-ea"/>
                <a:ea typeface="+mj-ea"/>
              </a:rPr>
              <a:t>)</a:t>
            </a:r>
            <a:r>
              <a:rPr lang="ko-KR" altLang="en-US" sz="1300" smtClean="0">
                <a:latin typeface="+mj-ea"/>
                <a:ea typeface="+mj-ea"/>
              </a:rPr>
              <a:t>을 전제로함</a:t>
            </a:r>
            <a:r>
              <a:rPr lang="en-US" altLang="ko-KR" sz="1300" smtClean="0">
                <a:latin typeface="+mj-ea"/>
                <a:ea typeface="+mj-ea"/>
              </a:rPr>
              <a:t>. </a:t>
            </a:r>
            <a:r>
              <a:rPr lang="ko-KR" altLang="en-US" sz="1300" smtClean="0">
                <a:latin typeface="+mj-ea"/>
                <a:ea typeface="+mj-ea"/>
              </a:rPr>
              <a:t>그렇지 않으면 복잡도 증가</a:t>
            </a:r>
            <a:endParaRPr lang="ko-KR" altLang="en-US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8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93" y="1939845"/>
            <a:ext cx="42427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어떤 시계열 자료의 변화 패턴이 일정한 평균값을 중심으로 일정한 변동 폭을 갖는 시계열일 때 그 자료를 정상적</a:t>
            </a:r>
            <a:r>
              <a:rPr lang="en-US" altLang="ko-KR" sz="1400"/>
              <a:t>(</a:t>
            </a:r>
            <a:r>
              <a:rPr lang="ko-KR" altLang="en-US" sz="1400"/>
              <a:t>비이동적</a:t>
            </a:r>
            <a:r>
              <a:rPr lang="en-US" altLang="ko-KR" sz="1400"/>
              <a:t>, stationary) </a:t>
            </a:r>
            <a:r>
              <a:rPr lang="ko-KR" altLang="en-US" sz="1400"/>
              <a:t>시계열 자료라함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392792" y="2016789"/>
            <a:ext cx="890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9203" y="1396840"/>
            <a:ext cx="36282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정싱적 시계열</a:t>
            </a:r>
            <a:r>
              <a:rPr lang="en-US" altLang="ko-KR" sz="1600" b="1" smtClean="0">
                <a:solidFill>
                  <a:schemeClr val="bg1"/>
                </a:solidFill>
              </a:rPr>
              <a:t>(</a:t>
            </a:r>
            <a:r>
              <a:rPr lang="ko-KR" altLang="en-US" sz="1600" b="1" smtClean="0">
                <a:solidFill>
                  <a:schemeClr val="bg1"/>
                </a:solidFill>
              </a:rPr>
              <a:t>비이동적</a:t>
            </a:r>
            <a:r>
              <a:rPr lang="en-US" altLang="ko-KR" sz="1600" b="1" smtClean="0">
                <a:solidFill>
                  <a:schemeClr val="bg1"/>
                </a:solidFill>
              </a:rPr>
              <a:t>, stationary)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0385" y="1939845"/>
            <a:ext cx="8552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/>
              <a:t>정상적 시계열 이외의 자료</a:t>
            </a:r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26796" y="1396840"/>
            <a:ext cx="3628297" cy="4572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비정상적시계열</a:t>
            </a:r>
            <a:r>
              <a:rPr lang="en-US" altLang="ko-KR" sz="1600" b="1" smtClean="0">
                <a:solidFill>
                  <a:schemeClr val="bg1"/>
                </a:solidFill>
              </a:rPr>
              <a:t>(non-stationary)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815892"/>
            <a:ext cx="2378075" cy="12724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556" y="3048987"/>
            <a:ext cx="3602776" cy="8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" y="1905000"/>
            <a:ext cx="870966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2793" y="2721639"/>
            <a:ext cx="890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99204" y="1376516"/>
            <a:ext cx="3834672" cy="11429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ko-KR" altLang="en-US" sz="1400" smtClean="0">
                <a:latin typeface="+mj-ea"/>
                <a:ea typeface="+mj-ea"/>
              </a:rPr>
              <a:t>일반추세분석은 선형회귀를 따른다</a:t>
            </a:r>
            <a:r>
              <a:rPr lang="en-US" altLang="ko-KR" sz="1400" smtClean="0">
                <a:latin typeface="+mj-ea"/>
                <a:ea typeface="+mj-ea"/>
              </a:rPr>
              <a:t>.</a:t>
            </a:r>
          </a:p>
          <a:p>
            <a:r>
              <a:rPr lang="ko-KR" altLang="en-US" sz="1400" smtClean="0">
                <a:latin typeface="+mj-ea"/>
                <a:ea typeface="+mj-ea"/>
              </a:rPr>
              <a:t>추세</a:t>
            </a:r>
            <a:r>
              <a:rPr lang="en-US" altLang="ko-KR" sz="1400" smtClean="0">
                <a:latin typeface="+mj-ea"/>
                <a:ea typeface="+mj-ea"/>
              </a:rPr>
              <a:t>(Trend).-</a:t>
            </a:r>
            <a:r>
              <a:rPr lang="ko-KR" altLang="en-US" sz="1400" smtClean="0">
                <a:latin typeface="+mj-ea"/>
                <a:ea typeface="+mj-ea"/>
              </a:rPr>
              <a:t>어떤 현상이 일정한 방향</a:t>
            </a:r>
            <a:r>
              <a:rPr lang="en-US" altLang="ko-KR" sz="1400" smtClean="0">
                <a:latin typeface="+mj-ea"/>
                <a:ea typeface="+mj-ea"/>
              </a:rPr>
              <a:t>(</a:t>
            </a:r>
            <a:r>
              <a:rPr lang="ko-KR" altLang="en-US" sz="1400" smtClean="0">
                <a:latin typeface="+mj-ea"/>
                <a:ea typeface="+mj-ea"/>
              </a:rPr>
              <a:t>증가 또는 하락</a:t>
            </a:r>
            <a:r>
              <a:rPr lang="en-US" altLang="ko-KR" sz="1400" smtClean="0">
                <a:latin typeface="+mj-ea"/>
                <a:ea typeface="+mj-ea"/>
              </a:rPr>
              <a:t>)</a:t>
            </a:r>
            <a:r>
              <a:rPr lang="ko-KR" altLang="en-US" sz="1400" smtClean="0">
                <a:latin typeface="+mj-ea"/>
                <a:ea typeface="+mj-ea"/>
              </a:rPr>
              <a:t>으로</a:t>
            </a:r>
            <a:endParaRPr lang="en-US" altLang="ko-KR" sz="1400" smtClean="0">
              <a:latin typeface="+mj-ea"/>
              <a:ea typeface="+mj-ea"/>
            </a:endParaRPr>
          </a:p>
          <a:p>
            <a:r>
              <a:rPr lang="en-US" altLang="ko-KR" sz="1400">
                <a:latin typeface="+mj-ea"/>
                <a:ea typeface="+mj-ea"/>
              </a:rPr>
              <a:t> </a:t>
            </a:r>
            <a:r>
              <a:rPr lang="en-US" altLang="ko-KR" sz="1400" smtClean="0">
                <a:latin typeface="+mj-ea"/>
                <a:ea typeface="+mj-ea"/>
              </a:rPr>
              <a:t>                    </a:t>
            </a:r>
            <a:r>
              <a:rPr lang="ko-KR" altLang="en-US" sz="1400" smtClean="0">
                <a:latin typeface="+mj-ea"/>
                <a:ea typeface="+mj-ea"/>
              </a:rPr>
              <a:t> 나아가는 경향</a:t>
            </a:r>
            <a:endParaRPr lang="en-US" altLang="ko-KR" sz="1400" smtClean="0">
              <a:latin typeface="+mj-ea"/>
              <a:ea typeface="+mj-ea"/>
            </a:endParaRPr>
          </a:p>
          <a:p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추세분석</a:t>
            </a:r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]</a:t>
            </a:r>
          </a:p>
          <a:p>
            <a:r>
              <a:rPr lang="ko-KR" altLang="en-US" sz="1400" smtClean="0">
                <a:latin typeface="+mj-ea"/>
                <a:ea typeface="+mj-ea"/>
              </a:rPr>
              <a:t>과거의 추세치가 앞으로도 계속된다는 가정하에</a:t>
            </a:r>
            <a:endParaRPr lang="en-US" altLang="ko-KR" sz="1400" smtClean="0">
              <a:latin typeface="+mj-ea"/>
              <a:ea typeface="+mj-ea"/>
            </a:endParaRPr>
          </a:p>
          <a:p>
            <a:r>
              <a:rPr lang="ko-KR" altLang="en-US" sz="1400" smtClean="0">
                <a:latin typeface="+mj-ea"/>
                <a:ea typeface="+mj-ea"/>
              </a:rPr>
              <a:t>과거자료를 갖고 가까운미래 자료값을 예측한다</a:t>
            </a:r>
            <a:r>
              <a:rPr lang="en-US" altLang="ko-KR" sz="1400" smtClean="0">
                <a:latin typeface="+mj-ea"/>
                <a:ea typeface="+mj-ea"/>
              </a:rPr>
              <a:t>.</a:t>
            </a:r>
            <a:endParaRPr lang="ko-KR" sz="1400">
              <a:latin typeface="+mj-ea"/>
              <a:ea typeface="+mj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99204" y="2661557"/>
            <a:ext cx="3470970" cy="2217964"/>
            <a:chOff x="499203" y="2528207"/>
            <a:chExt cx="4591050" cy="2933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203" y="2528207"/>
              <a:ext cx="4591050" cy="2933700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 flipV="1">
              <a:off x="1185910" y="3483429"/>
              <a:ext cx="3658686" cy="1393371"/>
            </a:xfrm>
            <a:prstGeom prst="line">
              <a:avLst/>
            </a:prstGeom>
            <a:ln w="57150">
              <a:solidFill>
                <a:srgbClr val="C6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제목 1"/>
          <p:cNvSpPr txBox="1">
            <a:spLocks/>
          </p:cNvSpPr>
          <p:nvPr/>
        </p:nvSpPr>
        <p:spPr>
          <a:xfrm>
            <a:off x="4914934" y="1066800"/>
            <a:ext cx="3470970" cy="132324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[[</a:t>
            </a:r>
            <a:r>
              <a:rPr lang="ko-KR" altLang="en-US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분해</a:t>
            </a:r>
            <a:r>
              <a:rPr lang="en-US" altLang="ko-KR" sz="140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: Decomposition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시계열에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 err="1">
                <a:latin typeface="+mj-ea"/>
                <a:ea typeface="+mj-ea"/>
              </a:rPr>
              <a:t>계절성분</a:t>
            </a:r>
            <a:r>
              <a:rPr lang="en-US" altLang="ko-KR" sz="1400" dirty="0">
                <a:latin typeface="+mj-ea"/>
                <a:ea typeface="+mj-ea"/>
              </a:rPr>
              <a:t>’</a:t>
            </a:r>
            <a:r>
              <a:rPr lang="ko-KR" altLang="en-US" sz="1400" dirty="0">
                <a:latin typeface="+mj-ea"/>
                <a:ea typeface="+mj-ea"/>
              </a:rPr>
              <a:t>이 </a:t>
            </a:r>
            <a:r>
              <a:rPr lang="ko-KR" altLang="en-US" sz="1400" dirty="0" err="1">
                <a:latin typeface="+mj-ea"/>
                <a:ea typeface="+mj-ea"/>
              </a:rPr>
              <a:t>있을때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예측값을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구하려는경우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또는 단순히 성분 요소의 특성을 조사하려는 </a:t>
            </a:r>
            <a:r>
              <a:rPr lang="ko-KR" altLang="en-US" sz="1400">
                <a:latin typeface="+mj-ea"/>
                <a:ea typeface="+mj-ea"/>
              </a:rPr>
              <a:t>경우에 </a:t>
            </a:r>
            <a:endParaRPr lang="en-US" altLang="ko-KR" sz="1400" smtClean="0">
              <a:latin typeface="+mj-ea"/>
              <a:ea typeface="+mj-ea"/>
            </a:endParaRPr>
          </a:p>
          <a:p>
            <a:r>
              <a:rPr lang="ko-KR" altLang="en-US" sz="1400" smtClean="0"/>
              <a:t>이 </a:t>
            </a:r>
            <a:r>
              <a:rPr lang="ko-KR" altLang="en-US" sz="1400" dirty="0" smtClean="0"/>
              <a:t>절차를 사용</a:t>
            </a:r>
            <a:endParaRPr lang="ko-KR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3" y="4939603"/>
            <a:ext cx="5391150" cy="1695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49" y="2633807"/>
            <a:ext cx="2962275" cy="22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6289" b="47297"/>
          <a:stretch/>
        </p:blipFill>
        <p:spPr>
          <a:xfrm>
            <a:off x="499203" y="1556431"/>
            <a:ext cx="1605368" cy="50543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53269" r="36945"/>
          <a:stretch/>
        </p:blipFill>
        <p:spPr>
          <a:xfrm>
            <a:off x="2240918" y="1556431"/>
            <a:ext cx="1791905" cy="50543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0335"/>
              </p:ext>
            </p:extLst>
          </p:nvPr>
        </p:nvGraphicFramePr>
        <p:xfrm>
          <a:off x="2775826" y="649229"/>
          <a:ext cx="6368174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8174">
                  <a:extLst>
                    <a:ext uri="{9D8B030D-6E8A-4147-A177-3AD203B41FA5}">
                      <a16:colId xmlns:a16="http://schemas.microsoft.com/office/drawing/2014/main" val="301725251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트렌드만 있는 데이터 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선형 회귀분석을 이용해 예측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(y=ax+b)</a:t>
                      </a:r>
                      <a:endParaRPr lang="en-US" altLang="ko-KR" sz="14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9781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서울특별시 백화점경상지수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통계청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2000.1~2017.12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216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개월자료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16365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856206"/>
                  </a:ext>
                </a:extLst>
              </a:tr>
            </a:tbl>
          </a:graphicData>
        </a:graphic>
      </p:graphicFrame>
      <p:sp>
        <p:nvSpPr>
          <p:cNvPr id="16" name="제목 1"/>
          <p:cNvSpPr txBox="1">
            <a:spLocks/>
          </p:cNvSpPr>
          <p:nvPr/>
        </p:nvSpPr>
        <p:spPr>
          <a:xfrm>
            <a:off x="4299523" y="1569812"/>
            <a:ext cx="3834672" cy="3295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ko-KR" altLang="en-US" sz="1400" dirty="0">
                <a:latin typeface="+mj-ea"/>
              </a:rPr>
              <a:t>시계열관측치</a:t>
            </a:r>
            <a:r>
              <a:rPr lang="en-US" altLang="ko-KR" sz="1400" dirty="0">
                <a:latin typeface="+mj-ea"/>
              </a:rPr>
              <a:t>=</a:t>
            </a:r>
            <a:r>
              <a:rPr lang="ko-KR" altLang="en-US" sz="1400" dirty="0">
                <a:latin typeface="+mj-ea"/>
              </a:rPr>
              <a:t>추세성분*계절성분*불규칙성분</a:t>
            </a:r>
            <a:endParaRPr lang="ko-KR" altLang="ko-KR" sz="1400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170" y="1885950"/>
            <a:ext cx="2469755" cy="1605533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4299523" y="3384703"/>
            <a:ext cx="4086380" cy="3295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ko-KR" altLang="en-US" sz="1400" smtClean="0">
                <a:latin typeface="+mj-ea"/>
                <a:ea typeface="+mj-ea"/>
              </a:rPr>
              <a:t>진폭이 증가하거나 감소하는 경우는 승법모델을 적용함</a:t>
            </a:r>
            <a:r>
              <a:rPr lang="en-US" altLang="ko-KR" sz="140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6" y="1918110"/>
            <a:ext cx="2076450" cy="14574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523" y="4166427"/>
            <a:ext cx="4431124" cy="122965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299523" y="3843349"/>
            <a:ext cx="3657600" cy="2963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▶ 서울특별시 백화점경상지수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(216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개월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승법모델적용가능함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100" b="1" spc="-8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9523" y="5529273"/>
            <a:ext cx="3657600" cy="504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점점값이 증가하는 경향을 보임 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추세변동</a:t>
            </a:r>
            <a:endParaRPr lang="en-US" altLang="ko-KR" sz="1100" b="1" spc="-8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1~12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월중 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10~12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월에 값이 증가함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계절변동</a:t>
            </a:r>
            <a:endParaRPr lang="en-US" altLang="ko-KR" sz="1100" b="1" spc="-8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1100" b="1" spc="-8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참고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계절주기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(Seasonal Cycle)=1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계절길이</a:t>
            </a:r>
            <a:r>
              <a:rPr lang="en-US" altLang="ko-KR" sz="1100" b="1" spc="-8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(Seasonal Length)=4</a:t>
            </a:r>
            <a:endParaRPr lang="ko-KR" altLang="en-US" sz="1100" b="1" spc="-8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25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시계열분석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0335"/>
              </p:ext>
            </p:extLst>
          </p:nvPr>
        </p:nvGraphicFramePr>
        <p:xfrm>
          <a:off x="2775826" y="649229"/>
          <a:ext cx="6368174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8174">
                  <a:extLst>
                    <a:ext uri="{9D8B030D-6E8A-4147-A177-3AD203B41FA5}">
                      <a16:colId xmlns:a16="http://schemas.microsoft.com/office/drawing/2014/main" val="301725251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트렌드만 있는 데이터 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선형 회귀분석을 이용해 예측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(y=ax+b)</a:t>
                      </a:r>
                      <a:endParaRPr lang="en-US" altLang="ko-KR" sz="14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9781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서울특별시 백화점경상지수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통계청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2000.1~2017.12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216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개월자료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16365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8562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3" y="1710451"/>
            <a:ext cx="8306433" cy="37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시계열분석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(</a:t>
            </a:r>
            <a:r>
              <a:rPr lang="ko-KR" altLang="en-US" sz="2800" smtClean="0"/>
              <a:t>승법모델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0335"/>
              </p:ext>
            </p:extLst>
          </p:nvPr>
        </p:nvGraphicFramePr>
        <p:xfrm>
          <a:off x="2775826" y="649229"/>
          <a:ext cx="6368174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8174">
                  <a:extLst>
                    <a:ext uri="{9D8B030D-6E8A-4147-A177-3AD203B41FA5}">
                      <a16:colId xmlns:a16="http://schemas.microsoft.com/office/drawing/2014/main" val="301725251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트렌드만 있는 데이터 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선형 회귀분석을 이용해 예측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(y=ax+b)</a:t>
                      </a:r>
                      <a:endParaRPr lang="en-US" altLang="ko-KR" sz="14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9781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서울특별시 백화점경상지수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통계청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2000.1~2017.12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216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개월자료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16365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856206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07880" y="1554683"/>
            <a:ext cx="3064234" cy="38084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pPr marL="174625" indent="-174625">
              <a:buAutoNum type="arabicPeriod"/>
            </a:pPr>
            <a:r>
              <a:rPr lang="ko-KR" altLang="en-US" sz="1600" spc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최소제곱법을 이용한 추세선 적합</a:t>
            </a:r>
            <a:endParaRPr lang="en-US" altLang="ko-KR" sz="1600" spc="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    (</a:t>
            </a:r>
            <a:r>
              <a:rPr lang="ko-KR" altLang="en-US" sz="1400" spc="0" dirty="0" err="1">
                <a:solidFill>
                  <a:schemeClr val="tx1"/>
                </a:solidFill>
                <a:latin typeface="+mj-ea"/>
                <a:ea typeface="+mj-ea"/>
              </a:rPr>
              <a:t>직선식을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 만듦</a:t>
            </a: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ko-KR" sz="1400" spc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91833"/>
              </p:ext>
            </p:extLst>
          </p:nvPr>
        </p:nvGraphicFramePr>
        <p:xfrm>
          <a:off x="895047" y="4102421"/>
          <a:ext cx="2048360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448">
                  <a:extLst>
                    <a:ext uri="{9D8B030D-6E8A-4147-A177-3AD203B41FA5}">
                      <a16:colId xmlns:a16="http://schemas.microsoft.com/office/drawing/2014/main" val="720285687"/>
                    </a:ext>
                  </a:extLst>
                </a:gridCol>
                <a:gridCol w="805912">
                  <a:extLst>
                    <a:ext uri="{9D8B030D-6E8A-4147-A177-3AD203B41FA5}">
                      <a16:colId xmlns:a16="http://schemas.microsoft.com/office/drawing/2014/main" val="3578234082"/>
                    </a:ext>
                  </a:extLst>
                </a:gridCol>
              </a:tblGrid>
              <a:tr h="154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j-ea"/>
                          <a:ea typeface="+mj-ea"/>
                        </a:rPr>
                        <a:t>a</a:t>
                      </a:r>
                      <a:r>
                        <a:rPr lang="ko-KR" altLang="en-US" sz="1100" b="0" u="none" strike="noStrike">
                          <a:effectLst/>
                          <a:latin typeface="+mj-ea"/>
                          <a:ea typeface="+mj-ea"/>
                        </a:rPr>
                        <a:t>기울기</a:t>
                      </a:r>
                      <a:endParaRPr lang="ko-KR" altLang="en-US" sz="11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j-ea"/>
                          <a:ea typeface="+mj-ea"/>
                        </a:rPr>
                        <a:t>b</a:t>
                      </a:r>
                      <a:r>
                        <a:rPr lang="ko-KR" altLang="en-US" sz="1100" b="0" u="none" strike="noStrike">
                          <a:effectLst/>
                          <a:latin typeface="+mj-ea"/>
                          <a:ea typeface="+mj-ea"/>
                        </a:rPr>
                        <a:t>절편</a:t>
                      </a:r>
                      <a:endParaRPr lang="ko-KR" altLang="en-US" sz="11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441590"/>
                  </a:ext>
                </a:extLst>
              </a:tr>
              <a:tr h="15496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effectLst/>
                          <a:latin typeface="+mj-ea"/>
                          <a:ea typeface="+mj-ea"/>
                        </a:rPr>
                        <a:t>2.812595665</a:t>
                      </a:r>
                      <a:endParaRPr lang="en-US" altLang="ko-KR" sz="11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effectLst/>
                          <a:latin typeface="+mj-ea"/>
                          <a:ea typeface="+mj-ea"/>
                        </a:rPr>
                        <a:t>160.643</a:t>
                      </a:r>
                      <a:endParaRPr lang="en-US" altLang="ko-KR" sz="11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07633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649617" y="1336317"/>
            <a:ext cx="44943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16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계절성분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얻기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추세 제거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트렌드를 제거함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err="1" smtClean="0">
                <a:latin typeface="+mj-ea"/>
                <a:ea typeface="+mj-ea"/>
              </a:rPr>
              <a:t>계절성분을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구별해내려함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err="1" smtClean="0">
                <a:latin typeface="+mj-ea"/>
                <a:ea typeface="+mj-ea"/>
              </a:rPr>
              <a:t>추세성분을</a:t>
            </a:r>
            <a:r>
              <a:rPr lang="ko-KR" altLang="en-US" sz="1200" dirty="0" smtClean="0">
                <a:latin typeface="+mj-ea"/>
                <a:ea typeface="+mj-ea"/>
              </a:rPr>
              <a:t> 제거하여서 올라가는 부분을 없애서  계속 증가하는 부분을 없애고 각 계절별 진폭을 </a:t>
            </a:r>
            <a:r>
              <a:rPr lang="ko-KR" altLang="en-US" sz="1200" dirty="0" err="1" smtClean="0">
                <a:latin typeface="+mj-ea"/>
                <a:ea typeface="+mj-ea"/>
              </a:rPr>
              <a:t>구하려함</a:t>
            </a:r>
            <a:r>
              <a:rPr lang="en-US" altLang="ko-KR" sz="1200" dirty="0" smtClean="0">
                <a:latin typeface="+mj-ea"/>
                <a:ea typeface="+mj-ea"/>
              </a:rPr>
              <a:t>. (</a:t>
            </a:r>
            <a:r>
              <a:rPr lang="en-US" altLang="ko-KR" sz="1200" dirty="0" err="1" smtClean="0">
                <a:latin typeface="+mj-ea"/>
                <a:ea typeface="+mj-ea"/>
              </a:rPr>
              <a:t>Detrend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err="1" smtClean="0">
                <a:latin typeface="+mj-ea"/>
                <a:ea typeface="+mj-ea"/>
              </a:rPr>
              <a:t>트렌드값을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1</a:t>
            </a:r>
            <a:r>
              <a:rPr lang="ko-KR" altLang="en-US" sz="1200" dirty="0" err="1" smtClean="0">
                <a:latin typeface="+mj-ea"/>
                <a:ea typeface="+mj-ea"/>
              </a:rPr>
              <a:t>로봄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 </a:t>
            </a:r>
            <a:endParaRPr lang="ko-KR" altLang="ko-KR" sz="1200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47" y="2262055"/>
            <a:ext cx="2878667" cy="16656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5" y="2384791"/>
            <a:ext cx="3284311" cy="18947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255" y="4735638"/>
            <a:ext cx="3439888" cy="17685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742949" y="5405590"/>
            <a:ext cx="3171826" cy="68088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시계열분석</a:t>
            </a:r>
            <a:r>
              <a:rPr lang="en-US" altLang="ko-KR" sz="1400" smtClean="0"/>
              <a:t>.xlsx</a:t>
            </a:r>
          </a:p>
          <a:p>
            <a:pPr algn="ctr"/>
            <a:r>
              <a:rPr lang="ko-KR" altLang="en-US" sz="1400"/>
              <a:t>승법모델</a:t>
            </a:r>
            <a:r>
              <a:rPr lang="en-US" altLang="ko-KR" sz="1400"/>
              <a:t>_</a:t>
            </a:r>
            <a:r>
              <a:rPr lang="ko-KR" altLang="en-US" sz="1400"/>
              <a:t>실습</a:t>
            </a:r>
            <a:r>
              <a:rPr lang="en-US" altLang="ko-KR" sz="1400"/>
              <a:t>(</a:t>
            </a:r>
            <a:r>
              <a:rPr lang="ko-KR" altLang="en-US" sz="1400"/>
              <a:t>백화점경상지수</a:t>
            </a:r>
            <a:r>
              <a:rPr lang="en-US" altLang="ko-KR" sz="1400" smtClean="0"/>
              <a:t>) </a:t>
            </a:r>
            <a:r>
              <a:rPr lang="ko-KR" altLang="en-US" sz="1400" smtClean="0"/>
              <a:t>시트참조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447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시계열분석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(</a:t>
            </a:r>
            <a:r>
              <a:rPr lang="ko-KR" altLang="en-US" sz="2800" smtClean="0"/>
              <a:t>승법모델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0335"/>
              </p:ext>
            </p:extLst>
          </p:nvPr>
        </p:nvGraphicFramePr>
        <p:xfrm>
          <a:off x="2775826" y="649229"/>
          <a:ext cx="6368174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8174">
                  <a:extLst>
                    <a:ext uri="{9D8B030D-6E8A-4147-A177-3AD203B41FA5}">
                      <a16:colId xmlns:a16="http://schemas.microsoft.com/office/drawing/2014/main" val="301725251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트렌드만 있는 데이터 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선형 회귀분석을 이용해 예측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(y=ax+b)</a:t>
                      </a:r>
                      <a:endParaRPr lang="en-US" altLang="ko-KR" sz="14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9781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서울특별시 백화점경상지수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통계청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2000.1~2017.12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, 216</a:t>
                      </a:r>
                      <a:r>
                        <a:rPr lang="ko-KR" altLang="en-US" sz="1400" b="1" u="none" strike="noStrike">
                          <a:effectLst/>
                          <a:latin typeface="+mj-ea"/>
                          <a:ea typeface="+mj-ea"/>
                        </a:rPr>
                        <a:t>개월자료</a:t>
                      </a:r>
                      <a:r>
                        <a:rPr lang="en-US" altLang="ko-KR" sz="1400" b="1" u="none" strike="noStrike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16365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856206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07879" y="1502521"/>
            <a:ext cx="7578177" cy="10955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en-US" altLang="ko-KR" sz="1600" spc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spc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계절성분 얻기</a:t>
            </a:r>
            <a:r>
              <a:rPr lang="en-US" altLang="ko-KR" sz="1600" spc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spc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평활화</a:t>
            </a:r>
            <a:r>
              <a:rPr lang="en-US" altLang="ko-KR" sz="1600" spc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: Smoothing)</a:t>
            </a:r>
          </a:p>
          <a:p>
            <a:endParaRPr lang="en-US" altLang="ko-KR" sz="1400" spc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단일이동평균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중심평균이동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이중이동평균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단일지수평활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이중지수평활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 Winters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방법</a:t>
            </a:r>
            <a:endParaRPr lang="en-US" altLang="ko-KR" sz="1400" spc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봄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여름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가을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겨울 을 한묶음으로 이동평균냄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spc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각 계절별로 값들의 </a:t>
            </a:r>
            <a:r>
              <a:rPr lang="ko-KR" altLang="en-US" sz="1400" spc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밸런스를 맞추고자함</a:t>
            </a:r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ko-KR" sz="1400" spc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9" y="2909574"/>
            <a:ext cx="4834978" cy="308188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857829" y="2909574"/>
            <a:ext cx="43542" cy="2736483"/>
          </a:xfrm>
          <a:prstGeom prst="line">
            <a:avLst/>
          </a:prstGeom>
          <a:ln w="57150">
            <a:solidFill>
              <a:srgbClr val="E64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025368" y="2909574"/>
            <a:ext cx="43542" cy="2736483"/>
          </a:xfrm>
          <a:prstGeom prst="line">
            <a:avLst/>
          </a:prstGeom>
          <a:ln w="57150">
            <a:solidFill>
              <a:srgbClr val="E64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24395" y="2909574"/>
            <a:ext cx="43542" cy="2736483"/>
          </a:xfrm>
          <a:prstGeom prst="line">
            <a:avLst/>
          </a:prstGeom>
          <a:ln w="57150">
            <a:solidFill>
              <a:srgbClr val="E64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967834" y="4096056"/>
            <a:ext cx="1032235" cy="488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A: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평균높음</a:t>
            </a:r>
            <a:endParaRPr lang="en-US" altLang="ko-KR" sz="1400" spc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410622" y="4096056"/>
            <a:ext cx="1032235" cy="488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en-US" altLang="ko-KR" sz="1400" spc="0" smtClean="0">
                <a:solidFill>
                  <a:schemeClr val="tx1"/>
                </a:solidFill>
                <a:latin typeface="+mj-ea"/>
                <a:ea typeface="+mj-ea"/>
              </a:rPr>
              <a:t>B:</a:t>
            </a:r>
            <a:r>
              <a:rPr lang="ko-KR" altLang="en-US" sz="1400" spc="0" smtClean="0">
                <a:solidFill>
                  <a:schemeClr val="tx1"/>
                </a:solidFill>
                <a:latin typeface="+mj-ea"/>
                <a:ea typeface="+mj-ea"/>
              </a:rPr>
              <a:t>평균낮음</a:t>
            </a:r>
            <a:endParaRPr lang="ko-KR" altLang="ko-KR" sz="1400" spc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167937" y="2210814"/>
            <a:ext cx="3470970" cy="77448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en-US" altLang="ko-KR" sz="1400" smtClean="0">
                <a:latin typeface="+mn-ea"/>
                <a:ea typeface="+mn-ea"/>
              </a:rPr>
              <a:t>A: </a:t>
            </a:r>
            <a:r>
              <a:rPr lang="ko-KR" altLang="en-US" sz="1400" smtClean="0">
                <a:latin typeface="+mn-ea"/>
                <a:ea typeface="+mn-ea"/>
              </a:rPr>
              <a:t>최고값 </a:t>
            </a: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en-US" altLang="ko-KR" sz="1400" smtClean="0">
                <a:latin typeface="+mn-ea"/>
                <a:ea typeface="+mn-ea"/>
              </a:rPr>
              <a:t>30 </a:t>
            </a:r>
            <a:r>
              <a:rPr lang="ko-KR" altLang="en-US" sz="1400" smtClean="0">
                <a:latin typeface="+mn-ea"/>
                <a:ea typeface="+mn-ea"/>
              </a:rPr>
              <a:t>평균 </a:t>
            </a:r>
            <a:r>
              <a:rPr lang="en-US" altLang="ko-KR" sz="1400" smtClean="0">
                <a:latin typeface="+mn-ea"/>
                <a:ea typeface="+mn-ea"/>
              </a:rPr>
              <a:t>15</a:t>
            </a:r>
            <a:r>
              <a:rPr lang="ko-KR" altLang="en-US" sz="1400" smtClean="0">
                <a:latin typeface="+mn-ea"/>
                <a:ea typeface="+mn-ea"/>
              </a:rPr>
              <a:t>일때     </a:t>
            </a: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en-US" altLang="ko-KR" sz="1400" smtClean="0">
                <a:latin typeface="+mn-ea"/>
                <a:ea typeface="+mn-ea"/>
              </a:rPr>
              <a:t>30/15=2</a:t>
            </a:r>
          </a:p>
          <a:p>
            <a:r>
              <a:rPr lang="en-US" altLang="ko-KR" sz="1400" smtClean="0">
                <a:latin typeface="+mn-ea"/>
                <a:ea typeface="+mn-ea"/>
              </a:rPr>
              <a:t>B: </a:t>
            </a:r>
            <a:r>
              <a:rPr lang="ko-KR" altLang="en-US" sz="1400" smtClean="0">
                <a:latin typeface="+mn-ea"/>
                <a:ea typeface="+mn-ea"/>
              </a:rPr>
              <a:t>최고값 </a:t>
            </a:r>
            <a:r>
              <a:rPr lang="en-US" altLang="ko-KR" sz="1400" smtClean="0">
                <a:latin typeface="+mn-ea"/>
                <a:ea typeface="+mn-ea"/>
              </a:rPr>
              <a:t>20 </a:t>
            </a:r>
            <a:r>
              <a:rPr lang="ko-KR" altLang="en-US" sz="1400" smtClean="0">
                <a:latin typeface="+mn-ea"/>
                <a:ea typeface="+mn-ea"/>
              </a:rPr>
              <a:t>평균 </a:t>
            </a:r>
            <a:r>
              <a:rPr lang="en-US" altLang="ko-KR" sz="1400" smtClean="0">
                <a:latin typeface="+mn-ea"/>
                <a:ea typeface="+mn-ea"/>
              </a:rPr>
              <a:t>10</a:t>
            </a:r>
            <a:r>
              <a:rPr lang="ko-KR" altLang="en-US" sz="1400" smtClean="0">
                <a:latin typeface="+mn-ea"/>
                <a:ea typeface="+mn-ea"/>
              </a:rPr>
              <a:t>일떄       </a:t>
            </a:r>
            <a:r>
              <a:rPr lang="en-US" altLang="ko-KR" sz="1400" smtClean="0">
                <a:latin typeface="+mn-ea"/>
                <a:ea typeface="+mn-ea"/>
              </a:rPr>
              <a:t>20/10=2</a:t>
            </a:r>
            <a:endParaRPr lang="ko-KR" sz="1400"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792" y="3024361"/>
            <a:ext cx="3408188" cy="153317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5597428" y="4685279"/>
            <a:ext cx="3470970" cy="13650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포천 오성과 한음 Bold" panose="020B0803000000000000" pitchFamily="34" charset="-127"/>
                <a:cs typeface="+mn-cs"/>
              </a:defRPr>
            </a:lvl1pPr>
          </a:lstStyle>
          <a:p>
            <a:r>
              <a:rPr lang="ko-KR" altLang="en-US" sz="1400" smtClean="0"/>
              <a:t>홀수데이터일때는  </a:t>
            </a:r>
            <a:r>
              <a:rPr lang="en-US" altLang="ko-KR" sz="1400" smtClean="0"/>
              <a:t>1+2+3 +3</a:t>
            </a:r>
            <a:r>
              <a:rPr lang="ko-KR" altLang="en-US" sz="1400" smtClean="0"/>
              <a:t>행</a:t>
            </a:r>
            <a:r>
              <a:rPr lang="en-US" altLang="ko-KR" sz="1400" smtClean="0"/>
              <a:t>/3</a:t>
            </a:r>
            <a:r>
              <a:rPr lang="ko-KR" altLang="en-US" sz="1400" smtClean="0"/>
              <a:t>값 계산</a:t>
            </a:r>
            <a:endParaRPr lang="en-US" altLang="ko-KR" sz="1400" smtClean="0"/>
          </a:p>
          <a:p>
            <a:r>
              <a:rPr lang="ko-KR" altLang="en-US" sz="1400" smtClean="0"/>
              <a:t>짝수데이터일때는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</a:t>
            </a:r>
            <a:r>
              <a:rPr lang="ko-KR" altLang="en-US" sz="1200" spc="0" smtClean="0"/>
              <a:t>가</a:t>
            </a:r>
            <a:r>
              <a:rPr lang="en-US" altLang="ko-KR" sz="1200" spc="0" smtClean="0"/>
              <a:t>..1+2+3+4</a:t>
            </a:r>
            <a:r>
              <a:rPr lang="ko-KR" altLang="en-US" sz="1200" spc="0" smtClean="0"/>
              <a:t>값</a:t>
            </a:r>
            <a:r>
              <a:rPr lang="en-US" altLang="ko-KR" sz="1200" spc="0" smtClean="0"/>
              <a:t>/4, (0.4376+1.3188+1.7799+0.6449)/4 </a:t>
            </a:r>
          </a:p>
          <a:p>
            <a:r>
              <a:rPr lang="en-US" altLang="ko-KR" sz="1200" spc="0"/>
              <a:t> </a:t>
            </a:r>
            <a:r>
              <a:rPr lang="en-US" altLang="ko-KR" sz="1200" spc="0" smtClean="0"/>
              <a:t> </a:t>
            </a:r>
            <a:r>
              <a:rPr lang="ko-KR" altLang="en-US" sz="1200" spc="0" smtClean="0"/>
              <a:t>나</a:t>
            </a:r>
            <a:r>
              <a:rPr lang="en-US" altLang="ko-KR" sz="1200" spc="0" smtClean="0"/>
              <a:t>. 2+3+4+5</a:t>
            </a:r>
            <a:r>
              <a:rPr lang="ko-KR" altLang="en-US" sz="1200" spc="0" smtClean="0"/>
              <a:t>값</a:t>
            </a:r>
            <a:r>
              <a:rPr lang="en-US" altLang="ko-KR" sz="1200" spc="0" smtClean="0"/>
              <a:t>/4 (1.3188+1.7799+0.6449+0.4320)/4</a:t>
            </a:r>
          </a:p>
          <a:p>
            <a:r>
              <a:rPr lang="en-US" altLang="ko-KR" sz="1200" spc="0" smtClean="0"/>
              <a:t> </a:t>
            </a:r>
            <a:r>
              <a:rPr lang="ko-KR" altLang="en-US" sz="1200" spc="0" smtClean="0"/>
              <a:t>가</a:t>
            </a:r>
            <a:r>
              <a:rPr lang="en-US" altLang="ko-KR" sz="1200" spc="0" smtClean="0"/>
              <a:t>+</a:t>
            </a:r>
            <a:r>
              <a:rPr lang="ko-KR" altLang="en-US" sz="1200" spc="0" smtClean="0"/>
              <a:t>나</a:t>
            </a:r>
            <a:r>
              <a:rPr lang="en-US" altLang="ko-KR" sz="1200" spc="0" smtClean="0"/>
              <a:t>/2  =&gt; 1.0446.</a:t>
            </a:r>
            <a:endParaRPr lang="ko-KR" sz="1200" spc="0"/>
          </a:p>
        </p:txBody>
      </p:sp>
    </p:spTree>
    <p:extLst>
      <p:ext uri="{BB962C8B-B14F-4D97-AF65-F5344CB8AC3E}">
        <p14:creationId xmlns:p14="http://schemas.microsoft.com/office/powerpoint/2010/main" val="21723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Autofit/>
      </a:bodyPr>
      <a:lstStyle>
        <a:defPPr>
          <a:defRPr spc="-8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KoPub돋움체 Bold" panose="02020603020101020101" pitchFamily="18" charset="-127"/>
            <a:ea typeface="KoPub돋움체 Bold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13297</TotalTime>
  <Words>991</Words>
  <Application>Microsoft Office PowerPoint</Application>
  <PresentationFormat>화면 슬라이드 쇼(4:3)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포천 오성과 한음 Bold</vt:lpstr>
      <vt:lpstr>Arial</vt:lpstr>
      <vt:lpstr>Calibri</vt:lpstr>
      <vt:lpstr>Calibri Light</vt:lpstr>
      <vt:lpstr>Office 테마</vt:lpstr>
      <vt:lpstr>시계열분석</vt:lpstr>
      <vt:lpstr>시계열분석</vt:lpstr>
      <vt:lpstr>시계열분석</vt:lpstr>
      <vt:lpstr>시계열분석</vt:lpstr>
      <vt:lpstr>시계열분석</vt:lpstr>
      <vt:lpstr>시계열분석</vt:lpstr>
      <vt:lpstr>시계열분석</vt:lpstr>
      <vt:lpstr>시계열분석 (승법모델)</vt:lpstr>
      <vt:lpstr>시계열분석 (승법모델)</vt:lpstr>
      <vt:lpstr>시계열분석 (승법모델)</vt:lpstr>
      <vt:lpstr>시계열분석(가법모델:Additive Model)</vt:lpstr>
      <vt:lpstr>시계열분석(가법모델:Additive Model)</vt:lpstr>
      <vt:lpstr>시계열분석(이동평균)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피티위즈(주)</dc:creator>
  <cp:lastModifiedBy>Windows 사용자</cp:lastModifiedBy>
  <cp:revision>392</cp:revision>
  <dcterms:created xsi:type="dcterms:W3CDTF">2016-03-14T05:12:43Z</dcterms:created>
  <dcterms:modified xsi:type="dcterms:W3CDTF">2018-05-29T18:31:53Z</dcterms:modified>
</cp:coreProperties>
</file>