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331" r:id="rId5"/>
    <p:sldId id="330" r:id="rId6"/>
    <p:sldId id="336" r:id="rId7"/>
    <p:sldId id="335" r:id="rId8"/>
    <p:sldId id="338" r:id="rId9"/>
    <p:sldId id="339" r:id="rId10"/>
    <p:sldId id="340" r:id="rId11"/>
    <p:sldId id="342" r:id="rId12"/>
    <p:sldId id="343" r:id="rId13"/>
    <p:sldId id="341" r:id="rId14"/>
    <p:sldId id="345" r:id="rId15"/>
    <p:sldId id="333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pos="14643" userDrawn="1">
          <p15:clr>
            <a:srgbClr val="A4A3A4"/>
          </p15:clr>
        </p15:guide>
        <p15:guide id="5" pos="627" userDrawn="1">
          <p15:clr>
            <a:srgbClr val="A4A3A4"/>
          </p15:clr>
        </p15:guide>
        <p15:guide id="6" pos="14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3B8"/>
    <a:srgbClr val="2AE0A0"/>
    <a:srgbClr val="1D2064"/>
    <a:srgbClr val="68F1A7"/>
    <a:srgbClr val="FF2B65"/>
    <a:srgbClr val="767699"/>
    <a:srgbClr val="58BCE5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B308C0-A35A-4147-AEA4-5C11217DE267}" v="571" dt="2023-05-13T16:45:42.28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5" autoAdjust="0"/>
    <p:restoredTop sz="51874" autoAdjust="0"/>
  </p:normalViewPr>
  <p:slideViewPr>
    <p:cSldViewPr snapToGrid="0">
      <p:cViewPr>
        <p:scale>
          <a:sx n="70" d="100"/>
          <a:sy n="70" d="100"/>
        </p:scale>
        <p:origin x="54" y="48"/>
      </p:cViewPr>
      <p:guideLst>
        <p:guide orient="horz" pos="4320"/>
        <p:guide pos="7680"/>
        <p:guide orient="horz"/>
        <p:guide pos="14643"/>
        <p:guide pos="627"/>
        <p:guide pos="1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4" d="100"/>
          <a:sy n="94" d="100"/>
        </p:scale>
        <p:origin x="4080" y="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580994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we start I’d like to ask you a few questions if I may: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many of you regularly work on multilingual projects?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multilingual projects over 10 languages? Over 20?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those who still have their hands raised. What’s the largest number of languages/locales you’ve dealt with in a project?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4572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of the unique challenges of our area of life sciences with globally reaching Studies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Conversis regularly work on 30+ language/locale combination projects. with the largest I can recall being 85 though there may have been larger.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examples I give later will be focused on multilingual projects, but the fact that you don’t work multilingual projects doesn’t mean this presentation isn’t useful for you.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377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are some examples of the type of thing Conversis have used the JS injection and API for.</a:t>
            </a:r>
          </a:p>
        </p:txBody>
      </p:sp>
    </p:spTree>
    <p:extLst>
      <p:ext uri="{BB962C8B-B14F-4D97-AF65-F5344CB8AC3E}">
        <p14:creationId xmlns:p14="http://schemas.microsoft.com/office/powerpoint/2010/main" val="3949380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last of my 3 items is our not so secret ingredient, our live replicated database.</a:t>
            </a:r>
          </a:p>
          <a:p>
            <a:endParaRPr lang="en-GB" dirty="0"/>
          </a:p>
          <a:p>
            <a:r>
              <a:rPr lang="en-GB" dirty="0"/>
              <a:t>For those that have on premise instances of Plunet it is possible to set up a replication of your Plunet database. I believe that Plunet support may be able to assist with this.</a:t>
            </a:r>
          </a:p>
          <a:p>
            <a:endParaRPr lang="en-GB" dirty="0"/>
          </a:p>
          <a:p>
            <a:r>
              <a:rPr lang="en-GB" dirty="0"/>
              <a:t>Why a replicated database you may ask. Remove any risk of damaging your live </a:t>
            </a:r>
            <a:r>
              <a:rPr lang="en-GB" dirty="0" err="1"/>
              <a:t>plunet</a:t>
            </a:r>
            <a:r>
              <a:rPr lang="en-GB" dirty="0"/>
              <a:t> instance. Affecting the performance of your </a:t>
            </a:r>
            <a:r>
              <a:rPr lang="en-GB" dirty="0" err="1"/>
              <a:t>plunet</a:t>
            </a:r>
            <a:r>
              <a:rPr lang="en-GB" dirty="0"/>
              <a:t> instance.</a:t>
            </a:r>
          </a:p>
          <a:p>
            <a:endParaRPr lang="en-GB" dirty="0"/>
          </a:p>
          <a:p>
            <a:r>
              <a:rPr lang="en-GB" dirty="0"/>
              <a:t>The reason we do this is that it gives us access to even more information that is not available through the API. Such as:</a:t>
            </a:r>
          </a:p>
          <a:p>
            <a:r>
              <a:rPr lang="en-GB" dirty="0"/>
              <a:t>Note the link below contains an example MySQL select query that lists all active resources and the price for each of their active price lists, price units.</a:t>
            </a:r>
          </a:p>
        </p:txBody>
      </p:sp>
    </p:spTree>
    <p:extLst>
      <p:ext uri="{BB962C8B-B14F-4D97-AF65-F5344CB8AC3E}">
        <p14:creationId xmlns:p14="http://schemas.microsoft.com/office/powerpoint/2010/main" val="800371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54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Plunet, I’m sure you all recognise it.</a:t>
            </a:r>
          </a:p>
          <a:p>
            <a:pPr marL="0" marR="0" lvl="0" indent="0" defTabSz="4572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Conversis been using Plunet as our TBMS solution since 2014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 the last 6 years we’ve been working on adjusting our Plunet instance form Plunet as you know it, to what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weaffectionaly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refer to as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Plunet on Steroids!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028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Much of what Conversis has done to bring about this change has been done using functionality that is available to you thanks to Plunet themselves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4651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 main areas Conversis use to pump up or Plunet instance:</a:t>
            </a:r>
          </a:p>
          <a:p>
            <a:endParaRPr lang="en-GB" dirty="0"/>
          </a:p>
          <a:p>
            <a:r>
              <a:rPr lang="en-GB" dirty="0"/>
              <a:t>1,2,3.</a:t>
            </a:r>
          </a:p>
          <a:p>
            <a:endParaRPr lang="en-GB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presentation I will show you how you can use these ingredients along some specific examples of the functionality that Conversis has created thanks to them.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8066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Plunet API documentation which can be downloaded from the link at the bottom of this screen </a:t>
            </a:r>
          </a:p>
          <a:p>
            <a:r>
              <a:rPr lang="en-GB" dirty="0"/>
              <a:t> is very detailed and one of the better web service API documents I’ve had to read.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web service has It’s call listed clearly with a description of what they do. 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Clicking on the call link gives details of what is required to make the call and the result you can expect.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are 4 web services I use a lot 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PlunetAPI is used for security and generates a </a:t>
            </a:r>
            <a:r>
              <a:rPr lang="en-GB" sz="1400" b="0" i="0" dirty="0">
                <a:solidFill>
                  <a:srgbClr val="040C28"/>
                </a:solidFill>
                <a:effectLst/>
                <a:latin typeface="Google Sans"/>
              </a:rPr>
              <a:t>Universally Unique Identifier that can be used with all subsequent calls.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0" i="0" kern="100" dirty="0">
                <a:solidFill>
                  <a:srgbClr val="040C28"/>
                </a:solidFill>
                <a:effectLst/>
                <a:latin typeface="Google Sans"/>
                <a:ea typeface="Calibri" panose="020F0502020204030204" pitchFamily="34" charset="0"/>
                <a:cs typeface="Times New Roman" panose="02020603050405020304" pitchFamily="18" charset="0"/>
              </a:rPr>
              <a:t>Other 3 calls are for managing, well it’s kind of obvious.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413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looking to experiment with making API calls SOAP UI is my preferred tool</a:t>
            </a:r>
          </a:p>
          <a:p>
            <a:r>
              <a:rPr lang="en-GB" dirty="0" err="1"/>
              <a:t>Plunet’s</a:t>
            </a:r>
            <a:r>
              <a:rPr lang="en-GB" dirty="0"/>
              <a:t> documentation shows you the </a:t>
            </a:r>
            <a:r>
              <a:rPr lang="en-GB" dirty="0" err="1"/>
              <a:t>url</a:t>
            </a:r>
            <a:r>
              <a:rPr lang="en-GB" dirty="0"/>
              <a:t> you can use in SOAP UI.</a:t>
            </a:r>
          </a:p>
          <a:p>
            <a:endParaRPr lang="en-GB" dirty="0"/>
          </a:p>
          <a:p>
            <a:r>
              <a:rPr lang="en-GB" dirty="0"/>
              <a:t>In SOAP UI it’s easy to add a web service to the user interface.</a:t>
            </a:r>
          </a:p>
          <a:p>
            <a:r>
              <a:rPr lang="en-GB" dirty="0"/>
              <a:t>Soap UI very quickly generates a list of all calls as well as creating sample requests.</a:t>
            </a:r>
          </a:p>
          <a:p>
            <a:endParaRPr lang="en-GB" dirty="0"/>
          </a:p>
          <a:p>
            <a:r>
              <a:rPr lang="en-GB" dirty="0"/>
              <a:t>Once the request is populated simply pressing the green play icon will </a:t>
            </a:r>
            <a:r>
              <a:rPr lang="en-GB" dirty="0" err="1"/>
              <a:t>lauch</a:t>
            </a:r>
            <a:r>
              <a:rPr lang="en-GB" dirty="0"/>
              <a:t> the request and the response should be shown on the right hand side.</a:t>
            </a:r>
          </a:p>
          <a:p>
            <a:r>
              <a:rPr lang="en-GB" dirty="0"/>
              <a:t>Depending on the version of SOAP UI, you’ll need to Click “XML”</a:t>
            </a:r>
          </a:p>
          <a:p>
            <a:endParaRPr lang="en-GB" dirty="0"/>
          </a:p>
          <a:p>
            <a:r>
              <a:rPr lang="en-GB" dirty="0"/>
              <a:t>I’m sure you all agree that this is a easy way to experiment with individual calls, but can’t really be used for efficient processing.</a:t>
            </a:r>
          </a:p>
          <a:p>
            <a:r>
              <a:rPr lang="en-GB" dirty="0"/>
              <a:t>For that we need to do a little development</a:t>
            </a:r>
          </a:p>
        </p:txBody>
      </p:sp>
    </p:spTree>
    <p:extLst>
      <p:ext uri="{BB962C8B-B14F-4D97-AF65-F5344CB8AC3E}">
        <p14:creationId xmlns:p14="http://schemas.microsoft.com/office/powerpoint/2010/main" val="390396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myself my go to option for creating functions this is a scripting tool called auto hotkey</a:t>
            </a:r>
          </a:p>
          <a:p>
            <a:r>
              <a:rPr lang="en-GB" dirty="0"/>
              <a:t>Done properly it’s possible to copy the XML structures straight from SOAP UI and use them in </a:t>
            </a:r>
            <a:r>
              <a:rPr lang="en-GB" dirty="0" err="1"/>
              <a:t>Autohotkey</a:t>
            </a:r>
            <a:r>
              <a:rPr lang="en-GB" dirty="0"/>
              <a:t> scripts</a:t>
            </a:r>
          </a:p>
          <a:p>
            <a:endParaRPr lang="en-GB" dirty="0"/>
          </a:p>
          <a:p>
            <a:r>
              <a:rPr lang="en-GB" dirty="0"/>
              <a:t>One of the reason I like </a:t>
            </a:r>
            <a:r>
              <a:rPr lang="en-GB" dirty="0" err="1"/>
              <a:t>Autohotkey</a:t>
            </a:r>
            <a:r>
              <a:rPr lang="en-GB" dirty="0"/>
              <a:t> is that it’s very simple to create user interfaces in the code</a:t>
            </a:r>
          </a:p>
          <a:p>
            <a:endParaRPr lang="en-GB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is by no means the only option when it comes to programming calls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However I have found it to be easy to learn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build executables with a simple right click on the script file.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help is incredibly rich with examples on almost every line of code. It also incudes a tutorial that really helps you get to understand how it work.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And as stated earlier really easy basic UI creation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For those that want to look to use AHK there are a couple of example scripts available on the link at the bottom of this screen.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1800" b="1" kern="100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Bridge to </a:t>
            </a:r>
            <a:r>
              <a:rPr lang="en-GB" sz="1800" b="1" kern="100" dirty="0" err="1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js</a:t>
            </a:r>
            <a:r>
              <a:rPr lang="en-GB" sz="1800" b="1" kern="100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injection slide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of course is all good, but having a bunch of executables, on your network/PC not as efficient as you’d like it to be.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Ideally, you’d want to launch this functionality from within Plunet: this is where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Plunet’s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injection setup can be a game changer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109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Last year I had the pleasure of discussing the code injection with </a:t>
            </a:r>
            <a:r>
              <a:rPr lang="en-GB" dirty="0" err="1"/>
              <a:t>Plunet’s</a:t>
            </a:r>
            <a:r>
              <a:rPr lang="en-GB" dirty="0"/>
              <a:t> very own Sufian Reiter</a:t>
            </a:r>
          </a:p>
          <a:p>
            <a:r>
              <a:rPr lang="en-GB" dirty="0"/>
              <a:t>Sufian created the article referenced at the bottom of this page that uses this example code which generates the buttons in this screenshot here.</a:t>
            </a:r>
          </a:p>
          <a:p>
            <a:r>
              <a:rPr lang="en-GB" dirty="0"/>
              <a:t>I would recommend to you all to give that article a </a:t>
            </a:r>
            <a:r>
              <a:rPr lang="en-GB"/>
              <a:t>good reading.</a:t>
            </a:r>
            <a:endParaRPr lang="en-GB" dirty="0"/>
          </a:p>
          <a:p>
            <a:r>
              <a:rPr lang="en-GB" dirty="0"/>
              <a:t>At this time I’d like to briefly touch on how you can link the executables we would have created earlier with the buttons added to Plunet</a:t>
            </a:r>
          </a:p>
          <a:p>
            <a:r>
              <a:rPr lang="en-GB" dirty="0"/>
              <a:t>At Conversis we’ve linked the 2 using a protocol that you can add to your windows registry. Sorry Mac users I’ve no idea is such a thing can be done o the mac.</a:t>
            </a:r>
          </a:p>
          <a:p>
            <a:endParaRPr lang="en-GB" dirty="0"/>
          </a:p>
          <a:p>
            <a:r>
              <a:rPr lang="en-GB" dirty="0"/>
              <a:t>By doing this clicking on a button can launch an executable from you local PC or Network.</a:t>
            </a:r>
          </a:p>
          <a:p>
            <a:r>
              <a:rPr lang="en-GB" dirty="0"/>
              <a:t>At Conversis we read some information off of the page such as order number, along with the function we want to run and pass this to a single exe, that can be used to launch the various tools we have created as well as pass information such as order number.</a:t>
            </a:r>
          </a:p>
          <a:p>
            <a:r>
              <a:rPr lang="en-GB" dirty="0"/>
              <a:t>Last tip from me on this. When coding always perform a check for locked entry. For a normal API user login, It’s not possible to edit a job if someone has it currently open.</a:t>
            </a:r>
          </a:p>
        </p:txBody>
      </p:sp>
    </p:spTree>
    <p:extLst>
      <p:ext uri="{BB962C8B-B14F-4D97-AF65-F5344CB8AC3E}">
        <p14:creationId xmlns:p14="http://schemas.microsoft.com/office/powerpoint/2010/main" val="586533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all this is well and good but knowing what you want to use the API for, if anything may be a little bit daunting.</a:t>
            </a:r>
          </a:p>
          <a:p>
            <a:endParaRPr lang="en-GB" dirty="0"/>
          </a:p>
          <a:p>
            <a:r>
              <a:rPr lang="en-GB" dirty="0"/>
              <a:t>There is no one truth for all and will depend a lot on the type of project you are running. For Convers as I said at the beginning our biggest challenge is that fact that almost all our projects are multilingual and therefore we end up having to duplicate a lot of actions, that a single language vendor may not.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137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F376FFB-D660-506A-F652-AE83B16F24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" t="3795" r="2009" b="3795"/>
          <a:stretch/>
        </p:blipFill>
        <p:spPr>
          <a:xfrm>
            <a:off x="0" y="-1"/>
            <a:ext cx="24384000" cy="13716001"/>
          </a:xfrm>
          <a:prstGeom prst="rect">
            <a:avLst/>
          </a:prstGeom>
        </p:spPr>
      </p:pic>
      <p:sp>
        <p:nvSpPr>
          <p:cNvPr id="4" name="Shape 73"/>
          <p:cNvSpPr txBox="1">
            <a:spLocks/>
          </p:cNvSpPr>
          <p:nvPr userDrawn="1"/>
        </p:nvSpPr>
        <p:spPr>
          <a:xfrm>
            <a:off x="750318" y="3148633"/>
            <a:ext cx="22846284" cy="9956894"/>
          </a:xfrm>
          <a:prstGeom prst="rect">
            <a:avLst/>
          </a:prstGeom>
        </p:spPr>
        <p:txBody>
          <a:bodyPr anchor="ctr"/>
          <a:lstStyle>
            <a:lvl1pPr marL="478373" marR="0" indent="-478373" algn="l" defTabSz="1219200" rtl="0" latinLnBrk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>
                <a:srgbClr val="68F1A7"/>
              </a:buClr>
              <a:buSzPct val="100000"/>
              <a:buFont typeface="Arial" charset="0"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767699"/>
                </a:solidFill>
                <a:uFillTx/>
                <a:latin typeface="Source Sans Pro" charset="0"/>
                <a:ea typeface="Source Sans Pro" charset="0"/>
                <a:cs typeface="Source Sans Pro" charset="0"/>
                <a:sym typeface="Helvetica Light"/>
              </a:defRPr>
            </a:lvl1pPr>
            <a:lvl2pPr marL="1667954" marR="0" indent="-448738" algn="l" defTabSz="1219200" rtl="0" latinLnBrk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>
                <a:srgbClr val="68F1A7"/>
              </a:buClr>
              <a:buSzPct val="100000"/>
              <a:buFont typeface="Arial"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767699"/>
                </a:solidFill>
                <a:uFillTx/>
                <a:latin typeface="Source Sans Pro" charset="0"/>
                <a:ea typeface="Source Sans Pro" charset="0"/>
                <a:cs typeface="Source Sans Pro" charset="0"/>
                <a:sym typeface="Helvetica Light"/>
              </a:defRPr>
            </a:lvl2pPr>
            <a:lvl3pPr marL="2866003" marR="0" indent="-427572" algn="l" defTabSz="1219200" rtl="0" latinLnBrk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>
                <a:srgbClr val="68F1A7"/>
              </a:buClr>
              <a:buSzPct val="100000"/>
              <a:buFont typeface="Arial"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767699"/>
                </a:solidFill>
                <a:uFillTx/>
                <a:latin typeface="Source Sans Pro" charset="0"/>
                <a:ea typeface="Source Sans Pro" charset="0"/>
                <a:cs typeface="Source Sans Pro" charset="0"/>
                <a:sym typeface="Helvetica Light"/>
              </a:defRPr>
            </a:lvl3pPr>
            <a:lvl4pPr marL="4064051" marR="0" indent="-406405" algn="l" defTabSz="1219200" rtl="0" latinLnBrk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>
                <a:srgbClr val="68F1A7"/>
              </a:buClr>
              <a:buSzPct val="100000"/>
              <a:buFont typeface="Arial"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767699"/>
                </a:solidFill>
                <a:uFillTx/>
                <a:latin typeface="Source Sans Pro" charset="0"/>
                <a:ea typeface="Source Sans Pro" charset="0"/>
                <a:cs typeface="Source Sans Pro" charset="0"/>
                <a:sym typeface="Helvetica Light"/>
              </a:defRPr>
            </a:lvl4pPr>
            <a:lvl5pPr marL="5262100" marR="0" indent="-385238" algn="l" defTabSz="1219200" rtl="0" latinLnBrk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>
                <a:srgbClr val="68F1A7"/>
              </a:buClr>
              <a:buSzPct val="100000"/>
              <a:buFont typeface="Arial"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767699"/>
                </a:solidFill>
                <a:uFillTx/>
                <a:latin typeface="Source Sans Pro" charset="0"/>
                <a:ea typeface="Source Sans Pro" charset="0"/>
                <a:cs typeface="Source Sans Pro" charset="0"/>
                <a:sym typeface="Helvetica Light"/>
              </a:defRPr>
            </a:lvl5pPr>
            <a:lvl6pPr marL="3352800" marR="0" indent="-1066800" algn="l" defTabSz="1219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810000" marR="0" indent="-1066800" algn="l" defTabSz="1219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4267200" marR="0" indent="-1066800" algn="l" defTabSz="1219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724400" marR="0" indent="-1066800" algn="l" defTabSz="1219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478373" indent="-478373" hangingPunct="1">
              <a:buFont typeface="Wingdings" charset="2"/>
              <a:buChar char="§"/>
            </a:pP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53E16A1-56C6-4DEF-B44D-7F9C1EE8EA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2094932"/>
            <a:ext cx="15675406" cy="583695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90000"/>
              </a:lnSpc>
              <a:buNone/>
              <a:defRPr kumimoji="0" lang="en-GB" sz="1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Merriweather Bold italic" panose="00000800000000000000" pitchFamily="2" charset="0"/>
                <a:cs typeface="Merriweather Bold italic" panose="00000800000000000000" pitchFamily="2" charset="0"/>
                <a:sym typeface="Helvetica Ligh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1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Title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DB090876-522E-4960-A452-EAFB467B52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720000"/>
            <a:ext cx="3610903" cy="736291"/>
          </a:xfrm>
          <a:prstGeom prst="rect">
            <a:avLst/>
          </a:prstGeom>
          <a:solidFill>
            <a:srgbClr val="2AE0A0"/>
          </a:solidFill>
        </p:spPr>
        <p:txBody>
          <a:bodyPr lIns="252000" anchor="ctr" anchorCtr="0"/>
          <a:lstStyle>
            <a:lvl1pPr marL="0" indent="0">
              <a:buNone/>
              <a:defRPr kumimoji="0" lang="en-GB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 Bold" panose="020B0703030403020204" pitchFamily="34" charset="0"/>
                <a:ea typeface="Source Sans Pro Bold" panose="020B0703030403020204" pitchFamily="34" charset="0"/>
                <a:cs typeface="Helvetica Light"/>
                <a:sym typeface="Helvetica Light"/>
              </a:defRPr>
            </a:lvl1pPr>
          </a:lstStyle>
          <a:p>
            <a:pPr lvl="0"/>
            <a:r>
              <a:rPr lang="de-DE" dirty="0"/>
              <a:t>Topic</a:t>
            </a:r>
            <a:endParaRPr lang="en-GB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3DDE1FF-EE4B-8D65-7F0C-D55260B00E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3125" y="9516990"/>
            <a:ext cx="9251950" cy="701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6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 dirty="0"/>
              <a:t>Company Name</a:t>
            </a:r>
            <a:endParaRPr lang="en-GB" dirty="0"/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1C024D12-0096-52F8-B29C-171A17BE47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3125" y="8892253"/>
            <a:ext cx="9251950" cy="70185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420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</a:lstStyle>
          <a:p>
            <a:pPr lvl="0"/>
            <a:r>
              <a:rPr lang="de-DE" dirty="0"/>
              <a:t>Speaker Name</a:t>
            </a:r>
            <a:endParaRPr lang="en-GB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71212113-B119-6D1F-10A9-8BAE61CDDC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125" y="11553389"/>
            <a:ext cx="6038850" cy="1238250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46" userDrawn="1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Gradient">
    <p:bg>
      <p:bgPr>
        <a:solidFill>
          <a:schemeClr val="tx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72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5747500" cy="52341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12400" b="0" i="0">
                <a:solidFill>
                  <a:schemeClr val="accent3"/>
                </a:solidFill>
                <a:latin typeface="+mj-lt"/>
                <a:ea typeface="Merriweather Bold italic" panose="00000800000000000000" pitchFamily="2" charset="0"/>
                <a:cs typeface="Merriweather Bold italic" panose="00000800000000000000" pitchFamily="2" charset="0"/>
                <a:sym typeface="Helvetica Light"/>
              </a:defRPr>
            </a:lvl1pPr>
          </a:lstStyle>
          <a:p>
            <a:r>
              <a:rPr dirty="0" err="1"/>
              <a:t>Titeltext</a:t>
            </a:r>
            <a:endParaRPr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9C639D4-E60B-D255-DB25-8CE8A2FA1F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26100" y="6563700"/>
            <a:ext cx="13512800" cy="6123600"/>
          </a:xfrm>
          <a:prstGeom prst="rect">
            <a:avLst/>
          </a:prstGeom>
        </p:spPr>
        <p:txBody>
          <a:bodyPr/>
          <a:lstStyle>
            <a:lvl1pPr marL="723900" marR="0" indent="-723900" algn="l" defTabSz="1219200" rtl="0" fontAlgn="auto" latinLnBrk="0" hangingPunct="1">
              <a:lnSpc>
                <a:spcPct val="100000"/>
              </a:lnSpc>
              <a:spcBef>
                <a:spcPts val="3200"/>
              </a:spcBef>
              <a:spcAft>
                <a:spcPts val="2400"/>
              </a:spcAft>
              <a:buClr>
                <a:srgbClr val="68F1A7"/>
              </a:buClr>
              <a:buSzPct val="120000"/>
              <a:buFont typeface="Roboto Light" panose="02000000000000000000" pitchFamily="2" charset="0"/>
              <a:buChar char="—"/>
              <a:tabLst/>
              <a:defRPr kumimoji="0" lang="de-DE" sz="4200" b="0" i="0" u="none" strike="noStrike" cap="none" spc="0" normalizeH="0" baseline="0" dirty="0" smtClean="0">
                <a:ln>
                  <a:noFill/>
                </a:ln>
                <a:solidFill>
                  <a:srgbClr val="1D2064"/>
                </a:solidFill>
                <a:effectLst/>
                <a:uFillTx/>
                <a:latin typeface="+mn-lt"/>
                <a:ea typeface="Source Sans Pro" panose="020B0503030403020204" pitchFamily="34" charset="0"/>
                <a:cs typeface="Source Sans Pro" panose="020B0503030403020204" pitchFamily="34" charset="0"/>
                <a:sym typeface="Helvetica Light"/>
              </a:defRPr>
            </a:lvl1pPr>
            <a:lvl2pPr marL="1257300" marR="0" indent="-800100" algn="l" defTabSz="1219200" rtl="0" fontAlgn="auto" latinLnBrk="0" hangingPunct="1">
              <a:lnSpc>
                <a:spcPct val="100000"/>
              </a:lnSpc>
              <a:spcBef>
                <a:spcPts val="3200"/>
              </a:spcBef>
              <a:spcAft>
                <a:spcPts val="2400"/>
              </a:spcAft>
              <a:buClr>
                <a:srgbClr val="68F1A7"/>
              </a:buClr>
              <a:buSzPct val="120000"/>
              <a:buFont typeface="Roboto Light" panose="02000000000000000000" pitchFamily="2" charset="0"/>
              <a:buChar char="—"/>
              <a:tabLst/>
              <a:defRPr kumimoji="0" lang="de-DE" sz="4200" b="0" i="0" u="none" strike="noStrike" cap="none" spc="0" normalizeH="0" baseline="0" dirty="0" smtClean="0">
                <a:ln>
                  <a:noFill/>
                </a:ln>
                <a:solidFill>
                  <a:srgbClr val="1D2064"/>
                </a:solidFill>
                <a:effectLst/>
                <a:uFillTx/>
                <a:latin typeface="+mn-lt"/>
                <a:ea typeface="Source Sans Pro" panose="020B0503030403020204" pitchFamily="34" charset="0"/>
                <a:cs typeface="Source Sans Pro" panose="020B0503030403020204" pitchFamily="34" charset="0"/>
                <a:sym typeface="Helvetica Light"/>
              </a:defRPr>
            </a:lvl2pPr>
            <a:lvl3pPr marL="1714500" marR="0" indent="-800100" algn="l" defTabSz="1219200" rtl="0" fontAlgn="auto" latinLnBrk="0" hangingPunct="1">
              <a:lnSpc>
                <a:spcPct val="100000"/>
              </a:lnSpc>
              <a:spcBef>
                <a:spcPts val="3200"/>
              </a:spcBef>
              <a:spcAft>
                <a:spcPts val="2400"/>
              </a:spcAft>
              <a:buClr>
                <a:srgbClr val="68F1A7"/>
              </a:buClr>
              <a:buSzPct val="120000"/>
              <a:buFont typeface="Roboto Light" panose="02000000000000000000" pitchFamily="2" charset="0"/>
              <a:buChar char="—"/>
              <a:tabLst/>
              <a:defRPr kumimoji="0" lang="de-DE" sz="4200" b="0" i="0" u="none" strike="noStrike" cap="none" spc="0" normalizeH="0" baseline="0" dirty="0" smtClean="0">
                <a:ln>
                  <a:noFill/>
                </a:ln>
                <a:solidFill>
                  <a:srgbClr val="1D2064"/>
                </a:solidFill>
                <a:effectLst/>
                <a:uFillTx/>
                <a:latin typeface="+mn-lt"/>
                <a:ea typeface="Source Sans Pro" panose="020B0503030403020204" pitchFamily="34" charset="0"/>
                <a:cs typeface="Source Sans Pro" panose="020B0503030403020204" pitchFamily="34" charset="0"/>
                <a:sym typeface="Helvetica Light"/>
              </a:defRPr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  <a:endParaRPr lang="en-GB" dirty="0"/>
          </a:p>
        </p:txBody>
      </p:sp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46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Standard">
    <p:bg>
      <p:bgPr>
        <a:solidFill>
          <a:schemeClr val="tx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72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5747500" cy="52341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12400" b="0" i="0">
                <a:solidFill>
                  <a:schemeClr val="accent3"/>
                </a:solidFill>
                <a:latin typeface="+mj-lt"/>
                <a:ea typeface="Merriweather Bold italic" panose="00000800000000000000" pitchFamily="2" charset="0"/>
                <a:cs typeface="Merriweather Bold italic" panose="00000800000000000000" pitchFamily="2" charset="0"/>
                <a:sym typeface="Helvetica Light"/>
              </a:defRPr>
            </a:lvl1pPr>
          </a:lstStyle>
          <a:p>
            <a:r>
              <a:rPr dirty="0" err="1"/>
              <a:t>Titeltext</a:t>
            </a:r>
            <a:endParaRPr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9C639D4-E60B-D255-DB25-8CE8A2FA1F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26100" y="6563700"/>
            <a:ext cx="13512800" cy="6123600"/>
          </a:xfrm>
          <a:prstGeom prst="rect">
            <a:avLst/>
          </a:prstGeom>
        </p:spPr>
        <p:txBody>
          <a:bodyPr/>
          <a:lstStyle>
            <a:lvl1pPr marL="723900" marR="0" indent="-723900" algn="l" defTabSz="1219200" rtl="0" fontAlgn="auto" latinLnBrk="0" hangingPunct="1">
              <a:lnSpc>
                <a:spcPct val="100000"/>
              </a:lnSpc>
              <a:spcBef>
                <a:spcPts val="3200"/>
              </a:spcBef>
              <a:spcAft>
                <a:spcPts val="2400"/>
              </a:spcAft>
              <a:buClr>
                <a:srgbClr val="68F1A7"/>
              </a:buClr>
              <a:buSzPct val="120000"/>
              <a:buFont typeface="Roboto Light" panose="02000000000000000000" pitchFamily="2" charset="0"/>
              <a:buChar char="—"/>
              <a:tabLst/>
              <a:defRPr kumimoji="0" lang="de-DE" sz="4200" b="0" i="0" u="none" strike="noStrike" cap="none" spc="0" normalizeH="0" baseline="0" dirty="0" smtClean="0">
                <a:ln>
                  <a:noFill/>
                </a:ln>
                <a:solidFill>
                  <a:srgbClr val="1D2064"/>
                </a:solidFill>
                <a:effectLst/>
                <a:uFillTx/>
                <a:latin typeface="+mn-lt"/>
                <a:ea typeface="Source Sans Pro" charset="0"/>
                <a:cs typeface="Source Sans Pro" charset="0"/>
                <a:sym typeface="Helvetica Light"/>
              </a:defRPr>
            </a:lvl1pPr>
            <a:lvl2pPr marL="1257300" marR="0" indent="-800100" algn="l" defTabSz="1219200" rtl="0" fontAlgn="auto" latinLnBrk="0" hangingPunct="1">
              <a:lnSpc>
                <a:spcPct val="100000"/>
              </a:lnSpc>
              <a:spcBef>
                <a:spcPts val="3200"/>
              </a:spcBef>
              <a:spcAft>
                <a:spcPts val="2400"/>
              </a:spcAft>
              <a:buClr>
                <a:srgbClr val="68F1A7"/>
              </a:buClr>
              <a:buSzPct val="120000"/>
              <a:buFont typeface="Roboto Light" panose="02000000000000000000" pitchFamily="2" charset="0"/>
              <a:buChar char="—"/>
              <a:tabLst/>
              <a:defRPr kumimoji="0" lang="de-DE" sz="4200" b="0" i="0" u="none" strike="noStrike" cap="none" spc="0" normalizeH="0" baseline="0" dirty="0" smtClean="0">
                <a:ln>
                  <a:noFill/>
                </a:ln>
                <a:solidFill>
                  <a:srgbClr val="1D2064"/>
                </a:solidFill>
                <a:effectLst/>
                <a:uFillTx/>
                <a:latin typeface="+mn-lt"/>
                <a:ea typeface="Source Sans Pro" charset="0"/>
                <a:cs typeface="Source Sans Pro" charset="0"/>
                <a:sym typeface="Helvetica Light"/>
              </a:defRPr>
            </a:lvl2pPr>
            <a:lvl3pPr marL="1714500" marR="0" indent="-800100" algn="l" defTabSz="1219200" rtl="0" fontAlgn="auto" latinLnBrk="0" hangingPunct="1">
              <a:lnSpc>
                <a:spcPct val="100000"/>
              </a:lnSpc>
              <a:spcBef>
                <a:spcPts val="3200"/>
              </a:spcBef>
              <a:spcAft>
                <a:spcPts val="2400"/>
              </a:spcAft>
              <a:buClr>
                <a:srgbClr val="68F1A7"/>
              </a:buClr>
              <a:buSzPct val="120000"/>
              <a:buFont typeface="Roboto Light" panose="02000000000000000000" pitchFamily="2" charset="0"/>
              <a:buChar char="—"/>
              <a:tabLst/>
              <a:defRPr kumimoji="0" lang="de-DE" sz="4200" b="0" i="0" u="none" strike="noStrike" cap="none" spc="0" normalizeH="0" baseline="0" dirty="0" smtClean="0">
                <a:ln>
                  <a:noFill/>
                </a:ln>
                <a:solidFill>
                  <a:srgbClr val="1D2064"/>
                </a:solidFill>
                <a:effectLst/>
                <a:uFillTx/>
                <a:latin typeface="+mn-lt"/>
                <a:ea typeface="Source Sans Pro" charset="0"/>
                <a:cs typeface="Source Sans Pro" charset="0"/>
                <a:sym typeface="Helvetica Light"/>
              </a:defRPr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  <a:endParaRPr lang="en-GB" dirty="0"/>
          </a:p>
        </p:txBody>
      </p:sp>
      <p:pic>
        <p:nvPicPr>
          <p:cNvPr id="3" name="Grafik 2" descr="Ein Bild, das Text, Bildschirm, Display, Nachthimmel enthält.&#10;&#10;Automatisch generierte Beschreibung">
            <a:extLst>
              <a:ext uri="{FF2B5EF4-FFF2-40B4-BE49-F238E27FC236}">
                <a16:creationId xmlns:a16="http://schemas.microsoft.com/office/drawing/2014/main" id="{C7A6B87D-FD57-5320-C3F4-C61B9CCAC8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8" r="5096" b="3426"/>
          <a:stretch/>
        </p:blipFill>
        <p:spPr>
          <a:xfrm>
            <a:off x="15157909" y="0"/>
            <a:ext cx="9226091" cy="1371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4423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46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ash Scree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3"/>
          <p:cNvSpPr txBox="1">
            <a:spLocks/>
          </p:cNvSpPr>
          <p:nvPr userDrawn="1"/>
        </p:nvSpPr>
        <p:spPr>
          <a:xfrm>
            <a:off x="750318" y="3148633"/>
            <a:ext cx="22846284" cy="9956894"/>
          </a:xfrm>
          <a:prstGeom prst="rect">
            <a:avLst/>
          </a:prstGeom>
        </p:spPr>
        <p:txBody>
          <a:bodyPr anchor="ctr"/>
          <a:lstStyle>
            <a:lvl1pPr marL="478373" marR="0" indent="-478373" algn="l" defTabSz="1219200" rtl="0" latinLnBrk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>
                <a:srgbClr val="68F1A7"/>
              </a:buClr>
              <a:buSzPct val="100000"/>
              <a:buFont typeface="Arial" charset="0"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767699"/>
                </a:solidFill>
                <a:uFillTx/>
                <a:latin typeface="Source Sans Pro" charset="0"/>
                <a:ea typeface="Source Sans Pro" charset="0"/>
                <a:cs typeface="Source Sans Pro" charset="0"/>
                <a:sym typeface="Helvetica Light"/>
              </a:defRPr>
            </a:lvl1pPr>
            <a:lvl2pPr marL="1667954" marR="0" indent="-448738" algn="l" defTabSz="1219200" rtl="0" latinLnBrk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>
                <a:srgbClr val="68F1A7"/>
              </a:buClr>
              <a:buSzPct val="100000"/>
              <a:buFont typeface="Arial"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767699"/>
                </a:solidFill>
                <a:uFillTx/>
                <a:latin typeface="Source Sans Pro" charset="0"/>
                <a:ea typeface="Source Sans Pro" charset="0"/>
                <a:cs typeface="Source Sans Pro" charset="0"/>
                <a:sym typeface="Helvetica Light"/>
              </a:defRPr>
            </a:lvl2pPr>
            <a:lvl3pPr marL="2866003" marR="0" indent="-427572" algn="l" defTabSz="1219200" rtl="0" latinLnBrk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>
                <a:srgbClr val="68F1A7"/>
              </a:buClr>
              <a:buSzPct val="100000"/>
              <a:buFont typeface="Arial"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767699"/>
                </a:solidFill>
                <a:uFillTx/>
                <a:latin typeface="Source Sans Pro" charset="0"/>
                <a:ea typeface="Source Sans Pro" charset="0"/>
                <a:cs typeface="Source Sans Pro" charset="0"/>
                <a:sym typeface="Helvetica Light"/>
              </a:defRPr>
            </a:lvl3pPr>
            <a:lvl4pPr marL="4064051" marR="0" indent="-406405" algn="l" defTabSz="1219200" rtl="0" latinLnBrk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>
                <a:srgbClr val="68F1A7"/>
              </a:buClr>
              <a:buSzPct val="100000"/>
              <a:buFont typeface="Arial"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767699"/>
                </a:solidFill>
                <a:uFillTx/>
                <a:latin typeface="Source Sans Pro" charset="0"/>
                <a:ea typeface="Source Sans Pro" charset="0"/>
                <a:cs typeface="Source Sans Pro" charset="0"/>
                <a:sym typeface="Helvetica Light"/>
              </a:defRPr>
            </a:lvl4pPr>
            <a:lvl5pPr marL="5262100" marR="0" indent="-385238" algn="l" defTabSz="1219200" rtl="0" latinLnBrk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>
                <a:srgbClr val="68F1A7"/>
              </a:buClr>
              <a:buSzPct val="100000"/>
              <a:buFont typeface="Arial"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767699"/>
                </a:solidFill>
                <a:uFillTx/>
                <a:latin typeface="Source Sans Pro" charset="0"/>
                <a:ea typeface="Source Sans Pro" charset="0"/>
                <a:cs typeface="Source Sans Pro" charset="0"/>
                <a:sym typeface="Helvetica Light"/>
              </a:defRPr>
            </a:lvl5pPr>
            <a:lvl6pPr marL="3352800" marR="0" indent="-1066800" algn="l" defTabSz="1219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810000" marR="0" indent="-1066800" algn="l" defTabSz="1219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4267200" marR="0" indent="-1066800" algn="l" defTabSz="1219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724400" marR="0" indent="-1066800" algn="l" defTabSz="1219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478373" indent="-478373" hangingPunct="1">
              <a:buFont typeface="Wingdings" charset="2"/>
              <a:buChar char="§"/>
            </a:pPr>
            <a:endParaRPr lang="de-DE" dirty="0"/>
          </a:p>
        </p:txBody>
      </p:sp>
      <p:sp>
        <p:nvSpPr>
          <p:cNvPr id="6" name="Shape 72">
            <a:extLst>
              <a:ext uri="{FF2B5EF4-FFF2-40B4-BE49-F238E27FC236}">
                <a16:creationId xmlns:a16="http://schemas.microsoft.com/office/drawing/2014/main" id="{439C6225-1527-47C9-897E-92D7752C56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7108471" cy="68321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14600" b="0" i="0">
                <a:solidFill>
                  <a:schemeClr val="bg1"/>
                </a:solidFill>
                <a:latin typeface="+mj-lt"/>
                <a:ea typeface="Merriweather italic" panose="00000500000000000000" pitchFamily="2" charset="0"/>
                <a:cs typeface="Merriweather italic" panose="00000500000000000000" pitchFamily="2" charset="0"/>
                <a:sym typeface="Helvetica Light"/>
              </a:defRPr>
            </a:lvl1pPr>
          </a:lstStyle>
          <a:p>
            <a:r>
              <a:rPr lang="de-DE" dirty="0"/>
              <a:t>SPLASH SCREEN</a:t>
            </a:r>
          </a:p>
        </p:txBody>
      </p:sp>
      <p:pic>
        <p:nvPicPr>
          <p:cNvPr id="3" name="Grafik 2" descr="Ein Bild, das Text, Monitor, Bildschirm, Fernsehen enthält.&#10;&#10;Automatisch generierte Beschreibung">
            <a:extLst>
              <a:ext uri="{FF2B5EF4-FFF2-40B4-BE49-F238E27FC236}">
                <a16:creationId xmlns:a16="http://schemas.microsoft.com/office/drawing/2014/main" id="{7E7AC58C-E5C0-313E-9A9F-77E525908E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8" r="5378" b="3426"/>
          <a:stretch/>
        </p:blipFill>
        <p:spPr>
          <a:xfrm>
            <a:off x="15246316" y="0"/>
            <a:ext cx="9137684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4497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46" userDrawn="1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3"/>
          <p:cNvSpPr txBox="1">
            <a:spLocks/>
          </p:cNvSpPr>
          <p:nvPr userDrawn="1"/>
        </p:nvSpPr>
        <p:spPr>
          <a:xfrm>
            <a:off x="750318" y="3148633"/>
            <a:ext cx="22846284" cy="9956894"/>
          </a:xfrm>
          <a:prstGeom prst="rect">
            <a:avLst/>
          </a:prstGeom>
        </p:spPr>
        <p:txBody>
          <a:bodyPr anchor="ctr"/>
          <a:lstStyle>
            <a:lvl1pPr marL="478373" marR="0" indent="-478373" algn="l" defTabSz="1219200" rtl="0" latinLnBrk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>
                <a:srgbClr val="68F1A7"/>
              </a:buClr>
              <a:buSzPct val="100000"/>
              <a:buFont typeface="Arial" charset="0"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767699"/>
                </a:solidFill>
                <a:uFillTx/>
                <a:latin typeface="Source Sans Pro" charset="0"/>
                <a:ea typeface="Source Sans Pro" charset="0"/>
                <a:cs typeface="Source Sans Pro" charset="0"/>
                <a:sym typeface="Helvetica Light"/>
              </a:defRPr>
            </a:lvl1pPr>
            <a:lvl2pPr marL="1667954" marR="0" indent="-448738" algn="l" defTabSz="1219200" rtl="0" latinLnBrk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>
                <a:srgbClr val="68F1A7"/>
              </a:buClr>
              <a:buSzPct val="100000"/>
              <a:buFont typeface="Arial"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767699"/>
                </a:solidFill>
                <a:uFillTx/>
                <a:latin typeface="Source Sans Pro" charset="0"/>
                <a:ea typeface="Source Sans Pro" charset="0"/>
                <a:cs typeface="Source Sans Pro" charset="0"/>
                <a:sym typeface="Helvetica Light"/>
              </a:defRPr>
            </a:lvl2pPr>
            <a:lvl3pPr marL="2866003" marR="0" indent="-427572" algn="l" defTabSz="1219200" rtl="0" latinLnBrk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>
                <a:srgbClr val="68F1A7"/>
              </a:buClr>
              <a:buSzPct val="100000"/>
              <a:buFont typeface="Arial"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767699"/>
                </a:solidFill>
                <a:uFillTx/>
                <a:latin typeface="Source Sans Pro" charset="0"/>
                <a:ea typeface="Source Sans Pro" charset="0"/>
                <a:cs typeface="Source Sans Pro" charset="0"/>
                <a:sym typeface="Helvetica Light"/>
              </a:defRPr>
            </a:lvl3pPr>
            <a:lvl4pPr marL="4064051" marR="0" indent="-406405" algn="l" defTabSz="1219200" rtl="0" latinLnBrk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>
                <a:srgbClr val="68F1A7"/>
              </a:buClr>
              <a:buSzPct val="100000"/>
              <a:buFont typeface="Arial"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767699"/>
                </a:solidFill>
                <a:uFillTx/>
                <a:latin typeface="Source Sans Pro" charset="0"/>
                <a:ea typeface="Source Sans Pro" charset="0"/>
                <a:cs typeface="Source Sans Pro" charset="0"/>
                <a:sym typeface="Helvetica Light"/>
              </a:defRPr>
            </a:lvl4pPr>
            <a:lvl5pPr marL="5262100" marR="0" indent="-385238" algn="l" defTabSz="1219200" rtl="0" latinLnBrk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>
                <a:srgbClr val="68F1A7"/>
              </a:buClr>
              <a:buSzPct val="100000"/>
              <a:buFont typeface="Arial"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767699"/>
                </a:solidFill>
                <a:uFillTx/>
                <a:latin typeface="Source Sans Pro" charset="0"/>
                <a:ea typeface="Source Sans Pro" charset="0"/>
                <a:cs typeface="Source Sans Pro" charset="0"/>
                <a:sym typeface="Helvetica Light"/>
              </a:defRPr>
            </a:lvl5pPr>
            <a:lvl6pPr marL="3352800" marR="0" indent="-1066800" algn="l" defTabSz="1219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810000" marR="0" indent="-1066800" algn="l" defTabSz="1219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4267200" marR="0" indent="-1066800" algn="l" defTabSz="1219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724400" marR="0" indent="-1066800" algn="l" defTabSz="1219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478373" indent="-478373" hangingPunct="1">
              <a:buFont typeface="Wingdings" charset="2"/>
              <a:buChar char="§"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801C8C7-9EB0-AD5B-188D-BBD9D9154B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00" y="720000"/>
            <a:ext cx="8489803" cy="547149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849CCCB-2068-69ED-6B3B-F2F5E4211CE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24057" y="7306858"/>
            <a:ext cx="809625" cy="5514975"/>
          </a:xfrm>
          <a:prstGeom prst="rect">
            <a:avLst/>
          </a:prstGeom>
        </p:spPr>
      </p:pic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013B1E27-43F3-9011-8326-6A036188C8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8594725"/>
            <a:ext cx="9182100" cy="10060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5600"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</a:lstStyle>
          <a:p>
            <a:pPr lvl="0"/>
            <a:r>
              <a:rPr lang="de-DE" dirty="0"/>
              <a:t>Speaker Name</a:t>
            </a:r>
            <a:endParaRPr lang="en-GB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162C535-9350-7C3D-1875-DCE1182C828C}"/>
              </a:ext>
            </a:extLst>
          </p:cNvPr>
          <p:cNvSpPr txBox="1"/>
          <p:nvPr userDrawn="1"/>
        </p:nvSpPr>
        <p:spPr>
          <a:xfrm>
            <a:off x="720000" y="7322463"/>
            <a:ext cx="10160000" cy="861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lvl="0" indent="0" algn="l" defTabSz="82153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5600" b="0" i="0" u="none" strike="noStrike" cap="none" spc="0" baseline="0" dirty="0">
                <a:ln>
                  <a:noFill/>
                </a:ln>
                <a:solidFill>
                  <a:srgbClr val="1D2064"/>
                </a:solidFill>
                <a:uFillTx/>
                <a:latin typeface="Source Sans Pro" charset="0"/>
                <a:ea typeface="Source Sans Pro" charset="0"/>
                <a:sym typeface="Helvetica Neue Light"/>
              </a:rPr>
              <a:t>Any Questions? </a:t>
            </a:r>
            <a:r>
              <a:rPr lang="de-DE" sz="5600" b="0" i="0" u="none" strike="noStrike" cap="none" spc="0" baseline="0" dirty="0" err="1">
                <a:ln>
                  <a:noFill/>
                </a:ln>
                <a:solidFill>
                  <a:srgbClr val="1D2064"/>
                </a:solidFill>
                <a:uFillTx/>
                <a:latin typeface="Source Sans Pro" charset="0"/>
                <a:ea typeface="Source Sans Pro" charset="0"/>
                <a:sym typeface="Helvetica Neue Light"/>
              </a:rPr>
              <a:t>Let’s</a:t>
            </a:r>
            <a:r>
              <a:rPr lang="de-DE" sz="5600" b="0" i="0" u="none" strike="noStrike" cap="none" spc="0" baseline="0" dirty="0">
                <a:ln>
                  <a:noFill/>
                </a:ln>
                <a:solidFill>
                  <a:srgbClr val="1D2064"/>
                </a:solidFill>
                <a:uFillTx/>
                <a:latin typeface="Source Sans Pro" charset="0"/>
                <a:ea typeface="Source Sans Pro" charset="0"/>
                <a:sym typeface="Helvetica Neue Light"/>
              </a:rPr>
              <a:t> </a:t>
            </a:r>
            <a:r>
              <a:rPr lang="de-DE" sz="5600" b="0" i="0" u="none" strike="noStrike" cap="none" spc="0" baseline="0" dirty="0" err="1">
                <a:ln>
                  <a:noFill/>
                </a:ln>
                <a:solidFill>
                  <a:srgbClr val="1D2064"/>
                </a:solidFill>
                <a:uFillTx/>
                <a:latin typeface="Source Sans Pro" charset="0"/>
                <a:ea typeface="Source Sans Pro" charset="0"/>
                <a:sym typeface="Helvetica Neue Light"/>
              </a:rPr>
              <a:t>talk</a:t>
            </a:r>
            <a:r>
              <a:rPr lang="de-DE" sz="5600" b="0" i="0" u="none" strike="noStrike" cap="none" spc="0" baseline="0" dirty="0">
                <a:ln>
                  <a:noFill/>
                </a:ln>
                <a:solidFill>
                  <a:srgbClr val="1D2064"/>
                </a:solidFill>
                <a:uFillTx/>
                <a:latin typeface="Source Sans Pro" charset="0"/>
                <a:ea typeface="Source Sans Pro" charset="0"/>
                <a:sym typeface="Helvetica Neue Light"/>
              </a:rPr>
              <a:t>!</a:t>
            </a:r>
            <a:endParaRPr lang="en-GB" sz="5600" b="0" i="0" u="none" strike="noStrike" cap="none" spc="0" baseline="0" dirty="0">
              <a:ln>
                <a:noFill/>
              </a:ln>
              <a:solidFill>
                <a:srgbClr val="1D2064"/>
              </a:solidFill>
              <a:uFillTx/>
              <a:latin typeface="Source Sans Pro" charset="0"/>
              <a:ea typeface="Source Sans Pro" charset="0"/>
              <a:sym typeface="Helvetica Neue Light"/>
            </a:endParaRPr>
          </a:p>
        </p:txBody>
      </p: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A82C8E86-BA06-8C1B-84C5-F634711111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9433735"/>
            <a:ext cx="9182100" cy="10060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5600">
                <a:latin typeface="+mn-lt"/>
                <a:ea typeface="Source Sans Pro Semibold" panose="020B0603030403020204" pitchFamily="34" charset="0"/>
              </a:defRPr>
            </a:lvl1pPr>
          </a:lstStyle>
          <a:p>
            <a:pPr lvl="0"/>
            <a:r>
              <a:rPr lang="de-DE" dirty="0"/>
              <a:t>Email </a:t>
            </a:r>
            <a:r>
              <a:rPr lang="de-DE" dirty="0" err="1"/>
              <a:t>address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681446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46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2">
            <a:extLst>
              <a:ext uri="{FF2B5EF4-FFF2-40B4-BE49-F238E27FC236}">
                <a16:creationId xmlns:a16="http://schemas.microsoft.com/office/drawing/2014/main" id="{C216622F-FB76-428C-ADAD-2E3AED664B36}"/>
              </a:ext>
            </a:extLst>
          </p:cNvPr>
          <p:cNvSpPr txBox="1">
            <a:spLocks/>
          </p:cNvSpPr>
          <p:nvPr userDrawn="1"/>
        </p:nvSpPr>
        <p:spPr>
          <a:xfrm>
            <a:off x="1496290" y="2199232"/>
            <a:ext cx="19216255" cy="19986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1219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1D2064"/>
                </a:solidFill>
                <a:uFillTx/>
                <a:latin typeface="Merriweather Bold italic" panose="00000800000000000000" pitchFamily="2" charset="0"/>
                <a:ea typeface="Merriweather Bold italic" panose="00000800000000000000" pitchFamily="2" charset="0"/>
                <a:cs typeface="Merriweather Bold italic" panose="00000800000000000000" pitchFamily="2" charset="0"/>
                <a:sym typeface="Helvetica Light"/>
              </a:defRPr>
            </a:lvl1pPr>
            <a:lvl2pPr marL="0" marR="0" indent="0" algn="ctr" defTabSz="1219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0" algn="ctr" defTabSz="1219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0" algn="ctr" defTabSz="1219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0" algn="ctr" defTabSz="1219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0" algn="ctr" defTabSz="1219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0" algn="ctr" defTabSz="1219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0" algn="ctr" defTabSz="1219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0" algn="ctr" defTabSz="1219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hangingPunct="1"/>
            <a:r>
              <a:rPr lang="en-GB" dirty="0">
                <a:latin typeface="+mj-lt"/>
              </a:rPr>
              <a:t>Titeltext</a:t>
            </a:r>
          </a:p>
        </p:txBody>
      </p:sp>
      <p:sp>
        <p:nvSpPr>
          <p:cNvPr id="6" name="Shape 73">
            <a:extLst>
              <a:ext uri="{FF2B5EF4-FFF2-40B4-BE49-F238E27FC236}">
                <a16:creationId xmlns:a16="http://schemas.microsoft.com/office/drawing/2014/main" id="{5BC047BA-394E-48D4-BAB9-E07F2F5A6B99}"/>
              </a:ext>
            </a:extLst>
          </p:cNvPr>
          <p:cNvSpPr txBox="1">
            <a:spLocks/>
          </p:cNvSpPr>
          <p:nvPr userDrawn="1"/>
        </p:nvSpPr>
        <p:spPr>
          <a:xfrm>
            <a:off x="1607126" y="4864344"/>
            <a:ext cx="19105419" cy="7463949"/>
          </a:xfrm>
          <a:prstGeom prst="rect">
            <a:avLst/>
          </a:prstGeom>
        </p:spPr>
        <p:txBody>
          <a:bodyPr anchor="t" anchorCtr="0"/>
          <a:lstStyle>
            <a:lvl1pPr marL="623888" marR="0" indent="-623888" algn="l" defTabSz="1219200" rtl="0" latinLnBrk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>
                <a:srgbClr val="68F1A7"/>
              </a:buClr>
              <a:buSzPct val="100000"/>
              <a:buFontTx/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  <a:tabLst/>
              <a:defRPr sz="4200" b="0" i="0" u="none" strike="noStrike" cap="none" spc="0" baseline="0">
                <a:ln>
                  <a:noFill/>
                </a:ln>
                <a:solidFill>
                  <a:srgbClr val="1D2064"/>
                </a:solidFill>
                <a:uFillTx/>
                <a:latin typeface="Source Sans Pro" charset="0"/>
                <a:ea typeface="Source Sans Pro" charset="0"/>
                <a:cs typeface="Source Sans Pro" charset="0"/>
                <a:sym typeface="Helvetica Light"/>
              </a:defRPr>
            </a:lvl1pPr>
            <a:lvl2pPr marL="1344613" marR="0" indent="-623888" algn="l" defTabSz="1219200" rtl="0" latinLnBrk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>
                <a:srgbClr val="68F1A7"/>
              </a:buClr>
              <a:buSzPct val="100000"/>
              <a:buFontTx/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  <a:tabLst/>
              <a:defRPr sz="4200" b="0" i="0" u="none" strike="noStrike" cap="none" spc="0" baseline="0">
                <a:ln>
                  <a:noFill/>
                </a:ln>
                <a:solidFill>
                  <a:srgbClr val="1D2064"/>
                </a:solidFill>
                <a:uFillTx/>
                <a:latin typeface="Source Sans Pro" charset="0"/>
                <a:ea typeface="Source Sans Pro" charset="0"/>
                <a:cs typeface="Source Sans Pro" charset="0"/>
                <a:sym typeface="Helvetica Light"/>
              </a:defRPr>
            </a:lvl2pPr>
            <a:lvl3pPr marL="2063750" marR="0" indent="-622300" algn="l" defTabSz="1219200" rtl="0" latinLnBrk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>
                <a:srgbClr val="68F1A7"/>
              </a:buClr>
              <a:buSzPct val="100000"/>
              <a:buFontTx/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  <a:tabLst/>
              <a:defRPr sz="4200" b="0" i="0" u="none" strike="noStrike" cap="none" spc="0" baseline="0">
                <a:ln>
                  <a:noFill/>
                </a:ln>
                <a:solidFill>
                  <a:srgbClr val="1D2064"/>
                </a:solidFill>
                <a:uFillTx/>
                <a:latin typeface="Source Sans Pro" charset="0"/>
                <a:ea typeface="Source Sans Pro" charset="0"/>
                <a:cs typeface="Source Sans Pro" charset="0"/>
                <a:sym typeface="Helvetica Light"/>
              </a:defRPr>
            </a:lvl3pPr>
            <a:lvl4pPr marL="2687638" marR="0" indent="-623888" algn="l" defTabSz="1219200" rtl="0" latinLnBrk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>
                <a:srgbClr val="68F1A7"/>
              </a:buClr>
              <a:buSzPct val="100000"/>
              <a:buFontTx/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  <a:tabLst/>
              <a:defRPr sz="4200" b="0" i="0" u="none" strike="noStrike" cap="none" spc="0" baseline="0">
                <a:ln>
                  <a:noFill/>
                </a:ln>
                <a:solidFill>
                  <a:srgbClr val="1D2064"/>
                </a:solidFill>
                <a:uFillTx/>
                <a:latin typeface="Source Sans Pro" charset="0"/>
                <a:ea typeface="Source Sans Pro" charset="0"/>
                <a:cs typeface="Source Sans Pro" charset="0"/>
                <a:sym typeface="Helvetica Light"/>
              </a:defRPr>
            </a:lvl4pPr>
            <a:lvl5pPr marL="3311525" marR="0" indent="-623888" algn="l" defTabSz="1219200" rtl="0" latinLnBrk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>
                <a:srgbClr val="68F1A7"/>
              </a:buClr>
              <a:buSzPct val="100000"/>
              <a:buFontTx/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  <a:tabLst/>
              <a:defRPr sz="4200" b="0" i="0" u="none" strike="noStrike" cap="none" spc="0" baseline="0">
                <a:ln>
                  <a:noFill/>
                </a:ln>
                <a:solidFill>
                  <a:srgbClr val="1D2064"/>
                </a:solidFill>
                <a:uFillTx/>
                <a:latin typeface="Source Sans Pro" charset="0"/>
                <a:ea typeface="Source Sans Pro" charset="0"/>
                <a:cs typeface="Source Sans Pro" charset="0"/>
                <a:sym typeface="Helvetica Light"/>
              </a:defRPr>
            </a:lvl5pPr>
            <a:lvl6pPr marL="3352800" marR="0" indent="-1066800" algn="l" defTabSz="1219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810000" marR="0" indent="-1066800" algn="l" defTabSz="1219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4267200" marR="0" indent="-1066800" algn="l" defTabSz="1219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724400" marR="0" indent="-1066800" algn="l" defTabSz="1219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623888" indent="-623888" hangingPunct="1">
              <a:buSzPct val="120000"/>
              <a:buFont typeface="Roboto Light" panose="02000000000000000000" pitchFamily="2" charset="0"/>
              <a:buChar char="—"/>
            </a:pPr>
            <a:r>
              <a:rPr lang="de-DE" dirty="0">
                <a:latin typeface="+mn-lt"/>
              </a:rPr>
              <a:t>Textebene 1</a:t>
            </a:r>
          </a:p>
          <a:p>
            <a:pPr marL="1344613" lvl="1" indent="-623888" hangingPunct="1">
              <a:buSzPct val="120000"/>
              <a:buFont typeface="Roboto Light" panose="02000000000000000000" pitchFamily="2" charset="0"/>
              <a:buChar char="—"/>
            </a:pPr>
            <a:r>
              <a:rPr lang="de-DE" dirty="0">
                <a:latin typeface="+mn-lt"/>
              </a:rPr>
              <a:t>Textebene 2</a:t>
            </a:r>
          </a:p>
          <a:p>
            <a:pPr marL="2063750" lvl="2" indent="-622300" hangingPunct="1">
              <a:buSzPct val="120000"/>
              <a:buFont typeface="Roboto Light" panose="02000000000000000000" pitchFamily="2" charset="0"/>
              <a:buChar char="—"/>
            </a:pPr>
            <a:r>
              <a:rPr lang="de-DE" dirty="0">
                <a:latin typeface="+mn-lt"/>
              </a:rPr>
              <a:t>Textebene 3</a:t>
            </a:r>
          </a:p>
          <a:p>
            <a:pPr marL="2687638" lvl="3" indent="-623888" hangingPunct="1">
              <a:buSzPct val="120000"/>
              <a:buFont typeface="Roboto Light" panose="02000000000000000000" pitchFamily="2" charset="0"/>
              <a:buChar char="—"/>
            </a:pPr>
            <a:r>
              <a:rPr lang="de-DE" dirty="0">
                <a:latin typeface="+mn-lt"/>
              </a:rPr>
              <a:t>Textebene 4</a:t>
            </a:r>
          </a:p>
          <a:p>
            <a:pPr marL="3311525" lvl="4" indent="-623888" hangingPunct="1">
              <a:buSzPct val="120000"/>
              <a:buFont typeface="Roboto Light" panose="02000000000000000000" pitchFamily="2" charset="0"/>
              <a:buChar char="—"/>
            </a:pPr>
            <a:r>
              <a:rPr lang="de-DE" dirty="0">
                <a:latin typeface="+mn-lt"/>
              </a:rPr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2" r:id="rId4"/>
    <p:sldLayoutId id="2147483653" r:id="rId5"/>
  </p:sldLayoutIdLst>
  <p:transition spd="med"/>
  <p:txStyles>
    <p:titleStyle>
      <a:lvl1pPr marL="0" marR="0" indent="0" algn="l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1D2064"/>
          </a:solidFill>
          <a:uFillTx/>
          <a:latin typeface="Merriweather Bold italic" panose="00000800000000000000" pitchFamily="2" charset="0"/>
          <a:ea typeface="Merriweather Bold italic" panose="00000800000000000000" pitchFamily="2" charset="0"/>
          <a:cs typeface="Merriweather Bold italic" panose="00000800000000000000" pitchFamily="2" charset="0"/>
          <a:sym typeface="Helvetica Neue Light"/>
        </a:defRPr>
      </a:lvl1pPr>
      <a:lvl2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1143000" marR="0" indent="-1143000" algn="l" defTabSz="12192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 typeface="Arial" charset="0"/>
        <a:buChar char="•"/>
        <a:tabLst/>
        <a:defRPr sz="8400" b="0" i="0" u="none" strike="noStrike" cap="none" spc="0" baseline="0">
          <a:ln>
            <a:noFill/>
          </a:ln>
          <a:solidFill>
            <a:srgbClr val="1D2064"/>
          </a:solidFill>
          <a:uFillTx/>
          <a:latin typeface="Source Sans Pro" charset="0"/>
          <a:ea typeface="Source Sans Pro" charset="0"/>
          <a:cs typeface="Source Sans Pro" charset="0"/>
          <a:sym typeface="Helvetica Neue Light"/>
        </a:defRPr>
      </a:lvl1pPr>
      <a:lvl2pPr marL="1314450" marR="0" indent="-857250" algn="l" defTabSz="12192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–"/>
        <a:tabLst/>
        <a:defRPr sz="8400" b="0" i="0" u="none" strike="noStrike" cap="none" spc="0" baseline="0">
          <a:ln>
            <a:noFill/>
          </a:ln>
          <a:solidFill>
            <a:srgbClr val="1D2064"/>
          </a:solidFill>
          <a:uFillTx/>
          <a:latin typeface="Source Sans Pro" charset="0"/>
          <a:ea typeface="Source Sans Pro" charset="0"/>
          <a:cs typeface="Source Sans Pro" charset="0"/>
          <a:sym typeface="Helvetica Neue Light"/>
        </a:defRPr>
      </a:lvl2pPr>
      <a:lvl3pPr marL="1714500" marR="0" indent="-800100" algn="l" defTabSz="12192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8400" b="0" i="0" u="none" strike="noStrike" cap="none" spc="0" baseline="0">
          <a:ln>
            <a:noFill/>
          </a:ln>
          <a:solidFill>
            <a:srgbClr val="1D2064"/>
          </a:solidFill>
          <a:uFillTx/>
          <a:latin typeface="Source Sans Pro" charset="0"/>
          <a:ea typeface="Source Sans Pro" charset="0"/>
          <a:cs typeface="Source Sans Pro" charset="0"/>
          <a:sym typeface="Helvetica Neue Light"/>
        </a:defRPr>
      </a:lvl3pPr>
      <a:lvl4pPr marL="2331720" marR="0" indent="-960119" algn="l" defTabSz="12192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–"/>
        <a:tabLst/>
        <a:defRPr sz="8400" b="0" i="0" u="none" strike="noStrike" cap="none" spc="0" baseline="0">
          <a:ln>
            <a:noFill/>
          </a:ln>
          <a:solidFill>
            <a:srgbClr val="1D2064"/>
          </a:solidFill>
          <a:uFillTx/>
          <a:latin typeface="Source Sans Pro" charset="0"/>
          <a:ea typeface="Source Sans Pro" charset="0"/>
          <a:cs typeface="Source Sans Pro" charset="0"/>
          <a:sym typeface="Helvetica Neue Light"/>
        </a:defRPr>
      </a:lvl4pPr>
      <a:lvl5pPr marL="2895600" marR="0" indent="-1066800" algn="l" defTabSz="12192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»"/>
        <a:tabLst/>
        <a:defRPr sz="8400" b="0" i="0" u="none" strike="noStrike" cap="none" spc="0" baseline="0">
          <a:ln>
            <a:noFill/>
          </a:ln>
          <a:solidFill>
            <a:srgbClr val="1D2064"/>
          </a:solidFill>
          <a:uFillTx/>
          <a:latin typeface="Source Sans Pro" charset="0"/>
          <a:ea typeface="Source Sans Pro" charset="0"/>
          <a:cs typeface="Source Sans Pro" charset="0"/>
          <a:sym typeface="Helvetica Neue Light"/>
        </a:defRPr>
      </a:lvl5pPr>
      <a:lvl6pPr marL="3352800" marR="0" indent="-1066800" algn="l" defTabSz="12192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3810000" marR="0" indent="-1066800" algn="l" defTabSz="12192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4267200" marR="0" indent="-1066800" algn="l" defTabSz="12192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4724400" marR="0" indent="-1066800" algn="l" defTabSz="12192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plunet.com/t/60hcrhw?r=y4hcbp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hyperlink" Target="https://helpdesk.plunet.com/plugins/servlet/desk/site/global/article/2818150/Plunet+SOAP+AP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hyperlink" Target="https://www.soapui.org/downloads/thank-you-for-downloading-soapui/" TargetMode="Externa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hyperlink" Target="https://community.plunet.com/t/83hbzmw?r=m1h4q2m" TargetMode="External"/><Relationship Id="rId4" Type="http://schemas.openxmlformats.org/officeDocument/2006/relationships/hyperlink" Target="https://www.autohotkey.com/" TargetMode="External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plunet.com/t/35hn5tk/hidden-gem-integrating-your-own-javascript-code-into-plune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334CD45-4071-4DD8-B6AB-70EBA637E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000" y="2094932"/>
            <a:ext cx="17724754" cy="58369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2400" dirty="0">
                <a:solidFill>
                  <a:schemeClr val="bg1"/>
                </a:solidFill>
                <a:latin typeface="+mj-lt"/>
              </a:rPr>
              <a:t>Plunet on Steroids – Advanced use of Plunet API &amp; Header Injections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08C785-D25C-4826-AADB-4CCD221E83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solidFill>
            <a:srgbClr val="2AE0A0"/>
          </a:solidFill>
          <a:ln w="12700">
            <a:noFill/>
          </a:ln>
          <a:effectLst/>
        </p:spPr>
        <p:txBody>
          <a:bodyPr/>
          <a:lstStyle/>
          <a:p>
            <a:r>
              <a:rPr lang="de-DE" sz="3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BEST PRACTICE  </a:t>
            </a:r>
            <a:endParaRPr lang="en-GB" sz="36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83B1453-A91B-F7FF-CF0E-1A40D16369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3125" y="8401966"/>
            <a:ext cx="9251950" cy="701859"/>
          </a:xfrm>
        </p:spPr>
        <p:txBody>
          <a:bodyPr/>
          <a:lstStyle/>
          <a:p>
            <a:r>
              <a:rPr lang="en-GB" sz="3600" dirty="0"/>
              <a:t>Conversis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B19E8C1-666D-6F9A-FF37-6262F8197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3125" y="7777229"/>
            <a:ext cx="9251950" cy="701859"/>
          </a:xfrm>
        </p:spPr>
        <p:txBody>
          <a:bodyPr/>
          <a:lstStyle/>
          <a:p>
            <a:r>
              <a:rPr lang="en-GB" sz="4200" dirty="0"/>
              <a:t>Ian Barrow</a:t>
            </a:r>
          </a:p>
        </p:txBody>
      </p:sp>
    </p:spTree>
    <p:extLst>
      <p:ext uri="{BB962C8B-B14F-4D97-AF65-F5344CB8AC3E}">
        <p14:creationId xmlns:p14="http://schemas.microsoft.com/office/powerpoint/2010/main" val="33752493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E13E0C3-23DF-1571-0A9B-DF768FAF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154049-17C6-557C-BE54-CE76D6F8B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93340" y="2829391"/>
            <a:ext cx="14719300" cy="98650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Log importing into multiple items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Calculating and updating price quantities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Remove item price units (e.g., reset word counts)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Modifying item due dates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Automatic Selecting and adding workflows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Renaming items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Setting Job due dates based on quantities charged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Updating job comments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Mark receivables and payables as paid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Set text fields in job linked to elements to be used in emails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Approve/without invoice Jobs after delivery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/>
              <a:t>bulk communications</a:t>
            </a:r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Pull in external data such as team capacity reports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35576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E13E0C3-23DF-1571-0A9B-DF768FAF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Secret Ingredient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29A95-F847-668D-357B-35737ADBF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50340" y="4114800"/>
            <a:ext cx="13484860" cy="8580120"/>
          </a:xfrm>
        </p:spPr>
        <p:txBody>
          <a:bodyPr/>
          <a:lstStyle/>
          <a:p>
            <a:r>
              <a:rPr lang="en-GB" dirty="0"/>
              <a:t>Minimal impact on live database </a:t>
            </a:r>
          </a:p>
          <a:p>
            <a:pPr>
              <a:spcBef>
                <a:spcPts val="2400"/>
              </a:spcBef>
              <a:spcAft>
                <a:spcPts val="1200"/>
              </a:spcAft>
            </a:pPr>
            <a:r>
              <a:rPr lang="en-GB" dirty="0"/>
              <a:t>Database should be read and not written</a:t>
            </a:r>
          </a:p>
          <a:p>
            <a:r>
              <a:rPr lang="en-GB" dirty="0"/>
              <a:t>Read using MySQL queries</a:t>
            </a:r>
          </a:p>
          <a:p>
            <a:pPr marL="0" indent="0">
              <a:buNone/>
            </a:pPr>
            <a:r>
              <a:rPr lang="en-GB" dirty="0"/>
              <a:t>Additional Functionality</a:t>
            </a:r>
          </a:p>
          <a:p>
            <a:r>
              <a:rPr lang="en-GB" dirty="0"/>
              <a:t>Gathering prices for adding to price units</a:t>
            </a:r>
          </a:p>
          <a:p>
            <a:r>
              <a:rPr lang="en-GB" dirty="0"/>
              <a:t>Business Intelligence exports</a:t>
            </a:r>
          </a:p>
          <a:p>
            <a:r>
              <a:rPr lang="en-GB" dirty="0"/>
              <a:t>Richer, more complex quote creation</a:t>
            </a:r>
          </a:p>
          <a:p>
            <a:endParaRPr lang="en-GB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BCE266F1-1CE3-21FB-5202-F306C236CE18}"/>
              </a:ext>
            </a:extLst>
          </p:cNvPr>
          <p:cNvSpPr txBox="1">
            <a:spLocks/>
          </p:cNvSpPr>
          <p:nvPr/>
        </p:nvSpPr>
        <p:spPr>
          <a:xfrm>
            <a:off x="780960" y="2411640"/>
            <a:ext cx="16761082" cy="19165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defTabSz="12192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400" b="0" i="0" u="none" strike="noStrike" cap="none" spc="0" baseline="0">
                <a:ln>
                  <a:noFill/>
                </a:ln>
                <a:solidFill>
                  <a:schemeClr val="accent3"/>
                </a:solidFill>
                <a:uFillTx/>
                <a:latin typeface="+mj-lt"/>
                <a:ea typeface="Merriweather Bold italic" panose="00000800000000000000" pitchFamily="2" charset="0"/>
                <a:cs typeface="Merriweather Bold italic" panose="00000800000000000000" pitchFamily="2" charset="0"/>
                <a:sym typeface="Helvetica Light"/>
              </a:defRPr>
            </a:lvl1pPr>
            <a:lvl2pPr marL="0" marR="0" indent="0" algn="ctr" defTabSz="1219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0" algn="ctr" defTabSz="1219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0" algn="ctr" defTabSz="1219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0" algn="ctr" defTabSz="1219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0" algn="ctr" defTabSz="1219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0" algn="ctr" defTabSz="1219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0" algn="ctr" defTabSz="1219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0" algn="ctr" defTabSz="1219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hangingPunct="1"/>
            <a:r>
              <a:rPr lang="en-GB" sz="9600" dirty="0"/>
              <a:t>Live Replicated Database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9CD781D8-9259-94B0-00E4-240F43F8CE8D}"/>
              </a:ext>
            </a:extLst>
          </p:cNvPr>
          <p:cNvSpPr txBox="1">
            <a:spLocks/>
          </p:cNvSpPr>
          <p:nvPr/>
        </p:nvSpPr>
        <p:spPr>
          <a:xfrm>
            <a:off x="594360" y="12832079"/>
            <a:ext cx="19232880" cy="883921"/>
          </a:xfrm>
          <a:prstGeom prst="rect">
            <a:avLst/>
          </a:prstGeom>
        </p:spPr>
        <p:txBody>
          <a:bodyPr/>
          <a:lstStyle>
            <a:lvl1pPr marL="723900" marR="0" indent="-723900" algn="l" defTabSz="1219200" rtl="0" fontAlgn="auto" latinLnBrk="0" hangingPunct="1">
              <a:lnSpc>
                <a:spcPct val="100000"/>
              </a:lnSpc>
              <a:spcBef>
                <a:spcPts val="3200"/>
              </a:spcBef>
              <a:spcAft>
                <a:spcPts val="2400"/>
              </a:spcAft>
              <a:buClr>
                <a:srgbClr val="68F1A7"/>
              </a:buClr>
              <a:buSzPct val="120000"/>
              <a:buFont typeface="Roboto Light" panose="02000000000000000000" pitchFamily="2" charset="0"/>
              <a:buChar char="—"/>
              <a:tabLst/>
              <a:defRPr kumimoji="0" lang="de-DE" sz="4200" b="0" i="0" u="none" strike="noStrike" cap="none" spc="0" normalizeH="0" baseline="0" dirty="0" smtClean="0">
                <a:ln>
                  <a:noFill/>
                </a:ln>
                <a:solidFill>
                  <a:srgbClr val="1D2064"/>
                </a:solidFill>
                <a:effectLst/>
                <a:uFillTx/>
                <a:latin typeface="+mn-lt"/>
                <a:ea typeface="Source Sans Pro" charset="0"/>
                <a:cs typeface="Source Sans Pro" charset="0"/>
                <a:sym typeface="Helvetica Light"/>
              </a:defRPr>
            </a:lvl1pPr>
            <a:lvl2pPr marL="1257300" marR="0" indent="-800100" algn="l" defTabSz="1219200" rtl="0" fontAlgn="auto" latinLnBrk="0" hangingPunct="1">
              <a:lnSpc>
                <a:spcPct val="100000"/>
              </a:lnSpc>
              <a:spcBef>
                <a:spcPts val="3200"/>
              </a:spcBef>
              <a:spcAft>
                <a:spcPts val="2400"/>
              </a:spcAft>
              <a:buClr>
                <a:srgbClr val="68F1A7"/>
              </a:buClr>
              <a:buSzPct val="120000"/>
              <a:buFont typeface="Roboto Light" panose="02000000000000000000" pitchFamily="2" charset="0"/>
              <a:buChar char="—"/>
              <a:tabLst/>
              <a:defRPr kumimoji="0" lang="de-DE" sz="4200" b="0" i="0" u="none" strike="noStrike" cap="none" spc="0" normalizeH="0" baseline="0" dirty="0" smtClean="0">
                <a:ln>
                  <a:noFill/>
                </a:ln>
                <a:solidFill>
                  <a:srgbClr val="1D2064"/>
                </a:solidFill>
                <a:effectLst/>
                <a:uFillTx/>
                <a:latin typeface="+mn-lt"/>
                <a:ea typeface="Source Sans Pro" charset="0"/>
                <a:cs typeface="Source Sans Pro" charset="0"/>
                <a:sym typeface="Helvetica Light"/>
              </a:defRPr>
            </a:lvl2pPr>
            <a:lvl3pPr marL="1714500" marR="0" indent="-800100" algn="l" defTabSz="1219200" rtl="0" fontAlgn="auto" latinLnBrk="0" hangingPunct="1">
              <a:lnSpc>
                <a:spcPct val="100000"/>
              </a:lnSpc>
              <a:spcBef>
                <a:spcPts val="3200"/>
              </a:spcBef>
              <a:spcAft>
                <a:spcPts val="2400"/>
              </a:spcAft>
              <a:buClr>
                <a:srgbClr val="68F1A7"/>
              </a:buClr>
              <a:buSzPct val="120000"/>
              <a:buFont typeface="Roboto Light" panose="02000000000000000000" pitchFamily="2" charset="0"/>
              <a:buChar char="—"/>
              <a:tabLst/>
              <a:defRPr kumimoji="0" lang="de-DE" sz="4200" b="0" i="0" u="none" strike="noStrike" cap="none" spc="0" normalizeH="0" baseline="0" dirty="0" smtClean="0">
                <a:ln>
                  <a:noFill/>
                </a:ln>
                <a:solidFill>
                  <a:srgbClr val="1D2064"/>
                </a:solidFill>
                <a:effectLst/>
                <a:uFillTx/>
                <a:latin typeface="+mn-lt"/>
                <a:ea typeface="Source Sans Pro" charset="0"/>
                <a:cs typeface="Source Sans Pro" charset="0"/>
                <a:sym typeface="Helvetica Light"/>
              </a:defRPr>
            </a:lvl3pPr>
            <a:lvl4pPr marL="2331720" marR="0" indent="-960119" algn="l" defTabSz="1219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8400" b="0" i="0" u="none" strike="noStrike" cap="none" spc="0" baseline="0">
                <a:ln>
                  <a:noFill/>
                </a:ln>
                <a:solidFill>
                  <a:srgbClr val="1D2064"/>
                </a:solidFill>
                <a:uFillTx/>
                <a:latin typeface="Source Sans Pro" charset="0"/>
                <a:ea typeface="Source Sans Pro" charset="0"/>
                <a:cs typeface="Source Sans Pro" charset="0"/>
                <a:sym typeface="Helvetica Neue Light"/>
              </a:defRPr>
            </a:lvl4pPr>
            <a:lvl5pPr marL="2895600" marR="0" indent="-1066800" algn="l" defTabSz="1219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8400" b="0" i="0" u="none" strike="noStrike" cap="none" spc="0" baseline="0">
                <a:ln>
                  <a:noFill/>
                </a:ln>
                <a:solidFill>
                  <a:srgbClr val="1D2064"/>
                </a:solidFill>
                <a:uFillTx/>
                <a:latin typeface="Source Sans Pro" charset="0"/>
                <a:ea typeface="Source Sans Pro" charset="0"/>
                <a:cs typeface="Source Sans Pro" charset="0"/>
                <a:sym typeface="Helvetica Neue Light"/>
              </a:defRPr>
            </a:lvl5pPr>
            <a:lvl6pPr marL="3352800" marR="0" indent="-1066800" algn="l" defTabSz="1219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810000" marR="0" indent="-1066800" algn="l" defTabSz="1219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4267200" marR="0" indent="-1066800" algn="l" defTabSz="1219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724400" marR="0" indent="-1066800" algn="l" defTabSz="1219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Roboto Light" panose="02000000000000000000" pitchFamily="2" charset="0"/>
              <a:buNone/>
            </a:pPr>
            <a:r>
              <a:rPr lang="en-GB" sz="3600" dirty="0">
                <a:solidFill>
                  <a:srgbClr val="0043B8"/>
                </a:solidFill>
              </a:rPr>
              <a:t>MySQL query example (all resources prices): </a:t>
            </a:r>
            <a:r>
              <a:rPr lang="en-GB" sz="3600" dirty="0">
                <a:solidFill>
                  <a:srgbClr val="0043B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https://community.plunet.com/t/60hcrhw?r=y4hcbpb</a:t>
            </a:r>
            <a:endParaRPr lang="en-GB" sz="3600" dirty="0">
              <a:solidFill>
                <a:srgbClr val="004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9587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458A35-9F68-DC45-9FE2-45EF16568B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Ian Barrow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31F1B3C-470B-5446-65E1-DC075C6495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Ian.barrow@conversis.com</a:t>
            </a:r>
          </a:p>
        </p:txBody>
      </p:sp>
    </p:spTree>
    <p:extLst>
      <p:ext uri="{BB962C8B-B14F-4D97-AF65-F5344CB8AC3E}">
        <p14:creationId xmlns:p14="http://schemas.microsoft.com/office/powerpoint/2010/main" val="41311763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E13E0C3-23DF-1571-0A9B-DF768FAF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Plunet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452E028-82E9-98C7-C6A5-6FF2A1ECC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30" y="2705940"/>
            <a:ext cx="13610499" cy="691956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341FD53-A536-1132-100F-43E0985C6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430" y="5176350"/>
            <a:ext cx="13610499" cy="691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9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952F384-0366-33BC-05C2-DBEED1BD5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30" y="2713561"/>
            <a:ext cx="13610499" cy="6911939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E35CE3A-0610-8858-015C-A30B3D5AE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430" y="5183971"/>
            <a:ext cx="13602879" cy="6911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4CB734-CEE9-ECF0-05AE-2CD914E6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Plunet – On Steroids</a:t>
            </a:r>
          </a:p>
        </p:txBody>
      </p:sp>
    </p:spTree>
    <p:extLst>
      <p:ext uri="{BB962C8B-B14F-4D97-AF65-F5344CB8AC3E}">
        <p14:creationId xmlns:p14="http://schemas.microsoft.com/office/powerpoint/2010/main" val="168567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E13E0C3-23DF-1571-0A9B-DF768FAF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Ingredients For Making Plunet Steroids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154049-17C6-557C-BE54-CE76D6F8B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6000" b="1" dirty="0"/>
              <a:t>Plunet SOAP API</a:t>
            </a:r>
          </a:p>
          <a:p>
            <a:r>
              <a:rPr lang="en-GB" sz="6000" b="1" i="0" dirty="0">
                <a:effectLst/>
              </a:rPr>
              <a:t>JavaScript/jQuery Code Injection</a:t>
            </a:r>
            <a:endParaRPr lang="en-GB" sz="6000" b="1" dirty="0"/>
          </a:p>
          <a:p>
            <a:r>
              <a:rPr lang="en-GB" sz="6000" b="1" dirty="0"/>
              <a:t>Secret Ingredient…</a:t>
            </a:r>
          </a:p>
          <a:p>
            <a:endParaRPr lang="en-GB" sz="6000" b="1" dirty="0"/>
          </a:p>
        </p:txBody>
      </p:sp>
    </p:spTree>
    <p:extLst>
      <p:ext uri="{BB962C8B-B14F-4D97-AF65-F5344CB8AC3E}">
        <p14:creationId xmlns:p14="http://schemas.microsoft.com/office/powerpoint/2010/main" val="2976616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6A06395-6D70-9154-1AA6-5CFBCDA5A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51" y="2519948"/>
            <a:ext cx="8331790" cy="5140136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E13E0C3-23DF-1571-0A9B-DF768FAF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9107240" cy="5234100"/>
          </a:xfrm>
        </p:spPr>
        <p:txBody>
          <a:bodyPr/>
          <a:lstStyle/>
          <a:p>
            <a:r>
              <a:rPr lang="en-GB" sz="9600" dirty="0"/>
              <a:t>Plunet API - Documentation</a:t>
            </a:r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FCAFCADA-C896-9072-BB7E-E9CE8605C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360" y="11939843"/>
            <a:ext cx="19232880" cy="177615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0043B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https://helpdesk.plunet.com/plugins/servlet/desk/site/global/article/2818150/Plunet+SOAP+API</a:t>
            </a:r>
            <a:endParaRPr lang="en-GB" sz="3600" dirty="0">
              <a:solidFill>
                <a:srgbClr val="0043B8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3600" dirty="0"/>
              <a:t>API code documentation for Plunet 9 (ZIP file)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3600" dirty="0"/>
              <a:t>Plunet API Javadoc\index.html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220637-3A10-C2DC-BB27-2EDC8B299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411" y="5954100"/>
            <a:ext cx="8331790" cy="5140136"/>
          </a:xfrm>
          <a:prstGeom prst="rect">
            <a:avLst/>
          </a:prstGeom>
        </p:spPr>
      </p:pic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193A74AF-6B9D-9890-F0FD-17D35660AC62}"/>
              </a:ext>
            </a:extLst>
          </p:cNvPr>
          <p:cNvSpPr txBox="1">
            <a:spLocks/>
          </p:cNvSpPr>
          <p:nvPr/>
        </p:nvSpPr>
        <p:spPr>
          <a:xfrm>
            <a:off x="11160169" y="3757500"/>
            <a:ext cx="7493591" cy="6705600"/>
          </a:xfrm>
          <a:prstGeom prst="rect">
            <a:avLst/>
          </a:prstGeom>
        </p:spPr>
        <p:txBody>
          <a:bodyPr/>
          <a:lstStyle>
            <a:lvl1pPr marL="723900" marR="0" indent="-723900" algn="l" defTabSz="1219200" rtl="0" fontAlgn="auto" latinLnBrk="0" hangingPunct="1">
              <a:lnSpc>
                <a:spcPct val="100000"/>
              </a:lnSpc>
              <a:spcBef>
                <a:spcPts val="3200"/>
              </a:spcBef>
              <a:spcAft>
                <a:spcPts val="2400"/>
              </a:spcAft>
              <a:buClr>
                <a:srgbClr val="68F1A7"/>
              </a:buClr>
              <a:buSzPct val="120000"/>
              <a:buFont typeface="Roboto Light" panose="02000000000000000000" pitchFamily="2" charset="0"/>
              <a:buChar char="—"/>
              <a:tabLst/>
              <a:defRPr kumimoji="0" lang="de-DE" sz="4200" b="0" i="0" u="none" strike="noStrike" cap="none" spc="0" normalizeH="0" baseline="0" dirty="0" smtClean="0">
                <a:ln>
                  <a:noFill/>
                </a:ln>
                <a:solidFill>
                  <a:srgbClr val="1D2064"/>
                </a:solidFill>
                <a:effectLst/>
                <a:uFillTx/>
                <a:latin typeface="+mn-lt"/>
                <a:ea typeface="Source Sans Pro" charset="0"/>
                <a:cs typeface="Source Sans Pro" charset="0"/>
                <a:sym typeface="Helvetica Light"/>
              </a:defRPr>
            </a:lvl1pPr>
            <a:lvl2pPr marL="1257300" marR="0" indent="-800100" algn="l" defTabSz="1219200" rtl="0" fontAlgn="auto" latinLnBrk="0" hangingPunct="1">
              <a:lnSpc>
                <a:spcPct val="100000"/>
              </a:lnSpc>
              <a:spcBef>
                <a:spcPts val="3200"/>
              </a:spcBef>
              <a:spcAft>
                <a:spcPts val="2400"/>
              </a:spcAft>
              <a:buClr>
                <a:srgbClr val="68F1A7"/>
              </a:buClr>
              <a:buSzPct val="120000"/>
              <a:buFont typeface="Roboto Light" panose="02000000000000000000" pitchFamily="2" charset="0"/>
              <a:buChar char="—"/>
              <a:tabLst/>
              <a:defRPr kumimoji="0" lang="de-DE" sz="4200" b="0" i="0" u="none" strike="noStrike" cap="none" spc="0" normalizeH="0" baseline="0" dirty="0" smtClean="0">
                <a:ln>
                  <a:noFill/>
                </a:ln>
                <a:solidFill>
                  <a:srgbClr val="1D2064"/>
                </a:solidFill>
                <a:effectLst/>
                <a:uFillTx/>
                <a:latin typeface="+mn-lt"/>
                <a:ea typeface="Source Sans Pro" charset="0"/>
                <a:cs typeface="Source Sans Pro" charset="0"/>
                <a:sym typeface="Helvetica Light"/>
              </a:defRPr>
            </a:lvl2pPr>
            <a:lvl3pPr marL="1714500" marR="0" indent="-800100" algn="l" defTabSz="1219200" rtl="0" fontAlgn="auto" latinLnBrk="0" hangingPunct="1">
              <a:lnSpc>
                <a:spcPct val="100000"/>
              </a:lnSpc>
              <a:spcBef>
                <a:spcPts val="3200"/>
              </a:spcBef>
              <a:spcAft>
                <a:spcPts val="2400"/>
              </a:spcAft>
              <a:buClr>
                <a:srgbClr val="68F1A7"/>
              </a:buClr>
              <a:buSzPct val="120000"/>
              <a:buFont typeface="Roboto Light" panose="02000000000000000000" pitchFamily="2" charset="0"/>
              <a:buChar char="—"/>
              <a:tabLst/>
              <a:defRPr kumimoji="0" lang="de-DE" sz="4200" b="0" i="0" u="none" strike="noStrike" cap="none" spc="0" normalizeH="0" baseline="0" dirty="0" smtClean="0">
                <a:ln>
                  <a:noFill/>
                </a:ln>
                <a:solidFill>
                  <a:srgbClr val="1D2064"/>
                </a:solidFill>
                <a:effectLst/>
                <a:uFillTx/>
                <a:latin typeface="+mn-lt"/>
                <a:ea typeface="Source Sans Pro" charset="0"/>
                <a:cs typeface="Source Sans Pro" charset="0"/>
                <a:sym typeface="Helvetica Light"/>
              </a:defRPr>
            </a:lvl3pPr>
            <a:lvl4pPr marL="2331720" marR="0" indent="-960119" algn="l" defTabSz="1219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8400" b="0" i="0" u="none" strike="noStrike" cap="none" spc="0" baseline="0">
                <a:ln>
                  <a:noFill/>
                </a:ln>
                <a:solidFill>
                  <a:srgbClr val="1D2064"/>
                </a:solidFill>
                <a:uFillTx/>
                <a:latin typeface="Source Sans Pro" charset="0"/>
                <a:ea typeface="Source Sans Pro" charset="0"/>
                <a:cs typeface="Source Sans Pro" charset="0"/>
                <a:sym typeface="Helvetica Neue Light"/>
              </a:defRPr>
            </a:lvl4pPr>
            <a:lvl5pPr marL="2895600" marR="0" indent="-1066800" algn="l" defTabSz="1219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8400" b="0" i="0" u="none" strike="noStrike" cap="none" spc="0" baseline="0">
                <a:ln>
                  <a:noFill/>
                </a:ln>
                <a:solidFill>
                  <a:srgbClr val="1D2064"/>
                </a:solidFill>
                <a:uFillTx/>
                <a:latin typeface="Source Sans Pro" charset="0"/>
                <a:ea typeface="Source Sans Pro" charset="0"/>
                <a:cs typeface="Source Sans Pro" charset="0"/>
                <a:sym typeface="Helvetica Neue Light"/>
              </a:defRPr>
            </a:lvl5pPr>
            <a:lvl6pPr marL="3352800" marR="0" indent="-1066800" algn="l" defTabSz="1219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810000" marR="0" indent="-1066800" algn="l" defTabSz="1219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4267200" marR="0" indent="-1066800" algn="l" defTabSz="1219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724400" marR="0" indent="-1066800" algn="l" defTabSz="1219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indent="0">
              <a:buNone/>
            </a:pPr>
            <a:r>
              <a:rPr lang="en-GB" dirty="0"/>
              <a:t>Frequently used web services:</a:t>
            </a:r>
          </a:p>
          <a:p>
            <a:r>
              <a:rPr lang="en-GB" dirty="0"/>
              <a:t>PlunetAPI</a:t>
            </a:r>
          </a:p>
          <a:p>
            <a:r>
              <a:rPr lang="en-GB" dirty="0"/>
              <a:t>DataOrder30</a:t>
            </a:r>
          </a:p>
          <a:p>
            <a:r>
              <a:rPr lang="en-GB" dirty="0"/>
              <a:t>DataItem30</a:t>
            </a:r>
          </a:p>
          <a:p>
            <a:r>
              <a:rPr lang="en-GB" dirty="0"/>
              <a:t>DataJob30</a:t>
            </a:r>
          </a:p>
        </p:txBody>
      </p:sp>
    </p:spTree>
    <p:extLst>
      <p:ext uri="{BB962C8B-B14F-4D97-AF65-F5344CB8AC3E}">
        <p14:creationId xmlns:p14="http://schemas.microsoft.com/office/powerpoint/2010/main" val="24921424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4E93315-48DA-2306-80B8-D99216B29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999" y="2591776"/>
            <a:ext cx="16194659" cy="88687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F98765-469D-B0CC-F04C-B0FF5A3BE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231" y="2591776"/>
            <a:ext cx="16194196" cy="8868704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E13E0C3-23DF-1571-0A9B-DF768FAF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9600" dirty="0"/>
              <a:t>Plunet API  - Soap UI</a:t>
            </a:r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FCAFCADA-C896-9072-BB7E-E9CE8605C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360" y="12832079"/>
            <a:ext cx="19232880" cy="883921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solidFill>
                  <a:srgbClr val="0043B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https://www.soapui.org/downloads/thank-you-for-downloading-soapui/</a:t>
            </a:r>
            <a:endParaRPr lang="fr-FR" sz="3600" dirty="0">
              <a:solidFill>
                <a:srgbClr val="0043B8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fr-FR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752A0B-31D0-DEC1-AE2F-DB0E7B8A8D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999" y="2591776"/>
            <a:ext cx="10802635" cy="44033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4661668-AFE5-1B67-77CB-CEA3583D6A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3137" y="5253060"/>
            <a:ext cx="846772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446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AA45B-D83F-FFA3-DA52-A23DA039A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42" y="4028429"/>
            <a:ext cx="16799116" cy="5937376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E13E0C3-23DF-1571-0A9B-DF768FAF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7080320" cy="5234100"/>
          </a:xfrm>
        </p:spPr>
        <p:txBody>
          <a:bodyPr/>
          <a:lstStyle/>
          <a:p>
            <a:r>
              <a:rPr lang="en-GB" sz="9600" dirty="0"/>
              <a:t>Plunet API  - AutoHotkey</a:t>
            </a:r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FCAFCADA-C896-9072-BB7E-E9CE8605C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3880" y="12420599"/>
            <a:ext cx="19232880" cy="883921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solidFill>
                  <a:srgbClr val="0043B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https://www.autohotkey.com/</a:t>
            </a:r>
            <a:br>
              <a:rPr lang="fr-FR" sz="3600" dirty="0">
                <a:solidFill>
                  <a:srgbClr val="0043B8"/>
                </a:solidFill>
              </a:rPr>
            </a:br>
            <a:r>
              <a:rPr lang="en-GB" sz="3600" dirty="0">
                <a:solidFill>
                  <a:srgbClr val="0043B8"/>
                </a:solidFill>
              </a:rPr>
              <a:t>Examples</a:t>
            </a:r>
            <a:r>
              <a:rPr lang="fr-FR" sz="3600" dirty="0">
                <a:solidFill>
                  <a:srgbClr val="0043B8"/>
                </a:solidFill>
              </a:rPr>
              <a:t>: </a:t>
            </a:r>
            <a:r>
              <a:rPr lang="fr-FR" sz="3600" dirty="0">
                <a:solidFill>
                  <a:srgbClr val="0043B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https://community.plunet.com/t/83hbzmw?r=m1h4q2m</a:t>
            </a:r>
            <a:endParaRPr lang="fr-FR" sz="3600" dirty="0">
              <a:solidFill>
                <a:srgbClr val="0043B8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3600" dirty="0">
              <a:solidFill>
                <a:srgbClr val="0043B8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19900E-15AF-78C6-FACB-048433158B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00" y="5405097"/>
            <a:ext cx="7951560" cy="31512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DC8D73-4B5D-82A7-49D1-497BEE303F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1946" y="2402205"/>
            <a:ext cx="13538573" cy="94297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3AFB65-B974-4A2B-6C1A-C8AA0D20A2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5095" y="5233738"/>
            <a:ext cx="8321045" cy="40287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3F0F28-F1F8-6015-2F49-6AEAA922A4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6140" y="4951092"/>
            <a:ext cx="7410450" cy="4867275"/>
          </a:xfrm>
          <a:prstGeom prst="rect">
            <a:avLst/>
          </a:prstGeom>
        </p:spPr>
      </p:pic>
      <p:sp>
        <p:nvSpPr>
          <p:cNvPr id="8" name="Textplatzhalter 4">
            <a:extLst>
              <a:ext uri="{FF2B5EF4-FFF2-40B4-BE49-F238E27FC236}">
                <a16:creationId xmlns:a16="http://schemas.microsoft.com/office/drawing/2014/main" id="{FBAFAFC5-A1B8-3F43-04DF-784AF8CDB94B}"/>
              </a:ext>
            </a:extLst>
          </p:cNvPr>
          <p:cNvSpPr txBox="1">
            <a:spLocks/>
          </p:cNvSpPr>
          <p:nvPr/>
        </p:nvSpPr>
        <p:spPr>
          <a:xfrm>
            <a:off x="3342018" y="4322929"/>
            <a:ext cx="6634480" cy="6123600"/>
          </a:xfrm>
          <a:prstGeom prst="rect">
            <a:avLst/>
          </a:prstGeom>
        </p:spPr>
        <p:txBody>
          <a:bodyPr/>
          <a:lstStyle>
            <a:lvl1pPr marL="723900" marR="0" indent="-723900" algn="l" defTabSz="1219200" rtl="0" fontAlgn="auto" latinLnBrk="0" hangingPunct="1">
              <a:lnSpc>
                <a:spcPct val="100000"/>
              </a:lnSpc>
              <a:spcBef>
                <a:spcPts val="3200"/>
              </a:spcBef>
              <a:spcAft>
                <a:spcPts val="2400"/>
              </a:spcAft>
              <a:buClr>
                <a:srgbClr val="68F1A7"/>
              </a:buClr>
              <a:buSzPct val="120000"/>
              <a:buFont typeface="Roboto Light" panose="02000000000000000000" pitchFamily="2" charset="0"/>
              <a:buChar char="—"/>
              <a:tabLst/>
              <a:defRPr kumimoji="0" lang="de-DE" sz="4200" b="0" i="0" u="none" strike="noStrike" cap="none" spc="0" normalizeH="0" baseline="0" dirty="0" smtClean="0">
                <a:ln>
                  <a:noFill/>
                </a:ln>
                <a:solidFill>
                  <a:srgbClr val="1D2064"/>
                </a:solidFill>
                <a:effectLst/>
                <a:uFillTx/>
                <a:latin typeface="+mn-lt"/>
                <a:ea typeface="Source Sans Pro" charset="0"/>
                <a:cs typeface="Source Sans Pro" charset="0"/>
                <a:sym typeface="Helvetica Light"/>
              </a:defRPr>
            </a:lvl1pPr>
            <a:lvl2pPr marL="1257300" marR="0" indent="-800100" algn="l" defTabSz="1219200" rtl="0" fontAlgn="auto" latinLnBrk="0" hangingPunct="1">
              <a:lnSpc>
                <a:spcPct val="100000"/>
              </a:lnSpc>
              <a:spcBef>
                <a:spcPts val="3200"/>
              </a:spcBef>
              <a:spcAft>
                <a:spcPts val="2400"/>
              </a:spcAft>
              <a:buClr>
                <a:srgbClr val="68F1A7"/>
              </a:buClr>
              <a:buSzPct val="120000"/>
              <a:buFont typeface="Roboto Light" panose="02000000000000000000" pitchFamily="2" charset="0"/>
              <a:buChar char="—"/>
              <a:tabLst/>
              <a:defRPr kumimoji="0" lang="de-DE" sz="4200" b="0" i="0" u="none" strike="noStrike" cap="none" spc="0" normalizeH="0" baseline="0" dirty="0" smtClean="0">
                <a:ln>
                  <a:noFill/>
                </a:ln>
                <a:solidFill>
                  <a:srgbClr val="1D2064"/>
                </a:solidFill>
                <a:effectLst/>
                <a:uFillTx/>
                <a:latin typeface="+mn-lt"/>
                <a:ea typeface="Source Sans Pro" charset="0"/>
                <a:cs typeface="Source Sans Pro" charset="0"/>
                <a:sym typeface="Helvetica Light"/>
              </a:defRPr>
            </a:lvl2pPr>
            <a:lvl3pPr marL="1714500" marR="0" indent="-800100" algn="l" defTabSz="1219200" rtl="0" fontAlgn="auto" latinLnBrk="0" hangingPunct="1">
              <a:lnSpc>
                <a:spcPct val="100000"/>
              </a:lnSpc>
              <a:spcBef>
                <a:spcPts val="3200"/>
              </a:spcBef>
              <a:spcAft>
                <a:spcPts val="2400"/>
              </a:spcAft>
              <a:buClr>
                <a:srgbClr val="68F1A7"/>
              </a:buClr>
              <a:buSzPct val="120000"/>
              <a:buFont typeface="Roboto Light" panose="02000000000000000000" pitchFamily="2" charset="0"/>
              <a:buChar char="—"/>
              <a:tabLst/>
              <a:defRPr kumimoji="0" lang="de-DE" sz="4200" b="0" i="0" u="none" strike="noStrike" cap="none" spc="0" normalizeH="0" baseline="0" dirty="0" smtClean="0">
                <a:ln>
                  <a:noFill/>
                </a:ln>
                <a:solidFill>
                  <a:srgbClr val="1D2064"/>
                </a:solidFill>
                <a:effectLst/>
                <a:uFillTx/>
                <a:latin typeface="+mn-lt"/>
                <a:ea typeface="Source Sans Pro" charset="0"/>
                <a:cs typeface="Source Sans Pro" charset="0"/>
                <a:sym typeface="Helvetica Light"/>
              </a:defRPr>
            </a:lvl3pPr>
            <a:lvl4pPr marL="2331720" marR="0" indent="-960119" algn="l" defTabSz="1219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8400" b="0" i="0" u="none" strike="noStrike" cap="none" spc="0" baseline="0">
                <a:ln>
                  <a:noFill/>
                </a:ln>
                <a:solidFill>
                  <a:srgbClr val="1D2064"/>
                </a:solidFill>
                <a:uFillTx/>
                <a:latin typeface="Source Sans Pro" charset="0"/>
                <a:ea typeface="Source Sans Pro" charset="0"/>
                <a:cs typeface="Source Sans Pro" charset="0"/>
                <a:sym typeface="Helvetica Neue Light"/>
              </a:defRPr>
            </a:lvl4pPr>
            <a:lvl5pPr marL="2895600" marR="0" indent="-1066800" algn="l" defTabSz="1219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8400" b="0" i="0" u="none" strike="noStrike" cap="none" spc="0" baseline="0">
                <a:ln>
                  <a:noFill/>
                </a:ln>
                <a:solidFill>
                  <a:srgbClr val="1D2064"/>
                </a:solidFill>
                <a:uFillTx/>
                <a:latin typeface="Source Sans Pro" charset="0"/>
                <a:ea typeface="Source Sans Pro" charset="0"/>
                <a:cs typeface="Source Sans Pro" charset="0"/>
                <a:sym typeface="Helvetica Neue Light"/>
              </a:defRPr>
            </a:lvl5pPr>
            <a:lvl6pPr marL="3352800" marR="0" indent="-1066800" algn="l" defTabSz="1219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810000" marR="0" indent="-1066800" algn="l" defTabSz="1219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4267200" marR="0" indent="-1066800" algn="l" defTabSz="1219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724400" marR="0" indent="-1066800" algn="l" defTabSz="12192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r>
              <a:rPr lang="en-GB" dirty="0"/>
              <a:t>Easy to Learn</a:t>
            </a:r>
          </a:p>
          <a:p>
            <a:r>
              <a:rPr lang="en-GB" dirty="0"/>
              <a:t>Easy to build executables</a:t>
            </a:r>
          </a:p>
          <a:p>
            <a:r>
              <a:rPr lang="en-GB" dirty="0"/>
              <a:t>Detailed help file</a:t>
            </a:r>
          </a:p>
          <a:p>
            <a:r>
              <a:rPr lang="en-GB" dirty="0"/>
              <a:t>Simple dialog creation</a:t>
            </a:r>
          </a:p>
        </p:txBody>
      </p:sp>
    </p:spTree>
    <p:extLst>
      <p:ext uri="{BB962C8B-B14F-4D97-AF65-F5344CB8AC3E}">
        <p14:creationId xmlns:p14="http://schemas.microsoft.com/office/powerpoint/2010/main" val="505214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E13E0C3-23DF-1571-0A9B-DF768FAF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23420160" cy="3440520"/>
          </a:xfrm>
        </p:spPr>
        <p:txBody>
          <a:bodyPr/>
          <a:lstStyle/>
          <a:p>
            <a:r>
              <a:rPr lang="en-GB" sz="10300" dirty="0"/>
              <a:t>JavaScript/jQuery </a:t>
            </a:r>
            <a:br>
              <a:rPr lang="en-GB" dirty="0"/>
            </a:br>
            <a:r>
              <a:rPr lang="en-GB" sz="8800" dirty="0"/>
              <a:t>Code Injection</a:t>
            </a:r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FCAFCADA-C896-9072-BB7E-E9CE8605C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360" y="12832079"/>
            <a:ext cx="20619720" cy="883921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solidFill>
                  <a:srgbClr val="0043B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https://community.plunet.com/t/35hn5tk/hidden-gem-integrating-your-own-javascript-code-into-plunet</a:t>
            </a:r>
            <a:endParaRPr lang="fr-FR" sz="3600" dirty="0">
              <a:solidFill>
                <a:srgbClr val="0043B8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3600" dirty="0">
              <a:solidFill>
                <a:srgbClr val="0043B8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fr-FR" sz="3600" dirty="0">
              <a:solidFill>
                <a:srgbClr val="0043B8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33829E-6A3E-2C61-FE60-02E231921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" y="4737735"/>
            <a:ext cx="163830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892E46-3D3F-D1C1-B8EE-6EDDA9EB3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940" y="3683771"/>
            <a:ext cx="9578340" cy="7672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2CC5A5-68DF-3E0C-AB42-116BE8D689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7694" y="3787483"/>
            <a:ext cx="9364028" cy="794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59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9EA0A-711E-4675-BD9B-0077788F4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ASK YOUSELF:</a:t>
            </a:r>
            <a:br>
              <a:rPr lang="en-GB" dirty="0"/>
            </a:br>
            <a:r>
              <a:rPr lang="en-GB" dirty="0"/>
              <a:t>WHERE DOES IT HURT?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9F399B1A-5CEB-76AF-1071-D232ED181385}"/>
              </a:ext>
            </a:extLst>
          </p:cNvPr>
          <p:cNvSpPr txBox="1"/>
          <p:nvPr/>
        </p:nvSpPr>
        <p:spPr>
          <a:xfrm>
            <a:off x="720000" y="7829895"/>
            <a:ext cx="17415600" cy="861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5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Helvetica Light"/>
                <a:cs typeface="Helvetica Light"/>
                <a:sym typeface="Helvetica Light"/>
              </a:rPr>
              <a:t>Orders / Quotes / Items Jobs / Pricing / Communication</a:t>
            </a:r>
          </a:p>
        </p:txBody>
      </p:sp>
    </p:spTree>
    <p:extLst>
      <p:ext uri="{BB962C8B-B14F-4D97-AF65-F5344CB8AC3E}">
        <p14:creationId xmlns:p14="http://schemas.microsoft.com/office/powerpoint/2010/main" val="8376900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Summit">
      <a:dk1>
        <a:srgbClr val="1DFFC0"/>
      </a:dk1>
      <a:lt1>
        <a:srgbClr val="FFFFFF"/>
      </a:lt1>
      <a:dk2>
        <a:srgbClr val="58BCE5"/>
      </a:dk2>
      <a:lt2>
        <a:srgbClr val="161551"/>
      </a:lt2>
      <a:accent1>
        <a:srgbClr val="767699"/>
      </a:accent1>
      <a:accent2>
        <a:srgbClr val="FB2B65"/>
      </a:accent2>
      <a:accent3>
        <a:srgbClr val="416AE5"/>
      </a:accent3>
      <a:accent4>
        <a:srgbClr val="58BCE5"/>
      </a:accent4>
      <a:accent5>
        <a:srgbClr val="6E6E6E"/>
      </a:accent5>
      <a:accent6>
        <a:srgbClr val="58BCE5"/>
      </a:accent6>
      <a:hlink>
        <a:srgbClr val="6E6E6E"/>
      </a:hlink>
      <a:folHlink>
        <a:srgbClr val="AAAAAA"/>
      </a:folHlink>
    </a:clrScheme>
    <a:fontScheme name="PluSum23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="" val="1"/>
          </a:ext>
        </a:extLst>
      </a:spPr>
      <a:bodyPr lIns="121918" tIns="121918" rIns="121918" bIns="121918" anchor="ctr">
        <a:normAutofit/>
      </a:bodyPr>
      <a:lstStyle>
        <a:defPPr>
          <a:defRPr sz="9600" dirty="0">
            <a:solidFill>
              <a:srgbClr val="767699">
                <a:alpha val="70258"/>
              </a:srgbClr>
            </a:solidFill>
            <a:latin typeface="Source Sans Pro Semibold"/>
            <a:ea typeface="Source Sans Pro Semibold"/>
            <a:cs typeface="Source Sans Pro Semibold"/>
            <a:sym typeface="Source Sans Pro Semibold"/>
          </a:defRPr>
        </a:defPPr>
      </a:lst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4A35D1F22F5648A49CBFAC4E7F499D" ma:contentTypeVersion="" ma:contentTypeDescription="Create a new document." ma:contentTypeScope="" ma:versionID="e0a71b4932d4ebff2b900039e1ec1cc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2194E0-B9D7-4F08-881C-4C70AF3F4B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1D173C-D35D-4DB4-BC85-3EFA5A50BE7A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9A608C6-E938-4ADD-8BBB-0881C6C722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1533</Words>
  <Application>Microsoft Office PowerPoint</Application>
  <PresentationFormat>Custom</PresentationFormat>
  <Paragraphs>132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Calibri</vt:lpstr>
      <vt:lpstr>Calibri Light</vt:lpstr>
      <vt:lpstr>Google Sans</vt:lpstr>
      <vt:lpstr>Helvetica Light</vt:lpstr>
      <vt:lpstr>Helvetica Neue</vt:lpstr>
      <vt:lpstr>Helvetica Neue Light</vt:lpstr>
      <vt:lpstr>Merriweather Bold italic</vt:lpstr>
      <vt:lpstr>Roboto Light</vt:lpstr>
      <vt:lpstr>Source Sans Pro</vt:lpstr>
      <vt:lpstr>Source Sans Pro Bold</vt:lpstr>
      <vt:lpstr>Source Sans Pro Semibold</vt:lpstr>
      <vt:lpstr>Wingdings</vt:lpstr>
      <vt:lpstr>White</vt:lpstr>
      <vt:lpstr>PowerPoint Presentation</vt:lpstr>
      <vt:lpstr>Plunet</vt:lpstr>
      <vt:lpstr>Plunet – On Steroids</vt:lpstr>
      <vt:lpstr>Ingredients For Making Plunet Steroids</vt:lpstr>
      <vt:lpstr>Plunet API - Documentation</vt:lpstr>
      <vt:lpstr>Plunet API  - Soap UI</vt:lpstr>
      <vt:lpstr>Plunet API  - AutoHotkey</vt:lpstr>
      <vt:lpstr>JavaScript/jQuery  Code Injection</vt:lpstr>
      <vt:lpstr>ASK YOUSELF: WHERE DOES IT HURT?</vt:lpstr>
      <vt:lpstr>Some examples</vt:lpstr>
      <vt:lpstr>Secret Ingredient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 F</dc:creator>
  <cp:lastModifiedBy>Sophie Halbeisen</cp:lastModifiedBy>
  <cp:revision>125</cp:revision>
  <cp:lastPrinted>2018-05-07T13:25:51Z</cp:lastPrinted>
  <dcterms:modified xsi:type="dcterms:W3CDTF">2023-05-19T14:06:40Z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0x010100D34A35D1F22F5648A49CBFAC4E7F499D</vt:lpwstr>
  </property>
</Properties>
</file>