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436" r:id="rId3"/>
    <p:sldId id="437" r:id="rId4"/>
    <p:sldId id="438" r:id="rId5"/>
    <p:sldId id="439" r:id="rId6"/>
    <p:sldId id="442" r:id="rId7"/>
    <p:sldId id="560" r:id="rId8"/>
    <p:sldId id="444" r:id="rId9"/>
    <p:sldId id="568" r:id="rId10"/>
    <p:sldId id="566" r:id="rId11"/>
    <p:sldId id="569" r:id="rId12"/>
    <p:sldId id="570" r:id="rId13"/>
    <p:sldId id="571" r:id="rId14"/>
    <p:sldId id="572" r:id="rId15"/>
    <p:sldId id="552" r:id="rId16"/>
    <p:sldId id="511" r:id="rId17"/>
    <p:sldId id="512" r:id="rId18"/>
    <p:sldId id="556" r:id="rId19"/>
    <p:sldId id="557" r:id="rId20"/>
    <p:sldId id="443" r:id="rId21"/>
    <p:sldId id="5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89E49-6F76-4B74-BBBB-9BC0937E401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A9989-D231-4B33-ACFA-FE941BAD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26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31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758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40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2BBF-8FDD-44CC-92A1-8073382BB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6BC3C-9935-4A69-AEFC-1B3692267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DCBDE-BFC6-43CC-8C4C-041CCF9A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EB472-B0C4-42A7-9D42-FDD8AC81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BB8F8-E1B7-430C-8E57-90A0407B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1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97CE-C5FC-4F0D-AC2C-E3341781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9DD75-AB36-4AC3-ACDE-0AA80AE91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DA557-673A-4D8B-8A21-FE6E4AE9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B0717-F478-42FB-B77D-EFB45D3A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26DC0-09F6-4B9B-892D-248A5D24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0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BD7D0-8A0A-4C49-B61A-14A496ABC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64FBF-3502-487C-82E5-EE1D0423F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8E1E9-56F3-4042-8EBE-21999D4C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0AF9-9292-4F9E-84AB-A275A854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73EE-9747-4110-9F05-DBAB23E8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73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89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8109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1467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1298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4427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64146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39545468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5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3D78-23E9-4BF6-B6B9-B7E4C296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49AF-C626-4FAC-A2DF-4132F7A6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7BC1-09C3-47A7-8EF6-C400405F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85FC4-8227-49DD-B316-80426E1B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EFA12-D3D2-431E-B221-FD4497B4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980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49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6904422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39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1001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151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1014174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926776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4402596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377779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26881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E118-EA56-4B03-B910-7CD16390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F751E-3EBB-415E-ACFD-FFB3DAEBE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8DAC7-4337-4680-BCFC-514B41E5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7E15E-F993-48C8-A90D-E6554E44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6D386-E124-4908-9269-D0672A21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771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4575931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4197411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14989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9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6625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649419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692255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39088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989571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5235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1D05-65AC-47DF-9DB6-185CDC6E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34F79-2A1D-41F9-979F-15A606C1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4A677-373A-40F6-81EE-18889BEBF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E40AC-3DA9-4A3B-9F35-E8FC73DC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FDB91-2E43-4BF5-9848-2C4496ED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691F9-B5C0-432A-A73A-0CDAA68C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144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3289870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097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12424875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5325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559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257921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7037030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948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4893461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23505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D75E-F3BA-493E-942B-1BB78DC5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EFD4E-F633-45C2-9C98-786E0DE58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1C1F1-A5AA-46B9-A520-85956E926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2BB08-C0AF-41C2-A142-F79DF62A3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94564-5AFF-4280-B0A0-2D11351D4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08A83-E201-4E5F-B25F-D0CDA299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5250-D554-4194-B7E6-CC189840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D5DAA-D997-42C6-9ACE-246595DF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899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6619254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37901959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205946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266853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75331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63839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95110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84033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44787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40028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3C30-06CB-4CA6-9482-B9527FCF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EF3C1-4D3F-4C09-B5BD-1930F145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E329C-1DA9-4902-99B5-3BD0CDA2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4B7CB-E9BC-4B93-8C5D-A6E2CCFE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811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16517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03656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38173800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606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4482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31190649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95255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49640984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3624581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89447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7AFAB-F89F-45D6-B5E3-545496B3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4C539-3D45-4EF8-AC4D-11BD3ACD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88055-0F54-415A-B31F-2504DF41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7981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238711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83258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61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sion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635499" cy="6858000"/>
          </a:xfrm>
          <a:prstGeom prst="rect">
            <a:avLst/>
          </a:prstGeom>
          <a:gradFill flip="none" rotWithShape="1">
            <a:gsLst>
              <a:gs pos="0">
                <a:srgbClr val="F15B2A"/>
              </a:gs>
              <a:gs pos="100000">
                <a:srgbClr val="E80A89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Version Check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02" y="3052161"/>
            <a:ext cx="1624895" cy="16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4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7624-761D-4C79-9F7D-85F79FCA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6921-B9F5-43CA-A41A-ECC88C0DC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DA727-77F1-4241-9193-4BC5DC5EC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93E54-9E39-428F-8D36-53B7F26F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4E5FD-A8D3-496C-826C-10AB3B8B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6DC85-82E2-48B0-A04C-BC69F339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8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C0F1-E9C7-4DA9-90E2-297BEF6C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587B9-E58C-4FE8-AB0B-4C049414D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6D37B-0577-4870-947D-6C4C9CC5D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A2C44-EA13-4C79-A6C6-7B710924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8F3D6-0E0A-4AA4-A05E-D94C98E6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06A03-7AB0-4197-92D1-83CD494C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8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image" Target="../media/image1.png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microsoft.com/office/2007/relationships/hdphoto" Target="../media/hdphoto1.wdp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29DA5-F9D8-45B8-9A27-D7908B072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0D73B-4744-4A78-821A-183B4E53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9719D-8EEE-4727-8311-5FA1341A0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BF7DF-83CD-4BD6-852A-AD178ADE470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1E736-2D54-4A7B-A343-17C3F8709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4EE89-0AF9-4E96-BEF9-EFA51C432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4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10076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892" y="570867"/>
            <a:ext cx="7877419" cy="2808060"/>
          </a:xfrm>
        </p:spPr>
        <p:txBody>
          <a:bodyPr/>
          <a:lstStyle/>
          <a:p>
            <a:r>
              <a:rPr lang="en-US" dirty="0"/>
              <a:t>F# and the .NET CLI</a:t>
            </a:r>
          </a:p>
        </p:txBody>
      </p:sp>
    </p:spTree>
    <p:extLst>
      <p:ext uri="{BB962C8B-B14F-4D97-AF65-F5344CB8AC3E}">
        <p14:creationId xmlns:p14="http://schemas.microsoft.com/office/powerpoint/2010/main" val="175002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F#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3636A-402F-4498-A379-E7DF369C360E}"/>
              </a:ext>
            </a:extLst>
          </p:cNvPr>
          <p:cNvSpPr txBox="1"/>
          <p:nvPr/>
        </p:nvSpPr>
        <p:spPr>
          <a:xfrm>
            <a:off x="3064413" y="2907296"/>
            <a:ext cx="612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23"/>
            <a:r>
              <a:rPr lang="en-US" dirty="0">
                <a:solidFill>
                  <a:srgbClr val="404040"/>
                </a:solidFill>
                <a:latin typeface="PS TT Commons DemiBold"/>
              </a:rPr>
              <a:t>dotnet new console -n fsharp1 -o </a:t>
            </a:r>
            <a:r>
              <a:rPr lang="en-US" dirty="0" err="1">
                <a:solidFill>
                  <a:srgbClr val="404040"/>
                </a:solidFill>
                <a:latin typeface="PS TT Commons DemiBold"/>
              </a:rPr>
              <a:t>src</a:t>
            </a:r>
            <a:r>
              <a:rPr lang="en-US" dirty="0">
                <a:solidFill>
                  <a:srgbClr val="404040"/>
                </a:solidFill>
                <a:latin typeface="PS TT Commons DemiBold"/>
              </a:rPr>
              <a:t>/fsharp1 -lang </a:t>
            </a:r>
            <a:r>
              <a:rPr lang="en-US" dirty="0" err="1">
                <a:solidFill>
                  <a:srgbClr val="404040"/>
                </a:solidFill>
                <a:latin typeface="PS TT Commons DemiBold"/>
              </a:rPr>
              <a:t>f#</a:t>
            </a:r>
            <a:r>
              <a:rPr lang="en-US" dirty="0">
                <a:solidFill>
                  <a:srgbClr val="404040"/>
                </a:solidFill>
                <a:latin typeface="PS TT Commons DemiBold"/>
              </a:rPr>
              <a:t>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F93CFA6-EFB8-4863-95E5-B816B14A8E54}"/>
              </a:ext>
            </a:extLst>
          </p:cNvPr>
          <p:cNvSpPr/>
          <p:nvPr/>
        </p:nvSpPr>
        <p:spPr>
          <a:xfrm rot="5400000">
            <a:off x="5882462" y="2224599"/>
            <a:ext cx="230245" cy="10408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>
              <a:solidFill>
                <a:srgbClr val="404040"/>
              </a:solidFill>
              <a:latin typeface="PS TT Commons D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78CC1E-C54E-4DB3-8702-4972F90F2DC4}"/>
              </a:ext>
            </a:extLst>
          </p:cNvPr>
          <p:cNvSpPr txBox="1"/>
          <p:nvPr/>
        </p:nvSpPr>
        <p:spPr>
          <a:xfrm>
            <a:off x="4867538" y="1973196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defTabSz="293016">
              <a:lnSpc>
                <a:spcPct val="85000"/>
              </a:lnSpc>
              <a:spcBef>
                <a:spcPct val="0"/>
              </a:spcBef>
            </a:pPr>
            <a:r>
              <a:rPr lang="en-US" sz="235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Name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61551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F#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3636A-402F-4498-A379-E7DF369C360E}"/>
              </a:ext>
            </a:extLst>
          </p:cNvPr>
          <p:cNvSpPr txBox="1"/>
          <p:nvPr/>
        </p:nvSpPr>
        <p:spPr>
          <a:xfrm>
            <a:off x="3064413" y="2907296"/>
            <a:ext cx="612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23"/>
            <a:r>
              <a:rPr lang="en-US" dirty="0">
                <a:solidFill>
                  <a:srgbClr val="404040"/>
                </a:solidFill>
                <a:latin typeface="PS TT Commons DemiBold"/>
              </a:rPr>
              <a:t>dotnet new console -n fsharp1 -o </a:t>
            </a:r>
            <a:r>
              <a:rPr lang="en-US" dirty="0" err="1">
                <a:solidFill>
                  <a:srgbClr val="404040"/>
                </a:solidFill>
                <a:latin typeface="PS TT Commons DemiBold"/>
              </a:rPr>
              <a:t>src</a:t>
            </a:r>
            <a:r>
              <a:rPr lang="en-US" dirty="0">
                <a:solidFill>
                  <a:srgbClr val="404040"/>
                </a:solidFill>
                <a:latin typeface="PS TT Commons DemiBold"/>
              </a:rPr>
              <a:t>/fsharp1 -lang </a:t>
            </a:r>
            <a:r>
              <a:rPr lang="en-US" dirty="0" err="1">
                <a:solidFill>
                  <a:srgbClr val="404040"/>
                </a:solidFill>
                <a:latin typeface="PS TT Commons DemiBold"/>
              </a:rPr>
              <a:t>f#</a:t>
            </a:r>
            <a:r>
              <a:rPr lang="en-US" dirty="0">
                <a:solidFill>
                  <a:srgbClr val="404040"/>
                </a:solidFill>
                <a:latin typeface="PS TT Commons DemiBold"/>
              </a:rPr>
              <a:t> 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F8EE1614-E1B9-4ECD-91D3-B4F8119DCF60}"/>
              </a:ext>
            </a:extLst>
          </p:cNvPr>
          <p:cNvSpPr/>
          <p:nvPr/>
        </p:nvSpPr>
        <p:spPr>
          <a:xfrm rot="16200000">
            <a:off x="7227431" y="2619290"/>
            <a:ext cx="230245" cy="14833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>
              <a:solidFill>
                <a:srgbClr val="404040"/>
              </a:solidFill>
              <a:latin typeface="PS TT Commons D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4A1B80-5495-4183-AF48-B9B7FEC391B1}"/>
              </a:ext>
            </a:extLst>
          </p:cNvPr>
          <p:cNvSpPr txBox="1"/>
          <p:nvPr/>
        </p:nvSpPr>
        <p:spPr>
          <a:xfrm>
            <a:off x="6827131" y="3340797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defTabSz="293016">
              <a:lnSpc>
                <a:spcPct val="85000"/>
              </a:lnSpc>
              <a:spcBef>
                <a:spcPct val="0"/>
              </a:spcBef>
            </a:pPr>
            <a:r>
              <a:rPr lang="en-US" sz="235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5584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F#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3636A-402F-4498-A379-E7DF369C360E}"/>
              </a:ext>
            </a:extLst>
          </p:cNvPr>
          <p:cNvSpPr txBox="1"/>
          <p:nvPr/>
        </p:nvSpPr>
        <p:spPr>
          <a:xfrm>
            <a:off x="3064413" y="2907296"/>
            <a:ext cx="612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23"/>
            <a:r>
              <a:rPr lang="en-US" dirty="0">
                <a:solidFill>
                  <a:srgbClr val="404040"/>
                </a:solidFill>
                <a:latin typeface="PS TT Commons DemiBold"/>
              </a:rPr>
              <a:t>dotnet new console -n fsharp1 -o </a:t>
            </a:r>
            <a:r>
              <a:rPr lang="en-US" dirty="0" err="1">
                <a:solidFill>
                  <a:srgbClr val="404040"/>
                </a:solidFill>
                <a:latin typeface="PS TT Commons DemiBold"/>
              </a:rPr>
              <a:t>src</a:t>
            </a:r>
            <a:r>
              <a:rPr lang="en-US" dirty="0">
                <a:solidFill>
                  <a:srgbClr val="404040"/>
                </a:solidFill>
                <a:latin typeface="PS TT Commons DemiBold"/>
              </a:rPr>
              <a:t>/fsharp1 -lang </a:t>
            </a:r>
            <a:r>
              <a:rPr lang="en-US" dirty="0" err="1">
                <a:solidFill>
                  <a:srgbClr val="404040"/>
                </a:solidFill>
                <a:latin typeface="PS TT Commons DemiBold"/>
              </a:rPr>
              <a:t>f#</a:t>
            </a:r>
            <a:r>
              <a:rPr lang="en-US" dirty="0">
                <a:solidFill>
                  <a:srgbClr val="404040"/>
                </a:solidFill>
                <a:latin typeface="PS TT Commons DemiBold"/>
              </a:rPr>
              <a:t> 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CF71E97-D1B9-4D61-AA1F-1FCFBF13ED8B}"/>
              </a:ext>
            </a:extLst>
          </p:cNvPr>
          <p:cNvSpPr/>
          <p:nvPr/>
        </p:nvSpPr>
        <p:spPr>
          <a:xfrm rot="5400000">
            <a:off x="8467400" y="2314868"/>
            <a:ext cx="230246" cy="8603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>
              <a:solidFill>
                <a:srgbClr val="404040"/>
              </a:solidFill>
              <a:latin typeface="PS TT Commons Demi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D51133-8140-4F5E-99F8-61E20DD9AD83}"/>
              </a:ext>
            </a:extLst>
          </p:cNvPr>
          <p:cNvSpPr txBox="1"/>
          <p:nvPr/>
        </p:nvSpPr>
        <p:spPr>
          <a:xfrm>
            <a:off x="8038183" y="196933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defTabSz="293016">
              <a:lnSpc>
                <a:spcPct val="85000"/>
              </a:lnSpc>
              <a:spcBef>
                <a:spcPct val="0"/>
              </a:spcBef>
            </a:pPr>
            <a:r>
              <a:rPr lang="en-US" sz="235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Use F#!</a:t>
            </a:r>
          </a:p>
        </p:txBody>
      </p:sp>
    </p:spTree>
    <p:extLst>
      <p:ext uri="{BB962C8B-B14F-4D97-AF65-F5344CB8AC3E}">
        <p14:creationId xmlns:p14="http://schemas.microsoft.com/office/powerpoint/2010/main" val="35443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F#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3636A-402F-4498-A379-E7DF369C360E}"/>
              </a:ext>
            </a:extLst>
          </p:cNvPr>
          <p:cNvSpPr txBox="1"/>
          <p:nvPr/>
        </p:nvSpPr>
        <p:spPr>
          <a:xfrm>
            <a:off x="3064413" y="2907296"/>
            <a:ext cx="612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23"/>
            <a:r>
              <a:rPr lang="en-US" dirty="0">
                <a:solidFill>
                  <a:srgbClr val="404040"/>
                </a:solidFill>
                <a:latin typeface="PS TT Commons DemiBold"/>
              </a:rPr>
              <a:t>dotnet new console -n fsharp1 -o </a:t>
            </a:r>
            <a:r>
              <a:rPr lang="en-US" dirty="0" err="1">
                <a:solidFill>
                  <a:srgbClr val="404040"/>
                </a:solidFill>
                <a:latin typeface="PS TT Commons DemiBold"/>
              </a:rPr>
              <a:t>src</a:t>
            </a:r>
            <a:r>
              <a:rPr lang="en-US" dirty="0">
                <a:solidFill>
                  <a:srgbClr val="404040"/>
                </a:solidFill>
                <a:latin typeface="PS TT Commons DemiBold"/>
              </a:rPr>
              <a:t>/fsharp1 -lang </a:t>
            </a:r>
            <a:r>
              <a:rPr lang="en-US" dirty="0" err="1">
                <a:solidFill>
                  <a:srgbClr val="404040"/>
                </a:solidFill>
                <a:latin typeface="PS TT Commons DemiBold"/>
              </a:rPr>
              <a:t>f#</a:t>
            </a:r>
            <a:r>
              <a:rPr lang="en-US" dirty="0">
                <a:solidFill>
                  <a:srgbClr val="404040"/>
                </a:solidFill>
                <a:latin typeface="PS TT Commons DemiBold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51846-405E-42C3-A72B-9D0F39564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115" y="3429000"/>
            <a:ext cx="4973771" cy="194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2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F# Project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C5CBA7-F47A-4612-8641-858C91949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044" y="2568087"/>
            <a:ext cx="5497912" cy="17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1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41C1-2FF0-4943-95FF-98F07C0F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6.0 Default Application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80DCA7-E072-433A-B253-A656A04D7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068" y="2964951"/>
            <a:ext cx="6997865" cy="92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96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41C1-2FF0-4943-95FF-98F07C0F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5.0 Default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6CFB60-5827-4C78-A65A-A2B2D1E0C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446" y="1936160"/>
            <a:ext cx="6175108" cy="29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46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F#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3636A-402F-4498-A379-E7DF369C360E}"/>
              </a:ext>
            </a:extLst>
          </p:cNvPr>
          <p:cNvSpPr txBox="1"/>
          <p:nvPr/>
        </p:nvSpPr>
        <p:spPr>
          <a:xfrm>
            <a:off x="3031588" y="2002665"/>
            <a:ext cx="612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23"/>
            <a:r>
              <a:rPr lang="en-US" dirty="0">
                <a:solidFill>
                  <a:srgbClr val="404040"/>
                </a:solidFill>
                <a:latin typeface="PS TT Commons DemiBold"/>
              </a:rPr>
              <a:t>dotnet build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1DF57-FE6D-4FB9-9244-E90318C10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805" y="2705583"/>
            <a:ext cx="5830694" cy="281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3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F#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3636A-402F-4498-A379-E7DF369C360E}"/>
              </a:ext>
            </a:extLst>
          </p:cNvPr>
          <p:cNvSpPr txBox="1"/>
          <p:nvPr/>
        </p:nvSpPr>
        <p:spPr>
          <a:xfrm>
            <a:off x="3031588" y="1993139"/>
            <a:ext cx="612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23"/>
            <a:r>
              <a:rPr lang="en-US" dirty="0">
                <a:solidFill>
                  <a:srgbClr val="404040"/>
                </a:solidFill>
                <a:latin typeface="PS TT Commons DemiBold"/>
              </a:rPr>
              <a:t>dotnet run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D5FFB9-5D27-4E7F-8E5B-FCB09CA14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589" y="2696474"/>
            <a:ext cx="3124823" cy="67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85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“dotnet </a:t>
            </a:r>
            <a:r>
              <a:rPr lang="en-US" dirty="0" err="1"/>
              <a:t>fsi</a:t>
            </a:r>
            <a:r>
              <a:rPr lang="en-US" dirty="0"/>
              <a:t>” 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CCE12-F2AF-4DAE-AB7D-B8F3E77F0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983" y="1787832"/>
            <a:ext cx="9246035" cy="408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7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23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12266" y="2379140"/>
            <a:ext cx="5562845" cy="742949"/>
          </a:xfrm>
        </p:spPr>
        <p:txBody>
          <a:bodyPr/>
          <a:lstStyle/>
          <a:p>
            <a:pPr algn="l"/>
            <a:r>
              <a:rPr lang="en-US" sz="3600" dirty="0"/>
              <a:t>The .NET CLI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E83D8A5-6FC1-44C9-A62B-E8363CA3D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89" y="2379139"/>
            <a:ext cx="3414536" cy="262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1C2D2DF-2C1B-4738-8EAA-6A03F911DBDF}"/>
              </a:ext>
            </a:extLst>
          </p:cNvPr>
          <p:cNvSpPr txBox="1">
            <a:spLocks/>
          </p:cNvSpPr>
          <p:nvPr/>
        </p:nvSpPr>
        <p:spPr>
          <a:xfrm>
            <a:off x="5012266" y="3122089"/>
            <a:ext cx="6461760" cy="3047774"/>
          </a:xfrm>
          <a:prstGeom prst="rect">
            <a:avLst/>
          </a:prstGeom>
        </p:spPr>
        <p:txBody>
          <a:bodyPr/>
          <a:lstStyle>
            <a:lvl1pPr marL="85724" marR="0" indent="-85724" algn="l" defTabSz="878982" rtl="0" eaLnBrk="1" fontAlgn="auto" latinLnBrk="0" hangingPunct="1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Char char=" "/>
              <a:tabLst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8982" marR="0" indent="-433384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 sz="3000" b="0" i="0" kern="1200" baseline="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324580" marR="0" indent="-430336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•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800182" marR="0" indent="-476238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2057350" marR="0" indent="-411948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Myriad Pro Light" panose="020B0403030403020204" pitchFamily="34" charset="0"/>
              <a:buChar char="-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 marL="2578830" marR="0" indent="-438140" algn="l" defTabSz="878982" rtl="0" eaLnBrk="1" fontAlgn="auto" latinLnBrk="0" hangingPunct="1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404040"/>
              </a:buClr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5062" marR="0" indent="-433378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marR="0" indent="-423852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57530" marR="0" indent="-428616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2" indent="-57152" defTabSz="586017">
              <a:spcBef>
                <a:spcPts val="1800"/>
              </a:spcBef>
            </a:pPr>
            <a:r>
              <a:rPr lang="en-US" sz="2133" dirty="0">
                <a:solidFill>
                  <a:srgbClr val="FFFFFF"/>
                </a:solidFill>
                <a:latin typeface="PS TT Commons" panose="02000506040000020004" pitchFamily="50" charset="0"/>
              </a:rPr>
              <a:t>The command line interface for .NET</a:t>
            </a:r>
          </a:p>
          <a:p>
            <a:pPr marL="57152" indent="-57152" defTabSz="586017">
              <a:spcBef>
                <a:spcPts val="1800"/>
              </a:spcBef>
            </a:pPr>
            <a:r>
              <a:rPr lang="en-US" sz="2133" dirty="0">
                <a:solidFill>
                  <a:srgbClr val="FFFFFF"/>
                </a:solidFill>
                <a:latin typeface="PS TT Commons" panose="02000506040000020004" pitchFamily="50" charset="0"/>
              </a:rPr>
              <a:t>Cross-platform</a:t>
            </a:r>
          </a:p>
          <a:p>
            <a:pPr marL="57152" indent="-57152" defTabSz="586017">
              <a:spcBef>
                <a:spcPts val="1800"/>
              </a:spcBef>
            </a:pPr>
            <a:r>
              <a:rPr lang="en-US" sz="2133" dirty="0">
                <a:solidFill>
                  <a:srgbClr val="FFFFFF"/>
                </a:solidFill>
                <a:latin typeface="PS TT Commons" panose="02000506040000020004" pitchFamily="50" charset="0"/>
              </a:rPr>
              <a:t>Create, build and run F# .NET projects</a:t>
            </a:r>
          </a:p>
          <a:p>
            <a:pPr marL="57152" indent="-57152" defTabSz="586017">
              <a:spcBef>
                <a:spcPts val="1800"/>
              </a:spcBef>
            </a:pPr>
            <a:r>
              <a:rPr lang="en-US" sz="2133" dirty="0">
                <a:solidFill>
                  <a:srgbClr val="FFFFFF"/>
                </a:solidFill>
                <a:latin typeface="PS TT Commons" panose="02000506040000020004" pitchFamily="50" charset="0"/>
              </a:rPr>
              <a:t>Run F# scripts</a:t>
            </a:r>
          </a:p>
        </p:txBody>
      </p:sp>
    </p:spTree>
    <p:extLst>
      <p:ext uri="{BB962C8B-B14F-4D97-AF65-F5344CB8AC3E}">
        <p14:creationId xmlns:p14="http://schemas.microsoft.com/office/powerpoint/2010/main" val="416581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an F#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5DFFE-6EF1-4E3A-AB0C-F9DF0B7FD7B0}"/>
              </a:ext>
            </a:extLst>
          </p:cNvPr>
          <p:cNvSpPr txBox="1"/>
          <p:nvPr/>
        </p:nvSpPr>
        <p:spPr>
          <a:xfrm>
            <a:off x="3031588" y="1994652"/>
            <a:ext cx="612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23"/>
            <a:r>
              <a:rPr lang="en-US" dirty="0">
                <a:solidFill>
                  <a:srgbClr val="404040"/>
                </a:solidFill>
                <a:latin typeface="PS TT Commons DemiBold"/>
              </a:rPr>
              <a:t>dotnet </a:t>
            </a:r>
            <a:r>
              <a:rPr lang="en-US" dirty="0" err="1">
                <a:solidFill>
                  <a:srgbClr val="404040"/>
                </a:solidFill>
                <a:latin typeface="PS TT Commons DemiBold"/>
              </a:rPr>
              <a:t>fsi</a:t>
            </a:r>
            <a:r>
              <a:rPr lang="en-US" dirty="0">
                <a:solidFill>
                  <a:srgbClr val="404040"/>
                </a:solidFill>
                <a:latin typeface="PS TT Commons DemiBold"/>
              </a:rPr>
              <a:t> [</a:t>
            </a:r>
            <a:r>
              <a:rPr lang="en-US" dirty="0" err="1">
                <a:solidFill>
                  <a:srgbClr val="404040"/>
                </a:solidFill>
                <a:latin typeface="PS TT Commons DemiBold"/>
              </a:rPr>
              <a:t>script.fsx</a:t>
            </a:r>
            <a:r>
              <a:rPr lang="en-US" dirty="0">
                <a:solidFill>
                  <a:srgbClr val="404040"/>
                </a:solidFill>
                <a:latin typeface="PS TT Commons DemiBold"/>
              </a:rPr>
              <a:t> [&lt;arguments&gt;]]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2939370-6956-4A55-8615-F28384A54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110" y="2778126"/>
            <a:ext cx="3425781" cy="124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3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“dotnet” 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43F3F-A473-4298-B2A3-8E9D0142D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178" y="1473200"/>
            <a:ext cx="9875645" cy="48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3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dotnet --list-runtimes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dotnet --list-</a:t>
            </a:r>
            <a:r>
              <a:rPr lang="en-US" dirty="0" err="1"/>
              <a:t>sdks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dotnet new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dotnet build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dotnet run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dotnet watch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dotnet </a:t>
            </a:r>
            <a:r>
              <a:rPr lang="en-US" dirty="0" err="1"/>
              <a:t>fsi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List installed .NET runtimes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List installed .NET SDK’s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Create a new project</a:t>
            </a:r>
          </a:p>
          <a:p>
            <a:pPr marL="0" indent="0">
              <a:spcAft>
                <a:spcPts val="1200"/>
              </a:spcAft>
              <a:buNone/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Compile the project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Execute the project</a:t>
            </a:r>
          </a:p>
          <a:p>
            <a:pPr marL="0" indent="0">
              <a:spcAft>
                <a:spcPts val="1200"/>
              </a:spcAft>
              <a:buNone/>
            </a:pPr>
            <a:endParaRPr lang="en-US" dirty="0"/>
          </a:p>
          <a:p>
            <a:r>
              <a:rPr lang="en-US" dirty="0"/>
              <a:t>Watch for changes in the project and build / run</a:t>
            </a:r>
          </a:p>
          <a:p>
            <a:endParaRPr lang="en-US" dirty="0"/>
          </a:p>
          <a:p>
            <a:r>
              <a:rPr lang="en-US" dirty="0"/>
              <a:t>Start the F# interactive terminal or run scripts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6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70E536-203B-4BF8-BD1E-BF3040B49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177" y="1642084"/>
            <a:ext cx="6279647" cy="431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F# Projects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ea typeface="PS TT Commons DemiBold" charset="0"/>
                <a:cs typeface="PS TT Commons DemiBold" charset="0"/>
              </a:rPr>
              <a:t>Source Files</a:t>
            </a:r>
            <a:endParaRPr lang="en-US" b="1" dirty="0">
              <a:ea typeface="PS TT Commons DemiBold" charset="0"/>
              <a:cs typeface="PS TT Commons DemiBold" charset="0"/>
            </a:endParaRPr>
          </a:p>
          <a:p>
            <a:r>
              <a:rPr lang="en-US" dirty="0"/>
              <a:t>A project is a one or more source files that contain source code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  <a:ea typeface="PS TT Commons DemiBold" charset="0"/>
                <a:cs typeface="PS TT Commons DemiBold" charset="0"/>
              </a:rPr>
              <a:t>Assemblies</a:t>
            </a:r>
          </a:p>
          <a:p>
            <a:r>
              <a:rPr lang="en-US" dirty="0"/>
              <a:t>Source files are compiled into </a:t>
            </a:r>
            <a:r>
              <a:rPr lang="en-US" i="1" dirty="0"/>
              <a:t>assemblies</a:t>
            </a:r>
            <a:r>
              <a:rPr lang="en-US" dirty="0"/>
              <a:t> that can be executed or reused</a:t>
            </a:r>
          </a:p>
          <a:p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8460A8F-C05C-42FB-9F2B-6FBF048746E0}"/>
              </a:ext>
            </a:extLst>
          </p:cNvPr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32" y="1707092"/>
            <a:ext cx="2579469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C8A415-69DD-4D50-A219-2FB0182FEB76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398" y="1707092"/>
            <a:ext cx="2629271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33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4" grpId="0" uiExpan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F#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3636A-402F-4498-A379-E7DF369C360E}"/>
              </a:ext>
            </a:extLst>
          </p:cNvPr>
          <p:cNvSpPr txBox="1"/>
          <p:nvPr/>
        </p:nvSpPr>
        <p:spPr>
          <a:xfrm>
            <a:off x="3064413" y="2907296"/>
            <a:ext cx="612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23"/>
            <a:r>
              <a:rPr lang="en-US" dirty="0">
                <a:solidFill>
                  <a:srgbClr val="404040"/>
                </a:solidFill>
                <a:latin typeface="PS TT Commons DemiBold"/>
              </a:rPr>
              <a:t>dotnet new console -n fsharp1 -o </a:t>
            </a:r>
            <a:r>
              <a:rPr lang="en-US" dirty="0" err="1">
                <a:solidFill>
                  <a:srgbClr val="404040"/>
                </a:solidFill>
                <a:latin typeface="PS TT Commons DemiBold"/>
              </a:rPr>
              <a:t>src</a:t>
            </a:r>
            <a:r>
              <a:rPr lang="en-US" dirty="0">
                <a:solidFill>
                  <a:srgbClr val="404040"/>
                </a:solidFill>
                <a:latin typeface="PS TT Commons DemiBold"/>
              </a:rPr>
              <a:t>/fsharp1 -lang </a:t>
            </a:r>
            <a:r>
              <a:rPr lang="en-US" dirty="0" err="1">
                <a:solidFill>
                  <a:srgbClr val="404040"/>
                </a:solidFill>
                <a:latin typeface="PS TT Commons DemiBold"/>
              </a:rPr>
              <a:t>f#</a:t>
            </a:r>
            <a:r>
              <a:rPr lang="en-US" dirty="0">
                <a:solidFill>
                  <a:srgbClr val="404040"/>
                </a:solidFill>
                <a:latin typeface="PS TT Commons DemiBol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02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F#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3636A-402F-4498-A379-E7DF369C360E}"/>
              </a:ext>
            </a:extLst>
          </p:cNvPr>
          <p:cNvSpPr txBox="1"/>
          <p:nvPr/>
        </p:nvSpPr>
        <p:spPr>
          <a:xfrm>
            <a:off x="3064413" y="2907296"/>
            <a:ext cx="612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23"/>
            <a:r>
              <a:rPr lang="en-US" dirty="0">
                <a:solidFill>
                  <a:srgbClr val="404040"/>
                </a:solidFill>
                <a:latin typeface="PS TT Commons DemiBold"/>
              </a:rPr>
              <a:t>dotnet new console -n fsharp1 -o </a:t>
            </a:r>
            <a:r>
              <a:rPr lang="en-US" dirty="0" err="1">
                <a:solidFill>
                  <a:srgbClr val="404040"/>
                </a:solidFill>
                <a:latin typeface="PS TT Commons DemiBold"/>
              </a:rPr>
              <a:t>src</a:t>
            </a:r>
            <a:r>
              <a:rPr lang="en-US" dirty="0">
                <a:solidFill>
                  <a:srgbClr val="404040"/>
                </a:solidFill>
                <a:latin typeface="PS TT Commons DemiBold"/>
              </a:rPr>
              <a:t>/fsharp1 -lang </a:t>
            </a:r>
            <a:r>
              <a:rPr lang="en-US" dirty="0" err="1">
                <a:solidFill>
                  <a:srgbClr val="404040"/>
                </a:solidFill>
                <a:latin typeface="PS TT Commons DemiBold"/>
              </a:rPr>
              <a:t>f#</a:t>
            </a:r>
            <a:r>
              <a:rPr lang="en-US" dirty="0">
                <a:solidFill>
                  <a:srgbClr val="404040"/>
                </a:solidFill>
                <a:latin typeface="PS TT Commons DemiBold"/>
              </a:rPr>
              <a:t>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9C1AF5CE-578A-4485-9DAA-5B8CCA2EBD44}"/>
              </a:ext>
            </a:extLst>
          </p:cNvPr>
          <p:cNvSpPr/>
          <p:nvPr/>
        </p:nvSpPr>
        <p:spPr>
          <a:xfrm rot="5400000">
            <a:off x="3753610" y="2093361"/>
            <a:ext cx="230245" cy="13033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>
              <a:solidFill>
                <a:srgbClr val="404040"/>
              </a:solidFill>
              <a:latin typeface="PS TT Commons Demi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5C28F-42D6-426F-892D-BC5B034AF2CF}"/>
              </a:ext>
            </a:extLst>
          </p:cNvPr>
          <p:cNvSpPr txBox="1"/>
          <p:nvPr/>
        </p:nvSpPr>
        <p:spPr>
          <a:xfrm>
            <a:off x="2624092" y="1973196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defTabSz="293016">
              <a:lnSpc>
                <a:spcPct val="85000"/>
              </a:lnSpc>
              <a:spcBef>
                <a:spcPct val="0"/>
              </a:spcBef>
            </a:pPr>
            <a:r>
              <a:rPr lang="en-US" sz="235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Create a new project</a:t>
            </a:r>
          </a:p>
        </p:txBody>
      </p:sp>
    </p:spTree>
    <p:extLst>
      <p:ext uri="{BB962C8B-B14F-4D97-AF65-F5344CB8AC3E}">
        <p14:creationId xmlns:p14="http://schemas.microsoft.com/office/powerpoint/2010/main" val="79001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F#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3636A-402F-4498-A379-E7DF369C360E}"/>
              </a:ext>
            </a:extLst>
          </p:cNvPr>
          <p:cNvSpPr txBox="1"/>
          <p:nvPr/>
        </p:nvSpPr>
        <p:spPr>
          <a:xfrm>
            <a:off x="3064413" y="2907296"/>
            <a:ext cx="612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23"/>
            <a:r>
              <a:rPr lang="en-US" dirty="0">
                <a:solidFill>
                  <a:srgbClr val="404040"/>
                </a:solidFill>
                <a:latin typeface="PS TT Commons DemiBold"/>
              </a:rPr>
              <a:t>dotnet new console -n fsharp1 -o </a:t>
            </a:r>
            <a:r>
              <a:rPr lang="en-US" dirty="0" err="1">
                <a:solidFill>
                  <a:srgbClr val="404040"/>
                </a:solidFill>
                <a:latin typeface="PS TT Commons DemiBold"/>
              </a:rPr>
              <a:t>src</a:t>
            </a:r>
            <a:r>
              <a:rPr lang="en-US" dirty="0">
                <a:solidFill>
                  <a:srgbClr val="404040"/>
                </a:solidFill>
                <a:latin typeface="PS TT Commons DemiBold"/>
              </a:rPr>
              <a:t>/fsharp1 -lang </a:t>
            </a:r>
            <a:r>
              <a:rPr lang="en-US" dirty="0" err="1">
                <a:solidFill>
                  <a:srgbClr val="404040"/>
                </a:solidFill>
                <a:latin typeface="PS TT Commons DemiBold"/>
              </a:rPr>
              <a:t>f#</a:t>
            </a:r>
            <a:r>
              <a:rPr lang="en-US" dirty="0">
                <a:solidFill>
                  <a:srgbClr val="404040"/>
                </a:solidFill>
                <a:latin typeface="PS TT Commons DemiBold"/>
              </a:rPr>
              <a:t> 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2B4693C-5653-4214-89AA-D34AD070B286}"/>
              </a:ext>
            </a:extLst>
          </p:cNvPr>
          <p:cNvSpPr/>
          <p:nvPr/>
        </p:nvSpPr>
        <p:spPr>
          <a:xfrm rot="16200000">
            <a:off x="4869530" y="3018892"/>
            <a:ext cx="230245" cy="7784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3"/>
            <a:endParaRPr lang="en-US">
              <a:solidFill>
                <a:srgbClr val="404040"/>
              </a:solidFill>
              <a:latin typeface="PS TT Commons Demi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38B37-41BA-47E5-9D07-1EC1740F716D}"/>
              </a:ext>
            </a:extLst>
          </p:cNvPr>
          <p:cNvSpPr txBox="1"/>
          <p:nvPr/>
        </p:nvSpPr>
        <p:spPr>
          <a:xfrm>
            <a:off x="4375051" y="334174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defTabSz="293016">
              <a:lnSpc>
                <a:spcPct val="85000"/>
              </a:lnSpc>
              <a:spcBef>
                <a:spcPct val="0"/>
              </a:spcBef>
            </a:pPr>
            <a:r>
              <a:rPr lang="en-US" sz="2350" dirty="0">
                <a:solidFill>
                  <a:srgbClr val="E5E5E5">
                    <a:lumMod val="10000"/>
                  </a:srgbClr>
                </a:solidFill>
                <a:latin typeface="PS TT Commons" charset="0"/>
                <a:ea typeface="PS TT Commons" charset="0"/>
                <a:cs typeface="PS TT Commons" charset="0"/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44309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340</Words>
  <Application>Microsoft Office PowerPoint</Application>
  <PresentationFormat>Widescreen</PresentationFormat>
  <Paragraphs>76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Office Theme</vt:lpstr>
      <vt:lpstr>PSTTCommons</vt:lpstr>
      <vt:lpstr>F# and the .NET CLI</vt:lpstr>
      <vt:lpstr>PowerPoint Presentation</vt:lpstr>
      <vt:lpstr>The “dotnet” Command</vt:lpstr>
      <vt:lpstr>PowerPoint Presentation</vt:lpstr>
      <vt:lpstr>New Project</vt:lpstr>
      <vt:lpstr>.NET F# Projects</vt:lpstr>
      <vt:lpstr>Create a New F# Project</vt:lpstr>
      <vt:lpstr>Create a New F# Project</vt:lpstr>
      <vt:lpstr>Create a New F# Project</vt:lpstr>
      <vt:lpstr>Create a New F# Project</vt:lpstr>
      <vt:lpstr>Create a New F# Project</vt:lpstr>
      <vt:lpstr>Create a New F# Project</vt:lpstr>
      <vt:lpstr>Create a New F# Project</vt:lpstr>
      <vt:lpstr>New F# Project Structure</vt:lpstr>
      <vt:lpstr>.NET 6.0 Default Application</vt:lpstr>
      <vt:lpstr>.NET 5.0 Default Application</vt:lpstr>
      <vt:lpstr>Build F# Project</vt:lpstr>
      <vt:lpstr>Build F# Project</vt:lpstr>
      <vt:lpstr>“dotnet fsi” Command</vt:lpstr>
      <vt:lpstr>Run an F#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and the .NET CLI</dc:title>
  <dc:creator>Michael Heydt</dc:creator>
  <cp:lastModifiedBy>Michael Heydt</cp:lastModifiedBy>
  <cp:revision>3</cp:revision>
  <dcterms:created xsi:type="dcterms:W3CDTF">2022-03-20T05:47:30Z</dcterms:created>
  <dcterms:modified xsi:type="dcterms:W3CDTF">2022-03-30T05:04:08Z</dcterms:modified>
</cp:coreProperties>
</file>