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451" r:id="rId3"/>
    <p:sldId id="337" r:id="rId4"/>
    <p:sldId id="352" r:id="rId5"/>
    <p:sldId id="288" r:id="rId6"/>
    <p:sldId id="550" r:id="rId7"/>
    <p:sldId id="551" r:id="rId8"/>
    <p:sldId id="566" r:id="rId9"/>
    <p:sldId id="597" r:id="rId10"/>
    <p:sldId id="538" r:id="rId11"/>
    <p:sldId id="563" r:id="rId12"/>
    <p:sldId id="571" r:id="rId13"/>
    <p:sldId id="465" r:id="rId14"/>
    <p:sldId id="573" r:id="rId15"/>
    <p:sldId id="577" r:id="rId16"/>
    <p:sldId id="578" r:id="rId17"/>
    <p:sldId id="596" r:id="rId18"/>
    <p:sldId id="348" r:id="rId19"/>
    <p:sldId id="589" r:id="rId20"/>
    <p:sldId id="590" r:id="rId21"/>
    <p:sldId id="593" r:id="rId22"/>
    <p:sldId id="594" r:id="rId23"/>
    <p:sldId id="570" r:id="rId24"/>
    <p:sldId id="561" r:id="rId25"/>
    <p:sldId id="535" r:id="rId26"/>
    <p:sldId id="587" r:id="rId27"/>
    <p:sldId id="588" r:id="rId28"/>
    <p:sldId id="591" r:id="rId29"/>
    <p:sldId id="569" r:id="rId30"/>
    <p:sldId id="308" r:id="rId31"/>
    <p:sldId id="568" r:id="rId32"/>
    <p:sldId id="579" r:id="rId33"/>
    <p:sldId id="598" r:id="rId34"/>
    <p:sldId id="592" r:id="rId35"/>
    <p:sldId id="584" r:id="rId36"/>
    <p:sldId id="580" r:id="rId37"/>
    <p:sldId id="585" r:id="rId38"/>
    <p:sldId id="560" r:id="rId39"/>
    <p:sldId id="565" r:id="rId40"/>
    <p:sldId id="582" r:id="rId41"/>
    <p:sldId id="586" r:id="rId42"/>
    <p:sldId id="289" r:id="rId43"/>
    <p:sldId id="559" r:id="rId44"/>
    <p:sldId id="5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B2D5-2742-4183-B067-2205859A90CD}">
          <p14:sldIdLst>
            <p14:sldId id="451"/>
            <p14:sldId id="337"/>
          </p14:sldIdLst>
        </p14:section>
        <p14:section name="Entry Points" id="{EF55925C-DA9F-449A-B10E-01EB58BB0A3B}">
          <p14:sldIdLst>
            <p14:sldId id="352"/>
            <p14:sldId id="288"/>
            <p14:sldId id="550"/>
            <p14:sldId id="551"/>
          </p14:sldIdLst>
        </p14:section>
        <p14:section name="Console" id="{B81DD205-9A07-4100-B395-54A19E0469C0}">
          <p14:sldIdLst>
            <p14:sldId id="566"/>
            <p14:sldId id="597"/>
            <p14:sldId id="538"/>
            <p14:sldId id="563"/>
            <p14:sldId id="571"/>
            <p14:sldId id="465"/>
          </p14:sldIdLst>
        </p14:section>
        <p14:section name="Data Types" id="{393DA648-08DE-43D7-A44A-69BEEC03277E}">
          <p14:sldIdLst>
            <p14:sldId id="573"/>
            <p14:sldId id="577"/>
            <p14:sldId id="578"/>
            <p14:sldId id="596"/>
            <p14:sldId id="348"/>
            <p14:sldId id="589"/>
            <p14:sldId id="590"/>
            <p14:sldId id="593"/>
            <p14:sldId id="594"/>
          </p14:sldIdLst>
        </p14:section>
        <p14:section name="Bindings" id="{D789EA6D-7290-4AFB-9804-307FB969F482}">
          <p14:sldIdLst>
            <p14:sldId id="570"/>
            <p14:sldId id="561"/>
            <p14:sldId id="535"/>
            <p14:sldId id="587"/>
            <p14:sldId id="588"/>
            <p14:sldId id="591"/>
          </p14:sldIdLst>
        </p14:section>
        <p14:section name="Wrist Friendly" id="{175A5B25-DA47-4E87-8EFE-F4EC08CADD89}">
          <p14:sldIdLst>
            <p14:sldId id="569"/>
            <p14:sldId id="308"/>
            <p14:sldId id="568"/>
          </p14:sldIdLst>
        </p14:section>
        <p14:section name="Expressions" id="{304927B7-1EF6-44CD-8A10-F50B747638D7}">
          <p14:sldIdLst>
            <p14:sldId id="579"/>
            <p14:sldId id="598"/>
            <p14:sldId id="592"/>
            <p14:sldId id="584"/>
            <p14:sldId id="580"/>
            <p14:sldId id="585"/>
            <p14:sldId id="560"/>
            <p14:sldId id="565"/>
            <p14:sldId id="582"/>
          </p14:sldIdLst>
        </p14:section>
        <p14:section name="Flow Control" id="{3FFE2F95-1120-4E1A-925E-69B92DCE0377}">
          <p14:sldIdLst>
            <p14:sldId id="586"/>
            <p14:sldId id="289"/>
            <p14:sldId id="559"/>
            <p14:sldId id="5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3" autoAdjust="0"/>
    <p:restoredTop sz="94660"/>
  </p:normalViewPr>
  <p:slideViewPr>
    <p:cSldViewPr snapToGrid="0">
      <p:cViewPr varScale="1">
        <p:scale>
          <a:sx n="40" d="100"/>
          <a:sy n="4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7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75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2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25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1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 input uses the </a:t>
            </a:r>
            <a:r>
              <a:rPr lang="en-US" dirty="0" err="1"/>
              <a:t>System.Console.Read</a:t>
            </a:r>
            <a:r>
              <a:rPr lang="en-US" dirty="0"/>
              <a:t>* methods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 for console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dirty="0">
                <a:solidFill>
                  <a:schemeClr val="accent6"/>
                </a:solidFill>
              </a:rPr>
              <a:t>open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opens System, like using in C#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open the System namespace to make code simpler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specifier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%A</a:t>
            </a:r>
          </a:p>
          <a:p>
            <a:r>
              <a:rPr lang="en-US" dirty="0"/>
              <a:t>%s</a:t>
            </a:r>
          </a:p>
          <a:p>
            <a:r>
              <a:rPr lang="en-US" dirty="0"/>
              <a:t>%c</a:t>
            </a:r>
          </a:p>
          <a:p>
            <a:r>
              <a:rPr lang="en-US" dirty="0"/>
              <a:t>%d, %i</a:t>
            </a:r>
          </a:p>
          <a:p>
            <a:r>
              <a:rPr lang="en-US" dirty="0"/>
              <a:t>%f, %F</a:t>
            </a:r>
          </a:p>
          <a:p>
            <a:r>
              <a:rPr lang="en-US" dirty="0"/>
              <a:t>%b</a:t>
            </a:r>
          </a:p>
          <a:p>
            <a:r>
              <a:rPr lang="en-US" dirty="0"/>
              <a:t>%%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Any value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Decimal integer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Boolean (output ‘true’ or ‘false’)</a:t>
            </a:r>
          </a:p>
          <a:p>
            <a:r>
              <a:rPr lang="en-US" dirty="0"/>
              <a:t>Just a ‘%’</a:t>
            </a:r>
          </a:p>
        </p:txBody>
      </p:sp>
    </p:spTree>
    <p:extLst>
      <p:ext uri="{BB962C8B-B14F-4D97-AF65-F5344CB8AC3E}">
        <p14:creationId xmlns:p14="http://schemas.microsoft.com/office/powerpoint/2010/main" val="43956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and Inference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Essential data types and how type is determined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AF3BC0-FC51-4E11-A92B-321B461B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6" y="468875"/>
            <a:ext cx="3274768" cy="296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 Categories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F# specific types to facilitate functional styles (tuples, records, discriminated unitions)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Access to all .NET data types, many with aliases as primitives</a:t>
            </a:r>
          </a:p>
        </p:txBody>
      </p:sp>
    </p:spTree>
    <p:extLst>
      <p:ext uri="{BB962C8B-B14F-4D97-AF65-F5344CB8AC3E}">
        <p14:creationId xmlns:p14="http://schemas.microsoft.com/office/powerpoint/2010/main" val="2119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Primitive Data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sbyte</a:t>
            </a:r>
            <a:r>
              <a:rPr lang="en-US" dirty="0"/>
              <a:t> / byte</a:t>
            </a:r>
          </a:p>
          <a:p>
            <a:r>
              <a:rPr lang="en-US" dirty="0"/>
              <a:t>int16 / int32 / int64</a:t>
            </a:r>
          </a:p>
          <a:p>
            <a:r>
              <a:rPr lang="en-US" dirty="0"/>
              <a:t>uint16 / uint32 / uint64</a:t>
            </a:r>
          </a:p>
          <a:p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float, float32, decimal</a:t>
            </a:r>
          </a:p>
          <a:p>
            <a:r>
              <a:rPr lang="en-US" dirty="0" err="1"/>
              <a:t>BigRational</a:t>
            </a:r>
            <a:endParaRPr lang="en-US" dirty="0"/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8-bit signed and unsigned integers</a:t>
            </a:r>
          </a:p>
          <a:p>
            <a:r>
              <a:rPr lang="en-US" dirty="0"/>
              <a:t>16, 32 and 64 bit integers</a:t>
            </a:r>
          </a:p>
          <a:p>
            <a:r>
              <a:rPr lang="en-US" dirty="0"/>
              <a:t>16, 32 and 64 bit unsigned integers</a:t>
            </a:r>
          </a:p>
          <a:p>
            <a:r>
              <a:rPr lang="en-US" dirty="0"/>
              <a:t>At least 4 bytes integer</a:t>
            </a:r>
          </a:p>
          <a:p>
            <a:r>
              <a:rPr lang="en-US" dirty="0"/>
              <a:t>4, 8, and 16 byte floating point</a:t>
            </a:r>
          </a:p>
          <a:p>
            <a:r>
              <a:rPr lang="en-US" dirty="0"/>
              <a:t>At least 4 bytes</a:t>
            </a:r>
          </a:p>
          <a:p>
            <a:r>
              <a:rPr lang="en-US" dirty="0"/>
              <a:t>1 byte true/false</a:t>
            </a:r>
          </a:p>
          <a:p>
            <a:r>
              <a:rPr lang="en-US" dirty="0"/>
              <a:t>2 byte Unicode character</a:t>
            </a:r>
          </a:p>
          <a:p>
            <a:r>
              <a:rPr lang="en-US" dirty="0"/>
              <a:t>Unicode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 F# infers all types from the expression definition. By default you never have to code a type name, but can override if F# infers incorrectly.</a:t>
            </a:r>
          </a:p>
        </p:txBody>
      </p:sp>
    </p:spTree>
    <p:extLst>
      <p:ext uri="{BB962C8B-B14F-4D97-AF65-F5344CB8AC3E}">
        <p14:creationId xmlns:p14="http://schemas.microsoft.com/office/powerpoint/2010/main" val="152536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type that indicates the absence of a specific value.  Used when no value is needed.  Unit is more like </a:t>
            </a:r>
            <a:r>
              <a:rPr lang="en-US" i="1" dirty="0"/>
              <a:t>void</a:t>
            </a:r>
            <a:r>
              <a:rPr lang="en-US" dirty="0"/>
              <a:t> than 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B0A0D-5517-40A7-907B-0D7AA12F1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Sequence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Based on .NET array type</a:t>
            </a:r>
          </a:p>
          <a:p>
            <a:r>
              <a:rPr lang="en-US" dirty="0"/>
              <a:t>Based on .NET list type</a:t>
            </a:r>
          </a:p>
          <a:p>
            <a:r>
              <a:rPr lang="en-US" dirty="0"/>
              <a:t>Logical series of single type items</a:t>
            </a:r>
          </a:p>
        </p:txBody>
      </p:sp>
    </p:spTree>
    <p:extLst>
      <p:ext uri="{BB962C8B-B14F-4D97-AF65-F5344CB8AC3E}">
        <p14:creationId xmlns:p14="http://schemas.microsoft.com/office/powerpoint/2010/main" val="31505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Items separated by semicolons</a:t>
            </a:r>
          </a:p>
          <a:p>
            <a:pPr>
              <a:spcAft>
                <a:spcPts val="600"/>
              </a:spcAft>
            </a:pPr>
            <a:r>
              <a:rPr lang="en-US" dirty="0"/>
              <a:t>List: []</a:t>
            </a:r>
          </a:p>
          <a:p>
            <a:pPr>
              <a:spcAft>
                <a:spcPts val="600"/>
              </a:spcAft>
            </a:pPr>
            <a:r>
              <a:rPr lang="en-US" dirty="0"/>
              <a:t>Array: [||]</a:t>
            </a:r>
          </a:p>
          <a:p>
            <a:pPr>
              <a:spcAft>
                <a:spcPts val="600"/>
              </a:spcAft>
            </a:pPr>
            <a:r>
              <a:rPr lang="en-US" dirty="0"/>
              <a:t>Sequence: seq {}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aList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list&lt;int&gt;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anArray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|]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// []&lt;int&gt;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aSeq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seq {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seq&lt;int&gt;</a:t>
            </a:r>
            <a:endParaRPr lang="en-US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collection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seq&lt;‘a&gt; -&gt; unit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item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collection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item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"“</a:t>
            </a:r>
          </a:p>
          <a:p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aList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		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outputs 1 2 3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anArray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outputs 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2 3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printCollection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aSeq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outputs 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2 3</a:t>
            </a:r>
          </a:p>
        </p:txBody>
      </p:sp>
    </p:spTree>
    <p:extLst>
      <p:ext uri="{BB962C8B-B14F-4D97-AF65-F5344CB8AC3E}">
        <p14:creationId xmlns:p14="http://schemas.microsoft.com/office/powerpoint/2010/main" val="13592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Types and inference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Expressions over statements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All .NET types and some more</a:t>
            </a:r>
          </a:p>
          <a:p>
            <a:r>
              <a:rPr lang="en-US" dirty="0"/>
              <a:t>Like variables but better</a:t>
            </a:r>
          </a:p>
          <a:p>
            <a:r>
              <a:rPr lang="en-US" dirty="0"/>
              <a:t>Indentation instead of brackets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Imperative for and while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 are supported and specified with an apostrophe (such as </a:t>
            </a:r>
            <a:r>
              <a:rPr lang="en-US" i="1" dirty="0"/>
              <a:t>‘a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30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infers function parameters to generic types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30433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E8236-8BE8-4FB2-ABC3-963225E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7" y="288234"/>
            <a:ext cx="1698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1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Variables in F# are referred to as </a:t>
            </a:r>
            <a:r>
              <a:rPr lang="en-US" i="1" dirty="0"/>
              <a:t>bindings</a:t>
            </a:r>
          </a:p>
          <a:p>
            <a:r>
              <a:rPr lang="en-US" dirty="0"/>
              <a:t>A </a:t>
            </a:r>
            <a:r>
              <a:rPr lang="en-US" i="1" dirty="0"/>
              <a:t>let</a:t>
            </a:r>
            <a:r>
              <a:rPr lang="en-US" dirty="0"/>
              <a:t> binding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Declares a name</a:t>
            </a:r>
            <a:endParaRPr lang="en-US" i="1" dirty="0"/>
          </a:p>
          <a:p>
            <a:pPr lvl="1"/>
            <a:r>
              <a:rPr lang="en-US" dirty="0"/>
              <a:t>And binds it to a </a:t>
            </a:r>
            <a:r>
              <a:rPr lang="en-US" i="1" dirty="0"/>
              <a:t>value</a:t>
            </a:r>
          </a:p>
          <a:p>
            <a:pPr lvl="1"/>
            <a:r>
              <a:rPr lang="en-US" i="1" dirty="0"/>
              <a:t>Value </a:t>
            </a:r>
            <a:r>
              <a:rPr lang="en-US" dirty="0"/>
              <a:t>can be a </a:t>
            </a:r>
            <a:r>
              <a:rPr lang="en-US" dirty="0" err="1"/>
              <a:t>a</a:t>
            </a:r>
            <a:r>
              <a:rPr lang="en-US" dirty="0"/>
              <a:t> literal, expression or function</a:t>
            </a:r>
            <a:endParaRPr lang="en-US" i="1" dirty="0"/>
          </a:p>
          <a:p>
            <a:r>
              <a:rPr lang="en-US" dirty="0"/>
              <a:t>Bindings are by default </a:t>
            </a:r>
            <a:r>
              <a:rPr lang="en-US" i="1" dirty="0"/>
              <a:t>immutable</a:t>
            </a:r>
          </a:p>
          <a:p>
            <a:pPr lvl="1"/>
            <a:r>
              <a:rPr lang="en-US" dirty="0"/>
              <a:t>Cannot be changed after being declared</a:t>
            </a:r>
          </a:p>
          <a:p>
            <a:r>
              <a:rPr lang="en-US" dirty="0"/>
              <a:t>Type of a binding is inferred</a:t>
            </a:r>
          </a:p>
          <a:p>
            <a:pPr lvl="1"/>
            <a:r>
              <a:rPr lang="en-US" dirty="0"/>
              <a:t>Unless explicitly stated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63966-FF3E-417B-BE7F-FDB072A8E41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4" y="468313"/>
            <a:ext cx="2933799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0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create a </a:t>
            </a:r>
            <a:r>
              <a:rPr lang="en-US" i="1" dirty="0"/>
              <a:t>name</a:t>
            </a:r>
            <a:r>
              <a:rPr lang="en-US" dirty="0"/>
              <a:t> that is bound to the result of an </a:t>
            </a:r>
            <a:r>
              <a:rPr lang="en-US" i="1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“=“ in a </a:t>
            </a:r>
            <a:r>
              <a:rPr lang="en-US" i="1" dirty="0"/>
              <a:t>let</a:t>
            </a:r>
            <a:r>
              <a:rPr lang="en-US" dirty="0"/>
              <a:t> defines the binding</a:t>
            </a:r>
          </a:p>
          <a:p>
            <a:r>
              <a:rPr lang="en-US" dirty="0"/>
              <a:t>“=“ applied to a non-mutable name checks equivalence</a:t>
            </a:r>
          </a:p>
          <a:p>
            <a:r>
              <a:rPr lang="en-US" dirty="0"/>
              <a:t>“&lt;-” changes the value of associated with a mutable 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bound to an integer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1.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z : float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forced to be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an expression evaluation (in this case </a:t>
            </a:r>
            <a:r>
              <a:rPr lang="en-US" b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 float)</a:t>
            </a:r>
            <a:endParaRPr lang="en-US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en-US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x =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not mutable - evaluates to </a:t>
            </a:r>
            <a:r>
              <a:rPr lang="en-US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true,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but also an error for ignoring the result</a:t>
            </a:r>
          </a:p>
          <a:p>
            <a:endParaRPr lang="en-US" b="0" i="1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mutable y =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100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 &lt;-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200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ok as y is mutable, but frowned upon :(</a:t>
            </a:r>
          </a:p>
        </p:txBody>
      </p:sp>
    </p:spTree>
    <p:extLst>
      <p:ext uri="{BB962C8B-B14F-4D97-AF65-F5344CB8AC3E}">
        <p14:creationId xmlns:p14="http://schemas.microsoft.com/office/powerpoint/2010/main" val="341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simply bindings to a block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block is multiple expressions</a:t>
            </a:r>
          </a:p>
          <a:p>
            <a:pPr>
              <a:spcAft>
                <a:spcPts val="600"/>
              </a:spcAft>
            </a:pPr>
            <a:r>
              <a:rPr lang="en-US" dirty="0"/>
              <a:t>The last expression evaluated is the return value</a:t>
            </a:r>
          </a:p>
          <a:p>
            <a:pPr>
              <a:spcAft>
                <a:spcPts val="600"/>
              </a:spcAft>
            </a:pPr>
            <a:r>
              <a:rPr lang="en-US" dirty="0"/>
              <a:t>If no return value desired, the function can return </a:t>
            </a:r>
            <a:r>
              <a:rPr lang="en-US" i="1" dirty="0"/>
              <a:t>unit:</a:t>
            </a:r>
            <a:r>
              <a:rPr lang="en-US" dirty="0"/>
              <a:t> ()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square x = x * x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single line function declaration</a:t>
            </a:r>
          </a:p>
          <a:p>
            <a:endParaRPr lang="en-US" dirty="0"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s-ES" dirty="0" err="1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s-E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add</a:t>
            </a:r>
            <a:r>
              <a:rPr lang="es-E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x y </a:t>
            </a:r>
            <a:r>
              <a:rPr lang="es-E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multi line function declaration int -&gt; int -&gt; int</a:t>
            </a:r>
            <a:endParaRPr lang="es-E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s-E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s-E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y</a:t>
            </a:r>
          </a:p>
          <a:p>
            <a:endParaRPr lang="es-E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showMessage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message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returns unit  `a -&gt; unit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8577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parsed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172236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must be earlier in the file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func1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endParaRPr lang="en-US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func2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func1 </a:t>
            </a:r>
            <a:r>
              <a:rPr lang="en-US" b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* 2 |&gt; ignore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 (we’ll see more about ignore in a little)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func3 x </a:t>
            </a:r>
            <a:r>
              <a:rPr lang="en-US" b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* 2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compile error – func2 undefined</a:t>
            </a:r>
          </a:p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func3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x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* x</a:t>
            </a:r>
            <a:endParaRPr lang="en-US" b="0" dirty="0"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B5F404-6D80-4E9E-9EF2-7866EF19B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i="1" dirty="0"/>
              <a:t>func3</a:t>
            </a:r>
            <a:r>
              <a:rPr lang="en-US" dirty="0"/>
              <a:t> is after </a:t>
            </a:r>
            <a:r>
              <a:rPr lang="en-US" i="1" dirty="0"/>
              <a:t>func2</a:t>
            </a:r>
            <a:r>
              <a:rPr lang="en-US" dirty="0"/>
              <a:t> and hence is a compile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38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Indentation as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Indentation instead of braces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395F1-776D-4247-90FE-EFBE58B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14" y="461820"/>
            <a:ext cx="252697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9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F# is “wrist friendly”</a:t>
            </a:r>
          </a:p>
          <a:p>
            <a:r>
              <a:rPr lang="en-US" dirty="0"/>
              <a:t>Indentation for scoping</a:t>
            </a:r>
          </a:p>
          <a:p>
            <a:r>
              <a:rPr lang="en-US" dirty="0"/>
              <a:t>Top-level classes to get rid of boilerplate</a:t>
            </a:r>
          </a:p>
          <a:p>
            <a:r>
              <a:rPr lang="en-US" dirty="0"/>
              <a:t>No more brackets {} (yeah!)</a:t>
            </a:r>
          </a:p>
          <a:p>
            <a:r>
              <a:rPr lang="en-US" dirty="0"/>
              <a:t>Also not required: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Parentheses around boolean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5193C-47C7-4963-91EA-0F62DCF6FE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19349"/>
            <a:ext cx="3589338" cy="42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0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Define where the program starts running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49E2B6-0CD1-4E20-A534-CA244B9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5" y="462190"/>
            <a:ext cx="2335789" cy="32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8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controls scoping of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Each level of indentation is another scope</a:t>
            </a:r>
          </a:p>
          <a:p>
            <a:pPr>
              <a:spcAft>
                <a:spcPts val="600"/>
              </a:spcAft>
            </a:pPr>
            <a:r>
              <a:rPr lang="en-US" dirty="0"/>
              <a:t>Inner scopes can redefine names from outer scopes</a:t>
            </a:r>
          </a:p>
          <a:p>
            <a:pPr>
              <a:spcAft>
                <a:spcPts val="600"/>
              </a:spcAft>
            </a:pPr>
            <a:r>
              <a:rPr lang="en-US" dirty="0"/>
              <a:t>Non-root level scopes can redefine names (creating a </a:t>
            </a:r>
            <a:r>
              <a:rPr lang="en-US" i="1" dirty="0"/>
              <a:t>shadow)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189" y="282670"/>
            <a:ext cx="11655588" cy="3711471"/>
          </a:xfrm>
        </p:spPr>
        <p:txBody>
          <a:bodyPr/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 </a:t>
            </a:r>
            <a:r>
              <a:rPr lang="en-US" i="1" dirty="0">
                <a:solidFill>
                  <a:schemeClr val="accent5"/>
                </a:solidFill>
                <a:latin typeface="Consolas" panose="020B0609020204030204" pitchFamily="49" charset="0"/>
              </a:rPr>
              <a:t>// now can't access outer 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a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2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overall output is 1 1 2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546E7A"/>
                </a:solidFill>
                <a:latin typeface="Consolas" panose="020B0609020204030204" pitchFamily="49" charset="0"/>
              </a:rPr>
              <a:t>// error at the root level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that is evaluated to a value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EB56B0A-0527-4B67-996C-F49FC36E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22" y="694645"/>
            <a:ext cx="2785155" cy="27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0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Expressions</a:t>
            </a:r>
          </a:p>
          <a:p>
            <a:r>
              <a:rPr lang="en-US" dirty="0">
                <a:solidFill>
                  <a:srgbClr val="202122"/>
                </a:solidFill>
              </a:rPr>
              <a:t>A syntactic entity in a programming language that may be evaluated to determine its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Statement</a:t>
            </a:r>
          </a:p>
          <a:p>
            <a:r>
              <a:rPr lang="en-US" dirty="0"/>
              <a:t>A syntactic unit of an imperative programming language that expresses some action to be carried out</a:t>
            </a:r>
          </a:p>
        </p:txBody>
      </p:sp>
    </p:spTree>
    <p:extLst>
      <p:ext uri="{BB962C8B-B14F-4D97-AF65-F5344CB8AC3E}">
        <p14:creationId xmlns:p14="http://schemas.microsoft.com/office/powerpoint/2010/main" val="4298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functions and operations in F# are expressions</a:t>
            </a:r>
          </a:p>
        </p:txBody>
      </p:sp>
    </p:spTree>
    <p:extLst>
      <p:ext uri="{BB962C8B-B14F-4D97-AF65-F5344CB8AC3E}">
        <p14:creationId xmlns:p14="http://schemas.microsoft.com/office/powerpoint/2010/main" val="11040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such as </a:t>
            </a:r>
            <a:r>
              <a:rPr lang="en-US" i="1" dirty="0"/>
              <a:t>If…</a:t>
            </a:r>
            <a:r>
              <a:rPr lang="en-US" i="1" dirty="0" err="1"/>
              <a:t>then..else</a:t>
            </a:r>
            <a:r>
              <a:rPr lang="en-US" i="1" dirty="0"/>
              <a:t> </a:t>
            </a:r>
            <a:r>
              <a:rPr lang="en-US" dirty="0"/>
              <a:t>are expressions; they evaluate to a value based on the boolean condition</a:t>
            </a:r>
          </a:p>
        </p:txBody>
      </p:sp>
    </p:spTree>
    <p:extLst>
      <p:ext uri="{BB962C8B-B14F-4D97-AF65-F5344CB8AC3E}">
        <p14:creationId xmlns:p14="http://schemas.microsoft.com/office/powerpoint/2010/main" val="222299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and unsafe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public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SmellyCSharpIfStatement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 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value of result before it is used?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result in the 'else' case?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</a:t>
            </a:r>
            <a:r>
              <a:rPr lang="en-US" b="0" dirty="0" err="1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WriteLine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result={0}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",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945C4-9F15-4963-82CB-85B3D4FB2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if selects a </a:t>
            </a:r>
            <a:r>
              <a:rPr lang="en-US" b="1" i="1" dirty="0"/>
              <a:t>statement</a:t>
            </a:r>
            <a:r>
              <a:rPr lang="en-US" b="1" dirty="0"/>
              <a:t> for execution based on execution</a:t>
            </a:r>
          </a:p>
          <a:p>
            <a:pPr>
              <a:spcBef>
                <a:spcPts val="600"/>
              </a:spcBef>
            </a:pPr>
            <a:r>
              <a:rPr lang="en-US" b="1" dirty="0"/>
              <a:t>If </a:t>
            </a:r>
            <a:r>
              <a:rPr lang="en-US" b="1" i="1" dirty="0"/>
              <a:t>statements</a:t>
            </a:r>
            <a:r>
              <a:rPr lang="en-US" b="1" dirty="0"/>
              <a:t> inherently causes side effects</a:t>
            </a:r>
          </a:p>
          <a:p>
            <a:pPr>
              <a:spcBef>
                <a:spcPts val="6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8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in F#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189" y="304332"/>
            <a:ext cx="11655588" cy="3711471"/>
          </a:xfrm>
        </p:spPr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FSharpDifference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  <a:p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or shorter</a:t>
            </a:r>
          </a:p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BrilliantFSharpDifferenceShorter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dirty="0">
                <a:solidFill>
                  <a:srgbClr val="FF537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i="1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i="1" dirty="0">
                <a:solidFill>
                  <a:srgbClr val="89DD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then 42 else 0</a:t>
            </a:r>
            <a:endParaRPr lang="en-US" dirty="0">
              <a:solidFill>
                <a:srgbClr val="EE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/>
              <a:t>if</a:t>
            </a:r>
            <a:r>
              <a:rPr lang="en-US" b="1" dirty="0"/>
              <a:t> is an expression that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Each branch “returns”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Avoids needing mutable local variables to temporality hold results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Or perhaps worse, variables from outer or global scope</a:t>
            </a:r>
          </a:p>
        </p:txBody>
      </p:sp>
    </p:spTree>
    <p:extLst>
      <p:ext uri="{BB962C8B-B14F-4D97-AF65-F5344CB8AC3E}">
        <p14:creationId xmlns:p14="http://schemas.microsoft.com/office/powerpoint/2010/main" val="27912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an expression must be handled</a:t>
            </a:r>
          </a:p>
        </p:txBody>
      </p:sp>
    </p:spTree>
    <p:extLst>
      <p:ext uri="{BB962C8B-B14F-4D97-AF65-F5344CB8AC3E}">
        <p14:creationId xmlns:p14="http://schemas.microsoft.com/office/powerpoint/2010/main" val="2951013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DF-29B1-4724-92A9-B32D9A6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 ignoring results of an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4B2C-F8A3-4CF5-B9C7-B68062A8DC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It is considered bad to not use the result of an expression</a:t>
            </a:r>
          </a:p>
          <a:p>
            <a:r>
              <a:rPr lang="en-US" dirty="0"/>
              <a:t>Results can be ignored, by using, the ignore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A1FB-9B65-48CF-B4D9-B72EC9072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189" y="280886"/>
            <a:ext cx="11655588" cy="3711471"/>
          </a:xfrm>
        </p:spPr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error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square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|&gt;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ignore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ok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34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are safer and more compact than statements</a:t>
            </a:r>
          </a:p>
        </p:txBody>
      </p:sp>
    </p:spTree>
    <p:extLst>
      <p:ext uri="{BB962C8B-B14F-4D97-AF65-F5344CB8AC3E}">
        <p14:creationId xmlns:p14="http://schemas.microsoft.com/office/powerpoint/2010/main" val="177068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Application Entry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Explicit</a:t>
            </a:r>
          </a:p>
          <a:p>
            <a:r>
              <a:rPr lang="en-US" dirty="0"/>
              <a:t>Declare a function as “main” with [&lt;</a:t>
            </a:r>
            <a:r>
              <a:rPr lang="en-US" dirty="0" err="1"/>
              <a:t>EntryPoint</a:t>
            </a:r>
            <a:r>
              <a:rPr lang="en-US"/>
              <a:t>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Implicit</a:t>
            </a:r>
          </a:p>
          <a:p>
            <a:r>
              <a:rPr lang="en-US" dirty="0"/>
              <a:t>Utilizes .NET top level statements</a:t>
            </a:r>
          </a:p>
        </p:txBody>
      </p:sp>
    </p:spTree>
    <p:extLst>
      <p:ext uri="{BB962C8B-B14F-4D97-AF65-F5344CB8AC3E}">
        <p14:creationId xmlns:p14="http://schemas.microsoft.com/office/powerpoint/2010/main" val="5983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Imperative Style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6278BE-06CA-4A58-9A68-D20A2560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19" y="858140"/>
            <a:ext cx="4655161" cy="20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22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while…do</a:t>
            </a:r>
          </a:p>
          <a:p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Do something over and over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for…to…do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Iterate over a range of values in a loop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for…in…do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Iterate over an </a:t>
            </a:r>
            <a:r>
              <a:rPr lang="en-US" sz="2133" dirty="0" err="1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IEnumerable</a:t>
            </a: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 collection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Loops</a:t>
            </a:r>
          </a:p>
        </p:txBody>
      </p:sp>
    </p:spTree>
    <p:extLst>
      <p:ext uri="{BB962C8B-B14F-4D97-AF65-F5344CB8AC3E}">
        <p14:creationId xmlns:p14="http://schemas.microsoft.com/office/powerpoint/2010/main" val="208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uiExpand="1" build="p" animBg="1"/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n-NO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all output 1 2 3, each on a new line</a:t>
            </a:r>
          </a:p>
          <a:p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across all items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integers from 1 to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 mutable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while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keep doing this until i is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&lt;-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nn-NO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this is a undesired «side effect»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Loop / enumerate across counters, collections or while a condition is met</a:t>
            </a:r>
          </a:p>
          <a:p>
            <a:pPr>
              <a:spcBef>
                <a:spcPts val="600"/>
              </a:spcBef>
            </a:pPr>
            <a:r>
              <a:rPr lang="en-US" b="1" i="1" dirty="0"/>
              <a:t>do</a:t>
            </a:r>
            <a:r>
              <a:rPr lang="en-US" b="1" dirty="0"/>
              <a:t> keyword means we are executing a piece of code that does not have a return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A while with a condition inherently needs a side effect / mutable to eventually stop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967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 </a:t>
            </a:r>
            <a:r>
              <a:rPr lang="en-US" dirty="0"/>
              <a:t>and </a:t>
            </a:r>
            <a:r>
              <a:rPr lang="en-US" i="1" dirty="0"/>
              <a:t>while</a:t>
            </a:r>
            <a:r>
              <a:rPr lang="en-US" dirty="0"/>
              <a:t> have their place in F#, but in functional programming we look to use functional iteration constructs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47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Utilizes .NET top level statements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Last file in compile listing is used for startup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can be accessed via </a:t>
            </a:r>
            <a:r>
              <a:rPr lang="en-US" b="1" i="1" dirty="0" err="1"/>
              <a:t>System.Environment.GetCommandLineArgs</a:t>
            </a:r>
            <a:r>
              <a:rPr lang="en-US" b="1" i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include at least the executing </a:t>
            </a:r>
            <a:r>
              <a:rPr lang="en-US" b="1" dirty="0" err="1"/>
              <a:t>dll</a:t>
            </a:r>
            <a:r>
              <a:rPr lang="en-US" b="1" dirty="0"/>
              <a:t> full path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endParaRPr lang="en-US" dirty="0">
              <a:solidFill>
                <a:srgbClr val="89DD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can get arguments this way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System.Environment.GetCommandLineArgs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Only one function in a project can annotated, and function must be at the end of its file</a:t>
            </a:r>
          </a:p>
          <a:p>
            <a:pPr>
              <a:spcBef>
                <a:spcPts val="600"/>
              </a:spcBef>
            </a:pPr>
            <a:r>
              <a:rPr lang="en-US" dirty="0"/>
              <a:t>That file must be the last file to be compiled</a:t>
            </a:r>
          </a:p>
          <a:p>
            <a:pPr>
              <a:spcBef>
                <a:spcPts val="600"/>
              </a:spcBef>
            </a:pPr>
            <a:r>
              <a:rPr lang="en-US" dirty="0"/>
              <a:t>Must return an integer (0 generally means success)</a:t>
            </a:r>
          </a:p>
          <a:p>
            <a:pPr>
              <a:spcBef>
                <a:spcPts val="600"/>
              </a:spcBef>
            </a:pPr>
            <a:r>
              <a:rPr lang="en-US" dirty="0"/>
              <a:t>Command line arguments do not include the </a:t>
            </a:r>
            <a:r>
              <a:rPr lang="en-US" dirty="0" err="1"/>
              <a:t>dll</a:t>
            </a:r>
            <a:r>
              <a:rPr lang="en-US" dirty="0"/>
              <a:t> path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[&lt;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EntryPoint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main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0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Interacting with the user via the terminal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375435-EE13-44FE-BE63-3C2A9078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9" y="439872"/>
            <a:ext cx="3702482" cy="28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Versus F# Console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Output only, with </a:t>
            </a:r>
            <a:r>
              <a:rPr lang="en-US" i="1" dirty="0"/>
              <a:t>print* </a:t>
            </a:r>
            <a:r>
              <a:rPr lang="en-US" dirty="0"/>
              <a:t>functions which have special knowledge of F#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F# can access the Console class in .NET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138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|]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array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[|1; 2; 3;|]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System.Console.WriteLine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System.Int32[]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23391-441D-4D15-851C-E7C63E4784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F# has its own console output with </a:t>
            </a:r>
            <a:r>
              <a:rPr lang="en-US" i="1" dirty="0" err="1"/>
              <a:t>printf</a:t>
            </a:r>
            <a:r>
              <a:rPr lang="en-US" dirty="0"/>
              <a:t> / </a:t>
            </a:r>
            <a:r>
              <a:rPr lang="en-US" i="1" dirty="0" err="1"/>
              <a:t>printfn</a:t>
            </a:r>
            <a:endParaRPr lang="en-US" i="1" dirty="0"/>
          </a:p>
          <a:p>
            <a:r>
              <a:rPr lang="en-US" dirty="0"/>
              <a:t>.NET console class 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20583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1848</Words>
  <Application>Microsoft Office PowerPoint</Application>
  <PresentationFormat>Widescreen</PresentationFormat>
  <Paragraphs>290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Programming Quick Start</vt:lpstr>
      <vt:lpstr>Essential Concepts</vt:lpstr>
      <vt:lpstr>PowerPoint Presentation</vt:lpstr>
      <vt:lpstr>F# Application Entry Points</vt:lpstr>
      <vt:lpstr>Implicit entry point</vt:lpstr>
      <vt:lpstr>Explicit entry point</vt:lpstr>
      <vt:lpstr>PowerPoint Presentation</vt:lpstr>
      <vt:lpstr>.NET Versus F# Console</vt:lpstr>
      <vt:lpstr>Console Output</vt:lpstr>
      <vt:lpstr>Console Input</vt:lpstr>
      <vt:lpstr>Using open for console classes</vt:lpstr>
      <vt:lpstr>printf / printfn</vt:lpstr>
      <vt:lpstr>PowerPoint Presentation</vt:lpstr>
      <vt:lpstr>Built-in Data Type Categories</vt:lpstr>
      <vt:lpstr>F# Primitive Data Types</vt:lpstr>
      <vt:lpstr>By default F# infers all types from the expression definition. By default you never have to code a type name, but can override if F# infers incorrectly.</vt:lpstr>
      <vt:lpstr>Unit ()</vt:lpstr>
      <vt:lpstr>F# Collections</vt:lpstr>
      <vt:lpstr>Three types of collections</vt:lpstr>
      <vt:lpstr>Generic types are supported and specified with an apostrophe (such as ‘a)</vt:lpstr>
      <vt:lpstr>F# infers function parameters to generic types when possible</vt:lpstr>
      <vt:lpstr>PowerPoint Presentation</vt:lpstr>
      <vt:lpstr>PowerPoint Presentation</vt:lpstr>
      <vt:lpstr>Bindings create a name that is bound to the result of an expression</vt:lpstr>
      <vt:lpstr>Functions are simply bindings to a block of code</vt:lpstr>
      <vt:lpstr>F# is parsed from beginning of file to end.  Only code earlier in the file can be referenced. </vt:lpstr>
      <vt:lpstr>References must be earlier in the file</vt:lpstr>
      <vt:lpstr>PowerPoint Presentation</vt:lpstr>
      <vt:lpstr>PowerPoint Presentation</vt:lpstr>
      <vt:lpstr>Indentation controls scoping of names</vt:lpstr>
      <vt:lpstr>PowerPoint Presentation</vt:lpstr>
      <vt:lpstr>Statements and Expressions</vt:lpstr>
      <vt:lpstr>Most functions and operations in F# are expressions</vt:lpstr>
      <vt:lpstr>Conditionals such as If…then..else are expressions; they evaluate to a value based on the boolean condition</vt:lpstr>
      <vt:lpstr>Common and unsafe C#</vt:lpstr>
      <vt:lpstr>If-then-else in F#</vt:lpstr>
      <vt:lpstr>The result of an expression must be handled</vt:lpstr>
      <vt:lpstr>Handling or ignoring results of an expression</vt:lpstr>
      <vt:lpstr>Expressions are safer and more compact than statements</vt:lpstr>
      <vt:lpstr>PowerPoint Presentation</vt:lpstr>
      <vt:lpstr>Imperative Loops</vt:lpstr>
      <vt:lpstr>For and while loops</vt:lpstr>
      <vt:lpstr>for and while have their place in F#, but in functional programming we look to use functional iteration constructs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23</cp:revision>
  <dcterms:created xsi:type="dcterms:W3CDTF">2022-03-20T05:46:12Z</dcterms:created>
  <dcterms:modified xsi:type="dcterms:W3CDTF">2022-03-31T02:48:06Z</dcterms:modified>
</cp:coreProperties>
</file>