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490" r:id="rId2"/>
    <p:sldId id="454" r:id="rId3"/>
    <p:sldId id="463" r:id="rId4"/>
    <p:sldId id="453" r:id="rId5"/>
    <p:sldId id="455" r:id="rId6"/>
    <p:sldId id="525" r:id="rId7"/>
    <p:sldId id="451" r:id="rId8"/>
    <p:sldId id="337" r:id="rId9"/>
    <p:sldId id="576" r:id="rId10"/>
    <p:sldId id="352" r:id="rId11"/>
    <p:sldId id="288" r:id="rId12"/>
    <p:sldId id="550" r:id="rId13"/>
    <p:sldId id="551" r:id="rId14"/>
    <p:sldId id="566" r:id="rId15"/>
    <p:sldId id="567" r:id="rId16"/>
    <p:sldId id="538" r:id="rId17"/>
    <p:sldId id="563" r:id="rId18"/>
    <p:sldId id="571" r:id="rId19"/>
    <p:sldId id="465" r:id="rId20"/>
    <p:sldId id="569" r:id="rId21"/>
    <p:sldId id="308" r:id="rId22"/>
    <p:sldId id="568" r:id="rId23"/>
    <p:sldId id="572" r:id="rId24"/>
    <p:sldId id="561" r:id="rId25"/>
    <p:sldId id="535" r:id="rId26"/>
    <p:sldId id="573" r:id="rId27"/>
    <p:sldId id="577" r:id="rId28"/>
    <p:sldId id="578" r:id="rId29"/>
    <p:sldId id="348" r:id="rId30"/>
    <p:sldId id="570" r:id="rId31"/>
    <p:sldId id="564" r:id="rId32"/>
    <p:sldId id="553" r:id="rId33"/>
    <p:sldId id="560" r:id="rId34"/>
    <p:sldId id="565" r:id="rId35"/>
    <p:sldId id="574" r:id="rId36"/>
    <p:sldId id="556" r:id="rId37"/>
    <p:sldId id="558" r:id="rId38"/>
    <p:sldId id="548" r:id="rId39"/>
    <p:sldId id="549" r:id="rId40"/>
    <p:sldId id="547" r:id="rId41"/>
    <p:sldId id="289" r:id="rId42"/>
    <p:sldId id="559" r:id="rId43"/>
    <p:sldId id="575" r:id="rId44"/>
    <p:sldId id="555" r:id="rId45"/>
    <p:sldId id="45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3-01 Module Intro" id="{FD800F7B-D62B-4D45-995E-C39DE4CBAAC4}">
          <p14:sldIdLst/>
        </p14:section>
        <p14:section name="03-02 Imperative Fundamental" id="{CEB351BB-CFB5-4997-8E4A-ED4517CEE6CB}">
          <p14:sldIdLst>
            <p14:sldId id="490"/>
            <p14:sldId id="454"/>
          </p14:sldIdLst>
        </p14:section>
        <p14:section name="Object Orientation" id="{90FDE858-AC3B-41AA-86D8-A1CDD8D0F514}">
          <p14:sldIdLst>
            <p14:sldId id="463"/>
            <p14:sldId id="453"/>
            <p14:sldId id="455"/>
            <p14:sldId id="525"/>
          </p14:sldIdLst>
        </p14:section>
        <p14:section name="Default Section" id="{0972B2D5-2742-4183-B067-2205859A90CD}">
          <p14:sldIdLst>
            <p14:sldId id="451"/>
            <p14:sldId id="337"/>
            <p14:sldId id="576"/>
          </p14:sldIdLst>
        </p14:section>
        <p14:section name="Entry Points" id="{EF55925C-DA9F-449A-B10E-01EB58BB0A3B}">
          <p14:sldIdLst>
            <p14:sldId id="352"/>
            <p14:sldId id="288"/>
            <p14:sldId id="550"/>
            <p14:sldId id="551"/>
          </p14:sldIdLst>
        </p14:section>
        <p14:section name="Console" id="{B81DD205-9A07-4100-B395-54A19E0469C0}">
          <p14:sldIdLst>
            <p14:sldId id="566"/>
            <p14:sldId id="567"/>
            <p14:sldId id="538"/>
            <p14:sldId id="563"/>
            <p14:sldId id="571"/>
            <p14:sldId id="465"/>
          </p14:sldIdLst>
        </p14:section>
        <p14:section name="Wrist Friendly" id="{175A5B25-DA47-4E87-8EFE-F4EC08CADD89}">
          <p14:sldIdLst>
            <p14:sldId id="569"/>
            <p14:sldId id="308"/>
            <p14:sldId id="568"/>
          </p14:sldIdLst>
        </p14:section>
        <p14:section name="Bindings" id="{D789EA6D-7290-4AFB-9804-307FB969F482}">
          <p14:sldIdLst>
            <p14:sldId id="572"/>
            <p14:sldId id="561"/>
            <p14:sldId id="535"/>
          </p14:sldIdLst>
        </p14:section>
        <p14:section name="Data Types" id="{393DA648-08DE-43D7-A44A-69BEEC03277E}">
          <p14:sldIdLst>
            <p14:sldId id="573"/>
            <p14:sldId id="577"/>
            <p14:sldId id="578"/>
            <p14:sldId id="348"/>
          </p14:sldIdLst>
        </p14:section>
        <p14:section name="Type Inference" id="{7198D6E2-C3C7-4874-B268-CFEF2A90842B}">
          <p14:sldIdLst>
            <p14:sldId id="570"/>
            <p14:sldId id="564"/>
          </p14:sldIdLst>
        </p14:section>
        <p14:section name="Expressions" id="{304927B7-1EF6-44CD-8A10-F50B747638D7}">
          <p14:sldIdLst>
            <p14:sldId id="553"/>
            <p14:sldId id="560"/>
            <p14:sldId id="565"/>
          </p14:sldIdLst>
        </p14:section>
        <p14:section name="Flow Control" id="{3FFE2F95-1120-4E1A-925E-69B92DCE0377}">
          <p14:sldIdLst>
            <p14:sldId id="574"/>
            <p14:sldId id="556"/>
            <p14:sldId id="558"/>
            <p14:sldId id="548"/>
            <p14:sldId id="549"/>
            <p14:sldId id="547"/>
            <p14:sldId id="289"/>
            <p14:sldId id="559"/>
          </p14:sldIdLst>
        </p14:section>
        <p14:section name="Decision Making" id="{E97063CC-3DC2-4887-AC68-9729C32A744E}">
          <p14:sldIdLst>
            <p14:sldId id="575"/>
            <p14:sldId id="555"/>
          </p14:sldIdLst>
        </p14:section>
        <p14:section name="Untitled Section" id="{E4B90F67-2C87-4A69-B9E6-9B375D4EA30E}">
          <p14:sldIdLst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84979" autoAdjust="0"/>
  </p:normalViewPr>
  <p:slideViewPr>
    <p:cSldViewPr snapToGrid="0">
      <p:cViewPr varScale="1">
        <p:scale>
          <a:sx n="103" d="100"/>
          <a:sy n="103" d="100"/>
        </p:scale>
        <p:origin x="115" y="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4E4EE-A4B5-4D3C-9AF0-AB24BC825B3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31665-1B7B-438B-A1B5-E92A3577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20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05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02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20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uk-U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349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19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51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21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7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7248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4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8174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92982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047032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5800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69126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92377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053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70743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2712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396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82428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94042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2293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1308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8049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90569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736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2409534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4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43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9454741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5767173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406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4991770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968632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46189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1360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0916736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6882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605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6321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269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8762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2234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9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774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02641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8686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310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2433852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287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364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18705990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941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3436807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1223810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7723177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27242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2478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6415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43747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microsoft.com/office/2007/relationships/hdphoto" Target="../media/hdphoto1.wdp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3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5242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has access to all .NET types, including objects</a:t>
            </a:r>
          </a:p>
        </p:txBody>
      </p:sp>
    </p:spTree>
    <p:extLst>
      <p:ext uri="{BB962C8B-B14F-4D97-AF65-F5344CB8AC3E}">
        <p14:creationId xmlns:p14="http://schemas.microsoft.com/office/powerpoint/2010/main" val="838030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Entry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Define where the program starts running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949E2B6-0CD1-4E20-A534-CA244B919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105" y="462190"/>
            <a:ext cx="2335789" cy="326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48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Application Entry Points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Explicit</a:t>
            </a:r>
          </a:p>
          <a:p>
            <a:r>
              <a:rPr lang="en-US" dirty="0"/>
              <a:t>Declare a function as “main” with [</a:t>
            </a:r>
            <a:r>
              <a:rPr lang="en-US" dirty="0" err="1"/>
              <a:t>EntryPoint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Implicit</a:t>
            </a:r>
          </a:p>
          <a:p>
            <a:r>
              <a:rPr lang="en-US" dirty="0"/>
              <a:t>Utilizes .NET top level statements</a:t>
            </a:r>
          </a:p>
        </p:txBody>
      </p:sp>
    </p:spTree>
    <p:extLst>
      <p:ext uri="{BB962C8B-B14F-4D97-AF65-F5344CB8AC3E}">
        <p14:creationId xmlns:p14="http://schemas.microsoft.com/office/powerpoint/2010/main" val="59831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entry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Utilizes .NET top level statements</a:t>
            </a:r>
          </a:p>
          <a:p>
            <a:pPr>
              <a:spcBef>
                <a:spcPts val="600"/>
              </a:spcBef>
            </a:pPr>
            <a:r>
              <a:rPr lang="en-US" b="1" dirty="0"/>
              <a:t>Last file in compile listing is used for startup</a:t>
            </a:r>
          </a:p>
          <a:p>
            <a:pPr>
              <a:spcBef>
                <a:spcPts val="600"/>
              </a:spcBef>
            </a:pPr>
            <a:r>
              <a:rPr lang="en-US" b="1" dirty="0"/>
              <a:t>Command line arguments can be accessed via </a:t>
            </a:r>
            <a:r>
              <a:rPr lang="en-US" b="1" i="1" dirty="0" err="1"/>
              <a:t>System.Environment.GetCommandLineArgs</a:t>
            </a:r>
            <a:r>
              <a:rPr lang="en-US" b="1" i="1" dirty="0"/>
              <a:t>()</a:t>
            </a:r>
          </a:p>
          <a:p>
            <a:pPr>
              <a:spcBef>
                <a:spcPts val="600"/>
              </a:spcBef>
            </a:pPr>
            <a:r>
              <a:rPr lang="en-US" b="1" dirty="0"/>
              <a:t>Command line arguments include at least the executing </a:t>
            </a:r>
            <a:r>
              <a:rPr lang="en-US" b="1" dirty="0" err="1"/>
              <a:t>dll</a:t>
            </a:r>
            <a:r>
              <a:rPr lang="en-US" b="1" dirty="0"/>
              <a:t> full path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Hello from F#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System.Environment.GetCommandLineArgs</a:t>
            </a:r>
            <a:r>
              <a:rPr lang="en-US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8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entry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Only one file in a project can have a function with this attribute</a:t>
            </a:r>
          </a:p>
          <a:p>
            <a:pPr>
              <a:spcBef>
                <a:spcPts val="600"/>
              </a:spcBef>
            </a:pPr>
            <a:r>
              <a:rPr lang="en-US" dirty="0"/>
              <a:t>That file must be the last file to be compiled</a:t>
            </a:r>
          </a:p>
          <a:p>
            <a:pPr>
              <a:spcBef>
                <a:spcPts val="600"/>
              </a:spcBef>
            </a:pPr>
            <a:r>
              <a:rPr lang="en-US" dirty="0"/>
              <a:t>Must return an integer (0 generally means success)</a:t>
            </a:r>
          </a:p>
          <a:p>
            <a:pPr>
              <a:spcBef>
                <a:spcPts val="600"/>
              </a:spcBef>
            </a:pPr>
            <a:r>
              <a:rPr lang="en-US" dirty="0"/>
              <a:t>Command line arguments do not include the </a:t>
            </a:r>
            <a:r>
              <a:rPr lang="en-US" dirty="0" err="1"/>
              <a:t>dll</a:t>
            </a:r>
            <a:r>
              <a:rPr lang="en-US" dirty="0"/>
              <a:t> path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[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EntryPoint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]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main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argv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Hello from F#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</a:p>
          <a:p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   </a:t>
            </a:r>
            <a:r>
              <a:rPr lang="en-US" b="0" dirty="0">
                <a:solidFill>
                  <a:schemeClr val="accent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402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Console Input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Interacting with the user via the terminal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375435-EE13-44FE-BE63-3C2A90788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59" y="439872"/>
            <a:ext cx="3702482" cy="285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053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versus F# Console I/O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F#</a:t>
            </a:r>
          </a:p>
          <a:p>
            <a:r>
              <a:rPr lang="en-US" dirty="0"/>
              <a:t>Output only with print* functions which have special knowledge of F#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.NET</a:t>
            </a:r>
          </a:p>
          <a:p>
            <a:r>
              <a:rPr lang="en-US" dirty="0"/>
              <a:t>F# can access all console classes in .NET for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44995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Output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a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[|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|]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array</a:t>
            </a: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a 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[|1; 2; 3;|]</a:t>
            </a: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System.Console.WriteLine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System.Int32[]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374D9-3DFE-4EF6-AD9C-AFE1335DEE58}"/>
              </a:ext>
            </a:extLst>
          </p:cNvPr>
          <p:cNvSpPr txBox="1">
            <a:spLocks/>
          </p:cNvSpPr>
          <p:nvPr/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586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charset="0"/>
              <a:buNone/>
              <a:tabLst/>
              <a:defRPr sz="2000" b="0" i="0" kern="120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86017" marR="0" indent="-288937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2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83097" marR="0" indent="-286905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200181" marR="0" indent="-317508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371635" marR="0" indent="-274646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1719306" marR="0" indent="-292108" algn="l" defTabSz="586017" rtl="0" eaLnBrk="1" fontAlgn="auto" latinLnBrk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3475" marR="0" indent="-288933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57" marR="0" indent="-282582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815" marR="0" indent="-285758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F# has its own console output with </a:t>
            </a:r>
            <a:r>
              <a:rPr lang="en-US" dirty="0" err="1"/>
              <a:t>printf</a:t>
            </a:r>
            <a:r>
              <a:rPr lang="en-US" dirty="0"/>
              <a:t> / </a:t>
            </a:r>
            <a:r>
              <a:rPr lang="en-US" dirty="0" err="1"/>
              <a:t>printfn</a:t>
            </a:r>
            <a:r>
              <a:rPr lang="en-US" dirty="0"/>
              <a:t> </a:t>
            </a:r>
          </a:p>
          <a:p>
            <a:r>
              <a:rPr lang="en-US" dirty="0"/>
              <a:t>.NET console class can also be used</a:t>
            </a:r>
          </a:p>
        </p:txBody>
      </p:sp>
    </p:spTree>
    <p:extLst>
      <p:ext uri="{BB962C8B-B14F-4D97-AF65-F5344CB8AC3E}">
        <p14:creationId xmlns:p14="http://schemas.microsoft.com/office/powerpoint/2010/main" val="205839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Input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Enter your command human: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input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System.Console.ReadLine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()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 // read input from the console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Your command is: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input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374D9-3DFE-4EF6-AD9C-AFE1335DEE58}"/>
              </a:ext>
            </a:extLst>
          </p:cNvPr>
          <p:cNvSpPr txBox="1">
            <a:spLocks/>
          </p:cNvSpPr>
          <p:nvPr/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586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charset="0"/>
              <a:buNone/>
              <a:tabLst/>
              <a:defRPr sz="2000" b="0" i="0" kern="120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86017" marR="0" indent="-288937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2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83097" marR="0" indent="-286905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200181" marR="0" indent="-317508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371635" marR="0" indent="-274646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1719306" marR="0" indent="-292108" algn="l" defTabSz="586017" rtl="0" eaLnBrk="1" fontAlgn="auto" latinLnBrk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3475" marR="0" indent="-288933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57" marR="0" indent="-282582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815" marR="0" indent="-285758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 input uses the </a:t>
            </a:r>
            <a:r>
              <a:rPr lang="en-US" dirty="0" err="1"/>
              <a:t>System.Console.Read</a:t>
            </a:r>
            <a:r>
              <a:rPr lang="en-US" dirty="0"/>
              <a:t>* methods in 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4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open for console classes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en-US" dirty="0">
                <a:solidFill>
                  <a:schemeClr val="accent6"/>
                </a:solidFill>
              </a:rPr>
              <a:t>open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System </a:t>
            </a:r>
            <a:r>
              <a:rPr lang="en-U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opens System, like using in C#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Enter your command human: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input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Console.ReadLine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()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 // read input from the console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printfn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Your command is: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input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374D9-3DFE-4EF6-AD9C-AFE1335DEE58}"/>
              </a:ext>
            </a:extLst>
          </p:cNvPr>
          <p:cNvSpPr txBox="1">
            <a:spLocks/>
          </p:cNvSpPr>
          <p:nvPr/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586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Arial" charset="0"/>
              <a:buNone/>
              <a:tabLst/>
              <a:defRPr sz="2000" b="0" i="0" kern="120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86017" marR="0" indent="-288937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2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83097" marR="0" indent="-286905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200181" marR="0" indent="-317508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371635" marR="0" indent="-274646" algn="l" defTabSz="58601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2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1719306" marR="0" indent="-292108" algn="l" defTabSz="586017" rtl="0" eaLnBrk="1" fontAlgn="auto" latinLnBrk="0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3475" marR="0" indent="-288933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57" marR="0" indent="-282582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815" marR="0" indent="-285758" algn="l" defTabSz="5860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open the System namespace to make code simpler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/ </a:t>
            </a:r>
            <a:r>
              <a:rPr lang="en-US" dirty="0" err="1"/>
              <a:t>printfn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Format specifier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%A</a:t>
            </a:r>
          </a:p>
          <a:p>
            <a:r>
              <a:rPr lang="en-US" dirty="0"/>
              <a:t>%s</a:t>
            </a:r>
          </a:p>
          <a:p>
            <a:r>
              <a:rPr lang="en-US" dirty="0"/>
              <a:t>%c</a:t>
            </a:r>
          </a:p>
          <a:p>
            <a:r>
              <a:rPr lang="en-US" dirty="0"/>
              <a:t>%d, %i</a:t>
            </a:r>
          </a:p>
          <a:p>
            <a:r>
              <a:rPr lang="en-US" dirty="0"/>
              <a:t>%f, %F</a:t>
            </a:r>
          </a:p>
          <a:p>
            <a:r>
              <a:rPr lang="en-US" dirty="0"/>
              <a:t>%b</a:t>
            </a:r>
          </a:p>
          <a:p>
            <a:r>
              <a:rPr lang="en-US" dirty="0"/>
              <a:t>%%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Meaning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Any value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Char</a:t>
            </a:r>
          </a:p>
          <a:p>
            <a:r>
              <a:rPr lang="en-US" dirty="0"/>
              <a:t>Decimal integer</a:t>
            </a:r>
          </a:p>
          <a:p>
            <a:r>
              <a:rPr lang="en-US" dirty="0"/>
              <a:t>Floating point</a:t>
            </a:r>
          </a:p>
          <a:p>
            <a:r>
              <a:rPr lang="en-US" dirty="0"/>
              <a:t>Boolean (output ‘true’ or ‘false’)</a:t>
            </a:r>
          </a:p>
          <a:p>
            <a:r>
              <a:rPr lang="en-US" dirty="0"/>
              <a:t>Just a ‘%’</a:t>
            </a:r>
          </a:p>
        </p:txBody>
      </p:sp>
    </p:spTree>
    <p:extLst>
      <p:ext uri="{BB962C8B-B14F-4D97-AF65-F5344CB8AC3E}">
        <p14:creationId xmlns:p14="http://schemas.microsoft.com/office/powerpoint/2010/main" val="43956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functions are separate.  This is considered a benefit over OOPs.</a:t>
            </a:r>
          </a:p>
        </p:txBody>
      </p:sp>
    </p:spTree>
    <p:extLst>
      <p:ext uri="{BB962C8B-B14F-4D97-AF65-F5344CB8AC3E}">
        <p14:creationId xmlns:p14="http://schemas.microsoft.com/office/powerpoint/2010/main" val="825975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Indentation as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Indentation instead of braces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A395F1-776D-4247-90FE-EFBE58B7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514" y="461820"/>
            <a:ext cx="2526971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94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F# is “wrist friendly”</a:t>
            </a:r>
          </a:p>
          <a:p>
            <a:r>
              <a:rPr lang="en-US" dirty="0"/>
              <a:t>Indentation for scoping</a:t>
            </a:r>
          </a:p>
          <a:p>
            <a:r>
              <a:rPr lang="en-US" dirty="0"/>
              <a:t>Top-level classes to get rid of boilerplate</a:t>
            </a:r>
          </a:p>
          <a:p>
            <a:r>
              <a:rPr lang="en-US" dirty="0"/>
              <a:t>No more brackets {} (yeah!)</a:t>
            </a:r>
          </a:p>
          <a:p>
            <a:r>
              <a:rPr lang="en-US" dirty="0"/>
              <a:t>Also not required:</a:t>
            </a:r>
          </a:p>
          <a:p>
            <a:pPr lvl="1"/>
            <a:r>
              <a:rPr lang="en-US" dirty="0"/>
              <a:t>Semicolons</a:t>
            </a:r>
          </a:p>
          <a:p>
            <a:pPr lvl="1"/>
            <a:r>
              <a:rPr lang="en-US" dirty="0"/>
              <a:t>Parentheses around boolean expressions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A5193C-47C7-4963-91EA-0F62DCF6FE3F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319349"/>
            <a:ext cx="3589338" cy="421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404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controls scoping of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Each level of indentation is another scope</a:t>
            </a:r>
          </a:p>
          <a:p>
            <a:pPr>
              <a:spcAft>
                <a:spcPts val="600"/>
              </a:spcAft>
            </a:pPr>
            <a:r>
              <a:rPr lang="en-US" dirty="0"/>
              <a:t>Inner scopes can redefine names from outer scopes</a:t>
            </a:r>
          </a:p>
          <a:p>
            <a:pPr>
              <a:spcAft>
                <a:spcPts val="600"/>
              </a:spcAft>
            </a:pPr>
            <a:r>
              <a:rPr lang="en-US" dirty="0"/>
              <a:t>Non root level scopes can redefine names (creating a </a:t>
            </a:r>
            <a:r>
              <a:rPr lang="en-US" i="1" dirty="0"/>
              <a:t>shadow)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8189" y="282670"/>
            <a:ext cx="11655588" cy="3711471"/>
          </a:xfrm>
        </p:spPr>
        <p:txBody>
          <a:bodyPr/>
          <a:lstStyle/>
          <a:p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afunc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printfn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%A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// prints 1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2 </a:t>
            </a:r>
            <a:r>
              <a:rPr lang="en-US" i="1" dirty="0">
                <a:solidFill>
                  <a:schemeClr val="accent5"/>
                </a:solidFill>
                <a:latin typeface="Consolas" panose="020B0609020204030204" pitchFamily="49" charset="0"/>
              </a:rPr>
              <a:t>// now can't access outer a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    a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   </a:t>
            </a:r>
            <a:b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printfn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%A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// prints 1</a:t>
            </a:r>
          </a:p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printfn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%A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afunc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// prints 2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// output is 1 1 2</a:t>
            </a:r>
          </a:p>
          <a:p>
            <a:b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546E7A"/>
                </a:solidFill>
                <a:latin typeface="Consolas" panose="020B0609020204030204" pitchFamily="49" charset="0"/>
              </a:rPr>
              <a:t>// error at the root level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Assigning values to names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ECE669-3DCC-481F-8A31-F6E0F098D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351" y="798032"/>
            <a:ext cx="3033298" cy="263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839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Variables in F# are referred to as </a:t>
            </a:r>
            <a:r>
              <a:rPr lang="en-US" i="1" dirty="0"/>
              <a:t>bindings</a:t>
            </a:r>
          </a:p>
          <a:p>
            <a:r>
              <a:rPr lang="en-US" dirty="0"/>
              <a:t>A </a:t>
            </a:r>
            <a:r>
              <a:rPr lang="en-US" i="1" dirty="0"/>
              <a:t>let</a:t>
            </a:r>
            <a:r>
              <a:rPr lang="en-US" dirty="0"/>
              <a:t> binding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Declares a name</a:t>
            </a:r>
            <a:endParaRPr lang="en-US" i="1" dirty="0"/>
          </a:p>
          <a:p>
            <a:pPr lvl="1"/>
            <a:r>
              <a:rPr lang="en-US" dirty="0"/>
              <a:t>And binds it to a </a:t>
            </a:r>
            <a:r>
              <a:rPr lang="en-US" i="1" dirty="0"/>
              <a:t>value</a:t>
            </a:r>
          </a:p>
          <a:p>
            <a:pPr lvl="1"/>
            <a:r>
              <a:rPr lang="en-US" i="1" dirty="0"/>
              <a:t>Value </a:t>
            </a:r>
            <a:r>
              <a:rPr lang="en-US" dirty="0"/>
              <a:t>can be an expression or function</a:t>
            </a:r>
            <a:endParaRPr lang="en-US" i="1" dirty="0"/>
          </a:p>
          <a:p>
            <a:r>
              <a:rPr lang="en-US" dirty="0"/>
              <a:t>Bindings are by default </a:t>
            </a:r>
            <a:r>
              <a:rPr lang="en-US" i="1" dirty="0"/>
              <a:t>immutable</a:t>
            </a:r>
          </a:p>
          <a:p>
            <a:r>
              <a:rPr lang="en-US" dirty="0"/>
              <a:t>A </a:t>
            </a:r>
            <a:r>
              <a:rPr lang="en-US" i="1" dirty="0"/>
              <a:t>do</a:t>
            </a:r>
            <a:r>
              <a:rPr lang="en-US" dirty="0"/>
              <a:t> binding executes a statement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963966-FF3E-417B-BE7F-FDB072A8E41D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94" y="468313"/>
            <a:ext cx="2933799" cy="592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901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create a name that is bound to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This creates a binding of the </a:t>
            </a:r>
            <a:r>
              <a:rPr lang="en-US" i="1" dirty="0"/>
              <a:t>expression</a:t>
            </a:r>
            <a:r>
              <a:rPr lang="en-US" dirty="0"/>
              <a:t> to the </a:t>
            </a:r>
            <a:r>
              <a:rPr lang="en-US" i="1" dirty="0"/>
              <a:t>name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chemeClr val="accent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// bound to an integer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y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chemeClr val="accent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1.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bound to a float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z : int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chemeClr val="accent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10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// forced to be a float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result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+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bound to an expression evaluation</a:t>
            </a: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square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x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*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binding is a function</a:t>
            </a:r>
          </a:p>
          <a:p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x here is a different scope than the earlier x</a:t>
            </a:r>
            <a:endParaRPr lang="en-US" dirty="0">
              <a:solidFill>
                <a:schemeClr val="accent5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x = </a:t>
            </a:r>
            <a:r>
              <a:rPr lang="en-US" b="0" dirty="0">
                <a:solidFill>
                  <a:schemeClr val="accent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compile error – x is already defined in the same scope</a:t>
            </a:r>
          </a:p>
          <a:p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x = </a:t>
            </a:r>
            <a:r>
              <a:rPr lang="en-US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not mutable - evaluates to </a:t>
            </a:r>
            <a:r>
              <a:rPr lang="en-US" i="1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true,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but also an error for ignoring the result</a:t>
            </a:r>
            <a:endParaRPr lang="en-US" b="0" i="1" dirty="0">
              <a:solidFill>
                <a:schemeClr val="accent5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mutable y = </a:t>
            </a:r>
            <a:r>
              <a:rPr lang="en-US" b="0" dirty="0">
                <a:solidFill>
                  <a:schemeClr val="accent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100</a:t>
            </a:r>
          </a:p>
          <a:p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y &lt;- </a:t>
            </a:r>
            <a:r>
              <a:rPr lang="en-US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200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ok as y is mutable, but frowned up :(</a:t>
            </a:r>
          </a:p>
          <a:p>
            <a:r>
              <a:rPr lang="en-US" dirty="0">
                <a:solidFill>
                  <a:srgbClr val="C792EA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dirty="0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square x = x * x </a:t>
            </a:r>
            <a:r>
              <a:rPr lang="en-US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function declaration</a:t>
            </a:r>
          </a:p>
          <a:p>
            <a:endParaRPr lang="en-US" b="0" dirty="0">
              <a:solidFill>
                <a:schemeClr val="accent5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Assigning values to names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DE8236-8BE8-4FB2-ABC3-963225E61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7" y="288234"/>
            <a:ext cx="16986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03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Type Categories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F#</a:t>
            </a:r>
          </a:p>
          <a:p>
            <a:r>
              <a:rPr lang="en-US" dirty="0"/>
              <a:t>F# specific types to facilitate functional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.NET</a:t>
            </a:r>
          </a:p>
          <a:p>
            <a:r>
              <a:rPr lang="en-US" dirty="0"/>
              <a:t>Access to all .NET data types, many with aliases</a:t>
            </a:r>
          </a:p>
        </p:txBody>
      </p:sp>
    </p:spTree>
    <p:extLst>
      <p:ext uri="{BB962C8B-B14F-4D97-AF65-F5344CB8AC3E}">
        <p14:creationId xmlns:p14="http://schemas.microsoft.com/office/powerpoint/2010/main" val="21199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Integral Data Types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8716" y="1577226"/>
            <a:ext cx="5285232" cy="450431"/>
          </a:xfrm>
        </p:spPr>
        <p:txBody>
          <a:bodyPr/>
          <a:lstStyle/>
          <a:p>
            <a:r>
              <a:rPr lang="en-US" dirty="0"/>
              <a:t>Name`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833" y="2358602"/>
            <a:ext cx="5285233" cy="392853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sbyte</a:t>
            </a:r>
            <a:r>
              <a:rPr lang="en-US" dirty="0"/>
              <a:t> / byte</a:t>
            </a:r>
          </a:p>
          <a:p>
            <a:r>
              <a:rPr lang="en-US" dirty="0"/>
              <a:t>int16 / int32 / int64</a:t>
            </a:r>
          </a:p>
          <a:p>
            <a:r>
              <a:rPr lang="en-US" dirty="0"/>
              <a:t>uint16 / uint32 / uint64</a:t>
            </a:r>
          </a:p>
          <a:p>
            <a:r>
              <a:rPr lang="en-US" dirty="0" err="1"/>
              <a:t>bigint</a:t>
            </a:r>
            <a:endParaRPr lang="en-US" dirty="0"/>
          </a:p>
          <a:p>
            <a:r>
              <a:rPr lang="en-US" dirty="0"/>
              <a:t>float, float32, decimal</a:t>
            </a:r>
          </a:p>
          <a:p>
            <a:r>
              <a:rPr lang="en-US" dirty="0" err="1"/>
              <a:t>BigRational</a:t>
            </a:r>
            <a:endParaRPr lang="en-US" dirty="0"/>
          </a:p>
          <a:p>
            <a:r>
              <a:rPr lang="en-US" dirty="0"/>
              <a:t>Bool</a:t>
            </a:r>
          </a:p>
          <a:p>
            <a:r>
              <a:rPr lang="en-US" dirty="0"/>
              <a:t>char</a:t>
            </a:r>
          </a:p>
          <a:p>
            <a:r>
              <a:rPr lang="en-US" dirty="0"/>
              <a:t>string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68050" y="1577226"/>
            <a:ext cx="5285232" cy="450431"/>
          </a:xfrm>
        </p:spPr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366933" y="2358601"/>
            <a:ext cx="5286349" cy="39285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8-bit signed and unsigned integers</a:t>
            </a:r>
          </a:p>
          <a:p>
            <a:r>
              <a:rPr lang="en-US" dirty="0"/>
              <a:t>16, 32 and 64 bit integers</a:t>
            </a:r>
          </a:p>
          <a:p>
            <a:r>
              <a:rPr lang="en-US" dirty="0"/>
              <a:t>16, 32 and 64 bit unsigned integers</a:t>
            </a:r>
          </a:p>
          <a:p>
            <a:r>
              <a:rPr lang="en-US" dirty="0"/>
              <a:t>At least 4 bytes integer</a:t>
            </a:r>
          </a:p>
          <a:p>
            <a:r>
              <a:rPr lang="en-US" dirty="0"/>
              <a:t>4, 8, and 16 byte floating point</a:t>
            </a:r>
          </a:p>
          <a:p>
            <a:r>
              <a:rPr lang="en-US" dirty="0"/>
              <a:t>At least 4 bytes</a:t>
            </a:r>
          </a:p>
          <a:p>
            <a:r>
              <a:rPr lang="en-US" dirty="0"/>
              <a:t>1 byte true/false</a:t>
            </a:r>
          </a:p>
          <a:p>
            <a:r>
              <a:rPr lang="en-US" dirty="0"/>
              <a:t>2 byte Unicode </a:t>
            </a:r>
            <a:r>
              <a:rPr lang="en-US" dirty="0" err="1"/>
              <a:t>charater</a:t>
            </a:r>
            <a:endParaRPr lang="en-US" dirty="0"/>
          </a:p>
          <a:p>
            <a:r>
              <a:rPr lang="en-US" dirty="0"/>
              <a:t>Unicode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4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type that indicates the absence of a specific value.  Used when no value is needed.  More like </a:t>
            </a:r>
            <a:r>
              <a:rPr lang="en-US" i="1" dirty="0"/>
              <a:t>void</a:t>
            </a:r>
            <a:r>
              <a:rPr lang="en-US" dirty="0"/>
              <a:t> than </a:t>
            </a:r>
            <a:r>
              <a:rPr lang="en-US" i="1" dirty="0"/>
              <a:t>null</a:t>
            </a:r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8B0A0D-5517-40A7-907B-0D7AA12F1A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err="1"/>
              <a:t>MyClass</a:t>
            </a:r>
            <a:r>
              <a:rPr lang="en-US" dirty="0"/>
              <a:t>(a) =</a:t>
            </a:r>
          </a:p>
          <a:p>
            <a:r>
              <a:rPr lang="en-US" dirty="0"/>
              <a:t>    let field1 = a</a:t>
            </a:r>
          </a:p>
          <a:p>
            <a:r>
              <a:rPr lang="en-US" dirty="0"/>
              <a:t>    let field2 = "text"</a:t>
            </a:r>
          </a:p>
          <a:p>
            <a:r>
              <a:rPr lang="en-US" dirty="0"/>
              <a:t>    do </a:t>
            </a:r>
            <a:r>
              <a:rPr lang="en-US" dirty="0" err="1"/>
              <a:t>printfn</a:t>
            </a:r>
            <a:r>
              <a:rPr lang="en-US" dirty="0"/>
              <a:t> "%d %s" field1 field2</a:t>
            </a:r>
          </a:p>
          <a:p>
            <a:r>
              <a:rPr lang="en-US" dirty="0"/>
              <a:t>    member </a:t>
            </a:r>
            <a:r>
              <a:rPr lang="en-US" dirty="0" err="1"/>
              <a:t>this.F</a:t>
            </a:r>
            <a:r>
              <a:rPr lang="en-US" dirty="0"/>
              <a:t> input =</a:t>
            </a:r>
          </a:p>
          <a:p>
            <a:r>
              <a:rPr lang="en-US" dirty="0"/>
              <a:t>        </a:t>
            </a:r>
            <a:r>
              <a:rPr lang="en-US" dirty="0" err="1"/>
              <a:t>printfn</a:t>
            </a:r>
            <a:r>
              <a:rPr lang="en-US" dirty="0"/>
              <a:t> "Field1 %d Field2 %s Input %A" field1 field2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Assigning values to names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DE8236-8BE8-4FB2-ABC3-963225E61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7" y="288234"/>
            <a:ext cx="16986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616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3CDF-29B1-4724-92A9-B32D9A6A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A4B2C-F8A3-4CF5-B9C7-B68062A8DC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4A1FB-9B65-48CF-B4D9-B72EC9072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0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Orientation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Statement</a:t>
            </a:r>
          </a:p>
          <a:p>
            <a:r>
              <a:rPr lang="en-US" dirty="0"/>
              <a:t>A syntactic unit of an imperative programming language that expresses some action to be carried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Expression</a:t>
            </a:r>
          </a:p>
          <a:p>
            <a:r>
              <a:rPr lang="en-US" dirty="0">
                <a:solidFill>
                  <a:srgbClr val="202122"/>
                </a:solidFill>
              </a:rPr>
              <a:t>A syntactic entity in a programming language that may be evaluated to determine its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7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of an expression must be handled</a:t>
            </a:r>
          </a:p>
        </p:txBody>
      </p:sp>
    </p:spTree>
    <p:extLst>
      <p:ext uri="{BB962C8B-B14F-4D97-AF65-F5344CB8AC3E}">
        <p14:creationId xmlns:p14="http://schemas.microsoft.com/office/powerpoint/2010/main" val="2218449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3CDF-29B1-4724-92A9-B32D9A6A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A4B2C-F8A3-4CF5-B9C7-B68062A8DC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4A1FB-9B65-48CF-B4D9-B72EC9072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52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Flow Control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Making decisions and repeating execution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3F510A7-6548-467F-B4F4-0F72DB2A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93" y="286184"/>
            <a:ext cx="3193014" cy="314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445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6265466" y="2042985"/>
            <a:ext cx="5193144" cy="3339071"/>
          </a:xfrm>
        </p:spPr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Imperative Loops</a:t>
            </a:r>
          </a:p>
          <a:p>
            <a:r>
              <a:rPr lang="en-US" i="1" dirty="0"/>
              <a:t>for</a:t>
            </a:r>
            <a:r>
              <a:rPr lang="en-US" dirty="0"/>
              <a:t> and </a:t>
            </a:r>
            <a:r>
              <a:rPr lang="en-US" i="1" dirty="0"/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82785" y="2042985"/>
            <a:ext cx="5193144" cy="3339071"/>
          </a:xfrm>
        </p:spPr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Conditional Expressions</a:t>
            </a:r>
          </a:p>
          <a:p>
            <a:r>
              <a:rPr lang="en-US" dirty="0">
                <a:solidFill>
                  <a:srgbClr val="202122"/>
                </a:solidFill>
              </a:rPr>
              <a:t>F# uses </a:t>
            </a:r>
            <a:r>
              <a:rPr lang="en-US" i="1" dirty="0">
                <a:solidFill>
                  <a:srgbClr val="202122"/>
                </a:solidFill>
              </a:rPr>
              <a:t>if</a:t>
            </a:r>
            <a:r>
              <a:rPr lang="en-US" dirty="0">
                <a:solidFill>
                  <a:srgbClr val="202122"/>
                </a:solidFill>
              </a:rPr>
              <a:t> and </a:t>
            </a:r>
            <a:r>
              <a:rPr lang="en-US" i="1" dirty="0">
                <a:solidFill>
                  <a:srgbClr val="202122"/>
                </a:solidFill>
              </a:rPr>
              <a:t>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6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553" y="1167659"/>
            <a:ext cx="8961119" cy="4522683"/>
          </a:xfrm>
        </p:spPr>
        <p:txBody>
          <a:bodyPr/>
          <a:lstStyle/>
          <a:p>
            <a:r>
              <a:rPr lang="en-US" b="1" i="1" dirty="0"/>
              <a:t>if</a:t>
            </a:r>
            <a:r>
              <a:rPr lang="en-US" dirty="0"/>
              <a:t> and </a:t>
            </a:r>
            <a:r>
              <a:rPr lang="en-US" b="1" i="1" dirty="0"/>
              <a:t>match</a:t>
            </a:r>
            <a:r>
              <a:rPr lang="en-US" dirty="0"/>
              <a:t> are </a:t>
            </a:r>
            <a:r>
              <a:rPr lang="en-US" b="1" i="1" dirty="0"/>
              <a:t>expressions</a:t>
            </a:r>
            <a:r>
              <a:rPr lang="en-US" dirty="0"/>
              <a:t> and </a:t>
            </a:r>
            <a:r>
              <a:rPr lang="en-US" b="1" i="1" dirty="0"/>
              <a:t>evaluate</a:t>
            </a:r>
            <a:r>
              <a:rPr lang="en-US" i="1" dirty="0"/>
              <a:t> </a:t>
            </a:r>
            <a:r>
              <a:rPr lang="en-US" b="1" i="1" dirty="0"/>
              <a:t>expressions</a:t>
            </a:r>
            <a:r>
              <a:rPr lang="en-US" i="1" dirty="0"/>
              <a:t> </a:t>
            </a:r>
            <a:r>
              <a:rPr lang="en-US" dirty="0"/>
              <a:t>instead of </a:t>
            </a:r>
            <a:r>
              <a:rPr lang="en-US" b="1" i="1" dirty="0"/>
              <a:t>executing</a:t>
            </a:r>
            <a:r>
              <a:rPr lang="en-US" i="1" dirty="0"/>
              <a:t> </a:t>
            </a:r>
            <a:r>
              <a:rPr lang="en-US" b="1" i="1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4159224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C#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public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void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SmellyCSharp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bool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{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int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result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    </a:t>
            </a:r>
            <a:r>
              <a:rPr lang="en-US" b="0" i="1" dirty="0">
                <a:solidFill>
                  <a:srgbClr val="546E7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//what is the value of result before it is used?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if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{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  result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42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i="1" dirty="0">
                <a:solidFill>
                  <a:srgbClr val="546E7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//what is the result in the 'else' case?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Console</a:t>
            </a:r>
            <a:r>
              <a:rPr lang="en-US" b="0" dirty="0" err="1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WriteLine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result={0}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",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result</a:t>
            </a:r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);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945C4-9F15-4963-82CB-85B3D4FB27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Each condition returns a value</a:t>
            </a:r>
          </a:p>
          <a:p>
            <a:pPr>
              <a:spcBef>
                <a:spcPts val="600"/>
              </a:spcBef>
            </a:pPr>
            <a:r>
              <a:rPr lang="en-US" b="1" dirty="0"/>
              <a:t>Inherently causes side effects</a:t>
            </a:r>
          </a:p>
          <a:p>
            <a:pPr>
              <a:spcBef>
                <a:spcPts val="600"/>
              </a:spcBef>
            </a:pPr>
            <a:r>
              <a:rPr lang="en-US" b="1" dirty="0"/>
              <a:t>Avoids needing mutable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86378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Brilliant F#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solidFill>
                  <a:srgbClr val="EEFFFF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Brilliant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FSharpDifference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b="0" dirty="0">
                <a:solidFill>
                  <a:srgbClr val="FF5370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if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dirty="0" err="1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aBool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then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    </a:t>
            </a:r>
            <a:r>
              <a:rPr lang="en-US" dirty="0">
                <a:solidFill>
                  <a:srgbClr val="F78C6C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42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</a:t>
            </a:r>
            <a:r>
              <a:rPr lang="en-US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else</a:t>
            </a:r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  </a:t>
            </a:r>
          </a:p>
          <a:p>
            <a:r>
              <a:rPr lang="en-US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    </a:t>
            </a:r>
            <a:r>
              <a:rPr lang="en-US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0</a:t>
            </a:r>
            <a:endParaRPr lang="en-US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C039CB-DF74-479F-8861-AA0C3055B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i="1" dirty="0"/>
              <a:t>if</a:t>
            </a:r>
            <a:r>
              <a:rPr lang="en-US" b="1" dirty="0"/>
              <a:t> is an expression that returns a value</a:t>
            </a:r>
          </a:p>
          <a:p>
            <a:pPr>
              <a:spcBef>
                <a:spcPts val="600"/>
              </a:spcBef>
            </a:pPr>
            <a:r>
              <a:rPr lang="en-US" b="1" dirty="0"/>
              <a:t>Each condition returns a value</a:t>
            </a:r>
          </a:p>
          <a:p>
            <a:pPr>
              <a:spcBef>
                <a:spcPts val="600"/>
              </a:spcBef>
            </a:pPr>
            <a:r>
              <a:rPr lang="en-US" b="1" dirty="0"/>
              <a:t>Avoids needing mutable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9612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F# if vs C#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F#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437574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are safer and more compact than statements</a:t>
            </a:r>
          </a:p>
        </p:txBody>
      </p:sp>
    </p:spTree>
    <p:extLst>
      <p:ext uri="{BB962C8B-B14F-4D97-AF65-F5344CB8AC3E}">
        <p14:creationId xmlns:p14="http://schemas.microsoft.com/office/powerpoint/2010/main" val="3854188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solidFill>
            <a:schemeClr val="accent2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while</a:t>
            </a:r>
          </a:p>
          <a:p>
            <a:r>
              <a:rPr lang="en-US" sz="2133" dirty="0">
                <a:solidFill>
                  <a:schemeClr val="bg1"/>
                </a:solidFill>
                <a:ea typeface="Gotham-Book" charset="0"/>
                <a:cs typeface="Gotham-Book" charset="0"/>
              </a:rPr>
              <a:t>Do something over and over until a condition is 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solidFill>
            <a:schemeClr val="accent5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For…to…do</a:t>
            </a:r>
          </a:p>
          <a:p>
            <a:pPr>
              <a:spcBef>
                <a:spcPts val="1000"/>
              </a:spcBef>
            </a:pPr>
            <a:r>
              <a:rPr lang="en-US" sz="2133" dirty="0">
                <a:solidFill>
                  <a:schemeClr val="bg1"/>
                </a:solidFill>
                <a:ea typeface="Gotham-Book" charset="0"/>
                <a:cs typeface="Gotham-Book" charset="0"/>
              </a:rPr>
              <a:t>Iterate over a range of values in a loop variable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solidFill>
            <a:schemeClr val="accent6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for…in…do</a:t>
            </a:r>
          </a:p>
          <a:p>
            <a:pPr>
              <a:spcBef>
                <a:spcPts val="1000"/>
              </a:spcBef>
            </a:pPr>
            <a:r>
              <a:rPr lang="en-US" sz="2133" dirty="0">
                <a:solidFill>
                  <a:schemeClr val="bg1"/>
                </a:solidFill>
                <a:ea typeface="PS TT Commons DemiBold" charset="0"/>
                <a:cs typeface="PS TT Commons DemiBold" charset="0"/>
              </a:rPr>
              <a:t>Iterate over an </a:t>
            </a:r>
            <a:r>
              <a:rPr lang="en-US" sz="2133" dirty="0" err="1">
                <a:solidFill>
                  <a:schemeClr val="bg1"/>
                </a:solidFill>
                <a:ea typeface="PS TT Commons DemiBold" charset="0"/>
                <a:cs typeface="PS TT Commons DemiBold" charset="0"/>
              </a:rPr>
              <a:t>IEnumerable</a:t>
            </a:r>
            <a:r>
              <a:rPr lang="en-US" sz="2133" dirty="0">
                <a:solidFill>
                  <a:schemeClr val="bg1"/>
                </a:solidFill>
                <a:ea typeface="PS TT Commons DemiBold" charset="0"/>
                <a:cs typeface="PS TT Commons DemiBold" charset="0"/>
              </a:rPr>
              <a:t> collection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Loops</a:t>
            </a:r>
          </a:p>
        </p:txBody>
      </p:sp>
    </p:spTree>
    <p:extLst>
      <p:ext uri="{BB962C8B-B14F-4D97-AF65-F5344CB8AC3E}">
        <p14:creationId xmlns:p14="http://schemas.microsoft.com/office/powerpoint/2010/main" val="2083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4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while loops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n-NO" b="0" dirty="0">
              <a:solidFill>
                <a:srgbClr val="C792EA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nn-NO" i="1" dirty="0"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// all output</a:t>
            </a:r>
          </a:p>
          <a:p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list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[</a:t>
            </a:r>
            <a:r>
              <a:rPr lang="nn-NO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2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]</a:t>
            </a:r>
            <a:endParaRPr lang="nn-NO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for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 </a:t>
            </a:r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in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list </a:t>
            </a:r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do </a:t>
            </a:r>
            <a:r>
              <a:rPr lang="nn-NO" b="0" i="1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iterate across all items</a:t>
            </a:r>
            <a:endParaRPr lang="nn-NO" b="0" dirty="0">
              <a:solidFill>
                <a:schemeClr val="accent5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printfn </a:t>
            </a:r>
            <a:r>
              <a:rPr lang="nn-NO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nn-NO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</a:t>
            </a:r>
          </a:p>
          <a:p>
            <a:b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for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to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dirty="0">
                <a:solidFill>
                  <a:srgbClr val="F78C6C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do </a:t>
            </a:r>
            <a:r>
              <a:rPr lang="nn-NO" b="0" i="1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iterate integers from 1 to 3</a:t>
            </a:r>
            <a:endParaRPr lang="nn-NO" b="0" dirty="0">
              <a:solidFill>
                <a:schemeClr val="accent5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printfn </a:t>
            </a:r>
            <a:r>
              <a:rPr lang="nn-NO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nn-NO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</a:t>
            </a:r>
          </a:p>
          <a:p>
            <a:b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let mutable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=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0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  <a:endParaRPr lang="nn-NO" b="0" dirty="0">
              <a:solidFill>
                <a:srgbClr val="EE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while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&lt;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dirty="0">
                <a:solidFill>
                  <a:srgbClr val="F78C6C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3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i="1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do </a:t>
            </a:r>
            <a:r>
              <a:rPr lang="nn-NO" b="0" i="1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keep doing this until i is 3</a:t>
            </a:r>
            <a:endParaRPr lang="nn-NO" b="0" dirty="0">
              <a:solidFill>
                <a:schemeClr val="accent5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printfn </a:t>
            </a:r>
            <a:r>
              <a:rPr lang="nn-NO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%A</a:t>
            </a:r>
            <a:r>
              <a:rPr lang="nn-NO" b="0" dirty="0">
                <a:solidFill>
                  <a:srgbClr val="89DD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"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</a:t>
            </a:r>
          </a:p>
          <a:p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    i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&lt;-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i </a:t>
            </a:r>
            <a:r>
              <a:rPr lang="nn-NO" b="0" dirty="0">
                <a:solidFill>
                  <a:srgbClr val="C792EA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+</a:t>
            </a:r>
            <a:r>
              <a:rPr lang="nn-NO" b="0" dirty="0">
                <a:solidFill>
                  <a:srgbClr val="EE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nn-NO" b="0" dirty="0">
                <a:solidFill>
                  <a:srgbClr val="F78C6C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1 </a:t>
            </a:r>
            <a:r>
              <a:rPr lang="nn-NO" b="0" dirty="0">
                <a:solidFill>
                  <a:schemeClr val="accent5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// this is a undesired «side effect»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C039CB-DF74-479F-8861-AA0C3055B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Loop / enumerate across counters, collections or while a condition is met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do</a:t>
            </a:r>
            <a:r>
              <a:rPr lang="en-US" b="1" dirty="0"/>
              <a:t> keyword is a </a:t>
            </a:r>
            <a:r>
              <a:rPr lang="en-US" b="1" i="1" dirty="0"/>
              <a:t>smell</a:t>
            </a:r>
            <a:r>
              <a:rPr lang="en-US" b="1" dirty="0"/>
              <a:t> as it means we are executing a non-expression (no return value)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A while with a condition inherently needs a side effect / mutable to eventually stop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9671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If and math statements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25A4D7A-0FD7-456E-95AA-FCD9F7837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381" y="655983"/>
            <a:ext cx="3009237" cy="277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647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 Execution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match</a:t>
            </a:r>
          </a:p>
          <a:p>
            <a:r>
              <a:rPr lang="en-US" dirty="0"/>
              <a:t>Exhaustive compiler evaluation of </a:t>
            </a:r>
            <a:r>
              <a:rPr lang="en-US" i="1" dirty="0"/>
              <a:t>expression patterns</a:t>
            </a:r>
            <a:r>
              <a:rPr lang="en-US" dirty="0"/>
              <a:t> for 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if</a:t>
            </a:r>
          </a:p>
          <a:p>
            <a:r>
              <a:rPr lang="en-US" dirty="0">
                <a:solidFill>
                  <a:srgbClr val="202122"/>
                </a:solidFill>
              </a:rPr>
              <a:t>Explicit if &lt;</a:t>
            </a:r>
            <a:r>
              <a:rPr lang="en-US" i="1" dirty="0">
                <a:solidFill>
                  <a:srgbClr val="202122"/>
                </a:solidFill>
              </a:rPr>
              <a:t>boolean expression&gt;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en-US" i="1" dirty="0">
                <a:solidFill>
                  <a:srgbClr val="202122"/>
                </a:solidFill>
              </a:rPr>
              <a:t>then</a:t>
            </a:r>
            <a:r>
              <a:rPr lang="en-US" dirty="0">
                <a:solidFill>
                  <a:srgbClr val="202122"/>
                </a:solidFill>
              </a:rPr>
              <a:t> evaluate this </a:t>
            </a:r>
            <a:r>
              <a:rPr lang="en-US" i="1" dirty="0">
                <a:solidFill>
                  <a:srgbClr val="202122"/>
                </a:solidFill>
              </a:rPr>
              <a:t>else</a:t>
            </a:r>
            <a:r>
              <a:rPr lang="en-US" dirty="0">
                <a:solidFill>
                  <a:srgbClr val="202122"/>
                </a:solidFill>
              </a:rPr>
              <a:t> evaluate something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0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is executed from beginning of file to end.  Only code earlier in the file can be referenced. </a:t>
            </a:r>
          </a:p>
        </p:txBody>
      </p:sp>
    </p:spTree>
    <p:extLst>
      <p:ext uri="{BB962C8B-B14F-4D97-AF65-F5344CB8AC3E}">
        <p14:creationId xmlns:p14="http://schemas.microsoft.com/office/powerpoint/2010/main" val="29433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does support objects, but primarily for interoperation with .NET</a:t>
            </a:r>
          </a:p>
        </p:txBody>
      </p:sp>
    </p:spTree>
    <p:extLst>
      <p:ext uri="{BB962C8B-B14F-4D97-AF65-F5344CB8AC3E}">
        <p14:creationId xmlns:p14="http://schemas.microsoft.com/office/powerpoint/2010/main" val="38426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Topics in the module</a:t>
            </a:r>
          </a:p>
        </p:txBody>
      </p:sp>
    </p:spTree>
    <p:extLst>
      <p:ext uri="{BB962C8B-B14F-4D97-AF65-F5344CB8AC3E}">
        <p14:creationId xmlns:p14="http://schemas.microsoft.com/office/powerpoint/2010/main" val="291348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Fundamentals of F#</a:t>
            </a:r>
          </a:p>
        </p:txBody>
      </p:sp>
    </p:spTree>
    <p:extLst>
      <p:ext uri="{BB962C8B-B14F-4D97-AF65-F5344CB8AC3E}">
        <p14:creationId xmlns:p14="http://schemas.microsoft.com/office/powerpoint/2010/main" val="43939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Programming Quick Start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8716" y="1577226"/>
            <a:ext cx="5285232" cy="450431"/>
          </a:xfrm>
        </p:spPr>
        <p:txBody>
          <a:bodyPr/>
          <a:lstStyle/>
          <a:p>
            <a:r>
              <a:rPr lang="en-US" dirty="0"/>
              <a:t>Concept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833" y="2358602"/>
            <a:ext cx="5285233" cy="3928533"/>
          </a:xfrm>
        </p:spPr>
        <p:txBody>
          <a:bodyPr>
            <a:normAutofit/>
          </a:bodyPr>
          <a:lstStyle/>
          <a:p>
            <a:r>
              <a:rPr lang="en-US" dirty="0"/>
              <a:t>Entry Points</a:t>
            </a:r>
          </a:p>
          <a:p>
            <a:r>
              <a:rPr lang="en-US" dirty="0"/>
              <a:t>Console I/O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Bindings</a:t>
            </a:r>
          </a:p>
          <a:p>
            <a:r>
              <a:rPr lang="en-US" dirty="0"/>
              <a:t>Scopes</a:t>
            </a:r>
          </a:p>
          <a:p>
            <a:r>
              <a:rPr lang="en-US" dirty="0"/>
              <a:t>No nulls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68050" y="1577226"/>
            <a:ext cx="5285232" cy="450431"/>
          </a:xfrm>
        </p:spPr>
        <p:txBody>
          <a:bodyPr/>
          <a:lstStyle/>
          <a:p>
            <a:r>
              <a:rPr lang="en-US" dirty="0"/>
              <a:t>In a nutshell…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366933" y="2358601"/>
            <a:ext cx="5286349" cy="3928533"/>
          </a:xfrm>
        </p:spPr>
        <p:txBody>
          <a:bodyPr>
            <a:normAutofit/>
          </a:bodyPr>
          <a:lstStyle/>
          <a:p>
            <a:r>
              <a:rPr lang="en-US" dirty="0"/>
              <a:t>Specifying where execution begins</a:t>
            </a:r>
          </a:p>
          <a:p>
            <a:r>
              <a:rPr lang="en-US" dirty="0"/>
              <a:t>Reading and writing to the terminal</a:t>
            </a:r>
          </a:p>
          <a:p>
            <a:r>
              <a:rPr lang="en-US" dirty="0"/>
              <a:t>All .NET types and some more</a:t>
            </a:r>
          </a:p>
          <a:p>
            <a:r>
              <a:rPr lang="en-US" dirty="0"/>
              <a:t>Like variables but better</a:t>
            </a:r>
          </a:p>
          <a:p>
            <a:r>
              <a:rPr lang="en-US" dirty="0"/>
              <a:t>Indentation instead of brackets</a:t>
            </a:r>
          </a:p>
          <a:p>
            <a:r>
              <a:rPr lang="en-US" dirty="0"/>
              <a:t>No more runtime null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7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Programming Quick Start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8716" y="1577226"/>
            <a:ext cx="5285232" cy="450431"/>
          </a:xfrm>
        </p:spPr>
        <p:txBody>
          <a:bodyPr/>
          <a:lstStyle/>
          <a:p>
            <a:r>
              <a:rPr lang="en-US" dirty="0"/>
              <a:t>Concept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833" y="2358602"/>
            <a:ext cx="5285233" cy="3928533"/>
          </a:xfrm>
        </p:spPr>
        <p:txBody>
          <a:bodyPr>
            <a:normAutofit/>
          </a:bodyPr>
          <a:lstStyle/>
          <a:p>
            <a:r>
              <a:rPr lang="en-US" dirty="0"/>
              <a:t>Type Inference</a:t>
            </a:r>
          </a:p>
          <a:p>
            <a:r>
              <a:rPr lang="en-US" dirty="0"/>
              <a:t>Expressions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Decision making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Modularity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68050" y="1577226"/>
            <a:ext cx="5285232" cy="450431"/>
          </a:xfrm>
        </p:spPr>
        <p:txBody>
          <a:bodyPr/>
          <a:lstStyle/>
          <a:p>
            <a:r>
              <a:rPr lang="en-US" dirty="0"/>
              <a:t>In a nutshell…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366933" y="2358601"/>
            <a:ext cx="5286349" cy="3928533"/>
          </a:xfrm>
        </p:spPr>
        <p:txBody>
          <a:bodyPr>
            <a:normAutofit/>
          </a:bodyPr>
          <a:lstStyle/>
          <a:p>
            <a:r>
              <a:rPr lang="en-US" dirty="0"/>
              <a:t>Automatic inferring of type</a:t>
            </a:r>
          </a:p>
          <a:p>
            <a:r>
              <a:rPr lang="en-US" dirty="0"/>
              <a:t>Almost everything evaluates to a value</a:t>
            </a:r>
          </a:p>
          <a:p>
            <a:r>
              <a:rPr lang="en-US" dirty="0"/>
              <a:t>First class citizens and composable</a:t>
            </a:r>
          </a:p>
          <a:p>
            <a:r>
              <a:rPr lang="en-US" dirty="0"/>
              <a:t>Expression and pattern driven</a:t>
            </a:r>
          </a:p>
          <a:p>
            <a:r>
              <a:rPr lang="en-US" dirty="0"/>
              <a:t>For and while loops</a:t>
            </a:r>
          </a:p>
          <a:p>
            <a:r>
              <a:rPr lang="en-US" dirty="0"/>
              <a:t>Namespaces and modules</a:t>
            </a:r>
          </a:p>
        </p:txBody>
      </p:sp>
    </p:spTree>
    <p:extLst>
      <p:ext uri="{BB962C8B-B14F-4D97-AF65-F5344CB8AC3E}">
        <p14:creationId xmlns:p14="http://schemas.microsoft.com/office/powerpoint/2010/main" val="1347943451"/>
      </p:ext>
    </p:extLst>
  </p:cSld>
  <p:clrMapOvr>
    <a:masterClrMapping/>
  </p:clrMapOvr>
</p:sld>
</file>

<file path=ppt/theme/theme1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1534</Words>
  <Application>Microsoft Office PowerPoint</Application>
  <PresentationFormat>Widescreen</PresentationFormat>
  <Paragraphs>262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1" baseType="lpstr">
      <vt:lpstr>Arial</vt:lpstr>
      <vt:lpstr>Calibri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F# has access to all .NET types, including objects</vt:lpstr>
      <vt:lpstr>Data and functions are separate.  This is considered a benefit over OOPs.</vt:lpstr>
      <vt:lpstr>Class Definition</vt:lpstr>
      <vt:lpstr>Comparison: F# if vs C#</vt:lpstr>
      <vt:lpstr>F# does support objects, but primarily for interoperation with .NET</vt:lpstr>
      <vt:lpstr>PowerPoint Presentation</vt:lpstr>
      <vt:lpstr>Basic Fundamentals of F#</vt:lpstr>
      <vt:lpstr>F# Programming Quick Start</vt:lpstr>
      <vt:lpstr>F# Programming Quick Start</vt:lpstr>
      <vt:lpstr>PowerPoint Presentation</vt:lpstr>
      <vt:lpstr>F# Application Entry Points</vt:lpstr>
      <vt:lpstr>Implicit entry point</vt:lpstr>
      <vt:lpstr>Explicit entry point</vt:lpstr>
      <vt:lpstr>PowerPoint Presentation</vt:lpstr>
      <vt:lpstr>.NET versus F# Console I/O</vt:lpstr>
      <vt:lpstr>Console Output</vt:lpstr>
      <vt:lpstr>Console Input</vt:lpstr>
      <vt:lpstr>Using open for console classes</vt:lpstr>
      <vt:lpstr>printf / printfn</vt:lpstr>
      <vt:lpstr>PowerPoint Presentation</vt:lpstr>
      <vt:lpstr>PowerPoint Presentation</vt:lpstr>
      <vt:lpstr>Indentation controls scoping of names</vt:lpstr>
      <vt:lpstr>PowerPoint Presentation</vt:lpstr>
      <vt:lpstr>PowerPoint Presentation</vt:lpstr>
      <vt:lpstr>Bindings create a name that is bound to </vt:lpstr>
      <vt:lpstr>PowerPoint Presentation</vt:lpstr>
      <vt:lpstr>Built-in Data Type Categories</vt:lpstr>
      <vt:lpstr>F# Integral Data Types</vt:lpstr>
      <vt:lpstr>Unit ()</vt:lpstr>
      <vt:lpstr>PowerPoint Presentation</vt:lpstr>
      <vt:lpstr>PowerPoint Presentation</vt:lpstr>
      <vt:lpstr>Expression Orientation</vt:lpstr>
      <vt:lpstr>The result of an expression must be handled</vt:lpstr>
      <vt:lpstr>PowerPoint Presentation</vt:lpstr>
      <vt:lpstr>PowerPoint Presentation</vt:lpstr>
      <vt:lpstr>Control Flow</vt:lpstr>
      <vt:lpstr>if and match are expressions and evaluate expressions instead of executing statements</vt:lpstr>
      <vt:lpstr>Unsafe C#</vt:lpstr>
      <vt:lpstr>Brilliant F#</vt:lpstr>
      <vt:lpstr>Expressions are safer and more compact than statements</vt:lpstr>
      <vt:lpstr>Imperative Loops</vt:lpstr>
      <vt:lpstr>For and while loops</vt:lpstr>
      <vt:lpstr>PowerPoint Presentation</vt:lpstr>
      <vt:lpstr>Conditional Expression Execution</vt:lpstr>
      <vt:lpstr>F# is executed from beginning of file to end.  Only code earlier in the file can be referenced.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5</cp:revision>
  <dcterms:created xsi:type="dcterms:W3CDTF">2022-03-21T05:15:42Z</dcterms:created>
  <dcterms:modified xsi:type="dcterms:W3CDTF">2022-03-28T23:47:28Z</dcterms:modified>
</cp:coreProperties>
</file>