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402" r:id="rId3"/>
    <p:sldId id="403" r:id="rId4"/>
    <p:sldId id="543" r:id="rId5"/>
    <p:sldId id="405" r:id="rId6"/>
    <p:sldId id="40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91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A0D03-11A1-4185-B868-F499D5E81A7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ABF00-A319-4B3A-8853-1D81F8CD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2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F# is the is .NET’s functional programming language that runs on .NET.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statically typed and type safe, which means that the compiler can check that we are using types and functions correctly and find errors at compile time.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F# has its roots in the </a:t>
            </a:r>
            <a:r>
              <a:rPr lang="en-US" dirty="0" err="1"/>
              <a:t>Ocaml</a:t>
            </a:r>
            <a:r>
              <a:rPr lang="en-US" dirty="0"/>
              <a:t> family of </a:t>
            </a:r>
            <a:r>
              <a:rPr lang="en-US" dirty="0" err="1"/>
              <a:t>langugages</a:t>
            </a:r>
            <a:r>
              <a:rPr lang="en-US" dirty="0"/>
              <a:t> which provide a combination of functional, imperative and OO styles.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if you have worked with any </a:t>
            </a:r>
            <a:r>
              <a:rPr lang="en-US" dirty="0" err="1"/>
              <a:t>Ocaml</a:t>
            </a:r>
            <a:r>
              <a:rPr lang="en-US" dirty="0"/>
              <a:t> based languages, F# will feel very familiar.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if you have been using the new features of C# 10, then some concepts may feel familiar, such as record types.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That’s because as C# has evolved, it has adopted many functional programming concepts that have actually existed in F# for quite a while.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That’s why I say if you are a C# programmer, F# is great to learn as it will make you a better C# programmer by learning the functional patterns that C# ever evolves support.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938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F# is an actively maintained programming language and has been evolving since its first version in 2005.</a:t>
            </a:r>
          </a:p>
          <a:p>
            <a:endParaRPr lang="en-US" dirty="0"/>
          </a:p>
          <a:p>
            <a:r>
              <a:rPr lang="en-US" dirty="0"/>
              <a:t>Although it </a:t>
            </a:r>
          </a:p>
          <a:p>
            <a:endParaRPr lang="en-US" dirty="0"/>
          </a:p>
          <a:p>
            <a:r>
              <a:rPr lang="en-US" dirty="0"/>
              <a:t>It is developed using an open development process with its users and Microsoft.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01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2E7C-58B1-4496-8010-C61972953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53946-AB8C-4709-AC7B-64349C888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B4C46-C2D8-4A8E-8365-5EE64800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57F9B-AC9A-43F3-BA89-BAAE1F48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68E8B-6714-4CE1-A033-55648791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4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2841-5AE9-4789-B867-9D807DD2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05334-272B-43B7-A752-359386773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A515E-DA1F-4313-A6FD-F9883210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85F0A-CBB6-43EA-BA9D-32F4ADFC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29000-1BC4-4F9C-879B-29F618F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3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A5455-2A12-44FD-95E8-E66CE7F89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39BC0-1DC0-4E0D-B4A9-CAB1CE4FD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2541F-1DC3-4D41-91BC-CD0B8CE9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521D8-A4B2-421A-BF45-675D5163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55C0D-CCB5-42B1-A396-2318C504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4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1364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4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0425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740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4277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5269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4139148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6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2EA2-F837-4DC6-AF20-7823776B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1271-D817-470E-A23B-13A686CBC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D14F8-0DEE-47DF-9C9B-B9F277AB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5A0DD-08B7-49D6-A457-3B64EDFD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C91C-1AE2-4F89-AA8E-5A5267C4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84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6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3456072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8971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90946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863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178287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4930725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9743938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2219191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5125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AA98-6022-4416-9E81-975BD64F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6A662-1C6D-4176-BC91-3A3EE8948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46276-EF98-4D89-9CD6-5B6CF789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7A8C9-CFEA-4F88-8150-1A2C6BB3A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7CDA5-4CD4-402F-BE0D-8E0605AC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212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94437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4175396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32389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86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77540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04692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712476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764804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9155471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0449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1C26-B7B7-4302-945C-76A65543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95F6-2A44-432F-BA0B-CF4490EBC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0FCA5-29E6-4143-A808-1C1BB80C6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17A0F-AE46-400F-A26C-ED38D177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44ACB-B9FB-47FC-BA3C-F0D456E4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A9D5F-4B28-41FE-922B-FDC1109A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2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581056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455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12889512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409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294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5041631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8157825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084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4078079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21778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6371-BF78-4C73-9D2F-42319267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5852-BF1C-403D-BE3A-573EB08E4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0F81F-3221-42FE-9242-E74D92369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BE438-52F6-49E5-BBD7-19658C847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33D37-CCC5-4E06-85AF-3A37037F0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E2F05-7147-4E3D-9356-88D79E17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F3151-3EAE-482B-91B1-6B22B6A9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F66D54-EB82-4B18-AE6C-773A96BD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782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4229653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1340486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222293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52441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53825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74614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92819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45536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89337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84360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B2E9-9DA4-4CFE-81A6-805419D8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8C7B5-88B6-4B7F-A19C-442E45D4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1B605-5D16-47F6-9EDA-45B021C0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94278-420A-470A-A189-83C0C4E3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8771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5536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12897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394428547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00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4227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399144655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81219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1668137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4318430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73714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7C7D8-3AB5-46B5-A676-2C99DE42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4A9C2-636A-4DB4-A0AF-D00F7394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904CB-D236-4EDD-BD7A-2BD74AB5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171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8910440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39530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70209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sion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635499" cy="6858000"/>
          </a:xfrm>
          <a:prstGeom prst="rect">
            <a:avLst/>
          </a:prstGeom>
          <a:gradFill flip="none" rotWithShape="1">
            <a:gsLst>
              <a:gs pos="0">
                <a:srgbClr val="F15B2A"/>
              </a:gs>
              <a:gs pos="100000">
                <a:srgbClr val="E80A89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Version Check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02" y="3052161"/>
            <a:ext cx="1624895" cy="16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A770-B3F6-4F47-BD48-458A623E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E24AF-DC9A-429D-AA2A-4B06675B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0D544-80E0-401E-86D9-DC8ECEBDB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F361E-6954-4845-8ECD-DEB14653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57EB9-12F6-49B7-A41A-FEA147D3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D7663-2E29-43C4-B463-FD6A9D0F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6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16CB-530F-422C-A15C-0ABCE266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05A00-EE70-430A-A666-E5B6BDCEB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6387D-5126-463B-82E0-4E822C069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1ABBF-A254-4102-B265-174F20CD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F5206-3C54-4B7C-A6A5-D71268AD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111EB-8D81-448E-B2E7-3FAF8EC8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0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image" Target="../media/image1.png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microsoft.com/office/2007/relationships/hdphoto" Target="../media/hdphoto1.wdp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53247-7D46-485A-8963-F8496BE8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E3DC9-AF31-4B1A-B3B7-CC4120D30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BF894-8D1E-4540-8E68-C5E8AC76A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8F457-EFBD-45B4-8E22-D59DDDB3194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E999F-6842-4F48-B7AD-9346BE051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CD4C7-7AF8-4706-8E3B-61CD3D434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6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4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312012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F#</a:t>
            </a:r>
          </a:p>
        </p:txBody>
      </p:sp>
    </p:spTree>
    <p:extLst>
      <p:ext uri="{BB962C8B-B14F-4D97-AF65-F5344CB8AC3E}">
        <p14:creationId xmlns:p14="http://schemas.microsoft.com/office/powerpoint/2010/main" val="36649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29965" y="2686051"/>
            <a:ext cx="4275911" cy="742949"/>
          </a:xfrm>
        </p:spPr>
        <p:txBody>
          <a:bodyPr/>
          <a:lstStyle/>
          <a:p>
            <a:pPr algn="l"/>
            <a:r>
              <a:rPr lang="en-US" dirty="0"/>
              <a:t>Hello F#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DA70724-5C87-4525-9C5F-B081D3FE55FB}"/>
              </a:ext>
            </a:extLst>
          </p:cNvPr>
          <p:cNvSpPr txBox="1">
            <a:spLocks/>
          </p:cNvSpPr>
          <p:nvPr/>
        </p:nvSpPr>
        <p:spPr>
          <a:xfrm>
            <a:off x="5551131" y="4142890"/>
            <a:ext cx="6447547" cy="742949"/>
          </a:xfrm>
          <a:prstGeom prst="rect">
            <a:avLst/>
          </a:prstGeom>
        </p:spPr>
        <p:txBody>
          <a:bodyPr vert="horz" lIns="60960" tIns="30480" rIns="60960" bIns="30480" rtlCol="0" anchor="ctr">
            <a:noAutofit/>
          </a:bodyPr>
          <a:lstStyle>
            <a:lvl1pPr marL="0" marR="0" indent="0" algn="ctr" defTabSz="878982" rtl="0" eaLnBrk="1" fontAlgn="auto" latinLnBrk="0" hangingPunct="1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6000" b="0" i="0" kern="120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  <a:lvl2pPr marL="878982" marR="0" indent="-433384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 sz="3000" b="0" i="0" kern="1200" baseline="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324580" marR="0" indent="-430336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•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800182" marR="0" indent="-476238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2057350" marR="0" indent="-411948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Myriad Pro Light" panose="020B0403030403020204" pitchFamily="34" charset="0"/>
              <a:buChar char="-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 marL="2578830" marR="0" indent="-438140" algn="l" defTabSz="878982" rtl="0" eaLnBrk="1" fontAlgn="auto" latinLnBrk="0" hangingPunct="1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404040"/>
              </a:buClr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5062" marR="0" indent="-433378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marR="0" indent="-423852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57530" marR="0" indent="-428616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86017">
              <a:spcBef>
                <a:spcPts val="1800"/>
              </a:spcBef>
            </a:pPr>
            <a:r>
              <a:rPr lang="en-US" sz="2667" dirty="0">
                <a:solidFill>
                  <a:srgbClr val="FFFFFF"/>
                </a:solidFill>
                <a:latin typeface="PS TT Commons" panose="02000506040000020004" pitchFamily="50" charset="0"/>
              </a:rPr>
              <a:t>.</a:t>
            </a:r>
            <a:r>
              <a:rPr lang="en-US" sz="2133" dirty="0">
                <a:solidFill>
                  <a:srgbClr val="FFFFFF"/>
                </a:solidFill>
                <a:latin typeface="PS TT Commons" panose="02000506040000020004" pitchFamily="50" charset="0"/>
              </a:rPr>
              <a:t>NET’s Functional Programming Language</a:t>
            </a:r>
          </a:p>
          <a:p>
            <a:pPr algn="l" defTabSz="586017">
              <a:spcBef>
                <a:spcPts val="1800"/>
              </a:spcBef>
            </a:pPr>
            <a:r>
              <a:rPr lang="en-US" sz="2133" dirty="0">
                <a:solidFill>
                  <a:srgbClr val="FFFFFF"/>
                </a:solidFill>
                <a:latin typeface="PS TT Commons" panose="02000506040000020004" pitchFamily="50" charset="0"/>
              </a:rPr>
              <a:t>Static typed and type safe</a:t>
            </a:r>
          </a:p>
          <a:p>
            <a:pPr algn="l" defTabSz="586017">
              <a:spcBef>
                <a:spcPts val="1800"/>
              </a:spcBef>
            </a:pPr>
            <a:r>
              <a:rPr lang="en-US" sz="2133" dirty="0">
                <a:solidFill>
                  <a:srgbClr val="FFFFFF"/>
                </a:solidFill>
                <a:latin typeface="PS TT Commons" panose="02000506040000020004" pitchFamily="50" charset="0"/>
              </a:rPr>
              <a:t>Functional, imperative and OO styles</a:t>
            </a:r>
          </a:p>
          <a:p>
            <a:pPr algn="l" defTabSz="586017">
              <a:spcBef>
                <a:spcPts val="1800"/>
              </a:spcBef>
            </a:pPr>
            <a:r>
              <a:rPr lang="en-US" sz="2133" dirty="0" err="1">
                <a:solidFill>
                  <a:srgbClr val="FFFFFF"/>
                </a:solidFill>
                <a:latin typeface="PS TT Commons" panose="02000506040000020004" pitchFamily="50" charset="0"/>
              </a:rPr>
              <a:t>OCaml</a:t>
            </a:r>
            <a:r>
              <a:rPr lang="en-US" sz="2133" dirty="0">
                <a:solidFill>
                  <a:srgbClr val="FFFFFF"/>
                </a:solidFill>
                <a:latin typeface="PS TT Commons" panose="02000506040000020004" pitchFamily="50" charset="0"/>
              </a:rPr>
              <a:t>-based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E2BE95-CE61-40CD-853D-095CF77C4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58" y="1734962"/>
            <a:ext cx="311785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2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Timeline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1096800" y="3615149"/>
            <a:ext cx="9956434" cy="0"/>
          </a:xfrm>
          <a:prstGeom prst="line">
            <a:avLst/>
          </a:prstGeom>
          <a:ln w="38100" cap="rnd" cmpd="sng">
            <a:solidFill>
              <a:schemeClr val="accent1"/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871283" y="3507866"/>
            <a:ext cx="200051" cy="20005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 dirty="0">
              <a:solidFill>
                <a:srgbClr val="FFFFFF"/>
              </a:solidFill>
              <a:latin typeface="PS TT Commons DemiBold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480765" y="3517141"/>
            <a:ext cx="198295" cy="19829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 dirty="0">
              <a:solidFill>
                <a:srgbClr val="FFFFFF"/>
              </a:solidFill>
              <a:latin typeface="PS TT Commons DemiBol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891F33-285B-4CC3-BB89-C19845579334}"/>
              </a:ext>
            </a:extLst>
          </p:cNvPr>
          <p:cNvSpPr txBox="1"/>
          <p:nvPr/>
        </p:nvSpPr>
        <p:spPr>
          <a:xfrm>
            <a:off x="1300480" y="2855493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16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2005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4CA5FA-A4A6-459B-8071-B381D74D2E26}"/>
              </a:ext>
            </a:extLst>
          </p:cNvPr>
          <p:cNvSpPr txBox="1"/>
          <p:nvPr/>
        </p:nvSpPr>
        <p:spPr>
          <a:xfrm>
            <a:off x="2707147" y="285549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16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2010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FF6165-CE5A-4A05-9A6A-5AD006ED379B}"/>
              </a:ext>
            </a:extLst>
          </p:cNvPr>
          <p:cNvSpPr txBox="1"/>
          <p:nvPr/>
        </p:nvSpPr>
        <p:spPr>
          <a:xfrm>
            <a:off x="1304713" y="3555015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24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1.0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78A597-86FB-42D7-818C-46279D915F16}"/>
              </a:ext>
            </a:extLst>
          </p:cNvPr>
          <p:cNvSpPr txBox="1"/>
          <p:nvPr/>
        </p:nvSpPr>
        <p:spPr>
          <a:xfrm>
            <a:off x="2690882" y="3554601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24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2.0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B75260-CDF0-41C4-8F59-749E3E9B9C28}"/>
              </a:ext>
            </a:extLst>
          </p:cNvPr>
          <p:cNvSpPr/>
          <p:nvPr/>
        </p:nvSpPr>
        <p:spPr>
          <a:xfrm>
            <a:off x="3724407" y="3518027"/>
            <a:ext cx="200051" cy="20005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 dirty="0">
              <a:solidFill>
                <a:srgbClr val="FFFFFF"/>
              </a:solidFill>
              <a:latin typeface="PS TT Commons DemiBold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47970-04C6-4372-AFF6-0A5551380C85}"/>
              </a:ext>
            </a:extLst>
          </p:cNvPr>
          <p:cNvSpPr txBox="1"/>
          <p:nvPr/>
        </p:nvSpPr>
        <p:spPr>
          <a:xfrm>
            <a:off x="3567517" y="2852741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16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2012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0844F3-8B4F-4135-AA5F-F93D550EEA10}"/>
              </a:ext>
            </a:extLst>
          </p:cNvPr>
          <p:cNvSpPr txBox="1"/>
          <p:nvPr/>
        </p:nvSpPr>
        <p:spPr>
          <a:xfrm>
            <a:off x="3551043" y="3554035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24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3.0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2958C12-FA1B-4BEC-A370-7E23EEF50DCF}"/>
              </a:ext>
            </a:extLst>
          </p:cNvPr>
          <p:cNvSpPr/>
          <p:nvPr/>
        </p:nvSpPr>
        <p:spPr>
          <a:xfrm>
            <a:off x="4432017" y="3515367"/>
            <a:ext cx="200051" cy="20005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 dirty="0">
              <a:solidFill>
                <a:srgbClr val="FFFFFF"/>
              </a:solidFill>
              <a:latin typeface="PS TT Commons DemiBold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FF663A-8843-44F8-B47E-3EED8A99FCAC}"/>
              </a:ext>
            </a:extLst>
          </p:cNvPr>
          <p:cNvSpPr txBox="1"/>
          <p:nvPr/>
        </p:nvSpPr>
        <p:spPr>
          <a:xfrm>
            <a:off x="4275127" y="2850081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16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2013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CE8285-3703-4B49-B87B-5A03E0B9270D}"/>
              </a:ext>
            </a:extLst>
          </p:cNvPr>
          <p:cNvSpPr txBox="1"/>
          <p:nvPr/>
        </p:nvSpPr>
        <p:spPr>
          <a:xfrm>
            <a:off x="4239111" y="3554035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24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3.1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181BAA9-EAB6-4EF6-87CE-78F7A49D297A}"/>
              </a:ext>
            </a:extLst>
          </p:cNvPr>
          <p:cNvSpPr/>
          <p:nvPr/>
        </p:nvSpPr>
        <p:spPr>
          <a:xfrm>
            <a:off x="5499656" y="3507867"/>
            <a:ext cx="200051" cy="20005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 dirty="0">
              <a:solidFill>
                <a:srgbClr val="FFFFFF"/>
              </a:solidFill>
              <a:latin typeface="PS TT Commons DemiBold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CC455E-2896-4448-AA1A-F3E4E334A6B1}"/>
              </a:ext>
            </a:extLst>
          </p:cNvPr>
          <p:cNvSpPr txBox="1"/>
          <p:nvPr/>
        </p:nvSpPr>
        <p:spPr>
          <a:xfrm>
            <a:off x="5335521" y="2855493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16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2015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883DA0-6089-44B0-AFBA-2F7E51E9FA27}"/>
              </a:ext>
            </a:extLst>
          </p:cNvPr>
          <p:cNvSpPr txBox="1"/>
          <p:nvPr/>
        </p:nvSpPr>
        <p:spPr>
          <a:xfrm>
            <a:off x="5326292" y="3555015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24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4.0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05507FF-87C9-429D-93FD-0201D4A3C018}"/>
              </a:ext>
            </a:extLst>
          </p:cNvPr>
          <p:cNvSpPr/>
          <p:nvPr/>
        </p:nvSpPr>
        <p:spPr>
          <a:xfrm>
            <a:off x="6657038" y="3520567"/>
            <a:ext cx="200051" cy="20005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 dirty="0">
              <a:solidFill>
                <a:srgbClr val="FFFFFF"/>
              </a:solidFill>
              <a:latin typeface="PS TT Commons DemiBold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9D2C79-6CFE-4F98-A16F-A93A51BF5A2B}"/>
              </a:ext>
            </a:extLst>
          </p:cNvPr>
          <p:cNvSpPr txBox="1"/>
          <p:nvPr/>
        </p:nvSpPr>
        <p:spPr>
          <a:xfrm>
            <a:off x="6481468" y="2855493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16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2017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C9D6F9-39C8-4E3A-A985-848E1612DFEE}"/>
              </a:ext>
            </a:extLst>
          </p:cNvPr>
          <p:cNvSpPr txBox="1"/>
          <p:nvPr/>
        </p:nvSpPr>
        <p:spPr>
          <a:xfrm>
            <a:off x="6452350" y="3553051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24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4.1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F2BE50-958B-4262-A2D9-484351DFB50E}"/>
              </a:ext>
            </a:extLst>
          </p:cNvPr>
          <p:cNvSpPr/>
          <p:nvPr/>
        </p:nvSpPr>
        <p:spPr>
          <a:xfrm>
            <a:off x="7394197" y="3513655"/>
            <a:ext cx="200051" cy="20005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 dirty="0">
              <a:solidFill>
                <a:srgbClr val="FFFFFF"/>
              </a:solidFill>
              <a:latin typeface="PS TT Commons DemiBold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0A12DB-E85C-4760-9288-D20FA6FFE3BF}"/>
              </a:ext>
            </a:extLst>
          </p:cNvPr>
          <p:cNvSpPr txBox="1"/>
          <p:nvPr/>
        </p:nvSpPr>
        <p:spPr>
          <a:xfrm>
            <a:off x="7208428" y="2848585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16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2018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371251-9125-41FE-91BB-59BB071C8C94}"/>
              </a:ext>
            </a:extLst>
          </p:cNvPr>
          <p:cNvSpPr txBox="1"/>
          <p:nvPr/>
        </p:nvSpPr>
        <p:spPr>
          <a:xfrm>
            <a:off x="7202121" y="3553051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24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4.5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79DC4E-AA22-49A7-9C11-FE7E897301C8}"/>
              </a:ext>
            </a:extLst>
          </p:cNvPr>
          <p:cNvSpPr/>
          <p:nvPr/>
        </p:nvSpPr>
        <p:spPr>
          <a:xfrm>
            <a:off x="8126799" y="3516753"/>
            <a:ext cx="200051" cy="20005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 dirty="0">
              <a:solidFill>
                <a:srgbClr val="FFFFFF"/>
              </a:solidFill>
              <a:latin typeface="PS TT Commons DemiBold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6B2B73-B03F-43A8-A1E5-9BA196F6F573}"/>
              </a:ext>
            </a:extLst>
          </p:cNvPr>
          <p:cNvSpPr txBox="1"/>
          <p:nvPr/>
        </p:nvSpPr>
        <p:spPr>
          <a:xfrm>
            <a:off x="7952001" y="2855493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16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2019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FA031D-5280-483A-9E23-A331DA5F4AB2}"/>
              </a:ext>
            </a:extLst>
          </p:cNvPr>
          <p:cNvSpPr txBox="1"/>
          <p:nvPr/>
        </p:nvSpPr>
        <p:spPr>
          <a:xfrm>
            <a:off x="7932435" y="3555015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24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4.6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F551E94-A5A9-493C-A828-39BA2436CCD7}"/>
              </a:ext>
            </a:extLst>
          </p:cNvPr>
          <p:cNvSpPr/>
          <p:nvPr/>
        </p:nvSpPr>
        <p:spPr>
          <a:xfrm>
            <a:off x="8752390" y="3515730"/>
            <a:ext cx="200051" cy="20005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 dirty="0">
              <a:solidFill>
                <a:srgbClr val="FFFFFF"/>
              </a:solidFill>
              <a:latin typeface="PS TT Commons DemiBold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210F17-A191-4550-AB43-730E3432F24D}"/>
              </a:ext>
            </a:extLst>
          </p:cNvPr>
          <p:cNvSpPr txBox="1"/>
          <p:nvPr/>
        </p:nvSpPr>
        <p:spPr>
          <a:xfrm>
            <a:off x="8570454" y="2854441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16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2019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349070-F10A-4AFF-A0FB-FEAF5532D43D}"/>
              </a:ext>
            </a:extLst>
          </p:cNvPr>
          <p:cNvSpPr txBox="1"/>
          <p:nvPr/>
        </p:nvSpPr>
        <p:spPr>
          <a:xfrm>
            <a:off x="8561601" y="3554601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24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4.7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50EB59A-5B32-4B52-AF48-BA05D08E0DAB}"/>
              </a:ext>
            </a:extLst>
          </p:cNvPr>
          <p:cNvSpPr/>
          <p:nvPr/>
        </p:nvSpPr>
        <p:spPr>
          <a:xfrm>
            <a:off x="9402810" y="3518027"/>
            <a:ext cx="200051" cy="20005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 dirty="0">
              <a:solidFill>
                <a:srgbClr val="FFFFFF"/>
              </a:solidFill>
              <a:latin typeface="PS TT Commons DemiBold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865909-B4B9-4F4E-B431-7DF475334BA0}"/>
              </a:ext>
            </a:extLst>
          </p:cNvPr>
          <p:cNvSpPr txBox="1"/>
          <p:nvPr/>
        </p:nvSpPr>
        <p:spPr>
          <a:xfrm>
            <a:off x="9238675" y="2852956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16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2020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640EA4-B3B8-47C9-88E7-BAF0DD2ED9F1}"/>
              </a:ext>
            </a:extLst>
          </p:cNvPr>
          <p:cNvSpPr txBox="1"/>
          <p:nvPr/>
        </p:nvSpPr>
        <p:spPr>
          <a:xfrm>
            <a:off x="9238675" y="3553051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24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5.0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E950BCB-543C-4EDA-887C-DA5CBF8B6A25}"/>
              </a:ext>
            </a:extLst>
          </p:cNvPr>
          <p:cNvSpPr/>
          <p:nvPr/>
        </p:nvSpPr>
        <p:spPr>
          <a:xfrm>
            <a:off x="10276993" y="3507867"/>
            <a:ext cx="200051" cy="20005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 dirty="0">
              <a:solidFill>
                <a:srgbClr val="FFFFFF"/>
              </a:solidFill>
              <a:latin typeface="PS TT Commons DemiBold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BFDD70-9261-4ACF-9021-9F84B56C274A}"/>
              </a:ext>
            </a:extLst>
          </p:cNvPr>
          <p:cNvSpPr txBox="1"/>
          <p:nvPr/>
        </p:nvSpPr>
        <p:spPr>
          <a:xfrm>
            <a:off x="10101179" y="3555015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24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6.0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DC44D6-DD1F-45A8-A74D-D182B40F5D07}"/>
              </a:ext>
            </a:extLst>
          </p:cNvPr>
          <p:cNvSpPr txBox="1"/>
          <p:nvPr/>
        </p:nvSpPr>
        <p:spPr>
          <a:xfrm>
            <a:off x="10098227" y="285243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algn="ctr" defTabSz="293016">
              <a:lnSpc>
                <a:spcPct val="85000"/>
              </a:lnSpc>
              <a:spcBef>
                <a:spcPct val="0"/>
              </a:spcBef>
            </a:pPr>
            <a:r>
              <a:rPr lang="en-US" sz="160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15418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6" grpId="0"/>
      <p:bldP spid="22" grpId="0"/>
      <p:bldP spid="23" grpId="0"/>
      <p:bldP spid="24" grpId="0"/>
      <p:bldP spid="25" grpId="0" animBg="1"/>
      <p:bldP spid="26" grpId="0"/>
      <p:bldP spid="27" grpId="0"/>
      <p:bldP spid="28" grpId="0" animBg="1"/>
      <p:bldP spid="29" grpId="0"/>
      <p:bldP spid="30" grpId="0"/>
      <p:bldP spid="31" grpId="0" animBg="1"/>
      <p:bldP spid="32" grpId="0"/>
      <p:bldP spid="33" grpId="0"/>
      <p:bldP spid="34" grpId="0" animBg="1"/>
      <p:bldP spid="35" grpId="0"/>
      <p:bldP spid="36" grpId="0"/>
      <p:bldP spid="40" grpId="0" animBg="1"/>
      <p:bldP spid="41" grpId="0"/>
      <p:bldP spid="42" grpId="0"/>
      <p:bldP spid="43" grpId="0" animBg="1"/>
      <p:bldP spid="44" grpId="0"/>
      <p:bldP spid="45" grpId="0"/>
      <p:bldP spid="46" grpId="0" animBg="1"/>
      <p:bldP spid="47" grpId="0"/>
      <p:bldP spid="48" grpId="0"/>
      <p:bldP spid="49" grpId="0" animBg="1"/>
      <p:bldP spid="50" grpId="0"/>
      <p:bldP spid="51" grpId="0"/>
      <p:bldP spid="52" grpId="0" animBg="1"/>
      <p:bldP spid="53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Build with F#?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Desktop Applications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Console Applications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Web Applications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Mobile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Services and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23841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4" grpId="0" build="p" animBg="1"/>
      <p:bldP spid="2" grpId="0" build="p" animBg="1"/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F#?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Convenience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Conciseness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Correctness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Completeness</a:t>
            </a:r>
          </a:p>
        </p:txBody>
      </p:sp>
    </p:spTree>
    <p:extLst>
      <p:ext uri="{BB962C8B-B14F-4D97-AF65-F5344CB8AC3E}">
        <p14:creationId xmlns:p14="http://schemas.microsoft.com/office/powerpoint/2010/main" val="62215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4" grpId="0" build="p" animBg="1"/>
      <p:bldP spid="2" grpId="0" build="p" animBg="1"/>
      <p:bldP spid="3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Widescreen</PresentationFormat>
  <Paragraphs>64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Office Theme</vt:lpstr>
      <vt:lpstr>PSTTCommons</vt:lpstr>
      <vt:lpstr>Hello F#</vt:lpstr>
      <vt:lpstr>PowerPoint Presentation</vt:lpstr>
      <vt:lpstr>F# Timeline</vt:lpstr>
      <vt:lpstr>What Can I Build with F#?</vt:lpstr>
      <vt:lpstr>Why Use F#?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F#</dc:title>
  <dc:creator>Michael Heydt</dc:creator>
  <cp:lastModifiedBy>Michael Heydt</cp:lastModifiedBy>
  <cp:revision>1</cp:revision>
  <dcterms:created xsi:type="dcterms:W3CDTF">2022-03-20T05:45:42Z</dcterms:created>
  <dcterms:modified xsi:type="dcterms:W3CDTF">2022-03-20T05:46:10Z</dcterms:modified>
</cp:coreProperties>
</file>