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391" r:id="rId2"/>
    <p:sldId id="392" r:id="rId3"/>
    <p:sldId id="451" r:id="rId4"/>
    <p:sldId id="449" r:id="rId5"/>
    <p:sldId id="464" r:id="rId6"/>
    <p:sldId id="492" r:id="rId7"/>
    <p:sldId id="450" r:id="rId8"/>
    <p:sldId id="452" r:id="rId9"/>
    <p:sldId id="456" r:id="rId10"/>
    <p:sldId id="457" r:id="rId11"/>
    <p:sldId id="458" r:id="rId12"/>
    <p:sldId id="462" r:id="rId13"/>
    <p:sldId id="467" r:id="rId14"/>
    <p:sldId id="489" r:id="rId15"/>
    <p:sldId id="490" r:id="rId16"/>
    <p:sldId id="454" r:id="rId17"/>
    <p:sldId id="455" r:id="rId18"/>
    <p:sldId id="459" r:id="rId19"/>
    <p:sldId id="460" r:id="rId20"/>
    <p:sldId id="513" r:id="rId21"/>
    <p:sldId id="491" r:id="rId22"/>
    <p:sldId id="465" r:id="rId23"/>
    <p:sldId id="469" r:id="rId24"/>
    <p:sldId id="466" r:id="rId25"/>
    <p:sldId id="463" r:id="rId26"/>
    <p:sldId id="453" r:id="rId27"/>
    <p:sldId id="461" r:id="rId28"/>
    <p:sldId id="407" r:id="rId29"/>
    <p:sldId id="411" r:id="rId30"/>
    <p:sldId id="475" r:id="rId31"/>
    <p:sldId id="471" r:id="rId32"/>
    <p:sldId id="472" r:id="rId33"/>
    <p:sldId id="470" r:id="rId34"/>
    <p:sldId id="473" r:id="rId35"/>
    <p:sldId id="474" r:id="rId36"/>
    <p:sldId id="476" r:id="rId37"/>
    <p:sldId id="477" r:id="rId38"/>
    <p:sldId id="487" r:id="rId39"/>
    <p:sldId id="493" r:id="rId40"/>
    <p:sldId id="488" r:id="rId41"/>
    <p:sldId id="485" r:id="rId42"/>
    <p:sldId id="486" r:id="rId43"/>
    <p:sldId id="503" r:id="rId44"/>
    <p:sldId id="504" r:id="rId45"/>
    <p:sldId id="505" r:id="rId46"/>
    <p:sldId id="518" r:id="rId47"/>
    <p:sldId id="519" r:id="rId48"/>
    <p:sldId id="520" r:id="rId49"/>
    <p:sldId id="480" r:id="rId50"/>
    <p:sldId id="482" r:id="rId51"/>
    <p:sldId id="494" r:id="rId52"/>
    <p:sldId id="484" r:id="rId53"/>
    <p:sldId id="495" r:id="rId54"/>
    <p:sldId id="496" r:id="rId55"/>
    <p:sldId id="497" r:id="rId56"/>
    <p:sldId id="498" r:id="rId57"/>
    <p:sldId id="500" r:id="rId58"/>
    <p:sldId id="499" r:id="rId59"/>
    <p:sldId id="502" r:id="rId60"/>
    <p:sldId id="514" r:id="rId61"/>
    <p:sldId id="515" r:id="rId62"/>
    <p:sldId id="516" r:id="rId63"/>
    <p:sldId id="517" r:id="rId64"/>
    <p:sldId id="506" r:id="rId65"/>
    <p:sldId id="507" r:id="rId66"/>
    <p:sldId id="508" r:id="rId67"/>
    <p:sldId id="509" r:id="rId68"/>
    <p:sldId id="510" r:id="rId69"/>
    <p:sldId id="521" r:id="rId70"/>
    <p:sldId id="522" r:id="rId71"/>
    <p:sldId id="523" r:id="rId72"/>
    <p:sldId id="524" r:id="rId73"/>
    <p:sldId id="525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44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4E4EE-A4B5-4D3C-9AF0-AB24BC825B3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31665-1B7B-438B-A1B5-E92A3577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195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1148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327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444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276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13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132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462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792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791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234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923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30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448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891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464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24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59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15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51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121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78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7248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4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81743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92982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047032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58001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769126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92377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053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770743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52712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396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82428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940421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2293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1308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80498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90569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7362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2409534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44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433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9454741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5767173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406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4991770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968632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46189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1360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0916736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68828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26052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6321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269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8762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22340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95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7774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02641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8686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53102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2433852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287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364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18705990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941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3436807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1223810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7723177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27242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2478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6415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43747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2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microsoft.com/office/2007/relationships/hdphoto" Target="../media/hdphoto1.wdp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3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52421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relation" TargetMode="External"/><Relationship Id="rId1" Type="http://schemas.openxmlformats.org/officeDocument/2006/relationships/slideLayout" Target="../slideLayouts/slideLayout5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F# 6 Fundamentals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Foundations of Functional Programming with F#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Michael Heydt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Developer and Trainer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@mikeheydt    www.smac.io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E334966-3486-4F0D-95BA-01C5D229D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56844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9F8C-4511-45F3-8C8A-113DB75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84323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9F8C-4511-45F3-8C8A-113DB75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Points</a:t>
            </a:r>
          </a:p>
        </p:txBody>
      </p:sp>
    </p:spTree>
    <p:extLst>
      <p:ext uri="{BB962C8B-B14F-4D97-AF65-F5344CB8AC3E}">
        <p14:creationId xmlns:p14="http://schemas.microsoft.com/office/powerpoint/2010/main" val="316982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9F8C-4511-45F3-8C8A-113DB75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416629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9F8C-4511-45F3-8C8A-113DB75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</p:spTree>
    <p:extLst>
      <p:ext uri="{BB962C8B-B14F-4D97-AF65-F5344CB8AC3E}">
        <p14:creationId xmlns:p14="http://schemas.microsoft.com/office/powerpoint/2010/main" val="331495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Name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26521" y="2235200"/>
            <a:ext cx="5698547" cy="3928533"/>
          </a:xfrm>
        </p:spPr>
        <p:txBody>
          <a:bodyPr/>
          <a:lstStyle/>
          <a:p>
            <a:r>
              <a:rPr lang="en-US" dirty="0"/>
              <a:t>bool</a:t>
            </a:r>
          </a:p>
          <a:p>
            <a:r>
              <a:rPr lang="en-US" dirty="0"/>
              <a:t>byte / </a:t>
            </a:r>
            <a:r>
              <a:rPr lang="en-US" dirty="0" err="1"/>
              <a:t>sbyte</a:t>
            </a:r>
            <a:endParaRPr lang="en-US" dirty="0"/>
          </a:p>
          <a:p>
            <a:r>
              <a:rPr lang="en-US" dirty="0"/>
              <a:t>Int16 / int32 / int64, uint16 / uint32 / uint64</a:t>
            </a:r>
          </a:p>
          <a:p>
            <a:r>
              <a:rPr lang="en-US" dirty="0"/>
              <a:t>float32, single, float, double, decimal</a:t>
            </a:r>
          </a:p>
          <a:p>
            <a:r>
              <a:rPr lang="en-US" dirty="0"/>
              <a:t>char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unit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.NET Type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366935" y="2235200"/>
            <a:ext cx="5825065" cy="3928533"/>
          </a:xfrm>
        </p:spPr>
        <p:txBody>
          <a:bodyPr/>
          <a:lstStyle/>
          <a:p>
            <a:r>
              <a:rPr lang="en-US" dirty="0"/>
              <a:t>Boolean </a:t>
            </a:r>
          </a:p>
          <a:p>
            <a:r>
              <a:rPr lang="en-US" dirty="0"/>
              <a:t>Unsigned / signed byte</a:t>
            </a:r>
          </a:p>
          <a:p>
            <a:r>
              <a:rPr lang="en-US" dirty="0"/>
              <a:t>16, 32 and 64 bit integers</a:t>
            </a:r>
          </a:p>
          <a:p>
            <a:r>
              <a:rPr lang="en-US" dirty="0"/>
              <a:t>32-bit, 64-bit, and 28 digit min float</a:t>
            </a:r>
          </a:p>
          <a:p>
            <a:r>
              <a:rPr lang="en-US" dirty="0"/>
              <a:t>char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236899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has access to all .NET types, including objects</a:t>
            </a:r>
          </a:p>
        </p:txBody>
      </p:sp>
    </p:spTree>
    <p:extLst>
      <p:ext uri="{BB962C8B-B14F-4D97-AF65-F5344CB8AC3E}">
        <p14:creationId xmlns:p14="http://schemas.microsoft.com/office/powerpoint/2010/main" val="83803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functions are separate.  This is considered a benefit over OOPs.</a:t>
            </a:r>
          </a:p>
        </p:txBody>
      </p:sp>
    </p:spTree>
    <p:extLst>
      <p:ext uri="{BB962C8B-B14F-4D97-AF65-F5344CB8AC3E}">
        <p14:creationId xmlns:p14="http://schemas.microsoft.com/office/powerpoint/2010/main" val="825975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does support objects, but primarily for interoperation with .NET</a:t>
            </a:r>
          </a:p>
        </p:txBody>
      </p:sp>
    </p:spTree>
    <p:extLst>
      <p:ext uri="{BB962C8B-B14F-4D97-AF65-F5344CB8AC3E}">
        <p14:creationId xmlns:p14="http://schemas.microsoft.com/office/powerpoint/2010/main" val="3812228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is executed from beginning of file to end.  Only code earlier in the file can be referenced. </a:t>
            </a:r>
          </a:p>
        </p:txBody>
      </p:sp>
    </p:spTree>
    <p:extLst>
      <p:ext uri="{BB962C8B-B14F-4D97-AF65-F5344CB8AC3E}">
        <p14:creationId xmlns:p14="http://schemas.microsoft.com/office/powerpoint/2010/main" val="294335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is declarative – what to do</a:t>
            </a:r>
            <a:br>
              <a:rPr lang="en-US" dirty="0"/>
            </a:br>
            <a:r>
              <a:rPr lang="en-US" dirty="0"/>
              <a:t>Not imperative – how to do it</a:t>
            </a:r>
          </a:p>
        </p:txBody>
      </p:sp>
    </p:spTree>
    <p:extLst>
      <p:ext uri="{BB962C8B-B14F-4D97-AF65-F5344CB8AC3E}">
        <p14:creationId xmlns:p14="http://schemas.microsoft.com/office/powerpoint/2010/main" val="70592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Topics in the module</a:t>
            </a:r>
          </a:p>
        </p:txBody>
      </p:sp>
    </p:spTree>
    <p:extLst>
      <p:ext uri="{BB962C8B-B14F-4D97-AF65-F5344CB8AC3E}">
        <p14:creationId xmlns:p14="http://schemas.microsoft.com/office/powerpoint/2010/main" val="2883825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uses whitespace for scoping instead of brackets {}</a:t>
            </a:r>
          </a:p>
        </p:txBody>
      </p:sp>
    </p:spTree>
    <p:extLst>
      <p:ext uri="{BB962C8B-B14F-4D97-AF65-F5344CB8AC3E}">
        <p14:creationId xmlns:p14="http://schemas.microsoft.com/office/powerpoint/2010/main" val="736563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9F8C-4511-45F3-8C8A-113DB75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</a:p>
        </p:txBody>
      </p:sp>
    </p:spTree>
    <p:extLst>
      <p:ext uri="{BB962C8B-B14F-4D97-AF65-F5344CB8AC3E}">
        <p14:creationId xmlns:p14="http://schemas.microsoft.com/office/powerpoint/2010/main" val="2222002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/ </a:t>
            </a:r>
            <a:r>
              <a:rPr lang="en-US" dirty="0" err="1"/>
              <a:t>printfn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Format specifier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%A</a:t>
            </a:r>
          </a:p>
          <a:p>
            <a:r>
              <a:rPr lang="en-US" dirty="0"/>
              <a:t>%s</a:t>
            </a:r>
          </a:p>
          <a:p>
            <a:r>
              <a:rPr lang="en-US" dirty="0"/>
              <a:t>%c</a:t>
            </a:r>
          </a:p>
          <a:p>
            <a:r>
              <a:rPr lang="en-US" dirty="0"/>
              <a:t>%d, %i</a:t>
            </a:r>
          </a:p>
          <a:p>
            <a:r>
              <a:rPr lang="en-US" dirty="0"/>
              <a:t>%f, %F</a:t>
            </a:r>
          </a:p>
          <a:p>
            <a:r>
              <a:rPr lang="en-US" dirty="0"/>
              <a:t>%b</a:t>
            </a:r>
          </a:p>
          <a:p>
            <a:r>
              <a:rPr lang="en-US" dirty="0"/>
              <a:t>%%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Meaning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Any value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Char</a:t>
            </a:r>
          </a:p>
          <a:p>
            <a:r>
              <a:rPr lang="en-US" dirty="0"/>
              <a:t>Decimal integer</a:t>
            </a:r>
          </a:p>
          <a:p>
            <a:r>
              <a:rPr lang="en-US" dirty="0"/>
              <a:t>Floating point</a:t>
            </a:r>
          </a:p>
          <a:p>
            <a:r>
              <a:rPr lang="en-US" dirty="0"/>
              <a:t>Boolean (output ‘true’ or ‘false’)</a:t>
            </a:r>
          </a:p>
          <a:p>
            <a:r>
              <a:rPr lang="en-US" dirty="0"/>
              <a:t>Just a ‘%’</a:t>
            </a:r>
          </a:p>
        </p:txBody>
      </p:sp>
    </p:spTree>
    <p:extLst>
      <p:ext uri="{BB962C8B-B14F-4D97-AF65-F5344CB8AC3E}">
        <p14:creationId xmlns:p14="http://schemas.microsoft.com/office/powerpoint/2010/main" val="439563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Information about the code above. Code should be in Roboto Mono font, while slide title and supplemental text should remain in PS TT Commons.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// Using a verbatim string</a:t>
            </a:r>
          </a:p>
          <a:p>
            <a:r>
              <a:rPr lang="en-US" dirty="0"/>
              <a:t>let xmlFragment1 = @"&lt;book author=""Milton, John"" title=""Paradise Lost""&gt;"</a:t>
            </a:r>
          </a:p>
          <a:p>
            <a:endParaRPr lang="en-US" dirty="0"/>
          </a:p>
          <a:p>
            <a:r>
              <a:rPr lang="en-US" dirty="0"/>
              <a:t>// Using a triple-quoted string</a:t>
            </a:r>
          </a:p>
          <a:p>
            <a:r>
              <a:rPr lang="en-US" dirty="0"/>
              <a:t>let xmlFragment2 = """&lt;book author="Milton, John" title="Paradise Lost"&gt;"""</a:t>
            </a:r>
          </a:p>
        </p:txBody>
      </p:sp>
    </p:spTree>
    <p:extLst>
      <p:ext uri="{BB962C8B-B14F-4D97-AF65-F5344CB8AC3E}">
        <p14:creationId xmlns:p14="http://schemas.microsoft.com/office/powerpoint/2010/main" val="894198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9F8C-4511-45F3-8C8A-113DB75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patterns: arrays</a:t>
            </a:r>
          </a:p>
        </p:txBody>
      </p:sp>
    </p:spTree>
    <p:extLst>
      <p:ext uri="{BB962C8B-B14F-4D97-AF65-F5344CB8AC3E}">
        <p14:creationId xmlns:p14="http://schemas.microsoft.com/office/powerpoint/2010/main" val="3136286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err="1"/>
              <a:t>MyClass</a:t>
            </a:r>
            <a:r>
              <a:rPr lang="en-US" dirty="0"/>
              <a:t>(a) =</a:t>
            </a:r>
          </a:p>
          <a:p>
            <a:r>
              <a:rPr lang="en-US" dirty="0"/>
              <a:t>    let field1 = a</a:t>
            </a:r>
          </a:p>
          <a:p>
            <a:r>
              <a:rPr lang="en-US" dirty="0"/>
              <a:t>    let field2 = "text"</a:t>
            </a:r>
          </a:p>
          <a:p>
            <a:r>
              <a:rPr lang="en-US" dirty="0"/>
              <a:t>    do </a:t>
            </a:r>
            <a:r>
              <a:rPr lang="en-US" dirty="0" err="1"/>
              <a:t>printfn</a:t>
            </a:r>
            <a:r>
              <a:rPr lang="en-US" dirty="0"/>
              <a:t> "%d %s" field1 field2</a:t>
            </a:r>
          </a:p>
          <a:p>
            <a:r>
              <a:rPr lang="en-US" dirty="0"/>
              <a:t>    member </a:t>
            </a:r>
            <a:r>
              <a:rPr lang="en-US" dirty="0" err="1"/>
              <a:t>this.F</a:t>
            </a:r>
            <a:r>
              <a:rPr lang="en-US" dirty="0"/>
              <a:t> input =</a:t>
            </a:r>
          </a:p>
          <a:p>
            <a:r>
              <a:rPr lang="en-US" dirty="0"/>
              <a:t>        </a:t>
            </a:r>
            <a:r>
              <a:rPr lang="en-US" dirty="0" err="1"/>
              <a:t>printfn</a:t>
            </a:r>
            <a:r>
              <a:rPr lang="en-US" dirty="0"/>
              <a:t> "Field1 %d Field2 %s Input %A" field1 field2 input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F# if vs C#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F#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437574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7B4A-AFDD-4FE9-BCB3-EC8140C6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12C66-37D3-4D48-909A-A561D59C25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3B0E6-D4ED-41D4-BE20-383DA232D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D661C-5BCB-4BA0-BDC3-4C93375A05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C327CA-FE0E-4A74-91E3-B113FAC023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47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Concepts</a:t>
            </a:r>
          </a:p>
        </p:txBody>
      </p:sp>
    </p:spTree>
    <p:extLst>
      <p:ext uri="{BB962C8B-B14F-4D97-AF65-F5344CB8AC3E}">
        <p14:creationId xmlns:p14="http://schemas.microsoft.com/office/powerpoint/2010/main" val="306810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Key Concepts of F#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Expressions</a:t>
            </a:r>
          </a:p>
          <a:p>
            <a:r>
              <a:rPr lang="en-US" dirty="0">
                <a:solidFill>
                  <a:schemeClr val="bg1"/>
                </a:solidFill>
              </a:rPr>
              <a:t>Rather than statements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Function Oriented</a:t>
            </a:r>
          </a:p>
          <a:p>
            <a:r>
              <a:rPr lang="en-US" dirty="0">
                <a:solidFill>
                  <a:schemeClr val="bg1"/>
                </a:solidFill>
              </a:rPr>
              <a:t>Not object-oriented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Pattern Matching</a:t>
            </a:r>
          </a:p>
          <a:p>
            <a:r>
              <a:rPr lang="en-US" dirty="0">
                <a:solidFill>
                  <a:schemeClr val="bg1"/>
                </a:solidFill>
              </a:rPr>
              <a:t>For control flow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Algebraic Types</a:t>
            </a:r>
          </a:p>
          <a:p>
            <a:r>
              <a:rPr lang="en-US" dirty="0">
                <a:solidFill>
                  <a:schemeClr val="bg1"/>
                </a:solidFill>
              </a:rPr>
              <a:t>For domain models</a:t>
            </a:r>
          </a:p>
        </p:txBody>
      </p:sp>
    </p:spTree>
    <p:extLst>
      <p:ext uri="{BB962C8B-B14F-4D97-AF65-F5344CB8AC3E}">
        <p14:creationId xmlns:p14="http://schemas.microsoft.com/office/powerpoint/2010/main" val="22015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  <p:bldP spid="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Syntax and Imperative Fundamentals</a:t>
            </a:r>
          </a:p>
        </p:txBody>
      </p:sp>
    </p:spTree>
    <p:extLst>
      <p:ext uri="{BB962C8B-B14F-4D97-AF65-F5344CB8AC3E}">
        <p14:creationId xmlns:p14="http://schemas.microsoft.com/office/powerpoint/2010/main" val="439395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Concepts</a:t>
            </a:r>
          </a:p>
        </p:txBody>
      </p:sp>
    </p:spTree>
    <p:extLst>
      <p:ext uri="{BB962C8B-B14F-4D97-AF65-F5344CB8AC3E}">
        <p14:creationId xmlns:p14="http://schemas.microsoft.com/office/powerpoint/2010/main" val="2836165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the relational approach, a function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f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: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→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Binary relation"/>
              </a:rPr>
              <a:t>binary relation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between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associates to each element of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exactly one element of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7384" y="6309360"/>
            <a:ext cx="10037657" cy="425450"/>
          </a:xfrm>
        </p:spPr>
        <p:txBody>
          <a:bodyPr/>
          <a:lstStyle/>
          <a:p>
            <a:r>
              <a:rPr lang="en-US" dirty="0">
                <a:latin typeface="PS TT Commons" charset="0"/>
                <a:ea typeface="PS TT Commons" charset="0"/>
                <a:cs typeface="PS TT Commons" charset="0"/>
              </a:rPr>
              <a:t>https://en.wikipedia.org/wiki/Function_(mathematics)</a:t>
            </a:r>
          </a:p>
        </p:txBody>
      </p:sp>
    </p:spTree>
    <p:extLst>
      <p:ext uri="{BB962C8B-B14F-4D97-AF65-F5344CB8AC3E}">
        <p14:creationId xmlns:p14="http://schemas.microsoft.com/office/powerpoint/2010/main" val="29363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Black-box</a:t>
            </a:r>
          </a:p>
          <a:p>
            <a:r>
              <a:rPr lang="en-US" dirty="0"/>
              <a:t>One input</a:t>
            </a:r>
          </a:p>
          <a:p>
            <a:r>
              <a:rPr lang="en-US" dirty="0"/>
              <a:t>One output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Not a Function</a:t>
            </a:r>
          </a:p>
          <a:p>
            <a:r>
              <a:rPr lang="en-US" dirty="0"/>
              <a:t>This is bad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436655" y="4692603"/>
            <a:ext cx="3413117" cy="1655188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Maps Domain to Range</a:t>
            </a:r>
          </a:p>
          <a:p>
            <a:r>
              <a:rPr lang="en-US" dirty="0"/>
              <a:t>Values in X -&gt; 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C89AFC5-7F14-4F38-8092-0EF3205FDB36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72" y="2127650"/>
            <a:ext cx="2352495" cy="233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DDF4BE-E7A6-4ADC-A0D1-45E9041E3531}"/>
              </a:ext>
            </a:extLst>
          </p:cNvPr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2035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F9E6B40-D473-4605-ACFB-9C183ED65C3D}"/>
              </a:ext>
            </a:extLst>
          </p:cNvPr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33" y="202035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78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/>
      <p:bldP spid="6" grpId="0"/>
      <p:bldP spid="7" grpId="0" uiExpan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9F8C-4511-45F3-8C8A-113DB75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Single-Valued Functions</a:t>
            </a:r>
          </a:p>
        </p:txBody>
      </p:sp>
    </p:spTree>
    <p:extLst>
      <p:ext uri="{BB962C8B-B14F-4D97-AF65-F5344CB8AC3E}">
        <p14:creationId xmlns:p14="http://schemas.microsoft.com/office/powerpoint/2010/main" val="313453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9F8C-4511-45F3-8C8A-113DB75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Functions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F77DAD-1042-436A-BD82-D9CB4C09F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50" y="1586132"/>
            <a:ext cx="2624715" cy="391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C9FD6B2-77C8-4A56-9F1D-32033896C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574" y="1473591"/>
            <a:ext cx="3440841" cy="413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547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9F8C-4511-45F3-8C8A-113DB75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Functions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0908600-4D22-4938-9870-32EAB2A2D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27" y="1659988"/>
            <a:ext cx="3785381" cy="378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271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1994420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parameter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Components of a function declaration include: let / name, parameters, body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&gt; let square x = x * x</a:t>
            </a:r>
          </a:p>
          <a:p>
            <a:r>
              <a:rPr lang="en-US" dirty="0" err="1"/>
              <a:t>val</a:t>
            </a:r>
            <a:r>
              <a:rPr lang="en-US" dirty="0"/>
              <a:t> square: x: int -&gt; int</a:t>
            </a:r>
          </a:p>
        </p:txBody>
      </p:sp>
    </p:spTree>
    <p:extLst>
      <p:ext uri="{BB962C8B-B14F-4D97-AF65-F5344CB8AC3E}">
        <p14:creationId xmlns:p14="http://schemas.microsoft.com/office/powerpoint/2010/main" val="511110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expressions, and expressions return a value, even if the value is ()</a:t>
            </a:r>
          </a:p>
        </p:txBody>
      </p:sp>
    </p:spTree>
    <p:extLst>
      <p:ext uri="{BB962C8B-B14F-4D97-AF65-F5344CB8AC3E}">
        <p14:creationId xmlns:p14="http://schemas.microsoft.com/office/powerpoint/2010/main" val="1230900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Functions are expressions, and expressions return a value, even if the value is 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&gt; let square x = x * x</a:t>
            </a:r>
          </a:p>
          <a:p>
            <a:r>
              <a:rPr lang="en-US" dirty="0" err="1"/>
              <a:t>val</a:t>
            </a:r>
            <a:r>
              <a:rPr lang="en-US" dirty="0"/>
              <a:t> square: x: int -&gt; int</a:t>
            </a:r>
          </a:p>
        </p:txBody>
      </p:sp>
    </p:spTree>
    <p:extLst>
      <p:ext uri="{BB962C8B-B14F-4D97-AF65-F5344CB8AC3E}">
        <p14:creationId xmlns:p14="http://schemas.microsoft.com/office/powerpoint/2010/main" val="170810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Variable</a:t>
            </a:r>
          </a:p>
        </p:txBody>
      </p:sp>
    </p:spTree>
    <p:extLst>
      <p:ext uri="{BB962C8B-B14F-4D97-AF65-F5344CB8AC3E}">
        <p14:creationId xmlns:p14="http://schemas.microsoft.com/office/powerpoint/2010/main" val="670674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Functions can span multiple lines.  Indent the lines of the function.  When done, go back to outer indent (or ;; in </a:t>
            </a:r>
            <a:r>
              <a:rPr lang="en-US" dirty="0" err="1"/>
              <a:t>fsi</a:t>
            </a:r>
            <a:r>
              <a:rPr lang="en-US" dirty="0"/>
              <a:t>).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815" indent="-304815">
              <a:buFont typeface="Wingdings" panose="05000000000000000000" pitchFamily="2" charset="2"/>
              <a:buChar char="Ø"/>
            </a:pPr>
            <a:r>
              <a:rPr lang="en-US" dirty="0"/>
              <a:t>let square x = </a:t>
            </a:r>
          </a:p>
          <a:p>
            <a:r>
              <a:rPr lang="en-US" dirty="0"/>
              <a:t>	x * x</a:t>
            </a:r>
          </a:p>
          <a:p>
            <a:r>
              <a:rPr lang="en-US" dirty="0" err="1"/>
              <a:t>val</a:t>
            </a:r>
            <a:r>
              <a:rPr lang="en-US" dirty="0"/>
              <a:t> square: x: int -&gt; int</a:t>
            </a:r>
          </a:p>
        </p:txBody>
      </p:sp>
    </p:spTree>
    <p:extLst>
      <p:ext uri="{BB962C8B-B14F-4D97-AF65-F5344CB8AC3E}">
        <p14:creationId xmlns:p14="http://schemas.microsoft.com/office/powerpoint/2010/main" val="849129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Type after the last arrow is the return type</a:t>
            </a:r>
          </a:p>
          <a:p>
            <a:endParaRPr lang="en-US" dirty="0"/>
          </a:p>
          <a:p>
            <a:r>
              <a:rPr lang="en-US" dirty="0"/>
              <a:t>All other types are function parameters</a:t>
            </a:r>
          </a:p>
          <a:p>
            <a:endParaRPr lang="en-US" dirty="0"/>
          </a:p>
          <a:p>
            <a:r>
              <a:rPr lang="en-US" dirty="0"/>
              <a:t>All types are inferred, including the return type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square</a:t>
            </a:r>
            <a:r>
              <a:rPr lang="en-US" b="0" dirty="0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x</a:t>
            </a:r>
          </a:p>
          <a:p>
            <a:r>
              <a:rPr lang="en-US" dirty="0" err="1"/>
              <a:t>val</a:t>
            </a:r>
            <a:r>
              <a:rPr lang="en-US" dirty="0"/>
              <a:t> square: x: int -&gt; int</a:t>
            </a:r>
          </a:p>
        </p:txBody>
      </p:sp>
    </p:spTree>
    <p:extLst>
      <p:ext uri="{BB962C8B-B14F-4D97-AF65-F5344CB8AC3E}">
        <p14:creationId xmlns:p14="http://schemas.microsoft.com/office/powerpoint/2010/main" val="775351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Function name followed by the parameters separated by spaces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&gt; let square x = x * x</a:t>
            </a:r>
          </a:p>
          <a:p>
            <a:r>
              <a:rPr lang="en-US" dirty="0" err="1"/>
              <a:t>val</a:t>
            </a:r>
            <a:r>
              <a:rPr lang="en-US" dirty="0"/>
              <a:t> square: x: int -&gt; int</a:t>
            </a:r>
          </a:p>
          <a:p>
            <a:endParaRPr lang="en-US" dirty="0"/>
          </a:p>
          <a:p>
            <a:r>
              <a:rPr lang="en-US" dirty="0"/>
              <a:t>&gt; square 3</a:t>
            </a:r>
          </a:p>
          <a:p>
            <a:r>
              <a:rPr lang="en-US" dirty="0" err="1"/>
              <a:t>val</a:t>
            </a:r>
            <a:r>
              <a:rPr lang="en-US" dirty="0"/>
              <a:t> it: int = 9</a:t>
            </a:r>
          </a:p>
        </p:txBody>
      </p:sp>
    </p:spTree>
    <p:extLst>
      <p:ext uri="{BB962C8B-B14F-4D97-AF65-F5344CB8AC3E}">
        <p14:creationId xmlns:p14="http://schemas.microsoft.com/office/powerpoint/2010/main" val="3229775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Function name followed by the parameters separated by spaces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square</a:t>
            </a:r>
            <a:r>
              <a:rPr lang="en-US" b="0" dirty="0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x</a:t>
            </a:r>
          </a:p>
          <a:p>
            <a:r>
              <a:rPr lang="en-US" dirty="0" err="1"/>
              <a:t>val</a:t>
            </a:r>
            <a:r>
              <a:rPr lang="en-US" dirty="0"/>
              <a:t> square: x: int -&gt; int</a:t>
            </a:r>
          </a:p>
          <a:p>
            <a:endParaRPr lang="en-US" dirty="0"/>
          </a:p>
          <a:p>
            <a:r>
              <a:rPr lang="en-US" dirty="0"/>
              <a:t>&gt; square 3.</a:t>
            </a:r>
          </a:p>
          <a:p>
            <a:r>
              <a:rPr lang="en-US" dirty="0">
                <a:solidFill>
                  <a:srgbClr val="FF0000"/>
                </a:solidFill>
              </a:rPr>
              <a:t>error FS0001: This expression was expected to have type</a:t>
            </a:r>
          </a:p>
          <a:p>
            <a:r>
              <a:rPr lang="en-US" dirty="0">
                <a:solidFill>
                  <a:srgbClr val="FF0000"/>
                </a:solidFill>
              </a:rPr>
              <a:t>    'int'</a:t>
            </a:r>
          </a:p>
          <a:p>
            <a:r>
              <a:rPr lang="en-US" dirty="0">
                <a:solidFill>
                  <a:srgbClr val="FF0000"/>
                </a:solidFill>
              </a:rPr>
              <a:t>but here has type</a:t>
            </a:r>
          </a:p>
          <a:p>
            <a:r>
              <a:rPr lang="en-US" dirty="0">
                <a:solidFill>
                  <a:srgbClr val="FF0000"/>
                </a:solidFill>
              </a:rPr>
              <a:t>    'float'</a:t>
            </a:r>
          </a:p>
        </p:txBody>
      </p:sp>
    </p:spTree>
    <p:extLst>
      <p:ext uri="{BB962C8B-B14F-4D97-AF65-F5344CB8AC3E}">
        <p14:creationId xmlns:p14="http://schemas.microsoft.com/office/powerpoint/2010/main" val="4054071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Coerce type of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Specify the name, the a : and type, and surround those three with parentheses.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square</a:t>
            </a:r>
            <a:r>
              <a:rPr lang="en-US" b="0" dirty="0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 (x: float)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x</a:t>
            </a:r>
          </a:p>
          <a:p>
            <a:r>
              <a:rPr lang="en-US" dirty="0" err="1"/>
              <a:t>val</a:t>
            </a:r>
            <a:r>
              <a:rPr lang="en-US" dirty="0"/>
              <a:t> square: x: float -&gt; float</a:t>
            </a:r>
          </a:p>
          <a:p>
            <a:endParaRPr lang="en-US" dirty="0"/>
          </a:p>
          <a:p>
            <a:r>
              <a:rPr lang="en-US" dirty="0"/>
              <a:t>&gt; square 3.</a:t>
            </a:r>
          </a:p>
          <a:p>
            <a:r>
              <a:rPr lang="en-US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it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9.0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304815" indent="-30481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square 3</a:t>
            </a:r>
          </a:p>
          <a:p>
            <a:r>
              <a:rPr lang="en-US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it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9.0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114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Casting is performed using functions, following with the functional nature of F#.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 float;;</a:t>
            </a:r>
          </a:p>
          <a:p>
            <a:r>
              <a:rPr lang="en-US" dirty="0" err="1">
                <a:solidFill>
                  <a:srgbClr val="C792EA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 it: (int -&gt; float) = &lt;fun:it@59-7&gt;</a:t>
            </a:r>
          </a:p>
          <a:p>
            <a:endParaRPr lang="en-US" b="0" dirty="0">
              <a:solidFill>
                <a:srgbClr val="C792E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square</a:t>
            </a:r>
            <a:r>
              <a:rPr lang="en-US" b="0" dirty="0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	float (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x)</a:t>
            </a:r>
          </a:p>
          <a:p>
            <a:r>
              <a:rPr lang="en-US" dirty="0" err="1"/>
              <a:t>val</a:t>
            </a:r>
            <a:r>
              <a:rPr lang="en-US" dirty="0"/>
              <a:t> square: x: int -&gt; float</a:t>
            </a:r>
          </a:p>
          <a:p>
            <a:endParaRPr lang="en-US" dirty="0"/>
          </a:p>
          <a:p>
            <a:r>
              <a:rPr lang="en-US" dirty="0"/>
              <a:t>&gt; square 3</a:t>
            </a:r>
          </a:p>
          <a:p>
            <a:r>
              <a:rPr lang="en-US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it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9.0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304815" indent="-30481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square 3.</a:t>
            </a:r>
          </a:p>
          <a:p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// error message omitted</a:t>
            </a:r>
          </a:p>
        </p:txBody>
      </p:sp>
    </p:spTree>
    <p:extLst>
      <p:ext uri="{BB962C8B-B14F-4D97-AF65-F5344CB8AC3E}">
        <p14:creationId xmlns:p14="http://schemas.microsoft.com/office/powerpoint/2010/main" val="1110793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return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: &lt;type name&gt; at end of declaration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 float;;</a:t>
            </a:r>
          </a:p>
          <a:p>
            <a:r>
              <a:rPr lang="en-US" dirty="0" err="1">
                <a:solidFill>
                  <a:srgbClr val="C792EA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 it: (int -&gt; float) = &lt;fun:it@59-7&gt;</a:t>
            </a:r>
          </a:p>
          <a:p>
            <a:endParaRPr lang="en-US" b="0" dirty="0">
              <a:solidFill>
                <a:srgbClr val="C792E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square</a:t>
            </a:r>
            <a:r>
              <a:rPr lang="en-US" b="0" dirty="0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 x : float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	float (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x)</a:t>
            </a:r>
          </a:p>
          <a:p>
            <a:r>
              <a:rPr lang="en-US" dirty="0" err="1"/>
              <a:t>val</a:t>
            </a:r>
            <a:r>
              <a:rPr lang="en-US" dirty="0"/>
              <a:t> square: x: int -&gt; float</a:t>
            </a:r>
          </a:p>
        </p:txBody>
      </p:sp>
    </p:spTree>
    <p:extLst>
      <p:ext uri="{BB962C8B-B14F-4D97-AF65-F5344CB8AC3E}">
        <p14:creationId xmlns:p14="http://schemas.microsoft.com/office/powerpoint/2010/main" val="1117579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type of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Each parameter is wrapped in parentheses with a : and type name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b="0" dirty="0">
              <a:solidFill>
                <a:srgbClr val="C792E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square</a:t>
            </a:r>
            <a:r>
              <a:rPr lang="en-US" b="0" dirty="0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 (x : float)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x</a:t>
            </a:r>
          </a:p>
          <a:p>
            <a:r>
              <a:rPr lang="en-US" dirty="0" err="1"/>
              <a:t>val</a:t>
            </a:r>
            <a:r>
              <a:rPr lang="en-US" dirty="0"/>
              <a:t> square: x: float -&gt; float</a:t>
            </a:r>
          </a:p>
        </p:txBody>
      </p:sp>
    </p:spTree>
    <p:extLst>
      <p:ext uri="{BB962C8B-B14F-4D97-AF65-F5344CB8AC3E}">
        <p14:creationId xmlns:p14="http://schemas.microsoft.com/office/powerpoint/2010/main" val="33288629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 is </a:t>
            </a:r>
            <a:r>
              <a:rPr lang="en-US"/>
              <a:t>not possible in F#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58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square 3 + 1</a:t>
            </a:r>
          </a:p>
        </p:txBody>
      </p:sp>
    </p:spTree>
    <p:extLst>
      <p:ext uri="{BB962C8B-B14F-4D97-AF65-F5344CB8AC3E}">
        <p14:creationId xmlns:p14="http://schemas.microsoft.com/office/powerpoint/2010/main" val="247893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“do”</a:t>
            </a:r>
          </a:p>
        </p:txBody>
      </p:sp>
    </p:spTree>
    <p:extLst>
      <p:ext uri="{BB962C8B-B14F-4D97-AF65-F5344CB8AC3E}">
        <p14:creationId xmlns:p14="http://schemas.microsoft.com/office/powerpoint/2010/main" val="6227321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7658"/>
            <a:ext cx="12192000" cy="4522683"/>
          </a:xfrm>
        </p:spPr>
        <p:txBody>
          <a:bodyPr/>
          <a:lstStyle/>
          <a:p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(square 3) + 1 = 10?</a:t>
            </a:r>
          </a:p>
        </p:txBody>
      </p:sp>
    </p:spTree>
    <p:extLst>
      <p:ext uri="{BB962C8B-B14F-4D97-AF65-F5344CB8AC3E}">
        <p14:creationId xmlns:p14="http://schemas.microsoft.com/office/powerpoint/2010/main" val="39752060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7658"/>
            <a:ext cx="12192000" cy="4522683"/>
          </a:xfrm>
        </p:spPr>
        <p:txBody>
          <a:bodyPr/>
          <a:lstStyle/>
          <a:p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(square 3) + 1 = 10?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D95E112-69B2-4DEC-B265-339EA3BEBC11}"/>
              </a:ext>
            </a:extLst>
          </p:cNvPr>
          <p:cNvSpPr txBox="1">
            <a:spLocks/>
          </p:cNvSpPr>
          <p:nvPr/>
        </p:nvSpPr>
        <p:spPr>
          <a:xfrm>
            <a:off x="0" y="2022845"/>
            <a:ext cx="12192000" cy="4522683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>
            <a:lvl1pPr algn="ctr" defTabSz="137156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23"/>
            <a:r>
              <a:rPr lang="en-US" sz="4400" dirty="0">
                <a:solidFill>
                  <a:srgbClr val="FF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square (3 + 1) = 16?</a:t>
            </a:r>
          </a:p>
        </p:txBody>
      </p:sp>
    </p:spTree>
    <p:extLst>
      <p:ext uri="{BB962C8B-B14F-4D97-AF65-F5344CB8AC3E}">
        <p14:creationId xmlns:p14="http://schemas.microsoft.com/office/powerpoint/2010/main" val="16767853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square 3 + 1 = 10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D4726E8-CABA-461E-BE96-F15E3CC783B7}"/>
              </a:ext>
            </a:extLst>
          </p:cNvPr>
          <p:cNvSpPr/>
          <p:nvPr/>
        </p:nvSpPr>
        <p:spPr>
          <a:xfrm rot="5400000">
            <a:off x="3998452" y="2922254"/>
            <a:ext cx="493033" cy="1999782"/>
          </a:xfrm>
          <a:prstGeom prst="rightBrace">
            <a:avLst/>
          </a:prstGeom>
          <a:noFill/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>
              <a:solidFill>
                <a:srgbClr val="404040"/>
              </a:solidFill>
              <a:latin typeface="PS TT Commons D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A3EEB-2B95-4FE1-9F0A-EF1A5907671B}"/>
              </a:ext>
            </a:extLst>
          </p:cNvPr>
          <p:cNvSpPr txBox="1"/>
          <p:nvPr/>
        </p:nvSpPr>
        <p:spPr>
          <a:xfrm>
            <a:off x="3065253" y="4168662"/>
            <a:ext cx="2685691" cy="376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23">
              <a:lnSpc>
                <a:spcPct val="110000"/>
              </a:lnSpc>
            </a:pPr>
            <a:r>
              <a:rPr lang="en-US" dirty="0" err="1">
                <a:solidFill>
                  <a:srgbClr val="FFFFFF"/>
                </a:solidFill>
                <a:latin typeface="PS TT Commons DemiBold"/>
              </a:rPr>
              <a:t>val</a:t>
            </a:r>
            <a:r>
              <a:rPr lang="en-US" dirty="0">
                <a:solidFill>
                  <a:srgbClr val="FFFFFF"/>
                </a:solidFill>
                <a:latin typeface="PS TT Commons DemiBold"/>
              </a:rPr>
              <a:t> square: x: int -&gt; int</a:t>
            </a:r>
          </a:p>
        </p:txBody>
      </p:sp>
    </p:spTree>
    <p:extLst>
      <p:ext uri="{BB962C8B-B14F-4D97-AF65-F5344CB8AC3E}">
        <p14:creationId xmlns:p14="http://schemas.microsoft.com/office/powerpoint/2010/main" val="27621319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square 3 + 1 = 10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D4726E8-CABA-461E-BE96-F15E3CC783B7}"/>
              </a:ext>
            </a:extLst>
          </p:cNvPr>
          <p:cNvSpPr/>
          <p:nvPr/>
        </p:nvSpPr>
        <p:spPr>
          <a:xfrm rot="5400000">
            <a:off x="3998452" y="2922254"/>
            <a:ext cx="493033" cy="1999782"/>
          </a:xfrm>
          <a:prstGeom prst="rightBrace">
            <a:avLst/>
          </a:prstGeom>
          <a:noFill/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>
              <a:defRPr/>
            </a:pPr>
            <a:endParaRPr lang="en-US">
              <a:solidFill>
                <a:srgbClr val="404040"/>
              </a:solidFill>
              <a:latin typeface="PS TT Commons D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A3EEB-2B95-4FE1-9F0A-EF1A5907671B}"/>
              </a:ext>
            </a:extLst>
          </p:cNvPr>
          <p:cNvSpPr txBox="1"/>
          <p:nvPr/>
        </p:nvSpPr>
        <p:spPr>
          <a:xfrm>
            <a:off x="3065253" y="4168662"/>
            <a:ext cx="2685691" cy="376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23">
              <a:lnSpc>
                <a:spcPct val="110000"/>
              </a:lnSpc>
              <a:defRPr/>
            </a:pPr>
            <a:r>
              <a:rPr lang="en-US" dirty="0" err="1">
                <a:solidFill>
                  <a:srgbClr val="FFFFFF"/>
                </a:solidFill>
                <a:latin typeface="PS TT Commons DemiBold"/>
              </a:rPr>
              <a:t>val</a:t>
            </a:r>
            <a:r>
              <a:rPr lang="en-US" dirty="0">
                <a:solidFill>
                  <a:srgbClr val="FFFFFF"/>
                </a:solidFill>
                <a:latin typeface="PS TT Commons DemiBold"/>
              </a:rPr>
              <a:t> square: x: int -&gt; int</a:t>
            </a:r>
          </a:p>
        </p:txBody>
      </p:sp>
    </p:spTree>
    <p:extLst>
      <p:ext uri="{BB962C8B-B14F-4D97-AF65-F5344CB8AC3E}">
        <p14:creationId xmlns:p14="http://schemas.microsoft.com/office/powerpoint/2010/main" val="1275166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square 3 + 1 = 10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D4726E8-CABA-461E-BE96-F15E3CC783B7}"/>
              </a:ext>
            </a:extLst>
          </p:cNvPr>
          <p:cNvSpPr/>
          <p:nvPr/>
        </p:nvSpPr>
        <p:spPr>
          <a:xfrm rot="5400000">
            <a:off x="4320505" y="2600201"/>
            <a:ext cx="493033" cy="2643888"/>
          </a:xfrm>
          <a:prstGeom prst="rightBrace">
            <a:avLst/>
          </a:prstGeom>
          <a:noFill/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>
              <a:defRPr/>
            </a:pPr>
            <a:endParaRPr lang="en-US">
              <a:solidFill>
                <a:srgbClr val="404040"/>
              </a:solidFill>
              <a:latin typeface="PS TT Commons DemiBold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55A0E7-64B1-42C5-A076-63B6EF19EC8F}"/>
              </a:ext>
            </a:extLst>
          </p:cNvPr>
          <p:cNvSpPr txBox="1">
            <a:spLocks/>
          </p:cNvSpPr>
          <p:nvPr/>
        </p:nvSpPr>
        <p:spPr>
          <a:xfrm>
            <a:off x="2040464" y="3960702"/>
            <a:ext cx="5053115" cy="1226651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>
            <a:lvl1pPr algn="ctr" defTabSz="137156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23"/>
            <a:r>
              <a:rPr lang="en-US" sz="4400" dirty="0">
                <a:solidFill>
                  <a:srgbClr val="FF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896907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square 3 + 1 = 10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D4726E8-CABA-461E-BE96-F15E3CC783B7}"/>
              </a:ext>
            </a:extLst>
          </p:cNvPr>
          <p:cNvSpPr/>
          <p:nvPr/>
        </p:nvSpPr>
        <p:spPr>
          <a:xfrm rot="5400000">
            <a:off x="4320505" y="2600201"/>
            <a:ext cx="493033" cy="2643888"/>
          </a:xfrm>
          <a:prstGeom prst="rightBrace">
            <a:avLst/>
          </a:prstGeom>
          <a:noFill/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>
              <a:defRPr/>
            </a:pPr>
            <a:endParaRPr lang="en-US">
              <a:solidFill>
                <a:srgbClr val="404040"/>
              </a:solidFill>
              <a:latin typeface="PS TT Commons DemiBold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55A0E7-64B1-42C5-A076-63B6EF19EC8F}"/>
              </a:ext>
            </a:extLst>
          </p:cNvPr>
          <p:cNvSpPr txBox="1">
            <a:spLocks/>
          </p:cNvSpPr>
          <p:nvPr/>
        </p:nvSpPr>
        <p:spPr>
          <a:xfrm>
            <a:off x="4376467" y="3929598"/>
            <a:ext cx="868394" cy="1226651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>
            <a:lvl1pPr algn="ctr" defTabSz="137156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23">
              <a:defRPr/>
            </a:pPr>
            <a:r>
              <a:rPr lang="en-US" sz="4400" dirty="0">
                <a:solidFill>
                  <a:srgbClr val="FF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5BA62C-6CDF-430F-9CC7-EE72A40F8058}"/>
              </a:ext>
            </a:extLst>
          </p:cNvPr>
          <p:cNvSpPr txBox="1">
            <a:spLocks/>
          </p:cNvSpPr>
          <p:nvPr/>
        </p:nvSpPr>
        <p:spPr>
          <a:xfrm>
            <a:off x="6197550" y="3901322"/>
            <a:ext cx="3072971" cy="1226651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>
            <a:lvl1pPr algn="ctr" defTabSz="137156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23">
              <a:defRPr/>
            </a:pPr>
            <a:r>
              <a:rPr lang="en-US" sz="4400" dirty="0">
                <a:solidFill>
                  <a:srgbClr val="FF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+ 1 = 10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017CD8F-71A8-46D5-A371-83BBDA2AC868}"/>
              </a:ext>
            </a:extLst>
          </p:cNvPr>
          <p:cNvSpPr/>
          <p:nvPr/>
        </p:nvSpPr>
        <p:spPr>
          <a:xfrm rot="5400000">
            <a:off x="6199307" y="4751906"/>
            <a:ext cx="493033" cy="496549"/>
          </a:xfrm>
          <a:prstGeom prst="rightBrace">
            <a:avLst/>
          </a:prstGeom>
          <a:noFill/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>
              <a:defRPr/>
            </a:pPr>
            <a:endParaRPr lang="en-US">
              <a:solidFill>
                <a:srgbClr val="404040"/>
              </a:solidFill>
              <a:latin typeface="PS TT Commons Demi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20386-4752-42D2-8C9B-F7E79502C487}"/>
              </a:ext>
            </a:extLst>
          </p:cNvPr>
          <p:cNvSpPr txBox="1"/>
          <p:nvPr/>
        </p:nvSpPr>
        <p:spPr>
          <a:xfrm>
            <a:off x="4653057" y="5260459"/>
            <a:ext cx="4318415" cy="376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23">
              <a:lnSpc>
                <a:spcPct val="110000"/>
              </a:lnSpc>
              <a:defRPr/>
            </a:pPr>
            <a:r>
              <a:rPr lang="en-US" dirty="0" err="1">
                <a:solidFill>
                  <a:srgbClr val="FFFFFF"/>
                </a:solidFill>
                <a:latin typeface="PS TT Commons DemiBold"/>
              </a:rPr>
              <a:t>val</a:t>
            </a:r>
            <a:r>
              <a:rPr lang="en-US" dirty="0">
                <a:solidFill>
                  <a:srgbClr val="FFFFFF"/>
                </a:solidFill>
                <a:latin typeface="PS TT Commons DemiBold"/>
              </a:rPr>
              <a:t> it: (int -&gt; int -&gt; int) = &lt;fun:it@16-4&gt;</a:t>
            </a:r>
          </a:p>
        </p:txBody>
      </p:sp>
    </p:spTree>
    <p:extLst>
      <p:ext uri="{BB962C8B-B14F-4D97-AF65-F5344CB8AC3E}">
        <p14:creationId xmlns:p14="http://schemas.microsoft.com/office/powerpoint/2010/main" val="25336938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square 3 + 1 = 10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D4726E8-CABA-461E-BE96-F15E3CC783B7}"/>
              </a:ext>
            </a:extLst>
          </p:cNvPr>
          <p:cNvSpPr/>
          <p:nvPr/>
        </p:nvSpPr>
        <p:spPr>
          <a:xfrm rot="5400000">
            <a:off x="4320505" y="2600201"/>
            <a:ext cx="493033" cy="2643888"/>
          </a:xfrm>
          <a:prstGeom prst="rightBrace">
            <a:avLst/>
          </a:prstGeom>
          <a:noFill/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>
              <a:defRPr/>
            </a:pPr>
            <a:endParaRPr lang="en-US">
              <a:solidFill>
                <a:srgbClr val="404040"/>
              </a:solidFill>
              <a:latin typeface="PS TT Commons DemiBold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55A0E7-64B1-42C5-A076-63B6EF19EC8F}"/>
              </a:ext>
            </a:extLst>
          </p:cNvPr>
          <p:cNvSpPr txBox="1">
            <a:spLocks/>
          </p:cNvSpPr>
          <p:nvPr/>
        </p:nvSpPr>
        <p:spPr>
          <a:xfrm>
            <a:off x="4376467" y="3929598"/>
            <a:ext cx="868394" cy="1226651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>
            <a:lvl1pPr algn="ctr" defTabSz="137156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23">
              <a:defRPr/>
            </a:pPr>
            <a:r>
              <a:rPr lang="en-US" sz="4400" dirty="0">
                <a:solidFill>
                  <a:srgbClr val="FF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5BA62C-6CDF-430F-9CC7-EE72A40F8058}"/>
              </a:ext>
            </a:extLst>
          </p:cNvPr>
          <p:cNvSpPr txBox="1">
            <a:spLocks/>
          </p:cNvSpPr>
          <p:nvPr/>
        </p:nvSpPr>
        <p:spPr>
          <a:xfrm>
            <a:off x="6197550" y="3901322"/>
            <a:ext cx="3072971" cy="1226651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>
            <a:lvl1pPr algn="ctr" defTabSz="137156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23">
              <a:defRPr/>
            </a:pPr>
            <a:r>
              <a:rPr lang="en-US" sz="4400" dirty="0">
                <a:solidFill>
                  <a:srgbClr val="FF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+ 1 = 10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017CD8F-71A8-46D5-A371-83BBDA2AC868}"/>
              </a:ext>
            </a:extLst>
          </p:cNvPr>
          <p:cNvSpPr/>
          <p:nvPr/>
        </p:nvSpPr>
        <p:spPr>
          <a:xfrm rot="5400000">
            <a:off x="5548223" y="3581908"/>
            <a:ext cx="493033" cy="2836545"/>
          </a:xfrm>
          <a:prstGeom prst="rightBrace">
            <a:avLst/>
          </a:prstGeom>
          <a:noFill/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>
              <a:defRPr/>
            </a:pPr>
            <a:endParaRPr lang="en-US">
              <a:solidFill>
                <a:srgbClr val="404040"/>
              </a:solidFill>
              <a:latin typeface="PS TT Commons DemiBold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F9BA80-1543-4426-BB5F-90BF0EE799FD}"/>
              </a:ext>
            </a:extLst>
          </p:cNvPr>
          <p:cNvSpPr txBox="1">
            <a:spLocks/>
          </p:cNvSpPr>
          <p:nvPr/>
        </p:nvSpPr>
        <p:spPr>
          <a:xfrm>
            <a:off x="5412914" y="5048691"/>
            <a:ext cx="963337" cy="1226651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>
            <a:lvl1pPr algn="ctr" defTabSz="137156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23">
              <a:defRPr/>
            </a:pPr>
            <a:r>
              <a:rPr lang="en-US" sz="4400" dirty="0">
                <a:solidFill>
                  <a:srgbClr val="FF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10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F4E306D-F6D0-42FC-BAA8-12F038CCA544}"/>
              </a:ext>
            </a:extLst>
          </p:cNvPr>
          <p:cNvSpPr txBox="1">
            <a:spLocks/>
          </p:cNvSpPr>
          <p:nvPr/>
        </p:nvSpPr>
        <p:spPr>
          <a:xfrm>
            <a:off x="7544600" y="4993575"/>
            <a:ext cx="1654781" cy="1226651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>
            <a:lvl1pPr algn="ctr" defTabSz="137156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23">
              <a:defRPr/>
            </a:pPr>
            <a:r>
              <a:rPr lang="en-US" sz="4400" dirty="0">
                <a:solidFill>
                  <a:srgbClr val="FF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= 10</a:t>
            </a:r>
          </a:p>
        </p:txBody>
      </p:sp>
    </p:spTree>
    <p:extLst>
      <p:ext uri="{BB962C8B-B14F-4D97-AF65-F5344CB8AC3E}">
        <p14:creationId xmlns:p14="http://schemas.microsoft.com/office/powerpoint/2010/main" val="36581762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square 3 + 1 = 10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D4726E8-CABA-461E-BE96-F15E3CC783B7}"/>
              </a:ext>
            </a:extLst>
          </p:cNvPr>
          <p:cNvSpPr/>
          <p:nvPr/>
        </p:nvSpPr>
        <p:spPr>
          <a:xfrm rot="5400000">
            <a:off x="4320505" y="2600201"/>
            <a:ext cx="493033" cy="2643888"/>
          </a:xfrm>
          <a:prstGeom prst="rightBrace">
            <a:avLst/>
          </a:prstGeom>
          <a:noFill/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>
              <a:defRPr/>
            </a:pPr>
            <a:endParaRPr lang="en-US">
              <a:solidFill>
                <a:srgbClr val="404040"/>
              </a:solidFill>
              <a:latin typeface="PS TT Commons DemiBold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55A0E7-64B1-42C5-A076-63B6EF19EC8F}"/>
              </a:ext>
            </a:extLst>
          </p:cNvPr>
          <p:cNvSpPr txBox="1">
            <a:spLocks/>
          </p:cNvSpPr>
          <p:nvPr/>
        </p:nvSpPr>
        <p:spPr>
          <a:xfrm>
            <a:off x="4376467" y="3929598"/>
            <a:ext cx="868394" cy="1226651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>
            <a:lvl1pPr algn="ctr" defTabSz="137156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23">
              <a:defRPr/>
            </a:pPr>
            <a:r>
              <a:rPr lang="en-US" sz="4400" dirty="0">
                <a:solidFill>
                  <a:srgbClr val="FF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5BA62C-6CDF-430F-9CC7-EE72A40F8058}"/>
              </a:ext>
            </a:extLst>
          </p:cNvPr>
          <p:cNvSpPr txBox="1">
            <a:spLocks/>
          </p:cNvSpPr>
          <p:nvPr/>
        </p:nvSpPr>
        <p:spPr>
          <a:xfrm>
            <a:off x="6197550" y="3901322"/>
            <a:ext cx="3072971" cy="1226651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>
            <a:lvl1pPr algn="ctr" defTabSz="137156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23">
              <a:defRPr/>
            </a:pPr>
            <a:r>
              <a:rPr lang="en-US" sz="4400" dirty="0">
                <a:solidFill>
                  <a:srgbClr val="FF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+ 1 = 10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017CD8F-71A8-46D5-A371-83BBDA2AC868}"/>
              </a:ext>
            </a:extLst>
          </p:cNvPr>
          <p:cNvSpPr/>
          <p:nvPr/>
        </p:nvSpPr>
        <p:spPr>
          <a:xfrm rot="5400000">
            <a:off x="5548223" y="3581908"/>
            <a:ext cx="493033" cy="2836545"/>
          </a:xfrm>
          <a:prstGeom prst="rightBrace">
            <a:avLst/>
          </a:prstGeom>
          <a:noFill/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>
              <a:defRPr/>
            </a:pPr>
            <a:endParaRPr lang="en-US">
              <a:solidFill>
                <a:srgbClr val="404040"/>
              </a:solidFill>
              <a:latin typeface="PS TT Commons DemiBold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F9BA80-1543-4426-BB5F-90BF0EE799FD}"/>
              </a:ext>
            </a:extLst>
          </p:cNvPr>
          <p:cNvSpPr txBox="1">
            <a:spLocks/>
          </p:cNvSpPr>
          <p:nvPr/>
        </p:nvSpPr>
        <p:spPr>
          <a:xfrm>
            <a:off x="5412914" y="5048691"/>
            <a:ext cx="963337" cy="1226651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>
            <a:lvl1pPr algn="ctr" defTabSz="137156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23">
              <a:defRPr/>
            </a:pPr>
            <a:r>
              <a:rPr lang="en-US" sz="4400" dirty="0">
                <a:solidFill>
                  <a:srgbClr val="FF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10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F4E306D-F6D0-42FC-BAA8-12F038CCA544}"/>
              </a:ext>
            </a:extLst>
          </p:cNvPr>
          <p:cNvSpPr txBox="1">
            <a:spLocks/>
          </p:cNvSpPr>
          <p:nvPr/>
        </p:nvSpPr>
        <p:spPr>
          <a:xfrm>
            <a:off x="7544600" y="4993575"/>
            <a:ext cx="1654781" cy="1226651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>
            <a:lvl1pPr algn="ctr" defTabSz="137156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23">
              <a:defRPr/>
            </a:pPr>
            <a:r>
              <a:rPr lang="en-US" sz="4400" dirty="0">
                <a:solidFill>
                  <a:srgbClr val="FF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= 10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C91C68E-83E4-4300-97AA-C39DB0DC648B}"/>
              </a:ext>
            </a:extLst>
          </p:cNvPr>
          <p:cNvSpPr/>
          <p:nvPr/>
        </p:nvSpPr>
        <p:spPr>
          <a:xfrm rot="5400000">
            <a:off x="7516876" y="5704894"/>
            <a:ext cx="493033" cy="620341"/>
          </a:xfrm>
          <a:prstGeom prst="rightBrace">
            <a:avLst/>
          </a:prstGeom>
          <a:noFill/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>
              <a:defRPr/>
            </a:pPr>
            <a:endParaRPr lang="en-US">
              <a:solidFill>
                <a:srgbClr val="404040"/>
              </a:solidFill>
              <a:latin typeface="PS TT Commons D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7E9D61-3F91-45B6-8BC7-3BF9EA2842AB}"/>
              </a:ext>
            </a:extLst>
          </p:cNvPr>
          <p:cNvSpPr txBox="1"/>
          <p:nvPr/>
        </p:nvSpPr>
        <p:spPr>
          <a:xfrm>
            <a:off x="5794740" y="6261581"/>
            <a:ext cx="4723070" cy="376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23">
              <a:lnSpc>
                <a:spcPct val="110000"/>
              </a:lnSpc>
              <a:defRPr/>
            </a:pPr>
            <a:r>
              <a:rPr lang="en-US" dirty="0" err="1">
                <a:solidFill>
                  <a:srgbClr val="FFFFFF"/>
                </a:solidFill>
                <a:latin typeface="PS TT Commons DemiBold"/>
              </a:rPr>
              <a:t>val</a:t>
            </a:r>
            <a:r>
              <a:rPr lang="en-US" dirty="0">
                <a:solidFill>
                  <a:srgbClr val="FFFFFF"/>
                </a:solidFill>
                <a:latin typeface="PS TT Commons DemiBold"/>
              </a:rPr>
              <a:t> it: ('a -&gt; 'a -&gt; bool) when 'a: equality</a:t>
            </a:r>
          </a:p>
        </p:txBody>
      </p:sp>
    </p:spTree>
    <p:extLst>
      <p:ext uri="{BB962C8B-B14F-4D97-AF65-F5344CB8AC3E}">
        <p14:creationId xmlns:p14="http://schemas.microsoft.com/office/powerpoint/2010/main" val="20550853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square 3 + 1 = 10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D4726E8-CABA-461E-BE96-F15E3CC783B7}"/>
              </a:ext>
            </a:extLst>
          </p:cNvPr>
          <p:cNvSpPr/>
          <p:nvPr/>
        </p:nvSpPr>
        <p:spPr>
          <a:xfrm rot="5400000">
            <a:off x="4320505" y="2600201"/>
            <a:ext cx="493033" cy="2643888"/>
          </a:xfrm>
          <a:prstGeom prst="rightBrace">
            <a:avLst/>
          </a:prstGeom>
          <a:noFill/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>
              <a:defRPr/>
            </a:pPr>
            <a:endParaRPr lang="en-US">
              <a:solidFill>
                <a:srgbClr val="404040"/>
              </a:solidFill>
              <a:latin typeface="PS TT Commons DemiBold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55A0E7-64B1-42C5-A076-63B6EF19EC8F}"/>
              </a:ext>
            </a:extLst>
          </p:cNvPr>
          <p:cNvSpPr txBox="1">
            <a:spLocks/>
          </p:cNvSpPr>
          <p:nvPr/>
        </p:nvSpPr>
        <p:spPr>
          <a:xfrm>
            <a:off x="4376467" y="3929598"/>
            <a:ext cx="868394" cy="1226651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>
            <a:lvl1pPr algn="ctr" defTabSz="137156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23">
              <a:defRPr/>
            </a:pPr>
            <a:r>
              <a:rPr lang="en-US" sz="4400" dirty="0">
                <a:solidFill>
                  <a:srgbClr val="FF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5BA62C-6CDF-430F-9CC7-EE72A40F8058}"/>
              </a:ext>
            </a:extLst>
          </p:cNvPr>
          <p:cNvSpPr txBox="1">
            <a:spLocks/>
          </p:cNvSpPr>
          <p:nvPr/>
        </p:nvSpPr>
        <p:spPr>
          <a:xfrm>
            <a:off x="6197550" y="3901322"/>
            <a:ext cx="3072971" cy="1226651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>
            <a:lvl1pPr algn="ctr" defTabSz="137156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23">
              <a:defRPr/>
            </a:pPr>
            <a:r>
              <a:rPr lang="en-US" sz="4400" dirty="0">
                <a:solidFill>
                  <a:srgbClr val="FF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+ 1 = 10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017CD8F-71A8-46D5-A371-83BBDA2AC868}"/>
              </a:ext>
            </a:extLst>
          </p:cNvPr>
          <p:cNvSpPr/>
          <p:nvPr/>
        </p:nvSpPr>
        <p:spPr>
          <a:xfrm rot="5400000">
            <a:off x="5548223" y="3581908"/>
            <a:ext cx="493033" cy="2836545"/>
          </a:xfrm>
          <a:prstGeom prst="rightBrace">
            <a:avLst/>
          </a:prstGeom>
          <a:noFill/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>
              <a:defRPr/>
            </a:pPr>
            <a:endParaRPr lang="en-US">
              <a:solidFill>
                <a:srgbClr val="404040"/>
              </a:solidFill>
              <a:latin typeface="PS TT Commons DemiBold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F9BA80-1543-4426-BB5F-90BF0EE799FD}"/>
              </a:ext>
            </a:extLst>
          </p:cNvPr>
          <p:cNvSpPr txBox="1">
            <a:spLocks/>
          </p:cNvSpPr>
          <p:nvPr/>
        </p:nvSpPr>
        <p:spPr>
          <a:xfrm>
            <a:off x="5412914" y="5048691"/>
            <a:ext cx="963337" cy="1226651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>
            <a:lvl1pPr algn="ctr" defTabSz="137156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23">
              <a:defRPr/>
            </a:pPr>
            <a:r>
              <a:rPr lang="en-US" sz="4400" dirty="0">
                <a:solidFill>
                  <a:srgbClr val="FF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10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F4E306D-F6D0-42FC-BAA8-12F038CCA544}"/>
              </a:ext>
            </a:extLst>
          </p:cNvPr>
          <p:cNvSpPr txBox="1">
            <a:spLocks/>
          </p:cNvSpPr>
          <p:nvPr/>
        </p:nvSpPr>
        <p:spPr>
          <a:xfrm>
            <a:off x="7544600" y="4993575"/>
            <a:ext cx="1654781" cy="1226651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>
            <a:lvl1pPr algn="ctr" defTabSz="137156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23">
              <a:defRPr/>
            </a:pPr>
            <a:r>
              <a:rPr lang="en-US" sz="4400" dirty="0">
                <a:solidFill>
                  <a:srgbClr val="FF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= 10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C91C68E-83E4-4300-97AA-C39DB0DC648B}"/>
              </a:ext>
            </a:extLst>
          </p:cNvPr>
          <p:cNvSpPr/>
          <p:nvPr/>
        </p:nvSpPr>
        <p:spPr>
          <a:xfrm rot="5400000">
            <a:off x="6974430" y="4299046"/>
            <a:ext cx="493033" cy="3616068"/>
          </a:xfrm>
          <a:prstGeom prst="rightBrace">
            <a:avLst/>
          </a:prstGeom>
          <a:noFill/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>
              <a:defRPr/>
            </a:pPr>
            <a:endParaRPr lang="en-US">
              <a:solidFill>
                <a:srgbClr val="404040"/>
              </a:solidFill>
              <a:latin typeface="PS TT Commons D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7E9D61-3F91-45B6-8BC7-3BF9EA2842AB}"/>
              </a:ext>
            </a:extLst>
          </p:cNvPr>
          <p:cNvSpPr txBox="1"/>
          <p:nvPr/>
        </p:nvSpPr>
        <p:spPr>
          <a:xfrm>
            <a:off x="6356949" y="6374172"/>
            <a:ext cx="2015042" cy="376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23">
              <a:lnSpc>
                <a:spcPct val="110000"/>
              </a:lnSpc>
              <a:defRPr/>
            </a:pPr>
            <a:r>
              <a:rPr lang="en-US" dirty="0" err="1">
                <a:solidFill>
                  <a:srgbClr val="FFFFFF"/>
                </a:solidFill>
                <a:latin typeface="PS TT Commons DemiBold"/>
              </a:rPr>
              <a:t>val</a:t>
            </a:r>
            <a:r>
              <a:rPr lang="en-US" dirty="0">
                <a:solidFill>
                  <a:srgbClr val="FFFFFF"/>
                </a:solidFill>
                <a:latin typeface="PS TT Commons DemiBold"/>
              </a:rPr>
              <a:t> it: bool = true</a:t>
            </a:r>
          </a:p>
        </p:txBody>
      </p:sp>
    </p:spTree>
    <p:extLst>
      <p:ext uri="{BB962C8B-B14F-4D97-AF65-F5344CB8AC3E}">
        <p14:creationId xmlns:p14="http://schemas.microsoft.com/office/powerpoint/2010/main" val="24785600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parameter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Function name followed by the parameter names separated by spaces.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&gt; 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distance</a:t>
            </a:r>
            <a:r>
              <a:rPr lang="en-US" b="0" dirty="0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x y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delta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-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y</a:t>
            </a: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if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delta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&lt;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0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-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delta 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else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delta</a:t>
            </a:r>
          </a:p>
          <a:p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FR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val distance: x: </a:t>
            </a:r>
            <a:r>
              <a:rPr lang="fr-FR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int</a:t>
            </a:r>
            <a:r>
              <a:rPr lang="fr-FR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-&gt; y: </a:t>
            </a:r>
            <a:r>
              <a:rPr lang="fr-FR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int</a:t>
            </a:r>
            <a:r>
              <a:rPr lang="fr-FR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-&gt; </a:t>
            </a:r>
            <a:r>
              <a:rPr lang="fr-FR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int</a:t>
            </a:r>
            <a:endParaRPr lang="fr-FR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endParaRPr lang="fr-FR" dirty="0">
              <a:solidFill>
                <a:srgbClr val="EEFFFF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FR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&gt; distance 1 2</a:t>
            </a:r>
          </a:p>
          <a:p>
            <a:r>
              <a:rPr lang="en-US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it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EEFFFF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FR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&gt; distance 2 1</a:t>
            </a:r>
          </a:p>
          <a:p>
            <a:r>
              <a:rPr lang="en-US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it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537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EEFFFF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1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9F8C-4511-45F3-8C8A-113DB75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vs Statements</a:t>
            </a:r>
          </a:p>
        </p:txBody>
      </p:sp>
    </p:spTree>
    <p:extLst>
      <p:ext uri="{BB962C8B-B14F-4D97-AF65-F5344CB8AC3E}">
        <p14:creationId xmlns:p14="http://schemas.microsoft.com/office/powerpoint/2010/main" val="21033961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definition of a value expected by a function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7384" y="6309360"/>
            <a:ext cx="10037657" cy="425450"/>
          </a:xfrm>
        </p:spPr>
        <p:txBody>
          <a:bodyPr/>
          <a:lstStyle/>
          <a:p>
            <a:r>
              <a:rPr lang="en-US" dirty="0">
                <a:latin typeface="PS TT Commons" charset="0"/>
                <a:ea typeface="PS TT Commons" charset="0"/>
                <a:cs typeface="PS TT Commons" charset="0"/>
              </a:rPr>
              <a:t>Citation: Author/Source, Title, Link/Short </a:t>
            </a:r>
            <a:r>
              <a:rPr lang="en-US" dirty="0" err="1">
                <a:latin typeface="PS TT Commons" charset="0"/>
                <a:ea typeface="PS TT Commons" charset="0"/>
                <a:cs typeface="PS TT Commons" charset="0"/>
              </a:rPr>
              <a:t>URL</a:t>
            </a:r>
            <a:endParaRPr lang="en-US" dirty="0"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026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The value provided for a parameter when calling a function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7384" y="6309360"/>
            <a:ext cx="10037657" cy="425450"/>
          </a:xfrm>
        </p:spPr>
        <p:txBody>
          <a:bodyPr/>
          <a:lstStyle/>
          <a:p>
            <a:r>
              <a:rPr lang="en-US" dirty="0">
                <a:latin typeface="PS TT Commons" charset="0"/>
                <a:ea typeface="PS TT Commons" charset="0"/>
                <a:cs typeface="PS TT Commons" charset="0"/>
              </a:rPr>
              <a:t>Citation: Author/Source, Title, Link/Short </a:t>
            </a:r>
            <a:r>
              <a:rPr lang="en-US" dirty="0" err="1">
                <a:latin typeface="PS TT Commons" charset="0"/>
                <a:ea typeface="PS TT Commons" charset="0"/>
                <a:cs typeface="PS TT Commons" charset="0"/>
              </a:rPr>
              <a:t>URL</a:t>
            </a:r>
            <a:endParaRPr lang="en-US" dirty="0"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666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 rule of thumb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you have a parameter without a type annotation then inference will tend to fail due to framework library overloads.  Type specification on the parameter then force correctness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7384" y="6309360"/>
            <a:ext cx="10037657" cy="425450"/>
          </a:xfrm>
        </p:spPr>
        <p:txBody>
          <a:bodyPr/>
          <a:lstStyle/>
          <a:p>
            <a:r>
              <a:rPr lang="en-US" dirty="0">
                <a:latin typeface="PS TT Commons" charset="0"/>
                <a:ea typeface="PS TT Commons" charset="0"/>
                <a:cs typeface="PS TT Commons" charset="0"/>
              </a:rPr>
              <a:t>Citation: Author/Source, Title, Link/Short </a:t>
            </a:r>
            <a:r>
              <a:rPr lang="en-US" dirty="0" err="1">
                <a:latin typeface="PS TT Commons" charset="0"/>
                <a:ea typeface="PS TT Commons" charset="0"/>
                <a:cs typeface="PS TT Commons" charset="0"/>
              </a:rPr>
              <a:t>URL</a:t>
            </a:r>
            <a:endParaRPr lang="en-US" dirty="0"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603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functions (in an API)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 types to formalize the API.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7384" y="6309360"/>
            <a:ext cx="10037657" cy="425450"/>
          </a:xfrm>
        </p:spPr>
        <p:txBody>
          <a:bodyPr/>
          <a:lstStyle/>
          <a:p>
            <a:r>
              <a:rPr lang="en-US" dirty="0">
                <a:latin typeface="PS TT Commons" charset="0"/>
                <a:ea typeface="PS TT Commons" charset="0"/>
                <a:cs typeface="PS TT Commons" charset="0"/>
              </a:rPr>
              <a:t>Citation: Author/Source, Title, Link/Short </a:t>
            </a:r>
            <a:r>
              <a:rPr lang="en-US" dirty="0" err="1">
                <a:latin typeface="PS TT Commons" charset="0"/>
                <a:ea typeface="PS TT Commons" charset="0"/>
                <a:cs typeface="PS TT Commons" charset="0"/>
              </a:rPr>
              <a:t>URL</a:t>
            </a:r>
            <a:endParaRPr lang="en-US" dirty="0"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5066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what is that function signature?</a:t>
            </a:r>
          </a:p>
        </p:txBody>
      </p:sp>
    </p:spTree>
    <p:extLst>
      <p:ext uri="{BB962C8B-B14F-4D97-AF65-F5344CB8AC3E}">
        <p14:creationId xmlns:p14="http://schemas.microsoft.com/office/powerpoint/2010/main" val="4040204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what is that function signature?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54336-893F-4EDE-9EDC-A1F9BB6AFE79}"/>
              </a:ext>
            </a:extLst>
          </p:cNvPr>
          <p:cNvSpPr txBox="1"/>
          <p:nvPr/>
        </p:nvSpPr>
        <p:spPr>
          <a:xfrm>
            <a:off x="3398808" y="4937562"/>
            <a:ext cx="6130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23">
              <a:defRPr/>
            </a:pPr>
            <a:r>
              <a:rPr lang="fr-FR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val distance: x: </a:t>
            </a:r>
            <a:r>
              <a:rPr lang="fr-FR" dirty="0" err="1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int</a:t>
            </a:r>
            <a:r>
              <a:rPr lang="fr-FR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-&gt; y: </a:t>
            </a:r>
            <a:r>
              <a:rPr lang="fr-FR" dirty="0" err="1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int</a:t>
            </a:r>
            <a:r>
              <a:rPr lang="fr-FR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-&gt; </a:t>
            </a:r>
            <a:r>
              <a:rPr lang="fr-FR" dirty="0" err="1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int</a:t>
            </a:r>
            <a:endParaRPr lang="fr-FR" dirty="0">
              <a:solidFill>
                <a:srgbClr val="EEFFFF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737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F# functions internally are single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Multiple parameter functions are syntactic sugar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&gt; 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distance</a:t>
            </a:r>
            <a:r>
              <a:rPr lang="en-US" b="0" dirty="0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x y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delta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-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y</a:t>
            </a: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if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delta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&lt;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0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-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delta 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else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delta</a:t>
            </a:r>
          </a:p>
          <a:p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FR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val distance: x: </a:t>
            </a:r>
            <a:r>
              <a:rPr lang="fr-FR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int</a:t>
            </a:r>
            <a:r>
              <a:rPr lang="fr-FR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-&gt; y: </a:t>
            </a:r>
            <a:r>
              <a:rPr lang="fr-FR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int</a:t>
            </a:r>
            <a:r>
              <a:rPr lang="fr-FR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-&gt; </a:t>
            </a:r>
            <a:r>
              <a:rPr lang="fr-FR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int</a:t>
            </a:r>
            <a:endParaRPr lang="fr-FR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842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immensely important to functional programming for partial application and currying</a:t>
            </a:r>
          </a:p>
        </p:txBody>
      </p:sp>
    </p:spTree>
    <p:extLst>
      <p:ext uri="{BB962C8B-B14F-4D97-AF65-F5344CB8AC3E}">
        <p14:creationId xmlns:p14="http://schemas.microsoft.com/office/powerpoint/2010/main" val="12265403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 and Currying</a:t>
            </a:r>
          </a:p>
        </p:txBody>
      </p:sp>
    </p:spTree>
    <p:extLst>
      <p:ext uri="{BB962C8B-B14F-4D97-AF65-F5344CB8AC3E}">
        <p14:creationId xmlns:p14="http://schemas.microsoft.com/office/powerpoint/2010/main" val="40229383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Pipelines and Composition</a:t>
            </a:r>
          </a:p>
        </p:txBody>
      </p:sp>
    </p:spTree>
    <p:extLst>
      <p:ext uri="{BB962C8B-B14F-4D97-AF65-F5344CB8AC3E}">
        <p14:creationId xmlns:p14="http://schemas.microsoft.com/office/powerpoint/2010/main" val="231458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Function</a:t>
            </a:r>
          </a:p>
        </p:txBody>
      </p:sp>
    </p:spTree>
    <p:extLst>
      <p:ext uri="{BB962C8B-B14F-4D97-AF65-F5344CB8AC3E}">
        <p14:creationId xmlns:p14="http://schemas.microsoft.com/office/powerpoint/2010/main" val="21938735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24010324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7358423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as Functions</a:t>
            </a:r>
          </a:p>
        </p:txBody>
      </p:sp>
    </p:spTree>
    <p:extLst>
      <p:ext uri="{BB962C8B-B14F-4D97-AF65-F5344CB8AC3E}">
        <p14:creationId xmlns:p14="http://schemas.microsoft.com/office/powerpoint/2010/main" val="20947858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Topics in the module</a:t>
            </a:r>
          </a:p>
        </p:txBody>
      </p:sp>
    </p:spTree>
    <p:extLst>
      <p:ext uri="{BB962C8B-B14F-4D97-AF65-F5344CB8AC3E}">
        <p14:creationId xmlns:p14="http://schemas.microsoft.com/office/powerpoint/2010/main" val="291348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Expression: </a:t>
            </a:r>
            <a:r>
              <a:rPr lang="en-US" dirty="0" err="1"/>
              <a:t>if..then..else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</a:p>
        </p:txBody>
      </p:sp>
    </p:spTree>
    <p:extLst>
      <p:ext uri="{BB962C8B-B14F-4D97-AF65-F5344CB8AC3E}">
        <p14:creationId xmlns:p14="http://schemas.microsoft.com/office/powerpoint/2010/main" val="893053242"/>
      </p:ext>
    </p:extLst>
  </p:cSld>
  <p:clrMapOvr>
    <a:masterClrMapping/>
  </p:clrMapOvr>
</p:sld>
</file>

<file path=ppt/theme/theme1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1462</Words>
  <Application>Microsoft Office PowerPoint</Application>
  <PresentationFormat>Widescreen</PresentationFormat>
  <Paragraphs>279</Paragraphs>
  <Slides>73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90" baseType="lpstr">
      <vt:lpstr>Arial</vt:lpstr>
      <vt:lpstr>Calibri</vt:lpstr>
      <vt:lpstr>Consolas</vt:lpstr>
      <vt:lpstr>Gotham Medium</vt:lpstr>
      <vt:lpstr>Lucida Grande</vt:lpstr>
      <vt:lpstr>Montserrat</vt:lpstr>
      <vt:lpstr>Myriad Pro</vt:lpstr>
      <vt:lpstr>Myriad Pro Light</vt:lpstr>
      <vt:lpstr>Nimbus Roman No9 L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PSTTCommons</vt:lpstr>
      <vt:lpstr>PowerPoint Presentation</vt:lpstr>
      <vt:lpstr>PowerPoint Presentation</vt:lpstr>
      <vt:lpstr>F# Syntax and Imperative Fundamentals</vt:lpstr>
      <vt:lpstr>Declaring a Variable</vt:lpstr>
      <vt:lpstr>“do”</vt:lpstr>
      <vt:lpstr>Expressions vs Statements</vt:lpstr>
      <vt:lpstr>Declaring a Function</vt:lpstr>
      <vt:lpstr>Conditional Expression: if..then..else</vt:lpstr>
      <vt:lpstr>Reading from the Console</vt:lpstr>
      <vt:lpstr>Writing to the Console</vt:lpstr>
      <vt:lpstr>Entry Points</vt:lpstr>
      <vt:lpstr>Classes</vt:lpstr>
      <vt:lpstr>Match</vt:lpstr>
      <vt:lpstr>Basic types</vt:lpstr>
      <vt:lpstr>F# has access to all .NET types, including objects</vt:lpstr>
      <vt:lpstr>Data and functions are separate.  This is considered a benefit over OOPs.</vt:lpstr>
      <vt:lpstr>F# does support objects, but primarily for interoperation with .NET</vt:lpstr>
      <vt:lpstr>F# is executed from beginning of file to end.  Only code earlier in the file can be referenced. </vt:lpstr>
      <vt:lpstr>F# is declarative – what to do Not imperative – how to do it</vt:lpstr>
      <vt:lpstr>F# uses whitespace for scoping instead of brackets {}</vt:lpstr>
      <vt:lpstr>Unit</vt:lpstr>
      <vt:lpstr>printf / printfn</vt:lpstr>
      <vt:lpstr>Strings</vt:lpstr>
      <vt:lpstr>Matching patterns: arrays</vt:lpstr>
      <vt:lpstr>Class Definition</vt:lpstr>
      <vt:lpstr>Comparison: F# if vs C#</vt:lpstr>
      <vt:lpstr>PowerPoint Presentation</vt:lpstr>
      <vt:lpstr>Functional Programming Concepts</vt:lpstr>
      <vt:lpstr>Four Key Concepts of F#</vt:lpstr>
      <vt:lpstr>Functional Programming Concepts</vt:lpstr>
      <vt:lpstr>Function</vt:lpstr>
      <vt:lpstr>Functions</vt:lpstr>
      <vt:lpstr>Single-Valued Functions</vt:lpstr>
      <vt:lpstr>Composite Functions</vt:lpstr>
      <vt:lpstr>Binary Functions</vt:lpstr>
      <vt:lpstr>Working with Functions</vt:lpstr>
      <vt:lpstr>Single parameter function</vt:lpstr>
      <vt:lpstr>Functions are expressions, and expressions return a value, even if the value is ()</vt:lpstr>
      <vt:lpstr>Return value</vt:lpstr>
      <vt:lpstr>Multiline functions</vt:lpstr>
      <vt:lpstr>Function Signature</vt:lpstr>
      <vt:lpstr>Call a function</vt:lpstr>
      <vt:lpstr>This is an error</vt:lpstr>
      <vt:lpstr>Coerce type of parameter</vt:lpstr>
      <vt:lpstr>Casting</vt:lpstr>
      <vt:lpstr>Specify return type</vt:lpstr>
      <vt:lpstr>Specify type of parameter</vt:lpstr>
      <vt:lpstr>Function overloading is not possible in F#</vt:lpstr>
      <vt:lpstr>square 3 + 1</vt:lpstr>
      <vt:lpstr>(square 3) + 1 = 10?</vt:lpstr>
      <vt:lpstr>(square 3) + 1 = 10?</vt:lpstr>
      <vt:lpstr>square 3 + 1 = 10</vt:lpstr>
      <vt:lpstr>square 3 + 1 = 10</vt:lpstr>
      <vt:lpstr>square 3 + 1 = 10</vt:lpstr>
      <vt:lpstr>square 3 + 1 = 10</vt:lpstr>
      <vt:lpstr>square 3 + 1 = 10</vt:lpstr>
      <vt:lpstr>square 3 + 1 = 10</vt:lpstr>
      <vt:lpstr>square 3 + 1 = 10</vt:lpstr>
      <vt:lpstr>Multiple parameter functions</vt:lpstr>
      <vt:lpstr>Parameter</vt:lpstr>
      <vt:lpstr>Argument</vt:lpstr>
      <vt:lpstr>Type inference rule of thumb</vt:lpstr>
      <vt:lpstr>Outer functions (in an API)</vt:lpstr>
      <vt:lpstr>Wait, what is that function signature?</vt:lpstr>
      <vt:lpstr>Wait, what is that function signature?</vt:lpstr>
      <vt:lpstr>All F# functions internally are single parameter</vt:lpstr>
      <vt:lpstr>This is immensely important to functional programming for partial application and currying</vt:lpstr>
      <vt:lpstr>Partial Application and Currying</vt:lpstr>
      <vt:lpstr>Functional Pipelines and Composition</vt:lpstr>
      <vt:lpstr>Higher Order Functions</vt:lpstr>
      <vt:lpstr>Recursion</vt:lpstr>
      <vt:lpstr>Dependencies as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2</cp:revision>
  <dcterms:created xsi:type="dcterms:W3CDTF">2022-03-21T05:15:42Z</dcterms:created>
  <dcterms:modified xsi:type="dcterms:W3CDTF">2022-03-21T21:11:30Z</dcterms:modified>
</cp:coreProperties>
</file>