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490" r:id="rId2"/>
    <p:sldId id="454" r:id="rId3"/>
    <p:sldId id="463" r:id="rId4"/>
    <p:sldId id="453" r:id="rId5"/>
    <p:sldId id="455" r:id="rId6"/>
    <p:sldId id="52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3-01 Module Intro" id="{FD800F7B-D62B-4D45-995E-C39DE4CBAAC4}">
          <p14:sldIdLst/>
        </p14:section>
        <p14:section name="03-02 Imperative Fundamental" id="{CEB351BB-CFB5-4997-8E4A-ED4517CEE6CB}">
          <p14:sldIdLst>
            <p14:sldId id="490"/>
            <p14:sldId id="454"/>
          </p14:sldIdLst>
        </p14:section>
        <p14:section name="Object Orientation" id="{90FDE858-AC3B-41AA-86D8-A1CDD8D0F514}">
          <p14:sldIdLst>
            <p14:sldId id="463"/>
            <p14:sldId id="453"/>
            <p14:sldId id="455"/>
            <p14:sldId id="52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4" autoAdjust="0"/>
    <p:restoredTop sz="84979" autoAdjust="0"/>
  </p:normalViewPr>
  <p:slideViewPr>
    <p:cSldViewPr snapToGrid="0">
      <p:cViewPr varScale="1">
        <p:scale>
          <a:sx n="123" d="100"/>
          <a:sy n="123" d="100"/>
        </p:scale>
        <p:origin x="110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4E4EE-A4B5-4D3C-9AF0-AB24BC825B34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31665-1B7B-438B-A1B5-E92A3577F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1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>
          <a:xfrm>
            <a:off x="728547" y="3026367"/>
            <a:ext cx="10710672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1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30758" y="532285"/>
            <a:ext cx="10265067" cy="2344695"/>
          </a:xfrm>
          <a:prstGeom prst="rect">
            <a:avLst/>
          </a:prstGeom>
        </p:spPr>
        <p:txBody>
          <a:bodyPr lIns="91440" rIns="91440" anchor="b">
            <a:noAutofit/>
          </a:bodyPr>
          <a:lstStyle>
            <a:lvl1pPr marL="0" indent="0">
              <a:buNone/>
              <a:defRPr sz="4534" spc="0" baseline="0">
                <a:latin typeface="+mj-lt"/>
              </a:defRPr>
            </a:lvl1pPr>
          </a:lstStyle>
          <a:p>
            <a:pPr lvl="0"/>
            <a:r>
              <a:rPr lang="en-US"/>
              <a:t>Title of Course in Title Case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75362" y="3185951"/>
            <a:ext cx="10220463" cy="549791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>
              <a:buNone/>
              <a:defRPr sz="3000" spc="0" baseline="0">
                <a:latin typeface="+mj-lt"/>
              </a:defRPr>
            </a:lvl1pPr>
          </a:lstStyle>
          <a:p>
            <a:pPr lvl="0"/>
            <a:r>
              <a:rPr lang="en-US"/>
              <a:t>Module Two Title in Title Case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129281" y="4609736"/>
            <a:ext cx="6386426" cy="405987"/>
          </a:xfrm>
          <a:prstGeom prst="rect">
            <a:avLst/>
          </a:prstGeom>
        </p:spPr>
        <p:txBody>
          <a:bodyPr lIns="91440" tIns="45720" rIns="91440" anchor="t">
            <a:noAutofit/>
          </a:bodyPr>
          <a:lstStyle>
            <a:lvl1pPr marL="0" indent="0">
              <a:buNone/>
              <a:defRPr sz="2400" b="0" i="0" spc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3129281" y="5015723"/>
            <a:ext cx="6386425" cy="455809"/>
          </a:xfrm>
          <a:prstGeom prst="rect">
            <a:avLst/>
          </a:prstGeom>
        </p:spPr>
        <p:txBody>
          <a:bodyPr lIns="91440" tIns="45720" anchor="t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Title in Title Case</a:t>
            </a:r>
          </a:p>
        </p:txBody>
      </p:sp>
      <p:sp>
        <p:nvSpPr>
          <p:cNvPr id="16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3128433" y="5665953"/>
            <a:ext cx="6387273" cy="550191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@authortwitter    www.authorsite.com</a:t>
            </a:r>
          </a:p>
        </p:txBody>
      </p:sp>
      <p:sp>
        <p:nvSpPr>
          <p:cNvPr id="18" name="Picture Placeholder 22"/>
          <p:cNvSpPr>
            <a:spLocks noGrp="1"/>
          </p:cNvSpPr>
          <p:nvPr>
            <p:ph type="pic" sz="quarter" idx="15" hasCustomPrompt="1"/>
          </p:nvPr>
        </p:nvSpPr>
        <p:spPr>
          <a:xfrm>
            <a:off x="975362" y="4326385"/>
            <a:ext cx="1889760" cy="18897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algn="ctr">
              <a:defRPr sz="1467" b="0" i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r>
              <a:rPr lang="en-US"/>
              <a:t>Click to insert photo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7997952" y="-8046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2" name="Rectangle 1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" name="TextBox 4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3516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Six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>
                <a:effectLst/>
              </a:defRPr>
            </a:lvl1pPr>
          </a:lstStyle>
          <a:p>
            <a:r>
              <a:rPr lang="en-US">
                <a:solidFill>
                  <a:srgbClr val="1A1A1A"/>
                </a:solidFill>
                <a:effectLst/>
                <a:latin typeface="PS TT Commons Light" charset="0"/>
              </a:rPr>
              <a:t>Two Column Six Item List with Icons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159000" y="1564247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159000" y="3111195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159000" y="465814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696200" y="1564247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10409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696200" y="465814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6" hasCustomPrompt="1"/>
          </p:nvPr>
        </p:nvSpPr>
        <p:spPr>
          <a:xfrm>
            <a:off x="838202" y="1690614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8" name="Content Placeholder 16"/>
          <p:cNvSpPr>
            <a:spLocks noGrp="1"/>
          </p:cNvSpPr>
          <p:nvPr>
            <p:ph sz="quarter" idx="17" hasCustomPrompt="1"/>
          </p:nvPr>
        </p:nvSpPr>
        <p:spPr>
          <a:xfrm>
            <a:off x="838202" y="323511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3" name="Content Placeholder 16"/>
          <p:cNvSpPr>
            <a:spLocks noGrp="1"/>
          </p:cNvSpPr>
          <p:nvPr>
            <p:ph sz="quarter" idx="18" hasCustomPrompt="1"/>
          </p:nvPr>
        </p:nvSpPr>
        <p:spPr>
          <a:xfrm>
            <a:off x="838202" y="478206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4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6368387" y="1690614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5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6368387" y="323511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6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6368387" y="478206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</p:spTree>
    <p:extLst>
      <p:ext uri="{BB962C8B-B14F-4D97-AF65-F5344CB8AC3E}">
        <p14:creationId xmlns:p14="http://schemas.microsoft.com/office/powerpoint/2010/main" val="121578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Left | Three Item Chunkin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Add Title in Title Case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199085" y="1715195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199085" y="3255041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199085" y="4809091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5852162" y="184156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7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5852162" y="3386059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8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5852162" y="4933008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564249"/>
            <a:ext cx="4491445" cy="472842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706368" y="47670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778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Right | Three Item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185126" y="1718052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185126" y="3257899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2185126" y="4811948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838202" y="184442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7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838202" y="3388917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8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838202" y="4935865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862356" y="1564249"/>
            <a:ext cx="4491445" cy="472842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7248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scription Text and Three Item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Description Text and Three Item Icons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838200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3" name="Content Placeholder 16"/>
          <p:cNvSpPr>
            <a:spLocks noGrp="1"/>
          </p:cNvSpPr>
          <p:nvPr>
            <p:ph sz="quarter" idx="25" hasCustomPrompt="1"/>
          </p:nvPr>
        </p:nvSpPr>
        <p:spPr>
          <a:xfrm>
            <a:off x="838200" y="2879637"/>
            <a:ext cx="3190965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162836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9" name="Content Placeholder 16"/>
          <p:cNvSpPr>
            <a:spLocks noGrp="1"/>
          </p:cNvSpPr>
          <p:nvPr>
            <p:ph sz="quarter" idx="28" hasCustomPrompt="1"/>
          </p:nvPr>
        </p:nvSpPr>
        <p:spPr>
          <a:xfrm>
            <a:off x="8162836" y="2879637"/>
            <a:ext cx="3190964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8162836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4500519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22" name="Content Placeholder 16"/>
          <p:cNvSpPr>
            <a:spLocks noGrp="1"/>
          </p:cNvSpPr>
          <p:nvPr>
            <p:ph sz="quarter" idx="31" hasCustomPrompt="1"/>
          </p:nvPr>
        </p:nvSpPr>
        <p:spPr>
          <a:xfrm>
            <a:off x="4500519" y="2879637"/>
            <a:ext cx="3190965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4500519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3" hasCustomPrompt="1"/>
          </p:nvPr>
        </p:nvSpPr>
        <p:spPr>
          <a:xfrm>
            <a:off x="838200" y="1381307"/>
            <a:ext cx="10515600" cy="1231720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defRPr sz="2267" b="0" i="0"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Try keeping the text on a slide to a minimum. But sometimes we know descriptions are necessary.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2040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Icon or Image Chunking: Two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706881"/>
            <a:ext cx="5037184" cy="2542903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3" y="4506821"/>
            <a:ext cx="5037181" cy="160079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6316620" y="1706881"/>
            <a:ext cx="5037180" cy="2542903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paste in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316620" y="4506821"/>
            <a:ext cx="5037181" cy="160079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381743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Circle Icon or Image Chunking: Two Items</a:t>
            </a:r>
          </a:p>
        </p:txBody>
      </p:sp>
      <p:sp>
        <p:nvSpPr>
          <p:cNvPr id="3" name="Content Placeholder 11"/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2120136" y="1725298"/>
            <a:ext cx="3291840" cy="329184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706661" y="5278152"/>
            <a:ext cx="4118791" cy="904934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 noChangeAspect="1"/>
          </p:cNvSpPr>
          <p:nvPr>
            <p:ph sz="quarter" idx="15" hasCustomPrompt="1"/>
          </p:nvPr>
        </p:nvSpPr>
        <p:spPr>
          <a:xfrm>
            <a:off x="6790279" y="1725298"/>
            <a:ext cx="3294734" cy="329473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378251" y="5278152"/>
            <a:ext cx="4118791" cy="904934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929829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Icon or Image Chunking: Three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1" y="2020388"/>
            <a:ext cx="3318693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2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035109" y="2020388"/>
            <a:ext cx="3318691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8035110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4436655" y="2020388"/>
            <a:ext cx="3318692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36655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0470326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Circle Icon or Image Chunking: Three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34508" y="1889759"/>
            <a:ext cx="2926080" cy="292608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2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226844" y="1889759"/>
            <a:ext cx="2935224" cy="293522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8035110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7" hasCustomPrompt="1"/>
          </p:nvPr>
        </p:nvSpPr>
        <p:spPr>
          <a:xfrm>
            <a:off x="4628388" y="1889759"/>
            <a:ext cx="2935224" cy="293522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36655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6580015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Icon or Image Chunking: Four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43181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43181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880365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3388909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6134637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880365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388909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134637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7691260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>
                <a:effectLst/>
              </a:defRPr>
            </a:lvl1pPr>
          </a:lstStyle>
          <a:p>
            <a:r>
              <a:rPr lang="en-US">
                <a:solidFill>
                  <a:srgbClr val="1A1A1A"/>
                </a:solidFill>
                <a:effectLst/>
                <a:latin typeface="PS TT Commons Light" charset="0"/>
              </a:rPr>
              <a:t>Circle Icon or Image Chunking: Four Items</a:t>
            </a:r>
          </a:p>
        </p:txBody>
      </p:sp>
      <p:sp>
        <p:nvSpPr>
          <p:cNvPr id="3" name="Content Placeholder 11"/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1046333" y="2284801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046333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5" hasCustomPrompt="1"/>
          </p:nvPr>
        </p:nvSpPr>
        <p:spPr>
          <a:xfrm>
            <a:off x="8862934" y="2275710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3" name="Content Placeholder 11"/>
          <p:cNvSpPr>
            <a:spLocks noGrp="1" noChangeAspect="1"/>
          </p:cNvSpPr>
          <p:nvPr>
            <p:ph sz="quarter" idx="17" hasCustomPrompt="1"/>
          </p:nvPr>
        </p:nvSpPr>
        <p:spPr>
          <a:xfrm>
            <a:off x="3651867" y="2284801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5" name="Content Placeholder 11"/>
          <p:cNvSpPr>
            <a:spLocks noGrp="1" noChangeAspect="1"/>
          </p:cNvSpPr>
          <p:nvPr>
            <p:ph sz="quarter" idx="19" hasCustomPrompt="1"/>
          </p:nvPr>
        </p:nvSpPr>
        <p:spPr>
          <a:xfrm>
            <a:off x="6257401" y="2275710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862934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651867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257400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92377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dul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2"/>
          <p:cNvSpPr>
            <a:spLocks noGrp="1"/>
          </p:cNvSpPr>
          <p:nvPr>
            <p:ph type="pic" sz="quarter" idx="15" hasCustomPrompt="1"/>
          </p:nvPr>
        </p:nvSpPr>
        <p:spPr>
          <a:xfrm>
            <a:off x="975362" y="4326385"/>
            <a:ext cx="1889760" cy="18897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algn="ctr">
              <a:defRPr sz="1467" b="0" i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r>
              <a:rPr lang="en-US"/>
              <a:t>Click to insert photo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129281" y="4609736"/>
            <a:ext cx="6386426" cy="407272"/>
          </a:xfrm>
          <a:prstGeom prst="rect">
            <a:avLst/>
          </a:prstGeom>
        </p:spPr>
        <p:txBody>
          <a:bodyPr lIns="91440" tIns="45720" rIns="91440" anchor="t" anchorCtr="0">
            <a:noAutofit/>
          </a:bodyPr>
          <a:lstStyle>
            <a:lvl1pPr marL="0" indent="0">
              <a:buNone/>
              <a:defRPr sz="2400" b="0" i="0" spc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3128434" y="5665953"/>
            <a:ext cx="6387273" cy="550191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@authortwitter    www.authorsite.com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3129281" y="5017008"/>
            <a:ext cx="6386425" cy="457200"/>
          </a:xfrm>
          <a:prstGeom prst="rect">
            <a:avLst/>
          </a:prstGeom>
        </p:spPr>
        <p:txBody>
          <a:bodyPr lIns="91440" tIns="45720" anchor="t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Title in Title Case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8547" y="3026367"/>
            <a:ext cx="10710672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1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30758" y="532285"/>
            <a:ext cx="10265067" cy="2344695"/>
          </a:xfrm>
          <a:prstGeom prst="rect">
            <a:avLst/>
          </a:prstGeom>
        </p:spPr>
        <p:txBody>
          <a:bodyPr lIns="91440" rIns="91440" anchor="b">
            <a:noAutofit/>
          </a:bodyPr>
          <a:lstStyle>
            <a:lvl1pPr marL="0" indent="0">
              <a:buNone/>
              <a:defRPr sz="4534" spc="0" baseline="0">
                <a:latin typeface="+mj-lt"/>
              </a:defRPr>
            </a:lvl1pPr>
          </a:lstStyle>
          <a:p>
            <a:pPr lvl="0"/>
            <a:r>
              <a:rPr lang="en-US"/>
              <a:t>Module Title in Title Case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10" name="Rectangle 9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70537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nly Image Chunking: Six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Icon Only Image Chunking: Six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137920" y="1612410"/>
            <a:ext cx="2698497" cy="1538109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137920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1135889" y="3953694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135889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8513485" y="1613369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8513485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8513485" y="3966253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513484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" name="Content Placeholder 11"/>
          <p:cNvSpPr>
            <a:spLocks noGrp="1"/>
          </p:cNvSpPr>
          <p:nvPr>
            <p:ph sz="quarter" idx="21" hasCustomPrompt="1"/>
          </p:nvPr>
        </p:nvSpPr>
        <p:spPr>
          <a:xfrm>
            <a:off x="4823670" y="1612410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4823671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4823670" y="3953694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4823671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7707439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Three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955829" y="1750332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</a:t>
            </a:r>
            <a:r>
              <a:rPr lang="en-US" dirty="0"/>
              <a:t>add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571752" y="1688081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955829" y="3387184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571752" y="3324932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955829" y="4988471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571752" y="4926218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376395" y="1652515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76395" y="3289365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76395" y="4890652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625E7E1-AB9A-4346-ABB8-E89020A2AC81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52712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Four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516154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838200" y="2826817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74078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38200" y="4139555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05352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838200" y="5452294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536626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048256" y="1491085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48256" y="2801748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48256" y="4114486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48256" y="5427225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" y="-530478"/>
            <a:ext cx="47766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/>
            <a:r>
              <a:rPr lang="en-US" sz="16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This slidelist is </a:t>
            </a:r>
            <a:r>
              <a:rPr lang="en-US" sz="16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baseline="0">
                <a:solidFill>
                  <a:schemeClr val="accent1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appear</a:t>
            </a:r>
            <a:r>
              <a:rPr lang="en-US" sz="16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  <a:endParaRPr lang="en-US" sz="1600" b="1" i="0" dirty="0">
              <a:solidFill>
                <a:srgbClr val="F05A28"/>
              </a:solidFill>
              <a:latin typeface="PS TT Commons DemiBold" charset="0"/>
              <a:ea typeface="PS TT Commons DemiBold" charset="0"/>
              <a:cs typeface="PS TT Commons D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15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Five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430125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5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838200" y="2415668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415668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38200" y="3401210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3401210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838200" y="4386753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4386753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046653" y="1491083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46653" y="2476627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46653" y="3462170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46653" y="4447711"/>
            <a:ext cx="0" cy="729916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838200" y="5400429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2166557" y="5400429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2046653" y="5461387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51BDA66-5CF3-6243-94AB-17DD7EF727B4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23963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320882" y="2042985"/>
            <a:ext cx="5032919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42985"/>
            <a:ext cx="5032919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9824284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5940421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216821" y="204298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0" y="204298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6216821" y="399260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838200" y="399260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922930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Fiv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2501358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096001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313089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Six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4432845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838201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8027488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80498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with Description and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2444496"/>
            <a:ext cx="12192000" cy="441350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883665"/>
            <a:ext cx="5387163" cy="70521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5635"/>
            <a:ext cx="11545860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9" y="2023872"/>
            <a:ext cx="4469770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1905692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07706" y="570867"/>
            <a:ext cx="10472605" cy="2808060"/>
          </a:xfrm>
        </p:spPr>
        <p:txBody>
          <a:bodyPr anchor="b"/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/>
              <a:t> Add Section Header in Title Case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609600" y="360623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grpSp>
        <p:nvGrpSpPr>
          <p:cNvPr id="5" name="Group 4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6" name="Rectangle 5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67362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with Description and Two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1248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2452374"/>
            <a:ext cx="5974080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885507"/>
            <a:ext cx="440131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5635"/>
            <a:ext cx="5376708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8" y="2026582"/>
            <a:ext cx="389977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17920" y="2446435"/>
            <a:ext cx="5974080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17919" y="1885507"/>
            <a:ext cx="440046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530907" y="2695635"/>
            <a:ext cx="5376708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6530907" y="2032521"/>
            <a:ext cx="3901440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728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Half Page with Tab and Output Section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2452374"/>
            <a:ext cx="7851649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1885507"/>
            <a:ext cx="538936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4432"/>
            <a:ext cx="7205508" cy="390144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8" y="2023872"/>
            <a:ext cx="4665319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51648" y="2452374"/>
            <a:ext cx="4340352" cy="44056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30859" y="2694431"/>
            <a:ext cx="3892917" cy="390144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&gt; Console</a:t>
            </a:r>
          </a:p>
        </p:txBody>
      </p:sp>
    </p:spTree>
    <p:extLst>
      <p:ext uri="{BB962C8B-B14F-4D97-AF65-F5344CB8AC3E}">
        <p14:creationId xmlns:p14="http://schemas.microsoft.com/office/powerpoint/2010/main" val="24095345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Half Page Title Left and Tab Righ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2660" y="3142388"/>
            <a:ext cx="3880068" cy="65828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Code Title Here</a:t>
            </a:r>
          </a:p>
        </p:txBody>
      </p:sp>
      <p:sp>
        <p:nvSpPr>
          <p:cNvPr id="5" name="Rectangle 4"/>
          <p:cNvSpPr/>
          <p:nvPr/>
        </p:nvSpPr>
        <p:spPr>
          <a:xfrm>
            <a:off x="4408967" y="598952"/>
            <a:ext cx="7783033" cy="62590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08967" y="1"/>
            <a:ext cx="5401339" cy="61234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741328" y="836428"/>
            <a:ext cx="7170257" cy="57472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791740" y="124599"/>
            <a:ext cx="351391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6443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Full Page with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598952"/>
            <a:ext cx="12192001" cy="62590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5330456" cy="61234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24" y="708592"/>
            <a:ext cx="11555181" cy="586289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224" y="167876"/>
            <a:ext cx="450937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8433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Full Page with Title and Description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950720"/>
            <a:ext cx="11643396" cy="46449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133" b="0" i="0">
                <a:solidFill>
                  <a:schemeClr val="bg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29454741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Light Full Page with Title and Description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950720"/>
            <a:ext cx="11643396" cy="46449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133" b="0" i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357671739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Half Page with Tab and Outpu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defRPr sz="2133" b="0" i="0">
                <a:solidFill>
                  <a:schemeClr val="bg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4" name="Rectangle 3"/>
          <p:cNvSpPr/>
          <p:nvPr/>
        </p:nvSpPr>
        <p:spPr>
          <a:xfrm>
            <a:off x="-1" y="2295434"/>
            <a:ext cx="12192001" cy="2616241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710660"/>
            <a:ext cx="4014264" cy="795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24" y="2505787"/>
            <a:ext cx="11583534" cy="215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224" y="1835258"/>
            <a:ext cx="3223292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3" y="4911676"/>
            <a:ext cx="12192003" cy="1946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68224" y="5010912"/>
            <a:ext cx="11583533" cy="158476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&gt; Console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4064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Half Page Horizontal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3" y="4230625"/>
            <a:ext cx="12192003" cy="26273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187" y="4484497"/>
            <a:ext cx="11655588" cy="543832"/>
          </a:xfrm>
        </p:spPr>
        <p:txBody>
          <a:bodyPr>
            <a:noAutofit/>
          </a:bodyPr>
          <a:lstStyle>
            <a:lvl1pPr algn="l">
              <a:defRPr sz="293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268187" y="5113867"/>
            <a:ext cx="11655588" cy="1421045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charset="0"/>
              <a:buNone/>
              <a:defRPr sz="2000" b="0" i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92609"/>
            <a:ext cx="11655588" cy="371147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24991770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Light Half Page Horizontal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3" y="4230625"/>
            <a:ext cx="12192003" cy="26273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187" y="4484497"/>
            <a:ext cx="11655588" cy="543832"/>
          </a:xfrm>
        </p:spPr>
        <p:txBody>
          <a:bodyPr/>
          <a:lstStyle>
            <a:lvl1pPr algn="l">
              <a:defRPr sz="293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92609"/>
            <a:ext cx="11655588" cy="371147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10000"/>
              </a:lnSpc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268187" y="5113867"/>
            <a:ext cx="11655588" cy="1421045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968632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Full Page with Title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365504"/>
            <a:ext cx="11643396" cy="5181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146189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p N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11698" y="474134"/>
            <a:ext cx="10036527" cy="3115733"/>
          </a:xfrm>
          <a:prstGeom prst="rect">
            <a:avLst/>
          </a:prstGeom>
        </p:spPr>
        <p:txBody>
          <a:bodyPr lIns="91440" anchor="b"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4000" spc="0" baseline="0">
                <a:latin typeface="+mj-lt"/>
              </a:defRPr>
            </a:lvl1pPr>
          </a:lstStyle>
          <a:p>
            <a:pPr lvl="0"/>
            <a:r>
              <a:rPr lang="en-US"/>
              <a:t>Up Next:</a:t>
            </a:r>
          </a:p>
          <a:p>
            <a:pPr lvl="0"/>
            <a:r>
              <a:rPr lang="en-US"/>
              <a:t>Title of Upcoming Module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376796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grpSp>
        <p:nvGrpSpPr>
          <p:cNvPr id="6" name="Group 5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7" name="Rectangle 6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213602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Light Full Page with Title"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365504"/>
            <a:ext cx="11643396" cy="5181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10916736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Half Page Vertical with Points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108192" y="1"/>
            <a:ext cx="6083808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304799"/>
            <a:ext cx="5486436" cy="618744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r>
              <a:rPr lang="en-US" dirty="0"/>
              <a:t>// Put code on this side</a:t>
            </a:r>
          </a:p>
          <a:p>
            <a:r>
              <a:rPr lang="en-US" dirty="0"/>
              <a:t>let website = {</a:t>
            </a:r>
            <a:br>
              <a:rPr lang="en-US" dirty="0"/>
            </a:br>
            <a:r>
              <a:rPr lang="en-US" dirty="0"/>
              <a:t>  name: 'Pluralsight',</a:t>
            </a:r>
          </a:p>
          <a:p>
            <a:pPr>
              <a:spcBef>
                <a:spcPts val="300"/>
              </a:spcBef>
            </a:pPr>
            <a:r>
              <a:rPr lang="en-US" dirty="0"/>
              <a:t>  </a:t>
            </a:r>
            <a:r>
              <a:rPr lang="en-US" dirty="0" err="1"/>
              <a:t>url</a:t>
            </a:r>
            <a:r>
              <a:rPr lang="en-US" dirty="0"/>
              <a:t>: 'https://</a:t>
            </a:r>
            <a:r>
              <a:rPr lang="en-US" dirty="0" err="1"/>
              <a:t>pluralsight.com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};</a:t>
            </a:r>
          </a:p>
          <a:p>
            <a:pPr>
              <a:spcBef>
                <a:spcPts val="0"/>
              </a:spcBef>
            </a:pP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makeUrl</a:t>
            </a:r>
            <a:r>
              <a:rPr lang="en-US" dirty="0"/>
              <a:t>() {}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let sites = []</a:t>
            </a:r>
          </a:p>
          <a:p>
            <a:pPr>
              <a:spcBef>
                <a:spcPts val="0"/>
              </a:spcBef>
            </a:pPr>
            <a:r>
              <a:rPr lang="en-US" dirty="0" err="1"/>
              <a:t>sites.push</a:t>
            </a:r>
            <a:r>
              <a:rPr lang="en-US" dirty="0"/>
              <a:t>(website)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console.log</a:t>
            </a:r>
            <a:r>
              <a:rPr lang="en-US" dirty="0"/>
              <a:t>(sites[0].name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273666" y="304799"/>
            <a:ext cx="5650992" cy="6187440"/>
          </a:xfrm>
          <a:prstGeom prst="rect">
            <a:avLst/>
          </a:prstGeom>
        </p:spPr>
        <p:txBody>
          <a:bodyPr>
            <a:noAutofit/>
          </a:bodyPr>
          <a:lstStyle>
            <a:lvl1pPr marL="178232" indent="-239195">
              <a:lnSpc>
                <a:spcPct val="120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tabLst/>
              <a:defRPr sz="1867" b="0" i="0" baseline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  <a:lvl2pPr marL="378903" indent="0">
              <a:lnSpc>
                <a:spcPts val="2667"/>
              </a:lnSpc>
              <a:buFontTx/>
              <a:buNone/>
              <a:defRPr/>
            </a:lvl2pPr>
            <a:lvl3pPr marL="378903" indent="0">
              <a:buFontTx/>
              <a:buNone/>
              <a:defRPr/>
            </a:lvl3pPr>
            <a:lvl4pPr marL="378903" indent="0">
              <a:buFontTx/>
              <a:buNone/>
              <a:defRPr/>
            </a:lvl4pPr>
            <a:lvl5pPr marL="378903" indent="0">
              <a:buFontTx/>
              <a:buNone/>
              <a:defRPr/>
            </a:lvl5pPr>
          </a:lstStyle>
          <a:p>
            <a:pPr marL="267335">
              <a:lnSpc>
                <a:spcPct val="120000"/>
              </a:lnSpc>
            </a:pPr>
            <a:r>
              <a:rPr lang="en-US" dirty="0"/>
              <a:t>Line up with these notes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Create an object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Define a function</a:t>
            </a: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Add the object to an array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Log the site name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68828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rgbClr val="BEBEBE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de: Dark Half Page Vertical with Poi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108192" y="1"/>
            <a:ext cx="6083808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304800"/>
            <a:ext cx="5486436" cy="61881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r>
              <a:rPr lang="en-US" dirty="0"/>
              <a:t>// Put code on this side</a:t>
            </a:r>
          </a:p>
          <a:p>
            <a:r>
              <a:rPr lang="en-US" dirty="0"/>
              <a:t>let website = {</a:t>
            </a:r>
            <a:br>
              <a:rPr lang="en-US" dirty="0"/>
            </a:br>
            <a:r>
              <a:rPr lang="en-US" dirty="0"/>
              <a:t>  name: 'Pluralsight',</a:t>
            </a:r>
          </a:p>
          <a:p>
            <a:pPr>
              <a:spcBef>
                <a:spcPts val="300"/>
              </a:spcBef>
            </a:pPr>
            <a:r>
              <a:rPr lang="en-US" dirty="0"/>
              <a:t>  </a:t>
            </a:r>
            <a:r>
              <a:rPr lang="en-US" dirty="0" err="1"/>
              <a:t>url</a:t>
            </a:r>
            <a:r>
              <a:rPr lang="en-US" dirty="0"/>
              <a:t>: 'https://</a:t>
            </a:r>
            <a:r>
              <a:rPr lang="en-US" dirty="0" err="1"/>
              <a:t>pluralsight.com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};</a:t>
            </a:r>
          </a:p>
          <a:p>
            <a:pPr>
              <a:spcBef>
                <a:spcPts val="0"/>
              </a:spcBef>
            </a:pP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makeUrl</a:t>
            </a:r>
            <a:r>
              <a:rPr lang="en-US" dirty="0"/>
              <a:t>() {}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let sites = []</a:t>
            </a:r>
          </a:p>
          <a:p>
            <a:pPr>
              <a:spcBef>
                <a:spcPts val="0"/>
              </a:spcBef>
            </a:pPr>
            <a:r>
              <a:rPr lang="en-US" dirty="0" err="1"/>
              <a:t>sites.push</a:t>
            </a:r>
            <a:r>
              <a:rPr lang="en-US" dirty="0"/>
              <a:t>(website)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console.log</a:t>
            </a:r>
            <a:r>
              <a:rPr lang="en-US" dirty="0"/>
              <a:t>(sites[0].name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273666" y="304800"/>
            <a:ext cx="5648976" cy="6188149"/>
          </a:xfrm>
          <a:prstGeom prst="rect">
            <a:avLst/>
          </a:prstGeom>
        </p:spPr>
        <p:txBody>
          <a:bodyPr>
            <a:noAutofit/>
          </a:bodyPr>
          <a:lstStyle>
            <a:lvl1pPr marL="178232" indent="-239195">
              <a:lnSpc>
                <a:spcPct val="120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tabLst/>
              <a:defRPr sz="1867" b="0" i="0" baseline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  <a:lvl2pPr marL="378903" indent="0">
              <a:lnSpc>
                <a:spcPts val="2667"/>
              </a:lnSpc>
              <a:buFontTx/>
              <a:buNone/>
              <a:defRPr/>
            </a:lvl2pPr>
            <a:lvl3pPr marL="378903" indent="0">
              <a:buFontTx/>
              <a:buNone/>
              <a:defRPr/>
            </a:lvl3pPr>
            <a:lvl4pPr marL="378903" indent="0">
              <a:buFontTx/>
              <a:buNone/>
              <a:defRPr/>
            </a:lvl4pPr>
            <a:lvl5pPr marL="378903" indent="0">
              <a:buFontTx/>
              <a:buNone/>
              <a:defRPr/>
            </a:lvl5pPr>
          </a:lstStyle>
          <a:p>
            <a:pPr marL="267335">
              <a:lnSpc>
                <a:spcPct val="120000"/>
              </a:lnSpc>
            </a:pPr>
            <a:r>
              <a:rPr lang="en-US" dirty="0"/>
              <a:t>Line up with these notes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Create an object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Define a function</a:t>
            </a: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Add the object to an array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Log the site name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26052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rgbClr val="BEBEBE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| Title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31373" y="469054"/>
            <a:ext cx="3745556" cy="5919895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2267" b="0" i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marL="781376" indent="-385259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1177491" indent="-382550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462372" indent="-284878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462369" indent="0" algn="r">
              <a:buFont typeface="Myriad Pro" panose="020B0503030403020204" pitchFamily="34" charset="0"/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 dirty="0"/>
              <a:t>Click to add short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714917" y="469054"/>
            <a:ext cx="0" cy="5919895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052909" y="998318"/>
            <a:ext cx="6570132" cy="4861367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3600" b="0" i="0"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Title or </a:t>
            </a:r>
            <a:r>
              <a:rPr lang="en-US"/>
              <a:t>Click </a:t>
            </a:r>
            <a:br>
              <a:rPr lang="en-US"/>
            </a:br>
            <a:r>
              <a:rPr lang="en-US"/>
              <a:t>Icon </a:t>
            </a:r>
            <a:r>
              <a:rPr lang="en-US" dirty="0"/>
              <a:t>to Add Graphic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AC30AE-4042-DF40-A45C-5A097F76AB5C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63211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55414" y="469054"/>
            <a:ext cx="3589868" cy="5919895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3600" b="0" i="0"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609253" y="469054"/>
            <a:ext cx="0" cy="5919895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73227" y="469054"/>
            <a:ext cx="6509173" cy="591989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072146" indent="-189451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70064" indent="-173575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2F3F88-D25E-3D41-A795-440430B54F92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62692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937E-1F6E-4748-B7B4-7B58CEB11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Add Slide Title in Title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5B6AF-0944-49FB-913E-31C7E977951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199" y="1625601"/>
            <a:ext cx="3496735" cy="4551364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3600" baseline="0">
                <a:latin typeface="+mj-lt"/>
              </a:defRPr>
            </a:lvl1pPr>
          </a:lstStyle>
          <a:p>
            <a:pPr lvl="0"/>
            <a:r>
              <a:rPr lang="en-US"/>
              <a:t>Click to add title or click icon to add graphic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717627" y="1625601"/>
            <a:ext cx="0" cy="4551364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73227" y="1625601"/>
            <a:ext cx="6509173" cy="4551364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072146" indent="-189451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70064" indent="-173575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7827264" y="47670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185255-18F2-E04A-BB77-58C1D7B2DA1E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87628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937E-1F6E-4748-B7B4-7B58CEB11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Add Slide Title in Title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5B6AF-0944-49FB-913E-31C7E977951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379627" y="1625601"/>
            <a:ext cx="3974173" cy="455136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aseline="0">
                <a:latin typeface="+mj-lt"/>
              </a:defRPr>
            </a:lvl1pPr>
          </a:lstStyle>
          <a:p>
            <a:pPr lvl="0"/>
            <a:r>
              <a:rPr lang="en-US"/>
              <a:t>Click to add title or click icon to add graphic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127673" y="1625601"/>
            <a:ext cx="0" cy="4551364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625601"/>
            <a:ext cx="6037521" cy="4551364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r">
              <a:buNone/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marL="297080" indent="0" algn="r">
              <a:buSzPct val="100000"/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596192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882673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096990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899874-47B9-A54E-8607-0E9834DFB839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22340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Edge Bleed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364480" y="482601"/>
            <a:ext cx="6339840" cy="589280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114481" indent="-231787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97582" indent="-201093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4822612" cy="68580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Autofit/>
          </a:bodyPr>
          <a:lstStyle>
            <a:lvl1pPr algn="ctr">
              <a:defRPr sz="3067" b="0" i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Icon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970C94-AB62-154E-9ED6-88180435724F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895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Left | 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23232" y="2245410"/>
            <a:ext cx="6778752" cy="745872"/>
          </a:xfrm>
        </p:spPr>
        <p:txBody>
          <a:bodyPr anchor="b">
            <a:noAutofit/>
          </a:bodyPr>
          <a:lstStyle>
            <a:lvl1pPr algn="l">
              <a:defRPr sz="3334"/>
            </a:lvl1pPr>
          </a:lstStyle>
          <a:p>
            <a:r>
              <a:rPr lang="en-US"/>
              <a:t>Add Slide Title in Title Case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54620" y="1954960"/>
            <a:ext cx="2887105" cy="2887105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algn="ctr">
              <a:defRPr sz="2667" b="0" i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photo</a:t>
            </a:r>
          </a:p>
        </p:txBody>
      </p:sp>
      <p:sp>
        <p:nvSpPr>
          <p:cNvPr id="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523232" y="3247313"/>
            <a:ext cx="6778752" cy="254388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/>
              <a:t>Second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4963A0-2F0D-CA43-B501-A09765E44E64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77742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: Point-by-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 in Title Case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096000" y="1631527"/>
            <a:ext cx="0" cy="464058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9834" y="1631527"/>
            <a:ext cx="5285232" cy="450431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item one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39834" y="2235200"/>
            <a:ext cx="5285233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Point number 1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2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3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4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5</a:t>
            </a:r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66933" y="1631527"/>
            <a:ext cx="5285232" cy="450431"/>
          </a:xfrm>
          <a:prstGeom prst="rect">
            <a:avLst/>
          </a:prstGeom>
        </p:spPr>
        <p:txBody>
          <a:bodyPr lIns="0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item two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66935" y="2235200"/>
            <a:ext cx="5286349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1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2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3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4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5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endParaRPr lang="en-US"/>
          </a:p>
          <a:p>
            <a:pPr lvl="0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6D7B9A-E0F4-3B42-B53A-8A55D1356491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4026412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1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635500" cy="68580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3" y="1825870"/>
            <a:ext cx="3147933" cy="6702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ctr"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297088" indent="0" algn="ctr">
              <a:buNone/>
              <a:defRPr sz="3600">
                <a:latin typeface="+mj-lt"/>
              </a:defRPr>
            </a:lvl2pPr>
            <a:lvl3pPr marL="596206" indent="0" algn="ctr">
              <a:buNone/>
              <a:defRPr sz="3600">
                <a:latin typeface="+mj-lt"/>
              </a:defRPr>
            </a:lvl3pPr>
            <a:lvl4pPr marL="882694" indent="0" algn="ctr">
              <a:buNone/>
              <a:defRPr sz="3600">
                <a:latin typeface="+mj-lt"/>
              </a:defRPr>
            </a:lvl4pPr>
            <a:lvl5pPr marL="1097017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4640266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542544"/>
            <a:ext cx="6461760" cy="5779008"/>
          </a:xfrm>
        </p:spPr>
        <p:txBody>
          <a:bodyPr anchor="ctr"/>
          <a:lstStyle>
            <a:lvl1pPr>
              <a:spcBef>
                <a:spcPts val="1800"/>
              </a:spcBef>
              <a:defRPr sz="2400">
                <a:solidFill>
                  <a:schemeClr val="accent1"/>
                </a:solidFill>
                <a:latin typeface="+mn-lt"/>
              </a:defRPr>
            </a:lvl1pPr>
            <a:lvl2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8686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: by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 in Title Case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096000" y="1631527"/>
            <a:ext cx="0" cy="464058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9833" y="1631527"/>
            <a:ext cx="5285232" cy="450431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first thing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39833" y="2235200"/>
            <a:ext cx="5285234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Point number 1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2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3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4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5</a:t>
            </a:r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66934" y="1631527"/>
            <a:ext cx="5285232" cy="450431"/>
          </a:xfrm>
          <a:prstGeom prst="rect">
            <a:avLst/>
          </a:prstGeom>
        </p:spPr>
        <p:txBody>
          <a:bodyPr lIns="0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second thing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66935" y="2235200"/>
            <a:ext cx="5285232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1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2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3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4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5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endParaRPr lang="en-US"/>
          </a:p>
          <a:p>
            <a:pPr lvl="0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545329-2804-9544-8A45-437649388D63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53102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25980" y="1167659"/>
            <a:ext cx="7940040" cy="4522683"/>
          </a:xfrm>
        </p:spPr>
        <p:txBody>
          <a:bodyPr/>
          <a:lstStyle>
            <a:lvl1pPr>
              <a:lnSpc>
                <a:spcPct val="100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This is a short, important statement to bring attention to something.</a:t>
            </a:r>
          </a:p>
        </p:txBody>
      </p:sp>
    </p:spTree>
    <p:extLst>
      <p:ext uri="{BB962C8B-B14F-4D97-AF65-F5344CB8AC3E}">
        <p14:creationId xmlns:p14="http://schemas.microsoft.com/office/powerpoint/2010/main" val="124338520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-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055797"/>
            <a:ext cx="10038080" cy="2601804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4"/>
                </a:solidFill>
                <a:effectLst/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“Insert a short quote here”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3871810"/>
            <a:ext cx="10038080" cy="5444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baseline="0">
                <a:latin typeface="PS TT Commons DemiBold" charset="0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Quote credit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62875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-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042250"/>
            <a:ext cx="10038080" cy="3401057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6"/>
                </a:solidFill>
                <a:effectLst/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“Insert a longer quote here”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4616876"/>
            <a:ext cx="10038080" cy="5444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baseline="0">
                <a:latin typeface="PS TT Commons DemiBold" charset="0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Quote credit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13648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923627"/>
            <a:ext cx="10038080" cy="785707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4"/>
                </a:solidFill>
                <a:effectLst/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Word to define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2896449"/>
            <a:ext cx="10038080" cy="26305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spc="0" baseline="0"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definition here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077384" y="6280224"/>
            <a:ext cx="10037657" cy="42545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Citation: Author/Source, Title, Link/Short Url</a:t>
            </a:r>
          </a:p>
        </p:txBody>
      </p:sp>
    </p:spTree>
    <p:extLst>
      <p:ext uri="{BB962C8B-B14F-4D97-AF65-F5344CB8AC3E}">
        <p14:creationId xmlns:p14="http://schemas.microsoft.com/office/powerpoint/2010/main" val="187059900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re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25717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Rectangle 10"/>
          <p:cNvSpPr/>
          <p:nvPr userDrawn="1"/>
        </p:nvSpPr>
        <p:spPr>
          <a:xfrm>
            <a:off x="1543050" y="2542395"/>
            <a:ext cx="2286000" cy="1917059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66118" y="2542395"/>
            <a:ext cx="6110497" cy="690865"/>
          </a:xfrm>
        </p:spPr>
        <p:txBody>
          <a:bodyPr anchor="b">
            <a:noAutofit/>
          </a:bodyPr>
          <a:lstStyle>
            <a:lvl1pPr algn="l">
              <a:defRPr sz="3067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Place Title Here</a:t>
            </a:r>
          </a:p>
        </p:txBody>
      </p:sp>
      <p:sp>
        <p:nvSpPr>
          <p:cNvPr id="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366116" y="3338005"/>
            <a:ext cx="4911635" cy="635704"/>
          </a:xfrm>
          <a:prstGeom prst="rect">
            <a:avLst/>
          </a:prstGeom>
        </p:spPr>
        <p:txBody>
          <a:bodyPr lIns="0" tIns="45720" rIns="91440" bIns="91440" anchor="b" anchorCtr="0">
            <a:noAutofit/>
          </a:bodyPr>
          <a:lstStyle>
            <a:lvl1pPr>
              <a:defRPr sz="2400" b="0" i="0" spc="0" baseline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Title of Pluralsight Course</a:t>
            </a:r>
          </a:p>
        </p:txBody>
      </p:sp>
      <p:sp>
        <p:nvSpPr>
          <p:cNvPr id="5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4366117" y="3984556"/>
            <a:ext cx="4911633" cy="474897"/>
          </a:xfrm>
          <a:prstGeom prst="rect">
            <a:avLst/>
          </a:prstGeom>
        </p:spPr>
        <p:txBody>
          <a:bodyPr lIns="0" tIns="45720" bIns="91440" anchor="ctr">
            <a:noAutofit/>
          </a:bodyPr>
          <a:lstStyle>
            <a:lvl1pPr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80118" y="3017292"/>
            <a:ext cx="1256331" cy="96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99417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74078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05352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536626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143012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274078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Rectangle 12"/>
          <p:cNvSpPr/>
          <p:nvPr userDrawn="1"/>
        </p:nvSpPr>
        <p:spPr>
          <a:xfrm>
            <a:off x="700970" y="4051447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" name="Rectangle 13"/>
          <p:cNvSpPr/>
          <p:nvPr userDrawn="1"/>
        </p:nvSpPr>
        <p:spPr>
          <a:xfrm>
            <a:off x="700970" y="5362108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151401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282467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773968" y="4135335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773968" y="5445996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334368077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940487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251148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563888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1940487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251148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Rectangle 12"/>
          <p:cNvSpPr/>
          <p:nvPr userDrawn="1"/>
        </p:nvSpPr>
        <p:spPr>
          <a:xfrm>
            <a:off x="700970" y="4561809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024375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3335036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773968" y="4645697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212238104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ferences-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260679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91745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260679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91745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69068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400134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177231775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1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260679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91745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260679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91745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69068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400134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2272425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463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" y="2054618"/>
            <a:ext cx="4629149" cy="4462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ts val="3000"/>
              </a:lnSpc>
            </a:pPr>
            <a:r>
              <a:rPr lang="en-US" sz="3600" b="0" i="0" dirty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542544"/>
            <a:ext cx="6461760" cy="5779008"/>
          </a:xfrm>
        </p:spPr>
        <p:txBody>
          <a:bodyPr anchor="ctr"/>
          <a:lstStyle>
            <a:lvl1pPr>
              <a:defRPr sz="2400">
                <a:solidFill>
                  <a:schemeClr val="accent2"/>
                </a:solidFill>
              </a:defRPr>
            </a:lvl1pPr>
            <a:lvl2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8205216" y="4389120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7F9276-50F7-3C4E-B586-DCF2A3989FD5}"/>
              </a:ext>
            </a:extLst>
          </p:cNvPr>
          <p:cNvSpPr/>
          <p:nvPr userDrawn="1"/>
        </p:nvSpPr>
        <p:spPr>
          <a:xfrm>
            <a:off x="4640266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24785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064157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1830273"/>
            <a:ext cx="9824509" cy="568195"/>
          </a:xfrm>
        </p:spPr>
        <p:txBody>
          <a:bodyPr anchor="ctr"/>
          <a:lstStyle>
            <a:lvl1pPr marL="0" indent="0">
              <a:buNone/>
              <a:defRPr sz="3000" baseline="0">
                <a:latin typeface="+mj-lt"/>
              </a:defRPr>
            </a:lvl1pPr>
          </a:lstStyle>
          <a:p>
            <a:pPr lvl="0"/>
            <a:r>
              <a:rPr lang="en-US"/>
              <a:t>Click to Add Subtitle in Title Case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11698" y="237067"/>
            <a:ext cx="10036527" cy="812800"/>
          </a:xfrm>
          <a:prstGeom prst="rect">
            <a:avLst/>
          </a:prstGeom>
        </p:spPr>
        <p:txBody>
          <a:bodyPr lIns="91440" anchor="b"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4000" spc="0" baseline="0">
                <a:latin typeface="+mj-lt"/>
              </a:defRPr>
            </a:lvl1pPr>
          </a:lstStyle>
          <a:p>
            <a:pPr lvl="0"/>
            <a:r>
              <a:rPr lang="en-US"/>
              <a:t>Click to Add Slide Title in Title Case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122796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2" name="TextBox 1"/>
          <p:cNvSpPr txBox="1"/>
          <p:nvPr userDrawn="1"/>
        </p:nvSpPr>
        <p:spPr>
          <a:xfrm>
            <a:off x="1709531" y="728869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61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BC152-5D1F-47B5-8951-616F8DA0C1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</a:defRPr>
            </a:lvl1pPr>
          </a:lstStyle>
          <a:p>
            <a:r>
              <a:rPr lang="en-US"/>
              <a:t>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437479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or Category with Large Icon-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863167" y="2241005"/>
            <a:ext cx="4886609" cy="12303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Topic or Title Introduction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546101" y="560919"/>
            <a:ext cx="4783667" cy="573616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0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Insert Icon Only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863167" y="3733339"/>
            <a:ext cx="4886609" cy="173355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133" b="0" i="0" baseline="0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This should be a quick intro slide to an idea without a lot of text. Stick to a few sentences.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433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or Category with Large Icon-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2200367" y="462190"/>
            <a:ext cx="7791271" cy="327796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067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Insert Icon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108894" y="3994999"/>
            <a:ext cx="9974217" cy="7429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4000" b="0" i="0">
                <a:solidFill>
                  <a:schemeClr val="bg1"/>
                </a:solidFill>
                <a:latin typeface="+mj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Topic or Title Introduction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15080" y="4830236"/>
            <a:ext cx="6161845" cy="113877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2133" b="0" i="0" baseline="0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This should be a quick intro slide to an idea without a lot of text. Stick to a few sentences.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123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microsoft.com/office/2007/relationships/hdphoto" Target="../media/hdphoto1.wdp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D795F9-FA16-4818-A4C7-40BE166CF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0865"/>
            <a:ext cx="10515600" cy="5438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 in Title Case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8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3" cstate="print">
            <a:alphaModFix amt="60000"/>
            <a:extLst>
              <a:ext uri="{BEBA8EAE-BF5A-486C-A8C5-ECC9F3942E4B}">
                <a14:imgProps xmlns:a14="http://schemas.microsoft.com/office/drawing/2010/main">
                  <a14:imgLayer r:embed="rId6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489" y="6149463"/>
            <a:ext cx="449824" cy="449824"/>
          </a:xfrm>
          <a:prstGeom prst="rect">
            <a:avLst/>
          </a:prstGeom>
        </p:spPr>
      </p:pic>
      <p:sp>
        <p:nvSpPr>
          <p:cNvPr id="7" name="Text Placeholder 16"/>
          <p:cNvSpPr txBox="1">
            <a:spLocks/>
          </p:cNvSpPr>
          <p:nvPr userDrawn="1"/>
        </p:nvSpPr>
        <p:spPr>
          <a:xfrm>
            <a:off x="8048978" y="-853440"/>
            <a:ext cx="4143022" cy="719629"/>
          </a:xfrm>
          <a:prstGeom prst="rect">
            <a:avLst/>
          </a:prstGeom>
        </p:spPr>
        <p:txBody>
          <a:bodyPr anchor="t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rPr>
              <a:t> Deck version</a:t>
            </a:r>
            <a:r>
              <a:rPr lang="en-US" sz="1600" baseline="0" dirty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+mn-lt"/>
                <a:ea typeface="PS TT Commons Book" charset="0"/>
                <a:cs typeface="PS TT Commons Book" charset="0"/>
              </a:rPr>
              <a:t>2021.09.a</a:t>
            </a:r>
          </a:p>
          <a:p>
            <a:pPr marL="0" marR="0" lvl="0" indent="0" algn="r" defTabSz="39068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Myriad Pro" panose="020B0503030403020204" pitchFamily="34" charset="0"/>
              <a:buNone/>
              <a:tabLst/>
              <a:defRPr/>
            </a:pPr>
            <a:r>
              <a:rPr lang="en-US" sz="1600" dirty="0">
                <a:solidFill>
                  <a:schemeClr val="bg2"/>
                </a:solidFill>
                <a:latin typeface="PS TT Commons Book" charset="0"/>
                <a:ea typeface="PS TT Commons Book" charset="0"/>
                <a:cs typeface="PS TT Commons Book" charset="0"/>
              </a:rPr>
              <a:t> Deck version</a:t>
            </a:r>
            <a:r>
              <a:rPr lang="en-US" sz="1600" baseline="0" dirty="0">
                <a:solidFill>
                  <a:schemeClr val="bg2"/>
                </a:solidFill>
                <a:latin typeface="PS TT Commons Book" charset="0"/>
                <a:ea typeface="PS TT Commons Book" charset="0"/>
                <a:cs typeface="PS TT Commons Book" charset="0"/>
              </a:rPr>
              <a:t> </a:t>
            </a:r>
            <a:r>
              <a:rPr lang="en-US" sz="1600" b="1" dirty="0">
                <a:solidFill>
                  <a:schemeClr val="bg2"/>
                </a:solidFill>
                <a:latin typeface="+mn-lt"/>
                <a:ea typeface="PS TT Commons Book" charset="0"/>
                <a:cs typeface="PS TT Commons Book" charset="0"/>
              </a:rPr>
              <a:t>2021.09.a</a:t>
            </a:r>
          </a:p>
        </p:txBody>
      </p:sp>
    </p:spTree>
    <p:extLst>
      <p:ext uri="{BB962C8B-B14F-4D97-AF65-F5344CB8AC3E}">
        <p14:creationId xmlns:p14="http://schemas.microsoft.com/office/powerpoint/2010/main" val="52421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defTabSz="914423" rtl="0" eaLnBrk="1" latinLnBrk="0" hangingPunct="1">
        <a:lnSpc>
          <a:spcPct val="90000"/>
        </a:lnSpc>
        <a:spcBef>
          <a:spcPct val="0"/>
        </a:spcBef>
        <a:buNone/>
        <a:defRPr sz="3734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2" marR="0" indent="-57152" algn="l" defTabSz="586017" rtl="0" eaLnBrk="1" fontAlgn="auto" latinLnBrk="0" hangingPunct="1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Myriad Pro" panose="020B0503030403020204" pitchFamily="34" charset="0"/>
        <a:buChar char=" 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17" marR="0" indent="-288937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Lucida Grande"/>
        <a:buChar char="-"/>
        <a:tabLst/>
        <a:defRPr sz="2000" b="0" i="0" kern="1200" baseline="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2pPr>
      <a:lvl3pPr marL="883097" marR="0" indent="-286905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Lucida Grande"/>
        <a:buChar char="•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3pPr>
      <a:lvl4pPr marL="1200181" marR="0" indent="-317508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Wingdings" panose="05000000000000000000" pitchFamily="2" charset="2"/>
        <a:buChar char="§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4pPr>
      <a:lvl5pPr marL="1371635" marR="0" indent="-274646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Myriad Pro Light" panose="020B0403030403020204" pitchFamily="34" charset="0"/>
        <a:buChar char="-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5pPr>
      <a:lvl6pPr marL="1719306" marR="0" indent="-292108" algn="l" defTabSz="586017" rtl="0" eaLnBrk="1" fontAlgn="auto" latinLnBrk="0" hangingPunct="1">
        <a:lnSpc>
          <a:spcPct val="100000"/>
        </a:lnSpc>
        <a:spcBef>
          <a:spcPts val="448"/>
        </a:spcBef>
        <a:spcAft>
          <a:spcPts val="0"/>
        </a:spcAft>
        <a:buClr>
          <a:srgbClr val="404040"/>
        </a:buClr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03475" marR="0" indent="-288933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57" marR="0" indent="-282582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815" marR="0" indent="-285758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has access to all .NET types, including objects</a:t>
            </a:r>
          </a:p>
        </p:txBody>
      </p:sp>
    </p:spTree>
    <p:extLst>
      <p:ext uri="{BB962C8B-B14F-4D97-AF65-F5344CB8AC3E}">
        <p14:creationId xmlns:p14="http://schemas.microsoft.com/office/powerpoint/2010/main" val="838030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functions are separate.  This is considered a benefit over OOPs.</a:t>
            </a:r>
          </a:p>
        </p:txBody>
      </p:sp>
    </p:spTree>
    <p:extLst>
      <p:ext uri="{BB962C8B-B14F-4D97-AF65-F5344CB8AC3E}">
        <p14:creationId xmlns:p14="http://schemas.microsoft.com/office/powerpoint/2010/main" val="825975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Definition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type </a:t>
            </a:r>
            <a:r>
              <a:rPr lang="en-US" dirty="0" err="1"/>
              <a:t>MyClass</a:t>
            </a:r>
            <a:r>
              <a:rPr lang="en-US" dirty="0"/>
              <a:t>(a) =</a:t>
            </a:r>
          </a:p>
          <a:p>
            <a:r>
              <a:rPr lang="en-US" dirty="0"/>
              <a:t>    let field1 = a</a:t>
            </a:r>
          </a:p>
          <a:p>
            <a:r>
              <a:rPr lang="en-US" dirty="0"/>
              <a:t>    let field2 = "text"</a:t>
            </a:r>
          </a:p>
          <a:p>
            <a:r>
              <a:rPr lang="en-US" dirty="0"/>
              <a:t>    do </a:t>
            </a:r>
            <a:r>
              <a:rPr lang="en-US" dirty="0" err="1"/>
              <a:t>printfn</a:t>
            </a:r>
            <a:r>
              <a:rPr lang="en-US" dirty="0"/>
              <a:t> "%d %s" field1 field2</a:t>
            </a:r>
          </a:p>
          <a:p>
            <a:r>
              <a:rPr lang="en-US" dirty="0"/>
              <a:t>    member </a:t>
            </a:r>
            <a:r>
              <a:rPr lang="en-US" dirty="0" err="1"/>
              <a:t>this.F</a:t>
            </a:r>
            <a:r>
              <a:rPr lang="en-US" dirty="0"/>
              <a:t> input =</a:t>
            </a:r>
          </a:p>
          <a:p>
            <a:r>
              <a:rPr lang="en-US" dirty="0"/>
              <a:t>        </a:t>
            </a:r>
            <a:r>
              <a:rPr lang="en-US" dirty="0" err="1"/>
              <a:t>printfn</a:t>
            </a:r>
            <a:r>
              <a:rPr lang="en-US" dirty="0"/>
              <a:t> "Field1 %d Field2 %s Input %A" field1 field2 input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7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Comparison: F# if vs C#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F#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3437574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does support objects, but primarily for interoperation with .NET</a:t>
            </a:r>
          </a:p>
        </p:txBody>
      </p:sp>
    </p:spTree>
    <p:extLst>
      <p:ext uri="{BB962C8B-B14F-4D97-AF65-F5344CB8AC3E}">
        <p14:creationId xmlns:p14="http://schemas.microsoft.com/office/powerpoint/2010/main" val="384265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Topics in the module</a:t>
            </a:r>
          </a:p>
        </p:txBody>
      </p:sp>
    </p:spTree>
    <p:extLst>
      <p:ext uri="{BB962C8B-B14F-4D97-AF65-F5344CB8AC3E}">
        <p14:creationId xmlns:p14="http://schemas.microsoft.com/office/powerpoint/2010/main" val="2913485535"/>
      </p:ext>
    </p:extLst>
  </p:cSld>
  <p:clrMapOvr>
    <a:masterClrMapping/>
  </p:clrMapOvr>
</p:sld>
</file>

<file path=ppt/theme/theme1.xml><?xml version="1.0" encoding="utf-8"?>
<a:theme xmlns:a="http://schemas.openxmlformats.org/drawingml/2006/main" name="PSTTCommons">
  <a:themeElements>
    <a:clrScheme name="F15B2A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15B2A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2A9FBC"/>
      </a:folHlink>
    </a:clrScheme>
    <a:fontScheme name="PSTTCommons">
      <a:majorFont>
        <a:latin typeface="PS TT Commons Light"/>
        <a:ea typeface=""/>
        <a:cs typeface=""/>
      </a:majorFont>
      <a:minorFont>
        <a:latin typeface="PS TT Commons Demi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0" tIns="32970" rIns="65939" bIns="32970" rtlCol="0" anchor="b" anchorCtr="0">
        <a:noAutofit/>
      </a:bodyPr>
      <a:lstStyle>
        <a:defPPr marL="0" marR="0" indent="0" algn="l" defTabSz="439502" rtl="0" eaLnBrk="1" fontAlgn="auto" latinLnBrk="0" hangingPunct="1">
          <a:lnSpc>
            <a:spcPct val="85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3525" b="0" i="0" u="none" strike="noStrike" kern="1200" cap="none" spc="0" normalizeH="0" baseline="0" noProof="0" dirty="0" smtClean="0">
            <a:ln>
              <a:noFill/>
            </a:ln>
            <a:solidFill>
              <a:srgbClr val="E5E5E5">
                <a:lumMod val="10000"/>
              </a:srgbClr>
            </a:solidFill>
            <a:effectLst/>
            <a:uLnTx/>
            <a:uFillTx/>
            <a:latin typeface="PS TT Commons" charset="0"/>
            <a:ea typeface="PS TT Commons" charset="0"/>
            <a:cs typeface="PS TT Commo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STTCommons" id="{415A3CED-455C-48C1-87D2-6E28B4E15F13}" vid="{B499725F-017E-4D18-8546-0C7168FF96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109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22" baseType="lpstr">
      <vt:lpstr>Arial</vt:lpstr>
      <vt:lpstr>Calibri</vt:lpstr>
      <vt:lpstr>Consolas</vt:lpstr>
      <vt:lpstr>Gotham Medium</vt:lpstr>
      <vt:lpstr>Lucida Grande</vt:lpstr>
      <vt:lpstr>Montserrat</vt:lpstr>
      <vt:lpstr>Myriad Pro</vt:lpstr>
      <vt:lpstr>Myriad Pro Light</vt:lpstr>
      <vt:lpstr>PS TT Commons</vt:lpstr>
      <vt:lpstr>PS TT Commons Book</vt:lpstr>
      <vt:lpstr>PS TT Commons DemiBold</vt:lpstr>
      <vt:lpstr>PS TT Commons Light</vt:lpstr>
      <vt:lpstr>Roboto Mono</vt:lpstr>
      <vt:lpstr>Wingdings</vt:lpstr>
      <vt:lpstr>Wingdings 3</vt:lpstr>
      <vt:lpstr>PSTTCommons</vt:lpstr>
      <vt:lpstr>F# has access to all .NET types, including objects</vt:lpstr>
      <vt:lpstr>Data and functions are separate.  This is considered a benefit over OOPs.</vt:lpstr>
      <vt:lpstr>Class Definition</vt:lpstr>
      <vt:lpstr>Comparison: F# if vs C#</vt:lpstr>
      <vt:lpstr>F# does support objects, but primarily for interoperation with .NET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Heydt</dc:creator>
  <cp:lastModifiedBy>Michael Heydt</cp:lastModifiedBy>
  <cp:revision>4</cp:revision>
  <dcterms:created xsi:type="dcterms:W3CDTF">2022-03-21T05:15:42Z</dcterms:created>
  <dcterms:modified xsi:type="dcterms:W3CDTF">2022-03-24T03:59:49Z</dcterms:modified>
</cp:coreProperties>
</file>