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9469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80" y="5226308"/>
            <a:ext cx="7071840" cy="964902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1ED1-3FAE-9C40-97E5-EC95EEB5E3A3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75EAC-72A5-F546-A957-6F95346D455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C8072-6169-0143-A8CA-90BB65F6F93F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A777D-0FD4-A444-A2E5-3578776A668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855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855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BB402-5586-CD45-9235-89A423CC1B73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047F0-51B8-6841-B85C-A163B6B21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20DB7-F7E5-B042-BDAA-94088FF2E9DF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E2699-30A9-ED4D-9C6D-AAD2DE327A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176F5-F0D5-1248-BE56-8601FE56679B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B8DC8-8861-EA4D-B4F8-593F5BE2C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451672"/>
            <a:ext cx="4043520" cy="467761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451672"/>
            <a:ext cx="4044960" cy="467761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CE8EE-5725-6148-B558-F9DC0BE63E59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84EA4-EF6F-6F4C-AFA9-FCDAA7162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2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7EE12-3BD1-054A-9C0A-D80FF44FF964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0C043-D791-4D4F-B82C-B0B049C288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3BD31-D28A-E04C-A06F-368805357A3A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D5D1E-D8BF-5F4B-90E3-07F2EAEF4A0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32ADE-E10D-834C-8D5A-976CF51235CD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98007-68D9-B644-AAD0-7181FC42D0D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419B9-8B62-3348-AAC3-3346CAE8392B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AF86C-6D78-3844-8CCC-989A0C2F4D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13446-AC86-DA4B-829F-980BFFC33998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F6CFF-4EF4-7B4C-982D-6D2A1D84F1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700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0975"/>
            <a:ext cx="8226425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920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524625"/>
            <a:ext cx="21272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655638" algn="l"/>
                <a:tab pos="1312863" algn="l"/>
                <a:tab pos="1968500" algn="l"/>
              </a:tabLst>
              <a:defRPr sz="1100">
                <a:solidFill>
                  <a:schemeClr val="bg2"/>
                </a:solidFill>
              </a:defRPr>
            </a:lvl1pPr>
          </a:lstStyle>
          <a:p>
            <a:fld id="{3F28C513-4E58-2F4B-9144-CC51660DC9DE}" type="datetimeFigureOut">
              <a:rPr lang="en-US"/>
              <a:pPr/>
              <a:t>7/1/15</a:t>
            </a:fld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524625"/>
            <a:ext cx="289718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tabLst>
                <a:tab pos="656650" algn="l"/>
                <a:tab pos="1313299" algn="l"/>
                <a:tab pos="1969949" algn="l"/>
                <a:tab pos="2626599" algn="l"/>
              </a:tabLst>
              <a:defRPr sz="1100">
                <a:solidFill>
                  <a:schemeClr val="bg2"/>
                </a:solidFill>
                <a:latin typeface="+mj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524625"/>
            <a:ext cx="21288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655638" algn="l"/>
                <a:tab pos="1312863" algn="l"/>
                <a:tab pos="1968500" algn="l"/>
              </a:tabLst>
              <a:defRPr sz="1100">
                <a:solidFill>
                  <a:schemeClr val="bg2"/>
                </a:solidFill>
              </a:defRPr>
            </a:lvl1pPr>
          </a:lstStyle>
          <a:p>
            <a:fld id="{57BA27DF-F1FC-554B-A349-01B4B28DFFC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73075" y="801688"/>
            <a:ext cx="8293100" cy="15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6725" y="6446838"/>
            <a:ext cx="8294688" cy="15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 dirty="0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8" y="373063"/>
            <a:ext cx="1303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+mj-lt"/>
          <a:ea typeface="+mj-ea"/>
          <a:cs typeface="+mj-cs"/>
        </a:defRPr>
      </a:lvl1pPr>
      <a:lvl2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2pPr>
      <a:lvl3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3pPr>
      <a:lvl4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4pPr>
      <a:lvl5pPr algn="l" defTabSz="41433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5pPr>
      <a:lvl6pPr marL="2280994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6pPr>
      <a:lvl7pPr marL="2695720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7pPr>
      <a:lvl8pPr marL="3110446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8pPr>
      <a:lvl9pPr marL="3525172" indent="-207363" algn="l" defTabSz="4147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80808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09563" indent="-309563" algn="l" defTabSz="414338" rtl="0" eaLnBrk="1" fontAlgn="base" hangingPunct="1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3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Pharmacist, Retail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defTabSz="457200" hangingPunct="0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b="1" dirty="0">
                <a:cs typeface="Arial Unicode MS" charset="0"/>
              </a:rPr>
              <a:t>Pharm.D</a:t>
            </a:r>
            <a:r>
              <a:rPr lang="en-US" b="1" dirty="0" smtClean="0">
                <a:cs typeface="Arial Unicode MS" charset="0"/>
              </a:rPr>
              <a:t>.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Medium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Pharma. Software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Email alert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endParaRPr lang="en-US" b="1" dirty="0" smtClean="0">
              <a:cs typeface="Arial Unicode MS" charset="0"/>
            </a:endParaRPr>
          </a:p>
          <a:p>
            <a:pPr marR="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Professional Pharmacist Philippa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don’t want my patients using recalled drugs!”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Improve health of patients.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Understand adverse events beyond trials/package insert.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Minimize errors.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Deal with recalls quickly.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Assist patients in adhering to drugs.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Fill prescriptions and answer patient questions.</a:t>
            </a:r>
          </a:p>
          <a:p>
            <a:r>
              <a:rPr lang="en-US" dirty="0" smtClean="0"/>
              <a:t>I get a lot of emails from patients, drug companies, regulatory bodies and my corporate parent. I am very focused on helping parents adhere to their drugs prescriptions.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42. | Married| 2 Children | Works Weekends</a:t>
            </a:r>
            <a:endParaRPr lang="en-US" b="1" dirty="0"/>
          </a:p>
        </p:txBody>
      </p:sp>
      <p:pic>
        <p:nvPicPr>
          <p:cNvPr id="3" name="Picture 2" descr="Screen Shot 2015-06-17 at 2.2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" y="1447800"/>
            <a:ext cx="164998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Pharmacist Notification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327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CUSTOMER JOURNEY MAP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524000" y="2819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Receive</a:t>
            </a:r>
            <a:b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Notice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2819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Check</a:t>
            </a:r>
            <a:b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Notice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0" y="35814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Contact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Doctors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2000" y="1905000"/>
            <a:ext cx="762000" cy="76200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7F7F7F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Contact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rPr>
              <a:t>Patients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cxnSp>
        <p:nvCxnSpPr>
          <p:cNvPr id="6" name="Curved Connector 5"/>
          <p:cNvCxnSpPr>
            <a:stCxn id="3" idx="6"/>
            <a:endCxn id="12" idx="2"/>
          </p:cNvCxnSpPr>
          <p:nvPr/>
        </p:nvCxnSpPr>
        <p:spPr bwMode="auto">
          <a:xfrm>
            <a:off x="2286000" y="3200400"/>
            <a:ext cx="838200" cy="12700"/>
          </a:xfrm>
          <a:prstGeom prst="curvedConnector3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12" idx="7"/>
            <a:endCxn id="14" idx="2"/>
          </p:cNvCxnSpPr>
          <p:nvPr/>
        </p:nvCxnSpPr>
        <p:spPr bwMode="auto">
          <a:xfrm rot="5400000" flipH="1" flipV="1">
            <a:off x="3850808" y="2209800"/>
            <a:ext cx="644992" cy="797392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12" idx="5"/>
            <a:endCxn id="13" idx="2"/>
          </p:cNvCxnSpPr>
          <p:nvPr/>
        </p:nvCxnSpPr>
        <p:spPr bwMode="auto">
          <a:xfrm rot="16200000" flipH="1">
            <a:off x="3927008" y="3317408"/>
            <a:ext cx="492592" cy="797392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7F7F7F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Pentagon 42"/>
          <p:cNvSpPr/>
          <p:nvPr/>
        </p:nvSpPr>
        <p:spPr bwMode="auto">
          <a:xfrm>
            <a:off x="457200" y="4648200"/>
            <a:ext cx="533400" cy="1676400"/>
          </a:xfrm>
          <a:prstGeom prst="homePlate">
            <a:avLst>
              <a:gd name="adj" fmla="val 2672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0"/>
                <a:cs typeface="Arial Unicode MS" charset="0"/>
              </a:rPr>
              <a:t>Questions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4" name="Chevron 43"/>
          <p:cNvSpPr/>
          <p:nvPr/>
        </p:nvSpPr>
        <p:spPr bwMode="auto">
          <a:xfrm>
            <a:off x="838200" y="4648200"/>
            <a:ext cx="1981200" cy="1676400"/>
          </a:xfrm>
          <a:prstGeom prst="chevron">
            <a:avLst>
              <a:gd name="adj" fmla="val 9371"/>
            </a:avLst>
          </a:prstGeom>
          <a:solidFill>
            <a:schemeClr val="bg2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Has this drug been recalled?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Can you notify me when a drug gets recalled?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What are the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?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45" name="Chevron 44"/>
          <p:cNvSpPr/>
          <p:nvPr/>
        </p:nvSpPr>
        <p:spPr bwMode="auto">
          <a:xfrm>
            <a:off x="2667000" y="4648200"/>
            <a:ext cx="1981200" cy="1676400"/>
          </a:xfrm>
          <a:prstGeom prst="chevron">
            <a:avLst>
              <a:gd name="adj" fmla="val 9371"/>
            </a:avLst>
          </a:prstGeom>
          <a:solidFill>
            <a:schemeClr val="bg2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Should I notify my patients?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lang="en-US" sz="1400" dirty="0" smtClean="0">
                <a:cs typeface="Arial Unicode MS" charset="0"/>
              </a:rPr>
              <a:t>What are the possible interactions?</a:t>
            </a:r>
          </a:p>
          <a:p>
            <a:pPr marL="119063" marR="0" indent="-11906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Do I need to contact doctors?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Retired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Bachelors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LOW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 messages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Pharmacy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Children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Connie Concerned Consumer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“Are these side-effects normal?”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Take medicine as prescribed by the doctor.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Avoid excess costs.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Avoid interaction between my drugs and other compounds (e.g., grapefruit juice).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Understand if recommended medicines are safe.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am on a routine does of prescriptions. I take some with my breakfast, some with lunch and some with dinner to manage my diabetes and high blood pressure.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65 | Retired | Retired with husband. | 2 kids + 4 grandkids</a:t>
            </a:r>
            <a:endParaRPr lang="en-US" b="1" dirty="0"/>
          </a:p>
        </p:txBody>
      </p:sp>
      <p:pic>
        <p:nvPicPr>
          <p:cNvPr id="3" name="Picture 2" descr="Screen Shot 2015-06-17 at 3.5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7" y="1395984"/>
            <a:ext cx="1550593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In-home mother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BA</a:t>
            </a:r>
            <a:endParaRPr kumimoji="0" lang="en-US" sz="1800" b="1" i="0" u="none" strike="noStrike" cap="none" normalizeH="0" dirty="0" smtClean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  <a:p>
            <a:pPr defTabSz="457200" hangingPunct="0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HIGH</a:t>
            </a:r>
            <a:endParaRPr lang="en-US" dirty="0" smtClean="0">
              <a:cs typeface="Arial Unicode MS" charset="0"/>
            </a:endParaRP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IPHONE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TEXTS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CNN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Precautious Parent Paula, Mom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need to make sure my children’s medicine is safe.”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Check on children’s medicines.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Learn about side effects.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Learn about prices.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have children. I frequently have to take them to the pediatrician's office. When I get a new prescription for the kids, I like to know all the details about it, ultimately, I trust my doctor.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31 yrs. | Married | 2.5 children | Likes to download apps.</a:t>
            </a:r>
            <a:endParaRPr lang="en-US" b="1" dirty="0"/>
          </a:p>
        </p:txBody>
      </p:sp>
      <p:pic>
        <p:nvPicPr>
          <p:cNvPr id="3" name="Picture 2" descr="Screen Shot 2015-06-17 at 9.1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" y="1418693"/>
            <a:ext cx="1524000" cy="1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2700866"/>
            <a:ext cx="1905000" cy="3733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2286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Occupation: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Analyst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Education: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BS,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rPr>
              <a:t> MS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>
                <a:cs typeface="Arial Unicode MS" charset="0"/>
              </a:rPr>
              <a:t>Tech Savvy:</a:t>
            </a:r>
            <a:br>
              <a:rPr lang="en-US" dirty="0" smtClean="0">
                <a:cs typeface="Arial Unicode MS" charset="0"/>
              </a:rPr>
            </a:br>
            <a:r>
              <a:rPr lang="en-US" b="1" dirty="0" smtClean="0">
                <a:cs typeface="Arial Unicode MS" charset="0"/>
              </a:rPr>
              <a:t>HIGH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cs typeface="Arial Unicode MS" charset="0"/>
              </a:rPr>
              <a:t>Channels:</a:t>
            </a:r>
            <a:endParaRPr lang="en-US" dirty="0" smtClean="0">
              <a:cs typeface="Arial Unicode MS" charset="0"/>
            </a:endParaRP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NPR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Twitter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charset="2"/>
              <a:buChar char="§"/>
              <a:tabLst/>
            </a:pPr>
            <a:r>
              <a:rPr lang="en-US" b="1" dirty="0" smtClean="0">
                <a:cs typeface="Arial Unicode MS" charset="0"/>
              </a:rPr>
              <a:t>Text Messages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05638" cy="528638"/>
          </a:xfrm>
        </p:spPr>
        <p:txBody>
          <a:bodyPr/>
          <a:lstStyle/>
          <a:p>
            <a:r>
              <a:rPr lang="en-US" dirty="0" smtClean="0"/>
              <a:t>Carl Care Coordinator, First Born 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7868"/>
            <a:ext cx="20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USER PERSONA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762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“My elderly mother has so many prescriptions. How can I track them all?”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74133" y="1295400"/>
            <a:ext cx="1905000" cy="1600200"/>
          </a:xfrm>
          <a:prstGeom prst="roundRect">
            <a:avLst>
              <a:gd name="adj" fmla="val 6297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Key Goals: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Administer drugs to mother with dementia.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Ensure safety of drug intake.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Monitor side-affects of drugs.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2004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Day in the Life:</a:t>
            </a:r>
          </a:p>
          <a:p>
            <a:r>
              <a:rPr lang="en-US" dirty="0" smtClean="0"/>
              <a:t>I am the primary care-giver for my mother who lives with me, my wife and two teenage children. I have to keep track of her medications and ensure she takes them all. That can be difficult, given the number of medications she takes weekly.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715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Demographics:</a:t>
            </a:r>
          </a:p>
          <a:p>
            <a:r>
              <a:rPr lang="en-US" b="1" dirty="0" smtClean="0"/>
              <a:t>48 | MARRIED | ONE OF 3 KIDS| VETERAN</a:t>
            </a:r>
            <a:endParaRPr lang="en-US" b="1" dirty="0"/>
          </a:p>
        </p:txBody>
      </p:sp>
      <p:pic>
        <p:nvPicPr>
          <p:cNvPr id="3" name="Picture 2" descr="Screen Shot 2015-06-18 at 9.4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84300"/>
            <a:ext cx="1498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63343"/>
      </p:ext>
    </p:extLst>
  </p:cSld>
  <p:clrMapOvr>
    <a:masterClrMapping/>
  </p:clrMapOvr>
</p:sld>
</file>

<file path=ppt/theme/theme1.xml><?xml version="1.0" encoding="utf-8"?>
<a:theme xmlns:a="http://schemas.openxmlformats.org/drawingml/2006/main" name="STSI Templat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STSI Template.potx</Template>
  <TotalTime>6509</TotalTime>
  <Words>485</Words>
  <Application>Microsoft Macintosh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STSI Template</vt:lpstr>
      <vt:lpstr>Professional Pharmacist Philippa</vt:lpstr>
      <vt:lpstr>Pharmacist Notification</vt:lpstr>
      <vt:lpstr>Connie Concerned Consumer</vt:lpstr>
      <vt:lpstr>Precautious Parent Paula, Mom</vt:lpstr>
      <vt:lpstr>Carl Care Coordinator, First Born 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Frameworks &amp; Graphics Working/Source Files for Proposal Submission</dc:title>
  <dc:creator>Ben Morris</dc:creator>
  <cp:lastModifiedBy>Jeffrey Holden</cp:lastModifiedBy>
  <cp:revision>178</cp:revision>
  <cp:lastPrinted>2011-05-10T14:28:42Z</cp:lastPrinted>
  <dcterms:created xsi:type="dcterms:W3CDTF">2011-05-06T19:01:30Z</dcterms:created>
  <dcterms:modified xsi:type="dcterms:W3CDTF">2015-07-01T15:39:23Z</dcterms:modified>
</cp:coreProperties>
</file>