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201" r:id="rId5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079"/>
    <a:srgbClr val="F8F8F8"/>
    <a:srgbClr val="3C5A9B"/>
    <a:srgbClr val="0087AF"/>
    <a:srgbClr val="1AB2E8"/>
    <a:srgbClr val="00AAEB"/>
    <a:srgbClr val="E04A3F"/>
    <a:srgbClr val="FFDC0D"/>
    <a:srgbClr val="D1D3D4"/>
    <a:srgbClr val="D6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71" autoAdjust="0"/>
    <p:restoredTop sz="96210" autoAdjust="0"/>
  </p:normalViewPr>
  <p:slideViewPr>
    <p:cSldViewPr snapToGrid="0" snapToObjects="1">
      <p:cViewPr varScale="1">
        <p:scale>
          <a:sx n="165" d="100"/>
          <a:sy n="165" d="100"/>
        </p:scale>
        <p:origin x="1136" y="192"/>
      </p:cViewPr>
      <p:guideLst>
        <p:guide orient="horz" pos="1596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8" d="100"/>
        <a:sy n="98" d="100"/>
      </p:scale>
      <p:origin x="0" y="-1422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7/20/19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7/20/19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350" y="1597822"/>
            <a:ext cx="58293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5779" y="498590"/>
            <a:ext cx="6406445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858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299854" y="562064"/>
            <a:ext cx="6238598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6150056" y="190333"/>
            <a:ext cx="295241" cy="253480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12011"/>
            <a:ext cx="302895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012011"/>
            <a:ext cx="302895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000823"/>
            <a:ext cx="3030141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480644"/>
            <a:ext cx="3030141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000823"/>
            <a:ext cx="3031331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480644"/>
            <a:ext cx="3031331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09453" y="4547422"/>
            <a:ext cx="706694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6858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109453" y="4547422"/>
            <a:ext cx="706694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811538" y="1108871"/>
            <a:ext cx="3340298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6858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250300"/>
            <a:ext cx="16002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6858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845" y="130726"/>
            <a:ext cx="4572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40232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23820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342900" y="4723820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0" dirty="0" err="1">
                <a:latin typeface="Calibri Light" panose="020F0302020204030204" pitchFamily="34" charset="0"/>
              </a:rPr>
              <a:t>www.stsiinc.com</a:t>
            </a:r>
            <a:endParaRPr lang="en-US" sz="1200" i="0" dirty="0">
              <a:latin typeface="Calibri Light" panose="020F0302020204030204" pitchFamily="34" charset="0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299854" y="562064"/>
            <a:ext cx="6238598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2388" y="132092"/>
            <a:ext cx="986063" cy="318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0282" y="2857291"/>
            <a:ext cx="2310760" cy="240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3" r:id="rId1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aleway"/>
          <a:ea typeface="+mn-ea"/>
          <a:cs typeface="Raleway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Raleway"/>
          <a:ea typeface="+mn-ea"/>
          <a:cs typeface="Raleway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Raleway"/>
          <a:ea typeface="+mn-ea"/>
          <a:cs typeface="Raleway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Raleway"/>
          <a:ea typeface="+mn-ea"/>
          <a:cs typeface="Raleway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78" y="199569"/>
            <a:ext cx="4572000" cy="356085"/>
          </a:xfrm>
        </p:spPr>
        <p:txBody>
          <a:bodyPr/>
          <a:lstStyle/>
          <a:p>
            <a:r>
              <a:rPr lang="en-US" dirty="0"/>
              <a:t>Opportunity Funnel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5728" y="2467897"/>
            <a:ext cx="6819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9212" y="2467897"/>
            <a:ext cx="1179871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2696" y="2467897"/>
            <a:ext cx="1179871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96180" y="2467897"/>
            <a:ext cx="1179871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3278" y="1034371"/>
            <a:ext cx="128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Wingdings" charset="2"/>
              <a:buChar char="§"/>
            </a:pPr>
            <a:r>
              <a:rPr lang="en-US" sz="1200" dirty="0"/>
              <a:t>Find</a:t>
            </a:r>
          </a:p>
          <a:p>
            <a:pPr marL="115888" indent="-115888">
              <a:buFont typeface="Wingdings" charset="2"/>
              <a:buChar char="§"/>
            </a:pPr>
            <a:r>
              <a:rPr lang="en-US" sz="1200" dirty="0"/>
              <a:t>Research</a:t>
            </a:r>
          </a:p>
          <a:p>
            <a:pPr marL="115888" indent="-115888">
              <a:buFont typeface="Wingdings" charset="2"/>
              <a:buChar char="§"/>
            </a:pPr>
            <a:r>
              <a:rPr lang="en-US" sz="1200" dirty="0"/>
              <a:t>Validate fit and priority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1678" y="1034371"/>
            <a:ext cx="128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Wingdings" charset="2"/>
              <a:buChar char="§"/>
            </a:pPr>
            <a:r>
              <a:rPr lang="en-US" sz="1200" dirty="0"/>
              <a:t>Identify Team (&amp; NDA/TAs)</a:t>
            </a:r>
          </a:p>
          <a:p>
            <a:pPr marL="115888" indent="-115888">
              <a:buFont typeface="Wingdings" charset="2"/>
              <a:buChar char="§"/>
            </a:pPr>
            <a:r>
              <a:rPr lang="en-US" sz="1200" dirty="0"/>
              <a:t>Develop relationships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28915" y="3872666"/>
            <a:ext cx="9144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Reject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905431" y="3872666"/>
            <a:ext cx="9144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No-bid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81947" y="3872666"/>
            <a:ext cx="9144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26310" y="1028326"/>
            <a:ext cx="128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Wingdings" charset="2"/>
              <a:buChar char="§"/>
            </a:pPr>
            <a:r>
              <a:rPr lang="en-US" sz="1200" dirty="0"/>
              <a:t>Finalize Team</a:t>
            </a:r>
          </a:p>
          <a:p>
            <a:pPr marL="115888" indent="-115888">
              <a:buFont typeface="Wingdings" charset="2"/>
              <a:buChar char="§"/>
            </a:pPr>
            <a:r>
              <a:rPr lang="en-US" sz="1200" dirty="0"/>
              <a:t>Prepare Proposal</a:t>
            </a:r>
          </a:p>
          <a:p>
            <a:pPr marL="115888" indent="-115888">
              <a:buFont typeface="Wingdings" charset="2"/>
              <a:buChar char="§"/>
            </a:pP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730483" y="3382297"/>
            <a:ext cx="1" cy="49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95487" y="3382297"/>
            <a:ext cx="1" cy="49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70323" y="3382297"/>
            <a:ext cx="1" cy="49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2458070" y="2694039"/>
            <a:ext cx="12700" cy="13765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5"/>
          <p:cNvCxnSpPr/>
          <p:nvPr/>
        </p:nvCxnSpPr>
        <p:spPr>
          <a:xfrm rot="16200000" flipH="1">
            <a:off x="3939869" y="2700011"/>
            <a:ext cx="12700" cy="13765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5"/>
          <p:cNvCxnSpPr/>
          <p:nvPr/>
        </p:nvCxnSpPr>
        <p:spPr>
          <a:xfrm rot="16200000" flipH="1">
            <a:off x="5414704" y="2700388"/>
            <a:ext cx="12700" cy="13765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51828" y="3552061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validate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53634" y="355206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RFP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84710" y="1028326"/>
            <a:ext cx="12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Wingdings" charset="2"/>
              <a:buChar char="§"/>
            </a:pPr>
            <a:r>
              <a:rPr lang="en-US" sz="1200" dirty="0"/>
              <a:t>Ramp up project</a:t>
            </a:r>
          </a:p>
          <a:p>
            <a:pPr marL="115888" indent="-115888">
              <a:buFont typeface="Wingdings" charset="2"/>
              <a:buChar char="§"/>
            </a:pPr>
            <a:r>
              <a:rPr lang="en-US" sz="1200" dirty="0"/>
              <a:t>Shift to contract mgmt.</a:t>
            </a:r>
          </a:p>
          <a:p>
            <a:pPr marL="115888" indent="-115888">
              <a:buFont typeface="Wingdings" charset="2"/>
              <a:buChar char="§"/>
            </a:pP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8624" y="3552061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success!</a:t>
            </a:r>
          </a:p>
        </p:txBody>
      </p:sp>
      <p:cxnSp>
        <p:nvCxnSpPr>
          <p:cNvPr id="36" name="Straight Arrow Connector 25"/>
          <p:cNvCxnSpPr>
            <a:stCxn id="9" idx="0"/>
            <a:endCxn id="10" idx="0"/>
          </p:cNvCxnSpPr>
          <p:nvPr/>
        </p:nvCxnSpPr>
        <p:spPr>
          <a:xfrm rot="16200000" flipV="1">
            <a:off x="2674374" y="1779639"/>
            <a:ext cx="12700" cy="137651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1434" y="2016859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Target agencies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8881" y="2461546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accent6">
                    <a:lumMod val="40000"/>
                    <a:lumOff val="60000"/>
                  </a:schemeClr>
                </a:solidFill>
              </a:rPr>
              <a:t>2-10/month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07299" y="2617366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accent6">
                    <a:lumMod val="40000"/>
                    <a:lumOff val="60000"/>
                  </a:schemeClr>
                </a:solidFill>
              </a:rPr>
              <a:t>20-30 at a time</a:t>
            </a:r>
            <a:endParaRPr lang="en-US" sz="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82718" y="3131006"/>
            <a:ext cx="10118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1-4 weeks in bucket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4006" y="3382296"/>
            <a:ext cx="658197" cy="389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HOLD</a:t>
            </a:r>
            <a:br>
              <a:rPr lang="en-US" sz="1200" dirty="0"/>
            </a:br>
            <a:r>
              <a:rPr lang="en-US" sz="700" dirty="0"/>
              <a:t>(Long Term)</a:t>
            </a:r>
          </a:p>
        </p:txBody>
      </p:sp>
      <p:cxnSp>
        <p:nvCxnSpPr>
          <p:cNvPr id="46" name="Straight Arrow Connector 25"/>
          <p:cNvCxnSpPr>
            <a:stCxn id="10" idx="1"/>
            <a:endCxn id="45" idx="0"/>
          </p:cNvCxnSpPr>
          <p:nvPr/>
        </p:nvCxnSpPr>
        <p:spPr>
          <a:xfrm rot="10800000" flipV="1">
            <a:off x="873106" y="2925096"/>
            <a:ext cx="523075" cy="457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25"/>
          <p:cNvCxnSpPr>
            <a:stCxn id="45" idx="2"/>
            <a:endCxn id="14" idx="1"/>
          </p:cNvCxnSpPr>
          <p:nvPr/>
        </p:nvCxnSpPr>
        <p:spPr>
          <a:xfrm rot="16200000" flipH="1">
            <a:off x="1074313" y="3570463"/>
            <a:ext cx="253395" cy="6558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25"/>
          <p:cNvCxnSpPr>
            <a:stCxn id="45" idx="3"/>
          </p:cNvCxnSpPr>
          <p:nvPr/>
        </p:nvCxnSpPr>
        <p:spPr>
          <a:xfrm flipV="1">
            <a:off x="1202203" y="3381921"/>
            <a:ext cx="193978" cy="1950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72696" y="2588750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accent6">
                    <a:lumMod val="40000"/>
                    <a:lumOff val="60000"/>
                  </a:schemeClr>
                </a:solidFill>
              </a:rPr>
              <a:t>5-10 at </a:t>
            </a:r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56914" y="2455575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&lt;= 1/month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58855" y="3137852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6-12 months in bucket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26065" y="2598404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1-2 at a time</a:t>
            </a:r>
          </a:p>
        </p:txBody>
      </p:sp>
      <p:cxnSp>
        <p:nvCxnSpPr>
          <p:cNvPr id="63" name="Straight Arrow Connector 25"/>
          <p:cNvCxnSpPr/>
          <p:nvPr/>
        </p:nvCxnSpPr>
        <p:spPr>
          <a:xfrm>
            <a:off x="1225893" y="2124139"/>
            <a:ext cx="652071" cy="3437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996" y="1985534"/>
            <a:ext cx="643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GovWin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DAA1F8-9B2E-6042-A4EC-0E8F644E5082}"/>
              </a:ext>
            </a:extLst>
          </p:cNvPr>
          <p:cNvSpPr txBox="1"/>
          <p:nvPr/>
        </p:nvSpPr>
        <p:spPr>
          <a:xfrm>
            <a:off x="345678" y="1244829"/>
            <a:ext cx="79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Key </a:t>
            </a:r>
            <a:br>
              <a:rPr lang="en-US" sz="1200" i="1" dirty="0"/>
            </a:br>
            <a:r>
              <a:rPr lang="en-US" sz="1200" i="1" dirty="0"/>
              <a:t>activities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C8DA13F-D81B-504F-AE2F-2EF637ED6F30}"/>
              </a:ext>
            </a:extLst>
          </p:cNvPr>
          <p:cNvSpPr/>
          <p:nvPr/>
        </p:nvSpPr>
        <p:spPr>
          <a:xfrm>
            <a:off x="1037459" y="1098067"/>
            <a:ext cx="197074" cy="7625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ST bas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50"/>
      </a:accent1>
      <a:accent2>
        <a:srgbClr val="0563C1"/>
      </a:accent2>
      <a:accent3>
        <a:srgbClr val="FF0000"/>
      </a:accent3>
      <a:accent4>
        <a:srgbClr val="FFC000"/>
      </a:accent4>
      <a:accent5>
        <a:srgbClr val="92D050"/>
      </a:accent5>
      <a:accent6>
        <a:srgbClr val="5B9BD5"/>
      </a:accent6>
      <a:hlink>
        <a:srgbClr val="A5A5A5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SI Presentation Shell Using 4_3 Template" id="{50FA8662-69A3-194E-907C-9843E88F323D}" vid="{1179BCDD-213C-8A4C-9453-48AA1F913A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41141E9AB98A4C9FCBDE2512CCB8BA" ma:contentTypeVersion="10" ma:contentTypeDescription="Create a new document." ma:contentTypeScope="" ma:versionID="56b94aeb6676ac81906f2c4ace8a156b">
  <xsd:schema xmlns:xsd="http://www.w3.org/2001/XMLSchema" xmlns:xs="http://www.w3.org/2001/XMLSchema" xmlns:p="http://schemas.microsoft.com/office/2006/metadata/properties" xmlns:ns2="f194862b-dcc0-461b-bd7b-482305ce7a19" xmlns:ns3="928226e5-fffe-4fa5-b4ea-5e33169814ea" targetNamespace="http://schemas.microsoft.com/office/2006/metadata/properties" ma:root="true" ma:fieldsID="d6d8572a97d73ab8fda8a94238b23c48" ns2:_="" ns3:_="">
    <xsd:import namespace="f194862b-dcc0-461b-bd7b-482305ce7a19"/>
    <xsd:import namespace="928226e5-fffe-4fa5-b4ea-5e33169814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4862b-dcc0-461b-bd7b-482305ce7a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226e5-fffe-4fa5-b4ea-5e3316981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BA288D-F671-4D31-973B-A22232CC31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861ECC-644F-4623-BED4-A87F302D6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4862b-dcc0-461b-bd7b-482305ce7a19"/>
    <ds:schemaRef ds:uri="928226e5-fffe-4fa5-b4ea-5e3316981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B8B0A6-B04F-4855-965D-C0F82418EC73}">
  <ds:schemaRefs>
    <ds:schemaRef ds:uri="f194862b-dcc0-461b-bd7b-482305ce7a19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928226e5-fffe-4fa5-b4ea-5e33169814e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STSI Presentation Shell Using 4_3 Template</Template>
  <TotalTime>156</TotalTime>
  <Words>72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Wingdings</vt:lpstr>
      <vt:lpstr>Office Theme</vt:lpstr>
      <vt:lpstr>Opportunity Funnel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Morris</dc:creator>
  <cp:keywords/>
  <dc:description/>
  <cp:lastModifiedBy>Ben Morris</cp:lastModifiedBy>
  <cp:revision>41</cp:revision>
  <cp:lastPrinted>2015-03-02T20:38:25Z</cp:lastPrinted>
  <dcterms:created xsi:type="dcterms:W3CDTF">2017-03-16T16:08:28Z</dcterms:created>
  <dcterms:modified xsi:type="dcterms:W3CDTF">2019-07-20T14:38:26Z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0x010100EB41141E9AB98A4C9FCBDE2512CCB8BA</vt:lpwstr>
  </property>
</Properties>
</file>