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1183" r:id="rId5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079"/>
    <a:srgbClr val="F8F8F8"/>
    <a:srgbClr val="3C5A9B"/>
    <a:srgbClr val="0087AF"/>
    <a:srgbClr val="1AB2E8"/>
    <a:srgbClr val="00AAEB"/>
    <a:srgbClr val="E04A3F"/>
    <a:srgbClr val="FFDC0D"/>
    <a:srgbClr val="D1D3D4"/>
    <a:srgbClr val="D6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6210" autoAdjust="0"/>
  </p:normalViewPr>
  <p:slideViewPr>
    <p:cSldViewPr snapToGrid="0" snapToObjects="1">
      <p:cViewPr varScale="1">
        <p:scale>
          <a:sx n="165" d="100"/>
          <a:sy n="165" d="100"/>
        </p:scale>
        <p:origin x="1168" y="192"/>
      </p:cViewPr>
      <p:guideLst>
        <p:guide orient="horz" pos="1596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8" d="100"/>
        <a:sy n="98" d="100"/>
      </p:scale>
      <p:origin x="0" y="-14220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4350" y="1597822"/>
            <a:ext cx="5829300" cy="110251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5779" y="498590"/>
            <a:ext cx="6406445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858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299854" y="562064"/>
            <a:ext cx="6238598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6150056" y="190333"/>
            <a:ext cx="295241" cy="253480"/>
            <a:chOff x="6258192" y="2164972"/>
            <a:chExt cx="602756" cy="3881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12011"/>
            <a:ext cx="302895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012011"/>
            <a:ext cx="302895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000823"/>
            <a:ext cx="3030141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480644"/>
            <a:ext cx="3030141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000823"/>
            <a:ext cx="3031331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1480644"/>
            <a:ext cx="3031331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 dirty="0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09453" y="4547422"/>
            <a:ext cx="706694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6858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09453" y="4547422"/>
            <a:ext cx="706694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811538" y="1108871"/>
            <a:ext cx="3340298" cy="2928937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6858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6858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845" y="130726"/>
            <a:ext cx="4572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40232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23820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Date Placeholder 3"/>
          <p:cNvSpPr txBox="1">
            <a:spLocks/>
          </p:cNvSpPr>
          <p:nvPr userDrawn="1"/>
        </p:nvSpPr>
        <p:spPr>
          <a:xfrm>
            <a:off x="342900" y="4723820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0" dirty="0" err="1">
                <a:latin typeface="Calibri Light" panose="020F0302020204030204" pitchFamily="34" charset="0"/>
              </a:rPr>
              <a:t>www.stsiinc.com</a:t>
            </a:r>
            <a:endParaRPr lang="en-US" sz="1200" i="0" dirty="0">
              <a:latin typeface="Calibri Light" panose="020F0302020204030204" pitchFamily="34" charset="0"/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299854" y="562064"/>
            <a:ext cx="6238598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2388" y="132092"/>
            <a:ext cx="986063" cy="318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0282" y="2857291"/>
            <a:ext cx="2310760" cy="240361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2141071" y="4738004"/>
            <a:ext cx="257585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STSI Confidential</a:t>
            </a:r>
            <a:r>
              <a:rPr lang="en-US" sz="12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 -</a:t>
            </a:r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 Internal Use</a:t>
            </a:r>
            <a:r>
              <a:rPr lang="en-US" sz="12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 Only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3" r:id="rId1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aleway"/>
          <a:ea typeface="+mn-ea"/>
          <a:cs typeface="Raleway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Raleway"/>
          <a:ea typeface="+mn-ea"/>
          <a:cs typeface="Raleway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Raleway"/>
          <a:ea typeface="+mn-ea"/>
          <a:cs typeface="Raleway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Raleway"/>
          <a:ea typeface="+mn-ea"/>
          <a:cs typeface="Raleway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96276" y="2804545"/>
            <a:ext cx="3465448" cy="1449865"/>
            <a:chOff x="2839276" y="2804543"/>
            <a:chExt cx="3465448" cy="1449865"/>
          </a:xfrm>
        </p:grpSpPr>
        <p:sp>
          <p:nvSpPr>
            <p:cNvPr id="74" name="Freeform 73"/>
            <p:cNvSpPr/>
            <p:nvPr/>
          </p:nvSpPr>
          <p:spPr>
            <a:xfrm>
              <a:off x="2839277" y="3342901"/>
              <a:ext cx="3465447" cy="911507"/>
            </a:xfrm>
            <a:custGeom>
              <a:avLst/>
              <a:gdLst>
                <a:gd name="connsiteX0" fmla="*/ 0 w 3465447"/>
                <a:gd name="connsiteY0" fmla="*/ 0 h 911507"/>
                <a:gd name="connsiteX1" fmla="*/ 3465447 w 3465447"/>
                <a:gd name="connsiteY1" fmla="*/ 0 h 911507"/>
                <a:gd name="connsiteX2" fmla="*/ 3465447 w 3465447"/>
                <a:gd name="connsiteY2" fmla="*/ 373151 h 911507"/>
                <a:gd name="connsiteX3" fmla="*/ 1732724 w 3465447"/>
                <a:gd name="connsiteY3" fmla="*/ 911507 h 911507"/>
                <a:gd name="connsiteX4" fmla="*/ 0 w 3465447"/>
                <a:gd name="connsiteY4" fmla="*/ 373151 h 91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5447" h="911507">
                  <a:moveTo>
                    <a:pt x="0" y="0"/>
                  </a:moveTo>
                  <a:lnTo>
                    <a:pt x="3465447" y="0"/>
                  </a:lnTo>
                  <a:lnTo>
                    <a:pt x="3465447" y="373151"/>
                  </a:lnTo>
                  <a:lnTo>
                    <a:pt x="1732724" y="911507"/>
                  </a:lnTo>
                  <a:lnTo>
                    <a:pt x="0" y="37315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4572001" y="2804543"/>
              <a:ext cx="1732723" cy="1449864"/>
            </a:xfrm>
            <a:custGeom>
              <a:avLst/>
              <a:gdLst>
                <a:gd name="connsiteX0" fmla="*/ 0 w 1732723"/>
                <a:gd name="connsiteY0" fmla="*/ 0 h 1449864"/>
                <a:gd name="connsiteX1" fmla="*/ 1732719 w 1732723"/>
                <a:gd name="connsiteY1" fmla="*/ 538356 h 1449864"/>
                <a:gd name="connsiteX2" fmla="*/ 1732723 w 1732723"/>
                <a:gd name="connsiteY2" fmla="*/ 538356 h 1449864"/>
                <a:gd name="connsiteX3" fmla="*/ 1732723 w 1732723"/>
                <a:gd name="connsiteY3" fmla="*/ 538358 h 1449864"/>
                <a:gd name="connsiteX4" fmla="*/ 1732723 w 1732723"/>
                <a:gd name="connsiteY4" fmla="*/ 911508 h 1449864"/>
                <a:gd name="connsiteX5" fmla="*/ 0 w 1732723"/>
                <a:gd name="connsiteY5" fmla="*/ 1449864 h 144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723" h="1449864">
                  <a:moveTo>
                    <a:pt x="0" y="0"/>
                  </a:moveTo>
                  <a:lnTo>
                    <a:pt x="1732719" y="538356"/>
                  </a:lnTo>
                  <a:lnTo>
                    <a:pt x="1732723" y="538356"/>
                  </a:lnTo>
                  <a:lnTo>
                    <a:pt x="1732723" y="538358"/>
                  </a:lnTo>
                  <a:lnTo>
                    <a:pt x="1732723" y="911508"/>
                  </a:lnTo>
                  <a:lnTo>
                    <a:pt x="0" y="14498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amond 42"/>
            <p:cNvSpPr/>
            <p:nvPr/>
          </p:nvSpPr>
          <p:spPr>
            <a:xfrm>
              <a:off x="2839276" y="2804543"/>
              <a:ext cx="3465447" cy="107671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33396" y="2197212"/>
            <a:ext cx="2791211" cy="1300844"/>
            <a:chOff x="3176394" y="2197211"/>
            <a:chExt cx="2791211" cy="1300844"/>
          </a:xfrm>
          <a:solidFill>
            <a:schemeClr val="accent5">
              <a:lumMod val="75000"/>
            </a:schemeClr>
          </a:solidFill>
        </p:grpSpPr>
        <p:sp>
          <p:nvSpPr>
            <p:cNvPr id="50" name="Freeform 49"/>
            <p:cNvSpPr/>
            <p:nvPr/>
          </p:nvSpPr>
          <p:spPr>
            <a:xfrm>
              <a:off x="3176394" y="2197211"/>
              <a:ext cx="2791210" cy="1300844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572000" y="2197211"/>
              <a:ext cx="1395605" cy="1300844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3176394" y="2197211"/>
              <a:ext cx="2791210" cy="867230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16263" y="1613522"/>
            <a:ext cx="2211901" cy="1030855"/>
            <a:chOff x="3459261" y="1613520"/>
            <a:chExt cx="2211901" cy="1030855"/>
          </a:xfrm>
        </p:grpSpPr>
        <p:sp>
          <p:nvSpPr>
            <p:cNvPr id="56" name="Freeform 55"/>
            <p:cNvSpPr/>
            <p:nvPr/>
          </p:nvSpPr>
          <p:spPr>
            <a:xfrm>
              <a:off x="3459261" y="1613520"/>
              <a:ext cx="2211900" cy="1030855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565212" y="1613520"/>
              <a:ext cx="1105950" cy="1030855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/>
            <p:cNvSpPr/>
            <p:nvPr/>
          </p:nvSpPr>
          <p:spPr>
            <a:xfrm>
              <a:off x="3459261" y="1613520"/>
              <a:ext cx="2211900" cy="687237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01691" y="1088785"/>
            <a:ext cx="1641045" cy="764808"/>
            <a:chOff x="3744689" y="1088785"/>
            <a:chExt cx="1641045" cy="764808"/>
          </a:xfrm>
        </p:grpSpPr>
        <p:sp>
          <p:nvSpPr>
            <p:cNvPr id="60" name="Freeform 59"/>
            <p:cNvSpPr/>
            <p:nvPr/>
          </p:nvSpPr>
          <p:spPr>
            <a:xfrm>
              <a:off x="3744689" y="1088785"/>
              <a:ext cx="1641044" cy="764808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4565212" y="1088785"/>
              <a:ext cx="820522" cy="764808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amond 61"/>
            <p:cNvSpPr/>
            <p:nvPr/>
          </p:nvSpPr>
          <p:spPr>
            <a:xfrm>
              <a:off x="3744689" y="1088785"/>
              <a:ext cx="1641044" cy="509872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96022" y="1220910"/>
            <a:ext cx="1456773" cy="57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1" b="1" dirty="0">
                <a:latin typeface="Raleway" panose="020B0003030101060003" pitchFamily="34" charset="0"/>
                <a:ea typeface="Roboto Light" panose="02000000000000000000" pitchFamily="2" charset="0"/>
              </a:rPr>
              <a:t>CORE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Strong relationships and/or track record</a:t>
            </a:r>
            <a:endParaRPr lang="en-US" sz="1051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0491" y="1939596"/>
            <a:ext cx="1456773" cy="57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1" b="1" dirty="0">
                <a:latin typeface="Raleway" panose="020B0003030101060003" pitchFamily="34" charset="0"/>
                <a:ea typeface="Roboto Light" panose="02000000000000000000" pitchFamily="2" charset="0"/>
              </a:rPr>
              <a:t>TARGET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Strong fit and/or some relationships</a:t>
            </a:r>
            <a:endParaRPr lang="en-US" sz="1051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5845" y="2653946"/>
            <a:ext cx="1456773" cy="57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1" b="1" dirty="0">
                <a:latin typeface="Raleway" panose="020B0003030101060003" pitchFamily="34" charset="0"/>
                <a:ea typeface="Roboto Light" panose="02000000000000000000" pitchFamily="2" charset="0"/>
              </a:rPr>
              <a:t>POTENTIAL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Good fit, limited relationships</a:t>
            </a:r>
            <a:endParaRPr lang="en-US" sz="1051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5845" y="3376968"/>
            <a:ext cx="1168066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1" b="1" dirty="0">
                <a:latin typeface="Raleway" panose="020B0003030101060003" pitchFamily="34" charset="0"/>
                <a:ea typeface="Roboto Light" panose="02000000000000000000" pitchFamily="2" charset="0"/>
              </a:rPr>
              <a:t>NON-TARGET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r"/>
            <a:r>
              <a:rPr lang="en-US" sz="105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No BD investment</a:t>
            </a:r>
            <a:endParaRPr lang="en-US" sz="1051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2B206B-E23B-E54D-9C1B-1ABA6C0E67BE}"/>
              </a:ext>
            </a:extLst>
          </p:cNvPr>
          <p:cNvSpPr txBox="1"/>
          <p:nvPr/>
        </p:nvSpPr>
        <p:spPr>
          <a:xfrm>
            <a:off x="4218540" y="1219982"/>
            <a:ext cx="1886365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Track all opportunities, likely bid on anything relevant</a:t>
            </a:r>
            <a:endParaRPr lang="en-US" sz="1051" b="1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8409A5-518E-4940-BBF5-874166A6C9E8}"/>
              </a:ext>
            </a:extLst>
          </p:cNvPr>
          <p:cNvSpPr txBox="1"/>
          <p:nvPr/>
        </p:nvSpPr>
        <p:spPr>
          <a:xfrm>
            <a:off x="4534951" y="1938668"/>
            <a:ext cx="1456773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Invest in proactive relationship building</a:t>
            </a:r>
            <a:endParaRPr lang="en-US" sz="1051" b="1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571BCB-318E-244C-8BD5-0882F670C543}"/>
              </a:ext>
            </a:extLst>
          </p:cNvPr>
          <p:cNvSpPr txBox="1"/>
          <p:nvPr/>
        </p:nvSpPr>
        <p:spPr>
          <a:xfrm>
            <a:off x="4824606" y="2653018"/>
            <a:ext cx="1600200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Monitor, but only bid on great-fit opportunities</a:t>
            </a:r>
            <a:endParaRPr lang="en-US" sz="1051" b="1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151281-2EAA-234F-BAAD-390F79ADC049}"/>
              </a:ext>
            </a:extLst>
          </p:cNvPr>
          <p:cNvSpPr txBox="1"/>
          <p:nvPr/>
        </p:nvSpPr>
        <p:spPr>
          <a:xfrm>
            <a:off x="5161249" y="3376040"/>
            <a:ext cx="1353851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Rule out unless major cause for exception</a:t>
            </a:r>
            <a:endParaRPr lang="en-US" sz="1051" b="1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080CC7-575A-2D48-BC84-C27C1523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ST basi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50"/>
      </a:accent1>
      <a:accent2>
        <a:srgbClr val="0563C1"/>
      </a:accent2>
      <a:accent3>
        <a:srgbClr val="FF0000"/>
      </a:accent3>
      <a:accent4>
        <a:srgbClr val="FFC000"/>
      </a:accent4>
      <a:accent5>
        <a:srgbClr val="92D050"/>
      </a:accent5>
      <a:accent6>
        <a:srgbClr val="5B9BD5"/>
      </a:accent6>
      <a:hlink>
        <a:srgbClr val="A5A5A5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41141E9AB98A4C9FCBDE2512CCB8BA" ma:contentTypeVersion="10" ma:contentTypeDescription="Create a new document." ma:contentTypeScope="" ma:versionID="56b94aeb6676ac81906f2c4ace8a156b">
  <xsd:schema xmlns:xsd="http://www.w3.org/2001/XMLSchema" xmlns:xs="http://www.w3.org/2001/XMLSchema" xmlns:p="http://schemas.microsoft.com/office/2006/metadata/properties" xmlns:ns2="f194862b-dcc0-461b-bd7b-482305ce7a19" xmlns:ns3="928226e5-fffe-4fa5-b4ea-5e33169814ea" targetNamespace="http://schemas.microsoft.com/office/2006/metadata/properties" ma:root="true" ma:fieldsID="d6d8572a97d73ab8fda8a94238b23c48" ns2:_="" ns3:_="">
    <xsd:import namespace="f194862b-dcc0-461b-bd7b-482305ce7a19"/>
    <xsd:import namespace="928226e5-fffe-4fa5-b4ea-5e33169814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4862b-dcc0-461b-bd7b-482305ce7a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226e5-fffe-4fa5-b4ea-5e3316981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D3C1D5-9BD6-462F-8919-239116502A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718221-6451-4F31-99C9-FF6C0ADE20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4862b-dcc0-461b-bd7b-482305ce7a19"/>
    <ds:schemaRef ds:uri="928226e5-fffe-4fa5-b4ea-5e3316981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17E993-CB43-4CB7-89B2-FFA7F88FA6C1}">
  <ds:schemaRefs>
    <ds:schemaRef ds:uri="928226e5-fffe-4fa5-b4ea-5e33169814ea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f194862b-dcc0-461b-bd7b-482305ce7a1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2450</TotalTime>
  <Words>56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Theme</vt:lpstr>
      <vt:lpstr>PowerPoint Presentation</vt:lpstr>
    </vt:vector>
  </TitlesOfParts>
  <Manager/>
  <Company>Ergun Kayis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Mirije Shefiti</dc:creator>
  <cp:keywords/>
  <dc:description/>
  <cp:lastModifiedBy>Ben Morris</cp:lastModifiedBy>
  <cp:revision>1390</cp:revision>
  <cp:lastPrinted>2015-03-02T20:38:25Z</cp:lastPrinted>
  <dcterms:created xsi:type="dcterms:W3CDTF">2014-07-08T04:55:45Z</dcterms:created>
  <dcterms:modified xsi:type="dcterms:W3CDTF">2019-07-22T12:37:54Z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0x010100EB41141E9AB98A4C9FCBDE2512CCB8BA</vt:lpwstr>
  </property>
</Properties>
</file>