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T Rounds Condensed Bold" charset="1" panose="02000806030000020003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TT Rounds Condensed" charset="1" panose="020005060300000200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05520" y="956728"/>
            <a:ext cx="13136671" cy="6889799"/>
            <a:chOff x="0" y="0"/>
            <a:chExt cx="17515561" cy="91863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737533" y="0"/>
              <a:ext cx="3574075" cy="3574075"/>
            </a:xfrm>
            <a:custGeom>
              <a:avLst/>
              <a:gdLst/>
              <a:ahLst/>
              <a:cxnLst/>
              <a:rect r="r" b="b" t="t" l="l"/>
              <a:pathLst>
                <a:path h="3574075" w="3574075">
                  <a:moveTo>
                    <a:pt x="0" y="0"/>
                  </a:moveTo>
                  <a:lnTo>
                    <a:pt x="3574075" y="0"/>
                  </a:lnTo>
                  <a:lnTo>
                    <a:pt x="3574075" y="3574075"/>
                  </a:lnTo>
                  <a:lnTo>
                    <a:pt x="0" y="3574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3574075"/>
              <a:ext cx="17049140" cy="2273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478"/>
                </a:lnSpc>
              </a:pPr>
              <a:r>
                <a:rPr lang="en-US" b="true" sz="11231" spc="105">
                  <a:solidFill>
                    <a:srgbClr val="0CC0DF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Pluronce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8978290" y="4959216"/>
              <a:ext cx="12700" cy="1151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5424513" y="8629715"/>
              <a:ext cx="6200114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Presented by  ~Team Pluronce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466420" y="5072022"/>
              <a:ext cx="17049140" cy="3614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</a:p>
            <a:p>
              <a:pPr algn="ctr">
                <a:lnSpc>
                  <a:spcPts val="7279"/>
                </a:lnSpc>
              </a:pPr>
              <a:r>
                <a:rPr lang="en-US" b="true" sz="5199" spc="46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Exploring beyond the horizon of Space</a:t>
              </a:r>
            </a:p>
            <a:p>
              <a:pPr algn="ctr">
                <a:lnSpc>
                  <a:spcPts val="727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0109" y="245634"/>
            <a:ext cx="2680556" cy="2680556"/>
          </a:xfrm>
          <a:custGeom>
            <a:avLst/>
            <a:gdLst/>
            <a:ahLst/>
            <a:cxnLst/>
            <a:rect r="r" b="b" t="t" l="l"/>
            <a:pathLst>
              <a:path h="2680556" w="2680556">
                <a:moveTo>
                  <a:pt x="0" y="0"/>
                </a:moveTo>
                <a:lnTo>
                  <a:pt x="2680557" y="0"/>
                </a:lnTo>
                <a:lnTo>
                  <a:pt x="2680557" y="2680557"/>
                </a:lnTo>
                <a:lnTo>
                  <a:pt x="0" y="2680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575739">
            <a:off x="11494136" y="3674855"/>
            <a:ext cx="4343839" cy="4114800"/>
          </a:xfrm>
          <a:custGeom>
            <a:avLst/>
            <a:gdLst/>
            <a:ahLst/>
            <a:cxnLst/>
            <a:rect r="r" b="b" t="t" l="l"/>
            <a:pathLst>
              <a:path h="4114800" w="4343839">
                <a:moveTo>
                  <a:pt x="0" y="0"/>
                </a:moveTo>
                <a:lnTo>
                  <a:pt x="4343838" y="0"/>
                </a:lnTo>
                <a:lnTo>
                  <a:pt x="43438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00388" y="3463988"/>
            <a:ext cx="7707577" cy="522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7"/>
              </a:lnSpc>
            </a:pPr>
            <a:r>
              <a:rPr lang="en-US" sz="3848" spc="3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Expanding Horizons:</a:t>
            </a:r>
          </a:p>
          <a:p>
            <a:pPr algn="l" marL="495252" indent="-247626" lvl="1">
              <a:lnSpc>
                <a:spcPts val="4617"/>
              </a:lnSpc>
              <a:buFont typeface="Arial"/>
              <a:buChar char="•"/>
            </a:pPr>
            <a:r>
              <a:rPr lang="en-US" sz="3848" spc="3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Colonizing other planets in the near future.</a:t>
            </a:r>
          </a:p>
          <a:p>
            <a:pPr algn="l" marL="495252" indent="-247626" lvl="1">
              <a:lnSpc>
                <a:spcPts val="4617"/>
              </a:lnSpc>
              <a:buFont typeface="Arial"/>
              <a:buChar char="•"/>
            </a:pPr>
            <a:r>
              <a:rPr lang="en-US" sz="3848" spc="3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Building sustainable, interstellar civilizations in the near future.</a:t>
            </a:r>
          </a:p>
          <a:p>
            <a:pPr algn="l">
              <a:lnSpc>
                <a:spcPts val="4617"/>
              </a:lnSpc>
            </a:pPr>
            <a:r>
              <a:rPr lang="en-US" sz="3848" spc="3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Human Advancement:</a:t>
            </a:r>
          </a:p>
          <a:p>
            <a:pPr algn="l" marL="495252" indent="-247626" lvl="1">
              <a:lnSpc>
                <a:spcPts val="4617"/>
              </a:lnSpc>
              <a:buFont typeface="Arial"/>
              <a:buChar char="•"/>
            </a:pPr>
            <a:r>
              <a:rPr lang="en-US" sz="3848" spc="36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Revolutionizing life on Earth through cosmic insights and fundamental research.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00388" y="1330753"/>
            <a:ext cx="12087225" cy="1595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6599" spc="61">
                <a:solidFill>
                  <a:srgbClr val="0CC0D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Future Vision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9112" y="364161"/>
            <a:ext cx="2680556" cy="2680556"/>
          </a:xfrm>
          <a:custGeom>
            <a:avLst/>
            <a:gdLst/>
            <a:ahLst/>
            <a:cxnLst/>
            <a:rect r="r" b="b" t="t" l="l"/>
            <a:pathLst>
              <a:path h="2680556" w="2680556">
                <a:moveTo>
                  <a:pt x="0" y="0"/>
                </a:moveTo>
                <a:lnTo>
                  <a:pt x="2680556" y="0"/>
                </a:lnTo>
                <a:lnTo>
                  <a:pt x="2680556" y="2680556"/>
                </a:lnTo>
                <a:lnTo>
                  <a:pt x="0" y="268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01374" y="2308048"/>
            <a:ext cx="9866732" cy="695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0"/>
              </a:lnSpc>
            </a:pPr>
          </a:p>
          <a:p>
            <a:pPr algn="ctr">
              <a:lnSpc>
                <a:spcPts val="3330"/>
              </a:lnSpc>
            </a:pPr>
            <a:r>
              <a:rPr lang="en-US" sz="23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Are you passionate about exploring the mysteries of the cosmos, advancing technology, and pushing the boundaries of human knowledge? </a:t>
            </a:r>
          </a:p>
          <a:p>
            <a:pPr algn="ctr">
              <a:lnSpc>
                <a:spcPts val="3330"/>
              </a:lnSpc>
            </a:pPr>
            <a:r>
              <a:rPr lang="en-US" sz="23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Pluronce is always looking for talented and driven individuals to join our mission.</a:t>
            </a:r>
          </a:p>
          <a:p>
            <a:pPr algn="ctr">
              <a:lnSpc>
                <a:spcPts val="3330"/>
              </a:lnSpc>
            </a:pPr>
            <a:r>
              <a:rPr lang="en-US" sz="23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How to Apply:</a:t>
            </a:r>
          </a:p>
          <a:p>
            <a:pPr algn="ctr">
              <a:lnSpc>
                <a:spcPts val="3330"/>
              </a:lnSpc>
            </a:pPr>
            <a:r>
              <a:rPr lang="en-US" sz="23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</a:t>
            </a:r>
            <a:r>
              <a:rPr lang="en-US" sz="23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Visit our official website.</a:t>
            </a:r>
          </a:p>
          <a:p>
            <a:pPr algn="ctr">
              <a:lnSpc>
                <a:spcPts val="3330"/>
              </a:lnSpc>
            </a:pPr>
            <a:r>
              <a:rPr lang="en-US" sz="23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lang="en-US" sz="23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Fill out the application form on the Join Us page.</a:t>
            </a:r>
          </a:p>
          <a:p>
            <a:pPr algn="ctr">
              <a:lnSpc>
                <a:spcPts val="3330"/>
              </a:lnSpc>
            </a:pPr>
            <a:r>
              <a:rPr lang="en-US" sz="23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lang="en-US" sz="237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Share your skills, ideas, and enthusiasm for research and innovation.</a:t>
            </a:r>
          </a:p>
          <a:p>
            <a:pPr algn="ctr">
              <a:lnSpc>
                <a:spcPts val="3330"/>
              </a:lnSpc>
            </a:pPr>
          </a:p>
          <a:p>
            <a:pPr algn="ctr">
              <a:lnSpc>
                <a:spcPts val="3330"/>
              </a:lnSpc>
            </a:pPr>
          </a:p>
          <a:p>
            <a:pPr algn="ctr">
              <a:lnSpc>
                <a:spcPts val="4280"/>
              </a:lnSpc>
            </a:pPr>
            <a:r>
              <a:rPr lang="en-US" sz="305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Together, let’s shape the future of humanity and the cosmos!</a:t>
            </a:r>
          </a:p>
          <a:p>
            <a:pPr algn="ctr">
              <a:lnSpc>
                <a:spcPts val="333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893022" y="3044717"/>
            <a:ext cx="4393291" cy="4803798"/>
          </a:xfrm>
          <a:custGeom>
            <a:avLst/>
            <a:gdLst/>
            <a:ahLst/>
            <a:cxnLst/>
            <a:rect r="r" b="b" t="t" l="l"/>
            <a:pathLst>
              <a:path h="4803798" w="4393291">
                <a:moveTo>
                  <a:pt x="0" y="0"/>
                </a:moveTo>
                <a:lnTo>
                  <a:pt x="4393292" y="0"/>
                </a:lnTo>
                <a:lnTo>
                  <a:pt x="4393292" y="4803798"/>
                </a:lnTo>
                <a:lnTo>
                  <a:pt x="0" y="48037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49390" y="1028700"/>
            <a:ext cx="14032760" cy="1166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94"/>
              </a:lnSpc>
            </a:pPr>
            <a:r>
              <a:rPr lang="en-US" sz="7662" spc="71">
                <a:solidFill>
                  <a:srgbClr val="0CC0D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Join us at Pluronce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03722" y="1542412"/>
            <a:ext cx="2680556" cy="2680556"/>
          </a:xfrm>
          <a:custGeom>
            <a:avLst/>
            <a:gdLst/>
            <a:ahLst/>
            <a:cxnLst/>
            <a:rect r="r" b="b" t="t" l="l"/>
            <a:pathLst>
              <a:path h="2680556" w="2680556">
                <a:moveTo>
                  <a:pt x="0" y="0"/>
                </a:moveTo>
                <a:lnTo>
                  <a:pt x="2680556" y="0"/>
                </a:lnTo>
                <a:lnTo>
                  <a:pt x="2680556" y="2680556"/>
                </a:lnTo>
                <a:lnTo>
                  <a:pt x="0" y="268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21485" y="3994368"/>
            <a:ext cx="7845031" cy="2069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97"/>
              </a:lnSpc>
            </a:pPr>
            <a:r>
              <a:rPr lang="en-US" sz="12140" b="true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73404" y="6894656"/>
            <a:ext cx="33411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~Team Pluronce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41070" y="3688910"/>
            <a:ext cx="4246793" cy="5166605"/>
          </a:xfrm>
          <a:custGeom>
            <a:avLst/>
            <a:gdLst/>
            <a:ahLst/>
            <a:cxnLst/>
            <a:rect r="r" b="b" t="t" l="l"/>
            <a:pathLst>
              <a:path h="5166605" w="4246793">
                <a:moveTo>
                  <a:pt x="0" y="0"/>
                </a:moveTo>
                <a:lnTo>
                  <a:pt x="4246793" y="0"/>
                </a:lnTo>
                <a:lnTo>
                  <a:pt x="4246793" y="5166605"/>
                </a:lnTo>
                <a:lnTo>
                  <a:pt x="0" y="51666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21838" y="605569"/>
            <a:ext cx="15044324" cy="8652731"/>
            <a:chOff x="0" y="0"/>
            <a:chExt cx="20059098" cy="115369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74075" cy="3574075"/>
            </a:xfrm>
            <a:custGeom>
              <a:avLst/>
              <a:gdLst/>
              <a:ahLst/>
              <a:cxnLst/>
              <a:rect r="r" b="b" t="t" l="l"/>
              <a:pathLst>
                <a:path h="3574075" w="3574075">
                  <a:moveTo>
                    <a:pt x="0" y="0"/>
                  </a:moveTo>
                  <a:lnTo>
                    <a:pt x="3574075" y="0"/>
                  </a:lnTo>
                  <a:lnTo>
                    <a:pt x="3574075" y="3574075"/>
                  </a:lnTo>
                  <a:lnTo>
                    <a:pt x="0" y="3574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7700744" y="3574075"/>
              <a:ext cx="12358354" cy="7962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63300" indent="-23165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 spc="33">
                  <a:solidFill>
                    <a:srgbClr val="FFFFFF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Vision Statement:</a:t>
              </a:r>
            </a:p>
            <a:p>
              <a:pPr algn="l" marL="463300" indent="-231650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To advance humanity through groundbreaking research and innovative exploration of the cosmos.</a:t>
              </a:r>
            </a:p>
            <a:p>
              <a:pPr algn="l" marL="463300" indent="-23165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 spc="33">
                  <a:solidFill>
                    <a:srgbClr val="FFFFFF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Mission</a:t>
              </a: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:</a:t>
              </a:r>
            </a:p>
            <a:p>
              <a:pPr algn="l" marL="463300" indent="-231650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- Conduct fundamental research to expand scientific understanding.</a:t>
              </a:r>
            </a:p>
            <a:p>
              <a:pPr algn="l" marL="463300" indent="-231650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- Explore and develop future technologies for human advancement.</a:t>
              </a:r>
            </a:p>
            <a:p>
              <a:pPr algn="l" marL="463300" indent="-231650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33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- Investigate the mysteries of the cosmos and simulation theory.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4144434" y="1110763"/>
              <a:ext cx="12784633" cy="134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920"/>
                </a:lnSpc>
              </a:pPr>
              <a:r>
                <a:rPr lang="en-US" sz="6600" spc="61">
                  <a:solidFill>
                    <a:srgbClr val="0CC0D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Introduction to Pluronce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0807" y="2847975"/>
            <a:ext cx="13326275" cy="6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6086" indent="-193043" lvl="1">
              <a:lnSpc>
                <a:spcPts val="3600"/>
              </a:lnSpc>
              <a:buFont typeface="Arial"/>
              <a:buChar char="•"/>
            </a:pPr>
            <a:r>
              <a:rPr lang="en-US" b="true" sz="3000" spc="28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1. Fundamental Research:</a:t>
            </a:r>
          </a:p>
          <a:p>
            <a:pPr algn="l" marL="386086" indent="-193043" lvl="1">
              <a:lnSpc>
                <a:spcPts val="3600"/>
              </a:lnSpc>
              <a:buFont typeface="Arial"/>
              <a:buChar char="•"/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- Dive deep into unexplored areas of physics and material sciences.</a:t>
            </a:r>
          </a:p>
          <a:p>
            <a:pPr algn="l" marL="386086" indent="-193043" lvl="1">
              <a:lnSpc>
                <a:spcPts val="3600"/>
              </a:lnSpc>
              <a:buFont typeface="Arial"/>
              <a:buChar char="•"/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- Lay the groundwork for technological breakthroughs.</a:t>
            </a:r>
          </a:p>
          <a:p>
            <a:pPr algn="l" marL="386086" indent="-193043" lvl="1">
              <a:lnSpc>
                <a:spcPts val="3600"/>
              </a:lnSpc>
              <a:buFont typeface="Arial"/>
              <a:buChar char="•"/>
            </a:pPr>
            <a:r>
              <a:rPr lang="en-US" b="true" sz="3000" spc="28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2. Future Technologies:</a:t>
            </a:r>
          </a:p>
          <a:p>
            <a:pPr algn="l" marL="386086" indent="-193043" lvl="1">
              <a:lnSpc>
                <a:spcPts val="3600"/>
              </a:lnSpc>
              <a:buFont typeface="Arial"/>
              <a:buChar char="•"/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- Innovate cutting-edge technologies for space exploration and human development.</a:t>
            </a:r>
          </a:p>
          <a:p>
            <a:pPr algn="l" marL="386086" indent="-193043" lvl="1">
              <a:lnSpc>
                <a:spcPts val="3600"/>
              </a:lnSpc>
              <a:buFont typeface="Arial"/>
              <a:buChar char="•"/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- Focus on AI, sustainable energy, and advanced computing systems.</a:t>
            </a:r>
          </a:p>
          <a:p>
            <a:pPr algn="l" marL="386086" indent="-193043" lvl="1">
              <a:lnSpc>
                <a:spcPts val="3600"/>
              </a:lnSpc>
              <a:buFont typeface="Arial"/>
              <a:buChar char="•"/>
            </a:pPr>
            <a:r>
              <a:rPr lang="en-US" b="true" sz="3000" spc="28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3. Cosmos Exploration:</a:t>
            </a:r>
          </a:p>
          <a:p>
            <a:pPr algn="l" marL="386086" indent="-193043" lvl="1">
              <a:lnSpc>
                <a:spcPts val="3600"/>
              </a:lnSpc>
              <a:buFont typeface="Arial"/>
              <a:buChar char="•"/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- Uncover the secrets of the universe through astrophysics and observational studies.</a:t>
            </a:r>
          </a:p>
          <a:p>
            <a:pPr algn="l" marL="386086" indent="-193043" lvl="1">
              <a:lnSpc>
                <a:spcPts val="3600"/>
              </a:lnSpc>
              <a:buFont typeface="Arial"/>
              <a:buChar char="•"/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- Study dark matter, black holes, and cosmic origins.</a:t>
            </a:r>
          </a:p>
          <a:p>
            <a:pPr algn="l" marL="386086" indent="-193043" lvl="1">
              <a:lnSpc>
                <a:spcPts val="3600"/>
              </a:lnSpc>
              <a:buFont typeface="Arial"/>
              <a:buChar char="•"/>
            </a:pPr>
            <a:r>
              <a:rPr lang="en-US" b="true" sz="3000" spc="28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4. Simulation Theory Research:</a:t>
            </a:r>
          </a:p>
          <a:p>
            <a:pPr algn="l" marL="386086" indent="-193043" lvl="1">
              <a:lnSpc>
                <a:spcPts val="3600"/>
              </a:lnSpc>
              <a:buFont typeface="Arial"/>
              <a:buChar char="•"/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- Investigate the hypothesis that our reality could be a simulation.</a:t>
            </a:r>
          </a:p>
          <a:p>
            <a:pPr algn="l" marL="386086" indent="-193043" lvl="1">
              <a:lnSpc>
                <a:spcPts val="3600"/>
              </a:lnSpc>
              <a:buFont typeface="Arial"/>
              <a:buChar char="•"/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- Employ computational models and philosophical inquiry.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0"/>
            <a:ext cx="2680556" cy="2680556"/>
          </a:xfrm>
          <a:custGeom>
            <a:avLst/>
            <a:gdLst/>
            <a:ahLst/>
            <a:cxnLst/>
            <a:rect r="r" b="b" t="t" l="l"/>
            <a:pathLst>
              <a:path h="2680556" w="2680556">
                <a:moveTo>
                  <a:pt x="0" y="0"/>
                </a:moveTo>
                <a:lnTo>
                  <a:pt x="2680556" y="0"/>
                </a:lnTo>
                <a:lnTo>
                  <a:pt x="2680556" y="2680556"/>
                </a:lnTo>
                <a:lnTo>
                  <a:pt x="0" y="268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09256" y="828458"/>
            <a:ext cx="12087225" cy="1014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6599" spc="61">
                <a:solidFill>
                  <a:srgbClr val="0CC0D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Core Objectives of Pluronce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40597" y="3401088"/>
            <a:ext cx="9810438" cy="558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0"/>
              </a:lnSpc>
            </a:pPr>
            <a:r>
              <a:rPr lang="en-US" b="true" sz="4100" spc="38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Innovative Approach:</a:t>
            </a:r>
          </a:p>
          <a:p>
            <a:pPr algn="l" marL="527645" indent="-263822" lvl="1">
              <a:lnSpc>
                <a:spcPts val="4920"/>
              </a:lnSpc>
              <a:buFont typeface="Arial"/>
              <a:buChar char="•"/>
            </a:pPr>
            <a:r>
              <a:rPr lang="en-US" sz="4100" spc="3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Combining multidisciplinary research for holistic understanding.</a:t>
            </a:r>
          </a:p>
          <a:p>
            <a:pPr algn="l">
              <a:lnSpc>
                <a:spcPts val="4920"/>
              </a:lnSpc>
            </a:pPr>
            <a:r>
              <a:rPr lang="en-US" b="true" sz="4100" spc="38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Global Impact:</a:t>
            </a:r>
          </a:p>
          <a:p>
            <a:pPr algn="l" marL="527645" indent="-263822" lvl="1">
              <a:lnSpc>
                <a:spcPts val="4920"/>
              </a:lnSpc>
              <a:buFont typeface="Arial"/>
              <a:buChar char="•"/>
            </a:pPr>
            <a:r>
              <a:rPr lang="en-US" sz="4100" spc="3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Technologies to improve life on Earth and beyond.</a:t>
            </a:r>
          </a:p>
          <a:p>
            <a:pPr algn="l">
              <a:lnSpc>
                <a:spcPts val="4920"/>
              </a:lnSpc>
            </a:pPr>
            <a:r>
              <a:rPr lang="en-US" b="true" sz="4100" spc="38">
                <a:solidFill>
                  <a:srgbClr val="FFFFFF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Curiosity-Driven:</a:t>
            </a:r>
          </a:p>
          <a:p>
            <a:pPr algn="l" marL="527645" indent="-263822" lvl="1">
              <a:lnSpc>
                <a:spcPts val="4920"/>
              </a:lnSpc>
              <a:buFont typeface="Arial"/>
              <a:buChar char="•"/>
            </a:pPr>
            <a:r>
              <a:rPr lang="en-US" sz="4100" spc="3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Pushing the boundaries of human knowledge.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949302" y="502295"/>
            <a:ext cx="2680556" cy="2680556"/>
          </a:xfrm>
          <a:custGeom>
            <a:avLst/>
            <a:gdLst/>
            <a:ahLst/>
            <a:cxnLst/>
            <a:rect r="r" b="b" t="t" l="l"/>
            <a:pathLst>
              <a:path h="2680556" w="2680556">
                <a:moveTo>
                  <a:pt x="0" y="0"/>
                </a:moveTo>
                <a:lnTo>
                  <a:pt x="2680556" y="0"/>
                </a:lnTo>
                <a:lnTo>
                  <a:pt x="2680556" y="2680556"/>
                </a:lnTo>
                <a:lnTo>
                  <a:pt x="0" y="268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47115" y="3410613"/>
            <a:ext cx="3817297" cy="4614315"/>
          </a:xfrm>
          <a:custGeom>
            <a:avLst/>
            <a:gdLst/>
            <a:ahLst/>
            <a:cxnLst/>
            <a:rect r="r" b="b" t="t" l="l"/>
            <a:pathLst>
              <a:path h="4614315" w="3817297">
                <a:moveTo>
                  <a:pt x="0" y="0"/>
                </a:moveTo>
                <a:lnTo>
                  <a:pt x="3817297" y="0"/>
                </a:lnTo>
                <a:lnTo>
                  <a:pt x="3817297" y="4614315"/>
                </a:lnTo>
                <a:lnTo>
                  <a:pt x="0" y="46143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43423" y="1318698"/>
            <a:ext cx="120872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</a:pPr>
            <a:r>
              <a:rPr lang="en-US" sz="6899" spc="64">
                <a:solidFill>
                  <a:srgbClr val="0CC0D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Why Pluronce?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7929" y="295239"/>
            <a:ext cx="2680556" cy="2680556"/>
          </a:xfrm>
          <a:custGeom>
            <a:avLst/>
            <a:gdLst/>
            <a:ahLst/>
            <a:cxnLst/>
            <a:rect r="r" b="b" t="t" l="l"/>
            <a:pathLst>
              <a:path h="2680556" w="2680556">
                <a:moveTo>
                  <a:pt x="0" y="0"/>
                </a:moveTo>
                <a:lnTo>
                  <a:pt x="2680556" y="0"/>
                </a:lnTo>
                <a:lnTo>
                  <a:pt x="2680556" y="2680556"/>
                </a:lnTo>
                <a:lnTo>
                  <a:pt x="0" y="268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47478" y="4699208"/>
            <a:ext cx="3598580" cy="4114800"/>
          </a:xfrm>
          <a:custGeom>
            <a:avLst/>
            <a:gdLst/>
            <a:ahLst/>
            <a:cxnLst/>
            <a:rect r="r" b="b" t="t" l="l"/>
            <a:pathLst>
              <a:path h="4114800" w="3598580">
                <a:moveTo>
                  <a:pt x="0" y="0"/>
                </a:moveTo>
                <a:lnTo>
                  <a:pt x="3598579" y="0"/>
                </a:lnTo>
                <a:lnTo>
                  <a:pt x="35985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46057" y="3765758"/>
            <a:ext cx="12801154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4776" indent="-257388" lvl="1">
              <a:lnSpc>
                <a:spcPts val="4800"/>
              </a:lnSpc>
              <a:buFont typeface="Arial"/>
              <a:buChar char="•"/>
            </a:pPr>
            <a:r>
              <a:rPr lang="en-US" sz="4000" spc="37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Quantum Mechanics and Particle Physics</a:t>
            </a:r>
          </a:p>
          <a:p>
            <a:pPr algn="l" marL="514776" indent="-257388" lvl="1">
              <a:lnSpc>
                <a:spcPts val="4800"/>
              </a:lnSpc>
              <a:buFont typeface="Arial"/>
              <a:buChar char="•"/>
            </a:pPr>
            <a:r>
              <a:rPr lang="en-US" sz="4000" spc="37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Biotechnology for Human Resilience</a:t>
            </a:r>
          </a:p>
          <a:p>
            <a:pPr algn="l" marL="514776" indent="-257388" lvl="1">
              <a:lnSpc>
                <a:spcPts val="4800"/>
              </a:lnSpc>
              <a:buFont typeface="Arial"/>
              <a:buChar char="•"/>
            </a:pPr>
            <a:r>
              <a:rPr lang="en-US" sz="4000" spc="37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Material Sciences for Space Applications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46767" y="1028700"/>
            <a:ext cx="11130016" cy="194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34"/>
              </a:lnSpc>
            </a:pPr>
            <a:r>
              <a:rPr lang="en-US" sz="6445" spc="60">
                <a:solidFill>
                  <a:srgbClr val="0CC0D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Fundamental Research Focus Areas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66184" y="2514600"/>
            <a:ext cx="10563181" cy="674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3700" spc="34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Artificial Intelligence:</a:t>
            </a:r>
          </a:p>
          <a:p>
            <a:pPr algn="l" marL="476169" indent="-238084" lvl="1">
              <a:lnSpc>
                <a:spcPts val="4440"/>
              </a:lnSpc>
              <a:buFont typeface="Arial"/>
              <a:buChar char="•"/>
            </a:pPr>
            <a:r>
              <a:rPr lang="en-US" sz="3700" spc="34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Developing autonomous systems for space exploration.</a:t>
            </a:r>
          </a:p>
          <a:p>
            <a:pPr algn="l">
              <a:lnSpc>
                <a:spcPts val="4440"/>
              </a:lnSpc>
            </a:pPr>
            <a:r>
              <a:rPr lang="en-US" sz="3700" spc="34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Sustainable Energy Solutions:</a:t>
            </a:r>
          </a:p>
          <a:p>
            <a:pPr algn="l" marL="476169" indent="-238084" lvl="1">
              <a:lnSpc>
                <a:spcPts val="4440"/>
              </a:lnSpc>
              <a:buFont typeface="Arial"/>
              <a:buChar char="•"/>
            </a:pPr>
            <a:r>
              <a:rPr lang="en-US" sz="3700" spc="34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Space-based solar power and advanced batteries.</a:t>
            </a:r>
          </a:p>
          <a:p>
            <a:pPr algn="l">
              <a:lnSpc>
                <a:spcPts val="4440"/>
              </a:lnSpc>
            </a:pPr>
            <a:r>
              <a:rPr lang="en-US" sz="3700" spc="34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Next-Gen Computing:</a:t>
            </a:r>
          </a:p>
          <a:p>
            <a:pPr algn="l" marL="476012" indent="-238006" lvl="1">
              <a:lnSpc>
                <a:spcPts val="4440"/>
              </a:lnSpc>
              <a:buFont typeface="Arial"/>
              <a:buChar char="•"/>
            </a:pPr>
            <a:r>
              <a:rPr lang="en-US" sz="3700" spc="3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Quantum computing for simulations and problem-solving.</a:t>
            </a:r>
          </a:p>
          <a:p>
            <a:pPr algn="l">
              <a:lnSpc>
                <a:spcPts val="4440"/>
              </a:lnSpc>
            </a:pPr>
            <a:r>
              <a:rPr lang="en-US" sz="3700" spc="3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Artificial Gravity:</a:t>
            </a:r>
          </a:p>
          <a:p>
            <a:pPr algn="l" marL="476012" indent="-238006" lvl="1">
              <a:lnSpc>
                <a:spcPts val="4440"/>
              </a:lnSpc>
              <a:buFont typeface="Arial"/>
              <a:buChar char="•"/>
            </a:pPr>
            <a:r>
              <a:rPr lang="en-US" sz="3700" spc="3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Artificial gravity for space missions and with that creation of Anti Gravity.</a:t>
            </a:r>
          </a:p>
          <a:p>
            <a:pPr algn="l">
              <a:lnSpc>
                <a:spcPts val="4440"/>
              </a:lnSpc>
            </a:pPr>
            <a:r>
              <a:rPr lang="en-US" sz="3700" spc="34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82918" y="0"/>
            <a:ext cx="2680556" cy="2680556"/>
          </a:xfrm>
          <a:custGeom>
            <a:avLst/>
            <a:gdLst/>
            <a:ahLst/>
            <a:cxnLst/>
            <a:rect r="r" b="b" t="t" l="l"/>
            <a:pathLst>
              <a:path h="2680556" w="2680556">
                <a:moveTo>
                  <a:pt x="0" y="0"/>
                </a:moveTo>
                <a:lnTo>
                  <a:pt x="2680557" y="0"/>
                </a:lnTo>
                <a:lnTo>
                  <a:pt x="2680557" y="2680556"/>
                </a:lnTo>
                <a:lnTo>
                  <a:pt x="0" y="268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23197" y="2978832"/>
            <a:ext cx="3637166" cy="5815236"/>
          </a:xfrm>
          <a:custGeom>
            <a:avLst/>
            <a:gdLst/>
            <a:ahLst/>
            <a:cxnLst/>
            <a:rect r="r" b="b" t="t" l="l"/>
            <a:pathLst>
              <a:path h="5815236" w="3637166">
                <a:moveTo>
                  <a:pt x="0" y="0"/>
                </a:moveTo>
                <a:lnTo>
                  <a:pt x="3637165" y="0"/>
                </a:lnTo>
                <a:lnTo>
                  <a:pt x="3637165" y="5815236"/>
                </a:lnTo>
                <a:lnTo>
                  <a:pt x="0" y="5815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00388" y="830691"/>
            <a:ext cx="12087225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0CC0D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Future Technologies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87605" y="2854009"/>
            <a:ext cx="9001618" cy="614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sz="3690" spc="34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Key Areas of Research:</a:t>
            </a:r>
          </a:p>
          <a:p>
            <a:pPr algn="l" marL="474822" indent="-237411" lvl="1">
              <a:lnSpc>
                <a:spcPts val="4428"/>
              </a:lnSpc>
              <a:buFont typeface="Arial"/>
              <a:buChar char="•"/>
            </a:pPr>
            <a:r>
              <a:rPr lang="en-US" sz="3690" spc="3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Origins of the Universe</a:t>
            </a:r>
          </a:p>
          <a:p>
            <a:pPr algn="l" marL="449240" indent="-224620" lvl="1">
              <a:lnSpc>
                <a:spcPts val="4188"/>
              </a:lnSpc>
              <a:buFont typeface="Arial"/>
              <a:buChar char="•"/>
            </a:pPr>
            <a:r>
              <a:rPr lang="en-US" sz="3490" spc="32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Artificial Gravity</a:t>
            </a:r>
          </a:p>
          <a:p>
            <a:pPr algn="l" marL="474978" indent="-237489" lvl="1">
              <a:lnSpc>
                <a:spcPts val="4428"/>
              </a:lnSpc>
              <a:buFont typeface="Arial"/>
              <a:buChar char="•"/>
            </a:pPr>
            <a:r>
              <a:rPr lang="en-US" sz="3690" spc="34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Simulation Theory</a:t>
            </a:r>
          </a:p>
          <a:p>
            <a:pPr algn="l" marL="474822" indent="-237411" lvl="1">
              <a:lnSpc>
                <a:spcPts val="4428"/>
              </a:lnSpc>
              <a:buFont typeface="Arial"/>
              <a:buChar char="•"/>
            </a:pPr>
            <a:r>
              <a:rPr lang="en-US" sz="3690" spc="3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Habitability of Exoplanets</a:t>
            </a:r>
          </a:p>
          <a:p>
            <a:pPr algn="l" marL="474978" indent="-237489" lvl="1">
              <a:lnSpc>
                <a:spcPts val="4428"/>
              </a:lnSpc>
              <a:buFont typeface="Arial"/>
              <a:buChar char="•"/>
            </a:pPr>
          </a:p>
          <a:p>
            <a:pPr algn="l">
              <a:lnSpc>
                <a:spcPts val="4428"/>
              </a:lnSpc>
            </a:pPr>
            <a:r>
              <a:rPr lang="en-US" sz="3690" spc="34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Methods:</a:t>
            </a:r>
          </a:p>
          <a:p>
            <a:pPr algn="l" marL="474822" indent="-237411" lvl="1">
              <a:lnSpc>
                <a:spcPts val="4428"/>
              </a:lnSpc>
              <a:buFont typeface="Arial"/>
              <a:buChar char="•"/>
            </a:pPr>
            <a:r>
              <a:rPr lang="en-US" sz="3690" spc="3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Space telescopes and advanced sensors.</a:t>
            </a:r>
          </a:p>
          <a:p>
            <a:pPr algn="l" marL="474978" indent="-237489" lvl="1">
              <a:lnSpc>
                <a:spcPts val="4428"/>
              </a:lnSpc>
              <a:buFont typeface="Arial"/>
              <a:buChar char="•"/>
            </a:pPr>
            <a:r>
              <a:rPr lang="en-US" sz="3690" spc="34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Fundaments Research</a:t>
            </a:r>
          </a:p>
          <a:p>
            <a:pPr algn="l" marL="474978" indent="-237489" lvl="1">
              <a:lnSpc>
                <a:spcPts val="4428"/>
              </a:lnSpc>
              <a:buFont typeface="Arial"/>
              <a:buChar char="•"/>
            </a:pPr>
            <a:r>
              <a:rPr lang="en-US" sz="3690" spc="34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Collaborations with international space agencies.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284100"/>
            <a:ext cx="2680556" cy="2680556"/>
          </a:xfrm>
          <a:custGeom>
            <a:avLst/>
            <a:gdLst/>
            <a:ahLst/>
            <a:cxnLst/>
            <a:rect r="r" b="b" t="t" l="l"/>
            <a:pathLst>
              <a:path h="2680556" w="2680556">
                <a:moveTo>
                  <a:pt x="0" y="0"/>
                </a:moveTo>
                <a:lnTo>
                  <a:pt x="2680556" y="0"/>
                </a:lnTo>
                <a:lnTo>
                  <a:pt x="2680556" y="2680556"/>
                </a:lnTo>
                <a:lnTo>
                  <a:pt x="0" y="268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68978" y="4036055"/>
            <a:ext cx="4330715" cy="3779533"/>
          </a:xfrm>
          <a:custGeom>
            <a:avLst/>
            <a:gdLst/>
            <a:ahLst/>
            <a:cxnLst/>
            <a:rect r="r" b="b" t="t" l="l"/>
            <a:pathLst>
              <a:path h="3779533" w="4330715">
                <a:moveTo>
                  <a:pt x="0" y="0"/>
                </a:moveTo>
                <a:lnTo>
                  <a:pt x="4330715" y="0"/>
                </a:lnTo>
                <a:lnTo>
                  <a:pt x="4330715" y="3779533"/>
                </a:lnTo>
                <a:lnTo>
                  <a:pt x="0" y="3779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69866" y="1114791"/>
            <a:ext cx="12087225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0CC0D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Cosmos Exploration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0656" y="188484"/>
            <a:ext cx="2680556" cy="2680556"/>
          </a:xfrm>
          <a:custGeom>
            <a:avLst/>
            <a:gdLst/>
            <a:ahLst/>
            <a:cxnLst/>
            <a:rect r="r" b="b" t="t" l="l"/>
            <a:pathLst>
              <a:path h="2680556" w="2680556">
                <a:moveTo>
                  <a:pt x="0" y="0"/>
                </a:moveTo>
                <a:lnTo>
                  <a:pt x="2680557" y="0"/>
                </a:lnTo>
                <a:lnTo>
                  <a:pt x="2680557" y="2680557"/>
                </a:lnTo>
                <a:lnTo>
                  <a:pt x="0" y="2680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76700" y="3258456"/>
            <a:ext cx="6690538" cy="5201894"/>
          </a:xfrm>
          <a:custGeom>
            <a:avLst/>
            <a:gdLst/>
            <a:ahLst/>
            <a:cxnLst/>
            <a:rect r="r" b="b" t="t" l="l"/>
            <a:pathLst>
              <a:path h="5201894" w="6690538">
                <a:moveTo>
                  <a:pt x="0" y="0"/>
                </a:moveTo>
                <a:lnTo>
                  <a:pt x="6690538" y="0"/>
                </a:lnTo>
                <a:lnTo>
                  <a:pt x="6690538" y="5201894"/>
                </a:lnTo>
                <a:lnTo>
                  <a:pt x="0" y="5201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15470" y="2974173"/>
            <a:ext cx="8115300" cy="5770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7"/>
              </a:lnSpc>
            </a:pPr>
            <a:r>
              <a:rPr lang="en-US" sz="3797" spc="35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Questions We Aim to Answer:</a:t>
            </a:r>
          </a:p>
          <a:p>
            <a:pPr algn="l" marL="488740" indent="-244370" lvl="1">
              <a:lnSpc>
                <a:spcPts val="4557"/>
              </a:lnSpc>
              <a:buFont typeface="Arial"/>
              <a:buChar char="•"/>
            </a:pPr>
            <a:r>
              <a:rPr lang="en-US" sz="3797" spc="35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Is reality computationally generated?</a:t>
            </a:r>
          </a:p>
          <a:p>
            <a:pPr algn="l" marL="488740" indent="-244370" lvl="1">
              <a:lnSpc>
                <a:spcPts val="4557"/>
              </a:lnSpc>
              <a:buFont typeface="Arial"/>
              <a:buChar char="•"/>
            </a:pPr>
            <a:r>
              <a:rPr lang="en-US" sz="3797" spc="35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What evidence supports or refutes the theory?</a:t>
            </a:r>
          </a:p>
          <a:p>
            <a:pPr algn="l">
              <a:lnSpc>
                <a:spcPts val="4557"/>
              </a:lnSpc>
            </a:pPr>
            <a:r>
              <a:rPr lang="en-US" sz="3797" spc="35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Approach:</a:t>
            </a:r>
          </a:p>
          <a:p>
            <a:pPr algn="l" marL="488740" indent="-244370" lvl="1">
              <a:lnSpc>
                <a:spcPts val="4557"/>
              </a:lnSpc>
              <a:buFont typeface="Arial"/>
              <a:buChar char="•"/>
            </a:pPr>
            <a:r>
              <a:rPr lang="en-US" sz="3797" spc="35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Develop algorithms and models to test the hypothesis.</a:t>
            </a:r>
          </a:p>
          <a:p>
            <a:pPr algn="l" marL="488740" indent="-244370" lvl="1">
              <a:lnSpc>
                <a:spcPts val="4557"/>
              </a:lnSpc>
              <a:buFont typeface="Arial"/>
              <a:buChar char="•"/>
            </a:pPr>
            <a:r>
              <a:rPr lang="en-US" sz="3797" spc="35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Explore philosophical implications and technological indicators.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79365" y="1019175"/>
            <a:ext cx="12087225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spc="61">
                <a:solidFill>
                  <a:srgbClr val="0CC0D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Simulation Theory Research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0521"/>
            <a:ext cx="2680556" cy="2680556"/>
          </a:xfrm>
          <a:custGeom>
            <a:avLst/>
            <a:gdLst/>
            <a:ahLst/>
            <a:cxnLst/>
            <a:rect r="r" b="b" t="t" l="l"/>
            <a:pathLst>
              <a:path h="2680556" w="2680556">
                <a:moveTo>
                  <a:pt x="0" y="0"/>
                </a:moveTo>
                <a:lnTo>
                  <a:pt x="2680556" y="0"/>
                </a:lnTo>
                <a:lnTo>
                  <a:pt x="2680556" y="2680556"/>
                </a:lnTo>
                <a:lnTo>
                  <a:pt x="0" y="268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40772" y="363777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84271" y="2556685"/>
            <a:ext cx="8763746" cy="626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4600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Partner with Us:</a:t>
            </a:r>
          </a:p>
          <a:p>
            <a:pPr algn="l" marL="591991" indent="-295995" lvl="1">
              <a:lnSpc>
                <a:spcPts val="5520"/>
              </a:lnSpc>
              <a:buFont typeface="Arial"/>
              <a:buChar char="•"/>
            </a:pPr>
            <a:r>
              <a:rPr lang="en-US" sz="4600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Academic Institutions</a:t>
            </a:r>
          </a:p>
          <a:p>
            <a:pPr algn="l" marL="591991" indent="-295995" lvl="1">
              <a:lnSpc>
                <a:spcPts val="5520"/>
              </a:lnSpc>
              <a:buFont typeface="Arial"/>
              <a:buChar char="•"/>
            </a:pPr>
            <a:r>
              <a:rPr lang="en-US" sz="4600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Private Sector Innovators</a:t>
            </a:r>
          </a:p>
          <a:p>
            <a:pPr algn="l" marL="591796" indent="-295898" lvl="1">
              <a:lnSpc>
                <a:spcPts val="5520"/>
              </a:lnSpc>
              <a:buFont typeface="Arial"/>
              <a:buChar char="•"/>
            </a:pPr>
            <a:r>
              <a:rPr lang="en-US" sz="4600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Government and Space Agencies</a:t>
            </a:r>
          </a:p>
          <a:p>
            <a:pPr algn="l">
              <a:lnSpc>
                <a:spcPts val="5520"/>
              </a:lnSpc>
            </a:pPr>
            <a:r>
              <a:rPr lang="en-US" sz="4600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Join Our Mission:</a:t>
            </a:r>
          </a:p>
          <a:p>
            <a:pPr algn="l" marL="591991" indent="-295995" lvl="1">
              <a:lnSpc>
                <a:spcPts val="5520"/>
              </a:lnSpc>
              <a:buFont typeface="Arial"/>
              <a:buChar char="•"/>
            </a:pPr>
            <a:r>
              <a:rPr lang="en-US" sz="4600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Internship and Research Opportunities</a:t>
            </a:r>
          </a:p>
          <a:p>
            <a:pPr algn="l" marL="591991" indent="-295995" lvl="1">
              <a:lnSpc>
                <a:spcPts val="5520"/>
              </a:lnSpc>
              <a:buFont typeface="Arial"/>
              <a:buChar char="•"/>
            </a:pPr>
            <a:r>
              <a:rPr lang="en-US" sz="4600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- Collaborative Projects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09024" y="1019175"/>
            <a:ext cx="12087225" cy="1595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6599" spc="61">
                <a:solidFill>
                  <a:srgbClr val="0CC0D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Collaboration Opportunities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DAGbUKuwX1g</dc:identifier>
  <dcterms:modified xsi:type="dcterms:W3CDTF">2011-08-01T06:04:30Z</dcterms:modified>
  <cp:revision>1</cp:revision>
  <dc:title>Pluronce: Exploring the Future of Humanity and the Cosmos</dc:title>
</cp:coreProperties>
</file>