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20" r:id="rId1"/>
  </p:sldMasterIdLst>
  <p:notesMasterIdLst>
    <p:notesMasterId r:id="rId13"/>
  </p:notesMasterIdLst>
  <p:sldIdLst>
    <p:sldId id="256" r:id="rId2"/>
    <p:sldId id="361" r:id="rId3"/>
    <p:sldId id="362" r:id="rId4"/>
    <p:sldId id="363" r:id="rId5"/>
    <p:sldId id="364" r:id="rId6"/>
    <p:sldId id="371" r:id="rId7"/>
    <p:sldId id="367" r:id="rId8"/>
    <p:sldId id="368" r:id="rId9"/>
    <p:sldId id="369" r:id="rId10"/>
    <p:sldId id="372" r:id="rId11"/>
    <p:sldId id="3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-Wei Chang" initials="KWC" lastIdx="5" clrIdx="0">
    <p:extLst>
      <p:ext uri="{19B8F6BF-5375-455C-9EA6-DF929625EA0E}">
        <p15:presenceInfo xmlns:p15="http://schemas.microsoft.com/office/powerpoint/2012/main" userId="805dcc6d8655e6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465"/>
    <a:srgbClr val="E86B7D"/>
    <a:srgbClr val="60963D"/>
    <a:srgbClr val="505050"/>
    <a:srgbClr val="BB81FA"/>
    <a:srgbClr val="4472C4"/>
    <a:srgbClr val="4A78C6"/>
    <a:srgbClr val="ED7D31"/>
    <a:srgbClr val="FEE79A"/>
    <a:srgbClr val="DEF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/>
    <p:restoredTop sz="73733" autoAdjust="0"/>
  </p:normalViewPr>
  <p:slideViewPr>
    <p:cSldViewPr snapToGrid="0" snapToObjects="1">
      <p:cViewPr varScale="1">
        <p:scale>
          <a:sx n="98" d="100"/>
          <a:sy n="98" d="100"/>
        </p:scale>
        <p:origin x="2249" y="6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4358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AEA618-5AEA-4BCC-A9B5-ECD8E990C7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01B6B42A-35E2-43A3-A8A0-0446AC109D42}">
      <dgm:prSet/>
      <dgm:spPr/>
      <dgm:t>
        <a:bodyPr/>
        <a:lstStyle/>
        <a:p>
          <a:r>
            <a:rPr lang="en-US"/>
            <a:t>How can the model effectively generate tokens in multiple languages, including those lacking code-switched training data?</a:t>
          </a:r>
        </a:p>
      </dgm:t>
    </dgm:pt>
    <dgm:pt modelId="{96A8A91D-F3F5-421B-8280-14602E3104D9}" type="parTrans" cxnId="{2F89F349-C0C2-4CF2-8991-A88E36D73A78}">
      <dgm:prSet/>
      <dgm:spPr/>
      <dgm:t>
        <a:bodyPr/>
        <a:lstStyle/>
        <a:p>
          <a:endParaRPr lang="en-US"/>
        </a:p>
      </dgm:t>
    </dgm:pt>
    <dgm:pt modelId="{33EA012D-5BE1-4FC1-BA30-287764B223E4}" type="sibTrans" cxnId="{2F89F349-C0C2-4CF2-8991-A88E36D73A78}">
      <dgm:prSet/>
      <dgm:spPr/>
      <dgm:t>
        <a:bodyPr/>
        <a:lstStyle/>
        <a:p>
          <a:endParaRPr lang="en-US"/>
        </a:p>
      </dgm:t>
    </dgm:pt>
    <dgm:pt modelId="{E0B514AC-DE7F-4CA3-B714-7C1FB44EAE60}">
      <dgm:prSet/>
      <dgm:spPr/>
      <dgm:t>
        <a:bodyPr/>
        <a:lstStyle/>
        <a:p>
          <a:r>
            <a:rPr lang="en-US" b="0" u="none"/>
            <a:t>How can models acquire the </a:t>
          </a:r>
          <a:r>
            <a:rPr lang="en-US" b="1" i="1" u="none"/>
            <a:t>transferable</a:t>
          </a:r>
          <a:r>
            <a:rPr lang="en-US" b="0" u="none"/>
            <a:t> capability to perform code-switching?</a:t>
          </a:r>
          <a:endParaRPr lang="en-US"/>
        </a:p>
      </dgm:t>
    </dgm:pt>
    <dgm:pt modelId="{B868AE83-24CB-47EC-9ED3-93F12341FA8E}" type="parTrans" cxnId="{E497CB79-9A22-42A3-90C9-12A3FF66A82C}">
      <dgm:prSet/>
      <dgm:spPr/>
      <dgm:t>
        <a:bodyPr/>
        <a:lstStyle/>
        <a:p>
          <a:endParaRPr lang="en-US"/>
        </a:p>
      </dgm:t>
    </dgm:pt>
    <dgm:pt modelId="{8E6DC6AD-1B6F-4854-9D52-C856FF3AE531}" type="sibTrans" cxnId="{E497CB79-9A22-42A3-90C9-12A3FF66A82C}">
      <dgm:prSet/>
      <dgm:spPr/>
      <dgm:t>
        <a:bodyPr/>
        <a:lstStyle/>
        <a:p>
          <a:endParaRPr lang="en-US"/>
        </a:p>
      </dgm:t>
    </dgm:pt>
    <dgm:pt modelId="{44764114-66BA-4E87-B4DF-3AB30C7E0C6B}" type="pres">
      <dgm:prSet presAssocID="{FDAEA618-5AEA-4BCC-A9B5-ECD8E990C720}" presName="root" presStyleCnt="0">
        <dgm:presLayoutVars>
          <dgm:dir/>
          <dgm:resizeHandles val="exact"/>
        </dgm:presLayoutVars>
      </dgm:prSet>
      <dgm:spPr/>
    </dgm:pt>
    <dgm:pt modelId="{2C0C5383-1824-4707-A227-6AB91C2BDAB9}" type="pres">
      <dgm:prSet presAssocID="{01B6B42A-35E2-43A3-A8A0-0446AC109D42}" presName="compNode" presStyleCnt="0"/>
      <dgm:spPr/>
    </dgm:pt>
    <dgm:pt modelId="{AACAD89E-4B63-4A74-94F4-CA2C23B58AA8}" type="pres">
      <dgm:prSet presAssocID="{01B6B42A-35E2-43A3-A8A0-0446AC109D42}" presName="bgRect" presStyleLbl="bgShp" presStyleIdx="0" presStyleCnt="2"/>
      <dgm:spPr/>
    </dgm:pt>
    <dgm:pt modelId="{B3577950-C72B-4EF6-894C-17F16C7E5561}" type="pres">
      <dgm:prSet presAssocID="{01B6B42A-35E2-43A3-A8A0-0446AC109D4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599F4A8-A757-4323-87EA-4DEC00679F8B}" type="pres">
      <dgm:prSet presAssocID="{01B6B42A-35E2-43A3-A8A0-0446AC109D42}" presName="spaceRect" presStyleCnt="0"/>
      <dgm:spPr/>
    </dgm:pt>
    <dgm:pt modelId="{D8859DE8-1BA6-471D-A626-307A08FB6688}" type="pres">
      <dgm:prSet presAssocID="{01B6B42A-35E2-43A3-A8A0-0446AC109D42}" presName="parTx" presStyleLbl="revTx" presStyleIdx="0" presStyleCnt="2">
        <dgm:presLayoutVars>
          <dgm:chMax val="0"/>
          <dgm:chPref val="0"/>
        </dgm:presLayoutVars>
      </dgm:prSet>
      <dgm:spPr/>
    </dgm:pt>
    <dgm:pt modelId="{0289DBC0-1AF8-4AB7-A60E-3C4FA1F9E7A7}" type="pres">
      <dgm:prSet presAssocID="{33EA012D-5BE1-4FC1-BA30-287764B223E4}" presName="sibTrans" presStyleCnt="0"/>
      <dgm:spPr/>
    </dgm:pt>
    <dgm:pt modelId="{0225185F-84B8-4E27-BBF0-EE050F11F737}" type="pres">
      <dgm:prSet presAssocID="{E0B514AC-DE7F-4CA3-B714-7C1FB44EAE60}" presName="compNode" presStyleCnt="0"/>
      <dgm:spPr/>
    </dgm:pt>
    <dgm:pt modelId="{23C9589A-8DB0-4647-B531-8ED1DD46B471}" type="pres">
      <dgm:prSet presAssocID="{E0B514AC-DE7F-4CA3-B714-7C1FB44EAE60}" presName="bgRect" presStyleLbl="bgShp" presStyleIdx="1" presStyleCnt="2"/>
      <dgm:spPr/>
    </dgm:pt>
    <dgm:pt modelId="{B7437D36-1937-4C1C-8138-644581734187}" type="pres">
      <dgm:prSet presAssocID="{E0B514AC-DE7F-4CA3-B714-7C1FB44EAE6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C1B7BA8-9073-45F6-AB69-710FED80BBD7}" type="pres">
      <dgm:prSet presAssocID="{E0B514AC-DE7F-4CA3-B714-7C1FB44EAE60}" presName="spaceRect" presStyleCnt="0"/>
      <dgm:spPr/>
    </dgm:pt>
    <dgm:pt modelId="{8460DE44-7051-48D4-B73A-62DC5DCD0EBB}" type="pres">
      <dgm:prSet presAssocID="{E0B514AC-DE7F-4CA3-B714-7C1FB44EAE6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227BD18-BB53-47CC-B68B-7A184B5EFEE6}" type="presOf" srcId="{FDAEA618-5AEA-4BCC-A9B5-ECD8E990C720}" destId="{44764114-66BA-4E87-B4DF-3AB30C7E0C6B}" srcOrd="0" destOrd="0" presId="urn:microsoft.com/office/officeart/2018/2/layout/IconVerticalSolidList"/>
    <dgm:cxn modelId="{D1BA8F31-5999-4351-9568-9A786B6EE34A}" type="presOf" srcId="{01B6B42A-35E2-43A3-A8A0-0446AC109D42}" destId="{D8859DE8-1BA6-471D-A626-307A08FB6688}" srcOrd="0" destOrd="0" presId="urn:microsoft.com/office/officeart/2018/2/layout/IconVerticalSolidList"/>
    <dgm:cxn modelId="{2F89F349-C0C2-4CF2-8991-A88E36D73A78}" srcId="{FDAEA618-5AEA-4BCC-A9B5-ECD8E990C720}" destId="{01B6B42A-35E2-43A3-A8A0-0446AC109D42}" srcOrd="0" destOrd="0" parTransId="{96A8A91D-F3F5-421B-8280-14602E3104D9}" sibTransId="{33EA012D-5BE1-4FC1-BA30-287764B223E4}"/>
    <dgm:cxn modelId="{E497CB79-9A22-42A3-90C9-12A3FF66A82C}" srcId="{FDAEA618-5AEA-4BCC-A9B5-ECD8E990C720}" destId="{E0B514AC-DE7F-4CA3-B714-7C1FB44EAE60}" srcOrd="1" destOrd="0" parTransId="{B868AE83-24CB-47EC-9ED3-93F12341FA8E}" sibTransId="{8E6DC6AD-1B6F-4854-9D52-C856FF3AE531}"/>
    <dgm:cxn modelId="{4087E081-C247-450E-B5F7-CE817B1273F7}" type="presOf" srcId="{E0B514AC-DE7F-4CA3-B714-7C1FB44EAE60}" destId="{8460DE44-7051-48D4-B73A-62DC5DCD0EBB}" srcOrd="0" destOrd="0" presId="urn:microsoft.com/office/officeart/2018/2/layout/IconVerticalSolidList"/>
    <dgm:cxn modelId="{8A922E19-3912-46FB-88D9-CF4852B8FC74}" type="presParOf" srcId="{44764114-66BA-4E87-B4DF-3AB30C7E0C6B}" destId="{2C0C5383-1824-4707-A227-6AB91C2BDAB9}" srcOrd="0" destOrd="0" presId="urn:microsoft.com/office/officeart/2018/2/layout/IconVerticalSolidList"/>
    <dgm:cxn modelId="{021F3FA1-9770-4E3E-A4F1-079A77B6B002}" type="presParOf" srcId="{2C0C5383-1824-4707-A227-6AB91C2BDAB9}" destId="{AACAD89E-4B63-4A74-94F4-CA2C23B58AA8}" srcOrd="0" destOrd="0" presId="urn:microsoft.com/office/officeart/2018/2/layout/IconVerticalSolidList"/>
    <dgm:cxn modelId="{7F100F96-32E2-4A07-8AFA-E7722969559D}" type="presParOf" srcId="{2C0C5383-1824-4707-A227-6AB91C2BDAB9}" destId="{B3577950-C72B-4EF6-894C-17F16C7E5561}" srcOrd="1" destOrd="0" presId="urn:microsoft.com/office/officeart/2018/2/layout/IconVerticalSolidList"/>
    <dgm:cxn modelId="{8E9D7E71-AC14-46D4-95FC-816C13D65D19}" type="presParOf" srcId="{2C0C5383-1824-4707-A227-6AB91C2BDAB9}" destId="{3599F4A8-A757-4323-87EA-4DEC00679F8B}" srcOrd="2" destOrd="0" presId="urn:microsoft.com/office/officeart/2018/2/layout/IconVerticalSolidList"/>
    <dgm:cxn modelId="{F6A351A9-EB73-494D-9245-BCA920478D72}" type="presParOf" srcId="{2C0C5383-1824-4707-A227-6AB91C2BDAB9}" destId="{D8859DE8-1BA6-471D-A626-307A08FB6688}" srcOrd="3" destOrd="0" presId="urn:microsoft.com/office/officeart/2018/2/layout/IconVerticalSolidList"/>
    <dgm:cxn modelId="{ACC1C1A7-A460-4CC7-BB15-0BB6A292ED4B}" type="presParOf" srcId="{44764114-66BA-4E87-B4DF-3AB30C7E0C6B}" destId="{0289DBC0-1AF8-4AB7-A60E-3C4FA1F9E7A7}" srcOrd="1" destOrd="0" presId="urn:microsoft.com/office/officeart/2018/2/layout/IconVerticalSolidList"/>
    <dgm:cxn modelId="{CE3E8C17-85E8-4B56-976B-21BB1F2B1AE5}" type="presParOf" srcId="{44764114-66BA-4E87-B4DF-3AB30C7E0C6B}" destId="{0225185F-84B8-4E27-BBF0-EE050F11F737}" srcOrd="2" destOrd="0" presId="urn:microsoft.com/office/officeart/2018/2/layout/IconVerticalSolidList"/>
    <dgm:cxn modelId="{DE366245-5C17-4D33-8B05-2E49BB4D2DA9}" type="presParOf" srcId="{0225185F-84B8-4E27-BBF0-EE050F11F737}" destId="{23C9589A-8DB0-4647-B531-8ED1DD46B471}" srcOrd="0" destOrd="0" presId="urn:microsoft.com/office/officeart/2018/2/layout/IconVerticalSolidList"/>
    <dgm:cxn modelId="{67526DB5-27D0-4175-B291-82E4B4B50028}" type="presParOf" srcId="{0225185F-84B8-4E27-BBF0-EE050F11F737}" destId="{B7437D36-1937-4C1C-8138-644581734187}" srcOrd="1" destOrd="0" presId="urn:microsoft.com/office/officeart/2018/2/layout/IconVerticalSolidList"/>
    <dgm:cxn modelId="{4306A397-8306-4EFB-BE87-887BA5B4F8C0}" type="presParOf" srcId="{0225185F-84B8-4E27-BBF0-EE050F11F737}" destId="{3C1B7BA8-9073-45F6-AB69-710FED80BBD7}" srcOrd="2" destOrd="0" presId="urn:microsoft.com/office/officeart/2018/2/layout/IconVerticalSolidList"/>
    <dgm:cxn modelId="{9AECEF68-B3A4-4B93-ADD0-5E53E2469F79}" type="presParOf" srcId="{0225185F-84B8-4E27-BBF0-EE050F11F737}" destId="{8460DE44-7051-48D4-B73A-62DC5DCD0E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AD89E-4B63-4A74-94F4-CA2C23B58AA8}">
      <dsp:nvSpPr>
        <dsp:cNvPr id="0" name=""/>
        <dsp:cNvSpPr/>
      </dsp:nvSpPr>
      <dsp:spPr>
        <a:xfrm>
          <a:off x="0" y="707288"/>
          <a:ext cx="10515600" cy="13057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77950-C72B-4EF6-894C-17F16C7E5561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59DE8-1BA6-471D-A626-307A08FB6688}">
      <dsp:nvSpPr>
        <dsp:cNvPr id="0" name=""/>
        <dsp:cNvSpPr/>
      </dsp:nvSpPr>
      <dsp:spPr>
        <a:xfrm>
          <a:off x="1508156" y="707288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can the model effectively generate tokens in multiple languages, including those lacking code-switched training data?</a:t>
          </a:r>
        </a:p>
      </dsp:txBody>
      <dsp:txXfrm>
        <a:off x="1508156" y="707288"/>
        <a:ext cx="9007443" cy="1305763"/>
      </dsp:txXfrm>
    </dsp:sp>
    <dsp:sp modelId="{23C9589A-8DB0-4647-B531-8ED1DD46B471}">
      <dsp:nvSpPr>
        <dsp:cNvPr id="0" name=""/>
        <dsp:cNvSpPr/>
      </dsp:nvSpPr>
      <dsp:spPr>
        <a:xfrm>
          <a:off x="0" y="2339492"/>
          <a:ext cx="10515600" cy="13057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37D36-1937-4C1C-8138-644581734187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0DE44-7051-48D4-B73A-62DC5DCD0EBB}">
      <dsp:nvSpPr>
        <dsp:cNvPr id="0" name=""/>
        <dsp:cNvSpPr/>
      </dsp:nvSpPr>
      <dsp:spPr>
        <a:xfrm>
          <a:off x="1508156" y="2339492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u="none" kern="1200"/>
            <a:t>How can models acquire the </a:t>
          </a:r>
          <a:r>
            <a:rPr lang="en-US" sz="2500" b="1" i="1" u="none" kern="1200"/>
            <a:t>transferable</a:t>
          </a:r>
          <a:r>
            <a:rPr lang="en-US" sz="2500" b="0" u="none" kern="1200"/>
            <a:t> capability to perform code-switching?</a:t>
          </a:r>
          <a:endParaRPr lang="en-US" sz="2500" kern="1200"/>
        </a:p>
      </dsp:txBody>
      <dsp:txXfrm>
        <a:off x="1508156" y="2339492"/>
        <a:ext cx="9007443" cy="1305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0B318-DD5D-5841-9900-CB2606CA492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DE87E-14FE-E54C-A510-0C18BD9ED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38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DE87E-14FE-E54C-A510-0C18BD9ED6E0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47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DE87E-14FE-E54C-A510-0C18BD9ED6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48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DE87E-14FE-E54C-A510-0C18BD9ED6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98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DE87E-14FE-E54C-A510-0C18BD9ED6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55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DE87E-14FE-E54C-A510-0C18BD9ED6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06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DE87E-14FE-E54C-A510-0C18BD9ED6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97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to the constrained training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DE87E-14FE-E54C-A510-0C18BD9ED6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34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DE87E-14FE-E54C-A510-0C18BD9ED6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40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DE87E-14FE-E54C-A510-0C18BD9ED6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63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quick summary for getting our Generalized Code-</a:t>
            </a:r>
            <a:r>
              <a:rPr lang="en-US" dirty="0" err="1"/>
              <a:t>switchied</a:t>
            </a:r>
            <a:r>
              <a:rPr lang="en-US" dirty="0"/>
              <a:t> text synthesizer, so called GLOSS.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DE87E-14FE-E54C-A510-0C18BD9ED6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31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DE87E-14FE-E54C-A510-0C18BD9ED6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1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D040-5F3A-2B4D-BD29-B82E9575D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86009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91086-3584-564F-81BE-2730A467E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427620"/>
            <a:ext cx="10515600" cy="83017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0D6DD-ECED-6749-BBEB-CEEE2AC6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73C-DC63-6549-8613-0D31A9AB4A98}" type="datetime1">
              <a:rPr lang="en-US" smtClean="0"/>
              <a:t>6/7/2023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A5C98-9154-2D49-B709-36DB1D7D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4A862-545D-2946-97B1-04506B80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680E-9F45-EF43-8932-CB82E541C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6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1BE5-8D46-E443-BF35-494F8E05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DFAA9-CF45-5648-B2EB-0DDD79AD5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3D063-5CC5-584B-BB5C-7EAD0FC5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0EF0-4315-5C4E-A96D-114FB7849EA1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D12BB-E796-6140-AFC6-43045574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887CF-7566-A14A-83BE-BC9E76AC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680E-9F45-EF43-8932-CB82E541C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2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1EA68-D418-0A43-BE58-76A00E2E7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25C1F-FF8F-C44B-81BC-8D1321D87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5F007-8DD3-C846-AB91-59BEA34A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6DE9-B017-4D4E-B11D-3C3508857B4F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90D55-3F0C-CB4A-A11B-5494351F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F93EC-9DF8-AB4E-BB2D-2A368478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680E-9F45-EF43-8932-CB82E541C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6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6BC7-101B-4347-8D2F-DACE6E0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25" y="216192"/>
            <a:ext cx="11758863" cy="68162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DC455-0402-3E46-8DFB-B590EA9B9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097"/>
            <a:ext cx="10515600" cy="4871768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600"/>
              </a:spcBef>
              <a:tabLst/>
              <a:defRPr sz="2600">
                <a:latin typeface="+mj-lt"/>
              </a:defRPr>
            </a:lvl1pPr>
            <a:lvl2pPr marL="746125" indent="-288925">
              <a:lnSpc>
                <a:spcPct val="100000"/>
              </a:lnSpc>
              <a:spcBef>
                <a:spcPts val="600"/>
              </a:spcBef>
              <a:tabLst/>
              <a:defRPr sz="2400">
                <a:latin typeface="+mj-lt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2200">
                <a:latin typeface="+mj-lt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2000">
                <a:latin typeface="+mj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61727-939C-8C48-81C8-866E06A5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0303C-EC5D-3F49-B475-818ABCB6E018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B77CC-FAF7-5E49-9B46-B58A27CB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047A9-6915-6043-A4CD-A76894CF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2743201" cy="365125"/>
          </a:xfrm>
        </p:spPr>
        <p:txBody>
          <a:bodyPr/>
          <a:lstStyle/>
          <a:p>
            <a:fld id="{1574680E-9F45-EF43-8932-CB82E541CE3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68E7DCA-9144-4944-8D65-DE2CCB1591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1483054" y="5967706"/>
            <a:ext cx="589081" cy="262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08DEA1-A01B-97AA-1418-8366B3BAA8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1544154" y="6311825"/>
            <a:ext cx="466881" cy="43460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87D2F16-7A70-F6AE-9CBB-09AB3E6CF4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434" y="5726114"/>
            <a:ext cx="528320" cy="15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41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A6DB-2389-C449-B466-7165831D7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BEFA3-9FDB-364F-9029-123894C00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95454-D43B-AA4F-8E11-469DBB93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855A-03DA-614B-ABC0-82D94B5F43F2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1B822-2348-6F4B-8C1E-8C368862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6DD0-9E62-2143-83CA-0C24C382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680E-9F45-EF43-8932-CB82E541C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7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426F-A60C-8441-BB75-CD75F664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677D6-7C62-3045-B2F6-ADFD8089B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3B89A-6A22-7E41-8D2E-05A63280B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374E2-B943-E740-84D6-960DCD51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E9C5-6535-8D43-9667-86B54A219DE8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ADEEA-4FF4-F142-91D2-C7D1B539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5A21C-529D-1D40-9456-A44AFBFB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680E-9F45-EF43-8932-CB82E541C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1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B949-B4EF-4F42-AA47-E3180B1C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0C26-9656-4E4E-9EC0-B798C7D91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AB189-56D6-7B44-B9AA-074B77834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8CDC8-89B2-BB47-8861-5CA028896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C8EC9-1EE2-744B-8823-E5DDC0634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DF97D-621A-6642-96F4-772883B0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0AF5-A948-6F45-A37E-E467767B0729}" type="datetime1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306E8-9919-8D46-A056-516C3863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9E98F-CDC8-D143-9784-9F0CE63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680E-9F45-EF43-8932-CB82E541C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2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FE24-84F6-814C-A035-8B61EA14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4D495-FB4C-6045-B3C8-4D30E5DB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5830-6EAF-4C41-8AC8-1F0C90C5DB9E}" type="datetime1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E6488-0755-124F-9E7A-50FC8D40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1A6F2-AF6F-014B-A5D2-944E9A5A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680E-9F45-EF43-8932-CB82E541C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3E691-4164-F84D-AFFE-B034C39C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7C8F-F1A0-F248-87BB-A3A61C590984}" type="datetime1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1616F-0815-244B-9917-F9F2E2DA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8387C-F6C5-3D4C-B363-4CFF260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680E-9F45-EF43-8932-CB82E541C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8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E1D-0914-FF4F-BD22-243481FBA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04A28-1D19-8140-BC79-5639888FC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929F3-596F-D748-B709-667920EF8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3710C-1427-694B-99A5-7D284782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62CF8-A482-D148-9D6E-95813458F26A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BFDB7-7A99-554E-827D-3513DEB4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AB661-1C0B-3F4F-860D-8A236C49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680E-9F45-EF43-8932-CB82E541C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74C3-823D-7342-83B9-7A39EF66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0E27A-64D9-6C4D-AE1F-943A97228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008D1-A967-0941-8293-D1FF00E70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F1707-69A4-3648-B30E-9F2DDF0C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88F8-0294-5C45-BA9E-1D69736A189E}" type="datetime1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74EB4-861F-0144-8507-C60C9C19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EA4A7-3EDD-D14A-BBE3-117A92EC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680E-9F45-EF43-8932-CB82E541C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6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612DE1-3A0C-514D-97EE-830C3901C8D1}"/>
              </a:ext>
            </a:extLst>
          </p:cNvPr>
          <p:cNvSpPr txBox="1"/>
          <p:nvPr userDrawn="1"/>
        </p:nvSpPr>
        <p:spPr>
          <a:xfrm>
            <a:off x="0" y="0"/>
            <a:ext cx="12192000" cy="926431"/>
          </a:xfrm>
          <a:prstGeom prst="rect">
            <a:avLst/>
          </a:prstGeom>
          <a:solidFill>
            <a:srgbClr val="EBF2FC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38D16-1798-6A4D-82C1-ABADED5B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25" y="216192"/>
            <a:ext cx="11650579" cy="681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6CC45-2BC8-954B-9A9A-E83EC5B68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7295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BFA8C-9A8D-7A44-A5C1-1A948A723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6F614-7D6C-3644-B318-4000D87423E8}" type="datetime1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E9F24-6971-B54B-A10A-B8EA9B8CF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D9421-DDF7-6D4B-8B79-8B4AF6A16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4680E-9F45-EF43-8932-CB82E541C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7CD0B-5D29-0143-9744-CECCAD1109DD}"/>
              </a:ext>
            </a:extLst>
          </p:cNvPr>
          <p:cNvSpPr txBox="1"/>
          <p:nvPr userDrawn="1"/>
        </p:nvSpPr>
        <p:spPr>
          <a:xfrm>
            <a:off x="0" y="1357"/>
            <a:ext cx="12192000" cy="179930"/>
          </a:xfrm>
          <a:prstGeom prst="rect">
            <a:avLst/>
          </a:prstGeom>
          <a:solidFill>
            <a:srgbClr val="ACC6EC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7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rgbClr val="2850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3000" kern="1200">
          <a:solidFill>
            <a:srgbClr val="505050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800" kern="1200">
          <a:solidFill>
            <a:srgbClr val="505050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600" kern="1200">
          <a:solidFill>
            <a:srgbClr val="505050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400" kern="1200">
          <a:solidFill>
            <a:srgbClr val="505050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200" kern="1200">
          <a:solidFill>
            <a:srgbClr val="50505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54D5979-3B3D-4860-52C6-96CF2568834A}"/>
              </a:ext>
            </a:extLst>
          </p:cNvPr>
          <p:cNvSpPr txBox="1">
            <a:spLocks/>
          </p:cNvSpPr>
          <p:nvPr/>
        </p:nvSpPr>
        <p:spPr>
          <a:xfrm>
            <a:off x="1188069" y="381935"/>
            <a:ext cx="9356106" cy="12003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rgbClr val="2850A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zh-TW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Code-Switched Text Synthesis in Unseen Language Pairs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03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040" name="Straight Connector 103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3">
            <a:extLst>
              <a:ext uri="{FF2B5EF4-FFF2-40B4-BE49-F238E27FC236}">
                <a16:creationId xmlns:a16="http://schemas.microsoft.com/office/drawing/2014/main" id="{C5849873-815E-EF4E-AD81-D95993D9CDF0}"/>
              </a:ext>
            </a:extLst>
          </p:cNvPr>
          <p:cNvSpPr txBox="1">
            <a:spLocks/>
          </p:cNvSpPr>
          <p:nvPr/>
        </p:nvSpPr>
        <p:spPr>
          <a:xfrm>
            <a:off x="1183346" y="2485645"/>
            <a:ext cx="9825307" cy="6749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400" kern="1200">
                <a:solidFill>
                  <a:srgbClr val="505050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rgbClr val="505050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rgbClr val="505050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rgbClr val="505050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rgbClr val="505050"/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8952">
              <a:spcBef>
                <a:spcPts val="830"/>
              </a:spcBef>
            </a:pPr>
            <a:r>
              <a:rPr lang="en-US" sz="2800" b="1" kern="1200" dirty="0">
                <a:solidFill>
                  <a:srgbClr val="505050"/>
                </a:solidFill>
                <a:latin typeface="+mj-lt"/>
                <a:ea typeface="+mn-ea"/>
                <a:cs typeface="+mn-cs"/>
              </a:rPr>
              <a:t>I-Hung Hsu </a:t>
            </a:r>
            <a:r>
              <a:rPr lang="en-US" sz="2800" kern="1200" baseline="30000" dirty="0">
                <a:solidFill>
                  <a:srgbClr val="505050"/>
                </a:solidFill>
                <a:latin typeface="+mj-lt"/>
                <a:ea typeface="+mn-ea"/>
                <a:cs typeface="+mn-cs"/>
              </a:rPr>
              <a:t>1</a:t>
            </a:r>
            <a:r>
              <a:rPr lang="en-US" sz="2800" kern="1200" dirty="0">
                <a:solidFill>
                  <a:srgbClr val="505050"/>
                </a:solidFill>
                <a:latin typeface="+mj-lt"/>
                <a:ea typeface="+mn-ea"/>
                <a:cs typeface="+mn-cs"/>
              </a:rPr>
              <a:t>, </a:t>
            </a:r>
            <a:r>
              <a:rPr lang="en-US" altLang="zh-TW" sz="2800" kern="1200" dirty="0">
                <a:solidFill>
                  <a:srgbClr val="505050"/>
                </a:solidFill>
                <a:latin typeface="+mj-lt"/>
                <a:ea typeface="+mn-ea"/>
                <a:cs typeface="+mn-cs"/>
              </a:rPr>
              <a:t>Avik Ray </a:t>
            </a:r>
            <a:r>
              <a:rPr lang="en-US" sz="2800" kern="1200" baseline="30000" dirty="0">
                <a:solidFill>
                  <a:srgbClr val="505050"/>
                </a:solidFill>
                <a:latin typeface="+mj-lt"/>
                <a:ea typeface="+mn-ea"/>
                <a:cs typeface="+mn-cs"/>
              </a:rPr>
              <a:t>2</a:t>
            </a:r>
            <a:r>
              <a:rPr lang="en-US" sz="2800" kern="1200" dirty="0">
                <a:solidFill>
                  <a:srgbClr val="505050"/>
                </a:solidFill>
                <a:latin typeface="+mj-lt"/>
                <a:ea typeface="+mn-ea"/>
                <a:cs typeface="+mn-cs"/>
              </a:rPr>
              <a:t>, Shubham </a:t>
            </a:r>
            <a:r>
              <a:rPr lang="en-US" sz="2800" kern="1200" dirty="0" err="1">
                <a:solidFill>
                  <a:srgbClr val="505050"/>
                </a:solidFill>
                <a:latin typeface="+mj-lt"/>
                <a:ea typeface="+mn-ea"/>
                <a:cs typeface="+mn-cs"/>
              </a:rPr>
              <a:t>Grag</a:t>
            </a:r>
            <a:r>
              <a:rPr lang="en-US" sz="2800" kern="1200" dirty="0">
                <a:solidFill>
                  <a:srgbClr val="505050"/>
                </a:solidFill>
                <a:latin typeface="+mj-lt"/>
                <a:ea typeface="+mn-ea"/>
                <a:cs typeface="+mn-cs"/>
              </a:rPr>
              <a:t> </a:t>
            </a:r>
            <a:r>
              <a:rPr lang="en-US" sz="2800" kern="1200" baseline="30000" dirty="0">
                <a:solidFill>
                  <a:srgbClr val="505050"/>
                </a:solidFill>
                <a:latin typeface="+mj-lt"/>
                <a:ea typeface="+mn-ea"/>
                <a:cs typeface="+mn-cs"/>
              </a:rPr>
              <a:t>2</a:t>
            </a:r>
            <a:r>
              <a:rPr lang="en-US" sz="2800" kern="1200" dirty="0">
                <a:solidFill>
                  <a:srgbClr val="505050"/>
                </a:solidFill>
                <a:latin typeface="+mj-lt"/>
                <a:ea typeface="+mn-ea"/>
                <a:cs typeface="+mn-cs"/>
              </a:rPr>
              <a:t>, </a:t>
            </a:r>
            <a:r>
              <a:rPr lang="en-US" sz="2800" kern="1200" dirty="0" err="1">
                <a:solidFill>
                  <a:srgbClr val="505050"/>
                </a:solidFill>
                <a:latin typeface="+mj-lt"/>
                <a:ea typeface="+mn-ea"/>
                <a:cs typeface="+mn-cs"/>
              </a:rPr>
              <a:t>Nanyun</a:t>
            </a:r>
            <a:r>
              <a:rPr lang="en-US" sz="2800" kern="1200" dirty="0">
                <a:solidFill>
                  <a:srgbClr val="505050"/>
                </a:solidFill>
                <a:latin typeface="+mj-lt"/>
                <a:ea typeface="+mn-ea"/>
                <a:cs typeface="+mn-cs"/>
              </a:rPr>
              <a:t> Peng </a:t>
            </a:r>
            <a:r>
              <a:rPr lang="en-US" sz="2800" kern="1200" baseline="30000" dirty="0">
                <a:solidFill>
                  <a:srgbClr val="505050"/>
                </a:solidFill>
                <a:latin typeface="+mj-lt"/>
                <a:ea typeface="+mn-ea"/>
                <a:cs typeface="+mn-cs"/>
              </a:rPr>
              <a:t>2,3</a:t>
            </a:r>
            <a:r>
              <a:rPr lang="en-US" sz="2800" kern="1200" dirty="0">
                <a:solidFill>
                  <a:srgbClr val="505050"/>
                </a:solidFill>
                <a:latin typeface="+mj-lt"/>
                <a:ea typeface="+mn-ea"/>
                <a:cs typeface="+mn-cs"/>
              </a:rPr>
              <a:t>, Jing Huang</a:t>
            </a:r>
            <a:r>
              <a:rPr lang="en-US" sz="2800" kern="1200" baseline="30000" dirty="0">
                <a:solidFill>
                  <a:srgbClr val="505050"/>
                </a:solidFill>
                <a:latin typeface="+mj-lt"/>
                <a:ea typeface="+mn-ea"/>
                <a:cs typeface="+mn-cs"/>
              </a:rPr>
              <a:t> 2</a:t>
            </a:r>
            <a:endParaRPr lang="en-US" sz="3200" dirty="0"/>
          </a:p>
        </p:txBody>
      </p:sp>
      <p:sp>
        <p:nvSpPr>
          <p:cNvPr id="2" name="Subtitle 3">
            <a:extLst>
              <a:ext uri="{FF2B5EF4-FFF2-40B4-BE49-F238E27FC236}">
                <a16:creationId xmlns:a16="http://schemas.microsoft.com/office/drawing/2014/main" id="{C2528CEE-095E-C489-299E-526A50A83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717" y="3230088"/>
            <a:ext cx="8798797" cy="1045891"/>
          </a:xfrm>
        </p:spPr>
        <p:txBody>
          <a:bodyPr>
            <a:normAutofit lnSpcReduction="10000"/>
          </a:bodyPr>
          <a:lstStyle/>
          <a:p>
            <a:pPr defTabSz="758952">
              <a:spcBef>
                <a:spcPts val="830"/>
              </a:spcBef>
            </a:pPr>
            <a:r>
              <a:rPr lang="en-US" sz="2000" kern="1200" baseline="30000" dirty="0">
                <a:solidFill>
                  <a:srgbClr val="505050"/>
                </a:solidFill>
                <a:latin typeface="+mj-lt"/>
                <a:ea typeface="+mn-ea"/>
                <a:cs typeface="+mn-cs"/>
              </a:rPr>
              <a:t>1 </a:t>
            </a:r>
            <a:r>
              <a:rPr lang="en-US" sz="2000" kern="1200" dirty="0">
                <a:solidFill>
                  <a:srgbClr val="505050"/>
                </a:solidFill>
                <a:latin typeface="+mj-lt"/>
                <a:ea typeface="+mn-ea"/>
                <a:cs typeface="+mn-cs"/>
              </a:rPr>
              <a:t>University of Southern California</a:t>
            </a:r>
          </a:p>
          <a:p>
            <a:pPr defTabSz="758952">
              <a:spcBef>
                <a:spcPts val="830"/>
              </a:spcBef>
            </a:pPr>
            <a:r>
              <a:rPr lang="en-US" sz="2000" kern="1200" baseline="30000" dirty="0">
                <a:solidFill>
                  <a:srgbClr val="505050"/>
                </a:solidFill>
                <a:latin typeface="+mj-lt"/>
                <a:ea typeface="+mn-ea"/>
                <a:cs typeface="+mn-cs"/>
              </a:rPr>
              <a:t>2 </a:t>
            </a:r>
            <a:r>
              <a:rPr lang="en-US" sz="2000" kern="1200" dirty="0">
                <a:solidFill>
                  <a:srgbClr val="505050"/>
                </a:solidFill>
                <a:latin typeface="+mj-lt"/>
                <a:ea typeface="+mn-ea"/>
                <a:cs typeface="+mn-cs"/>
              </a:rPr>
              <a:t>Amazon Alexa AI</a:t>
            </a:r>
            <a:endParaRPr lang="en-US" sz="2000" kern="1200" baseline="30000" dirty="0">
              <a:solidFill>
                <a:srgbClr val="505050"/>
              </a:solidFill>
              <a:latin typeface="+mj-lt"/>
              <a:ea typeface="+mn-ea"/>
              <a:cs typeface="+mn-cs"/>
            </a:endParaRPr>
          </a:p>
          <a:p>
            <a:pPr defTabSz="758952">
              <a:spcBef>
                <a:spcPts val="830"/>
              </a:spcBef>
            </a:pPr>
            <a:r>
              <a:rPr lang="en-US" sz="2000" kern="1200" baseline="30000" dirty="0">
                <a:solidFill>
                  <a:srgbClr val="505050"/>
                </a:solidFill>
                <a:latin typeface="+mj-lt"/>
                <a:ea typeface="+mn-ea"/>
                <a:cs typeface="+mn-cs"/>
              </a:rPr>
              <a:t>3 </a:t>
            </a:r>
            <a:r>
              <a:rPr lang="en-US" sz="2000" kern="1200" dirty="0">
                <a:solidFill>
                  <a:srgbClr val="505050"/>
                </a:solidFill>
                <a:latin typeface="+mj-lt"/>
                <a:ea typeface="+mn-ea"/>
                <a:cs typeface="+mn-cs"/>
              </a:rPr>
              <a:t>University of California, Los Angeles</a:t>
            </a:r>
          </a:p>
          <a:p>
            <a:endParaRPr lang="en-US" sz="2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BE75DB-78A3-4983-8053-36250BC61EE0}"/>
              </a:ext>
            </a:extLst>
          </p:cNvPr>
          <p:cNvSpPr txBox="1">
            <a:spLocks/>
          </p:cNvSpPr>
          <p:nvPr/>
        </p:nvSpPr>
        <p:spPr>
          <a:xfrm>
            <a:off x="1470468" y="4345452"/>
            <a:ext cx="8798797" cy="445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400" kern="1200">
                <a:solidFill>
                  <a:srgbClr val="505050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rgbClr val="505050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rgbClr val="505050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rgbClr val="505050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rgbClr val="505050"/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8952">
              <a:spcBef>
                <a:spcPts val="830"/>
              </a:spcBef>
            </a:pPr>
            <a:r>
              <a:rPr lang="en-US" sz="2000" kern="1200" dirty="0">
                <a:solidFill>
                  <a:srgbClr val="505050"/>
                </a:solidFill>
                <a:latin typeface="+mj-lt"/>
                <a:ea typeface="+mn-ea"/>
                <a:cs typeface="+mn-cs"/>
              </a:rPr>
              <a:t>Present at ACL 2023</a:t>
            </a:r>
            <a:endParaRPr lang="en-US" sz="2800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223B605-C292-F52B-75B6-3AFF77514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054" y="5350828"/>
            <a:ext cx="1666852" cy="741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2BC497-983A-15FB-ACD9-16AF44445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874" y="5053798"/>
            <a:ext cx="1434741" cy="133556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0A21917-B7C5-7FE3-D299-005C0C7F8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344" y="5427830"/>
            <a:ext cx="1945657" cy="58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6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32"/>
    </mc:Choice>
    <mc:Fallback xmlns="">
      <p:transition spd="slow" advTm="1593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477F4-29FF-0A97-9498-402F93DE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defTabSz="722376">
              <a:spcAft>
                <a:spcPts val="600"/>
              </a:spcAft>
            </a:pPr>
            <a:fld id="{1574680E-9F45-EF43-8932-CB82E541CE36}" type="slidenum">
              <a:rPr lang="en-US" sz="1000" kern="1200">
                <a:latin typeface="+mn-lt"/>
                <a:ea typeface="+mn-ea"/>
                <a:cs typeface="+mn-cs"/>
              </a:rPr>
              <a:pPr defTabSz="722376">
                <a:spcAft>
                  <a:spcPts val="600"/>
                </a:spcAft>
              </a:pPr>
              <a:t>9</a:t>
            </a:fld>
            <a:endParaRPr lang="en-US" sz="1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9787DC-A0CA-5CE8-87C0-139127A9A805}"/>
              </a:ext>
            </a:extLst>
          </p:cNvPr>
          <p:cNvSpPr/>
          <p:nvPr/>
        </p:nvSpPr>
        <p:spPr>
          <a:xfrm>
            <a:off x="576" y="5992976"/>
            <a:ext cx="12191424" cy="5108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003D1C-DB89-FCC2-29B4-9319A5AE0B34}"/>
              </a:ext>
            </a:extLst>
          </p:cNvPr>
          <p:cNvSpPr txBox="1">
            <a:spLocks/>
          </p:cNvSpPr>
          <p:nvPr/>
        </p:nvSpPr>
        <p:spPr>
          <a:xfrm>
            <a:off x="243515" y="588340"/>
            <a:ext cx="6193048" cy="1200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>
                <a:solidFill>
                  <a:srgbClr val="2850A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The evaluation of GLOSS is conducted through both automated and human assessments.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5E144EC4-9E31-0BB5-CBEF-F9427533F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73" y="2190915"/>
            <a:ext cx="5386557" cy="365366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Baselines</a:t>
            </a:r>
          </a:p>
          <a:p>
            <a:r>
              <a:rPr lang="en-US" dirty="0"/>
              <a:t>Translate, Align, then Swap</a:t>
            </a:r>
          </a:p>
          <a:p>
            <a:pPr lvl="1"/>
            <a:r>
              <a:rPr lang="en-US" sz="2000" dirty="0"/>
              <a:t>First use MT model to get a translation pair.</a:t>
            </a:r>
          </a:p>
          <a:p>
            <a:pPr lvl="1"/>
            <a:r>
              <a:rPr lang="en-US" sz="2000" dirty="0"/>
              <a:t>Use word aligner to get translation word alignment.</a:t>
            </a:r>
          </a:p>
          <a:p>
            <a:pPr lvl="1"/>
            <a:r>
              <a:rPr lang="en-US" sz="2000" dirty="0"/>
              <a:t>Randomly swap translated words</a:t>
            </a:r>
          </a:p>
          <a:p>
            <a:r>
              <a:rPr lang="en-US" sz="2400" dirty="0"/>
              <a:t>Direct finetune PMMTM</a:t>
            </a:r>
          </a:p>
          <a:p>
            <a:pPr lvl="1"/>
            <a:r>
              <a:rPr lang="en-US" sz="2200" dirty="0"/>
              <a:t>Instead of using adapter/prefix, directly finetune PMMTM</a:t>
            </a:r>
            <a:endParaRPr lang="en-US" dirty="0"/>
          </a:p>
          <a:p>
            <a:endParaRPr lang="en-US" dirty="0"/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C201D0D8-9F44-0918-686F-09AE0BC6C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" r="2386" b="4418"/>
          <a:stretch/>
        </p:blipFill>
        <p:spPr bwMode="auto">
          <a:xfrm>
            <a:off x="6096000" y="2122025"/>
            <a:ext cx="6035532" cy="384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le 10">
            <a:extLst>
              <a:ext uri="{FF2B5EF4-FFF2-40B4-BE49-F238E27FC236}">
                <a16:creationId xmlns:a16="http://schemas.microsoft.com/office/drawing/2014/main" id="{2EEBB6D2-3082-474F-3265-B0E67E84C025}"/>
              </a:ext>
            </a:extLst>
          </p:cNvPr>
          <p:cNvSpPr/>
          <p:nvPr/>
        </p:nvSpPr>
        <p:spPr>
          <a:xfrm>
            <a:off x="6641168" y="832046"/>
            <a:ext cx="1544963" cy="982989"/>
          </a:xfrm>
          <a:prstGeom prst="roundRect">
            <a:avLst>
              <a:gd name="adj" fmla="val 2750"/>
            </a:avLst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accent1"/>
                </a:solidFill>
                <a:latin typeface="+mj-lt"/>
              </a:rPr>
              <a:t>Translate, Align, then Swap generate less fluent text.</a:t>
            </a:r>
            <a:endParaRPr 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Rounded Rectangle 11">
            <a:extLst>
              <a:ext uri="{FF2B5EF4-FFF2-40B4-BE49-F238E27FC236}">
                <a16:creationId xmlns:a16="http://schemas.microsoft.com/office/drawing/2014/main" id="{0D8CA4C2-F722-D441-C3A3-6F643A8E48A7}"/>
              </a:ext>
            </a:extLst>
          </p:cNvPr>
          <p:cNvSpPr/>
          <p:nvPr/>
        </p:nvSpPr>
        <p:spPr>
          <a:xfrm>
            <a:off x="10232688" y="826688"/>
            <a:ext cx="1804445" cy="982989"/>
          </a:xfrm>
          <a:prstGeom prst="roundRect">
            <a:avLst>
              <a:gd name="adj" fmla="val 2750"/>
            </a:avLst>
          </a:prstGeom>
          <a:noFill/>
          <a:ln w="19050">
            <a:solidFill>
              <a:srgbClr val="60963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rgbClr val="60963D"/>
                </a:solidFill>
                <a:latin typeface="+mj-lt"/>
              </a:rPr>
              <a:t>GLOSS performs the best. Self-training further improves GLOSS.</a:t>
            </a:r>
            <a:endParaRPr lang="en-US" sz="1600" dirty="0">
              <a:solidFill>
                <a:srgbClr val="60963D"/>
              </a:solidFill>
              <a:latin typeface="+mj-lt"/>
            </a:endParaRP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25163801-6534-97E1-95AD-3C106475D91B}"/>
              </a:ext>
            </a:extLst>
          </p:cNvPr>
          <p:cNvSpPr/>
          <p:nvPr/>
        </p:nvSpPr>
        <p:spPr>
          <a:xfrm>
            <a:off x="8345611" y="832046"/>
            <a:ext cx="1727597" cy="977631"/>
          </a:xfrm>
          <a:prstGeom prst="roundRect">
            <a:avLst>
              <a:gd name="adj" fmla="val 2750"/>
            </a:avLst>
          </a:prstGeom>
          <a:noFill/>
          <a:ln w="1905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accent2"/>
                </a:solidFill>
                <a:latin typeface="+mj-lt"/>
              </a:rPr>
              <a:t>Direct finetune PMMTM leads to serious overfitting.</a:t>
            </a:r>
            <a:endParaRPr lang="en-US" sz="1600" dirty="0">
              <a:solidFill>
                <a:schemeClr val="accent2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298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040"/>
    </mc:Choice>
    <mc:Fallback xmlns="">
      <p:transition spd="slow" advTm="560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03E4BD-30E1-42F5-9949-FF7CA56A9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C8E6B-40EF-4DDF-5AF6-E5057192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683" y="349664"/>
            <a:ext cx="7124671" cy="1638377"/>
          </a:xfrm>
        </p:spPr>
        <p:txBody>
          <a:bodyPr anchor="b">
            <a:normAutofit/>
          </a:bodyPr>
          <a:lstStyle/>
          <a:p>
            <a:r>
              <a:rPr lang="en-US" sz="4800"/>
              <a:t>Conclusion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424614"/>
            <a:ext cx="3461419" cy="57834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23734-46FE-BF52-735D-04849774E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606" y="612966"/>
            <a:ext cx="1817973" cy="1686170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7D9084-A156-997F-764D-7E7847F5E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60" y="2632925"/>
            <a:ext cx="3046866" cy="1355855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90573EB-FEF9-EC55-8415-E336AA74C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161" y="4704816"/>
            <a:ext cx="3046866" cy="92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7BBF7-C384-7D04-1B38-2BC68E2C7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3" y="2620641"/>
            <a:ext cx="7115139" cy="3023702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We present the first attempt to study whether we can generalize code-switched text synthesis to language pairs without code-switched training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We propose GLOSS, which augment pre-trained machine translation model with additional code-switching module. We show that this method can learn transferable code-switched ability.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5B864-3FB3-CAB2-C82B-BFA64619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574680E-9F45-EF43-8932-CB82E541CE3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9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74"/>
    </mc:Choice>
    <mc:Fallback xmlns="">
      <p:transition spd="slow" advTm="2137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FBCD2-F60C-FEBD-584A-B0126CFC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US" altLang="zh-TW" sz="4000" dirty="0"/>
              <a:t>Text synthesis for code-switching</a:t>
            </a:r>
            <a:endParaRPr lang="en-US" sz="40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A790419D-93B6-8781-ED82-B43B02AD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97" y="2483325"/>
            <a:ext cx="7127103" cy="3451810"/>
          </a:xfrm>
        </p:spPr>
        <p:txBody>
          <a:bodyPr anchor="ctr">
            <a:normAutofit/>
          </a:bodyPr>
          <a:lstStyle/>
          <a:p>
            <a:pPr defTabSz="722376">
              <a:spcBef>
                <a:spcPts val="474"/>
              </a:spcBef>
            </a:pPr>
            <a:r>
              <a:rPr lang="en-US" dirty="0"/>
              <a:t>Code-switching is the linguistic phenomenon of using more than one languages in an utterance or conversation.</a:t>
            </a:r>
          </a:p>
          <a:p>
            <a:pPr defTabSz="722376">
              <a:spcBef>
                <a:spcPts val="474"/>
              </a:spcBef>
            </a:pPr>
            <a:endParaRPr lang="en-US" dirty="0"/>
          </a:p>
          <a:p>
            <a:pPr defTabSz="722376">
              <a:spcBef>
                <a:spcPts val="474"/>
              </a:spcBef>
            </a:pPr>
            <a:r>
              <a:rPr lang="en-US" dirty="0"/>
              <a:t>Generating realistic code-switching sentences is important for downstream NLP applications since real code-switched text data is hard to collect.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F80C780-7903-E527-5CC4-96732FB5D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944" y="1901626"/>
            <a:ext cx="4235516" cy="2806029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477F4-29FF-0A97-9498-402F93DE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defTabSz="722376">
              <a:spcAft>
                <a:spcPts val="600"/>
              </a:spcAft>
            </a:pPr>
            <a:fld id="{1574680E-9F45-EF43-8932-CB82E541CE36}" type="slidenum">
              <a:rPr lang="en-US" kern="1200">
                <a:latin typeface="+mn-lt"/>
                <a:ea typeface="+mn-ea"/>
                <a:cs typeface="+mn-cs"/>
              </a:rPr>
              <a:pPr defTabSz="722376"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20" name="Google Shape;103;p3">
            <a:extLst>
              <a:ext uri="{FF2B5EF4-FFF2-40B4-BE49-F238E27FC236}">
                <a16:creationId xmlns:a16="http://schemas.microsoft.com/office/drawing/2014/main" id="{235AD680-FC39-00F9-55E1-31E1AD37D08C}"/>
              </a:ext>
            </a:extLst>
          </p:cNvPr>
          <p:cNvSpPr txBox="1"/>
          <p:nvPr/>
        </p:nvSpPr>
        <p:spPr>
          <a:xfrm>
            <a:off x="7599204" y="5786735"/>
            <a:ext cx="387985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Source: https://owlcation.com/humanities/Code-Switching-Definition-Types-and-Examples-of-Code-Switching</a:t>
            </a:r>
            <a:endParaRPr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348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78"/>
    </mc:Choice>
    <mc:Fallback xmlns="">
      <p:transition spd="slow" advTm="2957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FBCD2-F60C-FEBD-584A-B0126CFC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 fontScale="90000"/>
          </a:bodyPr>
          <a:lstStyle/>
          <a:p>
            <a:r>
              <a:rPr lang="en-US" altLang="zh-TW" sz="4000" dirty="0"/>
              <a:t>Code-switching is prevalent across multiple language pairs.</a:t>
            </a:r>
            <a:endParaRPr lang="en-US" sz="40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477F4-29FF-0A97-9498-402F93DE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defTabSz="722376">
              <a:spcAft>
                <a:spcPts val="600"/>
              </a:spcAft>
            </a:pPr>
            <a:fld id="{1574680E-9F45-EF43-8932-CB82E541CE36}" type="slidenum">
              <a:rPr lang="en-US" kern="1200">
                <a:latin typeface="+mn-lt"/>
                <a:ea typeface="+mn-ea"/>
                <a:cs typeface="+mn-cs"/>
              </a:rPr>
              <a:pPr defTabSz="722376"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A790419D-93B6-8781-ED82-B43B02AD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8574" y="757719"/>
            <a:ext cx="4435976" cy="3641427"/>
          </a:xfrm>
        </p:spPr>
        <p:txBody>
          <a:bodyPr anchor="ctr">
            <a:normAutofit/>
          </a:bodyPr>
          <a:lstStyle/>
          <a:p>
            <a:pPr marL="0" indent="0" defTabSz="722376">
              <a:spcBef>
                <a:spcPts val="474"/>
              </a:spcBef>
              <a:buNone/>
            </a:pPr>
            <a:r>
              <a:rPr lang="en-US" sz="2400" dirty="0"/>
              <a:t>Despite code-switching happens in many different cases, prior work on code-switched text synthesis focus more on language pairs where code-switching training data is more available.</a:t>
            </a:r>
          </a:p>
          <a:p>
            <a:pPr defTabSz="722376">
              <a:spcBef>
                <a:spcPts val="474"/>
              </a:spcBef>
            </a:pPr>
            <a:r>
              <a:rPr lang="en-US" sz="2000" dirty="0"/>
              <a:t>Spanish-English</a:t>
            </a:r>
          </a:p>
          <a:p>
            <a:pPr defTabSz="722376">
              <a:spcBef>
                <a:spcPts val="474"/>
              </a:spcBef>
            </a:pPr>
            <a:r>
              <a:rPr lang="en-US" sz="2000" dirty="0"/>
              <a:t>Hindi-English</a:t>
            </a:r>
          </a:p>
          <a:p>
            <a:pPr defTabSz="722376">
              <a:spcBef>
                <a:spcPts val="474"/>
              </a:spcBef>
            </a:pPr>
            <a:r>
              <a:rPr lang="en-US" sz="2000" dirty="0"/>
              <a:t>…</a:t>
            </a:r>
          </a:p>
          <a:p>
            <a:pPr marL="0" indent="0" defTabSz="722376">
              <a:spcBef>
                <a:spcPts val="474"/>
              </a:spcBef>
              <a:buNone/>
            </a:pPr>
            <a:endParaRPr lang="en-US" sz="2000" dirty="0"/>
          </a:p>
        </p:txBody>
      </p:sp>
      <p:grpSp>
        <p:nvGrpSpPr>
          <p:cNvPr id="3" name="Google Shape;138;p6">
            <a:extLst>
              <a:ext uri="{FF2B5EF4-FFF2-40B4-BE49-F238E27FC236}">
                <a16:creationId xmlns:a16="http://schemas.microsoft.com/office/drawing/2014/main" id="{30771A40-75DB-7EC1-1E29-4B02EF98A414}"/>
              </a:ext>
            </a:extLst>
          </p:cNvPr>
          <p:cNvGrpSpPr/>
          <p:nvPr/>
        </p:nvGrpSpPr>
        <p:grpSpPr>
          <a:xfrm>
            <a:off x="236333" y="2277197"/>
            <a:ext cx="5464315" cy="3589268"/>
            <a:chOff x="3036627" y="2094930"/>
            <a:chExt cx="5977719" cy="3951028"/>
          </a:xfrm>
        </p:grpSpPr>
        <p:pic>
          <p:nvPicPr>
            <p:cNvPr id="5" name="Google Shape;139;p6" descr="True Scale Map of the World Shows How Big Countries Really Are">
              <a:extLst>
                <a:ext uri="{FF2B5EF4-FFF2-40B4-BE49-F238E27FC236}">
                  <a16:creationId xmlns:a16="http://schemas.microsoft.com/office/drawing/2014/main" id="{D8FFF2E0-5589-2B05-599B-DF89D4DFC6B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468806" y="2094930"/>
              <a:ext cx="5545540" cy="37053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140;p6">
              <a:extLst>
                <a:ext uri="{FF2B5EF4-FFF2-40B4-BE49-F238E27FC236}">
                  <a16:creationId xmlns:a16="http://schemas.microsoft.com/office/drawing/2014/main" id="{36574FE7-6F5A-1485-E8B2-C713364F7D51}"/>
                </a:ext>
              </a:extLst>
            </p:cNvPr>
            <p:cNvSpPr/>
            <p:nvPr/>
          </p:nvSpPr>
          <p:spPr>
            <a:xfrm>
              <a:off x="3036627" y="5199797"/>
              <a:ext cx="1480782" cy="84616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Google Shape;145;p6">
            <a:extLst>
              <a:ext uri="{FF2B5EF4-FFF2-40B4-BE49-F238E27FC236}">
                <a16:creationId xmlns:a16="http://schemas.microsoft.com/office/drawing/2014/main" id="{D3AA593E-52BC-D31C-1B22-DD1DE31CB4C1}"/>
              </a:ext>
            </a:extLst>
          </p:cNvPr>
          <p:cNvSpPr/>
          <p:nvPr/>
        </p:nvSpPr>
        <p:spPr>
          <a:xfrm>
            <a:off x="4216211" y="5229760"/>
            <a:ext cx="1484437" cy="404235"/>
          </a:xfrm>
          <a:prstGeom prst="roundRect">
            <a:avLst>
              <a:gd name="adj" fmla="val 2750"/>
            </a:avLst>
          </a:prstGeom>
          <a:noFill/>
          <a:ln w="19050" cap="flat" cmpd="sng">
            <a:solidFill>
              <a:srgbClr val="E866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E86B7D"/>
                </a:solidFill>
                <a:latin typeface="Calibri"/>
                <a:ea typeface="Calibri"/>
                <a:cs typeface="Calibri"/>
                <a:sym typeface="Calibri"/>
              </a:rPr>
              <a:t>Swahili-English</a:t>
            </a:r>
            <a:endParaRPr sz="1600" dirty="0">
              <a:solidFill>
                <a:srgbClr val="E86B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146;p6">
            <a:extLst>
              <a:ext uri="{FF2B5EF4-FFF2-40B4-BE49-F238E27FC236}">
                <a16:creationId xmlns:a16="http://schemas.microsoft.com/office/drawing/2014/main" id="{4F736FDC-D94E-747C-85D7-2C6F8E4770FA}"/>
              </a:ext>
            </a:extLst>
          </p:cNvPr>
          <p:cNvCxnSpPr>
            <a:cxnSpLocks/>
          </p:cNvCxnSpPr>
          <p:nvPr/>
        </p:nvCxnSpPr>
        <p:spPr>
          <a:xfrm flipH="1" flipV="1">
            <a:off x="3592474" y="4084208"/>
            <a:ext cx="1023069" cy="1145552"/>
          </a:xfrm>
          <a:prstGeom prst="straightConnector1">
            <a:avLst/>
          </a:prstGeom>
          <a:noFill/>
          <a:ln w="19050" cap="flat" cmpd="sng">
            <a:solidFill>
              <a:srgbClr val="E86B7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143;p6">
            <a:extLst>
              <a:ext uri="{FF2B5EF4-FFF2-40B4-BE49-F238E27FC236}">
                <a16:creationId xmlns:a16="http://schemas.microsoft.com/office/drawing/2014/main" id="{D4E3C654-BCEB-44A0-AEFA-39B583B9610A}"/>
              </a:ext>
            </a:extLst>
          </p:cNvPr>
          <p:cNvSpPr/>
          <p:nvPr/>
        </p:nvSpPr>
        <p:spPr>
          <a:xfrm>
            <a:off x="5575336" y="3023741"/>
            <a:ext cx="1542804" cy="404235"/>
          </a:xfrm>
          <a:prstGeom prst="roundRect">
            <a:avLst>
              <a:gd name="adj" fmla="val 2750"/>
            </a:avLst>
          </a:prstGeom>
          <a:noFill/>
          <a:ln w="19050" cap="flat" cmpd="sng">
            <a:solidFill>
              <a:srgbClr val="E866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E86B7D"/>
                </a:solidFill>
                <a:latin typeface="Calibri"/>
                <a:ea typeface="Calibri"/>
                <a:cs typeface="Calibri"/>
                <a:sym typeface="Calibri"/>
              </a:rPr>
              <a:t>Bengali-English</a:t>
            </a:r>
            <a:endParaRPr sz="1600">
              <a:solidFill>
                <a:srgbClr val="E86B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144;p6">
            <a:extLst>
              <a:ext uri="{FF2B5EF4-FFF2-40B4-BE49-F238E27FC236}">
                <a16:creationId xmlns:a16="http://schemas.microsoft.com/office/drawing/2014/main" id="{A626CD57-DC01-C7AA-F728-48333619308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428671" y="3225859"/>
            <a:ext cx="1146665" cy="268455"/>
          </a:xfrm>
          <a:prstGeom prst="straightConnector1">
            <a:avLst/>
          </a:prstGeom>
          <a:noFill/>
          <a:ln w="19050" cap="flat" cmpd="sng">
            <a:solidFill>
              <a:srgbClr val="E86B7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56;p6">
            <a:extLst>
              <a:ext uri="{FF2B5EF4-FFF2-40B4-BE49-F238E27FC236}">
                <a16:creationId xmlns:a16="http://schemas.microsoft.com/office/drawing/2014/main" id="{86A46306-D6E6-9246-9170-936E38FC0EB1}"/>
              </a:ext>
            </a:extLst>
          </p:cNvPr>
          <p:cNvSpPr/>
          <p:nvPr/>
        </p:nvSpPr>
        <p:spPr>
          <a:xfrm>
            <a:off x="5774128" y="3688067"/>
            <a:ext cx="1306178" cy="404235"/>
          </a:xfrm>
          <a:prstGeom prst="roundRect">
            <a:avLst>
              <a:gd name="adj" fmla="val 2750"/>
            </a:avLst>
          </a:prstGeom>
          <a:noFill/>
          <a:ln w="19050" cap="flat" cmpd="sng">
            <a:solidFill>
              <a:srgbClr val="E866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E86B7D"/>
                </a:solidFill>
                <a:latin typeface="Calibri"/>
                <a:ea typeface="Calibri"/>
                <a:cs typeface="Calibri"/>
                <a:sym typeface="Calibri"/>
              </a:rPr>
              <a:t>Tamil-English</a:t>
            </a:r>
            <a:endParaRPr sz="1600">
              <a:solidFill>
                <a:srgbClr val="E86B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57;p6">
            <a:extLst>
              <a:ext uri="{FF2B5EF4-FFF2-40B4-BE49-F238E27FC236}">
                <a16:creationId xmlns:a16="http://schemas.microsoft.com/office/drawing/2014/main" id="{1EEA35C4-07B7-1071-11B5-1256AC36528F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285343" y="3655766"/>
            <a:ext cx="1488785" cy="234419"/>
          </a:xfrm>
          <a:prstGeom prst="straightConnector1">
            <a:avLst/>
          </a:prstGeom>
          <a:noFill/>
          <a:ln w="19050" cap="flat" cmpd="sng">
            <a:solidFill>
              <a:srgbClr val="E86B7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143;p6">
            <a:extLst>
              <a:ext uri="{FF2B5EF4-FFF2-40B4-BE49-F238E27FC236}">
                <a16:creationId xmlns:a16="http://schemas.microsoft.com/office/drawing/2014/main" id="{CEC5B30F-2EDC-3FA6-FB07-26411DADE95D}"/>
              </a:ext>
            </a:extLst>
          </p:cNvPr>
          <p:cNvSpPr/>
          <p:nvPr/>
        </p:nvSpPr>
        <p:spPr>
          <a:xfrm>
            <a:off x="5424375" y="2477698"/>
            <a:ext cx="1542804" cy="404235"/>
          </a:xfrm>
          <a:prstGeom prst="roundRect">
            <a:avLst>
              <a:gd name="adj" fmla="val 2750"/>
            </a:avLst>
          </a:prstGeom>
          <a:noFill/>
          <a:ln w="19050" cap="flat" cmpd="sng">
            <a:solidFill>
              <a:srgbClr val="E866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E86B7D"/>
                </a:solidFill>
                <a:latin typeface="Calibri"/>
                <a:ea typeface="Calibri"/>
                <a:cs typeface="Calibri"/>
                <a:sym typeface="Calibri"/>
              </a:rPr>
              <a:t>Hindi-English</a:t>
            </a:r>
            <a:endParaRPr sz="1600" dirty="0">
              <a:solidFill>
                <a:srgbClr val="E86B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144;p6">
            <a:extLst>
              <a:ext uri="{FF2B5EF4-FFF2-40B4-BE49-F238E27FC236}">
                <a16:creationId xmlns:a16="http://schemas.microsoft.com/office/drawing/2014/main" id="{A3B169C0-4E4E-448C-A77E-A6A25DCC2B0A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277710" y="2679816"/>
            <a:ext cx="1146665" cy="829173"/>
          </a:xfrm>
          <a:prstGeom prst="straightConnector1">
            <a:avLst/>
          </a:prstGeom>
          <a:noFill/>
          <a:ln w="19050" cap="flat" cmpd="sng">
            <a:solidFill>
              <a:srgbClr val="E86B7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145;p6">
            <a:extLst>
              <a:ext uri="{FF2B5EF4-FFF2-40B4-BE49-F238E27FC236}">
                <a16:creationId xmlns:a16="http://schemas.microsoft.com/office/drawing/2014/main" id="{71CB67B7-A4BC-119C-784D-5393E5123687}"/>
              </a:ext>
            </a:extLst>
          </p:cNvPr>
          <p:cNvSpPr/>
          <p:nvPr/>
        </p:nvSpPr>
        <p:spPr>
          <a:xfrm>
            <a:off x="95840" y="4236608"/>
            <a:ext cx="1484437" cy="404235"/>
          </a:xfrm>
          <a:prstGeom prst="roundRect">
            <a:avLst>
              <a:gd name="adj" fmla="val 2750"/>
            </a:avLst>
          </a:prstGeom>
          <a:noFill/>
          <a:ln w="19050" cap="flat" cmpd="sng">
            <a:solidFill>
              <a:srgbClr val="E866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E86B7D"/>
                </a:solidFill>
                <a:latin typeface="Calibri"/>
                <a:ea typeface="Calibri"/>
                <a:cs typeface="Calibri"/>
                <a:sym typeface="Calibri"/>
              </a:rPr>
              <a:t>Arabic-French</a:t>
            </a:r>
            <a:endParaRPr sz="1600" dirty="0">
              <a:solidFill>
                <a:srgbClr val="E86B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146;p6">
            <a:extLst>
              <a:ext uri="{FF2B5EF4-FFF2-40B4-BE49-F238E27FC236}">
                <a16:creationId xmlns:a16="http://schemas.microsoft.com/office/drawing/2014/main" id="{44BAFA8B-6A9B-603B-0636-7E4193881A47}"/>
              </a:ext>
            </a:extLst>
          </p:cNvPr>
          <p:cNvCxnSpPr>
            <a:cxnSpLocks/>
          </p:cNvCxnSpPr>
          <p:nvPr/>
        </p:nvCxnSpPr>
        <p:spPr>
          <a:xfrm flipV="1">
            <a:off x="1243945" y="3427976"/>
            <a:ext cx="1518966" cy="808632"/>
          </a:xfrm>
          <a:prstGeom prst="straightConnector1">
            <a:avLst/>
          </a:prstGeom>
          <a:noFill/>
          <a:ln w="19050" cap="flat" cmpd="sng">
            <a:solidFill>
              <a:srgbClr val="E86B7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Rounded Rectangle 24">
            <a:extLst>
              <a:ext uri="{FF2B5EF4-FFF2-40B4-BE49-F238E27FC236}">
                <a16:creationId xmlns:a16="http://schemas.microsoft.com/office/drawing/2014/main" id="{D0A16290-B6B2-77E9-AD37-B64C52FF5151}"/>
              </a:ext>
            </a:extLst>
          </p:cNvPr>
          <p:cNvSpPr/>
          <p:nvPr/>
        </p:nvSpPr>
        <p:spPr>
          <a:xfrm>
            <a:off x="7328574" y="4963504"/>
            <a:ext cx="4292531" cy="1093486"/>
          </a:xfrm>
          <a:prstGeom prst="roundRect">
            <a:avLst>
              <a:gd name="adj" fmla="val 2750"/>
            </a:avLst>
          </a:prstGeom>
          <a:noFill/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60963D"/>
                </a:solidFill>
                <a:latin typeface="+mj-lt"/>
              </a:rPr>
              <a:t>Is it possible to use existing resources to assist resource-limited language pairs’ synthesis?</a:t>
            </a:r>
            <a:endParaRPr lang="en-US" sz="2400" dirty="0">
              <a:solidFill>
                <a:srgbClr val="60963D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187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943"/>
    </mc:Choice>
    <mc:Fallback xmlns="">
      <p:transition spd="slow" advTm="519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FBCD2-F60C-FEBD-584A-B0126CFC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altLang="zh-TW"/>
              <a:t>Problem Formulation</a:t>
            </a:r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C20A14C-DA37-D140-0134-120ADAC57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Goal</a:t>
            </a:r>
            <a:r>
              <a:rPr lang="en-US" sz="2000" dirty="0"/>
              <a:t>: Synthesizing code-switched text in multiple language pairs, even for language pairs where their code-switching text is </a:t>
            </a:r>
            <a:r>
              <a:rPr lang="en-US" sz="2000" b="1" i="1" dirty="0"/>
              <a:t>never provided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u="sng" dirty="0"/>
              <a:t>Input</a:t>
            </a:r>
            <a:r>
              <a:rPr lang="en-US" sz="2000" dirty="0"/>
              <a:t>:  a monolingual sentence </a:t>
            </a:r>
            <a:r>
              <a:rPr lang="en-US" sz="2000" dirty="0" err="1"/>
              <a:t>x</a:t>
            </a:r>
            <a:r>
              <a:rPr lang="en-US" sz="2000" baseline="30000" dirty="0" err="1"/>
              <a:t>e</a:t>
            </a:r>
            <a:r>
              <a:rPr lang="en-US" sz="2000" dirty="0"/>
              <a:t> in language l</a:t>
            </a:r>
            <a:r>
              <a:rPr lang="en-US" sz="2000" baseline="30000" dirty="0"/>
              <a:t>e</a:t>
            </a:r>
            <a:r>
              <a:rPr lang="en-US" sz="2000" dirty="0"/>
              <a:t>, and an assigned language </a:t>
            </a:r>
            <a:r>
              <a:rPr lang="en-US" sz="2000" dirty="0" err="1"/>
              <a:t>l</a:t>
            </a:r>
            <a:r>
              <a:rPr lang="en-US" sz="2000" baseline="30000" dirty="0" err="1"/>
              <a:t>m</a:t>
            </a:r>
            <a:endParaRPr lang="en-US" sz="2000" baseline="30000" dirty="0"/>
          </a:p>
          <a:p>
            <a:pPr marL="0" indent="0">
              <a:buNone/>
            </a:pPr>
            <a:r>
              <a:rPr lang="en-US" sz="2000" b="1" u="sng" dirty="0"/>
              <a:t>Output</a:t>
            </a:r>
            <a:r>
              <a:rPr lang="en-US" sz="2000" dirty="0"/>
              <a:t>:  a code-switched sentence </a:t>
            </a:r>
            <a:r>
              <a:rPr lang="en-US" sz="2000" dirty="0" err="1"/>
              <a:t>x</a:t>
            </a:r>
            <a:r>
              <a:rPr lang="en-US" sz="2000" baseline="30000" dirty="0" err="1"/>
              <a:t>m,e</a:t>
            </a:r>
            <a:r>
              <a:rPr lang="en-US" sz="2000" dirty="0"/>
              <a:t> that mixes </a:t>
            </a:r>
            <a:r>
              <a:rPr lang="en-US" sz="2000" dirty="0" err="1"/>
              <a:t>l</a:t>
            </a:r>
            <a:r>
              <a:rPr lang="en-US" sz="2000" baseline="30000" dirty="0" err="1"/>
              <a:t>m</a:t>
            </a:r>
            <a:r>
              <a:rPr lang="en-US" sz="2000" dirty="0"/>
              <a:t> and l</a:t>
            </a:r>
            <a:r>
              <a:rPr lang="en-US" sz="2000" baseline="30000" dirty="0"/>
              <a:t>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EB5B48C-1E7A-264C-CF84-7D3800A48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1639800"/>
            <a:ext cx="4737650" cy="360061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2A102BD-B3CE-3CCB-3062-2B36B3967F61}"/>
              </a:ext>
            </a:extLst>
          </p:cNvPr>
          <p:cNvSpPr/>
          <p:nvPr/>
        </p:nvSpPr>
        <p:spPr>
          <a:xfrm>
            <a:off x="576" y="5992976"/>
            <a:ext cx="12191424" cy="5108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477F4-29FF-0A97-9498-402F93DE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defTabSz="722376">
              <a:spcAft>
                <a:spcPts val="600"/>
              </a:spcAft>
            </a:pPr>
            <a:fld id="{1574680E-9F45-EF43-8932-CB82E541CE36}" type="slidenum">
              <a:rPr lang="en-US" sz="1000" kern="1200">
                <a:latin typeface="+mn-lt"/>
                <a:ea typeface="+mn-ea"/>
                <a:cs typeface="+mn-cs"/>
              </a:rPr>
              <a:pPr defTabSz="722376">
                <a:spcAft>
                  <a:spcPts val="600"/>
                </a:spcAft>
              </a:pPr>
              <a:t>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335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44"/>
    </mc:Choice>
    <mc:Fallback xmlns="">
      <p:transition spd="slow" advTm="4964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FBCD2-F60C-FEBD-584A-B0126CFC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altLang="zh-TW" sz="5200"/>
              <a:t>Two specific challenges</a:t>
            </a:r>
            <a:endParaRPr lang="en-US" sz="5200"/>
          </a:p>
        </p:txBody>
      </p:sp>
      <p:graphicFrame>
        <p:nvGraphicFramePr>
          <p:cNvPr id="136" name="Content Placeholder 11">
            <a:extLst>
              <a:ext uri="{FF2B5EF4-FFF2-40B4-BE49-F238E27FC236}">
                <a16:creationId xmlns:a16="http://schemas.microsoft.com/office/drawing/2014/main" id="{2F65831F-5C50-1CF1-194A-8BEA5E67EF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96304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C1107BF-F2D0-BBE1-ED3B-3E9B3196DA6C}"/>
              </a:ext>
            </a:extLst>
          </p:cNvPr>
          <p:cNvSpPr/>
          <p:nvPr/>
        </p:nvSpPr>
        <p:spPr>
          <a:xfrm>
            <a:off x="576" y="5992976"/>
            <a:ext cx="12191424" cy="5108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477F4-29FF-0A97-9498-402F93DE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defTabSz="722376">
              <a:spcAft>
                <a:spcPts val="600"/>
              </a:spcAft>
            </a:pPr>
            <a:fld id="{1574680E-9F45-EF43-8932-CB82E541CE36}" type="slidenum">
              <a:rPr lang="en-US" kern="1200" smtClean="0">
                <a:latin typeface="+mn-lt"/>
                <a:ea typeface="+mn-ea"/>
                <a:cs typeface="+mn-cs"/>
              </a:rPr>
              <a:pPr defTabSz="722376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2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31"/>
    </mc:Choice>
    <mc:Fallback xmlns="">
      <p:transition spd="slow" advTm="2263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FBCD2-F60C-FEBD-584A-B0126CFC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Leveraging multilingual machine translation</a:t>
            </a:r>
            <a:endParaRPr lang="en-US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62332FB9-E2B5-96B0-EC94-D90B35867D0E}"/>
              </a:ext>
            </a:extLst>
          </p:cNvPr>
          <p:cNvSpPr txBox="1">
            <a:spLocks/>
          </p:cNvSpPr>
          <p:nvPr/>
        </p:nvSpPr>
        <p:spPr>
          <a:xfrm>
            <a:off x="471075" y="1801906"/>
            <a:ext cx="5386557" cy="3653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tabLst/>
              <a:defRPr sz="2600" kern="1200">
                <a:solidFill>
                  <a:srgbClr val="505050"/>
                </a:solidFill>
                <a:latin typeface="+mj-lt"/>
                <a:ea typeface="+mn-ea"/>
                <a:cs typeface="+mn-cs"/>
              </a:defRPr>
            </a:lvl1pPr>
            <a:lvl2pPr marL="746125" indent="-2889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rgbClr val="505050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2200" kern="1200">
                <a:solidFill>
                  <a:srgbClr val="505050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rgbClr val="505050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rgbClr val="505050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Multilingual machine translation</a:t>
            </a:r>
          </a:p>
          <a:p>
            <a:pPr lvl="1"/>
            <a:r>
              <a:rPr lang="en-US" sz="2000" dirty="0"/>
              <a:t>A single model can generate tokens across different languages.</a:t>
            </a:r>
          </a:p>
          <a:p>
            <a:pPr lvl="1"/>
            <a:r>
              <a:rPr lang="en-US" sz="2000" dirty="0"/>
              <a:t>Addressing the </a:t>
            </a:r>
            <a:r>
              <a:rPr lang="en-US" sz="2000" i="1" dirty="0"/>
              <a:t>first challenge</a:t>
            </a:r>
            <a:r>
              <a:rPr lang="en-US" sz="2000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B90442-434C-4347-3E90-C1506024D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12" y="4080530"/>
            <a:ext cx="5410270" cy="1244363"/>
          </a:xfrm>
          <a:prstGeom prst="rect">
            <a:avLst/>
          </a:prstGeom>
        </p:spPr>
      </p:pic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475E48FF-DA6B-4066-80E1-AAA16C32F4AD}"/>
              </a:ext>
            </a:extLst>
          </p:cNvPr>
          <p:cNvSpPr txBox="1">
            <a:spLocks/>
          </p:cNvSpPr>
          <p:nvPr/>
        </p:nvSpPr>
        <p:spPr>
          <a:xfrm>
            <a:off x="6569025" y="517950"/>
            <a:ext cx="5534450" cy="1341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tabLst/>
              <a:defRPr sz="2600" kern="1200">
                <a:solidFill>
                  <a:srgbClr val="505050"/>
                </a:solidFill>
                <a:latin typeface="+mj-lt"/>
                <a:ea typeface="+mn-ea"/>
                <a:cs typeface="+mn-cs"/>
              </a:defRPr>
            </a:lvl1pPr>
            <a:lvl2pPr marL="746125" indent="-2889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rgbClr val="505050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2200" kern="1200">
                <a:solidFill>
                  <a:srgbClr val="505050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rgbClr val="505050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rgbClr val="505050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Use mBART50-many-to-many-mmt </a:t>
            </a:r>
            <a:r>
              <a:rPr lang="en-US" sz="1600" dirty="0"/>
              <a:t>[Tang+ 2020] </a:t>
            </a:r>
            <a:r>
              <a:rPr lang="en-US" sz="2400" dirty="0"/>
              <a:t>as the backbone  </a:t>
            </a:r>
          </a:p>
        </p:txBody>
      </p:sp>
      <p:sp>
        <p:nvSpPr>
          <p:cNvPr id="9" name="Rounded Rectangle 24">
            <a:extLst>
              <a:ext uri="{FF2B5EF4-FFF2-40B4-BE49-F238E27FC236}">
                <a16:creationId xmlns:a16="http://schemas.microsoft.com/office/drawing/2014/main" id="{EF182BD3-1E99-A265-BA77-967F7B760E34}"/>
              </a:ext>
            </a:extLst>
          </p:cNvPr>
          <p:cNvSpPr/>
          <p:nvPr/>
        </p:nvSpPr>
        <p:spPr>
          <a:xfrm>
            <a:off x="6281574" y="5081177"/>
            <a:ext cx="6015086" cy="1093486"/>
          </a:xfrm>
          <a:prstGeom prst="roundRect">
            <a:avLst>
              <a:gd name="adj" fmla="val 2750"/>
            </a:avLst>
          </a:prstGeom>
          <a:noFill/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dirty="0">
                <a:solidFill>
                  <a:srgbClr val="60963D"/>
                </a:solidFill>
                <a:latin typeface="+mj-lt"/>
              </a:rPr>
              <a:t>After this step, we will get a Pre-trained Multilingual Machine Translation Model (PMMTM)</a:t>
            </a:r>
            <a:endParaRPr lang="en-US" sz="2200" dirty="0">
              <a:solidFill>
                <a:srgbClr val="60963D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5938D6-7F10-2332-DD89-BF616EA0D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077" y="1689934"/>
            <a:ext cx="5156162" cy="359622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9787DC-A0CA-5CE8-87C0-139127A9A805}"/>
              </a:ext>
            </a:extLst>
          </p:cNvPr>
          <p:cNvSpPr/>
          <p:nvPr/>
        </p:nvSpPr>
        <p:spPr>
          <a:xfrm>
            <a:off x="576" y="5992976"/>
            <a:ext cx="12191424" cy="5108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477F4-29FF-0A97-9498-402F93DE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defTabSz="722376">
              <a:spcAft>
                <a:spcPts val="600"/>
              </a:spcAft>
            </a:pPr>
            <a:fld id="{1574680E-9F45-EF43-8932-CB82E541CE36}" type="slidenum">
              <a:rPr lang="en-US" sz="1000" kern="1200">
                <a:latin typeface="+mn-lt"/>
                <a:ea typeface="+mn-ea"/>
                <a:cs typeface="+mn-cs"/>
              </a:rPr>
              <a:pPr defTabSz="722376">
                <a:spcAft>
                  <a:spcPts val="600"/>
                </a:spcAft>
              </a:pPr>
              <a:t>5</a:t>
            </a:fld>
            <a:endParaRPr lang="en-US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99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71"/>
    </mc:Choice>
    <mc:Fallback xmlns="">
      <p:transition spd="slow" advTm="414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047BF-4B39-8351-7181-07B2B2C7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591052" cy="1188950"/>
          </a:xfrm>
        </p:spPr>
        <p:txBody>
          <a:bodyPr anchor="b">
            <a:normAutofit/>
          </a:bodyPr>
          <a:lstStyle/>
          <a:p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2850A0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Then, finetune PMMTM using code-switched data</a:t>
            </a:r>
            <a:endParaRPr lang="en-US" sz="3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2CE45-1046-FCC6-BC15-08ED898E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574680E-9F45-EF43-8932-CB82E541CE3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5" name="Google Shape;165;p7">
            <a:extLst>
              <a:ext uri="{FF2B5EF4-FFF2-40B4-BE49-F238E27FC236}">
                <a16:creationId xmlns:a16="http://schemas.microsoft.com/office/drawing/2014/main" id="{CABF2699-C9C7-A8D2-7563-E672FA255709}"/>
              </a:ext>
            </a:extLst>
          </p:cNvPr>
          <p:cNvSpPr/>
          <p:nvPr/>
        </p:nvSpPr>
        <p:spPr>
          <a:xfrm>
            <a:off x="4176647" y="3079209"/>
            <a:ext cx="3203972" cy="78629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2856" tIns="21422" rIns="42856" bIns="21422" anchor="ctr" anchorCtr="0">
            <a:noAutofit/>
          </a:bodyPr>
          <a:lstStyle/>
          <a:p>
            <a:pPr algn="ctr"/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Training Corpus for Code-Switching</a:t>
            </a:r>
            <a:endParaRPr lang="en-US" sz="1400" dirty="0">
              <a:latin typeface="Calibri"/>
              <a:cs typeface="Calibri"/>
              <a:sym typeface="Calibri"/>
            </a:endParaRPr>
          </a:p>
          <a:p>
            <a:pPr algn="ctr"/>
            <a:endParaRPr lang="en-US" sz="84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lang="en-US" sz="84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lang="en-US" sz="84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84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04;p12">
            <a:extLst>
              <a:ext uri="{FF2B5EF4-FFF2-40B4-BE49-F238E27FC236}">
                <a16:creationId xmlns:a16="http://schemas.microsoft.com/office/drawing/2014/main" id="{CC036912-3311-AB76-A86E-C97E1091F70E}"/>
              </a:ext>
            </a:extLst>
          </p:cNvPr>
          <p:cNvSpPr/>
          <p:nvPr/>
        </p:nvSpPr>
        <p:spPr>
          <a:xfrm>
            <a:off x="3231785" y="3700469"/>
            <a:ext cx="562226" cy="43449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6BFC6"/>
              </a:gs>
              <a:gs pos="50000">
                <a:srgbClr val="F9D6DB"/>
              </a:gs>
              <a:gs pos="100000">
                <a:srgbClr val="FCEAE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Adapter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73B074-DC63-4F73-7217-A546D956372A}"/>
              </a:ext>
            </a:extLst>
          </p:cNvPr>
          <p:cNvSpPr/>
          <p:nvPr/>
        </p:nvSpPr>
        <p:spPr>
          <a:xfrm>
            <a:off x="1444269" y="3028648"/>
            <a:ext cx="1332995" cy="15266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F2F9E6-3D69-2668-5662-BCF91EA472C2}"/>
              </a:ext>
            </a:extLst>
          </p:cNvPr>
          <p:cNvSpPr/>
          <p:nvPr/>
        </p:nvSpPr>
        <p:spPr>
          <a:xfrm>
            <a:off x="1670519" y="3807527"/>
            <a:ext cx="941236" cy="610023"/>
          </a:xfrm>
          <a:prstGeom prst="roundRect">
            <a:avLst/>
          </a:prstGeom>
          <a:solidFill>
            <a:srgbClr val="EADCF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oogle Shape;290;p12">
            <a:extLst>
              <a:ext uri="{FF2B5EF4-FFF2-40B4-BE49-F238E27FC236}">
                <a16:creationId xmlns:a16="http://schemas.microsoft.com/office/drawing/2014/main" id="{283A37F9-8110-86A0-511F-06523AF63185}"/>
              </a:ext>
            </a:extLst>
          </p:cNvPr>
          <p:cNvCxnSpPr>
            <a:cxnSpLocks/>
          </p:cNvCxnSpPr>
          <p:nvPr/>
        </p:nvCxnSpPr>
        <p:spPr>
          <a:xfrm flipH="1">
            <a:off x="1793516" y="4883825"/>
            <a:ext cx="775905" cy="38046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14" name="Google Shape;291;p12">
            <a:extLst>
              <a:ext uri="{FF2B5EF4-FFF2-40B4-BE49-F238E27FC236}">
                <a16:creationId xmlns:a16="http://schemas.microsoft.com/office/drawing/2014/main" id="{F102A3B2-592C-9D27-E2D3-90783AB1271C}"/>
              </a:ext>
            </a:extLst>
          </p:cNvPr>
          <p:cNvSpPr/>
          <p:nvPr/>
        </p:nvSpPr>
        <p:spPr>
          <a:xfrm>
            <a:off x="1983631" y="5173944"/>
            <a:ext cx="1936551" cy="358195"/>
          </a:xfrm>
          <a:prstGeom prst="snip1Rect">
            <a:avLst>
              <a:gd name="adj" fmla="val 16667"/>
            </a:avLst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7329" tIns="37329" rIns="37329" bIns="37329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height is only 1982 meters</a:t>
            </a:r>
            <a:endParaRPr sz="1200" dirty="0"/>
          </a:p>
        </p:txBody>
      </p:sp>
      <p:cxnSp>
        <p:nvCxnSpPr>
          <p:cNvPr id="16" name="Google Shape;292;p12">
            <a:extLst>
              <a:ext uri="{FF2B5EF4-FFF2-40B4-BE49-F238E27FC236}">
                <a16:creationId xmlns:a16="http://schemas.microsoft.com/office/drawing/2014/main" id="{0A56444F-AFCF-2885-24AA-91408BED3334}"/>
              </a:ext>
            </a:extLst>
          </p:cNvPr>
          <p:cNvCxnSpPr/>
          <p:nvPr/>
        </p:nvCxnSpPr>
        <p:spPr>
          <a:xfrm rot="10800000" flipH="1">
            <a:off x="3542489" y="4782569"/>
            <a:ext cx="582916" cy="225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" name="Google Shape;293;p12">
            <a:extLst>
              <a:ext uri="{FF2B5EF4-FFF2-40B4-BE49-F238E27FC236}">
                <a16:creationId xmlns:a16="http://schemas.microsoft.com/office/drawing/2014/main" id="{528203F3-5D93-61E4-6042-16FB7B5EFD67}"/>
              </a:ext>
            </a:extLst>
          </p:cNvPr>
          <p:cNvCxnSpPr>
            <a:cxnSpLocks/>
          </p:cNvCxnSpPr>
          <p:nvPr/>
        </p:nvCxnSpPr>
        <p:spPr>
          <a:xfrm>
            <a:off x="3341225" y="4915438"/>
            <a:ext cx="554559" cy="23436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18" name="Google Shape;294;p12">
            <a:extLst>
              <a:ext uri="{FF2B5EF4-FFF2-40B4-BE49-F238E27FC236}">
                <a16:creationId xmlns:a16="http://schemas.microsoft.com/office/drawing/2014/main" id="{9C55FB83-AAF1-598F-A385-0C73269EAA16}"/>
              </a:ext>
            </a:extLst>
          </p:cNvPr>
          <p:cNvSpPr/>
          <p:nvPr/>
        </p:nvSpPr>
        <p:spPr>
          <a:xfrm>
            <a:off x="2463984" y="4604600"/>
            <a:ext cx="1076972" cy="35819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Encoder</a:t>
            </a:r>
            <a:endParaRPr sz="1600" dirty="0"/>
          </a:p>
        </p:txBody>
      </p:sp>
      <p:cxnSp>
        <p:nvCxnSpPr>
          <p:cNvPr id="19" name="Google Shape;295;p12">
            <a:extLst>
              <a:ext uri="{FF2B5EF4-FFF2-40B4-BE49-F238E27FC236}">
                <a16:creationId xmlns:a16="http://schemas.microsoft.com/office/drawing/2014/main" id="{C08CA955-3AE7-BA68-19D2-E4DFC11A60C8}"/>
              </a:ext>
            </a:extLst>
          </p:cNvPr>
          <p:cNvCxnSpPr/>
          <p:nvPr/>
        </p:nvCxnSpPr>
        <p:spPr>
          <a:xfrm rot="10800000">
            <a:off x="4246659" y="4999583"/>
            <a:ext cx="0" cy="14458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" name="Google Shape;296;p12">
            <a:extLst>
              <a:ext uri="{FF2B5EF4-FFF2-40B4-BE49-F238E27FC236}">
                <a16:creationId xmlns:a16="http://schemas.microsoft.com/office/drawing/2014/main" id="{1082D141-6115-D3D2-6C4A-024C5C538777}"/>
              </a:ext>
            </a:extLst>
          </p:cNvPr>
          <p:cNvSpPr/>
          <p:nvPr/>
        </p:nvSpPr>
        <p:spPr>
          <a:xfrm>
            <a:off x="4005076" y="4182722"/>
            <a:ext cx="489135" cy="26135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B3CFC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इसकी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97;p12">
            <a:extLst>
              <a:ext uri="{FF2B5EF4-FFF2-40B4-BE49-F238E27FC236}">
                <a16:creationId xmlns:a16="http://schemas.microsoft.com/office/drawing/2014/main" id="{A3E5F227-400C-EA3E-66F1-A013ABFD6E0B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4246199" y="4444079"/>
            <a:ext cx="3445" cy="16052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" name="Google Shape;298;p12">
            <a:extLst>
              <a:ext uri="{FF2B5EF4-FFF2-40B4-BE49-F238E27FC236}">
                <a16:creationId xmlns:a16="http://schemas.microsoft.com/office/drawing/2014/main" id="{F15FEADC-D3E6-86D2-11A9-8F2D4CF3D1B8}"/>
              </a:ext>
            </a:extLst>
          </p:cNvPr>
          <p:cNvSpPr/>
          <p:nvPr/>
        </p:nvSpPr>
        <p:spPr>
          <a:xfrm>
            <a:off x="4007490" y="5229084"/>
            <a:ext cx="478335" cy="25420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hi_IN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300;p12">
            <a:extLst>
              <a:ext uri="{FF2B5EF4-FFF2-40B4-BE49-F238E27FC236}">
                <a16:creationId xmlns:a16="http://schemas.microsoft.com/office/drawing/2014/main" id="{5BCC5A57-4062-5B67-8744-322619756721}"/>
              </a:ext>
            </a:extLst>
          </p:cNvPr>
          <p:cNvSpPr/>
          <p:nvPr/>
        </p:nvSpPr>
        <p:spPr>
          <a:xfrm>
            <a:off x="4125405" y="4595563"/>
            <a:ext cx="1085248" cy="35677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 sz="1600" dirty="0"/>
          </a:p>
        </p:txBody>
      </p:sp>
      <p:cxnSp>
        <p:nvCxnSpPr>
          <p:cNvPr id="24" name="Google Shape;302;p12">
            <a:extLst>
              <a:ext uri="{FF2B5EF4-FFF2-40B4-BE49-F238E27FC236}">
                <a16:creationId xmlns:a16="http://schemas.microsoft.com/office/drawing/2014/main" id="{02BDDF8A-CDE3-855E-B44B-63916BE0F805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4494211" y="4313401"/>
            <a:ext cx="208672" cy="1042786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chemeClr val="dk1"/>
            </a:solidFill>
            <a:prstDash val="dashDot"/>
            <a:miter lim="800000"/>
            <a:headEnd type="none" w="sm" len="sm"/>
            <a:tailEnd type="triangle" w="med" len="med"/>
          </a:ln>
        </p:spPr>
      </p:cxnSp>
      <p:cxnSp>
        <p:nvCxnSpPr>
          <p:cNvPr id="25" name="Google Shape;305;p12">
            <a:extLst>
              <a:ext uri="{FF2B5EF4-FFF2-40B4-BE49-F238E27FC236}">
                <a16:creationId xmlns:a16="http://schemas.microsoft.com/office/drawing/2014/main" id="{1CFCE776-0CE1-C61F-5718-C293E8ABCAD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512898" y="4134966"/>
            <a:ext cx="708491" cy="537122"/>
          </a:xfrm>
          <a:prstGeom prst="straightConnector1">
            <a:avLst/>
          </a:prstGeom>
          <a:noFill/>
          <a:ln w="12700" cap="flat" cmpd="sng">
            <a:solidFill>
              <a:srgbClr val="757070"/>
            </a:solidFill>
            <a:prstDash val="lgDash"/>
            <a:miter lim="800000"/>
            <a:headEnd type="none" w="sm" len="sm"/>
            <a:tailEnd type="triangle" w="med" len="med"/>
          </a:ln>
        </p:spPr>
      </p:cxnSp>
      <p:cxnSp>
        <p:nvCxnSpPr>
          <p:cNvPr id="26" name="Google Shape;306;p12">
            <a:extLst>
              <a:ext uri="{FF2B5EF4-FFF2-40B4-BE49-F238E27FC236}">
                <a16:creationId xmlns:a16="http://schemas.microsoft.com/office/drawing/2014/main" id="{5D0F3B03-9654-26CF-FB6A-7DB33F15383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921380" y="4134966"/>
            <a:ext cx="591518" cy="537122"/>
          </a:xfrm>
          <a:prstGeom prst="straightConnector1">
            <a:avLst/>
          </a:prstGeom>
          <a:noFill/>
          <a:ln w="12700" cap="flat" cmpd="sng">
            <a:solidFill>
              <a:srgbClr val="757070"/>
            </a:solidFill>
            <a:prstDash val="lgDash"/>
            <a:miter lim="800000"/>
            <a:headEnd type="none" w="sm" len="sm"/>
            <a:tailEnd type="triangle" w="med" len="med"/>
          </a:ln>
        </p:spPr>
      </p:cxnSp>
      <p:sp>
        <p:nvSpPr>
          <p:cNvPr id="27" name="Google Shape;296;p12">
            <a:extLst>
              <a:ext uri="{FF2B5EF4-FFF2-40B4-BE49-F238E27FC236}">
                <a16:creationId xmlns:a16="http://schemas.microsoft.com/office/drawing/2014/main" id="{94F49604-1119-D4E7-0EC8-65A99DF5EEAC}"/>
              </a:ext>
            </a:extLst>
          </p:cNvPr>
          <p:cNvSpPr/>
          <p:nvPr/>
        </p:nvSpPr>
        <p:spPr>
          <a:xfrm>
            <a:off x="4702883" y="5225508"/>
            <a:ext cx="489135" cy="26135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B3CFC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इसकी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290;p12">
            <a:extLst>
              <a:ext uri="{FF2B5EF4-FFF2-40B4-BE49-F238E27FC236}">
                <a16:creationId xmlns:a16="http://schemas.microsoft.com/office/drawing/2014/main" id="{07F47E98-1700-CBAA-0358-93E7C073275A}"/>
              </a:ext>
            </a:extLst>
          </p:cNvPr>
          <p:cNvCxnSpPr>
            <a:cxnSpLocks/>
          </p:cNvCxnSpPr>
          <p:nvPr/>
        </p:nvCxnSpPr>
        <p:spPr>
          <a:xfrm flipH="1">
            <a:off x="6079635" y="4883825"/>
            <a:ext cx="775905" cy="38046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29" name="Google Shape;291;p12">
            <a:extLst>
              <a:ext uri="{FF2B5EF4-FFF2-40B4-BE49-F238E27FC236}">
                <a16:creationId xmlns:a16="http://schemas.microsoft.com/office/drawing/2014/main" id="{75BD4E5C-2BFF-ADDD-31F4-DAB08E2DE52D}"/>
              </a:ext>
            </a:extLst>
          </p:cNvPr>
          <p:cNvSpPr/>
          <p:nvPr/>
        </p:nvSpPr>
        <p:spPr>
          <a:xfrm>
            <a:off x="6269750" y="5173944"/>
            <a:ext cx="1936551" cy="358195"/>
          </a:xfrm>
          <a:prstGeom prst="snip1Rect">
            <a:avLst>
              <a:gd name="adj" fmla="val 16667"/>
            </a:avLst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7329" tIns="37329" rIns="37329" bIns="37329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height is only 1982 meters</a:t>
            </a:r>
            <a:endParaRPr sz="1200" dirty="0"/>
          </a:p>
        </p:txBody>
      </p:sp>
      <p:cxnSp>
        <p:nvCxnSpPr>
          <p:cNvPr id="30" name="Google Shape;292;p12">
            <a:extLst>
              <a:ext uri="{FF2B5EF4-FFF2-40B4-BE49-F238E27FC236}">
                <a16:creationId xmlns:a16="http://schemas.microsoft.com/office/drawing/2014/main" id="{792C9FA5-4862-52FA-EF7F-15AB21D7B57A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7828608" y="4784831"/>
            <a:ext cx="522865" cy="100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" name="Google Shape;293;p12">
            <a:extLst>
              <a:ext uri="{FF2B5EF4-FFF2-40B4-BE49-F238E27FC236}">
                <a16:creationId xmlns:a16="http://schemas.microsoft.com/office/drawing/2014/main" id="{03484B6D-A4C7-4163-E842-4C7FFBE5BF22}"/>
              </a:ext>
            </a:extLst>
          </p:cNvPr>
          <p:cNvCxnSpPr>
            <a:cxnSpLocks/>
          </p:cNvCxnSpPr>
          <p:nvPr/>
        </p:nvCxnSpPr>
        <p:spPr>
          <a:xfrm>
            <a:off x="7627344" y="4915438"/>
            <a:ext cx="554559" cy="23436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32" name="Google Shape;294;p12">
            <a:extLst>
              <a:ext uri="{FF2B5EF4-FFF2-40B4-BE49-F238E27FC236}">
                <a16:creationId xmlns:a16="http://schemas.microsoft.com/office/drawing/2014/main" id="{9F1CC242-DBF7-B7D6-9736-A49EB254508D}"/>
              </a:ext>
            </a:extLst>
          </p:cNvPr>
          <p:cNvSpPr/>
          <p:nvPr/>
        </p:nvSpPr>
        <p:spPr>
          <a:xfrm>
            <a:off x="6750103" y="4604600"/>
            <a:ext cx="1076972" cy="35819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Encoder</a:t>
            </a:r>
            <a:endParaRPr sz="1600" dirty="0"/>
          </a:p>
        </p:txBody>
      </p:sp>
      <p:cxnSp>
        <p:nvCxnSpPr>
          <p:cNvPr id="33" name="Google Shape;295;p12">
            <a:extLst>
              <a:ext uri="{FF2B5EF4-FFF2-40B4-BE49-F238E27FC236}">
                <a16:creationId xmlns:a16="http://schemas.microsoft.com/office/drawing/2014/main" id="{589A0DC7-938B-990C-B7F9-1B5E4155D525}"/>
              </a:ext>
            </a:extLst>
          </p:cNvPr>
          <p:cNvCxnSpPr/>
          <p:nvPr/>
        </p:nvCxnSpPr>
        <p:spPr>
          <a:xfrm rot="10800000">
            <a:off x="9195718" y="4999583"/>
            <a:ext cx="0" cy="14458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" name="Google Shape;296;p12">
            <a:extLst>
              <a:ext uri="{FF2B5EF4-FFF2-40B4-BE49-F238E27FC236}">
                <a16:creationId xmlns:a16="http://schemas.microsoft.com/office/drawing/2014/main" id="{967BB2E9-F1D6-4264-2FC2-B716E1C17E7E}"/>
              </a:ext>
            </a:extLst>
          </p:cNvPr>
          <p:cNvSpPr/>
          <p:nvPr/>
        </p:nvSpPr>
        <p:spPr>
          <a:xfrm>
            <a:off x="8954135" y="4182722"/>
            <a:ext cx="489135" cy="26135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B3CFC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इसकी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" name="Google Shape;297;p12">
            <a:extLst>
              <a:ext uri="{FF2B5EF4-FFF2-40B4-BE49-F238E27FC236}">
                <a16:creationId xmlns:a16="http://schemas.microsoft.com/office/drawing/2014/main" id="{1F7C2AE9-2F3A-0562-8C4F-CE96172E4659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9195258" y="4444079"/>
            <a:ext cx="3445" cy="16052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" name="Google Shape;298;p12">
            <a:extLst>
              <a:ext uri="{FF2B5EF4-FFF2-40B4-BE49-F238E27FC236}">
                <a16:creationId xmlns:a16="http://schemas.microsoft.com/office/drawing/2014/main" id="{C050C3CE-0C1B-1389-A933-6759CCF9BB73}"/>
              </a:ext>
            </a:extLst>
          </p:cNvPr>
          <p:cNvSpPr/>
          <p:nvPr/>
        </p:nvSpPr>
        <p:spPr>
          <a:xfrm>
            <a:off x="8956549" y="5229084"/>
            <a:ext cx="478335" cy="25420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hi_IN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00;p12">
            <a:extLst>
              <a:ext uri="{FF2B5EF4-FFF2-40B4-BE49-F238E27FC236}">
                <a16:creationId xmlns:a16="http://schemas.microsoft.com/office/drawing/2014/main" id="{231C48C1-0EE9-674D-9EB8-A20C40E27FC4}"/>
              </a:ext>
            </a:extLst>
          </p:cNvPr>
          <p:cNvSpPr/>
          <p:nvPr/>
        </p:nvSpPr>
        <p:spPr>
          <a:xfrm>
            <a:off x="9074464" y="4595563"/>
            <a:ext cx="1085248" cy="35677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 sz="1600" dirty="0"/>
          </a:p>
        </p:txBody>
      </p:sp>
      <p:cxnSp>
        <p:nvCxnSpPr>
          <p:cNvPr id="38" name="Google Shape;302;p12">
            <a:extLst>
              <a:ext uri="{FF2B5EF4-FFF2-40B4-BE49-F238E27FC236}">
                <a16:creationId xmlns:a16="http://schemas.microsoft.com/office/drawing/2014/main" id="{38F5FD91-3EE3-086D-C335-9D68C4B7C8C9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>
            <a:off x="9443270" y="4313401"/>
            <a:ext cx="208672" cy="1042786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chemeClr val="dk1"/>
            </a:solidFill>
            <a:prstDash val="dashDot"/>
            <a:miter lim="800000"/>
            <a:headEnd type="none" w="sm" len="sm"/>
            <a:tailEnd type="triangle" w="med" len="med"/>
          </a:ln>
        </p:spPr>
      </p:cxnSp>
      <p:sp>
        <p:nvSpPr>
          <p:cNvPr id="39" name="Google Shape;296;p12">
            <a:extLst>
              <a:ext uri="{FF2B5EF4-FFF2-40B4-BE49-F238E27FC236}">
                <a16:creationId xmlns:a16="http://schemas.microsoft.com/office/drawing/2014/main" id="{47E937C9-FE78-0140-ED6C-F301D01C511D}"/>
              </a:ext>
            </a:extLst>
          </p:cNvPr>
          <p:cNvSpPr/>
          <p:nvPr/>
        </p:nvSpPr>
        <p:spPr>
          <a:xfrm>
            <a:off x="9651942" y="5225508"/>
            <a:ext cx="489135" cy="26135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B3CFC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इसकी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322;p12">
            <a:extLst>
              <a:ext uri="{FF2B5EF4-FFF2-40B4-BE49-F238E27FC236}">
                <a16:creationId xmlns:a16="http://schemas.microsoft.com/office/drawing/2014/main" id="{16F7FAEB-10A6-0A59-0C8D-3A68E1A218D7}"/>
              </a:ext>
            </a:extLst>
          </p:cNvPr>
          <p:cNvSpPr/>
          <p:nvPr/>
        </p:nvSpPr>
        <p:spPr>
          <a:xfrm>
            <a:off x="6042863" y="4595563"/>
            <a:ext cx="700810" cy="36723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C9A4"/>
              </a:gs>
              <a:gs pos="50000">
                <a:srgbClr val="FFDCC5"/>
              </a:gs>
              <a:gs pos="100000">
                <a:srgbClr val="FFEC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322;p12">
            <a:extLst>
              <a:ext uri="{FF2B5EF4-FFF2-40B4-BE49-F238E27FC236}">
                <a16:creationId xmlns:a16="http://schemas.microsoft.com/office/drawing/2014/main" id="{80A10823-5D06-E9C0-3D4C-62D2E1455567}"/>
              </a:ext>
            </a:extLst>
          </p:cNvPr>
          <p:cNvSpPr/>
          <p:nvPr/>
        </p:nvSpPr>
        <p:spPr>
          <a:xfrm>
            <a:off x="8351473" y="4602220"/>
            <a:ext cx="722992" cy="36723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C9A4"/>
              </a:gs>
              <a:gs pos="50000">
                <a:srgbClr val="FFDCC5"/>
              </a:gs>
              <a:gs pos="100000">
                <a:srgbClr val="FFEC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4F51EA5-8A5F-B248-784C-5E0618DDB57D}"/>
              </a:ext>
            </a:extLst>
          </p:cNvPr>
          <p:cNvSpPr/>
          <p:nvPr/>
        </p:nvSpPr>
        <p:spPr>
          <a:xfrm>
            <a:off x="1773276" y="3227353"/>
            <a:ext cx="745290" cy="103347"/>
          </a:xfrm>
          <a:prstGeom prst="roundRect">
            <a:avLst/>
          </a:prstGeom>
          <a:solidFill>
            <a:srgbClr val="E1D3C5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B49D006-D542-7316-0C8F-2651D442D51E}"/>
              </a:ext>
            </a:extLst>
          </p:cNvPr>
          <p:cNvSpPr/>
          <p:nvPr/>
        </p:nvSpPr>
        <p:spPr>
          <a:xfrm>
            <a:off x="1773276" y="3639385"/>
            <a:ext cx="745290" cy="103347"/>
          </a:xfrm>
          <a:prstGeom prst="roundRect">
            <a:avLst/>
          </a:prstGeom>
          <a:solidFill>
            <a:srgbClr val="E1D3C5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229AA91-F978-C5DC-9C15-30E1E6F6B7BD}"/>
              </a:ext>
            </a:extLst>
          </p:cNvPr>
          <p:cNvSpPr/>
          <p:nvPr/>
        </p:nvSpPr>
        <p:spPr>
          <a:xfrm>
            <a:off x="1773276" y="3482137"/>
            <a:ext cx="745290" cy="103347"/>
          </a:xfrm>
          <a:prstGeom prst="roundRect">
            <a:avLst/>
          </a:prstGeom>
          <a:solidFill>
            <a:srgbClr val="69D8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6B2FC30-AF6D-C310-2618-B238CF4566EC}"/>
              </a:ext>
            </a:extLst>
          </p:cNvPr>
          <p:cNvCxnSpPr>
            <a:cxnSpLocks/>
            <a:endCxn id="42" idx="1"/>
          </p:cNvCxnSpPr>
          <p:nvPr/>
        </p:nvCxnSpPr>
        <p:spPr>
          <a:xfrm rot="10800000">
            <a:off x="1773277" y="3279027"/>
            <a:ext cx="367863" cy="330600"/>
          </a:xfrm>
          <a:prstGeom prst="bentConnector3">
            <a:avLst>
              <a:gd name="adj1" fmla="val 153857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3563189-25B8-3EBA-E8B5-8FF713B7912A}"/>
              </a:ext>
            </a:extLst>
          </p:cNvPr>
          <p:cNvSpPr/>
          <p:nvPr/>
        </p:nvSpPr>
        <p:spPr>
          <a:xfrm>
            <a:off x="1773276" y="3965089"/>
            <a:ext cx="745290" cy="103347"/>
          </a:xfrm>
          <a:prstGeom prst="roundRect">
            <a:avLst/>
          </a:prstGeom>
          <a:solidFill>
            <a:srgbClr val="69D8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4872916-B57C-29BA-4E22-5B72558672F2}"/>
              </a:ext>
            </a:extLst>
          </p:cNvPr>
          <p:cNvSpPr/>
          <p:nvPr/>
        </p:nvSpPr>
        <p:spPr>
          <a:xfrm>
            <a:off x="1767278" y="4137365"/>
            <a:ext cx="198116" cy="1648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1E4B83C-3140-CC40-F8C0-55A07DF8A454}"/>
              </a:ext>
            </a:extLst>
          </p:cNvPr>
          <p:cNvSpPr/>
          <p:nvPr/>
        </p:nvSpPr>
        <p:spPr>
          <a:xfrm>
            <a:off x="2046863" y="4137365"/>
            <a:ext cx="198116" cy="1648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C263152-CD4A-9049-50C8-D4992B2A0147}"/>
              </a:ext>
            </a:extLst>
          </p:cNvPr>
          <p:cNvSpPr/>
          <p:nvPr/>
        </p:nvSpPr>
        <p:spPr>
          <a:xfrm>
            <a:off x="2321353" y="4137365"/>
            <a:ext cx="198116" cy="1648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CE5D412-2558-79F8-FC42-493B358608A1}"/>
              </a:ext>
            </a:extLst>
          </p:cNvPr>
          <p:cNvCxnSpPr>
            <a:cxnSpLocks/>
          </p:cNvCxnSpPr>
          <p:nvPr/>
        </p:nvCxnSpPr>
        <p:spPr>
          <a:xfrm flipV="1">
            <a:off x="2129846" y="4307014"/>
            <a:ext cx="0" cy="3682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E00AEB0-4E53-DC8E-9DF9-B8AA29054256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1866336" y="4068436"/>
            <a:ext cx="0" cy="689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464FCB3-5CB0-D173-F8B5-88F74E81F8C8}"/>
              </a:ext>
            </a:extLst>
          </p:cNvPr>
          <p:cNvCxnSpPr>
            <a:cxnSpLocks/>
            <a:endCxn id="46" idx="2"/>
          </p:cNvCxnSpPr>
          <p:nvPr/>
        </p:nvCxnSpPr>
        <p:spPr>
          <a:xfrm flipH="1" flipV="1">
            <a:off x="2145921" y="4068436"/>
            <a:ext cx="642" cy="724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679E87-5AFA-C01E-FA89-A92A2412A174}"/>
              </a:ext>
            </a:extLst>
          </p:cNvPr>
          <p:cNvCxnSpPr>
            <a:cxnSpLocks/>
          </p:cNvCxnSpPr>
          <p:nvPr/>
        </p:nvCxnSpPr>
        <p:spPr>
          <a:xfrm flipV="1">
            <a:off x="2416447" y="4068436"/>
            <a:ext cx="0" cy="6910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404AEB-66EA-B12A-6C90-2A07691EC6F9}"/>
              </a:ext>
            </a:extLst>
          </p:cNvPr>
          <p:cNvCxnSpPr>
            <a:cxnSpLocks/>
          </p:cNvCxnSpPr>
          <p:nvPr/>
        </p:nvCxnSpPr>
        <p:spPr>
          <a:xfrm flipV="1">
            <a:off x="2145921" y="3751860"/>
            <a:ext cx="0" cy="9181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ED73960-B6A0-6332-6ACD-DE2F8A8C1838}"/>
              </a:ext>
            </a:extLst>
          </p:cNvPr>
          <p:cNvCxnSpPr>
            <a:cxnSpLocks/>
          </p:cNvCxnSpPr>
          <p:nvPr/>
        </p:nvCxnSpPr>
        <p:spPr>
          <a:xfrm flipV="1">
            <a:off x="2145921" y="3585485"/>
            <a:ext cx="0" cy="539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61023CB-7266-D6D5-9F01-D732B3034688}"/>
              </a:ext>
            </a:extLst>
          </p:cNvPr>
          <p:cNvCxnSpPr>
            <a:cxnSpLocks/>
          </p:cNvCxnSpPr>
          <p:nvPr/>
        </p:nvCxnSpPr>
        <p:spPr>
          <a:xfrm flipV="1">
            <a:off x="2143529" y="3439625"/>
            <a:ext cx="1" cy="4251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E8EA0BC-B982-BE9C-A12A-0EABDF84A7E3}"/>
              </a:ext>
            </a:extLst>
          </p:cNvPr>
          <p:cNvCxnSpPr>
            <a:cxnSpLocks/>
          </p:cNvCxnSpPr>
          <p:nvPr/>
        </p:nvCxnSpPr>
        <p:spPr>
          <a:xfrm flipV="1">
            <a:off x="2141137" y="2855538"/>
            <a:ext cx="0" cy="2029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8E317567-F49C-A3EC-CFA1-2B3A27AD99DE}"/>
              </a:ext>
            </a:extLst>
          </p:cNvPr>
          <p:cNvCxnSpPr>
            <a:cxnSpLocks/>
            <a:endCxn id="47" idx="2"/>
          </p:cNvCxnSpPr>
          <p:nvPr/>
        </p:nvCxnSpPr>
        <p:spPr>
          <a:xfrm rot="10800000">
            <a:off x="1866336" y="4302188"/>
            <a:ext cx="268398" cy="1495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466B9875-7582-3AC7-1E98-BB6EE1F9CBDA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2133170" y="4302188"/>
            <a:ext cx="287241" cy="1495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FBBB319-B926-A088-FD1A-156CF212323C}"/>
              </a:ext>
            </a:extLst>
          </p:cNvPr>
          <p:cNvCxnSpPr>
            <a:cxnSpLocks/>
            <a:stCxn id="6" idx="1"/>
            <a:endCxn id="63" idx="3"/>
          </p:cNvCxnSpPr>
          <p:nvPr/>
        </p:nvCxnSpPr>
        <p:spPr>
          <a:xfrm flipH="1" flipV="1">
            <a:off x="2494988" y="3404633"/>
            <a:ext cx="736797" cy="51308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025C77B-9C70-0DB0-521A-0A12319A3942}"/>
              </a:ext>
            </a:extLst>
          </p:cNvPr>
          <p:cNvCxnSpPr>
            <a:cxnSpLocks/>
            <a:stCxn id="62" idx="3"/>
            <a:endCxn id="6" idx="1"/>
          </p:cNvCxnSpPr>
          <p:nvPr/>
        </p:nvCxnSpPr>
        <p:spPr>
          <a:xfrm>
            <a:off x="2494988" y="3878463"/>
            <a:ext cx="736797" cy="3925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Google Shape;304;p12">
            <a:extLst>
              <a:ext uri="{FF2B5EF4-FFF2-40B4-BE49-F238E27FC236}">
                <a16:creationId xmlns:a16="http://schemas.microsoft.com/office/drawing/2014/main" id="{9EF963CA-163E-0609-40F8-7ECC535F6721}"/>
              </a:ext>
            </a:extLst>
          </p:cNvPr>
          <p:cNvSpPr/>
          <p:nvPr/>
        </p:nvSpPr>
        <p:spPr>
          <a:xfrm>
            <a:off x="1796855" y="3835850"/>
            <a:ext cx="698133" cy="8522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6BFC6"/>
              </a:gs>
              <a:gs pos="50000">
                <a:srgbClr val="F9D6DB"/>
              </a:gs>
              <a:gs pos="100000">
                <a:srgbClr val="FCEAEC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Adapter</a:t>
            </a:r>
            <a:endParaRPr sz="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304;p12">
            <a:extLst>
              <a:ext uri="{FF2B5EF4-FFF2-40B4-BE49-F238E27FC236}">
                <a16:creationId xmlns:a16="http://schemas.microsoft.com/office/drawing/2014/main" id="{52BEBC87-75A6-D26F-28EF-B4D2C5179B1D}"/>
              </a:ext>
            </a:extLst>
          </p:cNvPr>
          <p:cNvSpPr/>
          <p:nvPr/>
        </p:nvSpPr>
        <p:spPr>
          <a:xfrm>
            <a:off x="1796855" y="3362020"/>
            <a:ext cx="698133" cy="8522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6BFC6"/>
              </a:gs>
              <a:gs pos="50000">
                <a:srgbClr val="F9D6DB"/>
              </a:gs>
              <a:gs pos="100000">
                <a:srgbClr val="FCEAEC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Adapter</a:t>
            </a:r>
            <a:endParaRPr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5566796-912B-F336-950C-D7E0D7554658}"/>
              </a:ext>
            </a:extLst>
          </p:cNvPr>
          <p:cNvCxnSpPr>
            <a:cxnSpLocks/>
            <a:stCxn id="63" idx="0"/>
            <a:endCxn id="42" idx="2"/>
          </p:cNvCxnSpPr>
          <p:nvPr/>
        </p:nvCxnSpPr>
        <p:spPr>
          <a:xfrm flipH="1" flipV="1">
            <a:off x="2145921" y="3330700"/>
            <a:ext cx="1" cy="313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FE0ABE7-AE85-4638-9700-94719CCE32E4}"/>
              </a:ext>
            </a:extLst>
          </p:cNvPr>
          <p:cNvCxnSpPr>
            <a:cxnSpLocks/>
            <a:stCxn id="46" idx="0"/>
            <a:endCxn id="62" idx="2"/>
          </p:cNvCxnSpPr>
          <p:nvPr/>
        </p:nvCxnSpPr>
        <p:spPr>
          <a:xfrm flipV="1">
            <a:off x="2145921" y="3921075"/>
            <a:ext cx="1" cy="4401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20C598F-5591-943B-B3F9-4E5A0C24DA80}"/>
              </a:ext>
            </a:extLst>
          </p:cNvPr>
          <p:cNvSpPr/>
          <p:nvPr/>
        </p:nvSpPr>
        <p:spPr>
          <a:xfrm>
            <a:off x="7712737" y="2827284"/>
            <a:ext cx="1305190" cy="135045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902BEF4-3E07-44F1-71D5-1D01C0BE9CFC}"/>
              </a:ext>
            </a:extLst>
          </p:cNvPr>
          <p:cNvSpPr/>
          <p:nvPr/>
        </p:nvSpPr>
        <p:spPr>
          <a:xfrm>
            <a:off x="7901571" y="3519508"/>
            <a:ext cx="1002155" cy="507313"/>
          </a:xfrm>
          <a:prstGeom prst="roundRect">
            <a:avLst/>
          </a:prstGeom>
          <a:solidFill>
            <a:srgbClr val="EADCF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3B6FCB2-FCC8-B059-CC4B-CF94046A48AF}"/>
              </a:ext>
            </a:extLst>
          </p:cNvPr>
          <p:cNvSpPr/>
          <p:nvPr/>
        </p:nvSpPr>
        <p:spPr>
          <a:xfrm>
            <a:off x="8004329" y="3031696"/>
            <a:ext cx="745290" cy="103347"/>
          </a:xfrm>
          <a:prstGeom prst="roundRect">
            <a:avLst/>
          </a:prstGeom>
          <a:solidFill>
            <a:srgbClr val="E1D3C5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F5B3DB01-3E60-A912-E3C4-15207A460D73}"/>
              </a:ext>
            </a:extLst>
          </p:cNvPr>
          <p:cNvSpPr/>
          <p:nvPr/>
        </p:nvSpPr>
        <p:spPr>
          <a:xfrm>
            <a:off x="8004329" y="3346192"/>
            <a:ext cx="745290" cy="103347"/>
          </a:xfrm>
          <a:prstGeom prst="roundRect">
            <a:avLst/>
          </a:prstGeom>
          <a:solidFill>
            <a:srgbClr val="E1D3C5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598D29C-5CB0-2A18-2F7B-29D09BB8819D}"/>
              </a:ext>
            </a:extLst>
          </p:cNvPr>
          <p:cNvSpPr/>
          <p:nvPr/>
        </p:nvSpPr>
        <p:spPr>
          <a:xfrm>
            <a:off x="8004329" y="3188944"/>
            <a:ext cx="745290" cy="103347"/>
          </a:xfrm>
          <a:prstGeom prst="roundRect">
            <a:avLst/>
          </a:prstGeom>
          <a:solidFill>
            <a:srgbClr val="69D8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972B5F9-A9B4-116C-CCCB-572E60A05E55}"/>
              </a:ext>
            </a:extLst>
          </p:cNvPr>
          <p:cNvCxnSpPr>
            <a:cxnSpLocks/>
            <a:endCxn id="68" idx="1"/>
          </p:cNvCxnSpPr>
          <p:nvPr/>
        </p:nvCxnSpPr>
        <p:spPr>
          <a:xfrm rot="10800000">
            <a:off x="8004329" y="3083370"/>
            <a:ext cx="373758" cy="238394"/>
          </a:xfrm>
          <a:prstGeom prst="bentConnector3">
            <a:avLst>
              <a:gd name="adj1" fmla="val 158105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530470C-53BB-69EA-CAED-85D789B12E67}"/>
              </a:ext>
            </a:extLst>
          </p:cNvPr>
          <p:cNvSpPr/>
          <p:nvPr/>
        </p:nvSpPr>
        <p:spPr>
          <a:xfrm>
            <a:off x="8004329" y="3555310"/>
            <a:ext cx="802868" cy="103347"/>
          </a:xfrm>
          <a:prstGeom prst="roundRect">
            <a:avLst/>
          </a:prstGeom>
          <a:solidFill>
            <a:srgbClr val="69D8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25ED073-9BE5-3319-1ED8-98B5B0B9A07D}"/>
              </a:ext>
            </a:extLst>
          </p:cNvPr>
          <p:cNvSpPr/>
          <p:nvPr/>
        </p:nvSpPr>
        <p:spPr>
          <a:xfrm>
            <a:off x="7998331" y="3746636"/>
            <a:ext cx="198116" cy="1648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5774CF69-E60B-E918-8ED2-CFCFE2AD969D}"/>
              </a:ext>
            </a:extLst>
          </p:cNvPr>
          <p:cNvSpPr/>
          <p:nvPr/>
        </p:nvSpPr>
        <p:spPr>
          <a:xfrm>
            <a:off x="8264361" y="3746545"/>
            <a:ext cx="198116" cy="1648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5F3B1DE-343A-7321-7E45-B9014A5037C2}"/>
              </a:ext>
            </a:extLst>
          </p:cNvPr>
          <p:cNvSpPr/>
          <p:nvPr/>
        </p:nvSpPr>
        <p:spPr>
          <a:xfrm>
            <a:off x="8579076" y="3746636"/>
            <a:ext cx="198116" cy="1648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307B3BD-8A48-2B0F-FE9D-78C3D480660D}"/>
              </a:ext>
            </a:extLst>
          </p:cNvPr>
          <p:cNvCxnSpPr>
            <a:cxnSpLocks/>
          </p:cNvCxnSpPr>
          <p:nvPr/>
        </p:nvCxnSpPr>
        <p:spPr>
          <a:xfrm flipV="1">
            <a:off x="8359041" y="3911393"/>
            <a:ext cx="0" cy="4210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E4027F3E-9F19-944C-A0B6-BAF24D1EB24B}"/>
              </a:ext>
            </a:extLst>
          </p:cNvPr>
          <p:cNvCxnSpPr>
            <a:cxnSpLocks/>
            <a:endCxn id="69" idx="1"/>
          </p:cNvCxnSpPr>
          <p:nvPr/>
        </p:nvCxnSpPr>
        <p:spPr>
          <a:xfrm rot="16200000" flipV="1">
            <a:off x="7822465" y="3579730"/>
            <a:ext cx="718440" cy="354712"/>
          </a:xfrm>
          <a:prstGeom prst="bentConnector4">
            <a:avLst>
              <a:gd name="adj1" fmla="val 3448"/>
              <a:gd name="adj2" fmla="val 161225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5963185-21C6-05A1-ED8E-1788B6CA9E60}"/>
              </a:ext>
            </a:extLst>
          </p:cNvPr>
          <p:cNvCxnSpPr>
            <a:cxnSpLocks/>
            <a:stCxn id="73" idx="0"/>
          </p:cNvCxnSpPr>
          <p:nvPr/>
        </p:nvCxnSpPr>
        <p:spPr>
          <a:xfrm flipH="1" flipV="1">
            <a:off x="8096105" y="3658110"/>
            <a:ext cx="1284" cy="8852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D2D3967-0BAE-CD45-0B5F-0755F62CA885}"/>
              </a:ext>
            </a:extLst>
          </p:cNvPr>
          <p:cNvCxnSpPr>
            <a:cxnSpLocks/>
          </p:cNvCxnSpPr>
          <p:nvPr/>
        </p:nvCxnSpPr>
        <p:spPr>
          <a:xfrm flipH="1" flipV="1">
            <a:off x="8361092" y="3661631"/>
            <a:ext cx="1284" cy="8852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AD89F85-1DEC-4C54-C831-B1F9B4E5DBC1}"/>
              </a:ext>
            </a:extLst>
          </p:cNvPr>
          <p:cNvCxnSpPr>
            <a:cxnSpLocks/>
          </p:cNvCxnSpPr>
          <p:nvPr/>
        </p:nvCxnSpPr>
        <p:spPr>
          <a:xfrm flipH="1" flipV="1">
            <a:off x="8672886" y="3658290"/>
            <a:ext cx="1284" cy="8852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E6C26C8-7244-1055-7AC8-D65A8FEBB466}"/>
              </a:ext>
            </a:extLst>
          </p:cNvPr>
          <p:cNvCxnSpPr>
            <a:cxnSpLocks/>
          </p:cNvCxnSpPr>
          <p:nvPr/>
        </p:nvCxnSpPr>
        <p:spPr>
          <a:xfrm flipV="1">
            <a:off x="8377616" y="3458667"/>
            <a:ext cx="0" cy="9181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38ECE26-2EE0-1511-B6AA-B9957E9616AA}"/>
              </a:ext>
            </a:extLst>
          </p:cNvPr>
          <p:cNvCxnSpPr>
            <a:cxnSpLocks/>
            <a:stCxn id="69" idx="0"/>
            <a:endCxn id="70" idx="2"/>
          </p:cNvCxnSpPr>
          <p:nvPr/>
        </p:nvCxnSpPr>
        <p:spPr>
          <a:xfrm flipV="1">
            <a:off x="8376974" y="3292291"/>
            <a:ext cx="0" cy="539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1A4B9D1-BBD1-3D9F-122D-82D9523CD705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8376974" y="3143078"/>
            <a:ext cx="1114" cy="458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AB8A66-C862-8A51-97F8-2404F2454381}"/>
              </a:ext>
            </a:extLst>
          </p:cNvPr>
          <p:cNvCxnSpPr>
            <a:cxnSpLocks/>
          </p:cNvCxnSpPr>
          <p:nvPr/>
        </p:nvCxnSpPr>
        <p:spPr>
          <a:xfrm flipV="1">
            <a:off x="8372190" y="2629401"/>
            <a:ext cx="0" cy="2029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C8BEC9FB-D22A-89DD-C03F-8DC3EAE3E069}"/>
              </a:ext>
            </a:extLst>
          </p:cNvPr>
          <p:cNvCxnSpPr>
            <a:cxnSpLocks/>
            <a:endCxn id="73" idx="2"/>
          </p:cNvCxnSpPr>
          <p:nvPr/>
        </p:nvCxnSpPr>
        <p:spPr>
          <a:xfrm rot="10800000">
            <a:off x="8097389" y="3911459"/>
            <a:ext cx="268398" cy="1495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B1C380A4-A03F-5B41-75A5-DA7912F7DF15}"/>
              </a:ext>
            </a:extLst>
          </p:cNvPr>
          <p:cNvCxnSpPr>
            <a:cxnSpLocks/>
            <a:endCxn id="75" idx="2"/>
          </p:cNvCxnSpPr>
          <p:nvPr/>
        </p:nvCxnSpPr>
        <p:spPr>
          <a:xfrm flipV="1">
            <a:off x="8362784" y="3911459"/>
            <a:ext cx="315350" cy="1495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Google Shape;322;p12">
            <a:extLst>
              <a:ext uri="{FF2B5EF4-FFF2-40B4-BE49-F238E27FC236}">
                <a16:creationId xmlns:a16="http://schemas.microsoft.com/office/drawing/2014/main" id="{F6338E66-1BED-0D3E-CC79-50C38CA9675A}"/>
              </a:ext>
            </a:extLst>
          </p:cNvPr>
          <p:cNvSpPr/>
          <p:nvPr/>
        </p:nvSpPr>
        <p:spPr>
          <a:xfrm rot="16200000">
            <a:off x="8421644" y="3794431"/>
            <a:ext cx="164823" cy="6905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C9A4"/>
              </a:gs>
              <a:gs pos="50000">
                <a:srgbClr val="FFDCC5"/>
              </a:gs>
              <a:gs pos="100000">
                <a:srgbClr val="FFECE3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322;p12">
            <a:extLst>
              <a:ext uri="{FF2B5EF4-FFF2-40B4-BE49-F238E27FC236}">
                <a16:creationId xmlns:a16="http://schemas.microsoft.com/office/drawing/2014/main" id="{FD838647-0225-BC43-94DE-759C5915CD17}"/>
              </a:ext>
            </a:extLst>
          </p:cNvPr>
          <p:cNvSpPr/>
          <p:nvPr/>
        </p:nvSpPr>
        <p:spPr>
          <a:xfrm rot="16200000">
            <a:off x="8738499" y="3794431"/>
            <a:ext cx="164823" cy="6905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C9A4"/>
              </a:gs>
              <a:gs pos="50000">
                <a:srgbClr val="FFDCC5"/>
              </a:gs>
              <a:gs pos="100000">
                <a:srgbClr val="FFECE3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2716061-7098-C3C0-E952-118FD273271F}"/>
              </a:ext>
            </a:extLst>
          </p:cNvPr>
          <p:cNvCxnSpPr>
            <a:cxnSpLocks/>
          </p:cNvCxnSpPr>
          <p:nvPr/>
        </p:nvCxnSpPr>
        <p:spPr>
          <a:xfrm flipH="1" flipV="1">
            <a:off x="8521635" y="3928474"/>
            <a:ext cx="44759" cy="66709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405C716-341E-3785-6E72-91CFE07FB8F4}"/>
              </a:ext>
            </a:extLst>
          </p:cNvPr>
          <p:cNvCxnSpPr>
            <a:cxnSpLocks/>
          </p:cNvCxnSpPr>
          <p:nvPr/>
        </p:nvCxnSpPr>
        <p:spPr>
          <a:xfrm flipV="1">
            <a:off x="8584265" y="3917718"/>
            <a:ext cx="229681" cy="69197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 descr="Logo, icon&#10;&#10;Description automatically generated">
            <a:extLst>
              <a:ext uri="{FF2B5EF4-FFF2-40B4-BE49-F238E27FC236}">
                <a16:creationId xmlns:a16="http://schemas.microsoft.com/office/drawing/2014/main" id="{7BCE0099-932B-1D7E-2AEB-E8DC3B409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79" y="3786334"/>
            <a:ext cx="189151" cy="233103"/>
          </a:xfrm>
          <a:prstGeom prst="rect">
            <a:avLst/>
          </a:prstGeom>
        </p:spPr>
      </p:pic>
      <p:pic>
        <p:nvPicPr>
          <p:cNvPr id="92" name="Picture 91" descr="Logo, icon&#10;&#10;Description automatically generated">
            <a:extLst>
              <a:ext uri="{FF2B5EF4-FFF2-40B4-BE49-F238E27FC236}">
                <a16:creationId xmlns:a16="http://schemas.microsoft.com/office/drawing/2014/main" id="{D91EC6A2-AFFC-0338-BF0C-82B05D34E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196" y="4794134"/>
            <a:ext cx="189151" cy="233103"/>
          </a:xfrm>
          <a:prstGeom prst="rect">
            <a:avLst/>
          </a:prstGeom>
        </p:spPr>
      </p:pic>
      <p:pic>
        <p:nvPicPr>
          <p:cNvPr id="93" name="Picture 92" descr="Logo, icon&#10;&#10;Description automatically generated">
            <a:extLst>
              <a:ext uri="{FF2B5EF4-FFF2-40B4-BE49-F238E27FC236}">
                <a16:creationId xmlns:a16="http://schemas.microsoft.com/office/drawing/2014/main" id="{D7825778-C4C0-C8D6-D724-0A9CBFFC61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595" y="4794134"/>
            <a:ext cx="189151" cy="233103"/>
          </a:xfrm>
          <a:prstGeom prst="rect">
            <a:avLst/>
          </a:prstGeom>
        </p:spPr>
      </p:pic>
      <p:pic>
        <p:nvPicPr>
          <p:cNvPr id="94" name="Picture 93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C114539F-C6F7-9B18-C9E0-0D17779443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552" y="4474104"/>
            <a:ext cx="291126" cy="271167"/>
          </a:xfrm>
          <a:prstGeom prst="rect">
            <a:avLst/>
          </a:prstGeom>
        </p:spPr>
      </p:pic>
      <p:pic>
        <p:nvPicPr>
          <p:cNvPr id="95" name="Picture 94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D6C0BF76-4995-61E1-56CA-8D97228BD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05" y="4477498"/>
            <a:ext cx="291126" cy="271167"/>
          </a:xfrm>
          <a:prstGeom prst="rect">
            <a:avLst/>
          </a:prstGeom>
        </p:spPr>
      </p:pic>
      <p:pic>
        <p:nvPicPr>
          <p:cNvPr id="96" name="Picture 9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BE638825-9972-F896-1BD5-02D0194F9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11" y="4474104"/>
            <a:ext cx="291126" cy="271167"/>
          </a:xfrm>
          <a:prstGeom prst="rect">
            <a:avLst/>
          </a:prstGeom>
        </p:spPr>
      </p:pic>
      <p:pic>
        <p:nvPicPr>
          <p:cNvPr id="97" name="Picture 96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8BFE21C8-6ACC-7017-E6EA-A6A643350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285" y="4443345"/>
            <a:ext cx="291126" cy="271167"/>
          </a:xfrm>
          <a:prstGeom prst="rect">
            <a:avLst/>
          </a:prstGeom>
        </p:spPr>
      </p:pic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7E75C8D6-3DB5-A15A-E185-FB37172094F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84859" y="3873761"/>
            <a:ext cx="726492" cy="361088"/>
          </a:xfrm>
          <a:prstGeom prst="bentConnector4">
            <a:avLst>
              <a:gd name="adj1" fmla="val -7632"/>
              <a:gd name="adj2" fmla="val 155806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18DE848-B662-0241-AB31-4CDBF057AEEA}"/>
              </a:ext>
            </a:extLst>
          </p:cNvPr>
          <p:cNvSpPr txBox="1"/>
          <p:nvPr/>
        </p:nvSpPr>
        <p:spPr>
          <a:xfrm>
            <a:off x="1341043" y="3005983"/>
            <a:ext cx="1600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Transformer Block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012D91C-0B21-044D-C166-EA482F16BB46}"/>
              </a:ext>
            </a:extLst>
          </p:cNvPr>
          <p:cNvSpPr txBox="1"/>
          <p:nvPr/>
        </p:nvSpPr>
        <p:spPr>
          <a:xfrm>
            <a:off x="7572096" y="2799731"/>
            <a:ext cx="1600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Transformer Block</a:t>
            </a:r>
          </a:p>
        </p:txBody>
      </p:sp>
      <p:sp>
        <p:nvSpPr>
          <p:cNvPr id="101" name="Google Shape;167;p7">
            <a:extLst>
              <a:ext uri="{FF2B5EF4-FFF2-40B4-BE49-F238E27FC236}">
                <a16:creationId xmlns:a16="http://schemas.microsoft.com/office/drawing/2014/main" id="{FC2532F4-112C-4E12-FBB4-2EB1B8C6559D}"/>
              </a:ext>
            </a:extLst>
          </p:cNvPr>
          <p:cNvSpPr/>
          <p:nvPr/>
        </p:nvSpPr>
        <p:spPr>
          <a:xfrm>
            <a:off x="4381282" y="3350024"/>
            <a:ext cx="749386" cy="438720"/>
          </a:xfrm>
          <a:prstGeom prst="flowChartMagneticDisk">
            <a:avLst/>
          </a:prstGeom>
          <a:solidFill>
            <a:srgbClr val="F4EFEA"/>
          </a:solidFill>
          <a:ln w="9525" cap="flat" cmpd="sng">
            <a:solidFill>
              <a:srgbClr val="C7AD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2856" tIns="21422" rIns="42856" bIns="21422" anchor="ctr" anchorCtr="0">
            <a:no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-Es</a:t>
            </a:r>
            <a:endParaRPr sz="1400" dirty="0"/>
          </a:p>
        </p:txBody>
      </p:sp>
      <p:sp>
        <p:nvSpPr>
          <p:cNvPr id="102" name="Google Shape;167;p7">
            <a:extLst>
              <a:ext uri="{FF2B5EF4-FFF2-40B4-BE49-F238E27FC236}">
                <a16:creationId xmlns:a16="http://schemas.microsoft.com/office/drawing/2014/main" id="{6EAC3628-C291-749A-A348-5D30DEC81871}"/>
              </a:ext>
            </a:extLst>
          </p:cNvPr>
          <p:cNvSpPr/>
          <p:nvPr/>
        </p:nvSpPr>
        <p:spPr>
          <a:xfrm>
            <a:off x="5399767" y="3350024"/>
            <a:ext cx="749386" cy="438720"/>
          </a:xfrm>
          <a:prstGeom prst="flowChartMagneticDisk">
            <a:avLst/>
          </a:prstGeom>
          <a:solidFill>
            <a:srgbClr val="FEF1CA"/>
          </a:solidFill>
          <a:ln w="9525" cap="flat" cmpd="sng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2856" tIns="21422" rIns="42856" bIns="21422" anchor="ctr" anchorCtr="0">
            <a:no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-Hi</a:t>
            </a:r>
            <a:endParaRPr sz="1400" dirty="0"/>
          </a:p>
        </p:txBody>
      </p:sp>
      <p:sp>
        <p:nvSpPr>
          <p:cNvPr id="103" name="Google Shape;167;p7">
            <a:extLst>
              <a:ext uri="{FF2B5EF4-FFF2-40B4-BE49-F238E27FC236}">
                <a16:creationId xmlns:a16="http://schemas.microsoft.com/office/drawing/2014/main" id="{8A1B72FF-4536-950C-0BDA-127F4CCA7FE5}"/>
              </a:ext>
            </a:extLst>
          </p:cNvPr>
          <p:cNvSpPr/>
          <p:nvPr/>
        </p:nvSpPr>
        <p:spPr>
          <a:xfrm>
            <a:off x="6418252" y="3350024"/>
            <a:ext cx="749386" cy="43872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2856" tIns="21422" rIns="42856" bIns="21422" anchor="ctr" anchorCtr="0">
            <a:no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-Fr</a:t>
            </a:r>
            <a:endParaRPr sz="1400" dirty="0"/>
          </a:p>
        </p:txBody>
      </p:sp>
      <p:sp>
        <p:nvSpPr>
          <p:cNvPr id="104" name="Google Shape;291;p12">
            <a:extLst>
              <a:ext uri="{FF2B5EF4-FFF2-40B4-BE49-F238E27FC236}">
                <a16:creationId xmlns:a16="http://schemas.microsoft.com/office/drawing/2014/main" id="{275033AD-829A-F731-3FB5-D9DF5B564CBA}"/>
              </a:ext>
            </a:extLst>
          </p:cNvPr>
          <p:cNvSpPr/>
          <p:nvPr/>
        </p:nvSpPr>
        <p:spPr>
          <a:xfrm>
            <a:off x="5611388" y="4165118"/>
            <a:ext cx="360002" cy="243404"/>
          </a:xfrm>
          <a:prstGeom prst="snip1Rect">
            <a:avLst>
              <a:gd name="adj" fmla="val 16667"/>
            </a:avLst>
          </a:prstGeom>
          <a:noFill/>
          <a:ln w="12700" cap="flat" cmpd="sng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7329" tIns="37329" rIns="37329" bIns="37329" anchor="ctr" anchorCtr="0">
            <a:noAutofit/>
          </a:bodyPr>
          <a:lstStyle/>
          <a:p>
            <a:pPr algn="ctr"/>
            <a:endParaRPr sz="12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454D669-81A2-2F03-F091-3FFD484D53B2}"/>
              </a:ext>
            </a:extLst>
          </p:cNvPr>
          <p:cNvCxnSpPr>
            <a:cxnSpLocks/>
            <a:stCxn id="102" idx="3"/>
            <a:endCxn id="104" idx="3"/>
          </p:cNvCxnSpPr>
          <p:nvPr/>
        </p:nvCxnSpPr>
        <p:spPr>
          <a:xfrm>
            <a:off x="5774460" y="3788744"/>
            <a:ext cx="16929" cy="37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2FCCF94-173A-6FD1-9B3F-94F07936A3B2}"/>
              </a:ext>
            </a:extLst>
          </p:cNvPr>
          <p:cNvSpPr txBox="1"/>
          <p:nvPr/>
        </p:nvSpPr>
        <p:spPr>
          <a:xfrm>
            <a:off x="5218329" y="3828956"/>
            <a:ext cx="685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Sample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726B4994-3604-BD8F-FCDC-8079B1946D04}"/>
              </a:ext>
            </a:extLst>
          </p:cNvPr>
          <p:cNvCxnSpPr>
            <a:cxnSpLocks/>
            <a:stCxn id="104" idx="1"/>
            <a:endCxn id="29" idx="2"/>
          </p:cNvCxnSpPr>
          <p:nvPr/>
        </p:nvCxnSpPr>
        <p:spPr>
          <a:xfrm rot="16200000" flipH="1">
            <a:off x="5558309" y="4641601"/>
            <a:ext cx="944520" cy="478361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C285780D-FB70-F0D2-57F2-396BC6097D5C}"/>
              </a:ext>
            </a:extLst>
          </p:cNvPr>
          <p:cNvCxnSpPr>
            <a:cxnSpLocks/>
            <a:stCxn id="104" idx="2"/>
          </p:cNvCxnSpPr>
          <p:nvPr/>
        </p:nvCxnSpPr>
        <p:spPr>
          <a:xfrm rot="10800000">
            <a:off x="4539896" y="4196636"/>
            <a:ext cx="1071493" cy="9018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9621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303"/>
    </mc:Choice>
    <mc:Fallback xmlns="">
      <p:transition spd="slow" advTm="603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62" grpId="0" animBg="1"/>
      <p:bldP spid="6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87" grpId="0" animBg="1"/>
      <p:bldP spid="88" grpId="0" animBg="1"/>
      <p:bldP spid="99" grpId="0"/>
      <p:bldP spid="1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047BF-4B39-8351-7181-07B2B2C7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7" y="386930"/>
            <a:ext cx="10645955" cy="1188950"/>
          </a:xfrm>
        </p:spPr>
        <p:txBody>
          <a:bodyPr anchor="b">
            <a:normAutofit/>
          </a:bodyPr>
          <a:lstStyle/>
          <a:p>
            <a:r>
              <a:rPr kumimoji="0" lang="en-US" altLang="zh-TW" sz="3600" b="1" i="0" u="none" strike="noStrike" kern="1200" cap="none" spc="0" normalizeH="0" baseline="0" noProof="0" dirty="0">
                <a:ln>
                  <a:noFill/>
                </a:ln>
                <a:solidFill>
                  <a:srgbClr val="2850A0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GLOSS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2850A0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 = </a:t>
            </a:r>
            <a:r>
              <a:rPr kumimoji="0" lang="en-US" altLang="zh-TW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2850A0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G</a:t>
            </a:r>
            <a:r>
              <a:rPr kumimoji="0" lang="en-US" altLang="zh-TW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2850A0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enera</a:t>
            </a:r>
            <a:r>
              <a:rPr kumimoji="0" lang="en-US" altLang="zh-TW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2850A0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L</a:t>
            </a:r>
            <a:r>
              <a:rPr kumimoji="0" lang="en-US" altLang="zh-TW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2850A0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ized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2850A0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 </a:t>
            </a:r>
            <a:r>
              <a:rPr kumimoji="0" lang="en-US" altLang="zh-TW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2850A0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c</a:t>
            </a:r>
            <a:r>
              <a:rPr kumimoji="0" lang="en-US" altLang="zh-TW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2850A0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O</a:t>
            </a:r>
            <a:r>
              <a:rPr kumimoji="0" lang="en-US" altLang="zh-TW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2850A0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de-</a:t>
            </a:r>
            <a:r>
              <a:rPr kumimoji="0" lang="en-US" altLang="zh-TW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2850A0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S</a:t>
            </a:r>
            <a:r>
              <a:rPr kumimoji="0" lang="en-US" altLang="zh-TW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2850A0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witched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2850A0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 text </a:t>
            </a:r>
            <a:r>
              <a:rPr kumimoji="0" lang="en-US" altLang="zh-TW" sz="3600" b="1" i="0" u="none" strike="noStrike" kern="1200" cap="none" spc="0" normalizeH="0" baseline="0" noProof="0" dirty="0">
                <a:ln>
                  <a:noFill/>
                </a:ln>
                <a:solidFill>
                  <a:srgbClr val="2850A0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S</a:t>
            </a: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2850A0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ynthesizer</a:t>
            </a:r>
            <a:endParaRPr lang="en-US" sz="3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2CE45-1046-FCC6-BC15-08ED898E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574680E-9F45-EF43-8932-CB82E541CE3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13" name="Google Shape;165;p7">
            <a:extLst>
              <a:ext uri="{FF2B5EF4-FFF2-40B4-BE49-F238E27FC236}">
                <a16:creationId xmlns:a16="http://schemas.microsoft.com/office/drawing/2014/main" id="{B37666B9-E5A6-8AE0-778E-3A9BC824DCFC}"/>
              </a:ext>
            </a:extLst>
          </p:cNvPr>
          <p:cNvSpPr/>
          <p:nvPr/>
        </p:nvSpPr>
        <p:spPr>
          <a:xfrm>
            <a:off x="5022148" y="4108722"/>
            <a:ext cx="3203972" cy="78629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2856" tIns="21422" rIns="42856" bIns="21422" anchor="ctr" anchorCtr="0">
            <a:noAutofit/>
          </a:bodyPr>
          <a:lstStyle/>
          <a:p>
            <a:pPr algn="ctr"/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Training Corpus for Code-Switching</a:t>
            </a:r>
            <a:endParaRPr lang="en-US" sz="1400" dirty="0">
              <a:latin typeface="Calibri"/>
              <a:cs typeface="Calibri"/>
              <a:sym typeface="Calibri"/>
            </a:endParaRPr>
          </a:p>
          <a:p>
            <a:pPr algn="ctr"/>
            <a:endParaRPr lang="en-US" sz="84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lang="en-US" sz="84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lang="en-US" sz="84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84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304;p12">
            <a:extLst>
              <a:ext uri="{FF2B5EF4-FFF2-40B4-BE49-F238E27FC236}">
                <a16:creationId xmlns:a16="http://schemas.microsoft.com/office/drawing/2014/main" id="{D0BB0DD2-B590-2581-7E81-60385A9F737E}"/>
              </a:ext>
            </a:extLst>
          </p:cNvPr>
          <p:cNvSpPr/>
          <p:nvPr/>
        </p:nvSpPr>
        <p:spPr>
          <a:xfrm>
            <a:off x="4077286" y="4729982"/>
            <a:ext cx="562226" cy="43449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6BFC6"/>
              </a:gs>
              <a:gs pos="50000">
                <a:srgbClr val="F9D6DB"/>
              </a:gs>
              <a:gs pos="100000">
                <a:srgbClr val="FCEAE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Adapter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DDCA47BD-D65B-BA6A-33FF-3AAAF24DD79C}"/>
              </a:ext>
            </a:extLst>
          </p:cNvPr>
          <p:cNvSpPr/>
          <p:nvPr/>
        </p:nvSpPr>
        <p:spPr>
          <a:xfrm>
            <a:off x="2289770" y="4058161"/>
            <a:ext cx="1332995" cy="15266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15476786-B7E8-C888-5809-64C3C6D2E5D5}"/>
              </a:ext>
            </a:extLst>
          </p:cNvPr>
          <p:cNvSpPr/>
          <p:nvPr/>
        </p:nvSpPr>
        <p:spPr>
          <a:xfrm>
            <a:off x="2516020" y="4837040"/>
            <a:ext cx="941236" cy="610023"/>
          </a:xfrm>
          <a:prstGeom prst="roundRect">
            <a:avLst/>
          </a:prstGeom>
          <a:solidFill>
            <a:srgbClr val="EADCF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Google Shape;290;p12">
            <a:extLst>
              <a:ext uri="{FF2B5EF4-FFF2-40B4-BE49-F238E27FC236}">
                <a16:creationId xmlns:a16="http://schemas.microsoft.com/office/drawing/2014/main" id="{E0D49845-D492-615B-E682-5169679FC239}"/>
              </a:ext>
            </a:extLst>
          </p:cNvPr>
          <p:cNvCxnSpPr>
            <a:cxnSpLocks/>
          </p:cNvCxnSpPr>
          <p:nvPr/>
        </p:nvCxnSpPr>
        <p:spPr>
          <a:xfrm flipH="1">
            <a:off x="2639017" y="5913338"/>
            <a:ext cx="775905" cy="38046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118" name="Google Shape;291;p12">
            <a:extLst>
              <a:ext uri="{FF2B5EF4-FFF2-40B4-BE49-F238E27FC236}">
                <a16:creationId xmlns:a16="http://schemas.microsoft.com/office/drawing/2014/main" id="{350A2FAC-B5DC-B211-8703-412ADE8F2EC2}"/>
              </a:ext>
            </a:extLst>
          </p:cNvPr>
          <p:cNvSpPr/>
          <p:nvPr/>
        </p:nvSpPr>
        <p:spPr>
          <a:xfrm>
            <a:off x="2829132" y="6203457"/>
            <a:ext cx="1936551" cy="358195"/>
          </a:xfrm>
          <a:prstGeom prst="snip1Rect">
            <a:avLst>
              <a:gd name="adj" fmla="val 16667"/>
            </a:avLst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7329" tIns="37329" rIns="37329" bIns="37329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height is only 1982 meters</a:t>
            </a:r>
            <a:endParaRPr sz="1200" dirty="0"/>
          </a:p>
        </p:txBody>
      </p:sp>
      <p:cxnSp>
        <p:nvCxnSpPr>
          <p:cNvPr id="119" name="Google Shape;292;p12">
            <a:extLst>
              <a:ext uri="{FF2B5EF4-FFF2-40B4-BE49-F238E27FC236}">
                <a16:creationId xmlns:a16="http://schemas.microsoft.com/office/drawing/2014/main" id="{3AA5C386-B3B4-1FA5-D8D9-A40F867CF13C}"/>
              </a:ext>
            </a:extLst>
          </p:cNvPr>
          <p:cNvCxnSpPr/>
          <p:nvPr/>
        </p:nvCxnSpPr>
        <p:spPr>
          <a:xfrm rot="10800000" flipH="1">
            <a:off x="4387990" y="5812082"/>
            <a:ext cx="582916" cy="225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0" name="Google Shape;293;p12">
            <a:extLst>
              <a:ext uri="{FF2B5EF4-FFF2-40B4-BE49-F238E27FC236}">
                <a16:creationId xmlns:a16="http://schemas.microsoft.com/office/drawing/2014/main" id="{959AE8E4-4CBD-6DFE-5C06-2DF0EEAB747E}"/>
              </a:ext>
            </a:extLst>
          </p:cNvPr>
          <p:cNvCxnSpPr>
            <a:cxnSpLocks/>
          </p:cNvCxnSpPr>
          <p:nvPr/>
        </p:nvCxnSpPr>
        <p:spPr>
          <a:xfrm>
            <a:off x="4186726" y="5944951"/>
            <a:ext cx="554559" cy="23436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121" name="Google Shape;294;p12">
            <a:extLst>
              <a:ext uri="{FF2B5EF4-FFF2-40B4-BE49-F238E27FC236}">
                <a16:creationId xmlns:a16="http://schemas.microsoft.com/office/drawing/2014/main" id="{50DA44D9-8C7B-3582-F4B1-03AE41CF05D0}"/>
              </a:ext>
            </a:extLst>
          </p:cNvPr>
          <p:cNvSpPr/>
          <p:nvPr/>
        </p:nvSpPr>
        <p:spPr>
          <a:xfrm>
            <a:off x="3309485" y="5634113"/>
            <a:ext cx="1076972" cy="35819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Encoder</a:t>
            </a:r>
            <a:endParaRPr sz="1600" dirty="0"/>
          </a:p>
        </p:txBody>
      </p:sp>
      <p:cxnSp>
        <p:nvCxnSpPr>
          <p:cNvPr id="122" name="Google Shape;295;p12">
            <a:extLst>
              <a:ext uri="{FF2B5EF4-FFF2-40B4-BE49-F238E27FC236}">
                <a16:creationId xmlns:a16="http://schemas.microsoft.com/office/drawing/2014/main" id="{FE3615F1-EBB4-FCA8-5FA5-6527B88F00B1}"/>
              </a:ext>
            </a:extLst>
          </p:cNvPr>
          <p:cNvCxnSpPr/>
          <p:nvPr/>
        </p:nvCxnSpPr>
        <p:spPr>
          <a:xfrm rot="10800000">
            <a:off x="5092160" y="6029096"/>
            <a:ext cx="0" cy="14458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3" name="Google Shape;296;p12">
            <a:extLst>
              <a:ext uri="{FF2B5EF4-FFF2-40B4-BE49-F238E27FC236}">
                <a16:creationId xmlns:a16="http://schemas.microsoft.com/office/drawing/2014/main" id="{C206377C-1603-8099-FC7C-71A04DE97E84}"/>
              </a:ext>
            </a:extLst>
          </p:cNvPr>
          <p:cNvSpPr/>
          <p:nvPr/>
        </p:nvSpPr>
        <p:spPr>
          <a:xfrm>
            <a:off x="4850577" y="5212235"/>
            <a:ext cx="489135" cy="26135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B3CFC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इसकी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297;p12">
            <a:extLst>
              <a:ext uri="{FF2B5EF4-FFF2-40B4-BE49-F238E27FC236}">
                <a16:creationId xmlns:a16="http://schemas.microsoft.com/office/drawing/2014/main" id="{AC505301-51A2-2F2C-EEEC-952F2A687D53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5091700" y="5473592"/>
            <a:ext cx="3445" cy="16052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5" name="Google Shape;298;p12">
            <a:extLst>
              <a:ext uri="{FF2B5EF4-FFF2-40B4-BE49-F238E27FC236}">
                <a16:creationId xmlns:a16="http://schemas.microsoft.com/office/drawing/2014/main" id="{97CB2805-357B-16BA-EEEA-EF6193F20A4F}"/>
              </a:ext>
            </a:extLst>
          </p:cNvPr>
          <p:cNvSpPr/>
          <p:nvPr/>
        </p:nvSpPr>
        <p:spPr>
          <a:xfrm>
            <a:off x="4852991" y="6258597"/>
            <a:ext cx="478335" cy="25420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hi_IN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300;p12">
            <a:extLst>
              <a:ext uri="{FF2B5EF4-FFF2-40B4-BE49-F238E27FC236}">
                <a16:creationId xmlns:a16="http://schemas.microsoft.com/office/drawing/2014/main" id="{05AD1DD3-B758-A6B7-68A8-A9B58A59B6D1}"/>
              </a:ext>
            </a:extLst>
          </p:cNvPr>
          <p:cNvSpPr/>
          <p:nvPr/>
        </p:nvSpPr>
        <p:spPr>
          <a:xfrm>
            <a:off x="4970906" y="5625076"/>
            <a:ext cx="1085248" cy="35677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 sz="1600" dirty="0"/>
          </a:p>
        </p:txBody>
      </p:sp>
      <p:cxnSp>
        <p:nvCxnSpPr>
          <p:cNvPr id="127" name="Google Shape;302;p12">
            <a:extLst>
              <a:ext uri="{FF2B5EF4-FFF2-40B4-BE49-F238E27FC236}">
                <a16:creationId xmlns:a16="http://schemas.microsoft.com/office/drawing/2014/main" id="{F58B179A-BEBD-0A32-EABA-464B5D6EAE63}"/>
              </a:ext>
            </a:extLst>
          </p:cNvPr>
          <p:cNvCxnSpPr>
            <a:cxnSpLocks/>
            <a:stCxn id="123" idx="3"/>
            <a:endCxn id="136" idx="1"/>
          </p:cNvCxnSpPr>
          <p:nvPr/>
        </p:nvCxnSpPr>
        <p:spPr>
          <a:xfrm>
            <a:off x="5339712" y="5342914"/>
            <a:ext cx="208672" cy="1042786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chemeClr val="dk1"/>
            </a:solidFill>
            <a:prstDash val="dashDot"/>
            <a:miter lim="800000"/>
            <a:headEnd type="none" w="sm" len="sm"/>
            <a:tailEnd type="triangle" w="med" len="med"/>
          </a:ln>
        </p:spPr>
      </p:cxnSp>
      <p:cxnSp>
        <p:nvCxnSpPr>
          <p:cNvPr id="128" name="Google Shape;305;p12">
            <a:extLst>
              <a:ext uri="{FF2B5EF4-FFF2-40B4-BE49-F238E27FC236}">
                <a16:creationId xmlns:a16="http://schemas.microsoft.com/office/drawing/2014/main" id="{92AE1B54-5276-4B7B-34F5-15009759E7E7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4358399" y="5164479"/>
            <a:ext cx="708491" cy="537122"/>
          </a:xfrm>
          <a:prstGeom prst="straightConnector1">
            <a:avLst/>
          </a:prstGeom>
          <a:noFill/>
          <a:ln w="12700" cap="flat" cmpd="sng">
            <a:solidFill>
              <a:srgbClr val="757070"/>
            </a:solidFill>
            <a:prstDash val="lgDash"/>
            <a:miter lim="800000"/>
            <a:headEnd type="none" w="sm" len="sm"/>
            <a:tailEnd type="triangle" w="med" len="med"/>
          </a:ln>
        </p:spPr>
      </p:cxnSp>
      <p:cxnSp>
        <p:nvCxnSpPr>
          <p:cNvPr id="129" name="Google Shape;306;p12">
            <a:extLst>
              <a:ext uri="{FF2B5EF4-FFF2-40B4-BE49-F238E27FC236}">
                <a16:creationId xmlns:a16="http://schemas.microsoft.com/office/drawing/2014/main" id="{584A3639-C82C-F545-91C7-7DBF20839FEB}"/>
              </a:ext>
            </a:extLst>
          </p:cNvPr>
          <p:cNvCxnSpPr>
            <a:cxnSpLocks/>
            <a:stCxn id="114" idx="2"/>
          </p:cNvCxnSpPr>
          <p:nvPr/>
        </p:nvCxnSpPr>
        <p:spPr>
          <a:xfrm flipH="1">
            <a:off x="3766881" y="5164479"/>
            <a:ext cx="591518" cy="537122"/>
          </a:xfrm>
          <a:prstGeom prst="straightConnector1">
            <a:avLst/>
          </a:prstGeom>
          <a:noFill/>
          <a:ln w="12700" cap="flat" cmpd="sng">
            <a:solidFill>
              <a:srgbClr val="757070"/>
            </a:solidFill>
            <a:prstDash val="lgDash"/>
            <a:miter lim="800000"/>
            <a:headEnd type="none" w="sm" len="sm"/>
            <a:tailEnd type="triangle" w="med" len="med"/>
          </a:ln>
        </p:spPr>
      </p:cxnSp>
      <p:cxnSp>
        <p:nvCxnSpPr>
          <p:cNvPr id="130" name="Google Shape;292;p12">
            <a:extLst>
              <a:ext uri="{FF2B5EF4-FFF2-40B4-BE49-F238E27FC236}">
                <a16:creationId xmlns:a16="http://schemas.microsoft.com/office/drawing/2014/main" id="{510172DF-7EDA-6D53-5F27-D9EA51B58CFF}"/>
              </a:ext>
            </a:extLst>
          </p:cNvPr>
          <p:cNvCxnSpPr/>
          <p:nvPr/>
        </p:nvCxnSpPr>
        <p:spPr>
          <a:xfrm rot="10800000" flipH="1">
            <a:off x="6196918" y="2915690"/>
            <a:ext cx="582916" cy="225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1" name="Google Shape;294;p12">
            <a:extLst>
              <a:ext uri="{FF2B5EF4-FFF2-40B4-BE49-F238E27FC236}">
                <a16:creationId xmlns:a16="http://schemas.microsoft.com/office/drawing/2014/main" id="{80912607-9936-53A3-FBB1-F74D40D19EB3}"/>
              </a:ext>
            </a:extLst>
          </p:cNvPr>
          <p:cNvSpPr/>
          <p:nvPr/>
        </p:nvSpPr>
        <p:spPr>
          <a:xfrm>
            <a:off x="5118413" y="2737721"/>
            <a:ext cx="1076972" cy="35819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Encoder</a:t>
            </a:r>
            <a:endParaRPr sz="1600" dirty="0"/>
          </a:p>
        </p:txBody>
      </p:sp>
      <p:sp>
        <p:nvSpPr>
          <p:cNvPr id="132" name="Google Shape;300;p12">
            <a:extLst>
              <a:ext uri="{FF2B5EF4-FFF2-40B4-BE49-F238E27FC236}">
                <a16:creationId xmlns:a16="http://schemas.microsoft.com/office/drawing/2014/main" id="{647C357E-E5B7-76EF-D5CD-4C78BA527A50}"/>
              </a:ext>
            </a:extLst>
          </p:cNvPr>
          <p:cNvSpPr/>
          <p:nvPr/>
        </p:nvSpPr>
        <p:spPr>
          <a:xfrm>
            <a:off x="6779834" y="2728684"/>
            <a:ext cx="1085248" cy="35677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 sz="1600" dirty="0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4AF066E-B153-EDB4-862D-B9346026D336}"/>
              </a:ext>
            </a:extLst>
          </p:cNvPr>
          <p:cNvCxnSpPr>
            <a:cxnSpLocks/>
          </p:cNvCxnSpPr>
          <p:nvPr/>
        </p:nvCxnSpPr>
        <p:spPr>
          <a:xfrm flipV="1">
            <a:off x="296214" y="3579008"/>
            <a:ext cx="10220269" cy="1648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8CBE9AC-D3F5-CB1C-EA82-0BCAC2A878C3}"/>
              </a:ext>
            </a:extLst>
          </p:cNvPr>
          <p:cNvSpPr/>
          <p:nvPr/>
        </p:nvSpPr>
        <p:spPr>
          <a:xfrm>
            <a:off x="86684" y="2407451"/>
            <a:ext cx="2460137" cy="653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Stage 1 : Pre-trained Multilingual Machine Translation Model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9B717DE-1555-0F09-7F74-7337A8642D45}"/>
              </a:ext>
            </a:extLst>
          </p:cNvPr>
          <p:cNvSpPr/>
          <p:nvPr/>
        </p:nvSpPr>
        <p:spPr>
          <a:xfrm>
            <a:off x="88447" y="3782301"/>
            <a:ext cx="2016628" cy="1724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Stage 2 : Fine-tune on Training Data for Code-Switching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with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additional code-switching module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plugged</a:t>
            </a:r>
            <a:endParaRPr lang="en-US" b="1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6" name="Google Shape;296;p12">
            <a:extLst>
              <a:ext uri="{FF2B5EF4-FFF2-40B4-BE49-F238E27FC236}">
                <a16:creationId xmlns:a16="http://schemas.microsoft.com/office/drawing/2014/main" id="{30CE15A2-613E-B624-95F4-09F90141F376}"/>
              </a:ext>
            </a:extLst>
          </p:cNvPr>
          <p:cNvSpPr/>
          <p:nvPr/>
        </p:nvSpPr>
        <p:spPr>
          <a:xfrm>
            <a:off x="5548384" y="6255021"/>
            <a:ext cx="489135" cy="26135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B3CFC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इसकी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290;p12">
            <a:extLst>
              <a:ext uri="{FF2B5EF4-FFF2-40B4-BE49-F238E27FC236}">
                <a16:creationId xmlns:a16="http://schemas.microsoft.com/office/drawing/2014/main" id="{B852960D-1065-C45C-5C3B-C36858B34D1C}"/>
              </a:ext>
            </a:extLst>
          </p:cNvPr>
          <p:cNvCxnSpPr>
            <a:cxnSpLocks/>
          </p:cNvCxnSpPr>
          <p:nvPr/>
        </p:nvCxnSpPr>
        <p:spPr>
          <a:xfrm flipH="1">
            <a:off x="6925136" y="5913338"/>
            <a:ext cx="775905" cy="38046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138" name="Google Shape;291;p12">
            <a:extLst>
              <a:ext uri="{FF2B5EF4-FFF2-40B4-BE49-F238E27FC236}">
                <a16:creationId xmlns:a16="http://schemas.microsoft.com/office/drawing/2014/main" id="{44D37C16-D6B0-B987-B415-EE1F11878CF4}"/>
              </a:ext>
            </a:extLst>
          </p:cNvPr>
          <p:cNvSpPr/>
          <p:nvPr/>
        </p:nvSpPr>
        <p:spPr>
          <a:xfrm>
            <a:off x="7115251" y="6203457"/>
            <a:ext cx="1936551" cy="358195"/>
          </a:xfrm>
          <a:prstGeom prst="snip1Rect">
            <a:avLst>
              <a:gd name="adj" fmla="val 16667"/>
            </a:avLst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7329" tIns="37329" rIns="37329" bIns="37329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height is only 1982 meters</a:t>
            </a:r>
            <a:endParaRPr sz="1200" dirty="0"/>
          </a:p>
        </p:txBody>
      </p:sp>
      <p:cxnSp>
        <p:nvCxnSpPr>
          <p:cNvPr id="139" name="Google Shape;292;p12">
            <a:extLst>
              <a:ext uri="{FF2B5EF4-FFF2-40B4-BE49-F238E27FC236}">
                <a16:creationId xmlns:a16="http://schemas.microsoft.com/office/drawing/2014/main" id="{E0B04BA4-1FC2-A6BC-C2EC-D2785FD4DCF6}"/>
              </a:ext>
            </a:extLst>
          </p:cNvPr>
          <p:cNvCxnSpPr>
            <a:cxnSpLocks/>
            <a:endCxn id="150" idx="1"/>
          </p:cNvCxnSpPr>
          <p:nvPr/>
        </p:nvCxnSpPr>
        <p:spPr>
          <a:xfrm>
            <a:off x="8674109" y="5814344"/>
            <a:ext cx="522865" cy="100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0" name="Google Shape;293;p12">
            <a:extLst>
              <a:ext uri="{FF2B5EF4-FFF2-40B4-BE49-F238E27FC236}">
                <a16:creationId xmlns:a16="http://schemas.microsoft.com/office/drawing/2014/main" id="{B4099E4B-D0E0-FF0B-28CE-887FCBC5BAF1}"/>
              </a:ext>
            </a:extLst>
          </p:cNvPr>
          <p:cNvCxnSpPr>
            <a:cxnSpLocks/>
          </p:cNvCxnSpPr>
          <p:nvPr/>
        </p:nvCxnSpPr>
        <p:spPr>
          <a:xfrm>
            <a:off x="8472845" y="5944951"/>
            <a:ext cx="554559" cy="23436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141" name="Google Shape;294;p12">
            <a:extLst>
              <a:ext uri="{FF2B5EF4-FFF2-40B4-BE49-F238E27FC236}">
                <a16:creationId xmlns:a16="http://schemas.microsoft.com/office/drawing/2014/main" id="{97579AB5-3B4F-7F41-9538-5FD489AEB0B3}"/>
              </a:ext>
            </a:extLst>
          </p:cNvPr>
          <p:cNvSpPr/>
          <p:nvPr/>
        </p:nvSpPr>
        <p:spPr>
          <a:xfrm>
            <a:off x="7595604" y="5634113"/>
            <a:ext cx="1076972" cy="358195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Encoder</a:t>
            </a:r>
            <a:endParaRPr sz="1600" dirty="0"/>
          </a:p>
        </p:txBody>
      </p:sp>
      <p:cxnSp>
        <p:nvCxnSpPr>
          <p:cNvPr id="142" name="Google Shape;295;p12">
            <a:extLst>
              <a:ext uri="{FF2B5EF4-FFF2-40B4-BE49-F238E27FC236}">
                <a16:creationId xmlns:a16="http://schemas.microsoft.com/office/drawing/2014/main" id="{ABED2D46-884A-CB4A-982B-7CA22749235C}"/>
              </a:ext>
            </a:extLst>
          </p:cNvPr>
          <p:cNvCxnSpPr/>
          <p:nvPr/>
        </p:nvCxnSpPr>
        <p:spPr>
          <a:xfrm rot="10800000">
            <a:off x="10041219" y="6029096"/>
            <a:ext cx="0" cy="14458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3" name="Google Shape;296;p12">
            <a:extLst>
              <a:ext uri="{FF2B5EF4-FFF2-40B4-BE49-F238E27FC236}">
                <a16:creationId xmlns:a16="http://schemas.microsoft.com/office/drawing/2014/main" id="{80BA1249-84FA-E810-9150-E082D013709E}"/>
              </a:ext>
            </a:extLst>
          </p:cNvPr>
          <p:cNvSpPr/>
          <p:nvPr/>
        </p:nvSpPr>
        <p:spPr>
          <a:xfrm>
            <a:off x="9799636" y="5212235"/>
            <a:ext cx="489135" cy="26135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B3CFC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इसकी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297;p12">
            <a:extLst>
              <a:ext uri="{FF2B5EF4-FFF2-40B4-BE49-F238E27FC236}">
                <a16:creationId xmlns:a16="http://schemas.microsoft.com/office/drawing/2014/main" id="{5E86FAF4-A3E1-C08F-B201-E2FCF2A1F787}"/>
              </a:ext>
            </a:extLst>
          </p:cNvPr>
          <p:cNvCxnSpPr>
            <a:cxnSpLocks/>
            <a:endCxn id="143" idx="2"/>
          </p:cNvCxnSpPr>
          <p:nvPr/>
        </p:nvCxnSpPr>
        <p:spPr>
          <a:xfrm flipV="1">
            <a:off x="10040759" y="5473592"/>
            <a:ext cx="3445" cy="16052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5" name="Google Shape;298;p12">
            <a:extLst>
              <a:ext uri="{FF2B5EF4-FFF2-40B4-BE49-F238E27FC236}">
                <a16:creationId xmlns:a16="http://schemas.microsoft.com/office/drawing/2014/main" id="{59D7D602-353E-CAC7-E2FF-31CF28B7E482}"/>
              </a:ext>
            </a:extLst>
          </p:cNvPr>
          <p:cNvSpPr/>
          <p:nvPr/>
        </p:nvSpPr>
        <p:spPr>
          <a:xfrm>
            <a:off x="9802050" y="6258597"/>
            <a:ext cx="478335" cy="25420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hi_IN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300;p12">
            <a:extLst>
              <a:ext uri="{FF2B5EF4-FFF2-40B4-BE49-F238E27FC236}">
                <a16:creationId xmlns:a16="http://schemas.microsoft.com/office/drawing/2014/main" id="{8675E1B2-CE84-D77C-D13E-E0877BEB8B44}"/>
              </a:ext>
            </a:extLst>
          </p:cNvPr>
          <p:cNvSpPr/>
          <p:nvPr/>
        </p:nvSpPr>
        <p:spPr>
          <a:xfrm>
            <a:off x="9919965" y="5625076"/>
            <a:ext cx="1085248" cy="35677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 sz="1600" dirty="0"/>
          </a:p>
        </p:txBody>
      </p:sp>
      <p:cxnSp>
        <p:nvCxnSpPr>
          <p:cNvPr id="147" name="Google Shape;302;p12">
            <a:extLst>
              <a:ext uri="{FF2B5EF4-FFF2-40B4-BE49-F238E27FC236}">
                <a16:creationId xmlns:a16="http://schemas.microsoft.com/office/drawing/2014/main" id="{FD9B3F0D-877C-D868-46F3-D48A9470479D}"/>
              </a:ext>
            </a:extLst>
          </p:cNvPr>
          <p:cNvCxnSpPr>
            <a:cxnSpLocks/>
            <a:stCxn id="143" idx="3"/>
            <a:endCxn id="148" idx="1"/>
          </p:cNvCxnSpPr>
          <p:nvPr/>
        </p:nvCxnSpPr>
        <p:spPr>
          <a:xfrm>
            <a:off x="10288771" y="5342914"/>
            <a:ext cx="208672" cy="1042786"/>
          </a:xfrm>
          <a:prstGeom prst="bentConnector3">
            <a:avLst>
              <a:gd name="adj1" fmla="val 50000"/>
            </a:avLst>
          </a:prstGeom>
          <a:noFill/>
          <a:ln w="15875" cap="flat" cmpd="sng">
            <a:solidFill>
              <a:schemeClr val="dk1"/>
            </a:solidFill>
            <a:prstDash val="dashDot"/>
            <a:miter lim="800000"/>
            <a:headEnd type="none" w="sm" len="sm"/>
            <a:tailEnd type="triangle" w="med" len="med"/>
          </a:ln>
        </p:spPr>
      </p:cxnSp>
      <p:sp>
        <p:nvSpPr>
          <p:cNvPr id="148" name="Google Shape;296;p12">
            <a:extLst>
              <a:ext uri="{FF2B5EF4-FFF2-40B4-BE49-F238E27FC236}">
                <a16:creationId xmlns:a16="http://schemas.microsoft.com/office/drawing/2014/main" id="{442E33F7-238C-2433-6005-A4E57D64A98C}"/>
              </a:ext>
            </a:extLst>
          </p:cNvPr>
          <p:cNvSpPr/>
          <p:nvPr/>
        </p:nvSpPr>
        <p:spPr>
          <a:xfrm>
            <a:off x="10497443" y="6255021"/>
            <a:ext cx="489135" cy="26135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B3CFC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इसकी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322;p12">
            <a:extLst>
              <a:ext uri="{FF2B5EF4-FFF2-40B4-BE49-F238E27FC236}">
                <a16:creationId xmlns:a16="http://schemas.microsoft.com/office/drawing/2014/main" id="{5841C9E6-170F-4E70-324F-DE694048605E}"/>
              </a:ext>
            </a:extLst>
          </p:cNvPr>
          <p:cNvSpPr/>
          <p:nvPr/>
        </p:nvSpPr>
        <p:spPr>
          <a:xfrm>
            <a:off x="6888364" y="5625076"/>
            <a:ext cx="700810" cy="36723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C9A4"/>
              </a:gs>
              <a:gs pos="50000">
                <a:srgbClr val="FFDCC5"/>
              </a:gs>
              <a:gs pos="100000">
                <a:srgbClr val="FFEC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322;p12">
            <a:extLst>
              <a:ext uri="{FF2B5EF4-FFF2-40B4-BE49-F238E27FC236}">
                <a16:creationId xmlns:a16="http://schemas.microsoft.com/office/drawing/2014/main" id="{4841A6FD-68E2-D9F2-2014-A3C71C934F60}"/>
              </a:ext>
            </a:extLst>
          </p:cNvPr>
          <p:cNvSpPr/>
          <p:nvPr/>
        </p:nvSpPr>
        <p:spPr>
          <a:xfrm>
            <a:off x="9196974" y="5631733"/>
            <a:ext cx="722992" cy="36723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C9A4"/>
              </a:gs>
              <a:gs pos="50000">
                <a:srgbClr val="FFDCC5"/>
              </a:gs>
              <a:gs pos="100000">
                <a:srgbClr val="FFECE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Prefix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298;p12">
            <a:extLst>
              <a:ext uri="{FF2B5EF4-FFF2-40B4-BE49-F238E27FC236}">
                <a16:creationId xmlns:a16="http://schemas.microsoft.com/office/drawing/2014/main" id="{5F2EB0DA-43F2-9881-F997-0A9E21D46264}"/>
              </a:ext>
            </a:extLst>
          </p:cNvPr>
          <p:cNvSpPr/>
          <p:nvPr/>
        </p:nvSpPr>
        <p:spPr>
          <a:xfrm>
            <a:off x="8558238" y="2246678"/>
            <a:ext cx="478335" cy="254206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hi_IN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298;p12">
            <a:extLst>
              <a:ext uri="{FF2B5EF4-FFF2-40B4-BE49-F238E27FC236}">
                <a16:creationId xmlns:a16="http://schemas.microsoft.com/office/drawing/2014/main" id="{79FDF7DB-6AE4-412A-394F-15E1405EA383}"/>
              </a:ext>
            </a:extLst>
          </p:cNvPr>
          <p:cNvSpPr/>
          <p:nvPr/>
        </p:nvSpPr>
        <p:spPr>
          <a:xfrm>
            <a:off x="3835809" y="2246678"/>
            <a:ext cx="478335" cy="254206"/>
          </a:xfrm>
          <a:prstGeom prst="rect">
            <a:avLst/>
          </a:prstGeom>
          <a:solidFill>
            <a:srgbClr val="E1D3C5"/>
          </a:solidFill>
          <a:ln>
            <a:noFill/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es_XX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298;p12">
            <a:extLst>
              <a:ext uri="{FF2B5EF4-FFF2-40B4-BE49-F238E27FC236}">
                <a16:creationId xmlns:a16="http://schemas.microsoft.com/office/drawing/2014/main" id="{3950B691-856E-F0D3-87E2-8BBA6B0CB4CA}"/>
              </a:ext>
            </a:extLst>
          </p:cNvPr>
          <p:cNvSpPr/>
          <p:nvPr/>
        </p:nvSpPr>
        <p:spPr>
          <a:xfrm>
            <a:off x="8840083" y="2590504"/>
            <a:ext cx="478335" cy="2542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fr_XX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298;p12">
            <a:extLst>
              <a:ext uri="{FF2B5EF4-FFF2-40B4-BE49-F238E27FC236}">
                <a16:creationId xmlns:a16="http://schemas.microsoft.com/office/drawing/2014/main" id="{159E50E2-AFD9-1015-28B6-79D3B2AC5853}"/>
              </a:ext>
            </a:extLst>
          </p:cNvPr>
          <p:cNvSpPr/>
          <p:nvPr/>
        </p:nvSpPr>
        <p:spPr>
          <a:xfrm>
            <a:off x="8480205" y="3275853"/>
            <a:ext cx="556367" cy="254206"/>
          </a:xfrm>
          <a:prstGeom prst="rect">
            <a:avLst/>
          </a:prstGeom>
          <a:solidFill>
            <a:srgbClr val="CBA9E5"/>
          </a:solidFill>
          <a:ln>
            <a:noFill/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12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zh_CN</a:t>
            </a:r>
            <a:endParaRPr lang="en-US" sz="1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298;p12">
            <a:extLst>
              <a:ext uri="{FF2B5EF4-FFF2-40B4-BE49-F238E27FC236}">
                <a16:creationId xmlns:a16="http://schemas.microsoft.com/office/drawing/2014/main" id="{4FB1D7C3-589F-FC57-CA3B-7E5EA1CD24BF}"/>
              </a:ext>
            </a:extLst>
          </p:cNvPr>
          <p:cNvSpPr/>
          <p:nvPr/>
        </p:nvSpPr>
        <p:spPr>
          <a:xfrm>
            <a:off x="8840083" y="2933562"/>
            <a:ext cx="478335" cy="25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FD95E28-71DA-224F-C8E3-27B37161C4E4}"/>
              </a:ext>
            </a:extLst>
          </p:cNvPr>
          <p:cNvCxnSpPr>
            <a:stCxn id="132" idx="3"/>
            <a:endCxn id="151" idx="1"/>
          </p:cNvCxnSpPr>
          <p:nvPr/>
        </p:nvCxnSpPr>
        <p:spPr>
          <a:xfrm flipV="1">
            <a:off x="7865082" y="2373781"/>
            <a:ext cx="693156" cy="53328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D53F10D-7B21-4837-B969-462AB61EFDAF}"/>
              </a:ext>
            </a:extLst>
          </p:cNvPr>
          <p:cNvCxnSpPr>
            <a:cxnSpLocks/>
            <a:stCxn id="132" idx="3"/>
            <a:endCxn id="153" idx="1"/>
          </p:cNvCxnSpPr>
          <p:nvPr/>
        </p:nvCxnSpPr>
        <p:spPr>
          <a:xfrm flipV="1">
            <a:off x="7865082" y="2717607"/>
            <a:ext cx="975001" cy="1894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3487BFD-4EED-B08E-8CF3-20E2DC566DA8}"/>
              </a:ext>
            </a:extLst>
          </p:cNvPr>
          <p:cNvCxnSpPr>
            <a:cxnSpLocks/>
            <a:stCxn id="132" idx="3"/>
            <a:endCxn id="155" idx="1"/>
          </p:cNvCxnSpPr>
          <p:nvPr/>
        </p:nvCxnSpPr>
        <p:spPr>
          <a:xfrm>
            <a:off x="7865082" y="2907069"/>
            <a:ext cx="975001" cy="1535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0422CAD-0051-3AF6-2658-A0F4A5139626}"/>
              </a:ext>
            </a:extLst>
          </p:cNvPr>
          <p:cNvCxnSpPr>
            <a:cxnSpLocks/>
            <a:stCxn id="132" idx="3"/>
            <a:endCxn id="154" idx="1"/>
          </p:cNvCxnSpPr>
          <p:nvPr/>
        </p:nvCxnSpPr>
        <p:spPr>
          <a:xfrm>
            <a:off x="7865082" y="2907069"/>
            <a:ext cx="615123" cy="4958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Google Shape;298;p12">
            <a:extLst>
              <a:ext uri="{FF2B5EF4-FFF2-40B4-BE49-F238E27FC236}">
                <a16:creationId xmlns:a16="http://schemas.microsoft.com/office/drawing/2014/main" id="{2CEE6767-E152-7464-67B0-4BA6F39017D3}"/>
              </a:ext>
            </a:extLst>
          </p:cNvPr>
          <p:cNvSpPr/>
          <p:nvPr/>
        </p:nvSpPr>
        <p:spPr>
          <a:xfrm>
            <a:off x="3442465" y="2588201"/>
            <a:ext cx="556367" cy="258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en_XX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298;p12">
            <a:extLst>
              <a:ext uri="{FF2B5EF4-FFF2-40B4-BE49-F238E27FC236}">
                <a16:creationId xmlns:a16="http://schemas.microsoft.com/office/drawing/2014/main" id="{A486F0C5-42AB-0DEB-6EF4-0C3A06607419}"/>
              </a:ext>
            </a:extLst>
          </p:cNvPr>
          <p:cNvSpPr/>
          <p:nvPr/>
        </p:nvSpPr>
        <p:spPr>
          <a:xfrm>
            <a:off x="3796793" y="3275853"/>
            <a:ext cx="556367" cy="2542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12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ja_XX</a:t>
            </a:r>
            <a:endParaRPr lang="en-US" sz="1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298;p12">
            <a:extLst>
              <a:ext uri="{FF2B5EF4-FFF2-40B4-BE49-F238E27FC236}">
                <a16:creationId xmlns:a16="http://schemas.microsoft.com/office/drawing/2014/main" id="{0AB40845-3039-63F7-2A75-E67EF9A234C2}"/>
              </a:ext>
            </a:extLst>
          </p:cNvPr>
          <p:cNvSpPr/>
          <p:nvPr/>
        </p:nvSpPr>
        <p:spPr>
          <a:xfrm>
            <a:off x="3481480" y="2933562"/>
            <a:ext cx="478335" cy="25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769500E-0183-E2BC-B1F5-432735F3BE88}"/>
              </a:ext>
            </a:extLst>
          </p:cNvPr>
          <p:cNvCxnSpPr>
            <a:cxnSpLocks/>
            <a:stCxn id="152" idx="3"/>
            <a:endCxn id="131" idx="1"/>
          </p:cNvCxnSpPr>
          <p:nvPr/>
        </p:nvCxnSpPr>
        <p:spPr>
          <a:xfrm>
            <a:off x="4314144" y="2373781"/>
            <a:ext cx="804269" cy="5430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A2395DE-828A-9A35-AB59-0E799CE2B679}"/>
              </a:ext>
            </a:extLst>
          </p:cNvPr>
          <p:cNvCxnSpPr>
            <a:cxnSpLocks/>
            <a:stCxn id="160" idx="3"/>
            <a:endCxn id="131" idx="1"/>
          </p:cNvCxnSpPr>
          <p:nvPr/>
        </p:nvCxnSpPr>
        <p:spPr>
          <a:xfrm>
            <a:off x="3998832" y="2717608"/>
            <a:ext cx="1119581" cy="1992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1ADBFBA6-CAD4-225E-1980-55FB768FC536}"/>
              </a:ext>
            </a:extLst>
          </p:cNvPr>
          <p:cNvCxnSpPr>
            <a:cxnSpLocks/>
            <a:stCxn id="162" idx="3"/>
            <a:endCxn id="131" idx="1"/>
          </p:cNvCxnSpPr>
          <p:nvPr/>
        </p:nvCxnSpPr>
        <p:spPr>
          <a:xfrm flipV="1">
            <a:off x="3959815" y="2916819"/>
            <a:ext cx="1158598" cy="1438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AA00EF7-0672-7C05-210B-1CF703B46C41}"/>
              </a:ext>
            </a:extLst>
          </p:cNvPr>
          <p:cNvCxnSpPr>
            <a:cxnSpLocks/>
            <a:stCxn id="161" idx="3"/>
            <a:endCxn id="131" idx="1"/>
          </p:cNvCxnSpPr>
          <p:nvPr/>
        </p:nvCxnSpPr>
        <p:spPr>
          <a:xfrm flipV="1">
            <a:off x="4353160" y="2916819"/>
            <a:ext cx="765253" cy="4861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58E4C3F6-501C-E7CF-CF92-E3E5AAB5DDCE}"/>
              </a:ext>
            </a:extLst>
          </p:cNvPr>
          <p:cNvSpPr/>
          <p:nvPr/>
        </p:nvSpPr>
        <p:spPr>
          <a:xfrm>
            <a:off x="2618777" y="4256866"/>
            <a:ext cx="745290" cy="103347"/>
          </a:xfrm>
          <a:prstGeom prst="roundRect">
            <a:avLst/>
          </a:prstGeom>
          <a:solidFill>
            <a:srgbClr val="E1D3C5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1C9C4C15-A5F6-D6FD-2B2F-0D2313FBD1E7}"/>
              </a:ext>
            </a:extLst>
          </p:cNvPr>
          <p:cNvSpPr/>
          <p:nvPr/>
        </p:nvSpPr>
        <p:spPr>
          <a:xfrm>
            <a:off x="2618777" y="4668898"/>
            <a:ext cx="745290" cy="103347"/>
          </a:xfrm>
          <a:prstGeom prst="roundRect">
            <a:avLst/>
          </a:prstGeom>
          <a:solidFill>
            <a:srgbClr val="E1D3C5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BDB3EB5C-0271-2FAD-BE48-49A700A352FF}"/>
              </a:ext>
            </a:extLst>
          </p:cNvPr>
          <p:cNvSpPr/>
          <p:nvPr/>
        </p:nvSpPr>
        <p:spPr>
          <a:xfrm>
            <a:off x="2618777" y="4511650"/>
            <a:ext cx="745290" cy="103347"/>
          </a:xfrm>
          <a:prstGeom prst="roundRect">
            <a:avLst/>
          </a:prstGeom>
          <a:solidFill>
            <a:srgbClr val="69D8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6710D059-D768-0E06-6F8E-B5CFB8BDFD05}"/>
              </a:ext>
            </a:extLst>
          </p:cNvPr>
          <p:cNvCxnSpPr>
            <a:cxnSpLocks/>
            <a:endCxn id="167" idx="1"/>
          </p:cNvCxnSpPr>
          <p:nvPr/>
        </p:nvCxnSpPr>
        <p:spPr>
          <a:xfrm rot="10800000">
            <a:off x="2618778" y="4308540"/>
            <a:ext cx="367863" cy="330600"/>
          </a:xfrm>
          <a:prstGeom prst="bentConnector3">
            <a:avLst>
              <a:gd name="adj1" fmla="val 153857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4655126-DB96-417D-8F04-98311BEC9A51}"/>
              </a:ext>
            </a:extLst>
          </p:cNvPr>
          <p:cNvSpPr/>
          <p:nvPr/>
        </p:nvSpPr>
        <p:spPr>
          <a:xfrm>
            <a:off x="2618777" y="4994602"/>
            <a:ext cx="745290" cy="103347"/>
          </a:xfrm>
          <a:prstGeom prst="roundRect">
            <a:avLst/>
          </a:prstGeom>
          <a:solidFill>
            <a:srgbClr val="69D8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9BD80E8B-3C99-82B3-25B0-4F7131835DE3}"/>
              </a:ext>
            </a:extLst>
          </p:cNvPr>
          <p:cNvSpPr/>
          <p:nvPr/>
        </p:nvSpPr>
        <p:spPr>
          <a:xfrm>
            <a:off x="2612779" y="5166878"/>
            <a:ext cx="198116" cy="1648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CFA39406-791F-DFFA-234D-ACFE7E6307BA}"/>
              </a:ext>
            </a:extLst>
          </p:cNvPr>
          <p:cNvSpPr/>
          <p:nvPr/>
        </p:nvSpPr>
        <p:spPr>
          <a:xfrm>
            <a:off x="2892364" y="5166878"/>
            <a:ext cx="198116" cy="1648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15F6D438-BB39-63F3-62A8-8F123EC6FDF6}"/>
              </a:ext>
            </a:extLst>
          </p:cNvPr>
          <p:cNvSpPr/>
          <p:nvPr/>
        </p:nvSpPr>
        <p:spPr>
          <a:xfrm>
            <a:off x="3166854" y="5166878"/>
            <a:ext cx="198116" cy="1648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029CF34-FFBF-E101-0249-7CEDF1FBECFA}"/>
              </a:ext>
            </a:extLst>
          </p:cNvPr>
          <p:cNvCxnSpPr>
            <a:cxnSpLocks/>
          </p:cNvCxnSpPr>
          <p:nvPr/>
        </p:nvCxnSpPr>
        <p:spPr>
          <a:xfrm flipV="1">
            <a:off x="2975347" y="5336527"/>
            <a:ext cx="0" cy="3682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B0D1011-C2F6-9B16-10BA-804CA016E72F}"/>
              </a:ext>
            </a:extLst>
          </p:cNvPr>
          <p:cNvCxnSpPr>
            <a:cxnSpLocks/>
            <a:stCxn id="172" idx="0"/>
          </p:cNvCxnSpPr>
          <p:nvPr/>
        </p:nvCxnSpPr>
        <p:spPr>
          <a:xfrm flipV="1">
            <a:off x="2711837" y="5097949"/>
            <a:ext cx="0" cy="689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70A9941-7C53-A7F9-4895-325F68BED617}"/>
              </a:ext>
            </a:extLst>
          </p:cNvPr>
          <p:cNvCxnSpPr>
            <a:cxnSpLocks/>
            <a:endCxn id="171" idx="2"/>
          </p:cNvCxnSpPr>
          <p:nvPr/>
        </p:nvCxnSpPr>
        <p:spPr>
          <a:xfrm flipH="1" flipV="1">
            <a:off x="2991422" y="5097949"/>
            <a:ext cx="642" cy="724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4B22F4A-76FE-AA37-C4B6-2B1BD46A4192}"/>
              </a:ext>
            </a:extLst>
          </p:cNvPr>
          <p:cNvCxnSpPr>
            <a:cxnSpLocks/>
          </p:cNvCxnSpPr>
          <p:nvPr/>
        </p:nvCxnSpPr>
        <p:spPr>
          <a:xfrm flipV="1">
            <a:off x="3261948" y="5097949"/>
            <a:ext cx="0" cy="6910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012FC41-028B-CBFE-C874-D2B72E5E5632}"/>
              </a:ext>
            </a:extLst>
          </p:cNvPr>
          <p:cNvCxnSpPr>
            <a:cxnSpLocks/>
          </p:cNvCxnSpPr>
          <p:nvPr/>
        </p:nvCxnSpPr>
        <p:spPr>
          <a:xfrm flipV="1">
            <a:off x="2991422" y="4781373"/>
            <a:ext cx="0" cy="9181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D1DCAEE-BE68-ECB8-4045-ED8BF14898F4}"/>
              </a:ext>
            </a:extLst>
          </p:cNvPr>
          <p:cNvCxnSpPr>
            <a:cxnSpLocks/>
          </p:cNvCxnSpPr>
          <p:nvPr/>
        </p:nvCxnSpPr>
        <p:spPr>
          <a:xfrm flipV="1">
            <a:off x="2991422" y="4614998"/>
            <a:ext cx="0" cy="539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B2889E2-A447-D8E1-F69C-272424CF2EC8}"/>
              </a:ext>
            </a:extLst>
          </p:cNvPr>
          <p:cNvCxnSpPr>
            <a:cxnSpLocks/>
          </p:cNvCxnSpPr>
          <p:nvPr/>
        </p:nvCxnSpPr>
        <p:spPr>
          <a:xfrm flipV="1">
            <a:off x="2989030" y="4469138"/>
            <a:ext cx="1" cy="4251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F5529F8F-5EF4-D9F1-2B3A-B456C49EE2C5}"/>
              </a:ext>
            </a:extLst>
          </p:cNvPr>
          <p:cNvCxnSpPr>
            <a:cxnSpLocks/>
          </p:cNvCxnSpPr>
          <p:nvPr/>
        </p:nvCxnSpPr>
        <p:spPr>
          <a:xfrm flipV="1">
            <a:off x="2986638" y="3885051"/>
            <a:ext cx="0" cy="2029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Connector: Curved 182">
            <a:extLst>
              <a:ext uri="{FF2B5EF4-FFF2-40B4-BE49-F238E27FC236}">
                <a16:creationId xmlns:a16="http://schemas.microsoft.com/office/drawing/2014/main" id="{75E0E9AE-8BA1-0EEA-62F2-0A4AA382E5CF}"/>
              </a:ext>
            </a:extLst>
          </p:cNvPr>
          <p:cNvCxnSpPr>
            <a:cxnSpLocks/>
            <a:endCxn id="172" idx="2"/>
          </p:cNvCxnSpPr>
          <p:nvPr/>
        </p:nvCxnSpPr>
        <p:spPr>
          <a:xfrm rot="10800000">
            <a:off x="2711837" y="5331701"/>
            <a:ext cx="268398" cy="1495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52CD620B-2D0C-C52F-1971-D1681357FF7D}"/>
              </a:ext>
            </a:extLst>
          </p:cNvPr>
          <p:cNvCxnSpPr>
            <a:cxnSpLocks/>
            <a:endCxn id="174" idx="2"/>
          </p:cNvCxnSpPr>
          <p:nvPr/>
        </p:nvCxnSpPr>
        <p:spPr>
          <a:xfrm flipV="1">
            <a:off x="2978671" y="5331701"/>
            <a:ext cx="287241" cy="1495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EAC032C-C408-80D1-9777-CC0CE57A6DFF}"/>
              </a:ext>
            </a:extLst>
          </p:cNvPr>
          <p:cNvCxnSpPr>
            <a:cxnSpLocks/>
            <a:stCxn id="114" idx="1"/>
            <a:endCxn id="188" idx="3"/>
          </p:cNvCxnSpPr>
          <p:nvPr/>
        </p:nvCxnSpPr>
        <p:spPr>
          <a:xfrm flipH="1" flipV="1">
            <a:off x="3340489" y="4434146"/>
            <a:ext cx="736797" cy="51308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AA54B4F-387D-2717-DAE9-FB34ACE8F20E}"/>
              </a:ext>
            </a:extLst>
          </p:cNvPr>
          <p:cNvCxnSpPr>
            <a:cxnSpLocks/>
            <a:stCxn id="187" idx="3"/>
            <a:endCxn id="114" idx="1"/>
          </p:cNvCxnSpPr>
          <p:nvPr/>
        </p:nvCxnSpPr>
        <p:spPr>
          <a:xfrm>
            <a:off x="3340489" y="4907976"/>
            <a:ext cx="736797" cy="3925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Google Shape;304;p12">
            <a:extLst>
              <a:ext uri="{FF2B5EF4-FFF2-40B4-BE49-F238E27FC236}">
                <a16:creationId xmlns:a16="http://schemas.microsoft.com/office/drawing/2014/main" id="{68F1AAE5-C0FF-261E-CEFC-A9E4C3604470}"/>
              </a:ext>
            </a:extLst>
          </p:cNvPr>
          <p:cNvSpPr/>
          <p:nvPr/>
        </p:nvSpPr>
        <p:spPr>
          <a:xfrm>
            <a:off x="2642356" y="4865363"/>
            <a:ext cx="698133" cy="8522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6BFC6"/>
              </a:gs>
              <a:gs pos="50000">
                <a:srgbClr val="F9D6DB"/>
              </a:gs>
              <a:gs pos="100000">
                <a:srgbClr val="FCEAEC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Adapter</a:t>
            </a:r>
            <a:endParaRPr sz="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304;p12">
            <a:extLst>
              <a:ext uri="{FF2B5EF4-FFF2-40B4-BE49-F238E27FC236}">
                <a16:creationId xmlns:a16="http://schemas.microsoft.com/office/drawing/2014/main" id="{B3C46C3D-6764-9BF6-BD90-C8C20AD5234C}"/>
              </a:ext>
            </a:extLst>
          </p:cNvPr>
          <p:cNvSpPr/>
          <p:nvPr/>
        </p:nvSpPr>
        <p:spPr>
          <a:xfrm>
            <a:off x="2642356" y="4391533"/>
            <a:ext cx="698133" cy="8522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6BFC6"/>
              </a:gs>
              <a:gs pos="50000">
                <a:srgbClr val="F9D6DB"/>
              </a:gs>
              <a:gs pos="100000">
                <a:srgbClr val="FCEAEC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spcFirstLastPara="1" wrap="square" lIns="49768" tIns="24877" rIns="49768" bIns="24877" anchor="ctr" anchorCtr="0">
            <a:noAutofit/>
          </a:bodyPr>
          <a:lstStyle/>
          <a:p>
            <a:pPr algn="ctr"/>
            <a:r>
              <a: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Adapter</a:t>
            </a:r>
            <a:endParaRPr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46023F92-2366-F2E5-0008-4B9B5AF8FC53}"/>
              </a:ext>
            </a:extLst>
          </p:cNvPr>
          <p:cNvCxnSpPr>
            <a:cxnSpLocks/>
            <a:stCxn id="188" idx="0"/>
            <a:endCxn id="167" idx="2"/>
          </p:cNvCxnSpPr>
          <p:nvPr/>
        </p:nvCxnSpPr>
        <p:spPr>
          <a:xfrm flipH="1" flipV="1">
            <a:off x="2991422" y="4360213"/>
            <a:ext cx="1" cy="313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BA94545D-EE34-9A68-A858-FF470F0F4607}"/>
              </a:ext>
            </a:extLst>
          </p:cNvPr>
          <p:cNvCxnSpPr>
            <a:cxnSpLocks/>
            <a:stCxn id="171" idx="0"/>
            <a:endCxn id="187" idx="2"/>
          </p:cNvCxnSpPr>
          <p:nvPr/>
        </p:nvCxnSpPr>
        <p:spPr>
          <a:xfrm flipV="1">
            <a:off x="2991422" y="4950588"/>
            <a:ext cx="1" cy="4401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9217273A-2926-DA32-F443-CB799305A1E4}"/>
              </a:ext>
            </a:extLst>
          </p:cNvPr>
          <p:cNvSpPr/>
          <p:nvPr/>
        </p:nvSpPr>
        <p:spPr>
          <a:xfrm>
            <a:off x="8558238" y="3856797"/>
            <a:ext cx="1305190" cy="135045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9213A402-29EC-9E85-3B22-57C0C2B910FA}"/>
              </a:ext>
            </a:extLst>
          </p:cNvPr>
          <p:cNvSpPr/>
          <p:nvPr/>
        </p:nvSpPr>
        <p:spPr>
          <a:xfrm>
            <a:off x="8747072" y="4549021"/>
            <a:ext cx="1002155" cy="507313"/>
          </a:xfrm>
          <a:prstGeom prst="roundRect">
            <a:avLst/>
          </a:prstGeom>
          <a:solidFill>
            <a:srgbClr val="EADCF4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8CE1FC68-BDA5-840B-C650-23C6F05ECC2E}"/>
              </a:ext>
            </a:extLst>
          </p:cNvPr>
          <p:cNvSpPr/>
          <p:nvPr/>
        </p:nvSpPr>
        <p:spPr>
          <a:xfrm>
            <a:off x="8849830" y="4061209"/>
            <a:ext cx="745290" cy="103347"/>
          </a:xfrm>
          <a:prstGeom prst="roundRect">
            <a:avLst/>
          </a:prstGeom>
          <a:solidFill>
            <a:srgbClr val="E1D3C5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BC72D980-0348-3F4C-BADD-2457CEC8D154}"/>
              </a:ext>
            </a:extLst>
          </p:cNvPr>
          <p:cNvSpPr/>
          <p:nvPr/>
        </p:nvSpPr>
        <p:spPr>
          <a:xfrm>
            <a:off x="8849830" y="4375705"/>
            <a:ext cx="745290" cy="103347"/>
          </a:xfrm>
          <a:prstGeom prst="roundRect">
            <a:avLst/>
          </a:prstGeom>
          <a:solidFill>
            <a:srgbClr val="E1D3C5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713F0308-8474-8C7D-7D3F-CDCD32BAA702}"/>
              </a:ext>
            </a:extLst>
          </p:cNvPr>
          <p:cNvSpPr/>
          <p:nvPr/>
        </p:nvSpPr>
        <p:spPr>
          <a:xfrm>
            <a:off x="8849830" y="4218457"/>
            <a:ext cx="745290" cy="103347"/>
          </a:xfrm>
          <a:prstGeom prst="roundRect">
            <a:avLst/>
          </a:prstGeom>
          <a:solidFill>
            <a:srgbClr val="69D8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E27756C9-1AB4-C745-87D1-063BE36CFF96}"/>
              </a:ext>
            </a:extLst>
          </p:cNvPr>
          <p:cNvCxnSpPr>
            <a:cxnSpLocks/>
            <a:endCxn id="193" idx="1"/>
          </p:cNvCxnSpPr>
          <p:nvPr/>
        </p:nvCxnSpPr>
        <p:spPr>
          <a:xfrm rot="10800000">
            <a:off x="8849830" y="4112883"/>
            <a:ext cx="373758" cy="238394"/>
          </a:xfrm>
          <a:prstGeom prst="bentConnector3">
            <a:avLst>
              <a:gd name="adj1" fmla="val 158105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A5338B86-0793-1F56-5A06-1B1B6DED65D1}"/>
              </a:ext>
            </a:extLst>
          </p:cNvPr>
          <p:cNvSpPr/>
          <p:nvPr/>
        </p:nvSpPr>
        <p:spPr>
          <a:xfrm>
            <a:off x="8849830" y="4584823"/>
            <a:ext cx="802868" cy="103347"/>
          </a:xfrm>
          <a:prstGeom prst="roundRect">
            <a:avLst/>
          </a:prstGeom>
          <a:solidFill>
            <a:srgbClr val="69D8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0AE56C79-CC54-29AC-8D80-A93D95DF4501}"/>
              </a:ext>
            </a:extLst>
          </p:cNvPr>
          <p:cNvSpPr/>
          <p:nvPr/>
        </p:nvSpPr>
        <p:spPr>
          <a:xfrm>
            <a:off x="8843832" y="4776149"/>
            <a:ext cx="198116" cy="1648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9A2F6CE2-BEBB-B81D-9DE3-97A652FE8EEA}"/>
              </a:ext>
            </a:extLst>
          </p:cNvPr>
          <p:cNvSpPr/>
          <p:nvPr/>
        </p:nvSpPr>
        <p:spPr>
          <a:xfrm>
            <a:off x="9109862" y="4776058"/>
            <a:ext cx="198116" cy="1648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358408CF-E5CE-42F2-3619-3E76C8573635}"/>
              </a:ext>
            </a:extLst>
          </p:cNvPr>
          <p:cNvSpPr/>
          <p:nvPr/>
        </p:nvSpPr>
        <p:spPr>
          <a:xfrm>
            <a:off x="9424577" y="4776149"/>
            <a:ext cx="198116" cy="1648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B38FF986-003D-881E-54FF-97025132A472}"/>
              </a:ext>
            </a:extLst>
          </p:cNvPr>
          <p:cNvCxnSpPr>
            <a:cxnSpLocks/>
          </p:cNvCxnSpPr>
          <p:nvPr/>
        </p:nvCxnSpPr>
        <p:spPr>
          <a:xfrm flipV="1">
            <a:off x="9204542" y="4940906"/>
            <a:ext cx="0" cy="4210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471A9207-E095-4AD5-F862-9A9A8E3D9E81}"/>
              </a:ext>
            </a:extLst>
          </p:cNvPr>
          <p:cNvCxnSpPr>
            <a:cxnSpLocks/>
            <a:endCxn id="194" idx="1"/>
          </p:cNvCxnSpPr>
          <p:nvPr/>
        </p:nvCxnSpPr>
        <p:spPr>
          <a:xfrm rot="16200000" flipV="1">
            <a:off x="8667966" y="4609243"/>
            <a:ext cx="718440" cy="354712"/>
          </a:xfrm>
          <a:prstGeom prst="bentConnector4">
            <a:avLst>
              <a:gd name="adj1" fmla="val 3448"/>
              <a:gd name="adj2" fmla="val 161225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3249B43A-633F-565D-1720-94C68D778243}"/>
              </a:ext>
            </a:extLst>
          </p:cNvPr>
          <p:cNvCxnSpPr>
            <a:cxnSpLocks/>
            <a:stCxn id="198" idx="0"/>
          </p:cNvCxnSpPr>
          <p:nvPr/>
        </p:nvCxnSpPr>
        <p:spPr>
          <a:xfrm flipH="1" flipV="1">
            <a:off x="8941606" y="4687623"/>
            <a:ext cx="1284" cy="8852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DC6810B-667E-BB48-DE95-2763ACE9C5F6}"/>
              </a:ext>
            </a:extLst>
          </p:cNvPr>
          <p:cNvCxnSpPr>
            <a:cxnSpLocks/>
          </p:cNvCxnSpPr>
          <p:nvPr/>
        </p:nvCxnSpPr>
        <p:spPr>
          <a:xfrm flipH="1" flipV="1">
            <a:off x="9206593" y="4691144"/>
            <a:ext cx="1284" cy="8852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E56ABC4E-087B-62D2-AD53-D476E2FA3CC3}"/>
              </a:ext>
            </a:extLst>
          </p:cNvPr>
          <p:cNvCxnSpPr>
            <a:cxnSpLocks/>
          </p:cNvCxnSpPr>
          <p:nvPr/>
        </p:nvCxnSpPr>
        <p:spPr>
          <a:xfrm flipH="1" flipV="1">
            <a:off x="9518387" y="4687803"/>
            <a:ext cx="1284" cy="8852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61363717-4ED6-FF44-141C-5229994616E4}"/>
              </a:ext>
            </a:extLst>
          </p:cNvPr>
          <p:cNvCxnSpPr>
            <a:cxnSpLocks/>
          </p:cNvCxnSpPr>
          <p:nvPr/>
        </p:nvCxnSpPr>
        <p:spPr>
          <a:xfrm flipV="1">
            <a:off x="9223117" y="4488180"/>
            <a:ext cx="0" cy="9181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6DA6B78-A7B0-C442-B172-3E7561F61A26}"/>
              </a:ext>
            </a:extLst>
          </p:cNvPr>
          <p:cNvCxnSpPr>
            <a:cxnSpLocks/>
            <a:stCxn id="194" idx="0"/>
            <a:endCxn id="195" idx="2"/>
          </p:cNvCxnSpPr>
          <p:nvPr/>
        </p:nvCxnSpPr>
        <p:spPr>
          <a:xfrm flipV="1">
            <a:off x="9222475" y="4321804"/>
            <a:ext cx="0" cy="539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03E67C73-F97B-6CCF-07A6-8D80161FAE76}"/>
              </a:ext>
            </a:extLst>
          </p:cNvPr>
          <p:cNvCxnSpPr>
            <a:cxnSpLocks/>
            <a:stCxn id="195" idx="0"/>
          </p:cNvCxnSpPr>
          <p:nvPr/>
        </p:nvCxnSpPr>
        <p:spPr>
          <a:xfrm flipV="1">
            <a:off x="9222475" y="4172591"/>
            <a:ext cx="1114" cy="4586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F3084CF-12AE-F111-AAB9-F07CC2FA469F}"/>
              </a:ext>
            </a:extLst>
          </p:cNvPr>
          <p:cNvCxnSpPr>
            <a:cxnSpLocks/>
          </p:cNvCxnSpPr>
          <p:nvPr/>
        </p:nvCxnSpPr>
        <p:spPr>
          <a:xfrm flipV="1">
            <a:off x="9217691" y="3658914"/>
            <a:ext cx="0" cy="2029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0" name="Connector: Curved 209">
            <a:extLst>
              <a:ext uri="{FF2B5EF4-FFF2-40B4-BE49-F238E27FC236}">
                <a16:creationId xmlns:a16="http://schemas.microsoft.com/office/drawing/2014/main" id="{B2AB6BEC-A506-C98A-9A33-C09CC3BDC4E5}"/>
              </a:ext>
            </a:extLst>
          </p:cNvPr>
          <p:cNvCxnSpPr>
            <a:cxnSpLocks/>
            <a:endCxn id="198" idx="2"/>
          </p:cNvCxnSpPr>
          <p:nvPr/>
        </p:nvCxnSpPr>
        <p:spPr>
          <a:xfrm rot="10800000">
            <a:off x="8942890" y="4940972"/>
            <a:ext cx="268398" cy="1495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BE379DC3-B122-83AE-9DFD-35FDAB0A391A}"/>
              </a:ext>
            </a:extLst>
          </p:cNvPr>
          <p:cNvCxnSpPr>
            <a:cxnSpLocks/>
            <a:endCxn id="200" idx="2"/>
          </p:cNvCxnSpPr>
          <p:nvPr/>
        </p:nvCxnSpPr>
        <p:spPr>
          <a:xfrm flipV="1">
            <a:off x="9208285" y="4940972"/>
            <a:ext cx="315350" cy="1495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Google Shape;322;p12">
            <a:extLst>
              <a:ext uri="{FF2B5EF4-FFF2-40B4-BE49-F238E27FC236}">
                <a16:creationId xmlns:a16="http://schemas.microsoft.com/office/drawing/2014/main" id="{AEB3FC5E-B7FD-5B90-0818-0F0265DB7395}"/>
              </a:ext>
            </a:extLst>
          </p:cNvPr>
          <p:cNvSpPr/>
          <p:nvPr/>
        </p:nvSpPr>
        <p:spPr>
          <a:xfrm rot="16200000">
            <a:off x="9267145" y="4823944"/>
            <a:ext cx="164823" cy="6905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C9A4"/>
              </a:gs>
              <a:gs pos="50000">
                <a:srgbClr val="FFDCC5"/>
              </a:gs>
              <a:gs pos="100000">
                <a:srgbClr val="FFECE3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322;p12">
            <a:extLst>
              <a:ext uri="{FF2B5EF4-FFF2-40B4-BE49-F238E27FC236}">
                <a16:creationId xmlns:a16="http://schemas.microsoft.com/office/drawing/2014/main" id="{EEA254B7-3319-ADF8-8B0C-42AE44008CF0}"/>
              </a:ext>
            </a:extLst>
          </p:cNvPr>
          <p:cNvSpPr/>
          <p:nvPr/>
        </p:nvSpPr>
        <p:spPr>
          <a:xfrm rot="16200000">
            <a:off x="9584000" y="4823944"/>
            <a:ext cx="164823" cy="6905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C9A4"/>
              </a:gs>
              <a:gs pos="50000">
                <a:srgbClr val="FFDCC5"/>
              </a:gs>
              <a:gs pos="100000">
                <a:srgbClr val="FFECE3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85AFD071-1234-2547-0540-52B229EC6061}"/>
              </a:ext>
            </a:extLst>
          </p:cNvPr>
          <p:cNvCxnSpPr>
            <a:cxnSpLocks/>
          </p:cNvCxnSpPr>
          <p:nvPr/>
        </p:nvCxnSpPr>
        <p:spPr>
          <a:xfrm flipH="1" flipV="1">
            <a:off x="9367136" y="4957987"/>
            <a:ext cx="44759" cy="66709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AD49F77B-4F33-8049-CD98-202AB3F0A791}"/>
              </a:ext>
            </a:extLst>
          </p:cNvPr>
          <p:cNvCxnSpPr>
            <a:cxnSpLocks/>
          </p:cNvCxnSpPr>
          <p:nvPr/>
        </p:nvCxnSpPr>
        <p:spPr>
          <a:xfrm flipV="1">
            <a:off x="9429766" y="4947231"/>
            <a:ext cx="229681" cy="69197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6" name="Picture 215" descr="Logo, icon&#10;&#10;Description automatically generated">
            <a:extLst>
              <a:ext uri="{FF2B5EF4-FFF2-40B4-BE49-F238E27FC236}">
                <a16:creationId xmlns:a16="http://schemas.microsoft.com/office/drawing/2014/main" id="{9758AF5A-4973-99C8-C317-DB5D8136B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380" y="4815847"/>
            <a:ext cx="189151" cy="233103"/>
          </a:xfrm>
          <a:prstGeom prst="rect">
            <a:avLst/>
          </a:prstGeom>
        </p:spPr>
      </p:pic>
      <p:pic>
        <p:nvPicPr>
          <p:cNvPr id="217" name="Picture 216" descr="Logo, icon&#10;&#10;Description automatically generated">
            <a:extLst>
              <a:ext uri="{FF2B5EF4-FFF2-40B4-BE49-F238E27FC236}">
                <a16:creationId xmlns:a16="http://schemas.microsoft.com/office/drawing/2014/main" id="{AF528497-161D-AF4E-9367-545147FCE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97" y="5823647"/>
            <a:ext cx="189151" cy="233103"/>
          </a:xfrm>
          <a:prstGeom prst="rect">
            <a:avLst/>
          </a:prstGeom>
        </p:spPr>
      </p:pic>
      <p:pic>
        <p:nvPicPr>
          <p:cNvPr id="218" name="Picture 217" descr="Logo, icon&#10;&#10;Description automatically generated">
            <a:extLst>
              <a:ext uri="{FF2B5EF4-FFF2-40B4-BE49-F238E27FC236}">
                <a16:creationId xmlns:a16="http://schemas.microsoft.com/office/drawing/2014/main" id="{CCF8CBFC-C48F-561C-4FB7-04AEF6677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096" y="5823647"/>
            <a:ext cx="189151" cy="233103"/>
          </a:xfrm>
          <a:prstGeom prst="rect">
            <a:avLst/>
          </a:prstGeom>
        </p:spPr>
      </p:pic>
      <p:pic>
        <p:nvPicPr>
          <p:cNvPr id="219" name="Picture 218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EA1AABEA-7A65-C4B2-209A-F39929830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053" y="5503617"/>
            <a:ext cx="291126" cy="271167"/>
          </a:xfrm>
          <a:prstGeom prst="rect">
            <a:avLst/>
          </a:prstGeom>
        </p:spPr>
      </p:pic>
      <p:pic>
        <p:nvPicPr>
          <p:cNvPr id="220" name="Picture 219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D930DA0A-D961-F4EA-3D90-8772F454F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206" y="5507011"/>
            <a:ext cx="291126" cy="271167"/>
          </a:xfrm>
          <a:prstGeom prst="rect">
            <a:avLst/>
          </a:prstGeom>
        </p:spPr>
      </p:pic>
      <p:pic>
        <p:nvPicPr>
          <p:cNvPr id="221" name="Picture 220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428130D1-5CF7-201D-B1A9-ED5CC0343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712" y="5503617"/>
            <a:ext cx="291126" cy="271167"/>
          </a:xfrm>
          <a:prstGeom prst="rect">
            <a:avLst/>
          </a:prstGeom>
        </p:spPr>
      </p:pic>
      <p:pic>
        <p:nvPicPr>
          <p:cNvPr id="222" name="Picture 221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6DE2A52A-F8DF-0FAD-A03E-E0425F9A6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786" y="5472858"/>
            <a:ext cx="291126" cy="271167"/>
          </a:xfrm>
          <a:prstGeom prst="rect">
            <a:avLst/>
          </a:prstGeom>
        </p:spPr>
      </p:pic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CF9C5C92-0559-FAB8-3806-6FFE5F0B481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30360" y="4903274"/>
            <a:ext cx="726492" cy="361088"/>
          </a:xfrm>
          <a:prstGeom prst="bentConnector4">
            <a:avLst>
              <a:gd name="adj1" fmla="val -7632"/>
              <a:gd name="adj2" fmla="val 155806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3AF4596C-C832-F213-8D54-815F97E3EAC9}"/>
              </a:ext>
            </a:extLst>
          </p:cNvPr>
          <p:cNvSpPr txBox="1"/>
          <p:nvPr/>
        </p:nvSpPr>
        <p:spPr>
          <a:xfrm>
            <a:off x="2186544" y="4035496"/>
            <a:ext cx="1600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Transformer Block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DF5CAE5-84C2-6AA6-122D-02899C7B6F9B}"/>
              </a:ext>
            </a:extLst>
          </p:cNvPr>
          <p:cNvSpPr txBox="1"/>
          <p:nvPr/>
        </p:nvSpPr>
        <p:spPr>
          <a:xfrm>
            <a:off x="8417597" y="3829244"/>
            <a:ext cx="1600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Transformer Block</a:t>
            </a:r>
          </a:p>
        </p:txBody>
      </p:sp>
      <p:sp>
        <p:nvSpPr>
          <p:cNvPr id="226" name="Google Shape;167;p7">
            <a:extLst>
              <a:ext uri="{FF2B5EF4-FFF2-40B4-BE49-F238E27FC236}">
                <a16:creationId xmlns:a16="http://schemas.microsoft.com/office/drawing/2014/main" id="{6578CD1F-4BBD-E5FC-02EC-05C8CB4C5471}"/>
              </a:ext>
            </a:extLst>
          </p:cNvPr>
          <p:cNvSpPr/>
          <p:nvPr/>
        </p:nvSpPr>
        <p:spPr>
          <a:xfrm>
            <a:off x="5226783" y="4379537"/>
            <a:ext cx="749386" cy="438720"/>
          </a:xfrm>
          <a:prstGeom prst="flowChartMagneticDisk">
            <a:avLst/>
          </a:prstGeom>
          <a:solidFill>
            <a:srgbClr val="F4EFEA"/>
          </a:solidFill>
          <a:ln w="9525" cap="flat" cmpd="sng">
            <a:solidFill>
              <a:srgbClr val="C7AD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2856" tIns="21422" rIns="42856" bIns="21422" anchor="ctr" anchorCtr="0">
            <a:no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-Es</a:t>
            </a:r>
            <a:endParaRPr sz="1400" dirty="0"/>
          </a:p>
        </p:txBody>
      </p:sp>
      <p:sp>
        <p:nvSpPr>
          <p:cNvPr id="227" name="Google Shape;167;p7">
            <a:extLst>
              <a:ext uri="{FF2B5EF4-FFF2-40B4-BE49-F238E27FC236}">
                <a16:creationId xmlns:a16="http://schemas.microsoft.com/office/drawing/2014/main" id="{A09F1AB1-3312-5A3C-54C3-06D9202C17D3}"/>
              </a:ext>
            </a:extLst>
          </p:cNvPr>
          <p:cNvSpPr/>
          <p:nvPr/>
        </p:nvSpPr>
        <p:spPr>
          <a:xfrm>
            <a:off x="6245268" y="4379537"/>
            <a:ext cx="749386" cy="438720"/>
          </a:xfrm>
          <a:prstGeom prst="flowChartMagneticDisk">
            <a:avLst/>
          </a:prstGeom>
          <a:solidFill>
            <a:srgbClr val="FEF1CA"/>
          </a:solidFill>
          <a:ln w="9525" cap="flat" cmpd="sng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2856" tIns="21422" rIns="42856" bIns="21422" anchor="ctr" anchorCtr="0">
            <a:no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-Hi</a:t>
            </a:r>
            <a:endParaRPr sz="1400" dirty="0"/>
          </a:p>
        </p:txBody>
      </p:sp>
      <p:sp>
        <p:nvSpPr>
          <p:cNvPr id="228" name="Google Shape;167;p7">
            <a:extLst>
              <a:ext uri="{FF2B5EF4-FFF2-40B4-BE49-F238E27FC236}">
                <a16:creationId xmlns:a16="http://schemas.microsoft.com/office/drawing/2014/main" id="{C40D0DEA-FF93-C6B8-9363-FD98818F0F77}"/>
              </a:ext>
            </a:extLst>
          </p:cNvPr>
          <p:cNvSpPr/>
          <p:nvPr/>
        </p:nvSpPr>
        <p:spPr>
          <a:xfrm>
            <a:off x="7263753" y="4379537"/>
            <a:ext cx="749386" cy="438720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2856" tIns="21422" rIns="42856" bIns="21422" anchor="ctr" anchorCtr="0">
            <a:noAutofit/>
          </a:bodyPr>
          <a:lstStyle/>
          <a:p>
            <a:pPr algn="ctr"/>
            <a:r>
              <a:rPr lang="en-US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-Fr</a:t>
            </a:r>
            <a:endParaRPr sz="1400" dirty="0"/>
          </a:p>
        </p:txBody>
      </p:sp>
      <p:sp>
        <p:nvSpPr>
          <p:cNvPr id="229" name="Google Shape;291;p12">
            <a:extLst>
              <a:ext uri="{FF2B5EF4-FFF2-40B4-BE49-F238E27FC236}">
                <a16:creationId xmlns:a16="http://schemas.microsoft.com/office/drawing/2014/main" id="{5BA59F7E-96F5-4F42-C029-D63DFF83CE57}"/>
              </a:ext>
            </a:extLst>
          </p:cNvPr>
          <p:cNvSpPr/>
          <p:nvPr/>
        </p:nvSpPr>
        <p:spPr>
          <a:xfrm>
            <a:off x="6456889" y="5194631"/>
            <a:ext cx="360002" cy="243404"/>
          </a:xfrm>
          <a:prstGeom prst="snip1Rect">
            <a:avLst>
              <a:gd name="adj" fmla="val 16667"/>
            </a:avLst>
          </a:prstGeom>
          <a:noFill/>
          <a:ln w="12700" cap="flat" cmpd="sng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7329" tIns="37329" rIns="37329" bIns="37329" anchor="ctr" anchorCtr="0">
            <a:noAutofit/>
          </a:bodyPr>
          <a:lstStyle/>
          <a:p>
            <a:pPr algn="ctr"/>
            <a:endParaRPr sz="1200" dirty="0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C37E44E4-3E9E-04B6-A85E-4944CF930640}"/>
              </a:ext>
            </a:extLst>
          </p:cNvPr>
          <p:cNvCxnSpPr>
            <a:cxnSpLocks/>
            <a:stCxn id="227" idx="3"/>
            <a:endCxn id="229" idx="3"/>
          </p:cNvCxnSpPr>
          <p:nvPr/>
        </p:nvCxnSpPr>
        <p:spPr>
          <a:xfrm>
            <a:off x="6619961" y="4818257"/>
            <a:ext cx="16929" cy="376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B5821F2B-F758-ADE8-3A00-F0DC794F161B}"/>
              </a:ext>
            </a:extLst>
          </p:cNvPr>
          <p:cNvSpPr txBox="1"/>
          <p:nvPr/>
        </p:nvSpPr>
        <p:spPr>
          <a:xfrm>
            <a:off x="6063830" y="4858469"/>
            <a:ext cx="685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Sample</a:t>
            </a:r>
          </a:p>
        </p:txBody>
      </p: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ED05B46D-58F5-0546-E0DC-97DFCD769BF2}"/>
              </a:ext>
            </a:extLst>
          </p:cNvPr>
          <p:cNvCxnSpPr>
            <a:cxnSpLocks/>
            <a:stCxn id="229" idx="1"/>
            <a:endCxn id="138" idx="2"/>
          </p:cNvCxnSpPr>
          <p:nvPr/>
        </p:nvCxnSpPr>
        <p:spPr>
          <a:xfrm rot="16200000" flipH="1">
            <a:off x="6403810" y="5671114"/>
            <a:ext cx="944520" cy="478361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B7473443-07DF-392C-6ED7-FAD17763E461}"/>
              </a:ext>
            </a:extLst>
          </p:cNvPr>
          <p:cNvCxnSpPr>
            <a:cxnSpLocks/>
            <a:stCxn id="229" idx="2"/>
          </p:cNvCxnSpPr>
          <p:nvPr/>
        </p:nvCxnSpPr>
        <p:spPr>
          <a:xfrm rot="10800000">
            <a:off x="5385397" y="5226149"/>
            <a:ext cx="1071493" cy="9018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62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44"/>
    </mc:Choice>
    <mc:Fallback xmlns="">
      <p:transition spd="slow" advTm="2034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047BF-4B39-8351-7181-07B2B2C7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7" y="386930"/>
            <a:ext cx="10645955" cy="1188950"/>
          </a:xfrm>
        </p:spPr>
        <p:txBody>
          <a:bodyPr anchor="b">
            <a:normAutofit/>
          </a:bodyPr>
          <a:lstStyle/>
          <a:p>
            <a:r>
              <a:rPr lang="en-US" altLang="zh-TW" sz="3600" dirty="0"/>
              <a:t>GLOSS with Self-Training</a:t>
            </a:r>
            <a:endParaRPr lang="en-US" sz="3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2CE45-1046-FCC6-BC15-08ED898E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574680E-9F45-EF43-8932-CB82E541CE3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6A6FE0F-842B-94E1-DB7B-7EA83B0BB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778" y="2267655"/>
            <a:ext cx="8331671" cy="4018692"/>
          </a:xfrm>
          <a:prstGeom prst="rect">
            <a:avLst/>
          </a:prstGeom>
        </p:spPr>
      </p:pic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5D5049E1-2EC9-F751-53C8-C97EE7090CB5}"/>
              </a:ext>
            </a:extLst>
          </p:cNvPr>
          <p:cNvSpPr/>
          <p:nvPr/>
        </p:nvSpPr>
        <p:spPr>
          <a:xfrm>
            <a:off x="6513910" y="735615"/>
            <a:ext cx="5104980" cy="1093486"/>
          </a:xfrm>
          <a:prstGeom prst="roundRect">
            <a:avLst>
              <a:gd name="adj" fmla="val 2750"/>
            </a:avLst>
          </a:prstGeom>
          <a:noFill/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60963D"/>
                </a:solidFill>
                <a:latin typeface="+mj-lt"/>
              </a:rPr>
              <a:t>This procedure can be executed with multiple rounds.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214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85"/>
    </mc:Choice>
    <mc:Fallback xmlns="">
      <p:transition spd="slow" advTm="540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5.5|3.7|9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3|5.9|7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44443</TotalTime>
  <Words>633</Words>
  <Application>Microsoft Office PowerPoint</Application>
  <PresentationFormat>Widescreen</PresentationFormat>
  <Paragraphs>176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Söhne</vt:lpstr>
      <vt:lpstr>Arial</vt:lpstr>
      <vt:lpstr>Calibri</vt:lpstr>
      <vt:lpstr>Calibri Light</vt:lpstr>
      <vt:lpstr>Office Theme</vt:lpstr>
      <vt:lpstr>PowerPoint Presentation</vt:lpstr>
      <vt:lpstr>Text synthesis for code-switching</vt:lpstr>
      <vt:lpstr>Code-switching is prevalent across multiple language pairs.</vt:lpstr>
      <vt:lpstr>Problem Formulation</vt:lpstr>
      <vt:lpstr>Two specific challenges</vt:lpstr>
      <vt:lpstr>Leveraging multilingual machine translation</vt:lpstr>
      <vt:lpstr>Then, finetune PMMTM using code-switched data</vt:lpstr>
      <vt:lpstr>GLOSS = GeneraLized cOde-Switched text Synthesizer</vt:lpstr>
      <vt:lpstr>GLOSS with Self-Training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Sports News from Live Commentary: A Chinese Dataset for Sports Game Summarization</dc:title>
  <dc:creator>HuangKuan-Hao</dc:creator>
  <cp:lastModifiedBy>I-Hung Hsu</cp:lastModifiedBy>
  <cp:revision>376</cp:revision>
  <dcterms:created xsi:type="dcterms:W3CDTF">2020-10-15T08:33:45Z</dcterms:created>
  <dcterms:modified xsi:type="dcterms:W3CDTF">2023-06-08T01:15:55Z</dcterms:modified>
</cp:coreProperties>
</file>