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ru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ww.nativescript.org/" TargetMode="External"/><Relationship Id="rId4" Type="http://schemas.openxmlformats.org/officeDocument/2006/relationships/hyperlink" Target="http://docs.nativescript.org/angular/start/quick-setup" TargetMode="External"/><Relationship Id="rId5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0" y="1014700"/>
            <a:ext cx="8520600" cy="1754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ru" sz="6000"/>
              <a:t>NativeScript + Angular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626225"/>
            <a:ext cx="8520600" cy="761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ru" sz="3600"/>
              <a:t>as ex. Tweety app</a:t>
            </a:r>
          </a:p>
        </p:txBody>
      </p:sp>
      <p:cxnSp>
        <p:nvCxnSpPr>
          <p:cNvPr id="56" name="Shape 56"/>
          <p:cNvCxnSpPr/>
          <p:nvPr/>
        </p:nvCxnSpPr>
        <p:spPr>
          <a:xfrm flipH="1" rot="10800000">
            <a:off x="489425" y="2709950"/>
            <a:ext cx="8213100" cy="23700"/>
          </a:xfrm>
          <a:prstGeom prst="straightConnector1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399750" y="1790150"/>
            <a:ext cx="2323800" cy="1248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7200"/>
              <a:t>Q / 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NativeScript + Angular or NativeScript + JS</a:t>
            </a:r>
          </a:p>
        </p:txBody>
      </p:sp>
      <p:pic>
        <p:nvPicPr>
          <p:cNvPr descr="ns.png"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1050" y="1017725"/>
            <a:ext cx="7381875" cy="370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Set up system and run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165075"/>
            <a:ext cx="8520600" cy="17091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spcAft>
                <a:spcPts val="1200"/>
              </a:spcAft>
              <a:buClr>
                <a:srgbClr val="D9D9D9"/>
              </a:buClr>
            </a:pPr>
            <a:r>
              <a:rPr lang="ru">
                <a:solidFill>
                  <a:srgbClr val="D9D9D9"/>
                </a:solidFill>
              </a:rPr>
              <a:t>Set up your system. On the </a:t>
            </a:r>
            <a:r>
              <a:rPr lang="ru" u="sng">
                <a:solidFill>
                  <a:srgbClr val="D9D9D9"/>
                </a:solidFill>
                <a:hlinkClick r:id="rId3"/>
              </a:rPr>
              <a:t>NativeScript</a:t>
            </a:r>
            <a:r>
              <a:rPr lang="ru">
                <a:solidFill>
                  <a:srgbClr val="D9D9D9"/>
                </a:solidFill>
              </a:rPr>
              <a:t> </a:t>
            </a:r>
          </a:p>
          <a:p>
            <a:pPr lvl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solidFill>
                  <a:srgbClr val="D9D9D9"/>
                </a:solidFill>
              </a:rPr>
              <a:t>        side you can find </a:t>
            </a:r>
            <a:r>
              <a:rPr lang="ru" u="sng">
                <a:solidFill>
                  <a:srgbClr val="D9D9D9"/>
                </a:solidFill>
                <a:hlinkClick r:id="rId4"/>
              </a:rPr>
              <a:t>hands-on tutorials</a:t>
            </a:r>
          </a:p>
          <a:p>
            <a:pPr lvl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solidFill>
                  <a:srgbClr val="D9D9D9"/>
                </a:solidFill>
              </a:rPr>
              <a:t>         that walk you set up your system</a:t>
            </a:r>
          </a:p>
          <a:p>
            <a:pPr indent="-228600" lvl="0" marL="457200" rtl="0">
              <a:spcBef>
                <a:spcPts val="300"/>
              </a:spcBef>
              <a:spcAft>
                <a:spcPts val="1200"/>
              </a:spcAft>
              <a:buClr>
                <a:srgbClr val="D9D9D9"/>
              </a:buClr>
            </a:pPr>
            <a:r>
              <a:rPr lang="ru">
                <a:solidFill>
                  <a:srgbClr val="D9D9D9"/>
                </a:solidFill>
              </a:rPr>
              <a:t>Clone project from GitHub</a:t>
            </a:r>
          </a:p>
          <a:p>
            <a:pPr indent="-342900" lvl="0" marL="457200" rtl="0">
              <a:spcBef>
                <a:spcPts val="300"/>
              </a:spcBef>
              <a:spcAft>
                <a:spcPts val="1200"/>
              </a:spcAft>
              <a:buClr>
                <a:srgbClr val="D9D9D9"/>
              </a:buClr>
              <a:buSzPct val="100000"/>
            </a:pPr>
            <a:r>
              <a:rPr lang="ru">
                <a:solidFill>
                  <a:srgbClr val="D9D9D9"/>
                </a:solidFill>
              </a:rPr>
              <a:t>Run tns install</a:t>
            </a:r>
          </a:p>
          <a:p>
            <a:pPr indent="-342900" lvl="0" marL="457200" rtl="0">
              <a:spcBef>
                <a:spcPts val="300"/>
              </a:spcBef>
              <a:spcAft>
                <a:spcPts val="1200"/>
              </a:spcAft>
              <a:buClr>
                <a:srgbClr val="D9D9D9"/>
              </a:buClr>
              <a:buSzPct val="100000"/>
            </a:pPr>
            <a:r>
              <a:rPr lang="ru">
                <a:solidFill>
                  <a:srgbClr val="D9D9D9"/>
                </a:solidFill>
              </a:rPr>
              <a:t>Run tns run android</a:t>
            </a:r>
          </a:p>
        </p:txBody>
      </p:sp>
      <p:pic>
        <p:nvPicPr>
          <p:cNvPr descr="emulator_Easy-Resize.com.jpg" id="69" name="Shape 6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44925" y="361375"/>
            <a:ext cx="321945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Finished mobile app Tweety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1475" y="528399"/>
            <a:ext cx="2423400" cy="43118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Shape 77" title="Video_20170518214629020_by_videoshow.mp4"/>
          <p:cNvSpPr/>
          <p:nvPr/>
        </p:nvSpPr>
        <p:spPr>
          <a:xfrm>
            <a:off x="1496924" y="1152475"/>
            <a:ext cx="3747874" cy="3416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Project </a:t>
            </a:r>
            <a:r>
              <a:rPr lang="ru"/>
              <a:t>structure</a:t>
            </a:r>
          </a:p>
        </p:txBody>
      </p:sp>
      <p:pic>
        <p:nvPicPr>
          <p:cNvPr descr="example-of-project.png" id="83" name="Shape 83"/>
          <p:cNvPicPr preferRelativeResize="0"/>
          <p:nvPr/>
        </p:nvPicPr>
        <p:blipFill rotWithShape="1">
          <a:blip r:embed="rId3">
            <a:alphaModFix/>
          </a:blip>
          <a:srcRect b="29002" l="0" r="0" t="0"/>
          <a:stretch/>
        </p:blipFill>
        <p:spPr>
          <a:xfrm>
            <a:off x="1780024" y="1107075"/>
            <a:ext cx="2632475" cy="34817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xample-of-project.png" id="84" name="Shape 84"/>
          <p:cNvPicPr preferRelativeResize="0"/>
          <p:nvPr/>
        </p:nvPicPr>
        <p:blipFill rotWithShape="1">
          <a:blip r:embed="rId4">
            <a:alphaModFix/>
          </a:blip>
          <a:srcRect b="0" l="0" r="0" t="70996"/>
          <a:stretch/>
        </p:blipFill>
        <p:spPr>
          <a:xfrm>
            <a:off x="4678375" y="2017625"/>
            <a:ext cx="2728699" cy="147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NativeScript UI (ListView and SearchBar)</a:t>
            </a:r>
          </a:p>
        </p:txBody>
      </p:sp>
      <p:pic>
        <p:nvPicPr>
          <p:cNvPr descr="ListView.png"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074" y="1246599"/>
            <a:ext cx="7013649" cy="34304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earch_bar.png" id="91" name="Shape 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2225" y="3142473"/>
            <a:ext cx="3840929" cy="807275"/>
          </a:xfrm>
          <a:prstGeom prst="rect">
            <a:avLst/>
          </a:prstGeom>
          <a:noFill/>
          <a:ln cap="flat" cmpd="sng" w="3810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Angular </a:t>
            </a:r>
          </a:p>
        </p:txBody>
      </p:sp>
      <p:pic>
        <p:nvPicPr>
          <p:cNvPr descr="angular.png"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1700" y="1195350"/>
            <a:ext cx="5091949" cy="344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Twitter Auth  (application-only auth)</a:t>
            </a:r>
          </a:p>
        </p:txBody>
      </p:sp>
      <p:pic>
        <p:nvPicPr>
          <p:cNvPr descr="twitter_schema.png"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2699" y="1258600"/>
            <a:ext cx="4639250" cy="346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Auth with Twitter (application-only auth)</a:t>
            </a:r>
          </a:p>
        </p:txBody>
      </p:sp>
      <p:sp>
        <p:nvSpPr>
          <p:cNvPr id="109" name="Shape 109"/>
          <p:cNvSpPr txBox="1"/>
          <p:nvPr/>
        </p:nvSpPr>
        <p:spPr>
          <a:xfrm>
            <a:off x="3599050" y="1017725"/>
            <a:ext cx="11661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1800">
                <a:solidFill>
                  <a:srgbClr val="F3F3F3"/>
                </a:solidFill>
              </a:rPr>
              <a:t>First step</a:t>
            </a:r>
          </a:p>
        </p:txBody>
      </p:sp>
      <p:sp>
        <p:nvSpPr>
          <p:cNvPr id="110" name="Shape 110"/>
          <p:cNvSpPr txBox="1"/>
          <p:nvPr/>
        </p:nvSpPr>
        <p:spPr>
          <a:xfrm>
            <a:off x="3340600" y="3486225"/>
            <a:ext cx="16263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rgbClr val="F3F3F3"/>
                </a:solidFill>
              </a:rPr>
              <a:t>Second </a:t>
            </a:r>
            <a:r>
              <a:rPr lang="ru" sz="1800">
                <a:solidFill>
                  <a:srgbClr val="F3F3F3"/>
                </a:solidFill>
              </a:rPr>
              <a:t> step</a:t>
            </a:r>
          </a:p>
        </p:txBody>
      </p:sp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2250" y="1468524"/>
            <a:ext cx="6182536" cy="12682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econd_step.png" id="112" name="Shape 1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05300" y="3944175"/>
            <a:ext cx="4484485" cy="10151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witter_token_1.png" id="113" name="Shape 1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12000" y="3130125"/>
            <a:ext cx="5543012" cy="1402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witter_token_2.png" id="114" name="Shape 1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1884537" y="3270345"/>
            <a:ext cx="4595130" cy="14022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Shape 115"/>
          <p:cNvSpPr txBox="1"/>
          <p:nvPr/>
        </p:nvSpPr>
        <p:spPr>
          <a:xfrm>
            <a:off x="3700462" y="2721825"/>
            <a:ext cx="1166100" cy="4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rgbClr val="F3F3F3"/>
                </a:solidFill>
              </a:rPr>
              <a:t>Token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