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91" r:id="rId3"/>
    <p:sldId id="293" r:id="rId4"/>
    <p:sldId id="371" r:id="rId5"/>
    <p:sldId id="300" r:id="rId6"/>
    <p:sldId id="370" r:id="rId7"/>
    <p:sldId id="296" r:id="rId8"/>
    <p:sldId id="379" r:id="rId9"/>
    <p:sldId id="298" r:id="rId10"/>
    <p:sldId id="411" r:id="rId11"/>
    <p:sldId id="414" r:id="rId12"/>
    <p:sldId id="320" r:id="rId13"/>
    <p:sldId id="413" r:id="rId14"/>
    <p:sldId id="415" r:id="rId15"/>
    <p:sldId id="386" r:id="rId16"/>
    <p:sldId id="280" r:id="rId17"/>
    <p:sldId id="307" r:id="rId18"/>
    <p:sldId id="332" r:id="rId19"/>
    <p:sldId id="41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24" autoAdjust="0"/>
  </p:normalViewPr>
  <p:slideViewPr>
    <p:cSldViewPr>
      <p:cViewPr varScale="1">
        <p:scale>
          <a:sx n="66" d="100"/>
          <a:sy n="66" d="100"/>
        </p:scale>
        <p:origin x="-20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2012-11-03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F943-FC4A-4610-812B-19459293E20B}" type="datetime1">
              <a:rPr lang="en-CA" smtClean="0"/>
              <a:pPr/>
              <a:t>2012-11-03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2012-11-03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2012-11-03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3A97-7724-4AE7-A6F1-5A1F5D1DB72A}" type="datetime1">
              <a:rPr lang="en-CA" smtClean="0"/>
              <a:pPr/>
              <a:t>2012-11-03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 smtClean="0"/>
              <a:t>Laboratory for Percutaneous Surgery (The Perk Lab) – Copyright © Queen’s University, 2012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SlicerIGT" TargetMode="External"/><Relationship Id="rId2" Type="http://schemas.openxmlformats.org/officeDocument/2006/relationships/hyperlink" Target="https://www.assembla.com/spaces/plu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hyperlink" Target="http://perk.cs.queensu.ca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plus/documents/bGBiMk_1yr4islacwqjQWU/download?filename=PlusTutorialBuildingfCalPhantom.pptx" TargetMode="External"/><Relationship Id="rId7" Type="http://schemas.openxmlformats.org/officeDocument/2006/relationships/image" Target="../media/image21.jpeg"/><Relationship Id="rId2" Type="http://schemas.openxmlformats.org/officeDocument/2006/relationships/hyperlink" Target="https://www.assembla.com/spaces/plus/documents/a0YRX6_1Sr4islacwqjQWU/download?filename=PlusTutorialfCalCalibrationProcess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Implementation of the </a:t>
            </a:r>
            <a:r>
              <a:rPr lang="en-CA" sz="4000" b="1" dirty="0" smtClean="0">
                <a:solidFill>
                  <a:schemeClr val="tx1"/>
                </a:solidFill>
              </a:rPr>
              <a:t/>
            </a:r>
            <a:br>
              <a:rPr lang="en-CA" sz="4000" b="1" dirty="0" smtClean="0">
                <a:solidFill>
                  <a:schemeClr val="tx1"/>
                </a:solidFill>
              </a:rPr>
            </a:br>
            <a:r>
              <a:rPr lang="en-CA" sz="4000" b="1" dirty="0" smtClean="0">
                <a:solidFill>
                  <a:schemeClr val="tx1"/>
                </a:solidFill>
              </a:rPr>
              <a:t>PLUS </a:t>
            </a:r>
            <a:r>
              <a:rPr lang="en-CA" sz="4000" b="1" dirty="0">
                <a:solidFill>
                  <a:schemeClr val="tx1"/>
                </a:solidFill>
              </a:rPr>
              <a:t>open-source toolkit </a:t>
            </a:r>
            <a:r>
              <a:rPr lang="en-CA" sz="4000" b="1" dirty="0" smtClean="0">
                <a:solidFill>
                  <a:schemeClr val="tx1"/>
                </a:solidFill>
              </a:rPr>
              <a:t/>
            </a:r>
            <a:br>
              <a:rPr lang="en-CA" sz="4000" b="1" dirty="0" smtClean="0">
                <a:solidFill>
                  <a:schemeClr val="tx1"/>
                </a:solidFill>
              </a:rPr>
            </a:br>
            <a:r>
              <a:rPr lang="en-CA" sz="3200" b="1" dirty="0" smtClean="0">
                <a:solidFill>
                  <a:schemeClr val="tx1"/>
                </a:solidFill>
              </a:rPr>
              <a:t>for </a:t>
            </a:r>
            <a:r>
              <a:rPr lang="en-CA" sz="3200" b="1" dirty="0">
                <a:solidFill>
                  <a:schemeClr val="tx1"/>
                </a:solidFill>
              </a:rPr>
              <a:t>translational research of ultrasound-guided intervention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064896" cy="2520280"/>
          </a:xfrm>
        </p:spPr>
        <p:txBody>
          <a:bodyPr>
            <a:noAutofit/>
          </a:bodyPr>
          <a:lstStyle/>
          <a:p>
            <a:r>
              <a:rPr lang="sv-SE" sz="2400" dirty="0">
                <a:solidFill>
                  <a:schemeClr val="tx1"/>
                </a:solidFill>
              </a:rPr>
              <a:t>Andras Lasso, Tamas Heffter, Csaba Pinter, Tamas Ungi, and Gabor Fichtinger</a:t>
            </a:r>
            <a:endParaRPr lang="en-CA" sz="2400" dirty="0" smtClean="0">
              <a:solidFill>
                <a:schemeClr val="tx1"/>
              </a:solidFill>
            </a:endParaRPr>
          </a:p>
          <a:p>
            <a:r>
              <a:rPr lang="en-CA" sz="2400" dirty="0" smtClean="0">
                <a:solidFill>
                  <a:schemeClr val="tx1"/>
                </a:solidFill>
              </a:rPr>
              <a:t>Laboratory for Percutaneous Surgery (Perk Lab)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School </a:t>
            </a:r>
            <a:r>
              <a:rPr lang="en-CA" sz="2400" dirty="0">
                <a:solidFill>
                  <a:schemeClr val="tx1"/>
                </a:solidFill>
              </a:rPr>
              <a:t>of </a:t>
            </a:r>
            <a:r>
              <a:rPr lang="en-CA" sz="2400" dirty="0" smtClean="0">
                <a:solidFill>
                  <a:schemeClr val="tx1"/>
                </a:solidFill>
              </a:rPr>
              <a:t>Computing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Queen’s </a:t>
            </a:r>
            <a:r>
              <a:rPr lang="en-CA" sz="2400" dirty="0">
                <a:solidFill>
                  <a:schemeClr val="tx1"/>
                </a:solidFill>
              </a:rPr>
              <a:t>University, Kingston, </a:t>
            </a:r>
            <a:r>
              <a:rPr lang="en-CA" sz="2400" dirty="0" smtClean="0">
                <a:solidFill>
                  <a:schemeClr val="tx1"/>
                </a:solidFill>
              </a:rPr>
              <a:t>ON, Canada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10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sz="2400" dirty="0" smtClean="0"/>
              <a:t>Generic description of the phantom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t="20271" r="11750" b="8469"/>
          <a:stretch/>
        </p:blipFill>
        <p:spPr bwMode="auto">
          <a:xfrm>
            <a:off x="971600" y="1610545"/>
            <a:ext cx="7416824" cy="44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11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RF to B-mode conversion: brightness conversion and scan conversion for linear and curvilinear transducers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Volume reconstruction: with hole filling, multi-threaded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91723" y="2680690"/>
            <a:ext cx="4760553" cy="2841860"/>
            <a:chOff x="18577195" y="12574220"/>
            <a:chExt cx="13359438" cy="708893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7195" y="12579076"/>
              <a:ext cx="4380953" cy="35008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605" y="12574220"/>
              <a:ext cx="4380953" cy="35008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5680" y="12579708"/>
              <a:ext cx="4380953" cy="34953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7195" y="16162284"/>
              <a:ext cx="4380953" cy="350086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606" y="16162284"/>
              <a:ext cx="4380953" cy="350086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5680" y="16162285"/>
              <a:ext cx="4380953" cy="3500868"/>
            </a:xfrm>
            <a:prstGeom prst="rect">
              <a:avLst/>
            </a:prstGeom>
          </p:spPr>
        </p:pic>
      </p:grpSp>
      <p:sp>
        <p:nvSpPr>
          <p:cNvPr id="17" name="Rectangle 16"/>
          <p:cNvSpPr/>
          <p:nvPr/>
        </p:nvSpPr>
        <p:spPr>
          <a:xfrm>
            <a:off x="2469230" y="5555507"/>
            <a:ext cx="1006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Ground truth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779167" y="5555507"/>
            <a:ext cx="1584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  <a:defRPr/>
            </a:pPr>
            <a:r>
              <a:rPr lang="en-US" sz="1200" dirty="0" smtClean="0"/>
              <a:t>Reconstructed volume</a:t>
            </a:r>
            <a:br>
              <a:rPr lang="en-US" sz="1200" dirty="0" smtClean="0"/>
            </a:br>
            <a:r>
              <a:rPr lang="en-US" sz="1200" dirty="0" smtClean="0"/>
              <a:t>without hole filling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363343" y="5559623"/>
            <a:ext cx="1584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  <a:defRPr/>
            </a:pPr>
            <a:r>
              <a:rPr lang="en-US" sz="1200" dirty="0" smtClean="0"/>
              <a:t>Reconstructed volume</a:t>
            </a:r>
            <a:br>
              <a:rPr lang="en-US" sz="1200" dirty="0" smtClean="0"/>
            </a:br>
            <a:r>
              <a:rPr lang="en-US" sz="1200" b="1" dirty="0" smtClean="0"/>
              <a:t>with hole filling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0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fCal</a:t>
            </a:r>
            <a:r>
              <a:rPr lang="en-US" dirty="0" smtClean="0"/>
              <a:t> application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12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3856399" cy="209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52736"/>
            <a:ext cx="3856400" cy="209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44825" y="3144833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Spatial and temporal calibration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860032" y="3129255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visualization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5176"/>
            <a:ext cx="3856398" cy="209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11560" y="5847928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Recording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826767" y="5847928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Volume reconstruction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768" y="3785176"/>
            <a:ext cx="3856398" cy="209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8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PlusServer</a:t>
            </a:r>
            <a:r>
              <a:rPr lang="en-US" dirty="0" smtClean="0"/>
              <a:t> application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13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092008" cy="4953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Console application (no GUI)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Typically runs on the ultrasound computer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Broadcasts data through OpenIGTLink</a:t>
            </a:r>
            <a:br>
              <a:rPr lang="en-US" dirty="0" smtClean="0"/>
            </a:br>
            <a:r>
              <a:rPr lang="en-US" dirty="0" smtClean="0"/>
              <a:t>(e.g., to 3D Slicer)</a:t>
            </a:r>
            <a:endParaRPr lang="en-US" sz="28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 r="15000"/>
          <a:stretch>
            <a:fillRect/>
          </a:stretch>
        </p:blipFill>
        <p:spPr bwMode="auto">
          <a:xfrm>
            <a:off x="3491880" y="2563633"/>
            <a:ext cx="5328592" cy="37456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12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14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092008" cy="502230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Calibration accuracy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Temporal: </a:t>
            </a:r>
            <a:r>
              <a:rPr lang="en-US" dirty="0"/>
              <a:t>standard deviation </a:t>
            </a:r>
            <a:r>
              <a:rPr lang="en-US" dirty="0" smtClean="0"/>
              <a:t>of repeated </a:t>
            </a:r>
            <a:r>
              <a:rPr lang="en-US" dirty="0"/>
              <a:t>lag measurements </a:t>
            </a:r>
            <a:r>
              <a:rPr lang="en-US" dirty="0" smtClean="0"/>
              <a:t>is </a:t>
            </a:r>
            <a:r>
              <a:rPr lang="en-US" sz="2400" dirty="0" smtClean="0"/>
              <a:t>a couple of </a:t>
            </a:r>
            <a:r>
              <a:rPr lang="en-US" sz="2400" dirty="0" err="1" smtClean="0"/>
              <a:t>msec</a:t>
            </a:r>
            <a:endParaRPr lang="en-US" sz="2400" dirty="0" smtClean="0"/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Spatial: </a:t>
            </a:r>
            <a:r>
              <a:rPr lang="en-US" dirty="0" err="1" smtClean="0"/>
              <a:t>fiducial</a:t>
            </a:r>
            <a:r>
              <a:rPr lang="en-US" dirty="0" smtClean="0"/>
              <a:t> line </a:t>
            </a:r>
            <a:r>
              <a:rPr lang="en-US" dirty="0" err="1" smtClean="0"/>
              <a:t>reprojection</a:t>
            </a:r>
            <a:r>
              <a:rPr lang="en-US" dirty="0" smtClean="0"/>
              <a:t> mean error is about 0.5mm (</a:t>
            </a:r>
            <a:r>
              <a:rPr lang="en-US" dirty="0" err="1" smtClean="0"/>
              <a:t>Ultrasonix</a:t>
            </a:r>
            <a:r>
              <a:rPr lang="en-US" dirty="0" smtClean="0"/>
              <a:t> L14-5 transducer with </a:t>
            </a:r>
            <a:r>
              <a:rPr lang="en-US" dirty="0" err="1" smtClean="0"/>
              <a:t>SonixGPS</a:t>
            </a:r>
            <a:r>
              <a:rPr lang="en-US" dirty="0" smtClean="0"/>
              <a:t>), total error is about 1mm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Data acquisition: </a:t>
            </a:r>
            <a:r>
              <a:rPr lang="en-US" dirty="0" err="1" smtClean="0"/>
              <a:t>fCal</a:t>
            </a:r>
            <a:r>
              <a:rPr lang="en-US" dirty="0" smtClean="0"/>
              <a:t> can typically keep up with the data acquisition speed (30-60 fps full-frame, 100-150 fps reduced depth and/or sector size)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OpenIGTLink broadcasting: 10-20 fps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Visualization in 3D Slicer: 10 fps (due to default </a:t>
            </a:r>
            <a:r>
              <a:rPr lang="en-US" dirty="0" err="1" smtClean="0"/>
              <a:t>OpenIGTLinkIF</a:t>
            </a:r>
            <a:r>
              <a:rPr lang="en-US" dirty="0" smtClean="0"/>
              <a:t> refresh rate)</a:t>
            </a:r>
          </a:p>
        </p:txBody>
      </p:sp>
    </p:spTree>
    <p:extLst>
      <p:ext uri="{BB962C8B-B14F-4D97-AF65-F5344CB8AC3E}">
        <p14:creationId xmlns:p14="http://schemas.microsoft.com/office/powerpoint/2010/main" val="19275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3984E0B-0AC3-4969-B1A9-35B6C195A5DB}" type="slidenum">
              <a:rPr lang="en-US"/>
              <a:pPr>
                <a:defRPr/>
              </a:pPr>
              <a:t>15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Source control, tickets, releases, messaging (www.assembla.com/spaces/plus)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Standardized build environment (using </a:t>
            </a:r>
            <a:r>
              <a:rPr lang="en-US" sz="2400" dirty="0" err="1" smtClean="0"/>
              <a:t>CMake</a:t>
            </a:r>
            <a:r>
              <a:rPr lang="en-US" sz="2400" dirty="0" smtClean="0"/>
              <a:t>): automatically download and configure all required software components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Documentation: wiki, </a:t>
            </a:r>
            <a:r>
              <a:rPr lang="en-US" sz="2400" dirty="0" err="1" smtClean="0"/>
              <a:t>doxygen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Automatic tests: </a:t>
            </a:r>
            <a:r>
              <a:rPr lang="en-US" sz="2400" dirty="0" err="1" smtClean="0"/>
              <a:t>CTest</a:t>
            </a:r>
            <a:r>
              <a:rPr lang="en-US" sz="2400" dirty="0" smtClean="0"/>
              <a:t>, </a:t>
            </a:r>
            <a:r>
              <a:rPr lang="en-US" sz="2400" dirty="0" err="1" smtClean="0"/>
              <a:t>CDash</a:t>
            </a:r>
            <a:r>
              <a:rPr lang="en-US" sz="2400" dirty="0" smtClean="0"/>
              <a:t>, </a:t>
            </a:r>
            <a:r>
              <a:rPr lang="en-US" sz="2400" dirty="0" err="1" smtClean="0"/>
              <a:t>Sikuli</a:t>
            </a:r>
            <a:r>
              <a:rPr lang="en-US" sz="2400" dirty="0" smtClean="0"/>
              <a:t> (=&gt; </a:t>
            </a:r>
            <a:r>
              <a:rPr lang="en-US" sz="2400" dirty="0" err="1" smtClean="0"/>
              <a:t>QtTest</a:t>
            </a:r>
            <a:r>
              <a:rPr lang="en-US" sz="2400" dirty="0" smtClean="0"/>
              <a:t>?)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 t="12003"/>
          <a:stretch>
            <a:fillRect/>
          </a:stretch>
        </p:blipFill>
        <p:spPr bwMode="auto">
          <a:xfrm>
            <a:off x="304800" y="3541121"/>
            <a:ext cx="2183295" cy="164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 l="1267" t="14035" r="3422" b="2294"/>
          <a:stretch>
            <a:fillRect/>
          </a:stretch>
        </p:blipFill>
        <p:spPr bwMode="auto">
          <a:xfrm>
            <a:off x="1905000" y="4384765"/>
            <a:ext cx="2058397" cy="1697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598975"/>
            <a:ext cx="1917700" cy="157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 l="312" t="34376" r="69470" b="36848"/>
          <a:stretch>
            <a:fillRect/>
          </a:stretch>
        </p:blipFill>
        <p:spPr bwMode="auto">
          <a:xfrm>
            <a:off x="5181600" y="3886200"/>
            <a:ext cx="3695700" cy="210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96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3379926"/>
            <a:ext cx="7842403" cy="2923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PLUS: </a:t>
            </a:r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CA" sz="2400" b="1" dirty="0" smtClean="0">
                <a:hlinkClick r:id="rId2"/>
              </a:rPr>
              <a:t>https</a:t>
            </a:r>
            <a:r>
              <a:rPr lang="en-CA" sz="2400" b="1" dirty="0">
                <a:hlinkClick r:id="rId2"/>
              </a:rPr>
              <a:t>://</a:t>
            </a:r>
            <a:r>
              <a:rPr lang="en-CA" sz="2400" b="1" dirty="0" smtClean="0">
                <a:hlinkClick r:id="rId2"/>
              </a:rPr>
              <a:t>www.assembla.com/spaces/plus</a:t>
            </a:r>
            <a:r>
              <a:rPr lang="en-CA" sz="2400" dirty="0"/>
              <a:t> </a:t>
            </a:r>
            <a:endParaRPr lang="en-CA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CA" sz="2400" dirty="0" smtClean="0"/>
              <a:t>Source code, binary releases, documentations, tutorials, etc.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Slicer IGT: 	</a:t>
            </a:r>
            <a:r>
              <a:rPr lang="en-CA" sz="2400" b="1" dirty="0" smtClean="0">
                <a:hlinkClick r:id="rId3"/>
              </a:rPr>
              <a:t>https</a:t>
            </a:r>
            <a:r>
              <a:rPr lang="en-CA" sz="2400" b="1" dirty="0">
                <a:hlinkClick r:id="rId3"/>
              </a:rPr>
              <a:t>://</a:t>
            </a:r>
            <a:r>
              <a:rPr lang="en-CA" sz="2400" b="1" dirty="0" smtClean="0">
                <a:hlinkClick r:id="rId3"/>
              </a:rPr>
              <a:t>www.assembla.com/spaces/SlicerIGT</a:t>
            </a:r>
            <a:endParaRPr lang="en-CA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CA" sz="2400" dirty="0" smtClean="0"/>
              <a:t>3D Slicer extensions for additional visualization and analysis.</a:t>
            </a:r>
            <a:r>
              <a:rPr lang="en-CA" sz="2400" b="1" dirty="0" smtClean="0"/>
              <a:t> </a:t>
            </a:r>
            <a:endParaRPr lang="en-US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Contact</a:t>
            </a:r>
            <a:r>
              <a:rPr lang="en-US" sz="2400" dirty="0" smtClean="0"/>
              <a:t>:</a:t>
            </a:r>
            <a:r>
              <a:rPr lang="en-US" sz="2400" dirty="0"/>
              <a:t>	</a:t>
            </a:r>
            <a:r>
              <a:rPr lang="en-US" sz="2400" dirty="0" smtClean="0"/>
              <a:t>	Andras Lasso (lasso@cs.queensu.ca)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b="1" dirty="0" smtClean="0">
                <a:hlinkClick r:id="rId4"/>
              </a:rPr>
              <a:t>http</a:t>
            </a:r>
            <a:r>
              <a:rPr lang="en-US" sz="2400" b="1" dirty="0">
                <a:hlinkClick r:id="rId4"/>
              </a:rPr>
              <a:t>://</a:t>
            </a:r>
            <a:r>
              <a:rPr lang="en-US" sz="2400" b="1" dirty="0" smtClean="0">
                <a:hlinkClick r:id="rId4"/>
              </a:rPr>
              <a:t>perk.cs.queensu.ca</a:t>
            </a:r>
            <a:endParaRPr lang="en-US" sz="24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60648"/>
            <a:ext cx="8229600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Thank you!</a:t>
            </a:r>
            <a:endParaRPr lang="en-CA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61497" y="1154116"/>
            <a:ext cx="3138895" cy="1959956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8" y="1154116"/>
            <a:ext cx="3608084" cy="1957386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Appendix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80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60375" y="76200"/>
            <a:ext cx="8229600" cy="990600"/>
          </a:xfrm>
        </p:spPr>
        <p:txBody>
          <a:bodyPr>
            <a:normAutofit/>
          </a:bodyPr>
          <a:lstStyle/>
          <a:p>
            <a:r>
              <a:rPr lang="en-CA" dirty="0" smtClean="0"/>
              <a:t>System overview</a:t>
            </a:r>
            <a:endParaRPr lang="en-CA" dirty="0"/>
          </a:p>
        </p:txBody>
      </p:sp>
      <p:grpSp>
        <p:nvGrpSpPr>
          <p:cNvPr id="2" name="Group 1"/>
          <p:cNvGrpSpPr/>
          <p:nvPr/>
        </p:nvGrpSpPr>
        <p:grpSpPr>
          <a:xfrm>
            <a:off x="-27272" y="242342"/>
            <a:ext cx="8982520" cy="6381965"/>
            <a:chOff x="-27272" y="242342"/>
            <a:chExt cx="8982520" cy="6381965"/>
          </a:xfrm>
        </p:grpSpPr>
        <p:sp>
          <p:nvSpPr>
            <p:cNvPr id="72" name="Rectangle 71"/>
            <p:cNvSpPr/>
            <p:nvPr/>
          </p:nvSpPr>
          <p:spPr>
            <a:xfrm>
              <a:off x="7437496" y="242342"/>
              <a:ext cx="1430920" cy="13623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504001" y="1904124"/>
              <a:ext cx="0" cy="803164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513315" y="1905756"/>
              <a:ext cx="0" cy="803164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672353" y="2121780"/>
              <a:ext cx="0" cy="803164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700920" y="1335010"/>
              <a:ext cx="1505776" cy="5691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158579" y="4319027"/>
              <a:ext cx="4147332" cy="104159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1100" y="5445547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hardware</a:t>
              </a:r>
              <a:endParaRPr lang="en-CA" sz="12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00376" y="4883510"/>
              <a:ext cx="1312448" cy="3412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Video </a:t>
              </a:r>
              <a:r>
                <a:rPr lang="en-CA" sz="1200" b="1" dirty="0" smtClean="0">
                  <a:solidFill>
                    <a:schemeClr val="tx1"/>
                  </a:solidFill>
                </a:rPr>
                <a:t>interface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50752" y="4883510"/>
              <a:ext cx="1413844" cy="3412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Tracker </a:t>
              </a:r>
              <a:r>
                <a:rPr lang="en-CA" sz="1200" b="1" dirty="0" smtClean="0">
                  <a:solidFill>
                    <a:schemeClr val="tx1"/>
                  </a:solidFill>
                </a:rPr>
                <a:t>interface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25210" y="5631474"/>
              <a:ext cx="1664929" cy="317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Ultrasound </a:t>
              </a:r>
              <a:r>
                <a:rPr lang="en-CA" sz="1200" b="1" dirty="0" smtClean="0">
                  <a:solidFill>
                    <a:schemeClr val="tx1"/>
                  </a:solidFill>
                </a:rPr>
                <a:t>scanner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40967" y="4452149"/>
              <a:ext cx="1154953" cy="341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err="1">
                  <a:solidFill>
                    <a:schemeClr val="tx1"/>
                  </a:solidFill>
                </a:rPr>
                <a:t>OpenIGTLink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43356" y="5634293"/>
              <a:ext cx="1700279" cy="3149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Navigation system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213088" y="5224746"/>
              <a:ext cx="1074" cy="406728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5112654" y="5224746"/>
              <a:ext cx="1506" cy="409547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158579" y="2707288"/>
              <a:ext cx="4147332" cy="1454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40967" y="3715301"/>
              <a:ext cx="1154953" cy="341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err="1">
                  <a:solidFill>
                    <a:schemeClr val="tx1"/>
                  </a:solidFill>
                </a:rPr>
                <a:t>OpenIGTLink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15" idx="2"/>
              <a:endCxn id="10" idx="0"/>
            </p:cNvCxnSpPr>
            <p:nvPr/>
          </p:nvCxnSpPr>
          <p:spPr>
            <a:xfrm>
              <a:off x="5518443" y="4056538"/>
              <a:ext cx="0" cy="395611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125763" y="2809252"/>
              <a:ext cx="2235187" cy="341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3D Slicer extension manager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64749" y="3261674"/>
              <a:ext cx="1054715" cy="341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Registration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30572" y="3261674"/>
              <a:ext cx="1142909" cy="341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Segmentation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3481" y="316407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54544" y="3244416"/>
              <a:ext cx="8338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400" b="1" dirty="0" smtClean="0"/>
                <a:t>3D Slicer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64749" y="4453527"/>
              <a:ext cx="2604840" cy="3412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Temporal and spatial calibration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36210" y="3264438"/>
              <a:ext cx="1212208" cy="341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Visualization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19825" y="2017482"/>
              <a:ext cx="3312420" cy="5691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27272" y="2156188"/>
              <a:ext cx="947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400" b="1" dirty="0" smtClean="0"/>
                <a:t>SlicerIGT</a:t>
              </a:r>
              <a:endParaRPr lang="en-CA" sz="14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54809" y="2114116"/>
              <a:ext cx="1492585" cy="34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Transform recorder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16289" y="2114116"/>
              <a:ext cx="1271688" cy="34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Live </a:t>
              </a:r>
              <a:r>
                <a:rPr lang="en-US" sz="1200" b="1" dirty="0">
                  <a:solidFill>
                    <a:schemeClr val="tx1"/>
                  </a:solidFill>
                </a:rPr>
                <a:t>u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ltrasound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75656" y="4648912"/>
              <a:ext cx="683271" cy="317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400" b="1" dirty="0" smtClean="0"/>
                <a:t>PLUS</a:t>
              </a:r>
              <a:endParaRPr lang="en-CA" sz="1400" b="1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45629" y="5473981"/>
              <a:ext cx="8212075" cy="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76784" y="5211491"/>
              <a:ext cx="816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software</a:t>
              </a:r>
              <a:endParaRPr lang="en-CA" sz="1200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815841" y="2025884"/>
              <a:ext cx="3130181" cy="5691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981658" y="2147537"/>
              <a:ext cx="776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400" b="1" dirty="0" err="1" smtClean="0"/>
                <a:t>SlicerRT</a:t>
              </a:r>
              <a:endParaRPr lang="en-CA" sz="14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897346" y="2132856"/>
              <a:ext cx="1340160" cy="34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DICOM-RT import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25456" y="2132856"/>
              <a:ext cx="1340160" cy="34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Dose comparison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58579" y="3820123"/>
              <a:ext cx="2210120" cy="341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VTK, ITK, CTK, QT, DCMTK, …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7977" y="20608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81458" y="20608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861160" y="1340768"/>
              <a:ext cx="1292689" cy="5691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12824" y="1459281"/>
              <a:ext cx="1172472" cy="3077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b="1" dirty="0" err="1" smtClean="0"/>
                <a:t>ProstateNav</a:t>
              </a:r>
              <a:endParaRPr lang="en-CA" sz="1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1459281"/>
              <a:ext cx="958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400" b="1" dirty="0" smtClean="0"/>
                <a:t>Perk Tutor</a:t>
              </a:r>
              <a:endParaRPr lang="en-CA" sz="1400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84168" y="5634293"/>
              <a:ext cx="1169155" cy="3149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MRI scanner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Connector 55"/>
            <p:cNvCxnSpPr>
              <a:stCxn id="15" idx="3"/>
            </p:cNvCxnSpPr>
            <p:nvPr/>
          </p:nvCxnSpPr>
          <p:spPr>
            <a:xfrm>
              <a:off x="6095920" y="3885919"/>
              <a:ext cx="215310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7380312" y="5634293"/>
              <a:ext cx="1574936" cy="31498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Custom needle guide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Connector 58"/>
            <p:cNvCxnSpPr>
              <a:stCxn id="55" idx="0"/>
            </p:cNvCxnSpPr>
            <p:nvPr/>
          </p:nvCxnSpPr>
          <p:spPr>
            <a:xfrm flipH="1" flipV="1">
              <a:off x="6668745" y="3885919"/>
              <a:ext cx="1" cy="1748374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8249028" y="3881426"/>
              <a:ext cx="1" cy="1748374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7537154" y="314350"/>
              <a:ext cx="1240058" cy="5691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i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537153" y="343356"/>
              <a:ext cx="1246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b="1" i="1" dirty="0" smtClean="0"/>
                <a:t>Developed in the </a:t>
              </a:r>
              <a:r>
                <a:rPr lang="en-CA" sz="1400" b="1" i="1" dirty="0" err="1" smtClean="0"/>
                <a:t>PerkLab</a:t>
              </a:r>
              <a:endParaRPr lang="en-CA" sz="1400" b="1" i="1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537153" y="965897"/>
              <a:ext cx="1246902" cy="569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545192" y="994903"/>
              <a:ext cx="12388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b="1" i="1" dirty="0" smtClean="0"/>
                <a:t>Developed by collaborators</a:t>
              </a:r>
              <a:endParaRPr lang="en-CA" sz="1400" b="1" i="1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98842" y="6309320"/>
              <a:ext cx="1574936" cy="31498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Custom phantoms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60" idx="0"/>
              <a:endCxn id="9" idx="2"/>
            </p:cNvCxnSpPr>
            <p:nvPr/>
          </p:nvCxnSpPr>
          <p:spPr>
            <a:xfrm flipH="1" flipV="1">
              <a:off x="3257675" y="5949280"/>
              <a:ext cx="2328635" cy="36004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0" idx="0"/>
              <a:endCxn id="55" idx="2"/>
            </p:cNvCxnSpPr>
            <p:nvPr/>
          </p:nvCxnSpPr>
          <p:spPr>
            <a:xfrm flipV="1">
              <a:off x="5586310" y="5949280"/>
              <a:ext cx="1082436" cy="36004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0" idx="0"/>
              <a:endCxn id="11" idx="2"/>
            </p:cNvCxnSpPr>
            <p:nvPr/>
          </p:nvCxnSpPr>
          <p:spPr>
            <a:xfrm flipH="1" flipV="1">
              <a:off x="5093496" y="5949280"/>
              <a:ext cx="492814" cy="36004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7" idx="2"/>
              <a:endCxn id="60" idx="0"/>
            </p:cNvCxnSpPr>
            <p:nvPr/>
          </p:nvCxnSpPr>
          <p:spPr>
            <a:xfrm flipH="1">
              <a:off x="5586310" y="5949280"/>
              <a:ext cx="2581470" cy="36004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066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Source: </a:t>
            </a:r>
            <a:r>
              <a:rPr lang="en-CA" dirty="0" smtClean="0"/>
              <a:t>doc\overview\PlusOverview.pptx 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283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14198" cy="49831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PLUS – </a:t>
            </a:r>
            <a:r>
              <a:rPr lang="en-US" sz="2200" b="1" dirty="0" smtClean="0"/>
              <a:t>P</a:t>
            </a:r>
            <a:r>
              <a:rPr lang="en-US" sz="2200" dirty="0" smtClean="0"/>
              <a:t>ublic software </a:t>
            </a:r>
            <a:r>
              <a:rPr lang="en-US" sz="2200" b="1" dirty="0" smtClean="0"/>
              <a:t>L</a:t>
            </a:r>
            <a:r>
              <a:rPr lang="en-US" sz="2200" dirty="0" smtClean="0"/>
              <a:t>ibrary for </a:t>
            </a:r>
            <a:r>
              <a:rPr lang="en-US" sz="2200" b="1" dirty="0" err="1" smtClean="0"/>
              <a:t>U</a:t>
            </a:r>
            <a:r>
              <a:rPr lang="en-US" sz="2200" dirty="0" err="1" smtClean="0"/>
              <a:t>ltra</a:t>
            </a:r>
            <a:r>
              <a:rPr lang="en-US" sz="2200" b="1" dirty="0" err="1" smtClean="0"/>
              <a:t>S</a:t>
            </a:r>
            <a:r>
              <a:rPr lang="en-US" sz="2200" dirty="0" err="1" smtClean="0"/>
              <a:t>ound</a:t>
            </a:r>
            <a:r>
              <a:rPr lang="en-US" sz="2200" dirty="0" smtClean="0"/>
              <a:t> imaging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Goal: </a:t>
            </a:r>
            <a:r>
              <a:rPr lang="en-CA" sz="2200" dirty="0" smtClean="0"/>
              <a:t>facilitate rapid prototyping</a:t>
            </a:r>
            <a:br>
              <a:rPr lang="en-CA" sz="2200" dirty="0" smtClean="0"/>
            </a:br>
            <a:r>
              <a:rPr lang="en-CA" sz="2200" dirty="0" smtClean="0"/>
              <a:t>of ultrasound-guided</a:t>
            </a:r>
            <a:br>
              <a:rPr lang="en-CA" sz="2200" dirty="0" smtClean="0"/>
            </a:br>
            <a:r>
              <a:rPr lang="en-CA" sz="2200" dirty="0" smtClean="0"/>
              <a:t>intervention systems for</a:t>
            </a:r>
            <a:br>
              <a:rPr lang="en-CA" sz="2200" dirty="0" smtClean="0"/>
            </a:br>
            <a:r>
              <a:rPr lang="en-CA" sz="2200" dirty="0" smtClean="0"/>
              <a:t>translational clinical </a:t>
            </a:r>
            <a:br>
              <a:rPr lang="en-CA" sz="2200" dirty="0" smtClean="0"/>
            </a:br>
            <a:r>
              <a:rPr lang="en-CA" sz="2200" dirty="0" smtClean="0"/>
              <a:t>research</a:t>
            </a:r>
            <a:endParaRPr lang="en-US" sz="22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Acquire, process, transfer</a:t>
            </a:r>
            <a:br>
              <a:rPr lang="en-US" sz="2200" dirty="0" smtClean="0"/>
            </a:br>
            <a:r>
              <a:rPr lang="en-US" sz="2200" i="1" dirty="0" smtClean="0"/>
              <a:t>synchronized </a:t>
            </a:r>
            <a:r>
              <a:rPr lang="en-US" sz="2200" dirty="0" smtClean="0"/>
              <a:t>ultrasound</a:t>
            </a:r>
            <a:br>
              <a:rPr lang="en-US" sz="2200" dirty="0" smtClean="0"/>
            </a:br>
            <a:r>
              <a:rPr lang="en-US" sz="2200" dirty="0" smtClean="0"/>
              <a:t>image and position data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History: utilizing parts of </a:t>
            </a:r>
            <a:br>
              <a:rPr lang="en-US" sz="2200" dirty="0" smtClean="0"/>
            </a:br>
            <a:r>
              <a:rPr lang="en-US" sz="2200" dirty="0" err="1" smtClean="0"/>
              <a:t>SynchroGrab</a:t>
            </a:r>
            <a:r>
              <a:rPr lang="en-US" sz="2200" dirty="0" smtClean="0"/>
              <a:t> library (</a:t>
            </a:r>
            <a:r>
              <a:rPr lang="en-US" sz="2200" dirty="0" err="1" smtClean="0"/>
              <a:t>Boisvert</a:t>
            </a:r>
            <a:r>
              <a:rPr lang="en-US" sz="2200" dirty="0" smtClean="0"/>
              <a:t>, </a:t>
            </a:r>
            <a:r>
              <a:rPr lang="en-US" sz="2200" dirty="0" err="1" smtClean="0"/>
              <a:t>Gobbi</a:t>
            </a:r>
            <a:r>
              <a:rPr lang="en-US" sz="2200" dirty="0" smtClean="0"/>
              <a:t>, et al., 2008)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200" dirty="0" smtClean="0"/>
              <a:t>Open-source: BSD license, no strings attached, citation appreciated</a:t>
            </a:r>
            <a:endParaRPr lang="en-US" sz="2200" dirty="0" smtClean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2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36507" y="2080569"/>
            <a:ext cx="5099989" cy="2860599"/>
            <a:chOff x="1109998" y="1898796"/>
            <a:chExt cx="7331342" cy="4112173"/>
          </a:xfrm>
        </p:grpSpPr>
        <p:sp>
          <p:nvSpPr>
            <p:cNvPr id="8" name="Rectangle 7"/>
            <p:cNvSpPr/>
            <p:nvPr/>
          </p:nvSpPr>
          <p:spPr>
            <a:xfrm>
              <a:off x="2306749" y="1938671"/>
              <a:ext cx="1039044" cy="685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661" y="3449619"/>
              <a:ext cx="1149068" cy="17869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</p:pic>
        <p:grpSp>
          <p:nvGrpSpPr>
            <p:cNvPr id="10" name="Group 9"/>
            <p:cNvGrpSpPr/>
            <p:nvPr/>
          </p:nvGrpSpPr>
          <p:grpSpPr>
            <a:xfrm>
              <a:off x="5275703" y="4288476"/>
              <a:ext cx="2193864" cy="1235357"/>
              <a:chOff x="2937432" y="3748016"/>
              <a:chExt cx="3659899" cy="2489447"/>
            </a:xfrm>
          </p:grpSpPr>
          <p:sp>
            <p:nvSpPr>
              <p:cNvPr id="42" name="Freeform 41"/>
              <p:cNvSpPr/>
              <p:nvPr/>
            </p:nvSpPr>
            <p:spPr>
              <a:xfrm>
                <a:off x="2937432" y="3766750"/>
                <a:ext cx="419539" cy="2470713"/>
              </a:xfrm>
              <a:custGeom>
                <a:avLst/>
                <a:gdLst>
                  <a:gd name="connsiteX0" fmla="*/ 0 w 707571"/>
                  <a:gd name="connsiteY0" fmla="*/ 0 h 2862943"/>
                  <a:gd name="connsiteX1" fmla="*/ 707571 w 707571"/>
                  <a:gd name="connsiteY1" fmla="*/ 707571 h 2862943"/>
                  <a:gd name="connsiteX2" fmla="*/ 707571 w 707571"/>
                  <a:gd name="connsiteY2" fmla="*/ 2862943 h 2862943"/>
                  <a:gd name="connsiteX3" fmla="*/ 10885 w 707571"/>
                  <a:gd name="connsiteY3" fmla="*/ 2166257 h 2862943"/>
                  <a:gd name="connsiteX4" fmla="*/ 0 w 707571"/>
                  <a:gd name="connsiteY4" fmla="*/ 0 h 286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571" h="2862943">
                    <a:moveTo>
                      <a:pt x="0" y="0"/>
                    </a:moveTo>
                    <a:lnTo>
                      <a:pt x="707571" y="707571"/>
                    </a:lnTo>
                    <a:lnTo>
                      <a:pt x="707571" y="2862943"/>
                    </a:lnTo>
                    <a:lnTo>
                      <a:pt x="10885" y="2166257"/>
                    </a:lnTo>
                    <a:cubicBezTo>
                      <a:pt x="7257" y="1444171"/>
                      <a:pt x="3628" y="722086"/>
                      <a:pt x="0" y="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6177792" y="3748016"/>
                <a:ext cx="419539" cy="2489447"/>
              </a:xfrm>
              <a:custGeom>
                <a:avLst/>
                <a:gdLst>
                  <a:gd name="connsiteX0" fmla="*/ 0 w 707571"/>
                  <a:gd name="connsiteY0" fmla="*/ 0 h 2862943"/>
                  <a:gd name="connsiteX1" fmla="*/ 707571 w 707571"/>
                  <a:gd name="connsiteY1" fmla="*/ 707571 h 2862943"/>
                  <a:gd name="connsiteX2" fmla="*/ 707571 w 707571"/>
                  <a:gd name="connsiteY2" fmla="*/ 2862943 h 2862943"/>
                  <a:gd name="connsiteX3" fmla="*/ 10885 w 707571"/>
                  <a:gd name="connsiteY3" fmla="*/ 2166257 h 2862943"/>
                  <a:gd name="connsiteX4" fmla="*/ 0 w 707571"/>
                  <a:gd name="connsiteY4" fmla="*/ 0 h 286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571" h="2862943">
                    <a:moveTo>
                      <a:pt x="0" y="0"/>
                    </a:moveTo>
                    <a:lnTo>
                      <a:pt x="707571" y="707571"/>
                    </a:lnTo>
                    <a:lnTo>
                      <a:pt x="707571" y="2862943"/>
                    </a:lnTo>
                    <a:lnTo>
                      <a:pt x="10885" y="2166257"/>
                    </a:lnTo>
                    <a:cubicBezTo>
                      <a:pt x="7257" y="1444171"/>
                      <a:pt x="3628" y="722086"/>
                      <a:pt x="0" y="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cxnSp>
            <p:nvCxnSpPr>
              <p:cNvPr id="44" name="Straight Connector 43"/>
              <p:cNvCxnSpPr>
                <a:stCxn id="42" idx="1"/>
                <a:endCxn id="43" idx="1"/>
              </p:cNvCxnSpPr>
              <p:nvPr/>
            </p:nvCxnSpPr>
            <p:spPr>
              <a:xfrm flipV="1">
                <a:off x="3356971" y="4363278"/>
                <a:ext cx="3240360" cy="1410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2" idx="0"/>
                <a:endCxn id="43" idx="0"/>
              </p:cNvCxnSpPr>
              <p:nvPr/>
            </p:nvCxnSpPr>
            <p:spPr>
              <a:xfrm flipV="1">
                <a:off x="2937432" y="3748016"/>
                <a:ext cx="3240360" cy="1873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2" idx="3"/>
                <a:endCxn id="43" idx="3"/>
              </p:cNvCxnSpPr>
              <p:nvPr/>
            </p:nvCxnSpPr>
            <p:spPr>
              <a:xfrm flipV="1">
                <a:off x="2943886" y="5631666"/>
                <a:ext cx="3240360" cy="4559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42" idx="2"/>
                <a:endCxn id="43" idx="2"/>
              </p:cNvCxnSpPr>
              <p:nvPr/>
            </p:nvCxnSpPr>
            <p:spPr>
              <a:xfrm>
                <a:off x="3356971" y="6237463"/>
                <a:ext cx="3240360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 10"/>
            <p:cNvSpPr/>
            <p:nvPr/>
          </p:nvSpPr>
          <p:spPr>
            <a:xfrm rot="17679699">
              <a:off x="6512150" y="3335648"/>
              <a:ext cx="1795663" cy="67585"/>
            </a:xfrm>
            <a:custGeom>
              <a:avLst/>
              <a:gdLst>
                <a:gd name="connsiteX0" fmla="*/ 217715 w 3526972"/>
                <a:gd name="connsiteY0" fmla="*/ 119743 h 119743"/>
                <a:gd name="connsiteX1" fmla="*/ 3526972 w 3526972"/>
                <a:gd name="connsiteY1" fmla="*/ 119743 h 119743"/>
                <a:gd name="connsiteX2" fmla="*/ 3526972 w 3526972"/>
                <a:gd name="connsiteY2" fmla="*/ 0 h 119743"/>
                <a:gd name="connsiteX3" fmla="*/ 0 w 3526972"/>
                <a:gd name="connsiteY3" fmla="*/ 0 h 119743"/>
                <a:gd name="connsiteX4" fmla="*/ 217715 w 3526972"/>
                <a:gd name="connsiteY4" fmla="*/ 119743 h 11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6972" h="119743">
                  <a:moveTo>
                    <a:pt x="217715" y="119743"/>
                  </a:moveTo>
                  <a:lnTo>
                    <a:pt x="3526972" y="119743"/>
                  </a:lnTo>
                  <a:lnTo>
                    <a:pt x="3526972" y="0"/>
                  </a:lnTo>
                  <a:lnTo>
                    <a:pt x="0" y="0"/>
                  </a:lnTo>
                  <a:lnTo>
                    <a:pt x="217715" y="11974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7086" y="5237524"/>
              <a:ext cx="762000" cy="5984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002861" y="2934722"/>
              <a:ext cx="685800" cy="67368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53553" y="3960797"/>
              <a:ext cx="990042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Probe</a:t>
              </a:r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3432" y="5242636"/>
              <a:ext cx="1013546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Image</a:t>
              </a:r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09443" y="3694070"/>
              <a:ext cx="1131897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Needle</a:t>
              </a:r>
              <a:endParaRPr lang="en-US" sz="16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55525" y="3887878"/>
              <a:ext cx="1490270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Reference</a:t>
              </a:r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98170" y="3271565"/>
              <a:ext cx="1150609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Tracker</a:t>
              </a:r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9270" y="5524290"/>
              <a:ext cx="2223147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Phantom model</a:t>
              </a:r>
              <a:endParaRPr lang="en-US" sz="16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 rot="1454107">
              <a:off x="7131399" y="3511133"/>
              <a:ext cx="201662" cy="436277"/>
              <a:chOff x="6961138" y="1981200"/>
              <a:chExt cx="201662" cy="43627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41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5578963" y="4258739"/>
              <a:ext cx="201662" cy="436277"/>
              <a:chOff x="6961138" y="1981200"/>
              <a:chExt cx="201662" cy="43627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9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2" name="Group 21"/>
            <p:cNvGrpSpPr/>
            <p:nvPr/>
          </p:nvGrpSpPr>
          <p:grpSpPr>
            <a:xfrm>
              <a:off x="4050457" y="3925322"/>
              <a:ext cx="201662" cy="436277"/>
              <a:chOff x="6961138" y="1981200"/>
              <a:chExt cx="201662" cy="43627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7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23" name="Elbow Connector 22"/>
            <p:cNvCxnSpPr>
              <a:endCxn id="13" idx="1"/>
            </p:cNvCxnSpPr>
            <p:nvPr/>
          </p:nvCxnSpPr>
          <p:spPr>
            <a:xfrm rot="5400000" flipH="1" flipV="1">
              <a:off x="4250196" y="3172658"/>
              <a:ext cx="653756" cy="851573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3" idx="3"/>
              <a:endCxn id="40" idx="0"/>
            </p:cNvCxnSpPr>
            <p:nvPr/>
          </p:nvCxnSpPr>
          <p:spPr>
            <a:xfrm>
              <a:off x="5688661" y="3271566"/>
              <a:ext cx="1633111" cy="258792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3" idx="2"/>
            </p:cNvCxnSpPr>
            <p:nvPr/>
          </p:nvCxnSpPr>
          <p:spPr>
            <a:xfrm rot="16200000" flipH="1">
              <a:off x="5124110" y="3830059"/>
              <a:ext cx="777335" cy="334033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377496" y="2014871"/>
              <a:ext cx="881866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27609" y="3630659"/>
              <a:ext cx="1039044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98356" y="3706859"/>
              <a:ext cx="881866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32720" y="1898796"/>
              <a:ext cx="1630097" cy="840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Ultrasound</a:t>
              </a:r>
            </a:p>
            <a:p>
              <a:pPr algn="ctr"/>
              <a:r>
                <a:rPr lang="en-US" sz="1600" b="1" dirty="0" smtClean="0"/>
                <a:t>computer</a:t>
              </a:r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9998" y="4705923"/>
              <a:ext cx="1456350" cy="840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3D Slicer</a:t>
              </a:r>
            </a:p>
            <a:p>
              <a:pPr algn="ctr"/>
              <a:r>
                <a:rPr lang="en-US" sz="1600" b="1" dirty="0" smtClean="0"/>
                <a:t>computer</a:t>
              </a:r>
              <a:endParaRPr lang="en-US" sz="1600" b="1" dirty="0"/>
            </a:p>
          </p:txBody>
        </p:sp>
        <p:cxnSp>
          <p:nvCxnSpPr>
            <p:cNvPr id="31" name="Elbow Connector 30"/>
            <p:cNvCxnSpPr>
              <a:stCxn id="33" idx="3"/>
              <a:endCxn id="13" idx="0"/>
            </p:cNvCxnSpPr>
            <p:nvPr/>
          </p:nvCxnSpPr>
          <p:spPr>
            <a:xfrm>
              <a:off x="3345792" y="2831999"/>
              <a:ext cx="1999969" cy="102723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33" idx="2"/>
              <a:endCxn id="9" idx="0"/>
            </p:cNvCxnSpPr>
            <p:nvPr/>
          </p:nvCxnSpPr>
          <p:spPr>
            <a:xfrm rot="16200000" flipH="1">
              <a:off x="3153849" y="2626273"/>
              <a:ext cx="486292" cy="1160400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2287798" y="2700671"/>
              <a:ext cx="1057994" cy="26265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311014" y="4392659"/>
              <a:ext cx="1057994" cy="29144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cxnSp>
          <p:nvCxnSpPr>
            <p:cNvPr id="35" name="Elbow Connector 34"/>
            <p:cNvCxnSpPr>
              <a:stCxn id="33" idx="1"/>
              <a:endCxn id="34" idx="1"/>
            </p:cNvCxnSpPr>
            <p:nvPr/>
          </p:nvCxnSpPr>
          <p:spPr>
            <a:xfrm rot="10800000" flipV="1">
              <a:off x="1311014" y="2831999"/>
              <a:ext cx="976784" cy="1706384"/>
            </a:xfrm>
            <a:prstGeom prst="bentConnector3">
              <a:avLst>
                <a:gd name="adj1" fmla="val 123403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653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piphan VGA2USB LR VGA to USB Frame Grabb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677952"/>
            <a:ext cx="1545525" cy="105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8304" y="1135670"/>
            <a:ext cx="1703388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27093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 smtClean="0"/>
              <a:t>Position trackers: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Ascension EM tracker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NDI Aurora, Polaris, and </a:t>
            </a:r>
            <a:r>
              <a:rPr lang="en-US" dirty="0" err="1" smtClean="0"/>
              <a:t>Certus</a:t>
            </a:r>
            <a:r>
              <a:rPr lang="en-US" dirty="0" smtClean="0"/>
              <a:t> optical and</a:t>
            </a:r>
            <a:br>
              <a:rPr lang="en-US" dirty="0" smtClean="0"/>
            </a:br>
            <a:r>
              <a:rPr lang="en-US" dirty="0" smtClean="0"/>
              <a:t>electromagnetic trackers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Claron</a:t>
            </a:r>
            <a:r>
              <a:rPr lang="en-US" dirty="0" smtClean="0"/>
              <a:t> </a:t>
            </a:r>
            <a:r>
              <a:rPr lang="en-US" dirty="0" err="1" smtClean="0"/>
              <a:t>MicronTracker</a:t>
            </a:r>
            <a:r>
              <a:rPr lang="en-US" dirty="0" smtClean="0"/>
              <a:t> optical tracker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Brachy</a:t>
            </a:r>
            <a:r>
              <a:rPr lang="en-US" dirty="0" smtClean="0"/>
              <a:t> steppers (CMS </a:t>
            </a:r>
            <a:r>
              <a:rPr lang="en-US" dirty="0" err="1" smtClean="0"/>
              <a:t>Accuseed</a:t>
            </a:r>
            <a:r>
              <a:rPr lang="en-US" dirty="0" smtClean="0"/>
              <a:t>, Burdette Medical systems, CIVCO)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PhidgetSpatial</a:t>
            </a:r>
            <a:r>
              <a:rPr lang="en-US" dirty="0" smtClean="0"/>
              <a:t> inertial measurement device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CHRobotics</a:t>
            </a:r>
            <a:r>
              <a:rPr lang="en-US" dirty="0"/>
              <a:t> </a:t>
            </a:r>
            <a:r>
              <a:rPr lang="en-US" dirty="0" smtClean="0"/>
              <a:t>inertial </a:t>
            </a:r>
            <a:r>
              <a:rPr lang="en-US" dirty="0"/>
              <a:t>measurement </a:t>
            </a:r>
            <a:r>
              <a:rPr lang="en-US" dirty="0" smtClean="0"/>
              <a:t>device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 smtClean="0"/>
              <a:t>Imaging devices: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Ultrasonix</a:t>
            </a:r>
            <a:r>
              <a:rPr lang="en-US" dirty="0" smtClean="0"/>
              <a:t>: B-mode &amp; RF (through research interface)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BK </a:t>
            </a:r>
            <a:r>
              <a:rPr lang="en-US" dirty="0" err="1" smtClean="0"/>
              <a:t>ProFocus</a:t>
            </a:r>
            <a:r>
              <a:rPr lang="en-US" dirty="0" smtClean="0"/>
              <a:t>: B-mode </a:t>
            </a:r>
            <a:r>
              <a:rPr lang="en-US" dirty="0"/>
              <a:t>&amp; RF </a:t>
            </a:r>
            <a:r>
              <a:rPr lang="en-US" dirty="0" smtClean="0"/>
              <a:t>(through research interface)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ImagingControl</a:t>
            </a:r>
            <a:r>
              <a:rPr lang="en-US" dirty="0" smtClean="0"/>
              <a:t> </a:t>
            </a:r>
            <a:r>
              <a:rPr lang="en-US" dirty="0" err="1" smtClean="0"/>
              <a:t>framegrabbers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Epiphan</a:t>
            </a:r>
            <a:r>
              <a:rPr lang="en-US" dirty="0" smtClean="0"/>
              <a:t> </a:t>
            </a:r>
            <a:r>
              <a:rPr lang="en-US" dirty="0" err="1" smtClean="0"/>
              <a:t>framegrabbers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Video for Windows devices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 smtClean="0"/>
              <a:t>Software devices: OpenIGTLink, file source, US simulator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3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4112" y="3717032"/>
            <a:ext cx="1588368" cy="2534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36071" y="889719"/>
            <a:ext cx="1800225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0" name="Group 259"/>
          <p:cNvGrpSpPr>
            <a:grpSpLocks/>
          </p:cNvGrpSpPr>
          <p:nvPr/>
        </p:nvGrpSpPr>
        <p:grpSpPr bwMode="auto">
          <a:xfrm>
            <a:off x="5868144" y="1861668"/>
            <a:ext cx="2015691" cy="878022"/>
            <a:chOff x="5788224" y="22626638"/>
            <a:chExt cx="3057474" cy="1331913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788224" y="22626638"/>
              <a:ext cx="1225135" cy="1331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012360" y="22626639"/>
              <a:ext cx="1833338" cy="1331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97857" y="4990145"/>
            <a:ext cx="954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67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66018"/>
            <a:ext cx="4800600" cy="50041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Extension to the </a:t>
            </a:r>
            <a:r>
              <a:rPr lang="en-CA" sz="2400" i="1" dirty="0" smtClean="0"/>
              <a:t>Meta IO </a:t>
            </a:r>
            <a:r>
              <a:rPr lang="en-CA" sz="2400" dirty="0" smtClean="0"/>
              <a:t>standard image file format (*.mha, *.mhd)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Images readable by many existing applications (3D Slicer, </a:t>
            </a:r>
            <a:r>
              <a:rPr lang="en-CA" sz="2400" dirty="0" err="1" smtClean="0"/>
              <a:t>ParaView</a:t>
            </a:r>
            <a:r>
              <a:rPr lang="en-CA" sz="2400" dirty="0" smtClean="0"/>
              <a:t>, </a:t>
            </a:r>
            <a:r>
              <a:rPr lang="en-CA" sz="2400" dirty="0" err="1" smtClean="0"/>
              <a:t>ImageJ</a:t>
            </a:r>
            <a:r>
              <a:rPr lang="en-CA" sz="2400" dirty="0" smtClean="0"/>
              <a:t>, </a:t>
            </a:r>
            <a:r>
              <a:rPr lang="en-CA" sz="2400" dirty="0" err="1" smtClean="0"/>
              <a:t>ITKSnap</a:t>
            </a:r>
            <a:r>
              <a:rPr lang="en-CA" sz="2400" dirty="0" smtClean="0"/>
              <a:t>, …)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Extra information for tracking/reconstruction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Image orientation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Transforms from tracker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Tracker and image status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Timestamps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etc.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Used by all applications of Plus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904" y="44624"/>
            <a:ext cx="6629400" cy="868362"/>
          </a:xfrm>
        </p:spPr>
        <p:txBody>
          <a:bodyPr/>
          <a:lstStyle/>
          <a:p>
            <a:pPr algn="l"/>
            <a:r>
              <a:rPr lang="en-CA" dirty="0" smtClean="0"/>
              <a:t>Sequence metafile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4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7800" y="215344"/>
            <a:ext cx="3733800" cy="609397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050" dirty="0" err="1" smtClean="0"/>
              <a:t>ObjectType</a:t>
            </a:r>
            <a:r>
              <a:rPr lang="en-CA" sz="1050" dirty="0" smtClean="0"/>
              <a:t> = Image</a:t>
            </a:r>
          </a:p>
          <a:p>
            <a:pPr marL="177800" indent="-177800"/>
            <a:r>
              <a:rPr lang="en-CA" sz="1050" dirty="0" err="1" smtClean="0"/>
              <a:t>NDims</a:t>
            </a:r>
            <a:r>
              <a:rPr lang="en-CA" sz="1050" dirty="0" smtClean="0"/>
              <a:t> = 3</a:t>
            </a:r>
          </a:p>
          <a:p>
            <a:pPr marL="177800" indent="-177800"/>
            <a:r>
              <a:rPr lang="en-CA" sz="1050" dirty="0" err="1" smtClean="0"/>
              <a:t>BinaryData</a:t>
            </a:r>
            <a:r>
              <a:rPr lang="en-CA" sz="1050" dirty="0" smtClean="0"/>
              <a:t> = True</a:t>
            </a:r>
          </a:p>
          <a:p>
            <a:pPr marL="177800" indent="-177800"/>
            <a:r>
              <a:rPr lang="en-CA" sz="1050" dirty="0" err="1" smtClean="0"/>
              <a:t>BinaryDataByteOrderMSB</a:t>
            </a:r>
            <a:r>
              <a:rPr lang="en-CA" sz="1050" dirty="0" smtClean="0"/>
              <a:t> = False</a:t>
            </a:r>
          </a:p>
          <a:p>
            <a:pPr marL="177800" indent="-177800"/>
            <a:r>
              <a:rPr lang="en-CA" sz="1050" dirty="0" err="1" smtClean="0"/>
              <a:t>CompressedData</a:t>
            </a:r>
            <a:r>
              <a:rPr lang="en-CA" sz="1050" dirty="0" smtClean="0"/>
              <a:t> = True</a:t>
            </a:r>
          </a:p>
          <a:p>
            <a:pPr marL="177800" indent="-177800"/>
            <a:r>
              <a:rPr lang="en-CA" sz="1050" dirty="0" err="1" smtClean="0"/>
              <a:t>DimSize</a:t>
            </a:r>
            <a:r>
              <a:rPr lang="en-CA" sz="1050" dirty="0" smtClean="0"/>
              <a:t> = 820 616 97                              </a:t>
            </a:r>
          </a:p>
          <a:p>
            <a:pPr marL="177800" indent="-177800"/>
            <a:r>
              <a:rPr lang="en-CA" sz="1050" dirty="0" err="1" smtClean="0"/>
              <a:t>ElementType</a:t>
            </a:r>
            <a:r>
              <a:rPr lang="en-CA" sz="1050" dirty="0" smtClean="0"/>
              <a:t> = MET_UCHAR</a:t>
            </a:r>
          </a:p>
          <a:p>
            <a:pPr marL="177800" indent="-177800"/>
            <a:r>
              <a:rPr lang="en-CA" sz="1050" dirty="0" smtClean="0"/>
              <a:t>…</a:t>
            </a:r>
          </a:p>
          <a:p>
            <a:pPr marL="177800" indent="-177800"/>
            <a:r>
              <a:rPr lang="en-CA" sz="1050" b="1" dirty="0" err="1" smtClean="0"/>
              <a:t>UltrasoundImageOrientation</a:t>
            </a:r>
            <a:r>
              <a:rPr lang="en-CA" sz="1050" b="1" dirty="0" smtClean="0"/>
              <a:t> = MF</a:t>
            </a:r>
          </a:p>
          <a:p>
            <a:pPr marL="177800" indent="-177800"/>
            <a:r>
              <a:rPr lang="en-CA" sz="1050" b="1" dirty="0" smtClean="0"/>
              <a:t>Seq_Frame0000_ProbeToTrackerTransform = 0.956683 -0.263308 0.124204 -190.886 0.269031 0.962616 -0.0315089 -98.0911 -0.111264 0.0635588 0.991756 -1949.07 0 0 0 1 </a:t>
            </a:r>
          </a:p>
          <a:p>
            <a:pPr marL="177800" indent="-177800"/>
            <a:r>
              <a:rPr lang="en-CA" sz="1050" b="1" dirty="0" smtClean="0"/>
              <a:t>Seq_Frame0000_ProbeToTrackerTransformStatus = OK</a:t>
            </a:r>
          </a:p>
          <a:p>
            <a:pPr marL="177800" indent="-177800"/>
            <a:r>
              <a:rPr lang="en-CA" sz="1050" b="1" dirty="0" smtClean="0"/>
              <a:t>Seq_Frame0000_ReferenceToTrackerTransform = 0.260287 0.964665 0.0408926 -208.632 -0.96117 0.262899 -0.0838866 -115.511 -0.0916731 -0.0174702 0.995636 -1992.7 0 0 0 1</a:t>
            </a:r>
          </a:p>
          <a:p>
            <a:pPr marL="177800" indent="-177800"/>
            <a:r>
              <a:rPr lang="en-CA" sz="1050" b="1" dirty="0" smtClean="0"/>
              <a:t>Seq_Frame0000_ReferenceToTrackerTransformStatus = OK</a:t>
            </a:r>
          </a:p>
          <a:p>
            <a:pPr marL="177800" indent="-177800"/>
            <a:r>
              <a:rPr lang="en-CA" sz="1050" b="1" dirty="0" smtClean="0"/>
              <a:t>Seq_Frame0000_StylusToTrackerTransform = 1 -8.43482e-005 0.000190641 0.370779 8.39344e-005 1 0.000146179 0.316166 -0.00019069 -0.000146138 1 -0.0640528 0 0 0 1 </a:t>
            </a:r>
          </a:p>
          <a:p>
            <a:pPr marL="177800" indent="-177800"/>
            <a:r>
              <a:rPr lang="en-CA" sz="1050" b="1" dirty="0" smtClean="0"/>
              <a:t>Seq_Frame0000_StylusToTrackerTransformStatus = INVALID</a:t>
            </a:r>
          </a:p>
          <a:p>
            <a:pPr marL="177800" indent="-177800"/>
            <a:r>
              <a:rPr lang="en-CA" sz="1050" b="1" dirty="0" smtClean="0"/>
              <a:t>Seq_Frame0000_Timestamp = 345.627957</a:t>
            </a:r>
          </a:p>
          <a:p>
            <a:pPr marL="177800" indent="-177800"/>
            <a:r>
              <a:rPr lang="en-CA" sz="1050" b="1" dirty="0" smtClean="0"/>
              <a:t>Seq_Frame0000_ImageStatus = OK</a:t>
            </a:r>
          </a:p>
          <a:p>
            <a:pPr marL="177800" indent="-177800"/>
            <a:r>
              <a:rPr lang="en-CA" sz="1050" b="1" dirty="0" smtClean="0"/>
              <a:t>Seq_Frame0001_ProbeToTrackerTransform = 0.956528 -0.263235 0.125549 -190.803 0.268591 0.962861 -0.0275255 -97.8538 -0.113641 0.0600503 0.991706 -1948.58 0 0 0 1 </a:t>
            </a:r>
          </a:p>
          <a:p>
            <a:pPr marL="177800" indent="-177800"/>
            <a:r>
              <a:rPr lang="en-CA" sz="1050" b="1" dirty="0" smtClean="0"/>
              <a:t>Seq_Frame0001_ProbeToTrackerTransformStatus = OK</a:t>
            </a:r>
          </a:p>
          <a:p>
            <a:pPr marL="177800" indent="-177800"/>
            <a:r>
              <a:rPr lang="en-CA" sz="1050" b="1" dirty="0" smtClean="0"/>
              <a:t>…</a:t>
            </a:r>
          </a:p>
          <a:p>
            <a:pPr marL="177800" indent="-177800"/>
            <a:r>
              <a:rPr lang="en-CA" sz="1050" b="1" dirty="0" smtClean="0"/>
              <a:t>Seq_Frame0096_StylusToTrackerTransform = 1 0.000362791 -8.01739e-005 -0.106056 -0.000363818 1 -0.000369765 -0.839888 8.00139e-005 0.000370927 1 0.0862409 0 0 0 1 </a:t>
            </a:r>
          </a:p>
          <a:p>
            <a:pPr marL="177800" indent="-177800"/>
            <a:r>
              <a:rPr lang="en-CA" sz="1050" b="1" dirty="0" smtClean="0"/>
              <a:t>Seq_Frame0096_StylusToTrackerTransformStatus = INVALID</a:t>
            </a:r>
          </a:p>
          <a:p>
            <a:pPr marL="177800" indent="-177800"/>
            <a:r>
              <a:rPr lang="en-CA" sz="1050" b="1" dirty="0" smtClean="0"/>
              <a:t>Seq_Frame0096_Timestamp = 355.783014</a:t>
            </a:r>
          </a:p>
          <a:p>
            <a:pPr marL="177800" indent="-177800"/>
            <a:r>
              <a:rPr lang="en-CA" sz="1050" b="1" dirty="0" smtClean="0"/>
              <a:t>Seq_Frame0096_ImageStatus = OK</a:t>
            </a:r>
          </a:p>
          <a:p>
            <a:pPr marL="177800" indent="-177800"/>
            <a:r>
              <a:rPr lang="en-CA" sz="1050" dirty="0" err="1" smtClean="0"/>
              <a:t>ElementDataFile</a:t>
            </a:r>
            <a:r>
              <a:rPr lang="en-CA" sz="1050" dirty="0" smtClean="0"/>
              <a:t> = LOCAL</a:t>
            </a:r>
          </a:p>
          <a:p>
            <a:pPr marL="177800" indent="-177800"/>
            <a:r>
              <a:rPr lang="en-CA" sz="1050" dirty="0" err="1" smtClean="0"/>
              <a:t>xœìÝw</a:t>
            </a:r>
            <a:r>
              <a:rPr lang="en-CA" sz="1050" dirty="0" smtClean="0"/>
              <a:t>...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2030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8" y="951700"/>
            <a:ext cx="8009524" cy="45714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Ultrasound image orientation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5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6" name="AutoShape 2" descr="https://www.assembla.com/spaces/plus/documents/c4CivGFbOr4iUceJe5cbCb/download?filename=UltrasoundImageOrientation-TransducerAxe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07975" y="5314811"/>
            <a:ext cx="8680450" cy="122617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Specify the orientation of the X and Y axes of the image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Standard orientation in Plus: B-mode =&gt; MF, RF-mode =&gt; FM</a:t>
            </a:r>
          </a:p>
        </p:txBody>
      </p:sp>
    </p:spTree>
    <p:extLst>
      <p:ext uri="{BB962C8B-B14F-4D97-AF65-F5344CB8AC3E}">
        <p14:creationId xmlns:p14="http://schemas.microsoft.com/office/powerpoint/2010/main" val="12484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8362"/>
          </a:xfrm>
        </p:spPr>
        <p:txBody>
          <a:bodyPr/>
          <a:lstStyle/>
          <a:p>
            <a:r>
              <a:rPr lang="en-US" dirty="0" smtClean="0"/>
              <a:t>Temporal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5BFBA2BC-CB0A-4E3B-9671-75DD39CEE869}" type="slidenum">
              <a:rPr lang="en-US"/>
              <a:pPr>
                <a:defRPr/>
              </a:pPr>
              <a:t>6</a:t>
            </a:fld>
            <a:r>
              <a:rPr lang="en-US" dirty="0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52174"/>
            <a:ext cx="8458200" cy="53781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Goal: determine time offset between data streams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Extract the same information (e.g., position) and find the time offset that leads to maximum correlation of the signals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Use accurate clock (</a:t>
            </a:r>
            <a:r>
              <a:rPr lang="en-US" sz="2400" dirty="0" smtClean="0">
                <a:sym typeface="Symbol"/>
              </a:rPr>
              <a:t></a:t>
            </a:r>
            <a:r>
              <a:rPr lang="en-US" sz="2400" dirty="0" smtClean="0"/>
              <a:t>1ms is achievable with</a:t>
            </a:r>
            <a:br>
              <a:rPr lang="en-US" sz="2400" dirty="0" smtClean="0"/>
            </a:br>
            <a:r>
              <a:rPr lang="en-US" sz="2400" dirty="0" smtClean="0"/>
              <a:t>multimedia timers)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Timestamp filtering: detect</a:t>
            </a:r>
            <a:br>
              <a:rPr lang="en-US" sz="2400" dirty="0" smtClean="0"/>
            </a:br>
            <a:r>
              <a:rPr lang="en-US" sz="2400" dirty="0" smtClean="0"/>
              <a:t>delayed data, reduce jitter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Limit maximum </a:t>
            </a:r>
            <a:r>
              <a:rPr lang="en-US" sz="2400" dirty="0" smtClean="0"/>
              <a:t>speed</a:t>
            </a:r>
            <a:endParaRPr lang="en-US" sz="2400" dirty="0"/>
          </a:p>
        </p:txBody>
      </p:sp>
      <p:pic>
        <p:nvPicPr>
          <p:cNvPr id="29" name="Picture 28" descr="MetricPlotUncalibrat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16790"/>
            <a:ext cx="3199260" cy="1599630"/>
          </a:xfrm>
          <a:prstGeom prst="rect">
            <a:avLst/>
          </a:prstGeom>
        </p:spPr>
      </p:pic>
      <p:pic>
        <p:nvPicPr>
          <p:cNvPr id="31" name="Picture 30" descr="MetricPlotCalibrat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78" y="2546098"/>
            <a:ext cx="3173598" cy="1599630"/>
          </a:xfrm>
          <a:prstGeom prst="rect">
            <a:avLst/>
          </a:prstGeom>
        </p:spPr>
      </p:pic>
      <p:cxnSp>
        <p:nvCxnSpPr>
          <p:cNvPr id="32" name="Elbow Connector 10"/>
          <p:cNvCxnSpPr/>
          <p:nvPr/>
        </p:nvCxnSpPr>
        <p:spPr>
          <a:xfrm>
            <a:off x="4114800" y="3428771"/>
            <a:ext cx="68472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139880" y="4244982"/>
            <a:ext cx="914400" cy="1020016"/>
            <a:chOff x="4800600" y="4771184"/>
            <a:chExt cx="914400" cy="1020016"/>
          </a:xfrm>
        </p:grpSpPr>
        <p:sp>
          <p:nvSpPr>
            <p:cNvPr id="10" name="Rectangle 9"/>
            <p:cNvSpPr/>
            <p:nvPr/>
          </p:nvSpPr>
          <p:spPr>
            <a:xfrm>
              <a:off x="4800600" y="5334000"/>
              <a:ext cx="9144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800600" y="49530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15000" y="49530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00600" y="57912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86400" y="4800600"/>
              <a:ext cx="0" cy="4572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 rot="373657">
              <a:off x="4889500" y="4771184"/>
              <a:ext cx="520700" cy="791416"/>
              <a:chOff x="4889500" y="4771184"/>
              <a:chExt cx="520700" cy="791416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029200" y="5029200"/>
                <a:ext cx="381000" cy="533400"/>
                <a:chOff x="2590800" y="4953000"/>
                <a:chExt cx="381000" cy="5334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667000" y="4953000"/>
                  <a:ext cx="228600" cy="3810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590800" y="5334000"/>
                  <a:ext cx="381000" cy="1524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17" name="Freeform 16"/>
              <p:cNvSpPr/>
              <p:nvPr/>
            </p:nvSpPr>
            <p:spPr>
              <a:xfrm>
                <a:off x="4889500" y="4771184"/>
                <a:ext cx="330200" cy="270716"/>
              </a:xfrm>
              <a:custGeom>
                <a:avLst/>
                <a:gdLst>
                  <a:gd name="connsiteX0" fmla="*/ 330200 w 330200"/>
                  <a:gd name="connsiteY0" fmla="*/ 270716 h 270716"/>
                  <a:gd name="connsiteX1" fmla="*/ 304800 w 330200"/>
                  <a:gd name="connsiteY1" fmla="*/ 143716 h 270716"/>
                  <a:gd name="connsiteX2" fmla="*/ 228600 w 330200"/>
                  <a:gd name="connsiteY2" fmla="*/ 105616 h 270716"/>
                  <a:gd name="connsiteX3" fmla="*/ 139700 w 330200"/>
                  <a:gd name="connsiteY3" fmla="*/ 80216 h 270716"/>
                  <a:gd name="connsiteX4" fmla="*/ 101600 w 330200"/>
                  <a:gd name="connsiteY4" fmla="*/ 54816 h 270716"/>
                  <a:gd name="connsiteX5" fmla="*/ 76200 w 330200"/>
                  <a:gd name="connsiteY5" fmla="*/ 16716 h 270716"/>
                  <a:gd name="connsiteX6" fmla="*/ 0 w 330200"/>
                  <a:gd name="connsiteY6" fmla="*/ 4016 h 27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200" h="270716">
                    <a:moveTo>
                      <a:pt x="330200" y="270716"/>
                    </a:moveTo>
                    <a:cubicBezTo>
                      <a:pt x="321733" y="228383"/>
                      <a:pt x="321404" y="183567"/>
                      <a:pt x="304800" y="143716"/>
                    </a:cubicBezTo>
                    <a:cubicBezTo>
                      <a:pt x="297278" y="125664"/>
                      <a:pt x="244592" y="110185"/>
                      <a:pt x="228600" y="105616"/>
                    </a:cubicBezTo>
                    <a:cubicBezTo>
                      <a:pt x="209611" y="100191"/>
                      <a:pt x="160000" y="90366"/>
                      <a:pt x="139700" y="80216"/>
                    </a:cubicBezTo>
                    <a:cubicBezTo>
                      <a:pt x="126048" y="73390"/>
                      <a:pt x="114300" y="63283"/>
                      <a:pt x="101600" y="54816"/>
                    </a:cubicBezTo>
                    <a:cubicBezTo>
                      <a:pt x="93133" y="42116"/>
                      <a:pt x="88119" y="26251"/>
                      <a:pt x="76200" y="16716"/>
                    </a:cubicBezTo>
                    <a:cubicBezTo>
                      <a:pt x="55305" y="0"/>
                      <a:pt x="23735" y="4016"/>
                      <a:pt x="0" y="4016"/>
                    </a:cubicBezTo>
                  </a:path>
                </a:pathLst>
              </a:cu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8124783" y="4864948"/>
            <a:ext cx="767697" cy="822180"/>
            <a:chOff x="5785503" y="5391150"/>
            <a:chExt cx="767697" cy="822180"/>
          </a:xfrm>
        </p:grpSpPr>
        <p:grpSp>
          <p:nvGrpSpPr>
            <p:cNvPr id="21" name="Group 20"/>
            <p:cNvGrpSpPr/>
            <p:nvPr/>
          </p:nvGrpSpPr>
          <p:grpSpPr>
            <a:xfrm>
              <a:off x="5785503" y="5391150"/>
              <a:ext cx="710547" cy="822180"/>
              <a:chOff x="5766453" y="5086251"/>
              <a:chExt cx="1050618" cy="1146129"/>
            </a:xfrm>
          </p:grpSpPr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672080">
                <a:off x="5884440" y="5086251"/>
                <a:ext cx="741613" cy="1146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" name="Straight Connector 23"/>
              <p:cNvCxnSpPr/>
              <p:nvPr/>
            </p:nvCxnSpPr>
            <p:spPr>
              <a:xfrm rot="672080" flipV="1">
                <a:off x="5766453" y="5523400"/>
                <a:ext cx="1050618" cy="22118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6553200" y="5562600"/>
              <a:ext cx="0" cy="3810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619672" y="2204865"/>
            <a:ext cx="2050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without temporal calibration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5710568" y="2204864"/>
            <a:ext cx="1872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with temporal calibration</a:t>
            </a:r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4139952" y="5217248"/>
            <a:ext cx="2405297" cy="1164080"/>
            <a:chOff x="6129103" y="2950720"/>
            <a:chExt cx="2405297" cy="116408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7166566" y="3075802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7166566" y="3837802"/>
              <a:ext cx="1295400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6129103" y="2950720"/>
              <a:ext cx="10374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  <a:defRPr/>
              </a:pPr>
              <a:r>
                <a:rPr lang="en-US" sz="1200" dirty="0" smtClean="0"/>
                <a:t>Frame index</a:t>
              </a:r>
              <a:endParaRPr lang="en-US" sz="12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059590" y="3837801"/>
              <a:ext cx="4748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  <a:defRPr/>
              </a:pPr>
              <a:r>
                <a:rPr lang="en-US" sz="1200" dirty="0" smtClean="0"/>
                <a:t>time</a:t>
              </a:r>
              <a:endParaRPr lang="en-US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7242766" y="3227719"/>
              <a:ext cx="1143000" cy="485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7318966" y="36365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460887" y="3589847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623766" y="34841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791406" y="346126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8157166" y="3407748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202885" y="32555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340047" y="3241231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8142990" y="3379396"/>
              <a:ext cx="59895" cy="9082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8141923" y="3383541"/>
              <a:ext cx="92505" cy="8091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264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7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dirty="0" smtClean="0"/>
              <a:t>Goal: determine the PROBE to IMAGE transform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43075"/>
            <a:ext cx="83820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8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8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0"/>
              </a:spcAft>
              <a:buNone/>
              <a:defRPr/>
            </a:pPr>
            <a:r>
              <a:rPr lang="en-US" dirty="0" smtClean="0"/>
              <a:t>Goal: determine the PROBE to IMAGE transform</a:t>
            </a:r>
          </a:p>
          <a:p>
            <a:pPr marL="514350" indent="-51435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</a:t>
            </a:r>
            <a:r>
              <a:rPr lang="en-US" sz="2000" dirty="0"/>
              <a:t>STYLUS to </a:t>
            </a:r>
            <a:r>
              <a:rPr lang="en-US" sz="2000" dirty="0" smtClean="0"/>
              <a:t>STYLUS TIP transform (pivot calibration)</a:t>
            </a:r>
            <a:endParaRPr lang="en-US" sz="2000" dirty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PHANTOM to PHANTOM REFERENCE transform (landmark registration)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the IMAGE to PHANTOM transform (known </a:t>
            </a:r>
            <a:r>
              <a:rPr lang="en-US" sz="2000" dirty="0" err="1" smtClean="0"/>
              <a:t>fiducial</a:t>
            </a:r>
            <a:r>
              <a:rPr lang="en-US" sz="2000" dirty="0" smtClean="0"/>
              <a:t> line positions in the phantom, segmented visible line positions in the image)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335085" y="3730864"/>
            <a:ext cx="891591" cy="566410"/>
            <a:chOff x="659104" y="5181600"/>
            <a:chExt cx="891591" cy="56641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59104" y="5486400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PHANTOM</a:t>
              </a:r>
              <a:endParaRPr lang="en-US" sz="11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38629" y="4871066"/>
            <a:ext cx="1805302" cy="566410"/>
            <a:chOff x="659104" y="5181600"/>
            <a:chExt cx="1805302" cy="566410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59104" y="5486400"/>
              <a:ext cx="18053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PHANTOM REFERENCE</a:t>
              </a:r>
              <a:endParaRPr lang="en-US" sz="11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26089" y="4999108"/>
            <a:ext cx="736099" cy="566410"/>
            <a:chOff x="659104" y="5181600"/>
            <a:chExt cx="736099" cy="56641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59104" y="5486400"/>
              <a:ext cx="73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STYLUS</a:t>
              </a:r>
              <a:endParaRPr lang="en-US" sz="11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26089" y="3851819"/>
            <a:ext cx="994183" cy="566410"/>
            <a:chOff x="659104" y="5181600"/>
            <a:chExt cx="994183" cy="56641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59104" y="5486400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STYLUS TIP</a:t>
              </a:r>
              <a:endParaRPr lang="en-US" sz="11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41929" y="4816461"/>
            <a:ext cx="679994" cy="566410"/>
            <a:chOff x="659104" y="5181600"/>
            <a:chExt cx="679994" cy="566410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59104" y="5486400"/>
              <a:ext cx="6799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PROBE</a:t>
              </a:r>
              <a:endParaRPr lang="en-US" sz="11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60873" y="4664061"/>
            <a:ext cx="638316" cy="566410"/>
            <a:chOff x="659104" y="5181600"/>
            <a:chExt cx="638316" cy="566410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59104" y="5486400"/>
              <a:ext cx="6383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IMAGE</a:t>
              </a:r>
              <a:endParaRPr lang="en-US" sz="1100" dirty="0"/>
            </a:p>
          </p:txBody>
        </p:sp>
      </p:grpSp>
      <p:cxnSp>
        <p:nvCxnSpPr>
          <p:cNvPr id="43" name="Elbow Connector 42"/>
          <p:cNvCxnSpPr/>
          <p:nvPr/>
        </p:nvCxnSpPr>
        <p:spPr>
          <a:xfrm>
            <a:off x="6360758" y="4135024"/>
            <a:ext cx="15380" cy="1161797"/>
          </a:xfrm>
          <a:prstGeom prst="curvedConnector3">
            <a:avLst>
              <a:gd name="adj1" fmla="val 3015078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42"/>
          <p:cNvCxnSpPr/>
          <p:nvPr/>
        </p:nvCxnSpPr>
        <p:spPr>
          <a:xfrm>
            <a:off x="4684302" y="4013409"/>
            <a:ext cx="15380" cy="1161797"/>
          </a:xfrm>
          <a:prstGeom prst="curvedConnector3">
            <a:avLst>
              <a:gd name="adj1" fmla="val 3015078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328692" y="5382870"/>
            <a:ext cx="862737" cy="566410"/>
            <a:chOff x="659104" y="5181600"/>
            <a:chExt cx="862737" cy="566410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59104" y="5486400"/>
              <a:ext cx="8627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TRACKER</a:t>
              </a:r>
              <a:endParaRPr lang="en-US" sz="1100" dirty="0"/>
            </a:p>
          </p:txBody>
        </p:sp>
      </p:grpSp>
      <p:cxnSp>
        <p:nvCxnSpPr>
          <p:cNvPr id="60" name="Elbow Connector 42"/>
          <p:cNvCxnSpPr>
            <a:stCxn id="42" idx="0"/>
          </p:cNvCxnSpPr>
          <p:nvPr/>
        </p:nvCxnSpPr>
        <p:spPr>
          <a:xfrm rot="5400000" flipH="1" flipV="1">
            <a:off x="3556707" y="3858989"/>
            <a:ext cx="933197" cy="1286549"/>
          </a:xfrm>
          <a:prstGeom prst="curvedConnector2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80" name="Group 15379"/>
          <p:cNvGrpSpPr/>
          <p:nvPr/>
        </p:nvGrpSpPr>
        <p:grpSpPr>
          <a:xfrm>
            <a:off x="1987489" y="5121261"/>
            <a:ext cx="4406650" cy="652249"/>
            <a:chOff x="3276600" y="5584195"/>
            <a:chExt cx="4406650" cy="652249"/>
          </a:xfrm>
        </p:grpSpPr>
        <p:cxnSp>
          <p:nvCxnSpPr>
            <p:cNvPr id="57" name="Elbow Connector 42"/>
            <p:cNvCxnSpPr/>
            <p:nvPr/>
          </p:nvCxnSpPr>
          <p:spPr>
            <a:xfrm>
              <a:off x="3276600" y="5584195"/>
              <a:ext cx="1672700" cy="57073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42"/>
            <p:cNvCxnSpPr/>
            <p:nvPr/>
          </p:nvCxnSpPr>
          <p:spPr>
            <a:xfrm rot="10800000" flipV="1">
              <a:off x="4910081" y="5638800"/>
              <a:ext cx="1063335" cy="51180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42"/>
            <p:cNvCxnSpPr>
              <a:stCxn id="27" idx="0"/>
              <a:endCxn id="56" idx="0"/>
            </p:cNvCxnSpPr>
            <p:nvPr/>
          </p:nvCxnSpPr>
          <p:spPr>
            <a:xfrm rot="16200000" flipH="1" flipV="1">
              <a:off x="6174330" y="4727524"/>
              <a:ext cx="383762" cy="2634078"/>
            </a:xfrm>
            <a:prstGeom prst="curvedConnector3">
              <a:avLst>
                <a:gd name="adj1" fmla="val -59568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Elbow Connector 42"/>
          <p:cNvCxnSpPr/>
          <p:nvPr/>
        </p:nvCxnSpPr>
        <p:spPr>
          <a:xfrm rot="10800000">
            <a:off x="4666581" y="4035664"/>
            <a:ext cx="1694180" cy="120956"/>
          </a:xfrm>
          <a:prstGeom prst="curvedConnector3">
            <a:avLst>
              <a:gd name="adj1" fmla="val 50856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42"/>
          <p:cNvCxnSpPr>
            <a:endCxn id="42" idx="0"/>
          </p:cNvCxnSpPr>
          <p:nvPr/>
        </p:nvCxnSpPr>
        <p:spPr>
          <a:xfrm flipV="1">
            <a:off x="1973425" y="4968861"/>
            <a:ext cx="1406606" cy="152400"/>
          </a:xfrm>
          <a:prstGeom prst="curvedConnector4">
            <a:avLst>
              <a:gd name="adj1" fmla="val 38655"/>
              <a:gd name="adj2" fmla="val 250000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6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9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400" dirty="0" smtClean="0"/>
              <a:t>Tutorials with all data, models, </a:t>
            </a:r>
            <a:r>
              <a:rPr lang="en-US" sz="2400" dirty="0" err="1" smtClean="0"/>
              <a:t>tips&amp;tricks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hlinkClick r:id="rId2" action="ppaction://hlinkpres?slideindex=1&amp;slidetitle="/>
              </a:rPr>
              <a:t>Performing tracked ultrasound probe calibration using </a:t>
            </a:r>
            <a:r>
              <a:rPr lang="en-US" sz="2000" dirty="0" err="1" smtClean="0">
                <a:hlinkClick r:id="rId2" action="ppaction://hlinkpres?slideindex=1&amp;slidetitle="/>
              </a:rPr>
              <a:t>fCal</a:t>
            </a:r>
            <a:endParaRPr lang="en-US" sz="20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hlinkClick r:id="rId3" action="ppaction://hlinkpres?slideindex=1&amp;slidetitle="/>
              </a:rPr>
              <a:t>How </a:t>
            </a:r>
            <a:r>
              <a:rPr lang="en-US" sz="2000" dirty="0">
                <a:hlinkClick r:id="rId3" action="ppaction://hlinkpres?slideindex=1&amp;slidetitle="/>
              </a:rPr>
              <a:t>to build an </a:t>
            </a:r>
            <a:r>
              <a:rPr lang="en-US" sz="2000" dirty="0" err="1">
                <a:hlinkClick r:id="rId3" action="ppaction://hlinkpres?slideindex=1&amp;slidetitle="/>
              </a:rPr>
              <a:t>fCal</a:t>
            </a:r>
            <a:r>
              <a:rPr lang="en-US" sz="2000" dirty="0">
                <a:hlinkClick r:id="rId3" action="ppaction://hlinkpres?slideindex=1&amp;slidetitle="/>
              </a:rPr>
              <a:t> calibration </a:t>
            </a:r>
            <a:r>
              <a:rPr lang="en-US" sz="2000" dirty="0" smtClean="0">
                <a:hlinkClick r:id="rId3" action="ppaction://hlinkpres?slideindex=1&amp;slidetitle="/>
              </a:rPr>
              <a:t>phantom</a:t>
            </a:r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052395"/>
            <a:ext cx="3800475" cy="253681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51" y="4114800"/>
            <a:ext cx="2644848" cy="1763232"/>
          </a:xfrm>
          <a:prstGeom prst="rect">
            <a:avLst/>
          </a:prstGeom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2" b="5473"/>
          <a:stretch/>
        </p:blipFill>
        <p:spPr bwMode="auto">
          <a:xfrm>
            <a:off x="290423" y="2727736"/>
            <a:ext cx="2552811" cy="107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 descr="H:\DCIM\100OLYMP\PA250548.JPG"/>
          <p:cNvPicPr>
            <a:picLocks noChangeAspect="1" noChangeArrowheads="1"/>
          </p:cNvPicPr>
          <p:nvPr/>
        </p:nvPicPr>
        <p:blipFill>
          <a:blip r:embed="rId7" cstate="print"/>
          <a:srcRect l="29120" t="45289" r="30418" b="12529"/>
          <a:stretch>
            <a:fillRect/>
          </a:stretch>
        </p:blipFill>
        <p:spPr bwMode="auto">
          <a:xfrm>
            <a:off x="1524000" y="3581400"/>
            <a:ext cx="1949302" cy="1524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33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1047</Words>
  <Application>Microsoft Office PowerPoint</Application>
  <PresentationFormat>On-screen Show (4:3)</PresentationFormat>
  <Paragraphs>207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Implementation of the  PLUS open-source toolkit  for translational research of ultrasound-guided intervention systems</vt:lpstr>
      <vt:lpstr>Introduction</vt:lpstr>
      <vt:lpstr>Data acquisition</vt:lpstr>
      <vt:lpstr>Sequence metafile</vt:lpstr>
      <vt:lpstr>Ultrasound image orientation</vt:lpstr>
      <vt:lpstr>Temporal calibration</vt:lpstr>
      <vt:lpstr>Spatial calibration</vt:lpstr>
      <vt:lpstr>Spatial calibration</vt:lpstr>
      <vt:lpstr>Spatial calibration</vt:lpstr>
      <vt:lpstr>Spatial calibration</vt:lpstr>
      <vt:lpstr>Processing</vt:lpstr>
      <vt:lpstr>fCal application</vt:lpstr>
      <vt:lpstr>PlusServer application</vt:lpstr>
      <vt:lpstr>Performance</vt:lpstr>
      <vt:lpstr>Development process</vt:lpstr>
      <vt:lpstr>PowerPoint Presentation</vt:lpstr>
      <vt:lpstr>Appendix</vt:lpstr>
      <vt:lpstr>System overview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Andras Lasso</cp:lastModifiedBy>
  <cp:revision>171</cp:revision>
  <dcterms:created xsi:type="dcterms:W3CDTF">2011-11-25T02:41:02Z</dcterms:created>
  <dcterms:modified xsi:type="dcterms:W3CDTF">2012-11-03T16:09:08Z</dcterms:modified>
</cp:coreProperties>
</file>