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54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29989-2A3A-4071-8AAB-A4A4DA00AA76}" type="datetimeFigureOut">
              <a:rPr lang="en-CA" smtClean="0"/>
              <a:t>2012-11-03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B59E8-5DF8-4460-9430-E77B3A6930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98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7AD8-7DA6-49ED-A6A1-3E576430A444}" type="datetime1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A583-A045-42C3-B180-810431823F7C}" type="datetime1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6EE2-A389-49DA-852C-A25EEA0096A5}" type="datetime1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99BF-65A4-44D1-9626-4CB2683479A0}" type="datetime1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70DA-FA6F-402B-A47E-99A02268F9C9}" type="datetime1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5FA0-417C-40D8-84E5-0BBAE59E3627}" type="datetime1">
              <a:rPr lang="en-US" smtClean="0"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6B02-38C3-4CBB-A488-70C85C7D6D5F}" type="datetime1">
              <a:rPr lang="en-US" smtClean="0"/>
              <a:t>11/3/2012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31BF-6D24-4EBE-983D-DBF326ECDFD5}" type="datetime1">
              <a:rPr lang="en-US" smtClean="0"/>
              <a:t>11/3/2012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0BEF-A390-4EED-B356-2EDD103CB91A}" type="datetime1">
              <a:rPr lang="en-US" smtClean="0"/>
              <a:t>11/3/2012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545-71A4-4166-A3E6-0B73A95A4B04}" type="datetime1">
              <a:rPr lang="en-US" smtClean="0"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AC2-5E11-4AE9-8C29-3721D388FBC1}" type="datetime1">
              <a:rPr lang="en-US" smtClean="0"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AE0A-D4D8-4B96-AA9E-22A2EF91B3C7}" type="datetime1">
              <a:rPr lang="en-US" smtClean="0"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Source: doc\specifications\UltrasoundImageOrientation.pptx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130697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1981200" cy="27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4657" y="1459468"/>
            <a:ext cx="3833813" cy="84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>
            <a:off x="990600" y="4724400"/>
            <a:ext cx="88545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479814" y="5120640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4343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2254" y="5334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1456954" y="4305300"/>
            <a:ext cx="838994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254" y="3733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05000" y="4724400"/>
            <a:ext cx="838200" cy="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0800" y="4343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7162800" y="4958232"/>
            <a:ext cx="885454" cy="2270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962900" y="5070944"/>
            <a:ext cx="609600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48159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0" y="54900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5242491" y="2388341"/>
            <a:ext cx="685800" cy="472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104564" y="1688068"/>
            <a:ext cx="504454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1764" y="2678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2164" y="1383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4790238" y="1664253"/>
            <a:ext cx="50445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5064" y="2038588"/>
            <a:ext cx="807720" cy="6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66564" y="1699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71164" y="1383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96340" y="4617720"/>
            <a:ext cx="228600" cy="28956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72400" y="4804244"/>
            <a:ext cx="228600" cy="28956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57600" y="3810000"/>
            <a:ext cx="2506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/>
              <a:t>Transducer axes:</a:t>
            </a:r>
          </a:p>
          <a:p>
            <a:pPr marL="342900" indent="-342900"/>
            <a:r>
              <a:rPr lang="en-US" dirty="0" smtClean="0"/>
              <a:t>M = marked</a:t>
            </a:r>
          </a:p>
          <a:p>
            <a:pPr marL="342900" indent="-342900"/>
            <a:r>
              <a:rPr lang="en-US" dirty="0" smtClean="0"/>
              <a:t>U = unmarked = -marked</a:t>
            </a:r>
          </a:p>
          <a:p>
            <a:pPr marL="342900" indent="-342900"/>
            <a:r>
              <a:rPr lang="en-US" dirty="0" smtClean="0"/>
              <a:t>F = far</a:t>
            </a:r>
          </a:p>
          <a:p>
            <a:pPr marL="342900" indent="-342900"/>
            <a:r>
              <a:rPr lang="en-US" dirty="0" smtClean="0"/>
              <a:t>N = near = -far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9140" y="4823460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marker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39000" y="4572000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marker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S:\images\ablationphantom\20100818\us\10-22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8229600" cy="6172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505200" y="12192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795554" y="16146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8164" y="838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16880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3962400" y="9906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1000" y="685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91000" y="12192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3258" y="838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38" name="Oval 37"/>
          <p:cNvSpPr/>
          <p:nvPr/>
        </p:nvSpPr>
        <p:spPr>
          <a:xfrm>
            <a:off x="2522220" y="1097280"/>
            <a:ext cx="355002" cy="38100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66800" y="15240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Marker symbol (U) is shown at the marked/near corner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096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5181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y=480)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518160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y=480)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610" y="2286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6096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219994" y="913606"/>
            <a:ext cx="6096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5020" y="259080"/>
            <a:ext cx="320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direction (towards x increase)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" y="990600"/>
            <a:ext cx="137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</a:t>
            </a:r>
          </a:p>
          <a:p>
            <a:pPr algn="r"/>
            <a:r>
              <a:rPr lang="en-US" dirty="0" smtClean="0"/>
              <a:t>(towards</a:t>
            </a:r>
            <a:br>
              <a:rPr lang="en-US" dirty="0" smtClean="0"/>
            </a:br>
            <a:r>
              <a:rPr lang="en-US" dirty="0" smtClean="0"/>
              <a:t>y increase)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038600" y="13716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328954" y="17670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1564" y="990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1840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95800" y="11430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4400" y="838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24400" y="13716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6658" y="99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4600" y="5754469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x=U</a:t>
            </a:r>
          </a:p>
          <a:p>
            <a:pPr marL="342900" indent="-342900"/>
            <a:r>
              <a:rPr lang="en-US" dirty="0" smtClean="0"/>
              <a:t>y=F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18601" y="5906869"/>
            <a:ext cx="36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=&gt; </a:t>
            </a:r>
            <a:r>
              <a:rPr lang="en-US" dirty="0" err="1" smtClean="0"/>
              <a:t>UltrasoundImageOrientation</a:t>
            </a:r>
            <a:r>
              <a:rPr lang="en-US" dirty="0" smtClean="0"/>
              <a:t> = UF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746248" y="51816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59500" y="518160"/>
            <a:ext cx="181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Image size: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640x480 pixels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98865" y="1276988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00453" y="665800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1264" y="894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98865" y="1504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98071" y="1276194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98865" y="589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02100" y="1263732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92700" y="894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sp>
        <p:nvSpPr>
          <p:cNvPr id="34" name="Pie 33"/>
          <p:cNvSpPr/>
          <p:nvPr/>
        </p:nvSpPr>
        <p:spPr>
          <a:xfrm rot="10800000">
            <a:off x="876300" y="975360"/>
            <a:ext cx="7696200" cy="7467599"/>
          </a:xfrm>
          <a:prstGeom prst="pie">
            <a:avLst>
              <a:gd name="adj1" fmla="val 601583"/>
              <a:gd name="adj2" fmla="val 103715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11700" y="295180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784600" y="4010660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845242" y="3870960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044700" y="3713800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</a:t>
            </a:r>
            <a:r>
              <a:rPr lang="en-US" dirty="0" smtClean="0">
                <a:solidFill>
                  <a:srgbClr val="FFC000"/>
                </a:solidFill>
              </a:rPr>
              <a:t>[1] = -60 (deg)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16500" y="3561400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</a:t>
            </a:r>
            <a:r>
              <a:rPr lang="en-US" dirty="0" smtClean="0">
                <a:solidFill>
                  <a:srgbClr val="FFC000"/>
                </a:solidFill>
              </a:rPr>
              <a:t>[2] = 60 (deg)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686300" y="4323400"/>
            <a:ext cx="3873500" cy="4953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02300" y="4628200"/>
            <a:ext cx="23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FanDepth</a:t>
            </a:r>
            <a:r>
              <a:rPr lang="en-US" dirty="0" smtClean="0">
                <a:solidFill>
                  <a:srgbClr val="FFC000"/>
                </a:solidFill>
              </a:rPr>
              <a:t> = 450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11500" y="5242560"/>
            <a:ext cx="27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FanOrigin</a:t>
            </a:r>
            <a:r>
              <a:rPr lang="en-US" dirty="0" smtClean="0">
                <a:solidFill>
                  <a:srgbClr val="FFC000"/>
                </a:solidFill>
              </a:rPr>
              <a:t> = 320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178300" y="4704400"/>
            <a:ext cx="533400" cy="6143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27200" y="501396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27200" y="432816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2400" y="4404360"/>
            <a:ext cx="15918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sz="1600" b="1" dirty="0" smtClean="0">
                <a:solidFill>
                  <a:srgbClr val="FFC000"/>
                </a:solidFill>
              </a:rPr>
              <a:t>MF</a:t>
            </a:r>
            <a:r>
              <a:rPr lang="en-US" sz="1600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sz="1600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5520809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200" b="1" dirty="0" smtClean="0"/>
              <a:t>Fan is always defined in the MF coordinate system!</a:t>
            </a:r>
          </a:p>
          <a:p>
            <a:r>
              <a:rPr lang="en-US" sz="1200" dirty="0" smtClean="0"/>
              <a:t>If the </a:t>
            </a:r>
            <a:r>
              <a:rPr lang="en-US" sz="1200" dirty="0" err="1" smtClean="0"/>
              <a:t>UltrasoundImageOrientation</a:t>
            </a:r>
            <a:r>
              <a:rPr lang="en-US" sz="1200" dirty="0" smtClean="0"/>
              <a:t> in the stored file is not MF, and the file is loaded into a software that ignores the </a:t>
            </a:r>
            <a:r>
              <a:rPr lang="en-US" sz="1200" dirty="0" err="1" smtClean="0"/>
              <a:t>UltrasoundImageOrientation</a:t>
            </a:r>
            <a:r>
              <a:rPr lang="en-US" sz="1200" dirty="0" smtClean="0"/>
              <a:t> field (such as </a:t>
            </a:r>
            <a:r>
              <a:rPr lang="en-US" sz="1200" dirty="0" err="1" smtClean="0"/>
              <a:t>ImageJ</a:t>
            </a:r>
            <a:r>
              <a:rPr lang="en-US" sz="1200" dirty="0" smtClean="0"/>
              <a:t>, Slicer, </a:t>
            </a:r>
            <a:r>
              <a:rPr lang="en-US" sz="1200" dirty="0" err="1" smtClean="0"/>
              <a:t>Paraview</a:t>
            </a:r>
            <a:r>
              <a:rPr lang="en-US" sz="1200" dirty="0" smtClean="0"/>
              <a:t>) then the XY positions and orientations shown in the software has to be transformed. E.g., if </a:t>
            </a:r>
            <a:r>
              <a:rPr lang="en-US" sz="1200" dirty="0" err="1" smtClean="0"/>
              <a:t>UltrasoundImageOrientation</a:t>
            </a:r>
            <a:r>
              <a:rPr lang="en-US" sz="1200" dirty="0" smtClean="0"/>
              <a:t>=MN and the </a:t>
            </a:r>
            <a:r>
              <a:rPr lang="en-US" sz="1200" dirty="0" err="1" smtClean="0"/>
              <a:t>FanOrigin</a:t>
            </a:r>
            <a:r>
              <a:rPr lang="en-US" sz="1200" dirty="0" smtClean="0"/>
              <a:t> appears in the (320,440) position in </a:t>
            </a:r>
            <a:r>
              <a:rPr lang="en-US" sz="1200" dirty="0" err="1" smtClean="0"/>
              <a:t>ImageJ</a:t>
            </a:r>
            <a:r>
              <a:rPr lang="en-US" sz="1200" dirty="0" smtClean="0"/>
              <a:t> then the </a:t>
            </a:r>
            <a:r>
              <a:rPr lang="en-US" sz="1200" dirty="0" err="1" smtClean="0"/>
              <a:t>FanOrigin</a:t>
            </a:r>
            <a:r>
              <a:rPr lang="en-US" sz="1200" dirty="0" smtClean="0"/>
              <a:t> in the XML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file shall be (320,40).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4164" y="1723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region of interest for volume reconstruction - curvilinear transducer</a:t>
            </a:r>
            <a:endParaRPr lang="en-US" b="1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59220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746248" y="60960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055994" y="609600"/>
            <a:ext cx="324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Image size: 640x480 pixels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36201" y="1765856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37789" y="1154668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13832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6201" y="1992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35407" y="1765062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6201" y="1078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039436" y="1752600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30036" y="13832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905000" y="4267200"/>
            <a:ext cx="5638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35656" y="3952965"/>
            <a:ext cx="4275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/>
            <a:r>
              <a:rPr lang="en-US" sz="1600" dirty="0" err="1" smtClean="0">
                <a:solidFill>
                  <a:srgbClr val="FFC000"/>
                </a:solidFill>
              </a:rPr>
              <a:t>ClipRectangleSize</a:t>
            </a:r>
            <a:r>
              <a:rPr lang="en-US" sz="1600" dirty="0" smtClean="0">
                <a:solidFill>
                  <a:srgbClr val="FFC000"/>
                </a:solidFill>
              </a:rPr>
              <a:t> (first component) = 600 (pixels)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02760" y="5334000"/>
            <a:ext cx="36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ClipRectangleOrigin</a:t>
            </a:r>
            <a:r>
              <a:rPr lang="en-US" dirty="0" smtClean="0">
                <a:solidFill>
                  <a:srgbClr val="FFC000"/>
                </a:solidFill>
              </a:rPr>
              <a:t> = 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910688" y="4724400"/>
            <a:ext cx="15240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27200" y="510540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27200" y="441960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2400" y="4495800"/>
            <a:ext cx="15918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sz="1600" b="1" dirty="0" smtClean="0">
                <a:solidFill>
                  <a:srgbClr val="FFC000"/>
                </a:solidFill>
              </a:rPr>
              <a:t>MF</a:t>
            </a:r>
            <a:r>
              <a:rPr lang="en-US" sz="1600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sz="1600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5791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b="1" dirty="0" err="1" smtClean="0"/>
              <a:t>ClipRectangle</a:t>
            </a:r>
            <a:r>
              <a:rPr lang="en-US" sz="1600" b="1" dirty="0" smtClean="0"/>
              <a:t> is always defined in the MF coordinate system!</a:t>
            </a:r>
          </a:p>
          <a:p>
            <a:pPr marL="342900" indent="-342900" algn="ctr"/>
            <a:r>
              <a:rPr lang="en-US" sz="1600" dirty="0" smtClean="0"/>
              <a:t>Clipping rectangle must be always defined.  Clipping fan is optional. All pixels that are outside the clipping rectangle or the clipping fan will be ignored in volume reconstruction.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05000" y="1066800"/>
            <a:ext cx="5638800" cy="365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971800" y="1066800"/>
            <a:ext cx="0" cy="3657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63504" y="2709446"/>
            <a:ext cx="4542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ClipRectangleSize</a:t>
            </a:r>
            <a:r>
              <a:rPr lang="en-US" sz="1600" dirty="0" smtClean="0">
                <a:solidFill>
                  <a:srgbClr val="FFC000"/>
                </a:solidFill>
              </a:rPr>
              <a:t> (second component) = 360 (pixels)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region of interest for volume reconstruction - linear transducer</a:t>
            </a:r>
            <a:endParaRPr lang="en-US" b="1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77000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69978" y="1048758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495561" y="47413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40" y="55591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430" y="3448108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908330" y="4506968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968972" y="4367268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168430" y="4210108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ThetaStartDeg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-60.0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0230" y="4057708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ThetaStopDeg</a:t>
            </a:r>
            <a:r>
              <a:rPr lang="en-US" dirty="0" smtClean="0">
                <a:solidFill>
                  <a:srgbClr val="FFC000"/>
                </a:solidFill>
              </a:rPr>
              <a:t> = 60.0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32253" y="4749221"/>
            <a:ext cx="4001137" cy="489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6920" y="4931386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RadiusStopMm</a:t>
            </a:r>
            <a:r>
              <a:rPr lang="en-US" dirty="0" smtClean="0">
                <a:solidFill>
                  <a:srgbClr val="FFC000"/>
                </a:solidFill>
              </a:rPr>
              <a:t> = 82.0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50930" y="5544558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50930" y="4858758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6730" y="5473415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transducer geometry for RF scan conversion - curvilinear transducer</a:t>
            </a:r>
            <a:endParaRPr lang="en-US" b="1" dirty="0">
              <a:latin typeface="+mj-lt"/>
            </a:endParaRPr>
          </a:p>
        </p:txBody>
      </p:sp>
      <p:sp>
        <p:nvSpPr>
          <p:cNvPr id="3" name="Arc 2"/>
          <p:cNvSpPr/>
          <p:nvPr/>
        </p:nvSpPr>
        <p:spPr>
          <a:xfrm>
            <a:off x="4378230" y="4811133"/>
            <a:ext cx="927100" cy="830519"/>
          </a:xfrm>
          <a:prstGeom prst="arc">
            <a:avLst>
              <a:gd name="adj1" fmla="val 11166951"/>
              <a:gd name="adj2" fmla="val 21093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c 28"/>
          <p:cNvSpPr/>
          <p:nvPr/>
        </p:nvSpPr>
        <p:spPr>
          <a:xfrm>
            <a:off x="852710" y="1380228"/>
            <a:ext cx="7980680" cy="7657092"/>
          </a:xfrm>
          <a:prstGeom prst="arc">
            <a:avLst>
              <a:gd name="adj1" fmla="val 11396617"/>
              <a:gd name="adj2" fmla="val 211712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9" idx="0"/>
            <a:endCxn id="3" idx="0"/>
          </p:cNvCxnSpPr>
          <p:nvPr/>
        </p:nvCxnSpPr>
        <p:spPr>
          <a:xfrm>
            <a:off x="917700" y="4520611"/>
            <a:ext cx="3463811" cy="65646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3" idx="2"/>
            <a:endCxn id="29" idx="2"/>
          </p:cNvCxnSpPr>
          <p:nvPr/>
        </p:nvCxnSpPr>
        <p:spPr>
          <a:xfrm flipV="1">
            <a:off x="5299097" y="4712721"/>
            <a:ext cx="3500657" cy="4458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9875" y="5305481"/>
            <a:ext cx="498318" cy="49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9352" y="5247616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RadiusStartMm</a:t>
            </a:r>
            <a:r>
              <a:rPr lang="en-US" dirty="0" smtClean="0">
                <a:solidFill>
                  <a:srgbClr val="FFC000"/>
                </a:solidFill>
              </a:rPr>
              <a:t> = 10.0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400330" y="520546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00330" y="554455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51048" y="5229667"/>
            <a:ext cx="0" cy="2936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1200" y="5190402"/>
            <a:ext cx="2111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OutputImageStartDephMm</a:t>
            </a:r>
            <a:r>
              <a:rPr lang="en-US" sz="1100" dirty="0" smtClean="0">
                <a:solidFill>
                  <a:srgbClr val="FFC000"/>
                </a:solidFill>
              </a:rPr>
              <a:t> = -3.0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58220" y="1048758"/>
            <a:ext cx="0" cy="4493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5670" y="134498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867970" y="943086"/>
            <a:ext cx="5945608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41668" y="584947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88839" y="5715000"/>
            <a:ext cx="39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 smtClean="0"/>
              <a:t>TransducerGeometry</a:t>
            </a:r>
            <a:r>
              <a:rPr lang="en-CA" dirty="0" smtClean="0"/>
              <a:t>=</a:t>
            </a:r>
            <a:r>
              <a:rPr lang="en-CA" dirty="0"/>
              <a:t> " </a:t>
            </a:r>
            <a:r>
              <a:rPr lang="hu-HU" dirty="0" smtClean="0"/>
              <a:t>CURVI</a:t>
            </a:r>
            <a:r>
              <a:rPr lang="en-CA" dirty="0" smtClean="0"/>
              <a:t>LINEAR</a:t>
            </a:r>
            <a:r>
              <a:rPr lang="en-CA" dirty="0"/>
              <a:t>"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6019800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166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5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46" y="621265"/>
            <a:ext cx="4855854" cy="467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5311140" y="624431"/>
            <a:ext cx="0" cy="4567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57650" y="2372169"/>
            <a:ext cx="225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solidFill>
                  <a:srgbClr val="FFC000"/>
                </a:solidFill>
              </a:rPr>
              <a:t>ImagingDepthMm </a:t>
            </a:r>
            <a:r>
              <a:rPr lang="en-CA" sz="1600" dirty="0" smtClean="0">
                <a:solidFill>
                  <a:srgbClr val="FFC000"/>
                </a:solidFill>
              </a:rPr>
              <a:t>= 55.0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0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/>
              <a:t>Defining the transducer geometry for RF scan conversion - </a:t>
            </a:r>
            <a:r>
              <a:rPr lang="en-US" sz="2000" b="1" dirty="0" smtClean="0"/>
              <a:t>linear </a:t>
            </a:r>
            <a:r>
              <a:rPr lang="en-US" sz="2000" b="1" dirty="0"/>
              <a:t>transducer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88839" y="5966460"/>
            <a:ext cx="3240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TransducerGeometry</a:t>
            </a:r>
            <a:r>
              <a:rPr lang="en-CA" dirty="0"/>
              <a:t>="LINEAR"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2322" y="96979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801" y="27232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57691" y="622843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57691" y="621265"/>
            <a:ext cx="0" cy="60939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39201" y="348523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655820" y="5191033"/>
            <a:ext cx="7239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44036" y="5293879"/>
            <a:ext cx="14425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078480" y="622843"/>
            <a:ext cx="40081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3060" y="1330553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781800" y="623479"/>
            <a:ext cx="0" cy="4670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757691" y="2372169"/>
            <a:ext cx="0" cy="35389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223510" y="4539523"/>
            <a:ext cx="0" cy="990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29400" y="4539523"/>
            <a:ext cx="0" cy="1371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752600" y="5385343"/>
            <a:ext cx="344996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752600" y="5758723"/>
            <a:ext cx="4876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41231" y="5343433"/>
            <a:ext cx="251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 smtClean="0">
                <a:solidFill>
                  <a:srgbClr val="FFC000"/>
                </a:solidFill>
              </a:rPr>
              <a:t>TransducerWidth</a:t>
            </a:r>
            <a:r>
              <a:rPr lang="hu-HU" sz="1600" dirty="0" smtClean="0">
                <a:solidFill>
                  <a:srgbClr val="FFC000"/>
                </a:solidFill>
              </a:rPr>
              <a:t>Mm </a:t>
            </a:r>
            <a:r>
              <a:rPr lang="en-CA" sz="1600" dirty="0" smtClean="0">
                <a:solidFill>
                  <a:srgbClr val="FFC000"/>
                </a:solidFill>
              </a:rPr>
              <a:t>= 38.0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2919" y="5713003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" y="624512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452</Words>
  <Application>Microsoft Office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26</cp:revision>
  <dcterms:created xsi:type="dcterms:W3CDTF">2011-05-11T20:54:49Z</dcterms:created>
  <dcterms:modified xsi:type="dcterms:W3CDTF">2012-11-03T16:07:17Z</dcterms:modified>
</cp:coreProperties>
</file>