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293" r:id="rId4"/>
    <p:sldId id="371" r:id="rId5"/>
    <p:sldId id="300" r:id="rId6"/>
    <p:sldId id="370" r:id="rId7"/>
    <p:sldId id="296" r:id="rId8"/>
    <p:sldId id="379" r:id="rId9"/>
    <p:sldId id="298" r:id="rId10"/>
    <p:sldId id="411" r:id="rId11"/>
    <p:sldId id="414" r:id="rId12"/>
    <p:sldId id="320" r:id="rId13"/>
    <p:sldId id="413" r:id="rId14"/>
    <p:sldId id="415" r:id="rId15"/>
    <p:sldId id="386" r:id="rId16"/>
    <p:sldId id="280" r:id="rId17"/>
    <p:sldId id="307" r:id="rId18"/>
    <p:sldId id="33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 varScale="1">
        <p:scale>
          <a:sx n="83" d="100"/>
          <a:sy n="83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25/10/2012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25/10/2012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25/10/2012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25/10/2012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25/10/2012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://perk.cs.queensu.ca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1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and 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Console application (no GUI)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ultrasound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 OpenIGTLink</a:t>
            </a:r>
            <a:br>
              <a:rPr lang="en-US" dirty="0" smtClean="0"/>
            </a:br>
            <a:r>
              <a:rPr lang="en-US" dirty="0" smtClean="0"/>
              <a:t>(e.g., to 3D Slicer)</a:t>
            </a:r>
            <a:endParaRPr lang="en-US" sz="28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r="15000"/>
          <a:stretch>
            <a:fillRect/>
          </a:stretch>
        </p:blipFill>
        <p:spPr bwMode="auto">
          <a:xfrm>
            <a:off x="3491880" y="2563633"/>
            <a:ext cx="5328592" cy="37456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/>
              <a:t>is </a:t>
            </a:r>
            <a:r>
              <a:rPr lang="en-US" sz="2400" dirty="0" smtClean="0"/>
              <a:t>a couple of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is about 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is about 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broadcasting: 10-20 fps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Visualization in 3D Slicer: 10 fps (due to default </a:t>
            </a:r>
            <a:r>
              <a:rPr lang="en-US" dirty="0" err="1" smtClean="0"/>
              <a:t>OpenIGTLinkIF</a:t>
            </a:r>
            <a:r>
              <a:rPr lang="en-US" dirty="0" smtClean="0"/>
              <a:t> refresh rate)</a:t>
            </a:r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r>
              <a:rPr lang="en-US" sz="2400" dirty="0" smtClean="0"/>
              <a:t> (=&gt; </a:t>
            </a:r>
            <a:r>
              <a:rPr lang="en-US" sz="2400" dirty="0" err="1" smtClean="0"/>
              <a:t>QtTest</a:t>
            </a:r>
            <a:r>
              <a:rPr lang="en-US" sz="2400" dirty="0" smtClean="0"/>
              <a:t>?)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0259-AFA4-42BB-B1F2-1723D3175E09}" type="datetime1">
              <a:rPr lang="en-CA" smtClean="0"/>
              <a:pPr/>
              <a:t>25/10/2012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08EC-8F43-4B00-B358-048442A1BFBF}" type="slidenum">
              <a:rPr lang="en-CA" smtClean="0"/>
              <a:pPr/>
              <a:t>16</a:t>
            </a:fld>
            <a:endParaRPr lang="en-CA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(lasso@cs.queensu.ca)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60375" y="76200"/>
            <a:ext cx="8229600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System overview</a:t>
            </a:r>
            <a:endParaRPr lang="en-CA" dirty="0"/>
          </a:p>
        </p:txBody>
      </p:sp>
      <p:grpSp>
        <p:nvGrpSpPr>
          <p:cNvPr id="2" name="Group 1"/>
          <p:cNvGrpSpPr/>
          <p:nvPr/>
        </p:nvGrpSpPr>
        <p:grpSpPr>
          <a:xfrm>
            <a:off x="-27272" y="242342"/>
            <a:ext cx="8982520" cy="6381965"/>
            <a:chOff x="-27272" y="242342"/>
            <a:chExt cx="8982520" cy="6381965"/>
          </a:xfrm>
        </p:grpSpPr>
        <p:sp>
          <p:nvSpPr>
            <p:cNvPr id="72" name="Rectangle 71"/>
            <p:cNvSpPr/>
            <p:nvPr/>
          </p:nvSpPr>
          <p:spPr>
            <a:xfrm>
              <a:off x="7437496" y="242342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1100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00376" y="4883510"/>
              <a:ext cx="1312448" cy="34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Video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interface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50752" y="4883510"/>
              <a:ext cx="1413844" cy="34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Tracker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interface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scanner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tx1"/>
                  </a:solidFill>
                </a:rPr>
                <a:t>OpenIGTLink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Navigation system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213088" y="5224746"/>
              <a:ext cx="1074" cy="40672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112654" y="5224746"/>
              <a:ext cx="1506" cy="40954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tx1"/>
                  </a:solidFill>
                </a:rPr>
                <a:t>OpenIGTLink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5" idx="2"/>
              <a:endCxn id="10" idx="0"/>
            </p:cNvCxnSpPr>
            <p:nvPr/>
          </p:nvCxnSpPr>
          <p:spPr>
            <a:xfrm>
              <a:off x="5518443" y="4056538"/>
              <a:ext cx="0" cy="39561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3D Slicer extension manager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54544" y="3244416"/>
              <a:ext cx="833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400" b="1" dirty="0" smtClean="0"/>
                <a:t>3D Slicer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Temporal and spatial calibration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Visualization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27272" y="2156188"/>
              <a:ext cx="947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SlicerIGT</a:t>
              </a:r>
              <a:endParaRPr lang="en-CA" sz="14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54809" y="2114116"/>
              <a:ext cx="1492585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Transform recorder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16289" y="2114116"/>
              <a:ext cx="1271688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Live </a:t>
              </a:r>
              <a:r>
                <a:rPr lang="en-US" sz="1200" b="1" dirty="0">
                  <a:solidFill>
                    <a:schemeClr val="tx1"/>
                  </a:solidFill>
                </a:rPr>
                <a:t>u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ltrasound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5656" y="4648912"/>
              <a:ext cx="683271" cy="317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400" b="1" dirty="0" smtClean="0"/>
                <a:t>PLUS</a:t>
              </a:r>
              <a:endParaRPr lang="en-CA" sz="1400" b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81658" y="2147537"/>
              <a:ext cx="776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400" b="1" dirty="0" err="1" smtClean="0"/>
                <a:t>SlicerRT</a:t>
              </a:r>
              <a:endParaRPr lang="en-CA" sz="14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97346" y="2132856"/>
              <a:ext cx="1340160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DICOM-RT import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25456" y="2132856"/>
              <a:ext cx="1340160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Dose comparison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VTK, ITK, CTK, QT, DCMTK, …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8145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12824" y="1459281"/>
              <a:ext cx="1172472" cy="3077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 err="1" smtClean="0"/>
                <a:t>ProstateNav</a:t>
              </a:r>
              <a:endParaRPr lang="en-CA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1459281"/>
              <a:ext cx="958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Perk Tutor</a:t>
              </a:r>
              <a:endParaRPr lang="en-CA" sz="14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MRI scanner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>
              <a:stCxn id="15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Custom needle guide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55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7537154" y="314350"/>
              <a:ext cx="1240058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37153" y="343356"/>
              <a:ext cx="1246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i="1" dirty="0" smtClean="0"/>
                <a:t>Developed in the </a:t>
              </a:r>
              <a:r>
                <a:rPr lang="en-CA" sz="1400" b="1" i="1" dirty="0" err="1" smtClean="0"/>
                <a:t>PerkLab</a:t>
              </a:r>
              <a:endParaRPr lang="en-CA" sz="1400" b="1" i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37153" y="965897"/>
              <a:ext cx="1246902" cy="569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45192" y="994903"/>
              <a:ext cx="1238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i="1" dirty="0" smtClean="0"/>
                <a:t>Developed by collaborators</a:t>
              </a:r>
              <a:endParaRPr lang="en-CA" sz="1400" b="1" i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Custom phantoms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60" idx="0"/>
              <a:endCxn id="9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0" idx="0"/>
              <a:endCxn id="55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0"/>
              <a:endCxn id="11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7" idx="2"/>
              <a:endCxn id="60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06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77952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304" y="113567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7093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Position trackers: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optical and</a:t>
            </a:r>
            <a:br>
              <a:rPr lang="en-US" dirty="0" smtClean="0"/>
            </a:br>
            <a:r>
              <a:rPr lang="en-US" dirty="0" smtClean="0"/>
              <a:t>electromagnetic 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Burdette 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Imaging devices: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Ultrasonix</a:t>
            </a:r>
            <a:r>
              <a:rPr lang="en-US" dirty="0" smtClean="0"/>
              <a:t>: B-mode &amp; RF 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BK </a:t>
            </a:r>
            <a:r>
              <a:rPr lang="en-US" dirty="0" err="1" smtClean="0"/>
              <a:t>ProFocus</a:t>
            </a:r>
            <a:r>
              <a:rPr lang="en-US" dirty="0" smtClean="0"/>
              <a:t>: B-mode </a:t>
            </a:r>
            <a:r>
              <a:rPr lang="en-US" dirty="0"/>
              <a:t>&amp; RF </a:t>
            </a:r>
            <a:r>
              <a:rPr lang="en-US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ImagingControl</a:t>
            </a:r>
            <a:r>
              <a:rPr lang="en-US" dirty="0" smtClean="0"/>
              <a:t> </a:t>
            </a:r>
            <a:r>
              <a:rPr lang="en-US" dirty="0" err="1" smtClean="0"/>
              <a:t>framegrabbers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Epiphan</a:t>
            </a:r>
            <a:r>
              <a:rPr lang="en-US" dirty="0" smtClean="0"/>
              <a:t> </a:t>
            </a:r>
            <a:r>
              <a:rPr lang="en-US" dirty="0" err="1" smtClean="0"/>
              <a:t>framegrabbers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Video for Windows devices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Software devices: OpenIGTLink, file source, US simulator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4112" y="3717032"/>
            <a:ext cx="1588368" cy="253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6071" y="889719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0" name="Group 259"/>
          <p:cNvGrpSpPr>
            <a:grpSpLocks/>
          </p:cNvGrpSpPr>
          <p:nvPr/>
        </p:nvGrpSpPr>
        <p:grpSpPr bwMode="auto">
          <a:xfrm>
            <a:off x="5868144" y="1861668"/>
            <a:ext cx="2015691" cy="878022"/>
            <a:chOff x="5788224" y="22626638"/>
            <a:chExt cx="3057474" cy="1331913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88224" y="22626638"/>
              <a:ext cx="1225135" cy="1331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012360" y="22626639"/>
              <a:ext cx="1833338" cy="1331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97857" y="4990145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1030</Words>
  <Application>Microsoft Office PowerPoint</Application>
  <PresentationFormat>On-screen Show (4:3)</PresentationFormat>
  <Paragraphs>207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Implementation of the  PLUS open-source toolkit  for translational research of ultrasound-guided intervention systems</vt:lpstr>
      <vt:lpstr>Introduction</vt:lpstr>
      <vt:lpstr>Data acquisition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Appendix</vt:lpstr>
      <vt:lpstr>System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170</cp:revision>
  <dcterms:created xsi:type="dcterms:W3CDTF">2011-11-25T02:41:02Z</dcterms:created>
  <dcterms:modified xsi:type="dcterms:W3CDTF">2012-10-25T21:13:42Z</dcterms:modified>
</cp:coreProperties>
</file>