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3" r:id="rId4"/>
    <p:sldId id="417" r:id="rId5"/>
    <p:sldId id="371" r:id="rId6"/>
    <p:sldId id="300" r:id="rId7"/>
    <p:sldId id="370" r:id="rId8"/>
    <p:sldId id="296" r:id="rId9"/>
    <p:sldId id="379" r:id="rId10"/>
    <p:sldId id="298" r:id="rId11"/>
    <p:sldId id="411" r:id="rId12"/>
    <p:sldId id="414" r:id="rId13"/>
    <p:sldId id="320" r:id="rId14"/>
    <p:sldId id="413" r:id="rId15"/>
    <p:sldId id="415" r:id="rId16"/>
    <p:sldId id="386" r:id="rId17"/>
    <p:sldId id="418" r:id="rId18"/>
    <p:sldId id="419" r:id="rId19"/>
    <p:sldId id="420" r:id="rId20"/>
    <p:sldId id="280" r:id="rId21"/>
    <p:sldId id="307" r:id="rId22"/>
    <p:sldId id="41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>
      <p:cViewPr varScale="1">
        <p:scale>
          <a:sx n="66" d="100"/>
          <a:sy n="66" d="100"/>
        </p:scale>
        <p:origin x="-20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2013-12-09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our research lab is doing</a:t>
            </a:r>
            <a:r>
              <a:rPr lang="en-US" baseline="0" dirty="0" smtClean="0"/>
              <a:t> from a software development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a layered approach</a:t>
            </a:r>
            <a:r>
              <a:rPr lang="en-US" baseline="0" dirty="0" smtClean="0"/>
              <a:t> to what depends on what</a:t>
            </a:r>
          </a:p>
          <a:p>
            <a:r>
              <a:rPr lang="en-US" baseline="0" dirty="0" smtClean="0"/>
              <a:t>SDK – software development kit, functions to interact with a specific piece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2013-12-09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2013-12-09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2013-12-09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27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://perk.cs.queensu.ca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ssembla.com/svn/plus/trunk/doc/overview/PlusOverview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</a:t>
            </a:r>
            <a:r>
              <a:rPr lang="sv-SE" sz="2400" dirty="0" smtClean="0">
                <a:solidFill>
                  <a:schemeClr val="tx1"/>
                </a:solidFill>
              </a:rPr>
              <a:t>Adam Rankin 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Console application (no GUI)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ultrasound computer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through OpenIGTLink</a:t>
            </a:r>
            <a:br>
              <a:rPr lang="en-US" dirty="0" smtClean="0"/>
            </a:br>
            <a:r>
              <a:rPr lang="en-US" dirty="0" smtClean="0"/>
              <a:t>(3D Slicer, </a:t>
            </a:r>
            <a:r>
              <a:rPr lang="en-US" dirty="0" err="1" smtClean="0"/>
              <a:t>Matlab</a:t>
            </a:r>
            <a:r>
              <a:rPr lang="en-US" dirty="0" smtClean="0"/>
              <a:t>, etc.)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Remote control access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Control data recording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Request volume reconstruction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Update transforms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r="15000"/>
          <a:stretch>
            <a:fillRect/>
          </a:stretch>
        </p:blipFill>
        <p:spPr bwMode="auto">
          <a:xfrm>
            <a:off x="4932040" y="2632041"/>
            <a:ext cx="4104456" cy="28851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/>
              <a:t>is </a:t>
            </a:r>
            <a:r>
              <a:rPr lang="en-US" sz="2400" dirty="0" smtClean="0"/>
              <a:t>a couple of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is about 0.5mm 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is about 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broadcasting: 10-20 fps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Visualization in 3D Slicer: 10 fps (due to default </a:t>
            </a:r>
            <a:r>
              <a:rPr lang="en-US" dirty="0" err="1" smtClean="0"/>
              <a:t>OpenIGTLinkIF</a:t>
            </a:r>
            <a:r>
              <a:rPr lang="en-US" dirty="0" smtClean="0"/>
              <a:t> refresh rate)</a:t>
            </a:r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r>
              <a:rPr lang="en-US" sz="2400" dirty="0" smtClean="0"/>
              <a:t> (=&gt; </a:t>
            </a:r>
            <a:r>
              <a:rPr lang="en-US" sz="2400" dirty="0" err="1" smtClean="0"/>
              <a:t>QtTest</a:t>
            </a:r>
            <a:r>
              <a:rPr lang="en-US" sz="2400" dirty="0" smtClean="0"/>
              <a:t>?)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rgbClr val="800000"/>
                </a:solidFill>
              </a:rPr>
              <a:t>System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4108" y="199134"/>
            <a:ext cx="8901140" cy="6120373"/>
            <a:chOff x="54108" y="503934"/>
            <a:chExt cx="8901140" cy="6120373"/>
          </a:xfrm>
        </p:grpSpPr>
        <p:sp>
          <p:nvSpPr>
            <p:cNvPr id="115" name="Rectangle 114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phantoms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0"/>
              <a:endCxn id="74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5" idx="0"/>
              <a:endCxn id="106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5" idx="0"/>
              <a:endCxn id="76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8" idx="2"/>
              <a:endCxn id="115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437496" y="503934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79912" y="5224746"/>
              <a:ext cx="0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499060" y="5224746"/>
              <a:ext cx="14255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/>
            <p:cNvCxnSpPr>
              <a:stCxn id="80" idx="2"/>
              <a:endCxn id="75" idx="0"/>
            </p:cNvCxnSpPr>
            <p:nvPr/>
          </p:nvCxnSpPr>
          <p:spPr>
            <a:xfrm>
              <a:off x="5518444" y="4056537"/>
              <a:ext cx="0" cy="395612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3D Slicer extension manager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Registration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Segmentation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19634" y="3244416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3D Slicer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and spatial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Visualization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108" y="2156188"/>
              <a:ext cx="85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/>
                <a:t>SlicerIGT</a:t>
              </a:r>
              <a:endParaRPr lang="en-CA" sz="12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4809" y="2141011"/>
              <a:ext cx="1492585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Transform recorder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16289" y="2141011"/>
              <a:ext cx="1271688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Live </a:t>
              </a:r>
              <a:r>
                <a:rPr lang="en-US" sz="1200" b="1" dirty="0">
                  <a:solidFill>
                    <a:schemeClr val="bg1"/>
                  </a:solidFill>
                </a:rPr>
                <a:t>u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ltrasound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63892" y="464891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PLUS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41104" y="2147537"/>
              <a:ext cx="739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err="1" smtClean="0"/>
                <a:t>SlicerRT</a:t>
              </a:r>
              <a:endParaRPr lang="en-CA" sz="12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97346" y="2141821"/>
              <a:ext cx="1340160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DICOM-RT import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69533" y="2141821"/>
              <a:ext cx="1287867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Dose comparison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VTK, ITK, CTK, QT, DCMTK, …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1731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73603" y="1504106"/>
              <a:ext cx="1050914" cy="276999"/>
            </a:xfrm>
            <a:prstGeom prst="rect">
              <a:avLst/>
            </a:prstGeom>
            <a:solidFill>
              <a:srgbClr val="33889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 err="1" smtClean="0"/>
                <a:t>ProstateNav</a:t>
              </a:r>
              <a:endParaRPr lang="en-CA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79712" y="1486176"/>
              <a:ext cx="958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>
                  <a:solidFill>
                    <a:schemeClr val="bg1"/>
                  </a:solidFill>
                </a:rPr>
                <a:t>Perk Tutor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MRI 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0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needle guide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06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537154" y="562789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37153" y="618690"/>
              <a:ext cx="124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</a:t>
              </a:r>
              <a:r>
                <a:rPr lang="en-CA" sz="1200" b="1" i="1" dirty="0" err="1" smtClean="0">
                  <a:solidFill>
                    <a:schemeClr val="bg1"/>
                  </a:solidFill>
                </a:rPr>
                <a:t>PerkLab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14336"/>
              <a:ext cx="1246902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61272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75576" y="4883510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7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35969"/>
            <a:ext cx="5437017" cy="4913311"/>
            <a:chOff x="1151207" y="443641"/>
            <a:chExt cx="5437017" cy="5505639"/>
          </a:xfrm>
        </p:grpSpPr>
        <p:sp>
          <p:nvSpPr>
            <p:cNvPr id="70" name="Rectangle 69"/>
            <p:cNvSpPr/>
            <p:nvPr/>
          </p:nvSpPr>
          <p:spPr>
            <a:xfrm>
              <a:off x="2375343" y="443641"/>
              <a:ext cx="4212881" cy="47678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8117" y="5631474"/>
              <a:ext cx="1224136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19359" y="1414491"/>
              <a:ext cx="1584177" cy="258274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77" name="Straight Connector 76"/>
            <p:cNvCxnSpPr>
              <a:stCxn id="40" idx="2"/>
              <a:endCxn id="74" idx="0"/>
            </p:cNvCxnSpPr>
            <p:nvPr/>
          </p:nvCxnSpPr>
          <p:spPr>
            <a:xfrm>
              <a:off x="4460185" y="4981012"/>
              <a:ext cx="0" cy="65046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971600" y="2287905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211961" y="1916832"/>
            <a:ext cx="1656184" cy="22638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11961" y="2215896"/>
            <a:ext cx="1656184" cy="27700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483769" y="2215897"/>
            <a:ext cx="1584177" cy="2769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483768" y="2564903"/>
            <a:ext cx="1584177" cy="2382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947185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3091201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3019193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523249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739273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243329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56490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4747385"/>
            <a:ext cx="1433380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 Specific SDK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39552" y="1772816"/>
            <a:ext cx="5472608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0473" y="1268760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Applications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9793" y="1254297"/>
            <a:ext cx="720080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fCal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7" y="1254298"/>
            <a:ext cx="867485" cy="23048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PlusServer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68611" y="1254297"/>
            <a:ext cx="573815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4474" y="1279793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012160" y="1772816"/>
            <a:ext cx="0" cy="117437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Data 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18452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(lasso@cs.queensu.ca)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Source: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subversion.assembla.com/svn/plus/trunk/doc/overview/PlusOverview.pptx</a:t>
            </a:r>
            <a:endParaRPr lang="en-CA" dirty="0" smtClean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8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4876" y="1268760"/>
            <a:ext cx="1703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tracking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6908" y="836712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3140968"/>
            <a:ext cx="2121236" cy="878022"/>
            <a:chOff x="6732240" y="3228891"/>
            <a:chExt cx="2121236" cy="87802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32240" y="3228891"/>
              <a:ext cx="807691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44817" y="3228892"/>
              <a:ext cx="1208659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http://www.3dm3.com/forum/attachments/f50/17744d1235554056-3dconnexion-3d-mice-now-supported-google-earth-5-0-mail.google.co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02"/>
          <a:stretch/>
        </p:blipFill>
        <p:spPr bwMode="auto">
          <a:xfrm>
            <a:off x="6084168" y="5085184"/>
            <a:ext cx="1628194" cy="12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jskl.org.cn/pic/z253393a-200x200-1/microntracker_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16883" r="20554" b="17593"/>
          <a:stretch/>
        </p:blipFill>
        <p:spPr bwMode="auto">
          <a:xfrm>
            <a:off x="6588224" y="1700808"/>
            <a:ext cx="1088572" cy="12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rientation Sensor, AH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5100"/>
            <a:ext cx="907901" cy="8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obotshop.com/content/images/phidgetspatial-3-axis-accelerometer-high-resolution-larg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4" y="4310347"/>
            <a:ext cx="1869490" cy="113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5878983" cy="52709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 EM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Aurora, Polaris, and </a:t>
            </a:r>
            <a:r>
              <a:rPr lang="en-US" dirty="0" err="1" smtClean="0"/>
              <a:t>Certus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optical and electromagnetic trackers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r>
              <a:rPr lang="en-US" dirty="0" smtClean="0"/>
              <a:t> optical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Brachy</a:t>
            </a:r>
            <a:r>
              <a:rPr lang="en-US" dirty="0" smtClean="0"/>
              <a:t> steppers (CMS </a:t>
            </a:r>
            <a:r>
              <a:rPr lang="en-US" dirty="0" err="1" smtClean="0"/>
              <a:t>Accuseed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Burdette Medical systems, CIVCO)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PhidgetSpatial</a:t>
            </a:r>
            <a:r>
              <a:rPr lang="en-US" dirty="0" smtClean="0"/>
              <a:t> inertial measurement 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CHRobotics</a:t>
            </a:r>
            <a:r>
              <a:rPr lang="en-US" dirty="0"/>
              <a:t> </a:t>
            </a:r>
            <a:r>
              <a:rPr lang="en-US" dirty="0" smtClean="0"/>
              <a:t>inertial </a:t>
            </a:r>
            <a:r>
              <a:rPr lang="en-US" dirty="0"/>
              <a:t>measurement </a:t>
            </a:r>
            <a:r>
              <a:rPr lang="en-US" dirty="0" smtClean="0"/>
              <a:t>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3dConnexion </a:t>
            </a:r>
            <a:r>
              <a:rPr lang="en-US" dirty="0" err="1"/>
              <a:t>SpaceNavigator</a:t>
            </a:r>
            <a:r>
              <a:rPr lang="en-US" dirty="0"/>
              <a:t> 3D </a:t>
            </a:r>
            <a:r>
              <a:rPr lang="en-US" dirty="0" smtClean="0"/>
              <a:t>mouse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(for </a:t>
            </a:r>
            <a:r>
              <a:rPr lang="en-US" dirty="0" err="1" smtClean="0"/>
              <a:t>BrainLab</a:t>
            </a:r>
            <a:r>
              <a:rPr lang="en-US" dirty="0" smtClean="0"/>
              <a:t>, Siemens MRI scanners, and other compatible devices)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Software devices: file source, US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19" y="4437112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6020365" cy="52709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Ultrasonix</a:t>
            </a:r>
            <a:r>
              <a:rPr lang="en-US" sz="2400" dirty="0" smtClean="0"/>
              <a:t>: B-mode &amp; RF </a:t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BK </a:t>
            </a:r>
            <a:r>
              <a:rPr lang="en-US" sz="2400" dirty="0" err="1" smtClean="0"/>
              <a:t>ProFocus</a:t>
            </a:r>
            <a:r>
              <a:rPr lang="en-US" sz="2400" dirty="0" smtClean="0"/>
              <a:t>: B-mode </a:t>
            </a:r>
            <a:r>
              <a:rPr lang="en-US" sz="2400" dirty="0"/>
              <a:t>&amp; RF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ImagingControl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Epiphan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Video for Windows devices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OpenIGTLink (for </a:t>
            </a:r>
            <a:r>
              <a:rPr lang="en-US" sz="2400" dirty="0" err="1" smtClean="0"/>
              <a:t>MUSiiC</a:t>
            </a:r>
            <a:r>
              <a:rPr lang="en-US" sz="2400" dirty="0" smtClean="0"/>
              <a:t>, Siemens MRI scanners, and other compatible devices)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Other software devices: file source, US simulator</a:t>
            </a:r>
            <a:endParaRPr lang="en-US" sz="2400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2013" y="1052736"/>
            <a:ext cx="1904243" cy="30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841" y="5479504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File:BkProFocu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609" r="12147"/>
          <a:stretch/>
        </p:blipFill>
        <p:spPr bwMode="auto">
          <a:xfrm>
            <a:off x="6967589" y="1370690"/>
            <a:ext cx="1780875" cy="26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enchmarkreviews.com/images/reviews/webcams/H5D-00001/Microsoft_Lifecam_Cinema_Webcam_Frontpag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5"/>
          <a:stretch/>
        </p:blipFill>
        <p:spPr bwMode="auto">
          <a:xfrm>
            <a:off x="6116253" y="4212877"/>
            <a:ext cx="1192051" cy="9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</a:t>
            </a:r>
            <a:r>
              <a:rPr lang="en-CA" sz="2400" dirty="0" smtClean="0"/>
              <a:t>Plus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err="1" smtClean="0"/>
              <a:t>Matlab</a:t>
            </a:r>
            <a:r>
              <a:rPr lang="en-CA" sz="2400" dirty="0" smtClean="0"/>
              <a:t> reader/writers </a:t>
            </a:r>
            <a:r>
              <a:rPr lang="en-CA" sz="2400" smtClean="0"/>
              <a:t>are provided</a:t>
            </a:r>
            <a:endParaRPr lang="en-CA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1249</Words>
  <Application>Microsoft Office PowerPoint</Application>
  <PresentationFormat>On-screen Show (4:3)</PresentationFormat>
  <Paragraphs>267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Implementation of the  PLUS open-source toolkit  for translational research of ultrasound-guided intervention systems</vt:lpstr>
      <vt:lpstr>Introduction</vt:lpstr>
      <vt:lpstr>Data acquisition - tracking</vt:lpstr>
      <vt:lpstr>Data acquisition - imaging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186</cp:revision>
  <dcterms:created xsi:type="dcterms:W3CDTF">2011-11-25T02:41:02Z</dcterms:created>
  <dcterms:modified xsi:type="dcterms:W3CDTF">2013-12-09T15:27:26Z</dcterms:modified>
</cp:coreProperties>
</file>