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84" y="-1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34549F-E768-42C7-B9E0-B1DB62BE66F3}" type="datetimeFigureOut">
              <a:rPr lang="en-US" smtClean="0"/>
              <a:t>11/2/2012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44005B-6DB3-4D4C-AD6A-02AA4D4F0044}" type="slidenum">
              <a:rPr lang="en-US" smtClean="0"/>
              <a:t>‹#›</a:t>
            </a:fld>
            <a:endParaRPr lang="en-US"/>
          </a:p>
        </p:txBody>
      </p:sp>
    </p:spTree>
    <p:extLst>
      <p:ext uri="{BB962C8B-B14F-4D97-AF65-F5344CB8AC3E}">
        <p14:creationId xmlns:p14="http://schemas.microsoft.com/office/powerpoint/2010/main" val="2704552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34549F-E768-42C7-B9E0-B1DB62BE66F3}" type="datetimeFigureOut">
              <a:rPr lang="en-US" smtClean="0"/>
              <a:t>11/2/2012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44005B-6DB3-4D4C-AD6A-02AA4D4F0044}" type="slidenum">
              <a:rPr lang="en-US" smtClean="0"/>
              <a:t>‹#›</a:t>
            </a:fld>
            <a:endParaRPr lang="en-US"/>
          </a:p>
        </p:txBody>
      </p:sp>
    </p:spTree>
    <p:extLst>
      <p:ext uri="{BB962C8B-B14F-4D97-AF65-F5344CB8AC3E}">
        <p14:creationId xmlns:p14="http://schemas.microsoft.com/office/powerpoint/2010/main" val="2842970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34549F-E768-42C7-B9E0-B1DB62BE66F3}" type="datetimeFigureOut">
              <a:rPr lang="en-US" smtClean="0"/>
              <a:t>11/2/2012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44005B-6DB3-4D4C-AD6A-02AA4D4F0044}" type="slidenum">
              <a:rPr lang="en-US" smtClean="0"/>
              <a:t>‹#›</a:t>
            </a:fld>
            <a:endParaRPr lang="en-US"/>
          </a:p>
        </p:txBody>
      </p:sp>
    </p:spTree>
    <p:extLst>
      <p:ext uri="{BB962C8B-B14F-4D97-AF65-F5344CB8AC3E}">
        <p14:creationId xmlns:p14="http://schemas.microsoft.com/office/powerpoint/2010/main" val="2539884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34549F-E768-42C7-B9E0-B1DB62BE66F3}" type="datetimeFigureOut">
              <a:rPr lang="en-US" smtClean="0"/>
              <a:t>11/2/2012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44005B-6DB3-4D4C-AD6A-02AA4D4F0044}" type="slidenum">
              <a:rPr lang="en-US" smtClean="0"/>
              <a:t>‹#›</a:t>
            </a:fld>
            <a:endParaRPr lang="en-US"/>
          </a:p>
        </p:txBody>
      </p:sp>
    </p:spTree>
    <p:extLst>
      <p:ext uri="{BB962C8B-B14F-4D97-AF65-F5344CB8AC3E}">
        <p14:creationId xmlns:p14="http://schemas.microsoft.com/office/powerpoint/2010/main" val="2982732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34549F-E768-42C7-B9E0-B1DB62BE66F3}" type="datetimeFigureOut">
              <a:rPr lang="en-US" smtClean="0"/>
              <a:t>11/2/2012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44005B-6DB3-4D4C-AD6A-02AA4D4F0044}" type="slidenum">
              <a:rPr lang="en-US" smtClean="0"/>
              <a:t>‹#›</a:t>
            </a:fld>
            <a:endParaRPr lang="en-US"/>
          </a:p>
        </p:txBody>
      </p:sp>
    </p:spTree>
    <p:extLst>
      <p:ext uri="{BB962C8B-B14F-4D97-AF65-F5344CB8AC3E}">
        <p14:creationId xmlns:p14="http://schemas.microsoft.com/office/powerpoint/2010/main" val="3924262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34549F-E768-42C7-B9E0-B1DB62BE66F3}" type="datetimeFigureOut">
              <a:rPr lang="en-US" smtClean="0"/>
              <a:t>11/2/2012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44005B-6DB3-4D4C-AD6A-02AA4D4F0044}" type="slidenum">
              <a:rPr lang="en-US" smtClean="0"/>
              <a:t>‹#›</a:t>
            </a:fld>
            <a:endParaRPr lang="en-US"/>
          </a:p>
        </p:txBody>
      </p:sp>
    </p:spTree>
    <p:extLst>
      <p:ext uri="{BB962C8B-B14F-4D97-AF65-F5344CB8AC3E}">
        <p14:creationId xmlns:p14="http://schemas.microsoft.com/office/powerpoint/2010/main" val="190962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34549F-E768-42C7-B9E0-B1DB62BE66F3}" type="datetimeFigureOut">
              <a:rPr lang="en-US" smtClean="0"/>
              <a:t>11/2/2012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44005B-6DB3-4D4C-AD6A-02AA4D4F0044}" type="slidenum">
              <a:rPr lang="en-US" smtClean="0"/>
              <a:t>‹#›</a:t>
            </a:fld>
            <a:endParaRPr lang="en-US"/>
          </a:p>
        </p:txBody>
      </p:sp>
    </p:spTree>
    <p:extLst>
      <p:ext uri="{BB962C8B-B14F-4D97-AF65-F5344CB8AC3E}">
        <p14:creationId xmlns:p14="http://schemas.microsoft.com/office/powerpoint/2010/main" val="1244513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34549F-E768-42C7-B9E0-B1DB62BE66F3}" type="datetimeFigureOut">
              <a:rPr lang="en-US" smtClean="0"/>
              <a:t>11/2/2012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44005B-6DB3-4D4C-AD6A-02AA4D4F0044}" type="slidenum">
              <a:rPr lang="en-US" smtClean="0"/>
              <a:t>‹#›</a:t>
            </a:fld>
            <a:endParaRPr lang="en-US"/>
          </a:p>
        </p:txBody>
      </p:sp>
    </p:spTree>
    <p:extLst>
      <p:ext uri="{BB962C8B-B14F-4D97-AF65-F5344CB8AC3E}">
        <p14:creationId xmlns:p14="http://schemas.microsoft.com/office/powerpoint/2010/main" val="846876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34549F-E768-42C7-B9E0-B1DB62BE66F3}" type="datetimeFigureOut">
              <a:rPr lang="en-US" smtClean="0"/>
              <a:t>11/2/2012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44005B-6DB3-4D4C-AD6A-02AA4D4F0044}" type="slidenum">
              <a:rPr lang="en-US" smtClean="0"/>
              <a:t>‹#›</a:t>
            </a:fld>
            <a:endParaRPr lang="en-US"/>
          </a:p>
        </p:txBody>
      </p:sp>
    </p:spTree>
    <p:extLst>
      <p:ext uri="{BB962C8B-B14F-4D97-AF65-F5344CB8AC3E}">
        <p14:creationId xmlns:p14="http://schemas.microsoft.com/office/powerpoint/2010/main" val="3313153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34549F-E768-42C7-B9E0-B1DB62BE66F3}" type="datetimeFigureOut">
              <a:rPr lang="en-US" smtClean="0"/>
              <a:t>11/2/2012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44005B-6DB3-4D4C-AD6A-02AA4D4F0044}" type="slidenum">
              <a:rPr lang="en-US" smtClean="0"/>
              <a:t>‹#›</a:t>
            </a:fld>
            <a:endParaRPr lang="en-US"/>
          </a:p>
        </p:txBody>
      </p:sp>
    </p:spTree>
    <p:extLst>
      <p:ext uri="{BB962C8B-B14F-4D97-AF65-F5344CB8AC3E}">
        <p14:creationId xmlns:p14="http://schemas.microsoft.com/office/powerpoint/2010/main" val="790008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34549F-E768-42C7-B9E0-B1DB62BE66F3}" type="datetimeFigureOut">
              <a:rPr lang="en-US" smtClean="0"/>
              <a:t>11/2/2012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44005B-6DB3-4D4C-AD6A-02AA4D4F0044}" type="slidenum">
              <a:rPr lang="en-US" smtClean="0"/>
              <a:t>‹#›</a:t>
            </a:fld>
            <a:endParaRPr lang="en-US"/>
          </a:p>
        </p:txBody>
      </p:sp>
    </p:spTree>
    <p:extLst>
      <p:ext uri="{BB962C8B-B14F-4D97-AF65-F5344CB8AC3E}">
        <p14:creationId xmlns:p14="http://schemas.microsoft.com/office/powerpoint/2010/main" val="888764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34549F-E768-42C7-B9E0-B1DB62BE66F3}" type="datetimeFigureOut">
              <a:rPr lang="en-US" smtClean="0"/>
              <a:t>11/2/2012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44005B-6DB3-4D4C-AD6A-02AA4D4F0044}" type="slidenum">
              <a:rPr lang="en-US" smtClean="0"/>
              <a:t>‹#›</a:t>
            </a:fld>
            <a:endParaRPr lang="en-US"/>
          </a:p>
        </p:txBody>
      </p:sp>
    </p:spTree>
    <p:extLst>
      <p:ext uri="{BB962C8B-B14F-4D97-AF65-F5344CB8AC3E}">
        <p14:creationId xmlns:p14="http://schemas.microsoft.com/office/powerpoint/2010/main" val="1523086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Calibration Quality Assessment</a:t>
            </a:r>
            <a:endParaRPr lang="en-US" dirty="0"/>
          </a:p>
        </p:txBody>
      </p:sp>
      <p:sp>
        <p:nvSpPr>
          <p:cNvPr id="3" name="Subtitle 2"/>
          <p:cNvSpPr>
            <a:spLocks noGrp="1"/>
          </p:cNvSpPr>
          <p:nvPr>
            <p:ph type="subTitle" idx="1"/>
          </p:nvPr>
        </p:nvSpPr>
        <p:spPr/>
        <p:txBody>
          <a:bodyPr/>
          <a:lstStyle/>
          <a:p>
            <a:r>
              <a:rPr lang="en-US" dirty="0" smtClean="0"/>
              <a:t>Precision and Accuracy</a:t>
            </a:r>
            <a:endParaRPr lang="en-US" dirty="0"/>
          </a:p>
        </p:txBody>
      </p:sp>
    </p:spTree>
    <p:extLst>
      <p:ext uri="{BB962C8B-B14F-4D97-AF65-F5344CB8AC3E}">
        <p14:creationId xmlns:p14="http://schemas.microsoft.com/office/powerpoint/2010/main" val="4278110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Precision</a:t>
            </a:r>
            <a:endParaRPr lang="en-US" dirty="0"/>
          </a:p>
        </p:txBody>
      </p:sp>
      <p:sp>
        <p:nvSpPr>
          <p:cNvPr id="3" name="Content Placeholder 2"/>
          <p:cNvSpPr>
            <a:spLocks noGrp="1"/>
          </p:cNvSpPr>
          <p:nvPr>
            <p:ph idx="1"/>
          </p:nvPr>
        </p:nvSpPr>
        <p:spPr/>
        <p:txBody>
          <a:bodyPr/>
          <a:lstStyle/>
          <a:p>
            <a:r>
              <a:rPr lang="en-US" dirty="0" smtClean="0"/>
              <a:t>Reconstruction precision (RP) : is calculated by scanning a point phantom p from different positions and orientations. </a:t>
            </a:r>
          </a:p>
          <a:p>
            <a:pPr lvl="1"/>
            <a:r>
              <a:rPr lang="en-US" dirty="0" smtClean="0"/>
              <a:t>Pont phantom is segmented and reconstructed in 3D space. </a:t>
            </a:r>
          </a:p>
          <a:p>
            <a:pPr lvl="1"/>
            <a:r>
              <a:rPr lang="en-US" dirty="0" smtClean="0"/>
              <a:t>You can reconstruct using several images and also several calibrations. </a:t>
            </a:r>
          </a:p>
          <a:p>
            <a:pPr lvl="1"/>
            <a:r>
              <a:rPr lang="en-US" dirty="0" smtClean="0"/>
              <a:t>It is a measurement of the reconstruction precision of the whole system </a:t>
            </a:r>
            <a:endParaRPr lang="en-US" dirty="0"/>
          </a:p>
        </p:txBody>
      </p:sp>
    </p:spTree>
    <p:extLst>
      <p:ext uri="{BB962C8B-B14F-4D97-AF65-F5344CB8AC3E}">
        <p14:creationId xmlns:p14="http://schemas.microsoft.com/office/powerpoint/2010/main" val="2821726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Calibration reproducibility (CR):Measures the variability in the reconstructed position of points in the B-scan.</a:t>
            </a:r>
          </a:p>
          <a:p>
            <a:r>
              <a:rPr lang="en-US" dirty="0" smtClean="0"/>
              <a:t>The idea is choose same points in the image (center and corners) and map those points to space using different calibrations.</a:t>
            </a:r>
          </a:p>
          <a:p>
            <a:r>
              <a:rPr lang="en-US" dirty="0" smtClean="0"/>
              <a:t>It is a measured solely based on calibration (does not incorporate the position sensor, segmentation, etc…)</a:t>
            </a:r>
          </a:p>
          <a:p>
            <a:r>
              <a:rPr lang="en-US" dirty="0" smtClean="0"/>
              <a:t>It has started to become the norm when precision is measured.</a:t>
            </a:r>
            <a:endParaRPr lang="en-US" dirty="0"/>
          </a:p>
        </p:txBody>
      </p:sp>
    </p:spTree>
    <p:extLst>
      <p:ext uri="{BB962C8B-B14F-4D97-AF65-F5344CB8AC3E}">
        <p14:creationId xmlns:p14="http://schemas.microsoft.com/office/powerpoint/2010/main" val="3792421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Point Reconstruction Accuracy (PRA):  A point p is scanned and its location reconstructed in 3D space. The 3D location of the point phantom is usually verified by the stylus.</a:t>
            </a:r>
          </a:p>
          <a:p>
            <a:pPr lvl="1"/>
            <a:r>
              <a:rPr lang="en-US" dirty="0" smtClean="0"/>
              <a:t>It is a measurement of the system accuracy. Main error is due to manual misalignment of  the </a:t>
            </a:r>
            <a:r>
              <a:rPr lang="en-US" dirty="0" err="1" smtClean="0"/>
              <a:t>scn</a:t>
            </a:r>
            <a:r>
              <a:rPr lang="en-US" dirty="0" smtClean="0"/>
              <a:t> plane with the point phantom .</a:t>
            </a:r>
          </a:p>
          <a:p>
            <a:pPr lvl="1"/>
            <a:r>
              <a:rPr lang="en-US" dirty="0" smtClean="0"/>
              <a:t>Point should be scanned from different positions and orientations. </a:t>
            </a:r>
          </a:p>
          <a:p>
            <a:pPr lvl="1"/>
            <a:r>
              <a:rPr lang="en-US" dirty="0" smtClean="0"/>
              <a:t>It is bad practice to use the same phantom that was used for calibration to asses its accuracy (location of the point </a:t>
            </a:r>
            <a:r>
              <a:rPr lang="en-US" dirty="0" err="1" smtClean="0"/>
              <a:t>fiducial</a:t>
            </a:r>
            <a:r>
              <a:rPr lang="en-US" dirty="0" smtClean="0"/>
              <a:t> can’t be dependent on phantom construction (Liu 1998, Chen 2006)).</a:t>
            </a:r>
            <a:endParaRPr lang="en-US" dirty="0"/>
          </a:p>
        </p:txBody>
      </p:sp>
    </p:spTree>
    <p:extLst>
      <p:ext uri="{BB962C8B-B14F-4D97-AF65-F5344CB8AC3E}">
        <p14:creationId xmlns:p14="http://schemas.microsoft.com/office/powerpoint/2010/main" val="2685133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prstClr val="black"/>
                </a:solidFill>
              </a:rPr>
              <a:t>Accuracy</a:t>
            </a:r>
            <a:endParaRPr lang="en-US" dirty="0"/>
          </a:p>
        </p:txBody>
      </p:sp>
      <p:sp>
        <p:nvSpPr>
          <p:cNvPr id="3" name="Content Placeholder 2"/>
          <p:cNvSpPr>
            <a:spLocks noGrp="1"/>
          </p:cNvSpPr>
          <p:nvPr>
            <p:ph idx="1"/>
          </p:nvPr>
        </p:nvSpPr>
        <p:spPr>
          <a:xfrm>
            <a:off x="457200" y="1600201"/>
            <a:ext cx="8229600" cy="2819400"/>
          </a:xfrm>
        </p:spPr>
        <p:txBody>
          <a:bodyPr/>
          <a:lstStyle/>
          <a:p>
            <a:r>
              <a:rPr lang="en-US" dirty="0" smtClean="0"/>
              <a:t>Distance Accuracy: It is an easy to set up experiment and was used mainly before the stylus was developed.</a:t>
            </a:r>
          </a:p>
          <a:p>
            <a:r>
              <a:rPr lang="en-US" dirty="0" smtClean="0"/>
              <a:t>A phantom is scanned and reconstructed in 3D space. </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4191000"/>
            <a:ext cx="6543675"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2439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a:t>
            </a:r>
            <a:endParaRPr lang="en-US" dirty="0"/>
          </a:p>
        </p:txBody>
      </p:sp>
      <p:sp>
        <p:nvSpPr>
          <p:cNvPr id="3" name="Content Placeholder 2"/>
          <p:cNvSpPr>
            <a:spLocks noGrp="1"/>
          </p:cNvSpPr>
          <p:nvPr>
            <p:ph idx="1"/>
          </p:nvPr>
        </p:nvSpPr>
        <p:spPr/>
        <p:txBody>
          <a:bodyPr/>
          <a:lstStyle/>
          <a:p>
            <a:r>
              <a:rPr lang="en-US" dirty="0" smtClean="0"/>
              <a:t>Distance and volume measurements are highly dependent on the scan motion, which in turn is solely dependent on the user. Even so, many papers fail to describe the probe motion when performing such an assessment. This results are unlikely to be meaningful. </a:t>
            </a:r>
            <a:endParaRPr lang="en-US" dirty="0"/>
          </a:p>
        </p:txBody>
      </p:sp>
    </p:spTree>
    <p:extLst>
      <p:ext uri="{BB962C8B-B14F-4D97-AF65-F5344CB8AC3E}">
        <p14:creationId xmlns:p14="http://schemas.microsoft.com/office/powerpoint/2010/main" val="3830172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results</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964118"/>
            <a:ext cx="8229600" cy="3798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4374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pic>
        <p:nvPicPr>
          <p:cNvPr id="307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371600"/>
            <a:ext cx="8229600" cy="3006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36693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324</Words>
  <Application>Microsoft Office PowerPoint</Application>
  <PresentationFormat>On-screen Show (4:3)</PresentationFormat>
  <Paragraphs>24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Calibration Quality Assessment</vt:lpstr>
      <vt:lpstr>Precision</vt:lpstr>
      <vt:lpstr>Precision</vt:lpstr>
      <vt:lpstr>Accuracy</vt:lpstr>
      <vt:lpstr>Accuracy</vt:lpstr>
      <vt:lpstr>Accuracy</vt:lpstr>
      <vt:lpstr>Some results</vt:lpstr>
      <vt:lpstr>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Calibration Quality Assessment</dc:title>
  <dc:creator>Guillermo Carbajal</dc:creator>
  <cp:lastModifiedBy>Guillermo Carbajal</cp:lastModifiedBy>
  <cp:revision>9</cp:revision>
  <dcterms:created xsi:type="dcterms:W3CDTF">2012-11-02T11:32:36Z</dcterms:created>
  <dcterms:modified xsi:type="dcterms:W3CDTF">2012-11-02T13:36:28Z</dcterms:modified>
</cp:coreProperties>
</file>