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64" r:id="rId3"/>
    <p:sldId id="262" r:id="rId4"/>
    <p:sldId id="263" r:id="rId5"/>
    <p:sldId id="265" r:id="rId6"/>
    <p:sldId id="267" r:id="rId7"/>
    <p:sldId id="268" r:id="rId8"/>
    <p:sldId id="259" r:id="rId9"/>
    <p:sldId id="266"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50" d="100"/>
          <a:sy n="150" d="100"/>
        </p:scale>
        <p:origin x="4554" y="120"/>
      </p:cViewPr>
      <p:guideLst>
        <p:guide orient="horz" pos="2160"/>
        <p:guide pos="2880"/>
      </p:guideLst>
    </p:cSldViewPr>
  </p:slideViewPr>
  <p:notesTextViewPr>
    <p:cViewPr>
      <p:scale>
        <a:sx n="1" d="1"/>
        <a:sy n="1" d="1"/>
      </p:scale>
      <p:origin x="0" y="0"/>
    </p:cViewPr>
  </p:notesTextViewPr>
  <p:notesViewPr>
    <p:cSldViewPr>
      <p:cViewPr varScale="1">
        <p:scale>
          <a:sx n="80" d="100"/>
          <a:sy n="80" d="100"/>
        </p:scale>
        <p:origin x="-2436"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8AE2C8F-80C9-49EC-8D3E-1E16295FA588}" type="datetimeFigureOut">
              <a:rPr lang="en-US" smtClean="0"/>
              <a:pPr/>
              <a:t>10/12/2022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4F029B5-A1E2-4665-B56F-B8A6AD155152}" type="slidenum">
              <a:rPr lang="en-US" smtClean="0"/>
              <a:pPr/>
              <a:t>‹#›</a:t>
            </a:fld>
            <a:endParaRPr lang="en-US"/>
          </a:p>
        </p:txBody>
      </p:sp>
    </p:spTree>
    <p:extLst>
      <p:ext uri="{BB962C8B-B14F-4D97-AF65-F5344CB8AC3E}">
        <p14:creationId xmlns:p14="http://schemas.microsoft.com/office/powerpoint/2010/main" val="17219947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Laboratory for Percutaneous Surgery (The Perk Lab) – Copyright © Queen’s University, 2011 </a:t>
            </a:r>
          </a:p>
        </p:txBody>
      </p:sp>
      <p:sp>
        <p:nvSpPr>
          <p:cNvPr id="6" name="Slide Number Placeholder 5"/>
          <p:cNvSpPr>
            <a:spLocks noGrp="1"/>
          </p:cNvSpPr>
          <p:nvPr>
            <p:ph type="sldNum" sz="quarter" idx="12"/>
          </p:nvPr>
        </p:nvSpPr>
        <p:spPr/>
        <p:txBody>
          <a:bodyPr/>
          <a:lstStyle/>
          <a:p>
            <a:fld id="{214BF57C-3130-4A03-88D1-E339354F267F}" type="slidenum">
              <a:rPr lang="en-US" smtClean="0"/>
              <a:pPr/>
              <a:t>‹#›</a:t>
            </a:fld>
            <a:endParaRPr lang="en-US"/>
          </a:p>
        </p:txBody>
      </p:sp>
    </p:spTree>
    <p:extLst>
      <p:ext uri="{BB962C8B-B14F-4D97-AF65-F5344CB8AC3E}">
        <p14:creationId xmlns:p14="http://schemas.microsoft.com/office/powerpoint/2010/main" val="38925393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Laboratory for Percutaneous Surgery (The Perk Lab) – Copyright © Queen’s University, 2011 </a:t>
            </a:r>
          </a:p>
        </p:txBody>
      </p:sp>
      <p:sp>
        <p:nvSpPr>
          <p:cNvPr id="6" name="Slide Number Placeholder 5"/>
          <p:cNvSpPr>
            <a:spLocks noGrp="1"/>
          </p:cNvSpPr>
          <p:nvPr>
            <p:ph type="sldNum" sz="quarter" idx="12"/>
          </p:nvPr>
        </p:nvSpPr>
        <p:spPr/>
        <p:txBody>
          <a:bodyPr/>
          <a:lstStyle/>
          <a:p>
            <a:fld id="{214BF57C-3130-4A03-88D1-E339354F267F}" type="slidenum">
              <a:rPr lang="en-US" smtClean="0"/>
              <a:pPr/>
              <a:t>‹#›</a:t>
            </a:fld>
            <a:endParaRPr lang="en-US"/>
          </a:p>
        </p:txBody>
      </p:sp>
    </p:spTree>
    <p:extLst>
      <p:ext uri="{BB962C8B-B14F-4D97-AF65-F5344CB8AC3E}">
        <p14:creationId xmlns:p14="http://schemas.microsoft.com/office/powerpoint/2010/main" val="34239034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Laboratory for Percutaneous Surgery (The Perk Lab) – Copyright © Queen’s University, 2011 </a:t>
            </a:r>
          </a:p>
        </p:txBody>
      </p:sp>
      <p:sp>
        <p:nvSpPr>
          <p:cNvPr id="6" name="Slide Number Placeholder 5"/>
          <p:cNvSpPr>
            <a:spLocks noGrp="1"/>
          </p:cNvSpPr>
          <p:nvPr>
            <p:ph type="sldNum" sz="quarter" idx="12"/>
          </p:nvPr>
        </p:nvSpPr>
        <p:spPr/>
        <p:txBody>
          <a:bodyPr/>
          <a:lstStyle/>
          <a:p>
            <a:fld id="{214BF57C-3130-4A03-88D1-E339354F267F}" type="slidenum">
              <a:rPr lang="en-US" smtClean="0"/>
              <a:pPr/>
              <a:t>‹#›</a:t>
            </a:fld>
            <a:endParaRPr lang="en-US"/>
          </a:p>
        </p:txBody>
      </p:sp>
    </p:spTree>
    <p:extLst>
      <p:ext uri="{BB962C8B-B14F-4D97-AF65-F5344CB8AC3E}">
        <p14:creationId xmlns:p14="http://schemas.microsoft.com/office/powerpoint/2010/main" val="17454785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a:t>Click to edit Master title style</a:t>
            </a:r>
          </a:p>
        </p:txBody>
      </p:sp>
      <p:sp>
        <p:nvSpPr>
          <p:cNvPr id="3" name="Content Placeholder 2"/>
          <p:cNvSpPr>
            <a:spLocks noGrp="1"/>
          </p:cNvSpPr>
          <p:nvPr>
            <p:ph idx="1"/>
          </p:nvPr>
        </p:nvSpPr>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p:cNvSpPr>
            <a:spLocks noGrp="1"/>
          </p:cNvSpPr>
          <p:nvPr>
            <p:ph type="ftr" sz="quarter" idx="11"/>
          </p:nvPr>
        </p:nvSpPr>
        <p:spPr>
          <a:xfrm>
            <a:off x="1371600" y="6486417"/>
            <a:ext cx="6400800" cy="365125"/>
          </a:xfrm>
        </p:spPr>
        <p:txBody>
          <a:bodyPr/>
          <a:lstStyle/>
          <a:p>
            <a:r>
              <a:rPr lang="en-US" dirty="0"/>
              <a:t>Laboratory for Percutaneous Surgery (The Perk Lab) – Copyright © Queen’s University, 2011</a:t>
            </a:r>
          </a:p>
          <a:p>
            <a:endParaRPr lang="en-US" dirty="0"/>
          </a:p>
        </p:txBody>
      </p:sp>
    </p:spTree>
    <p:extLst>
      <p:ext uri="{BB962C8B-B14F-4D97-AF65-F5344CB8AC3E}">
        <p14:creationId xmlns:p14="http://schemas.microsoft.com/office/powerpoint/2010/main" val="37859627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Laboratory for Percutaneous Surgery (The Perk Lab) – Copyright © Queen’s University, 2011 </a:t>
            </a:r>
          </a:p>
        </p:txBody>
      </p:sp>
      <p:sp>
        <p:nvSpPr>
          <p:cNvPr id="6" name="Slide Number Placeholder 5"/>
          <p:cNvSpPr>
            <a:spLocks noGrp="1"/>
          </p:cNvSpPr>
          <p:nvPr>
            <p:ph type="sldNum" sz="quarter" idx="12"/>
          </p:nvPr>
        </p:nvSpPr>
        <p:spPr/>
        <p:txBody>
          <a:bodyPr/>
          <a:lstStyle/>
          <a:p>
            <a:fld id="{214BF57C-3130-4A03-88D1-E339354F267F}" type="slidenum">
              <a:rPr lang="en-US" smtClean="0"/>
              <a:pPr/>
              <a:t>‹#›</a:t>
            </a:fld>
            <a:endParaRPr lang="en-US"/>
          </a:p>
        </p:txBody>
      </p:sp>
    </p:spTree>
    <p:extLst>
      <p:ext uri="{BB962C8B-B14F-4D97-AF65-F5344CB8AC3E}">
        <p14:creationId xmlns:p14="http://schemas.microsoft.com/office/powerpoint/2010/main" val="14924440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Laboratory for Percutaneous Surgery (The Perk Lab) – Copyright © Queen’s University, 2011 </a:t>
            </a:r>
          </a:p>
        </p:txBody>
      </p:sp>
      <p:sp>
        <p:nvSpPr>
          <p:cNvPr id="7" name="Slide Number Placeholder 6"/>
          <p:cNvSpPr>
            <a:spLocks noGrp="1"/>
          </p:cNvSpPr>
          <p:nvPr>
            <p:ph type="sldNum" sz="quarter" idx="12"/>
          </p:nvPr>
        </p:nvSpPr>
        <p:spPr/>
        <p:txBody>
          <a:bodyPr/>
          <a:lstStyle/>
          <a:p>
            <a:fld id="{214BF57C-3130-4A03-88D1-E339354F267F}" type="slidenum">
              <a:rPr lang="en-US" smtClean="0"/>
              <a:pPr/>
              <a:t>‹#›</a:t>
            </a:fld>
            <a:endParaRPr lang="en-US"/>
          </a:p>
        </p:txBody>
      </p:sp>
    </p:spTree>
    <p:extLst>
      <p:ext uri="{BB962C8B-B14F-4D97-AF65-F5344CB8AC3E}">
        <p14:creationId xmlns:p14="http://schemas.microsoft.com/office/powerpoint/2010/main" val="42614882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r>
              <a:rPr lang="en-US"/>
              <a:t>Laboratory for Percutaneous Surgery (The Perk Lab) – Copyright © Queen’s University, 2011 </a:t>
            </a:r>
          </a:p>
        </p:txBody>
      </p:sp>
      <p:sp>
        <p:nvSpPr>
          <p:cNvPr id="9" name="Slide Number Placeholder 8"/>
          <p:cNvSpPr>
            <a:spLocks noGrp="1"/>
          </p:cNvSpPr>
          <p:nvPr>
            <p:ph type="sldNum" sz="quarter" idx="12"/>
          </p:nvPr>
        </p:nvSpPr>
        <p:spPr/>
        <p:txBody>
          <a:bodyPr/>
          <a:lstStyle/>
          <a:p>
            <a:fld id="{214BF57C-3130-4A03-88D1-E339354F267F}" type="slidenum">
              <a:rPr lang="en-US" smtClean="0"/>
              <a:pPr/>
              <a:t>‹#›</a:t>
            </a:fld>
            <a:endParaRPr lang="en-US"/>
          </a:p>
        </p:txBody>
      </p:sp>
    </p:spTree>
    <p:extLst>
      <p:ext uri="{BB962C8B-B14F-4D97-AF65-F5344CB8AC3E}">
        <p14:creationId xmlns:p14="http://schemas.microsoft.com/office/powerpoint/2010/main" val="17961896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r>
              <a:rPr lang="en-US"/>
              <a:t>Laboratory for Percutaneous Surgery (The Perk Lab) – Copyright © Queen’s University, 2011 </a:t>
            </a:r>
          </a:p>
        </p:txBody>
      </p:sp>
      <p:sp>
        <p:nvSpPr>
          <p:cNvPr id="5" name="Slide Number Placeholder 4"/>
          <p:cNvSpPr>
            <a:spLocks noGrp="1"/>
          </p:cNvSpPr>
          <p:nvPr>
            <p:ph type="sldNum" sz="quarter" idx="12"/>
          </p:nvPr>
        </p:nvSpPr>
        <p:spPr/>
        <p:txBody>
          <a:bodyPr/>
          <a:lstStyle/>
          <a:p>
            <a:fld id="{214BF57C-3130-4A03-88D1-E339354F267F}" type="slidenum">
              <a:rPr lang="en-US" smtClean="0"/>
              <a:pPr/>
              <a:t>‹#›</a:t>
            </a:fld>
            <a:endParaRPr lang="en-US"/>
          </a:p>
        </p:txBody>
      </p:sp>
    </p:spTree>
    <p:extLst>
      <p:ext uri="{BB962C8B-B14F-4D97-AF65-F5344CB8AC3E}">
        <p14:creationId xmlns:p14="http://schemas.microsoft.com/office/powerpoint/2010/main" val="20102975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r>
              <a:rPr lang="en-US"/>
              <a:t>Laboratory for Percutaneous Surgery (The Perk Lab) – Copyright © Queen’s University, 2011 </a:t>
            </a:r>
          </a:p>
        </p:txBody>
      </p:sp>
      <p:sp>
        <p:nvSpPr>
          <p:cNvPr id="4" name="Slide Number Placeholder 3"/>
          <p:cNvSpPr>
            <a:spLocks noGrp="1"/>
          </p:cNvSpPr>
          <p:nvPr>
            <p:ph type="sldNum" sz="quarter" idx="12"/>
          </p:nvPr>
        </p:nvSpPr>
        <p:spPr/>
        <p:txBody>
          <a:bodyPr/>
          <a:lstStyle/>
          <a:p>
            <a:fld id="{214BF57C-3130-4A03-88D1-E339354F267F}" type="slidenum">
              <a:rPr lang="en-US" smtClean="0"/>
              <a:pPr/>
              <a:t>‹#›</a:t>
            </a:fld>
            <a:endParaRPr lang="en-US"/>
          </a:p>
        </p:txBody>
      </p:sp>
    </p:spTree>
    <p:extLst>
      <p:ext uri="{BB962C8B-B14F-4D97-AF65-F5344CB8AC3E}">
        <p14:creationId xmlns:p14="http://schemas.microsoft.com/office/powerpoint/2010/main" val="21729303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Laboratory for Percutaneous Surgery (The Perk Lab) – Copyright © Queen’s University, 2011 </a:t>
            </a:r>
          </a:p>
        </p:txBody>
      </p:sp>
      <p:sp>
        <p:nvSpPr>
          <p:cNvPr id="7" name="Slide Number Placeholder 6"/>
          <p:cNvSpPr>
            <a:spLocks noGrp="1"/>
          </p:cNvSpPr>
          <p:nvPr>
            <p:ph type="sldNum" sz="quarter" idx="12"/>
          </p:nvPr>
        </p:nvSpPr>
        <p:spPr/>
        <p:txBody>
          <a:bodyPr/>
          <a:lstStyle/>
          <a:p>
            <a:fld id="{214BF57C-3130-4A03-88D1-E339354F267F}" type="slidenum">
              <a:rPr lang="en-US" smtClean="0"/>
              <a:pPr/>
              <a:t>‹#›</a:t>
            </a:fld>
            <a:endParaRPr lang="en-US"/>
          </a:p>
        </p:txBody>
      </p:sp>
    </p:spTree>
    <p:extLst>
      <p:ext uri="{BB962C8B-B14F-4D97-AF65-F5344CB8AC3E}">
        <p14:creationId xmlns:p14="http://schemas.microsoft.com/office/powerpoint/2010/main" val="15112979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Laboratory for Percutaneous Surgery (The Perk Lab) – Copyright © Queen’s University, 2011 </a:t>
            </a:r>
          </a:p>
        </p:txBody>
      </p:sp>
      <p:sp>
        <p:nvSpPr>
          <p:cNvPr id="7" name="Slide Number Placeholder 6"/>
          <p:cNvSpPr>
            <a:spLocks noGrp="1"/>
          </p:cNvSpPr>
          <p:nvPr>
            <p:ph type="sldNum" sz="quarter" idx="12"/>
          </p:nvPr>
        </p:nvSpPr>
        <p:spPr/>
        <p:txBody>
          <a:bodyPr/>
          <a:lstStyle/>
          <a:p>
            <a:fld id="{214BF57C-3130-4A03-88D1-E339354F267F}" type="slidenum">
              <a:rPr lang="en-US" smtClean="0"/>
              <a:pPr/>
              <a:t>‹#›</a:t>
            </a:fld>
            <a:endParaRPr lang="en-US"/>
          </a:p>
        </p:txBody>
      </p:sp>
    </p:spTree>
    <p:extLst>
      <p:ext uri="{BB962C8B-B14F-4D97-AF65-F5344CB8AC3E}">
        <p14:creationId xmlns:p14="http://schemas.microsoft.com/office/powerpoint/2010/main" val="19275846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Laboratory for Percutaneous Surgery (The Perk Lab) – Copyright © Queen’s University, 2011 </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4BF57C-3130-4A03-88D1-E339354F267F}" type="slidenum">
              <a:rPr lang="en-US" smtClean="0"/>
              <a:pPr/>
              <a:t>‹#›</a:t>
            </a:fld>
            <a:endParaRPr lang="en-US"/>
          </a:p>
        </p:txBody>
      </p:sp>
    </p:spTree>
    <p:extLst>
      <p:ext uri="{BB962C8B-B14F-4D97-AF65-F5344CB8AC3E}">
        <p14:creationId xmlns:p14="http://schemas.microsoft.com/office/powerpoint/2010/main" val="21614961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PlusToolkit/PlusDoc/blob/master/tutorials/PlusTutorialBuildingfCalPrintedPhantom.pptx" TargetMode="External"/><Relationship Id="rId2" Type="http://schemas.openxmlformats.org/officeDocument/2006/relationships/hyperlink" Target="https://github.com/PlusToolkit/"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PlusToolkit/PlusLibData/blob/master/CADModels/fCalPhantom/fCal_3.0.stl" TargetMode="External"/><Relationship Id="rId2" Type="http://schemas.openxmlformats.org/officeDocument/2006/relationships/hyperlink" Target="https://github.com/PlusToolkit/PlusLibData/blob/master/CADModels/fCalPhantom/fCal_2.0.stl" TargetMode="Externa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hyperlink" Target="http://www.slicer.org/" TargetMode="External"/><Relationship Id="rId7" Type="http://schemas.openxmlformats.org/officeDocument/2006/relationships/image" Target="../media/image3.png"/><Relationship Id="rId2" Type="http://schemas.openxmlformats.org/officeDocument/2006/relationships/hyperlink" Target="https://github.com/PlusToolkit/PlusLibData/tree/master/CADModels/fCalPhantom" TargetMode="External"/><Relationship Id="rId1" Type="http://schemas.openxmlformats.org/officeDocument/2006/relationships/slideLayout" Target="../slideLayouts/slideLayout2.xml"/><Relationship Id="rId6" Type="http://schemas.openxmlformats.org/officeDocument/2006/relationships/hyperlink" Target="http://www.3ders.org/3d-printing/3d-print-services.html" TargetMode="External"/><Relationship Id="rId5" Type="http://schemas.openxmlformats.org/officeDocument/2006/relationships/hyperlink" Target="http://3dprintingpricecheck.com/" TargetMode="External"/><Relationship Id="rId4" Type="http://schemas.openxmlformats.org/officeDocument/2006/relationships/hyperlink" Target="http://www.paraview.org/"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github.com/PlusToolkit/PlusLibData/blob/master/ConfigFiles/PlusDeviceSet_fCal_Ultrasonix_L14-5_Ascension3DG_2.0.xml" TargetMode="External"/><Relationship Id="rId1" Type="http://schemas.openxmlformats.org/officeDocument/2006/relationships/slideLayout" Target="../slideLayouts/slideLayout2.xml"/><Relationship Id="rId4" Type="http://schemas.openxmlformats.org/officeDocument/2006/relationships/hyperlink" Target="http://perk-software.cs.queensu.ca/plus/doc/nightly/user/ApplicationfCalCoordinateSystemDefinitions.html"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github.com/PlusToolkit/PlusLibData/blob/master/CADModels/fCalPhantom/fCal_1.0.stl"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PLUS Tutorial:</a:t>
            </a:r>
            <a:br>
              <a:rPr lang="en-US" dirty="0"/>
            </a:br>
            <a:br>
              <a:rPr lang="en-US" dirty="0"/>
            </a:br>
            <a:r>
              <a:rPr lang="en-US" dirty="0"/>
              <a:t>How to build an </a:t>
            </a:r>
            <a:r>
              <a:rPr lang="en-US" dirty="0" err="1"/>
              <a:t>fCal</a:t>
            </a:r>
            <a:r>
              <a:rPr lang="en-US" dirty="0"/>
              <a:t> calibration phantom</a:t>
            </a:r>
          </a:p>
        </p:txBody>
      </p:sp>
      <p:sp>
        <p:nvSpPr>
          <p:cNvPr id="3" name="Subtitle 2"/>
          <p:cNvSpPr>
            <a:spLocks noGrp="1"/>
          </p:cNvSpPr>
          <p:nvPr>
            <p:ph type="subTitle" idx="1"/>
          </p:nvPr>
        </p:nvSpPr>
        <p:spPr>
          <a:xfrm>
            <a:off x="457200" y="4800600"/>
            <a:ext cx="8229600" cy="1066800"/>
          </a:xfrm>
        </p:spPr>
        <p:txBody>
          <a:bodyPr>
            <a:normAutofit/>
          </a:bodyPr>
          <a:lstStyle/>
          <a:p>
            <a:pPr>
              <a:defRPr/>
            </a:pPr>
            <a:r>
              <a:rPr lang="en-US" sz="1800" dirty="0">
                <a:hlinkClick r:id="rId2"/>
              </a:rPr>
              <a:t>https://github.com/PlusToolkit/</a:t>
            </a:r>
            <a:endParaRPr lang="en-US" sz="1800" dirty="0"/>
          </a:p>
          <a:p>
            <a:pPr>
              <a:defRPr/>
            </a:pPr>
            <a:r>
              <a:rPr lang="en-US" sz="1200" dirty="0"/>
              <a:t>Source: </a:t>
            </a:r>
            <a:r>
              <a:rPr lang="en-US" sz="1200" dirty="0">
                <a:hlinkClick r:id="rId3"/>
              </a:rPr>
              <a:t>https://github.com/PlusToolkit/PlusDoc/blob/master/tutorials/PlusTutorialBuildingfCalPrintedPhantom.pptx</a:t>
            </a:r>
            <a:endParaRPr lang="en-US" sz="1200" dirty="0"/>
          </a:p>
          <a:p>
            <a:pPr>
              <a:defRPr/>
            </a:pPr>
            <a:endParaRPr lang="en-US" sz="1800" dirty="0"/>
          </a:p>
        </p:txBody>
      </p:sp>
    </p:spTree>
    <p:extLst>
      <p:ext uri="{BB962C8B-B14F-4D97-AF65-F5344CB8AC3E}">
        <p14:creationId xmlns:p14="http://schemas.microsoft.com/office/powerpoint/2010/main" val="696886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a:t>Calibration phantom revisions</a:t>
            </a:r>
          </a:p>
        </p:txBody>
      </p:sp>
      <p:sp>
        <p:nvSpPr>
          <p:cNvPr id="3" name="Content Placeholder 2"/>
          <p:cNvSpPr>
            <a:spLocks noGrp="1"/>
          </p:cNvSpPr>
          <p:nvPr>
            <p:ph idx="1"/>
          </p:nvPr>
        </p:nvSpPr>
        <p:spPr>
          <a:xfrm>
            <a:off x="457200" y="1295400"/>
            <a:ext cx="8229600" cy="4830763"/>
          </a:xfrm>
        </p:spPr>
        <p:txBody>
          <a:bodyPr>
            <a:normAutofit/>
          </a:bodyPr>
          <a:lstStyle/>
          <a:p>
            <a:r>
              <a:rPr lang="en-CA" b="1" dirty="0">
                <a:hlinkClick r:id="rId2"/>
              </a:rPr>
              <a:t>Phantom model: fCal_2.0, Wiring: wiring_2.0</a:t>
            </a:r>
            <a:endParaRPr lang="en-CA" b="1" dirty="0"/>
          </a:p>
          <a:p>
            <a:pPr lvl="1"/>
            <a:r>
              <a:rPr lang="en-CA" b="1" dirty="0"/>
              <a:t>Recommended calibration phantom for 30-90mm imaging depth</a:t>
            </a:r>
          </a:p>
          <a:p>
            <a:r>
              <a:rPr lang="en-CA" dirty="0">
                <a:hlinkClick r:id="rId3"/>
              </a:rPr>
              <a:t>Phantom model: fCal_3.0</a:t>
            </a:r>
            <a:endParaRPr lang="en-CA" dirty="0"/>
          </a:p>
          <a:p>
            <a:pPr lvl="1"/>
            <a:r>
              <a:rPr lang="en-CA" dirty="0"/>
              <a:t>Experimental calibration phantom </a:t>
            </a:r>
            <a:br>
              <a:rPr lang="en-CA" dirty="0"/>
            </a:br>
            <a:r>
              <a:rPr lang="en-CA" dirty="0"/>
              <a:t>for &gt;90mm imaging depth</a:t>
            </a:r>
          </a:p>
          <a:p>
            <a:endParaRPr lang="en-CA" dirty="0"/>
          </a:p>
        </p:txBody>
      </p:sp>
      <p:sp>
        <p:nvSpPr>
          <p:cNvPr id="4" name="Footer Placeholder 3"/>
          <p:cNvSpPr>
            <a:spLocks noGrp="1"/>
          </p:cNvSpPr>
          <p:nvPr>
            <p:ph type="ftr" sz="quarter" idx="11"/>
          </p:nvPr>
        </p:nvSpPr>
        <p:spPr/>
        <p:txBody>
          <a:bodyPr/>
          <a:lstStyle/>
          <a:p>
            <a:r>
              <a:rPr lang="en-US"/>
              <a:t>Laboratory for Percutaneous Surgery (The Perk Lab) – Copyright © Queen’s University, 2011</a:t>
            </a:r>
          </a:p>
          <a:p>
            <a:endParaRPr lang="en-US" dirty="0"/>
          </a:p>
        </p:txBody>
      </p:sp>
      <p:pic>
        <p:nvPicPr>
          <p:cNvPr id="1026" name="Picture 2"/>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7503" t="17904" r="7962" b="13949"/>
          <a:stretch/>
        </p:blipFill>
        <p:spPr bwMode="auto">
          <a:xfrm>
            <a:off x="304800" y="3754916"/>
            <a:ext cx="4953000" cy="21124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10212" y="3192486"/>
            <a:ext cx="3252788" cy="27511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3" name="Content Placeholder 2"/>
          <p:cNvSpPr txBox="1">
            <a:spLocks/>
          </p:cNvSpPr>
          <p:nvPr/>
        </p:nvSpPr>
        <p:spPr>
          <a:xfrm>
            <a:off x="1447800" y="5867400"/>
            <a:ext cx="1946644" cy="6096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buFont typeface="Arial" pitchFamily="34" charset="0"/>
              <a:buNone/>
            </a:pPr>
            <a:r>
              <a:rPr lang="en-CA" dirty="0"/>
              <a:t>fCal_2.0</a:t>
            </a:r>
          </a:p>
        </p:txBody>
      </p:sp>
      <p:sp>
        <p:nvSpPr>
          <p:cNvPr id="34" name="Content Placeholder 2"/>
          <p:cNvSpPr txBox="1">
            <a:spLocks/>
          </p:cNvSpPr>
          <p:nvPr/>
        </p:nvSpPr>
        <p:spPr>
          <a:xfrm>
            <a:off x="6054356" y="5867400"/>
            <a:ext cx="1946644" cy="6096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buFont typeface="Arial" pitchFamily="34" charset="0"/>
              <a:buNone/>
            </a:pPr>
            <a:r>
              <a:rPr lang="en-CA" dirty="0"/>
              <a:t>fCal_3.0</a:t>
            </a:r>
          </a:p>
        </p:txBody>
      </p:sp>
    </p:spTree>
    <p:extLst>
      <p:ext uri="{BB962C8B-B14F-4D97-AF65-F5344CB8AC3E}">
        <p14:creationId xmlns:p14="http://schemas.microsoft.com/office/powerpoint/2010/main" val="22394877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Print the phantom</a:t>
            </a:r>
          </a:p>
        </p:txBody>
      </p:sp>
      <p:sp>
        <p:nvSpPr>
          <p:cNvPr id="3" name="Content Placeholder 2"/>
          <p:cNvSpPr>
            <a:spLocks noGrp="1"/>
          </p:cNvSpPr>
          <p:nvPr>
            <p:ph idx="1"/>
          </p:nvPr>
        </p:nvSpPr>
        <p:spPr>
          <a:xfrm>
            <a:off x="457200" y="1066800"/>
            <a:ext cx="8229600" cy="5181600"/>
          </a:xfrm>
        </p:spPr>
        <p:txBody>
          <a:bodyPr>
            <a:normAutofit fontScale="92500" lnSpcReduction="10000"/>
          </a:bodyPr>
          <a:lstStyle/>
          <a:p>
            <a:r>
              <a:rPr lang="en-CA" dirty="0"/>
              <a:t>Download the phantom model in STL format from the repository:</a:t>
            </a:r>
          </a:p>
          <a:p>
            <a:pPr marL="457200" lvl="1" indent="0">
              <a:buNone/>
            </a:pPr>
            <a:r>
              <a:rPr lang="en-CA" dirty="0">
                <a:hlinkClick r:id="rId2"/>
              </a:rPr>
              <a:t>https://github.com/PlusToolkit/PlusLibData/tree/master/CADModels/fCalPhantom</a:t>
            </a:r>
            <a:endParaRPr lang="en-CA" dirty="0"/>
          </a:p>
          <a:p>
            <a:r>
              <a:rPr lang="en-CA" dirty="0"/>
              <a:t>You can have a look at the model file in </a:t>
            </a:r>
            <a:r>
              <a:rPr lang="en-CA" dirty="0">
                <a:hlinkClick r:id="rId3"/>
              </a:rPr>
              <a:t>3D Slicer</a:t>
            </a:r>
            <a:r>
              <a:rPr lang="en-CA" dirty="0"/>
              <a:t> or </a:t>
            </a:r>
            <a:r>
              <a:rPr lang="en-CA" dirty="0">
                <a:hlinkClick r:id="rId4"/>
              </a:rPr>
              <a:t>Paraview</a:t>
            </a:r>
            <a:endParaRPr lang="en-CA" dirty="0"/>
          </a:p>
          <a:p>
            <a:r>
              <a:rPr lang="en-CA" dirty="0"/>
              <a:t>Print the STL file using a regular </a:t>
            </a:r>
            <a:br>
              <a:rPr lang="en-CA" dirty="0"/>
            </a:br>
            <a:r>
              <a:rPr lang="en-CA" dirty="0"/>
              <a:t>3D rapid prototyping printer</a:t>
            </a:r>
          </a:p>
          <a:p>
            <a:pPr lvl="1"/>
            <a:r>
              <a:rPr lang="en-CA" dirty="0"/>
              <a:t>FDM printing of dense ABS plastic</a:t>
            </a:r>
            <a:br>
              <a:rPr lang="en-CA" dirty="0"/>
            </a:br>
            <a:r>
              <a:rPr lang="en-CA" dirty="0"/>
              <a:t>is recommended</a:t>
            </a:r>
          </a:p>
          <a:p>
            <a:pPr lvl="1"/>
            <a:r>
              <a:rPr lang="en-CA" dirty="0"/>
              <a:t>The cost should be around $30-$150</a:t>
            </a:r>
          </a:p>
          <a:p>
            <a:pPr lvl="1">
              <a:lnSpc>
                <a:spcPct val="110000"/>
              </a:lnSpc>
            </a:pPr>
            <a:r>
              <a:rPr lang="en-CA" dirty="0"/>
              <a:t>If you do not have access to a</a:t>
            </a:r>
            <a:br>
              <a:rPr lang="en-CA" dirty="0"/>
            </a:br>
            <a:r>
              <a:rPr lang="en-CA" dirty="0"/>
              <a:t>3D printer know or the local</a:t>
            </a:r>
            <a:br>
              <a:rPr lang="en-CA" dirty="0"/>
            </a:br>
            <a:r>
              <a:rPr lang="en-CA" dirty="0"/>
              <a:t>3D printing shops are expensive</a:t>
            </a:r>
            <a:br>
              <a:rPr lang="en-CA" dirty="0"/>
            </a:br>
            <a:r>
              <a:rPr lang="en-CA" dirty="0"/>
              <a:t>then you can just upload your model</a:t>
            </a:r>
            <a:br>
              <a:rPr lang="en-CA" dirty="0"/>
            </a:br>
            <a:r>
              <a:rPr lang="en-CA" dirty="0"/>
              <a:t>and get it by post within a couple of days:</a:t>
            </a:r>
            <a:br>
              <a:rPr lang="en-CA" dirty="0"/>
            </a:br>
            <a:r>
              <a:rPr lang="en-CA" dirty="0">
                <a:hlinkClick r:id="rId5"/>
              </a:rPr>
              <a:t>http://3dprintingpricecheck.com/</a:t>
            </a:r>
            <a:br>
              <a:rPr lang="en-CA" dirty="0"/>
            </a:br>
            <a:r>
              <a:rPr lang="en-US" dirty="0">
                <a:hlinkClick r:id="rId6"/>
              </a:rPr>
              <a:t>http://www.3ders.org/3d-printing/3d-print-services.html</a:t>
            </a:r>
            <a:endParaRPr lang="en-CA" dirty="0"/>
          </a:p>
        </p:txBody>
      </p:sp>
      <p:sp>
        <p:nvSpPr>
          <p:cNvPr id="4" name="Footer Placeholder 3"/>
          <p:cNvSpPr>
            <a:spLocks noGrp="1"/>
          </p:cNvSpPr>
          <p:nvPr>
            <p:ph type="ftr" sz="quarter" idx="11"/>
          </p:nvPr>
        </p:nvSpPr>
        <p:spPr/>
        <p:txBody>
          <a:bodyPr/>
          <a:lstStyle/>
          <a:p>
            <a:r>
              <a:rPr lang="en-US"/>
              <a:t>Laboratory for Percutaneous Surgery (The Perk Lab) – Copyright © Queen’s University, 2011</a:t>
            </a:r>
          </a:p>
          <a:p>
            <a:endParaRPr lang="en-US" dirty="0"/>
          </a:p>
        </p:txBody>
      </p:sp>
      <p:pic>
        <p:nvPicPr>
          <p:cNvPr id="1027" name="Picture 3"/>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029200" y="2743200"/>
            <a:ext cx="3810000" cy="21614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394877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a:t>Insert fiducial lines into the phantom</a:t>
            </a:r>
          </a:p>
        </p:txBody>
      </p:sp>
      <p:sp>
        <p:nvSpPr>
          <p:cNvPr id="3" name="Content Placeholder 2"/>
          <p:cNvSpPr>
            <a:spLocks noGrp="1"/>
          </p:cNvSpPr>
          <p:nvPr>
            <p:ph idx="1"/>
          </p:nvPr>
        </p:nvSpPr>
        <p:spPr>
          <a:xfrm>
            <a:off x="457200" y="1066800"/>
            <a:ext cx="8229600" cy="1600200"/>
          </a:xfrm>
        </p:spPr>
        <p:txBody>
          <a:bodyPr>
            <a:noAutofit/>
          </a:bodyPr>
          <a:lstStyle/>
          <a:p>
            <a:r>
              <a:rPr lang="en-CA" sz="1400" dirty="0"/>
              <a:t>Fiducial line material: regular fishing line, about 0.2-0.3 mm diameter</a:t>
            </a:r>
          </a:p>
          <a:p>
            <a:r>
              <a:rPr lang="en-CA" sz="1400" dirty="0"/>
              <a:t>The endpoints of the fiducial lines shall correspond to the description in the device set configuration XML file, such as: </a:t>
            </a:r>
            <a:r>
              <a:rPr lang="en-CA" sz="900" dirty="0">
                <a:hlinkClick r:id="rId2"/>
              </a:rPr>
              <a:t>https://github.com/PlusToolkit/PlusLibData/blob/master/ConfigFiles/PlusDeviceSet_fCal_Ultrasonix_L14-5_Ascension3DG_2.0.xml</a:t>
            </a:r>
            <a:endParaRPr lang="en-CA" sz="1400" dirty="0"/>
          </a:p>
          <a:p>
            <a:r>
              <a:rPr lang="en-CA" sz="1400" dirty="0"/>
              <a:t>The automatic calibration method in </a:t>
            </a:r>
            <a:r>
              <a:rPr lang="en-CA" sz="1400" dirty="0" err="1"/>
              <a:t>fCal</a:t>
            </a:r>
            <a:r>
              <a:rPr lang="en-CA" sz="1400" dirty="0"/>
              <a:t> supports a fiducial line structure containing any number of parallel N patterns.</a:t>
            </a:r>
          </a:p>
        </p:txBody>
      </p:sp>
      <p:sp>
        <p:nvSpPr>
          <p:cNvPr id="4" name="Footer Placeholder 3"/>
          <p:cNvSpPr>
            <a:spLocks noGrp="1"/>
          </p:cNvSpPr>
          <p:nvPr>
            <p:ph type="ftr" sz="quarter" idx="11"/>
          </p:nvPr>
        </p:nvSpPr>
        <p:spPr/>
        <p:txBody>
          <a:bodyPr/>
          <a:lstStyle/>
          <a:p>
            <a:r>
              <a:rPr lang="en-US"/>
              <a:t>Laboratory for Percutaneous Surgery (The Perk Lab) – Copyright © Queen’s University, 2011</a:t>
            </a:r>
          </a:p>
          <a:p>
            <a:endParaRPr lang="en-US" dirty="0"/>
          </a:p>
        </p:txBody>
      </p:sp>
      <p:pic>
        <p:nvPicPr>
          <p:cNvPr id="5" name="Picture 2"/>
          <p:cNvPicPr>
            <a:picLocks noChangeAspect="1" noChangeArrowheads="1"/>
          </p:cNvPicPr>
          <p:nvPr/>
        </p:nvPicPr>
        <p:blipFill>
          <a:blip r:embed="rId3" cstate="print"/>
          <a:srcRect l="16936" t="14976" r="33666" b="10146"/>
          <a:stretch>
            <a:fillRect/>
          </a:stretch>
        </p:blipFill>
        <p:spPr bwMode="auto">
          <a:xfrm>
            <a:off x="6248400" y="2895600"/>
            <a:ext cx="2590800" cy="2220686"/>
          </a:xfrm>
          <a:prstGeom prst="rect">
            <a:avLst/>
          </a:prstGeom>
          <a:noFill/>
          <a:ln w="9525">
            <a:noFill/>
            <a:miter lim="800000"/>
            <a:headEnd/>
            <a:tailEnd/>
          </a:ln>
        </p:spPr>
      </p:pic>
      <p:sp>
        <p:nvSpPr>
          <p:cNvPr id="10" name="Content Placeholder 2"/>
          <p:cNvSpPr txBox="1">
            <a:spLocks/>
          </p:cNvSpPr>
          <p:nvPr/>
        </p:nvSpPr>
        <p:spPr>
          <a:xfrm>
            <a:off x="8153400" y="4419600"/>
            <a:ext cx="609600" cy="228600"/>
          </a:xfrm>
          <a:prstGeom prst="rect">
            <a:avLst/>
          </a:prstGeom>
        </p:spPr>
        <p:txBody>
          <a:bodyPr vert="horz" lIns="91440" tIns="45720" rIns="91440" bIns="45720" rtlCol="0">
            <a:normAutofit fontScale="40000" lnSpcReduction="20000"/>
          </a:bodyPr>
          <a:lstStyle/>
          <a:p>
            <a:pPr marL="342900" marR="0" lvl="0" indent="-342900" algn="l" defTabSz="914400" rtl="0" eaLnBrk="1" fontAlgn="auto" latinLnBrk="0" hangingPunct="1">
              <a:lnSpc>
                <a:spcPct val="100000"/>
              </a:lnSpc>
              <a:spcBef>
                <a:spcPct val="20000"/>
              </a:spcBef>
              <a:spcAft>
                <a:spcPts val="0"/>
              </a:spcAft>
              <a:buClrTx/>
              <a:buSzTx/>
              <a:tabLst/>
              <a:defRPr/>
            </a:pPr>
            <a:r>
              <a:rPr kumimoji="0" lang="en-US" sz="2400" b="0" i="0" u="none" strike="noStrike" kern="1200" cap="none" spc="0" normalizeH="0" baseline="0" noProof="0" dirty="0">
                <a:ln>
                  <a:noFill/>
                </a:ln>
                <a:effectLst/>
                <a:uLnTx/>
                <a:uFillTx/>
                <a:latin typeface="+mn-lt"/>
                <a:ea typeface="+mn-ea"/>
                <a:cs typeface="+mn-cs"/>
              </a:rPr>
              <a:t>Back</a:t>
            </a:r>
          </a:p>
        </p:txBody>
      </p:sp>
      <p:sp>
        <p:nvSpPr>
          <p:cNvPr id="11" name="Content Placeholder 2"/>
          <p:cNvSpPr txBox="1">
            <a:spLocks/>
          </p:cNvSpPr>
          <p:nvPr/>
        </p:nvSpPr>
        <p:spPr>
          <a:xfrm>
            <a:off x="457200" y="5410200"/>
            <a:ext cx="8305800" cy="1219200"/>
          </a:xfrm>
          <a:prstGeom prst="rect">
            <a:avLst/>
          </a:prstGeom>
        </p:spPr>
        <p:txBody>
          <a:bodyPr vert="horz" lIns="91440" tIns="45720" rIns="91440" bIns="45720" rtlCol="0">
            <a:noAutofit/>
          </a:bodyPr>
          <a:lstStyle/>
          <a:p>
            <a:pPr lvl="0">
              <a:spcBef>
                <a:spcPct val="20000"/>
              </a:spcBef>
              <a:defRPr/>
            </a:pPr>
            <a:r>
              <a:rPr kumimoji="0" lang="en-US" sz="1400" b="0" i="0" u="none" strike="noStrike" kern="1200" cap="none" spc="0" normalizeH="0" baseline="0" noProof="0" dirty="0">
                <a:ln>
                  <a:noFill/>
                </a:ln>
                <a:solidFill>
                  <a:schemeClr val="tx1"/>
                </a:solidFill>
                <a:effectLst/>
                <a:uLnTx/>
                <a:uFillTx/>
                <a:latin typeface="+mn-lt"/>
                <a:ea typeface="+mn-ea"/>
                <a:cs typeface="+mn-cs"/>
              </a:rPr>
              <a:t>The 3D coordinates of the </a:t>
            </a:r>
            <a:r>
              <a:rPr kumimoji="0" lang="en-US" sz="1400" b="0" i="0" u="none" strike="noStrike" kern="1200" cap="none" spc="0" normalizeH="0" baseline="0" noProof="0" dirty="0" err="1">
                <a:ln>
                  <a:noFill/>
                </a:ln>
                <a:solidFill>
                  <a:schemeClr val="tx1"/>
                </a:solidFill>
                <a:effectLst/>
                <a:uLnTx/>
                <a:uFillTx/>
                <a:latin typeface="+mn-lt"/>
                <a:ea typeface="+mn-ea"/>
                <a:cs typeface="+mn-cs"/>
              </a:rPr>
              <a:t>EndPoints</a:t>
            </a:r>
            <a:r>
              <a:rPr kumimoji="0" lang="en-US" sz="1400" b="0" i="0" u="none" strike="noStrike" kern="1200" cap="none" spc="0" normalizeH="0" baseline="0" noProof="0" dirty="0">
                <a:ln>
                  <a:noFill/>
                </a:ln>
                <a:solidFill>
                  <a:schemeClr val="tx1"/>
                </a:solidFill>
                <a:effectLst/>
                <a:uLnTx/>
                <a:uFillTx/>
                <a:latin typeface="+mn-lt"/>
                <a:ea typeface="+mn-ea"/>
                <a:cs typeface="+mn-cs"/>
              </a:rPr>
              <a:t> are defined in the </a:t>
            </a:r>
            <a:r>
              <a:rPr kumimoji="0" lang="en-US" sz="1400" b="0" i="1" u="none" strike="noStrike" kern="1200" cap="none" spc="0" normalizeH="0" baseline="0" noProof="0" dirty="0">
                <a:ln>
                  <a:noFill/>
                </a:ln>
                <a:solidFill>
                  <a:schemeClr val="tx1"/>
                </a:solidFill>
                <a:effectLst/>
                <a:uLnTx/>
                <a:uFillTx/>
                <a:latin typeface="+mn-lt"/>
                <a:ea typeface="+mn-ea"/>
                <a:cs typeface="+mn-cs"/>
              </a:rPr>
              <a:t>Phantom </a:t>
            </a:r>
            <a:r>
              <a:rPr kumimoji="0" lang="en-US" sz="1400" b="0" i="0" u="none" strike="noStrike" kern="1200" cap="none" spc="0" normalizeH="0" baseline="0" noProof="0" dirty="0">
                <a:ln>
                  <a:noFill/>
                </a:ln>
                <a:solidFill>
                  <a:schemeClr val="tx1"/>
                </a:solidFill>
                <a:effectLst/>
                <a:uLnTx/>
                <a:uFillTx/>
                <a:latin typeface="+mn-lt"/>
                <a:ea typeface="+mn-ea"/>
                <a:cs typeface="+mn-cs"/>
              </a:rPr>
              <a:t>coordinate system. The </a:t>
            </a:r>
            <a:r>
              <a:rPr kumimoji="0" lang="en-US" sz="1400" b="0" i="1" u="none" strike="noStrike" kern="1200" cap="none" spc="0" normalizeH="0" baseline="0" noProof="0" dirty="0">
                <a:ln>
                  <a:noFill/>
                </a:ln>
                <a:solidFill>
                  <a:schemeClr val="tx1"/>
                </a:solidFill>
                <a:effectLst/>
                <a:uLnTx/>
                <a:uFillTx/>
                <a:latin typeface="+mn-lt"/>
                <a:ea typeface="+mn-ea"/>
                <a:cs typeface="+mn-cs"/>
              </a:rPr>
              <a:t>Phantom</a:t>
            </a:r>
            <a:r>
              <a:rPr kumimoji="0" lang="en-US" sz="1400" b="0" i="0" u="none" strike="noStrike" kern="1200" cap="none" spc="0" normalizeH="0" baseline="0" noProof="0" dirty="0">
                <a:ln>
                  <a:noFill/>
                </a:ln>
                <a:solidFill>
                  <a:schemeClr val="tx1"/>
                </a:solidFill>
                <a:effectLst/>
                <a:uLnTx/>
                <a:uFillTx/>
                <a:latin typeface="+mn-lt"/>
                <a:ea typeface="+mn-ea"/>
                <a:cs typeface="+mn-cs"/>
              </a:rPr>
              <a:t> coordinate system’s origin is the endpoint of the bottom </a:t>
            </a:r>
            <a:r>
              <a:rPr lang="en-US" sz="1400" dirty="0"/>
              <a:t>left hole (on fCal-2.x it is the A5), inside </a:t>
            </a:r>
            <a:r>
              <a:rPr kumimoji="0" lang="en-US" sz="1400" b="0" i="0" u="none" strike="noStrike" kern="1200" cap="none" spc="0" normalizeH="0" baseline="0" noProof="0" dirty="0">
                <a:ln>
                  <a:noFill/>
                </a:ln>
                <a:solidFill>
                  <a:schemeClr val="tx1"/>
                </a:solidFill>
                <a:effectLst/>
                <a:uLnTx/>
                <a:uFillTx/>
                <a:latin typeface="+mn-lt"/>
                <a:ea typeface="+mn-ea"/>
                <a:cs typeface="+mn-cs"/>
              </a:rPr>
              <a:t>the box.</a:t>
            </a:r>
          </a:p>
          <a:p>
            <a:pPr lvl="0">
              <a:spcBef>
                <a:spcPct val="20000"/>
              </a:spcBef>
              <a:defRPr/>
            </a:pPr>
            <a:r>
              <a:rPr kumimoji="0" lang="en-US" sz="1400" b="0" i="0" u="none" strike="noStrike" kern="1200" cap="none" spc="0" normalizeH="0" baseline="0" noProof="0" dirty="0">
                <a:ln>
                  <a:noFill/>
                </a:ln>
                <a:solidFill>
                  <a:schemeClr val="tx1"/>
                </a:solidFill>
                <a:effectLst/>
                <a:uLnTx/>
                <a:uFillTx/>
                <a:latin typeface="+mn-lt"/>
                <a:ea typeface="+mn-ea"/>
                <a:cs typeface="+mn-cs"/>
              </a:rPr>
              <a:t>See the image on the right or the coordinate system definition model here for more information:</a:t>
            </a:r>
            <a:br>
              <a:rPr kumimoji="0" lang="en-US" sz="1400" b="0" i="0" u="none" strike="noStrike" kern="1200" cap="none" spc="0" normalizeH="0" baseline="0" noProof="0" dirty="0">
                <a:ln>
                  <a:noFill/>
                </a:ln>
                <a:solidFill>
                  <a:schemeClr val="tx1"/>
                </a:solidFill>
                <a:effectLst/>
                <a:uLnTx/>
                <a:uFillTx/>
                <a:latin typeface="+mn-lt"/>
                <a:ea typeface="+mn-ea"/>
                <a:cs typeface="+mn-cs"/>
              </a:rPr>
            </a:br>
            <a:r>
              <a:rPr lang="en-US" sz="1000" dirty="0">
                <a:hlinkClick r:id="rId4"/>
              </a:rPr>
              <a:t>http://perk-software.cs.queensu.ca/plus/doc/nightly/user/ApplicationfCalCoordinateSystemDefinitions.html</a:t>
            </a:r>
            <a:endParaRPr lang="en-US" sz="1000" dirty="0"/>
          </a:p>
        </p:txBody>
      </p:sp>
      <p:sp>
        <p:nvSpPr>
          <p:cNvPr id="12" name="Content Placeholder 2"/>
          <p:cNvSpPr txBox="1">
            <a:spLocks/>
          </p:cNvSpPr>
          <p:nvPr/>
        </p:nvSpPr>
        <p:spPr>
          <a:xfrm>
            <a:off x="457200" y="2819400"/>
            <a:ext cx="5562600" cy="2362200"/>
          </a:xfrm>
          <a:prstGeom prst="rect">
            <a:avLst/>
          </a:prstGeom>
        </p:spPr>
        <p:txBody>
          <a:bodyPr vert="horz" lIns="91440" tIns="45720" rIns="91440" bIns="45720" rtlCol="0">
            <a:no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100" b="1" i="0" u="none" strike="noStrike" kern="1200" cap="none" spc="0" normalizeH="0" baseline="0" noProof="0" dirty="0">
                <a:ln>
                  <a:noFill/>
                </a:ln>
                <a:solidFill>
                  <a:schemeClr val="tx1"/>
                </a:solidFill>
                <a:effectLst/>
                <a:uLnTx/>
                <a:uFillTx/>
                <a:latin typeface="Courier New" pitchFamily="49" charset="0"/>
                <a:cs typeface="Courier New" pitchFamily="49" charset="0"/>
              </a:rPr>
              <a:t>Phantom mode: fCal_2.0, Wiring: wiring_2.0:</a:t>
            </a:r>
          </a:p>
          <a:p>
            <a:pPr marL="53975" lvl="0">
              <a:spcBef>
                <a:spcPct val="20000"/>
              </a:spcBef>
              <a:defRPr/>
            </a:pPr>
            <a:r>
              <a:rPr kumimoji="0" lang="en-US" sz="700" b="1" i="0" u="none" strike="noStrike" kern="1200" cap="none" spc="0" normalizeH="0" baseline="0" noProof="0" dirty="0">
                <a:ln>
                  <a:noFill/>
                </a:ln>
                <a:solidFill>
                  <a:schemeClr val="tx1"/>
                </a:solidFill>
                <a:effectLst/>
                <a:uLnTx/>
                <a:uFillTx/>
                <a:latin typeface="Courier New" pitchFamily="49" charset="0"/>
                <a:cs typeface="Courier New" pitchFamily="49" charset="0"/>
              </a:rPr>
              <a:t>&lt;Geometry&gt;</a:t>
            </a:r>
            <a:br>
              <a:rPr kumimoji="0" lang="en-US" sz="700" b="1" i="0" u="none" strike="noStrike" kern="1200" cap="none" spc="0" normalizeH="0" baseline="0" noProof="0" dirty="0">
                <a:ln>
                  <a:noFill/>
                </a:ln>
                <a:solidFill>
                  <a:schemeClr val="tx1"/>
                </a:solidFill>
                <a:effectLst/>
                <a:uLnTx/>
                <a:uFillTx/>
                <a:latin typeface="Courier New" pitchFamily="49" charset="0"/>
                <a:cs typeface="Courier New" pitchFamily="49" charset="0"/>
              </a:rPr>
            </a:br>
            <a:r>
              <a:rPr lang="en-US" sz="700" b="1" dirty="0">
                <a:latin typeface="Courier New" pitchFamily="49" charset="0"/>
                <a:cs typeface="Courier New" pitchFamily="49" charset="0"/>
              </a:rPr>
              <a:t> &lt;Pattern Type="</a:t>
            </a:r>
            <a:r>
              <a:rPr lang="en-US" sz="700" b="1" dirty="0" err="1">
                <a:latin typeface="Courier New" pitchFamily="49" charset="0"/>
                <a:cs typeface="Courier New" pitchFamily="49" charset="0"/>
              </a:rPr>
              <a:t>NWire</a:t>
            </a:r>
            <a:r>
              <a:rPr lang="en-US" sz="700" b="1" dirty="0">
                <a:latin typeface="Courier New" pitchFamily="49" charset="0"/>
                <a:cs typeface="Courier New" pitchFamily="49" charset="0"/>
              </a:rPr>
              <a:t>"&gt;</a:t>
            </a:r>
          </a:p>
          <a:p>
            <a:pPr marL="53975" lvl="0">
              <a:spcBef>
                <a:spcPct val="20000"/>
              </a:spcBef>
              <a:defRPr/>
            </a:pPr>
            <a:r>
              <a:rPr lang="en-US" sz="700" b="1" dirty="0">
                <a:latin typeface="Courier New" pitchFamily="49" charset="0"/>
                <a:cs typeface="Courier New" pitchFamily="49" charset="0"/>
              </a:rPr>
              <a:t>        &lt;Wire Name="7:G1_g1" </a:t>
            </a:r>
            <a:r>
              <a:rPr lang="en-US" sz="700" b="1" dirty="0" err="1">
                <a:latin typeface="Courier New" pitchFamily="49" charset="0"/>
                <a:cs typeface="Courier New" pitchFamily="49" charset="0"/>
              </a:rPr>
              <a:t>EndPointFront</a:t>
            </a:r>
            <a:r>
              <a:rPr lang="en-US" sz="700" b="1" dirty="0">
                <a:latin typeface="Courier New" pitchFamily="49" charset="0"/>
                <a:cs typeface="Courier New" pitchFamily="49" charset="0"/>
              </a:rPr>
              <a:t>="30.0 0.0 20.0" </a:t>
            </a:r>
            <a:r>
              <a:rPr lang="en-US" sz="700" b="1" dirty="0" err="1">
                <a:latin typeface="Courier New" pitchFamily="49" charset="0"/>
                <a:cs typeface="Courier New" pitchFamily="49" charset="0"/>
              </a:rPr>
              <a:t>EndPointBack</a:t>
            </a:r>
            <a:r>
              <a:rPr lang="en-US" sz="700" b="1" dirty="0">
                <a:latin typeface="Courier New" pitchFamily="49" charset="0"/>
                <a:cs typeface="Courier New" pitchFamily="49" charset="0"/>
              </a:rPr>
              <a:t>="30.0 40.0 20.0" /&gt;</a:t>
            </a:r>
          </a:p>
          <a:p>
            <a:pPr marL="53975" lvl="0">
              <a:spcBef>
                <a:spcPct val="20000"/>
              </a:spcBef>
              <a:defRPr/>
            </a:pPr>
            <a:r>
              <a:rPr lang="en-US" sz="700" b="1" dirty="0">
                <a:latin typeface="Courier New" pitchFamily="49" charset="0"/>
                <a:cs typeface="Courier New" pitchFamily="49" charset="0"/>
              </a:rPr>
              <a:t>        &lt;Wire Name="8:L1_h1" </a:t>
            </a:r>
            <a:r>
              <a:rPr lang="en-US" sz="700" b="1" dirty="0" err="1">
                <a:latin typeface="Courier New" pitchFamily="49" charset="0"/>
                <a:cs typeface="Courier New" pitchFamily="49" charset="0"/>
              </a:rPr>
              <a:t>EndPointFront</a:t>
            </a:r>
            <a:r>
              <a:rPr lang="en-US" sz="700" b="1" dirty="0">
                <a:latin typeface="Courier New" pitchFamily="49" charset="0"/>
                <a:cs typeface="Courier New" pitchFamily="49" charset="0"/>
              </a:rPr>
              <a:t>="55.0 0.0 20.0" </a:t>
            </a:r>
            <a:r>
              <a:rPr lang="en-US" sz="700" b="1" dirty="0" err="1">
                <a:latin typeface="Courier New" pitchFamily="49" charset="0"/>
                <a:cs typeface="Courier New" pitchFamily="49" charset="0"/>
              </a:rPr>
              <a:t>EndPointBack</a:t>
            </a:r>
            <a:r>
              <a:rPr lang="en-US" sz="700" b="1" dirty="0">
                <a:latin typeface="Courier New" pitchFamily="49" charset="0"/>
                <a:cs typeface="Courier New" pitchFamily="49" charset="0"/>
              </a:rPr>
              <a:t>="35.0 40.0 20.0" /&gt;</a:t>
            </a:r>
          </a:p>
          <a:p>
            <a:pPr marL="53975" lvl="0">
              <a:spcBef>
                <a:spcPct val="20000"/>
              </a:spcBef>
              <a:defRPr/>
            </a:pPr>
            <a:r>
              <a:rPr lang="en-US" sz="700" b="1" dirty="0">
                <a:latin typeface="Courier New" pitchFamily="49" charset="0"/>
                <a:cs typeface="Courier New" pitchFamily="49" charset="0"/>
              </a:rPr>
              <a:t>        &lt;Wire Name="9:M1_m1" </a:t>
            </a:r>
            <a:r>
              <a:rPr lang="en-US" sz="700" b="1" dirty="0" err="1">
                <a:latin typeface="Courier New" pitchFamily="49" charset="0"/>
                <a:cs typeface="Courier New" pitchFamily="49" charset="0"/>
              </a:rPr>
              <a:t>EndPointFront</a:t>
            </a:r>
            <a:r>
              <a:rPr lang="en-US" sz="700" b="1" dirty="0">
                <a:latin typeface="Courier New" pitchFamily="49" charset="0"/>
                <a:cs typeface="Courier New" pitchFamily="49" charset="0"/>
              </a:rPr>
              <a:t>="60.0 0.0 20.0" </a:t>
            </a:r>
            <a:r>
              <a:rPr lang="en-US" sz="700" b="1" dirty="0" err="1">
                <a:latin typeface="Courier New" pitchFamily="49" charset="0"/>
                <a:cs typeface="Courier New" pitchFamily="49" charset="0"/>
              </a:rPr>
              <a:t>EndPointBack</a:t>
            </a:r>
            <a:r>
              <a:rPr lang="en-US" sz="700" b="1" dirty="0">
                <a:latin typeface="Courier New" pitchFamily="49" charset="0"/>
                <a:cs typeface="Courier New" pitchFamily="49" charset="0"/>
              </a:rPr>
              <a:t>="60.0 40.0 20.0" /&gt;</a:t>
            </a:r>
          </a:p>
          <a:p>
            <a:pPr marL="53975" lvl="0">
              <a:spcBef>
                <a:spcPct val="20000"/>
              </a:spcBef>
              <a:defRPr/>
            </a:pPr>
            <a:r>
              <a:rPr lang="en-US" sz="700" b="1" dirty="0">
                <a:latin typeface="Courier New" pitchFamily="49" charset="0"/>
                <a:cs typeface="Courier New" pitchFamily="49" charset="0"/>
              </a:rPr>
              <a:t>      &lt;/Pattern&gt;</a:t>
            </a:r>
          </a:p>
          <a:p>
            <a:pPr marL="53975" lvl="0">
              <a:spcBef>
                <a:spcPct val="20000"/>
              </a:spcBef>
              <a:defRPr/>
            </a:pPr>
            <a:r>
              <a:rPr lang="en-US" sz="700" b="1" dirty="0">
                <a:latin typeface="Courier New" pitchFamily="49" charset="0"/>
                <a:cs typeface="Courier New" pitchFamily="49" charset="0"/>
              </a:rPr>
              <a:t>      &lt;Pattern Type="</a:t>
            </a:r>
            <a:r>
              <a:rPr lang="en-US" sz="700" b="1" dirty="0" err="1">
                <a:latin typeface="Courier New" pitchFamily="49" charset="0"/>
                <a:cs typeface="Courier New" pitchFamily="49" charset="0"/>
              </a:rPr>
              <a:t>NWire</a:t>
            </a:r>
            <a:r>
              <a:rPr lang="en-US" sz="700" b="1" dirty="0">
                <a:latin typeface="Courier New" pitchFamily="49" charset="0"/>
                <a:cs typeface="Courier New" pitchFamily="49" charset="0"/>
              </a:rPr>
              <a:t>"&gt;</a:t>
            </a:r>
          </a:p>
          <a:p>
            <a:pPr marL="53975" lvl="0">
              <a:spcBef>
                <a:spcPct val="20000"/>
              </a:spcBef>
              <a:defRPr/>
            </a:pPr>
            <a:r>
              <a:rPr lang="en-US" sz="700" b="1" dirty="0">
                <a:latin typeface="Courier New" pitchFamily="49" charset="0"/>
                <a:cs typeface="Courier New" pitchFamily="49" charset="0"/>
              </a:rPr>
              <a:t>        &lt;Wire Name="4:G3_g3" </a:t>
            </a:r>
            <a:r>
              <a:rPr lang="en-US" sz="700" b="1" dirty="0" err="1">
                <a:latin typeface="Courier New" pitchFamily="49" charset="0"/>
                <a:cs typeface="Courier New" pitchFamily="49" charset="0"/>
              </a:rPr>
              <a:t>EndPointFront</a:t>
            </a:r>
            <a:r>
              <a:rPr lang="en-US" sz="700" b="1" dirty="0">
                <a:latin typeface="Courier New" pitchFamily="49" charset="0"/>
                <a:cs typeface="Courier New" pitchFamily="49" charset="0"/>
              </a:rPr>
              <a:t>="30.0 0.0 10.0" </a:t>
            </a:r>
            <a:r>
              <a:rPr lang="en-US" sz="700" b="1" dirty="0" err="1">
                <a:latin typeface="Courier New" pitchFamily="49" charset="0"/>
                <a:cs typeface="Courier New" pitchFamily="49" charset="0"/>
              </a:rPr>
              <a:t>EndPointBack</a:t>
            </a:r>
            <a:r>
              <a:rPr lang="en-US" sz="700" b="1" dirty="0">
                <a:latin typeface="Courier New" pitchFamily="49" charset="0"/>
                <a:cs typeface="Courier New" pitchFamily="49" charset="0"/>
              </a:rPr>
              <a:t>="30.0 40.0 10.0" /&gt;</a:t>
            </a:r>
          </a:p>
          <a:p>
            <a:pPr marL="53975" lvl="0">
              <a:spcBef>
                <a:spcPct val="20000"/>
              </a:spcBef>
              <a:defRPr/>
            </a:pPr>
            <a:r>
              <a:rPr lang="en-US" sz="700" b="1" dirty="0">
                <a:latin typeface="Courier New" pitchFamily="49" charset="0"/>
                <a:cs typeface="Courier New" pitchFamily="49" charset="0"/>
              </a:rPr>
              <a:t>        &lt;Wire Name="5:H3_l3" </a:t>
            </a:r>
            <a:r>
              <a:rPr lang="en-US" sz="700" b="1" dirty="0" err="1">
                <a:latin typeface="Courier New" pitchFamily="49" charset="0"/>
                <a:cs typeface="Courier New" pitchFamily="49" charset="0"/>
              </a:rPr>
              <a:t>EndPointFront</a:t>
            </a:r>
            <a:r>
              <a:rPr lang="en-US" sz="700" b="1" dirty="0">
                <a:latin typeface="Courier New" pitchFamily="49" charset="0"/>
                <a:cs typeface="Courier New" pitchFamily="49" charset="0"/>
              </a:rPr>
              <a:t>="35.0 0.0 10.0" </a:t>
            </a:r>
            <a:r>
              <a:rPr lang="en-US" sz="700" b="1" dirty="0" err="1">
                <a:latin typeface="Courier New" pitchFamily="49" charset="0"/>
                <a:cs typeface="Courier New" pitchFamily="49" charset="0"/>
              </a:rPr>
              <a:t>EndPointBack</a:t>
            </a:r>
            <a:r>
              <a:rPr lang="en-US" sz="700" b="1" dirty="0">
                <a:latin typeface="Courier New" pitchFamily="49" charset="0"/>
                <a:cs typeface="Courier New" pitchFamily="49" charset="0"/>
              </a:rPr>
              <a:t>="55.0 40.0 10.0" /&gt;</a:t>
            </a:r>
          </a:p>
          <a:p>
            <a:pPr marL="53975" lvl="0">
              <a:spcBef>
                <a:spcPct val="20000"/>
              </a:spcBef>
              <a:defRPr/>
            </a:pPr>
            <a:r>
              <a:rPr lang="en-US" sz="700" b="1" dirty="0">
                <a:latin typeface="Courier New" pitchFamily="49" charset="0"/>
                <a:cs typeface="Courier New" pitchFamily="49" charset="0"/>
              </a:rPr>
              <a:t>        &lt;Wire Name="6:M3_m3" </a:t>
            </a:r>
            <a:r>
              <a:rPr lang="en-US" sz="700" b="1" dirty="0" err="1">
                <a:latin typeface="Courier New" pitchFamily="49" charset="0"/>
                <a:cs typeface="Courier New" pitchFamily="49" charset="0"/>
              </a:rPr>
              <a:t>EndPointFront</a:t>
            </a:r>
            <a:r>
              <a:rPr lang="en-US" sz="700" b="1" dirty="0">
                <a:latin typeface="Courier New" pitchFamily="49" charset="0"/>
                <a:cs typeface="Courier New" pitchFamily="49" charset="0"/>
              </a:rPr>
              <a:t>="60.0 0.0 10.0" </a:t>
            </a:r>
            <a:r>
              <a:rPr lang="en-US" sz="700" b="1" dirty="0" err="1">
                <a:latin typeface="Courier New" pitchFamily="49" charset="0"/>
                <a:cs typeface="Courier New" pitchFamily="49" charset="0"/>
              </a:rPr>
              <a:t>EndPointBack</a:t>
            </a:r>
            <a:r>
              <a:rPr lang="en-US" sz="700" b="1" dirty="0">
                <a:latin typeface="Courier New" pitchFamily="49" charset="0"/>
                <a:cs typeface="Courier New" pitchFamily="49" charset="0"/>
              </a:rPr>
              <a:t>="60.0 40.0 10.0" /&gt;</a:t>
            </a:r>
          </a:p>
          <a:p>
            <a:pPr marL="53975" lvl="0">
              <a:spcBef>
                <a:spcPct val="20000"/>
              </a:spcBef>
              <a:defRPr/>
            </a:pPr>
            <a:r>
              <a:rPr lang="en-US" sz="700" b="1" dirty="0">
                <a:latin typeface="Courier New" pitchFamily="49" charset="0"/>
                <a:cs typeface="Courier New" pitchFamily="49" charset="0"/>
              </a:rPr>
              <a:t>      &lt;/Pattern&gt;</a:t>
            </a:r>
          </a:p>
          <a:p>
            <a:pPr marL="53975" lvl="0">
              <a:spcBef>
                <a:spcPct val="20000"/>
              </a:spcBef>
              <a:defRPr/>
            </a:pPr>
            <a:r>
              <a:rPr lang="en-US" sz="700" b="1" dirty="0">
                <a:latin typeface="Courier New" pitchFamily="49" charset="0"/>
                <a:cs typeface="Courier New" pitchFamily="49" charset="0"/>
              </a:rPr>
              <a:t>      &lt;Pattern Type="</a:t>
            </a:r>
            <a:r>
              <a:rPr lang="en-US" sz="700" b="1" dirty="0" err="1">
                <a:latin typeface="Courier New" pitchFamily="49" charset="0"/>
                <a:cs typeface="Courier New" pitchFamily="49" charset="0"/>
              </a:rPr>
              <a:t>NWire</a:t>
            </a:r>
            <a:r>
              <a:rPr lang="en-US" sz="700" b="1" dirty="0">
                <a:latin typeface="Courier New" pitchFamily="49" charset="0"/>
                <a:cs typeface="Courier New" pitchFamily="49" charset="0"/>
              </a:rPr>
              <a:t>"&gt;</a:t>
            </a:r>
          </a:p>
          <a:p>
            <a:pPr marL="53975" lvl="0">
              <a:spcBef>
                <a:spcPct val="20000"/>
              </a:spcBef>
              <a:defRPr/>
            </a:pPr>
            <a:r>
              <a:rPr lang="en-US" sz="700" b="1" dirty="0">
                <a:latin typeface="Courier New" pitchFamily="49" charset="0"/>
                <a:cs typeface="Courier New" pitchFamily="49" charset="0"/>
              </a:rPr>
              <a:t>        &lt;Wire Name="1:H5_h5" </a:t>
            </a:r>
            <a:r>
              <a:rPr lang="en-US" sz="700" b="1" dirty="0" err="1">
                <a:latin typeface="Courier New" pitchFamily="49" charset="0"/>
                <a:cs typeface="Courier New" pitchFamily="49" charset="0"/>
              </a:rPr>
              <a:t>EndPointFront</a:t>
            </a:r>
            <a:r>
              <a:rPr lang="en-US" sz="700" b="1" dirty="0">
                <a:latin typeface="Courier New" pitchFamily="49" charset="0"/>
                <a:cs typeface="Courier New" pitchFamily="49" charset="0"/>
              </a:rPr>
              <a:t>="35.0 0.0 0.0" </a:t>
            </a:r>
            <a:r>
              <a:rPr lang="en-US" sz="700" b="1" dirty="0" err="1">
                <a:latin typeface="Courier New" pitchFamily="49" charset="0"/>
                <a:cs typeface="Courier New" pitchFamily="49" charset="0"/>
              </a:rPr>
              <a:t>EndPointBack</a:t>
            </a:r>
            <a:r>
              <a:rPr lang="en-US" sz="700" b="1" dirty="0">
                <a:latin typeface="Courier New" pitchFamily="49" charset="0"/>
                <a:cs typeface="Courier New" pitchFamily="49" charset="0"/>
              </a:rPr>
              <a:t>="35.0 40.0 0.0" /&gt;</a:t>
            </a:r>
          </a:p>
          <a:p>
            <a:pPr marL="53975" lvl="0">
              <a:spcBef>
                <a:spcPct val="20000"/>
              </a:spcBef>
              <a:defRPr/>
            </a:pPr>
            <a:r>
              <a:rPr lang="en-US" sz="700" b="1" dirty="0">
                <a:latin typeface="Courier New" pitchFamily="49" charset="0"/>
                <a:cs typeface="Courier New" pitchFamily="49" charset="0"/>
              </a:rPr>
              <a:t>        &lt;Wire Name="2:L5_i5" </a:t>
            </a:r>
            <a:r>
              <a:rPr lang="en-US" sz="700" b="1" dirty="0" err="1">
                <a:latin typeface="Courier New" pitchFamily="49" charset="0"/>
                <a:cs typeface="Courier New" pitchFamily="49" charset="0"/>
              </a:rPr>
              <a:t>EndPointFront</a:t>
            </a:r>
            <a:r>
              <a:rPr lang="en-US" sz="700" b="1" dirty="0">
                <a:latin typeface="Courier New" pitchFamily="49" charset="0"/>
                <a:cs typeface="Courier New" pitchFamily="49" charset="0"/>
              </a:rPr>
              <a:t>="55.0 0.0 0.0" </a:t>
            </a:r>
            <a:r>
              <a:rPr lang="en-US" sz="700" b="1" dirty="0" err="1">
                <a:latin typeface="Courier New" pitchFamily="49" charset="0"/>
                <a:cs typeface="Courier New" pitchFamily="49" charset="0"/>
              </a:rPr>
              <a:t>EndPointBack</a:t>
            </a:r>
            <a:r>
              <a:rPr lang="en-US" sz="700" b="1" dirty="0">
                <a:latin typeface="Courier New" pitchFamily="49" charset="0"/>
                <a:cs typeface="Courier New" pitchFamily="49" charset="0"/>
              </a:rPr>
              <a:t>="40.0 40.0 0.0" /&gt;</a:t>
            </a:r>
          </a:p>
          <a:p>
            <a:pPr marL="53975" lvl="0">
              <a:spcBef>
                <a:spcPct val="20000"/>
              </a:spcBef>
              <a:defRPr/>
            </a:pPr>
            <a:r>
              <a:rPr lang="en-US" sz="700" b="1" dirty="0">
                <a:latin typeface="Courier New" pitchFamily="49" charset="0"/>
                <a:cs typeface="Courier New" pitchFamily="49" charset="0"/>
              </a:rPr>
              <a:t>        &lt;Wire Name="3:M5_m5" </a:t>
            </a:r>
            <a:r>
              <a:rPr lang="en-US" sz="700" b="1" dirty="0" err="1">
                <a:latin typeface="Courier New" pitchFamily="49" charset="0"/>
                <a:cs typeface="Courier New" pitchFamily="49" charset="0"/>
              </a:rPr>
              <a:t>EndPointFront</a:t>
            </a:r>
            <a:r>
              <a:rPr lang="en-US" sz="700" b="1" dirty="0">
                <a:latin typeface="Courier New" pitchFamily="49" charset="0"/>
                <a:cs typeface="Courier New" pitchFamily="49" charset="0"/>
              </a:rPr>
              <a:t>="60.0 0.0 0.0" </a:t>
            </a:r>
            <a:r>
              <a:rPr lang="en-US" sz="700" b="1" dirty="0" err="1">
                <a:latin typeface="Courier New" pitchFamily="49" charset="0"/>
                <a:cs typeface="Courier New" pitchFamily="49" charset="0"/>
              </a:rPr>
              <a:t>EndPointBack</a:t>
            </a:r>
            <a:r>
              <a:rPr lang="en-US" sz="700" b="1" dirty="0">
                <a:latin typeface="Courier New" pitchFamily="49" charset="0"/>
                <a:cs typeface="Courier New" pitchFamily="49" charset="0"/>
              </a:rPr>
              <a:t>="60.0 40.0 0.0" /&gt;</a:t>
            </a:r>
          </a:p>
          <a:p>
            <a:pPr marL="53975" lvl="0">
              <a:spcBef>
                <a:spcPct val="20000"/>
              </a:spcBef>
              <a:defRPr/>
            </a:pPr>
            <a:r>
              <a:rPr lang="en-US" sz="700" b="1" dirty="0">
                <a:latin typeface="Courier New" pitchFamily="49" charset="0"/>
                <a:cs typeface="Courier New" pitchFamily="49" charset="0"/>
              </a:rPr>
              <a:t>      &lt;/Pattern&gt;</a:t>
            </a:r>
            <a:endParaRPr kumimoji="0" lang="en-US" sz="700" b="1" i="0" u="none" strike="noStrike" kern="1200" cap="none" spc="0" normalizeH="0" baseline="0" noProof="0" dirty="0">
              <a:ln>
                <a:noFill/>
              </a:ln>
              <a:solidFill>
                <a:schemeClr val="tx1"/>
              </a:solidFill>
              <a:effectLst/>
              <a:uLnTx/>
              <a:uFillTx/>
              <a:latin typeface="Courier New" pitchFamily="49" charset="0"/>
              <a:cs typeface="Courier New" pitchFamily="49" charset="0"/>
            </a:endParaRPr>
          </a:p>
          <a:p>
            <a:pPr marL="53975"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700" b="1" i="0" u="none" strike="noStrike" kern="1200" cap="none" spc="0" normalizeH="0" baseline="0" noProof="0" dirty="0">
                <a:ln>
                  <a:noFill/>
                </a:ln>
                <a:solidFill>
                  <a:schemeClr val="tx1"/>
                </a:solidFill>
                <a:effectLst/>
                <a:uLnTx/>
                <a:uFillTx/>
                <a:latin typeface="Courier New" pitchFamily="49" charset="0"/>
                <a:cs typeface="Courier New" pitchFamily="49" charset="0"/>
              </a:rPr>
              <a:t>...</a:t>
            </a:r>
          </a:p>
          <a:p>
            <a:pPr marL="53975"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700" b="1" i="0" u="none" strike="noStrike" kern="1200" cap="none" spc="0" normalizeH="0" baseline="0" noProof="0" dirty="0">
                <a:ln>
                  <a:noFill/>
                </a:ln>
                <a:solidFill>
                  <a:schemeClr val="tx1"/>
                </a:solidFill>
                <a:effectLst/>
                <a:uLnTx/>
                <a:uFillTx/>
                <a:latin typeface="Courier New" pitchFamily="49" charset="0"/>
                <a:cs typeface="Courier New" pitchFamily="49" charset="0"/>
              </a:rPr>
              <a:t>&lt;/Geometry&gt;</a:t>
            </a:r>
            <a:endParaRPr kumimoji="0" lang="en-US" sz="1400" b="0" i="0" u="none" strike="noStrike" kern="1200" cap="none" spc="0" normalizeH="0" baseline="0" noProof="0" dirty="0">
              <a:ln>
                <a:noFill/>
              </a:ln>
              <a:solidFill>
                <a:schemeClr val="tx1"/>
              </a:solidFill>
              <a:effectLst/>
              <a:uLnTx/>
              <a:uFillTx/>
              <a:latin typeface="Courier New" pitchFamily="49" charset="0"/>
              <a:cs typeface="Courier New" pitchFamily="49" charset="0"/>
            </a:endParaRPr>
          </a:p>
        </p:txBody>
      </p:sp>
    </p:spTree>
    <p:extLst>
      <p:ext uri="{BB962C8B-B14F-4D97-AF65-F5344CB8AC3E}">
        <p14:creationId xmlns:p14="http://schemas.microsoft.com/office/powerpoint/2010/main" val="22394877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 stretching</a:t>
            </a:r>
          </a:p>
        </p:txBody>
      </p:sp>
      <p:sp>
        <p:nvSpPr>
          <p:cNvPr id="3" name="Content Placeholder 2"/>
          <p:cNvSpPr>
            <a:spLocks noGrp="1"/>
          </p:cNvSpPr>
          <p:nvPr>
            <p:ph idx="1"/>
          </p:nvPr>
        </p:nvSpPr>
        <p:spPr>
          <a:xfrm>
            <a:off x="533400" y="990600"/>
            <a:ext cx="8153400" cy="4495799"/>
          </a:xfrm>
        </p:spPr>
        <p:txBody>
          <a:bodyPr>
            <a:normAutofit/>
          </a:bodyPr>
          <a:lstStyle/>
          <a:p>
            <a:r>
              <a:rPr lang="en-US" dirty="0"/>
              <a:t>The fiducial lines should be stretched enough to be completely straight (the stretching has negligible effect on the line visibility, so it is enough to stretch it just so that it is straight)</a:t>
            </a:r>
          </a:p>
          <a:p>
            <a:r>
              <a:rPr lang="en-US" dirty="0"/>
              <a:t>You can stretch the fiducial lines by using a rubber band as it is shown in the picture below</a:t>
            </a:r>
          </a:p>
          <a:p>
            <a:endParaRPr lang="en-US" dirty="0"/>
          </a:p>
          <a:p>
            <a:endParaRPr lang="en-US" dirty="0"/>
          </a:p>
          <a:p>
            <a:endParaRPr lang="en-US" dirty="0"/>
          </a:p>
          <a:p>
            <a:r>
              <a:rPr lang="en-US" dirty="0"/>
              <a:t>Slanted holes in fCal_2.x and later phantoms take care of line alignment within a hole.</a:t>
            </a:r>
          </a:p>
          <a:p>
            <a:endParaRPr lang="en-US" dirty="0"/>
          </a:p>
          <a:p>
            <a:endParaRPr lang="en-US" dirty="0"/>
          </a:p>
          <a:p>
            <a:endParaRPr lang="en-US" dirty="0"/>
          </a:p>
          <a:p>
            <a:endParaRPr lang="en-US" dirty="0"/>
          </a:p>
        </p:txBody>
      </p:sp>
      <p:sp>
        <p:nvSpPr>
          <p:cNvPr id="6" name="Footer Placeholder 5"/>
          <p:cNvSpPr>
            <a:spLocks noGrp="1"/>
          </p:cNvSpPr>
          <p:nvPr>
            <p:ph type="ftr" sz="quarter" idx="11"/>
          </p:nvPr>
        </p:nvSpPr>
        <p:spPr/>
        <p:txBody>
          <a:bodyPr/>
          <a:lstStyle/>
          <a:p>
            <a:r>
              <a:rPr lang="en-US"/>
              <a:t>Laboratory for Percutaneous Surgery (The Perk Lab) – Copyright © Queen’s University, 2011</a:t>
            </a:r>
          </a:p>
          <a:p>
            <a:endParaRPr lang="en-US" dirty="0"/>
          </a:p>
        </p:txBody>
      </p:sp>
      <p:grpSp>
        <p:nvGrpSpPr>
          <p:cNvPr id="4" name="Group 3"/>
          <p:cNvGrpSpPr/>
          <p:nvPr/>
        </p:nvGrpSpPr>
        <p:grpSpPr>
          <a:xfrm>
            <a:off x="1524000" y="3455822"/>
            <a:ext cx="6400800" cy="1066800"/>
            <a:chOff x="1371600" y="5181600"/>
            <a:chExt cx="6400800" cy="1066800"/>
          </a:xfrm>
        </p:grpSpPr>
        <p:pic>
          <p:nvPicPr>
            <p:cNvPr id="4098" name="Picture 2" descr="H:\DCIM\100OLYMP\PA250552.JPG"/>
            <p:cNvPicPr>
              <a:picLocks noChangeAspect="1" noChangeArrowheads="1"/>
            </p:cNvPicPr>
            <p:nvPr/>
          </p:nvPicPr>
          <p:blipFill rotWithShape="1">
            <a:blip r:embed="rId2" cstate="print"/>
            <a:srcRect l="6438" t="61371" r="3437" b="18599"/>
            <a:stretch/>
          </p:blipFill>
          <p:spPr bwMode="auto">
            <a:xfrm>
              <a:off x="1371600" y="5181600"/>
              <a:ext cx="6400800" cy="1066800"/>
            </a:xfrm>
            <a:prstGeom prst="rect">
              <a:avLst/>
            </a:prstGeom>
            <a:noFill/>
          </p:spPr>
        </p:pic>
        <p:cxnSp>
          <p:nvCxnSpPr>
            <p:cNvPr id="26" name="Straight Arrow Connector 25"/>
            <p:cNvCxnSpPr/>
            <p:nvPr/>
          </p:nvCxnSpPr>
          <p:spPr>
            <a:xfrm flipH="1" flipV="1">
              <a:off x="3886200" y="5410200"/>
              <a:ext cx="1447800" cy="22860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7" name="Content Placeholder 2"/>
            <p:cNvSpPr txBox="1">
              <a:spLocks/>
            </p:cNvSpPr>
            <p:nvPr/>
          </p:nvSpPr>
          <p:spPr>
            <a:xfrm>
              <a:off x="4419600" y="5181600"/>
              <a:ext cx="1074420" cy="480060"/>
            </a:xfrm>
            <a:prstGeom prst="rect">
              <a:avLst/>
            </a:prstGeom>
          </p:spPr>
          <p:txBody>
            <a:bodyPr vert="horz" lIns="91440" tIns="45720" rIns="91440" bIns="45720" rtlCol="0">
              <a:normAutofit/>
            </a:bodyPr>
            <a:lstStyle/>
            <a:p>
              <a:pPr marL="342900" marR="0" lvl="0" indent="-342900" algn="ctr" defTabSz="914400" rtl="0" eaLnBrk="1" fontAlgn="auto" latinLnBrk="0" hangingPunct="1">
                <a:lnSpc>
                  <a:spcPct val="100000"/>
                </a:lnSpc>
                <a:spcBef>
                  <a:spcPct val="20000"/>
                </a:spcBef>
                <a:spcAft>
                  <a:spcPts val="0"/>
                </a:spcAft>
                <a:buClrTx/>
                <a:buSzTx/>
                <a:tabLst/>
                <a:defRPr/>
              </a:pPr>
              <a:r>
                <a:rPr lang="en-US" sz="1600" dirty="0">
                  <a:solidFill>
                    <a:srgbClr val="FF0000"/>
                  </a:solidFill>
                </a:rPr>
                <a:t>Stretching</a:t>
              </a:r>
              <a:endParaRPr kumimoji="0" lang="en-US" sz="1600" b="0" i="0" u="none" strike="noStrike" kern="1200" cap="none" spc="0" normalizeH="0" baseline="0" noProof="0" dirty="0">
                <a:ln>
                  <a:noFill/>
                </a:ln>
                <a:solidFill>
                  <a:srgbClr val="FF0000"/>
                </a:solidFill>
                <a:effectLst/>
                <a:uLnTx/>
                <a:uFillTx/>
                <a:latin typeface="+mn-lt"/>
                <a:ea typeface="+mn-ea"/>
                <a:cs typeface="+mn-cs"/>
              </a:endParaRPr>
            </a:p>
          </p:txBody>
        </p:sp>
      </p:grpSp>
    </p:spTree>
    <p:extLst>
      <p:ext uri="{BB962C8B-B14F-4D97-AF65-F5344CB8AC3E}">
        <p14:creationId xmlns:p14="http://schemas.microsoft.com/office/powerpoint/2010/main" val="13524372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Appendix</a:t>
            </a:r>
          </a:p>
        </p:txBody>
      </p:sp>
      <p:sp>
        <p:nvSpPr>
          <p:cNvPr id="4" name="Footer Placeholder 3"/>
          <p:cNvSpPr>
            <a:spLocks noGrp="1"/>
          </p:cNvSpPr>
          <p:nvPr>
            <p:ph type="ftr" sz="quarter" idx="11"/>
          </p:nvPr>
        </p:nvSpPr>
        <p:spPr/>
        <p:txBody>
          <a:bodyPr/>
          <a:lstStyle/>
          <a:p>
            <a:r>
              <a:rPr lang="en-US"/>
              <a:t>Laboratory for Percutaneous Surgery (The Perk Lab) – Copyright © Queen’s University, 2011</a:t>
            </a:r>
          </a:p>
          <a:p>
            <a:endParaRPr lang="en-US" dirty="0"/>
          </a:p>
        </p:txBody>
      </p:sp>
    </p:spTree>
    <p:extLst>
      <p:ext uri="{BB962C8B-B14F-4D97-AF65-F5344CB8AC3E}">
        <p14:creationId xmlns:p14="http://schemas.microsoft.com/office/powerpoint/2010/main" val="1883090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Obsolete phantom revisions</a:t>
            </a:r>
            <a:endParaRPr lang="en-CA" dirty="0"/>
          </a:p>
        </p:txBody>
      </p:sp>
      <p:sp>
        <p:nvSpPr>
          <p:cNvPr id="3" name="Content Placeholder 2"/>
          <p:cNvSpPr>
            <a:spLocks noGrp="1"/>
          </p:cNvSpPr>
          <p:nvPr>
            <p:ph idx="1"/>
          </p:nvPr>
        </p:nvSpPr>
        <p:spPr>
          <a:xfrm>
            <a:off x="457200" y="1295400"/>
            <a:ext cx="8229600" cy="4830763"/>
          </a:xfrm>
        </p:spPr>
        <p:txBody>
          <a:bodyPr>
            <a:normAutofit/>
          </a:bodyPr>
          <a:lstStyle/>
          <a:p>
            <a:r>
              <a:rPr lang="en-CA" dirty="0">
                <a:solidFill>
                  <a:schemeClr val="bg1">
                    <a:lumMod val="65000"/>
                  </a:schemeClr>
                </a:solidFill>
                <a:hlinkClick r:id="rId2"/>
              </a:rPr>
              <a:t>Phantom model: fCal_1.0, Wiring: wiring_1.x</a:t>
            </a:r>
            <a:endParaRPr lang="en-CA" dirty="0">
              <a:solidFill>
                <a:schemeClr val="bg1">
                  <a:lumMod val="65000"/>
                </a:schemeClr>
              </a:solidFill>
            </a:endParaRPr>
          </a:p>
          <a:p>
            <a:pPr lvl="1"/>
            <a:r>
              <a:rPr lang="en-CA" dirty="0"/>
              <a:t>obsolete, use fCal_2.0 instead</a:t>
            </a:r>
          </a:p>
        </p:txBody>
      </p:sp>
      <p:sp>
        <p:nvSpPr>
          <p:cNvPr id="4" name="Footer Placeholder 3"/>
          <p:cNvSpPr>
            <a:spLocks noGrp="1"/>
          </p:cNvSpPr>
          <p:nvPr>
            <p:ph type="ftr" sz="quarter" idx="11"/>
          </p:nvPr>
        </p:nvSpPr>
        <p:spPr/>
        <p:txBody>
          <a:bodyPr/>
          <a:lstStyle/>
          <a:p>
            <a:r>
              <a:rPr lang="en-US"/>
              <a:t>Laboratory for Percutaneous Surgery (The Perk Lab) – Copyright © Queen’s University, 2011</a:t>
            </a:r>
          </a:p>
          <a:p>
            <a:endParaRPr lang="en-US"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2359245"/>
            <a:ext cx="7256463" cy="36985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506088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 alignment</a:t>
            </a:r>
          </a:p>
        </p:txBody>
      </p:sp>
      <p:sp>
        <p:nvSpPr>
          <p:cNvPr id="3" name="Content Placeholder 2"/>
          <p:cNvSpPr>
            <a:spLocks noGrp="1"/>
          </p:cNvSpPr>
          <p:nvPr>
            <p:ph idx="1"/>
          </p:nvPr>
        </p:nvSpPr>
        <p:spPr>
          <a:xfrm>
            <a:off x="533400" y="990600"/>
            <a:ext cx="8153400" cy="2666999"/>
          </a:xfrm>
        </p:spPr>
        <p:txBody>
          <a:bodyPr>
            <a:normAutofit fontScale="77500" lnSpcReduction="20000"/>
          </a:bodyPr>
          <a:lstStyle/>
          <a:p>
            <a:r>
              <a:rPr lang="en-US" dirty="0"/>
              <a:t>Line alignment is </a:t>
            </a:r>
            <a:r>
              <a:rPr lang="en-US" b="1" dirty="0"/>
              <a:t>only an issue for fCal_1.x phantoms</a:t>
            </a:r>
            <a:r>
              <a:rPr lang="en-US" dirty="0"/>
              <a:t>. Slanted holes in fCal_2.x and later phantoms take care of line alignment within a hole.</a:t>
            </a:r>
          </a:p>
          <a:p>
            <a:r>
              <a:rPr lang="en-US" dirty="0"/>
              <a:t>The fiducial line has a much smaller diameter than the printed holes, therefore it makes a big difference which side of the hole the line is aligned to</a:t>
            </a:r>
          </a:p>
          <a:p>
            <a:r>
              <a:rPr lang="en-US" dirty="0"/>
              <a:t>All the lines are aligned to the same side of the holes. This ensures that the distance between the lines remain the same.</a:t>
            </a:r>
          </a:p>
          <a:p>
            <a:r>
              <a:rPr lang="en-US" dirty="0"/>
              <a:t>By convention, we always align the lines to the left side of the holes for parallel wires (wire 1, 3, 4, 6)</a:t>
            </a:r>
          </a:p>
          <a:p>
            <a:r>
              <a:rPr lang="en-US" dirty="0"/>
              <a:t>Due to the thickness of the phantom wall, the diagonal wires (wire 2, 5) can only be aligned in one way (towards the center of the phantom)</a:t>
            </a:r>
          </a:p>
          <a:p>
            <a:endParaRPr lang="en-US" dirty="0"/>
          </a:p>
          <a:p>
            <a:endParaRPr lang="en-US" dirty="0"/>
          </a:p>
          <a:p>
            <a:endParaRPr lang="en-US" dirty="0"/>
          </a:p>
        </p:txBody>
      </p:sp>
      <p:sp>
        <p:nvSpPr>
          <p:cNvPr id="6" name="Footer Placeholder 5"/>
          <p:cNvSpPr>
            <a:spLocks noGrp="1"/>
          </p:cNvSpPr>
          <p:nvPr>
            <p:ph type="ftr" sz="quarter" idx="11"/>
          </p:nvPr>
        </p:nvSpPr>
        <p:spPr/>
        <p:txBody>
          <a:bodyPr/>
          <a:lstStyle/>
          <a:p>
            <a:r>
              <a:rPr lang="en-US"/>
              <a:t>Laboratory for Percutaneous Surgery (The Perk Lab) – Copyright © Queen’s University, 2011</a:t>
            </a:r>
          </a:p>
          <a:p>
            <a:endParaRPr lang="en-US" dirty="0"/>
          </a:p>
        </p:txBody>
      </p:sp>
      <p:grpSp>
        <p:nvGrpSpPr>
          <p:cNvPr id="10" name="Group 9"/>
          <p:cNvGrpSpPr/>
          <p:nvPr/>
        </p:nvGrpSpPr>
        <p:grpSpPr>
          <a:xfrm>
            <a:off x="228600" y="3733800"/>
            <a:ext cx="5715000" cy="2590800"/>
            <a:chOff x="1143000" y="2514600"/>
            <a:chExt cx="5715000" cy="2590800"/>
          </a:xfrm>
        </p:grpSpPr>
        <p:pic>
          <p:nvPicPr>
            <p:cNvPr id="3074" name="Picture 2" descr="H:\DCIM\100OLYMP\PA250548.JPG"/>
            <p:cNvPicPr>
              <a:picLocks noChangeAspect="1" noChangeArrowheads="1"/>
            </p:cNvPicPr>
            <p:nvPr/>
          </p:nvPicPr>
          <p:blipFill>
            <a:blip r:embed="rId2" cstate="print"/>
            <a:srcRect l="1318" t="31637" r="-174" b="8605"/>
            <a:stretch>
              <a:fillRect/>
            </a:stretch>
          </p:blipFill>
          <p:spPr bwMode="auto">
            <a:xfrm>
              <a:off x="1143000" y="2514600"/>
              <a:ext cx="5715000" cy="2590800"/>
            </a:xfrm>
            <a:prstGeom prst="rect">
              <a:avLst/>
            </a:prstGeom>
            <a:noFill/>
          </p:spPr>
        </p:pic>
        <p:sp>
          <p:nvSpPr>
            <p:cNvPr id="8" name="Content Placeholder 2"/>
            <p:cNvSpPr txBox="1">
              <a:spLocks/>
            </p:cNvSpPr>
            <p:nvPr/>
          </p:nvSpPr>
          <p:spPr>
            <a:xfrm>
              <a:off x="1447800" y="4472940"/>
              <a:ext cx="838200" cy="381000"/>
            </a:xfrm>
            <a:prstGeom prst="rect">
              <a:avLst/>
            </a:prstGeom>
          </p:spPr>
          <p:txBody>
            <a:bodyPr vert="horz" lIns="91440" tIns="45720" rIns="91440" bIns="45720" rtlCol="0">
              <a:normAutofit fontScale="92500" lnSpcReduction="20000"/>
            </a:bodyPr>
            <a:lstStyle/>
            <a:p>
              <a:pPr marL="342900" marR="0" lvl="0" indent="-342900" algn="l" defTabSz="914400" rtl="0" eaLnBrk="1" fontAlgn="auto" latinLnBrk="0" hangingPunct="1">
                <a:lnSpc>
                  <a:spcPct val="100000"/>
                </a:lnSpc>
                <a:spcBef>
                  <a:spcPct val="20000"/>
                </a:spcBef>
                <a:spcAft>
                  <a:spcPts val="0"/>
                </a:spcAft>
                <a:buClrTx/>
                <a:buSzTx/>
                <a:tabLst/>
                <a:defRPr/>
              </a:pPr>
              <a:r>
                <a:rPr kumimoji="0" lang="en-US" sz="2400" b="0" i="0" u="none" strike="noStrike" kern="1200" cap="none" spc="0" normalizeH="0" baseline="0" noProof="0" dirty="0">
                  <a:ln>
                    <a:noFill/>
                  </a:ln>
                  <a:effectLst/>
                  <a:uLnTx/>
                  <a:uFillTx/>
                  <a:latin typeface="+mn-lt"/>
                  <a:ea typeface="+mn-ea"/>
                  <a:cs typeface="+mn-cs"/>
                </a:rPr>
                <a:t>Front</a:t>
              </a:r>
            </a:p>
          </p:txBody>
        </p:sp>
      </p:grpSp>
      <p:pic>
        <p:nvPicPr>
          <p:cNvPr id="9" name="Picture 2" descr="H:\DCIM\100OLYMP\PA250548.JPG"/>
          <p:cNvPicPr>
            <a:picLocks noChangeAspect="1" noChangeArrowheads="1"/>
          </p:cNvPicPr>
          <p:nvPr/>
        </p:nvPicPr>
        <p:blipFill>
          <a:blip r:embed="rId3" cstate="print"/>
          <a:srcRect l="29120" t="45289" r="30418" b="12529"/>
          <a:stretch>
            <a:fillRect/>
          </a:stretch>
        </p:blipFill>
        <p:spPr bwMode="auto">
          <a:xfrm>
            <a:off x="5105400" y="3657600"/>
            <a:ext cx="3508744" cy="274320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1" name="Content Placeholder 2"/>
          <p:cNvSpPr txBox="1">
            <a:spLocks/>
          </p:cNvSpPr>
          <p:nvPr/>
        </p:nvSpPr>
        <p:spPr>
          <a:xfrm>
            <a:off x="2202180" y="4549140"/>
            <a:ext cx="457200" cy="304800"/>
          </a:xfrm>
          <a:prstGeom prst="rect">
            <a:avLst/>
          </a:prstGeom>
        </p:spPr>
        <p:txBody>
          <a:bodyPr vert="horz" lIns="91440" tIns="45720" rIns="91440" bIns="45720" rtlCol="0">
            <a:normAutofit fontScale="92500" lnSpcReduction="10000"/>
          </a:bodyPr>
          <a:lstStyle/>
          <a:p>
            <a:pPr marL="342900" marR="0" lvl="0" indent="-342900" algn="ctr" defTabSz="914400" rtl="0" eaLnBrk="1" fontAlgn="auto" latinLnBrk="0" hangingPunct="1">
              <a:lnSpc>
                <a:spcPct val="100000"/>
              </a:lnSpc>
              <a:spcBef>
                <a:spcPct val="20000"/>
              </a:spcBef>
              <a:spcAft>
                <a:spcPts val="0"/>
              </a:spcAft>
              <a:buClrTx/>
              <a:buSzTx/>
              <a:tabLst/>
              <a:defRPr/>
            </a:pPr>
            <a:r>
              <a:rPr lang="en-US" sz="1600" dirty="0">
                <a:solidFill>
                  <a:srgbClr val="FF0000"/>
                </a:solidFill>
              </a:rPr>
              <a:t>←</a:t>
            </a:r>
            <a:endParaRPr kumimoji="0" lang="en-US" sz="1600" b="0" i="0" u="none" strike="noStrike" kern="1200" cap="none" spc="0" normalizeH="0" baseline="0" noProof="0" dirty="0">
              <a:ln>
                <a:noFill/>
              </a:ln>
              <a:solidFill>
                <a:srgbClr val="FF0000"/>
              </a:solidFill>
              <a:effectLst/>
              <a:uLnTx/>
              <a:uFillTx/>
              <a:latin typeface="+mn-lt"/>
              <a:ea typeface="+mn-ea"/>
              <a:cs typeface="+mn-cs"/>
            </a:endParaRPr>
          </a:p>
        </p:txBody>
      </p:sp>
      <p:sp>
        <p:nvSpPr>
          <p:cNvPr id="13" name="Content Placeholder 2"/>
          <p:cNvSpPr txBox="1">
            <a:spLocks/>
          </p:cNvSpPr>
          <p:nvPr/>
        </p:nvSpPr>
        <p:spPr>
          <a:xfrm>
            <a:off x="2567940" y="4686300"/>
            <a:ext cx="464820" cy="327660"/>
          </a:xfrm>
          <a:prstGeom prst="rect">
            <a:avLst/>
          </a:prstGeom>
        </p:spPr>
        <p:txBody>
          <a:bodyPr vert="horz" lIns="91440" tIns="45720" rIns="91440" bIns="45720" rtlCol="0">
            <a:normAutofit/>
          </a:bodyPr>
          <a:lstStyle/>
          <a:p>
            <a:pPr marL="342900" marR="0" lvl="0" indent="-342900" algn="ctr" defTabSz="914400" rtl="0" eaLnBrk="1" fontAlgn="auto" latinLnBrk="0" hangingPunct="1">
              <a:lnSpc>
                <a:spcPct val="100000"/>
              </a:lnSpc>
              <a:spcBef>
                <a:spcPct val="20000"/>
              </a:spcBef>
              <a:spcAft>
                <a:spcPts val="0"/>
              </a:spcAft>
              <a:buClrTx/>
              <a:buSzTx/>
              <a:tabLst/>
              <a:defRPr/>
            </a:pPr>
            <a:r>
              <a:rPr lang="en-US" sz="1500" dirty="0">
                <a:solidFill>
                  <a:srgbClr val="FFC000"/>
                </a:solidFill>
              </a:rPr>
              <a:t>→</a:t>
            </a:r>
            <a:endParaRPr kumimoji="0" lang="en-US" sz="1500" b="0" i="0" u="none" strike="noStrike" kern="1200" cap="none" spc="0" normalizeH="0" baseline="0" noProof="0" dirty="0">
              <a:ln>
                <a:noFill/>
              </a:ln>
              <a:solidFill>
                <a:srgbClr val="FFC000"/>
              </a:solidFill>
              <a:effectLst/>
              <a:uLnTx/>
              <a:uFillTx/>
              <a:latin typeface="+mn-lt"/>
              <a:ea typeface="+mn-ea"/>
              <a:cs typeface="+mn-cs"/>
            </a:endParaRPr>
          </a:p>
        </p:txBody>
      </p:sp>
      <p:sp>
        <p:nvSpPr>
          <p:cNvPr id="14" name="Content Placeholder 2"/>
          <p:cNvSpPr txBox="1">
            <a:spLocks/>
          </p:cNvSpPr>
          <p:nvPr/>
        </p:nvSpPr>
        <p:spPr>
          <a:xfrm>
            <a:off x="2209800" y="4709160"/>
            <a:ext cx="457200" cy="304800"/>
          </a:xfrm>
          <a:prstGeom prst="rect">
            <a:avLst/>
          </a:prstGeom>
        </p:spPr>
        <p:txBody>
          <a:bodyPr vert="horz" lIns="91440" tIns="45720" rIns="91440" bIns="45720" rtlCol="0">
            <a:normAutofit fontScale="92500" lnSpcReduction="10000"/>
          </a:bodyPr>
          <a:lstStyle/>
          <a:p>
            <a:pPr marL="342900" marR="0" lvl="0" indent="-342900" algn="ctr" defTabSz="914400" rtl="0" eaLnBrk="1" fontAlgn="auto" latinLnBrk="0" hangingPunct="1">
              <a:lnSpc>
                <a:spcPct val="100000"/>
              </a:lnSpc>
              <a:spcBef>
                <a:spcPct val="20000"/>
              </a:spcBef>
              <a:spcAft>
                <a:spcPts val="0"/>
              </a:spcAft>
              <a:buClrTx/>
              <a:buSzTx/>
              <a:tabLst/>
              <a:defRPr/>
            </a:pPr>
            <a:r>
              <a:rPr lang="en-US" sz="1600" dirty="0">
                <a:solidFill>
                  <a:srgbClr val="FF0000"/>
                </a:solidFill>
              </a:rPr>
              <a:t>←</a:t>
            </a:r>
            <a:endParaRPr kumimoji="0" lang="en-US" sz="1600" b="0" i="0" u="none" strike="noStrike" kern="1200" cap="none" spc="0" normalizeH="0" baseline="0" noProof="0" dirty="0">
              <a:ln>
                <a:noFill/>
              </a:ln>
              <a:solidFill>
                <a:srgbClr val="FF0000"/>
              </a:solidFill>
              <a:effectLst/>
              <a:uLnTx/>
              <a:uFillTx/>
              <a:latin typeface="+mn-lt"/>
              <a:ea typeface="+mn-ea"/>
              <a:cs typeface="+mn-cs"/>
            </a:endParaRPr>
          </a:p>
        </p:txBody>
      </p:sp>
      <p:sp>
        <p:nvSpPr>
          <p:cNvPr id="16" name="Content Placeholder 2"/>
          <p:cNvSpPr txBox="1">
            <a:spLocks/>
          </p:cNvSpPr>
          <p:nvPr/>
        </p:nvSpPr>
        <p:spPr>
          <a:xfrm>
            <a:off x="2514600" y="5532120"/>
            <a:ext cx="464820" cy="327660"/>
          </a:xfrm>
          <a:prstGeom prst="rect">
            <a:avLst/>
          </a:prstGeom>
        </p:spPr>
        <p:txBody>
          <a:bodyPr vert="horz" lIns="91440" tIns="45720" rIns="91440" bIns="45720" rtlCol="0">
            <a:normAutofit/>
          </a:bodyPr>
          <a:lstStyle/>
          <a:p>
            <a:pPr marL="342900" marR="0" lvl="0" indent="-342900" algn="ctr" defTabSz="914400" rtl="0" eaLnBrk="1" fontAlgn="auto" latinLnBrk="0" hangingPunct="1">
              <a:lnSpc>
                <a:spcPct val="100000"/>
              </a:lnSpc>
              <a:spcBef>
                <a:spcPct val="20000"/>
              </a:spcBef>
              <a:spcAft>
                <a:spcPts val="0"/>
              </a:spcAft>
              <a:buClrTx/>
              <a:buSzTx/>
              <a:tabLst/>
              <a:defRPr/>
            </a:pPr>
            <a:r>
              <a:rPr lang="en-US" sz="1500" dirty="0">
                <a:solidFill>
                  <a:srgbClr val="FFC000"/>
                </a:solidFill>
              </a:rPr>
              <a:t>→</a:t>
            </a:r>
            <a:endParaRPr kumimoji="0" lang="en-US" sz="1500" b="0" i="0" u="none" strike="noStrike" kern="1200" cap="none" spc="0" normalizeH="0" baseline="0" noProof="0" dirty="0">
              <a:ln>
                <a:noFill/>
              </a:ln>
              <a:solidFill>
                <a:srgbClr val="FFC000"/>
              </a:solidFill>
              <a:effectLst/>
              <a:uLnTx/>
              <a:uFillTx/>
              <a:latin typeface="+mn-lt"/>
              <a:ea typeface="+mn-ea"/>
              <a:cs typeface="+mn-cs"/>
            </a:endParaRPr>
          </a:p>
        </p:txBody>
      </p:sp>
      <p:sp>
        <p:nvSpPr>
          <p:cNvPr id="17" name="Content Placeholder 2"/>
          <p:cNvSpPr txBox="1">
            <a:spLocks/>
          </p:cNvSpPr>
          <p:nvPr/>
        </p:nvSpPr>
        <p:spPr>
          <a:xfrm>
            <a:off x="2133600" y="5562600"/>
            <a:ext cx="457200" cy="304800"/>
          </a:xfrm>
          <a:prstGeom prst="rect">
            <a:avLst/>
          </a:prstGeom>
        </p:spPr>
        <p:txBody>
          <a:bodyPr vert="horz" lIns="91440" tIns="45720" rIns="91440" bIns="45720" rtlCol="0">
            <a:normAutofit fontScale="92500" lnSpcReduction="10000"/>
          </a:bodyPr>
          <a:lstStyle/>
          <a:p>
            <a:pPr marL="342900" marR="0" lvl="0" indent="-342900" algn="ctr" defTabSz="914400" rtl="0" eaLnBrk="1" fontAlgn="auto" latinLnBrk="0" hangingPunct="1">
              <a:lnSpc>
                <a:spcPct val="100000"/>
              </a:lnSpc>
              <a:spcBef>
                <a:spcPct val="20000"/>
              </a:spcBef>
              <a:spcAft>
                <a:spcPts val="0"/>
              </a:spcAft>
              <a:buClrTx/>
              <a:buSzTx/>
              <a:tabLst/>
              <a:defRPr/>
            </a:pPr>
            <a:r>
              <a:rPr lang="en-US" sz="1600" dirty="0">
                <a:solidFill>
                  <a:srgbClr val="FF0000"/>
                </a:solidFill>
              </a:rPr>
              <a:t>←</a:t>
            </a:r>
            <a:endParaRPr kumimoji="0" lang="en-US" sz="1600" b="0" i="0" u="none" strike="noStrike" kern="1200" cap="none" spc="0" normalizeH="0" baseline="0" noProof="0" dirty="0">
              <a:ln>
                <a:noFill/>
              </a:ln>
              <a:solidFill>
                <a:srgbClr val="FF0000"/>
              </a:solidFill>
              <a:effectLst/>
              <a:uLnTx/>
              <a:uFillTx/>
              <a:latin typeface="+mn-lt"/>
              <a:ea typeface="+mn-ea"/>
              <a:cs typeface="+mn-cs"/>
            </a:endParaRPr>
          </a:p>
        </p:txBody>
      </p:sp>
      <p:sp>
        <p:nvSpPr>
          <p:cNvPr id="18" name="Content Placeholder 2"/>
          <p:cNvSpPr txBox="1">
            <a:spLocks/>
          </p:cNvSpPr>
          <p:nvPr/>
        </p:nvSpPr>
        <p:spPr>
          <a:xfrm>
            <a:off x="2141220" y="5722620"/>
            <a:ext cx="457200" cy="304800"/>
          </a:xfrm>
          <a:prstGeom prst="rect">
            <a:avLst/>
          </a:prstGeom>
        </p:spPr>
        <p:txBody>
          <a:bodyPr vert="horz" lIns="91440" tIns="45720" rIns="91440" bIns="45720" rtlCol="0">
            <a:normAutofit fontScale="92500" lnSpcReduction="10000"/>
          </a:bodyPr>
          <a:lstStyle/>
          <a:p>
            <a:pPr marL="342900" marR="0" lvl="0" indent="-342900" algn="ctr" defTabSz="914400" rtl="0" eaLnBrk="1" fontAlgn="auto" latinLnBrk="0" hangingPunct="1">
              <a:lnSpc>
                <a:spcPct val="100000"/>
              </a:lnSpc>
              <a:spcBef>
                <a:spcPct val="20000"/>
              </a:spcBef>
              <a:spcAft>
                <a:spcPts val="0"/>
              </a:spcAft>
              <a:buClrTx/>
              <a:buSzTx/>
              <a:tabLst/>
              <a:defRPr/>
            </a:pPr>
            <a:r>
              <a:rPr lang="en-US" sz="1600" dirty="0">
                <a:solidFill>
                  <a:srgbClr val="FF0000"/>
                </a:solidFill>
              </a:rPr>
              <a:t>←</a:t>
            </a:r>
            <a:endParaRPr kumimoji="0" lang="en-US" sz="1600" b="0" i="0" u="none" strike="noStrike" kern="1200" cap="none" spc="0" normalizeH="0" baseline="0" noProof="0" dirty="0">
              <a:ln>
                <a:noFill/>
              </a:ln>
              <a:solidFill>
                <a:srgbClr val="FF0000"/>
              </a:solidFill>
              <a:effectLst/>
              <a:uLnTx/>
              <a:uFillTx/>
              <a:latin typeface="+mn-lt"/>
              <a:ea typeface="+mn-ea"/>
              <a:cs typeface="+mn-cs"/>
            </a:endParaRPr>
          </a:p>
        </p:txBody>
      </p:sp>
      <p:sp>
        <p:nvSpPr>
          <p:cNvPr id="19" name="Content Placeholder 2"/>
          <p:cNvSpPr txBox="1">
            <a:spLocks/>
          </p:cNvSpPr>
          <p:nvPr/>
        </p:nvSpPr>
        <p:spPr>
          <a:xfrm>
            <a:off x="3147060" y="4556760"/>
            <a:ext cx="457200" cy="304800"/>
          </a:xfrm>
          <a:prstGeom prst="rect">
            <a:avLst/>
          </a:prstGeom>
        </p:spPr>
        <p:txBody>
          <a:bodyPr vert="horz" lIns="91440" tIns="45720" rIns="91440" bIns="45720" rtlCol="0">
            <a:normAutofit fontScale="92500" lnSpcReduction="10000"/>
          </a:bodyPr>
          <a:lstStyle/>
          <a:p>
            <a:pPr marL="342900" marR="0" lvl="0" indent="-342900" algn="ctr" defTabSz="914400" rtl="0" eaLnBrk="1" fontAlgn="auto" latinLnBrk="0" hangingPunct="1">
              <a:lnSpc>
                <a:spcPct val="100000"/>
              </a:lnSpc>
              <a:spcBef>
                <a:spcPct val="20000"/>
              </a:spcBef>
              <a:spcAft>
                <a:spcPts val="0"/>
              </a:spcAft>
              <a:buClrTx/>
              <a:buSzTx/>
              <a:tabLst/>
              <a:defRPr/>
            </a:pPr>
            <a:r>
              <a:rPr lang="en-US" sz="1600" dirty="0">
                <a:solidFill>
                  <a:srgbClr val="FFC000"/>
                </a:solidFill>
              </a:rPr>
              <a:t>←</a:t>
            </a:r>
            <a:endParaRPr kumimoji="0" lang="en-US" sz="1600" b="0" i="0" u="none" strike="noStrike" kern="1200" cap="none" spc="0" normalizeH="0" baseline="0" noProof="0" dirty="0">
              <a:ln>
                <a:noFill/>
              </a:ln>
              <a:solidFill>
                <a:srgbClr val="FFC000"/>
              </a:solidFill>
              <a:effectLst/>
              <a:uLnTx/>
              <a:uFillTx/>
              <a:latin typeface="+mn-lt"/>
              <a:ea typeface="+mn-ea"/>
              <a:cs typeface="+mn-cs"/>
            </a:endParaRPr>
          </a:p>
        </p:txBody>
      </p:sp>
      <p:sp>
        <p:nvSpPr>
          <p:cNvPr id="20" name="Content Placeholder 2"/>
          <p:cNvSpPr txBox="1">
            <a:spLocks/>
          </p:cNvSpPr>
          <p:nvPr/>
        </p:nvSpPr>
        <p:spPr>
          <a:xfrm>
            <a:off x="3009900" y="5737860"/>
            <a:ext cx="457200" cy="304800"/>
          </a:xfrm>
          <a:prstGeom prst="rect">
            <a:avLst/>
          </a:prstGeom>
        </p:spPr>
        <p:txBody>
          <a:bodyPr vert="horz" lIns="91440" tIns="45720" rIns="91440" bIns="45720" rtlCol="0">
            <a:normAutofit fontScale="92500" lnSpcReduction="10000"/>
          </a:bodyPr>
          <a:lstStyle/>
          <a:p>
            <a:pPr marL="342900" marR="0" lvl="0" indent="-342900" algn="ctr" defTabSz="914400" rtl="0" eaLnBrk="1" fontAlgn="auto" latinLnBrk="0" hangingPunct="1">
              <a:lnSpc>
                <a:spcPct val="100000"/>
              </a:lnSpc>
              <a:spcBef>
                <a:spcPct val="20000"/>
              </a:spcBef>
              <a:spcAft>
                <a:spcPts val="0"/>
              </a:spcAft>
              <a:buClrTx/>
              <a:buSzTx/>
              <a:tabLst/>
              <a:defRPr/>
            </a:pPr>
            <a:r>
              <a:rPr lang="en-US" sz="1600" dirty="0">
                <a:solidFill>
                  <a:srgbClr val="FFC000"/>
                </a:solidFill>
              </a:rPr>
              <a:t>←</a:t>
            </a:r>
            <a:endParaRPr kumimoji="0" lang="en-US" sz="1600" b="0" i="0" u="none" strike="noStrike" kern="1200" cap="none" spc="0" normalizeH="0" baseline="0" noProof="0" dirty="0">
              <a:ln>
                <a:noFill/>
              </a:ln>
              <a:solidFill>
                <a:srgbClr val="FFC000"/>
              </a:solidFill>
              <a:effectLst/>
              <a:uLnTx/>
              <a:uFillTx/>
              <a:latin typeface="+mn-lt"/>
              <a:ea typeface="+mn-ea"/>
              <a:cs typeface="+mn-cs"/>
            </a:endParaRPr>
          </a:p>
        </p:txBody>
      </p:sp>
      <p:sp>
        <p:nvSpPr>
          <p:cNvPr id="21" name="Content Placeholder 2"/>
          <p:cNvSpPr txBox="1">
            <a:spLocks/>
          </p:cNvSpPr>
          <p:nvPr/>
        </p:nvSpPr>
        <p:spPr>
          <a:xfrm>
            <a:off x="3398520" y="5577840"/>
            <a:ext cx="457200" cy="304800"/>
          </a:xfrm>
          <a:prstGeom prst="rect">
            <a:avLst/>
          </a:prstGeom>
        </p:spPr>
        <p:txBody>
          <a:bodyPr vert="horz" lIns="91440" tIns="45720" rIns="91440" bIns="45720" rtlCol="0">
            <a:normAutofit fontScale="92500" lnSpcReduction="10000"/>
          </a:bodyPr>
          <a:lstStyle/>
          <a:p>
            <a:pPr marL="342900" marR="0" lvl="0" indent="-342900" algn="ctr" defTabSz="914400" rtl="0" eaLnBrk="1" fontAlgn="auto" latinLnBrk="0" hangingPunct="1">
              <a:lnSpc>
                <a:spcPct val="100000"/>
              </a:lnSpc>
              <a:spcBef>
                <a:spcPct val="20000"/>
              </a:spcBef>
              <a:spcAft>
                <a:spcPts val="0"/>
              </a:spcAft>
              <a:buClrTx/>
              <a:buSzTx/>
              <a:tabLst/>
              <a:defRPr/>
            </a:pPr>
            <a:r>
              <a:rPr lang="en-US" sz="1600" dirty="0">
                <a:solidFill>
                  <a:srgbClr val="FF0000"/>
                </a:solidFill>
              </a:rPr>
              <a:t>←</a:t>
            </a:r>
            <a:endParaRPr kumimoji="0" lang="en-US" sz="1600" b="0" i="0" u="none" strike="noStrike" kern="1200" cap="none" spc="0" normalizeH="0" baseline="0" noProof="0" dirty="0">
              <a:ln>
                <a:noFill/>
              </a:ln>
              <a:solidFill>
                <a:srgbClr val="FF0000"/>
              </a:solidFill>
              <a:effectLst/>
              <a:uLnTx/>
              <a:uFillTx/>
              <a:latin typeface="+mn-lt"/>
              <a:ea typeface="+mn-ea"/>
              <a:cs typeface="+mn-cs"/>
            </a:endParaRPr>
          </a:p>
        </p:txBody>
      </p:sp>
      <p:sp>
        <p:nvSpPr>
          <p:cNvPr id="22" name="Content Placeholder 2"/>
          <p:cNvSpPr txBox="1">
            <a:spLocks/>
          </p:cNvSpPr>
          <p:nvPr/>
        </p:nvSpPr>
        <p:spPr>
          <a:xfrm>
            <a:off x="3406140" y="5737860"/>
            <a:ext cx="457200" cy="304800"/>
          </a:xfrm>
          <a:prstGeom prst="rect">
            <a:avLst/>
          </a:prstGeom>
        </p:spPr>
        <p:txBody>
          <a:bodyPr vert="horz" lIns="91440" tIns="45720" rIns="91440" bIns="45720" rtlCol="0">
            <a:normAutofit fontScale="92500" lnSpcReduction="10000"/>
          </a:bodyPr>
          <a:lstStyle/>
          <a:p>
            <a:pPr marL="342900" marR="0" lvl="0" indent="-342900" algn="ctr" defTabSz="914400" rtl="0" eaLnBrk="1" fontAlgn="auto" latinLnBrk="0" hangingPunct="1">
              <a:lnSpc>
                <a:spcPct val="100000"/>
              </a:lnSpc>
              <a:spcBef>
                <a:spcPct val="20000"/>
              </a:spcBef>
              <a:spcAft>
                <a:spcPts val="0"/>
              </a:spcAft>
              <a:buClrTx/>
              <a:buSzTx/>
              <a:tabLst/>
              <a:defRPr/>
            </a:pPr>
            <a:r>
              <a:rPr lang="en-US" sz="1600" dirty="0">
                <a:solidFill>
                  <a:srgbClr val="FF0000"/>
                </a:solidFill>
              </a:rPr>
              <a:t>←</a:t>
            </a:r>
            <a:endParaRPr kumimoji="0" lang="en-US" sz="1600" b="0" i="0" u="none" strike="noStrike" kern="1200" cap="none" spc="0" normalizeH="0" baseline="0" noProof="0" dirty="0">
              <a:ln>
                <a:noFill/>
              </a:ln>
              <a:solidFill>
                <a:srgbClr val="FF0000"/>
              </a:solidFill>
              <a:effectLst/>
              <a:uLnTx/>
              <a:uFillTx/>
              <a:latin typeface="+mn-lt"/>
              <a:ea typeface="+mn-ea"/>
              <a:cs typeface="+mn-cs"/>
            </a:endParaRPr>
          </a:p>
        </p:txBody>
      </p:sp>
      <p:sp>
        <p:nvSpPr>
          <p:cNvPr id="23" name="Content Placeholder 2"/>
          <p:cNvSpPr txBox="1">
            <a:spLocks/>
          </p:cNvSpPr>
          <p:nvPr/>
        </p:nvSpPr>
        <p:spPr>
          <a:xfrm>
            <a:off x="3345180" y="4564380"/>
            <a:ext cx="457200" cy="304800"/>
          </a:xfrm>
          <a:prstGeom prst="rect">
            <a:avLst/>
          </a:prstGeom>
        </p:spPr>
        <p:txBody>
          <a:bodyPr vert="horz" lIns="91440" tIns="45720" rIns="91440" bIns="45720" rtlCol="0">
            <a:normAutofit fontScale="92500" lnSpcReduction="10000"/>
          </a:bodyPr>
          <a:lstStyle/>
          <a:p>
            <a:pPr marL="342900" marR="0" lvl="0" indent="-342900" algn="ctr" defTabSz="914400" rtl="0" eaLnBrk="1" fontAlgn="auto" latinLnBrk="0" hangingPunct="1">
              <a:lnSpc>
                <a:spcPct val="100000"/>
              </a:lnSpc>
              <a:spcBef>
                <a:spcPct val="20000"/>
              </a:spcBef>
              <a:spcAft>
                <a:spcPts val="0"/>
              </a:spcAft>
              <a:buClrTx/>
              <a:buSzTx/>
              <a:tabLst/>
              <a:defRPr/>
            </a:pPr>
            <a:r>
              <a:rPr lang="en-US" sz="1600" dirty="0">
                <a:solidFill>
                  <a:srgbClr val="FF0000"/>
                </a:solidFill>
              </a:rPr>
              <a:t>←</a:t>
            </a:r>
            <a:endParaRPr kumimoji="0" lang="en-US" sz="1600" b="0" i="0" u="none" strike="noStrike" kern="1200" cap="none" spc="0" normalizeH="0" baseline="0" noProof="0" dirty="0">
              <a:ln>
                <a:noFill/>
              </a:ln>
              <a:solidFill>
                <a:srgbClr val="FF0000"/>
              </a:solidFill>
              <a:effectLst/>
              <a:uLnTx/>
              <a:uFillTx/>
              <a:latin typeface="+mn-lt"/>
              <a:ea typeface="+mn-ea"/>
              <a:cs typeface="+mn-cs"/>
            </a:endParaRPr>
          </a:p>
        </p:txBody>
      </p:sp>
      <p:sp>
        <p:nvSpPr>
          <p:cNvPr id="24" name="Content Placeholder 2"/>
          <p:cNvSpPr txBox="1">
            <a:spLocks/>
          </p:cNvSpPr>
          <p:nvPr/>
        </p:nvSpPr>
        <p:spPr>
          <a:xfrm>
            <a:off x="3352800" y="4724400"/>
            <a:ext cx="457200" cy="304800"/>
          </a:xfrm>
          <a:prstGeom prst="rect">
            <a:avLst/>
          </a:prstGeom>
        </p:spPr>
        <p:txBody>
          <a:bodyPr vert="horz" lIns="91440" tIns="45720" rIns="91440" bIns="45720" rtlCol="0">
            <a:normAutofit fontScale="92500" lnSpcReduction="10000"/>
          </a:bodyPr>
          <a:lstStyle/>
          <a:p>
            <a:pPr marL="342900" marR="0" lvl="0" indent="-342900" algn="ctr" defTabSz="914400" rtl="0" eaLnBrk="1" fontAlgn="auto" latinLnBrk="0" hangingPunct="1">
              <a:lnSpc>
                <a:spcPct val="100000"/>
              </a:lnSpc>
              <a:spcBef>
                <a:spcPct val="20000"/>
              </a:spcBef>
              <a:spcAft>
                <a:spcPts val="0"/>
              </a:spcAft>
              <a:buClrTx/>
              <a:buSzTx/>
              <a:tabLst/>
              <a:defRPr/>
            </a:pPr>
            <a:r>
              <a:rPr lang="en-US" sz="1600" dirty="0">
                <a:solidFill>
                  <a:srgbClr val="FF0000"/>
                </a:solidFill>
              </a:rPr>
              <a:t>←</a:t>
            </a:r>
            <a:endParaRPr kumimoji="0" lang="en-US" sz="1600" b="0" i="0" u="none" strike="noStrike" kern="1200" cap="none" spc="0" normalizeH="0" baseline="0" noProof="0" dirty="0">
              <a:ln>
                <a:noFill/>
              </a:ln>
              <a:solidFill>
                <a:srgbClr val="FF0000"/>
              </a:solidFill>
              <a:effectLst/>
              <a:uLnTx/>
              <a:uFillTx/>
              <a:latin typeface="+mn-lt"/>
              <a:ea typeface="+mn-ea"/>
              <a:cs typeface="+mn-cs"/>
            </a:endParaRPr>
          </a:p>
        </p:txBody>
      </p:sp>
      <p:sp>
        <p:nvSpPr>
          <p:cNvPr id="25" name="Content Placeholder 2"/>
          <p:cNvSpPr txBox="1">
            <a:spLocks/>
          </p:cNvSpPr>
          <p:nvPr/>
        </p:nvSpPr>
        <p:spPr>
          <a:xfrm>
            <a:off x="1524000" y="4191000"/>
            <a:ext cx="1531620" cy="480060"/>
          </a:xfrm>
          <a:prstGeom prst="rect">
            <a:avLst/>
          </a:prstGeom>
        </p:spPr>
        <p:txBody>
          <a:bodyPr vert="horz" lIns="91440" tIns="45720" rIns="91440" bIns="45720" rtlCol="0">
            <a:normAutofit/>
          </a:bodyPr>
          <a:lstStyle/>
          <a:p>
            <a:pPr marL="342900" marR="0" lvl="0" indent="-342900" algn="ctr" defTabSz="914400" rtl="0" eaLnBrk="1" fontAlgn="auto" latinLnBrk="0" hangingPunct="1">
              <a:lnSpc>
                <a:spcPct val="100000"/>
              </a:lnSpc>
              <a:spcBef>
                <a:spcPct val="20000"/>
              </a:spcBef>
              <a:spcAft>
                <a:spcPts val="0"/>
              </a:spcAft>
              <a:buClrTx/>
              <a:buSzTx/>
              <a:tabLst/>
              <a:defRPr/>
            </a:pPr>
            <a:r>
              <a:rPr lang="en-US" sz="1600" noProof="0" dirty="0">
                <a:solidFill>
                  <a:srgbClr val="FF0000"/>
                </a:solidFill>
              </a:rPr>
              <a:t>Align to the left</a:t>
            </a:r>
            <a:endParaRPr kumimoji="0" lang="en-US" sz="1600" b="0" i="0" u="none" strike="noStrike" kern="1200" cap="none" spc="0" normalizeH="0" baseline="0" noProof="0" dirty="0">
              <a:ln>
                <a:noFill/>
              </a:ln>
              <a:solidFill>
                <a:srgbClr val="FF0000"/>
              </a:solidFill>
              <a:effectLst/>
              <a:uLnTx/>
              <a:uFillTx/>
              <a:latin typeface="+mn-lt"/>
              <a:ea typeface="+mn-ea"/>
              <a:cs typeface="+mn-cs"/>
            </a:endParaRPr>
          </a:p>
        </p:txBody>
      </p:sp>
    </p:spTree>
    <p:extLst>
      <p:ext uri="{BB962C8B-B14F-4D97-AF65-F5344CB8AC3E}">
        <p14:creationId xmlns:p14="http://schemas.microsoft.com/office/powerpoint/2010/main" val="13524372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a:t>Example</a:t>
            </a:r>
          </a:p>
        </p:txBody>
      </p:sp>
      <p:sp>
        <p:nvSpPr>
          <p:cNvPr id="3" name="Content Placeholder 2"/>
          <p:cNvSpPr>
            <a:spLocks noGrp="1"/>
          </p:cNvSpPr>
          <p:nvPr>
            <p:ph idx="1"/>
          </p:nvPr>
        </p:nvSpPr>
        <p:spPr>
          <a:xfrm>
            <a:off x="457200" y="1295400"/>
            <a:ext cx="8229600" cy="4830763"/>
          </a:xfrm>
        </p:spPr>
        <p:txBody>
          <a:bodyPr>
            <a:normAutofit/>
          </a:bodyPr>
          <a:lstStyle/>
          <a:p>
            <a:pPr algn="ctr">
              <a:buNone/>
            </a:pPr>
            <a:r>
              <a:rPr lang="en-CA" dirty="0"/>
              <a:t>Phantom model: fCal_1.0, Wiring: wiring_1.0</a:t>
            </a:r>
          </a:p>
        </p:txBody>
      </p:sp>
      <p:sp>
        <p:nvSpPr>
          <p:cNvPr id="4" name="Footer Placeholder 3"/>
          <p:cNvSpPr>
            <a:spLocks noGrp="1"/>
          </p:cNvSpPr>
          <p:nvPr>
            <p:ph type="ftr" sz="quarter" idx="11"/>
          </p:nvPr>
        </p:nvSpPr>
        <p:spPr/>
        <p:txBody>
          <a:bodyPr/>
          <a:lstStyle/>
          <a:p>
            <a:r>
              <a:rPr lang="en-US"/>
              <a:t>Laboratory for Percutaneous Surgery (The Perk Lab) – Copyright © Queen’s University, 2011</a:t>
            </a:r>
          </a:p>
          <a:p>
            <a:endParaRPr lang="en-US" dirty="0"/>
          </a:p>
        </p:txBody>
      </p:sp>
      <p:pic>
        <p:nvPicPr>
          <p:cNvPr id="2050" name="Picture 2" descr="H:\DCIM\100OLYMP\PA250546.JPG"/>
          <p:cNvPicPr>
            <a:picLocks noChangeAspect="1" noChangeArrowheads="1"/>
          </p:cNvPicPr>
          <p:nvPr/>
        </p:nvPicPr>
        <p:blipFill>
          <a:blip r:embed="rId2" cstate="print"/>
          <a:srcRect l="4354" t="20319" r="7483" b="8564"/>
          <a:stretch>
            <a:fillRect/>
          </a:stretch>
        </p:blipFill>
        <p:spPr bwMode="auto">
          <a:xfrm>
            <a:off x="1045030" y="1905000"/>
            <a:ext cx="7053940" cy="4267200"/>
          </a:xfrm>
          <a:prstGeom prst="rect">
            <a:avLst/>
          </a:prstGeom>
          <a:noFill/>
        </p:spPr>
      </p:pic>
      <p:sp>
        <p:nvSpPr>
          <p:cNvPr id="7" name="Content Placeholder 2"/>
          <p:cNvSpPr txBox="1">
            <a:spLocks/>
          </p:cNvSpPr>
          <p:nvPr/>
        </p:nvSpPr>
        <p:spPr>
          <a:xfrm>
            <a:off x="2667000" y="4267200"/>
            <a:ext cx="914400" cy="381000"/>
          </a:xfrm>
          <a:prstGeom prst="rect">
            <a:avLst/>
          </a:prstGeom>
        </p:spPr>
        <p:txBody>
          <a:bodyPr vert="horz" lIns="91440" tIns="45720" rIns="91440" bIns="45720" rtlCol="0">
            <a:normAutofit fontScale="55000" lnSpcReduction="20000"/>
          </a:bodyPr>
          <a:lstStyle/>
          <a:p>
            <a:pPr marL="342900" marR="0" lvl="0" indent="-342900" algn="l" defTabSz="914400" rtl="0" eaLnBrk="1" fontAlgn="auto" latinLnBrk="0" hangingPunct="1">
              <a:lnSpc>
                <a:spcPct val="100000"/>
              </a:lnSpc>
              <a:spcBef>
                <a:spcPct val="20000"/>
              </a:spcBef>
              <a:spcAft>
                <a:spcPts val="0"/>
              </a:spcAft>
              <a:buClrTx/>
              <a:buSzTx/>
              <a:tabLst/>
              <a:defRPr/>
            </a:pPr>
            <a:r>
              <a:rPr kumimoji="0" lang="en-US" sz="2400" b="0" i="0" u="none" strike="noStrike" kern="1200" cap="none" spc="0" normalizeH="0" baseline="0" noProof="0" dirty="0">
                <a:ln>
                  <a:noFill/>
                </a:ln>
                <a:solidFill>
                  <a:srgbClr val="FF0000"/>
                </a:solidFill>
                <a:effectLst/>
                <a:uLnTx/>
                <a:uFillTx/>
                <a:latin typeface="+mn-lt"/>
                <a:ea typeface="+mn-ea"/>
                <a:cs typeface="+mn-cs"/>
              </a:rPr>
              <a:t>E3 (wire 1)</a:t>
            </a:r>
          </a:p>
        </p:txBody>
      </p:sp>
      <p:cxnSp>
        <p:nvCxnSpPr>
          <p:cNvPr id="9" name="Straight Arrow Connector 8"/>
          <p:cNvCxnSpPr/>
          <p:nvPr/>
        </p:nvCxnSpPr>
        <p:spPr>
          <a:xfrm>
            <a:off x="3276600" y="4495800"/>
            <a:ext cx="241300" cy="4318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3860800" y="2927350"/>
            <a:ext cx="298450" cy="1778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7" name="Content Placeholder 2"/>
          <p:cNvSpPr txBox="1">
            <a:spLocks/>
          </p:cNvSpPr>
          <p:nvPr/>
        </p:nvSpPr>
        <p:spPr>
          <a:xfrm>
            <a:off x="3022600" y="2781300"/>
            <a:ext cx="914400" cy="381000"/>
          </a:xfrm>
          <a:prstGeom prst="rect">
            <a:avLst/>
          </a:prstGeom>
        </p:spPr>
        <p:txBody>
          <a:bodyPr vert="horz" lIns="91440" tIns="45720" rIns="91440" bIns="45720" rtlCol="0">
            <a:normAutofit fontScale="55000" lnSpcReduction="20000"/>
          </a:bodyPr>
          <a:lstStyle/>
          <a:p>
            <a:pPr marL="342900" marR="0" lvl="0" indent="-342900" algn="l" defTabSz="914400" rtl="0" eaLnBrk="1" fontAlgn="auto" latinLnBrk="0" hangingPunct="1">
              <a:lnSpc>
                <a:spcPct val="100000"/>
              </a:lnSpc>
              <a:spcBef>
                <a:spcPct val="20000"/>
              </a:spcBef>
              <a:spcAft>
                <a:spcPts val="0"/>
              </a:spcAft>
              <a:buClrTx/>
              <a:buSzTx/>
              <a:tabLst/>
              <a:defRPr/>
            </a:pPr>
            <a:r>
              <a:rPr kumimoji="0" lang="en-US" sz="2400" b="0" i="0" u="none" strike="noStrike" kern="1200" cap="none" spc="0" normalizeH="0" baseline="0" noProof="0" dirty="0">
                <a:ln>
                  <a:noFill/>
                </a:ln>
                <a:solidFill>
                  <a:srgbClr val="FF0000"/>
                </a:solidFill>
                <a:effectLst/>
                <a:uLnTx/>
                <a:uFillTx/>
                <a:latin typeface="+mn-lt"/>
                <a:ea typeface="+mn-ea"/>
                <a:cs typeface="+mn-cs"/>
              </a:rPr>
              <a:t>e3 (wire 1)</a:t>
            </a:r>
          </a:p>
        </p:txBody>
      </p:sp>
      <p:cxnSp>
        <p:nvCxnSpPr>
          <p:cNvPr id="18" name="Straight Arrow Connector 17"/>
          <p:cNvCxnSpPr/>
          <p:nvPr/>
        </p:nvCxnSpPr>
        <p:spPr>
          <a:xfrm flipH="1">
            <a:off x="3765550" y="4648200"/>
            <a:ext cx="44450" cy="3429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1" name="Content Placeholder 2"/>
          <p:cNvSpPr txBox="1">
            <a:spLocks/>
          </p:cNvSpPr>
          <p:nvPr/>
        </p:nvSpPr>
        <p:spPr>
          <a:xfrm>
            <a:off x="3429000" y="4419600"/>
            <a:ext cx="914400" cy="381000"/>
          </a:xfrm>
          <a:prstGeom prst="rect">
            <a:avLst/>
          </a:prstGeom>
        </p:spPr>
        <p:txBody>
          <a:bodyPr vert="horz" lIns="91440" tIns="45720" rIns="91440" bIns="45720" rtlCol="0">
            <a:normAutofit fontScale="55000" lnSpcReduction="20000"/>
          </a:bodyPr>
          <a:lstStyle/>
          <a:p>
            <a:pPr marL="342900" marR="0" lvl="0" indent="-342900" algn="l" defTabSz="914400" rtl="0" eaLnBrk="1" fontAlgn="auto" latinLnBrk="0" hangingPunct="1">
              <a:lnSpc>
                <a:spcPct val="100000"/>
              </a:lnSpc>
              <a:spcBef>
                <a:spcPct val="20000"/>
              </a:spcBef>
              <a:spcAft>
                <a:spcPts val="0"/>
              </a:spcAft>
              <a:buClrTx/>
              <a:buSzTx/>
              <a:tabLst/>
              <a:defRPr/>
            </a:pPr>
            <a:r>
              <a:rPr lang="en-US" sz="2400" dirty="0">
                <a:solidFill>
                  <a:srgbClr val="FF0000"/>
                </a:solidFill>
              </a:rPr>
              <a:t>F</a:t>
            </a:r>
            <a:r>
              <a:rPr kumimoji="0" lang="en-US" sz="2400" b="0" i="0" u="none" strike="noStrike" kern="1200" cap="none" spc="0" normalizeH="0" baseline="0" noProof="0" dirty="0">
                <a:ln>
                  <a:noFill/>
                </a:ln>
                <a:solidFill>
                  <a:srgbClr val="FF0000"/>
                </a:solidFill>
                <a:effectLst/>
                <a:uLnTx/>
                <a:uFillTx/>
                <a:latin typeface="+mn-lt"/>
                <a:ea typeface="+mn-ea"/>
                <a:cs typeface="+mn-cs"/>
              </a:rPr>
              <a:t>3 (wire 2)</a:t>
            </a:r>
          </a:p>
        </p:txBody>
      </p:sp>
      <p:cxnSp>
        <p:nvCxnSpPr>
          <p:cNvPr id="23" name="Straight Arrow Connector 22"/>
          <p:cNvCxnSpPr/>
          <p:nvPr/>
        </p:nvCxnSpPr>
        <p:spPr>
          <a:xfrm flipH="1">
            <a:off x="5270500" y="3003550"/>
            <a:ext cx="44450" cy="3429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4" name="Content Placeholder 2"/>
          <p:cNvSpPr txBox="1">
            <a:spLocks/>
          </p:cNvSpPr>
          <p:nvPr/>
        </p:nvSpPr>
        <p:spPr>
          <a:xfrm>
            <a:off x="4953000" y="2743200"/>
            <a:ext cx="914400" cy="381000"/>
          </a:xfrm>
          <a:prstGeom prst="rect">
            <a:avLst/>
          </a:prstGeom>
        </p:spPr>
        <p:txBody>
          <a:bodyPr vert="horz" lIns="91440" tIns="45720" rIns="91440" bIns="45720" rtlCol="0">
            <a:normAutofit fontScale="55000" lnSpcReduction="20000"/>
          </a:bodyPr>
          <a:lstStyle/>
          <a:p>
            <a:pPr marL="342900" marR="0" lvl="0" indent="-342900" algn="l" defTabSz="914400" rtl="0" eaLnBrk="1" fontAlgn="auto" latinLnBrk="0" hangingPunct="1">
              <a:lnSpc>
                <a:spcPct val="100000"/>
              </a:lnSpc>
              <a:spcBef>
                <a:spcPct val="20000"/>
              </a:spcBef>
              <a:spcAft>
                <a:spcPts val="0"/>
              </a:spcAft>
              <a:buClrTx/>
              <a:buSzTx/>
              <a:tabLst/>
              <a:defRPr/>
            </a:pPr>
            <a:r>
              <a:rPr lang="en-US" sz="2400" noProof="0" dirty="0">
                <a:solidFill>
                  <a:srgbClr val="FF0000"/>
                </a:solidFill>
              </a:rPr>
              <a:t>j</a:t>
            </a:r>
            <a:r>
              <a:rPr kumimoji="0" lang="en-US" sz="2400" b="0" i="0" u="none" strike="noStrike" kern="1200" cap="none" spc="0" normalizeH="0" baseline="0" noProof="0" dirty="0">
                <a:ln>
                  <a:noFill/>
                </a:ln>
                <a:solidFill>
                  <a:srgbClr val="FF0000"/>
                </a:solidFill>
                <a:effectLst/>
                <a:uLnTx/>
                <a:uFillTx/>
                <a:latin typeface="+mn-lt"/>
                <a:ea typeface="+mn-ea"/>
                <a:cs typeface="+mn-cs"/>
              </a:rPr>
              <a:t>3 (wire 2)</a:t>
            </a:r>
          </a:p>
        </p:txBody>
      </p:sp>
      <p:sp>
        <p:nvSpPr>
          <p:cNvPr id="25" name="Content Placeholder 2"/>
          <p:cNvSpPr txBox="1">
            <a:spLocks/>
          </p:cNvSpPr>
          <p:nvPr/>
        </p:nvSpPr>
        <p:spPr>
          <a:xfrm>
            <a:off x="4876800" y="4724400"/>
            <a:ext cx="914400" cy="381000"/>
          </a:xfrm>
          <a:prstGeom prst="rect">
            <a:avLst/>
          </a:prstGeom>
        </p:spPr>
        <p:txBody>
          <a:bodyPr vert="horz" lIns="91440" tIns="45720" rIns="91440" bIns="45720" rtlCol="0">
            <a:normAutofit fontScale="55000" lnSpcReduction="20000"/>
          </a:bodyPr>
          <a:lstStyle/>
          <a:p>
            <a:pPr marL="342900" marR="0" lvl="0" indent="-342900" algn="l" defTabSz="914400" rtl="0" eaLnBrk="1" fontAlgn="auto" latinLnBrk="0" hangingPunct="1">
              <a:lnSpc>
                <a:spcPct val="100000"/>
              </a:lnSpc>
              <a:spcBef>
                <a:spcPct val="20000"/>
              </a:spcBef>
              <a:spcAft>
                <a:spcPts val="0"/>
              </a:spcAft>
              <a:buClrTx/>
              <a:buSzTx/>
              <a:tabLst/>
              <a:defRPr/>
            </a:pPr>
            <a:r>
              <a:rPr lang="en-US" sz="2400" dirty="0">
                <a:solidFill>
                  <a:srgbClr val="FF0000"/>
                </a:solidFill>
              </a:rPr>
              <a:t>K</a:t>
            </a:r>
            <a:r>
              <a:rPr kumimoji="0" lang="en-US" sz="2400" b="0" i="0" u="none" strike="noStrike" kern="1200" cap="none" spc="0" normalizeH="0" baseline="0" noProof="0" dirty="0">
                <a:ln>
                  <a:noFill/>
                </a:ln>
                <a:solidFill>
                  <a:srgbClr val="FF0000"/>
                </a:solidFill>
                <a:effectLst/>
                <a:uLnTx/>
                <a:uFillTx/>
                <a:latin typeface="+mn-lt"/>
                <a:ea typeface="+mn-ea"/>
                <a:cs typeface="+mn-cs"/>
              </a:rPr>
              <a:t>3 (wire 3)</a:t>
            </a:r>
          </a:p>
        </p:txBody>
      </p:sp>
      <p:cxnSp>
        <p:nvCxnSpPr>
          <p:cNvPr id="26" name="Straight Arrow Connector 25"/>
          <p:cNvCxnSpPr/>
          <p:nvPr/>
        </p:nvCxnSpPr>
        <p:spPr>
          <a:xfrm flipH="1">
            <a:off x="4889500" y="4953000"/>
            <a:ext cx="139700" cy="29845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8" name="Content Placeholder 2"/>
          <p:cNvSpPr txBox="1">
            <a:spLocks/>
          </p:cNvSpPr>
          <p:nvPr/>
        </p:nvSpPr>
        <p:spPr>
          <a:xfrm>
            <a:off x="5638800" y="3048000"/>
            <a:ext cx="914400" cy="381000"/>
          </a:xfrm>
          <a:prstGeom prst="rect">
            <a:avLst/>
          </a:prstGeom>
        </p:spPr>
        <p:txBody>
          <a:bodyPr vert="horz" lIns="91440" tIns="45720" rIns="91440" bIns="45720" rtlCol="0">
            <a:normAutofit fontScale="55000" lnSpcReduction="20000"/>
          </a:bodyPr>
          <a:lstStyle/>
          <a:p>
            <a:pPr marL="342900" marR="0" lvl="0" indent="-342900" algn="l" defTabSz="914400" rtl="0" eaLnBrk="1" fontAlgn="auto" latinLnBrk="0" hangingPunct="1">
              <a:lnSpc>
                <a:spcPct val="100000"/>
              </a:lnSpc>
              <a:spcBef>
                <a:spcPct val="20000"/>
              </a:spcBef>
              <a:spcAft>
                <a:spcPts val="0"/>
              </a:spcAft>
              <a:buClrTx/>
              <a:buSzTx/>
              <a:tabLst/>
              <a:defRPr/>
            </a:pPr>
            <a:r>
              <a:rPr lang="en-US" sz="2400" noProof="0" dirty="0">
                <a:solidFill>
                  <a:srgbClr val="FF0000"/>
                </a:solidFill>
              </a:rPr>
              <a:t>k</a:t>
            </a:r>
            <a:r>
              <a:rPr kumimoji="0" lang="en-US" sz="2400" b="0" i="0" u="none" strike="noStrike" kern="1200" cap="none" spc="0" normalizeH="0" baseline="0" noProof="0" dirty="0">
                <a:ln>
                  <a:noFill/>
                </a:ln>
                <a:solidFill>
                  <a:srgbClr val="FF0000"/>
                </a:solidFill>
                <a:effectLst/>
                <a:uLnTx/>
                <a:uFillTx/>
                <a:latin typeface="+mn-lt"/>
                <a:ea typeface="+mn-ea"/>
                <a:cs typeface="+mn-cs"/>
              </a:rPr>
              <a:t>3 (wire 3)</a:t>
            </a:r>
          </a:p>
        </p:txBody>
      </p:sp>
      <p:cxnSp>
        <p:nvCxnSpPr>
          <p:cNvPr id="29" name="Straight Arrow Connector 28"/>
          <p:cNvCxnSpPr/>
          <p:nvPr/>
        </p:nvCxnSpPr>
        <p:spPr>
          <a:xfrm flipH="1">
            <a:off x="5499100" y="3200400"/>
            <a:ext cx="215900" cy="2032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1" name="Content Placeholder 2"/>
          <p:cNvSpPr txBox="1">
            <a:spLocks/>
          </p:cNvSpPr>
          <p:nvPr/>
        </p:nvSpPr>
        <p:spPr>
          <a:xfrm>
            <a:off x="2667000" y="5486400"/>
            <a:ext cx="914400" cy="381000"/>
          </a:xfrm>
          <a:prstGeom prst="rect">
            <a:avLst/>
          </a:prstGeom>
        </p:spPr>
        <p:txBody>
          <a:bodyPr vert="horz" lIns="91440" tIns="45720" rIns="91440" bIns="45720" rtlCol="0">
            <a:normAutofit fontScale="55000" lnSpcReduction="20000"/>
          </a:bodyPr>
          <a:lstStyle/>
          <a:p>
            <a:pPr marL="342900" marR="0" lvl="0" indent="-342900" algn="l" defTabSz="914400" rtl="0" eaLnBrk="1" fontAlgn="auto" latinLnBrk="0" hangingPunct="1">
              <a:lnSpc>
                <a:spcPct val="100000"/>
              </a:lnSpc>
              <a:spcBef>
                <a:spcPct val="20000"/>
              </a:spcBef>
              <a:spcAft>
                <a:spcPts val="0"/>
              </a:spcAft>
              <a:buClrTx/>
              <a:buSzTx/>
              <a:tabLst/>
              <a:defRPr/>
            </a:pPr>
            <a:r>
              <a:rPr kumimoji="0" lang="en-US" sz="2400" b="0" i="0" u="none" strike="noStrike" kern="1200" cap="none" spc="0" normalizeH="0" baseline="0" noProof="0" dirty="0">
                <a:ln>
                  <a:noFill/>
                </a:ln>
                <a:solidFill>
                  <a:srgbClr val="FF0000"/>
                </a:solidFill>
                <a:effectLst/>
                <a:uLnTx/>
                <a:uFillTx/>
                <a:latin typeface="+mn-lt"/>
                <a:ea typeface="+mn-ea"/>
                <a:cs typeface="+mn-cs"/>
              </a:rPr>
              <a:t>E4 (wire 4)</a:t>
            </a:r>
          </a:p>
        </p:txBody>
      </p:sp>
      <p:cxnSp>
        <p:nvCxnSpPr>
          <p:cNvPr id="32" name="Straight Arrow Connector 31"/>
          <p:cNvCxnSpPr/>
          <p:nvPr/>
        </p:nvCxnSpPr>
        <p:spPr>
          <a:xfrm flipV="1">
            <a:off x="3352800" y="5022850"/>
            <a:ext cx="184150" cy="46355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5" name="Content Placeholder 2"/>
          <p:cNvSpPr txBox="1">
            <a:spLocks/>
          </p:cNvSpPr>
          <p:nvPr/>
        </p:nvSpPr>
        <p:spPr>
          <a:xfrm>
            <a:off x="3124200" y="3238500"/>
            <a:ext cx="914400" cy="381000"/>
          </a:xfrm>
          <a:prstGeom prst="rect">
            <a:avLst/>
          </a:prstGeom>
        </p:spPr>
        <p:txBody>
          <a:bodyPr vert="horz" lIns="91440" tIns="45720" rIns="91440" bIns="45720" rtlCol="0">
            <a:normAutofit fontScale="55000" lnSpcReduction="20000"/>
          </a:bodyPr>
          <a:lstStyle/>
          <a:p>
            <a:pPr marL="342900" marR="0" lvl="0" indent="-342900" algn="l" defTabSz="914400" rtl="0" eaLnBrk="1" fontAlgn="auto" latinLnBrk="0" hangingPunct="1">
              <a:lnSpc>
                <a:spcPct val="100000"/>
              </a:lnSpc>
              <a:spcBef>
                <a:spcPct val="20000"/>
              </a:spcBef>
              <a:spcAft>
                <a:spcPts val="0"/>
              </a:spcAft>
              <a:buClrTx/>
              <a:buSzTx/>
              <a:tabLst/>
              <a:defRPr/>
            </a:pPr>
            <a:r>
              <a:rPr kumimoji="0" lang="en-US" sz="2400" b="0" i="0" u="none" strike="noStrike" kern="1200" cap="none" spc="0" normalizeH="0" baseline="0" noProof="0" dirty="0">
                <a:ln>
                  <a:noFill/>
                </a:ln>
                <a:solidFill>
                  <a:srgbClr val="FF0000"/>
                </a:solidFill>
                <a:effectLst/>
                <a:uLnTx/>
                <a:uFillTx/>
                <a:latin typeface="+mn-lt"/>
                <a:ea typeface="+mn-ea"/>
                <a:cs typeface="+mn-cs"/>
              </a:rPr>
              <a:t>e4 (wire 4)</a:t>
            </a:r>
          </a:p>
        </p:txBody>
      </p:sp>
      <p:cxnSp>
        <p:nvCxnSpPr>
          <p:cNvPr id="36" name="Straight Arrow Connector 35"/>
          <p:cNvCxnSpPr/>
          <p:nvPr/>
        </p:nvCxnSpPr>
        <p:spPr>
          <a:xfrm flipV="1">
            <a:off x="3937000" y="3232150"/>
            <a:ext cx="247650" cy="12065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41" idx="0"/>
          </p:cNvCxnSpPr>
          <p:nvPr/>
        </p:nvCxnSpPr>
        <p:spPr>
          <a:xfrm flipV="1">
            <a:off x="4343400" y="5308600"/>
            <a:ext cx="333375" cy="3302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1" name="Content Placeholder 2"/>
          <p:cNvSpPr txBox="1">
            <a:spLocks/>
          </p:cNvSpPr>
          <p:nvPr/>
        </p:nvSpPr>
        <p:spPr>
          <a:xfrm>
            <a:off x="3886200" y="5638800"/>
            <a:ext cx="914400" cy="381000"/>
          </a:xfrm>
          <a:prstGeom prst="rect">
            <a:avLst/>
          </a:prstGeom>
        </p:spPr>
        <p:txBody>
          <a:bodyPr vert="horz" lIns="91440" tIns="45720" rIns="91440" bIns="45720" rtlCol="0">
            <a:normAutofit fontScale="55000" lnSpcReduction="20000"/>
          </a:bodyPr>
          <a:lstStyle/>
          <a:p>
            <a:pPr marL="342900" marR="0" lvl="0" indent="-342900" algn="l" defTabSz="914400" rtl="0" eaLnBrk="1" fontAlgn="auto" latinLnBrk="0" hangingPunct="1">
              <a:lnSpc>
                <a:spcPct val="100000"/>
              </a:lnSpc>
              <a:spcBef>
                <a:spcPct val="20000"/>
              </a:spcBef>
              <a:spcAft>
                <a:spcPts val="0"/>
              </a:spcAft>
              <a:buClrTx/>
              <a:buSzTx/>
              <a:tabLst/>
              <a:defRPr/>
            </a:pPr>
            <a:r>
              <a:rPr lang="en-US" sz="2400" dirty="0">
                <a:solidFill>
                  <a:srgbClr val="FF0000"/>
                </a:solidFill>
              </a:rPr>
              <a:t>J</a:t>
            </a:r>
            <a:r>
              <a:rPr kumimoji="0" lang="en-US" sz="2400" b="0" i="0" u="none" strike="noStrike" kern="1200" cap="none" spc="0" normalizeH="0" baseline="0" noProof="0" dirty="0">
                <a:ln>
                  <a:noFill/>
                </a:ln>
                <a:solidFill>
                  <a:srgbClr val="FF0000"/>
                </a:solidFill>
                <a:effectLst/>
                <a:uLnTx/>
                <a:uFillTx/>
                <a:latin typeface="+mn-lt"/>
                <a:ea typeface="+mn-ea"/>
                <a:cs typeface="+mn-cs"/>
              </a:rPr>
              <a:t>4 (wire 5)</a:t>
            </a:r>
          </a:p>
        </p:txBody>
      </p:sp>
      <p:sp>
        <p:nvSpPr>
          <p:cNvPr id="43" name="Content Placeholder 2"/>
          <p:cNvSpPr txBox="1">
            <a:spLocks/>
          </p:cNvSpPr>
          <p:nvPr/>
        </p:nvSpPr>
        <p:spPr>
          <a:xfrm>
            <a:off x="4114800" y="3581400"/>
            <a:ext cx="914400" cy="381000"/>
          </a:xfrm>
          <a:prstGeom prst="rect">
            <a:avLst/>
          </a:prstGeom>
        </p:spPr>
        <p:txBody>
          <a:bodyPr vert="horz" lIns="91440" tIns="45720" rIns="91440" bIns="45720" rtlCol="0">
            <a:normAutofit fontScale="55000" lnSpcReduction="20000"/>
          </a:bodyPr>
          <a:lstStyle/>
          <a:p>
            <a:pPr marL="342900" marR="0" lvl="0" indent="-342900" algn="l" defTabSz="914400" rtl="0" eaLnBrk="1" fontAlgn="auto" latinLnBrk="0" hangingPunct="1">
              <a:lnSpc>
                <a:spcPct val="100000"/>
              </a:lnSpc>
              <a:spcBef>
                <a:spcPct val="20000"/>
              </a:spcBef>
              <a:spcAft>
                <a:spcPts val="0"/>
              </a:spcAft>
              <a:buClrTx/>
              <a:buSzTx/>
              <a:tabLst/>
              <a:defRPr/>
            </a:pPr>
            <a:r>
              <a:rPr kumimoji="0" lang="en-US" sz="2400" b="0" i="0" u="none" strike="noStrike" kern="1200" cap="none" spc="0" normalizeH="0" baseline="0" noProof="0" dirty="0">
                <a:ln>
                  <a:noFill/>
                </a:ln>
                <a:solidFill>
                  <a:srgbClr val="FF0000"/>
                </a:solidFill>
                <a:effectLst/>
                <a:uLnTx/>
                <a:uFillTx/>
                <a:latin typeface="+mn-lt"/>
                <a:ea typeface="+mn-ea"/>
                <a:cs typeface="+mn-cs"/>
              </a:rPr>
              <a:t>f4 (wire 5)</a:t>
            </a:r>
          </a:p>
        </p:txBody>
      </p:sp>
      <p:cxnSp>
        <p:nvCxnSpPr>
          <p:cNvPr id="44" name="Straight Arrow Connector 43"/>
          <p:cNvCxnSpPr/>
          <p:nvPr/>
        </p:nvCxnSpPr>
        <p:spPr>
          <a:xfrm flipV="1">
            <a:off x="4343400" y="3289300"/>
            <a:ext cx="76200" cy="2921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7" name="Content Placeholder 2"/>
          <p:cNvSpPr txBox="1">
            <a:spLocks/>
          </p:cNvSpPr>
          <p:nvPr/>
        </p:nvSpPr>
        <p:spPr>
          <a:xfrm>
            <a:off x="4800600" y="5638800"/>
            <a:ext cx="914400" cy="381000"/>
          </a:xfrm>
          <a:prstGeom prst="rect">
            <a:avLst/>
          </a:prstGeom>
        </p:spPr>
        <p:txBody>
          <a:bodyPr vert="horz" lIns="91440" tIns="45720" rIns="91440" bIns="45720" rtlCol="0">
            <a:normAutofit fontScale="55000" lnSpcReduction="20000"/>
          </a:bodyPr>
          <a:lstStyle/>
          <a:p>
            <a:pPr marL="342900" marR="0" lvl="0" indent="-342900" algn="l" defTabSz="914400" rtl="0" eaLnBrk="1" fontAlgn="auto" latinLnBrk="0" hangingPunct="1">
              <a:lnSpc>
                <a:spcPct val="100000"/>
              </a:lnSpc>
              <a:spcBef>
                <a:spcPct val="20000"/>
              </a:spcBef>
              <a:spcAft>
                <a:spcPts val="0"/>
              </a:spcAft>
              <a:buClrTx/>
              <a:buSzTx/>
              <a:tabLst/>
              <a:defRPr/>
            </a:pPr>
            <a:r>
              <a:rPr kumimoji="0" lang="en-US" sz="2400" b="0" i="0" u="none" strike="noStrike" kern="1200" cap="none" spc="0" normalizeH="0" baseline="0" noProof="0" dirty="0">
                <a:ln>
                  <a:noFill/>
                </a:ln>
                <a:solidFill>
                  <a:srgbClr val="FF0000"/>
                </a:solidFill>
                <a:effectLst/>
                <a:uLnTx/>
                <a:uFillTx/>
                <a:latin typeface="+mn-lt"/>
                <a:ea typeface="+mn-ea"/>
                <a:cs typeface="+mn-cs"/>
              </a:rPr>
              <a:t>K4 (wire 6)</a:t>
            </a:r>
          </a:p>
        </p:txBody>
      </p:sp>
      <p:cxnSp>
        <p:nvCxnSpPr>
          <p:cNvPr id="48" name="Straight Arrow Connector 47"/>
          <p:cNvCxnSpPr/>
          <p:nvPr/>
        </p:nvCxnSpPr>
        <p:spPr>
          <a:xfrm flipH="1" flipV="1">
            <a:off x="4895850" y="5353050"/>
            <a:ext cx="165100" cy="26035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51" name="Content Placeholder 2"/>
          <p:cNvSpPr txBox="1">
            <a:spLocks/>
          </p:cNvSpPr>
          <p:nvPr/>
        </p:nvSpPr>
        <p:spPr>
          <a:xfrm>
            <a:off x="5410200" y="3810000"/>
            <a:ext cx="914400" cy="381000"/>
          </a:xfrm>
          <a:prstGeom prst="rect">
            <a:avLst/>
          </a:prstGeom>
        </p:spPr>
        <p:txBody>
          <a:bodyPr vert="horz" lIns="91440" tIns="45720" rIns="91440" bIns="45720" rtlCol="0">
            <a:normAutofit fontScale="55000" lnSpcReduction="20000"/>
          </a:bodyPr>
          <a:lstStyle/>
          <a:p>
            <a:pPr marL="342900" marR="0" lvl="0" indent="-342900" algn="l" defTabSz="914400" rtl="0" eaLnBrk="1" fontAlgn="auto" latinLnBrk="0" hangingPunct="1">
              <a:lnSpc>
                <a:spcPct val="100000"/>
              </a:lnSpc>
              <a:spcBef>
                <a:spcPct val="20000"/>
              </a:spcBef>
              <a:spcAft>
                <a:spcPts val="0"/>
              </a:spcAft>
              <a:buClrTx/>
              <a:buSzTx/>
              <a:tabLst/>
              <a:defRPr/>
            </a:pPr>
            <a:r>
              <a:rPr kumimoji="0" lang="en-US" sz="2400" b="0" i="0" u="none" strike="noStrike" kern="1200" cap="none" spc="0" normalizeH="0" baseline="0" noProof="0" dirty="0">
                <a:ln>
                  <a:noFill/>
                </a:ln>
                <a:solidFill>
                  <a:srgbClr val="FF0000"/>
                </a:solidFill>
                <a:effectLst/>
                <a:uLnTx/>
                <a:uFillTx/>
                <a:latin typeface="+mn-lt"/>
                <a:ea typeface="+mn-ea"/>
                <a:cs typeface="+mn-cs"/>
              </a:rPr>
              <a:t>k4 (wire 6)</a:t>
            </a:r>
          </a:p>
        </p:txBody>
      </p:sp>
      <p:cxnSp>
        <p:nvCxnSpPr>
          <p:cNvPr id="52" name="Straight Arrow Connector 51"/>
          <p:cNvCxnSpPr/>
          <p:nvPr/>
        </p:nvCxnSpPr>
        <p:spPr>
          <a:xfrm flipH="1" flipV="1">
            <a:off x="5505450" y="3524250"/>
            <a:ext cx="165100" cy="26035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53" name="Content Placeholder 2"/>
          <p:cNvSpPr txBox="1">
            <a:spLocks/>
          </p:cNvSpPr>
          <p:nvPr/>
        </p:nvSpPr>
        <p:spPr>
          <a:xfrm>
            <a:off x="1447800" y="4343400"/>
            <a:ext cx="838200" cy="381000"/>
          </a:xfrm>
          <a:prstGeom prst="rect">
            <a:avLst/>
          </a:prstGeom>
        </p:spPr>
        <p:txBody>
          <a:bodyPr vert="horz" lIns="91440" tIns="45720" rIns="91440" bIns="45720" rtlCol="0">
            <a:normAutofit fontScale="92500" lnSpcReduction="20000"/>
          </a:bodyPr>
          <a:lstStyle/>
          <a:p>
            <a:pPr marL="342900" marR="0" lvl="0" indent="-342900" algn="l" defTabSz="914400" rtl="0" eaLnBrk="1" fontAlgn="auto" latinLnBrk="0" hangingPunct="1">
              <a:lnSpc>
                <a:spcPct val="100000"/>
              </a:lnSpc>
              <a:spcBef>
                <a:spcPct val="20000"/>
              </a:spcBef>
              <a:spcAft>
                <a:spcPts val="0"/>
              </a:spcAft>
              <a:buClrTx/>
              <a:buSzTx/>
              <a:tabLst/>
              <a:defRPr/>
            </a:pPr>
            <a:r>
              <a:rPr kumimoji="0" lang="en-US" sz="2400" b="0" i="0" u="none" strike="noStrike" kern="1200" cap="none" spc="0" normalizeH="0" baseline="0" noProof="0" dirty="0">
                <a:ln>
                  <a:noFill/>
                </a:ln>
                <a:effectLst/>
                <a:uLnTx/>
                <a:uFillTx/>
                <a:latin typeface="+mn-lt"/>
                <a:ea typeface="+mn-ea"/>
                <a:cs typeface="+mn-cs"/>
              </a:rPr>
              <a:t>Front</a:t>
            </a:r>
          </a:p>
        </p:txBody>
      </p:sp>
    </p:spTree>
    <p:extLst>
      <p:ext uri="{BB962C8B-B14F-4D97-AF65-F5344CB8AC3E}">
        <p14:creationId xmlns:p14="http://schemas.microsoft.com/office/powerpoint/2010/main" val="8432864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280</TotalTime>
  <Words>1133</Words>
  <Application>Microsoft Office PowerPoint</Application>
  <PresentationFormat>On-screen Show (4:3)</PresentationFormat>
  <Paragraphs>101</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Courier New</vt:lpstr>
      <vt:lpstr>Office Theme</vt:lpstr>
      <vt:lpstr>PLUS Tutorial:  How to build an fCal calibration phantom</vt:lpstr>
      <vt:lpstr>Calibration phantom revisions</vt:lpstr>
      <vt:lpstr>Print the phantom</vt:lpstr>
      <vt:lpstr>Insert fiducial lines into the phantom</vt:lpstr>
      <vt:lpstr>Line stretching</vt:lpstr>
      <vt:lpstr>Appendix</vt:lpstr>
      <vt:lpstr>Obsolete phantom revisions</vt:lpstr>
      <vt:lpstr>Line alignment</vt:lpstr>
      <vt:lpstr>Example</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 Probe Calibration</dc:title>
  <dc:creator>APA</dc:creator>
  <cp:lastModifiedBy>Adam Rankin</cp:lastModifiedBy>
  <cp:revision>53</cp:revision>
  <dcterms:created xsi:type="dcterms:W3CDTF">2011-07-31T02:56:19Z</dcterms:created>
  <dcterms:modified xsi:type="dcterms:W3CDTF">2022-10-12T15:15:52Z</dcterms:modified>
</cp:coreProperties>
</file>