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4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1836" y="228"/>
      </p:cViewPr>
      <p:guideLst>
        <p:guide orient="horz" pos="2160"/>
        <p:guide pos="54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29989-2A3A-4071-8AAB-A4A4DA00AA76}" type="datetimeFigureOut">
              <a:rPr lang="en-CA" smtClean="0"/>
              <a:t>05/02/2015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B59E8-5DF8-4460-9430-E77B3A6930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4987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7AD8-7DA6-49ED-A6A1-3E576430A444}" type="datetime1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A583-A045-42C3-B180-810431823F7C}" type="datetime1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6EE2-A389-49DA-852C-A25EEA0096A5}" type="datetime1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99BF-65A4-44D1-9626-4CB2683479A0}" type="datetime1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770DA-FA6F-402B-A47E-99A02268F9C9}" type="datetime1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5FA0-417C-40D8-84E5-0BBAE59E3627}" type="datetime1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6B02-38C3-4CBB-A488-70C85C7D6D5F}" type="datetime1">
              <a:rPr lang="en-US" smtClean="0"/>
              <a:t>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31BF-6D24-4EBE-983D-DBF326ECDFD5}" type="datetime1">
              <a:rPr lang="en-US" smtClean="0"/>
              <a:t>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0BEF-A390-4EED-B356-2EDD103CB91A}" type="datetime1">
              <a:rPr lang="en-US" smtClean="0"/>
              <a:t>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A545-71A4-4166-A3E6-0B73A95A4B04}" type="datetime1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7AC2-5E11-4AE9-8C29-3721D388FBC1}" type="datetime1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5AE0A-D4D8-4B96-AA9E-22A2EF91B3C7}" type="datetime1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Source: doc\specifications\UltrasoundImageOrientation.pptx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78E9B-D60C-4C59-862C-C0CE30320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2186121" y="183903"/>
            <a:ext cx="31951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b="1" dirty="0" smtClean="0"/>
              <a:t>Transducer axes: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 = marked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 = unmarked = -marked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 = far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 = near = -</a:t>
            </a:r>
            <a:r>
              <a:rPr lang="en-US" dirty="0" smtClean="0"/>
              <a:t>far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= ascending = cross(M,F)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 = descending = -ascending</a:t>
            </a:r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265507" y="609600"/>
            <a:ext cx="2183802" cy="3264932"/>
            <a:chOff x="265507" y="609600"/>
            <a:chExt cx="2183802" cy="326493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45567" y="609600"/>
              <a:ext cx="1306978" cy="281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2" name="Straight Arrow Connector 11"/>
            <p:cNvCxnSpPr/>
            <p:nvPr/>
          </p:nvCxnSpPr>
          <p:spPr>
            <a:xfrm rot="10800000">
              <a:off x="516967" y="2895600"/>
              <a:ext cx="885454" cy="158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>
              <a:off x="1006181" y="3291840"/>
              <a:ext cx="792480" cy="158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64567" y="2514600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78621" y="35052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16200000" flipV="1">
              <a:off x="983321" y="2476500"/>
              <a:ext cx="838994" cy="79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ot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478621" y="1905000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1431367" y="2895600"/>
              <a:ext cx="838200" cy="79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ot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117167" y="2514600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722707" y="2788920"/>
              <a:ext cx="228600" cy="289560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  <a:prstDash val="sys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65507" y="2994660"/>
              <a:ext cx="7046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B050"/>
                  </a:solidFill>
                </a:rPr>
                <a:t>marker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588035" y="531578"/>
            <a:ext cx="2347864" cy="3420976"/>
            <a:chOff x="6588035" y="531578"/>
            <a:chExt cx="2347864" cy="342097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88035" y="531578"/>
              <a:ext cx="1981200" cy="2746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9" name="Straight Arrow Connector 28"/>
            <p:cNvCxnSpPr/>
            <p:nvPr/>
          </p:nvCxnSpPr>
          <p:spPr>
            <a:xfrm rot="10800000" flipV="1">
              <a:off x="7426235" y="3051410"/>
              <a:ext cx="885454" cy="22701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16200000" flipH="1">
              <a:off x="8226335" y="3164122"/>
              <a:ext cx="609600" cy="38100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273835" y="2909090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45435" y="3583222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8035835" y="2897422"/>
              <a:ext cx="228600" cy="289560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  <a:prstDash val="sys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502435" y="2665178"/>
              <a:ext cx="7046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B050"/>
                  </a:solidFill>
                </a:rPr>
                <a:t>marker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000390" y="4379306"/>
            <a:ext cx="2153453" cy="1921917"/>
            <a:chOff x="1000390" y="4379306"/>
            <a:chExt cx="2153453" cy="1921917"/>
          </a:xfrm>
        </p:grpSpPr>
        <p:pic>
          <p:nvPicPr>
            <p:cNvPr id="1030" name="Picture 6" descr="http://ultrasoundvirtualdemo.com/images/ge/transducers/RSP6-16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5291" y="4380435"/>
              <a:ext cx="1768552" cy="1496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3" name="Straight Arrow Connector 62"/>
            <p:cNvCxnSpPr/>
            <p:nvPr/>
          </p:nvCxnSpPr>
          <p:spPr>
            <a:xfrm flipH="1" flipV="1">
              <a:off x="1303621" y="5329531"/>
              <a:ext cx="608762" cy="8066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 flipV="1">
              <a:off x="1679974" y="4692078"/>
              <a:ext cx="235914" cy="74217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558377" y="437930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00390" y="5105154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H="1">
              <a:off x="1484943" y="5413077"/>
              <a:ext cx="427703" cy="43200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1303621" y="58512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endCxn id="71" idx="1"/>
            </p:cNvCxnSpPr>
            <p:nvPr/>
          </p:nvCxnSpPr>
          <p:spPr>
            <a:xfrm>
              <a:off x="1907760" y="5393441"/>
              <a:ext cx="255396" cy="72311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ot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163156" y="593189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677251" y="4542032"/>
            <a:ext cx="3358584" cy="1607106"/>
            <a:chOff x="4677251" y="4542032"/>
            <a:chExt cx="3358584" cy="1607106"/>
          </a:xfrm>
        </p:grpSpPr>
        <p:pic>
          <p:nvPicPr>
            <p:cNvPr id="1028" name="Picture 4" descr="http://www3.gehealthcare.com/~/media/images/product/product-categories/ultrasound/vivid/vivid-e9/tee-content-images/2-click-crop-tool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903" r="41754" b="8574"/>
            <a:stretch/>
          </p:blipFill>
          <p:spPr bwMode="auto">
            <a:xfrm>
              <a:off x="4677251" y="4542032"/>
              <a:ext cx="3120459" cy="1591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Straight Arrow Connector 32"/>
            <p:cNvCxnSpPr/>
            <p:nvPr/>
          </p:nvCxnSpPr>
          <p:spPr>
            <a:xfrm>
              <a:off x="7223804" y="5595993"/>
              <a:ext cx="516719" cy="21373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6950541" y="5595993"/>
              <a:ext cx="273264" cy="32347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984694" y="577980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653999" y="5659152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7223806" y="5126442"/>
              <a:ext cx="11023" cy="46955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983371" y="494964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V="1">
              <a:off x="7223804" y="5206877"/>
              <a:ext cx="351588" cy="39405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ot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525848" y="5101432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</p:grpSp>
      <p:sp>
        <p:nvSpPr>
          <p:cNvPr id="54" name="Right Brace 53"/>
          <p:cNvSpPr/>
          <p:nvPr/>
        </p:nvSpPr>
        <p:spPr>
          <a:xfrm>
            <a:off x="5410200" y="1580566"/>
            <a:ext cx="71390" cy="57153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5486400" y="1548825"/>
            <a:ext cx="1312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 3D probes only</a:t>
            </a:r>
            <a:endParaRPr lang="en-US" sz="1600" dirty="0"/>
          </a:p>
        </p:txBody>
      </p:sp>
      <p:grpSp>
        <p:nvGrpSpPr>
          <p:cNvPr id="80" name="Group 79"/>
          <p:cNvGrpSpPr/>
          <p:nvPr/>
        </p:nvGrpSpPr>
        <p:grpSpPr>
          <a:xfrm>
            <a:off x="2689928" y="2647061"/>
            <a:ext cx="4212897" cy="1542866"/>
            <a:chOff x="2689928" y="2647061"/>
            <a:chExt cx="4212897" cy="1542866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689928" y="2723261"/>
              <a:ext cx="3833813" cy="841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3" name="Straight Arrow Connector 42"/>
            <p:cNvCxnSpPr/>
            <p:nvPr/>
          </p:nvCxnSpPr>
          <p:spPr>
            <a:xfrm rot="5400000">
              <a:off x="5887762" y="3652134"/>
              <a:ext cx="685800" cy="4725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10800000">
              <a:off x="5749835" y="2951861"/>
              <a:ext cx="504454" cy="38100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194245" y="3820595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97435" y="2647061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rot="10800000">
              <a:off x="5435509" y="2928046"/>
              <a:ext cx="504454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5940335" y="3302381"/>
              <a:ext cx="807720" cy="609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5216435" y="2647061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520989" y="338344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S:\images\ablationphantom\20100818\us\10-22-5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"/>
            <a:ext cx="8229600" cy="617220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 rot="10800000">
            <a:off x="3505200" y="1219200"/>
            <a:ext cx="6858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3795554" y="1614646"/>
            <a:ext cx="79248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28164" y="8382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1000" y="16880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5400000" flipH="1" flipV="1">
            <a:off x="3962400" y="990600"/>
            <a:ext cx="4572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91000" y="6858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N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191000" y="1219200"/>
            <a:ext cx="8382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73258" y="8382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38" name="Oval 37"/>
          <p:cNvSpPr/>
          <p:nvPr/>
        </p:nvSpPr>
        <p:spPr>
          <a:xfrm>
            <a:off x="2522220" y="1097280"/>
            <a:ext cx="355002" cy="381000"/>
          </a:xfrm>
          <a:prstGeom prst="ellipse">
            <a:avLst/>
          </a:prstGeom>
          <a:noFill/>
          <a:ln w="9525">
            <a:solidFill>
              <a:srgbClr val="00B050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066800" y="15240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Marker symbol (U) is shown at the marked/near corner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6096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90600" y="5181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(x=0, y=480)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62800" y="228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(x=640, y=0)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5181600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(x=640, y=480)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610" y="228600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(x=0, y=0)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524000" y="609600"/>
            <a:ext cx="6858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1219994" y="913606"/>
            <a:ext cx="6096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65020" y="259080"/>
            <a:ext cx="3202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direction (towards x increase)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200" y="990600"/>
            <a:ext cx="137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y</a:t>
            </a:r>
          </a:p>
          <a:p>
            <a:pPr algn="r"/>
            <a:r>
              <a:rPr lang="en-US" dirty="0" smtClean="0"/>
              <a:t>(towards</a:t>
            </a:r>
            <a:br>
              <a:rPr lang="en-US" dirty="0" smtClean="0"/>
            </a:br>
            <a:r>
              <a:rPr lang="en-US" dirty="0" smtClean="0"/>
              <a:t>y increase)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10800000">
            <a:off x="4038600" y="1371600"/>
            <a:ext cx="6858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328954" y="1767046"/>
            <a:ext cx="79248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61564" y="9906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24400" y="18404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4495800" y="1143000"/>
            <a:ext cx="4572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24400" y="8382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N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724400" y="1371600"/>
            <a:ext cx="8382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06658" y="990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14600" y="5754469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x=U</a:t>
            </a:r>
          </a:p>
          <a:p>
            <a:pPr marL="342900" indent="-342900"/>
            <a:r>
              <a:rPr lang="en-US" dirty="0" smtClean="0"/>
              <a:t>y=F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118601" y="5906869"/>
            <a:ext cx="363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=&gt; </a:t>
            </a:r>
            <a:r>
              <a:rPr lang="en-US" dirty="0" err="1" smtClean="0"/>
              <a:t>UltrasoundImageOrientation</a:t>
            </a:r>
            <a:r>
              <a:rPr lang="en-US" dirty="0" smtClean="0"/>
              <a:t> = UF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doc\specifications\UltrasoundImageOrientation.pptx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3339" t="21875" r="10981" b="16667"/>
          <a:stretch>
            <a:fillRect/>
          </a:stretch>
        </p:blipFill>
        <p:spPr bwMode="auto">
          <a:xfrm>
            <a:off x="1849241" y="381000"/>
            <a:ext cx="5931887" cy="4486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817994" y="4849183"/>
            <a:ext cx="279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Image size: 640x480 pixels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786929" y="1745328"/>
            <a:ext cx="6096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788517" y="1134140"/>
            <a:ext cx="0" cy="609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89328" y="136274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U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6929" y="197234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N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786135" y="1744534"/>
            <a:ext cx="0" cy="5326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86929" y="10579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190164" y="1732072"/>
            <a:ext cx="596765" cy="1166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80764" y="136274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2007994" y="4029740"/>
            <a:ext cx="565678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280566" y="3637072"/>
            <a:ext cx="479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3050" indent="-273050"/>
            <a:r>
              <a:rPr lang="en-US" dirty="0" err="1" smtClean="0">
                <a:solidFill>
                  <a:srgbClr val="FFC000"/>
                </a:solidFill>
              </a:rPr>
              <a:t>ClipRectangleSize</a:t>
            </a:r>
            <a:r>
              <a:rPr lang="en-US" dirty="0" smtClean="0">
                <a:solidFill>
                  <a:srgbClr val="FFC000"/>
                </a:solidFill>
              </a:rPr>
              <a:t> (first component) = 600 (pixels)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05754" y="5096540"/>
            <a:ext cx="365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ClipRectangleOrigin</a:t>
            </a:r>
            <a:r>
              <a:rPr lang="en-US" dirty="0" smtClean="0">
                <a:solidFill>
                  <a:srgbClr val="FFC000"/>
                </a:solidFill>
              </a:rPr>
              <a:t> = 20  40 (pixels)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2013682" y="4486940"/>
            <a:ext cx="152400" cy="609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830194" y="4867940"/>
            <a:ext cx="685800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830194" y="4182140"/>
            <a:ext cx="0" cy="6858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5394" y="4258340"/>
            <a:ext cx="1591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/>
            <a:r>
              <a:rPr lang="en-US" b="1" dirty="0" smtClean="0">
                <a:solidFill>
                  <a:srgbClr val="FFC000"/>
                </a:solidFill>
              </a:rPr>
              <a:t>MF</a:t>
            </a:r>
            <a:r>
              <a:rPr lang="en-US" dirty="0" smtClean="0">
                <a:solidFill>
                  <a:srgbClr val="FFC000"/>
                </a:solidFill>
              </a:rPr>
              <a:t> coordinate</a:t>
            </a:r>
          </a:p>
          <a:p>
            <a:pPr marL="342900" indent="-342900" algn="r"/>
            <a:r>
              <a:rPr lang="en-US" dirty="0" smtClean="0">
                <a:solidFill>
                  <a:srgbClr val="FFC000"/>
                </a:solidFill>
              </a:rPr>
              <a:t>system origin</a:t>
            </a:r>
          </a:p>
          <a:p>
            <a:pPr marL="342900" indent="-342900" algn="r"/>
            <a:r>
              <a:rPr lang="en-US" b="1" dirty="0" smtClean="0">
                <a:solidFill>
                  <a:srgbClr val="FFC000"/>
                </a:solidFill>
              </a:rPr>
              <a:t>(0, 0)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07994" y="817672"/>
            <a:ext cx="5656788" cy="3669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074794" y="817672"/>
            <a:ext cx="0" cy="366926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53991" y="2734340"/>
            <a:ext cx="509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ClipRectangleSize</a:t>
            </a:r>
            <a:r>
              <a:rPr lang="en-US" dirty="0" smtClean="0">
                <a:solidFill>
                  <a:srgbClr val="FFC000"/>
                </a:solidFill>
              </a:rPr>
              <a:t> (second component) = 360 (pixels)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164" y="0"/>
            <a:ext cx="887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b="1" dirty="0" smtClean="0">
                <a:latin typeface="+mj-lt"/>
              </a:rPr>
              <a:t>Defining clipping rectangle for volume reconstruction</a:t>
            </a:r>
            <a:endParaRPr lang="en-US" sz="1600" b="1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3339" t="21875" r="10981" b="16667"/>
          <a:stretch>
            <a:fillRect/>
          </a:stretch>
        </p:blipFill>
        <p:spPr bwMode="auto">
          <a:xfrm>
            <a:off x="1746248" y="381000"/>
            <a:ext cx="5943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Pie 33"/>
          <p:cNvSpPr/>
          <p:nvPr/>
        </p:nvSpPr>
        <p:spPr>
          <a:xfrm rot="10800000">
            <a:off x="876300" y="866552"/>
            <a:ext cx="7696200" cy="7467599"/>
          </a:xfrm>
          <a:prstGeom prst="pie">
            <a:avLst>
              <a:gd name="adj1" fmla="val 601583"/>
              <a:gd name="adj2" fmla="val 1037157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8" name="Pie 27"/>
          <p:cNvSpPr/>
          <p:nvPr/>
        </p:nvSpPr>
        <p:spPr>
          <a:xfrm rot="10800000">
            <a:off x="4298832" y="4164063"/>
            <a:ext cx="870068" cy="844224"/>
          </a:xfrm>
          <a:prstGeom prst="pie">
            <a:avLst>
              <a:gd name="adj1" fmla="val 601583"/>
              <a:gd name="adj2" fmla="val 1037157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4305919" y="4260110"/>
            <a:ext cx="838989" cy="6085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698865" y="1132738"/>
            <a:ext cx="6096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700453" y="521550"/>
            <a:ext cx="0" cy="609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01264" y="75015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U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98865" y="135975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N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98071" y="1131944"/>
            <a:ext cx="0" cy="5326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98865" y="44535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102100" y="1119482"/>
            <a:ext cx="596765" cy="1166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92700" y="75015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711700" y="2807550"/>
            <a:ext cx="0" cy="1752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 flipH="1">
            <a:off x="3574416" y="3556986"/>
            <a:ext cx="2216784" cy="2415084"/>
          </a:xfrm>
          <a:prstGeom prst="arc">
            <a:avLst>
              <a:gd name="adj1" fmla="val 16200000"/>
              <a:gd name="adj2" fmla="val 20370779"/>
            </a:avLst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Arc 38"/>
          <p:cNvSpPr/>
          <p:nvPr/>
        </p:nvSpPr>
        <p:spPr>
          <a:xfrm>
            <a:off x="3845242" y="3670006"/>
            <a:ext cx="1780858" cy="1981200"/>
          </a:xfrm>
          <a:prstGeom prst="arc">
            <a:avLst>
              <a:gd name="adj1" fmla="val 16200000"/>
              <a:gd name="adj2" fmla="val 20370779"/>
            </a:avLst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/>
          <p:cNvSpPr txBox="1"/>
          <p:nvPr/>
        </p:nvSpPr>
        <p:spPr>
          <a:xfrm>
            <a:off x="1891390" y="3274615"/>
            <a:ext cx="2829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FanAnglesDeg</a:t>
            </a:r>
            <a:r>
              <a:rPr lang="en-US" dirty="0" smtClean="0">
                <a:solidFill>
                  <a:srgbClr val="FFC000"/>
                </a:solidFill>
              </a:rPr>
              <a:t>[1] =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-60 (deg)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24400" y="3372618"/>
            <a:ext cx="275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FanAnglesDeg</a:t>
            </a:r>
            <a:r>
              <a:rPr lang="en-US" dirty="0" smtClean="0">
                <a:solidFill>
                  <a:srgbClr val="FFC000"/>
                </a:solidFill>
              </a:rPr>
              <a:t>[2] = 60 (deg)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4686300" y="4603129"/>
            <a:ext cx="495934" cy="7132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21184683">
            <a:off x="4724400" y="4429642"/>
            <a:ext cx="319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FanRadiusStartPixel</a:t>
            </a:r>
            <a:r>
              <a:rPr lang="en-US" dirty="0" smtClean="0">
                <a:solidFill>
                  <a:srgbClr val="FFC000"/>
                </a:solidFill>
              </a:rPr>
              <a:t> = 50 (pixels)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97076" y="5098310"/>
            <a:ext cx="271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FanOrigin</a:t>
            </a:r>
            <a:r>
              <a:rPr lang="en-US" dirty="0" smtClean="0">
                <a:solidFill>
                  <a:srgbClr val="FFC000"/>
                </a:solidFill>
              </a:rPr>
              <a:t> = 320  40 (pixels)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3657600" y="4560151"/>
            <a:ext cx="1054100" cy="53815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727200" y="4869710"/>
            <a:ext cx="685800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727200" y="4183910"/>
            <a:ext cx="0" cy="6858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0795" y="4366394"/>
            <a:ext cx="1591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/>
            <a:r>
              <a:rPr lang="en-US" b="1" dirty="0" smtClean="0">
                <a:solidFill>
                  <a:srgbClr val="FFC000"/>
                </a:solidFill>
              </a:rPr>
              <a:t>MF</a:t>
            </a:r>
            <a:r>
              <a:rPr lang="en-US" dirty="0" smtClean="0">
                <a:solidFill>
                  <a:srgbClr val="FFC000"/>
                </a:solidFill>
              </a:rPr>
              <a:t> coordinate</a:t>
            </a:r>
          </a:p>
          <a:p>
            <a:pPr marL="342900" indent="-342900" algn="r"/>
            <a:r>
              <a:rPr lang="en-US" dirty="0" smtClean="0">
                <a:solidFill>
                  <a:srgbClr val="FFC000"/>
                </a:solidFill>
              </a:rPr>
              <a:t>System origin</a:t>
            </a:r>
          </a:p>
          <a:p>
            <a:pPr marL="342900" indent="-342900" algn="r"/>
            <a:r>
              <a:rPr lang="en-US" b="1" dirty="0" smtClean="0">
                <a:solidFill>
                  <a:srgbClr val="FFC000"/>
                </a:solidFill>
              </a:rPr>
              <a:t>(0, 0)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164" y="0"/>
            <a:ext cx="887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b="1" dirty="0" smtClean="0">
                <a:latin typeface="+mj-lt"/>
              </a:rPr>
              <a:t>Defining clipping fan for volume reconstruction</a:t>
            </a:r>
            <a:endParaRPr lang="en-US" sz="1600" b="1" dirty="0">
              <a:latin typeface="+mj-l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699001" y="3899903"/>
            <a:ext cx="3790316" cy="57397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1049164">
            <a:off x="5556840" y="3737609"/>
            <a:ext cx="328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FanRadiusEndPixel</a:t>
            </a:r>
            <a:r>
              <a:rPr lang="en-US" dirty="0" smtClean="0">
                <a:solidFill>
                  <a:srgbClr val="FFC000"/>
                </a:solidFill>
              </a:rPr>
              <a:t> = 450 (pixels)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17994" y="4881378"/>
            <a:ext cx="279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Image size: 640x480 pixels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3339" t="21875" r="10981" b="16667"/>
          <a:stretch>
            <a:fillRect/>
          </a:stretch>
        </p:blipFill>
        <p:spPr bwMode="auto">
          <a:xfrm>
            <a:off x="1869978" y="1048758"/>
            <a:ext cx="5943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1495561" y="474131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23040" y="555918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430" y="3448108"/>
            <a:ext cx="0" cy="1752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 flipH="1">
            <a:off x="3908330" y="4506968"/>
            <a:ext cx="1861184" cy="1752600"/>
          </a:xfrm>
          <a:prstGeom prst="arc">
            <a:avLst>
              <a:gd name="adj1" fmla="val 16200000"/>
              <a:gd name="adj2" fmla="val 20370779"/>
            </a:avLst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Arc 38"/>
          <p:cNvSpPr/>
          <p:nvPr/>
        </p:nvSpPr>
        <p:spPr>
          <a:xfrm>
            <a:off x="3968972" y="4367268"/>
            <a:ext cx="1780858" cy="1981200"/>
          </a:xfrm>
          <a:prstGeom prst="arc">
            <a:avLst>
              <a:gd name="adj1" fmla="val 16200000"/>
              <a:gd name="adj2" fmla="val 20370779"/>
            </a:avLst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/>
          <p:cNvSpPr txBox="1"/>
          <p:nvPr/>
        </p:nvSpPr>
        <p:spPr>
          <a:xfrm>
            <a:off x="2168430" y="4210108"/>
            <a:ext cx="223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ThetaStartDeg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= -60.0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40230" y="4057708"/>
            <a:ext cx="213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ThetaStopDeg</a:t>
            </a:r>
            <a:r>
              <a:rPr lang="en-US" dirty="0" smtClean="0">
                <a:solidFill>
                  <a:srgbClr val="FFC000"/>
                </a:solidFill>
              </a:rPr>
              <a:t> = 60.0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4832253" y="4749221"/>
            <a:ext cx="4001137" cy="48957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96920" y="4931386"/>
            <a:ext cx="224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RadiusStopMm</a:t>
            </a:r>
            <a:r>
              <a:rPr lang="en-US" dirty="0" smtClean="0">
                <a:solidFill>
                  <a:srgbClr val="FFC000"/>
                </a:solidFill>
              </a:rPr>
              <a:t> = 82.0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850930" y="5544558"/>
            <a:ext cx="685800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850930" y="4858758"/>
            <a:ext cx="0" cy="6858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66730" y="5498068"/>
            <a:ext cx="6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/>
            <a:r>
              <a:rPr lang="en-US" b="1" dirty="0" smtClean="0">
                <a:solidFill>
                  <a:srgbClr val="FFC000"/>
                </a:solidFill>
              </a:rPr>
              <a:t>(0, 0)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164" y="108677"/>
            <a:ext cx="887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b="1" dirty="0" smtClean="0">
                <a:latin typeface="+mj-lt"/>
              </a:rPr>
              <a:t>Defining the transducer geometry for RF scan conversion - curvilinear transducer</a:t>
            </a:r>
            <a:endParaRPr lang="en-US" sz="1600" b="1" dirty="0">
              <a:latin typeface="+mj-lt"/>
            </a:endParaRPr>
          </a:p>
        </p:txBody>
      </p:sp>
      <p:sp>
        <p:nvSpPr>
          <p:cNvPr id="3" name="Arc 2"/>
          <p:cNvSpPr/>
          <p:nvPr/>
        </p:nvSpPr>
        <p:spPr>
          <a:xfrm>
            <a:off x="4378230" y="4811133"/>
            <a:ext cx="927100" cy="830519"/>
          </a:xfrm>
          <a:prstGeom prst="arc">
            <a:avLst>
              <a:gd name="adj1" fmla="val 11166951"/>
              <a:gd name="adj2" fmla="val 2109350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Arc 28"/>
          <p:cNvSpPr/>
          <p:nvPr/>
        </p:nvSpPr>
        <p:spPr>
          <a:xfrm>
            <a:off x="852710" y="1380228"/>
            <a:ext cx="7980680" cy="7657092"/>
          </a:xfrm>
          <a:prstGeom prst="arc">
            <a:avLst>
              <a:gd name="adj1" fmla="val 11396617"/>
              <a:gd name="adj2" fmla="val 211712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Connector 6"/>
          <p:cNvCxnSpPr>
            <a:stCxn id="29" idx="0"/>
            <a:endCxn id="3" idx="0"/>
          </p:cNvCxnSpPr>
          <p:nvPr/>
        </p:nvCxnSpPr>
        <p:spPr>
          <a:xfrm>
            <a:off x="917700" y="4520611"/>
            <a:ext cx="3463811" cy="656464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stCxn id="3" idx="2"/>
            <a:endCxn id="29" idx="2"/>
          </p:cNvCxnSpPr>
          <p:nvPr/>
        </p:nvCxnSpPr>
        <p:spPr>
          <a:xfrm flipV="1">
            <a:off x="5299097" y="4712721"/>
            <a:ext cx="3500657" cy="445802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849875" y="5305481"/>
            <a:ext cx="498318" cy="4989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09352" y="5247616"/>
            <a:ext cx="226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RadiusStartMm</a:t>
            </a:r>
            <a:r>
              <a:rPr lang="en-US" dirty="0" smtClean="0">
                <a:solidFill>
                  <a:srgbClr val="FFC000"/>
                </a:solidFill>
              </a:rPr>
              <a:t> = 10.0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400330" y="5205468"/>
            <a:ext cx="14478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3400330" y="5544558"/>
            <a:ext cx="14478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051048" y="5229667"/>
            <a:ext cx="0" cy="29361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981200" y="5190402"/>
            <a:ext cx="21435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C000"/>
                </a:solidFill>
              </a:rPr>
              <a:t>OutputImageStartDephMm</a:t>
            </a:r>
            <a:r>
              <a:rPr lang="en-US" sz="1100" dirty="0" smtClean="0">
                <a:solidFill>
                  <a:srgbClr val="FFC000"/>
                </a:solidFill>
              </a:rPr>
              <a:t> = -3.0 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1758220" y="1048758"/>
            <a:ext cx="0" cy="44933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05670" y="1344988"/>
            <a:ext cx="294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OutputImageSizePixel</a:t>
            </a:r>
            <a:r>
              <a:rPr lang="en-US" dirty="0" smtClean="0">
                <a:solidFill>
                  <a:srgbClr val="FFC000"/>
                </a:solidFill>
              </a:rPr>
              <a:t>[1]=616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1867970" y="943086"/>
            <a:ext cx="5945608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133600" y="584947"/>
            <a:ext cx="294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OutputImageSizePixel</a:t>
            </a:r>
            <a:r>
              <a:rPr lang="en-US" dirty="0" smtClean="0">
                <a:solidFill>
                  <a:srgbClr val="FFC000"/>
                </a:solidFill>
              </a:rPr>
              <a:t>[0]=820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088839" y="5879068"/>
            <a:ext cx="3928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 </a:t>
            </a:r>
            <a:r>
              <a:rPr lang="en-CA" dirty="0" err="1" smtClean="0"/>
              <a:t>TransducerGeometry</a:t>
            </a:r>
            <a:r>
              <a:rPr lang="en-CA" dirty="0" smtClean="0"/>
              <a:t>=</a:t>
            </a:r>
            <a:r>
              <a:rPr lang="en-CA" dirty="0"/>
              <a:t> " </a:t>
            </a:r>
            <a:r>
              <a:rPr lang="hu-HU" dirty="0" smtClean="0"/>
              <a:t>CURVI</a:t>
            </a:r>
            <a:r>
              <a:rPr lang="en-CA" dirty="0" smtClean="0"/>
              <a:t>LINEAR</a:t>
            </a:r>
            <a:r>
              <a:rPr lang="en-CA" dirty="0"/>
              <a:t>"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8600" y="6138446"/>
            <a:ext cx="861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1600" dirty="0"/>
              <a:t>O</a:t>
            </a:r>
            <a:r>
              <a:rPr lang="en-US" sz="1600" dirty="0" smtClean="0"/>
              <a:t>utput image size in mm = </a:t>
            </a:r>
            <a:r>
              <a:rPr lang="en-US" sz="1600" dirty="0" err="1" smtClean="0"/>
              <a:t>OutputImageSizePixel</a:t>
            </a:r>
            <a:r>
              <a:rPr lang="en-US" sz="1600" dirty="0" smtClean="0"/>
              <a:t> </a:t>
            </a:r>
            <a:r>
              <a:rPr lang="en-US" sz="1600" dirty="0"/>
              <a:t>* </a:t>
            </a:r>
            <a:r>
              <a:rPr lang="en-US" sz="1600" dirty="0" err="1"/>
              <a:t>OutputImageSpacingMmPerPixel</a:t>
            </a:r>
            <a:endParaRPr lang="en-US" sz="16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743200" y="6416675"/>
            <a:ext cx="3657600" cy="365125"/>
          </a:xfrm>
        </p:spPr>
        <p:txBody>
          <a:bodyPr/>
          <a:lstStyle/>
          <a:p>
            <a:r>
              <a:rPr lang="en-US" dirty="0" smtClean="0"/>
              <a:t>Source: doc\specifications\UltrasoundImageOrientation.pptx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05330" y="457200"/>
            <a:ext cx="3686270" cy="130805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2000" b="1" dirty="0" smtClean="0">
                <a:latin typeface="+mj-lt"/>
              </a:rPr>
              <a:t>Obsolete! (only for Plus-2.0.x)</a:t>
            </a:r>
          </a:p>
          <a:p>
            <a:pPr marL="92075" indent="-92075"/>
            <a:r>
              <a:rPr lang="en-US" sz="1400" b="1" dirty="0" smtClean="0">
                <a:latin typeface="+mj-lt"/>
              </a:rPr>
              <a:t>In current versions </a:t>
            </a:r>
            <a:r>
              <a:rPr lang="en-US" sz="1400" b="1" dirty="0">
                <a:latin typeface="+mj-lt"/>
              </a:rPr>
              <a:t>use </a:t>
            </a:r>
            <a:r>
              <a:rPr lang="en-US" sz="1400" b="1" dirty="0" err="1">
                <a:latin typeface="+mj-lt"/>
              </a:rPr>
              <a:t>TransducerCenterPixel</a:t>
            </a:r>
            <a:r>
              <a:rPr lang="en-US" sz="1400" b="1" dirty="0">
                <a:latin typeface="+mj-lt"/>
              </a:rPr>
              <a:t>:</a:t>
            </a:r>
            <a:endParaRPr lang="en-US" sz="1400" b="1" dirty="0" smtClean="0">
              <a:latin typeface="+mj-lt"/>
            </a:endParaRPr>
          </a:p>
          <a:p>
            <a:pPr marL="92075" indent="-92075"/>
            <a:r>
              <a:rPr lang="en-US" sz="1200" dirty="0" err="1" smtClean="0">
                <a:latin typeface="+mj-lt"/>
              </a:rPr>
              <a:t>TransducerCenterPixel</a:t>
            </a:r>
            <a:r>
              <a:rPr lang="en-US" sz="1200" dirty="0" smtClean="0">
                <a:latin typeface="+mj-lt"/>
              </a:rPr>
              <a:t>[0] = </a:t>
            </a:r>
            <a:r>
              <a:rPr lang="en-US" sz="1200" dirty="0" err="1" smtClean="0">
                <a:latin typeface="+mj-lt"/>
              </a:rPr>
              <a:t>OutputImageSizePixel</a:t>
            </a:r>
            <a:r>
              <a:rPr lang="en-US" sz="1200" dirty="0" smtClean="0">
                <a:latin typeface="+mj-lt"/>
              </a:rPr>
              <a:t>[0]/2</a:t>
            </a:r>
          </a:p>
          <a:p>
            <a:pPr marL="92075" indent="-92075"/>
            <a:r>
              <a:rPr lang="en-US" sz="1100" dirty="0" err="1" smtClean="0"/>
              <a:t>TransducerCenterPixel</a:t>
            </a:r>
            <a:r>
              <a:rPr lang="en-US" sz="1100" dirty="0" smtClean="0"/>
              <a:t>[1] =</a:t>
            </a:r>
            <a:br>
              <a:rPr lang="en-US" sz="1100" dirty="0" smtClean="0"/>
            </a:br>
            <a:r>
              <a:rPr lang="en-US" sz="1100" dirty="0" smtClean="0"/>
              <a:t>(</a:t>
            </a:r>
            <a:r>
              <a:rPr lang="en-US" sz="1100" dirty="0" err="1" smtClean="0"/>
              <a:t>RadiusStartMm</a:t>
            </a:r>
            <a:r>
              <a:rPr lang="en-US" sz="1100" dirty="0" smtClean="0"/>
              <a:t> –</a:t>
            </a:r>
            <a:r>
              <a:rPr lang="en-US" sz="1100" dirty="0" err="1" smtClean="0"/>
              <a:t>OutputImageStartDepthMm</a:t>
            </a:r>
            <a:r>
              <a:rPr lang="en-US" sz="1100" dirty="0" smtClean="0"/>
              <a:t>) / </a:t>
            </a:r>
            <a:r>
              <a:rPr lang="en-US" sz="1100" dirty="0" err="1" smtClean="0"/>
              <a:t>OutputImageSpacingMmPerPixel</a:t>
            </a:r>
            <a:r>
              <a:rPr lang="en-US" sz="1100" dirty="0" smtClean="0"/>
              <a:t>[1]</a:t>
            </a:r>
            <a:endParaRPr lang="en-U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2559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3339" t="21875" r="10981" b="16667"/>
          <a:stretch>
            <a:fillRect/>
          </a:stretch>
        </p:blipFill>
        <p:spPr bwMode="auto">
          <a:xfrm>
            <a:off x="1869978" y="1048758"/>
            <a:ext cx="5943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1495561" y="474131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23040" y="555918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430" y="4191000"/>
            <a:ext cx="0" cy="1752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 flipH="1">
            <a:off x="3908330" y="4506968"/>
            <a:ext cx="1861184" cy="1752600"/>
          </a:xfrm>
          <a:prstGeom prst="arc">
            <a:avLst>
              <a:gd name="adj1" fmla="val 16200000"/>
              <a:gd name="adj2" fmla="val 20370779"/>
            </a:avLst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Arc 38"/>
          <p:cNvSpPr/>
          <p:nvPr/>
        </p:nvSpPr>
        <p:spPr>
          <a:xfrm>
            <a:off x="3968972" y="4367268"/>
            <a:ext cx="1780858" cy="1981200"/>
          </a:xfrm>
          <a:prstGeom prst="arc">
            <a:avLst>
              <a:gd name="adj1" fmla="val 16200000"/>
              <a:gd name="adj2" fmla="val 20370779"/>
            </a:avLst>
          </a:prstGeom>
          <a:ln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/>
          <p:cNvSpPr txBox="1"/>
          <p:nvPr/>
        </p:nvSpPr>
        <p:spPr>
          <a:xfrm>
            <a:off x="2168430" y="4210108"/>
            <a:ext cx="223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ThetaStartDeg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= -60.0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40230" y="4057708"/>
            <a:ext cx="213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ThetaStopDeg</a:t>
            </a:r>
            <a:r>
              <a:rPr lang="en-US" dirty="0" smtClean="0">
                <a:solidFill>
                  <a:srgbClr val="FFC000"/>
                </a:solidFill>
              </a:rPr>
              <a:t> = 60.0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4832253" y="4749221"/>
            <a:ext cx="4001137" cy="48957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96920" y="4931386"/>
            <a:ext cx="224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RadiusStopMm</a:t>
            </a:r>
            <a:r>
              <a:rPr lang="en-US" dirty="0" smtClean="0">
                <a:solidFill>
                  <a:srgbClr val="FFC000"/>
                </a:solidFill>
              </a:rPr>
              <a:t> = 82.0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850930" y="5544558"/>
            <a:ext cx="685800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850930" y="4858758"/>
            <a:ext cx="0" cy="6858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66730" y="5498068"/>
            <a:ext cx="6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/>
            <a:r>
              <a:rPr lang="en-US" b="1" dirty="0" smtClean="0">
                <a:solidFill>
                  <a:srgbClr val="FFC000"/>
                </a:solidFill>
              </a:rPr>
              <a:t>(0, 0)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164" y="108677"/>
            <a:ext cx="8877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2000" b="1" dirty="0" smtClean="0">
                <a:latin typeface="+mj-lt"/>
              </a:rPr>
              <a:t>Defining the transducer geometry for RF scan conversion - curvilinear transducer</a:t>
            </a:r>
            <a:endParaRPr lang="en-US" b="1" dirty="0">
              <a:latin typeface="+mj-lt"/>
            </a:endParaRPr>
          </a:p>
        </p:txBody>
      </p:sp>
      <p:sp>
        <p:nvSpPr>
          <p:cNvPr id="3" name="Arc 2"/>
          <p:cNvSpPr/>
          <p:nvPr/>
        </p:nvSpPr>
        <p:spPr>
          <a:xfrm>
            <a:off x="4378230" y="4811133"/>
            <a:ext cx="927100" cy="830519"/>
          </a:xfrm>
          <a:prstGeom prst="arc">
            <a:avLst>
              <a:gd name="adj1" fmla="val 11166951"/>
              <a:gd name="adj2" fmla="val 2109350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Arc 28"/>
          <p:cNvSpPr/>
          <p:nvPr/>
        </p:nvSpPr>
        <p:spPr>
          <a:xfrm>
            <a:off x="852710" y="1380228"/>
            <a:ext cx="7980680" cy="7657092"/>
          </a:xfrm>
          <a:prstGeom prst="arc">
            <a:avLst>
              <a:gd name="adj1" fmla="val 11396617"/>
              <a:gd name="adj2" fmla="val 211712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Connector 6"/>
          <p:cNvCxnSpPr>
            <a:stCxn id="29" idx="0"/>
            <a:endCxn id="3" idx="0"/>
          </p:cNvCxnSpPr>
          <p:nvPr/>
        </p:nvCxnSpPr>
        <p:spPr>
          <a:xfrm>
            <a:off x="917700" y="4520611"/>
            <a:ext cx="3463811" cy="656464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stCxn id="3" idx="2"/>
            <a:endCxn id="29" idx="2"/>
          </p:cNvCxnSpPr>
          <p:nvPr/>
        </p:nvCxnSpPr>
        <p:spPr>
          <a:xfrm flipV="1">
            <a:off x="5299097" y="4712721"/>
            <a:ext cx="3500657" cy="445802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849875" y="5305481"/>
            <a:ext cx="498318" cy="4989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09352" y="5247616"/>
            <a:ext cx="226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RadiusStartMm</a:t>
            </a:r>
            <a:r>
              <a:rPr lang="en-US" dirty="0" smtClean="0">
                <a:solidFill>
                  <a:srgbClr val="FFC000"/>
                </a:solidFill>
              </a:rPr>
              <a:t> = 10.0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405890" y="4800600"/>
            <a:ext cx="3442242" cy="964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3400330" y="5544558"/>
            <a:ext cx="14478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1405890" y="4811133"/>
            <a:ext cx="0" cy="71215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71489" y="4979313"/>
            <a:ext cx="12763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C000"/>
                </a:solidFill>
              </a:rPr>
              <a:t>Transducer</a:t>
            </a:r>
            <a:br>
              <a:rPr lang="en-US" sz="1100" dirty="0" smtClean="0">
                <a:solidFill>
                  <a:srgbClr val="FFC000"/>
                </a:solidFill>
              </a:rPr>
            </a:br>
            <a:r>
              <a:rPr lang="en-US" sz="1100" dirty="0" err="1" smtClean="0">
                <a:solidFill>
                  <a:srgbClr val="FFC000"/>
                </a:solidFill>
              </a:rPr>
              <a:t>CenterPixel</a:t>
            </a:r>
            <a:r>
              <a:rPr lang="en-US" sz="1100" dirty="0" smtClean="0">
                <a:solidFill>
                  <a:srgbClr val="FFC000"/>
                </a:solidFill>
              </a:rPr>
              <a:t>[1] = 53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1758220" y="1048758"/>
            <a:ext cx="0" cy="44933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05670" y="1344988"/>
            <a:ext cx="294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OutputImageSizePixel</a:t>
            </a:r>
            <a:r>
              <a:rPr lang="en-US" dirty="0" smtClean="0">
                <a:solidFill>
                  <a:srgbClr val="FFC000"/>
                </a:solidFill>
              </a:rPr>
              <a:t>[1]=616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1867970" y="943086"/>
            <a:ext cx="5945608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133600" y="584947"/>
            <a:ext cx="294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OutputImageSizePixel</a:t>
            </a:r>
            <a:r>
              <a:rPr lang="en-US" dirty="0" smtClean="0">
                <a:solidFill>
                  <a:srgbClr val="FFC000"/>
                </a:solidFill>
              </a:rPr>
              <a:t>[0]=820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088839" y="5879068"/>
            <a:ext cx="3928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 </a:t>
            </a:r>
            <a:r>
              <a:rPr lang="en-CA" dirty="0" err="1" smtClean="0"/>
              <a:t>TransducerGeometry</a:t>
            </a:r>
            <a:r>
              <a:rPr lang="en-CA" dirty="0" smtClean="0"/>
              <a:t>=</a:t>
            </a:r>
            <a:r>
              <a:rPr lang="en-CA" dirty="0"/>
              <a:t> " </a:t>
            </a:r>
            <a:r>
              <a:rPr lang="hu-HU" dirty="0" smtClean="0"/>
              <a:t>CURVI</a:t>
            </a:r>
            <a:r>
              <a:rPr lang="en-CA" dirty="0" smtClean="0"/>
              <a:t>LINEAR</a:t>
            </a:r>
            <a:r>
              <a:rPr lang="en-CA" dirty="0"/>
              <a:t>"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8600" y="6138446"/>
            <a:ext cx="861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1600" dirty="0"/>
              <a:t>O</a:t>
            </a:r>
            <a:r>
              <a:rPr lang="en-US" sz="1600" dirty="0" smtClean="0"/>
              <a:t>utput image size in mm = </a:t>
            </a:r>
            <a:r>
              <a:rPr lang="en-US" sz="1600" dirty="0" err="1" smtClean="0"/>
              <a:t>OutputImageSizePixel</a:t>
            </a:r>
            <a:r>
              <a:rPr lang="en-US" sz="1600" dirty="0" smtClean="0"/>
              <a:t> </a:t>
            </a:r>
            <a:r>
              <a:rPr lang="en-US" sz="1600" dirty="0"/>
              <a:t>* </a:t>
            </a:r>
            <a:r>
              <a:rPr lang="en-US" sz="1600" dirty="0" err="1"/>
              <a:t>OutputImageSpacingMmPerPixel</a:t>
            </a:r>
            <a:endParaRPr lang="en-US" sz="16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743200" y="6416675"/>
            <a:ext cx="3657600" cy="365125"/>
          </a:xfrm>
        </p:spPr>
        <p:txBody>
          <a:bodyPr/>
          <a:lstStyle/>
          <a:p>
            <a:r>
              <a:rPr lang="en-US" dirty="0" smtClean="0"/>
              <a:t>Source: doc\specifications\UltrasoundImageOrientation.pptx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455850" y="457200"/>
            <a:ext cx="3535750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2000" b="1" dirty="0" smtClean="0">
                <a:latin typeface="+mj-lt"/>
              </a:rPr>
              <a:t>Plus 2.1.x and above</a:t>
            </a:r>
            <a:endParaRPr lang="en-US" b="1" dirty="0">
              <a:latin typeface="+mj-lt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869980" y="5887188"/>
            <a:ext cx="2962273" cy="1322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58553" y="5638800"/>
            <a:ext cx="19896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C000"/>
                </a:solidFill>
              </a:rPr>
              <a:t>TransducerCenterPixel</a:t>
            </a:r>
            <a:r>
              <a:rPr lang="en-US" sz="1100" dirty="0" smtClean="0">
                <a:solidFill>
                  <a:srgbClr val="FFC000"/>
                </a:solidFill>
              </a:rPr>
              <a:t>[0] = 410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1405890" y="5523286"/>
            <a:ext cx="3432581" cy="1645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870710" y="4191000"/>
            <a:ext cx="0" cy="1752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642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078" y="895478"/>
            <a:ext cx="5867400" cy="46694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52" b="2201"/>
          <a:stretch/>
        </p:blipFill>
        <p:spPr bwMode="auto">
          <a:xfrm>
            <a:off x="2819400" y="1153925"/>
            <a:ext cx="2957699" cy="391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Straight Arrow Connector 35"/>
          <p:cNvCxnSpPr/>
          <p:nvPr/>
        </p:nvCxnSpPr>
        <p:spPr>
          <a:xfrm flipV="1">
            <a:off x="5943600" y="1157091"/>
            <a:ext cx="0" cy="391455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04232" y="2904828"/>
            <a:ext cx="2253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>
                <a:solidFill>
                  <a:srgbClr val="FFC000"/>
                </a:solidFill>
              </a:rPr>
              <a:t>ImagingDepthMm </a:t>
            </a:r>
            <a:r>
              <a:rPr lang="en-CA" sz="1600" dirty="0" smtClean="0">
                <a:solidFill>
                  <a:srgbClr val="FFC000"/>
                </a:solidFill>
              </a:rPr>
              <a:t>= 55.0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164" y="0"/>
            <a:ext cx="8877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2000" b="1" dirty="0"/>
              <a:t>Defining the transducer geometry for RF scan conversion - </a:t>
            </a:r>
            <a:r>
              <a:rPr lang="en-US" sz="2000" b="1" dirty="0" smtClean="0"/>
              <a:t>linear </a:t>
            </a:r>
            <a:r>
              <a:rPr lang="en-US" sz="2000" b="1" dirty="0"/>
              <a:t>transducer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3088839" y="5966460"/>
            <a:ext cx="3240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 </a:t>
            </a:r>
            <a:r>
              <a:rPr lang="en-CA" dirty="0" err="1"/>
              <a:t>TransducerGeometry</a:t>
            </a:r>
            <a:r>
              <a:rPr lang="en-CA" dirty="0"/>
              <a:t>="LINEAR"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0800" y="124083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48279" y="54336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376169" y="893889"/>
            <a:ext cx="685800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376169" y="892311"/>
            <a:ext cx="0" cy="60939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57679" y="619569"/>
            <a:ext cx="6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/>
            <a:r>
              <a:rPr lang="en-US" b="1" dirty="0" smtClean="0">
                <a:solidFill>
                  <a:srgbClr val="FFC000"/>
                </a:solidFill>
              </a:rPr>
              <a:t>(0, 0)</a:t>
            </a:r>
            <a:endParaRPr lang="en-US" b="1" dirty="0">
              <a:solidFill>
                <a:srgbClr val="FFC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5334000" y="5071646"/>
            <a:ext cx="7239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253635" y="5564925"/>
            <a:ext cx="144256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696958" y="893889"/>
            <a:ext cx="400812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17357" y="2447092"/>
            <a:ext cx="2639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FFC000"/>
                </a:solidFill>
              </a:rPr>
              <a:t>OutputImageSizePixel</a:t>
            </a:r>
            <a:r>
              <a:rPr lang="en-US" sz="1600" dirty="0" smtClean="0">
                <a:solidFill>
                  <a:srgbClr val="FFC000"/>
                </a:solidFill>
              </a:rPr>
              <a:t>[1]=616</a:t>
            </a:r>
            <a:endParaRPr lang="en-US" sz="1600" dirty="0">
              <a:solidFill>
                <a:srgbClr val="FFC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7315200" y="894526"/>
            <a:ext cx="0" cy="46704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371078" y="2643215"/>
            <a:ext cx="5091" cy="322269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779770" y="4309646"/>
            <a:ext cx="0" cy="990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7238478" y="4810570"/>
            <a:ext cx="522" cy="10553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2819400" y="5147846"/>
            <a:ext cx="292974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371078" y="5681246"/>
            <a:ext cx="58674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051271" y="5114092"/>
            <a:ext cx="2511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 smtClean="0">
                <a:solidFill>
                  <a:srgbClr val="FFC000"/>
                </a:solidFill>
              </a:rPr>
              <a:t>TransducerWidth</a:t>
            </a:r>
            <a:r>
              <a:rPr lang="hu-HU" sz="1600" dirty="0" smtClean="0">
                <a:solidFill>
                  <a:srgbClr val="FFC000"/>
                </a:solidFill>
              </a:rPr>
              <a:t>Mm </a:t>
            </a:r>
            <a:r>
              <a:rPr lang="en-CA" sz="1600" dirty="0" smtClean="0">
                <a:solidFill>
                  <a:srgbClr val="FFC000"/>
                </a:solidFill>
              </a:rPr>
              <a:t>= 38.0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17938" y="5681246"/>
            <a:ext cx="2639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FFC000"/>
                </a:solidFill>
              </a:rPr>
              <a:t>OutputImageSizePixel</a:t>
            </a:r>
            <a:r>
              <a:rPr lang="en-US" sz="1600" dirty="0" smtClean="0">
                <a:solidFill>
                  <a:srgbClr val="FFC000"/>
                </a:solidFill>
              </a:rPr>
              <a:t>[0]=820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28600" y="6245126"/>
            <a:ext cx="861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1600" dirty="0"/>
              <a:t>O</a:t>
            </a:r>
            <a:r>
              <a:rPr lang="en-US" sz="1600" dirty="0" smtClean="0"/>
              <a:t>utput image size in mm = </a:t>
            </a:r>
            <a:r>
              <a:rPr lang="en-US" sz="1600" dirty="0" err="1" smtClean="0"/>
              <a:t>OutputImageSizePixel</a:t>
            </a:r>
            <a:r>
              <a:rPr lang="en-US" sz="1600" dirty="0" smtClean="0"/>
              <a:t> </a:t>
            </a:r>
            <a:r>
              <a:rPr lang="en-US" sz="1600" dirty="0"/>
              <a:t>* </a:t>
            </a:r>
            <a:r>
              <a:rPr lang="en-US" sz="1600" dirty="0" err="1"/>
              <a:t>OutputImageSpacingMmPerPixel</a:t>
            </a:r>
            <a:endParaRPr lang="en-US" sz="16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43200" y="6492875"/>
            <a:ext cx="3657600" cy="365125"/>
          </a:xfrm>
        </p:spPr>
        <p:txBody>
          <a:bodyPr/>
          <a:lstStyle/>
          <a:p>
            <a:r>
              <a:rPr lang="en-US" dirty="0" smtClean="0"/>
              <a:t>Source: doc\specifications\UltrasoundImageOrientation.pptx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322570" y="1162586"/>
            <a:ext cx="7239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819400" y="4309646"/>
            <a:ext cx="0" cy="990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406358" y="1151156"/>
            <a:ext cx="3442242" cy="964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772400" y="892076"/>
            <a:ext cx="0" cy="29361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791489" y="804446"/>
            <a:ext cx="12763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C000"/>
                </a:solidFill>
              </a:rPr>
              <a:t>Transducer</a:t>
            </a:r>
            <a:br>
              <a:rPr lang="en-US" sz="1100" dirty="0" smtClean="0">
                <a:solidFill>
                  <a:srgbClr val="FFC000"/>
                </a:solidFill>
              </a:rPr>
            </a:br>
            <a:r>
              <a:rPr lang="en-US" sz="1100" dirty="0" err="1" smtClean="0">
                <a:solidFill>
                  <a:srgbClr val="FFC000"/>
                </a:solidFill>
              </a:rPr>
              <a:t>CenterPixel</a:t>
            </a:r>
            <a:r>
              <a:rPr lang="en-US" sz="1100" dirty="0" smtClean="0">
                <a:solidFill>
                  <a:srgbClr val="FFC000"/>
                </a:solidFill>
              </a:rPr>
              <a:t>[1] = 15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366607" y="548030"/>
            <a:ext cx="297679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981200" y="319430"/>
            <a:ext cx="19896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C000"/>
                </a:solidFill>
              </a:rPr>
              <a:t>TransducerCenterPixel</a:t>
            </a:r>
            <a:r>
              <a:rPr lang="en-US" sz="1100" dirty="0" smtClean="0">
                <a:solidFill>
                  <a:srgbClr val="FFC000"/>
                </a:solidFill>
              </a:rPr>
              <a:t>[0] = 150</a:t>
            </a:r>
            <a:endParaRPr lang="en-US" sz="1100" dirty="0">
              <a:solidFill>
                <a:srgbClr val="FFC00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4406358" y="892076"/>
            <a:ext cx="3432581" cy="1645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4343400" y="395630"/>
            <a:ext cx="0" cy="95684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1371600" y="395630"/>
            <a:ext cx="0" cy="95684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27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430</Words>
  <Application>Microsoft Office PowerPoint</Application>
  <PresentationFormat>On-screen Show (4:3)</PresentationFormat>
  <Paragraphs>123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Queen's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Andras Lasso</dc:creator>
  <cp:lastModifiedBy>Andras Lasso</cp:lastModifiedBy>
  <cp:revision>48</cp:revision>
  <dcterms:created xsi:type="dcterms:W3CDTF">2011-05-11T20:54:49Z</dcterms:created>
  <dcterms:modified xsi:type="dcterms:W3CDTF">2015-02-05T21:46:20Z</dcterms:modified>
</cp:coreProperties>
</file>