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16" y="60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9989-2A3A-4071-8AAB-A4A4DA00AA76}" type="datetimeFigureOut">
              <a:rPr lang="en-CA" smtClean="0"/>
              <a:t>2014-11-15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B59E8-5DF8-4460-9430-E77B3A6930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7AD8-7DA6-49ED-A6A1-3E576430A444}" type="datetime1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A583-A045-42C3-B180-810431823F7C}" type="datetime1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6EE2-A389-49DA-852C-A25EEA0096A5}" type="datetime1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99BF-65A4-44D1-9626-4CB2683479A0}" type="datetime1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70DA-FA6F-402B-A47E-99A02268F9C9}" type="datetime1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5FA0-417C-40D8-84E5-0BBAE59E3627}" type="datetime1">
              <a:rPr lang="en-US" smtClean="0"/>
              <a:t>2014-11-15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6B02-38C3-4CBB-A488-70C85C7D6D5F}" type="datetime1">
              <a:rPr lang="en-US" smtClean="0"/>
              <a:t>2014-11-15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31BF-6D24-4EBE-983D-DBF326ECDFD5}" type="datetime1">
              <a:rPr lang="en-US" smtClean="0"/>
              <a:t>2014-11-15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0BEF-A390-4EED-B356-2EDD103CB91A}" type="datetime1">
              <a:rPr lang="en-US" smtClean="0"/>
              <a:t>2014-11-15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545-71A4-4166-A3E6-0B73A95A4B04}" type="datetime1">
              <a:rPr lang="en-US" smtClean="0"/>
              <a:t>2014-11-15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AC2-5E11-4AE9-8C29-3721D388FBC1}" type="datetime1">
              <a:rPr lang="en-US" smtClean="0"/>
              <a:t>2014-11-15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AE0A-D4D8-4B96-AA9E-22A2EF91B3C7}" type="datetime1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doc\specifications\UltrasoundImageOrientation.pptx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3069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1981200" cy="27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657" y="1459468"/>
            <a:ext cx="3833813" cy="84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990600" y="4724400"/>
            <a:ext cx="88545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479814" y="5120640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4343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2254" y="5334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456954" y="4305300"/>
            <a:ext cx="838994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254" y="3733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05000" y="4724400"/>
            <a:ext cx="838200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800" y="434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7162800" y="4958232"/>
            <a:ext cx="885454" cy="2270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962900" y="5070944"/>
            <a:ext cx="609600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48159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4900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242491" y="2388341"/>
            <a:ext cx="685800" cy="472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104564" y="1688068"/>
            <a:ext cx="504454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1764" y="267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2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4790238" y="1664253"/>
            <a:ext cx="50445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5064" y="2038588"/>
            <a:ext cx="807720" cy="6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564" y="1699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1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96340" y="4617720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72400" y="4804244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7600" y="3810000"/>
            <a:ext cx="2506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/>
              <a:t>Transducer axes:</a:t>
            </a:r>
          </a:p>
          <a:p>
            <a:pPr marL="342900" indent="-342900"/>
            <a:r>
              <a:rPr lang="en-US" dirty="0" smtClean="0"/>
              <a:t>M = marked</a:t>
            </a:r>
          </a:p>
          <a:p>
            <a:pPr marL="342900" indent="-342900"/>
            <a:r>
              <a:rPr lang="en-US" dirty="0" smtClean="0"/>
              <a:t>U = unmarked = -marked</a:t>
            </a:r>
          </a:p>
          <a:p>
            <a:pPr marL="342900" indent="-342900"/>
            <a:r>
              <a:rPr lang="en-US" dirty="0" smtClean="0"/>
              <a:t>F = far</a:t>
            </a:r>
          </a:p>
          <a:p>
            <a:pPr marL="342900" indent="-342900"/>
            <a:r>
              <a:rPr lang="en-US" dirty="0" smtClean="0"/>
              <a:t>N = near = -far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9140" y="482346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457200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S:\images\ablationphantom\20100818\us\10-2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29600" cy="617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505200" y="12192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95554" y="16146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164" y="838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1688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962400" y="9906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685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12192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258" y="838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38" name="Oval 37"/>
          <p:cNvSpPr/>
          <p:nvPr/>
        </p:nvSpPr>
        <p:spPr>
          <a:xfrm>
            <a:off x="2522220" y="1097280"/>
            <a:ext cx="355002" cy="381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524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Marker symbol (U) is shown at the marked/near corner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18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y=480)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1816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y=480)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610" y="228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609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19994" y="913606"/>
            <a:ext cx="609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020" y="259080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direction (towards x increase)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990600"/>
            <a:ext cx="13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</a:t>
            </a:r>
          </a:p>
          <a:p>
            <a:pPr algn="r"/>
            <a:r>
              <a:rPr lang="en-US" dirty="0" smtClean="0"/>
              <a:t>(towards</a:t>
            </a:r>
            <a:br>
              <a:rPr lang="en-US" dirty="0" smtClean="0"/>
            </a:br>
            <a:r>
              <a:rPr lang="en-US" dirty="0" smtClean="0"/>
              <a:t>y increase)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038600" y="1371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28954" y="17670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564" y="990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840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95800" y="11430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838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24400" y="13716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6658" y="99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75446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x=U</a:t>
            </a:r>
          </a:p>
          <a:p>
            <a:pPr marL="342900" indent="-342900"/>
            <a:r>
              <a:rPr lang="en-US" dirty="0" smtClean="0"/>
              <a:t>y=F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8601" y="590686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=&gt; </a:t>
            </a:r>
            <a:r>
              <a:rPr lang="en-US" dirty="0" err="1" smtClean="0"/>
              <a:t>UltrasoundImageOrientation</a:t>
            </a:r>
            <a:r>
              <a:rPr lang="en-US" dirty="0" smtClean="0"/>
              <a:t> = UF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49241" y="381000"/>
            <a:ext cx="5931887" cy="44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17994" y="4849183"/>
            <a:ext cx="2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Image size: 640x480 pixels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86929" y="174532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88517" y="113414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9328" y="13627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6929" y="19723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86135" y="174453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6929" y="10579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90164" y="173207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0764" y="1362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007994" y="4029740"/>
            <a:ext cx="56567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80566" y="3637072"/>
            <a:ext cx="479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/>
            <a:r>
              <a:rPr lang="en-US" dirty="0" err="1" smtClean="0">
                <a:solidFill>
                  <a:srgbClr val="FFC000"/>
                </a:solidFill>
              </a:rPr>
              <a:t>ClipRectangleSize</a:t>
            </a:r>
            <a:r>
              <a:rPr lang="en-US" dirty="0" smtClean="0">
                <a:solidFill>
                  <a:srgbClr val="FFC000"/>
                </a:solidFill>
              </a:rPr>
              <a:t> (first component) = 600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5754" y="5096540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ClipRectangleOrigin</a:t>
            </a:r>
            <a:r>
              <a:rPr lang="en-US" dirty="0" smtClean="0">
                <a:solidFill>
                  <a:srgbClr val="FFC000"/>
                </a:solidFill>
              </a:rPr>
              <a:t> = 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013682" y="4486940"/>
            <a:ext cx="1524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30194" y="486794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30194" y="418214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394" y="4258340"/>
            <a:ext cx="15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MF</a:t>
            </a:r>
            <a:r>
              <a:rPr lang="en-US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7994" y="817672"/>
            <a:ext cx="5656788" cy="366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74794" y="817672"/>
            <a:ext cx="0" cy="36692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3991" y="2734340"/>
            <a:ext cx="50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ClipRectangleSize</a:t>
            </a:r>
            <a:r>
              <a:rPr lang="en-US" dirty="0" smtClean="0">
                <a:solidFill>
                  <a:srgbClr val="FFC000"/>
                </a:solidFill>
              </a:rPr>
              <a:t> (second component) = 360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clipping rectangle for volume reconstruction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3810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Pie 33"/>
          <p:cNvSpPr/>
          <p:nvPr/>
        </p:nvSpPr>
        <p:spPr>
          <a:xfrm rot="10800000">
            <a:off x="876300" y="866552"/>
            <a:ext cx="7696200" cy="7467599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 rot="10800000">
            <a:off x="4298832" y="4164063"/>
            <a:ext cx="870068" cy="844224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05919" y="4260110"/>
            <a:ext cx="838989" cy="60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98865" y="113273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0453" y="52155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1264" y="75015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865" y="13597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98071" y="113194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8865" y="4453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02100" y="111948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700" y="7501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11700" y="280755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574416" y="3556986"/>
            <a:ext cx="2216784" cy="2415084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845242" y="3670006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891390" y="3274615"/>
            <a:ext cx="28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FanAnglesDeg</a:t>
            </a:r>
            <a:r>
              <a:rPr lang="en-US" dirty="0" smtClean="0">
                <a:solidFill>
                  <a:srgbClr val="FFC000"/>
                </a:solidFill>
              </a:rPr>
              <a:t>[1] 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-60 (deg)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3372618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FanAnglesDeg</a:t>
            </a:r>
            <a:r>
              <a:rPr lang="en-US" dirty="0" smtClean="0">
                <a:solidFill>
                  <a:srgbClr val="FFC000"/>
                </a:solidFill>
              </a:rPr>
              <a:t>[2] = 60 (deg)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86300" y="4603129"/>
            <a:ext cx="495934" cy="713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1184683">
            <a:off x="4724400" y="4429642"/>
            <a:ext cx="319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FanRadiusStartPixel</a:t>
            </a:r>
            <a:r>
              <a:rPr lang="en-US" dirty="0" smtClean="0">
                <a:solidFill>
                  <a:srgbClr val="FFC000"/>
                </a:solidFill>
              </a:rPr>
              <a:t> = 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97076" y="5098310"/>
            <a:ext cx="27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FanOrigin</a:t>
            </a:r>
            <a:r>
              <a:rPr lang="en-US" dirty="0" smtClean="0">
                <a:solidFill>
                  <a:srgbClr val="FFC000"/>
                </a:solidFill>
              </a:rPr>
              <a:t> = 320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657600" y="4560151"/>
            <a:ext cx="1054100" cy="5381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486971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18391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795" y="4366394"/>
            <a:ext cx="159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MF</a:t>
            </a:r>
            <a:r>
              <a:rPr lang="en-US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0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clipping fan for volume reconstruction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99001" y="3899903"/>
            <a:ext cx="3790316" cy="5739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49164">
            <a:off x="5556840" y="3737609"/>
            <a:ext cx="328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FanRadiusEndPixel</a:t>
            </a:r>
            <a:r>
              <a:rPr lang="en-US" dirty="0" smtClean="0">
                <a:solidFill>
                  <a:srgbClr val="FFC000"/>
                </a:solidFill>
              </a:rPr>
              <a:t> = 450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7994" y="4881378"/>
            <a:ext cx="2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Image size: 640x480 pixels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3448108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the transducer geometry for RF scan conversion - curvilinear transducer</a:t>
            </a:r>
            <a:endParaRPr lang="en-US" sz="1600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400330" y="520546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1048" y="5229667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1200" y="5190402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OutputImageStartDephMm</a:t>
            </a:r>
            <a:r>
              <a:rPr lang="en-US" sz="1100" dirty="0" smtClean="0">
                <a:solidFill>
                  <a:srgbClr val="FFC000"/>
                </a:solidFill>
              </a:rPr>
              <a:t> = -3.0 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05330" y="457200"/>
            <a:ext cx="3686270" cy="13080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Obsolete! (only for Plus-2.0.x)</a:t>
            </a:r>
          </a:p>
          <a:p>
            <a:pPr marL="92075" indent="-92075"/>
            <a:r>
              <a:rPr lang="en-US" sz="1400" b="1" dirty="0" smtClean="0">
                <a:latin typeface="+mj-lt"/>
              </a:rPr>
              <a:t>In current versions </a:t>
            </a:r>
            <a:r>
              <a:rPr lang="en-US" sz="1400" b="1" dirty="0">
                <a:latin typeface="+mj-lt"/>
              </a:rPr>
              <a:t>use </a:t>
            </a:r>
            <a:r>
              <a:rPr lang="en-US" sz="1400" b="1" dirty="0" err="1">
                <a:latin typeface="+mj-lt"/>
              </a:rPr>
              <a:t>TransducerCenterPixel</a:t>
            </a:r>
            <a:r>
              <a:rPr lang="en-US" sz="1400" b="1" dirty="0">
                <a:latin typeface="+mj-lt"/>
              </a:rPr>
              <a:t>:</a:t>
            </a:r>
            <a:endParaRPr lang="en-US" sz="1400" b="1" dirty="0" smtClean="0">
              <a:latin typeface="+mj-lt"/>
            </a:endParaRPr>
          </a:p>
          <a:p>
            <a:pPr marL="92075" indent="-92075"/>
            <a:r>
              <a:rPr lang="en-US" sz="1200" dirty="0" err="1" smtClean="0">
                <a:latin typeface="+mj-lt"/>
              </a:rPr>
              <a:t>TransducerCenterPixel</a:t>
            </a:r>
            <a:r>
              <a:rPr lang="en-US" sz="1200" dirty="0" smtClean="0">
                <a:latin typeface="+mj-lt"/>
              </a:rPr>
              <a:t>[0] = </a:t>
            </a:r>
            <a:r>
              <a:rPr lang="en-US" sz="1200" dirty="0" err="1" smtClean="0">
                <a:latin typeface="+mj-lt"/>
              </a:rPr>
              <a:t>OutputImageSizePixel</a:t>
            </a:r>
            <a:r>
              <a:rPr lang="en-US" sz="1200" dirty="0" smtClean="0">
                <a:latin typeface="+mj-lt"/>
              </a:rPr>
              <a:t>[0]/2</a:t>
            </a:r>
          </a:p>
          <a:p>
            <a:pPr marL="92075" indent="-92075"/>
            <a:r>
              <a:rPr lang="en-US" sz="1100" dirty="0" err="1" smtClean="0"/>
              <a:t>TransducerCenterPixel</a:t>
            </a:r>
            <a:r>
              <a:rPr lang="en-US" sz="1100" dirty="0" smtClean="0"/>
              <a:t>[1] =</a:t>
            </a:r>
            <a:br>
              <a:rPr lang="en-US" sz="1100" dirty="0" smtClean="0"/>
            </a:br>
            <a:r>
              <a:rPr lang="en-US" sz="1100" dirty="0" smtClean="0"/>
              <a:t>(</a:t>
            </a:r>
            <a:r>
              <a:rPr lang="en-US" sz="1100" dirty="0" err="1" smtClean="0"/>
              <a:t>RadiusStartMm</a:t>
            </a:r>
            <a:r>
              <a:rPr lang="en-US" sz="1100" dirty="0" smtClean="0"/>
              <a:t> –</a:t>
            </a:r>
            <a:r>
              <a:rPr lang="en-US" sz="1100" dirty="0" err="1" smtClean="0"/>
              <a:t>OutputImageStartDepthMm</a:t>
            </a:r>
            <a:r>
              <a:rPr lang="en-US" sz="1100" dirty="0" smtClean="0"/>
              <a:t>) / </a:t>
            </a:r>
            <a:r>
              <a:rPr lang="en-US" sz="1100" dirty="0" err="1" smtClean="0"/>
              <a:t>OutputImageSpacingMmPerPixel</a:t>
            </a:r>
            <a:r>
              <a:rPr lang="en-US" sz="1100" dirty="0" smtClean="0"/>
              <a:t>[1]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5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05890" y="4800600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405890" y="4811133"/>
            <a:ext cx="0" cy="7121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1489" y="4979313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= 53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5850" y="457200"/>
            <a:ext cx="353575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Plus 2.1.x and above</a:t>
            </a:r>
            <a:endParaRPr lang="en-US" b="1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69980" y="5887188"/>
            <a:ext cx="2962273" cy="132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8553" y="563880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= 410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405890" y="5523286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7071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078" y="895478"/>
            <a:ext cx="5867400" cy="4669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2" b="2201"/>
          <a:stretch/>
        </p:blipFill>
        <p:spPr bwMode="auto">
          <a:xfrm>
            <a:off x="2819400" y="1153925"/>
            <a:ext cx="2957699" cy="3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5943600" y="1157091"/>
            <a:ext cx="0" cy="39145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04232" y="2904828"/>
            <a:ext cx="22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rgbClr val="FFC000"/>
                </a:solidFill>
              </a:rPr>
              <a:t>ImagingDepthMm </a:t>
            </a:r>
            <a:r>
              <a:rPr lang="en-CA" sz="1600" dirty="0" smtClean="0">
                <a:solidFill>
                  <a:srgbClr val="FFC000"/>
                </a:solidFill>
              </a:rPr>
              <a:t>= 55.0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/>
              <a:t>Defining the transducer geometry for RF scan conversion - </a:t>
            </a:r>
            <a:r>
              <a:rPr lang="en-US" sz="2000" b="1" dirty="0" smtClean="0"/>
              <a:t>linear </a:t>
            </a:r>
            <a:r>
              <a:rPr lang="en-US" sz="2000" b="1" dirty="0"/>
              <a:t>transducer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88839" y="5966460"/>
            <a:ext cx="324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TransducerGeometry</a:t>
            </a:r>
            <a:r>
              <a:rPr lang="en-CA" dirty="0"/>
              <a:t>="LINEAR"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800" y="12408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8279" y="5433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76169" y="893889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76169" y="892311"/>
            <a:ext cx="0" cy="609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679" y="619569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34000" y="5071646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53635" y="5564925"/>
            <a:ext cx="1442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96958" y="893889"/>
            <a:ext cx="40081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357" y="2447092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[1]=616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315200" y="894526"/>
            <a:ext cx="0" cy="4670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71078" y="2643215"/>
            <a:ext cx="5091" cy="32226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79770" y="4309646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38478" y="4810570"/>
            <a:ext cx="522" cy="10553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819400" y="5147846"/>
            <a:ext cx="29297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371078" y="5681246"/>
            <a:ext cx="58674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51271" y="5114092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rgbClr val="FFC000"/>
                </a:solidFill>
              </a:rPr>
              <a:t>TransducerWidth</a:t>
            </a:r>
            <a:r>
              <a:rPr lang="hu-HU" sz="1600" dirty="0" smtClean="0">
                <a:solidFill>
                  <a:srgbClr val="FFC000"/>
                </a:solidFill>
              </a:rPr>
              <a:t>Mm </a:t>
            </a:r>
            <a:r>
              <a:rPr lang="en-CA" sz="1600" dirty="0" smtClean="0">
                <a:solidFill>
                  <a:srgbClr val="FFC000"/>
                </a:solidFill>
              </a:rPr>
              <a:t>= 38.0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17938" y="5681246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[0]=820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624512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2570" y="1162586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19400" y="4309646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06358" y="1151156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72400" y="892076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1489" y="804446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= 15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366607" y="548030"/>
            <a:ext cx="29767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1200" y="31943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= 150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406358" y="892076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343400" y="395630"/>
            <a:ext cx="0" cy="9568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371600" y="395630"/>
            <a:ext cx="0" cy="9568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406</Words>
  <Application>Microsoft Office PowerPoint</Application>
  <PresentationFormat>On-screen Show 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44</cp:revision>
  <dcterms:created xsi:type="dcterms:W3CDTF">2011-05-11T20:54:49Z</dcterms:created>
  <dcterms:modified xsi:type="dcterms:W3CDTF">2014-11-15T21:32:55Z</dcterms:modified>
</cp:coreProperties>
</file>