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64" r:id="rId4"/>
    <p:sldId id="259" r:id="rId5"/>
    <p:sldId id="265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4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43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2C8F-80C9-49EC-8D3E-1E16295FA588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029B5-A1E2-4665-B56F-B8A6AD155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9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71600" y="6486417"/>
            <a:ext cx="6400800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assembla.com/svn/plus/trunk/doc/tutorials/PlusTutorialfCalCalibrationProcess.pptx" TargetMode="External"/><Relationship Id="rId2" Type="http://schemas.openxmlformats.org/officeDocument/2006/relationships/hyperlink" Target="http://www.assembla.com/spaces/plu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bversion.assembla.com/svn/plus/trunk/doc/specifications/CoordinateSystems/FreehandCalibration_CoordinateRepresentation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PLUS Tutorial: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Ultrasound probe calibration using </a:t>
            </a:r>
            <a:r>
              <a:rPr lang="en-US" dirty="0" err="1" smtClean="0"/>
              <a:t>fCal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80772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smtClean="0">
                <a:hlinkClick r:id="rId2"/>
              </a:rPr>
              <a:t>www.assembla.com/spaces/plus</a:t>
            </a:r>
            <a:endParaRPr lang="en-US" sz="1800" dirty="0" smtClean="0"/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300" dirty="0"/>
              <a:t>Source: </a:t>
            </a:r>
            <a:r>
              <a:rPr lang="en-US" sz="1300" dirty="0">
                <a:hlinkClick r:id="rId3"/>
              </a:rPr>
              <a:t>https://</a:t>
            </a:r>
            <a:r>
              <a:rPr lang="en-US" sz="1300" dirty="0" smtClean="0">
                <a:hlinkClick r:id="rId3"/>
              </a:rPr>
              <a:t>subversion.assembla.com/svn/plus/trunk/doc/tutorials/PlusTutorialfCalCalibrationProcess.pptx</a:t>
            </a:r>
            <a:endParaRPr lang="en-US" sz="1300" dirty="0" smtClean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6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r>
              <a:rPr lang="en-CA" dirty="0" smtClean="0"/>
              <a:t>Goal: Determine the </a:t>
            </a:r>
            <a:r>
              <a:rPr lang="en-CA" b="1" dirty="0" smtClean="0"/>
              <a:t>Image-to-Probe</a:t>
            </a:r>
            <a:r>
              <a:rPr lang="en-CA" dirty="0" smtClean="0"/>
              <a:t> transform.</a:t>
            </a:r>
          </a:p>
          <a:p>
            <a:r>
              <a:rPr lang="en-CA" dirty="0" smtClean="0"/>
              <a:t>Use the correspondence of known wire positions in 3D and segmented wire positions in the US image.</a:t>
            </a:r>
          </a:p>
          <a:p>
            <a:r>
              <a:rPr lang="en-CA" dirty="0" smtClean="0"/>
              <a:t>N-wires are attached to a precisely manufactured calibration phantom (see image below) – see phantom building tutorial </a:t>
            </a:r>
            <a:r>
              <a:rPr lang="en-CA" dirty="0"/>
              <a:t>(PlusTutorialBuildingfCalPhantom.pptx </a:t>
            </a:r>
            <a:r>
              <a:rPr lang="en-CA" dirty="0" smtClean="0"/>
              <a:t>) for phantom building instructions.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1667078" y="3886200"/>
            <a:ext cx="5876722" cy="247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Coordinate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9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1100" dirty="0">
                <a:hlinkClick r:id="rId2"/>
              </a:rPr>
              <a:t>https://</a:t>
            </a:r>
            <a:r>
              <a:rPr lang="en-CA" sz="1100" dirty="0" smtClean="0">
                <a:hlinkClick r:id="rId2"/>
              </a:rPr>
              <a:t>subversion.assembla.com/svn/plus/trunk/doc/specifications/CoordinateSystems/FreehandCalibration_CoordinateRepresentation.png</a:t>
            </a:r>
            <a:endParaRPr lang="en-CA" sz="1100" dirty="0"/>
          </a:p>
          <a:p>
            <a:pPr>
              <a:buNone/>
            </a:pPr>
            <a:endParaRPr lang="en-CA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66510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948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343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Device set used in this tutorial:</a:t>
            </a:r>
          </a:p>
          <a:p>
            <a:r>
              <a:rPr lang="en-US" dirty="0" err="1" smtClean="0"/>
              <a:t>Sonix</a:t>
            </a:r>
            <a:r>
              <a:rPr lang="en-US" dirty="0" smtClean="0"/>
              <a:t> Touch with GPS extension</a:t>
            </a:r>
          </a:p>
          <a:p>
            <a:r>
              <a:rPr lang="en-US" dirty="0" smtClean="0"/>
              <a:t>Tracker tools</a:t>
            </a:r>
          </a:p>
          <a:p>
            <a:pPr lvl="1"/>
            <a:r>
              <a:rPr lang="en-US" dirty="0" smtClean="0"/>
              <a:t>Probe</a:t>
            </a:r>
          </a:p>
          <a:p>
            <a:pPr lvl="1"/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Stylus</a:t>
            </a:r>
          </a:p>
          <a:p>
            <a:r>
              <a:rPr lang="en-US" dirty="0" err="1" smtClean="0"/>
              <a:t>fCal</a:t>
            </a:r>
            <a:r>
              <a:rPr lang="en-US" dirty="0" smtClean="0"/>
              <a:t> 1.x calibration phantom</a:t>
            </a:r>
          </a:p>
          <a:p>
            <a:r>
              <a:rPr lang="en-US" dirty="0" err="1" smtClean="0"/>
              <a:t>Sonix</a:t>
            </a:r>
            <a:r>
              <a:rPr lang="en-US" dirty="0" smtClean="0"/>
              <a:t> GPS side cover removed for accessing all connectors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3810000" cy="2547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" y="3886200"/>
            <a:ext cx="3800475" cy="253681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4525963"/>
          </a:xfrm>
        </p:spPr>
        <p:txBody>
          <a:bodyPr/>
          <a:lstStyle/>
          <a:p>
            <a:r>
              <a:rPr lang="en-US" dirty="0" smtClean="0"/>
              <a:t>Start fCal.exe</a:t>
            </a:r>
          </a:p>
          <a:p>
            <a:r>
              <a:rPr lang="en-US" dirty="0" smtClean="0"/>
              <a:t>Select your device set and click </a:t>
            </a:r>
            <a:r>
              <a:rPr lang="en-US" i="1" dirty="0" smtClean="0"/>
              <a:t>Connect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5770746" cy="426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2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Stylus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Attach an EM sensor to any pointing object.</a:t>
            </a:r>
          </a:p>
          <a:p>
            <a:r>
              <a:rPr lang="en-US" dirty="0" err="1" smtClean="0"/>
              <a:t>fCal</a:t>
            </a:r>
            <a:r>
              <a:rPr lang="en-US" dirty="0" smtClean="0"/>
              <a:t> collects 100 different points.</a:t>
            </a:r>
          </a:p>
          <a:p>
            <a:r>
              <a:rPr lang="en-US" dirty="0" smtClean="0"/>
              <a:t>Stylus tip should be fixed to the reference while pivoting the sensor on a sphere surface.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405188" cy="381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Registration of predefined landmark points.</a:t>
            </a:r>
          </a:p>
          <a:p>
            <a:r>
              <a:rPr lang="en-US" dirty="0" smtClean="0"/>
              <a:t>Model points are defined in the configuration XML file.</a:t>
            </a:r>
          </a:p>
          <a:p>
            <a:r>
              <a:rPr lang="en-US" dirty="0" smtClean="0"/>
              <a:t>Tracked points are collected by the stylus.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" y="1676400"/>
            <a:ext cx="4300392" cy="40477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collection and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143000"/>
            <a:ext cx="4267200" cy="4525963"/>
          </a:xfrm>
        </p:spPr>
        <p:txBody>
          <a:bodyPr/>
          <a:lstStyle/>
          <a:p>
            <a:r>
              <a:rPr lang="en-US" dirty="0" smtClean="0"/>
              <a:t>Align the transducer to have the marked side on the A1 side of the phantom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49483"/>
            <a:ext cx="3670993" cy="256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962401"/>
            <a:ext cx="3657599" cy="243839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  <p:pic>
        <p:nvPicPr>
          <p:cNvPr id="3074" name="Picture 2" descr="H:\DCIM\100OLYMP\PA250554.JPG"/>
          <p:cNvPicPr>
            <a:picLocks noChangeAspect="1" noChangeArrowheads="1"/>
          </p:cNvPicPr>
          <p:nvPr/>
        </p:nvPicPr>
        <p:blipFill>
          <a:blip r:embed="rId5" cstate="print"/>
          <a:srcRect l="4314" t="23011" r="774" b="11792"/>
          <a:stretch>
            <a:fillRect/>
          </a:stretch>
        </p:blipFill>
        <p:spPr bwMode="auto">
          <a:xfrm>
            <a:off x="5715000" y="2438400"/>
            <a:ext cx="2667000" cy="1373909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267200" y="3886200"/>
            <a:ext cx="4267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 automatically collects 100 images for validation, 200 images for calibration.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Images with failed registration are discarded.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slowly.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the transducer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orthogonal to the wires to have optimal image quality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28655" y="3520698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14120" y="3250069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27750" y="3292475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53000" y="2438400"/>
            <a:ext cx="1371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Marking on the transducer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43600" y="2743200"/>
            <a:ext cx="4572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PLUS Tutorial:  Ultrasound probe calibration using fCal</vt:lpstr>
      <vt:lpstr>Concept</vt:lpstr>
      <vt:lpstr>Coordinate systems</vt:lpstr>
      <vt:lpstr>Hardware setup</vt:lpstr>
      <vt:lpstr>Software setup</vt:lpstr>
      <vt:lpstr>Stylus calibration</vt:lpstr>
      <vt:lpstr>Phantom registration</vt:lpstr>
      <vt:lpstr>Image collection and calibration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Probe Calibration</dc:title>
  <dc:creator>APA</dc:creator>
  <cp:lastModifiedBy>Andras Lasso</cp:lastModifiedBy>
  <cp:revision>33</cp:revision>
  <dcterms:created xsi:type="dcterms:W3CDTF">2011-07-31T02:56:19Z</dcterms:created>
  <dcterms:modified xsi:type="dcterms:W3CDTF">2012-11-03T16:59:53Z</dcterms:modified>
</cp:coreProperties>
</file>