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5" r:id="rId4"/>
    <p:sldId id="256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B82-DC97-4841-8F14-AC63817511EF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57200" y="2895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Spatial calibration in Plus provides the transformation from the </a:t>
            </a:r>
            <a:r>
              <a:rPr lang="en-US" i="1" dirty="0" smtClean="0"/>
              <a:t>Image </a:t>
            </a:r>
            <a:r>
              <a:rPr lang="en-US" dirty="0" smtClean="0"/>
              <a:t>coordinate system (that has the origin in one of the image corner) to the </a:t>
            </a:r>
            <a:r>
              <a:rPr lang="en-US" i="1" dirty="0" smtClean="0"/>
              <a:t>Probe </a:t>
            </a:r>
            <a:r>
              <a:rPr lang="en-US" dirty="0" smtClean="0"/>
              <a:t>coordinate system. However, some users are interested in knowing positions in the </a:t>
            </a:r>
            <a:r>
              <a:rPr lang="en-US" i="1" dirty="0" smtClean="0"/>
              <a:t>Transducer </a:t>
            </a:r>
            <a:r>
              <a:rPr lang="en-US" dirty="0" smtClean="0"/>
              <a:t>coordinate system, which has </a:t>
            </a:r>
            <a:r>
              <a:rPr lang="en-US" dirty="0" smtClean="0"/>
              <a:t>similar orientation (axes are parallel but the order and direction may be different) as </a:t>
            </a:r>
            <a:r>
              <a:rPr lang="en-US" dirty="0" smtClean="0"/>
              <a:t>the </a:t>
            </a:r>
            <a:r>
              <a:rPr lang="en-US" i="1" dirty="0" smtClean="0"/>
              <a:t>Image </a:t>
            </a:r>
            <a:r>
              <a:rPr lang="en-US" dirty="0" smtClean="0"/>
              <a:t>coordinate system, but has the origin in the middle of the transducer </a:t>
            </a:r>
            <a:r>
              <a:rPr lang="en-US" dirty="0" smtClean="0"/>
              <a:t>pixel and the unit is mm.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slides explain how to determine the transformation between the </a:t>
            </a:r>
            <a:r>
              <a:rPr lang="en-US" i="1" dirty="0" smtClean="0"/>
              <a:t>Image</a:t>
            </a:r>
            <a:r>
              <a:rPr lang="en-US" dirty="0" smtClean="0"/>
              <a:t> and </a:t>
            </a:r>
            <a:r>
              <a:rPr lang="en-US" i="1" dirty="0" smtClean="0"/>
              <a:t>Transducer</a:t>
            </a:r>
            <a:r>
              <a:rPr lang="en-US" dirty="0" smtClean="0"/>
              <a:t> </a:t>
            </a:r>
            <a:r>
              <a:rPr lang="en-US" dirty="0" smtClean="0"/>
              <a:t>coordinate system, which can be used to obtain the </a:t>
            </a:r>
            <a:r>
              <a:rPr lang="en-US" i="1" dirty="0" smtClean="0"/>
              <a:t>Transducer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Probe</a:t>
            </a:r>
            <a:r>
              <a:rPr lang="en-US" dirty="0" smtClean="0"/>
              <a:t> transform.</a:t>
            </a:r>
          </a:p>
          <a:p>
            <a:endParaRPr lang="en-US" dirty="0"/>
          </a:p>
          <a:p>
            <a:r>
              <a:rPr lang="en-US" dirty="0" smtClean="0"/>
              <a:t>For example, </a:t>
            </a:r>
            <a:r>
              <a:rPr lang="en-US" dirty="0" err="1" smtClean="0"/>
              <a:t>BrainLab</a:t>
            </a:r>
            <a:r>
              <a:rPr lang="en-US" dirty="0" smtClean="0"/>
              <a:t> provides image pose in the </a:t>
            </a:r>
            <a:r>
              <a:rPr lang="en-US" i="1" dirty="0" smtClean="0"/>
              <a:t>Transducer</a:t>
            </a:r>
            <a:r>
              <a:rPr lang="en-US" dirty="0" smtClean="0"/>
              <a:t> </a:t>
            </a:r>
            <a:r>
              <a:rPr lang="en-US" dirty="0" smtClean="0"/>
              <a:t>coordinate system. To perform volume reconstruction using Plus, the </a:t>
            </a:r>
            <a:r>
              <a:rPr lang="en-US" i="1" dirty="0" err="1" smtClean="0"/>
              <a:t>TransducerToImage</a:t>
            </a:r>
            <a:r>
              <a:rPr lang="en-US" i="1" dirty="0" smtClean="0"/>
              <a:t> </a:t>
            </a:r>
            <a:r>
              <a:rPr lang="en-US" dirty="0" smtClean="0"/>
              <a:t>transform has to be computed as follows.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Compute transform between </a:t>
            </a:r>
            <a:r>
              <a:rPr lang="en-CA" i="1" dirty="0" smtClean="0"/>
              <a:t>Transducer</a:t>
            </a:r>
            <a:r>
              <a:rPr lang="en-CA" dirty="0" smtClean="0"/>
              <a:t> </a:t>
            </a:r>
            <a:r>
              <a:rPr lang="en-CA" dirty="0" smtClean="0"/>
              <a:t>and </a:t>
            </a:r>
            <a:r>
              <a:rPr lang="en-CA" i="1" dirty="0" smtClean="0"/>
              <a:t>Image </a:t>
            </a:r>
            <a:r>
              <a:rPr lang="en-CA" dirty="0" smtClean="0"/>
              <a:t>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20617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17" y="1381447"/>
            <a:ext cx="5797601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005170" y="697002"/>
            <a:ext cx="1068129" cy="1357346"/>
            <a:chOff x="5552740" y="62064"/>
            <a:chExt cx="1068129" cy="1673348"/>
          </a:xfrm>
        </p:grpSpPr>
        <p:sp>
          <p:nvSpPr>
            <p:cNvPr id="2" name="Rectangle 1"/>
            <p:cNvSpPr/>
            <p:nvPr/>
          </p:nvSpPr>
          <p:spPr>
            <a:xfrm>
              <a:off x="5778861" y="62064"/>
              <a:ext cx="624838" cy="1145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2740" y="1207233"/>
              <a:ext cx="1068129" cy="3973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5554069" y="1450030"/>
              <a:ext cx="1061146" cy="28538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6340681" y="464106"/>
              <a:ext cx="136119" cy="1691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M</a:t>
              </a:r>
            </a:p>
          </p:txBody>
        </p:sp>
      </p:grpSp>
      <p:sp>
        <p:nvSpPr>
          <p:cNvPr id="17" name="Cube 16"/>
          <p:cNvSpPr/>
          <p:nvPr/>
        </p:nvSpPr>
        <p:spPr>
          <a:xfrm>
            <a:off x="3434562" y="4011536"/>
            <a:ext cx="3071840" cy="21187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2925002" y="4190615"/>
            <a:ext cx="1749453" cy="1512332"/>
            <a:chOff x="5783047" y="4996785"/>
            <a:chExt cx="1749453" cy="151233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35781" y="560638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532512" y="5225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83047" y="5237053"/>
              <a:ext cx="17494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Tracker</a:t>
              </a:r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Defined in the MRI space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9174" y="4996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58925" y="1813588"/>
            <a:ext cx="2170377" cy="1245604"/>
            <a:chOff x="5149456" y="5263513"/>
            <a:chExt cx="2170377" cy="1245604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035781" y="56063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6029243" y="5606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149456" y="5263513"/>
              <a:ext cx="12171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</a:rPr>
                <a:t>Transducer</a:t>
              </a:r>
              <a:endParaRPr lang="en-US" dirty="0" smtClean="0">
                <a:solidFill>
                  <a:srgbClr val="92D05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3686" y="591195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5800" y="697002"/>
            <a:ext cx="2844113" cy="1268958"/>
            <a:chOff x="6658362" y="3383878"/>
            <a:chExt cx="2844113" cy="1268958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7729953" y="4068634"/>
              <a:ext cx="3913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658362" y="4283504"/>
              <a:ext cx="96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(F=far)</a:t>
              </a:r>
              <a:endParaRPr lang="en-US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7721485" y="4059135"/>
              <a:ext cx="8468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729953" y="3677248"/>
              <a:ext cx="344358" cy="3818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94762" y="338387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02769" y="3763834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(M=marked)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04747" y="3667103"/>
              <a:ext cx="8923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Image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(unit: pixel)</a:t>
              </a:r>
              <a:endPara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449231" y="6245423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1920 pixel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748924" y="6205015"/>
            <a:ext cx="5813094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871512" y="1396382"/>
            <a:ext cx="0" cy="46283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07470" y="5562600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1200 pixel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211430" y="2554069"/>
            <a:ext cx="233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TransducerOrigin</a:t>
            </a:r>
            <a:r>
              <a:rPr lang="en-US" dirty="0" smtClean="0">
                <a:solidFill>
                  <a:srgbClr val="FFC000"/>
                </a:solidFill>
              </a:rPr>
              <a:t> point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(930, 194,0)</a:t>
            </a:r>
            <a:r>
              <a:rPr lang="en-US" baseline="-25000" dirty="0" smtClean="0">
                <a:solidFill>
                  <a:srgbClr val="FFC000"/>
                </a:solidFill>
              </a:rPr>
              <a:t>Image</a:t>
            </a:r>
            <a:endParaRPr lang="en-US" baseline="-25000" dirty="0">
              <a:solidFill>
                <a:srgbClr val="FFC000"/>
              </a:solidFill>
            </a:endParaRPr>
          </a:p>
        </p:txBody>
      </p:sp>
      <p:sp>
        <p:nvSpPr>
          <p:cNvPr id="99" name="4-Point Star 98"/>
          <p:cNvSpPr/>
          <p:nvPr/>
        </p:nvSpPr>
        <p:spPr>
          <a:xfrm>
            <a:off x="4420844" y="2027170"/>
            <a:ext cx="193719" cy="228600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543710" y="2178419"/>
            <a:ext cx="667720" cy="56478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1. Coordinate systems definition</a:t>
            </a:r>
          </a:p>
        </p:txBody>
      </p:sp>
    </p:spTree>
    <p:extLst>
      <p:ext uri="{BB962C8B-B14F-4D97-AF65-F5344CB8AC3E}">
        <p14:creationId xmlns:p14="http://schemas.microsoft.com/office/powerpoint/2010/main" val="32281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29" y="914400"/>
            <a:ext cx="6788049" cy="447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04369" y="5502845"/>
            <a:ext cx="758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spacing</a:t>
            </a:r>
            <a:r>
              <a:rPr lang="en-US" dirty="0" smtClean="0"/>
              <a:t>:  (30mm/285pixel, 20mm/190pixel) = (0.105, 0.105) mm/pixel = 0.105 mm/pixel.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2. Determine pixel spacing</a:t>
            </a:r>
          </a:p>
        </p:txBody>
      </p:sp>
    </p:spTree>
    <p:extLst>
      <p:ext uri="{BB962C8B-B14F-4D97-AF65-F5344CB8AC3E}">
        <p14:creationId xmlns:p14="http://schemas.microsoft.com/office/powerpoint/2010/main" val="40749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32833" y="688538"/>
            <a:ext cx="379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</a:t>
            </a:r>
            <a:r>
              <a:rPr lang="en-US" b="1" baseline="-25000" dirty="0" err="1" smtClean="0"/>
              <a:t>Image</a:t>
            </a:r>
            <a:r>
              <a:rPr lang="en-US" b="1" baseline="-25000" dirty="0" smtClean="0"/>
              <a:t> </a:t>
            </a:r>
            <a:r>
              <a:rPr lang="en-US" b="1" dirty="0" smtClean="0"/>
              <a:t>= </a:t>
            </a:r>
            <a:r>
              <a:rPr lang="en-US" b="1" dirty="0" err="1" smtClean="0"/>
              <a:t>TransducerToImage</a:t>
            </a:r>
            <a:r>
              <a:rPr lang="en-US" b="1" dirty="0" smtClean="0"/>
              <a:t> </a:t>
            </a:r>
            <a:r>
              <a:rPr lang="en-US" b="1" dirty="0" smtClean="0"/>
              <a:t>*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Transducer</a:t>
            </a:r>
            <a:endParaRPr lang="en-US" b="1" baseline="-25000" dirty="0" smtClean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9204"/>
              </p:ext>
            </p:extLst>
          </p:nvPr>
        </p:nvGraphicFramePr>
        <p:xfrm>
          <a:off x="1261421" y="293992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86379" y="1194643"/>
            <a:ext cx="4813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smtClean="0"/>
              <a:t>Translation</a:t>
            </a:r>
            <a:endParaRPr lang="en-US" b="1" dirty="0" smtClean="0"/>
          </a:p>
          <a:p>
            <a:r>
              <a:rPr lang="en-US" dirty="0" smtClean="0"/>
              <a:t>For the </a:t>
            </a:r>
            <a:r>
              <a:rPr lang="en-US" dirty="0" err="1" smtClean="0"/>
              <a:t>TransducerOrigin</a:t>
            </a:r>
            <a:r>
              <a:rPr lang="en-US" dirty="0" smtClean="0"/>
              <a:t> point:</a:t>
            </a:r>
          </a:p>
          <a:p>
            <a:pPr defTabSz="398463"/>
            <a:r>
              <a:rPr lang="en-US" dirty="0" smtClean="0"/>
              <a:t>	</a:t>
            </a:r>
            <a:r>
              <a:rPr lang="en-US" dirty="0" err="1" smtClean="0"/>
              <a:t>TransducerOrigin</a:t>
            </a:r>
            <a:r>
              <a:rPr lang="en-US" baseline="-25000" dirty="0" err="1" smtClean="0"/>
              <a:t>Image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smtClean="0"/>
              <a:t>934,194,0,1)</a:t>
            </a:r>
          </a:p>
          <a:p>
            <a:pPr defTabSz="398463"/>
            <a:r>
              <a:rPr lang="en-US" dirty="0"/>
              <a:t>	</a:t>
            </a:r>
            <a:r>
              <a:rPr lang="en-US" dirty="0" err="1" smtClean="0"/>
              <a:t>TransducerOrigin</a:t>
            </a:r>
            <a:r>
              <a:rPr lang="en-US" baseline="-25000" dirty="0" err="1" smtClean="0"/>
              <a:t>Transducer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(0,0,0,1</a:t>
            </a:r>
            <a:r>
              <a:rPr lang="en-US" dirty="0" smtClean="0"/>
              <a:t>)</a:t>
            </a:r>
          </a:p>
          <a:p>
            <a:pPr defTabSz="398463"/>
            <a:r>
              <a:rPr lang="en-US" dirty="0" smtClean="0"/>
              <a:t>Therefore, the last column of the transform is the</a:t>
            </a:r>
            <a:br>
              <a:rPr lang="en-US" dirty="0" smtClean="0"/>
            </a:br>
            <a:r>
              <a:rPr lang="en-US" dirty="0" smtClean="0"/>
              <a:t>same a</a:t>
            </a:r>
            <a:r>
              <a:rPr lang="en-US" dirty="0" smtClean="0"/>
              <a:t>s </a:t>
            </a:r>
            <a:r>
              <a:rPr lang="en-US" dirty="0" err="1" smtClean="0"/>
              <a:t>TransducerOrigin</a:t>
            </a:r>
            <a:r>
              <a:rPr lang="en-US" baseline="-25000" dirty="0" err="1" smtClean="0"/>
              <a:t>Image</a:t>
            </a:r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1848302"/>
            <a:ext cx="3296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Axis </a:t>
            </a:r>
            <a:r>
              <a:rPr lang="en-US" b="1" dirty="0" smtClean="0"/>
              <a:t>directions</a:t>
            </a:r>
            <a:endParaRPr lang="en-US" b="1" dirty="0" smtClean="0"/>
          </a:p>
          <a:p>
            <a:r>
              <a:rPr lang="en-US" sz="1200" dirty="0" smtClean="0"/>
              <a:t>Transducer x axis = Image x axis</a:t>
            </a:r>
            <a:br>
              <a:rPr lang="en-US" sz="1200" dirty="0" smtClean="0"/>
            </a:br>
            <a:r>
              <a:rPr lang="en-US" sz="1200" dirty="0" smtClean="0"/>
              <a:t> =&gt; first column is [TransducerToImageScale,0,0</a:t>
            </a:r>
            <a:r>
              <a:rPr lang="en-US" sz="1200" dirty="0"/>
              <a:t>]</a:t>
            </a:r>
            <a:endParaRPr lang="en-US" sz="1200" dirty="0" smtClean="0"/>
          </a:p>
          <a:p>
            <a:r>
              <a:rPr lang="en-US" sz="1200" dirty="0" smtClean="0"/>
              <a:t>Transducer y axis = Image -z axis</a:t>
            </a:r>
            <a:br>
              <a:rPr lang="en-US" sz="1200" dirty="0" smtClean="0"/>
            </a:br>
            <a:r>
              <a:rPr lang="en-US" sz="1200" dirty="0" smtClean="0"/>
              <a:t> =&gt; second column [</a:t>
            </a:r>
            <a:r>
              <a:rPr lang="en-US" sz="1200" dirty="0"/>
              <a:t>0,0,-TransducerToImageScale]</a:t>
            </a:r>
            <a:endParaRPr lang="en-US" sz="1200" dirty="0" smtClean="0"/>
          </a:p>
          <a:p>
            <a:r>
              <a:rPr lang="en-US" sz="1200" dirty="0" smtClean="0"/>
              <a:t>Transducer z axis = Image y axis</a:t>
            </a:r>
            <a:br>
              <a:rPr lang="en-US" sz="1200" dirty="0" smtClean="0"/>
            </a:br>
            <a:r>
              <a:rPr lang="en-US" sz="1200" dirty="0" smtClean="0"/>
              <a:t> =&gt; third column is [0,TransducerToImageScale,0]</a:t>
            </a:r>
            <a:endParaRPr lang="en-US" sz="1200" dirty="0" smtClean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10860"/>
              </p:ext>
            </p:extLst>
          </p:nvPr>
        </p:nvGraphicFramePr>
        <p:xfrm>
          <a:off x="6425966" y="5156478"/>
          <a:ext cx="24031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782"/>
                <a:gridCol w="600782"/>
                <a:gridCol w="600782"/>
                <a:gridCol w="600782"/>
              </a:tblGrid>
              <a:tr h="344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934</a:t>
                      </a:r>
                      <a:endParaRPr lang="en-US" b="1" dirty="0"/>
                    </a:p>
                  </a:txBody>
                  <a:tcPr/>
                </a:tc>
              </a:tr>
              <a:tr h="344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194</a:t>
                      </a:r>
                      <a:endParaRPr lang="en-US" b="1" dirty="0"/>
                    </a:p>
                  </a:txBody>
                  <a:tcPr/>
                </a:tc>
              </a:tr>
              <a:tr h="344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44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43328"/>
              </p:ext>
            </p:extLst>
          </p:nvPr>
        </p:nvGraphicFramePr>
        <p:xfrm>
          <a:off x="4457700" y="29551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45521" y="36166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0600" y="3639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95660"/>
              </p:ext>
            </p:extLst>
          </p:nvPr>
        </p:nvGraphicFramePr>
        <p:xfrm>
          <a:off x="247650" y="29551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6379" y="5334000"/>
            <a:ext cx="4033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b="1" dirty="0" smtClean="0"/>
              <a:t>Scaling</a:t>
            </a:r>
            <a:endParaRPr lang="en-US" b="1" dirty="0" smtClean="0"/>
          </a:p>
          <a:p>
            <a:r>
              <a:rPr lang="en-US" sz="1200" dirty="0" smtClean="0"/>
              <a:t>Image (pixel) = </a:t>
            </a:r>
            <a:r>
              <a:rPr lang="en-US" sz="1200" dirty="0" err="1" smtClean="0"/>
              <a:t>TransducerToImageScale</a:t>
            </a:r>
            <a:r>
              <a:rPr lang="en-US" sz="1200" dirty="0" smtClean="0"/>
              <a:t> </a:t>
            </a:r>
            <a:r>
              <a:rPr lang="en-US" sz="1200" dirty="0" smtClean="0"/>
              <a:t>* </a:t>
            </a:r>
            <a:r>
              <a:rPr lang="en-US" sz="1200" dirty="0"/>
              <a:t>Transducer </a:t>
            </a:r>
            <a:r>
              <a:rPr lang="en-US" sz="1200" dirty="0" smtClean="0"/>
              <a:t>(mm)</a:t>
            </a:r>
          </a:p>
          <a:p>
            <a:r>
              <a:rPr lang="en-US" sz="1200" dirty="0" smtClean="0"/>
              <a:t>1 pixel </a:t>
            </a:r>
            <a:r>
              <a:rPr lang="en-US" sz="1200" dirty="0"/>
              <a:t>= </a:t>
            </a:r>
            <a:r>
              <a:rPr lang="en-US" sz="1200" dirty="0" err="1"/>
              <a:t>TransducerToImageScale</a:t>
            </a:r>
            <a:r>
              <a:rPr lang="en-US" sz="1200" dirty="0" smtClean="0"/>
              <a:t> </a:t>
            </a:r>
            <a:r>
              <a:rPr lang="en-US" sz="1200" dirty="0" smtClean="0"/>
              <a:t>* 0.105mm</a:t>
            </a:r>
          </a:p>
          <a:p>
            <a:r>
              <a:rPr lang="en-US" sz="1200" dirty="0" err="1"/>
              <a:t>TransducerToImageScale</a:t>
            </a:r>
            <a:r>
              <a:rPr lang="en-US" sz="1200" dirty="0" smtClean="0"/>
              <a:t> </a:t>
            </a:r>
            <a:r>
              <a:rPr lang="en-US" sz="1200" dirty="0" smtClean="0"/>
              <a:t>= 1 pixel/0.105 mm = 9.5 </a:t>
            </a:r>
            <a:r>
              <a:rPr lang="en-US" sz="1200" dirty="0" smtClean="0"/>
              <a:t>pixel/mm</a:t>
            </a:r>
          </a:p>
          <a:p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4419600"/>
            <a:ext cx="23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Putting it all together:</a:t>
            </a:r>
            <a:endParaRPr lang="en-US" b="1" dirty="0"/>
          </a:p>
          <a:p>
            <a:r>
              <a:rPr lang="en-US" dirty="0" smtClean="0"/>
              <a:t>  </a:t>
            </a:r>
            <a:r>
              <a:rPr lang="en-US" dirty="0" err="1" smtClean="0"/>
              <a:t>TransducerToImage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</a:p>
          <a:p>
            <a:endParaRPr lang="en-US" dirty="0" smtClean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3. Compute </a:t>
            </a:r>
            <a:r>
              <a:rPr lang="en-CA" i="1" dirty="0" err="1" smtClean="0"/>
              <a:t>TransducerToImage</a:t>
            </a:r>
            <a:endParaRPr lang="en-CA" i="1" dirty="0" smtClean="0"/>
          </a:p>
        </p:txBody>
      </p:sp>
    </p:spTree>
    <p:extLst>
      <p:ext uri="{BB962C8B-B14F-4D97-AF65-F5344CB8AC3E}">
        <p14:creationId xmlns:p14="http://schemas.microsoft.com/office/powerpoint/2010/main" val="23177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err="1" smtClean="0"/>
              <a:t>Config</a:t>
            </a:r>
            <a:r>
              <a:rPr lang="en-CA" dirty="0" smtClean="0"/>
              <a:t> file contents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PlusConfiguration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…&gt;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CoordinateDefinitions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&lt;Transform From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="Transducer" 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To="Image"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Matrix="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9.5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0.0 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0.0 934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0.0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0.0 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9.5 194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0.0 -9.5 0.0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 0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0    0   0     1"/&gt;       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CoordinateDefinitions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PlusConfiguration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50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If </a:t>
            </a:r>
            <a:r>
              <a:rPr lang="en-CA" dirty="0" err="1"/>
              <a:t>ImageToProbe</a:t>
            </a:r>
            <a:r>
              <a:rPr lang="en-CA" dirty="0"/>
              <a:t> matrix is 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784" y="1295400"/>
            <a:ext cx="758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ImageToProbe</a:t>
            </a:r>
            <a:r>
              <a:rPr lang="en-US" dirty="0" smtClean="0"/>
              <a:t> matrix is known then the some values can be determined from that matrix: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 and y pixel spacing is the norm of the first and second column of the </a:t>
            </a:r>
            <a:r>
              <a:rPr lang="en-US" dirty="0" err="1" smtClean="0"/>
              <a:t>ProbeToImage</a:t>
            </a:r>
            <a:r>
              <a:rPr lang="en-US" dirty="0" smtClean="0"/>
              <a:t> transform matrix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Image axis directions are: x axis = M (marked), y axis = F (far)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438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Config file contents</vt:lpstr>
      <vt:lpstr>If ImageToProbe matrix is known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30</cp:revision>
  <dcterms:created xsi:type="dcterms:W3CDTF">2013-05-29T17:45:26Z</dcterms:created>
  <dcterms:modified xsi:type="dcterms:W3CDTF">2014-06-10T21:47:10Z</dcterms:modified>
</cp:coreProperties>
</file>