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5742" autoAdjust="0"/>
  </p:normalViewPr>
  <p:slideViewPr>
    <p:cSldViewPr snapToGrid="0">
      <p:cViewPr varScale="1">
        <p:scale>
          <a:sx n="88" d="100"/>
          <a:sy n="88" d="100"/>
        </p:scale>
        <p:origin x="1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6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04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81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14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5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56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E650-C714-4422-84B3-52D981710F55}" type="datetimeFigureOut">
              <a:rPr lang="en-CA" smtClean="0"/>
              <a:t>2015-07-17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FDAD-6C23-4FF5-A705-90A2884EE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42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Ultrasonix</a:t>
            </a:r>
            <a:r>
              <a:rPr lang="en-CA" dirty="0" smtClean="0"/>
              <a:t> motorized </a:t>
            </a:r>
            <a:r>
              <a:rPr lang="en-CA" dirty="0" smtClean="0"/>
              <a:t>transducer </a:t>
            </a:r>
            <a:r>
              <a:rPr lang="en-CA" dirty="0" smtClean="0"/>
              <a:t>transforms computation</a:t>
            </a:r>
            <a:endParaRPr lang="en-CA" dirty="0"/>
          </a:p>
        </p:txBody>
      </p:sp>
      <p:pic>
        <p:nvPicPr>
          <p:cNvPr id="1026" name="Picture 2" descr="http://www.veteldiagnostics.com/images/files/4DC7-4-40%20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95" y="266319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260" y="2764971"/>
            <a:ext cx="1865164" cy="22714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892" y="2420483"/>
            <a:ext cx="1621766" cy="29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08125"/>
              </p:ext>
            </p:extLst>
          </p:nvPr>
        </p:nvGraphicFramePr>
        <p:xfrm>
          <a:off x="304324" y="254140"/>
          <a:ext cx="11431956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666"/>
                <a:gridCol w="4054312"/>
                <a:gridCol w="2857989"/>
                <a:gridCol w="2857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Origin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Axis directions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Unit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Center of the pixel in the corner that is closest to the unmarked side of the transducer,</a:t>
                      </a:r>
                      <a:r>
                        <a:rPr lang="en-US" sz="1000" baseline="0" dirty="0" smtClean="0"/>
                        <a:t> near the transducer surface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r>
                        <a:rPr lang="en-US" sz="1000" baseline="0" dirty="0" smtClean="0"/>
                        <a:t> = towards marked direction</a:t>
                      </a:r>
                    </a:p>
                    <a:p>
                      <a:r>
                        <a:rPr lang="en-US" sz="1000" baseline="0" dirty="0" smtClean="0"/>
                        <a:t>Y= towards the far side of the image (sound propagation direction)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Z</a:t>
                      </a:r>
                      <a:r>
                        <a:rPr lang="en-US" sz="1000" baseline="0" dirty="0" smtClean="0"/>
                        <a:t> = cross(X,Y)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Pixels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Transducer coordinate system origin projected on the rotation</a:t>
                      </a:r>
                      <a:r>
                        <a:rPr lang="en-US" sz="1000" baseline="0" dirty="0" smtClean="0"/>
                        <a:t> axis of the motor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 = motor rotation axis</a:t>
                      </a:r>
                    </a:p>
                    <a:p>
                      <a:r>
                        <a:rPr lang="en-US" sz="1000" dirty="0" smtClean="0"/>
                        <a:t>Y = image F direction when </a:t>
                      </a:r>
                      <a:r>
                        <a:rPr lang="en-US" sz="1000" dirty="0" err="1" smtClean="0"/>
                        <a:t>RotationAngleDeg</a:t>
                      </a:r>
                      <a:r>
                        <a:rPr lang="en-US" sz="1000" dirty="0" smtClean="0"/>
                        <a:t>=0</a:t>
                      </a:r>
                      <a:endParaRPr lang="en-US" sz="1000" dirty="0"/>
                    </a:p>
                    <a:p>
                      <a:r>
                        <a:rPr lang="en-US" sz="1000" dirty="0" smtClean="0"/>
                        <a:t>Z</a:t>
                      </a:r>
                      <a:r>
                        <a:rPr lang="en-US" sz="1000" baseline="0" dirty="0" smtClean="0"/>
                        <a:t> = cross(X,Y)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MotorRotated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</a:t>
                      </a:r>
                      <a:r>
                        <a:rPr lang="en-US" sz="1000" baseline="0" dirty="0" smtClean="0"/>
                        <a:t> as Motor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X = motor rotation axis</a:t>
                      </a:r>
                    </a:p>
                    <a:p>
                      <a:r>
                        <a:rPr lang="en-US" sz="1000" baseline="0" dirty="0" smtClean="0"/>
                        <a:t>Y = Motor coordinate system Y axis right-hand rotated around the X axis by </a:t>
                      </a:r>
                      <a:r>
                        <a:rPr lang="en-US" sz="1000" dirty="0" err="1" smtClean="0"/>
                        <a:t>RotationAngleDeg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Z = Motor coordinate system Z axis right-hand rotated around the Z axis by </a:t>
                      </a:r>
                      <a:r>
                        <a:rPr lang="en-US" sz="1000" dirty="0" err="1" smtClean="0"/>
                        <a:t>RotationAngleDeg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Transducer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center element</a:t>
                      </a:r>
                      <a:r>
                        <a:rPr lang="en-CA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transducer surface. It may rotate around the rotation axis of the motor.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 as </a:t>
                      </a:r>
                      <a:r>
                        <a:rPr lang="en-US" sz="1000" dirty="0" err="1" smtClean="0"/>
                        <a:t>MotorRotated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Straight Connector 75"/>
          <p:cNvCxnSpPr/>
          <p:nvPr/>
        </p:nvCxnSpPr>
        <p:spPr>
          <a:xfrm flipH="1">
            <a:off x="4133983" y="4101096"/>
            <a:ext cx="1187317" cy="206952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354866" y="4830030"/>
            <a:ext cx="3475356" cy="931285"/>
            <a:chOff x="6019060" y="2703735"/>
            <a:chExt cx="3475356" cy="931285"/>
          </a:xfrm>
        </p:grpSpPr>
        <p:sp>
          <p:nvSpPr>
            <p:cNvPr id="12" name="Parallelogram 11"/>
            <p:cNvSpPr/>
            <p:nvPr/>
          </p:nvSpPr>
          <p:spPr>
            <a:xfrm>
              <a:off x="6955952" y="2703735"/>
              <a:ext cx="2529586" cy="931285"/>
            </a:xfrm>
            <a:prstGeom prst="parallelogram">
              <a:avLst>
                <a:gd name="adj" fmla="val 5730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019060" y="3631770"/>
              <a:ext cx="29363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558021" y="2703735"/>
              <a:ext cx="29363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20054612">
            <a:off x="4277826" y="4027435"/>
            <a:ext cx="3634831" cy="1594115"/>
            <a:chOff x="5820482" y="2260770"/>
            <a:chExt cx="3673934" cy="2469547"/>
          </a:xfrm>
        </p:grpSpPr>
        <p:sp>
          <p:nvSpPr>
            <p:cNvPr id="126" name="Parallelogram 125"/>
            <p:cNvSpPr/>
            <p:nvPr/>
          </p:nvSpPr>
          <p:spPr>
            <a:xfrm>
              <a:off x="6935889" y="2704169"/>
              <a:ext cx="2529586" cy="931285"/>
            </a:xfrm>
            <a:prstGeom prst="parallelogram">
              <a:avLst>
                <a:gd name="adj" fmla="val 93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1545388" flipV="1">
              <a:off x="5820482" y="2533222"/>
              <a:ext cx="2971102" cy="21970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558021" y="2703735"/>
              <a:ext cx="29363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085116" y="242272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/>
                <a:t>Image</a:t>
              </a:r>
              <a:endParaRPr lang="en-CA" sz="800" b="1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7475229" y="2703955"/>
              <a:ext cx="32824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7388188" y="2703150"/>
              <a:ext cx="107462" cy="177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229057" y="2609663"/>
              <a:ext cx="24558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endParaRPr 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693246" y="2567495"/>
              <a:ext cx="248786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</a:t>
              </a:r>
              <a:endParaRPr lang="en-US" sz="1100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 flipV="1">
              <a:off x="7496135" y="2448437"/>
              <a:ext cx="2589" cy="256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437492" y="2260770"/>
              <a:ext cx="24558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83825" y="4867853"/>
            <a:ext cx="727466" cy="489679"/>
            <a:chOff x="9482877" y="344152"/>
            <a:chExt cx="727466" cy="489679"/>
          </a:xfrm>
        </p:grpSpPr>
        <p:sp>
          <p:nvSpPr>
            <p:cNvPr id="165" name="TextBox 164"/>
            <p:cNvSpPr txBox="1"/>
            <p:nvPr/>
          </p:nvSpPr>
          <p:spPr>
            <a:xfrm>
              <a:off x="9482877" y="548694"/>
              <a:ext cx="455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/>
                <a:t>Motor</a:t>
              </a:r>
              <a:endParaRPr lang="en-CA" sz="800" b="1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9882503" y="658939"/>
              <a:ext cx="32474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>
              <a:off x="9797834" y="658419"/>
              <a:ext cx="95994" cy="175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9613758" y="649425"/>
              <a:ext cx="242966" cy="16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endParaRPr lang="en-US" sz="11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964205" y="602674"/>
              <a:ext cx="246138" cy="16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</a:t>
              </a:r>
              <a:endParaRPr lang="en-US" sz="1100" dirty="0"/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9887149" y="407603"/>
              <a:ext cx="9721" cy="252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9854901" y="344152"/>
              <a:ext cx="242966" cy="16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 rot="19741719">
            <a:off x="4293843" y="4719309"/>
            <a:ext cx="848418" cy="751746"/>
            <a:chOff x="9536413" y="205884"/>
            <a:chExt cx="848418" cy="751746"/>
          </a:xfrm>
        </p:grpSpPr>
        <p:cxnSp>
          <p:nvCxnSpPr>
            <p:cNvPr id="177" name="Straight Arrow Connector 176"/>
            <p:cNvCxnSpPr/>
            <p:nvPr/>
          </p:nvCxnSpPr>
          <p:spPr>
            <a:xfrm flipV="1">
              <a:off x="9882503" y="658939"/>
              <a:ext cx="324748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rot="1858281" flipH="1">
              <a:off x="9653838" y="591928"/>
              <a:ext cx="173184" cy="30762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9536413" y="696020"/>
              <a:ext cx="2455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F0"/>
                  </a:solidFill>
                </a:rPr>
                <a:t>x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136045" y="471384"/>
              <a:ext cx="2487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F0"/>
                  </a:solidFill>
                </a:rPr>
                <a:t>y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flipH="1" flipV="1">
              <a:off x="9887149" y="407603"/>
              <a:ext cx="9721" cy="25229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9758418" y="205884"/>
              <a:ext cx="2407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B0F0"/>
                  </a:solidFill>
                </a:rPr>
                <a:t>z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741643" y="4889435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b="1" dirty="0" err="1" smtClean="0">
                <a:solidFill>
                  <a:srgbClr val="00B0F0"/>
                </a:solidFill>
              </a:rPr>
              <a:t>MotorRotated</a:t>
            </a:r>
            <a:endParaRPr lang="en-CA" sz="800" b="1" dirty="0">
              <a:solidFill>
                <a:srgbClr val="00B0F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92933" y="3645095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err="1" smtClean="0"/>
              <a:t>RotationAngleDeg</a:t>
            </a:r>
            <a:r>
              <a:rPr lang="en-CA" sz="800" dirty="0" smtClean="0"/>
              <a:t> = 30</a:t>
            </a:r>
            <a:endParaRPr lang="en-CA" sz="800" dirty="0"/>
          </a:p>
        </p:txBody>
      </p:sp>
      <p:sp>
        <p:nvSpPr>
          <p:cNvPr id="49" name="Arc 48"/>
          <p:cNvSpPr/>
          <p:nvPr/>
        </p:nvSpPr>
        <p:spPr>
          <a:xfrm rot="2398767">
            <a:off x="5474810" y="4499870"/>
            <a:ext cx="300559" cy="632031"/>
          </a:xfrm>
          <a:prstGeom prst="arc">
            <a:avLst>
              <a:gd name="adj1" fmla="val 14856665"/>
              <a:gd name="adj2" fmla="val 404274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 rot="20054612">
            <a:off x="5258495" y="4507267"/>
            <a:ext cx="1044866" cy="374219"/>
            <a:chOff x="6892861" y="2371100"/>
            <a:chExt cx="1056108" cy="579727"/>
          </a:xfrm>
        </p:grpSpPr>
        <p:sp>
          <p:nvSpPr>
            <p:cNvPr id="190" name="TextBox 189"/>
            <p:cNvSpPr txBox="1"/>
            <p:nvPr/>
          </p:nvSpPr>
          <p:spPr>
            <a:xfrm>
              <a:off x="6892861" y="2513148"/>
              <a:ext cx="667867" cy="333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/>
                <a:t>Transducer</a:t>
              </a:r>
              <a:endParaRPr lang="en-CA" sz="800" b="1" dirty="0"/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7475229" y="2703955"/>
              <a:ext cx="32824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7388188" y="2703150"/>
              <a:ext cx="107462" cy="177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212566" y="2689217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endParaRPr lang="en-US" sz="11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00183" y="2572627"/>
              <a:ext cx="248786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</a:t>
              </a:r>
              <a:endParaRPr lang="en-US" sz="1100" dirty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H="1" flipV="1">
              <a:off x="7496135" y="2448437"/>
              <a:ext cx="2589" cy="256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7462622" y="2371100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1765" y="5735960"/>
                <a:ext cx="212840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1         0        0        0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func>
                                <m:func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0         0        0         1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5" y="5735960"/>
                <a:ext cx="2128403" cy="102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7"/>
          <p:cNvCxnSpPr>
            <a:stCxn id="165" idx="1"/>
            <a:endCxn id="183" idx="1"/>
          </p:cNvCxnSpPr>
          <p:nvPr/>
        </p:nvCxnSpPr>
        <p:spPr>
          <a:xfrm rot="10800000">
            <a:off x="3741643" y="4997157"/>
            <a:ext cx="542182" cy="182960"/>
          </a:xfrm>
          <a:prstGeom prst="curvedConnector3">
            <a:avLst>
              <a:gd name="adj1" fmla="val 1421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6143" y="5101567"/>
            <a:ext cx="3324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MotorToMotorRotatedTransform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CA" dirty="0" smtClean="0"/>
              <a:t>= </a:t>
            </a:r>
            <a:r>
              <a:rPr lang="en-CA" dirty="0"/>
              <a:t>rot(</a:t>
            </a:r>
            <a:r>
              <a:rPr lang="en-CA" dirty="0" err="1"/>
              <a:t>RotationAngleDeg</a:t>
            </a:r>
            <a:r>
              <a:rPr lang="en-CA" dirty="0" smtClean="0"/>
              <a:t>)</a:t>
            </a:r>
          </a:p>
          <a:p>
            <a:r>
              <a:rPr lang="en-CA" dirty="0"/>
              <a:t>=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70371" y="3291152"/>
            <a:ext cx="3761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MotorRotatedToTransducerTransform</a:t>
            </a:r>
            <a:r>
              <a:rPr lang="en-CA" dirty="0" smtClean="0"/>
              <a:t> </a:t>
            </a:r>
          </a:p>
          <a:p>
            <a:r>
              <a:rPr lang="en-CA" dirty="0" smtClean="0"/>
              <a:t>= translation by radius</a:t>
            </a:r>
          </a:p>
          <a:p>
            <a:r>
              <a:rPr lang="en-CA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18820" y="3895965"/>
                <a:ext cx="177670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1  0  0                0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1  0  −27.25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0  0  1                0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0  0  0                1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20" y="3895965"/>
                <a:ext cx="1776705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7"/>
          <p:cNvCxnSpPr>
            <a:stCxn id="183" idx="0"/>
            <a:endCxn id="190" idx="0"/>
          </p:cNvCxnSpPr>
          <p:nvPr/>
        </p:nvCxnSpPr>
        <p:spPr>
          <a:xfrm rot="5400000" flipH="1" flipV="1">
            <a:off x="4783167" y="4087225"/>
            <a:ext cx="158393" cy="1446029"/>
          </a:xfrm>
          <a:prstGeom prst="curvedConnector3">
            <a:avLst>
              <a:gd name="adj1" fmla="val 24971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940624" y="4709299"/>
            <a:ext cx="3738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TransducerToImageTransform</a:t>
            </a:r>
            <a:r>
              <a:rPr lang="en-CA" dirty="0" smtClean="0"/>
              <a:t> </a:t>
            </a:r>
          </a:p>
          <a:p>
            <a:r>
              <a:rPr lang="en-CA" dirty="0" smtClean="0"/>
              <a:t>= translation by transducer origin in</a:t>
            </a:r>
            <a:br>
              <a:rPr lang="en-CA" dirty="0" smtClean="0"/>
            </a:br>
            <a:r>
              <a:rPr lang="en-CA" dirty="0" smtClean="0"/>
              <a:t>the image and scaling by pixel spacing</a:t>
            </a:r>
          </a:p>
          <a:p>
            <a:r>
              <a:rPr lang="en-CA" dirty="0"/>
              <a:t>=</a:t>
            </a:r>
            <a:endParaRPr lang="en-US" dirty="0"/>
          </a:p>
        </p:txBody>
      </p:sp>
      <p:cxnSp>
        <p:nvCxnSpPr>
          <p:cNvPr id="62" name="Straight Arrow Connector 7"/>
          <p:cNvCxnSpPr>
            <a:stCxn id="193" idx="3"/>
          </p:cNvCxnSpPr>
          <p:nvPr/>
        </p:nvCxnSpPr>
        <p:spPr>
          <a:xfrm flipH="1" flipV="1">
            <a:off x="5751934" y="4417568"/>
            <a:ext cx="106786" cy="353275"/>
          </a:xfrm>
          <a:prstGeom prst="curvedConnector4">
            <a:avLst>
              <a:gd name="adj1" fmla="val -3148657"/>
              <a:gd name="adj2" fmla="val 1353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8480772" y="5632629"/>
                <a:ext cx="265835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4.344        0           0   240 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0             5.051    0    44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0              0        4.7      0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0                0          0      1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772" y="5632629"/>
                <a:ext cx="2658356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17" y="1381447"/>
            <a:ext cx="5797601" cy="46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4005170" y="697002"/>
            <a:ext cx="1068129" cy="1357346"/>
            <a:chOff x="5552740" y="62064"/>
            <a:chExt cx="1068129" cy="1673348"/>
          </a:xfrm>
        </p:grpSpPr>
        <p:sp>
          <p:nvSpPr>
            <p:cNvPr id="53" name="Rectangle 52"/>
            <p:cNvSpPr/>
            <p:nvPr/>
          </p:nvSpPr>
          <p:spPr>
            <a:xfrm>
              <a:off x="5778861" y="62064"/>
              <a:ext cx="624838" cy="1145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52740" y="1207233"/>
              <a:ext cx="1068129" cy="39736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5554069" y="1450030"/>
              <a:ext cx="1061146" cy="28538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6340681" y="464106"/>
              <a:ext cx="136119" cy="1691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M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58925" y="1813588"/>
            <a:ext cx="2170377" cy="1245604"/>
            <a:chOff x="5149456" y="5263513"/>
            <a:chExt cx="2170377" cy="1245604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6532512" y="5606385"/>
              <a:ext cx="64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35781" y="56063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6029243" y="5606385"/>
              <a:ext cx="50326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149456" y="5263513"/>
              <a:ext cx="12171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92D050"/>
                  </a:solidFill>
                </a:rPr>
                <a:t>Transducer</a:t>
              </a:r>
            </a:p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(unit: mm)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6515579" y="5606385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532512" y="6139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43686" y="591195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" y="697002"/>
            <a:ext cx="2844113" cy="1268958"/>
            <a:chOff x="6658362" y="3383878"/>
            <a:chExt cx="2844113" cy="1268958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7729953" y="4068634"/>
              <a:ext cx="3913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658362" y="4283504"/>
              <a:ext cx="96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(F=far)</a:t>
              </a:r>
              <a:endParaRPr lang="en-US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H="1">
              <a:off x="7721485" y="4059135"/>
              <a:ext cx="8468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7729953" y="3677248"/>
              <a:ext cx="344358" cy="3818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894762" y="338387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002769" y="3763834"/>
              <a:ext cx="14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(M=marked)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04747" y="3667103"/>
              <a:ext cx="8923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Image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(unit: pixel)</a:t>
              </a:r>
              <a:endPara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211430" y="2554069"/>
            <a:ext cx="233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TransducerOrigin</a:t>
            </a:r>
            <a:r>
              <a:rPr lang="en-US" dirty="0" smtClean="0">
                <a:solidFill>
                  <a:srgbClr val="FFC000"/>
                </a:solidFill>
              </a:rPr>
              <a:t> point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(240, 44,0)</a:t>
            </a:r>
            <a:r>
              <a:rPr lang="en-US" baseline="-25000" dirty="0" smtClean="0">
                <a:solidFill>
                  <a:srgbClr val="FFC000"/>
                </a:solidFill>
              </a:rPr>
              <a:t>Image</a:t>
            </a:r>
            <a:endParaRPr lang="en-US" baseline="-25000" dirty="0">
              <a:solidFill>
                <a:srgbClr val="FFC000"/>
              </a:solidFill>
            </a:endParaRPr>
          </a:p>
        </p:txBody>
      </p:sp>
      <p:sp>
        <p:nvSpPr>
          <p:cNvPr id="120" name="4-Point Star 119"/>
          <p:cNvSpPr/>
          <p:nvPr/>
        </p:nvSpPr>
        <p:spPr>
          <a:xfrm>
            <a:off x="4420844" y="2027170"/>
            <a:ext cx="193719" cy="228600"/>
          </a:xfrm>
          <a:prstGeom prst="star4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543710" y="2178419"/>
            <a:ext cx="667720" cy="56478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1. Coordinate systems definition</a:t>
            </a:r>
          </a:p>
        </p:txBody>
      </p:sp>
    </p:spTree>
    <p:extLst>
      <p:ext uri="{BB962C8B-B14F-4D97-AF65-F5344CB8AC3E}">
        <p14:creationId xmlns:p14="http://schemas.microsoft.com/office/powerpoint/2010/main" val="407372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43399" y="688538"/>
            <a:ext cx="38245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</a:t>
            </a:r>
            <a:r>
              <a:rPr lang="en-US" b="1" baseline="-25000" dirty="0" err="1"/>
              <a:t>Image</a:t>
            </a:r>
            <a:r>
              <a:rPr lang="en-US" b="1" baseline="-25000" dirty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TransducerToImage</a:t>
            </a:r>
            <a:r>
              <a:rPr lang="en-US" b="1" dirty="0" smtClean="0"/>
              <a:t> </a:t>
            </a:r>
            <a:r>
              <a:rPr lang="en-US" b="1" dirty="0"/>
              <a:t>*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Transducer</a:t>
            </a:r>
            <a:endParaRPr lang="en-US" b="1" baseline="-25000" dirty="0"/>
          </a:p>
          <a:p>
            <a:pPr algn="ctr">
              <a:lnSpc>
                <a:spcPct val="150000"/>
              </a:lnSpc>
            </a:pPr>
            <a:r>
              <a:rPr lang="en-US" b="1" dirty="0"/>
              <a:t>=&gt; </a:t>
            </a:r>
            <a:r>
              <a:rPr lang="en-US" b="1" dirty="0" err="1" smtClean="0"/>
              <a:t>TransducerToImage</a:t>
            </a:r>
            <a:r>
              <a:rPr lang="en-US" b="1" dirty="0"/>
              <a:t>=???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32062"/>
              </p:ext>
            </p:extLst>
          </p:nvPr>
        </p:nvGraphicFramePr>
        <p:xfrm>
          <a:off x="2709221" y="2711320"/>
          <a:ext cx="28956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10380" y="1439883"/>
            <a:ext cx="3506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smtClean="0"/>
              <a:t>Translation</a:t>
            </a:r>
            <a:endParaRPr lang="en-US" b="1" dirty="0"/>
          </a:p>
          <a:p>
            <a:r>
              <a:rPr lang="en-US" dirty="0"/>
              <a:t>For the </a:t>
            </a:r>
            <a:r>
              <a:rPr lang="en-US" dirty="0" err="1"/>
              <a:t>TransducerOrigin</a:t>
            </a:r>
            <a:r>
              <a:rPr lang="en-US" dirty="0"/>
              <a:t> point:</a:t>
            </a:r>
          </a:p>
          <a:p>
            <a:r>
              <a:rPr lang="en-US" dirty="0" err="1"/>
              <a:t>TransducerOrigin</a:t>
            </a:r>
            <a:r>
              <a:rPr lang="en-US" baseline="-25000" dirty="0" err="1"/>
              <a:t>Image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smtClean="0"/>
              <a:t>(240,44,0,1</a:t>
            </a:r>
            <a:r>
              <a:rPr lang="en-US" dirty="0"/>
              <a:t>)</a:t>
            </a:r>
          </a:p>
          <a:p>
            <a:r>
              <a:rPr lang="en-US" dirty="0" err="1" smtClean="0"/>
              <a:t>TransducerOrigin</a:t>
            </a:r>
            <a:r>
              <a:rPr lang="en-US" baseline="-25000" dirty="0" err="1" smtClean="0"/>
              <a:t>Transducer</a:t>
            </a:r>
            <a:r>
              <a:rPr lang="en-US" baseline="-25000" dirty="0" smtClean="0"/>
              <a:t> </a:t>
            </a:r>
            <a:r>
              <a:rPr lang="en-US" dirty="0"/>
              <a:t>= (0,0,0,1)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99435" y="4807804"/>
            <a:ext cx="318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Axis </a:t>
            </a:r>
            <a:r>
              <a:rPr lang="en-US" b="1" dirty="0" smtClean="0"/>
              <a:t>directions</a:t>
            </a:r>
            <a:endParaRPr lang="en-US" b="1" dirty="0"/>
          </a:p>
          <a:p>
            <a:r>
              <a:rPr lang="en-US" dirty="0" smtClean="0"/>
              <a:t>Axis directions are the same for the Transducer and Image coordinate systems, therefore spacing values are placed in the diagonal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0735"/>
              </p:ext>
            </p:extLst>
          </p:nvPr>
        </p:nvGraphicFramePr>
        <p:xfrm>
          <a:off x="8763000" y="4488180"/>
          <a:ext cx="28956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4.344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5.051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5905500" y="27265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93321" y="33880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38400" y="341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18622"/>
              </p:ext>
            </p:extLst>
          </p:nvPr>
        </p:nvGraphicFramePr>
        <p:xfrm>
          <a:off x="1695450" y="27265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755131" y="1461792"/>
            <a:ext cx="5450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smtClean="0"/>
              <a:t>Scaling</a:t>
            </a:r>
            <a:endParaRPr lang="en-US" b="1" dirty="0"/>
          </a:p>
          <a:p>
            <a:r>
              <a:rPr lang="en-US" sz="1200" dirty="0"/>
              <a:t>Image (pixel) = </a:t>
            </a:r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smtClean="0"/>
              <a:t>Transducer </a:t>
            </a:r>
            <a:r>
              <a:rPr lang="en-US" sz="1200" dirty="0"/>
              <a:t>(mm)</a:t>
            </a:r>
          </a:p>
          <a:p>
            <a:r>
              <a:rPr lang="en-US" sz="1200" dirty="0"/>
              <a:t>1 pixel = </a:t>
            </a:r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smtClean="0"/>
              <a:t>0.23mm (x)</a:t>
            </a:r>
          </a:p>
          <a:p>
            <a:r>
              <a:rPr lang="en-US" sz="1200" dirty="0"/>
              <a:t>1 pixel = </a:t>
            </a:r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smtClean="0"/>
              <a:t>0.198mm (y)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 smtClean="0"/>
              <a:t>TransducerToImageSpacing</a:t>
            </a:r>
            <a:r>
              <a:rPr lang="en-US" sz="1200" dirty="0" smtClean="0"/>
              <a:t> </a:t>
            </a:r>
            <a:r>
              <a:rPr lang="en-US" sz="1200" dirty="0"/>
              <a:t>= 1 </a:t>
            </a:r>
            <a:r>
              <a:rPr lang="en-US" sz="1200" dirty="0" smtClean="0"/>
              <a:t>pixel/0.23 </a:t>
            </a:r>
            <a:r>
              <a:rPr lang="en-US" sz="1200" dirty="0"/>
              <a:t>mm = </a:t>
            </a:r>
            <a:r>
              <a:rPr lang="en-US" sz="1200" dirty="0" smtClean="0"/>
              <a:t>4.344 pixel/mm (x)</a:t>
            </a:r>
          </a:p>
          <a:p>
            <a:r>
              <a:rPr lang="en-US" sz="1200" dirty="0" smtClean="0"/>
              <a:t>For y axis: 5.051</a:t>
            </a:r>
          </a:p>
          <a:p>
            <a:r>
              <a:rPr lang="en-US" sz="1200" dirty="0" smtClean="0"/>
              <a:t>For z axis: average of x and y (only used for transforming 3D objects, e.g., for display;</a:t>
            </a:r>
            <a:br>
              <a:rPr lang="en-US" sz="1200" dirty="0" smtClean="0"/>
            </a:br>
            <a:r>
              <a:rPr lang="en-US" sz="1200" dirty="0" smtClean="0"/>
              <a:t>it does not have any effect on where points are transformed within the image plane)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350939" y="5326380"/>
            <a:ext cx="2285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Putting it all together:</a:t>
            </a:r>
          </a:p>
          <a:p>
            <a:r>
              <a:rPr lang="en-US" dirty="0" err="1" smtClean="0"/>
              <a:t>TransducerToImage</a:t>
            </a:r>
            <a:r>
              <a:rPr lang="en-US" dirty="0" smtClean="0"/>
              <a:t> </a:t>
            </a:r>
            <a:r>
              <a:rPr lang="en-US" dirty="0"/>
              <a:t>= </a:t>
            </a:r>
          </a:p>
          <a:p>
            <a:endParaRPr lang="en-US" dirty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Compute </a:t>
            </a:r>
            <a:r>
              <a:rPr lang="en-CA" i="1" dirty="0" err="1" smtClean="0"/>
              <a:t>TransducerToImage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926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CoordinateDefinitions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 smtClean="0"/>
              <a:t>&lt;</a:t>
            </a:r>
            <a:r>
              <a:rPr lang="en-CA" dirty="0"/>
              <a:t>Transform From="Transducer" To="Image"</a:t>
            </a:r>
          </a:p>
          <a:p>
            <a:pPr marL="0" indent="0">
              <a:buNone/>
            </a:pPr>
            <a:r>
              <a:rPr lang="en-CA" dirty="0"/>
              <a:t>      Matrix="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4.344  0  0   </a:t>
            </a:r>
            <a:r>
              <a:rPr lang="en-CA" dirty="0"/>
              <a:t>240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0  5.051  0   </a:t>
            </a:r>
            <a:r>
              <a:rPr lang="en-CA" dirty="0"/>
              <a:t>44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0      0  4.7   </a:t>
            </a:r>
            <a:r>
              <a:rPr lang="en-CA" dirty="0"/>
              <a:t>0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smtClean="0"/>
              <a:t>0      0     0   </a:t>
            </a:r>
            <a:r>
              <a:rPr lang="en-CA" dirty="0"/>
              <a:t>1" /&gt;</a:t>
            </a:r>
          </a:p>
          <a:p>
            <a:pPr marL="0" indent="0">
              <a:buNone/>
            </a:pPr>
            <a:r>
              <a:rPr lang="en-CA" dirty="0" smtClean="0"/>
              <a:t>&lt;</a:t>
            </a:r>
            <a:r>
              <a:rPr lang="en-CA" dirty="0"/>
              <a:t>Transform From="</a:t>
            </a:r>
            <a:r>
              <a:rPr lang="en-CA" dirty="0" err="1"/>
              <a:t>MotorRotated</a:t>
            </a:r>
            <a:r>
              <a:rPr lang="en-CA" dirty="0"/>
              <a:t>" To="Transducer"</a:t>
            </a:r>
          </a:p>
          <a:p>
            <a:pPr marL="0" indent="0">
              <a:buNone/>
            </a:pPr>
            <a:r>
              <a:rPr lang="en-CA" dirty="0"/>
              <a:t>      Matrix="</a:t>
            </a:r>
          </a:p>
          <a:p>
            <a:pPr marL="0" indent="0">
              <a:buNone/>
            </a:pPr>
            <a:r>
              <a:rPr lang="en-CA" dirty="0"/>
              <a:t>        1	0	0	  0</a:t>
            </a:r>
          </a:p>
          <a:p>
            <a:pPr marL="0" indent="0">
              <a:buNone/>
            </a:pPr>
            <a:r>
              <a:rPr lang="en-CA" dirty="0"/>
              <a:t>        0	1	0	-27.25</a:t>
            </a:r>
          </a:p>
          <a:p>
            <a:pPr marL="0" indent="0">
              <a:buNone/>
            </a:pPr>
            <a:r>
              <a:rPr lang="en-CA" dirty="0"/>
              <a:t>        0	0	1	  0</a:t>
            </a:r>
          </a:p>
          <a:p>
            <a:pPr marL="0" indent="0">
              <a:buNone/>
            </a:pPr>
            <a:r>
              <a:rPr lang="en-CA" dirty="0"/>
              <a:t>        0	0	0	  1" /&gt;		</a:t>
            </a:r>
          </a:p>
          <a:p>
            <a:pPr marL="0" indent="0">
              <a:buNone/>
            </a:pPr>
            <a:r>
              <a:rPr lang="en-CA" dirty="0"/>
              <a:t>  &lt;/</a:t>
            </a:r>
            <a:r>
              <a:rPr lang="en-CA" dirty="0" err="1"/>
              <a:t>CoordinateDefinitions</a:t>
            </a:r>
            <a:r>
              <a:rPr lang="en-CA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1608505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/>
              <a:t>Complete device set configuration file for volume reconstruction:</a:t>
            </a:r>
          </a:p>
          <a:p>
            <a:r>
              <a:rPr lang="en-CA" sz="1600" b="1" dirty="0" smtClean="0"/>
              <a:t>PlusDeviceSet_Server_SonixTouch_MotorizedTransducer_Porta.xml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33073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463</Words>
  <Application>Microsoft Office PowerPoint</Application>
  <PresentationFormat>Widescreen</PresentationFormat>
  <Paragraphs>148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Ultrasonix motorized transducer transforms computation</vt:lpstr>
      <vt:lpstr>PowerPoint Presentation</vt:lpstr>
      <vt:lpstr>PowerPoint Presentation</vt:lpstr>
      <vt:lpstr>PowerPoint Presentation</vt:lpstr>
      <vt:lpstr>Configuration file</vt:lpstr>
    </vt:vector>
  </TitlesOfParts>
  <Company>UBC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Andras Lasso</cp:lastModifiedBy>
  <cp:revision>38</cp:revision>
  <dcterms:created xsi:type="dcterms:W3CDTF">2014-06-09T23:09:02Z</dcterms:created>
  <dcterms:modified xsi:type="dcterms:W3CDTF">2015-07-18T02:09:51Z</dcterms:modified>
</cp:coreProperties>
</file>