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5" r:id="rId4"/>
    <p:sldId id="256" r:id="rId5"/>
    <p:sldId id="266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FB82-DC97-4841-8F14-AC63817511E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0443-1629-4D7B-A314-CDC4BA9D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57200" y="28956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Spatial calibration in Plus provides the transformation from the </a:t>
            </a:r>
            <a:r>
              <a:rPr lang="en-US" i="1" dirty="0" smtClean="0"/>
              <a:t>Image </a:t>
            </a:r>
            <a:r>
              <a:rPr lang="en-US" dirty="0" smtClean="0"/>
              <a:t>coordinate system (that </a:t>
            </a:r>
            <a:r>
              <a:rPr lang="en-US" dirty="0" smtClean="0"/>
              <a:t>has the origin in one of the image corner) to the </a:t>
            </a:r>
            <a:r>
              <a:rPr lang="en-US" i="1" dirty="0" smtClean="0"/>
              <a:t>Probe </a:t>
            </a:r>
            <a:r>
              <a:rPr lang="en-US" dirty="0" smtClean="0"/>
              <a:t>coordinate system</a:t>
            </a:r>
            <a:r>
              <a:rPr lang="en-US" dirty="0" smtClean="0"/>
              <a:t>. However, some users are interested in knowing positions in the </a:t>
            </a:r>
            <a:r>
              <a:rPr lang="en-US" i="1" dirty="0" smtClean="0"/>
              <a:t>Ultrasound </a:t>
            </a:r>
            <a:r>
              <a:rPr lang="en-US" dirty="0" smtClean="0"/>
              <a:t>coordinate system, which has the same orientation and spacing as the </a:t>
            </a:r>
            <a:r>
              <a:rPr lang="en-US" i="1" dirty="0" smtClean="0"/>
              <a:t>Image </a:t>
            </a:r>
            <a:r>
              <a:rPr lang="en-US" dirty="0" smtClean="0"/>
              <a:t>coordinate system, but has the origin in the middle of the transducer pixel.</a:t>
            </a:r>
          </a:p>
          <a:p>
            <a:endParaRPr lang="en-US" dirty="0" smtClean="0"/>
          </a:p>
          <a:p>
            <a:r>
              <a:rPr lang="en-US" dirty="0" smtClean="0"/>
              <a:t>These slides explain how to determine the transformation between the </a:t>
            </a:r>
            <a:r>
              <a:rPr lang="en-US" i="1" dirty="0" smtClean="0"/>
              <a:t>Image</a:t>
            </a:r>
            <a:r>
              <a:rPr lang="en-US" dirty="0" smtClean="0"/>
              <a:t> and </a:t>
            </a:r>
            <a:r>
              <a:rPr lang="en-US" i="1" dirty="0" smtClean="0"/>
              <a:t>Ultrasound</a:t>
            </a:r>
            <a:r>
              <a:rPr lang="en-US" dirty="0" smtClean="0"/>
              <a:t> coordinate system, which can be used to obtain the </a:t>
            </a:r>
            <a:r>
              <a:rPr lang="en-US" i="1" dirty="0" smtClean="0"/>
              <a:t>Ultrasound</a:t>
            </a:r>
            <a:r>
              <a:rPr lang="en-US" dirty="0" smtClean="0"/>
              <a:t> to </a:t>
            </a:r>
            <a:r>
              <a:rPr lang="en-US" i="1" dirty="0" smtClean="0"/>
              <a:t>Probe</a:t>
            </a:r>
            <a:r>
              <a:rPr lang="en-US" dirty="0" smtClean="0"/>
              <a:t> transform.</a:t>
            </a:r>
          </a:p>
          <a:p>
            <a:endParaRPr lang="en-US" dirty="0"/>
          </a:p>
          <a:p>
            <a:r>
              <a:rPr lang="en-US" dirty="0" smtClean="0"/>
              <a:t>For example, </a:t>
            </a:r>
            <a:r>
              <a:rPr lang="en-US" dirty="0" err="1" smtClean="0"/>
              <a:t>BrainLab</a:t>
            </a:r>
            <a:r>
              <a:rPr lang="en-US" dirty="0" smtClean="0"/>
              <a:t> provides image pose in the </a:t>
            </a:r>
            <a:r>
              <a:rPr lang="en-US" i="1" dirty="0" smtClean="0"/>
              <a:t>Ultrasound</a:t>
            </a:r>
            <a:r>
              <a:rPr lang="en-US" dirty="0" smtClean="0"/>
              <a:t> coordinate system. To perform volume reconstruction using Plus, the </a:t>
            </a:r>
            <a:r>
              <a:rPr lang="en-US" i="1" dirty="0" err="1" smtClean="0"/>
              <a:t>UltrasoundToImage</a:t>
            </a:r>
            <a:r>
              <a:rPr lang="en-US" i="1" dirty="0" smtClean="0"/>
              <a:t> </a:t>
            </a:r>
            <a:r>
              <a:rPr lang="en-US" dirty="0" smtClean="0"/>
              <a:t>transform has to be computed as follows.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Compute transform between transducer center and the </a:t>
            </a:r>
            <a:r>
              <a:rPr lang="en-CA" i="1" dirty="0" smtClean="0"/>
              <a:t>Image </a:t>
            </a:r>
            <a:r>
              <a:rPr lang="en-CA" dirty="0" smtClean="0"/>
              <a:t>coordinate system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6174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17" y="1381447"/>
            <a:ext cx="5797601" cy="46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935150" y="697002"/>
            <a:ext cx="1138149" cy="1357346"/>
            <a:chOff x="5482720" y="62064"/>
            <a:chExt cx="1138149" cy="1673348"/>
          </a:xfrm>
        </p:grpSpPr>
        <p:sp>
          <p:nvSpPr>
            <p:cNvPr id="2" name="Rectangle 1"/>
            <p:cNvSpPr/>
            <p:nvPr/>
          </p:nvSpPr>
          <p:spPr>
            <a:xfrm>
              <a:off x="5778861" y="62064"/>
              <a:ext cx="624838" cy="1145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52740" y="1207233"/>
              <a:ext cx="1068129" cy="39736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5554069" y="1450030"/>
              <a:ext cx="1061146" cy="28538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5482720" y="1301517"/>
              <a:ext cx="136119" cy="1691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M</a:t>
              </a:r>
            </a:p>
          </p:txBody>
        </p:sp>
      </p:grpSp>
      <p:sp>
        <p:nvSpPr>
          <p:cNvPr id="17" name="Cube 16"/>
          <p:cNvSpPr/>
          <p:nvPr/>
        </p:nvSpPr>
        <p:spPr>
          <a:xfrm>
            <a:off x="3434562" y="4011536"/>
            <a:ext cx="3071840" cy="21187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8" name="Group 67"/>
          <p:cNvGrpSpPr/>
          <p:nvPr/>
        </p:nvGrpSpPr>
        <p:grpSpPr>
          <a:xfrm>
            <a:off x="4082807" y="3657600"/>
            <a:ext cx="1497461" cy="1585345"/>
            <a:chOff x="5935447" y="4923772"/>
            <a:chExt cx="1497461" cy="1585345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6532512" y="5606385"/>
              <a:ext cx="647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035781" y="560638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6532512" y="5225385"/>
              <a:ext cx="50326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935447" y="4923772"/>
              <a:ext cx="149746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92D050"/>
                  </a:solidFill>
                </a:rPr>
                <a:t>ReferenceStar</a:t>
              </a:r>
              <a:endParaRPr lang="en-US" dirty="0" smtClean="0">
                <a:solidFill>
                  <a:srgbClr val="92D050"/>
                </a:solidFill>
              </a:endParaRPr>
            </a:p>
            <a:p>
              <a:r>
                <a:rPr lang="en-US" sz="1200" dirty="0" smtClean="0">
                  <a:solidFill>
                    <a:srgbClr val="92D050"/>
                  </a:solidFill>
                </a:rPr>
                <a:t>(unit: mm)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515579" y="5606385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532512" y="6139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9174" y="4996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25002" y="4190615"/>
            <a:ext cx="1749453" cy="1512332"/>
            <a:chOff x="5783047" y="4996785"/>
            <a:chExt cx="1749453" cy="1512332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532512" y="5606385"/>
              <a:ext cx="647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35781" y="560638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6532512" y="5225385"/>
              <a:ext cx="50326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83047" y="5237053"/>
              <a:ext cx="17494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Tracker</a:t>
              </a:r>
            </a:p>
            <a:p>
              <a:r>
                <a:rPr lang="en-US" sz="1200" dirty="0" smtClean="0">
                  <a:solidFill>
                    <a:srgbClr val="92D050"/>
                  </a:solidFill>
                </a:rPr>
                <a:t>(unit: mm)</a:t>
              </a:r>
            </a:p>
            <a:p>
              <a:r>
                <a:rPr lang="en-US" sz="1200" dirty="0" smtClean="0">
                  <a:solidFill>
                    <a:srgbClr val="92D050"/>
                  </a:solidFill>
                </a:rPr>
                <a:t>Defined in the MRI space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515579" y="5606385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32512" y="6139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69174" y="4996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300123" y="1546860"/>
            <a:ext cx="2033989" cy="1512332"/>
            <a:chOff x="5290654" y="4996785"/>
            <a:chExt cx="2033989" cy="151233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6532512" y="5606385"/>
              <a:ext cx="647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035781" y="560638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6532512" y="5225385"/>
              <a:ext cx="50326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290654" y="5550874"/>
              <a:ext cx="12250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92D050"/>
                  </a:solidFill>
                </a:rPr>
                <a:t>Ultrasound</a:t>
              </a:r>
            </a:p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(unit: mm)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515579" y="5606385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532512" y="6139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69174" y="49967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96202" y="512336"/>
            <a:ext cx="1224469" cy="1418723"/>
            <a:chOff x="7068764" y="3199212"/>
            <a:chExt cx="1224469" cy="1418723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7729953" y="4068634"/>
              <a:ext cx="3913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64905" y="424860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7721485" y="4059135"/>
              <a:ext cx="8468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7729953" y="3677248"/>
              <a:ext cx="344358" cy="3818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94762" y="338387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02769" y="376383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68764" y="3199212"/>
              <a:ext cx="8923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Image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(unit: pixel)</a:t>
              </a:r>
              <a:endPara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449231" y="6245423"/>
            <a:ext cx="93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1920 pixel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1748924" y="6205015"/>
            <a:ext cx="5813094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871512" y="1396382"/>
            <a:ext cx="0" cy="462839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07470" y="5562600"/>
            <a:ext cx="93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1200 pixel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211430" y="2554069"/>
            <a:ext cx="233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TransducerOrigin</a:t>
            </a:r>
            <a:r>
              <a:rPr lang="en-US" dirty="0" smtClean="0">
                <a:solidFill>
                  <a:srgbClr val="FFC000"/>
                </a:solidFill>
              </a:rPr>
              <a:t> point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(930, 194,0)</a:t>
            </a:r>
            <a:r>
              <a:rPr lang="en-US" baseline="-25000" dirty="0" smtClean="0">
                <a:solidFill>
                  <a:srgbClr val="FFC000"/>
                </a:solidFill>
              </a:rPr>
              <a:t>Image</a:t>
            </a:r>
            <a:endParaRPr lang="en-US" baseline="-25000" dirty="0">
              <a:solidFill>
                <a:srgbClr val="FFC000"/>
              </a:solidFill>
            </a:endParaRPr>
          </a:p>
        </p:txBody>
      </p:sp>
      <p:sp>
        <p:nvSpPr>
          <p:cNvPr id="99" name="4-Point Star 98"/>
          <p:cNvSpPr/>
          <p:nvPr/>
        </p:nvSpPr>
        <p:spPr>
          <a:xfrm>
            <a:off x="4420844" y="2027170"/>
            <a:ext cx="193719" cy="228600"/>
          </a:xfrm>
          <a:prstGeom prst="star4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543710" y="2178419"/>
            <a:ext cx="667720" cy="56478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1. Coordinate systems definition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281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29" y="914400"/>
            <a:ext cx="6788049" cy="447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04369" y="5502845"/>
            <a:ext cx="758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 spacing</a:t>
            </a:r>
            <a:r>
              <a:rPr lang="en-US" dirty="0" smtClean="0"/>
              <a:t>: </a:t>
            </a:r>
            <a:r>
              <a:rPr lang="en-US" dirty="0" smtClean="0"/>
              <a:t> (</a:t>
            </a:r>
            <a:r>
              <a:rPr lang="en-US" dirty="0" smtClean="0"/>
              <a:t>30mm/285pixel, 20mm/190pixel) = (0.105, 0.105) mm/pixel = 0.105 </a:t>
            </a:r>
            <a:r>
              <a:rPr lang="en-US" dirty="0" smtClean="0"/>
              <a:t>mm/pixel.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2. Determine pixel spacing</a:t>
            </a:r>
          </a:p>
        </p:txBody>
      </p:sp>
    </p:spTree>
    <p:extLst>
      <p:ext uri="{BB962C8B-B14F-4D97-AF65-F5344CB8AC3E}">
        <p14:creationId xmlns:p14="http://schemas.microsoft.com/office/powerpoint/2010/main" val="407495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19399" y="688538"/>
            <a:ext cx="38245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</a:t>
            </a:r>
            <a:r>
              <a:rPr lang="en-US" b="1" baseline="-25000" dirty="0" err="1" smtClean="0"/>
              <a:t>Image</a:t>
            </a:r>
            <a:r>
              <a:rPr lang="en-US" b="1" baseline="-25000" dirty="0" smtClean="0"/>
              <a:t> </a:t>
            </a:r>
            <a:r>
              <a:rPr lang="en-US" b="1" dirty="0" smtClean="0"/>
              <a:t>= </a:t>
            </a:r>
            <a:r>
              <a:rPr lang="en-US" b="1" dirty="0" err="1" smtClean="0"/>
              <a:t>UltrasoundToImage</a:t>
            </a:r>
            <a:r>
              <a:rPr lang="en-US" b="1" dirty="0" smtClean="0"/>
              <a:t> *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Ultrasound</a:t>
            </a:r>
            <a:endParaRPr lang="en-US" b="1" baseline="-25000" dirty="0" smtClean="0"/>
          </a:p>
          <a:p>
            <a:pPr algn="ctr">
              <a:lnSpc>
                <a:spcPct val="150000"/>
              </a:lnSpc>
            </a:pPr>
            <a:r>
              <a:rPr lang="en-US" b="1" dirty="0" smtClean="0"/>
              <a:t>=&gt; </a:t>
            </a:r>
            <a:r>
              <a:rPr lang="en-US" b="1" dirty="0" err="1" smtClean="0"/>
              <a:t>UltrasoundToImage</a:t>
            </a:r>
            <a:r>
              <a:rPr lang="en-US" b="1" dirty="0" smtClean="0"/>
              <a:t>=???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5899"/>
              </p:ext>
            </p:extLst>
          </p:nvPr>
        </p:nvGraphicFramePr>
        <p:xfrm>
          <a:off x="1185221" y="2711320"/>
          <a:ext cx="28956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86379" y="1439883"/>
            <a:ext cx="3623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Translation: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TransducerOrigin</a:t>
            </a:r>
            <a:r>
              <a:rPr lang="en-US" dirty="0" smtClean="0"/>
              <a:t> point:</a:t>
            </a:r>
          </a:p>
          <a:p>
            <a:r>
              <a:rPr lang="en-US" dirty="0" err="1" smtClean="0"/>
              <a:t>TransducerOrigin</a:t>
            </a:r>
            <a:r>
              <a:rPr lang="en-US" baseline="-25000" dirty="0" err="1" smtClean="0"/>
              <a:t>Image</a:t>
            </a:r>
            <a:r>
              <a:rPr lang="en-US" baseline="-25000" dirty="0" smtClean="0"/>
              <a:t> </a:t>
            </a:r>
            <a:r>
              <a:rPr lang="en-US" dirty="0" smtClean="0"/>
              <a:t>= (934,194,0,1)</a:t>
            </a:r>
          </a:p>
          <a:p>
            <a:r>
              <a:rPr lang="en-US" dirty="0" err="1" smtClean="0"/>
              <a:t>TransducerOrigin</a:t>
            </a:r>
            <a:r>
              <a:rPr lang="en-US" baseline="-25000" dirty="0" err="1" smtClean="0"/>
              <a:t>Ultrasound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(0,0,0,1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75434" y="4807803"/>
            <a:ext cx="3790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Axis directions:</a:t>
            </a:r>
          </a:p>
          <a:p>
            <a:r>
              <a:rPr lang="en-US" sz="1200" dirty="0" smtClean="0"/>
              <a:t>Order of columns, optionally multiplying the column by -1</a:t>
            </a:r>
          </a:p>
          <a:p>
            <a:r>
              <a:rPr lang="en-US" dirty="0"/>
              <a:t>with trial and </a:t>
            </a:r>
            <a:r>
              <a:rPr lang="en-US" dirty="0" smtClean="0"/>
              <a:t>error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07913"/>
              </p:ext>
            </p:extLst>
          </p:nvPr>
        </p:nvGraphicFramePr>
        <p:xfrm>
          <a:off x="5994285" y="4648200"/>
          <a:ext cx="28956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194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74234"/>
              </p:ext>
            </p:extLst>
          </p:nvPr>
        </p:nvGraphicFramePr>
        <p:xfrm>
          <a:off x="4381500" y="2726560"/>
          <a:ext cx="7239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069321" y="33880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4400" y="341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91599"/>
              </p:ext>
            </p:extLst>
          </p:nvPr>
        </p:nvGraphicFramePr>
        <p:xfrm>
          <a:off x="171450" y="2726560"/>
          <a:ext cx="723900" cy="192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934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194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5334000" y="1461792"/>
            <a:ext cx="3625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Scaling:</a:t>
            </a:r>
          </a:p>
          <a:p>
            <a:r>
              <a:rPr lang="en-US" sz="1200" dirty="0" smtClean="0"/>
              <a:t>Image (pixel) = </a:t>
            </a:r>
            <a:r>
              <a:rPr lang="en-US" sz="1200" dirty="0" err="1" smtClean="0"/>
              <a:t>UltrasoundToImage</a:t>
            </a:r>
            <a:r>
              <a:rPr lang="en-US" sz="1200" dirty="0" smtClean="0"/>
              <a:t> * Ultrasound (mm)</a:t>
            </a:r>
          </a:p>
          <a:p>
            <a:r>
              <a:rPr lang="en-US" sz="1200" dirty="0" smtClean="0"/>
              <a:t>1 pixel </a:t>
            </a:r>
            <a:r>
              <a:rPr lang="en-US" sz="1200" dirty="0"/>
              <a:t>= </a:t>
            </a:r>
            <a:r>
              <a:rPr lang="en-US" sz="1200" dirty="0" err="1" smtClean="0"/>
              <a:t>UltrasoundToImage</a:t>
            </a:r>
            <a:r>
              <a:rPr lang="en-US" sz="1200" dirty="0" smtClean="0"/>
              <a:t> * 0.105mm</a:t>
            </a:r>
          </a:p>
          <a:p>
            <a:r>
              <a:rPr lang="en-US" sz="1200" dirty="0" err="1" smtClean="0"/>
              <a:t>UltrasoundToImage</a:t>
            </a:r>
            <a:r>
              <a:rPr lang="en-US" sz="1200" dirty="0" smtClean="0"/>
              <a:t> = 1 pixel/0.105 mm = 9.5 pixel/mm</a:t>
            </a:r>
          </a:p>
          <a:p>
            <a:endParaRPr lang="en-US" sz="1200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7133"/>
              </p:ext>
            </p:extLst>
          </p:nvPr>
        </p:nvGraphicFramePr>
        <p:xfrm>
          <a:off x="5791200" y="2447880"/>
          <a:ext cx="2895600" cy="192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804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</a:tr>
              <a:tr h="48041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b="0" dirty="0"/>
                    </a:p>
                  </a:txBody>
                  <a:tcPr/>
                </a:tc>
              </a:tr>
              <a:tr h="4848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582223" y="5486400"/>
            <a:ext cx="2285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Putting it all together:</a:t>
            </a:r>
            <a:endParaRPr lang="en-US" b="1" dirty="0"/>
          </a:p>
          <a:p>
            <a:r>
              <a:rPr lang="en-US" dirty="0" err="1" smtClean="0"/>
              <a:t>UltrasoundToImage</a:t>
            </a:r>
            <a:r>
              <a:rPr lang="en-US" dirty="0" smtClean="0"/>
              <a:t> = </a:t>
            </a:r>
          </a:p>
          <a:p>
            <a:endParaRPr lang="en-US" dirty="0" smtClean="0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3. Compute </a:t>
            </a:r>
            <a:r>
              <a:rPr lang="en-CA" i="1" dirty="0" err="1" smtClean="0"/>
              <a:t>UltrasoundToImage</a:t>
            </a:r>
            <a:endParaRPr lang="en-CA" i="1" dirty="0" smtClean="0"/>
          </a:p>
        </p:txBody>
      </p:sp>
    </p:spTree>
    <p:extLst>
      <p:ext uri="{BB962C8B-B14F-4D97-AF65-F5344CB8AC3E}">
        <p14:creationId xmlns:p14="http://schemas.microsoft.com/office/powerpoint/2010/main" val="23177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err="1" smtClean="0"/>
              <a:t>Config</a:t>
            </a:r>
            <a:r>
              <a:rPr lang="en-CA" dirty="0" smtClean="0"/>
              <a:t> file contents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PlusConfiguration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…&gt;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CoordinateDefinitions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&lt;Transform From="Ultrasound" To="Image"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Matrix="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  9.5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0.0 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0.0 934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  0.0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0.0 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9.5 194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  0.0 -9.5 0.0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 0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0    0   0     1"/&gt;       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CoordinateDefinitions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PlusConfiguration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50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If </a:t>
            </a:r>
            <a:r>
              <a:rPr lang="en-CA" dirty="0" err="1"/>
              <a:t>ImageToProbe</a:t>
            </a:r>
            <a:r>
              <a:rPr lang="en-CA" dirty="0"/>
              <a:t> matrix is known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80784" y="1295400"/>
            <a:ext cx="758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ImageToProbe</a:t>
            </a:r>
            <a:r>
              <a:rPr lang="en-US" dirty="0" smtClean="0"/>
              <a:t> matrix is known then the some values can be determined from that matrix: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 and y pixel spacing is the norm of the first and second column of the </a:t>
            </a:r>
            <a:r>
              <a:rPr lang="en-US" dirty="0" err="1" smtClean="0"/>
              <a:t>ProbeToImage</a:t>
            </a:r>
            <a:r>
              <a:rPr lang="en-US" dirty="0" smtClean="0"/>
              <a:t> transform matrix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Image axis directions are: x axis = M (marked), y axis = F (far)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476</Words>
  <Application>Microsoft Office PowerPoint</Application>
  <PresentationFormat>On-screen Show (4:3)</PresentationFormat>
  <Paragraphs>126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Config file contents</vt:lpstr>
      <vt:lpstr>If ImageToProbe matrix is known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27</cp:revision>
  <dcterms:created xsi:type="dcterms:W3CDTF">2013-05-29T17:45:26Z</dcterms:created>
  <dcterms:modified xsi:type="dcterms:W3CDTF">2013-07-29T12:35:46Z</dcterms:modified>
</cp:coreProperties>
</file>