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422" r:id="rId4"/>
    <p:sldId id="293" r:id="rId5"/>
    <p:sldId id="425" r:id="rId6"/>
    <p:sldId id="417" r:id="rId7"/>
    <p:sldId id="423" r:id="rId8"/>
    <p:sldId id="371" r:id="rId9"/>
    <p:sldId id="300" r:id="rId10"/>
    <p:sldId id="370" r:id="rId11"/>
    <p:sldId id="296" r:id="rId12"/>
    <p:sldId id="379" r:id="rId13"/>
    <p:sldId id="298" r:id="rId14"/>
    <p:sldId id="411" r:id="rId15"/>
    <p:sldId id="414" r:id="rId16"/>
    <p:sldId id="320" r:id="rId17"/>
    <p:sldId id="413" r:id="rId18"/>
    <p:sldId id="415" r:id="rId19"/>
    <p:sldId id="386" r:id="rId20"/>
    <p:sldId id="418" r:id="rId21"/>
    <p:sldId id="419" r:id="rId22"/>
    <p:sldId id="420" r:id="rId23"/>
    <p:sldId id="280" r:id="rId24"/>
    <p:sldId id="307" r:id="rId25"/>
    <p:sldId id="4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73" d="100"/>
          <a:sy n="73" d="100"/>
        </p:scale>
        <p:origin x="14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2015-04-16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2015-04-16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2015-04-16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44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hyperlink" Target="http://perk.cs.queensu.c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asso\AppData\Local\Temp\SNAGHTML11501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4035"/>
            <a:ext cx="2880320" cy="20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GUI and console application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data</a:t>
            </a:r>
            <a:br>
              <a:rPr lang="en-US" dirty="0" smtClean="0"/>
            </a:br>
            <a:r>
              <a:rPr lang="en-US" dirty="0" smtClean="0"/>
              <a:t>collection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</a:t>
            </a:r>
            <a:br>
              <a:rPr lang="en-US" dirty="0" smtClean="0"/>
            </a:br>
            <a:r>
              <a:rPr lang="en-US" dirty="0" smtClean="0"/>
              <a:t>OpenIGTLink</a:t>
            </a:r>
            <a:br>
              <a:rPr lang="en-US" dirty="0" smtClean="0"/>
            </a:br>
            <a:r>
              <a:rPr lang="en-US" dirty="0" smtClean="0"/>
              <a:t>(3D Slicer, </a:t>
            </a:r>
            <a:r>
              <a:rPr lang="en-US" dirty="0" err="1" smtClean="0"/>
              <a:t>Matlab</a:t>
            </a:r>
            <a:r>
              <a:rPr lang="en-US" dirty="0" smtClean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</a:t>
            </a:r>
            <a:br>
              <a:rPr lang="en-US" dirty="0" smtClean="0"/>
            </a:br>
            <a:r>
              <a:rPr lang="en-US" dirty="0" smtClean="0"/>
              <a:t>reconstruction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Update transforms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572000" y="335212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6" name="Elbow Connector 5"/>
          <p:cNvCxnSpPr>
            <a:stCxn id="1028" idx="3"/>
          </p:cNvCxnSpPr>
          <p:nvPr/>
        </p:nvCxnSpPr>
        <p:spPr>
          <a:xfrm>
            <a:off x="7812360" y="2173506"/>
            <a:ext cx="504056" cy="1178615"/>
          </a:xfrm>
          <a:prstGeom prst="bentConnector2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>
                <a:sym typeface="Symbol"/>
              </a:rPr>
              <a:t>3</a:t>
            </a:r>
            <a:r>
              <a:rPr lang="en-US" sz="2400" dirty="0" smtClean="0"/>
              <a:t>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 and visualization in 3D Slicer at 10-30 fps, total system latency </a:t>
            </a:r>
            <a:r>
              <a:rPr lang="en-US" dirty="0" smtClean="0">
                <a:sym typeface="Symbol"/>
              </a:rPr>
              <a:t>150ms for video input (latency of ultrasound imaging is typically an additional 80ms)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9359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1961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11961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83769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83768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54726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2160" y="1772816"/>
            <a:ext cx="0" cy="11743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065236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Electromagnetic trackers: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Optical trackers: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Polaris, </a:t>
            </a:r>
            <a:r>
              <a:rPr lang="en-US" dirty="0" err="1" smtClean="0"/>
              <a:t>Certus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Surgical navigation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Medtronic </a:t>
            </a:r>
            <a:r>
              <a:rPr lang="en-US" dirty="0" err="1" smtClean="0"/>
              <a:t>StealthStation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(through </a:t>
            </a:r>
            <a:r>
              <a:rPr lang="en-US" dirty="0" err="1" smtClean="0"/>
              <a:t>StealthLink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BrainLab</a:t>
            </a:r>
            <a:r>
              <a:rPr lang="en-US" dirty="0" smtClean="0"/>
              <a:t> (through OpenIGTLink)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920" y="2461997"/>
            <a:ext cx="1116245" cy="156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– pose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756" y="1431220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7430164" y="2492896"/>
            <a:ext cx="1336897" cy="15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ascension-tech.com/wp-content/uploads/sites/15/2015/01/4col_transmitter_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23" y="1571722"/>
            <a:ext cx="1520279" cy="11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digital.com/msci/wp-content/uploads/sites/11/2013/11/aurora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8" t="8400" r="6636" b="4241"/>
          <a:stretch/>
        </p:blipFill>
        <p:spPr bwMode="auto">
          <a:xfrm>
            <a:off x="6381990" y="1203781"/>
            <a:ext cx="2448272" cy="10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brainlab.com/wp-content/uploads/2014/02/ENT_NavigationApp_Sect4_v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27383"/>
            <a:ext cx="1918749" cy="14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medwow.com/med/computer-assisted-surgery/medtronic/stealthstation-stimpilot/xstealthstation-stimpilot.mth42793_200_200.jpg.pagespeed.ic.9Wqlk04_8Q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22" y="4334798"/>
            <a:ext cx="1418426" cy="17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wiseglove.com/upLoad/product/month_1403/201403081800502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39" y="3014573"/>
            <a:ext cx="1548879" cy="51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– positioning devices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4847216" y="1648410"/>
            <a:ext cx="3860896" cy="159810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065236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Prostate brachytherapy steppers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CIVCO EX II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CMS </a:t>
            </a:r>
            <a:r>
              <a:rPr lang="en-US" dirty="0" err="1" smtClean="0"/>
              <a:t>Accuseed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Burdette Medical systems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Robotic devices: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Kuka</a:t>
            </a:r>
            <a:r>
              <a:rPr lang="en-US" dirty="0" smtClean="0"/>
              <a:t> Lightweight (through OpenIGTLink)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Intuitive </a:t>
            </a:r>
            <a:r>
              <a:rPr lang="en-US" dirty="0" err="1" smtClean="0"/>
              <a:t>DaVinci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(work in progress)</a:t>
            </a:r>
          </a:p>
        </p:txBody>
      </p:sp>
      <p:pic>
        <p:nvPicPr>
          <p:cNvPr id="2050" name="Picture 2" descr="http://www.industrie-schweiz.ch/assets/images/Kuka_Roboter_-_LBR_Bild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96079"/>
            <a:ext cx="2006455" cy="22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ntuitivesurgical.com/company/media/images/systems-si/000800_si_patient_cart_oblique_1000x89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3857" r="11941" b="4397"/>
          <a:stretch/>
        </p:blipFill>
        <p:spPr bwMode="auto">
          <a:xfrm>
            <a:off x="6544109" y="3975322"/>
            <a:ext cx="2060339" cy="22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– ultrasound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980728"/>
            <a:ext cx="561662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Through native research/OEM interface: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Ultrasonix </a:t>
            </a:r>
            <a:r>
              <a:rPr lang="en-US" dirty="0" smtClean="0"/>
              <a:t>(including </a:t>
            </a:r>
            <a:r>
              <a:rPr lang="en-US" dirty="0" smtClean="0"/>
              <a:t>RF data)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BK </a:t>
            </a:r>
            <a:r>
              <a:rPr lang="en-US" dirty="0"/>
              <a:t>(including RF </a:t>
            </a:r>
            <a:r>
              <a:rPr lang="en-US" dirty="0" smtClean="0"/>
              <a:t>data) through OEM and </a:t>
            </a:r>
            <a:r>
              <a:rPr lang="en-US" dirty="0" err="1" smtClean="0"/>
              <a:t>CameraLink</a:t>
            </a:r>
            <a:r>
              <a:rPr lang="en-US" dirty="0" smtClean="0"/>
              <a:t> interfaces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Telemed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including RF </a:t>
            </a:r>
            <a:r>
              <a:rPr lang="en-US" dirty="0"/>
              <a:t>data)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Interson </a:t>
            </a:r>
            <a:r>
              <a:rPr lang="en-US" dirty="0" smtClean="0"/>
              <a:t>USB </a:t>
            </a:r>
            <a:r>
              <a:rPr lang="en-US" dirty="0" smtClean="0"/>
              <a:t>probes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Philips (4D TEE probes)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Any systems with analog or digital video </a:t>
            </a:r>
            <a:r>
              <a:rPr lang="en-US" sz="2400" dirty="0" smtClean="0"/>
              <a:t>output </a:t>
            </a:r>
            <a:r>
              <a:rPr lang="en-US" sz="2400" dirty="0" smtClean="0"/>
              <a:t>through </a:t>
            </a:r>
            <a:r>
              <a:rPr lang="en-US" sz="2400" dirty="0" err="1" smtClean="0"/>
              <a:t>framegrabber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Ultrasound B-mode image simulator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MUSiiC</a:t>
            </a:r>
            <a:r>
              <a:rPr lang="en-US" sz="2400" dirty="0"/>
              <a:t> toolkit components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016" y="1014819"/>
            <a:ext cx="1140287" cy="181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7744340" y="966739"/>
            <a:ext cx="1220148" cy="18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nationalultrasound.com/wp-content/uploads/2012/05/NewSeeMorePhoto_mask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14" y="4671076"/>
            <a:ext cx="172819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tacks Image 1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050721"/>
            <a:ext cx="1600483" cy="140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erk.cs.queensu.ca/sites/perkd7.cs.queensu.ca/files/ForumTopic/VascSimScreenshot_c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41168"/>
            <a:ext cx="1604785" cy="12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3.gehealthcare.com/~/media/images/product/product-categories/ultrasound/vivid/vivid-e9/tee-content-images/2-click-crop-too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42" y="3302007"/>
            <a:ext cx="1221774" cy="7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E33 xMATRIX system: An imaging revelati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r="26530"/>
          <a:stretch/>
        </p:blipFill>
        <p:spPr bwMode="auto">
          <a:xfrm>
            <a:off x="6177545" y="3107442"/>
            <a:ext cx="864096" cy="15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– other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6635081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Surgical microscopes, such as Zeiss </a:t>
            </a:r>
            <a:r>
              <a:rPr lang="en-US" sz="2200" dirty="0" err="1" smtClean="0"/>
              <a:t>Pentero</a:t>
            </a:r>
            <a:r>
              <a:rPr lang="en-US" sz="2200" dirty="0" smtClean="0"/>
              <a:t> (through </a:t>
            </a:r>
            <a:r>
              <a:rPr lang="en-US" sz="2200" dirty="0" err="1" smtClean="0"/>
              <a:t>framegrabber</a:t>
            </a:r>
            <a:r>
              <a:rPr lang="en-US" sz="22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Video endoscopes (through </a:t>
            </a:r>
            <a:r>
              <a:rPr lang="en-US" sz="2200" dirty="0" err="1" smtClean="0"/>
              <a:t>framegrabber</a:t>
            </a:r>
            <a:r>
              <a:rPr lang="en-US" sz="22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Cameras (through </a:t>
            </a:r>
            <a:r>
              <a:rPr lang="en-US" sz="2200" dirty="0" err="1" smtClean="0"/>
              <a:t>framegrabber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Webcams, USB cameras (through Microsoft Media Foundation of Video for Windows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 smtClean="0"/>
              <a:t>Framegrabbers</a:t>
            </a:r>
            <a:r>
              <a:rPr lang="en-US" sz="2200" dirty="0" smtClean="0"/>
              <a:t> and other imaging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All </a:t>
            </a:r>
            <a:r>
              <a:rPr lang="en-US" sz="2200" dirty="0" err="1" smtClean="0"/>
              <a:t>Epiphan</a:t>
            </a:r>
            <a:r>
              <a:rPr lang="en-US" sz="2200" dirty="0" smtClean="0"/>
              <a:t> </a:t>
            </a:r>
            <a:r>
              <a:rPr lang="en-US" sz="2200" dirty="0" err="1" smtClean="0"/>
              <a:t>framegrabbers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All </a:t>
            </a:r>
            <a:r>
              <a:rPr lang="en-US" sz="2200" dirty="0" err="1" smtClean="0"/>
              <a:t>ImagingControl</a:t>
            </a:r>
            <a:r>
              <a:rPr lang="en-US" sz="2200" dirty="0" smtClean="0"/>
              <a:t> </a:t>
            </a:r>
            <a:r>
              <a:rPr lang="en-US" sz="2200" dirty="0" err="1" smtClean="0"/>
              <a:t>framegrabbers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Microsoft Media Foundation compatible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Video for Windows compatible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Siemens MRI scanners (real-time image acquisition and scan plane control, through OpenIGTLink)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684" y="3733840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7143223" y="2789525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deysjwk.com/xyfm/html/images/136401736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6249" r="23455" b="27196"/>
          <a:stretch/>
        </p:blipFill>
        <p:spPr bwMode="auto">
          <a:xfrm>
            <a:off x="6843820" y="1077727"/>
            <a:ext cx="2147810" cy="155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8" y="3767007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licer.org/slicerWiki/images/thumb/c/c3/Module_OopenIGTLinkIF_screenshot1.png/360px-Module_OopenIGTLinkIF_screenshot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20" y="4923869"/>
            <a:ext cx="1820887" cy="13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– other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9011" r="10198" b="17302"/>
          <a:stretch/>
        </p:blipFill>
        <p:spPr bwMode="auto">
          <a:xfrm>
            <a:off x="5598775" y="4239961"/>
            <a:ext cx="1670763" cy="148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13" y="4239961"/>
            <a:ext cx="1417921" cy="14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01" y="3145588"/>
            <a:ext cx="1740547" cy="10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5376713" cy="527093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/>
              <a:t>ThorLabs</a:t>
            </a:r>
            <a:r>
              <a:rPr lang="en-US" sz="2200" dirty="0"/>
              <a:t> optical spectrometers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Arduino devices (analog/digital input/output)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Inertial </a:t>
            </a:r>
            <a:r>
              <a:rPr lang="en-US" sz="2200" dirty="0"/>
              <a:t>measurement </a:t>
            </a:r>
            <a:r>
              <a:rPr lang="en-US" sz="2200" dirty="0" smtClean="0"/>
              <a:t>devices: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 smtClean="0"/>
              <a:t>PhidgetSpatial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 smtClean="0"/>
              <a:t>CHRobotics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3dConnexion </a:t>
            </a:r>
            <a:r>
              <a:rPr lang="en-US" sz="2200" dirty="0" err="1"/>
              <a:t>SpaceNavigator</a:t>
            </a:r>
            <a:r>
              <a:rPr lang="en-US" sz="2200" dirty="0"/>
              <a:t> 3D </a:t>
            </a:r>
            <a:r>
              <a:rPr lang="en-US" sz="2200" dirty="0" smtClean="0"/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OpenIGTLink interface: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Supported by various hardware and software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C++, Java, </a:t>
            </a:r>
            <a:r>
              <a:rPr lang="en-US" sz="2200" dirty="0" err="1"/>
              <a:t>Matlab</a:t>
            </a:r>
            <a:r>
              <a:rPr lang="en-US" sz="2200" dirty="0"/>
              <a:t> implementations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File sources: for replaying recorded navigation and imaging </a:t>
            </a:r>
            <a:r>
              <a:rPr lang="en-US" sz="2200" dirty="0" smtClean="0"/>
              <a:t>data (for hardware simulation and testing)</a:t>
            </a:r>
            <a:endParaRPr lang="en-US" sz="2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/>
          </a:p>
        </p:txBody>
      </p:sp>
      <p:pic>
        <p:nvPicPr>
          <p:cNvPr id="4100" name="Picture 4" descr="https://www.thorlabs.com/images/GuideImages/3842_CCS175_SG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19801" r="3823" b="27280"/>
          <a:stretch/>
        </p:blipFill>
        <p:spPr bwMode="auto">
          <a:xfrm>
            <a:off x="4932040" y="1217926"/>
            <a:ext cx="2143221" cy="12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ber optic reflectance probe for use with 400 Series UV/Vis Spectrophotomet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95989"/>
            <a:ext cx="1669635" cy="13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4" y="2671546"/>
            <a:ext cx="1794676" cy="12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err="1" smtClean="0"/>
              <a:t>Matlab</a:t>
            </a:r>
            <a:r>
              <a:rPr lang="en-CA" sz="2400" dirty="0" smtClean="0"/>
              <a:t> reader/writers </a:t>
            </a:r>
            <a:r>
              <a:rPr lang="en-CA" sz="2400" smtClean="0"/>
              <a:t>are provided</a:t>
            </a:r>
            <a:endParaRPr lang="en-CA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1524</Words>
  <Application>Microsoft Office PowerPoint</Application>
  <PresentationFormat>On-screen Show (4:3)</PresentationFormat>
  <Paragraphs>304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Symbol</vt:lpstr>
      <vt:lpstr>Office Theme</vt:lpstr>
      <vt:lpstr>Implementation of the  PLUS open-source toolkit  for translational research of ultrasound-guided intervention systems</vt:lpstr>
      <vt:lpstr>Introduction</vt:lpstr>
      <vt:lpstr>Data acquisition – pose tracking</vt:lpstr>
      <vt:lpstr>Data acquisition – positioning devices</vt:lpstr>
      <vt:lpstr>Data acquisition – ultrasound</vt:lpstr>
      <vt:lpstr>Data acquisition – other imaging</vt:lpstr>
      <vt:lpstr>Data acquisition – other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202</cp:revision>
  <dcterms:created xsi:type="dcterms:W3CDTF">2011-11-25T02:41:02Z</dcterms:created>
  <dcterms:modified xsi:type="dcterms:W3CDTF">2015-04-17T03:40:46Z</dcterms:modified>
</cp:coreProperties>
</file>