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418" r:id="rId3"/>
    <p:sldId id="423" r:id="rId4"/>
    <p:sldId id="419" r:id="rId5"/>
    <p:sldId id="420" r:id="rId6"/>
    <p:sldId id="421" r:id="rId7"/>
    <p:sldId id="425" r:id="rId8"/>
    <p:sldId id="42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29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03/05/2013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a layered approach</a:t>
            </a:r>
            <a:r>
              <a:rPr lang="en-US" baseline="0" dirty="0" smtClean="0"/>
              <a:t> to what depends on what</a:t>
            </a:r>
          </a:p>
          <a:p>
            <a:r>
              <a:rPr lang="en-US" baseline="0" dirty="0" smtClean="0"/>
              <a:t>SDK – software development kit, functions to interact with a specific piece of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Demonstrate the logical</a:t>
            </a:r>
            <a:r>
              <a:rPr lang="en-US" baseline="0" dirty="0" smtClean="0"/>
              <a:t> structure of a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what a mixer device is</a:t>
            </a:r>
          </a:p>
          <a:p>
            <a:r>
              <a:rPr lang="en-US" dirty="0" smtClean="0"/>
              <a:t>Explain</a:t>
            </a:r>
            <a:r>
              <a:rPr lang="en-US" baseline="0" dirty="0" smtClean="0"/>
              <a:t> what a capture device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</a:t>
            </a:r>
            <a:r>
              <a:rPr lang="en-US" baseline="0" dirty="0" smtClean="0"/>
              <a:t> the linkage by ID, give them a basis to understand other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03/05/2013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03/05/2013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smtClean="0">
                <a:solidFill>
                  <a:schemeClr val="tx1"/>
                </a:solidFill>
              </a:rPr>
              <a:t>PLUS 2.0 Architecture 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Adam </a:t>
            </a:r>
            <a:r>
              <a:rPr lang="sv-SE" sz="2400" dirty="0" smtClean="0">
                <a:solidFill>
                  <a:schemeClr val="tx1"/>
                </a:solidFill>
              </a:rPr>
              <a:t>Rankin, Andras Lasso, Csaba </a:t>
            </a:r>
            <a:r>
              <a:rPr lang="sv-SE" sz="2400" dirty="0">
                <a:solidFill>
                  <a:schemeClr val="tx1"/>
                </a:solidFill>
              </a:rPr>
              <a:t>Pinter, Tamas Ungi, </a:t>
            </a:r>
            <a:r>
              <a:rPr lang="sv-SE" sz="2400" dirty="0" smtClean="0">
                <a:solidFill>
                  <a:schemeClr val="tx1"/>
                </a:solidFill>
              </a:rPr>
              <a:t>and </a:t>
            </a:r>
            <a:r>
              <a:rPr lang="sv-SE" sz="2400" dirty="0">
                <a:solidFill>
                  <a:schemeClr val="tx1"/>
                </a:solidFill>
              </a:rPr>
              <a:t>Gabor Fichtinger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Glossary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39552" y="300882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9552" y="3429000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9552" y="3861048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9552" y="1124744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Tag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39552" y="156866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Attribute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9552" y="4448987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67744" y="1124744"/>
            <a:ext cx="6552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tag is an entry in an XML file: &lt;Unicorn/&gt;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XML attribute is a property of a tag &lt;Unicorn </a:t>
            </a:r>
            <a:r>
              <a:rPr lang="en-US" sz="2400" b="1" dirty="0" smtClean="0"/>
              <a:t>realness</a:t>
            </a:r>
            <a:r>
              <a:rPr lang="en-US" sz="2400" dirty="0" smtClean="0"/>
              <a:t>=“</a:t>
            </a:r>
            <a:r>
              <a:rPr lang="en-US" sz="2400" dirty="0" err="1" smtClean="0"/>
              <a:t>notReal</a:t>
            </a:r>
            <a:r>
              <a:rPr lang="en-US" sz="2400" dirty="0" smtClean="0"/>
              <a:t>” </a:t>
            </a:r>
            <a:r>
              <a:rPr lang="en-US" sz="2400" b="1" dirty="0" smtClean="0"/>
              <a:t>size</a:t>
            </a:r>
            <a:r>
              <a:rPr lang="en-US" sz="2400" dirty="0" smtClean="0"/>
              <a:t>=12 /&gt;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267744" y="256490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Device (hardware) is any physical or virtual device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9552" y="2564904"/>
            <a:ext cx="1656184" cy="35562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Hardware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9552" y="5025051"/>
            <a:ext cx="1656184" cy="3481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67744" y="299695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Device (software) is our interface to a </a:t>
            </a:r>
            <a:r>
              <a:rPr lang="en-US" dirty="0" smtClean="0"/>
              <a:t>device, u</a:t>
            </a:r>
            <a:r>
              <a:rPr lang="en-US" dirty="0" smtClean="0"/>
              <a:t>sing an SDK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67744" y="341970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Channel is a logical construct representing a stream of data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267744" y="3851756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 source is a logical construct around a buffer containing meta information (what type of source, etc…)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7744" y="4437112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Tracked frame is the result of merging multiple data sources into a data structure. Tracked frame = 1 video + N transforms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67744" y="5014917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Transform is 4x4 matrix representing a transformation in 3-space (translation, rotation, scaling)</a:t>
            </a:r>
          </a:p>
        </p:txBody>
      </p:sp>
    </p:spTree>
    <p:extLst>
      <p:ext uri="{BB962C8B-B14F-4D97-AF65-F5344CB8AC3E}">
        <p14:creationId xmlns:p14="http://schemas.microsoft.com/office/powerpoint/2010/main" val="8744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PLUS Architecture Overview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109906" y="1035969"/>
            <a:ext cx="5442727" cy="4913311"/>
            <a:chOff x="1145497" y="443641"/>
            <a:chExt cx="5442727" cy="5505639"/>
          </a:xfrm>
        </p:grpSpPr>
        <p:sp>
          <p:nvSpPr>
            <p:cNvPr id="70" name="Rectangle 69"/>
            <p:cNvSpPr/>
            <p:nvPr/>
          </p:nvSpPr>
          <p:spPr>
            <a:xfrm>
              <a:off x="2375343" y="443641"/>
              <a:ext cx="4212881" cy="476785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848117" y="5631474"/>
              <a:ext cx="1224136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35382" y="1414491"/>
              <a:ext cx="1584177" cy="258274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Temporal calibration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45497" y="4120262"/>
              <a:ext cx="610295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Device</a:t>
              </a:r>
              <a:endParaRPr lang="en-CA" sz="1200" b="1" dirty="0"/>
            </a:p>
          </p:txBody>
        </p:sp>
        <p:cxnSp>
          <p:nvCxnSpPr>
            <p:cNvPr id="77" name="Straight Connector 76"/>
            <p:cNvCxnSpPr>
              <a:stCxn id="40" idx="2"/>
              <a:endCxn id="74" idx="0"/>
            </p:cNvCxnSpPr>
            <p:nvPr/>
          </p:nvCxnSpPr>
          <p:spPr>
            <a:xfrm>
              <a:off x="4460185" y="4981012"/>
              <a:ext cx="0" cy="65046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971600" y="2287905"/>
            <a:ext cx="886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Algorithms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427984" y="1916832"/>
            <a:ext cx="1656184" cy="22638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N-Wire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7984" y="2215896"/>
            <a:ext cx="1656184" cy="27700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Volume reconstruction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699792" y="2215897"/>
            <a:ext cx="1584177" cy="2769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Single wall calibration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699791" y="2564903"/>
            <a:ext cx="1584177" cy="23826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Line segmentation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3" name="Straight Connector 122"/>
          <p:cNvCxnSpPr/>
          <p:nvPr/>
        </p:nvCxnSpPr>
        <p:spPr>
          <a:xfrm>
            <a:off x="536389" y="2947185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173481" y="3104963"/>
            <a:ext cx="483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35894" y="3091201"/>
            <a:ext cx="1584177" cy="304524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Tracked frame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539552" y="3523249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3786692" y="3739273"/>
            <a:ext cx="1289363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3786692" y="4243329"/>
            <a:ext cx="1289363" cy="30802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142426" y="256490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707904" y="4747385"/>
            <a:ext cx="1433380" cy="337799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Device Specific SDK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39552" y="1700808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40473" y="1268760"/>
            <a:ext cx="977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Applications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699793" y="1254297"/>
            <a:ext cx="720080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fCal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63887" y="1254298"/>
            <a:ext cx="867485" cy="23048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PlusServer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68611" y="1254297"/>
            <a:ext cx="573815" cy="230487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iCal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574474" y="1279793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857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Inside A Device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997955" y="1124744"/>
            <a:ext cx="5554678" cy="4582173"/>
            <a:chOff x="1033546" y="814700"/>
            <a:chExt cx="5554678" cy="5134580"/>
          </a:xfrm>
        </p:grpSpPr>
        <p:sp>
          <p:nvSpPr>
            <p:cNvPr id="70" name="Rectangle 69"/>
            <p:cNvSpPr/>
            <p:nvPr/>
          </p:nvSpPr>
          <p:spPr>
            <a:xfrm>
              <a:off x="2375343" y="814700"/>
              <a:ext cx="4212881" cy="439679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041498" y="5631474"/>
              <a:ext cx="1376897" cy="31780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Hardware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Connector 76"/>
            <p:cNvCxnSpPr>
              <a:stCxn id="72" idx="2"/>
              <a:endCxn id="74" idx="0"/>
            </p:cNvCxnSpPr>
            <p:nvPr/>
          </p:nvCxnSpPr>
          <p:spPr>
            <a:xfrm>
              <a:off x="4729947" y="4948319"/>
              <a:ext cx="0" cy="683155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033546" y="3812555"/>
              <a:ext cx="748859" cy="310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sz="1200" b="1" dirty="0" smtClean="0"/>
                <a:t>Internals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009867" y="4607083"/>
              <a:ext cx="1440160" cy="341236"/>
            </a:xfrm>
            <a:prstGeom prst="rect">
              <a:avLst/>
            </a:prstGeom>
            <a:solidFill>
              <a:srgbClr val="33889F"/>
            </a:solidFill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Device Specific SDK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6" name="Straight Connector 65"/>
          <p:cNvCxnSpPr/>
          <p:nvPr/>
        </p:nvCxnSpPr>
        <p:spPr>
          <a:xfrm>
            <a:off x="392373" y="2492896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38185" y="134076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Input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39640" y="1340768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Output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75167" y="1700808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 Channel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28902" y="1639832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…</a:t>
            </a:r>
          </a:p>
        </p:txBody>
      </p:sp>
      <p:cxnSp>
        <p:nvCxnSpPr>
          <p:cNvPr id="39" name="Straight Arrow Connector 38"/>
          <p:cNvCxnSpPr>
            <a:stCxn id="129" idx="3"/>
          </p:cNvCxnSpPr>
          <p:nvPr/>
        </p:nvCxnSpPr>
        <p:spPr>
          <a:xfrm flipV="1">
            <a:off x="6203410" y="1423896"/>
            <a:ext cx="816862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</p:cNvCxnSpPr>
          <p:nvPr/>
        </p:nvCxnSpPr>
        <p:spPr>
          <a:xfrm flipV="1">
            <a:off x="6203411" y="2143976"/>
            <a:ext cx="81686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30" idx="0"/>
            <a:endCxn id="46" idx="2"/>
          </p:cNvCxnSpPr>
          <p:nvPr/>
        </p:nvCxnSpPr>
        <p:spPr>
          <a:xfrm flipV="1">
            <a:off x="3463890" y="2996267"/>
            <a:ext cx="6331" cy="2887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2859836" y="3284984"/>
            <a:ext cx="1208108" cy="359356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sources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74276" y="3511444"/>
            <a:ext cx="1440160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 data sources</a:t>
            </a:r>
          </a:p>
        </p:txBody>
      </p:sp>
      <p:cxnSp>
        <p:nvCxnSpPr>
          <p:cNvPr id="3" name="Elbow Connector 2"/>
          <p:cNvCxnSpPr>
            <a:stCxn id="31" idx="3"/>
            <a:endCxn id="46" idx="1"/>
          </p:cNvCxnSpPr>
          <p:nvPr/>
        </p:nvCxnSpPr>
        <p:spPr>
          <a:xfrm>
            <a:off x="1930514" y="1833704"/>
            <a:ext cx="769278" cy="982886"/>
          </a:xfrm>
          <a:prstGeom prst="bentConnector3">
            <a:avLst>
              <a:gd name="adj1" fmla="val 7221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6" idx="3"/>
            <a:endCxn id="35" idx="1"/>
          </p:cNvCxnSpPr>
          <p:nvPr/>
        </p:nvCxnSpPr>
        <p:spPr>
          <a:xfrm flipV="1">
            <a:off x="4240650" y="2143977"/>
            <a:ext cx="907414" cy="6726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6" idx="3"/>
            <a:endCxn id="129" idx="1"/>
          </p:cNvCxnSpPr>
          <p:nvPr/>
        </p:nvCxnSpPr>
        <p:spPr>
          <a:xfrm flipV="1">
            <a:off x="4240650" y="1423897"/>
            <a:ext cx="907413" cy="13926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99792" y="2636912"/>
            <a:ext cx="1540858" cy="35935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Data Processing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148064" y="2011081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148063" y="1291001"/>
            <a:ext cx="1055347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A Channel</a:t>
            </a:r>
          </a:p>
        </p:txBody>
      </p:sp>
      <p:cxnSp>
        <p:nvCxnSpPr>
          <p:cNvPr id="28" name="Straight Arrow Connector 27"/>
          <p:cNvCxnSpPr>
            <a:stCxn id="72" idx="0"/>
            <a:endCxn id="51" idx="2"/>
          </p:cNvCxnSpPr>
          <p:nvPr/>
        </p:nvCxnSpPr>
        <p:spPr>
          <a:xfrm flipV="1">
            <a:off x="4694356" y="4209283"/>
            <a:ext cx="1" cy="2998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974277" y="3777235"/>
            <a:ext cx="144015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Transform data sources</a:t>
            </a:r>
          </a:p>
        </p:txBody>
      </p:sp>
    </p:spTree>
    <p:extLst>
      <p:ext uri="{BB962C8B-B14F-4D97-AF65-F5344CB8AC3E}">
        <p14:creationId xmlns:p14="http://schemas.microsoft.com/office/powerpoint/2010/main" val="134550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Pipeline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27922" y="1556792"/>
            <a:ext cx="6536366" cy="1692437"/>
            <a:chOff x="647151" y="774077"/>
            <a:chExt cx="6536366" cy="1896470"/>
          </a:xfrm>
        </p:grpSpPr>
        <p:sp>
          <p:nvSpPr>
            <p:cNvPr id="70" name="Rectangle 69"/>
            <p:cNvSpPr/>
            <p:nvPr/>
          </p:nvSpPr>
          <p:spPr>
            <a:xfrm>
              <a:off x="647151" y="774077"/>
              <a:ext cx="6536366" cy="189647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74805" y="976079"/>
              <a:ext cx="1008111" cy="314138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100000">
                  <a:schemeClr val="accent3"/>
                </a:gs>
              </a:gsLst>
              <a:lin ang="5400000" scaled="0"/>
            </a:gradFill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b="1" dirty="0" smtClean="0">
                  <a:solidFill>
                    <a:schemeClr val="bg1"/>
                  </a:solidFill>
                </a:rPr>
                <a:t>EM Tracker</a:t>
              </a:r>
              <a:endParaRPr lang="en-CA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55576" y="2385133"/>
            <a:ext cx="1008111" cy="283615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Ultrasound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/>
          <p:cNvCxnSpPr>
            <a:stCxn id="46" idx="1"/>
            <a:endCxn id="129" idx="3"/>
          </p:cNvCxnSpPr>
          <p:nvPr/>
        </p:nvCxnSpPr>
        <p:spPr>
          <a:xfrm flipH="1">
            <a:off x="2747027" y="1877232"/>
            <a:ext cx="672846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6" idx="1"/>
            <a:endCxn id="43" idx="3"/>
          </p:cNvCxnSpPr>
          <p:nvPr/>
        </p:nvCxnSpPr>
        <p:spPr>
          <a:xfrm flipH="1">
            <a:off x="3059832" y="1877232"/>
            <a:ext cx="360041" cy="793725"/>
          </a:xfrm>
          <a:prstGeom prst="line">
            <a:avLst/>
          </a:prstGeom>
          <a:ln w="3175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1"/>
            <a:endCxn id="129" idx="3"/>
          </p:cNvCxnSpPr>
          <p:nvPr/>
        </p:nvCxnSpPr>
        <p:spPr>
          <a:xfrm flipH="1" flipV="1">
            <a:off x="2747027" y="2027302"/>
            <a:ext cx="672845" cy="577700"/>
          </a:xfrm>
          <a:prstGeom prst="line">
            <a:avLst/>
          </a:prstGeom>
          <a:ln w="3175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7" idx="1"/>
            <a:endCxn id="45" idx="3"/>
          </p:cNvCxnSpPr>
          <p:nvPr/>
        </p:nvCxnSpPr>
        <p:spPr>
          <a:xfrm flipH="1">
            <a:off x="3059832" y="2605002"/>
            <a:ext cx="360040" cy="353987"/>
          </a:xfrm>
          <a:prstGeom prst="line">
            <a:avLst/>
          </a:prstGeom>
          <a:ln w="3175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691680" y="2529149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B-mode Channel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91680" y="1885494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691680" y="2817181"/>
            <a:ext cx="1368152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-mode Channel</a:t>
            </a:r>
          </a:p>
        </p:txBody>
      </p:sp>
      <p:cxnSp>
        <p:nvCxnSpPr>
          <p:cNvPr id="71" name="Straight Connector 70"/>
          <p:cNvCxnSpPr>
            <a:stCxn id="78" idx="3"/>
            <a:endCxn id="63" idx="1"/>
          </p:cNvCxnSpPr>
          <p:nvPr/>
        </p:nvCxnSpPr>
        <p:spPr>
          <a:xfrm flipV="1">
            <a:off x="5267307" y="1878869"/>
            <a:ext cx="384813" cy="216024"/>
          </a:xfrm>
          <a:prstGeom prst="line">
            <a:avLst/>
          </a:prstGeom>
          <a:ln w="317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19873" y="173706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/>
          <p:cNvCxnSpPr>
            <a:stCxn id="67" idx="1"/>
            <a:endCxn id="81" idx="3"/>
          </p:cNvCxnSpPr>
          <p:nvPr/>
        </p:nvCxnSpPr>
        <p:spPr>
          <a:xfrm flipH="1" flipV="1">
            <a:off x="5267307" y="2814973"/>
            <a:ext cx="384813" cy="150070"/>
          </a:xfrm>
          <a:prstGeom prst="line">
            <a:avLst/>
          </a:prstGeom>
          <a:ln w="3175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419872" y="2464831"/>
            <a:ext cx="1296143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Mixer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88" name="Straight Connector 87"/>
          <p:cNvCxnSpPr>
            <a:stCxn id="83" idx="1"/>
            <a:endCxn id="81" idx="3"/>
          </p:cNvCxnSpPr>
          <p:nvPr/>
        </p:nvCxnSpPr>
        <p:spPr>
          <a:xfrm flipH="1">
            <a:off x="5267307" y="2385133"/>
            <a:ext cx="2137778" cy="429840"/>
          </a:xfrm>
          <a:prstGeom prst="line">
            <a:avLst/>
          </a:prstGeom>
          <a:ln w="3175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652120" y="2824872"/>
            <a:ext cx="1368152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</a:t>
            </a:r>
            <a:r>
              <a:rPr lang="en-CA" sz="1200" b="1" dirty="0" smtClean="0">
                <a:solidFill>
                  <a:schemeClr val="bg1"/>
                </a:solidFill>
              </a:rPr>
              <a:t>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52120" y="1738698"/>
            <a:ext cx="1296144" cy="28034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3"/>
              </a:gs>
            </a:gsLst>
            <a:lin ang="5400000" scaled="0"/>
          </a:gra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B Virtual Capture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142177" y="3537261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dirty="0" smtClean="0"/>
              <a:t>Data Flow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311860" y="3465253"/>
            <a:ext cx="24842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83" idx="1"/>
            <a:endCxn id="78" idx="3"/>
          </p:cNvCxnSpPr>
          <p:nvPr/>
        </p:nvCxnSpPr>
        <p:spPr>
          <a:xfrm flipH="1" flipV="1">
            <a:off x="5267307" y="2094893"/>
            <a:ext cx="2137778" cy="290240"/>
          </a:xfrm>
          <a:prstGeom prst="line">
            <a:avLst/>
          </a:prstGeom>
          <a:ln w="317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211960" y="1953085"/>
            <a:ext cx="1055347" cy="283615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211960" y="2673165"/>
            <a:ext cx="1055347" cy="283615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Channel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05085" y="2169109"/>
            <a:ext cx="1343379" cy="432048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Visualization Client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7544" y="39330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Devices are the creation point of 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Recorded data from world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Simulated data, processed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Channels are the communication point between devices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Outputs tracked frames for client consumption</a:t>
            </a:r>
          </a:p>
        </p:txBody>
      </p:sp>
    </p:spTree>
    <p:extLst>
      <p:ext uri="{BB962C8B-B14F-4D97-AF65-F5344CB8AC3E}">
        <p14:creationId xmlns:p14="http://schemas.microsoft.com/office/powerpoint/2010/main" val="33364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Configuration Files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467544" y="98072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Linking input &amp; output via channels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Device -&gt; channel -&gt; device (repeat)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Channel contains data sources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At most one video, many transforms</a:t>
            </a: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All connections made via ID matching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3528" y="2924944"/>
            <a:ext cx="4032448" cy="3170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</a:rPr>
              <a:t>TrackerDevice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Type="Ascension3DG"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AcquisitionRate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="50"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LocalTimeOffsetSec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="0.0"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FilterAcWideNotch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="0"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Id="Reference"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="1"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Type="Tool" Id="Stylus" 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="2"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/>
              <a:t>Probe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Id="Reference"/&gt;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Id="Stylus"/&gt;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0" y="2924944"/>
            <a:ext cx="4248472" cy="3477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&lt;Device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SonixVideo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 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Type="Video" Id="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PortName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="B"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PortUsImageOrientation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="UF"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/&gt;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DataSources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VideoDataSourceId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="</a:t>
            </a:r>
            <a:r>
              <a:rPr lang="en-US" sz="1000" b="1" dirty="0"/>
              <a:t>Video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OutputChannels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  &lt;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Device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Id="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TrackedVideoDevice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Type="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VirtualMixer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i="1" dirty="0" err="1"/>
              <a:t>TrackerStream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  &lt;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Id="</a:t>
            </a:r>
            <a:r>
              <a:rPr lang="en-US" sz="1000" b="1" dirty="0" err="1"/>
              <a:t>VideoStream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" /&gt;</a:t>
            </a: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 &lt;/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</a:rPr>
              <a:t>InputChannels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&gt;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   &lt;/Device&gt;</a:t>
            </a:r>
            <a:endParaRPr lang="en-US" sz="1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5400000">
            <a:off x="1511660" y="4329100"/>
            <a:ext cx="1008112" cy="64807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2555776" y="5048602"/>
            <a:ext cx="3312368" cy="61264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72200" y="4653136"/>
            <a:ext cx="0" cy="395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72200" y="5048602"/>
            <a:ext cx="7200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92280" y="5048602"/>
            <a:ext cx="0" cy="7389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6804248" y="578755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96236" y="393305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696236" y="4149080"/>
            <a:ext cx="13321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028384" y="4149080"/>
            <a:ext cx="0" cy="3591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8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343948" y="3470271"/>
            <a:ext cx="3709236" cy="1902945"/>
            <a:chOff x="1655263" y="774076"/>
            <a:chExt cx="4932961" cy="5930920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5872688"/>
              <a:ext cx="1880937" cy="80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TrackerDevice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Simple Tracked Video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3616" y="3614287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68392" y="3650542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84413" y="396081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584414" y="437062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585162" y="4730661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3616" y="3960814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ProbeToTracker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80135" y="4370621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ReferenceToTracker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73" name="Elbow Connector 72"/>
          <p:cNvCxnSpPr>
            <a:stCxn id="42" idx="3"/>
            <a:endCxn id="56" idx="1"/>
          </p:cNvCxnSpPr>
          <p:nvPr/>
        </p:nvCxnSpPr>
        <p:spPr>
          <a:xfrm>
            <a:off x="2090060" y="4863557"/>
            <a:ext cx="49510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3" idx="1"/>
          </p:cNvCxnSpPr>
          <p:nvPr/>
        </p:nvCxnSpPr>
        <p:spPr>
          <a:xfrm>
            <a:off x="2086612" y="4093710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4" idx="1"/>
          </p:cNvCxnSpPr>
          <p:nvPr/>
        </p:nvCxnSpPr>
        <p:spPr>
          <a:xfrm>
            <a:off x="2103131" y="4503517"/>
            <a:ext cx="48128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67064" y="4730661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StylusToTracker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880452" y="2049360"/>
            <a:ext cx="3672408" cy="3323856"/>
            <a:chOff x="1655263" y="774076"/>
            <a:chExt cx="4932961" cy="6100074"/>
          </a:xfrm>
        </p:grpSpPr>
        <p:sp>
          <p:nvSpPr>
            <p:cNvPr id="82" name="Rectangle 81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0963" y="6010825"/>
              <a:ext cx="1880936" cy="86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6904896" y="2229631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120917" y="289741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120918" y="330722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121666" y="366726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664427" y="3341111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880448" y="3651383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880449" y="406119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881197" y="442123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02" name="Elbow Connector 72"/>
          <p:cNvCxnSpPr>
            <a:stCxn id="48" idx="3"/>
            <a:endCxn id="96" idx="1"/>
          </p:cNvCxnSpPr>
          <p:nvPr/>
        </p:nvCxnSpPr>
        <p:spPr>
          <a:xfrm flipV="1">
            <a:off x="4211960" y="4086481"/>
            <a:ext cx="452467" cy="3094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72"/>
          <p:cNvCxnSpPr>
            <a:stCxn id="97" idx="3"/>
            <a:endCxn id="87" idx="1"/>
          </p:cNvCxnSpPr>
          <p:nvPr/>
        </p:nvCxnSpPr>
        <p:spPr>
          <a:xfrm flipV="1">
            <a:off x="6403444" y="3030314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72"/>
          <p:cNvCxnSpPr>
            <a:stCxn id="100" idx="3"/>
            <a:endCxn id="88" idx="1"/>
          </p:cNvCxnSpPr>
          <p:nvPr/>
        </p:nvCxnSpPr>
        <p:spPr>
          <a:xfrm flipV="1">
            <a:off x="6403445" y="3440121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72"/>
          <p:cNvCxnSpPr>
            <a:stCxn id="101" idx="3"/>
            <a:endCxn id="89" idx="1"/>
          </p:cNvCxnSpPr>
          <p:nvPr/>
        </p:nvCxnSpPr>
        <p:spPr>
          <a:xfrm flipV="1">
            <a:off x="6404193" y="3800161"/>
            <a:ext cx="717473" cy="7539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343948" y="1994834"/>
            <a:ext cx="3709236" cy="1146134"/>
            <a:chOff x="1655263" y="774076"/>
            <a:chExt cx="4932961" cy="5930920"/>
          </a:xfrm>
        </p:grpSpPr>
        <p:sp>
          <p:nvSpPr>
            <p:cNvPr id="110" name="Rectangle 109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0963" y="5245524"/>
              <a:ext cx="1880937" cy="863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VideoDevice</a:t>
              </a:r>
              <a:endParaRPr lang="en-CA" sz="1200" b="1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509390" y="2149883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314166" y="2175104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530187" y="2485376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09390" y="2485376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6" name="Elbow Connector 72"/>
          <p:cNvCxnSpPr>
            <a:stCxn id="115" idx="3"/>
            <a:endCxn id="114" idx="1"/>
          </p:cNvCxnSpPr>
          <p:nvPr/>
        </p:nvCxnSpPr>
        <p:spPr>
          <a:xfrm>
            <a:off x="2032386" y="2618272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624704" y="2395598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840725" y="2725170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9" name="Elbow Connector 72"/>
          <p:cNvCxnSpPr>
            <a:stCxn id="113" idx="3"/>
            <a:endCxn id="117" idx="1"/>
          </p:cNvCxnSpPr>
          <p:nvPr/>
        </p:nvCxnSpPr>
        <p:spPr>
          <a:xfrm>
            <a:off x="4157734" y="2547789"/>
            <a:ext cx="466970" cy="2204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129230" y="252683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22" name="Elbow Connector 72"/>
          <p:cNvCxnSpPr>
            <a:stCxn id="117" idx="3"/>
            <a:endCxn id="121" idx="1"/>
          </p:cNvCxnSpPr>
          <p:nvPr/>
        </p:nvCxnSpPr>
        <p:spPr>
          <a:xfrm flipV="1">
            <a:off x="6468272" y="2659730"/>
            <a:ext cx="660958" cy="1085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3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/>
          <p:cNvGrpSpPr/>
          <p:nvPr/>
        </p:nvGrpSpPr>
        <p:grpSpPr>
          <a:xfrm>
            <a:off x="251520" y="3686295"/>
            <a:ext cx="3709236" cy="1902945"/>
            <a:chOff x="1655263" y="774076"/>
            <a:chExt cx="4932961" cy="5930920"/>
          </a:xfrm>
        </p:grpSpPr>
        <p:sp>
          <p:nvSpPr>
            <p:cNvPr id="99" name="Rectangle 98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680963" y="5872688"/>
              <a:ext cx="1880937" cy="800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TrackerDevice</a:t>
              </a:r>
              <a:endParaRPr lang="en-CA" sz="1200" b="1" dirty="0"/>
            </a:p>
          </p:txBody>
        </p:sp>
      </p:grpSp>
      <p:sp>
        <p:nvSpPr>
          <p:cNvPr id="120" name="Title 1"/>
          <p:cNvSpPr txBox="1">
            <a:spLocks/>
          </p:cNvSpPr>
          <p:nvPr/>
        </p:nvSpPr>
        <p:spPr bwMode="auto">
          <a:xfrm>
            <a:off x="0" y="0"/>
            <a:ext cx="9144000" cy="103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smtClean="0">
                <a:solidFill>
                  <a:srgbClr val="800000"/>
                </a:solidFill>
              </a:rPr>
              <a:t>Examples: RF/B-mode Acquisition</a:t>
            </a:r>
            <a:endParaRPr lang="en-CA" b="1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smtClean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– Copyright © Queen’s University, 2013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71188" y="3830311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75964" y="3866566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491985" y="417683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91986" y="458664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92734" y="494668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1188" y="417683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ProbeToTracker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7707" y="4586645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ReferenceToTracker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73" name="Elbow Connector 72"/>
          <p:cNvCxnSpPr>
            <a:stCxn id="42" idx="3"/>
            <a:endCxn id="56" idx="1"/>
          </p:cNvCxnSpPr>
          <p:nvPr/>
        </p:nvCxnSpPr>
        <p:spPr>
          <a:xfrm>
            <a:off x="1997632" y="5079581"/>
            <a:ext cx="49510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72"/>
          <p:cNvCxnSpPr>
            <a:stCxn id="63" idx="3"/>
            <a:endCxn id="53" idx="1"/>
          </p:cNvCxnSpPr>
          <p:nvPr/>
        </p:nvCxnSpPr>
        <p:spPr>
          <a:xfrm>
            <a:off x="1994184" y="430973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72"/>
          <p:cNvCxnSpPr>
            <a:stCxn id="67" idx="3"/>
            <a:endCxn id="54" idx="1"/>
          </p:cNvCxnSpPr>
          <p:nvPr/>
        </p:nvCxnSpPr>
        <p:spPr>
          <a:xfrm>
            <a:off x="2010703" y="4719541"/>
            <a:ext cx="48128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74636" y="4946685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StylusToTracker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4788024" y="980728"/>
            <a:ext cx="3672408" cy="2535001"/>
            <a:chOff x="1655263" y="774076"/>
            <a:chExt cx="4932961" cy="5930920"/>
          </a:xfrm>
        </p:grpSpPr>
        <p:sp>
          <p:nvSpPr>
            <p:cNvPr id="82" name="Rectangle 81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26300" y="6050248"/>
              <a:ext cx="1880936" cy="562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6812468" y="1088991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028489" y="175677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28490" y="216658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29238" y="252662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551580" y="1904993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767601" y="2215265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767602" y="262507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768350" y="298511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102" name="Elbow Connector 72"/>
          <p:cNvCxnSpPr>
            <a:stCxn id="48" idx="3"/>
            <a:endCxn id="96" idx="1"/>
          </p:cNvCxnSpPr>
          <p:nvPr/>
        </p:nvCxnSpPr>
        <p:spPr>
          <a:xfrm flipV="1">
            <a:off x="4119532" y="2650363"/>
            <a:ext cx="432048" cy="19615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72"/>
          <p:cNvCxnSpPr>
            <a:stCxn id="97" idx="3"/>
            <a:endCxn id="87" idx="1"/>
          </p:cNvCxnSpPr>
          <p:nvPr/>
        </p:nvCxnSpPr>
        <p:spPr>
          <a:xfrm flipV="1">
            <a:off x="6290597" y="1889674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72"/>
          <p:cNvCxnSpPr>
            <a:stCxn id="100" idx="3"/>
            <a:endCxn id="88" idx="1"/>
          </p:cNvCxnSpPr>
          <p:nvPr/>
        </p:nvCxnSpPr>
        <p:spPr>
          <a:xfrm flipV="1">
            <a:off x="6290598" y="2299481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72"/>
          <p:cNvCxnSpPr>
            <a:stCxn id="101" idx="3"/>
            <a:endCxn id="89" idx="1"/>
          </p:cNvCxnSpPr>
          <p:nvPr/>
        </p:nvCxnSpPr>
        <p:spPr>
          <a:xfrm flipV="1">
            <a:off x="6291346" y="2659521"/>
            <a:ext cx="737892" cy="4584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51520" y="1412775"/>
            <a:ext cx="3709236" cy="2057496"/>
            <a:chOff x="1655263" y="774076"/>
            <a:chExt cx="4932961" cy="5930920"/>
          </a:xfrm>
        </p:grpSpPr>
        <p:sp>
          <p:nvSpPr>
            <p:cNvPr id="110" name="Rectangle 109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680964" y="5722704"/>
              <a:ext cx="1880937" cy="863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b="1" dirty="0" err="1" smtClean="0"/>
                <a:t>VideoDevice</a:t>
              </a:r>
              <a:endParaRPr lang="en-CA" sz="1200" b="1" dirty="0"/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416962" y="1567825"/>
            <a:ext cx="1524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200" b="1" i="1" dirty="0" smtClean="0"/>
              <a:t>Internal data sources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221738" y="1593046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437759" y="190331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416962" y="190331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RfModeVideo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116" name="Elbow Connector 72"/>
          <p:cNvCxnSpPr>
            <a:stCxn id="115" idx="3"/>
            <a:endCxn id="114" idx="1"/>
          </p:cNvCxnSpPr>
          <p:nvPr/>
        </p:nvCxnSpPr>
        <p:spPr>
          <a:xfrm>
            <a:off x="1939958" y="203621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4532276" y="1077675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748297" y="140724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19" name="Elbow Connector 72"/>
          <p:cNvCxnSpPr>
            <a:stCxn id="113" idx="3"/>
            <a:endCxn id="117" idx="1"/>
          </p:cNvCxnSpPr>
          <p:nvPr/>
        </p:nvCxnSpPr>
        <p:spPr>
          <a:xfrm flipV="1">
            <a:off x="4065306" y="1450360"/>
            <a:ext cx="466970" cy="5153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7036802" y="138619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22" name="Elbow Connector 72"/>
          <p:cNvCxnSpPr>
            <a:stCxn id="117" idx="3"/>
            <a:endCxn id="121" idx="1"/>
          </p:cNvCxnSpPr>
          <p:nvPr/>
        </p:nvCxnSpPr>
        <p:spPr>
          <a:xfrm>
            <a:off x="6375844" y="1450360"/>
            <a:ext cx="660958" cy="687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20582" y="2467606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436603" y="277787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BModeVideo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15806" y="2777878"/>
            <a:ext cx="1522996" cy="265791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 smtClean="0">
                <a:solidFill>
                  <a:schemeClr val="bg1"/>
                </a:solidFill>
              </a:rPr>
              <a:t>BModeVideo</a:t>
            </a:r>
            <a:endParaRPr lang="en-CA" sz="1200" b="1" dirty="0" smtClean="0">
              <a:solidFill>
                <a:schemeClr val="bg1"/>
              </a:solidFill>
            </a:endParaRPr>
          </a:p>
        </p:txBody>
      </p:sp>
      <p:cxnSp>
        <p:nvCxnSpPr>
          <p:cNvPr id="51" name="Elbow Connector 72"/>
          <p:cNvCxnSpPr>
            <a:stCxn id="50" idx="3"/>
            <a:endCxn id="49" idx="1"/>
          </p:cNvCxnSpPr>
          <p:nvPr/>
        </p:nvCxnSpPr>
        <p:spPr>
          <a:xfrm>
            <a:off x="1938802" y="2910774"/>
            <a:ext cx="49780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761268" y="3717032"/>
            <a:ext cx="3672408" cy="2535001"/>
            <a:chOff x="1655263" y="774076"/>
            <a:chExt cx="4932961" cy="5930920"/>
          </a:xfrm>
        </p:grpSpPr>
        <p:sp>
          <p:nvSpPr>
            <p:cNvPr id="55" name="Rectangle 54"/>
            <p:cNvSpPr/>
            <p:nvPr/>
          </p:nvSpPr>
          <p:spPr>
            <a:xfrm>
              <a:off x="1655263" y="774076"/>
              <a:ext cx="4932961" cy="593092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26300" y="6050248"/>
              <a:ext cx="1880936" cy="562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 err="1" smtClean="0"/>
                <a:t>MixerDevice</a:t>
              </a:r>
              <a:endParaRPr lang="en-CA" sz="1200" b="1" dirty="0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6785712" y="3825295"/>
            <a:ext cx="1843568" cy="1847442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Output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01733" y="4493082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001734" y="490288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002482" y="5262929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04511" y="4645365"/>
            <a:ext cx="1843568" cy="149074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20532" y="4955637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ProbeToTracker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0533" y="536544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ReferenceToTracker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1281" y="57254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bg1"/>
                </a:solidFill>
              </a:rPr>
              <a:t>StylusToTracker</a:t>
            </a:r>
            <a:endParaRPr lang="en-CA" sz="1200" b="1" dirty="0">
              <a:solidFill>
                <a:schemeClr val="bg1"/>
              </a:solidFill>
            </a:endParaRPr>
          </a:p>
        </p:txBody>
      </p:sp>
      <p:cxnSp>
        <p:nvCxnSpPr>
          <p:cNvPr id="68" name="Elbow Connector 72"/>
          <p:cNvCxnSpPr>
            <a:stCxn id="64" idx="3"/>
            <a:endCxn id="59" idx="1"/>
          </p:cNvCxnSpPr>
          <p:nvPr/>
        </p:nvCxnSpPr>
        <p:spPr>
          <a:xfrm flipV="1">
            <a:off x="6243528" y="4625978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72"/>
          <p:cNvCxnSpPr>
            <a:stCxn id="65" idx="3"/>
            <a:endCxn id="60" idx="1"/>
          </p:cNvCxnSpPr>
          <p:nvPr/>
        </p:nvCxnSpPr>
        <p:spPr>
          <a:xfrm flipV="1">
            <a:off x="6243529" y="5035785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72"/>
          <p:cNvCxnSpPr>
            <a:stCxn id="66" idx="3"/>
            <a:endCxn id="61" idx="1"/>
          </p:cNvCxnSpPr>
          <p:nvPr/>
        </p:nvCxnSpPr>
        <p:spPr>
          <a:xfrm flipV="1">
            <a:off x="6244277" y="5395825"/>
            <a:ext cx="758205" cy="46255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505520" y="3811712"/>
            <a:ext cx="1843568" cy="745370"/>
          </a:xfrm>
          <a:prstGeom prst="rect">
            <a:avLst/>
          </a:prstGeom>
          <a:solidFill>
            <a:srgbClr val="33889F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Input Channel</a:t>
            </a:r>
            <a:endParaRPr lang="en-CA" sz="1200" b="1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721541" y="4141284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010046" y="4122498"/>
            <a:ext cx="1522996" cy="265791"/>
          </a:xfrm>
          <a:prstGeom prst="rect">
            <a:avLst/>
          </a:prstGeom>
          <a:solidFill>
            <a:srgbClr val="33889F"/>
          </a:solidFill>
          <a:ln>
            <a:prstDash val="sysDot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75" name="Elbow Connector 72"/>
          <p:cNvCxnSpPr>
            <a:stCxn id="71" idx="3"/>
            <a:endCxn id="74" idx="1"/>
          </p:cNvCxnSpPr>
          <p:nvPr/>
        </p:nvCxnSpPr>
        <p:spPr>
          <a:xfrm>
            <a:off x="6349088" y="4184397"/>
            <a:ext cx="660958" cy="7099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2"/>
          <p:cNvCxnSpPr>
            <a:stCxn id="47" idx="3"/>
            <a:endCxn id="71" idx="1"/>
          </p:cNvCxnSpPr>
          <p:nvPr/>
        </p:nvCxnSpPr>
        <p:spPr>
          <a:xfrm>
            <a:off x="4064150" y="2840291"/>
            <a:ext cx="441370" cy="13441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2"/>
          <p:cNvCxnSpPr>
            <a:stCxn id="48" idx="3"/>
            <a:endCxn id="62" idx="1"/>
          </p:cNvCxnSpPr>
          <p:nvPr/>
        </p:nvCxnSpPr>
        <p:spPr>
          <a:xfrm>
            <a:off x="4119532" y="4611936"/>
            <a:ext cx="384979" cy="7787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7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3"/>
    </mc:Choice>
    <mc:Fallback xmlns="">
      <p:transition spd="slow" advTm="326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2967</TotalTime>
  <Words>808</Words>
  <Application>Microsoft Office PowerPoint</Application>
  <PresentationFormat>On-screen Show (4:3)</PresentationFormat>
  <Paragraphs>216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PLUS 2.0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Adam Rankin</cp:lastModifiedBy>
  <cp:revision>218</cp:revision>
  <dcterms:created xsi:type="dcterms:W3CDTF">2011-11-25T02:41:02Z</dcterms:created>
  <dcterms:modified xsi:type="dcterms:W3CDTF">2013-05-03T17:20:46Z</dcterms:modified>
</cp:coreProperties>
</file>