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62" r:id="rId4"/>
    <p:sldId id="263" r:id="rId5"/>
    <p:sldId id="265" r:id="rId6"/>
    <p:sldId id="267" r:id="rId7"/>
    <p:sldId id="268" r:id="rId8"/>
    <p:sldId id="259"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2160" y="-468"/>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243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E2C8F-80C9-49EC-8D3E-1E16295FA588}" type="datetimeFigureOut">
              <a:rPr lang="en-US" smtClean="0"/>
              <a:pPr/>
              <a:t>5/16/2013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029B5-A1E2-4665-B56F-B8A6AD155152}" type="slidenum">
              <a:rPr lang="en-US" smtClean="0"/>
              <a:pPr/>
              <a:t>‹#›</a:t>
            </a:fld>
            <a:endParaRPr lang="en-US"/>
          </a:p>
        </p:txBody>
      </p:sp>
    </p:spTree>
    <p:extLst>
      <p:ext uri="{BB962C8B-B14F-4D97-AF65-F5344CB8AC3E}">
        <p14:creationId xmlns:p14="http://schemas.microsoft.com/office/powerpoint/2010/main" val="172199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89253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42390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4547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1371600" y="6486417"/>
            <a:ext cx="6400800" cy="365125"/>
          </a:xfrm>
        </p:spPr>
        <p:txBody>
          <a:bodyPr/>
          <a:lstStyle/>
          <a:p>
            <a:r>
              <a:rPr lang="en-US" dirty="0" smtClean="0"/>
              <a:t>Laboratory for Percutaneous Surgery (The Perk Lab) – Copyright © Queen’s University, 2011</a:t>
            </a:r>
          </a:p>
          <a:p>
            <a:endParaRPr lang="en-US" dirty="0"/>
          </a:p>
        </p:txBody>
      </p:sp>
    </p:spTree>
    <p:extLst>
      <p:ext uri="{BB962C8B-B14F-4D97-AF65-F5344CB8AC3E}">
        <p14:creationId xmlns:p14="http://schemas.microsoft.com/office/powerpoint/2010/main" val="37859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49244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426148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9" name="Slide Number Placeholder 8"/>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9618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5" name="Slide Number Placeholder 4"/>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01029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4" name="Slide Number Placeholder 3"/>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17293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51129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92758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BF57C-3130-4A03-88D1-E339354F267F}" type="slidenum">
              <a:rPr lang="en-US" smtClean="0"/>
              <a:pPr/>
              <a:t>‹#›</a:t>
            </a:fld>
            <a:endParaRPr lang="en-US"/>
          </a:p>
        </p:txBody>
      </p:sp>
    </p:spTree>
    <p:extLst>
      <p:ext uri="{BB962C8B-B14F-4D97-AF65-F5344CB8AC3E}">
        <p14:creationId xmlns:p14="http://schemas.microsoft.com/office/powerpoint/2010/main" val="2161496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ubversion.assembla.com/svn/plus/trunk/doc/tutorials/PlusTutorialBuildingfCalPhantom.pptx" TargetMode="External"/><Relationship Id="rId2" Type="http://schemas.openxmlformats.org/officeDocument/2006/relationships/hyperlink" Target="http://www.assembla.com/space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ubversion.assembla.com/svn/plus/trunk/doc/specifications/fCalPhantom/fCal_3/" TargetMode="External"/><Relationship Id="rId2" Type="http://schemas.openxmlformats.org/officeDocument/2006/relationships/hyperlink" Target="https://subversion.assembla.com/svn/plus/trunk/doc/specifications/fCalPhantom/fCal_2"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www.3ders.org/3d-printing/3d-print-services.html" TargetMode="External"/><Relationship Id="rId2" Type="http://schemas.openxmlformats.org/officeDocument/2006/relationships/hyperlink" Target="https://subversion.assembla.com/svn/plus/trunk/PlusLib/data/CADModels/fCalPhanto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subversion.assembla.com/svn/plus/trunk/doc/specifications/fCalPhantom" TargetMode="External"/><Relationship Id="rId2" Type="http://schemas.openxmlformats.org/officeDocument/2006/relationships/hyperlink" Target="https://subversion.assembla.com/svn/plus/trunk/PlusLib/data/ConfigFiles/PlusConfiguration_SonixTouch_Ascension3DG_L14_fCal2.0.xml" TargetMode="External"/><Relationship Id="rId1" Type="http://schemas.openxmlformats.org/officeDocument/2006/relationships/slideLayout" Target="../slideLayouts/slideLayout2.xml"/><Relationship Id="rId5" Type="http://schemas.openxmlformats.org/officeDocument/2006/relationships/hyperlink" Target="https://www.assembla.com/spaces/plus/wiki/Coordinate_system_definitions"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ubversion.assembla.com/svn/plus/trunk/doc/specifications/fCalPhantom/fCal_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PLUS Tutorial:</a:t>
            </a:r>
            <a:br>
              <a:rPr lang="en-US" dirty="0" smtClean="0"/>
            </a:br>
            <a:r>
              <a:rPr lang="en-US" dirty="0" smtClean="0"/>
              <a:t/>
            </a:r>
            <a:br>
              <a:rPr lang="en-US" dirty="0" smtClean="0"/>
            </a:br>
            <a:r>
              <a:rPr lang="en-US" dirty="0" smtClean="0"/>
              <a:t>How to build an </a:t>
            </a:r>
            <a:r>
              <a:rPr lang="en-US" dirty="0" err="1" smtClean="0"/>
              <a:t>fCal</a:t>
            </a:r>
            <a:r>
              <a:rPr lang="en-US" dirty="0" smtClean="0"/>
              <a:t> calibration phantom</a:t>
            </a:r>
            <a:endParaRPr lang="en-US" dirty="0"/>
          </a:p>
        </p:txBody>
      </p:sp>
      <p:sp>
        <p:nvSpPr>
          <p:cNvPr id="3" name="Subtitle 2"/>
          <p:cNvSpPr>
            <a:spLocks noGrp="1"/>
          </p:cNvSpPr>
          <p:nvPr>
            <p:ph type="subTitle" idx="1"/>
          </p:nvPr>
        </p:nvSpPr>
        <p:spPr>
          <a:xfrm>
            <a:off x="457200" y="4800600"/>
            <a:ext cx="8229600" cy="1066800"/>
          </a:xfrm>
        </p:spPr>
        <p:txBody>
          <a:bodyPr>
            <a:normAutofit/>
          </a:bodyPr>
          <a:lstStyle/>
          <a:p>
            <a:pPr>
              <a:defRPr/>
            </a:pPr>
            <a:r>
              <a:rPr lang="en-US" sz="1800" dirty="0" smtClean="0">
                <a:hlinkClick r:id="rId2"/>
              </a:rPr>
              <a:t>www.assembla.com/spaces/plus</a:t>
            </a:r>
            <a:endParaRPr lang="en-US" sz="1800" dirty="0" smtClean="0"/>
          </a:p>
          <a:p>
            <a:pPr>
              <a:defRPr/>
            </a:pPr>
            <a:r>
              <a:rPr lang="en-US" sz="1200" dirty="0" smtClean="0"/>
              <a:t>Source: </a:t>
            </a:r>
            <a:r>
              <a:rPr lang="en-US" sz="1200" dirty="0">
                <a:hlinkClick r:id="rId3"/>
              </a:rPr>
              <a:t>https://</a:t>
            </a:r>
            <a:r>
              <a:rPr lang="en-US" sz="1200" dirty="0" smtClean="0">
                <a:hlinkClick r:id="rId3"/>
              </a:rPr>
              <a:t>subversion.assembla.com/svn/plus/trunk/doc/tutorials/PlusTutorialBuildingfCalPhantom.pptx</a:t>
            </a:r>
            <a:endParaRPr lang="en-US" sz="1200" dirty="0" smtClean="0"/>
          </a:p>
          <a:p>
            <a:pPr>
              <a:defRPr/>
            </a:pPr>
            <a:endParaRPr lang="en-US" sz="1800" dirty="0" smtClean="0"/>
          </a:p>
        </p:txBody>
      </p:sp>
    </p:spTree>
    <p:extLst>
      <p:ext uri="{BB962C8B-B14F-4D97-AF65-F5344CB8AC3E}">
        <p14:creationId xmlns:p14="http://schemas.microsoft.com/office/powerpoint/2010/main" val="69688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Calibration phantom revisions</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r>
              <a:rPr lang="en-CA" b="1" dirty="0" smtClean="0">
                <a:hlinkClick r:id="rId2"/>
              </a:rPr>
              <a:t>Phantom </a:t>
            </a:r>
            <a:r>
              <a:rPr lang="en-CA" b="1" dirty="0">
                <a:hlinkClick r:id="rId2"/>
              </a:rPr>
              <a:t>model: </a:t>
            </a:r>
            <a:r>
              <a:rPr lang="en-CA" b="1" dirty="0" smtClean="0">
                <a:hlinkClick r:id="rId2"/>
              </a:rPr>
              <a:t>fCal_2.0</a:t>
            </a:r>
            <a:r>
              <a:rPr lang="en-CA" b="1" dirty="0">
                <a:hlinkClick r:id="rId2"/>
              </a:rPr>
              <a:t>, Wiring: </a:t>
            </a:r>
            <a:r>
              <a:rPr lang="en-CA" b="1" dirty="0" smtClean="0">
                <a:hlinkClick r:id="rId2"/>
              </a:rPr>
              <a:t>wiring_2.0</a:t>
            </a:r>
            <a:endParaRPr lang="en-CA" b="1" dirty="0" smtClean="0"/>
          </a:p>
          <a:p>
            <a:pPr lvl="1"/>
            <a:r>
              <a:rPr lang="en-CA" b="1" dirty="0" smtClean="0"/>
              <a:t>Recommended calibration phantom for 30-90mm imaging depth</a:t>
            </a:r>
          </a:p>
          <a:p>
            <a:r>
              <a:rPr lang="en-CA" dirty="0" smtClean="0">
                <a:hlinkClick r:id="rId3"/>
              </a:rPr>
              <a:t>Phantom model: fCal_3.0</a:t>
            </a:r>
            <a:endParaRPr lang="en-CA" dirty="0" smtClean="0"/>
          </a:p>
          <a:p>
            <a:pPr lvl="1"/>
            <a:r>
              <a:rPr lang="en-CA" dirty="0" smtClean="0"/>
              <a:t>Experimental calibration phantom </a:t>
            </a:r>
            <a:br>
              <a:rPr lang="en-CA" dirty="0" smtClean="0"/>
            </a:br>
            <a:r>
              <a:rPr lang="en-CA" dirty="0" smtClean="0"/>
              <a:t>for &gt;90mm imaging depth</a:t>
            </a:r>
          </a:p>
          <a:p>
            <a:endParaRPr lang="en-CA" dirty="0" smtClean="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503" t="17904" r="7962" b="13949"/>
          <a:stretch/>
        </p:blipFill>
        <p:spPr bwMode="auto">
          <a:xfrm>
            <a:off x="304800" y="3754916"/>
            <a:ext cx="4953000" cy="2112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212" y="3192486"/>
            <a:ext cx="3252788" cy="2751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Content Placeholder 2"/>
          <p:cNvSpPr txBox="1">
            <a:spLocks/>
          </p:cNvSpPr>
          <p:nvPr/>
        </p:nvSpPr>
        <p:spPr>
          <a:xfrm>
            <a:off x="1447800" y="5867400"/>
            <a:ext cx="1946644"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CA" dirty="0" smtClean="0"/>
              <a:t>fCal_2.0</a:t>
            </a:r>
          </a:p>
        </p:txBody>
      </p:sp>
      <p:sp>
        <p:nvSpPr>
          <p:cNvPr id="34" name="Content Placeholder 2"/>
          <p:cNvSpPr txBox="1">
            <a:spLocks/>
          </p:cNvSpPr>
          <p:nvPr/>
        </p:nvSpPr>
        <p:spPr>
          <a:xfrm>
            <a:off x="6054356" y="5867400"/>
            <a:ext cx="1946644"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CA" dirty="0" smtClean="0"/>
              <a:t>fCal_3.0</a:t>
            </a:r>
          </a:p>
        </p:txBody>
      </p:sp>
    </p:spTree>
    <p:extLst>
      <p:ext uri="{BB962C8B-B14F-4D97-AF65-F5344CB8AC3E}">
        <p14:creationId xmlns:p14="http://schemas.microsoft.com/office/powerpoint/2010/main" val="223948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Print the phantom</a:t>
            </a:r>
            <a:endParaRPr lang="en-CA" dirty="0"/>
          </a:p>
        </p:txBody>
      </p:sp>
      <p:sp>
        <p:nvSpPr>
          <p:cNvPr id="3" name="Content Placeholder 2"/>
          <p:cNvSpPr>
            <a:spLocks noGrp="1"/>
          </p:cNvSpPr>
          <p:nvPr>
            <p:ph idx="1"/>
          </p:nvPr>
        </p:nvSpPr>
        <p:spPr>
          <a:xfrm>
            <a:off x="457200" y="1066800"/>
            <a:ext cx="8229600" cy="5105400"/>
          </a:xfrm>
        </p:spPr>
        <p:txBody>
          <a:bodyPr>
            <a:normAutofit/>
          </a:bodyPr>
          <a:lstStyle/>
          <a:p>
            <a:r>
              <a:rPr lang="en-CA" dirty="0" smtClean="0"/>
              <a:t>Download the phantom model </a:t>
            </a:r>
            <a:r>
              <a:rPr lang="en-CA" dirty="0" smtClean="0"/>
              <a:t>in STL format from </a:t>
            </a:r>
            <a:r>
              <a:rPr lang="en-CA" dirty="0" smtClean="0"/>
              <a:t>the repository:</a:t>
            </a:r>
          </a:p>
          <a:p>
            <a:pPr marL="457200" lvl="1" indent="0">
              <a:buNone/>
            </a:pPr>
            <a:r>
              <a:rPr lang="en-CA" dirty="0" smtClean="0">
                <a:hlinkClick r:id="rId2"/>
              </a:rPr>
              <a:t>https</a:t>
            </a:r>
            <a:r>
              <a:rPr lang="en-CA" dirty="0">
                <a:hlinkClick r:id="rId2"/>
              </a:rPr>
              <a:t>://subversion.assembla.com/svn/plus/trunk/PlusLib/data/CADModels/fCalPhantom/</a:t>
            </a:r>
            <a:endParaRPr lang="en-CA" dirty="0" smtClean="0"/>
          </a:p>
          <a:p>
            <a:r>
              <a:rPr lang="en-CA" dirty="0" smtClean="0"/>
              <a:t>You can have a look at the model if you open it in </a:t>
            </a:r>
            <a:r>
              <a:rPr lang="en-CA" dirty="0" err="1" smtClean="0"/>
              <a:t>Paraview</a:t>
            </a:r>
            <a:r>
              <a:rPr lang="en-CA" dirty="0" smtClean="0"/>
              <a:t> or 3D Slicer</a:t>
            </a:r>
          </a:p>
          <a:p>
            <a:r>
              <a:rPr lang="en-CA" dirty="0" smtClean="0"/>
              <a:t>Print the STL file using </a:t>
            </a:r>
            <a:r>
              <a:rPr lang="en-CA" dirty="0" smtClean="0"/>
              <a:t>a regular </a:t>
            </a:r>
            <a:br>
              <a:rPr lang="en-CA" dirty="0" smtClean="0"/>
            </a:br>
            <a:r>
              <a:rPr lang="en-CA" dirty="0" smtClean="0"/>
              <a:t>3D </a:t>
            </a:r>
            <a:r>
              <a:rPr lang="en-CA" dirty="0" smtClean="0"/>
              <a:t>rapid </a:t>
            </a:r>
            <a:r>
              <a:rPr lang="en-CA" dirty="0" smtClean="0"/>
              <a:t>prototyping printer </a:t>
            </a:r>
            <a:br>
              <a:rPr lang="en-CA" dirty="0" smtClean="0"/>
            </a:br>
            <a:r>
              <a:rPr lang="en-CA" dirty="0" smtClean="0"/>
              <a:t>(if you do not know any local</a:t>
            </a:r>
            <a:br>
              <a:rPr lang="en-CA" dirty="0" smtClean="0"/>
            </a:br>
            <a:r>
              <a:rPr lang="en-CA" dirty="0" smtClean="0"/>
              <a:t>3D printing company, you can </a:t>
            </a:r>
            <a:br>
              <a:rPr lang="en-CA" dirty="0" smtClean="0"/>
            </a:br>
            <a:r>
              <a:rPr lang="en-CA" dirty="0" smtClean="0"/>
              <a:t>just send your model to an </a:t>
            </a:r>
            <a:br>
              <a:rPr lang="en-CA" dirty="0" smtClean="0"/>
            </a:br>
            <a:r>
              <a:rPr lang="en-CA" dirty="0" smtClean="0"/>
              <a:t>on-line 3D printing company: </a:t>
            </a:r>
            <a:br>
              <a:rPr lang="en-CA" dirty="0" smtClean="0"/>
            </a:br>
            <a:r>
              <a:rPr lang="en-US" dirty="0" smtClean="0">
                <a:hlinkClick r:id="rId3"/>
              </a:rPr>
              <a:t>http</a:t>
            </a:r>
            <a:r>
              <a:rPr lang="en-US" dirty="0">
                <a:hlinkClick r:id="rId3"/>
              </a:rPr>
              <a:t>://</a:t>
            </a:r>
            <a:r>
              <a:rPr lang="en-US" dirty="0" smtClean="0">
                <a:hlinkClick r:id="rId3"/>
              </a:rPr>
              <a:t>www.3ders.org/3d-printing/3d-print-services.html</a:t>
            </a:r>
            <a:r>
              <a:rPr lang="en-US" dirty="0" smtClean="0"/>
              <a:t>)</a:t>
            </a:r>
            <a:endParaRPr lang="en-CA" dirty="0" smtClean="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3020145"/>
            <a:ext cx="3810000" cy="2161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9487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Insert fiducial lines into the phantom</a:t>
            </a:r>
            <a:endParaRPr lang="en-CA" dirty="0"/>
          </a:p>
        </p:txBody>
      </p:sp>
      <p:sp>
        <p:nvSpPr>
          <p:cNvPr id="3" name="Content Placeholder 2"/>
          <p:cNvSpPr>
            <a:spLocks noGrp="1"/>
          </p:cNvSpPr>
          <p:nvPr>
            <p:ph idx="1"/>
          </p:nvPr>
        </p:nvSpPr>
        <p:spPr>
          <a:xfrm>
            <a:off x="457200" y="1066800"/>
            <a:ext cx="8229600" cy="1600200"/>
          </a:xfrm>
        </p:spPr>
        <p:txBody>
          <a:bodyPr>
            <a:noAutofit/>
          </a:bodyPr>
          <a:lstStyle/>
          <a:p>
            <a:r>
              <a:rPr lang="en-CA" sz="1400" dirty="0" smtClean="0"/>
              <a:t>Fiducial line material: regular fishing </a:t>
            </a:r>
            <a:r>
              <a:rPr lang="en-CA" sz="1400" dirty="0" smtClean="0"/>
              <a:t>line, about 0.2-0.3 mm diameter</a:t>
            </a:r>
            <a:endParaRPr lang="en-CA" sz="1400" dirty="0" smtClean="0"/>
          </a:p>
          <a:p>
            <a:r>
              <a:rPr lang="en-CA" sz="1400" dirty="0" smtClean="0"/>
              <a:t>The endpoints of the fiducial lines shall correspond to the description in the device set configuration XML file, such as: </a:t>
            </a:r>
            <a:r>
              <a:rPr lang="en-CA" sz="900" dirty="0" smtClean="0">
                <a:hlinkClick r:id="rId2"/>
              </a:rPr>
              <a:t>https</a:t>
            </a:r>
            <a:r>
              <a:rPr lang="en-CA" sz="900" dirty="0">
                <a:hlinkClick r:id="rId2"/>
              </a:rPr>
              <a:t>://</a:t>
            </a:r>
            <a:r>
              <a:rPr lang="en-CA" sz="900" dirty="0" smtClean="0">
                <a:hlinkClick r:id="rId2"/>
              </a:rPr>
              <a:t>subversion.assembla.com/svn/plus/trunk/PlusLib/data/ConfigFiles/PlusConfiguration_SonixTouch_Ascension3DG_L14_fCal2.0.xml</a:t>
            </a:r>
            <a:endParaRPr lang="en-CA" sz="1400" dirty="0"/>
          </a:p>
          <a:p>
            <a:r>
              <a:rPr lang="en-CA" sz="1400" dirty="0" smtClean="0"/>
              <a:t>The screenshots available at </a:t>
            </a:r>
            <a:r>
              <a:rPr lang="en-US" sz="1200" dirty="0">
                <a:hlinkClick r:id="rId3"/>
              </a:rPr>
              <a:t>https://</a:t>
            </a:r>
            <a:r>
              <a:rPr lang="en-US" sz="1200" dirty="0" smtClean="0">
                <a:hlinkClick r:id="rId3"/>
              </a:rPr>
              <a:t>subversion.assembla.com/svn/plus/trunk/doc/specifications/fCalPhantom</a:t>
            </a:r>
            <a:r>
              <a:rPr lang="en-US" sz="1400" dirty="0" smtClean="0"/>
              <a:t> can also be helpful in verifying that the </a:t>
            </a:r>
            <a:r>
              <a:rPr lang="en-US" sz="1400" dirty="0" err="1" smtClean="0"/>
              <a:t>fiducial</a:t>
            </a:r>
            <a:r>
              <a:rPr lang="en-US" sz="1400" dirty="0" smtClean="0"/>
              <a:t> lines have been inserted correctly</a:t>
            </a:r>
            <a:endParaRPr lang="en-CA" sz="1400" dirty="0" smtClean="0"/>
          </a:p>
          <a:p>
            <a:r>
              <a:rPr lang="en-CA" sz="1400" dirty="0" smtClean="0"/>
              <a:t>The </a:t>
            </a:r>
            <a:r>
              <a:rPr lang="en-CA" sz="1400" dirty="0" smtClean="0"/>
              <a:t>automatic calibration method in </a:t>
            </a:r>
            <a:r>
              <a:rPr lang="en-CA" sz="1400" dirty="0" err="1" smtClean="0"/>
              <a:t>fCal</a:t>
            </a:r>
            <a:r>
              <a:rPr lang="en-CA" sz="1400" dirty="0" smtClean="0"/>
              <a:t> supports a fiducial line structure containing any number of parallel N patterns.</a:t>
            </a:r>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5" name="Picture 2"/>
          <p:cNvPicPr>
            <a:picLocks noChangeAspect="1" noChangeArrowheads="1"/>
          </p:cNvPicPr>
          <p:nvPr/>
        </p:nvPicPr>
        <p:blipFill>
          <a:blip r:embed="rId4" cstate="print"/>
          <a:srcRect l="16936" t="14976" r="33666" b="10146"/>
          <a:stretch>
            <a:fillRect/>
          </a:stretch>
        </p:blipFill>
        <p:spPr bwMode="auto">
          <a:xfrm>
            <a:off x="6248400" y="2895600"/>
            <a:ext cx="2590800" cy="2220686"/>
          </a:xfrm>
          <a:prstGeom prst="rect">
            <a:avLst/>
          </a:prstGeom>
          <a:noFill/>
          <a:ln w="9525">
            <a:noFill/>
            <a:miter lim="800000"/>
            <a:headEnd/>
            <a:tailEnd/>
          </a:ln>
        </p:spPr>
      </p:pic>
      <p:sp>
        <p:nvSpPr>
          <p:cNvPr id="10" name="Content Placeholder 2"/>
          <p:cNvSpPr txBox="1">
            <a:spLocks/>
          </p:cNvSpPr>
          <p:nvPr/>
        </p:nvSpPr>
        <p:spPr>
          <a:xfrm>
            <a:off x="8153400" y="4419600"/>
            <a:ext cx="609600" cy="228600"/>
          </a:xfrm>
          <a:prstGeom prst="rect">
            <a:avLst/>
          </a:prstGeom>
        </p:spPr>
        <p:txBody>
          <a:bodyPr vert="horz" lIns="91440" tIns="45720" rIns="91440" bIns="45720"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Back</a:t>
            </a:r>
          </a:p>
        </p:txBody>
      </p:sp>
      <p:sp>
        <p:nvSpPr>
          <p:cNvPr id="11" name="Content Placeholder 2"/>
          <p:cNvSpPr txBox="1">
            <a:spLocks/>
          </p:cNvSpPr>
          <p:nvPr/>
        </p:nvSpPr>
        <p:spPr>
          <a:xfrm>
            <a:off x="457200" y="5410200"/>
            <a:ext cx="8305800" cy="1219200"/>
          </a:xfrm>
          <a:prstGeom prst="rect">
            <a:avLst/>
          </a:prstGeom>
        </p:spPr>
        <p:txBody>
          <a:bodyPr vert="horz" lIns="91440" tIns="45720" rIns="91440" bIns="45720" rtlCol="0">
            <a:noAutofit/>
          </a:bodyPr>
          <a:lstStyle/>
          <a:p>
            <a:pPr lvl="0">
              <a:spcBef>
                <a:spcPct val="20000"/>
              </a:spcBef>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The 3D coordinates of the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EndPoints</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are defined in the </a:t>
            </a:r>
            <a:r>
              <a:rPr kumimoji="0" lang="en-US" sz="1400" b="0" i="1" u="none" strike="noStrike" kern="1200" cap="none" spc="0" normalizeH="0" baseline="0" noProof="0" dirty="0" smtClean="0">
                <a:ln>
                  <a:noFill/>
                </a:ln>
                <a:solidFill>
                  <a:schemeClr val="tx1"/>
                </a:solidFill>
                <a:effectLst/>
                <a:uLnTx/>
                <a:uFillTx/>
                <a:latin typeface="+mn-lt"/>
                <a:ea typeface="+mn-ea"/>
                <a:cs typeface="+mn-cs"/>
              </a:rPr>
              <a:t>Phantom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coordinate system. The </a:t>
            </a:r>
            <a:r>
              <a:rPr kumimoji="0" lang="en-US" sz="1400" b="0" i="1" u="none" strike="noStrike" kern="1200" cap="none" spc="0" normalizeH="0" baseline="0" noProof="0" dirty="0" smtClean="0">
                <a:ln>
                  <a:noFill/>
                </a:ln>
                <a:solidFill>
                  <a:schemeClr val="tx1"/>
                </a:solidFill>
                <a:effectLst/>
                <a:uLnTx/>
                <a:uFillTx/>
                <a:latin typeface="+mn-lt"/>
                <a:ea typeface="+mn-ea"/>
                <a:cs typeface="+mn-cs"/>
              </a:rPr>
              <a:t>Phantom</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coordinate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system’s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origin is the endpoint of the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bottom </a:t>
            </a:r>
            <a:r>
              <a:rPr lang="en-US" sz="1400" dirty="0"/>
              <a:t>left hole (on fCal-2.x it is the A5</a:t>
            </a:r>
            <a:r>
              <a:rPr lang="en-US" sz="1400" dirty="0" smtClean="0"/>
              <a:t>), </a:t>
            </a:r>
            <a:r>
              <a:rPr lang="en-US" sz="1400" dirty="0"/>
              <a:t>inside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box.</a:t>
            </a:r>
          </a:p>
          <a:p>
            <a:pPr lvl="0">
              <a:spcBef>
                <a:spcPct val="20000"/>
              </a:spcBef>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See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the image on the right or the coordinate system definition model here for more information:</a:t>
            </a:r>
            <a:br>
              <a:rPr kumimoji="0" lang="en-US" sz="1400" b="0" i="0" u="none" strike="noStrike" kern="1200" cap="none" spc="0" normalizeH="0" baseline="0" noProof="0" dirty="0" smtClean="0">
                <a:ln>
                  <a:noFill/>
                </a:ln>
                <a:solidFill>
                  <a:schemeClr val="tx1"/>
                </a:solidFill>
                <a:effectLst/>
                <a:uLnTx/>
                <a:uFillTx/>
                <a:latin typeface="+mn-lt"/>
                <a:ea typeface="+mn-ea"/>
                <a:cs typeface="+mn-cs"/>
              </a:rPr>
            </a:br>
            <a:r>
              <a:rPr lang="en-US" sz="1000" dirty="0">
                <a:hlinkClick r:id="rId5"/>
              </a:rPr>
              <a:t>https://www.assembla.com/spaces/plus/wiki/Coordinate_system_definitions</a:t>
            </a:r>
            <a:endParaRPr lang="en-US" sz="1000" dirty="0" smtClean="0"/>
          </a:p>
        </p:txBody>
      </p:sp>
      <p:sp>
        <p:nvSpPr>
          <p:cNvPr id="12" name="Content Placeholder 2"/>
          <p:cNvSpPr txBox="1">
            <a:spLocks/>
          </p:cNvSpPr>
          <p:nvPr/>
        </p:nvSpPr>
        <p:spPr>
          <a:xfrm>
            <a:off x="457200" y="2819400"/>
            <a:ext cx="5562600" cy="2362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1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Phantom mode: fCal_2.0, Wiring: wiring_2.0:</a:t>
            </a:r>
          </a:p>
          <a:p>
            <a:pPr marL="53975" lvl="0">
              <a:spcBef>
                <a:spcPct val="20000"/>
              </a:spcBef>
              <a:defRPr/>
            </a:pPr>
            <a: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&lt;Geometry&gt;</a:t>
            </a:r>
            <a:b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br>
            <a:r>
              <a:rPr lang="en-US" sz="700" b="1" dirty="0">
                <a:latin typeface="Courier New" pitchFamily="49" charset="0"/>
                <a:cs typeface="Courier New" pitchFamily="49" charset="0"/>
              </a:rPr>
              <a:t> &lt;Pattern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Name="7:G1_g1"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="30.0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="30.0 40.0 20.0" /&gt;</a:t>
            </a:r>
          </a:p>
          <a:p>
            <a:pPr marL="53975" lvl="0">
              <a:spcBef>
                <a:spcPct val="20000"/>
              </a:spcBef>
              <a:defRPr/>
            </a:pPr>
            <a:r>
              <a:rPr lang="en-US" sz="700" b="1" dirty="0">
                <a:latin typeface="Courier New" pitchFamily="49" charset="0"/>
                <a:cs typeface="Courier New" pitchFamily="49" charset="0"/>
              </a:rPr>
              <a:t>        &lt;Wire Name="8:L1_h1"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="55.0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="35.0 40.0 20.0" /&gt;</a:t>
            </a:r>
          </a:p>
          <a:p>
            <a:pPr marL="53975" lvl="0">
              <a:spcBef>
                <a:spcPct val="20000"/>
              </a:spcBef>
              <a:defRPr/>
            </a:pPr>
            <a:r>
              <a:rPr lang="en-US" sz="700" b="1" dirty="0">
                <a:latin typeface="Courier New" pitchFamily="49" charset="0"/>
                <a:cs typeface="Courier New" pitchFamily="49" charset="0"/>
              </a:rPr>
              <a:t>        &lt;Wire Name="9:M1_m1"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20.0" /&gt;</a:t>
            </a:r>
          </a:p>
          <a:p>
            <a:pPr marL="53975" lvl="0">
              <a:spcBef>
                <a:spcPct val="20000"/>
              </a:spcBef>
              <a:defRPr/>
            </a:pPr>
            <a:r>
              <a:rPr lang="en-US" sz="700" b="1" dirty="0">
                <a:latin typeface="Courier New" pitchFamily="49" charset="0"/>
                <a:cs typeface="Courier New" pitchFamily="49" charset="0"/>
              </a:rPr>
              <a:t>      &lt;/Pattern&gt;</a:t>
            </a:r>
          </a:p>
          <a:p>
            <a:pPr marL="53975" lvl="0">
              <a:spcBef>
                <a:spcPct val="20000"/>
              </a:spcBef>
              <a:defRPr/>
            </a:pPr>
            <a:r>
              <a:rPr lang="en-US" sz="700" b="1" dirty="0">
                <a:latin typeface="Courier New" pitchFamily="49" charset="0"/>
                <a:cs typeface="Courier New" pitchFamily="49" charset="0"/>
              </a:rPr>
              <a:t>   </a:t>
            </a:r>
            <a:r>
              <a:rPr lang="en-US" sz="700" b="1" dirty="0" smtClean="0">
                <a:latin typeface="Courier New" pitchFamily="49" charset="0"/>
                <a:cs typeface="Courier New" pitchFamily="49" charset="0"/>
              </a:rPr>
              <a:t>   </a:t>
            </a:r>
            <a:r>
              <a:rPr lang="en-US" sz="700" b="1" dirty="0">
                <a:latin typeface="Courier New" pitchFamily="49" charset="0"/>
                <a:cs typeface="Courier New" pitchFamily="49" charset="0"/>
              </a:rPr>
              <a:t>&lt;Pattern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Name="4:G3_g3"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="30.0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="30.0 40.0 10.0" /&gt;</a:t>
            </a:r>
          </a:p>
          <a:p>
            <a:pPr marL="53975" lvl="0">
              <a:spcBef>
                <a:spcPct val="20000"/>
              </a:spcBef>
              <a:defRPr/>
            </a:pPr>
            <a:r>
              <a:rPr lang="en-US" sz="700" b="1" dirty="0">
                <a:latin typeface="Courier New" pitchFamily="49" charset="0"/>
                <a:cs typeface="Courier New" pitchFamily="49" charset="0"/>
              </a:rPr>
              <a:t>        &lt;Wire Name="5:H3_l3"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="35.0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="55.0 40.0 10.0" /&gt;</a:t>
            </a:r>
          </a:p>
          <a:p>
            <a:pPr marL="53975" lvl="0">
              <a:spcBef>
                <a:spcPct val="20000"/>
              </a:spcBef>
              <a:defRPr/>
            </a:pPr>
            <a:r>
              <a:rPr lang="en-US" sz="700" b="1" dirty="0">
                <a:latin typeface="Courier New" pitchFamily="49" charset="0"/>
                <a:cs typeface="Courier New" pitchFamily="49" charset="0"/>
              </a:rPr>
              <a:t>        &lt;Wire Name="6:M3_m3"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10.0" /&gt;</a:t>
            </a:r>
          </a:p>
          <a:p>
            <a:pPr marL="53975" lvl="0">
              <a:spcBef>
                <a:spcPct val="20000"/>
              </a:spcBef>
              <a:defRPr/>
            </a:pPr>
            <a:r>
              <a:rPr lang="en-US" sz="700" b="1" dirty="0">
                <a:latin typeface="Courier New" pitchFamily="49" charset="0"/>
                <a:cs typeface="Courier New" pitchFamily="49" charset="0"/>
              </a:rPr>
              <a:t>      &lt;/Pattern&gt;</a:t>
            </a:r>
          </a:p>
          <a:p>
            <a:pPr marL="53975" lvl="0">
              <a:spcBef>
                <a:spcPct val="20000"/>
              </a:spcBef>
              <a:defRPr/>
            </a:pPr>
            <a:r>
              <a:rPr lang="en-US" sz="700" b="1" dirty="0">
                <a:latin typeface="Courier New" pitchFamily="49" charset="0"/>
                <a:cs typeface="Courier New" pitchFamily="49" charset="0"/>
              </a:rPr>
              <a:t>      &lt;Pattern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Name="1:H5_h5"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="35.0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="35.0 40.0 0.0" /&gt;</a:t>
            </a:r>
          </a:p>
          <a:p>
            <a:pPr marL="53975" lvl="0">
              <a:spcBef>
                <a:spcPct val="20000"/>
              </a:spcBef>
              <a:defRPr/>
            </a:pPr>
            <a:r>
              <a:rPr lang="en-US" sz="700" b="1" dirty="0">
                <a:latin typeface="Courier New" pitchFamily="49" charset="0"/>
                <a:cs typeface="Courier New" pitchFamily="49" charset="0"/>
              </a:rPr>
              <a:t>        &lt;Wire Name="2:L5_i5"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="55.0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="40.0 40.0 0.0" /&gt;</a:t>
            </a:r>
          </a:p>
          <a:p>
            <a:pPr marL="53975" lvl="0">
              <a:spcBef>
                <a:spcPct val="20000"/>
              </a:spcBef>
              <a:defRPr/>
            </a:pPr>
            <a:r>
              <a:rPr lang="en-US" sz="700" b="1" dirty="0">
                <a:latin typeface="Courier New" pitchFamily="49" charset="0"/>
                <a:cs typeface="Courier New" pitchFamily="49" charset="0"/>
              </a:rPr>
              <a:t>        &lt;Wire Name="3:M5_m5"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0.0" /&gt;</a:t>
            </a:r>
          </a:p>
          <a:p>
            <a:pPr marL="53975" lvl="0">
              <a:spcBef>
                <a:spcPct val="20000"/>
              </a:spcBef>
              <a:defRPr/>
            </a:pPr>
            <a:r>
              <a:rPr lang="en-US" sz="700" b="1" dirty="0">
                <a:latin typeface="Courier New" pitchFamily="49" charset="0"/>
                <a:cs typeface="Courier New" pitchFamily="49" charset="0"/>
              </a:rPr>
              <a:t>      &lt;/Pattern&gt;</a:t>
            </a:r>
            <a:endPar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&lt;/Geometry&gt;</a:t>
            </a:r>
            <a:endParaRPr kumimoji="0" lang="en-US" sz="14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Tree>
    <p:extLst>
      <p:ext uri="{BB962C8B-B14F-4D97-AF65-F5344CB8AC3E}">
        <p14:creationId xmlns:p14="http://schemas.microsoft.com/office/powerpoint/2010/main" val="2239487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stretching</a:t>
            </a:r>
            <a:endParaRPr lang="en-US" dirty="0"/>
          </a:p>
        </p:txBody>
      </p:sp>
      <p:sp>
        <p:nvSpPr>
          <p:cNvPr id="3" name="Content Placeholder 2"/>
          <p:cNvSpPr>
            <a:spLocks noGrp="1"/>
          </p:cNvSpPr>
          <p:nvPr>
            <p:ph idx="1"/>
          </p:nvPr>
        </p:nvSpPr>
        <p:spPr>
          <a:xfrm>
            <a:off x="533400" y="990601"/>
            <a:ext cx="8153400" cy="2438400"/>
          </a:xfrm>
        </p:spPr>
        <p:txBody>
          <a:bodyPr>
            <a:normAutofit fontScale="92500" lnSpcReduction="10000"/>
          </a:bodyPr>
          <a:lstStyle/>
          <a:p>
            <a:r>
              <a:rPr lang="en-US" dirty="0" smtClean="0"/>
              <a:t>The fiducial lines should be stretched enough to be completely straight (the stretching has negligible effect on the line visibility, so it is enough to stretch it just so that it is straight)</a:t>
            </a:r>
          </a:p>
          <a:p>
            <a:r>
              <a:rPr lang="en-US" dirty="0" smtClean="0"/>
              <a:t>You can stretch the fiducial lines by using a rubber band as it is shown in the picture </a:t>
            </a:r>
            <a:r>
              <a:rPr lang="en-US" dirty="0" smtClean="0"/>
              <a:t>below</a:t>
            </a:r>
          </a:p>
          <a:p>
            <a:r>
              <a:rPr lang="en-US" dirty="0"/>
              <a:t>Slanted holes in fCal_2.x and later phantoms take care of line alignment within a </a:t>
            </a:r>
            <a:r>
              <a:rPr lang="en-US" dirty="0" smtClean="0"/>
              <a:t>hole.</a:t>
            </a:r>
            <a:endParaRPr lang="en-US" dirty="0" smtClean="0"/>
          </a:p>
          <a:p>
            <a:endParaRPr lang="en-US" dirty="0" smtClean="0"/>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4098" name="Picture 2" descr="H:\DCIM\100OLYMP\PA250552.JPG"/>
          <p:cNvPicPr>
            <a:picLocks noChangeAspect="1" noChangeArrowheads="1"/>
          </p:cNvPicPr>
          <p:nvPr/>
        </p:nvPicPr>
        <p:blipFill>
          <a:blip r:embed="rId2" cstate="print"/>
          <a:srcRect l="6438" t="28465" r="3436" b="18599"/>
          <a:stretch>
            <a:fillRect/>
          </a:stretch>
        </p:blipFill>
        <p:spPr bwMode="auto">
          <a:xfrm>
            <a:off x="1371600" y="3429000"/>
            <a:ext cx="6400800" cy="2819400"/>
          </a:xfrm>
          <a:prstGeom prst="rect">
            <a:avLst/>
          </a:prstGeom>
          <a:noFill/>
        </p:spPr>
      </p:pic>
      <p:cxnSp>
        <p:nvCxnSpPr>
          <p:cNvPr id="26" name="Straight Arrow Connector 25"/>
          <p:cNvCxnSpPr/>
          <p:nvPr/>
        </p:nvCxnSpPr>
        <p:spPr>
          <a:xfrm flipH="1" flipV="1">
            <a:off x="3886200" y="5410200"/>
            <a:ext cx="1447800" cy="228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3581400" y="5082540"/>
            <a:ext cx="10744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Stretching</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1352437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spTree>
    <p:extLst>
      <p:ext uri="{BB962C8B-B14F-4D97-AF65-F5344CB8AC3E}">
        <p14:creationId xmlns:p14="http://schemas.microsoft.com/office/powerpoint/2010/main" val="18830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Obsolete phantom revisions</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r>
              <a:rPr lang="en-CA" dirty="0" smtClean="0">
                <a:solidFill>
                  <a:schemeClr val="bg1">
                    <a:lumMod val="65000"/>
                  </a:schemeClr>
                </a:solidFill>
                <a:hlinkClick r:id="rId2"/>
              </a:rPr>
              <a:t>Phantom model: fCal_1.0, Wiring: wiring_1.x</a:t>
            </a:r>
            <a:endParaRPr lang="en-CA" dirty="0" smtClean="0">
              <a:solidFill>
                <a:schemeClr val="bg1">
                  <a:lumMod val="65000"/>
                </a:schemeClr>
              </a:solidFill>
            </a:endParaRPr>
          </a:p>
          <a:p>
            <a:pPr lvl="1"/>
            <a:r>
              <a:rPr lang="en-CA" dirty="0" smtClean="0"/>
              <a:t>obsolete, use </a:t>
            </a:r>
            <a:r>
              <a:rPr lang="en-CA" dirty="0" smtClean="0"/>
              <a:t>fCal_2.0 instead</a:t>
            </a:r>
            <a:endParaRPr lang="en-CA" dirty="0" smtClean="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59245"/>
            <a:ext cx="7256463" cy="3698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60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alignment</a:t>
            </a:r>
            <a:endParaRPr lang="en-US" dirty="0"/>
          </a:p>
        </p:txBody>
      </p:sp>
      <p:sp>
        <p:nvSpPr>
          <p:cNvPr id="3" name="Content Placeholder 2"/>
          <p:cNvSpPr>
            <a:spLocks noGrp="1"/>
          </p:cNvSpPr>
          <p:nvPr>
            <p:ph idx="1"/>
          </p:nvPr>
        </p:nvSpPr>
        <p:spPr>
          <a:xfrm>
            <a:off x="533400" y="990600"/>
            <a:ext cx="8153400" cy="2666999"/>
          </a:xfrm>
        </p:spPr>
        <p:txBody>
          <a:bodyPr>
            <a:normAutofit fontScale="77500" lnSpcReduction="20000"/>
          </a:bodyPr>
          <a:lstStyle/>
          <a:p>
            <a:r>
              <a:rPr lang="en-US" dirty="0" smtClean="0"/>
              <a:t>Line alignment is </a:t>
            </a:r>
            <a:r>
              <a:rPr lang="en-US" b="1" dirty="0" smtClean="0"/>
              <a:t>only an issue for fCal_1.x phantoms</a:t>
            </a:r>
            <a:r>
              <a:rPr lang="en-US" dirty="0" smtClean="0"/>
              <a:t>. Slanted holes in fCal_2.x and later phantoms take care of line alignment within a hole.</a:t>
            </a:r>
            <a:endParaRPr lang="en-US" dirty="0"/>
          </a:p>
          <a:p>
            <a:r>
              <a:rPr lang="en-US" dirty="0" smtClean="0"/>
              <a:t>The fiducial line has a much smaller diameter than the printed holes, therefore it makes a big difference which side of the hole the line is aligned to</a:t>
            </a:r>
          </a:p>
          <a:p>
            <a:r>
              <a:rPr lang="en-US" dirty="0" smtClean="0"/>
              <a:t>All the lines are aligned to the same side of the holes. This ensures that the distance between the lines remain the same.</a:t>
            </a:r>
          </a:p>
          <a:p>
            <a:r>
              <a:rPr lang="en-US" dirty="0" smtClean="0"/>
              <a:t>By convention, we always align the lines to the left side of the holes for parallel wires (wire 1, 3, 4, 6)</a:t>
            </a:r>
          </a:p>
          <a:p>
            <a:r>
              <a:rPr lang="en-US" dirty="0" smtClean="0"/>
              <a:t>Due to the thickness of the phantom wall, the diagonal wires (wire 2, 5) can only be aligned in one way (towards the center of the phantom)</a:t>
            </a:r>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grpSp>
        <p:nvGrpSpPr>
          <p:cNvPr id="10" name="Group 9"/>
          <p:cNvGrpSpPr/>
          <p:nvPr/>
        </p:nvGrpSpPr>
        <p:grpSpPr>
          <a:xfrm>
            <a:off x="228600" y="3733800"/>
            <a:ext cx="5715000" cy="2590800"/>
            <a:chOff x="1143000" y="2514600"/>
            <a:chExt cx="5715000" cy="2590800"/>
          </a:xfrm>
        </p:grpSpPr>
        <p:pic>
          <p:nvPicPr>
            <p:cNvPr id="3074" name="Picture 2" descr="H:\DCIM\100OLYMP\PA250548.JPG"/>
            <p:cNvPicPr>
              <a:picLocks noChangeAspect="1" noChangeArrowheads="1"/>
            </p:cNvPicPr>
            <p:nvPr/>
          </p:nvPicPr>
          <p:blipFill>
            <a:blip r:embed="rId2" cstate="print"/>
            <a:srcRect l="1318" t="31637" r="-174" b="8605"/>
            <a:stretch>
              <a:fillRect/>
            </a:stretch>
          </p:blipFill>
          <p:spPr bwMode="auto">
            <a:xfrm>
              <a:off x="1143000" y="2514600"/>
              <a:ext cx="5715000" cy="2590800"/>
            </a:xfrm>
            <a:prstGeom prst="rect">
              <a:avLst/>
            </a:prstGeom>
            <a:noFill/>
          </p:spPr>
        </p:pic>
        <p:sp>
          <p:nvSpPr>
            <p:cNvPr id="8" name="Content Placeholder 2"/>
            <p:cNvSpPr txBox="1">
              <a:spLocks/>
            </p:cNvSpPr>
            <p:nvPr/>
          </p:nvSpPr>
          <p:spPr>
            <a:xfrm>
              <a:off x="1447800" y="447294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grpSp>
      <p:pic>
        <p:nvPicPr>
          <p:cNvPr id="9" name="Picture 2" descr="H:\DCIM\100OLYMP\PA250548.JPG"/>
          <p:cNvPicPr>
            <a:picLocks noChangeAspect="1" noChangeArrowheads="1"/>
          </p:cNvPicPr>
          <p:nvPr/>
        </p:nvPicPr>
        <p:blipFill>
          <a:blip r:embed="rId3" cstate="print"/>
          <a:srcRect l="29120" t="45289" r="30418" b="12529"/>
          <a:stretch>
            <a:fillRect/>
          </a:stretch>
        </p:blipFill>
        <p:spPr bwMode="auto">
          <a:xfrm>
            <a:off x="5105400" y="3657600"/>
            <a:ext cx="3508744" cy="2743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Content Placeholder 2"/>
          <p:cNvSpPr txBox="1">
            <a:spLocks/>
          </p:cNvSpPr>
          <p:nvPr/>
        </p:nvSpPr>
        <p:spPr>
          <a:xfrm>
            <a:off x="2202180" y="45491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3" name="Content Placeholder 2"/>
          <p:cNvSpPr txBox="1">
            <a:spLocks/>
          </p:cNvSpPr>
          <p:nvPr/>
        </p:nvSpPr>
        <p:spPr>
          <a:xfrm>
            <a:off x="2567940" y="468630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4" name="Content Placeholder 2"/>
          <p:cNvSpPr txBox="1">
            <a:spLocks/>
          </p:cNvSpPr>
          <p:nvPr/>
        </p:nvSpPr>
        <p:spPr>
          <a:xfrm>
            <a:off x="2209800" y="47091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6" name="Content Placeholder 2"/>
          <p:cNvSpPr txBox="1">
            <a:spLocks/>
          </p:cNvSpPr>
          <p:nvPr/>
        </p:nvSpPr>
        <p:spPr>
          <a:xfrm>
            <a:off x="2514600" y="553212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7" name="Content Placeholder 2"/>
          <p:cNvSpPr txBox="1">
            <a:spLocks/>
          </p:cNvSpPr>
          <p:nvPr/>
        </p:nvSpPr>
        <p:spPr>
          <a:xfrm>
            <a:off x="2133600" y="55626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8" name="Content Placeholder 2"/>
          <p:cNvSpPr txBox="1">
            <a:spLocks/>
          </p:cNvSpPr>
          <p:nvPr/>
        </p:nvSpPr>
        <p:spPr>
          <a:xfrm>
            <a:off x="2141220" y="572262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9" name="Content Placeholder 2"/>
          <p:cNvSpPr txBox="1">
            <a:spLocks/>
          </p:cNvSpPr>
          <p:nvPr/>
        </p:nvSpPr>
        <p:spPr>
          <a:xfrm>
            <a:off x="3147060" y="45567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0" name="Content Placeholder 2"/>
          <p:cNvSpPr txBox="1">
            <a:spLocks/>
          </p:cNvSpPr>
          <p:nvPr/>
        </p:nvSpPr>
        <p:spPr>
          <a:xfrm>
            <a:off x="300990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1" name="Content Placeholder 2"/>
          <p:cNvSpPr txBox="1">
            <a:spLocks/>
          </p:cNvSpPr>
          <p:nvPr/>
        </p:nvSpPr>
        <p:spPr>
          <a:xfrm>
            <a:off x="3398520" y="55778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2" name="Content Placeholder 2"/>
          <p:cNvSpPr txBox="1">
            <a:spLocks/>
          </p:cNvSpPr>
          <p:nvPr/>
        </p:nvSpPr>
        <p:spPr>
          <a:xfrm>
            <a:off x="340614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3" name="Content Placeholder 2"/>
          <p:cNvSpPr txBox="1">
            <a:spLocks/>
          </p:cNvSpPr>
          <p:nvPr/>
        </p:nvSpPr>
        <p:spPr>
          <a:xfrm>
            <a:off x="3345180" y="456438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4" name="Content Placeholder 2"/>
          <p:cNvSpPr txBox="1">
            <a:spLocks/>
          </p:cNvSpPr>
          <p:nvPr/>
        </p:nvSpPr>
        <p:spPr>
          <a:xfrm>
            <a:off x="3352800" y="47244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5" name="Content Placeholder 2"/>
          <p:cNvSpPr txBox="1">
            <a:spLocks/>
          </p:cNvSpPr>
          <p:nvPr/>
        </p:nvSpPr>
        <p:spPr>
          <a:xfrm>
            <a:off x="1524000" y="4191000"/>
            <a:ext cx="15316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noProof="0" dirty="0" smtClean="0">
                <a:solidFill>
                  <a:srgbClr val="FF0000"/>
                </a:solidFill>
              </a:rPr>
              <a:t>Align to the left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1352437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Example</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pPr algn="ctr">
              <a:buNone/>
            </a:pPr>
            <a:r>
              <a:rPr lang="en-CA" dirty="0" smtClean="0"/>
              <a:t>Phantom model: fCal_1.0, Wiring: </a:t>
            </a:r>
            <a:r>
              <a:rPr lang="en-CA" dirty="0" smtClean="0"/>
              <a:t>wiring_1.0</a:t>
            </a:r>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2050" name="Picture 2" descr="H:\DCIM\100OLYMP\PA250546.JPG"/>
          <p:cNvPicPr>
            <a:picLocks noChangeAspect="1" noChangeArrowheads="1"/>
          </p:cNvPicPr>
          <p:nvPr/>
        </p:nvPicPr>
        <p:blipFill>
          <a:blip r:embed="rId2" cstate="print"/>
          <a:srcRect l="4354" t="20319" r="7483" b="8564"/>
          <a:stretch>
            <a:fillRect/>
          </a:stretch>
        </p:blipFill>
        <p:spPr bwMode="auto">
          <a:xfrm>
            <a:off x="1045030" y="1905000"/>
            <a:ext cx="7053940" cy="4267200"/>
          </a:xfrm>
          <a:prstGeom prst="rect">
            <a:avLst/>
          </a:prstGeom>
          <a:noFill/>
        </p:spPr>
      </p:pic>
      <p:sp>
        <p:nvSpPr>
          <p:cNvPr id="7" name="Content Placeholder 2"/>
          <p:cNvSpPr txBox="1">
            <a:spLocks/>
          </p:cNvSpPr>
          <p:nvPr/>
        </p:nvSpPr>
        <p:spPr>
          <a:xfrm>
            <a:off x="2667000" y="4267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9" name="Straight Arrow Connector 8"/>
          <p:cNvCxnSpPr/>
          <p:nvPr/>
        </p:nvCxnSpPr>
        <p:spPr>
          <a:xfrm>
            <a:off x="3276600" y="4495800"/>
            <a:ext cx="241300" cy="431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60800" y="2927350"/>
            <a:ext cx="298450" cy="17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3022600" y="27813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18" name="Straight Arrow Connector 17"/>
          <p:cNvCxnSpPr/>
          <p:nvPr/>
        </p:nvCxnSpPr>
        <p:spPr>
          <a:xfrm flipH="1">
            <a:off x="3765550" y="464820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3429000" y="44196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F</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cxnSp>
        <p:nvCxnSpPr>
          <p:cNvPr id="23" name="Straight Arrow Connector 22"/>
          <p:cNvCxnSpPr/>
          <p:nvPr/>
        </p:nvCxnSpPr>
        <p:spPr>
          <a:xfrm flipH="1">
            <a:off x="5270500" y="300355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4953000" y="2743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sp>
        <p:nvSpPr>
          <p:cNvPr id="25" name="Content Placeholder 2"/>
          <p:cNvSpPr txBox="1">
            <a:spLocks/>
          </p:cNvSpPr>
          <p:nvPr/>
        </p:nvSpPr>
        <p:spPr>
          <a:xfrm>
            <a:off x="4876800" y="4724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6" name="Straight Arrow Connector 25"/>
          <p:cNvCxnSpPr/>
          <p:nvPr/>
        </p:nvCxnSpPr>
        <p:spPr>
          <a:xfrm flipH="1">
            <a:off x="4889500" y="4953000"/>
            <a:ext cx="139700" cy="2984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5638800" y="3048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9" name="Straight Arrow Connector 28"/>
          <p:cNvCxnSpPr/>
          <p:nvPr/>
        </p:nvCxnSpPr>
        <p:spPr>
          <a:xfrm flipH="1">
            <a:off x="5499100" y="3200400"/>
            <a:ext cx="215900" cy="203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2667000" y="5486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2" name="Straight Arrow Connector 31"/>
          <p:cNvCxnSpPr/>
          <p:nvPr/>
        </p:nvCxnSpPr>
        <p:spPr>
          <a:xfrm flipV="1">
            <a:off x="3352800" y="5022850"/>
            <a:ext cx="184150" cy="4635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3124200" y="32385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6" name="Straight Arrow Connector 35"/>
          <p:cNvCxnSpPr/>
          <p:nvPr/>
        </p:nvCxnSpPr>
        <p:spPr>
          <a:xfrm flipV="1">
            <a:off x="3937000" y="3232150"/>
            <a:ext cx="247650" cy="1206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1" idx="0"/>
          </p:cNvCxnSpPr>
          <p:nvPr/>
        </p:nvCxnSpPr>
        <p:spPr>
          <a:xfrm flipV="1">
            <a:off x="4343400" y="5308600"/>
            <a:ext cx="333375" cy="33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38862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4 (wire 5)</a:t>
            </a:r>
          </a:p>
        </p:txBody>
      </p:sp>
      <p:sp>
        <p:nvSpPr>
          <p:cNvPr id="43" name="Content Placeholder 2"/>
          <p:cNvSpPr txBox="1">
            <a:spLocks/>
          </p:cNvSpPr>
          <p:nvPr/>
        </p:nvSpPr>
        <p:spPr>
          <a:xfrm>
            <a:off x="4114800" y="3581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f4 (wire 5)</a:t>
            </a:r>
          </a:p>
        </p:txBody>
      </p:sp>
      <p:cxnSp>
        <p:nvCxnSpPr>
          <p:cNvPr id="44" name="Straight Arrow Connector 43"/>
          <p:cNvCxnSpPr/>
          <p:nvPr/>
        </p:nvCxnSpPr>
        <p:spPr>
          <a:xfrm flipV="1">
            <a:off x="4343400" y="3289300"/>
            <a:ext cx="76200" cy="292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Content Placeholder 2"/>
          <p:cNvSpPr txBox="1">
            <a:spLocks/>
          </p:cNvSpPr>
          <p:nvPr/>
        </p:nvSpPr>
        <p:spPr>
          <a:xfrm>
            <a:off x="48006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48" name="Straight Arrow Connector 47"/>
          <p:cNvCxnSpPr/>
          <p:nvPr/>
        </p:nvCxnSpPr>
        <p:spPr>
          <a:xfrm flipH="1" flipV="1">
            <a:off x="4895850" y="53530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Content Placeholder 2"/>
          <p:cNvSpPr txBox="1">
            <a:spLocks/>
          </p:cNvSpPr>
          <p:nvPr/>
        </p:nvSpPr>
        <p:spPr>
          <a:xfrm>
            <a:off x="5410200" y="3810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52" name="Straight Arrow Connector 51"/>
          <p:cNvCxnSpPr/>
          <p:nvPr/>
        </p:nvCxnSpPr>
        <p:spPr>
          <a:xfrm flipH="1" flipV="1">
            <a:off x="5505450" y="35242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Content Placeholder 2"/>
          <p:cNvSpPr txBox="1">
            <a:spLocks/>
          </p:cNvSpPr>
          <p:nvPr/>
        </p:nvSpPr>
        <p:spPr>
          <a:xfrm>
            <a:off x="1447800" y="434340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spTree>
    <p:extLst>
      <p:ext uri="{BB962C8B-B14F-4D97-AF65-F5344CB8AC3E}">
        <p14:creationId xmlns:p14="http://schemas.microsoft.com/office/powerpoint/2010/main" val="843286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679</Words>
  <Application>Microsoft Office PowerPoint</Application>
  <PresentationFormat>On-screen Show (4:3)</PresentationFormat>
  <Paragraphs>96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PLUS Tutorial:  How to build an fCal calibration phantom</vt:lpstr>
      <vt:lpstr>Calibration phantom revisions</vt:lpstr>
      <vt:lpstr>Print the phantom</vt:lpstr>
      <vt:lpstr>Insert fiducial lines into the phantom</vt:lpstr>
      <vt:lpstr>Line stretching</vt:lpstr>
      <vt:lpstr>Appendix</vt:lpstr>
      <vt:lpstr>Obsolete phantom revisions</vt:lpstr>
      <vt:lpstr>Line alignment</vt:lpstr>
      <vt:lpstr>Example</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Probe Calibration</dc:title>
  <dc:creator>APA</dc:creator>
  <cp:lastModifiedBy>Andras Lasso</cp:lastModifiedBy>
  <cp:revision>49</cp:revision>
  <dcterms:created xsi:type="dcterms:W3CDTF">2011-07-31T02:56:19Z</dcterms:created>
  <dcterms:modified xsi:type="dcterms:W3CDTF">2013-05-16T19:59:56Z</dcterms:modified>
</cp:coreProperties>
</file>