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26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5" r:id="rId19"/>
    <p:sldId id="262" r:id="rId20"/>
    <p:sldId id="269" r:id="rId21"/>
    <p:sldId id="268" r:id="rId22"/>
    <p:sldId id="263" r:id="rId23"/>
    <p:sldId id="266" r:id="rId24"/>
    <p:sldId id="267" r:id="rId2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445" y="-82"/>
      </p:cViewPr>
      <p:guideLst>
        <p:guide orient="horz" pos="288"/>
        <p:guide orient="horz" pos="3840"/>
        <p:guide pos="28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om\Desktop\HoleFillingStat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245830321613216"/>
          <c:y val="5.4988650067390225E-2"/>
          <c:w val="0.77577088991549259"/>
          <c:h val="0.64638717457615091"/>
        </c:manualLayout>
      </c:layout>
      <c:lineChart>
        <c:grouping val="standard"/>
        <c:varyColors val="0"/>
        <c:ser>
          <c:idx val="1"/>
          <c:order val="0"/>
          <c:tx>
            <c:v>No Hole Filling</c:v>
          </c:tx>
          <c:spPr>
            <a:ln w="5080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NoHoleFillingCSV!$A$3:$A$258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NoHoleFillingCSV!$F$2:$F$257</c:f>
              <c:numCache>
                <c:formatCode>General</c:formatCode>
                <c:ptCount val="256"/>
                <c:pt idx="0">
                  <c:v>1014</c:v>
                </c:pt>
                <c:pt idx="1">
                  <c:v>178</c:v>
                </c:pt>
                <c:pt idx="2">
                  <c:v>143</c:v>
                </c:pt>
                <c:pt idx="3">
                  <c:v>103</c:v>
                </c:pt>
                <c:pt idx="4">
                  <c:v>112</c:v>
                </c:pt>
                <c:pt idx="5">
                  <c:v>169</c:v>
                </c:pt>
                <c:pt idx="6">
                  <c:v>441</c:v>
                </c:pt>
                <c:pt idx="7">
                  <c:v>1149</c:v>
                </c:pt>
                <c:pt idx="8">
                  <c:v>2228</c:v>
                </c:pt>
                <c:pt idx="9">
                  <c:v>3441</c:v>
                </c:pt>
                <c:pt idx="10">
                  <c:v>4497</c:v>
                </c:pt>
                <c:pt idx="11">
                  <c:v>5235</c:v>
                </c:pt>
                <c:pt idx="12">
                  <c:v>5659</c:v>
                </c:pt>
                <c:pt idx="13">
                  <c:v>6016</c:v>
                </c:pt>
                <c:pt idx="14">
                  <c:v>5914</c:v>
                </c:pt>
                <c:pt idx="15">
                  <c:v>5587</c:v>
                </c:pt>
                <c:pt idx="16">
                  <c:v>5334</c:v>
                </c:pt>
                <c:pt idx="17">
                  <c:v>4912</c:v>
                </c:pt>
                <c:pt idx="18">
                  <c:v>4409</c:v>
                </c:pt>
                <c:pt idx="19">
                  <c:v>4075</c:v>
                </c:pt>
                <c:pt idx="20">
                  <c:v>3586</c:v>
                </c:pt>
                <c:pt idx="21">
                  <c:v>3286</c:v>
                </c:pt>
                <c:pt idx="22">
                  <c:v>3206</c:v>
                </c:pt>
                <c:pt idx="23">
                  <c:v>2867</c:v>
                </c:pt>
                <c:pt idx="24">
                  <c:v>2696</c:v>
                </c:pt>
                <c:pt idx="25">
                  <c:v>2461</c:v>
                </c:pt>
                <c:pt idx="26">
                  <c:v>2216</c:v>
                </c:pt>
                <c:pt idx="27">
                  <c:v>2032</c:v>
                </c:pt>
                <c:pt idx="28">
                  <c:v>1976</c:v>
                </c:pt>
                <c:pt idx="29">
                  <c:v>1925</c:v>
                </c:pt>
                <c:pt idx="30">
                  <c:v>1751</c:v>
                </c:pt>
                <c:pt idx="31">
                  <c:v>1666</c:v>
                </c:pt>
                <c:pt idx="32">
                  <c:v>1524</c:v>
                </c:pt>
                <c:pt idx="33">
                  <c:v>1467</c:v>
                </c:pt>
                <c:pt idx="34">
                  <c:v>1355</c:v>
                </c:pt>
                <c:pt idx="35">
                  <c:v>1374</c:v>
                </c:pt>
                <c:pt idx="36">
                  <c:v>1343</c:v>
                </c:pt>
                <c:pt idx="37">
                  <c:v>1231</c:v>
                </c:pt>
                <c:pt idx="38">
                  <c:v>1184</c:v>
                </c:pt>
                <c:pt idx="39">
                  <c:v>1192</c:v>
                </c:pt>
                <c:pt idx="40">
                  <c:v>1119</c:v>
                </c:pt>
                <c:pt idx="41">
                  <c:v>1152</c:v>
                </c:pt>
                <c:pt idx="42">
                  <c:v>1135</c:v>
                </c:pt>
                <c:pt idx="43">
                  <c:v>1052</c:v>
                </c:pt>
                <c:pt idx="44">
                  <c:v>1130</c:v>
                </c:pt>
                <c:pt idx="45">
                  <c:v>1037</c:v>
                </c:pt>
                <c:pt idx="46">
                  <c:v>974</c:v>
                </c:pt>
                <c:pt idx="47">
                  <c:v>1020</c:v>
                </c:pt>
                <c:pt idx="48">
                  <c:v>998</c:v>
                </c:pt>
                <c:pt idx="49">
                  <c:v>1022</c:v>
                </c:pt>
                <c:pt idx="50">
                  <c:v>970</c:v>
                </c:pt>
                <c:pt idx="51">
                  <c:v>964</c:v>
                </c:pt>
                <c:pt idx="52">
                  <c:v>966</c:v>
                </c:pt>
                <c:pt idx="53">
                  <c:v>946</c:v>
                </c:pt>
                <c:pt idx="54">
                  <c:v>918</c:v>
                </c:pt>
                <c:pt idx="55">
                  <c:v>826</c:v>
                </c:pt>
                <c:pt idx="56">
                  <c:v>883</c:v>
                </c:pt>
                <c:pt idx="57">
                  <c:v>835</c:v>
                </c:pt>
                <c:pt idx="58">
                  <c:v>871</c:v>
                </c:pt>
                <c:pt idx="59">
                  <c:v>808</c:v>
                </c:pt>
                <c:pt idx="60">
                  <c:v>763</c:v>
                </c:pt>
                <c:pt idx="61">
                  <c:v>786</c:v>
                </c:pt>
                <c:pt idx="62">
                  <c:v>727</c:v>
                </c:pt>
                <c:pt idx="63">
                  <c:v>743</c:v>
                </c:pt>
                <c:pt idx="64">
                  <c:v>722</c:v>
                </c:pt>
                <c:pt idx="65">
                  <c:v>711</c:v>
                </c:pt>
                <c:pt idx="66">
                  <c:v>705</c:v>
                </c:pt>
                <c:pt idx="67">
                  <c:v>639</c:v>
                </c:pt>
                <c:pt idx="68">
                  <c:v>625</c:v>
                </c:pt>
                <c:pt idx="69">
                  <c:v>626</c:v>
                </c:pt>
                <c:pt idx="70">
                  <c:v>620</c:v>
                </c:pt>
                <c:pt idx="71">
                  <c:v>602</c:v>
                </c:pt>
                <c:pt idx="72">
                  <c:v>585</c:v>
                </c:pt>
                <c:pt idx="73">
                  <c:v>643</c:v>
                </c:pt>
                <c:pt idx="74">
                  <c:v>591</c:v>
                </c:pt>
                <c:pt idx="75">
                  <c:v>578</c:v>
                </c:pt>
                <c:pt idx="76">
                  <c:v>572</c:v>
                </c:pt>
                <c:pt idx="77">
                  <c:v>573</c:v>
                </c:pt>
                <c:pt idx="78">
                  <c:v>590</c:v>
                </c:pt>
                <c:pt idx="79">
                  <c:v>616</c:v>
                </c:pt>
                <c:pt idx="80">
                  <c:v>595</c:v>
                </c:pt>
                <c:pt idx="81">
                  <c:v>630</c:v>
                </c:pt>
                <c:pt idx="82">
                  <c:v>593</c:v>
                </c:pt>
                <c:pt idx="83">
                  <c:v>587</c:v>
                </c:pt>
                <c:pt idx="84">
                  <c:v>569</c:v>
                </c:pt>
                <c:pt idx="85">
                  <c:v>600</c:v>
                </c:pt>
                <c:pt idx="86">
                  <c:v>592</c:v>
                </c:pt>
                <c:pt idx="87">
                  <c:v>576</c:v>
                </c:pt>
                <c:pt idx="88">
                  <c:v>537</c:v>
                </c:pt>
                <c:pt idx="89">
                  <c:v>585</c:v>
                </c:pt>
                <c:pt idx="90">
                  <c:v>516</c:v>
                </c:pt>
                <c:pt idx="91">
                  <c:v>536</c:v>
                </c:pt>
                <c:pt idx="92">
                  <c:v>544</c:v>
                </c:pt>
                <c:pt idx="93">
                  <c:v>493</c:v>
                </c:pt>
                <c:pt idx="94">
                  <c:v>503</c:v>
                </c:pt>
                <c:pt idx="95">
                  <c:v>549</c:v>
                </c:pt>
                <c:pt idx="96">
                  <c:v>497</c:v>
                </c:pt>
                <c:pt idx="97">
                  <c:v>486</c:v>
                </c:pt>
                <c:pt idx="98">
                  <c:v>517</c:v>
                </c:pt>
                <c:pt idx="99">
                  <c:v>480</c:v>
                </c:pt>
                <c:pt idx="100">
                  <c:v>478</c:v>
                </c:pt>
                <c:pt idx="101">
                  <c:v>497</c:v>
                </c:pt>
                <c:pt idx="102">
                  <c:v>499</c:v>
                </c:pt>
                <c:pt idx="103">
                  <c:v>460</c:v>
                </c:pt>
                <c:pt idx="104">
                  <c:v>447</c:v>
                </c:pt>
                <c:pt idx="105">
                  <c:v>451</c:v>
                </c:pt>
                <c:pt idx="106">
                  <c:v>469</c:v>
                </c:pt>
                <c:pt idx="107">
                  <c:v>422</c:v>
                </c:pt>
                <c:pt idx="108">
                  <c:v>437</c:v>
                </c:pt>
                <c:pt idx="109">
                  <c:v>463</c:v>
                </c:pt>
                <c:pt idx="110">
                  <c:v>457</c:v>
                </c:pt>
                <c:pt idx="111">
                  <c:v>394</c:v>
                </c:pt>
                <c:pt idx="112">
                  <c:v>437</c:v>
                </c:pt>
                <c:pt idx="113">
                  <c:v>448</c:v>
                </c:pt>
                <c:pt idx="114">
                  <c:v>423</c:v>
                </c:pt>
                <c:pt idx="115">
                  <c:v>422</c:v>
                </c:pt>
                <c:pt idx="116">
                  <c:v>413</c:v>
                </c:pt>
                <c:pt idx="117">
                  <c:v>411</c:v>
                </c:pt>
                <c:pt idx="118">
                  <c:v>407</c:v>
                </c:pt>
                <c:pt idx="119">
                  <c:v>365</c:v>
                </c:pt>
                <c:pt idx="120">
                  <c:v>392</c:v>
                </c:pt>
                <c:pt idx="121">
                  <c:v>411</c:v>
                </c:pt>
                <c:pt idx="122">
                  <c:v>385</c:v>
                </c:pt>
                <c:pt idx="123">
                  <c:v>372</c:v>
                </c:pt>
                <c:pt idx="124">
                  <c:v>385</c:v>
                </c:pt>
                <c:pt idx="125">
                  <c:v>366</c:v>
                </c:pt>
                <c:pt idx="126">
                  <c:v>360</c:v>
                </c:pt>
                <c:pt idx="127">
                  <c:v>378</c:v>
                </c:pt>
                <c:pt idx="128">
                  <c:v>362</c:v>
                </c:pt>
                <c:pt idx="129">
                  <c:v>345</c:v>
                </c:pt>
                <c:pt idx="130">
                  <c:v>337</c:v>
                </c:pt>
                <c:pt idx="131">
                  <c:v>343</c:v>
                </c:pt>
                <c:pt idx="132">
                  <c:v>388</c:v>
                </c:pt>
                <c:pt idx="133">
                  <c:v>325</c:v>
                </c:pt>
                <c:pt idx="134">
                  <c:v>346</c:v>
                </c:pt>
                <c:pt idx="135">
                  <c:v>323</c:v>
                </c:pt>
                <c:pt idx="136">
                  <c:v>310</c:v>
                </c:pt>
                <c:pt idx="137">
                  <c:v>343</c:v>
                </c:pt>
                <c:pt idx="138">
                  <c:v>323</c:v>
                </c:pt>
                <c:pt idx="139">
                  <c:v>325</c:v>
                </c:pt>
                <c:pt idx="140">
                  <c:v>348</c:v>
                </c:pt>
                <c:pt idx="141">
                  <c:v>278</c:v>
                </c:pt>
                <c:pt idx="142">
                  <c:v>292</c:v>
                </c:pt>
                <c:pt idx="143">
                  <c:v>301</c:v>
                </c:pt>
                <c:pt idx="144">
                  <c:v>329</c:v>
                </c:pt>
                <c:pt idx="145">
                  <c:v>298</c:v>
                </c:pt>
                <c:pt idx="146">
                  <c:v>276</c:v>
                </c:pt>
                <c:pt idx="147">
                  <c:v>313</c:v>
                </c:pt>
                <c:pt idx="148">
                  <c:v>282</c:v>
                </c:pt>
                <c:pt idx="149">
                  <c:v>298</c:v>
                </c:pt>
                <c:pt idx="150">
                  <c:v>285</c:v>
                </c:pt>
                <c:pt idx="151">
                  <c:v>286</c:v>
                </c:pt>
                <c:pt idx="152">
                  <c:v>272</c:v>
                </c:pt>
                <c:pt idx="153">
                  <c:v>292</c:v>
                </c:pt>
                <c:pt idx="154">
                  <c:v>249</c:v>
                </c:pt>
                <c:pt idx="155">
                  <c:v>241</c:v>
                </c:pt>
                <c:pt idx="156">
                  <c:v>297</c:v>
                </c:pt>
                <c:pt idx="157">
                  <c:v>271</c:v>
                </c:pt>
                <c:pt idx="158">
                  <c:v>257</c:v>
                </c:pt>
                <c:pt idx="159">
                  <c:v>242</c:v>
                </c:pt>
                <c:pt idx="160">
                  <c:v>244</c:v>
                </c:pt>
                <c:pt idx="161">
                  <c:v>271</c:v>
                </c:pt>
                <c:pt idx="162">
                  <c:v>252</c:v>
                </c:pt>
                <c:pt idx="163">
                  <c:v>240</c:v>
                </c:pt>
                <c:pt idx="164">
                  <c:v>231</c:v>
                </c:pt>
                <c:pt idx="165">
                  <c:v>256</c:v>
                </c:pt>
                <c:pt idx="166">
                  <c:v>244</c:v>
                </c:pt>
                <c:pt idx="167">
                  <c:v>237</c:v>
                </c:pt>
                <c:pt idx="168">
                  <c:v>254</c:v>
                </c:pt>
                <c:pt idx="169">
                  <c:v>248</c:v>
                </c:pt>
                <c:pt idx="170">
                  <c:v>236</c:v>
                </c:pt>
                <c:pt idx="171">
                  <c:v>238</c:v>
                </c:pt>
                <c:pt idx="172">
                  <c:v>249</c:v>
                </c:pt>
                <c:pt idx="173">
                  <c:v>222</c:v>
                </c:pt>
                <c:pt idx="174">
                  <c:v>252</c:v>
                </c:pt>
                <c:pt idx="175">
                  <c:v>256</c:v>
                </c:pt>
                <c:pt idx="176">
                  <c:v>254</c:v>
                </c:pt>
                <c:pt idx="177">
                  <c:v>276</c:v>
                </c:pt>
                <c:pt idx="178">
                  <c:v>242</c:v>
                </c:pt>
                <c:pt idx="179">
                  <c:v>220</c:v>
                </c:pt>
                <c:pt idx="180">
                  <c:v>250</c:v>
                </c:pt>
                <c:pt idx="181">
                  <c:v>216</c:v>
                </c:pt>
                <c:pt idx="182">
                  <c:v>258</c:v>
                </c:pt>
                <c:pt idx="183">
                  <c:v>236</c:v>
                </c:pt>
                <c:pt idx="184">
                  <c:v>254</c:v>
                </c:pt>
                <c:pt idx="185">
                  <c:v>220</c:v>
                </c:pt>
                <c:pt idx="186">
                  <c:v>236</c:v>
                </c:pt>
                <c:pt idx="187">
                  <c:v>214</c:v>
                </c:pt>
                <c:pt idx="188">
                  <c:v>211</c:v>
                </c:pt>
                <c:pt idx="189">
                  <c:v>224</c:v>
                </c:pt>
                <c:pt idx="190">
                  <c:v>205</c:v>
                </c:pt>
                <c:pt idx="191">
                  <c:v>233</c:v>
                </c:pt>
                <c:pt idx="192">
                  <c:v>204</c:v>
                </c:pt>
                <c:pt idx="193">
                  <c:v>240</c:v>
                </c:pt>
                <c:pt idx="194">
                  <c:v>234</c:v>
                </c:pt>
                <c:pt idx="195">
                  <c:v>225</c:v>
                </c:pt>
                <c:pt idx="196">
                  <c:v>194</c:v>
                </c:pt>
                <c:pt idx="197">
                  <c:v>234</c:v>
                </c:pt>
                <c:pt idx="198">
                  <c:v>199</c:v>
                </c:pt>
                <c:pt idx="199">
                  <c:v>235</c:v>
                </c:pt>
                <c:pt idx="200">
                  <c:v>200</c:v>
                </c:pt>
                <c:pt idx="201">
                  <c:v>208</c:v>
                </c:pt>
                <c:pt idx="202">
                  <c:v>235</c:v>
                </c:pt>
                <c:pt idx="203">
                  <c:v>234</c:v>
                </c:pt>
                <c:pt idx="204">
                  <c:v>227</c:v>
                </c:pt>
                <c:pt idx="205">
                  <c:v>220</c:v>
                </c:pt>
                <c:pt idx="206">
                  <c:v>246</c:v>
                </c:pt>
                <c:pt idx="207">
                  <c:v>205</c:v>
                </c:pt>
                <c:pt idx="208">
                  <c:v>206</c:v>
                </c:pt>
                <c:pt idx="209">
                  <c:v>242</c:v>
                </c:pt>
                <c:pt idx="210">
                  <c:v>203</c:v>
                </c:pt>
                <c:pt idx="211">
                  <c:v>215</c:v>
                </c:pt>
                <c:pt idx="212">
                  <c:v>216</c:v>
                </c:pt>
                <c:pt idx="213">
                  <c:v>221</c:v>
                </c:pt>
                <c:pt idx="214">
                  <c:v>230</c:v>
                </c:pt>
                <c:pt idx="215">
                  <c:v>235</c:v>
                </c:pt>
                <c:pt idx="216">
                  <c:v>210</c:v>
                </c:pt>
                <c:pt idx="217">
                  <c:v>223</c:v>
                </c:pt>
                <c:pt idx="218">
                  <c:v>232</c:v>
                </c:pt>
                <c:pt idx="219">
                  <c:v>200</c:v>
                </c:pt>
                <c:pt idx="220">
                  <c:v>206</c:v>
                </c:pt>
                <c:pt idx="221">
                  <c:v>252</c:v>
                </c:pt>
                <c:pt idx="222">
                  <c:v>258</c:v>
                </c:pt>
                <c:pt idx="223">
                  <c:v>236</c:v>
                </c:pt>
                <c:pt idx="224">
                  <c:v>211</c:v>
                </c:pt>
                <c:pt idx="225">
                  <c:v>240</c:v>
                </c:pt>
                <c:pt idx="226">
                  <c:v>273</c:v>
                </c:pt>
                <c:pt idx="227">
                  <c:v>266</c:v>
                </c:pt>
                <c:pt idx="228">
                  <c:v>259</c:v>
                </c:pt>
                <c:pt idx="229">
                  <c:v>274</c:v>
                </c:pt>
                <c:pt idx="230">
                  <c:v>270</c:v>
                </c:pt>
                <c:pt idx="231">
                  <c:v>246</c:v>
                </c:pt>
                <c:pt idx="232">
                  <c:v>261</c:v>
                </c:pt>
                <c:pt idx="233">
                  <c:v>242</c:v>
                </c:pt>
                <c:pt idx="234">
                  <c:v>298</c:v>
                </c:pt>
                <c:pt idx="235">
                  <c:v>280</c:v>
                </c:pt>
                <c:pt idx="236">
                  <c:v>249</c:v>
                </c:pt>
                <c:pt idx="237">
                  <c:v>300</c:v>
                </c:pt>
                <c:pt idx="238">
                  <c:v>295</c:v>
                </c:pt>
                <c:pt idx="239">
                  <c:v>281</c:v>
                </c:pt>
                <c:pt idx="240">
                  <c:v>321</c:v>
                </c:pt>
                <c:pt idx="241">
                  <c:v>263</c:v>
                </c:pt>
                <c:pt idx="242">
                  <c:v>285</c:v>
                </c:pt>
                <c:pt idx="243">
                  <c:v>308</c:v>
                </c:pt>
                <c:pt idx="244">
                  <c:v>310</c:v>
                </c:pt>
                <c:pt idx="245">
                  <c:v>331</c:v>
                </c:pt>
                <c:pt idx="246">
                  <c:v>365</c:v>
                </c:pt>
                <c:pt idx="247">
                  <c:v>381</c:v>
                </c:pt>
                <c:pt idx="248">
                  <c:v>424</c:v>
                </c:pt>
                <c:pt idx="249">
                  <c:v>427</c:v>
                </c:pt>
                <c:pt idx="250">
                  <c:v>301</c:v>
                </c:pt>
                <c:pt idx="251">
                  <c:v>25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val>
          <c:smooth val="0"/>
        </c:ser>
        <c:ser>
          <c:idx val="2"/>
          <c:order val="1"/>
          <c:tx>
            <c:v>Hole Filling</c:v>
          </c:tx>
          <c:spPr>
            <a:ln w="50800">
              <a:solidFill>
                <a:srgbClr val="00B050"/>
              </a:solidFill>
            </a:ln>
          </c:spPr>
          <c:marker>
            <c:symbol val="none"/>
          </c:marker>
          <c:cat>
            <c:numRef>
              <c:f>NoHoleFillingCSV!$A$3:$A$258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</c:numCache>
            </c:numRef>
          </c:cat>
          <c:val>
            <c:numRef>
              <c:f>NoHoleFillingCSV!$G$2:$G$257</c:f>
              <c:numCache>
                <c:formatCode>General</c:formatCode>
                <c:ptCount val="256"/>
                <c:pt idx="0">
                  <c:v>13868</c:v>
                </c:pt>
                <c:pt idx="1">
                  <c:v>24681</c:v>
                </c:pt>
                <c:pt idx="2">
                  <c:v>22279</c:v>
                </c:pt>
                <c:pt idx="3">
                  <c:v>18435</c:v>
                </c:pt>
                <c:pt idx="4">
                  <c:v>15409</c:v>
                </c:pt>
                <c:pt idx="5">
                  <c:v>12384</c:v>
                </c:pt>
                <c:pt idx="6">
                  <c:v>10233</c:v>
                </c:pt>
                <c:pt idx="7">
                  <c:v>8078</c:v>
                </c:pt>
                <c:pt idx="8">
                  <c:v>6736</c:v>
                </c:pt>
                <c:pt idx="9">
                  <c:v>5734</c:v>
                </c:pt>
                <c:pt idx="10">
                  <c:v>4837</c:v>
                </c:pt>
                <c:pt idx="11">
                  <c:v>4305</c:v>
                </c:pt>
                <c:pt idx="12">
                  <c:v>3743</c:v>
                </c:pt>
                <c:pt idx="13">
                  <c:v>3302</c:v>
                </c:pt>
                <c:pt idx="14">
                  <c:v>2832</c:v>
                </c:pt>
                <c:pt idx="15">
                  <c:v>2628</c:v>
                </c:pt>
                <c:pt idx="16">
                  <c:v>2292</c:v>
                </c:pt>
                <c:pt idx="17">
                  <c:v>2097</c:v>
                </c:pt>
                <c:pt idx="18">
                  <c:v>1924</c:v>
                </c:pt>
                <c:pt idx="19">
                  <c:v>1675</c:v>
                </c:pt>
                <c:pt idx="20">
                  <c:v>1606</c:v>
                </c:pt>
                <c:pt idx="21">
                  <c:v>1430</c:v>
                </c:pt>
                <c:pt idx="22">
                  <c:v>1395</c:v>
                </c:pt>
                <c:pt idx="23">
                  <c:v>1179</c:v>
                </c:pt>
                <c:pt idx="24">
                  <c:v>1077</c:v>
                </c:pt>
                <c:pt idx="25">
                  <c:v>1024</c:v>
                </c:pt>
                <c:pt idx="26">
                  <c:v>942</c:v>
                </c:pt>
                <c:pt idx="27">
                  <c:v>862</c:v>
                </c:pt>
                <c:pt idx="28">
                  <c:v>806</c:v>
                </c:pt>
                <c:pt idx="29">
                  <c:v>711</c:v>
                </c:pt>
                <c:pt idx="30">
                  <c:v>671</c:v>
                </c:pt>
                <c:pt idx="31">
                  <c:v>660</c:v>
                </c:pt>
                <c:pt idx="32">
                  <c:v>599</c:v>
                </c:pt>
                <c:pt idx="33">
                  <c:v>551</c:v>
                </c:pt>
                <c:pt idx="34">
                  <c:v>526</c:v>
                </c:pt>
                <c:pt idx="35">
                  <c:v>480</c:v>
                </c:pt>
                <c:pt idx="36">
                  <c:v>422</c:v>
                </c:pt>
                <c:pt idx="37">
                  <c:v>400</c:v>
                </c:pt>
                <c:pt idx="38">
                  <c:v>385</c:v>
                </c:pt>
                <c:pt idx="39">
                  <c:v>350</c:v>
                </c:pt>
                <c:pt idx="40">
                  <c:v>318</c:v>
                </c:pt>
                <c:pt idx="41">
                  <c:v>308</c:v>
                </c:pt>
                <c:pt idx="42">
                  <c:v>297</c:v>
                </c:pt>
                <c:pt idx="43">
                  <c:v>293</c:v>
                </c:pt>
                <c:pt idx="44">
                  <c:v>274</c:v>
                </c:pt>
                <c:pt idx="45">
                  <c:v>262</c:v>
                </c:pt>
                <c:pt idx="46">
                  <c:v>218</c:v>
                </c:pt>
                <c:pt idx="47">
                  <c:v>199</c:v>
                </c:pt>
                <c:pt idx="48">
                  <c:v>206</c:v>
                </c:pt>
                <c:pt idx="49">
                  <c:v>209</c:v>
                </c:pt>
                <c:pt idx="50">
                  <c:v>181</c:v>
                </c:pt>
                <c:pt idx="51">
                  <c:v>170</c:v>
                </c:pt>
                <c:pt idx="52">
                  <c:v>160</c:v>
                </c:pt>
                <c:pt idx="53">
                  <c:v>172</c:v>
                </c:pt>
                <c:pt idx="54">
                  <c:v>135</c:v>
                </c:pt>
                <c:pt idx="55">
                  <c:v>160</c:v>
                </c:pt>
                <c:pt idx="56">
                  <c:v>128</c:v>
                </c:pt>
                <c:pt idx="57">
                  <c:v>143</c:v>
                </c:pt>
                <c:pt idx="58">
                  <c:v>113</c:v>
                </c:pt>
                <c:pt idx="59">
                  <c:v>115</c:v>
                </c:pt>
                <c:pt idx="60">
                  <c:v>91</c:v>
                </c:pt>
                <c:pt idx="61">
                  <c:v>93</c:v>
                </c:pt>
                <c:pt idx="62">
                  <c:v>87</c:v>
                </c:pt>
                <c:pt idx="63">
                  <c:v>78</c:v>
                </c:pt>
                <c:pt idx="64">
                  <c:v>89</c:v>
                </c:pt>
                <c:pt idx="65">
                  <c:v>67</c:v>
                </c:pt>
                <c:pt idx="66">
                  <c:v>57</c:v>
                </c:pt>
                <c:pt idx="67">
                  <c:v>72</c:v>
                </c:pt>
                <c:pt idx="68">
                  <c:v>49</c:v>
                </c:pt>
                <c:pt idx="69">
                  <c:v>64</c:v>
                </c:pt>
                <c:pt idx="70">
                  <c:v>50</c:v>
                </c:pt>
                <c:pt idx="71">
                  <c:v>51</c:v>
                </c:pt>
                <c:pt idx="72">
                  <c:v>45</c:v>
                </c:pt>
                <c:pt idx="73">
                  <c:v>36</c:v>
                </c:pt>
                <c:pt idx="74">
                  <c:v>35</c:v>
                </c:pt>
                <c:pt idx="75">
                  <c:v>27</c:v>
                </c:pt>
                <c:pt idx="76">
                  <c:v>41</c:v>
                </c:pt>
                <c:pt idx="77">
                  <c:v>24</c:v>
                </c:pt>
                <c:pt idx="78">
                  <c:v>27</c:v>
                </c:pt>
                <c:pt idx="79">
                  <c:v>27</c:v>
                </c:pt>
                <c:pt idx="80">
                  <c:v>31</c:v>
                </c:pt>
                <c:pt idx="81">
                  <c:v>18</c:v>
                </c:pt>
                <c:pt idx="82">
                  <c:v>15</c:v>
                </c:pt>
                <c:pt idx="83">
                  <c:v>15</c:v>
                </c:pt>
                <c:pt idx="84">
                  <c:v>17</c:v>
                </c:pt>
                <c:pt idx="85">
                  <c:v>12</c:v>
                </c:pt>
                <c:pt idx="86">
                  <c:v>13</c:v>
                </c:pt>
                <c:pt idx="87">
                  <c:v>14</c:v>
                </c:pt>
                <c:pt idx="88">
                  <c:v>9</c:v>
                </c:pt>
                <c:pt idx="89">
                  <c:v>9</c:v>
                </c:pt>
                <c:pt idx="90">
                  <c:v>9</c:v>
                </c:pt>
                <c:pt idx="91">
                  <c:v>10</c:v>
                </c:pt>
                <c:pt idx="92">
                  <c:v>5</c:v>
                </c:pt>
                <c:pt idx="93">
                  <c:v>9</c:v>
                </c:pt>
                <c:pt idx="94">
                  <c:v>5</c:v>
                </c:pt>
                <c:pt idx="95">
                  <c:v>7</c:v>
                </c:pt>
                <c:pt idx="96">
                  <c:v>4</c:v>
                </c:pt>
                <c:pt idx="97">
                  <c:v>6</c:v>
                </c:pt>
                <c:pt idx="98">
                  <c:v>12</c:v>
                </c:pt>
                <c:pt idx="99">
                  <c:v>6</c:v>
                </c:pt>
                <c:pt idx="100">
                  <c:v>4</c:v>
                </c:pt>
                <c:pt idx="101">
                  <c:v>3</c:v>
                </c:pt>
                <c:pt idx="102">
                  <c:v>4</c:v>
                </c:pt>
                <c:pt idx="103">
                  <c:v>3</c:v>
                </c:pt>
                <c:pt idx="104">
                  <c:v>1</c:v>
                </c:pt>
                <c:pt idx="105">
                  <c:v>4</c:v>
                </c:pt>
                <c:pt idx="106">
                  <c:v>1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1</c:v>
                </c:pt>
                <c:pt idx="112">
                  <c:v>0</c:v>
                </c:pt>
                <c:pt idx="113">
                  <c:v>2</c:v>
                </c:pt>
                <c:pt idx="114">
                  <c:v>0</c:v>
                </c:pt>
                <c:pt idx="115">
                  <c:v>0</c:v>
                </c:pt>
                <c:pt idx="116">
                  <c:v>3</c:v>
                </c:pt>
                <c:pt idx="117">
                  <c:v>2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3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1</c:v>
                </c:pt>
                <c:pt idx="140">
                  <c:v>1</c:v>
                </c:pt>
                <c:pt idx="141">
                  <c:v>3</c:v>
                </c:pt>
                <c:pt idx="142">
                  <c:v>0</c:v>
                </c:pt>
                <c:pt idx="143">
                  <c:v>1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1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398080"/>
        <c:axId val="110404352"/>
      </c:lineChart>
      <c:catAx>
        <c:axId val="110398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baseline="0">
                    <a:solidFill>
                      <a:schemeClr val="bg1">
                        <a:lumMod val="50000"/>
                      </a:schemeClr>
                    </a:solidFill>
                  </a:defRPr>
                </a:pPr>
                <a:r>
                  <a:rPr lang="en-US" sz="2400" b="0" i="0" baseline="0" dirty="0">
                    <a:solidFill>
                      <a:schemeClr val="bg1">
                        <a:lumMod val="50000"/>
                      </a:schemeClr>
                    </a:solidFill>
                  </a:rPr>
                  <a:t>Absolute Error in Voxel Intensity</a:t>
                </a:r>
              </a:p>
            </c:rich>
          </c:tx>
          <c:layout>
            <c:manualLayout>
              <c:xMode val="edge"/>
              <c:yMode val="edge"/>
              <c:x val="0.25224038346951233"/>
              <c:y val="0.8657716550592529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="0" i="0" baseline="0"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110404352"/>
        <c:crosses val="autoZero"/>
        <c:auto val="1"/>
        <c:lblAlgn val="ctr"/>
        <c:lblOffset val="100"/>
        <c:tickLblSkip val="25"/>
        <c:tickMarkSkip val="5"/>
        <c:noMultiLvlLbl val="0"/>
      </c:catAx>
      <c:valAx>
        <c:axId val="110404352"/>
        <c:scaling>
          <c:orientation val="minMax"/>
          <c:max val="25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>
                    <a:solidFill>
                      <a:schemeClr val="bg1">
                        <a:lumMod val="50000"/>
                      </a:schemeClr>
                    </a:solidFill>
                  </a:defRPr>
                </a:pPr>
                <a:r>
                  <a:rPr lang="en-US" sz="24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Voxel Count</a:t>
                </a:r>
                <a:endParaRPr lang="en-US" sz="2400" b="0" dirty="0">
                  <a:solidFill>
                    <a:schemeClr val="bg1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7.7952474159610841E-3"/>
              <c:y val="0.1116781002534397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="0" i="0" baseline="0">
                <a:solidFill>
                  <a:schemeClr val="bg1">
                    <a:lumMod val="50000"/>
                  </a:schemeClr>
                </a:solidFill>
              </a:defRPr>
            </a:pPr>
            <a:endParaRPr lang="en-US"/>
          </a:p>
        </c:txPr>
        <c:crossAx val="110398080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ayout>
        <c:manualLayout>
          <c:xMode val="edge"/>
          <c:yMode val="edge"/>
          <c:x val="0.70304540022320505"/>
          <c:y val="0.10434579653956533"/>
          <c:w val="0.27595720674569257"/>
          <c:h val="0.2363827382594724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2000" b="1" i="0" baseline="0">
              <a:solidFill>
                <a:schemeClr val="bg1">
                  <a:lumMod val="50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40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52950" cy="340995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332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73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2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</a:defRPr>
            </a:lvl1pPr>
          </a:lstStyle>
          <a:p>
            <a:pPr>
              <a:defRPr/>
            </a:pPr>
            <a:fld id="{40F19DEA-0057-4542-8F41-168612D50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5BEAA539-CD7C-4755-8CE9-EE466B034CE8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B55B6881-2099-4055-AA08-759B2975F1F1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105C6051-37D2-49E9-A8BF-C78C16A18E08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11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62195070-43E0-4F3B-8AC8-D12D92CC460C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12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48977E53-AA3C-4341-9B0C-2919F200699F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13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9300" cy="34194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3720D347-420C-4D98-A866-13D2FD89BC48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2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4BFC8AA6-A884-4FD9-BA3E-F0F27B076468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3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5319D210-085E-477E-8E7B-6E803E353BA2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7B55D79D-76BA-4C0D-A938-1021C4190335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5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50C9E241-2262-4123-8B52-FB2BF98DDBCC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DEEF5F44-1E30-4D11-A50D-5AA98E045FC9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E2574F65-EB86-447D-958E-76675097BB6B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8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/>
            <a:fld id="{523511DB-F807-4A36-828A-66516BB61DB9}" type="slidenum">
              <a:rPr lang="en-U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9</a:t>
            </a:fld>
            <a:endParaRPr lang="en-U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60204D8-82CE-4B49-912E-904CD710D72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294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8F3589A-E0F4-4872-B62D-5F1A48D343D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604876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36FAB653-4743-4C11-82E7-84D26015E4A6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756089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B5FC5CE-F732-4DE1-8CF6-FB80D751BD4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30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32F211F-958D-42AD-9805-99B3584AAE99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758314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F86FD83-BF75-469B-B0BD-10C35C5B8C8F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9968416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B6B23D31-502A-4755-AD21-26C7EC4BC0D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3391835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DAD6C83-B570-4ADB-9282-F5E0830EABC9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9211419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A410F09-D026-4F18-874F-849C1034020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0034989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4C73FD6-FC83-4306-89E4-46E814C022A5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6515092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09AAB83-EA35-4454-A4E5-442FE1057B6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9519297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4FCF16A-B22A-4B26-8B1C-234A1B64116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6883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A9BD410-BAB2-4E2F-95E5-B07C8FF9202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600339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E3492FA1-3BDE-42F0-AFC6-1F9842DE39C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6041068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55D7F00-1F1C-418C-9F20-6E291BB58869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2152707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FA443F3-3ECD-48A4-9002-EF73181AB8D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09987140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BD6A0503-9EA2-40D8-82A8-31DA3A627739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9040370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8112968-D784-4871-B79C-5D2EC64E05C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049203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AEEF9EC-C822-4FF5-B724-8FA427427A6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40490754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B4F7B4D-FDB8-49E7-A8F7-CCE200C228B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7512470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09AEEC85-0F63-491A-BF3A-DD9805495F7E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7915038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02B523B-6968-4D81-85B5-A9D60AA812C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4822296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8DD2F37B-B503-4DCF-99E8-84C92418B286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8824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47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0AD71C67-E8EC-4920-940E-75032C80210E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7104409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10B6903-A0F7-4C21-AE35-14BCB2657BB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0425064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05B8E961-2821-49B9-A823-D9C5D1C93CA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95690736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7BD13CA-8337-4295-A7F4-BB340CC3BBB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692424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0883FD5-CDCF-4B81-8250-66BBE36D29E6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679046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B9EE970B-CA4D-4FEE-A490-25090AC8B253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2602212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9B9FFF-8874-41D1-BE43-44EAE7B6B599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3235076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EA2EB3C-1E13-4226-BAAE-81F0B9FBDE3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937099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F92B1F94-E0B3-4741-89AC-0024301B141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0640486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D5AC4B51-20EE-49C7-A411-196D55AF1C0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8177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7594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81408802-C948-4D4C-B416-26BFAB33B099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1019014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FA40A52-79E4-4045-A0B0-48A8FC5B9544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1581633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85F5BFB4-2E7A-4BF2-9453-4E6B917B1326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92373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82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2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2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063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526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B87717D-FB50-44A5-AA54-5F5ED8C668FF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38389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350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15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40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35293A10-4EBE-4602-9D23-1BCC76351974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</p:spTree>
    <p:extLst>
      <p:ext uri="{BB962C8B-B14F-4D97-AF65-F5344CB8AC3E}">
        <p14:creationId xmlns:p14="http://schemas.microsoft.com/office/powerpoint/2010/main" val="1187329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FC3314F8-00D5-4FEB-8583-310727FB802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</p:spTree>
    <p:extLst>
      <p:ext uri="{BB962C8B-B14F-4D97-AF65-F5344CB8AC3E}">
        <p14:creationId xmlns:p14="http://schemas.microsoft.com/office/powerpoint/2010/main" val="1729397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8DEAAAE6-FC51-467C-9F4F-03018C61115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</p:spTree>
    <p:extLst>
      <p:ext uri="{BB962C8B-B14F-4D97-AF65-F5344CB8AC3E}">
        <p14:creationId xmlns:p14="http://schemas.microsoft.com/office/powerpoint/2010/main" val="8773419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ED50BDF-EFDB-4B06-A5FF-365EBFB898F9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</p:spTree>
    <p:extLst>
      <p:ext uri="{BB962C8B-B14F-4D97-AF65-F5344CB8AC3E}">
        <p14:creationId xmlns:p14="http://schemas.microsoft.com/office/powerpoint/2010/main" val="1296014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1DBDE8B-E7D0-49DE-A4E1-A95DF6B09EBF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</p:spTree>
    <p:extLst>
      <p:ext uri="{BB962C8B-B14F-4D97-AF65-F5344CB8AC3E}">
        <p14:creationId xmlns:p14="http://schemas.microsoft.com/office/powerpoint/2010/main" val="32252718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F9911033-75A4-437E-8E02-E2DA7352F4AF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</p:spTree>
    <p:extLst>
      <p:ext uri="{BB962C8B-B14F-4D97-AF65-F5344CB8AC3E}">
        <p14:creationId xmlns:p14="http://schemas.microsoft.com/office/powerpoint/2010/main" val="2773300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5DDCA3B-0932-43EF-B2C8-F4D6353214C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</p:spTree>
    <p:extLst>
      <p:ext uri="{BB962C8B-B14F-4D97-AF65-F5344CB8AC3E}">
        <p14:creationId xmlns:p14="http://schemas.microsoft.com/office/powerpoint/2010/main" val="256747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1AC7414-E199-404A-AACD-0E9CE11462AD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098847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89FF821D-26A1-4F26-ACA2-67A7EE863C96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</p:spTree>
    <p:extLst>
      <p:ext uri="{BB962C8B-B14F-4D97-AF65-F5344CB8AC3E}">
        <p14:creationId xmlns:p14="http://schemas.microsoft.com/office/powerpoint/2010/main" val="2278425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4554573-C220-42C8-BC84-D8C716A9CBC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</p:spTree>
    <p:extLst>
      <p:ext uri="{BB962C8B-B14F-4D97-AF65-F5344CB8AC3E}">
        <p14:creationId xmlns:p14="http://schemas.microsoft.com/office/powerpoint/2010/main" val="385772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EFC8A9B-7851-40D5-BC2A-1933271BD09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</p:spTree>
    <p:extLst>
      <p:ext uri="{BB962C8B-B14F-4D97-AF65-F5344CB8AC3E}">
        <p14:creationId xmlns:p14="http://schemas.microsoft.com/office/powerpoint/2010/main" val="542879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6052C9FA-1326-4D3F-BC85-2124C934AF3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</p:spTree>
    <p:extLst>
      <p:ext uri="{BB962C8B-B14F-4D97-AF65-F5344CB8AC3E}">
        <p14:creationId xmlns:p14="http://schemas.microsoft.com/office/powerpoint/2010/main" val="178908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13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66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51737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64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206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1A303117-241C-4676-ADDA-5C0A906E3A2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434018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677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3594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409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116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74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E8AD035-7603-41A0-B283-F0570D3151F6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942925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9CB578-EAA2-48E0-A8F4-2712040B0DA6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10618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A0EA553-A800-41CF-B942-A3D43575476D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649249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DBF07E63-B937-4FF2-A769-CA084366DBC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57277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DDA8870-16F4-43C7-9BC1-6C9F5F4CAC9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1904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ADF54CD-BF56-47F1-B4A8-717637852E9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930797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07961225-09FB-48C1-B7D4-6EB74CFF500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12391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3727F6AE-0930-4616-A311-BCCEF2B73394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174094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A00022B-D963-4345-A2E5-DCD4F044715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675009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8FC6CCE-EBA6-410F-B7E8-7E6F7610ED3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492254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0156E0A3-C86E-424E-8DD7-E9A8ACDAD9F4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860725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468A631-BD68-44AC-884B-23E816A1A096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452426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5754662-368E-4E68-87C5-D9908B2F727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943761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ACA40D3-DD83-4C6C-813D-B2EA871EF35D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686031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937177F-B217-4285-A313-8953F6BCF7C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10933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27D8FC6-5B8D-473C-921E-8873075DFDB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4552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16631F23-0B97-4E9B-86CE-B6C89708F90D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348855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701832B-5516-4F14-B22B-3A91E2BCD4D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032214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D7211EB-7063-485C-9CA4-9B7F20DC84ED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689057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08FE5EED-2E20-45F1-B278-309AA5B8A2DC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072529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0B8240B-42B2-4A3D-8584-A02BD98F8D46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3052038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8DBFEA65-7962-4F7E-8901-92744B3B19A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23562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B2AD1E5-70E4-4530-A5AF-BC9FB4D88FF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642336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DAEFE24-5170-4977-AB3B-02462B0957D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116979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BC4BA36-5944-48E8-8319-7B87BB40C96E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808202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D54A310-B559-455F-A57A-66FBB8926D5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244253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8732D62-E2E7-4E54-9564-03533C0789A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127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E1B7BB07-BFA0-4DA5-A8C9-936374091E74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840169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341A195-5602-44C5-9A75-3FA4107619AC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847249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E250B4B7-98C5-47EC-854F-8D597671FA2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9640605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17A525AA-846F-42A7-9790-11376742F4FD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557920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3065475-E121-4DE0-BAA8-15D8910BD37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433073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B844927A-0471-40B6-9307-1055350BCEF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085443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E05A452B-009D-45F8-A193-A431FD5E038D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08053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3F164EF-CF58-4062-A0E0-E2C028DCE03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06009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62D8AD5-256C-41EA-A993-F08115BAC9D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727848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603886A2-90A2-412C-A5A7-3E6B4A70700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418196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CEC9E745-4754-461F-971F-217A0DF4989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9485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03B5AB6-720D-46DC-95AF-C97CB1A9467F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318986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50477C9-0348-44AA-80FB-E7FE1A285A1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325302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DB06102-6C5D-450F-A253-BABC11217D1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663386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E56CE54-75F1-499F-8EAE-FC4889E4A72F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54661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46630022-0DD9-4AAB-836C-E117555C667E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2538504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7226C36-C92B-4842-806D-F6C97355F61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3813529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059CC3B-3634-4914-89BD-5D7DD77E52F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932712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7621671-C22C-44F5-A281-EE409400661F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987277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BDACFD8-45EB-4A94-BD1D-65306A45B6E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3949497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06A65BA4-92BC-47C6-9779-0BF8B0521AC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112156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D07CE217-A8E3-4225-83EE-B0E8E8EFC81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9976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E6571030-7252-47FC-A37E-746FC7B8A79E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5666273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693B57C-F897-4603-8015-B87CF59EC40E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7409794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04325192-4AA6-4FB4-885F-6A20894EA5D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61383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29075" cy="4506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74D0EAF6-4EDF-4D5F-8659-991E695FBF5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002294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B36EF28D-80A4-4838-B973-ACB7C04A270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1207034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DB0DEC6-3F05-4399-ABF1-250A40056879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721861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2066F336-D1FF-45F7-87A5-740061FB94EC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9393928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0CF5BCC1-3CEC-4985-868A-6005306A389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33930271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FEBBF16-F9F4-46A6-9B4D-C717D8A0B457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237122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3EE3F626-2953-43AD-A164-609A794F26FC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0245180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274638"/>
            <a:ext cx="2052637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5513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CE8A0A7-0AF7-4F08-91CB-FEEA7C3CD52E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02285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6218238"/>
            <a:ext cx="600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080125"/>
            <a:ext cx="514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60D17828-33E1-4A62-85E3-EE33B2A6E18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6356350"/>
            <a:ext cx="60007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215063"/>
            <a:ext cx="5143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1E3B45A9-6354-48D8-9B80-E1A2DB9078B9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6356350"/>
            <a:ext cx="60007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215063"/>
            <a:ext cx="5143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3432D924-8B95-4841-B400-35D953AA45FC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6356350"/>
            <a:ext cx="60007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215063"/>
            <a:ext cx="5143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6AD6BD5A-CD47-4190-818E-6CF82A45DAE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215063"/>
            <a:ext cx="5143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B383CF8E-84F8-4E3F-BCDA-BF99C1DB4D8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6356350"/>
            <a:ext cx="60007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67400"/>
            <a:ext cx="1227137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6356350"/>
            <a:ext cx="60007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215063"/>
            <a:ext cx="5143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045CE38-558C-4C51-82DD-F0C5D7C57C9D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6356350"/>
            <a:ext cx="60007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215063"/>
            <a:ext cx="5143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9C4C647-876D-4603-8745-E2AAD7BD0174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6356350"/>
            <a:ext cx="60007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215063"/>
            <a:ext cx="5143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3CE9ACB-28F0-4654-9C32-4EF998DF9B1B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6356350"/>
            <a:ext cx="60007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215063"/>
            <a:ext cx="5143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63CF8C2D-E22D-48B2-9C24-FB59270B49F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0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0550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143000" y="6356350"/>
            <a:ext cx="60007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Laboratory for Percutaneous Surgery (The Perk Lab) – Copyright © Queen’s University, 2010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39000" y="6215063"/>
            <a:ext cx="51435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A644EDBA-E122-47EB-A58A-93F77E066798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14400" y="3886200"/>
            <a:ext cx="7315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>
                <a:solidFill>
                  <a:srgbClr val="808080"/>
                </a:solidFill>
                <a:latin typeface="Calibri" pitchFamily="32" charset="0"/>
              </a:rPr>
              <a:t>April 18</a:t>
            </a:r>
            <a:r>
              <a:rPr lang="en-US" sz="2800" baseline="30000">
                <a:solidFill>
                  <a:srgbClr val="808080"/>
                </a:solidFill>
                <a:latin typeface="Calibri" pitchFamily="32" charset="0"/>
              </a:rPr>
              <a:t>th</a:t>
            </a:r>
            <a:r>
              <a:rPr lang="en-US" sz="2800">
                <a:solidFill>
                  <a:srgbClr val="808080"/>
                </a:solidFill>
                <a:latin typeface="Calibri" pitchFamily="32" charset="0"/>
              </a:rPr>
              <a:t>, 2012</a:t>
            </a:r>
          </a:p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>
                <a:solidFill>
                  <a:srgbClr val="808080"/>
                </a:solidFill>
                <a:latin typeface="Calibri" pitchFamily="32" charset="0"/>
              </a:rPr>
              <a:t>Thomas Vaughan, Andras Lasso, Tamas Ungi, Gabor Fichtinger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371600" y="5257800"/>
            <a:ext cx="6400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CA">
                <a:solidFill>
                  <a:srgbClr val="898989"/>
                </a:solidFill>
                <a:latin typeface="Calibri" pitchFamily="32" charset="0"/>
              </a:rPr>
              <a:t>Laboratory for Percutaneous Surgery</a:t>
            </a:r>
            <a:br>
              <a:rPr lang="en-CA">
                <a:solidFill>
                  <a:srgbClr val="898989"/>
                </a:solidFill>
                <a:latin typeface="Calibri" pitchFamily="32" charset="0"/>
              </a:rPr>
            </a:br>
            <a:r>
              <a:rPr lang="en-CA">
                <a:solidFill>
                  <a:srgbClr val="898989"/>
                </a:solidFill>
                <a:latin typeface="Calibri" pitchFamily="32" charset="0"/>
              </a:rPr>
              <a:t>School of Computing, Queen’s University, Canada</a:t>
            </a:r>
          </a:p>
          <a:p>
            <a:pPr algn="ctr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CA">
              <a:solidFill>
                <a:srgbClr val="898989"/>
              </a:solidFill>
              <a:latin typeface="Calibri" pitchFamily="32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7315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2" charset="0"/>
              </a:rPr>
              <a:t>Development of a Hole Filling Algorithm for Ultrasound Volume Reconstruction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143000" y="6356350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Laboratory for Percutaneous Surgery (The Perk Lab) – Copyright © Queen’s University, 2012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239000" y="635635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- </a:t>
            </a:r>
            <a:fld id="{82987212-4D50-4A3C-B4FA-85A0BAFC243B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10</a:t>
            </a:fld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 -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6929438" y="4038600"/>
            <a:ext cx="1143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FFFFFF"/>
                </a:solidFill>
              </a:rPr>
              <a:t>No Hole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FFFFFF"/>
                </a:solidFill>
              </a:rPr>
              <a:t> Filling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3213100" y="4038600"/>
            <a:ext cx="13589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FFFFFF"/>
                </a:solidFill>
              </a:rPr>
              <a:t>With Hole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FFFFFF"/>
                </a:solidFill>
              </a:rPr>
              <a:t>   Filling</a:t>
            </a: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3213100" y="1447800"/>
            <a:ext cx="13589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FFFFFF"/>
                </a:solidFill>
              </a:rPr>
              <a:t>“Ground  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FFFFFF"/>
                </a:solidFill>
              </a:rPr>
              <a:t>   Truth”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500" y="5295900"/>
            <a:ext cx="5611813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Prostate Phantom and Spine Phantom images</a:t>
            </a:r>
          </a:p>
          <a:p>
            <a:pPr algn="ctr">
              <a:defRPr/>
            </a:pPr>
            <a:r>
              <a:rPr lang="en-US" sz="1200" dirty="0">
                <a:solidFill>
                  <a:srgbClr val="808080"/>
                </a:solidFill>
              </a:rPr>
              <a:t>Queen’s University, Canada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2536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2" charset="0"/>
              </a:rPr>
              <a:t>Results: Qualitative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86668"/>
              </p:ext>
            </p:extLst>
          </p:nvPr>
        </p:nvGraphicFramePr>
        <p:xfrm>
          <a:off x="647700" y="2105025"/>
          <a:ext cx="5137150" cy="3219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135"/>
                <a:gridCol w="1604005"/>
                <a:gridCol w="1604005"/>
                <a:gridCol w="1604005"/>
              </a:tblGrid>
              <a:tr h="31855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9087" marR="79087" marT="39544" marB="3954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Ground Truth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9087" marR="79087" marT="39544" marB="39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500" baseline="0" dirty="0" smtClean="0">
                          <a:solidFill>
                            <a:schemeClr val="tx1"/>
                          </a:solidFill>
                        </a:rPr>
                        <a:t> Hole Filling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9087" marR="79087" marT="39544" marB="39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Hole Filling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9087" marR="79087" marT="39544" marB="39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145044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Prostate_1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9087" marR="79087" marT="39544" marB="39544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9087" marR="79087" marT="39544" marB="39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9087" marR="79087" marT="39544" marB="39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9087" marR="79087" marT="39544" marB="39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044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Spine_1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9087" marR="79087" marT="39544" marB="39544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9087" marR="79087" marT="39544" marB="39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9087" marR="79087" marT="39544" marB="39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9087" marR="79087" marT="39544" marB="395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2559" name="Group 3"/>
          <p:cNvGrpSpPr>
            <a:grpSpLocks/>
          </p:cNvGrpSpPr>
          <p:nvPr/>
        </p:nvGrpSpPr>
        <p:grpSpPr bwMode="auto">
          <a:xfrm>
            <a:off x="1006475" y="2455863"/>
            <a:ext cx="4749800" cy="2840037"/>
            <a:chOff x="1171574" y="1590674"/>
            <a:chExt cx="5587709" cy="3339801"/>
          </a:xfrm>
        </p:grpSpPr>
        <p:pic>
          <p:nvPicPr>
            <p:cNvPr id="2256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75" y="1590675"/>
              <a:ext cx="1832953" cy="164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3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033" y="1590675"/>
              <a:ext cx="1832953" cy="164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4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330" y="1590674"/>
              <a:ext cx="1832953" cy="164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5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574" y="3282651"/>
              <a:ext cx="1832953" cy="164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6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4032" y="3282651"/>
              <a:ext cx="1832953" cy="164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67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329" y="3282650"/>
              <a:ext cx="1832953" cy="164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60" name="Text Box 4"/>
          <p:cNvSpPr txBox="1">
            <a:spLocks noChangeArrowheads="1"/>
          </p:cNvSpPr>
          <p:nvPr/>
        </p:nvSpPr>
        <p:spPr bwMode="auto">
          <a:xfrm>
            <a:off x="5865813" y="2106613"/>
            <a:ext cx="3014662" cy="327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Small holes appear to be filled in using suitable values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Easier to identify structures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Occasionally </a:t>
            </a:r>
            <a:r>
              <a:rPr lang="en-US" sz="2400" i="1">
                <a:solidFill>
                  <a:srgbClr val="808080"/>
                </a:solidFill>
                <a:latin typeface="Calibri" pitchFamily="32" charset="0"/>
              </a:rPr>
              <a:t>blocky</a:t>
            </a: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 results, or </a:t>
            </a:r>
            <a:r>
              <a:rPr lang="en-US" sz="2400" i="1">
                <a:solidFill>
                  <a:srgbClr val="808080"/>
                </a:solidFill>
                <a:latin typeface="Calibri" pitchFamily="32" charset="0"/>
              </a:rPr>
              <a:t>seams</a:t>
            </a: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 in larger holes</a:t>
            </a:r>
            <a:endParaRPr lang="en-US" sz="2800">
              <a:solidFill>
                <a:srgbClr val="808080"/>
              </a:solidFill>
              <a:latin typeface="Calibri" pitchFamily="32" charset="0"/>
            </a:endParaRPr>
          </a:p>
        </p:txBody>
      </p:sp>
      <p:sp>
        <p:nvSpPr>
          <p:cNvPr id="22561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81534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Images from the Ground Truth (left) are compared to the reconstructed images (right).</a:t>
            </a:r>
            <a:endParaRPr lang="en-US" sz="2200">
              <a:solidFill>
                <a:srgbClr val="808080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143000" y="6356350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Laboratory for Percutaneous Surgery (The Perk Lab) – Copyright © Queen’s University, 2012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7239000" y="635635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- </a:t>
            </a:r>
            <a:fld id="{BDFB56F1-2015-4564-A109-CE0131012640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11</a:t>
            </a:fld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 -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2" charset="0"/>
              </a:rPr>
              <a:t>Results: Quantitative Analysis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3400" y="1359927"/>
            <a:ext cx="36957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457200" indent="-457200">
              <a:spcBef>
                <a:spcPts val="700"/>
              </a:spcBef>
              <a:buClrTx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808080"/>
                </a:solidFill>
                <a:latin typeface="Calibri" pitchFamily="32" charset="0"/>
              </a:rPr>
              <a:t>Hole filling reduces the amount of error in reconstructed volumes</a:t>
            </a:r>
          </a:p>
          <a:p>
            <a:pPr>
              <a:spcBef>
                <a:spcPts val="700"/>
              </a:spcBef>
              <a:buClrTx/>
              <a:defRPr/>
            </a:pPr>
            <a:endParaRPr lang="en-US" sz="2400" dirty="0" smtClean="0">
              <a:solidFill>
                <a:srgbClr val="808080"/>
              </a:solidFill>
              <a:latin typeface="Calibri" pitchFamily="32" charset="0"/>
            </a:endParaRPr>
          </a:p>
          <a:p>
            <a:pPr>
              <a:spcBef>
                <a:spcPts val="700"/>
              </a:spcBef>
              <a:buClrTx/>
              <a:buFontTx/>
              <a:buNone/>
              <a:defRPr/>
            </a:pPr>
            <a:endParaRPr lang="en-US" sz="2800" dirty="0" smtClean="0">
              <a:solidFill>
                <a:srgbClr val="808080"/>
              </a:solidFill>
              <a:latin typeface="Calibri" pitchFamily="32" charset="0"/>
            </a:endParaRP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7086600" y="2332038"/>
            <a:ext cx="1143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FFFFFF"/>
                </a:solidFill>
              </a:rPr>
              <a:t>No Hole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FFFFFF"/>
                </a:solidFill>
              </a:rPr>
              <a:t>  Filling</a:t>
            </a:r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7021513" y="4389438"/>
            <a:ext cx="13589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FFFFFF"/>
                </a:solidFill>
              </a:rPr>
              <a:t>With Hole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solidFill>
                  <a:srgbClr val="FFFFFF"/>
                </a:solidFill>
              </a:rPr>
              <a:t>   Filling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91038" y="1336675"/>
          <a:ext cx="3889376" cy="1749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1844"/>
                <a:gridCol w="1168766"/>
                <a:gridCol w="1168766"/>
              </a:tblGrid>
              <a:tr h="7195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No Hole Filling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Hole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Filling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DFF"/>
                    </a:solidFill>
                  </a:tcPr>
                </a:tc>
              </a:tr>
              <a:tr h="51495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Prostate_1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64.57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8.47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95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Spine_1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17.10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2.37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04" marB="45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/>
        </p:nvGraphicFramePr>
        <p:xfrm>
          <a:off x="457200" y="3276600"/>
          <a:ext cx="7923213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143000" y="6356350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Laboratory for Percutaneous Surgery (The Perk Lab) – Copyright © Queen’s University, 2012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7239000" y="635635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- </a:t>
            </a:r>
            <a:fld id="{E0577DE3-0D75-4852-9BD3-3CB434265FF4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12</a:t>
            </a:fld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 -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2" charset="0"/>
              </a:rPr>
              <a:t>Conclusion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A free, open source Volume Reconstructor is now readily available</a:t>
            </a:r>
          </a:p>
          <a:p>
            <a:pPr algn="just"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Our hole filling algorithm has been shown to increase the accuracy of reconstructed volumes</a:t>
            </a:r>
            <a:endParaRPr lang="en-US" sz="2800">
              <a:solidFill>
                <a:srgbClr val="808080"/>
              </a:solidFill>
              <a:latin typeface="Calibri" pitchFamily="32" charset="0"/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95528" y="2990351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 dirty="0">
                <a:solidFill>
                  <a:srgbClr val="000000"/>
                </a:solidFill>
                <a:latin typeface="Calibri" pitchFamily="32" charset="0"/>
              </a:rPr>
              <a:t>Questions?</a:t>
            </a:r>
          </a:p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sz="4000" b="1" dirty="0">
              <a:solidFill>
                <a:srgbClr val="000000"/>
              </a:solidFill>
              <a:latin typeface="Calibri" pitchFamily="3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14500" y="3657600"/>
            <a:ext cx="5715000" cy="2007218"/>
            <a:chOff x="1295400" y="3307679"/>
            <a:chExt cx="6964973" cy="2446232"/>
          </a:xfrm>
        </p:grpSpPr>
        <p:pic>
          <p:nvPicPr>
            <p:cNvPr id="24584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76800" y="3307679"/>
              <a:ext cx="3383573" cy="244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307679"/>
              <a:ext cx="3406435" cy="2446232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457200"/>
            <a:ext cx="7543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2" charset="0"/>
              </a:rPr>
              <a:t>References</a:t>
            </a:r>
          </a:p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endParaRPr lang="en-US" sz="4000" b="1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914400" y="1371600"/>
            <a:ext cx="8001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57200" y="1046163"/>
            <a:ext cx="8229600" cy="512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360" tIns="63360" rIns="108360" bIns="63360"/>
          <a:lstStyle>
            <a:lvl1pPr marL="365125" indent="-354013" eaLnBrk="0" hangingPunct="0"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5125" algn="l"/>
                <a:tab pos="822325" algn="l"/>
                <a:tab pos="1279525" algn="l"/>
                <a:tab pos="1736725" algn="l"/>
                <a:tab pos="2193925" algn="l"/>
                <a:tab pos="2651125" algn="l"/>
                <a:tab pos="3108325" algn="l"/>
                <a:tab pos="3565525" algn="l"/>
                <a:tab pos="4022725" algn="l"/>
                <a:tab pos="4479925" algn="l"/>
                <a:tab pos="4937125" algn="l"/>
                <a:tab pos="5394325" algn="l"/>
                <a:tab pos="5851525" algn="l"/>
                <a:tab pos="6308725" algn="l"/>
                <a:tab pos="6765925" algn="l"/>
                <a:tab pos="7223125" algn="l"/>
                <a:tab pos="7680325" algn="l"/>
                <a:tab pos="8137525" algn="l"/>
                <a:tab pos="8594725" algn="l"/>
                <a:tab pos="9051925" algn="l"/>
                <a:tab pos="9509125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1500">
                <a:solidFill>
                  <a:srgbClr val="808080"/>
                </a:solidFill>
              </a:rPr>
              <a:t>[1] - Khallaghi, S., P. Mousavi, R H. Gong, S. Gill, J. Boisvert, G. Fichtinger, D. R. Pichora, D. P. Borschneck, and P. Abolmaesumi, "Registration of a Statistical Shape Model of the Lumbar Spine to 3D Ultrasound Images", Medical Image Computing and Computer-Assisted Intervention (MICCAI) 2010, Beijing, China, Springer, pp. 68-75, 2010</a:t>
            </a:r>
          </a:p>
          <a:p>
            <a:pPr eaLnBrk="1" hangingPunct="1">
              <a:buClrTx/>
              <a:buFontTx/>
              <a:buNone/>
            </a:pPr>
            <a:r>
              <a:rPr lang="en-US" sz="1500">
                <a:solidFill>
                  <a:srgbClr val="808080"/>
                </a:solidFill>
              </a:rPr>
              <a:t>[2] - O. V. Solberg, et al. Freehand 3D Ultrasound Reconstruction Algorithms – A Review. Ultrasound in Med. &amp; Biol., Vol. 33, No. 7, pp. 991–1009, 2007</a:t>
            </a:r>
          </a:p>
          <a:p>
            <a:pPr eaLnBrk="1" hangingPunct="1">
              <a:buClrTx/>
              <a:buFontTx/>
              <a:buNone/>
            </a:pPr>
            <a:r>
              <a:rPr lang="en-US" sz="1500">
                <a:solidFill>
                  <a:srgbClr val="808080"/>
                </a:solidFill>
              </a:rPr>
              <a:t>[3] - Gobbi DG, Peters TM. Interactive intra-operative 3D ultrasound reconstruction and visualization. Proceedings of Medical Image Computing and Computer-Assisted Intervention (MICCAI), Tokyo, Japan: Springer, 2002;2489:156 –163.</a:t>
            </a:r>
          </a:p>
          <a:p>
            <a:pPr eaLnBrk="1" hangingPunct="1">
              <a:buClrTx/>
              <a:buFontTx/>
              <a:buNone/>
            </a:pPr>
            <a:r>
              <a:rPr lang="en-US" sz="1500">
                <a:solidFill>
                  <a:srgbClr val="808080"/>
                </a:solidFill>
              </a:rPr>
              <a:t>[4] - Nelson TR, Pretorius DH. Interactive acquisition, analysis and visualization of sonographic volume data. Int J Imag Systems Technol 1997;8:26 –37.</a:t>
            </a:r>
          </a:p>
          <a:p>
            <a:pPr eaLnBrk="1" hangingPunct="1">
              <a:buClrTx/>
              <a:buFontTx/>
              <a:buNone/>
            </a:pPr>
            <a:r>
              <a:rPr lang="en-US" sz="1500">
                <a:solidFill>
                  <a:srgbClr val="808080"/>
                </a:solidFill>
              </a:rPr>
              <a:t>[5] - San José-Estépar et al. A theoretical framework to threedimensional ultrasound reconstruction from irregularly sampled data. Ultrasound Med Biol 2003b;29:255–269.</a:t>
            </a:r>
          </a:p>
          <a:p>
            <a:pPr eaLnBrk="1" hangingPunct="1">
              <a:buClrTx/>
              <a:buFontTx/>
              <a:buNone/>
            </a:pPr>
            <a:r>
              <a:rPr lang="en-US" sz="1500">
                <a:solidFill>
                  <a:srgbClr val="808080"/>
                </a:solidFill>
              </a:rPr>
              <a:t>[6] - Ohbuchi R, Chen D, Fuchs H. Incremental volume reconstruction and rendering for 3-D ultrasound imaging. Proceedings of Visualization in Biomedical Computing ’92, Chapel Hill, NC, USA: SPIE, 1992;1808:312–323.</a:t>
            </a:r>
          </a:p>
          <a:p>
            <a:pPr eaLnBrk="1" hangingPunct="1">
              <a:buClrTx/>
              <a:buFontTx/>
              <a:buNone/>
            </a:pPr>
            <a:r>
              <a:rPr lang="en-US" sz="1500">
                <a:solidFill>
                  <a:srgbClr val="808080"/>
                </a:solidFill>
              </a:rPr>
              <a:t>[7] – D.E.O. Dewi, M.H.F. Wilkinson, T.L.R. Mengko, et al. 3D Ultrasound Reconstruction of Spinal Images using an Improved Olympic Hole-Filling Method. ICICI-BME, pp 1-5. 2009.</a:t>
            </a:r>
          </a:p>
          <a:p>
            <a:pPr eaLnBrk="1" hangingPunct="1">
              <a:buClrTx/>
              <a:buFontTx/>
              <a:buNone/>
            </a:pPr>
            <a:r>
              <a:rPr lang="en-US" sz="1500">
                <a:solidFill>
                  <a:srgbClr val="808080"/>
                </a:solidFill>
              </a:rPr>
              <a:t>[8] – R. Rohling, A. Gee, and L. Berman, "A comparison of freehand threedimensional ultrasound reconstruction techniques," Medical Image Analysis, vol. 3, no. 4, pp. 339-359, 1999.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143000" y="6356350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Laboratory for Percutaneous Surgery (The Perk Lab) – Copyright © Queen’s University, 2012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143000" y="6356350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Laboratory for Percutaneous Surgery (The Perk Lab) – Copyright © Queen’s University, 2012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7239000" y="635635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- </a:t>
            </a:r>
            <a:fld id="{ACB5E91D-5846-4A7A-B7C4-F1B250857E4F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2</a:t>
            </a:fld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 -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2" charset="0"/>
              </a:rPr>
              <a:t>Introduction: Motivation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57200" y="1365250"/>
            <a:ext cx="51054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1085850" indent="-3429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Reconstructed Volumes: 3D volume from 2D Ultrasound images</a:t>
            </a:r>
          </a:p>
          <a:p>
            <a:pPr lvl="1"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200">
                <a:solidFill>
                  <a:srgbClr val="808080"/>
                </a:solidFill>
                <a:latin typeface="Calibri" pitchFamily="32" charset="0"/>
              </a:rPr>
              <a:t>US/CT/MRI Registration</a:t>
            </a:r>
          </a:p>
          <a:p>
            <a:pPr lvl="1"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200">
                <a:solidFill>
                  <a:srgbClr val="808080"/>
                </a:solidFill>
                <a:latin typeface="Calibri" pitchFamily="32" charset="0"/>
              </a:rPr>
              <a:t>Surface models</a:t>
            </a:r>
          </a:p>
          <a:p>
            <a:pPr lvl="1"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200">
                <a:solidFill>
                  <a:srgbClr val="808080"/>
                </a:solidFill>
                <a:latin typeface="Calibri" pitchFamily="32" charset="0"/>
              </a:rPr>
              <a:t>Any slice orientation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No well-documented free software for volume reconstruction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457200" y="4640263"/>
            <a:ext cx="8229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spcBef>
                <a:spcPts val="700"/>
              </a:spcBef>
              <a:buClrTx/>
              <a:buFontTx/>
              <a:buNone/>
            </a:pPr>
            <a:r>
              <a:rPr lang="en-US" sz="2800" b="1" u="sng">
                <a:solidFill>
                  <a:srgbClr val="808080"/>
                </a:solidFill>
                <a:latin typeface="Calibri" pitchFamily="32" charset="0"/>
              </a:rPr>
              <a:t>Objective:</a:t>
            </a:r>
            <a:r>
              <a:rPr lang="en-US" sz="2800" b="1">
                <a:solidFill>
                  <a:srgbClr val="808080"/>
                </a:solidFill>
                <a:latin typeface="Calibri" pitchFamily="32" charset="0"/>
              </a:rPr>
              <a:t> Make freely-available, open-source volume reconstruction software for use by clinicians and researchers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562600" y="412115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sz="1600">
                <a:solidFill>
                  <a:srgbClr val="808080"/>
                </a:solidFill>
                <a:latin typeface="Calibri" pitchFamily="32" charset="0"/>
              </a:rPr>
              <a:t>Spine model registered to ultrasound. Khallaghi, et al. 2010.</a:t>
            </a: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3" y="1263650"/>
            <a:ext cx="2487612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143000" y="6356350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Laboratory for Percutaneous Surgery (The Perk Lab) – Copyright © Queen’s University, 2012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7239000" y="635635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- </a:t>
            </a:r>
            <a:fld id="{5BEBC5B4-1E57-48C7-AFDA-957BCC708052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3</a:t>
            </a:fld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 -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2" charset="0"/>
              </a:rPr>
              <a:t>Introduction: Volume Reconstruction Methods</a:t>
            </a:r>
            <a:endParaRPr lang="en-US" sz="4000" b="1" baseline="3300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914400" y="1404938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sz="1600">
                <a:solidFill>
                  <a:srgbClr val="808080"/>
                </a:solidFill>
                <a:latin typeface="Calibri" pitchFamily="32" charset="0"/>
              </a:rPr>
              <a:t>Solberg, et al. 2007.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457200" y="17526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808080"/>
                </a:solidFill>
                <a:latin typeface="Calibri" pitchFamily="32" charset="0"/>
              </a:rPr>
              <a:t>1. Function-Based Methods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sz="2200" i="1">
                <a:solidFill>
                  <a:srgbClr val="808080"/>
                </a:solidFill>
                <a:latin typeface="Calibri" pitchFamily="32" charset="0"/>
              </a:rPr>
              <a:t>2D slice information are used as input to a mathematical function that generates a 3D volume. (example: Radial Basis Function)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808080"/>
                </a:solidFill>
                <a:latin typeface="Calibri" pitchFamily="32" charset="0"/>
              </a:rPr>
              <a:t>2. Voxel-Based Methods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sz="2200" i="1">
                <a:solidFill>
                  <a:srgbClr val="808080"/>
                </a:solidFill>
                <a:latin typeface="Calibri" pitchFamily="32" charset="0"/>
              </a:rPr>
              <a:t>Iterate through all voxels in the output volume and find the closest corresponding pixels in 2D image planes.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808080"/>
                </a:solidFill>
                <a:latin typeface="Calibri" pitchFamily="32" charset="0"/>
              </a:rPr>
              <a:t>3. Pixel-Based Methods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sz="2200" i="1">
                <a:solidFill>
                  <a:srgbClr val="808080"/>
                </a:solidFill>
                <a:latin typeface="Calibri" pitchFamily="32" charset="0"/>
              </a:rPr>
              <a:t>Iterate through all pixels of the input slices and insert them into the output volume (bin filling), then fill remaining holes if needed (hole filling).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143000" y="6356350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Laboratory for Percutaneous Surgery (The Perk Lab) – Copyright © Queen’s University, 2012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7239000" y="635635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- </a:t>
            </a:r>
            <a:fld id="{D71F0590-5157-4D53-A6E5-F7720546A810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4</a:t>
            </a:fld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 -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 dirty="0">
                <a:solidFill>
                  <a:srgbClr val="000000"/>
                </a:solidFill>
                <a:latin typeface="Calibri" pitchFamily="32" charset="0"/>
              </a:rPr>
              <a:t>Introduction: </a:t>
            </a:r>
            <a:r>
              <a:rPr lang="en-US" sz="4000" b="1" dirty="0" smtClean="0">
                <a:solidFill>
                  <a:srgbClr val="000000"/>
                </a:solidFill>
                <a:latin typeface="Calibri" pitchFamily="32" charset="0"/>
              </a:rPr>
              <a:t>Distribution Step</a:t>
            </a:r>
            <a:endParaRPr lang="en-US" sz="4000" b="1" baseline="33000" dirty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472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1196975" indent="-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Insert tracked images using reverse tri-linear interpolation (Gobbi, Peters. 2002)</a:t>
            </a:r>
          </a:p>
          <a:p>
            <a:pPr lvl="1"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200">
                <a:solidFill>
                  <a:srgbClr val="808080"/>
                </a:solidFill>
                <a:latin typeface="Calibri" pitchFamily="32" charset="0"/>
              </a:rPr>
              <a:t>A single pixel value is distributed over 8 voxels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Store the number of intersecting slices as an </a:t>
            </a:r>
            <a:r>
              <a:rPr lang="en-US" sz="2400" b="1" i="1">
                <a:solidFill>
                  <a:srgbClr val="808080"/>
                </a:solidFill>
                <a:latin typeface="Calibri" pitchFamily="32" charset="0"/>
              </a:rPr>
              <a:t>accumulation buffer 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If more than one pixel intersects a voxel, use accumulation buffer as weight in averaging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457200" y="5143500"/>
            <a:ext cx="8153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1085850" indent="-3429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 u="sng">
                <a:solidFill>
                  <a:srgbClr val="808080"/>
                </a:solidFill>
                <a:latin typeface="Calibri" pitchFamily="32" charset="0"/>
              </a:rPr>
              <a:t>Not all voxels will be filled, there still remain</a:t>
            </a:r>
            <a:r>
              <a:rPr lang="en-US" sz="2400" i="1" u="sng">
                <a:solidFill>
                  <a:srgbClr val="808080"/>
                </a:solidFill>
                <a:latin typeface="Calibri" pitchFamily="32" charset="0"/>
              </a:rPr>
              <a:t> </a:t>
            </a:r>
            <a:r>
              <a:rPr lang="en-US" sz="2400" b="1" i="1" u="sng">
                <a:solidFill>
                  <a:srgbClr val="808080"/>
                </a:solidFill>
                <a:latin typeface="Calibri" pitchFamily="32" charset="0"/>
              </a:rPr>
              <a:t>holes</a:t>
            </a:r>
            <a:r>
              <a:rPr lang="en-US" sz="2400" u="sng">
                <a:solidFill>
                  <a:srgbClr val="808080"/>
                </a:solidFill>
                <a:latin typeface="Calibri" pitchFamily="32" charset="0"/>
              </a:rPr>
              <a:t>.</a:t>
            </a:r>
          </a:p>
          <a:p>
            <a:pPr lvl="1"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200">
                <a:solidFill>
                  <a:srgbClr val="808080"/>
                </a:solidFill>
                <a:latin typeface="Calibri" pitchFamily="32" charset="0"/>
              </a:rPr>
              <a:t>Images are difficult to interpret, can be effectively unusable</a:t>
            </a:r>
          </a:p>
        </p:txBody>
      </p:sp>
      <p:pic>
        <p:nvPicPr>
          <p:cNvPr id="163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1587500"/>
            <a:ext cx="2819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5354638" y="44069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sz="1600">
                <a:solidFill>
                  <a:srgbClr val="808080"/>
                </a:solidFill>
                <a:latin typeface="Calibri" pitchFamily="32" charset="0"/>
              </a:rPr>
              <a:t>The distribution of a single pixel is shown by a green box.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143000" y="6356350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Laboratory for Percutaneous Surgery (The Perk Lab) – Copyright © Queen’s University, 2012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7239000" y="635635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- </a:t>
            </a:r>
            <a:fld id="{36129983-5903-4586-A85E-4ACBAF6445D9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5</a:t>
            </a:fld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 -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2" charset="0"/>
              </a:rPr>
              <a:t>Introduction: Hole Filling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4746625" y="4795838"/>
            <a:ext cx="29718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sz="2200">
                <a:solidFill>
                  <a:srgbClr val="808080"/>
                </a:solidFill>
                <a:latin typeface="Calibri" pitchFamily="32" charset="0"/>
              </a:rPr>
              <a:t>Holes filled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69925" y="4822825"/>
            <a:ext cx="411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sz="2200">
                <a:solidFill>
                  <a:srgbClr val="808080"/>
                </a:solidFill>
                <a:latin typeface="Calibri" pitchFamily="32" charset="0"/>
              </a:rPr>
              <a:t>Holes present</a:t>
            </a:r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H="1">
            <a:off x="3862388" y="4068763"/>
            <a:ext cx="1387475" cy="1587"/>
          </a:xfrm>
          <a:prstGeom prst="line">
            <a:avLst/>
          </a:prstGeom>
          <a:noFill/>
          <a:ln w="36720">
            <a:solidFill>
              <a:srgbClr val="8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57200" y="1143000"/>
            <a:ext cx="8229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808080"/>
                </a:solidFill>
                <a:latin typeface="Calibri" pitchFamily="32" charset="0"/>
              </a:rPr>
              <a:t>Proposed methods:</a:t>
            </a:r>
          </a:p>
          <a:p>
            <a:pPr marL="457200" indent="-45720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808080"/>
                </a:solidFill>
                <a:latin typeface="Calibri" pitchFamily="32" charset="0"/>
              </a:rPr>
              <a:t>Values based on surrounding neighborhood:</a:t>
            </a:r>
            <a:endParaRPr lang="en-US" sz="2200" i="1" dirty="0" smtClean="0">
              <a:solidFill>
                <a:srgbClr val="808080"/>
              </a:solidFill>
              <a:latin typeface="Calibri" pitchFamily="32" charset="0"/>
            </a:endParaRPr>
          </a:p>
          <a:p>
            <a:pPr marL="1085850" lvl="1" indent="-342900">
              <a:lnSpc>
                <a:spcPct val="70000"/>
              </a:lnSpc>
              <a:spcBef>
                <a:spcPts val="1200"/>
              </a:spcBef>
              <a:buClrTx/>
              <a:buFont typeface="Arial" pitchFamily="34" charset="0"/>
              <a:buChar char="•"/>
              <a:defRPr/>
            </a:pPr>
            <a:r>
              <a:rPr lang="en-US" sz="2200" i="1" dirty="0" smtClean="0">
                <a:solidFill>
                  <a:srgbClr val="808080"/>
                </a:solidFill>
                <a:latin typeface="Calibri" pitchFamily="32" charset="0"/>
              </a:rPr>
              <a:t>average or maximum </a:t>
            </a:r>
            <a:r>
              <a:rPr lang="en-US" sz="2200" dirty="0" smtClean="0">
                <a:solidFill>
                  <a:srgbClr val="808080"/>
                </a:solidFill>
                <a:latin typeface="Calibri" pitchFamily="32" charset="0"/>
              </a:rPr>
              <a:t>(Nelson, Pretorius. 1997)</a:t>
            </a:r>
          </a:p>
          <a:p>
            <a:pPr marL="1085850" lvl="1" indent="-342900">
              <a:lnSpc>
                <a:spcPct val="70000"/>
              </a:lnSpc>
              <a:spcBef>
                <a:spcPts val="1200"/>
              </a:spcBef>
              <a:buClrTx/>
              <a:buFont typeface="Arial" pitchFamily="34" charset="0"/>
              <a:buChar char="•"/>
              <a:defRPr/>
            </a:pPr>
            <a:r>
              <a:rPr lang="en-US" sz="2200" i="1" dirty="0" smtClean="0">
                <a:solidFill>
                  <a:srgbClr val="808080"/>
                </a:solidFill>
                <a:latin typeface="Calibri" pitchFamily="32" charset="0"/>
              </a:rPr>
              <a:t>Gaussian distance weight average </a:t>
            </a:r>
            <a:r>
              <a:rPr lang="en-US" sz="2200" dirty="0" smtClean="0">
                <a:solidFill>
                  <a:srgbClr val="808080"/>
                </a:solidFill>
                <a:latin typeface="Calibri" pitchFamily="32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alibri" pitchFamily="32" charset="0"/>
              </a:rPr>
              <a:t>San José-</a:t>
            </a:r>
            <a:r>
              <a:rPr lang="en-US" sz="2400" dirty="0" err="1" smtClean="0">
                <a:solidFill>
                  <a:srgbClr val="808080"/>
                </a:solidFill>
                <a:latin typeface="Calibri" pitchFamily="32" charset="0"/>
              </a:rPr>
              <a:t>Estépar</a:t>
            </a:r>
            <a:r>
              <a:rPr lang="en-US" sz="2400" dirty="0" smtClean="0">
                <a:solidFill>
                  <a:srgbClr val="808080"/>
                </a:solidFill>
                <a:latin typeface="Calibri" pitchFamily="32" charset="0"/>
              </a:rPr>
              <a:t>, et al. 2003.)</a:t>
            </a:r>
            <a:endParaRPr lang="en-US" sz="2400" dirty="0">
              <a:solidFill>
                <a:srgbClr val="808080"/>
              </a:solidFill>
              <a:latin typeface="Calibri" pitchFamily="32" charset="0"/>
            </a:endParaRPr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3314700"/>
            <a:ext cx="1524000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3314700"/>
            <a:ext cx="1630363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457200" y="5183188"/>
            <a:ext cx="8229600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1085850" indent="-3429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800" dirty="0">
                <a:solidFill>
                  <a:srgbClr val="808080"/>
                </a:solidFill>
                <a:latin typeface="Calibri" pitchFamily="32" charset="0"/>
              </a:rPr>
              <a:t>Spreading </a:t>
            </a:r>
            <a:r>
              <a:rPr lang="en-US" sz="2800" dirty="0" smtClean="0">
                <a:solidFill>
                  <a:srgbClr val="808080"/>
                </a:solidFill>
                <a:latin typeface="Calibri" pitchFamily="32" charset="0"/>
              </a:rPr>
              <a:t>distributed </a:t>
            </a:r>
            <a:r>
              <a:rPr lang="en-US" sz="2800" dirty="0">
                <a:solidFill>
                  <a:srgbClr val="808080"/>
                </a:solidFill>
                <a:latin typeface="Calibri" pitchFamily="32" charset="0"/>
              </a:rPr>
              <a:t>voxels over a larger region</a:t>
            </a:r>
          </a:p>
          <a:p>
            <a:pPr lvl="1" eaLnBrk="1" hangingPunct="1">
              <a:lnSpc>
                <a:spcPct val="70000"/>
              </a:lnSpc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200" i="1" dirty="0">
                <a:solidFill>
                  <a:srgbClr val="808080"/>
                </a:solidFill>
                <a:latin typeface="Calibri" pitchFamily="32" charset="0"/>
              </a:rPr>
              <a:t>Example: using a Gaussian kernel (</a:t>
            </a:r>
            <a:r>
              <a:rPr lang="en-US" sz="2200" i="1" dirty="0" err="1">
                <a:solidFill>
                  <a:srgbClr val="808080"/>
                </a:solidFill>
                <a:latin typeface="Calibri" pitchFamily="32" charset="0"/>
              </a:rPr>
              <a:t>Ohbuchi</a:t>
            </a:r>
            <a:r>
              <a:rPr lang="en-US" sz="2200" i="1" dirty="0">
                <a:solidFill>
                  <a:srgbClr val="808080"/>
                </a:solidFill>
                <a:latin typeface="Calibri" pitchFamily="32" charset="0"/>
              </a:rPr>
              <a:t>, et al. 1992)</a:t>
            </a:r>
            <a:endParaRPr lang="en-US" sz="2200" i="1" baseline="33000" dirty="0">
              <a:solidFill>
                <a:srgbClr val="808080"/>
              </a:solidFill>
              <a:latin typeface="Calibri" pitchFamily="32" charset="0"/>
            </a:endParaRPr>
          </a:p>
        </p:txBody>
      </p:sp>
      <p:sp>
        <p:nvSpPr>
          <p:cNvPr id="17420" name="TextBox 1"/>
          <p:cNvSpPr txBox="1">
            <a:spLocks noChangeArrowheads="1"/>
          </p:cNvSpPr>
          <p:nvPr/>
        </p:nvSpPr>
        <p:spPr bwMode="auto">
          <a:xfrm>
            <a:off x="7065963" y="3652838"/>
            <a:ext cx="10906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rgbClr val="808080"/>
                </a:solidFill>
                <a:latin typeface="Calibri" pitchFamily="32" charset="0"/>
              </a:rPr>
              <a:t>Nelson, Pretorius.</a:t>
            </a:r>
          </a:p>
          <a:p>
            <a:pPr algn="ctr"/>
            <a:r>
              <a:rPr lang="en-US" sz="1600">
                <a:solidFill>
                  <a:srgbClr val="808080"/>
                </a:solidFill>
                <a:latin typeface="Calibri" pitchFamily="32" charset="0"/>
              </a:rPr>
              <a:t>1997</a:t>
            </a:r>
            <a:endParaRPr lang="en-US" sz="1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1143000" y="6356350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Laboratory for Percutaneous Surgery (The Perk Lab) – Copyright © Queen’s University, 2012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7239000" y="635635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- </a:t>
            </a:r>
            <a:fld id="{32B4EBD2-F28D-49A8-B18F-8A5BB5A62C27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6</a:t>
            </a:fld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 -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2" charset="0"/>
              </a:rPr>
              <a:t>Methods: Our Hole Filling Algorithm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457200" y="1323975"/>
            <a:ext cx="48006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Weighted average over NxNxN kernel region: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863600" y="3246438"/>
            <a:ext cx="4237038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sz="2000">
                <a:solidFill>
                  <a:srgbClr val="808080"/>
                </a:solidFill>
                <a:latin typeface="Calibri" pitchFamily="32" charset="0"/>
              </a:rPr>
              <a:t>D = Gaussian distance weight</a:t>
            </a: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sz="2000">
                <a:solidFill>
                  <a:srgbClr val="808080"/>
                </a:solidFill>
                <a:latin typeface="Calibri" pitchFamily="32" charset="0"/>
              </a:rPr>
              <a:t>N = # of intersecting slices</a:t>
            </a: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sz="2000">
                <a:solidFill>
                  <a:srgbClr val="808080"/>
                </a:solidFill>
                <a:latin typeface="Calibri" pitchFamily="32" charset="0"/>
              </a:rPr>
              <a:t>V = Voxel Intensity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57200" y="4505325"/>
            <a:ext cx="48006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Gaussian distance weight is used by San José-Estépar, et al. 2003.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Variable kernel size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1750" y="4683125"/>
            <a:ext cx="34290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+mn-lt"/>
              </a:rPr>
              <a:t>Voxels inside a kernel of N = 3 contributing to hole value</a:t>
            </a:r>
          </a:p>
        </p:txBody>
      </p:sp>
      <p:pic>
        <p:nvPicPr>
          <p:cNvPr id="1844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817688"/>
            <a:ext cx="286385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81720" y="2286000"/>
            <a:ext cx="3151560" cy="84551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143000" y="6356350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Laboratory for Percutaneous Surgery (The Perk Lab) – Copyright © Queen’s University, 2012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7239000" y="635635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- </a:t>
            </a:r>
            <a:fld id="{B5A73EF7-BDF6-47BF-88E1-C43B0E5C4E8F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7</a:t>
            </a:fld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 -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2" charset="0"/>
              </a:rPr>
              <a:t>Methods: Variable Kernel Size</a:t>
            </a:r>
            <a:endParaRPr lang="en-US" b="1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8229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342900" indent="-342900">
              <a:spcBef>
                <a:spcPts val="700"/>
              </a:spcBef>
              <a:buClrTx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808080"/>
                </a:solidFill>
                <a:latin typeface="Calibri" pitchFamily="32" charset="0"/>
              </a:rPr>
              <a:t>User specifies:</a:t>
            </a:r>
          </a:p>
          <a:p>
            <a:pPr marL="1085850" lvl="1" indent="-342900"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808080"/>
                </a:solidFill>
                <a:latin typeface="Calibri" pitchFamily="32" charset="0"/>
              </a:rPr>
              <a:t>minimum number of non-hole voxels in the kernel region </a:t>
            </a:r>
          </a:p>
          <a:p>
            <a:pPr marL="1085850" lvl="1" indent="-342900"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808080"/>
                </a:solidFill>
                <a:latin typeface="Calibri" pitchFamily="32" charset="0"/>
              </a:rPr>
              <a:t>kernel size for this range</a:t>
            </a:r>
          </a:p>
          <a:p>
            <a:pPr marL="1085850" lvl="1" indent="-342900">
              <a:spcBef>
                <a:spcPts val="0"/>
              </a:spcBef>
              <a:buClrTx/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808080"/>
                </a:solidFill>
                <a:latin typeface="Calibri" pitchFamily="32" charset="0"/>
              </a:rPr>
              <a:t>standard deviation for this range</a:t>
            </a:r>
          </a:p>
          <a:p>
            <a:pPr marL="342900" indent="-342900">
              <a:spcBef>
                <a:spcPts val="700"/>
              </a:spcBef>
              <a:buClrTx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808080"/>
                </a:solidFill>
                <a:latin typeface="Calibri" pitchFamily="32" charset="0"/>
              </a:rPr>
              <a:t>Start with the smallest kernel size, then if there is insufficient information, go to the next (larger) size</a:t>
            </a:r>
          </a:p>
          <a:p>
            <a:pPr>
              <a:spcBef>
                <a:spcPts val="700"/>
              </a:spcBef>
              <a:buClrTx/>
              <a:buFontTx/>
              <a:buNone/>
              <a:defRPr/>
            </a:pPr>
            <a:endParaRPr lang="en-US" sz="2200" dirty="0" smtClean="0">
              <a:solidFill>
                <a:srgbClr val="808080"/>
              </a:solidFill>
              <a:latin typeface="Calibri" pitchFamily="32" charset="0"/>
            </a:endParaRP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>
            <a:off x="4200525" y="4505325"/>
            <a:ext cx="685800" cy="1588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TextBox 4"/>
          <p:cNvSpPr txBox="1">
            <a:spLocks noChangeArrowheads="1"/>
          </p:cNvSpPr>
          <p:nvPr/>
        </p:nvSpPr>
        <p:spPr bwMode="auto">
          <a:xfrm>
            <a:off x="1295400" y="5595938"/>
            <a:ext cx="3048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bg2"/>
                </a:solidFill>
              </a:rPr>
              <a:t>Inadequate information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4899025" y="5595938"/>
            <a:ext cx="27051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bg2"/>
                </a:solidFill>
              </a:rPr>
              <a:t>Hole can be filled</a:t>
            </a:r>
          </a:p>
        </p:txBody>
      </p:sp>
      <p:pic>
        <p:nvPicPr>
          <p:cNvPr id="19465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3378200"/>
            <a:ext cx="2219325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3378200"/>
            <a:ext cx="2219325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143000" y="6356350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Laboratory for Percutaneous Surgery (The Perk Lab) – Copyright © Queen’s University, 2012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239000" y="635635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- </a:t>
            </a:r>
            <a:fld id="{512087AA-5740-4708-A520-81D26E2E39B1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8</a:t>
            </a:fld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 -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2" charset="0"/>
              </a:rPr>
              <a:t>Methods: Implementation in PLUS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152900" y="1933575"/>
            <a:ext cx="453390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PLUS is the </a:t>
            </a:r>
            <a:r>
              <a:rPr lang="en-US" sz="2400" u="sng">
                <a:solidFill>
                  <a:srgbClr val="808080"/>
                </a:solidFill>
                <a:latin typeface="Calibri" pitchFamily="32" charset="0"/>
              </a:rPr>
              <a:t>P</a:t>
            </a: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ublic software </a:t>
            </a:r>
            <a:r>
              <a:rPr lang="en-US" sz="2400" u="sng">
                <a:solidFill>
                  <a:srgbClr val="808080"/>
                </a:solidFill>
                <a:latin typeface="Calibri" pitchFamily="32" charset="0"/>
              </a:rPr>
              <a:t>L</a:t>
            </a: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ibrary for </a:t>
            </a:r>
            <a:r>
              <a:rPr lang="en-US" sz="2400" u="sng">
                <a:solidFill>
                  <a:srgbClr val="808080"/>
                </a:solidFill>
                <a:latin typeface="Calibri" pitchFamily="32" charset="0"/>
              </a:rPr>
              <a:t>U</a:t>
            </a: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ltra</a:t>
            </a:r>
            <a:r>
              <a:rPr lang="en-US" sz="2400" u="sng">
                <a:solidFill>
                  <a:srgbClr val="808080"/>
                </a:solidFill>
                <a:latin typeface="Calibri" pitchFamily="32" charset="0"/>
              </a:rPr>
              <a:t>S</a:t>
            </a: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ound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Freely-available, open-source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Based on well-known, maintained software libraries such as VTK and ITK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Implementation easy to change if and when needed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Used in several labs across the world</a:t>
            </a:r>
          </a:p>
        </p:txBody>
      </p:sp>
      <p:sp>
        <p:nvSpPr>
          <p:cNvPr id="20486" name="TextBox 1"/>
          <p:cNvSpPr txBox="1">
            <a:spLocks noChangeArrowheads="1"/>
          </p:cNvSpPr>
          <p:nvPr/>
        </p:nvSpPr>
        <p:spPr bwMode="auto">
          <a:xfrm>
            <a:off x="457200" y="1111250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u="sng">
                <a:solidFill>
                  <a:schemeClr val="accent2"/>
                </a:solidFill>
              </a:rPr>
              <a:t>https://www.assembla.com/spaces/plus/</a:t>
            </a:r>
          </a:p>
        </p:txBody>
      </p:sp>
      <p:pic>
        <p:nvPicPr>
          <p:cNvPr id="2048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0"/>
          <a:stretch>
            <a:fillRect/>
          </a:stretch>
        </p:blipFill>
        <p:spPr bwMode="auto">
          <a:xfrm>
            <a:off x="471488" y="1943100"/>
            <a:ext cx="3524250" cy="2182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4240213"/>
            <a:ext cx="2933700" cy="1752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143000" y="6356350"/>
            <a:ext cx="6019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Laboratory for Percutaneous Surgery (The Perk Lab) – Copyright © Queen’s University, 2012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239000" y="6356350"/>
            <a:ext cx="533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- </a:t>
            </a:r>
            <a:fld id="{F1739F8B-3801-460D-8F2D-3712BAE36896}" type="slidenum">
              <a:rPr lang="en-US" sz="1200">
                <a:solidFill>
                  <a:srgbClr val="898989"/>
                </a:solidFill>
                <a:latin typeface="Calibri" pitchFamily="32" charset="0"/>
              </a:rPr>
              <a:pPr algn="r" eaLnBrk="1" hangingPunct="1">
                <a:buClrTx/>
                <a:buFontTx/>
                <a:buNone/>
              </a:pPr>
              <a:t>9</a:t>
            </a:fld>
            <a:r>
              <a:rPr lang="en-US" sz="1200">
                <a:solidFill>
                  <a:srgbClr val="898989"/>
                </a:solidFill>
                <a:latin typeface="Calibri" pitchFamily="32" charset="0"/>
              </a:rPr>
              <a:t> -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4000" b="1">
                <a:solidFill>
                  <a:srgbClr val="000000"/>
                </a:solidFill>
                <a:latin typeface="Calibri" pitchFamily="32" charset="0"/>
              </a:rPr>
              <a:t>Methods: Evaluation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464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marL="914400" indent="-3429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Ground Truth: Insert a dense set of images directly into volume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Simulate holes by using only a subset of the images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Qualitative Metric:</a:t>
            </a:r>
          </a:p>
          <a:p>
            <a:pPr lvl="1"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200">
                <a:solidFill>
                  <a:srgbClr val="808080"/>
                </a:solidFill>
                <a:latin typeface="Calibri" pitchFamily="32" charset="0"/>
              </a:rPr>
              <a:t>Visual Assessment, but there is potential bias</a:t>
            </a:r>
          </a:p>
          <a:p>
            <a:pPr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400">
                <a:solidFill>
                  <a:srgbClr val="808080"/>
                </a:solidFill>
                <a:latin typeface="Calibri" pitchFamily="32" charset="0"/>
              </a:rPr>
              <a:t>Quantitative Metric:</a:t>
            </a:r>
          </a:p>
          <a:p>
            <a:pPr lvl="1"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200">
                <a:solidFill>
                  <a:srgbClr val="808080"/>
                </a:solidFill>
                <a:latin typeface="Calibri" pitchFamily="32" charset="0"/>
              </a:rPr>
              <a:t>Calculate Mean Absolute Error (MAE) for hole voxels (Dewi, et al. 2009. Rohling, et al. 1999)</a:t>
            </a:r>
          </a:p>
          <a:p>
            <a:pPr lvl="1" eaLnBrk="1" hangingPunct="1">
              <a:spcBef>
                <a:spcPts val="700"/>
              </a:spcBef>
              <a:buClrTx/>
              <a:buFont typeface="Arial" charset="0"/>
              <a:buChar char="•"/>
            </a:pPr>
            <a:r>
              <a:rPr lang="en-US" sz="2200">
                <a:solidFill>
                  <a:srgbClr val="808080"/>
                </a:solidFill>
                <a:latin typeface="Calibri" pitchFamily="32" charset="0"/>
              </a:rPr>
              <a:t>Universally applicable</a:t>
            </a:r>
          </a:p>
        </p:txBody>
      </p:sp>
      <p:pic>
        <p:nvPicPr>
          <p:cNvPr id="2151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1524000"/>
            <a:ext cx="3197225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13567" y="3927715"/>
            <a:ext cx="2717467" cy="777613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143500" y="4730750"/>
            <a:ext cx="36576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en-US" sz="2000" i="1" dirty="0" smtClean="0">
                <a:solidFill>
                  <a:srgbClr val="808080"/>
                </a:solidFill>
                <a:latin typeface="+mn-lt"/>
              </a:rPr>
              <a:t>V</a:t>
            </a:r>
            <a:r>
              <a:rPr lang="en-US" sz="1200" i="1" dirty="0" smtClean="0">
                <a:solidFill>
                  <a:srgbClr val="808080"/>
                </a:solidFill>
                <a:latin typeface="+mn-lt"/>
              </a:rPr>
              <a:t>H</a:t>
            </a:r>
            <a:r>
              <a:rPr lang="en-US" sz="2000" dirty="0" smtClean="0">
                <a:solidFill>
                  <a:srgbClr val="808080"/>
                </a:solidFill>
                <a:latin typeface="+mn-lt"/>
              </a:rPr>
              <a:t> =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Hole Voxel Intensity</a:t>
            </a:r>
          </a:p>
          <a:p>
            <a:pPr algn="ctr" eaLnBrk="1" hangingPunct="1">
              <a:spcBef>
                <a:spcPts val="600"/>
              </a:spcBef>
              <a:buClrTx/>
              <a:defRPr/>
            </a:pP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G</a:t>
            </a:r>
            <a:r>
              <a:rPr lang="en-US" sz="2000" dirty="0" smtClean="0">
                <a:solidFill>
                  <a:srgbClr val="80808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= Ground Truth Voxel Intensity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N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= Number of Hole Voxels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Office Theme">
    <a:majorFont>
      <a:latin typeface="Calibri"/>
      <a:ea typeface="Microsoft YaHei"/>
      <a:cs typeface=""/>
    </a:majorFont>
    <a:minorFont>
      <a:latin typeface="Calibri"/>
      <a:ea typeface="Microsoft YaHei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1306</Words>
  <Application>Microsoft Office PowerPoint</Application>
  <PresentationFormat>On-screen Show (4:3)</PresentationFormat>
  <Paragraphs>159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Thomas</cp:lastModifiedBy>
  <cp:revision>100</cp:revision>
  <cp:lastPrinted>1601-01-01T00:00:00Z</cp:lastPrinted>
  <dcterms:created xsi:type="dcterms:W3CDTF">2010-01-28T18:12:58Z</dcterms:created>
  <dcterms:modified xsi:type="dcterms:W3CDTF">2012-04-19T14:58:49Z</dcterms:modified>
</cp:coreProperties>
</file>