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54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83-3002-4920-AFCE-4A0CF98F1D6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83-3002-4920-AFCE-4A0CF98F1D6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83-3002-4920-AFCE-4A0CF98F1D6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83-3002-4920-AFCE-4A0CF98F1D6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83-3002-4920-AFCE-4A0CF98F1D6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83-3002-4920-AFCE-4A0CF98F1D6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83-3002-4920-AFCE-4A0CF98F1D6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83-3002-4920-AFCE-4A0CF98F1D6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83-3002-4920-AFCE-4A0CF98F1D6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83-3002-4920-AFCE-4A0CF98F1D6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83-3002-4920-AFCE-4A0CF98F1D6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2A83-3002-4920-AFCE-4A0CF98F1D69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130697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438400"/>
            <a:ext cx="1981200" cy="27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4657" y="1459468"/>
            <a:ext cx="3833813" cy="84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>
            <a:off x="990600" y="4724400"/>
            <a:ext cx="88545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479814" y="5120640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4343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2254" y="5334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1456954" y="4305300"/>
            <a:ext cx="838994" cy="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2254" y="3733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905000" y="4724400"/>
            <a:ext cx="838200" cy="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0800" y="4343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7162800" y="4958232"/>
            <a:ext cx="885454" cy="2270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7962900" y="5070944"/>
            <a:ext cx="609600" cy="381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48159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0" y="54900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5242491" y="2388341"/>
            <a:ext cx="685800" cy="472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104564" y="1688068"/>
            <a:ext cx="504454" cy="381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61764" y="2678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2164" y="1383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4790238" y="1664253"/>
            <a:ext cx="50445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95064" y="2038588"/>
            <a:ext cx="807720" cy="6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66564" y="1699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71164" y="1383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96340" y="4617720"/>
            <a:ext cx="228600" cy="28956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72400" y="4804244"/>
            <a:ext cx="228600" cy="28956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57600" y="3810000"/>
            <a:ext cx="2506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b="1" dirty="0" smtClean="0"/>
              <a:t>Transducer axes:</a:t>
            </a:r>
          </a:p>
          <a:p>
            <a:pPr marL="342900" indent="-342900"/>
            <a:r>
              <a:rPr lang="en-US" dirty="0" smtClean="0"/>
              <a:t>M = marked</a:t>
            </a:r>
          </a:p>
          <a:p>
            <a:pPr marL="342900" indent="-342900"/>
            <a:r>
              <a:rPr lang="en-US" dirty="0" smtClean="0"/>
              <a:t>U = unmarked = -marked</a:t>
            </a:r>
          </a:p>
          <a:p>
            <a:pPr marL="342900" indent="-342900"/>
            <a:r>
              <a:rPr lang="en-US" dirty="0" smtClean="0"/>
              <a:t>F = far</a:t>
            </a:r>
          </a:p>
          <a:p>
            <a:pPr marL="342900" indent="-342900"/>
            <a:r>
              <a:rPr lang="en-US" dirty="0" smtClean="0"/>
              <a:t>N = near = -far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9140" y="4823460"/>
            <a:ext cx="7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marker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39000" y="4572000"/>
            <a:ext cx="7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marker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S:\images\ablationphantom\20100818\us\10-22-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229600" cy="6172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10800000">
            <a:off x="3505200" y="14478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795554" y="1843246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8164" y="10668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1916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3962400" y="1219200"/>
            <a:ext cx="457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91000" y="914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91000" y="1447800"/>
            <a:ext cx="838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3258" y="1066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38" name="Oval 37"/>
          <p:cNvSpPr/>
          <p:nvPr/>
        </p:nvSpPr>
        <p:spPr>
          <a:xfrm>
            <a:off x="2522220" y="1325880"/>
            <a:ext cx="355002" cy="38100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66800" y="17526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Marker symbol (U) is shown at the marked/near corner 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858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5257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(x=0, y=480)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30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(x=640, y=0)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525780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(x=640, y=480)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610" y="3048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(x=0, y=0)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6858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219994" y="989806"/>
            <a:ext cx="6096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5020" y="335280"/>
            <a:ext cx="320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direction (towards x increase)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" y="1066800"/>
            <a:ext cx="137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</a:t>
            </a:r>
          </a:p>
          <a:p>
            <a:pPr algn="r"/>
            <a:r>
              <a:rPr lang="en-US" dirty="0" smtClean="0"/>
              <a:t>(towards</a:t>
            </a:r>
            <a:br>
              <a:rPr lang="en-US" dirty="0" smtClean="0"/>
            </a:br>
            <a:r>
              <a:rPr lang="en-US" dirty="0" smtClean="0"/>
              <a:t>y increase)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038600" y="14478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328954" y="1843246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1564" y="10668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1916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95800" y="1219200"/>
            <a:ext cx="457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4400" y="914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24400" y="1447800"/>
            <a:ext cx="838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06658" y="1066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4600" y="5830669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x=U</a:t>
            </a:r>
          </a:p>
          <a:p>
            <a:pPr marL="342900" indent="-342900"/>
            <a:r>
              <a:rPr lang="en-US" dirty="0" smtClean="0"/>
              <a:t>y=F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18601" y="5983069"/>
            <a:ext cx="363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=&gt; </a:t>
            </a:r>
            <a:r>
              <a:rPr lang="en-US" dirty="0" err="1" smtClean="0"/>
              <a:t>UltrasoundImageOrientation</a:t>
            </a:r>
            <a:r>
              <a:rPr lang="en-US" dirty="0" smtClean="0"/>
              <a:t> = UF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746248" y="609600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59500" y="609600"/>
            <a:ext cx="181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Image size: 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640x480 pixels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98865" y="1368428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00453" y="757240"/>
            <a:ext cx="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01264" y="9858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98865" y="15954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98071" y="1367634"/>
            <a:ext cx="0" cy="5326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98865" y="681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102100" y="1355172"/>
            <a:ext cx="596765" cy="116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92700" y="98584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sp>
        <p:nvSpPr>
          <p:cNvPr id="34" name="Pie 33"/>
          <p:cNvSpPr/>
          <p:nvPr/>
        </p:nvSpPr>
        <p:spPr>
          <a:xfrm rot="10800000">
            <a:off x="876300" y="1066800"/>
            <a:ext cx="7696200" cy="7467599"/>
          </a:xfrm>
          <a:prstGeom prst="pie">
            <a:avLst>
              <a:gd name="adj1" fmla="val 601583"/>
              <a:gd name="adj2" fmla="val 103715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11700" y="304324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784600" y="4102100"/>
            <a:ext cx="1861184" cy="17526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845242" y="3962400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2044700" y="3805240"/>
            <a:ext cx="24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FanAngles</a:t>
            </a:r>
            <a:r>
              <a:rPr lang="en-US" dirty="0" smtClean="0">
                <a:solidFill>
                  <a:srgbClr val="FFC000"/>
                </a:solidFill>
              </a:rPr>
              <a:t>[1] = -60 (deg)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16500" y="3652840"/>
            <a:ext cx="23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FanAngles</a:t>
            </a:r>
            <a:r>
              <a:rPr lang="en-US" dirty="0" smtClean="0">
                <a:solidFill>
                  <a:srgbClr val="FFC000"/>
                </a:solidFill>
              </a:rPr>
              <a:t>[2] = 60 (deg)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686300" y="4414840"/>
            <a:ext cx="3873500" cy="4953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02300" y="4719640"/>
            <a:ext cx="238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FanDepth</a:t>
            </a:r>
            <a:r>
              <a:rPr lang="en-US" dirty="0" smtClean="0">
                <a:solidFill>
                  <a:srgbClr val="FFC000"/>
                </a:solidFill>
              </a:rPr>
              <a:t> = 450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11500" y="5334000"/>
            <a:ext cx="271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FanOrigin</a:t>
            </a:r>
            <a:r>
              <a:rPr lang="en-US" dirty="0" smtClean="0">
                <a:solidFill>
                  <a:srgbClr val="FFC000"/>
                </a:solidFill>
              </a:rPr>
              <a:t> = 320  40 (pixels)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178300" y="4795840"/>
            <a:ext cx="533400" cy="6143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27200" y="5105400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727200" y="4419600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2400" y="4495800"/>
            <a:ext cx="15918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sz="1600" b="1" dirty="0" smtClean="0">
                <a:solidFill>
                  <a:srgbClr val="FFC000"/>
                </a:solidFill>
              </a:rPr>
              <a:t>MF</a:t>
            </a:r>
            <a:r>
              <a:rPr lang="en-US" sz="1600" dirty="0" smtClean="0">
                <a:solidFill>
                  <a:srgbClr val="FFC000"/>
                </a:solidFill>
              </a:rPr>
              <a:t> coordinate</a:t>
            </a:r>
          </a:p>
          <a:p>
            <a:pPr marL="342900" indent="-342900" algn="r"/>
            <a:r>
              <a:rPr lang="en-US" sz="1600" dirty="0" smtClean="0">
                <a:solidFill>
                  <a:srgbClr val="FFC000"/>
                </a:solidFill>
              </a:rPr>
              <a:t>System origin</a:t>
            </a:r>
          </a:p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" y="5612249"/>
            <a:ext cx="8610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400" b="1" dirty="0" smtClean="0"/>
              <a:t>Fan is always defined in the MF coordinate system!</a:t>
            </a:r>
          </a:p>
          <a:p>
            <a:r>
              <a:rPr lang="en-US" sz="1400" dirty="0" smtClean="0"/>
              <a:t>If the </a:t>
            </a:r>
            <a:r>
              <a:rPr lang="en-US" sz="1400" dirty="0" err="1" smtClean="0"/>
              <a:t>UltrasoundImageOrientation</a:t>
            </a:r>
            <a:r>
              <a:rPr lang="en-US" sz="1400" dirty="0" smtClean="0"/>
              <a:t> in the stored file is not MF, and the file is loaded into a software that ignores the </a:t>
            </a:r>
            <a:r>
              <a:rPr lang="en-US" sz="1400" dirty="0" err="1" smtClean="0"/>
              <a:t>UltrasoundImageOrientation</a:t>
            </a:r>
            <a:r>
              <a:rPr lang="en-US" sz="1400" dirty="0" smtClean="0"/>
              <a:t> field (such as </a:t>
            </a:r>
            <a:r>
              <a:rPr lang="en-US" sz="1400" dirty="0" err="1" smtClean="0"/>
              <a:t>ImageJ</a:t>
            </a:r>
            <a:r>
              <a:rPr lang="en-US" sz="1400" dirty="0" smtClean="0"/>
              <a:t>, Slicer, </a:t>
            </a:r>
            <a:r>
              <a:rPr lang="en-US" sz="1400" dirty="0" err="1" smtClean="0"/>
              <a:t>Paraview</a:t>
            </a:r>
            <a:r>
              <a:rPr lang="en-US" sz="1400" dirty="0" smtClean="0"/>
              <a:t>) then the XY positions and orientations shown in the software has to be transformed. E.g., if </a:t>
            </a:r>
            <a:r>
              <a:rPr lang="en-US" sz="1400" dirty="0" err="1" smtClean="0"/>
              <a:t>UltrasoundImageOrientation</a:t>
            </a:r>
            <a:r>
              <a:rPr lang="en-US" sz="1400" dirty="0" smtClean="0"/>
              <a:t>=MN and the </a:t>
            </a:r>
            <a:r>
              <a:rPr lang="en-US" sz="1400" dirty="0" err="1" smtClean="0"/>
              <a:t>FanOrigin</a:t>
            </a:r>
            <a:r>
              <a:rPr lang="en-US" sz="1400" dirty="0" smtClean="0"/>
              <a:t> appears in the (320,440) position in </a:t>
            </a:r>
            <a:r>
              <a:rPr lang="en-US" sz="1400" dirty="0" err="1" smtClean="0"/>
              <a:t>ImageJ</a:t>
            </a:r>
            <a:r>
              <a:rPr lang="en-US" sz="1400" dirty="0" smtClean="0"/>
              <a:t> then the </a:t>
            </a:r>
            <a:r>
              <a:rPr lang="en-US" sz="1400" dirty="0" err="1" smtClean="0"/>
              <a:t>FanOrigin</a:t>
            </a:r>
            <a:r>
              <a:rPr lang="en-US" sz="1400" dirty="0" smtClean="0"/>
              <a:t> in the XML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file shall be (320,40).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4164" y="10867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Defining the region of interest for volume reconstruction - curvilinear transducer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746248" y="609600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055994" y="609600"/>
            <a:ext cx="324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Image size: 640x480 pixels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36201" y="1765856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37789" y="1154668"/>
            <a:ext cx="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8600" y="13832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6201" y="19928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35407" y="1765062"/>
            <a:ext cx="0" cy="5326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6201" y="1078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039436" y="1752600"/>
            <a:ext cx="596765" cy="116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30036" y="13832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905000" y="4267200"/>
            <a:ext cx="5638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35656" y="3952965"/>
            <a:ext cx="4275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3050" indent="-273050"/>
            <a:r>
              <a:rPr lang="en-US" sz="1600" dirty="0" err="1" smtClean="0">
                <a:solidFill>
                  <a:srgbClr val="FFC000"/>
                </a:solidFill>
              </a:rPr>
              <a:t>ClipRectangleSize</a:t>
            </a:r>
            <a:r>
              <a:rPr lang="en-US" sz="1600" dirty="0" smtClean="0">
                <a:solidFill>
                  <a:srgbClr val="FFC000"/>
                </a:solidFill>
              </a:rPr>
              <a:t> (first component) = 600 (pixels)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02760" y="5334000"/>
            <a:ext cx="365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ClipRectangleOrigin</a:t>
            </a:r>
            <a:r>
              <a:rPr lang="en-US" dirty="0" smtClean="0">
                <a:solidFill>
                  <a:srgbClr val="FFC000"/>
                </a:solidFill>
              </a:rPr>
              <a:t> = 20  40 (pixels)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1910688" y="4724400"/>
            <a:ext cx="15240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27200" y="5105400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727200" y="4419600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2400" y="4495800"/>
            <a:ext cx="15918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sz="1600" b="1" dirty="0" smtClean="0">
                <a:solidFill>
                  <a:srgbClr val="FFC000"/>
                </a:solidFill>
              </a:rPr>
              <a:t>MF</a:t>
            </a:r>
            <a:r>
              <a:rPr lang="en-US" sz="1600" dirty="0" smtClean="0">
                <a:solidFill>
                  <a:srgbClr val="FFC000"/>
                </a:solidFill>
              </a:rPr>
              <a:t> coordinate</a:t>
            </a:r>
          </a:p>
          <a:p>
            <a:pPr marL="342900" indent="-342900" algn="r"/>
            <a:r>
              <a:rPr lang="en-US" sz="1600" dirty="0" smtClean="0">
                <a:solidFill>
                  <a:srgbClr val="FFC000"/>
                </a:solidFill>
              </a:rPr>
              <a:t>system origin</a:t>
            </a:r>
          </a:p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" y="57912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b="1" dirty="0" err="1" smtClean="0"/>
              <a:t>ClipRectangle</a:t>
            </a:r>
            <a:r>
              <a:rPr lang="en-US" sz="1600" b="1" dirty="0" smtClean="0"/>
              <a:t> is always defined in the MF coordinate system!</a:t>
            </a:r>
          </a:p>
          <a:p>
            <a:pPr marL="342900" indent="-342900" algn="ctr"/>
            <a:r>
              <a:rPr lang="en-US" sz="1600" dirty="0" smtClean="0"/>
              <a:t>Clipping rectangle must be always defined.  Clipping fan is optional. All pixels that are outside the clipping rectangle or the clipping fan will be ignored in volume reconstruction.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05000" y="1066800"/>
            <a:ext cx="5638800" cy="3657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971800" y="1066800"/>
            <a:ext cx="0" cy="3657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63504" y="2709446"/>
            <a:ext cx="4542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C000"/>
                </a:solidFill>
              </a:rPr>
              <a:t>ClipRectangleSize</a:t>
            </a:r>
            <a:r>
              <a:rPr lang="en-US" sz="1600" dirty="0" smtClean="0">
                <a:solidFill>
                  <a:srgbClr val="FFC000"/>
                </a:solidFill>
              </a:rPr>
              <a:t> (second component) = 360 (pixels)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164" y="10867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Defining the region of interest for volume reconstruction - linear transducer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869978" y="1048758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495561" y="47413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3040" y="55591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430" y="3448108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908330" y="4506968"/>
            <a:ext cx="1861184" cy="17526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968972" y="4367268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2168430" y="4210108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ThetaStartDeg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-</a:t>
            </a:r>
            <a:r>
              <a:rPr lang="en-US" dirty="0" smtClean="0">
                <a:solidFill>
                  <a:srgbClr val="FFC000"/>
                </a:solidFill>
              </a:rPr>
              <a:t>60.0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0230" y="4057708"/>
            <a:ext cx="21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ThetaStopDeg</a:t>
            </a:r>
            <a:r>
              <a:rPr lang="en-US" dirty="0" smtClean="0">
                <a:solidFill>
                  <a:srgbClr val="FFC000"/>
                </a:solidFill>
              </a:rPr>
              <a:t> = 60.0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832253" y="4749221"/>
            <a:ext cx="4001137" cy="4895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96920" y="4931386"/>
            <a:ext cx="224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RadiusStopMm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</a:t>
            </a:r>
            <a:r>
              <a:rPr lang="en-US" dirty="0" smtClean="0">
                <a:solidFill>
                  <a:srgbClr val="FFC000"/>
                </a:solidFill>
              </a:rPr>
              <a:t>82.0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50930" y="5544558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50930" y="4858758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66730" y="5473415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</a:t>
            </a:r>
            <a:r>
              <a:rPr lang="en-US" b="1" dirty="0" smtClean="0">
                <a:solidFill>
                  <a:srgbClr val="FFC000"/>
                </a:solidFill>
              </a:rPr>
              <a:t>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164" y="10867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Defining the transducer geometry for RF scan conversion - curvilinear transducer</a:t>
            </a:r>
            <a:endParaRPr lang="en-US" b="1" dirty="0">
              <a:latin typeface="+mj-lt"/>
            </a:endParaRPr>
          </a:p>
        </p:txBody>
      </p:sp>
      <p:sp>
        <p:nvSpPr>
          <p:cNvPr id="3" name="Arc 2"/>
          <p:cNvSpPr/>
          <p:nvPr/>
        </p:nvSpPr>
        <p:spPr>
          <a:xfrm>
            <a:off x="4378230" y="4811133"/>
            <a:ext cx="927100" cy="830519"/>
          </a:xfrm>
          <a:prstGeom prst="arc">
            <a:avLst>
              <a:gd name="adj1" fmla="val 11166951"/>
              <a:gd name="adj2" fmla="val 210935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c 28"/>
          <p:cNvSpPr/>
          <p:nvPr/>
        </p:nvSpPr>
        <p:spPr>
          <a:xfrm>
            <a:off x="852710" y="1380228"/>
            <a:ext cx="7980680" cy="7657092"/>
          </a:xfrm>
          <a:prstGeom prst="arc">
            <a:avLst>
              <a:gd name="adj1" fmla="val 11396617"/>
              <a:gd name="adj2" fmla="val 211712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29" idx="0"/>
            <a:endCxn id="3" idx="0"/>
          </p:cNvCxnSpPr>
          <p:nvPr/>
        </p:nvCxnSpPr>
        <p:spPr>
          <a:xfrm>
            <a:off x="917700" y="4520611"/>
            <a:ext cx="3463811" cy="65646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3" idx="2"/>
            <a:endCxn id="29" idx="2"/>
          </p:cNvCxnSpPr>
          <p:nvPr/>
        </p:nvCxnSpPr>
        <p:spPr>
          <a:xfrm flipV="1">
            <a:off x="5299097" y="4712721"/>
            <a:ext cx="3500657" cy="44580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49875" y="5305481"/>
            <a:ext cx="498318" cy="498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9352" y="5247616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RadiusStartMm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</a:t>
            </a:r>
            <a:r>
              <a:rPr lang="en-US" dirty="0" smtClean="0">
                <a:solidFill>
                  <a:srgbClr val="FFC000"/>
                </a:solidFill>
              </a:rPr>
              <a:t>10.0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400330" y="520546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400330" y="554455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051048" y="5229667"/>
            <a:ext cx="0" cy="2936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1200" y="5190402"/>
            <a:ext cx="2111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OutputImageStartDephMm</a:t>
            </a:r>
            <a:r>
              <a:rPr lang="en-US" sz="1100" dirty="0" smtClean="0">
                <a:solidFill>
                  <a:srgbClr val="FFC000"/>
                </a:solidFill>
              </a:rPr>
              <a:t> </a:t>
            </a:r>
            <a:r>
              <a:rPr lang="en-US" sz="1100" dirty="0" smtClean="0">
                <a:solidFill>
                  <a:srgbClr val="FFC000"/>
                </a:solidFill>
              </a:rPr>
              <a:t>= </a:t>
            </a:r>
            <a:r>
              <a:rPr lang="en-US" sz="1100" dirty="0" smtClean="0">
                <a:solidFill>
                  <a:srgbClr val="FFC000"/>
                </a:solidFill>
              </a:rPr>
              <a:t>-3.0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758220" y="1048758"/>
            <a:ext cx="0" cy="44933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5670" y="1344988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[1]=616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867970" y="943086"/>
            <a:ext cx="5945608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41668" y="584947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[0]=820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88839" y="5979136"/>
            <a:ext cx="39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 smtClean="0"/>
              <a:t>TransducerGeometry</a:t>
            </a:r>
            <a:r>
              <a:rPr lang="en-CA" dirty="0" smtClean="0"/>
              <a:t>=</a:t>
            </a:r>
            <a:r>
              <a:rPr lang="en-CA" dirty="0"/>
              <a:t> " </a:t>
            </a:r>
            <a:r>
              <a:rPr lang="hu-HU" dirty="0" smtClean="0"/>
              <a:t>CURVI</a:t>
            </a:r>
            <a:r>
              <a:rPr lang="en-CA" dirty="0" smtClean="0"/>
              <a:t>LINEAR</a:t>
            </a:r>
            <a:r>
              <a:rPr lang="en-CA" dirty="0"/>
              <a:t>"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644324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6255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46" y="729942"/>
            <a:ext cx="4855854" cy="467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5311140" y="733108"/>
            <a:ext cx="0" cy="4567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57650" y="2480846"/>
            <a:ext cx="225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solidFill>
                  <a:srgbClr val="FFC000"/>
                </a:solidFill>
              </a:rPr>
              <a:t>ImagingDepthMm </a:t>
            </a:r>
            <a:r>
              <a:rPr lang="en-CA" sz="1600" dirty="0" smtClean="0">
                <a:solidFill>
                  <a:srgbClr val="FFC000"/>
                </a:solidFill>
              </a:rPr>
              <a:t>= 55.0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164" y="10867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/>
              <a:t>Defining the transducer geometry for RF scan conversion - </a:t>
            </a:r>
            <a:r>
              <a:rPr lang="en-US" sz="2000" b="1" dirty="0" smtClean="0"/>
              <a:t>linear </a:t>
            </a:r>
            <a:r>
              <a:rPr lang="en-US" sz="2000" b="1" dirty="0"/>
              <a:t>transducer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088839" y="6164580"/>
            <a:ext cx="3240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TransducerGeometry</a:t>
            </a:r>
            <a:r>
              <a:rPr lang="en-CA" dirty="0"/>
              <a:t>="LINEAR"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2322" y="1078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801" y="3810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757691" y="731520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57691" y="729942"/>
            <a:ext cx="0" cy="60939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39201" y="457200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</a:t>
            </a:r>
            <a:r>
              <a:rPr lang="en-US" b="1" dirty="0" smtClean="0">
                <a:solidFill>
                  <a:srgbClr val="FFC000"/>
                </a:solidFill>
              </a:rPr>
              <a:t>0, 0)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655820" y="5299710"/>
            <a:ext cx="7239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44036" y="5402556"/>
            <a:ext cx="144256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078480" y="731520"/>
            <a:ext cx="40081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33060" y="1439230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[1]=616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781800" y="732156"/>
            <a:ext cx="0" cy="46704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757691" y="2480846"/>
            <a:ext cx="0" cy="35389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223510" y="4648200"/>
            <a:ext cx="0" cy="990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29400" y="4648200"/>
            <a:ext cx="0" cy="1371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752600" y="5494020"/>
            <a:ext cx="344996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752600" y="5867400"/>
            <a:ext cx="4876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41231" y="5452110"/>
            <a:ext cx="251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 smtClean="0">
                <a:solidFill>
                  <a:srgbClr val="FFC000"/>
                </a:solidFill>
              </a:rPr>
              <a:t>TransducerWidth</a:t>
            </a:r>
            <a:r>
              <a:rPr lang="hu-HU" sz="1600" dirty="0" smtClean="0">
                <a:solidFill>
                  <a:srgbClr val="FFC000"/>
                </a:solidFill>
              </a:rPr>
              <a:t>Mm </a:t>
            </a:r>
            <a:r>
              <a:rPr lang="en-CA" sz="1600" dirty="0" smtClean="0">
                <a:solidFill>
                  <a:srgbClr val="FFC000"/>
                </a:solidFill>
              </a:rPr>
              <a:t>= 38.0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2919" y="5821680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[0]=820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600" y="644324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4427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431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25</cp:revision>
  <dcterms:created xsi:type="dcterms:W3CDTF">2011-05-11T20:54:49Z</dcterms:created>
  <dcterms:modified xsi:type="dcterms:W3CDTF">2012-07-13T13:59:33Z</dcterms:modified>
</cp:coreProperties>
</file>