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63" r:id="rId4"/>
    <p:sldId id="264" r:id="rId5"/>
    <p:sldId id="259"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140" y="-78"/>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43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2C8F-80C9-49EC-8D3E-1E16295FA588}" type="datetimeFigureOut">
              <a:rPr lang="en-US" smtClean="0"/>
              <a:pPr/>
              <a:t>10/25/2011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029B5-A1E2-4665-B56F-B8A6AD155152}" type="slidenum">
              <a:rPr lang="en-US" smtClean="0"/>
              <a:pPr/>
              <a:t>‹#›</a:t>
            </a:fld>
            <a:endParaRPr lang="en-US"/>
          </a:p>
        </p:txBody>
      </p:sp>
    </p:spTree>
    <p:extLst>
      <p:ext uri="{BB962C8B-B14F-4D97-AF65-F5344CB8AC3E}">
        <p14:creationId xmlns:p14="http://schemas.microsoft.com/office/powerpoint/2010/main" xmlns="" val="17219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3892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34239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1745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371600" y="6486417"/>
            <a:ext cx="6400800" cy="365125"/>
          </a:xfrm>
        </p:spPr>
        <p:txBody>
          <a:bodyPr/>
          <a:lstStyle/>
          <a:p>
            <a:r>
              <a:rPr lang="en-US" dirty="0" smtClean="0"/>
              <a:t>Laboratory for Percutaneous Surgery (The Perk Lab) – Copyright © Queen’s University, 2011</a:t>
            </a:r>
          </a:p>
          <a:p>
            <a:endParaRPr lang="en-US" dirty="0"/>
          </a:p>
        </p:txBody>
      </p:sp>
    </p:spTree>
    <p:extLst>
      <p:ext uri="{BB962C8B-B14F-4D97-AF65-F5344CB8AC3E}">
        <p14:creationId xmlns:p14="http://schemas.microsoft.com/office/powerpoint/2010/main" xmlns="" val="37859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14924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42614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9" name="Slide Number Placeholder 8"/>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17961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5" name="Slide Number Placeholder 4"/>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20102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4" name="Slide Number Placeholder 3"/>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217293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1511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19275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57C-3130-4A03-88D1-E339354F267F}" type="slidenum">
              <a:rPr lang="en-US" smtClean="0"/>
              <a:pPr/>
              <a:t>‹#›</a:t>
            </a:fld>
            <a:endParaRPr lang="en-US"/>
          </a:p>
        </p:txBody>
      </p:sp>
    </p:spTree>
    <p:extLst>
      <p:ext uri="{BB962C8B-B14F-4D97-AF65-F5344CB8AC3E}">
        <p14:creationId xmlns:p14="http://schemas.microsoft.com/office/powerpoint/2010/main" xmlns="" val="216149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ssembla.com/space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ssembla.com/code/plus/subversion/nodes/trunk/PlusLib/data/CADModels/fCalPhantom/FCal_1.2.st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ssembla.com/code/plus/subversion/nodes/trunk/PlusLib/data/ConfigFiles/PlusConfiguration_SonixTouch_Ascension3DG_L14_fCal1.xml" TargetMode="External"/><Relationship Id="rId1" Type="http://schemas.openxmlformats.org/officeDocument/2006/relationships/slideLayout" Target="../slideLayouts/slideLayout2.xml"/><Relationship Id="rId4" Type="http://schemas.openxmlformats.org/officeDocument/2006/relationships/hyperlink" Target="https://www.assembla.com/code/plus/subversion/nodes/trunk/PlusLib/docs/fCAL/CoordinateSystem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PLUS Tutorial:</a:t>
            </a:r>
            <a:br>
              <a:rPr lang="en-US" dirty="0" smtClean="0"/>
            </a:br>
            <a:r>
              <a:rPr lang="en-US" dirty="0" smtClean="0"/>
              <a:t/>
            </a:r>
            <a:br>
              <a:rPr lang="en-US" dirty="0" smtClean="0"/>
            </a:br>
            <a:r>
              <a:rPr lang="en-US" dirty="0" smtClean="0"/>
              <a:t>How to build an </a:t>
            </a:r>
            <a:r>
              <a:rPr lang="en-US" dirty="0" err="1" smtClean="0"/>
              <a:t>fCal</a:t>
            </a:r>
            <a:r>
              <a:rPr lang="en-US" dirty="0" smtClean="0"/>
              <a:t> calibration phantom</a:t>
            </a:r>
            <a:endParaRPr lang="en-US" dirty="0"/>
          </a:p>
        </p:txBody>
      </p:sp>
      <p:sp>
        <p:nvSpPr>
          <p:cNvPr id="3" name="Subtitle 2"/>
          <p:cNvSpPr>
            <a:spLocks noGrp="1"/>
          </p:cNvSpPr>
          <p:nvPr>
            <p:ph type="subTitle" idx="1"/>
          </p:nvPr>
        </p:nvSpPr>
        <p:spPr>
          <a:xfrm>
            <a:off x="1371600" y="4800600"/>
            <a:ext cx="6400800" cy="1066800"/>
          </a:xfrm>
        </p:spPr>
        <p:txBody>
          <a:bodyPr>
            <a:normAutofit/>
          </a:bodyPr>
          <a:lstStyle/>
          <a:p>
            <a:pPr>
              <a:defRPr/>
            </a:pPr>
            <a:r>
              <a:rPr lang="en-US" sz="1800" dirty="0" smtClean="0">
                <a:hlinkClick r:id="rId2"/>
              </a:rPr>
              <a:t>www.assembla.com/spaces/plus</a:t>
            </a:r>
            <a:endParaRPr lang="en-US" sz="1800" dirty="0" smtClean="0"/>
          </a:p>
          <a:p>
            <a:pPr>
              <a:defRPr/>
            </a:pPr>
            <a:r>
              <a:rPr lang="en-US" sz="2000" dirty="0" smtClean="0"/>
              <a:t>Author: Andras Lasso</a:t>
            </a:r>
          </a:p>
        </p:txBody>
      </p:sp>
    </p:spTree>
    <p:extLst>
      <p:ext uri="{BB962C8B-B14F-4D97-AF65-F5344CB8AC3E}">
        <p14:creationId xmlns:p14="http://schemas.microsoft.com/office/powerpoint/2010/main" xmlns="" val="6968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Print the phantom</a:t>
            </a:r>
            <a:endParaRPr lang="en-CA" dirty="0"/>
          </a:p>
        </p:txBody>
      </p:sp>
      <p:sp>
        <p:nvSpPr>
          <p:cNvPr id="3" name="Content Placeholder 2"/>
          <p:cNvSpPr>
            <a:spLocks noGrp="1"/>
          </p:cNvSpPr>
          <p:nvPr>
            <p:ph idx="1"/>
          </p:nvPr>
        </p:nvSpPr>
        <p:spPr>
          <a:xfrm>
            <a:off x="457200" y="1295400"/>
            <a:ext cx="8229600" cy="4830763"/>
          </a:xfrm>
        </p:spPr>
        <p:txBody>
          <a:bodyPr/>
          <a:lstStyle/>
          <a:p>
            <a:r>
              <a:rPr lang="en-CA" dirty="0" smtClean="0"/>
              <a:t>Download the phantom model from the repository:</a:t>
            </a:r>
            <a:br>
              <a:rPr lang="en-CA" dirty="0" smtClean="0"/>
            </a:br>
            <a:r>
              <a:rPr lang="en-CA" dirty="0" smtClean="0">
                <a:hlinkClick r:id="rId2"/>
              </a:rPr>
              <a:t>https://www.assembla.com/code/plus/subversion/nodes/trunk/PlusLib/data/CADModels/fCalPhantom/FCal_1.2.stl#</a:t>
            </a:r>
            <a:endParaRPr lang="en-CA" dirty="0" smtClean="0"/>
          </a:p>
          <a:p>
            <a:r>
              <a:rPr lang="en-CA" dirty="0" smtClean="0"/>
              <a:t>You can have a look at the model if you open it in </a:t>
            </a:r>
            <a:r>
              <a:rPr lang="en-CA" dirty="0" err="1" smtClean="0"/>
              <a:t>Paraview</a:t>
            </a:r>
            <a:r>
              <a:rPr lang="en-CA" dirty="0" smtClean="0"/>
              <a:t> or 3D Slicer</a:t>
            </a:r>
          </a:p>
          <a:p>
            <a:r>
              <a:rPr lang="en-CA" dirty="0" smtClean="0"/>
              <a:t>Print the STL file using a regular 3D rapid prototyping printer</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032" b="5473"/>
          <a:stretch/>
        </p:blipFill>
        <p:spPr bwMode="auto">
          <a:xfrm>
            <a:off x="1905000" y="3810000"/>
            <a:ext cx="5629478" cy="2370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spTree>
    <p:extLst>
      <p:ext uri="{BB962C8B-B14F-4D97-AF65-F5344CB8AC3E}">
        <p14:creationId xmlns:p14="http://schemas.microsoft.com/office/powerpoint/2010/main" xmlns="" val="22394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Insert fiducial lines into the phantom</a:t>
            </a:r>
            <a:endParaRPr lang="en-CA" dirty="0"/>
          </a:p>
        </p:txBody>
      </p:sp>
      <p:sp>
        <p:nvSpPr>
          <p:cNvPr id="3" name="Content Placeholder 2"/>
          <p:cNvSpPr>
            <a:spLocks noGrp="1"/>
          </p:cNvSpPr>
          <p:nvPr>
            <p:ph idx="1"/>
          </p:nvPr>
        </p:nvSpPr>
        <p:spPr>
          <a:xfrm>
            <a:off x="457200" y="1066800"/>
            <a:ext cx="8229600" cy="1600200"/>
          </a:xfrm>
        </p:spPr>
        <p:txBody>
          <a:bodyPr>
            <a:noAutofit/>
          </a:bodyPr>
          <a:lstStyle/>
          <a:p>
            <a:r>
              <a:rPr lang="en-CA" sz="1400" dirty="0" smtClean="0"/>
              <a:t>Fiducial line material: regular fishing line or ice fishing line (ice fishing line has a visibility from a wider angle range)</a:t>
            </a:r>
          </a:p>
          <a:p>
            <a:r>
              <a:rPr lang="en-CA" sz="1400" dirty="0" smtClean="0"/>
              <a:t>The endpoints of the fiducial lines shall correspond to the description in the device set configuration XML file, such as:</a:t>
            </a:r>
            <a:br>
              <a:rPr lang="en-CA" sz="1400" dirty="0" smtClean="0"/>
            </a:br>
            <a:r>
              <a:rPr lang="en-CA" sz="1000" dirty="0" smtClean="0">
                <a:hlinkClick r:id="rId2"/>
              </a:rPr>
              <a:t>https://www.assembla.com/code/plus/subversion/nodes/trunk/PlusLib/data/ConfigFiles/PlusConfiguration_SonixTouch_Ascension3DG_L14_fCal1.xml</a:t>
            </a:r>
            <a:endParaRPr lang="en-CA" sz="1000" dirty="0" smtClean="0"/>
          </a:p>
          <a:p>
            <a:r>
              <a:rPr lang="en-CA" sz="1400" dirty="0" smtClean="0"/>
              <a:t>The automatic calibration method in </a:t>
            </a:r>
            <a:r>
              <a:rPr lang="en-CA" sz="1400" dirty="0" err="1" smtClean="0"/>
              <a:t>fCal</a:t>
            </a:r>
            <a:r>
              <a:rPr lang="en-CA" sz="1400" dirty="0" smtClean="0"/>
              <a:t> supports a fiducial line structure containing two parallel N patterns.</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5" name="Picture 2"/>
          <p:cNvPicPr>
            <a:picLocks noChangeAspect="1" noChangeArrowheads="1"/>
          </p:cNvPicPr>
          <p:nvPr/>
        </p:nvPicPr>
        <p:blipFill>
          <a:blip r:embed="rId3" cstate="print"/>
          <a:srcRect l="16936" t="14976" r="33666" b="10146"/>
          <a:stretch>
            <a:fillRect/>
          </a:stretch>
        </p:blipFill>
        <p:spPr bwMode="auto">
          <a:xfrm>
            <a:off x="6248400" y="4038600"/>
            <a:ext cx="2590800" cy="2220686"/>
          </a:xfrm>
          <a:prstGeom prst="rect">
            <a:avLst/>
          </a:prstGeom>
          <a:noFill/>
          <a:ln w="9525">
            <a:noFill/>
            <a:miter lim="800000"/>
            <a:headEnd/>
            <a:tailEnd/>
          </a:ln>
        </p:spPr>
      </p:pic>
      <p:sp>
        <p:nvSpPr>
          <p:cNvPr id="10" name="Content Placeholder 2"/>
          <p:cNvSpPr txBox="1">
            <a:spLocks/>
          </p:cNvSpPr>
          <p:nvPr/>
        </p:nvSpPr>
        <p:spPr>
          <a:xfrm>
            <a:off x="8153400" y="5486400"/>
            <a:ext cx="609600" cy="2286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Back</a:t>
            </a:r>
          </a:p>
        </p:txBody>
      </p:sp>
      <p:sp>
        <p:nvSpPr>
          <p:cNvPr id="11" name="Content Placeholder 2"/>
          <p:cNvSpPr txBox="1">
            <a:spLocks/>
          </p:cNvSpPr>
          <p:nvPr/>
        </p:nvSpPr>
        <p:spPr>
          <a:xfrm>
            <a:off x="457200" y="5105400"/>
            <a:ext cx="5791200" cy="1219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3D coordinates of the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EndPoints</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are defined in the Phantom coordinate system. The Phantom coordinate systems origin is the endpoint of the A4 hole inside the box. See the image on the right or the coordinate system definition model here for more information:</a:t>
            </a:r>
            <a:br>
              <a:rPr kumimoji="0" lang="en-US" sz="1400" b="0" i="0" u="none" strike="noStrike" kern="1200" cap="none" spc="0" normalizeH="0" baseline="0" noProof="0" dirty="0" smtClean="0">
                <a:ln>
                  <a:noFill/>
                </a:ln>
                <a:solidFill>
                  <a:schemeClr val="tx1"/>
                </a:solidFill>
                <a:effectLst/>
                <a:uLnTx/>
                <a:uFillTx/>
                <a:latin typeface="+mn-lt"/>
                <a:ea typeface="+mn-ea"/>
                <a:cs typeface="+mn-cs"/>
              </a:rPr>
            </a:br>
            <a:r>
              <a:rPr kumimoji="0" lang="en-US" sz="1000" b="0" i="0" u="none" strike="noStrike" kern="1200" cap="none" spc="0" normalizeH="0" baseline="0" noProof="0" dirty="0" smtClean="0">
                <a:ln>
                  <a:noFill/>
                </a:ln>
                <a:solidFill>
                  <a:schemeClr val="tx1"/>
                </a:solidFill>
                <a:effectLst/>
                <a:uLnTx/>
                <a:uFillTx/>
                <a:latin typeface="+mn-lt"/>
                <a:ea typeface="+mn-ea"/>
                <a:cs typeface="+mn-cs"/>
                <a:hlinkClick r:id="rId4"/>
              </a:rPr>
              <a:t>https://www.assembla.com/code/plus/subversion/nodes/trunk/PlusLib/docs/fCAL/CoordinateSystems</a:t>
            </a:r>
            <a:endParaRPr kumimoji="0" lang="en-CA"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457200" y="2895600"/>
            <a:ext cx="5562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Phantom mode: fCal_1.0, Wiring: wiring_1.0:</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endParaRP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&lt;Geometry&gt;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 N wire definitions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Id="1" Name="E3_e3"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Id="2" Name="F3_j3"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25.0 0.0 5.0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45.0 40.0 5.0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Id="3" Name="K3_k3"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Id="4" Name="E4_e4"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Id="5" Name="J4_f4"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45.0 0.0 0.0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25.0 40.0 0.0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Id="6" Name="K4_k4"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&lt;/Geometry&gt;</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23948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pPr algn="ctr">
              <a:buNone/>
            </a:pPr>
            <a:r>
              <a:rPr lang="en-CA" dirty="0" smtClean="0"/>
              <a:t>Phantom mode: fCal_1.0, Wiring: wiring_1.0</a:t>
            </a:r>
          </a:p>
          <a:p>
            <a:pPr>
              <a:buNone/>
            </a:pPr>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descr="H:\DCIM\100OLYMP\PA250546.JPG"/>
          <p:cNvPicPr>
            <a:picLocks noChangeAspect="1" noChangeArrowheads="1"/>
          </p:cNvPicPr>
          <p:nvPr/>
        </p:nvPicPr>
        <p:blipFill>
          <a:blip r:embed="rId2" cstate="print"/>
          <a:srcRect l="4354" t="20319" r="7483" b="8564"/>
          <a:stretch>
            <a:fillRect/>
          </a:stretch>
        </p:blipFill>
        <p:spPr bwMode="auto">
          <a:xfrm>
            <a:off x="1045030" y="1905000"/>
            <a:ext cx="7053940" cy="4267200"/>
          </a:xfrm>
          <a:prstGeom prst="rect">
            <a:avLst/>
          </a:prstGeom>
          <a:noFill/>
        </p:spPr>
      </p:pic>
      <p:sp>
        <p:nvSpPr>
          <p:cNvPr id="7" name="Content Placeholder 2"/>
          <p:cNvSpPr txBox="1">
            <a:spLocks/>
          </p:cNvSpPr>
          <p:nvPr/>
        </p:nvSpPr>
        <p:spPr>
          <a:xfrm>
            <a:off x="2667000" y="4267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9" name="Straight Arrow Connector 8"/>
          <p:cNvCxnSpPr/>
          <p:nvPr/>
        </p:nvCxnSpPr>
        <p:spPr>
          <a:xfrm>
            <a:off x="3276600" y="4495800"/>
            <a:ext cx="2413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60800" y="2927350"/>
            <a:ext cx="298450" cy="17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3022600" y="27813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18" name="Straight Arrow Connector 17"/>
          <p:cNvCxnSpPr/>
          <p:nvPr/>
        </p:nvCxnSpPr>
        <p:spPr>
          <a:xfrm flipH="1">
            <a:off x="3765550" y="464820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429000" y="44196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F</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cxnSp>
        <p:nvCxnSpPr>
          <p:cNvPr id="23" name="Straight Arrow Connector 22"/>
          <p:cNvCxnSpPr/>
          <p:nvPr/>
        </p:nvCxnSpPr>
        <p:spPr>
          <a:xfrm flipH="1">
            <a:off x="5270500" y="300355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4953000" y="2743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sp>
        <p:nvSpPr>
          <p:cNvPr id="25" name="Content Placeholder 2"/>
          <p:cNvSpPr txBox="1">
            <a:spLocks/>
          </p:cNvSpPr>
          <p:nvPr/>
        </p:nvSpPr>
        <p:spPr>
          <a:xfrm>
            <a:off x="4876800" y="4724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6" name="Straight Arrow Connector 25"/>
          <p:cNvCxnSpPr/>
          <p:nvPr/>
        </p:nvCxnSpPr>
        <p:spPr>
          <a:xfrm flipH="1">
            <a:off x="4889500" y="4953000"/>
            <a:ext cx="139700"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5638800" y="3048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9" name="Straight Arrow Connector 28"/>
          <p:cNvCxnSpPr/>
          <p:nvPr/>
        </p:nvCxnSpPr>
        <p:spPr>
          <a:xfrm flipH="1">
            <a:off x="5499100" y="3200400"/>
            <a:ext cx="215900" cy="203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667000" y="5486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2" name="Straight Arrow Connector 31"/>
          <p:cNvCxnSpPr/>
          <p:nvPr/>
        </p:nvCxnSpPr>
        <p:spPr>
          <a:xfrm flipV="1">
            <a:off x="3352800" y="5022850"/>
            <a:ext cx="184150" cy="463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124200" y="32385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6" name="Straight Arrow Connector 35"/>
          <p:cNvCxnSpPr/>
          <p:nvPr/>
        </p:nvCxnSpPr>
        <p:spPr>
          <a:xfrm flipV="1">
            <a:off x="3937000" y="3232150"/>
            <a:ext cx="247650" cy="120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p:cNvCxnSpPr>
          <p:nvPr/>
        </p:nvCxnSpPr>
        <p:spPr>
          <a:xfrm flipV="1">
            <a:off x="4343400" y="5308600"/>
            <a:ext cx="333375" cy="33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8862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4 (wire 5)</a:t>
            </a:r>
          </a:p>
        </p:txBody>
      </p:sp>
      <p:sp>
        <p:nvSpPr>
          <p:cNvPr id="43" name="Content Placeholder 2"/>
          <p:cNvSpPr txBox="1">
            <a:spLocks/>
          </p:cNvSpPr>
          <p:nvPr/>
        </p:nvSpPr>
        <p:spPr>
          <a:xfrm>
            <a:off x="4114800" y="3581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f4 (wire 5)</a:t>
            </a:r>
          </a:p>
        </p:txBody>
      </p:sp>
      <p:cxnSp>
        <p:nvCxnSpPr>
          <p:cNvPr id="44" name="Straight Arrow Connector 43"/>
          <p:cNvCxnSpPr/>
          <p:nvPr/>
        </p:nvCxnSpPr>
        <p:spPr>
          <a:xfrm flipV="1">
            <a:off x="4343400" y="3289300"/>
            <a:ext cx="76200" cy="292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8006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48" name="Straight Arrow Connector 47"/>
          <p:cNvCxnSpPr/>
          <p:nvPr/>
        </p:nvCxnSpPr>
        <p:spPr>
          <a:xfrm flipH="1" flipV="1">
            <a:off x="4895850" y="53530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410200" y="3810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52" name="Straight Arrow Connector 51"/>
          <p:cNvCxnSpPr/>
          <p:nvPr/>
        </p:nvCxnSpPr>
        <p:spPr>
          <a:xfrm flipH="1" flipV="1">
            <a:off x="5505450" y="35242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Content Placeholder 2"/>
          <p:cNvSpPr txBox="1">
            <a:spLocks/>
          </p:cNvSpPr>
          <p:nvPr/>
        </p:nvSpPr>
        <p:spPr>
          <a:xfrm>
            <a:off x="1447800" y="434340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spTree>
    <p:extLst>
      <p:ext uri="{BB962C8B-B14F-4D97-AF65-F5344CB8AC3E}">
        <p14:creationId xmlns:p14="http://schemas.microsoft.com/office/powerpoint/2010/main" xmlns="" val="223948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alignment</a:t>
            </a:r>
            <a:endParaRPr lang="en-US" dirty="0"/>
          </a:p>
        </p:txBody>
      </p:sp>
      <p:sp>
        <p:nvSpPr>
          <p:cNvPr id="3" name="Content Placeholder 2"/>
          <p:cNvSpPr>
            <a:spLocks noGrp="1"/>
          </p:cNvSpPr>
          <p:nvPr>
            <p:ph idx="1"/>
          </p:nvPr>
        </p:nvSpPr>
        <p:spPr>
          <a:xfrm>
            <a:off x="533400" y="990601"/>
            <a:ext cx="8153400" cy="2438400"/>
          </a:xfrm>
        </p:spPr>
        <p:txBody>
          <a:bodyPr>
            <a:normAutofit fontScale="77500" lnSpcReduction="20000"/>
          </a:bodyPr>
          <a:lstStyle/>
          <a:p>
            <a:r>
              <a:rPr lang="en-US" dirty="0" smtClean="0"/>
              <a:t>The fiducial line has a much smaller diameter than the printed holes, therefore it makes a big difference which side of the hole the line is aligned to</a:t>
            </a:r>
          </a:p>
          <a:p>
            <a:r>
              <a:rPr lang="en-US" dirty="0" smtClean="0"/>
              <a:t>All the lines are aligned to the same side of the holes. This ensures that the distance between the lines remain the same.</a:t>
            </a:r>
          </a:p>
          <a:p>
            <a:r>
              <a:rPr lang="en-US" dirty="0" smtClean="0"/>
              <a:t>By convention, we always align the lines to the left side of the holes for parallel wires (wire 1, 3, 4, 6)</a:t>
            </a:r>
          </a:p>
          <a:p>
            <a:r>
              <a:rPr lang="en-US" dirty="0" smtClean="0"/>
              <a:t>Due to the thickness of the phantom wall, the diagonal wires (wire 2, 5) can only be aligned in one way (towards the center of the phantom)</a:t>
            </a:r>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grpSp>
        <p:nvGrpSpPr>
          <p:cNvPr id="10" name="Group 9"/>
          <p:cNvGrpSpPr/>
          <p:nvPr/>
        </p:nvGrpSpPr>
        <p:grpSpPr>
          <a:xfrm>
            <a:off x="228600" y="3733800"/>
            <a:ext cx="5715000" cy="2590800"/>
            <a:chOff x="1143000" y="2514600"/>
            <a:chExt cx="5715000" cy="2590800"/>
          </a:xfrm>
        </p:grpSpPr>
        <p:pic>
          <p:nvPicPr>
            <p:cNvPr id="3074" name="Picture 2" descr="H:\DCIM\100OLYMP\PA250548.JPG"/>
            <p:cNvPicPr>
              <a:picLocks noChangeAspect="1" noChangeArrowheads="1"/>
            </p:cNvPicPr>
            <p:nvPr/>
          </p:nvPicPr>
          <p:blipFill>
            <a:blip r:embed="rId2" cstate="print"/>
            <a:srcRect l="1318" t="31637" r="-174" b="8605"/>
            <a:stretch>
              <a:fillRect/>
            </a:stretch>
          </p:blipFill>
          <p:spPr bwMode="auto">
            <a:xfrm>
              <a:off x="1143000" y="2514600"/>
              <a:ext cx="5715000" cy="2590800"/>
            </a:xfrm>
            <a:prstGeom prst="rect">
              <a:avLst/>
            </a:prstGeom>
            <a:noFill/>
          </p:spPr>
        </p:pic>
        <p:sp>
          <p:nvSpPr>
            <p:cNvPr id="8" name="Content Placeholder 2"/>
            <p:cNvSpPr txBox="1">
              <a:spLocks/>
            </p:cNvSpPr>
            <p:nvPr/>
          </p:nvSpPr>
          <p:spPr>
            <a:xfrm>
              <a:off x="1447800" y="447294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grpSp>
      <p:pic>
        <p:nvPicPr>
          <p:cNvPr id="9" name="Picture 2" descr="H:\DCIM\100OLYMP\PA250548.JPG"/>
          <p:cNvPicPr>
            <a:picLocks noChangeAspect="1" noChangeArrowheads="1"/>
          </p:cNvPicPr>
          <p:nvPr/>
        </p:nvPicPr>
        <p:blipFill>
          <a:blip r:embed="rId3" cstate="print"/>
          <a:srcRect l="29120" t="45289" r="30418" b="12529"/>
          <a:stretch>
            <a:fillRect/>
          </a:stretch>
        </p:blipFill>
        <p:spPr bwMode="auto">
          <a:xfrm>
            <a:off x="5105400" y="3657600"/>
            <a:ext cx="3508744" cy="274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Content Placeholder 2"/>
          <p:cNvSpPr txBox="1">
            <a:spLocks/>
          </p:cNvSpPr>
          <p:nvPr/>
        </p:nvSpPr>
        <p:spPr>
          <a:xfrm>
            <a:off x="2202180" y="45491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3" name="Content Placeholder 2"/>
          <p:cNvSpPr txBox="1">
            <a:spLocks/>
          </p:cNvSpPr>
          <p:nvPr/>
        </p:nvSpPr>
        <p:spPr>
          <a:xfrm>
            <a:off x="2567940" y="468630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4" name="Content Placeholder 2"/>
          <p:cNvSpPr txBox="1">
            <a:spLocks/>
          </p:cNvSpPr>
          <p:nvPr/>
        </p:nvSpPr>
        <p:spPr>
          <a:xfrm>
            <a:off x="2209800" y="47091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6" name="Content Placeholder 2"/>
          <p:cNvSpPr txBox="1">
            <a:spLocks/>
          </p:cNvSpPr>
          <p:nvPr/>
        </p:nvSpPr>
        <p:spPr>
          <a:xfrm>
            <a:off x="2514600" y="553212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7" name="Content Placeholder 2"/>
          <p:cNvSpPr txBox="1">
            <a:spLocks/>
          </p:cNvSpPr>
          <p:nvPr/>
        </p:nvSpPr>
        <p:spPr>
          <a:xfrm>
            <a:off x="2133600" y="55626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8" name="Content Placeholder 2"/>
          <p:cNvSpPr txBox="1">
            <a:spLocks/>
          </p:cNvSpPr>
          <p:nvPr/>
        </p:nvSpPr>
        <p:spPr>
          <a:xfrm>
            <a:off x="2141220" y="572262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9" name="Content Placeholder 2"/>
          <p:cNvSpPr txBox="1">
            <a:spLocks/>
          </p:cNvSpPr>
          <p:nvPr/>
        </p:nvSpPr>
        <p:spPr>
          <a:xfrm>
            <a:off x="3147060" y="45567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0" name="Content Placeholder 2"/>
          <p:cNvSpPr txBox="1">
            <a:spLocks/>
          </p:cNvSpPr>
          <p:nvPr/>
        </p:nvSpPr>
        <p:spPr>
          <a:xfrm>
            <a:off x="300990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1" name="Content Placeholder 2"/>
          <p:cNvSpPr txBox="1">
            <a:spLocks/>
          </p:cNvSpPr>
          <p:nvPr/>
        </p:nvSpPr>
        <p:spPr>
          <a:xfrm>
            <a:off x="3398520" y="55778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2" name="Content Placeholder 2"/>
          <p:cNvSpPr txBox="1">
            <a:spLocks/>
          </p:cNvSpPr>
          <p:nvPr/>
        </p:nvSpPr>
        <p:spPr>
          <a:xfrm>
            <a:off x="340614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3" name="Content Placeholder 2"/>
          <p:cNvSpPr txBox="1">
            <a:spLocks/>
          </p:cNvSpPr>
          <p:nvPr/>
        </p:nvSpPr>
        <p:spPr>
          <a:xfrm>
            <a:off x="3345180" y="456438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4" name="Content Placeholder 2"/>
          <p:cNvSpPr txBox="1">
            <a:spLocks/>
          </p:cNvSpPr>
          <p:nvPr/>
        </p:nvSpPr>
        <p:spPr>
          <a:xfrm>
            <a:off x="3352800" y="47244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5" name="Content Placeholder 2"/>
          <p:cNvSpPr txBox="1">
            <a:spLocks/>
          </p:cNvSpPr>
          <p:nvPr/>
        </p:nvSpPr>
        <p:spPr>
          <a:xfrm>
            <a:off x="1524000" y="4191000"/>
            <a:ext cx="15316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noProof="0" dirty="0" smtClean="0">
                <a:solidFill>
                  <a:srgbClr val="FF0000"/>
                </a:solidFill>
              </a:rPr>
              <a:t>Align to the left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xmlns="" val="135243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stretching</a:t>
            </a:r>
            <a:endParaRPr lang="en-US" dirty="0"/>
          </a:p>
        </p:txBody>
      </p:sp>
      <p:sp>
        <p:nvSpPr>
          <p:cNvPr id="3" name="Content Placeholder 2"/>
          <p:cNvSpPr>
            <a:spLocks noGrp="1"/>
          </p:cNvSpPr>
          <p:nvPr>
            <p:ph idx="1"/>
          </p:nvPr>
        </p:nvSpPr>
        <p:spPr>
          <a:xfrm>
            <a:off x="533400" y="990601"/>
            <a:ext cx="8153400" cy="2438400"/>
          </a:xfrm>
        </p:spPr>
        <p:txBody>
          <a:bodyPr>
            <a:normAutofit/>
          </a:bodyPr>
          <a:lstStyle/>
          <a:p>
            <a:r>
              <a:rPr lang="en-US" dirty="0" smtClean="0"/>
              <a:t>The fiducial lines should be stretched enough to be completely straight (the stretching has negligible effect on the line visibility, so it is enough to stretch it just so that it is straight)</a:t>
            </a:r>
          </a:p>
          <a:p>
            <a:r>
              <a:rPr lang="en-US" dirty="0" smtClean="0"/>
              <a:t>You can stretch the fiducial lines by using a rubber band as it is shown in the picture below</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4098" name="Picture 2" descr="H:\DCIM\100OLYMP\PA250552.JPG"/>
          <p:cNvPicPr>
            <a:picLocks noChangeAspect="1" noChangeArrowheads="1"/>
          </p:cNvPicPr>
          <p:nvPr/>
        </p:nvPicPr>
        <p:blipFill>
          <a:blip r:embed="rId2" cstate="print"/>
          <a:srcRect l="6438" t="28465" r="3436" b="18599"/>
          <a:stretch>
            <a:fillRect/>
          </a:stretch>
        </p:blipFill>
        <p:spPr bwMode="auto">
          <a:xfrm>
            <a:off x="1371600" y="3429000"/>
            <a:ext cx="6400800" cy="2819400"/>
          </a:xfrm>
          <a:prstGeom prst="rect">
            <a:avLst/>
          </a:prstGeom>
          <a:noFill/>
        </p:spPr>
      </p:pic>
      <p:cxnSp>
        <p:nvCxnSpPr>
          <p:cNvPr id="26" name="Straight Arrow Connector 25"/>
          <p:cNvCxnSpPr/>
          <p:nvPr/>
        </p:nvCxnSpPr>
        <p:spPr>
          <a:xfrm flipH="1" flipV="1">
            <a:off x="3886200" y="5410200"/>
            <a:ext cx="1447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3581400" y="5082540"/>
            <a:ext cx="10744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Stretching</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xmlns="" val="1352437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473</Words>
  <Application>Microsoft Office PowerPoint</Application>
  <PresentationFormat>On-screen Show (4:3)</PresentationFormat>
  <Paragraphs>64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PLUS Tutorial:  How to build an fCal calibration phantom</vt:lpstr>
      <vt:lpstr>Print the phantom</vt:lpstr>
      <vt:lpstr>Insert fiducial lines into the phantom</vt:lpstr>
      <vt:lpstr>Example</vt:lpstr>
      <vt:lpstr>Line alignment</vt:lpstr>
      <vt:lpstr>Line stretching</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Probe Calibration</dc:title>
  <dc:creator>APA</dc:creator>
  <cp:lastModifiedBy>Andras Lasso</cp:lastModifiedBy>
  <cp:revision>40</cp:revision>
  <dcterms:created xsi:type="dcterms:W3CDTF">2011-07-31T02:56:19Z</dcterms:created>
  <dcterms:modified xsi:type="dcterms:W3CDTF">2011-10-25T22:41:31Z</dcterms:modified>
</cp:coreProperties>
</file>