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418" r:id="rId3"/>
    <p:sldId id="419" r:id="rId4"/>
    <p:sldId id="420" r:id="rId5"/>
    <p:sldId id="42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14" autoAdjust="0"/>
  </p:normalViewPr>
  <p:slideViewPr>
    <p:cSldViewPr>
      <p:cViewPr varScale="1">
        <p:scale>
          <a:sx n="111" d="100"/>
          <a:sy n="111" d="100"/>
        </p:scale>
        <p:origin x="-16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264-6225-448A-8F6B-37C607BF693C}" type="datetimeFigureOut">
              <a:rPr lang="en-CA" smtClean="0"/>
              <a:pPr/>
              <a:t>01/05/2013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D7CC-9EDB-427A-B68E-C9E3B672A84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92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F943-FC4A-4610-812B-19459293E20B}" type="datetime1">
              <a:rPr lang="en-CA" smtClean="0"/>
              <a:pPr/>
              <a:t>01/05/2013</a:t>
            </a:fld>
            <a:endParaRPr lang="en-CA" dirty="0"/>
          </a:p>
        </p:txBody>
      </p:sp>
      <p:pic>
        <p:nvPicPr>
          <p:cNvPr id="7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60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2800"/>
            </a:lvl1pPr>
            <a:lvl2pPr>
              <a:spcBef>
                <a:spcPts val="1200"/>
              </a:spcBef>
              <a:spcAft>
                <a:spcPts val="1200"/>
              </a:spcAft>
              <a:defRPr sz="2400"/>
            </a:lvl2pPr>
            <a:lvl3pPr>
              <a:spcBef>
                <a:spcPts val="1200"/>
              </a:spcBef>
              <a:spcAft>
                <a:spcPts val="1200"/>
              </a:spcAft>
              <a:defRPr sz="2000"/>
            </a:lvl3pPr>
            <a:lvl4pPr>
              <a:spcBef>
                <a:spcPts val="1200"/>
              </a:spcBef>
              <a:spcAft>
                <a:spcPts val="1200"/>
              </a:spcAft>
              <a:defRPr sz="1800"/>
            </a:lvl4pPr>
            <a:lvl5pPr>
              <a:spcBef>
                <a:spcPts val="1200"/>
              </a:spcBef>
              <a:spcAft>
                <a:spcPts val="12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01/05/2013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908720"/>
            <a:ext cx="7992888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9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01/05/2013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5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46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73A97-7724-4AE7-A6F1-5A1F5D1DB72A}" type="datetime1">
              <a:rPr lang="en-CA" smtClean="0"/>
              <a:pPr/>
              <a:t>01/05/2013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672" y="6356350"/>
            <a:ext cx="5904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 smtClean="0"/>
              <a:t>Laboratory for Percutaneous Surgery (The Perk Lab) – Copyright © Queen’s University, 2012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08EC-8F43-4B00-B358-048442A1BFB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08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8208912" cy="1872208"/>
          </a:xfrm>
        </p:spPr>
        <p:txBody>
          <a:bodyPr>
            <a:noAutofit/>
          </a:bodyPr>
          <a:lstStyle/>
          <a:p>
            <a:r>
              <a:rPr lang="en-CA" sz="4000" b="1" dirty="0" smtClean="0">
                <a:solidFill>
                  <a:schemeClr val="tx1"/>
                </a:solidFill>
              </a:rPr>
              <a:t>PLUS 2.0 Architecture </a:t>
            </a:r>
            <a:endParaRPr lang="en-CA" sz="32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861048"/>
            <a:ext cx="8064896" cy="2520280"/>
          </a:xfrm>
        </p:spPr>
        <p:txBody>
          <a:bodyPr>
            <a:noAutofit/>
          </a:bodyPr>
          <a:lstStyle/>
          <a:p>
            <a:r>
              <a:rPr lang="sv-SE" sz="2400" dirty="0">
                <a:solidFill>
                  <a:schemeClr val="tx1"/>
                </a:solidFill>
              </a:rPr>
              <a:t>Adam </a:t>
            </a:r>
            <a:r>
              <a:rPr lang="sv-SE" sz="2400" dirty="0" smtClean="0">
                <a:solidFill>
                  <a:schemeClr val="tx1"/>
                </a:solidFill>
              </a:rPr>
              <a:t>Rankin, Andras Lasso, Csaba </a:t>
            </a:r>
            <a:r>
              <a:rPr lang="sv-SE" sz="2400" dirty="0">
                <a:solidFill>
                  <a:schemeClr val="tx1"/>
                </a:solidFill>
              </a:rPr>
              <a:t>Pinter, Tamas Ungi, </a:t>
            </a:r>
            <a:r>
              <a:rPr lang="sv-SE" sz="2400" dirty="0" smtClean="0">
                <a:solidFill>
                  <a:schemeClr val="tx1"/>
                </a:solidFill>
              </a:rPr>
              <a:t>and </a:t>
            </a:r>
            <a:r>
              <a:rPr lang="sv-SE" sz="2400" dirty="0">
                <a:solidFill>
                  <a:schemeClr val="tx1"/>
                </a:solidFill>
              </a:rPr>
              <a:t>Gabor Fichtinger</a:t>
            </a:r>
            <a:endParaRPr lang="en-CA" sz="2400" dirty="0" smtClean="0">
              <a:solidFill>
                <a:schemeClr val="tx1"/>
              </a:solidFill>
            </a:endParaRPr>
          </a:p>
          <a:p>
            <a:r>
              <a:rPr lang="en-CA" sz="2400" dirty="0" smtClean="0">
                <a:solidFill>
                  <a:schemeClr val="tx1"/>
                </a:solidFill>
              </a:rPr>
              <a:t>Laboratory for Percutaneous Surgery (Perk Lab)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School </a:t>
            </a:r>
            <a:r>
              <a:rPr lang="en-CA" sz="2400" dirty="0">
                <a:solidFill>
                  <a:schemeClr val="tx1"/>
                </a:solidFill>
              </a:rPr>
              <a:t>of </a:t>
            </a:r>
            <a:r>
              <a:rPr lang="en-CA" sz="2400" dirty="0" smtClean="0">
                <a:solidFill>
                  <a:schemeClr val="tx1"/>
                </a:solidFill>
              </a:rPr>
              <a:t>Computing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Queen’s </a:t>
            </a:r>
            <a:r>
              <a:rPr lang="en-CA" sz="2400" dirty="0">
                <a:solidFill>
                  <a:schemeClr val="tx1"/>
                </a:solidFill>
              </a:rPr>
              <a:t>University, Kingston, </a:t>
            </a:r>
            <a:r>
              <a:rPr lang="en-CA" sz="2400" dirty="0" smtClean="0">
                <a:solidFill>
                  <a:schemeClr val="tx1"/>
                </a:solidFill>
              </a:rPr>
              <a:t>ON, Canada</a:t>
            </a:r>
            <a:endParaRPr lang="en-C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8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rgbClr val="800000"/>
                </a:solidFill>
              </a:rPr>
              <a:t>System </a:t>
            </a:r>
            <a:r>
              <a:rPr lang="en-CA" b="1" dirty="0" smtClean="0">
                <a:solidFill>
                  <a:srgbClr val="800000"/>
                </a:solidFill>
              </a:rPr>
              <a:t>Overview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413610" y="1068660"/>
            <a:ext cx="8334854" cy="5240660"/>
            <a:chOff x="449201" y="751855"/>
            <a:chExt cx="8334854" cy="5872452"/>
          </a:xfrm>
        </p:grpSpPr>
        <p:sp>
          <p:nvSpPr>
            <p:cNvPr id="115" name="Rectangle 114"/>
            <p:cNvSpPr/>
            <p:nvPr/>
          </p:nvSpPr>
          <p:spPr>
            <a:xfrm>
              <a:off x="3680727" y="6309320"/>
              <a:ext cx="1574936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Custom phantoms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16" name="Straight Connector 115"/>
            <p:cNvCxnSpPr>
              <a:stCxn id="115" idx="0"/>
              <a:endCxn id="74" idx="2"/>
            </p:cNvCxnSpPr>
            <p:nvPr/>
          </p:nvCxnSpPr>
          <p:spPr>
            <a:xfrm flipH="1" flipV="1">
              <a:off x="3415087" y="5949281"/>
              <a:ext cx="1053108" cy="360039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15" idx="0"/>
              <a:endCxn id="76" idx="2"/>
            </p:cNvCxnSpPr>
            <p:nvPr/>
          </p:nvCxnSpPr>
          <p:spPr>
            <a:xfrm flipV="1">
              <a:off x="4468195" y="5949280"/>
              <a:ext cx="1017449" cy="36004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2375343" y="774077"/>
              <a:ext cx="4212881" cy="443741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49201" y="5445547"/>
              <a:ext cx="867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hardware</a:t>
              </a:r>
              <a:endParaRPr lang="en-CA" sz="1200" b="1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582622" y="5631474"/>
              <a:ext cx="1664929" cy="3178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Ultrasound </a:t>
              </a:r>
              <a:r>
                <a:rPr lang="en-CA" sz="1200" b="1" dirty="0" smtClean="0">
                  <a:solidFill>
                    <a:schemeClr val="bg1"/>
                  </a:solidFill>
                </a:rPr>
                <a:t>scanner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635504" y="5634293"/>
              <a:ext cx="1700279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Navigation system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7" name="Straight Connector 76"/>
            <p:cNvCxnSpPr>
              <a:stCxn id="72" idx="2"/>
              <a:endCxn id="74" idx="0"/>
            </p:cNvCxnSpPr>
            <p:nvPr/>
          </p:nvCxnSpPr>
          <p:spPr>
            <a:xfrm flipH="1">
              <a:off x="3415087" y="5024915"/>
              <a:ext cx="1040336" cy="606559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2" idx="2"/>
              <a:endCxn id="76" idx="0"/>
            </p:cNvCxnSpPr>
            <p:nvPr/>
          </p:nvCxnSpPr>
          <p:spPr>
            <a:xfrm>
              <a:off x="4455423" y="5024915"/>
              <a:ext cx="1030221" cy="609377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2735382" y="895388"/>
              <a:ext cx="1584177" cy="39013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Temporal calibration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86150" y="4683679"/>
              <a:ext cx="1757276" cy="310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Device Abstraction Layer</a:t>
              </a:r>
              <a:endParaRPr lang="en-CA" sz="1200" b="1" dirty="0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545629" y="5494661"/>
              <a:ext cx="8212075" cy="0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476784" y="5211491"/>
              <a:ext cx="816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software</a:t>
              </a:r>
              <a:endParaRPr lang="en-CA" sz="1200" b="1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537154" y="774077"/>
              <a:ext cx="1240058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i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524328" y="751855"/>
              <a:ext cx="1246902" cy="517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i="1" dirty="0" smtClean="0">
                  <a:solidFill>
                    <a:schemeClr val="bg1"/>
                  </a:solidFill>
                </a:rPr>
                <a:t>Developed in the Perk Lab</a:t>
              </a:r>
              <a:endParaRPr lang="en-CA" sz="1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537153" y="1285528"/>
              <a:ext cx="1246902" cy="49792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545192" y="1285528"/>
              <a:ext cx="1238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i="1" dirty="0" smtClean="0">
                  <a:solidFill>
                    <a:schemeClr val="bg1"/>
                  </a:solidFill>
                </a:rPr>
                <a:t>Developed by collaborators</a:t>
              </a:r>
              <a:endParaRPr lang="en-CA" sz="1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799199" y="4683679"/>
              <a:ext cx="1312448" cy="341236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Device interface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971600" y="1783849"/>
            <a:ext cx="886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Algorithms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427984" y="1196751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N-Wire calibration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427984" y="1683886"/>
            <a:ext cx="1656184" cy="37696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Volume reconstruction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699792" y="1700378"/>
            <a:ext cx="1584177" cy="36047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Single wall calibration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699791" y="2188372"/>
            <a:ext cx="1584177" cy="37653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Line segmentation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536389" y="2708920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187624" y="2852936"/>
            <a:ext cx="483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Data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635894" y="2780928"/>
            <a:ext cx="1584177" cy="37653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Tracked frame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9552" y="3284984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39552" y="4437112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816657" y="3645024"/>
            <a:ext cx="1225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Data Production</a:t>
            </a:r>
            <a:endParaRPr lang="en-CA" sz="1200" b="1" dirty="0"/>
          </a:p>
        </p:txBody>
      </p:sp>
      <p:sp>
        <p:nvSpPr>
          <p:cNvPr id="129" name="Rectangle 128"/>
          <p:cNvSpPr/>
          <p:nvPr/>
        </p:nvSpPr>
        <p:spPr>
          <a:xfrm>
            <a:off x="3876693" y="3501008"/>
            <a:ext cx="1055347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876693" y="4005064"/>
            <a:ext cx="1055347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142426" y="2238138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7448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A Device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115616" y="1068660"/>
            <a:ext cx="7632848" cy="4638256"/>
            <a:chOff x="1151207" y="751855"/>
            <a:chExt cx="7632848" cy="5197425"/>
          </a:xfrm>
        </p:grpSpPr>
        <p:sp>
          <p:nvSpPr>
            <p:cNvPr id="70" name="Rectangle 69"/>
            <p:cNvSpPr/>
            <p:nvPr/>
          </p:nvSpPr>
          <p:spPr>
            <a:xfrm>
              <a:off x="2375343" y="774077"/>
              <a:ext cx="4212881" cy="443741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06758" y="5631474"/>
              <a:ext cx="1376897" cy="3178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Hardware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7" name="Straight Connector 76"/>
            <p:cNvCxnSpPr>
              <a:stCxn id="72" idx="2"/>
              <a:endCxn id="74" idx="0"/>
            </p:cNvCxnSpPr>
            <p:nvPr/>
          </p:nvCxnSpPr>
          <p:spPr>
            <a:xfrm>
              <a:off x="4491427" y="4948319"/>
              <a:ext cx="3780" cy="683155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1151207" y="3086355"/>
              <a:ext cx="631198" cy="310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Private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537154" y="774077"/>
              <a:ext cx="1240058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i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524328" y="751855"/>
              <a:ext cx="1246902" cy="517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i="1" dirty="0" smtClean="0">
                  <a:solidFill>
                    <a:schemeClr val="bg1"/>
                  </a:solidFill>
                </a:rPr>
                <a:t>Developed in the Perk Lab</a:t>
              </a:r>
              <a:endParaRPr lang="en-CA" sz="1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537153" y="1285528"/>
              <a:ext cx="1246902" cy="49792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545192" y="1285528"/>
              <a:ext cx="1238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i="1" dirty="0" smtClean="0">
                  <a:solidFill>
                    <a:schemeClr val="bg1"/>
                  </a:solidFill>
                </a:rPr>
                <a:t>Developed by collaborators</a:t>
              </a:r>
              <a:endParaRPr lang="en-CA" sz="1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799199" y="4607083"/>
              <a:ext cx="1384456" cy="341236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Device interface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117485" y="1495817"/>
            <a:ext cx="574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Public</a:t>
            </a:r>
          </a:p>
        </p:txBody>
      </p:sp>
      <p:cxnSp>
        <p:nvCxnSpPr>
          <p:cNvPr id="9" name="Elbow Connector 8"/>
          <p:cNvCxnSpPr>
            <a:stCxn id="41" idx="0"/>
            <a:endCxn id="129" idx="2"/>
          </p:cNvCxnSpPr>
          <p:nvPr/>
        </p:nvCxnSpPr>
        <p:spPr>
          <a:xfrm rot="5400000" flipH="1" flipV="1">
            <a:off x="3955693" y="1346384"/>
            <a:ext cx="260506" cy="780857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2" idx="0"/>
            <a:endCxn id="129" idx="2"/>
          </p:cNvCxnSpPr>
          <p:nvPr/>
        </p:nvCxnSpPr>
        <p:spPr>
          <a:xfrm rot="16200000" flipV="1">
            <a:off x="4760168" y="1322766"/>
            <a:ext cx="260506" cy="828092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50" idx="0"/>
            <a:endCxn id="130" idx="2"/>
          </p:cNvCxnSpPr>
          <p:nvPr/>
        </p:nvCxnSpPr>
        <p:spPr>
          <a:xfrm rot="5400000" flipH="1" flipV="1">
            <a:off x="3841488" y="2841127"/>
            <a:ext cx="260506" cy="959722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1" idx="0"/>
            <a:endCxn id="130" idx="2"/>
          </p:cNvCxnSpPr>
          <p:nvPr/>
        </p:nvCxnSpPr>
        <p:spPr>
          <a:xfrm rot="16200000" flipV="1">
            <a:off x="4855794" y="2786543"/>
            <a:ext cx="260506" cy="10688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95536" y="4149080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92373" y="2492896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948701" y="1340768"/>
            <a:ext cx="1055347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923928" y="2924944"/>
            <a:ext cx="1055347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668781" y="3451241"/>
            <a:ext cx="1703419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Transform data sources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771800" y="3451241"/>
            <a:ext cx="1440160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 data sources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059832" y="1867065"/>
            <a:ext cx="1271371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Input Channels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668781" y="1867065"/>
            <a:ext cx="1271371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Channels</a:t>
            </a:r>
          </a:p>
        </p:txBody>
      </p:sp>
    </p:spTree>
    <p:extLst>
      <p:ext uri="{BB962C8B-B14F-4D97-AF65-F5344CB8AC3E}">
        <p14:creationId xmlns:p14="http://schemas.microsoft.com/office/powerpoint/2010/main" val="134550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Pipeline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627922" y="1556792"/>
            <a:ext cx="6536366" cy="1692437"/>
            <a:chOff x="647151" y="774077"/>
            <a:chExt cx="6536366" cy="1896470"/>
          </a:xfrm>
        </p:grpSpPr>
        <p:sp>
          <p:nvSpPr>
            <p:cNvPr id="70" name="Rectangle 69"/>
            <p:cNvSpPr/>
            <p:nvPr/>
          </p:nvSpPr>
          <p:spPr>
            <a:xfrm>
              <a:off x="647151" y="774077"/>
              <a:ext cx="6536366" cy="189647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74805" y="976079"/>
              <a:ext cx="1008111" cy="31413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EM Tracker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55576" y="2385133"/>
            <a:ext cx="1008111" cy="28361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Ultrasound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stCxn id="46" idx="1"/>
            <a:endCxn id="129" idx="3"/>
          </p:cNvCxnSpPr>
          <p:nvPr/>
        </p:nvCxnSpPr>
        <p:spPr>
          <a:xfrm flipH="1">
            <a:off x="2747027" y="1877232"/>
            <a:ext cx="672846" cy="15007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6" idx="1"/>
            <a:endCxn id="43" idx="3"/>
          </p:cNvCxnSpPr>
          <p:nvPr/>
        </p:nvCxnSpPr>
        <p:spPr>
          <a:xfrm flipH="1">
            <a:off x="3059832" y="1877232"/>
            <a:ext cx="360041" cy="793725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7" idx="1"/>
            <a:endCxn id="129" idx="3"/>
          </p:cNvCxnSpPr>
          <p:nvPr/>
        </p:nvCxnSpPr>
        <p:spPr>
          <a:xfrm flipH="1" flipV="1">
            <a:off x="2747027" y="2027302"/>
            <a:ext cx="672845" cy="57770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7" idx="1"/>
            <a:endCxn id="45" idx="3"/>
          </p:cNvCxnSpPr>
          <p:nvPr/>
        </p:nvCxnSpPr>
        <p:spPr>
          <a:xfrm flipH="1">
            <a:off x="3059832" y="2605002"/>
            <a:ext cx="360040" cy="353987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691680" y="2529149"/>
            <a:ext cx="1368152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B-mode Channel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691680" y="1885494"/>
            <a:ext cx="1055347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691680" y="2817181"/>
            <a:ext cx="1368152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-mode Channel</a:t>
            </a:r>
          </a:p>
        </p:txBody>
      </p:sp>
      <p:cxnSp>
        <p:nvCxnSpPr>
          <p:cNvPr id="71" name="Straight Connector 70"/>
          <p:cNvCxnSpPr>
            <a:stCxn id="78" idx="3"/>
            <a:endCxn id="63" idx="1"/>
          </p:cNvCxnSpPr>
          <p:nvPr/>
        </p:nvCxnSpPr>
        <p:spPr>
          <a:xfrm flipV="1">
            <a:off x="5267307" y="1878869"/>
            <a:ext cx="384813" cy="21602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419873" y="1737061"/>
            <a:ext cx="1296143" cy="28034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 Virtual Mixer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/>
          <p:cNvCxnSpPr>
            <a:stCxn id="67" idx="1"/>
            <a:endCxn id="81" idx="3"/>
          </p:cNvCxnSpPr>
          <p:nvPr/>
        </p:nvCxnSpPr>
        <p:spPr>
          <a:xfrm flipH="1" flipV="1">
            <a:off x="5267307" y="2814973"/>
            <a:ext cx="384813" cy="15007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419872" y="2464831"/>
            <a:ext cx="1296143" cy="28034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 Virtual Mixer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/>
          <p:cNvCxnSpPr>
            <a:stCxn id="83" idx="1"/>
            <a:endCxn id="81" idx="3"/>
          </p:cNvCxnSpPr>
          <p:nvPr/>
        </p:nvCxnSpPr>
        <p:spPr>
          <a:xfrm flipH="1">
            <a:off x="5267307" y="2385133"/>
            <a:ext cx="2137778" cy="42984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652120" y="2824872"/>
            <a:ext cx="1368152" cy="28034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 Virtual Capture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52120" y="1738698"/>
            <a:ext cx="1296144" cy="28034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 Virtual Capture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142177" y="3537261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Data Flow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311860" y="3465253"/>
            <a:ext cx="24842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3" idx="1"/>
            <a:endCxn id="78" idx="3"/>
          </p:cNvCxnSpPr>
          <p:nvPr/>
        </p:nvCxnSpPr>
        <p:spPr>
          <a:xfrm flipH="1" flipV="1">
            <a:off x="5267307" y="2094893"/>
            <a:ext cx="2137778" cy="29024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211960" y="1953085"/>
            <a:ext cx="1055347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211960" y="2673165"/>
            <a:ext cx="1055347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405085" y="2169109"/>
            <a:ext cx="1343379" cy="432048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Visualization Client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7544" y="3933056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Devices are the creation point of data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Recorded data from world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Simulated data, processed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Channels are the communication point between devices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Outputs tracked frames for client consumption</a:t>
            </a:r>
          </a:p>
        </p:txBody>
      </p:sp>
    </p:spTree>
    <p:extLst>
      <p:ext uri="{BB962C8B-B14F-4D97-AF65-F5344CB8AC3E}">
        <p14:creationId xmlns:p14="http://schemas.microsoft.com/office/powerpoint/2010/main" val="333647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Configuration Files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67544" y="98072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Linking input &amp; output via channels</a:t>
            </a:r>
            <a:endParaRPr lang="en-US" sz="2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Device -&gt; channel -&gt; device (repeat)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Channel contains data sources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At most one video, many transforms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All connections made via ID matching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3528" y="2924944"/>
            <a:ext cx="4032448" cy="3170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rnd">
            <a:solidFill>
              <a:schemeClr val="accent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&lt;Device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Id="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TrackerDevice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Type="Ascension3DG"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AcquisitionRate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="50"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LocalTimeOffsetSec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="0.0"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FilterAcWideNotch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="1" 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Type="Tool" Id="</a:t>
            </a:r>
            <a:r>
              <a:rPr lang="en-US" sz="1000" b="1" dirty="0"/>
              <a:t>Probe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</a:rPr>
              <a:t>PortName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="0"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/&gt;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Type="Tool" Id="Reference"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</a:rPr>
              <a:t>PortName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="1"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/&gt;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Type="Tool" Id="Stylus"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</a:rPr>
              <a:t>PortName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="2"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/&gt;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DataSources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</a:t>
            </a:r>
            <a:r>
              <a:rPr lang="en-US" sz="1000" b="1" i="1" dirty="0" err="1"/>
              <a:t>TrackerStream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</a:t>
            </a:r>
            <a:r>
              <a:rPr lang="en-US" sz="1000" b="1" dirty="0"/>
              <a:t>Probe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Id="Reference"/&gt;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Id="Stylus"/&gt;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&lt;/Device&gt;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72000" y="2924944"/>
            <a:ext cx="4248472" cy="3477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rnd">
            <a:solidFill>
              <a:schemeClr val="accent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&lt;Device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Id="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VideoDevice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Type="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SonixVideo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… 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Type="Video" Id="</a:t>
            </a:r>
            <a:r>
              <a:rPr lang="en-US" sz="1000" b="1" dirty="0"/>
              <a:t>Video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PortName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="B"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PortUsImageOrientation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="UF"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/&gt;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</a:t>
            </a:r>
            <a:r>
              <a:rPr lang="en-US" sz="1000" b="1" dirty="0" err="1"/>
              <a:t>VideoStream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VideoDataSourceId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</a:t>
            </a:r>
            <a:r>
              <a:rPr lang="en-US" sz="1000" b="1" dirty="0"/>
              <a:t>Video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&lt;/Device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  &lt;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Device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Id="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TrackedVideoDevice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Type="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VirtualMixer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InputChannels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InputChannel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</a:t>
            </a:r>
            <a:r>
              <a:rPr lang="en-US" sz="1000" b="1" i="1" dirty="0" err="1"/>
              <a:t>TrackerStream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InputChannel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</a:t>
            </a:r>
            <a:r>
              <a:rPr lang="en-US" sz="1000" b="1" dirty="0" err="1"/>
              <a:t>VideoStream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InputChannels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&lt;/Device&gt;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Elbow Connector 2"/>
          <p:cNvCxnSpPr/>
          <p:nvPr/>
        </p:nvCxnSpPr>
        <p:spPr>
          <a:xfrm rot="5400000">
            <a:off x="1511660" y="4329100"/>
            <a:ext cx="1008112" cy="648072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2555776" y="5048602"/>
            <a:ext cx="3312368" cy="612646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372200" y="4653136"/>
            <a:ext cx="0" cy="395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372200" y="5048602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92280" y="5048602"/>
            <a:ext cx="0" cy="7389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804248" y="5787551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696236" y="3933056"/>
            <a:ext cx="0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696236" y="4149080"/>
            <a:ext cx="13321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028384" y="4149080"/>
            <a:ext cx="0" cy="3591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18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2872</TotalTime>
  <Words>486</Words>
  <Application>Microsoft Office PowerPoint</Application>
  <PresentationFormat>On-screen Show (4:3)</PresentationFormat>
  <Paragraphs>116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PLUS 2.0 Architecture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Tracked ultrasound snapshot and dual 3D view guidance for facet joint injections</dc:title>
  <dc:creator>APA</dc:creator>
  <cp:lastModifiedBy>Adam Rankin</cp:lastModifiedBy>
  <cp:revision>191</cp:revision>
  <dcterms:created xsi:type="dcterms:W3CDTF">2011-11-25T02:41:02Z</dcterms:created>
  <dcterms:modified xsi:type="dcterms:W3CDTF">2013-05-01T20:20:03Z</dcterms:modified>
</cp:coreProperties>
</file>