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1500" y="-90"/>
      </p:cViewPr>
      <p:guideLst>
        <p:guide orient="horz" pos="2160"/>
        <p:guide pos="54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29989-2A3A-4071-8AAB-A4A4DA00AA76}" type="datetimeFigureOut">
              <a:rPr lang="en-CA" smtClean="0"/>
              <a:t>2014-02-15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B59E8-5DF8-4460-9430-E77B3A6930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4987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7AD8-7DA6-49ED-A6A1-3E576430A444}" type="datetime1">
              <a:rPr lang="en-US" smtClean="0"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A583-A045-42C3-B180-810431823F7C}" type="datetime1">
              <a:rPr lang="en-US" smtClean="0"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6EE2-A389-49DA-852C-A25EEA0096A5}" type="datetime1">
              <a:rPr lang="en-US" smtClean="0"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99BF-65A4-44D1-9626-4CB2683479A0}" type="datetime1">
              <a:rPr lang="en-US" smtClean="0"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770DA-FA6F-402B-A47E-99A02268F9C9}" type="datetime1">
              <a:rPr lang="en-US" smtClean="0"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5FA0-417C-40D8-84E5-0BBAE59E3627}" type="datetime1">
              <a:rPr lang="en-US" smtClean="0"/>
              <a:t>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6B02-38C3-4CBB-A488-70C85C7D6D5F}" type="datetime1">
              <a:rPr lang="en-US" smtClean="0"/>
              <a:t>2/15/2014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31BF-6D24-4EBE-983D-DBF326ECDFD5}" type="datetime1">
              <a:rPr lang="en-US" smtClean="0"/>
              <a:t>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0BEF-A390-4EED-B356-2EDD103CB91A}" type="datetime1">
              <a:rPr lang="en-US" smtClean="0"/>
              <a:t>2/15/2014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A545-71A4-4166-A3E6-0B73A95A4B04}" type="datetime1">
              <a:rPr lang="en-US" smtClean="0"/>
              <a:t>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7AC2-5E11-4AE9-8C29-3721D388FBC1}" type="datetime1">
              <a:rPr lang="en-US" smtClean="0"/>
              <a:t>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5AE0A-D4D8-4B96-AA9E-22A2EF91B3C7}" type="datetime1">
              <a:rPr lang="en-US" smtClean="0"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Source: doc\specifications\UltrasoundImageOrientation.pptx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438400"/>
            <a:ext cx="130697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438400"/>
            <a:ext cx="1981200" cy="274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4657" y="1459468"/>
            <a:ext cx="3833813" cy="841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rot="10800000">
            <a:off x="990600" y="4724400"/>
            <a:ext cx="885454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1479814" y="5120640"/>
            <a:ext cx="79248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8200" y="43434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2254" y="5334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rot="16200000" flipV="1">
            <a:off x="1456954" y="4305300"/>
            <a:ext cx="838994" cy="7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52254" y="37338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905000" y="4724400"/>
            <a:ext cx="838200" cy="7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90800" y="4343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7162800" y="4958232"/>
            <a:ext cx="885454" cy="2270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H="1">
            <a:off x="7962900" y="5070944"/>
            <a:ext cx="609600" cy="3810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0400" y="48159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382000" y="549004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5242491" y="2388341"/>
            <a:ext cx="685800" cy="4725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0800000">
            <a:off x="5104564" y="1688068"/>
            <a:ext cx="504454" cy="3810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561764" y="26786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952164" y="1383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rot="10800000">
            <a:off x="4790238" y="1664253"/>
            <a:ext cx="504454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295064" y="2038588"/>
            <a:ext cx="807720" cy="60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866564" y="169973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571164" y="1383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1196340" y="4617720"/>
            <a:ext cx="228600" cy="289560"/>
          </a:xfrm>
          <a:prstGeom prst="ellipse">
            <a:avLst/>
          </a:prstGeom>
          <a:noFill/>
          <a:ln w="9525">
            <a:solidFill>
              <a:srgbClr val="00B050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772400" y="4804244"/>
            <a:ext cx="228600" cy="289560"/>
          </a:xfrm>
          <a:prstGeom prst="ellipse">
            <a:avLst/>
          </a:prstGeom>
          <a:noFill/>
          <a:ln w="9525">
            <a:solidFill>
              <a:srgbClr val="00B050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657600" y="3810000"/>
            <a:ext cx="25069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b="1" dirty="0" smtClean="0"/>
              <a:t>Transducer axes:</a:t>
            </a:r>
          </a:p>
          <a:p>
            <a:pPr marL="342900" indent="-342900"/>
            <a:r>
              <a:rPr lang="en-US" dirty="0" smtClean="0"/>
              <a:t>M = marked</a:t>
            </a:r>
          </a:p>
          <a:p>
            <a:pPr marL="342900" indent="-342900"/>
            <a:r>
              <a:rPr lang="en-US" dirty="0" smtClean="0"/>
              <a:t>U = unmarked = -marked</a:t>
            </a:r>
          </a:p>
          <a:p>
            <a:pPr marL="342900" indent="-342900"/>
            <a:r>
              <a:rPr lang="en-US" dirty="0" smtClean="0"/>
              <a:t>F = far</a:t>
            </a:r>
          </a:p>
          <a:p>
            <a:pPr marL="342900" indent="-342900"/>
            <a:r>
              <a:rPr lang="en-US" dirty="0" smtClean="0"/>
              <a:t>N = near = -far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39140" y="4823460"/>
            <a:ext cx="704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marker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39000" y="4572000"/>
            <a:ext cx="704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marker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S:\images\ablationphantom\20100818\us\10-22-5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"/>
            <a:ext cx="8229600" cy="617220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 rot="10800000">
            <a:off x="3505200" y="1219200"/>
            <a:ext cx="6858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3795554" y="1614646"/>
            <a:ext cx="79248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28164" y="8382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1000" y="16880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5400000" flipH="1" flipV="1">
            <a:off x="3962400" y="990600"/>
            <a:ext cx="4572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91000" y="6858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N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191000" y="1219200"/>
            <a:ext cx="8382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73258" y="838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38" name="Oval 37"/>
          <p:cNvSpPr/>
          <p:nvPr/>
        </p:nvSpPr>
        <p:spPr>
          <a:xfrm>
            <a:off x="2522220" y="1097280"/>
            <a:ext cx="355002" cy="381000"/>
          </a:xfrm>
          <a:prstGeom prst="ellipse">
            <a:avLst/>
          </a:prstGeom>
          <a:noFill/>
          <a:ln w="9525">
            <a:solidFill>
              <a:srgbClr val="00B050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066800" y="15240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Marker symbol (U) is shown at the marked/near corner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6096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90600" y="5181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(x=0, y=480)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62800" y="228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(x=640, y=0)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5181600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(x=640, y=480)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610" y="228600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(x=0, y=0)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524000" y="609600"/>
            <a:ext cx="6858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1219994" y="913606"/>
            <a:ext cx="6096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65020" y="259080"/>
            <a:ext cx="3202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direction (towards x increase)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" y="990600"/>
            <a:ext cx="137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y</a:t>
            </a:r>
          </a:p>
          <a:p>
            <a:pPr algn="r"/>
            <a:r>
              <a:rPr lang="en-US" dirty="0" smtClean="0"/>
              <a:t>(towards</a:t>
            </a:r>
            <a:br>
              <a:rPr lang="en-US" dirty="0" smtClean="0"/>
            </a:br>
            <a:r>
              <a:rPr lang="en-US" dirty="0" smtClean="0"/>
              <a:t>y increase)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4038600" y="1371600"/>
            <a:ext cx="6858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328954" y="1767046"/>
            <a:ext cx="79248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61564" y="9906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4400" y="18404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4495800" y="1143000"/>
            <a:ext cx="4572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24400" y="8382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N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724400" y="1371600"/>
            <a:ext cx="8382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06658" y="990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14600" y="5754469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x=U</a:t>
            </a:r>
          </a:p>
          <a:p>
            <a:pPr marL="342900" indent="-342900"/>
            <a:r>
              <a:rPr lang="en-US" dirty="0" smtClean="0"/>
              <a:t>y=F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118601" y="5906869"/>
            <a:ext cx="363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=&gt; </a:t>
            </a:r>
            <a:r>
              <a:rPr lang="en-US" dirty="0" err="1" smtClean="0"/>
              <a:t>UltrasoundImageOrientation</a:t>
            </a:r>
            <a:r>
              <a:rPr lang="en-US" dirty="0" smtClean="0"/>
              <a:t> = UF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3339" t="21875" r="10981" b="16667"/>
          <a:stretch>
            <a:fillRect/>
          </a:stretch>
        </p:blipFill>
        <p:spPr bwMode="auto">
          <a:xfrm>
            <a:off x="1746248" y="518160"/>
            <a:ext cx="5943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159500" y="518160"/>
            <a:ext cx="1814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>
                <a:solidFill>
                  <a:schemeClr val="bg1"/>
                </a:solidFill>
              </a:rPr>
              <a:t>Image size: </a:t>
            </a:r>
          </a:p>
          <a:p>
            <a:pPr marL="342900" indent="-342900"/>
            <a:r>
              <a:rPr lang="en-US" dirty="0" smtClean="0">
                <a:solidFill>
                  <a:schemeClr val="bg1"/>
                </a:solidFill>
              </a:rPr>
              <a:t>640x480 pixels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698865" y="1276988"/>
            <a:ext cx="6096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700453" y="665800"/>
            <a:ext cx="0" cy="609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01264" y="894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U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98865" y="15040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N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98071" y="1276194"/>
            <a:ext cx="0" cy="5326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98865" y="589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102100" y="1263732"/>
            <a:ext cx="596765" cy="1166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92700" y="8944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</a:t>
            </a:r>
          </a:p>
        </p:txBody>
      </p:sp>
      <p:sp>
        <p:nvSpPr>
          <p:cNvPr id="34" name="Pie 33"/>
          <p:cNvSpPr/>
          <p:nvPr/>
        </p:nvSpPr>
        <p:spPr>
          <a:xfrm rot="10800000">
            <a:off x="876300" y="975360"/>
            <a:ext cx="7696200" cy="7467599"/>
          </a:xfrm>
          <a:prstGeom prst="pie">
            <a:avLst>
              <a:gd name="adj1" fmla="val 601583"/>
              <a:gd name="adj2" fmla="val 1037157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711700" y="2951800"/>
            <a:ext cx="0" cy="1752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 flipH="1">
            <a:off x="3784600" y="4010660"/>
            <a:ext cx="1861184" cy="1752600"/>
          </a:xfrm>
          <a:prstGeom prst="arc">
            <a:avLst>
              <a:gd name="adj1" fmla="val 16200000"/>
              <a:gd name="adj2" fmla="val 20370779"/>
            </a:avLst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Arc 38"/>
          <p:cNvSpPr/>
          <p:nvPr/>
        </p:nvSpPr>
        <p:spPr>
          <a:xfrm>
            <a:off x="3845242" y="3870960"/>
            <a:ext cx="1780858" cy="1981200"/>
          </a:xfrm>
          <a:prstGeom prst="arc">
            <a:avLst>
              <a:gd name="adj1" fmla="val 16200000"/>
              <a:gd name="adj2" fmla="val 20370779"/>
            </a:avLst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/>
          <p:cNvSpPr txBox="1"/>
          <p:nvPr/>
        </p:nvSpPr>
        <p:spPr>
          <a:xfrm>
            <a:off x="2044700" y="3713800"/>
            <a:ext cx="246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FanAngles</a:t>
            </a:r>
            <a:r>
              <a:rPr lang="en-US" dirty="0" smtClean="0">
                <a:solidFill>
                  <a:srgbClr val="FFC000"/>
                </a:solidFill>
              </a:rPr>
              <a:t>[1] = -60 (deg)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16500" y="3561400"/>
            <a:ext cx="239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FanAngles</a:t>
            </a:r>
            <a:r>
              <a:rPr lang="en-US" dirty="0" smtClean="0">
                <a:solidFill>
                  <a:srgbClr val="FFC000"/>
                </a:solidFill>
              </a:rPr>
              <a:t>[2] = 60 (deg)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4686300" y="4323400"/>
            <a:ext cx="3873500" cy="4953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02300" y="4628200"/>
            <a:ext cx="238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FanDepth</a:t>
            </a:r>
            <a:r>
              <a:rPr lang="en-US" dirty="0" smtClean="0">
                <a:solidFill>
                  <a:srgbClr val="FFC000"/>
                </a:solidFill>
              </a:rPr>
              <a:t> = 450 (pixels)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11500" y="5242560"/>
            <a:ext cx="271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FanOrigin</a:t>
            </a:r>
            <a:r>
              <a:rPr lang="en-US" dirty="0" smtClean="0">
                <a:solidFill>
                  <a:srgbClr val="FFC000"/>
                </a:solidFill>
              </a:rPr>
              <a:t> = 320  40 (pixels)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178300" y="4704400"/>
            <a:ext cx="533400" cy="6143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727200" y="5013960"/>
            <a:ext cx="68580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727200" y="4328160"/>
            <a:ext cx="0" cy="6858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52400" y="4404360"/>
            <a:ext cx="15918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/>
            <a:r>
              <a:rPr lang="en-US" sz="1600" b="1" dirty="0" smtClean="0">
                <a:solidFill>
                  <a:srgbClr val="FFC000"/>
                </a:solidFill>
              </a:rPr>
              <a:t>MF</a:t>
            </a:r>
            <a:r>
              <a:rPr lang="en-US" sz="1600" dirty="0" smtClean="0">
                <a:solidFill>
                  <a:srgbClr val="FFC000"/>
                </a:solidFill>
              </a:rPr>
              <a:t> coordinate</a:t>
            </a:r>
          </a:p>
          <a:p>
            <a:pPr marL="342900" indent="-342900" algn="r"/>
            <a:r>
              <a:rPr lang="en-US" sz="1600" dirty="0" smtClean="0">
                <a:solidFill>
                  <a:srgbClr val="FFC000"/>
                </a:solidFill>
              </a:rPr>
              <a:t>System origin</a:t>
            </a:r>
          </a:p>
          <a:p>
            <a:pPr marL="342900" indent="-342900" algn="r"/>
            <a:r>
              <a:rPr lang="en-US" b="1" dirty="0" smtClean="0">
                <a:solidFill>
                  <a:srgbClr val="FFC000"/>
                </a:solidFill>
              </a:rPr>
              <a:t>(0, 0)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8600" y="5520809"/>
            <a:ext cx="861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1200" b="1" dirty="0" smtClean="0"/>
              <a:t>Fan is always defined in the MF coordinate system!</a:t>
            </a:r>
          </a:p>
          <a:p>
            <a:r>
              <a:rPr lang="en-US" sz="1200" dirty="0" smtClean="0"/>
              <a:t>If the </a:t>
            </a:r>
            <a:r>
              <a:rPr lang="en-US" sz="1200" dirty="0" err="1" smtClean="0"/>
              <a:t>UltrasoundImageOrientation</a:t>
            </a:r>
            <a:r>
              <a:rPr lang="en-US" sz="1200" dirty="0" smtClean="0"/>
              <a:t> in the stored file is not MF, and the file is loaded into a software that ignores the </a:t>
            </a:r>
            <a:r>
              <a:rPr lang="en-US" sz="1200" dirty="0" err="1" smtClean="0"/>
              <a:t>UltrasoundImageOrientation</a:t>
            </a:r>
            <a:r>
              <a:rPr lang="en-US" sz="1200" dirty="0" smtClean="0"/>
              <a:t> field (such as </a:t>
            </a:r>
            <a:r>
              <a:rPr lang="en-US" sz="1200" dirty="0" err="1" smtClean="0"/>
              <a:t>ImageJ</a:t>
            </a:r>
            <a:r>
              <a:rPr lang="en-US" sz="1200" dirty="0" smtClean="0"/>
              <a:t>, Slicer, </a:t>
            </a:r>
            <a:r>
              <a:rPr lang="en-US" sz="1200" dirty="0" err="1" smtClean="0"/>
              <a:t>Paraview</a:t>
            </a:r>
            <a:r>
              <a:rPr lang="en-US" sz="1200" dirty="0" smtClean="0"/>
              <a:t>) then the XY positions and orientations shown in the software has to be transformed. E.g., if </a:t>
            </a:r>
            <a:r>
              <a:rPr lang="en-US" sz="1200" dirty="0" err="1" smtClean="0"/>
              <a:t>UltrasoundImageOrientation</a:t>
            </a:r>
            <a:r>
              <a:rPr lang="en-US" sz="1200" dirty="0" smtClean="0"/>
              <a:t>=MN and the </a:t>
            </a:r>
            <a:r>
              <a:rPr lang="en-US" sz="1200" dirty="0" err="1" smtClean="0"/>
              <a:t>FanOrigin</a:t>
            </a:r>
            <a:r>
              <a:rPr lang="en-US" sz="1200" dirty="0" smtClean="0"/>
              <a:t> appears in the (320,440) position in </a:t>
            </a:r>
            <a:r>
              <a:rPr lang="en-US" sz="1200" dirty="0" err="1" smtClean="0"/>
              <a:t>ImageJ</a:t>
            </a:r>
            <a:r>
              <a:rPr lang="en-US" sz="1200" dirty="0" smtClean="0"/>
              <a:t> then the </a:t>
            </a:r>
            <a:r>
              <a:rPr lang="en-US" sz="1200" dirty="0" err="1" smtClean="0"/>
              <a:t>FanOrigin</a:t>
            </a:r>
            <a:r>
              <a:rPr lang="en-US" sz="1200" dirty="0" smtClean="0"/>
              <a:t> in the XML </a:t>
            </a:r>
            <a:r>
              <a:rPr lang="en-US" sz="1200" dirty="0" err="1" smtClean="0"/>
              <a:t>config</a:t>
            </a:r>
            <a:r>
              <a:rPr lang="en-US" sz="1200" dirty="0" smtClean="0"/>
              <a:t> file shall be (320,40).</a:t>
            </a:r>
            <a:endParaRPr 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14164" y="17237"/>
            <a:ext cx="8877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2000" b="1" dirty="0" smtClean="0">
                <a:latin typeface="+mj-lt"/>
              </a:rPr>
              <a:t>Defining the region of interest for volume reconstruction - curvilinear transducer</a:t>
            </a:r>
            <a:endParaRPr lang="en-US" b="1" dirty="0"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743200" y="6459220"/>
            <a:ext cx="3657600" cy="365125"/>
          </a:xfrm>
        </p:spPr>
        <p:txBody>
          <a:bodyPr/>
          <a:lstStyle/>
          <a:p>
            <a:r>
              <a:rPr lang="en-US" dirty="0" smtClean="0"/>
              <a:t>Source: doc\specifications\UltrasoundImageOrientation.pptx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3339" t="21875" r="10981" b="16667"/>
          <a:stretch>
            <a:fillRect/>
          </a:stretch>
        </p:blipFill>
        <p:spPr bwMode="auto">
          <a:xfrm>
            <a:off x="1746248" y="609600"/>
            <a:ext cx="5943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055994" y="609600"/>
            <a:ext cx="324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>
                <a:solidFill>
                  <a:schemeClr val="bg1"/>
                </a:solidFill>
              </a:rPr>
              <a:t>Image size: 640x480 pixels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636201" y="1765856"/>
            <a:ext cx="6096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637789" y="1154668"/>
            <a:ext cx="0" cy="609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38600" y="138326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U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36201" y="19928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N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35407" y="1765062"/>
            <a:ext cx="0" cy="5326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36201" y="10784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039436" y="1752600"/>
            <a:ext cx="596765" cy="1166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30036" y="13832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905000" y="4267200"/>
            <a:ext cx="56388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235656" y="3952965"/>
            <a:ext cx="4275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3050" indent="-273050"/>
            <a:r>
              <a:rPr lang="en-US" sz="1600" dirty="0" err="1" smtClean="0">
                <a:solidFill>
                  <a:srgbClr val="FFC000"/>
                </a:solidFill>
              </a:rPr>
              <a:t>ClipRectangleSize</a:t>
            </a:r>
            <a:r>
              <a:rPr lang="en-US" sz="1600" dirty="0" smtClean="0">
                <a:solidFill>
                  <a:srgbClr val="FFC000"/>
                </a:solidFill>
              </a:rPr>
              <a:t> (first component) = 600 (pixels)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02760" y="5334000"/>
            <a:ext cx="365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ClipRectangleOrigin</a:t>
            </a:r>
            <a:r>
              <a:rPr lang="en-US" dirty="0" smtClean="0">
                <a:solidFill>
                  <a:srgbClr val="FFC000"/>
                </a:solidFill>
              </a:rPr>
              <a:t> = 20  40 (pixels)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1910688" y="4724400"/>
            <a:ext cx="152400" cy="609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727200" y="5105400"/>
            <a:ext cx="68580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727200" y="4419600"/>
            <a:ext cx="0" cy="6858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52400" y="4495800"/>
            <a:ext cx="15918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/>
            <a:r>
              <a:rPr lang="en-US" sz="1600" b="1" dirty="0" smtClean="0">
                <a:solidFill>
                  <a:srgbClr val="FFC000"/>
                </a:solidFill>
              </a:rPr>
              <a:t>MF</a:t>
            </a:r>
            <a:r>
              <a:rPr lang="en-US" sz="1600" dirty="0" smtClean="0">
                <a:solidFill>
                  <a:srgbClr val="FFC000"/>
                </a:solidFill>
              </a:rPr>
              <a:t> coordinate</a:t>
            </a:r>
          </a:p>
          <a:p>
            <a:pPr marL="342900" indent="-342900" algn="r"/>
            <a:r>
              <a:rPr lang="en-US" sz="1600" dirty="0" smtClean="0">
                <a:solidFill>
                  <a:srgbClr val="FFC000"/>
                </a:solidFill>
              </a:rPr>
              <a:t>system origin</a:t>
            </a:r>
          </a:p>
          <a:p>
            <a:pPr marL="342900" indent="-342900" algn="r"/>
            <a:r>
              <a:rPr lang="en-US" b="1" dirty="0" smtClean="0">
                <a:solidFill>
                  <a:srgbClr val="FFC000"/>
                </a:solidFill>
              </a:rPr>
              <a:t>(0, 0)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8600" y="57912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1600" b="1" dirty="0" err="1" smtClean="0"/>
              <a:t>ClipRectangle</a:t>
            </a:r>
            <a:r>
              <a:rPr lang="en-US" sz="1600" b="1" dirty="0" smtClean="0"/>
              <a:t> is always defined in the MF coordinate system!</a:t>
            </a:r>
          </a:p>
          <a:p>
            <a:pPr marL="342900" indent="-342900" algn="ctr"/>
            <a:r>
              <a:rPr lang="en-US" sz="1600" dirty="0" smtClean="0"/>
              <a:t>Clipping rectangle must be always defined.  Clipping fan is optional. All pixels that are outside the clipping rectangle or the clipping fan will be ignored in volume reconstruction.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05000" y="1066800"/>
            <a:ext cx="5638800" cy="3657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971800" y="1066800"/>
            <a:ext cx="0" cy="3657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63504" y="2709446"/>
            <a:ext cx="4542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FFC000"/>
                </a:solidFill>
              </a:rPr>
              <a:t>ClipRectangleSize</a:t>
            </a:r>
            <a:r>
              <a:rPr lang="en-US" sz="1600" dirty="0" smtClean="0">
                <a:solidFill>
                  <a:srgbClr val="FFC000"/>
                </a:solidFill>
              </a:rPr>
              <a:t> (second component) = 360 (pixels)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164" y="108677"/>
            <a:ext cx="8877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2000" b="1" dirty="0" smtClean="0">
                <a:latin typeface="+mj-lt"/>
              </a:rPr>
              <a:t>Defining the region of interest for volume reconstruction - linear transducer</a:t>
            </a:r>
            <a:endParaRPr lang="en-US" b="1" dirty="0"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743200" y="6477000"/>
            <a:ext cx="3657600" cy="365125"/>
          </a:xfrm>
        </p:spPr>
        <p:txBody>
          <a:bodyPr/>
          <a:lstStyle/>
          <a:p>
            <a:r>
              <a:rPr lang="en-US" dirty="0" smtClean="0"/>
              <a:t>Source: doc\specifications\UltrasoundImageOrientation.pptx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3339" t="21875" r="10981" b="16667"/>
          <a:stretch>
            <a:fillRect/>
          </a:stretch>
        </p:blipFill>
        <p:spPr bwMode="auto">
          <a:xfrm>
            <a:off x="1869978" y="1048758"/>
            <a:ext cx="5943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1495561" y="474131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23040" y="555918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430" y="3448108"/>
            <a:ext cx="0" cy="1752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 flipH="1">
            <a:off x="3908330" y="4506968"/>
            <a:ext cx="1861184" cy="1752600"/>
          </a:xfrm>
          <a:prstGeom prst="arc">
            <a:avLst>
              <a:gd name="adj1" fmla="val 16200000"/>
              <a:gd name="adj2" fmla="val 20370779"/>
            </a:avLst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Arc 38"/>
          <p:cNvSpPr/>
          <p:nvPr/>
        </p:nvSpPr>
        <p:spPr>
          <a:xfrm>
            <a:off x="3968972" y="4367268"/>
            <a:ext cx="1780858" cy="1981200"/>
          </a:xfrm>
          <a:prstGeom prst="arc">
            <a:avLst>
              <a:gd name="adj1" fmla="val 16200000"/>
              <a:gd name="adj2" fmla="val 20370779"/>
            </a:avLst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/>
          <p:cNvSpPr txBox="1"/>
          <p:nvPr/>
        </p:nvSpPr>
        <p:spPr>
          <a:xfrm>
            <a:off x="2168430" y="4210108"/>
            <a:ext cx="223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ThetaStartDeg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= -60.0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40230" y="4057708"/>
            <a:ext cx="213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ThetaStopDeg</a:t>
            </a:r>
            <a:r>
              <a:rPr lang="en-US" dirty="0" smtClean="0">
                <a:solidFill>
                  <a:srgbClr val="FFC000"/>
                </a:solidFill>
              </a:rPr>
              <a:t> = 60.0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4832253" y="4749221"/>
            <a:ext cx="4001137" cy="48957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96920" y="4931386"/>
            <a:ext cx="224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RadiusStopMm</a:t>
            </a:r>
            <a:r>
              <a:rPr lang="en-US" dirty="0" smtClean="0">
                <a:solidFill>
                  <a:srgbClr val="FFC000"/>
                </a:solidFill>
              </a:rPr>
              <a:t> = 82.0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850930" y="5544558"/>
            <a:ext cx="68580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850930" y="4858758"/>
            <a:ext cx="0" cy="6858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66730" y="5498068"/>
            <a:ext cx="6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/>
            <a:r>
              <a:rPr lang="en-US" b="1" dirty="0" smtClean="0">
                <a:solidFill>
                  <a:srgbClr val="FFC000"/>
                </a:solidFill>
              </a:rPr>
              <a:t>(0, 0)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164" y="108677"/>
            <a:ext cx="8877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2000" b="1" dirty="0" smtClean="0">
                <a:latin typeface="+mj-lt"/>
              </a:rPr>
              <a:t>Defining the transducer geometry for RF scan conversion - curvilinear transducer</a:t>
            </a:r>
            <a:endParaRPr lang="en-US" b="1" dirty="0">
              <a:latin typeface="+mj-lt"/>
            </a:endParaRPr>
          </a:p>
        </p:txBody>
      </p:sp>
      <p:sp>
        <p:nvSpPr>
          <p:cNvPr id="3" name="Arc 2"/>
          <p:cNvSpPr/>
          <p:nvPr/>
        </p:nvSpPr>
        <p:spPr>
          <a:xfrm>
            <a:off x="4378230" y="4811133"/>
            <a:ext cx="927100" cy="830519"/>
          </a:xfrm>
          <a:prstGeom prst="arc">
            <a:avLst>
              <a:gd name="adj1" fmla="val 11166951"/>
              <a:gd name="adj2" fmla="val 2109350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Arc 28"/>
          <p:cNvSpPr/>
          <p:nvPr/>
        </p:nvSpPr>
        <p:spPr>
          <a:xfrm>
            <a:off x="852710" y="1380228"/>
            <a:ext cx="7980680" cy="7657092"/>
          </a:xfrm>
          <a:prstGeom prst="arc">
            <a:avLst>
              <a:gd name="adj1" fmla="val 11396617"/>
              <a:gd name="adj2" fmla="val 211712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Connector 6"/>
          <p:cNvCxnSpPr>
            <a:stCxn id="29" idx="0"/>
            <a:endCxn id="3" idx="0"/>
          </p:cNvCxnSpPr>
          <p:nvPr/>
        </p:nvCxnSpPr>
        <p:spPr>
          <a:xfrm>
            <a:off x="917700" y="4520611"/>
            <a:ext cx="3463811" cy="656464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stCxn id="3" idx="2"/>
            <a:endCxn id="29" idx="2"/>
          </p:cNvCxnSpPr>
          <p:nvPr/>
        </p:nvCxnSpPr>
        <p:spPr>
          <a:xfrm flipV="1">
            <a:off x="5299097" y="4712721"/>
            <a:ext cx="3500657" cy="445802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849875" y="5305481"/>
            <a:ext cx="498318" cy="4989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09352" y="5247616"/>
            <a:ext cx="226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RadiusStartMm</a:t>
            </a:r>
            <a:r>
              <a:rPr lang="en-US" dirty="0" smtClean="0">
                <a:solidFill>
                  <a:srgbClr val="FFC000"/>
                </a:solidFill>
              </a:rPr>
              <a:t> = 10.0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400330" y="5205468"/>
            <a:ext cx="14478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3400330" y="5544558"/>
            <a:ext cx="14478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051048" y="5229667"/>
            <a:ext cx="0" cy="29361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981200" y="5190402"/>
            <a:ext cx="21435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C000"/>
                </a:solidFill>
              </a:rPr>
              <a:t>OutputImageStartDephMm</a:t>
            </a:r>
            <a:r>
              <a:rPr lang="en-US" sz="1100" dirty="0" smtClean="0">
                <a:solidFill>
                  <a:srgbClr val="FFC000"/>
                </a:solidFill>
              </a:rPr>
              <a:t> = -</a:t>
            </a:r>
            <a:r>
              <a:rPr lang="en-US" sz="1100" dirty="0" smtClean="0">
                <a:solidFill>
                  <a:srgbClr val="FFC000"/>
                </a:solidFill>
              </a:rPr>
              <a:t>3.0 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758220" y="1048758"/>
            <a:ext cx="0" cy="44933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05670" y="1344988"/>
            <a:ext cx="294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OutputImageSizePixel</a:t>
            </a:r>
            <a:r>
              <a:rPr lang="en-US" dirty="0" smtClean="0">
                <a:solidFill>
                  <a:srgbClr val="FFC000"/>
                </a:solidFill>
              </a:rPr>
              <a:t>[1]=616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1867970" y="943086"/>
            <a:ext cx="5945608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133600" y="584947"/>
            <a:ext cx="294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OutputImageSizePixel</a:t>
            </a:r>
            <a:r>
              <a:rPr lang="en-US" dirty="0" smtClean="0">
                <a:solidFill>
                  <a:srgbClr val="FFC000"/>
                </a:solidFill>
              </a:rPr>
              <a:t>[0]=820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088839" y="5879068"/>
            <a:ext cx="3928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 </a:t>
            </a:r>
            <a:r>
              <a:rPr lang="en-CA" dirty="0" err="1" smtClean="0"/>
              <a:t>TransducerGeometry</a:t>
            </a:r>
            <a:r>
              <a:rPr lang="en-CA" dirty="0" smtClean="0"/>
              <a:t>=</a:t>
            </a:r>
            <a:r>
              <a:rPr lang="en-CA" dirty="0"/>
              <a:t> " </a:t>
            </a:r>
            <a:r>
              <a:rPr lang="hu-HU" dirty="0" smtClean="0"/>
              <a:t>CURVI</a:t>
            </a:r>
            <a:r>
              <a:rPr lang="en-CA" dirty="0" smtClean="0"/>
              <a:t>LINEAR</a:t>
            </a:r>
            <a:r>
              <a:rPr lang="en-CA" dirty="0"/>
              <a:t>"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8600" y="6138446"/>
            <a:ext cx="861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1600" dirty="0"/>
              <a:t>O</a:t>
            </a:r>
            <a:r>
              <a:rPr lang="en-US" sz="1600" dirty="0" smtClean="0"/>
              <a:t>utput image size in mm = </a:t>
            </a:r>
            <a:r>
              <a:rPr lang="en-US" sz="1600" dirty="0" err="1" smtClean="0"/>
              <a:t>OutputImageSizePixel</a:t>
            </a:r>
            <a:r>
              <a:rPr lang="en-US" sz="1600" dirty="0" smtClean="0"/>
              <a:t> </a:t>
            </a:r>
            <a:r>
              <a:rPr lang="en-US" sz="1600" dirty="0"/>
              <a:t>* </a:t>
            </a:r>
            <a:r>
              <a:rPr lang="en-US" sz="1600" dirty="0" err="1"/>
              <a:t>OutputImageSpacingMmPerPixel</a:t>
            </a:r>
            <a:endParaRPr lang="en-US" sz="16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743200" y="6416675"/>
            <a:ext cx="3657600" cy="365125"/>
          </a:xfrm>
        </p:spPr>
        <p:txBody>
          <a:bodyPr/>
          <a:lstStyle/>
          <a:p>
            <a:r>
              <a:rPr lang="en-US" dirty="0" smtClean="0"/>
              <a:t>Source: doc\specifications\UltrasoundImageOrientation.pptx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05330" y="457200"/>
            <a:ext cx="3686270" cy="130805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2000" b="1" dirty="0" smtClean="0">
                <a:latin typeface="+mj-lt"/>
              </a:rPr>
              <a:t>Obsolete! (only for Plus-2.0.x)</a:t>
            </a:r>
          </a:p>
          <a:p>
            <a:pPr marL="92075" indent="-92075"/>
            <a:r>
              <a:rPr lang="en-US" sz="1400" b="1" dirty="0" smtClean="0">
                <a:latin typeface="+mj-lt"/>
              </a:rPr>
              <a:t>In current versions </a:t>
            </a:r>
            <a:r>
              <a:rPr lang="en-US" sz="1400" b="1" dirty="0">
                <a:latin typeface="+mj-lt"/>
              </a:rPr>
              <a:t>use </a:t>
            </a:r>
            <a:r>
              <a:rPr lang="en-US" sz="1400" b="1" dirty="0" err="1">
                <a:latin typeface="+mj-lt"/>
              </a:rPr>
              <a:t>TransducerCenterPixel</a:t>
            </a:r>
            <a:r>
              <a:rPr lang="en-US" sz="1400" b="1" dirty="0">
                <a:latin typeface="+mj-lt"/>
              </a:rPr>
              <a:t>:</a:t>
            </a:r>
            <a:endParaRPr lang="en-US" sz="1400" b="1" dirty="0" smtClean="0">
              <a:latin typeface="+mj-lt"/>
            </a:endParaRPr>
          </a:p>
          <a:p>
            <a:pPr marL="92075" indent="-92075"/>
            <a:r>
              <a:rPr lang="en-US" sz="1200" dirty="0" err="1" smtClean="0">
                <a:latin typeface="+mj-lt"/>
              </a:rPr>
              <a:t>TransducerCenterPixel</a:t>
            </a:r>
            <a:r>
              <a:rPr lang="en-US" sz="1200" dirty="0" smtClean="0">
                <a:latin typeface="+mj-lt"/>
              </a:rPr>
              <a:t>[0] = </a:t>
            </a:r>
            <a:r>
              <a:rPr lang="en-US" sz="1200" dirty="0" err="1" smtClean="0">
                <a:latin typeface="+mj-lt"/>
              </a:rPr>
              <a:t>OutputImageSizePixel</a:t>
            </a:r>
            <a:r>
              <a:rPr lang="en-US" sz="1200" dirty="0" smtClean="0">
                <a:latin typeface="+mj-lt"/>
              </a:rPr>
              <a:t>[0]/2</a:t>
            </a:r>
          </a:p>
          <a:p>
            <a:pPr marL="92075" indent="-92075"/>
            <a:r>
              <a:rPr lang="en-US" sz="1100" dirty="0" err="1" smtClean="0"/>
              <a:t>TransducerCenterPixel</a:t>
            </a:r>
            <a:r>
              <a:rPr lang="en-US" sz="1100" dirty="0" smtClean="0"/>
              <a:t>[1] =</a:t>
            </a:r>
            <a:br>
              <a:rPr lang="en-US" sz="1100" dirty="0" smtClean="0"/>
            </a:br>
            <a:r>
              <a:rPr lang="en-US" sz="1100" dirty="0" smtClean="0"/>
              <a:t>(</a:t>
            </a:r>
            <a:r>
              <a:rPr lang="en-US" sz="1100" dirty="0" err="1" smtClean="0"/>
              <a:t>RadiusStartMm</a:t>
            </a:r>
            <a:r>
              <a:rPr lang="en-US" sz="1100" dirty="0" smtClean="0"/>
              <a:t> –</a:t>
            </a:r>
            <a:r>
              <a:rPr lang="en-US" sz="1100" dirty="0" err="1" smtClean="0"/>
              <a:t>OutputImageStartDepthMm</a:t>
            </a:r>
            <a:r>
              <a:rPr lang="en-US" sz="1100" dirty="0" smtClean="0"/>
              <a:t>) / </a:t>
            </a:r>
            <a:r>
              <a:rPr lang="en-US" sz="1100" dirty="0" err="1" smtClean="0"/>
              <a:t>OutputImageSpacingMmPerPixel</a:t>
            </a:r>
            <a:r>
              <a:rPr lang="en-US" sz="1100" dirty="0" smtClean="0"/>
              <a:t>[1]</a:t>
            </a:r>
            <a:endParaRPr 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2559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3339" t="21875" r="10981" b="16667"/>
          <a:stretch>
            <a:fillRect/>
          </a:stretch>
        </p:blipFill>
        <p:spPr bwMode="auto">
          <a:xfrm>
            <a:off x="1869978" y="1048758"/>
            <a:ext cx="5943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1495561" y="474131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23040" y="555918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430" y="4191000"/>
            <a:ext cx="0" cy="1752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 flipH="1">
            <a:off x="3908330" y="4506968"/>
            <a:ext cx="1861184" cy="1752600"/>
          </a:xfrm>
          <a:prstGeom prst="arc">
            <a:avLst>
              <a:gd name="adj1" fmla="val 16200000"/>
              <a:gd name="adj2" fmla="val 20370779"/>
            </a:avLst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Arc 38"/>
          <p:cNvSpPr/>
          <p:nvPr/>
        </p:nvSpPr>
        <p:spPr>
          <a:xfrm>
            <a:off x="3968972" y="4367268"/>
            <a:ext cx="1780858" cy="1981200"/>
          </a:xfrm>
          <a:prstGeom prst="arc">
            <a:avLst>
              <a:gd name="adj1" fmla="val 16200000"/>
              <a:gd name="adj2" fmla="val 20370779"/>
            </a:avLst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/>
          <p:cNvSpPr txBox="1"/>
          <p:nvPr/>
        </p:nvSpPr>
        <p:spPr>
          <a:xfrm>
            <a:off x="2168430" y="4210108"/>
            <a:ext cx="223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ThetaStartDeg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= -60.0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40230" y="4057708"/>
            <a:ext cx="213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ThetaStopDeg</a:t>
            </a:r>
            <a:r>
              <a:rPr lang="en-US" dirty="0" smtClean="0">
                <a:solidFill>
                  <a:srgbClr val="FFC000"/>
                </a:solidFill>
              </a:rPr>
              <a:t> = 60.0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4832253" y="4749221"/>
            <a:ext cx="4001137" cy="48957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96920" y="4931386"/>
            <a:ext cx="224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RadiusStopMm</a:t>
            </a:r>
            <a:r>
              <a:rPr lang="en-US" dirty="0" smtClean="0">
                <a:solidFill>
                  <a:srgbClr val="FFC000"/>
                </a:solidFill>
              </a:rPr>
              <a:t> = 82.0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850930" y="5544558"/>
            <a:ext cx="68580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850930" y="4858758"/>
            <a:ext cx="0" cy="6858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66730" y="5498068"/>
            <a:ext cx="6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/>
            <a:r>
              <a:rPr lang="en-US" b="1" dirty="0" smtClean="0">
                <a:solidFill>
                  <a:srgbClr val="FFC000"/>
                </a:solidFill>
              </a:rPr>
              <a:t>(0, 0)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164" y="108677"/>
            <a:ext cx="8877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2000" b="1" dirty="0" smtClean="0">
                <a:latin typeface="+mj-lt"/>
              </a:rPr>
              <a:t>Defining the transducer geometry for RF scan conversion - curvilinear transducer</a:t>
            </a:r>
            <a:endParaRPr lang="en-US" b="1" dirty="0">
              <a:latin typeface="+mj-lt"/>
            </a:endParaRPr>
          </a:p>
        </p:txBody>
      </p:sp>
      <p:sp>
        <p:nvSpPr>
          <p:cNvPr id="3" name="Arc 2"/>
          <p:cNvSpPr/>
          <p:nvPr/>
        </p:nvSpPr>
        <p:spPr>
          <a:xfrm>
            <a:off x="4378230" y="4811133"/>
            <a:ext cx="927100" cy="830519"/>
          </a:xfrm>
          <a:prstGeom prst="arc">
            <a:avLst>
              <a:gd name="adj1" fmla="val 11166951"/>
              <a:gd name="adj2" fmla="val 2109350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Arc 28"/>
          <p:cNvSpPr/>
          <p:nvPr/>
        </p:nvSpPr>
        <p:spPr>
          <a:xfrm>
            <a:off x="852710" y="1380228"/>
            <a:ext cx="7980680" cy="7657092"/>
          </a:xfrm>
          <a:prstGeom prst="arc">
            <a:avLst>
              <a:gd name="adj1" fmla="val 11396617"/>
              <a:gd name="adj2" fmla="val 211712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Connector 6"/>
          <p:cNvCxnSpPr>
            <a:stCxn id="29" idx="0"/>
            <a:endCxn id="3" idx="0"/>
          </p:cNvCxnSpPr>
          <p:nvPr/>
        </p:nvCxnSpPr>
        <p:spPr>
          <a:xfrm>
            <a:off x="917700" y="4520611"/>
            <a:ext cx="3463811" cy="656464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stCxn id="3" idx="2"/>
            <a:endCxn id="29" idx="2"/>
          </p:cNvCxnSpPr>
          <p:nvPr/>
        </p:nvCxnSpPr>
        <p:spPr>
          <a:xfrm flipV="1">
            <a:off x="5299097" y="4712721"/>
            <a:ext cx="3500657" cy="445802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849875" y="5305481"/>
            <a:ext cx="498318" cy="4989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09352" y="5247616"/>
            <a:ext cx="226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RadiusStartMm</a:t>
            </a:r>
            <a:r>
              <a:rPr lang="en-US" dirty="0" smtClean="0">
                <a:solidFill>
                  <a:srgbClr val="FFC000"/>
                </a:solidFill>
              </a:rPr>
              <a:t> = 10.0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405890" y="4800600"/>
            <a:ext cx="3442242" cy="964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3400330" y="5544558"/>
            <a:ext cx="14478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1405890" y="4811133"/>
            <a:ext cx="0" cy="71215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71489" y="4979313"/>
            <a:ext cx="12763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C000"/>
                </a:solidFill>
              </a:rPr>
              <a:t>Transducer</a:t>
            </a:r>
            <a:br>
              <a:rPr lang="en-US" sz="1100" dirty="0" smtClean="0">
                <a:solidFill>
                  <a:srgbClr val="FFC000"/>
                </a:solidFill>
              </a:rPr>
            </a:br>
            <a:r>
              <a:rPr lang="en-US" sz="1100" dirty="0" err="1" smtClean="0">
                <a:solidFill>
                  <a:srgbClr val="FFC000"/>
                </a:solidFill>
              </a:rPr>
              <a:t>CenterPixel</a:t>
            </a:r>
            <a:r>
              <a:rPr lang="en-US" sz="1100" dirty="0" smtClean="0">
                <a:solidFill>
                  <a:srgbClr val="FFC000"/>
                </a:solidFill>
              </a:rPr>
              <a:t>[1] </a:t>
            </a:r>
            <a:r>
              <a:rPr lang="en-US" sz="1100" dirty="0" smtClean="0">
                <a:solidFill>
                  <a:srgbClr val="FFC000"/>
                </a:solidFill>
              </a:rPr>
              <a:t>= </a:t>
            </a:r>
            <a:r>
              <a:rPr lang="en-US" sz="1100" dirty="0" smtClean="0">
                <a:solidFill>
                  <a:srgbClr val="FFC000"/>
                </a:solidFill>
              </a:rPr>
              <a:t>53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758220" y="1048758"/>
            <a:ext cx="0" cy="44933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05670" y="1344988"/>
            <a:ext cx="294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OutputImageSizePixel</a:t>
            </a:r>
            <a:r>
              <a:rPr lang="en-US" dirty="0" smtClean="0">
                <a:solidFill>
                  <a:srgbClr val="FFC000"/>
                </a:solidFill>
              </a:rPr>
              <a:t>[1]=616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1867970" y="943086"/>
            <a:ext cx="5945608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133600" y="584947"/>
            <a:ext cx="294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OutputImageSizePixel</a:t>
            </a:r>
            <a:r>
              <a:rPr lang="en-US" dirty="0" smtClean="0">
                <a:solidFill>
                  <a:srgbClr val="FFC000"/>
                </a:solidFill>
              </a:rPr>
              <a:t>[0]=820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088839" y="5879068"/>
            <a:ext cx="3928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 </a:t>
            </a:r>
            <a:r>
              <a:rPr lang="en-CA" dirty="0" err="1" smtClean="0"/>
              <a:t>TransducerGeometry</a:t>
            </a:r>
            <a:r>
              <a:rPr lang="en-CA" dirty="0" smtClean="0"/>
              <a:t>=</a:t>
            </a:r>
            <a:r>
              <a:rPr lang="en-CA" dirty="0"/>
              <a:t> " </a:t>
            </a:r>
            <a:r>
              <a:rPr lang="hu-HU" dirty="0" smtClean="0"/>
              <a:t>CURVI</a:t>
            </a:r>
            <a:r>
              <a:rPr lang="en-CA" dirty="0" smtClean="0"/>
              <a:t>LINEAR</a:t>
            </a:r>
            <a:r>
              <a:rPr lang="en-CA" dirty="0"/>
              <a:t>"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8600" y="6138446"/>
            <a:ext cx="861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1600" dirty="0"/>
              <a:t>O</a:t>
            </a:r>
            <a:r>
              <a:rPr lang="en-US" sz="1600" dirty="0" smtClean="0"/>
              <a:t>utput image size in mm = </a:t>
            </a:r>
            <a:r>
              <a:rPr lang="en-US" sz="1600" dirty="0" err="1" smtClean="0"/>
              <a:t>OutputImageSizePixel</a:t>
            </a:r>
            <a:r>
              <a:rPr lang="en-US" sz="1600" dirty="0" smtClean="0"/>
              <a:t> </a:t>
            </a:r>
            <a:r>
              <a:rPr lang="en-US" sz="1600" dirty="0"/>
              <a:t>* </a:t>
            </a:r>
            <a:r>
              <a:rPr lang="en-US" sz="1600" dirty="0" err="1"/>
              <a:t>OutputImageSpacingMmPerPixel</a:t>
            </a:r>
            <a:endParaRPr lang="en-US" sz="16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743200" y="6416675"/>
            <a:ext cx="3657600" cy="365125"/>
          </a:xfrm>
        </p:spPr>
        <p:txBody>
          <a:bodyPr/>
          <a:lstStyle/>
          <a:p>
            <a:r>
              <a:rPr lang="en-US" dirty="0" smtClean="0"/>
              <a:t>Source: doc\specifications\UltrasoundImageOrientation.pptx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455850" y="457200"/>
            <a:ext cx="3535750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2000" b="1" dirty="0" smtClean="0">
                <a:latin typeface="+mj-lt"/>
              </a:rPr>
              <a:t>Plus 2.1.x and above</a:t>
            </a:r>
            <a:endParaRPr lang="en-US" b="1" dirty="0">
              <a:latin typeface="+mj-lt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869980" y="5887188"/>
            <a:ext cx="2962273" cy="1322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58553" y="5638800"/>
            <a:ext cx="19896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C000"/>
                </a:solidFill>
              </a:rPr>
              <a:t>TransducerCenterPixel</a:t>
            </a:r>
            <a:r>
              <a:rPr lang="en-US" sz="1100" dirty="0" smtClean="0">
                <a:solidFill>
                  <a:srgbClr val="FFC000"/>
                </a:solidFill>
              </a:rPr>
              <a:t>[0] </a:t>
            </a:r>
            <a:r>
              <a:rPr lang="en-US" sz="1100" dirty="0" smtClean="0">
                <a:solidFill>
                  <a:srgbClr val="FFC000"/>
                </a:solidFill>
              </a:rPr>
              <a:t>= </a:t>
            </a:r>
            <a:r>
              <a:rPr lang="en-US" sz="1100" dirty="0" smtClean="0">
                <a:solidFill>
                  <a:srgbClr val="FFC000"/>
                </a:solidFill>
              </a:rPr>
              <a:t>410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1405890" y="5523286"/>
            <a:ext cx="3432581" cy="1645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870710" y="4191000"/>
            <a:ext cx="0" cy="1752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64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078" y="624432"/>
            <a:ext cx="5867400" cy="46694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52" b="2201"/>
          <a:stretch/>
        </p:blipFill>
        <p:spPr bwMode="auto">
          <a:xfrm>
            <a:off x="2819400" y="882879"/>
            <a:ext cx="2957699" cy="391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Straight Arrow Connector 35"/>
          <p:cNvCxnSpPr/>
          <p:nvPr/>
        </p:nvCxnSpPr>
        <p:spPr>
          <a:xfrm flipV="1">
            <a:off x="5943600" y="886045"/>
            <a:ext cx="0" cy="391455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04232" y="2633782"/>
            <a:ext cx="225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>
                <a:solidFill>
                  <a:srgbClr val="FFC000"/>
                </a:solidFill>
              </a:rPr>
              <a:t>ImagingDepthMm </a:t>
            </a:r>
            <a:r>
              <a:rPr lang="en-CA" sz="1600" dirty="0" smtClean="0">
                <a:solidFill>
                  <a:srgbClr val="FFC000"/>
                </a:solidFill>
              </a:rPr>
              <a:t>= 55.0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164" y="0"/>
            <a:ext cx="8877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2000" b="1" dirty="0"/>
              <a:t>Defining the transducer geometry for RF scan conversion - </a:t>
            </a:r>
            <a:r>
              <a:rPr lang="en-US" sz="2000" b="1" dirty="0" smtClean="0"/>
              <a:t>linear </a:t>
            </a:r>
            <a:r>
              <a:rPr lang="en-US" sz="2000" b="1" dirty="0"/>
              <a:t>transducer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3088839" y="5966460"/>
            <a:ext cx="3240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 </a:t>
            </a:r>
            <a:r>
              <a:rPr lang="en-CA" dirty="0" err="1"/>
              <a:t>TransducerGeometry</a:t>
            </a:r>
            <a:r>
              <a:rPr lang="en-CA" dirty="0"/>
              <a:t>="LINEAR"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0800" y="96979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48279" y="27232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376169" y="622843"/>
            <a:ext cx="68580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376169" y="621265"/>
            <a:ext cx="0" cy="60939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57679" y="348523"/>
            <a:ext cx="6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/>
            <a:r>
              <a:rPr lang="en-US" b="1" dirty="0" smtClean="0">
                <a:solidFill>
                  <a:srgbClr val="FFC000"/>
                </a:solidFill>
              </a:rPr>
              <a:t>(0, 0)</a:t>
            </a:r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5334000" y="4800600"/>
            <a:ext cx="7239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253635" y="5293879"/>
            <a:ext cx="144256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696958" y="622843"/>
            <a:ext cx="400812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17357" y="2176046"/>
            <a:ext cx="2639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FFC000"/>
                </a:solidFill>
              </a:rPr>
              <a:t>OutputImageSizePixel</a:t>
            </a:r>
            <a:r>
              <a:rPr lang="en-US" sz="1600" dirty="0" smtClean="0">
                <a:solidFill>
                  <a:srgbClr val="FFC000"/>
                </a:solidFill>
              </a:rPr>
              <a:t>[1]=616</a:t>
            </a:r>
            <a:endParaRPr lang="en-US" sz="1600" dirty="0">
              <a:solidFill>
                <a:srgbClr val="FFC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7315200" y="623480"/>
            <a:ext cx="0" cy="46704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371078" y="2372169"/>
            <a:ext cx="5091" cy="322269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779770" y="4038600"/>
            <a:ext cx="0" cy="990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7238478" y="4539524"/>
            <a:ext cx="522" cy="10553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2819400" y="4876800"/>
            <a:ext cx="292974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371078" y="5410200"/>
            <a:ext cx="58674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051271" y="4843046"/>
            <a:ext cx="2511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 smtClean="0">
                <a:solidFill>
                  <a:srgbClr val="FFC000"/>
                </a:solidFill>
              </a:rPr>
              <a:t>TransducerWidth</a:t>
            </a:r>
            <a:r>
              <a:rPr lang="hu-HU" sz="1600" dirty="0" smtClean="0">
                <a:solidFill>
                  <a:srgbClr val="FFC000"/>
                </a:solidFill>
              </a:rPr>
              <a:t>Mm </a:t>
            </a:r>
            <a:r>
              <a:rPr lang="en-CA" sz="1600" dirty="0" smtClean="0">
                <a:solidFill>
                  <a:srgbClr val="FFC000"/>
                </a:solidFill>
              </a:rPr>
              <a:t>= 38.0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17938" y="5410200"/>
            <a:ext cx="2639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FFC000"/>
                </a:solidFill>
              </a:rPr>
              <a:t>OutputImageSizePixel</a:t>
            </a:r>
            <a:r>
              <a:rPr lang="en-US" sz="1600" dirty="0" smtClean="0">
                <a:solidFill>
                  <a:srgbClr val="FFC000"/>
                </a:solidFill>
              </a:rPr>
              <a:t>[0]=820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28600" y="6245126"/>
            <a:ext cx="861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1600" dirty="0"/>
              <a:t>O</a:t>
            </a:r>
            <a:r>
              <a:rPr lang="en-US" sz="1600" dirty="0" smtClean="0"/>
              <a:t>utput image size in mm = </a:t>
            </a:r>
            <a:r>
              <a:rPr lang="en-US" sz="1600" dirty="0" err="1" smtClean="0"/>
              <a:t>OutputImageSizePixel</a:t>
            </a:r>
            <a:r>
              <a:rPr lang="en-US" sz="1600" dirty="0" smtClean="0"/>
              <a:t> </a:t>
            </a:r>
            <a:r>
              <a:rPr lang="en-US" sz="1600" dirty="0"/>
              <a:t>* </a:t>
            </a:r>
            <a:r>
              <a:rPr lang="en-US" sz="1600" dirty="0" err="1"/>
              <a:t>OutputImageSpacingMmPerPixel</a:t>
            </a:r>
            <a:endParaRPr lang="en-US" sz="16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43200" y="6492875"/>
            <a:ext cx="3657600" cy="365125"/>
          </a:xfrm>
        </p:spPr>
        <p:txBody>
          <a:bodyPr/>
          <a:lstStyle/>
          <a:p>
            <a:r>
              <a:rPr lang="en-US" dirty="0" smtClean="0"/>
              <a:t>Source: doc\specifications\UltrasoundImageOrientation.pptx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322570" y="891540"/>
            <a:ext cx="7239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819400" y="4038600"/>
            <a:ext cx="0" cy="990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406358" y="880110"/>
            <a:ext cx="3442242" cy="964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400330" y="1524000"/>
            <a:ext cx="14478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772400" y="621030"/>
            <a:ext cx="0" cy="29361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791489" y="533400"/>
            <a:ext cx="12763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C000"/>
                </a:solidFill>
              </a:rPr>
              <a:t>Transducer</a:t>
            </a:r>
            <a:br>
              <a:rPr lang="en-US" sz="1100" dirty="0" smtClean="0">
                <a:solidFill>
                  <a:srgbClr val="FFC000"/>
                </a:solidFill>
              </a:rPr>
            </a:br>
            <a:r>
              <a:rPr lang="en-US" sz="1100" dirty="0" err="1" smtClean="0">
                <a:solidFill>
                  <a:srgbClr val="FFC000"/>
                </a:solidFill>
              </a:rPr>
              <a:t>CenterPixel</a:t>
            </a:r>
            <a:r>
              <a:rPr lang="en-US" sz="1100" dirty="0" smtClean="0">
                <a:solidFill>
                  <a:srgbClr val="FFC000"/>
                </a:solidFill>
              </a:rPr>
              <a:t>[1] </a:t>
            </a:r>
            <a:r>
              <a:rPr lang="en-US" sz="1100" dirty="0" smtClean="0">
                <a:solidFill>
                  <a:srgbClr val="FFC000"/>
                </a:solidFill>
              </a:rPr>
              <a:t>= </a:t>
            </a:r>
            <a:r>
              <a:rPr lang="en-US" sz="1100" dirty="0" smtClean="0">
                <a:solidFill>
                  <a:srgbClr val="FFC000"/>
                </a:solidFill>
              </a:rPr>
              <a:t>15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344662" y="1931768"/>
            <a:ext cx="14747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3553" y="1643390"/>
            <a:ext cx="19896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C000"/>
                </a:solidFill>
              </a:rPr>
              <a:t>TransducerCenterPixel</a:t>
            </a:r>
            <a:r>
              <a:rPr lang="en-US" sz="1100" dirty="0" smtClean="0">
                <a:solidFill>
                  <a:srgbClr val="FFC000"/>
                </a:solidFill>
              </a:rPr>
              <a:t>[0] </a:t>
            </a:r>
            <a:r>
              <a:rPr lang="en-US" sz="1100" dirty="0" smtClean="0">
                <a:solidFill>
                  <a:srgbClr val="FFC000"/>
                </a:solidFill>
              </a:rPr>
              <a:t>= </a:t>
            </a:r>
            <a:r>
              <a:rPr lang="en-US" sz="1100" dirty="0" smtClean="0">
                <a:solidFill>
                  <a:srgbClr val="FFC000"/>
                </a:solidFill>
              </a:rPr>
              <a:t>150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4406358" y="621030"/>
            <a:ext cx="3432581" cy="1645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2819400" y="621030"/>
            <a:ext cx="0" cy="143637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1371600" y="609600"/>
            <a:ext cx="0" cy="143637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27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544</Words>
  <Application>Microsoft Office PowerPoint</Application>
  <PresentationFormat>On-screen Show (4:3)</PresentationFormat>
  <Paragraphs>118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Queen's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Andras Lasso</cp:lastModifiedBy>
  <cp:revision>33</cp:revision>
  <dcterms:created xsi:type="dcterms:W3CDTF">2011-05-11T20:54:49Z</dcterms:created>
  <dcterms:modified xsi:type="dcterms:W3CDTF">2014-02-16T08:40:54Z</dcterms:modified>
</cp:coreProperties>
</file>