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1004" y="64"/>
      </p:cViewPr>
      <p:guideLst>
        <p:guide orient="horz" pos="2160"/>
        <p:guide pos="54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29989-2A3A-4071-8AAB-A4A4DA00AA76}" type="datetimeFigureOut">
              <a:rPr lang="en-CA" smtClean="0"/>
              <a:t>2014-08-06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B59E8-5DF8-4460-9430-E77B3A6930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98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7AD8-7DA6-49ED-A6A1-3E576430A444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A583-A045-42C3-B180-810431823F7C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6EE2-A389-49DA-852C-A25EEA0096A5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99BF-65A4-44D1-9626-4CB2683479A0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70DA-FA6F-402B-A47E-99A02268F9C9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5FA0-417C-40D8-84E5-0BBAE59E3627}" type="datetime1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6B02-38C3-4CBB-A488-70C85C7D6D5F}" type="datetime1">
              <a:rPr lang="en-US" smtClean="0"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31BF-6D24-4EBE-983D-DBF326ECDFD5}" type="datetime1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0BEF-A390-4EED-B356-2EDD103CB91A}" type="datetime1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545-71A4-4166-A3E6-0B73A95A4B04}" type="datetime1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AC2-5E11-4AE9-8C29-3721D388FBC1}" type="datetime1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AE0A-D4D8-4B96-AA9E-22A2EF91B3C7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Source: doc\specifications\UltrasoundImageOrientation.pptx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130697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438400"/>
            <a:ext cx="1981200" cy="27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4657" y="1459468"/>
            <a:ext cx="3833813" cy="84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>
            <a:off x="990600" y="4724400"/>
            <a:ext cx="88545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479814" y="5120640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4343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2254" y="5334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1456954" y="4305300"/>
            <a:ext cx="838994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2254" y="3733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05000" y="4724400"/>
            <a:ext cx="838200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0800" y="4343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7162800" y="4958232"/>
            <a:ext cx="885454" cy="2270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962900" y="5070944"/>
            <a:ext cx="609600" cy="38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48159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0" y="54900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5242491" y="2388341"/>
            <a:ext cx="685800" cy="472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104564" y="1688068"/>
            <a:ext cx="504454" cy="38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61764" y="2678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2164" y="1383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4790238" y="1664253"/>
            <a:ext cx="50445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5064" y="2038588"/>
            <a:ext cx="807720" cy="6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66564" y="1699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71164" y="1383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96340" y="4617720"/>
            <a:ext cx="228600" cy="28956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72400" y="4804244"/>
            <a:ext cx="228600" cy="28956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57600" y="3810000"/>
            <a:ext cx="2506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/>
              <a:t>Transducer axes:</a:t>
            </a:r>
          </a:p>
          <a:p>
            <a:pPr marL="342900" indent="-342900"/>
            <a:r>
              <a:rPr lang="en-US" dirty="0" smtClean="0"/>
              <a:t>M = marked</a:t>
            </a:r>
          </a:p>
          <a:p>
            <a:pPr marL="342900" indent="-342900"/>
            <a:r>
              <a:rPr lang="en-US" dirty="0" smtClean="0"/>
              <a:t>U = unmarked = -marked</a:t>
            </a:r>
          </a:p>
          <a:p>
            <a:pPr marL="342900" indent="-342900"/>
            <a:r>
              <a:rPr lang="en-US" dirty="0" smtClean="0"/>
              <a:t>F = far</a:t>
            </a:r>
          </a:p>
          <a:p>
            <a:pPr marL="342900" indent="-342900"/>
            <a:r>
              <a:rPr lang="en-US" dirty="0" smtClean="0"/>
              <a:t>N = near = -far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9140" y="4823460"/>
            <a:ext cx="7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marker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39000" y="4572000"/>
            <a:ext cx="7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marker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S:\images\ablationphantom\20100818\us\10-22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8229600" cy="6172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505200" y="12192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795554" y="16146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8164" y="838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16880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3962400" y="9906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1000" y="685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91000" y="12192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3258" y="838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38" name="Oval 37"/>
          <p:cNvSpPr/>
          <p:nvPr/>
        </p:nvSpPr>
        <p:spPr>
          <a:xfrm>
            <a:off x="2522220" y="1097280"/>
            <a:ext cx="355002" cy="38100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66800" y="15240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Marker symbol (U) is shown at the marked/near corner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096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5181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y=480)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518160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y=480)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610" y="2286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y=0)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6096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219994" y="913606"/>
            <a:ext cx="6096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5020" y="259080"/>
            <a:ext cx="320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direction (towards x increase)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" y="990600"/>
            <a:ext cx="137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</a:t>
            </a:r>
          </a:p>
          <a:p>
            <a:pPr algn="r"/>
            <a:r>
              <a:rPr lang="en-US" dirty="0" smtClean="0"/>
              <a:t>(towards</a:t>
            </a:r>
            <a:br>
              <a:rPr lang="en-US" dirty="0" smtClean="0"/>
            </a:br>
            <a:r>
              <a:rPr lang="en-US" dirty="0" smtClean="0"/>
              <a:t>y increase)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038600" y="13716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328954" y="17670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1564" y="990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1840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95800" y="11430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4400" y="8382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24400" y="13716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06658" y="99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4600" y="5754469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x=U</a:t>
            </a:r>
          </a:p>
          <a:p>
            <a:pPr marL="342900" indent="-342900"/>
            <a:r>
              <a:rPr lang="en-US" dirty="0" smtClean="0"/>
              <a:t>y=F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18601" y="5906869"/>
            <a:ext cx="36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=&gt; </a:t>
            </a:r>
            <a:r>
              <a:rPr lang="en-US" dirty="0" err="1" smtClean="0"/>
              <a:t>UltrasoundImageOrientation</a:t>
            </a:r>
            <a:r>
              <a:rPr lang="en-US" dirty="0" smtClean="0"/>
              <a:t> = UF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49241" y="381000"/>
            <a:ext cx="5931887" cy="448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17994" y="4849183"/>
            <a:ext cx="27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Image size: 640x480 pixels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86929" y="1745328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88517" y="1134140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89328" y="13627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6929" y="19723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86135" y="1744534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6929" y="10579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90164" y="1732072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0764" y="136274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007994" y="4029740"/>
            <a:ext cx="56567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80566" y="3637072"/>
            <a:ext cx="479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/>
            <a:r>
              <a:rPr lang="en-US" dirty="0" err="1" smtClean="0">
                <a:solidFill>
                  <a:srgbClr val="FFC000"/>
                </a:solidFill>
              </a:rPr>
              <a:t>ClipRectangleSize</a:t>
            </a:r>
            <a:r>
              <a:rPr lang="en-US" dirty="0" smtClean="0">
                <a:solidFill>
                  <a:srgbClr val="FFC000"/>
                </a:solidFill>
              </a:rPr>
              <a:t> (first component) = 600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05754" y="5096540"/>
            <a:ext cx="36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ClipRectangleOrigin</a:t>
            </a:r>
            <a:r>
              <a:rPr lang="en-US" dirty="0" smtClean="0">
                <a:solidFill>
                  <a:srgbClr val="FFC000"/>
                </a:solidFill>
              </a:rPr>
              <a:t> = 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013682" y="4486940"/>
            <a:ext cx="15240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830194" y="486794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30194" y="418214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5394" y="4258340"/>
            <a:ext cx="1591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MF</a:t>
            </a:r>
            <a:r>
              <a:rPr lang="en-US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07994" y="817672"/>
            <a:ext cx="5656788" cy="366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074794" y="817672"/>
            <a:ext cx="0" cy="36692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53991" y="2734340"/>
            <a:ext cx="509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ClipRectangleSize</a:t>
            </a:r>
            <a:r>
              <a:rPr lang="en-US" dirty="0" smtClean="0">
                <a:solidFill>
                  <a:srgbClr val="FFC000"/>
                </a:solidFill>
              </a:rPr>
              <a:t> (second component) = 360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0"/>
            <a:ext cx="887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dirty="0" smtClean="0">
                <a:latin typeface="+mj-lt"/>
              </a:rPr>
              <a:t>Defining </a:t>
            </a:r>
            <a:r>
              <a:rPr lang="en-US" b="1" dirty="0" smtClean="0">
                <a:latin typeface="+mj-lt"/>
              </a:rPr>
              <a:t>clipping rectangle for </a:t>
            </a:r>
            <a:r>
              <a:rPr lang="en-US" b="1" dirty="0" smtClean="0">
                <a:latin typeface="+mj-lt"/>
              </a:rPr>
              <a:t>volume </a:t>
            </a:r>
            <a:r>
              <a:rPr lang="en-US" b="1" dirty="0" smtClean="0">
                <a:latin typeface="+mj-lt"/>
              </a:rPr>
              <a:t>reconstruction</a:t>
            </a:r>
            <a:endParaRPr lang="en-US" sz="1600" b="1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746248" y="381000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Pie 33"/>
          <p:cNvSpPr/>
          <p:nvPr/>
        </p:nvSpPr>
        <p:spPr>
          <a:xfrm rot="10800000">
            <a:off x="876300" y="866552"/>
            <a:ext cx="7696200" cy="7467599"/>
          </a:xfrm>
          <a:prstGeom prst="pie">
            <a:avLst>
              <a:gd name="adj1" fmla="val 601583"/>
              <a:gd name="adj2" fmla="val 103715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 rot="10800000">
            <a:off x="4298832" y="4164063"/>
            <a:ext cx="870068" cy="844224"/>
          </a:xfrm>
          <a:prstGeom prst="pie">
            <a:avLst>
              <a:gd name="adj1" fmla="val 601583"/>
              <a:gd name="adj2" fmla="val 103715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305919" y="4260110"/>
            <a:ext cx="838989" cy="6085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98865" y="1132738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00453" y="521550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1264" y="75015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98865" y="13597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98071" y="1131944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98865" y="4453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02100" y="1119482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92700" y="75015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11700" y="280755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574416" y="3556986"/>
            <a:ext cx="2216784" cy="2415084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845242" y="3670006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891390" y="3274615"/>
            <a:ext cx="282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FanAnglesDeg</a:t>
            </a:r>
            <a:r>
              <a:rPr lang="en-US" dirty="0" smtClean="0">
                <a:solidFill>
                  <a:srgbClr val="FFC000"/>
                </a:solidFill>
              </a:rPr>
              <a:t>[1</a:t>
            </a:r>
            <a:r>
              <a:rPr lang="en-US" dirty="0" smtClean="0">
                <a:solidFill>
                  <a:srgbClr val="FFC000"/>
                </a:solidFill>
              </a:rPr>
              <a:t>] =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-60 (deg)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3372618"/>
            <a:ext cx="27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FanAnglesDeg</a:t>
            </a:r>
            <a:r>
              <a:rPr lang="en-US" dirty="0" smtClean="0">
                <a:solidFill>
                  <a:srgbClr val="FFC000"/>
                </a:solidFill>
              </a:rPr>
              <a:t>[2</a:t>
            </a:r>
            <a:r>
              <a:rPr lang="en-US" dirty="0" smtClean="0">
                <a:solidFill>
                  <a:srgbClr val="FFC000"/>
                </a:solidFill>
              </a:rPr>
              <a:t>] = 60 (deg)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686300" y="4603129"/>
            <a:ext cx="495934" cy="713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1184683">
            <a:off x="4724400" y="4429642"/>
            <a:ext cx="319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FanRadiusStartPixel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50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97076" y="5098310"/>
            <a:ext cx="271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FanOrigin</a:t>
            </a:r>
            <a:r>
              <a:rPr lang="en-US" dirty="0" smtClean="0">
                <a:solidFill>
                  <a:srgbClr val="FFC000"/>
                </a:solidFill>
              </a:rPr>
              <a:t> = 320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657600" y="4560151"/>
            <a:ext cx="1054100" cy="5381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27200" y="486971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727200" y="418391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0795" y="4366394"/>
            <a:ext cx="159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MF</a:t>
            </a:r>
            <a:r>
              <a:rPr lang="en-US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0"/>
            <a:ext cx="887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dirty="0" smtClean="0">
                <a:latin typeface="+mj-lt"/>
              </a:rPr>
              <a:t>Defining </a:t>
            </a:r>
            <a:r>
              <a:rPr lang="en-US" b="1" dirty="0" smtClean="0">
                <a:latin typeface="+mj-lt"/>
              </a:rPr>
              <a:t>clipping fan for </a:t>
            </a:r>
            <a:r>
              <a:rPr lang="en-US" b="1" dirty="0" smtClean="0">
                <a:latin typeface="+mj-lt"/>
              </a:rPr>
              <a:t>volume </a:t>
            </a:r>
            <a:r>
              <a:rPr lang="en-US" b="1" dirty="0" smtClean="0">
                <a:latin typeface="+mj-lt"/>
              </a:rPr>
              <a:t>reconstruction</a:t>
            </a:r>
            <a:endParaRPr lang="en-US" sz="1600" b="1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99001" y="3899903"/>
            <a:ext cx="3790316" cy="5739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049164">
            <a:off x="5556840" y="3737609"/>
            <a:ext cx="328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FanRadiusEndPixel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450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17994" y="4881378"/>
            <a:ext cx="27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Image size: 640x480 pixels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69978" y="1048758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495561" y="47413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040" y="55591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430" y="3448108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908330" y="4506968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968972" y="4367268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168430" y="4210108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ThetaStartDeg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-60.0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0230" y="4057708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ThetaStopDeg</a:t>
            </a:r>
            <a:r>
              <a:rPr lang="en-US" dirty="0" smtClean="0">
                <a:solidFill>
                  <a:srgbClr val="FFC000"/>
                </a:solidFill>
              </a:rPr>
              <a:t> = 60.0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32253" y="4749221"/>
            <a:ext cx="4001137" cy="4895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6920" y="4931386"/>
            <a:ext cx="224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RadiusStopMm</a:t>
            </a:r>
            <a:r>
              <a:rPr lang="en-US" dirty="0" smtClean="0">
                <a:solidFill>
                  <a:srgbClr val="FFC000"/>
                </a:solidFill>
              </a:rPr>
              <a:t> = 82.0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50930" y="5544558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50930" y="4858758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66730" y="5498068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108677"/>
            <a:ext cx="887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dirty="0" smtClean="0">
                <a:latin typeface="+mj-lt"/>
              </a:rPr>
              <a:t>Defining the transducer geometry for RF scan conversion - curvilinear transducer</a:t>
            </a:r>
            <a:endParaRPr lang="en-US" sz="1600" b="1" dirty="0">
              <a:latin typeface="+mj-lt"/>
            </a:endParaRPr>
          </a:p>
        </p:txBody>
      </p:sp>
      <p:sp>
        <p:nvSpPr>
          <p:cNvPr id="3" name="Arc 2"/>
          <p:cNvSpPr/>
          <p:nvPr/>
        </p:nvSpPr>
        <p:spPr>
          <a:xfrm>
            <a:off x="4378230" y="4811133"/>
            <a:ext cx="927100" cy="830519"/>
          </a:xfrm>
          <a:prstGeom prst="arc">
            <a:avLst>
              <a:gd name="adj1" fmla="val 11166951"/>
              <a:gd name="adj2" fmla="val 210935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c 28"/>
          <p:cNvSpPr/>
          <p:nvPr/>
        </p:nvSpPr>
        <p:spPr>
          <a:xfrm>
            <a:off x="852710" y="1380228"/>
            <a:ext cx="7980680" cy="7657092"/>
          </a:xfrm>
          <a:prstGeom prst="arc">
            <a:avLst>
              <a:gd name="adj1" fmla="val 11396617"/>
              <a:gd name="adj2" fmla="val 211712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29" idx="0"/>
            <a:endCxn id="3" idx="0"/>
          </p:cNvCxnSpPr>
          <p:nvPr/>
        </p:nvCxnSpPr>
        <p:spPr>
          <a:xfrm>
            <a:off x="917700" y="4520611"/>
            <a:ext cx="3463811" cy="65646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3" idx="2"/>
            <a:endCxn id="29" idx="2"/>
          </p:cNvCxnSpPr>
          <p:nvPr/>
        </p:nvCxnSpPr>
        <p:spPr>
          <a:xfrm flipV="1">
            <a:off x="5299097" y="4712721"/>
            <a:ext cx="3500657" cy="4458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49875" y="5305481"/>
            <a:ext cx="498318" cy="49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9352" y="5247616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RadiusStartMm</a:t>
            </a:r>
            <a:r>
              <a:rPr lang="en-US" dirty="0" smtClean="0">
                <a:solidFill>
                  <a:srgbClr val="FFC000"/>
                </a:solidFill>
              </a:rPr>
              <a:t> = 10.0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400330" y="520546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00330" y="554455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51048" y="5229667"/>
            <a:ext cx="0" cy="2936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1200" y="5190402"/>
            <a:ext cx="2143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OutputImageStartDephMm</a:t>
            </a:r>
            <a:r>
              <a:rPr lang="en-US" sz="1100" dirty="0" smtClean="0">
                <a:solidFill>
                  <a:srgbClr val="FFC000"/>
                </a:solidFill>
              </a:rPr>
              <a:t> = -3.0 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758220" y="1048758"/>
            <a:ext cx="0" cy="4493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5670" y="134498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867970" y="943086"/>
            <a:ext cx="5945608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33600" y="584947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88839" y="5879068"/>
            <a:ext cx="39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 smtClean="0"/>
              <a:t>TransducerGeometry</a:t>
            </a:r>
            <a:r>
              <a:rPr lang="en-CA" dirty="0" smtClean="0"/>
              <a:t>=</a:t>
            </a:r>
            <a:r>
              <a:rPr lang="en-CA" dirty="0"/>
              <a:t> " </a:t>
            </a:r>
            <a:r>
              <a:rPr lang="hu-HU" dirty="0" smtClean="0"/>
              <a:t>CURVI</a:t>
            </a:r>
            <a:r>
              <a:rPr lang="en-CA" dirty="0" smtClean="0"/>
              <a:t>LINEAR</a:t>
            </a:r>
            <a:r>
              <a:rPr lang="en-CA" dirty="0"/>
              <a:t>"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613844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166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05330" y="457200"/>
            <a:ext cx="3686270" cy="13080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Obsolete! (only for Plus-2.0.x)</a:t>
            </a:r>
          </a:p>
          <a:p>
            <a:pPr marL="92075" indent="-92075"/>
            <a:r>
              <a:rPr lang="en-US" sz="1400" b="1" dirty="0" smtClean="0">
                <a:latin typeface="+mj-lt"/>
              </a:rPr>
              <a:t>In current versions </a:t>
            </a:r>
            <a:r>
              <a:rPr lang="en-US" sz="1400" b="1" dirty="0">
                <a:latin typeface="+mj-lt"/>
              </a:rPr>
              <a:t>use </a:t>
            </a:r>
            <a:r>
              <a:rPr lang="en-US" sz="1400" b="1" dirty="0" err="1">
                <a:latin typeface="+mj-lt"/>
              </a:rPr>
              <a:t>TransducerCenterPixel</a:t>
            </a:r>
            <a:r>
              <a:rPr lang="en-US" sz="1400" b="1" dirty="0">
                <a:latin typeface="+mj-lt"/>
              </a:rPr>
              <a:t>:</a:t>
            </a:r>
            <a:endParaRPr lang="en-US" sz="1400" b="1" dirty="0" smtClean="0">
              <a:latin typeface="+mj-lt"/>
            </a:endParaRPr>
          </a:p>
          <a:p>
            <a:pPr marL="92075" indent="-92075"/>
            <a:r>
              <a:rPr lang="en-US" sz="1200" dirty="0" err="1" smtClean="0">
                <a:latin typeface="+mj-lt"/>
              </a:rPr>
              <a:t>TransducerCenterPixel</a:t>
            </a:r>
            <a:r>
              <a:rPr lang="en-US" sz="1200" dirty="0" smtClean="0">
                <a:latin typeface="+mj-lt"/>
              </a:rPr>
              <a:t>[0] = </a:t>
            </a:r>
            <a:r>
              <a:rPr lang="en-US" sz="1200" dirty="0" err="1" smtClean="0">
                <a:latin typeface="+mj-lt"/>
              </a:rPr>
              <a:t>OutputImageSizePixel</a:t>
            </a:r>
            <a:r>
              <a:rPr lang="en-US" sz="1200" dirty="0" smtClean="0">
                <a:latin typeface="+mj-lt"/>
              </a:rPr>
              <a:t>[0]/2</a:t>
            </a:r>
          </a:p>
          <a:p>
            <a:pPr marL="92075" indent="-92075"/>
            <a:r>
              <a:rPr lang="en-US" sz="1100" dirty="0" err="1" smtClean="0"/>
              <a:t>TransducerCenterPixel</a:t>
            </a:r>
            <a:r>
              <a:rPr lang="en-US" sz="1100" dirty="0" smtClean="0"/>
              <a:t>[1] =</a:t>
            </a:r>
            <a:br>
              <a:rPr lang="en-US" sz="1100" dirty="0" smtClean="0"/>
            </a:br>
            <a:r>
              <a:rPr lang="en-US" sz="1100" dirty="0" smtClean="0"/>
              <a:t>(</a:t>
            </a:r>
            <a:r>
              <a:rPr lang="en-US" sz="1100" dirty="0" err="1" smtClean="0"/>
              <a:t>RadiusStartMm</a:t>
            </a:r>
            <a:r>
              <a:rPr lang="en-US" sz="1100" dirty="0" smtClean="0"/>
              <a:t> –</a:t>
            </a:r>
            <a:r>
              <a:rPr lang="en-US" sz="1100" dirty="0" err="1" smtClean="0"/>
              <a:t>OutputImageStartDepthMm</a:t>
            </a:r>
            <a:r>
              <a:rPr lang="en-US" sz="1100" dirty="0" smtClean="0"/>
              <a:t>) / </a:t>
            </a:r>
            <a:r>
              <a:rPr lang="en-US" sz="1100" dirty="0" err="1" smtClean="0"/>
              <a:t>OutputImageSpacingMmPerPixel</a:t>
            </a:r>
            <a:r>
              <a:rPr lang="en-US" sz="1100" dirty="0" smtClean="0"/>
              <a:t>[1]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55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69978" y="1048758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495561" y="47413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040" y="55591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430" y="419100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908330" y="4506968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968972" y="4367268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168430" y="4210108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ThetaStartDeg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-60.0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0230" y="4057708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ThetaStopDeg</a:t>
            </a:r>
            <a:r>
              <a:rPr lang="en-US" dirty="0" smtClean="0">
                <a:solidFill>
                  <a:srgbClr val="FFC000"/>
                </a:solidFill>
              </a:rPr>
              <a:t> = 60.0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32253" y="4749221"/>
            <a:ext cx="4001137" cy="4895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6920" y="4931386"/>
            <a:ext cx="224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RadiusStopMm</a:t>
            </a:r>
            <a:r>
              <a:rPr lang="en-US" dirty="0" smtClean="0">
                <a:solidFill>
                  <a:srgbClr val="FFC000"/>
                </a:solidFill>
              </a:rPr>
              <a:t> = 82.0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50930" y="5544558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50930" y="4858758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66730" y="5498068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transducer geometry for RF scan conversion - curvilinear transducer</a:t>
            </a:r>
            <a:endParaRPr lang="en-US" b="1" dirty="0">
              <a:latin typeface="+mj-lt"/>
            </a:endParaRPr>
          </a:p>
        </p:txBody>
      </p:sp>
      <p:sp>
        <p:nvSpPr>
          <p:cNvPr id="3" name="Arc 2"/>
          <p:cNvSpPr/>
          <p:nvPr/>
        </p:nvSpPr>
        <p:spPr>
          <a:xfrm>
            <a:off x="4378230" y="4811133"/>
            <a:ext cx="927100" cy="830519"/>
          </a:xfrm>
          <a:prstGeom prst="arc">
            <a:avLst>
              <a:gd name="adj1" fmla="val 11166951"/>
              <a:gd name="adj2" fmla="val 210935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c 28"/>
          <p:cNvSpPr/>
          <p:nvPr/>
        </p:nvSpPr>
        <p:spPr>
          <a:xfrm>
            <a:off x="852710" y="1380228"/>
            <a:ext cx="7980680" cy="7657092"/>
          </a:xfrm>
          <a:prstGeom prst="arc">
            <a:avLst>
              <a:gd name="adj1" fmla="val 11396617"/>
              <a:gd name="adj2" fmla="val 211712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29" idx="0"/>
            <a:endCxn id="3" idx="0"/>
          </p:cNvCxnSpPr>
          <p:nvPr/>
        </p:nvCxnSpPr>
        <p:spPr>
          <a:xfrm>
            <a:off x="917700" y="4520611"/>
            <a:ext cx="3463811" cy="65646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3" idx="2"/>
            <a:endCxn id="29" idx="2"/>
          </p:cNvCxnSpPr>
          <p:nvPr/>
        </p:nvCxnSpPr>
        <p:spPr>
          <a:xfrm flipV="1">
            <a:off x="5299097" y="4712721"/>
            <a:ext cx="3500657" cy="4458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49875" y="5305481"/>
            <a:ext cx="498318" cy="49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9352" y="5247616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RadiusStartMm</a:t>
            </a:r>
            <a:r>
              <a:rPr lang="en-US" dirty="0" smtClean="0">
                <a:solidFill>
                  <a:srgbClr val="FFC000"/>
                </a:solidFill>
              </a:rPr>
              <a:t> = 10.0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05890" y="4800600"/>
            <a:ext cx="3442242" cy="96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00330" y="554455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405890" y="4811133"/>
            <a:ext cx="0" cy="7121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1489" y="4979313"/>
            <a:ext cx="1276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Transducer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err="1" smtClean="0">
                <a:solidFill>
                  <a:srgbClr val="FFC000"/>
                </a:solidFill>
              </a:rPr>
              <a:t>CenterPixel</a:t>
            </a:r>
            <a:r>
              <a:rPr lang="en-US" sz="1100" dirty="0" smtClean="0">
                <a:solidFill>
                  <a:srgbClr val="FFC000"/>
                </a:solidFill>
              </a:rPr>
              <a:t>[1] = 53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758220" y="1048758"/>
            <a:ext cx="0" cy="4493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5670" y="134498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867970" y="943086"/>
            <a:ext cx="5945608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33600" y="584947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88839" y="5879068"/>
            <a:ext cx="39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 smtClean="0"/>
              <a:t>TransducerGeometry</a:t>
            </a:r>
            <a:r>
              <a:rPr lang="en-CA" dirty="0" smtClean="0"/>
              <a:t>=</a:t>
            </a:r>
            <a:r>
              <a:rPr lang="en-CA" dirty="0"/>
              <a:t> " </a:t>
            </a:r>
            <a:r>
              <a:rPr lang="hu-HU" dirty="0" smtClean="0"/>
              <a:t>CURVI</a:t>
            </a:r>
            <a:r>
              <a:rPr lang="en-CA" dirty="0" smtClean="0"/>
              <a:t>LINEAR</a:t>
            </a:r>
            <a:r>
              <a:rPr lang="en-CA" dirty="0"/>
              <a:t>"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613844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166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55850" y="457200"/>
            <a:ext cx="353575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Plus 2.1.x and above</a:t>
            </a:r>
            <a:endParaRPr lang="en-US" b="1" dirty="0"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69980" y="5887188"/>
            <a:ext cx="2962273" cy="132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8553" y="5638800"/>
            <a:ext cx="1989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TransducerCenterPixel</a:t>
            </a:r>
            <a:r>
              <a:rPr lang="en-US" sz="1100" dirty="0" smtClean="0">
                <a:solidFill>
                  <a:srgbClr val="FFC000"/>
                </a:solidFill>
              </a:rPr>
              <a:t>[0] = 410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405890" y="5523286"/>
            <a:ext cx="3432581" cy="164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70710" y="419100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4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078" y="624432"/>
            <a:ext cx="5867400" cy="4669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52" b="2201"/>
          <a:stretch/>
        </p:blipFill>
        <p:spPr bwMode="auto">
          <a:xfrm>
            <a:off x="2819400" y="882879"/>
            <a:ext cx="2957699" cy="39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5943600" y="886045"/>
            <a:ext cx="0" cy="39145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04232" y="2633782"/>
            <a:ext cx="225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solidFill>
                  <a:srgbClr val="FFC000"/>
                </a:solidFill>
              </a:rPr>
              <a:t>ImagingDepthMm </a:t>
            </a:r>
            <a:r>
              <a:rPr lang="en-CA" sz="1600" dirty="0" smtClean="0">
                <a:solidFill>
                  <a:srgbClr val="FFC000"/>
                </a:solidFill>
              </a:rPr>
              <a:t>= 55.0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0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/>
              <a:t>Defining the transducer geometry for RF scan conversion - </a:t>
            </a:r>
            <a:r>
              <a:rPr lang="en-US" sz="2000" b="1" dirty="0" smtClean="0"/>
              <a:t>linear </a:t>
            </a:r>
            <a:r>
              <a:rPr lang="en-US" sz="2000" b="1" dirty="0"/>
              <a:t>transducer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88839" y="5966460"/>
            <a:ext cx="3240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TransducerGeometry</a:t>
            </a:r>
            <a:r>
              <a:rPr lang="en-CA" dirty="0"/>
              <a:t>="LINEAR"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0800" y="96979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8279" y="27232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376169" y="622843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76169" y="621265"/>
            <a:ext cx="0" cy="60939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7679" y="348523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334000" y="4800600"/>
            <a:ext cx="7239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253635" y="5293879"/>
            <a:ext cx="14425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96958" y="622843"/>
            <a:ext cx="40081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7357" y="2176046"/>
            <a:ext cx="2639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C000"/>
                </a:solidFill>
              </a:rPr>
              <a:t>OutputImageSizePixel</a:t>
            </a:r>
            <a:r>
              <a:rPr lang="en-US" sz="1600" dirty="0" smtClean="0">
                <a:solidFill>
                  <a:srgbClr val="FFC000"/>
                </a:solidFill>
              </a:rPr>
              <a:t>[1]=616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315200" y="623480"/>
            <a:ext cx="0" cy="4670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371078" y="2372169"/>
            <a:ext cx="5091" cy="32226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79770" y="4038600"/>
            <a:ext cx="0" cy="990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238478" y="4539524"/>
            <a:ext cx="522" cy="10553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819400" y="4876800"/>
            <a:ext cx="292974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371078" y="5410200"/>
            <a:ext cx="58674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51271" y="4843046"/>
            <a:ext cx="251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 smtClean="0">
                <a:solidFill>
                  <a:srgbClr val="FFC000"/>
                </a:solidFill>
              </a:rPr>
              <a:t>TransducerWidth</a:t>
            </a:r>
            <a:r>
              <a:rPr lang="hu-HU" sz="1600" dirty="0" smtClean="0">
                <a:solidFill>
                  <a:srgbClr val="FFC000"/>
                </a:solidFill>
              </a:rPr>
              <a:t>Mm </a:t>
            </a:r>
            <a:r>
              <a:rPr lang="en-CA" sz="1600" dirty="0" smtClean="0">
                <a:solidFill>
                  <a:srgbClr val="FFC000"/>
                </a:solidFill>
              </a:rPr>
              <a:t>= 38.0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17938" y="5410200"/>
            <a:ext cx="2639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C000"/>
                </a:solidFill>
              </a:rPr>
              <a:t>OutputImageSizePixel</a:t>
            </a:r>
            <a:r>
              <a:rPr lang="en-US" sz="1600" dirty="0" smtClean="0">
                <a:solidFill>
                  <a:srgbClr val="FFC000"/>
                </a:solidFill>
              </a:rPr>
              <a:t>[0]=820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00" y="624512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322570" y="891540"/>
            <a:ext cx="7239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819400" y="4038600"/>
            <a:ext cx="0" cy="990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06358" y="880110"/>
            <a:ext cx="3442242" cy="96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00330" y="1524000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72400" y="621030"/>
            <a:ext cx="0" cy="2936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1489" y="533400"/>
            <a:ext cx="1276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Transducer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err="1" smtClean="0">
                <a:solidFill>
                  <a:srgbClr val="FFC000"/>
                </a:solidFill>
              </a:rPr>
              <a:t>CenterPixel</a:t>
            </a:r>
            <a:r>
              <a:rPr lang="en-US" sz="1100" dirty="0" smtClean="0">
                <a:solidFill>
                  <a:srgbClr val="FFC000"/>
                </a:solidFill>
              </a:rPr>
              <a:t>[1] = 15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344662" y="1931768"/>
            <a:ext cx="14747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553" y="1643390"/>
            <a:ext cx="1989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TransducerCenterPixel</a:t>
            </a:r>
            <a:r>
              <a:rPr lang="en-US" sz="1100" dirty="0" smtClean="0">
                <a:solidFill>
                  <a:srgbClr val="FFC000"/>
                </a:solidFill>
              </a:rPr>
              <a:t>[0] = 150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406358" y="621030"/>
            <a:ext cx="3432581" cy="164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819400" y="621030"/>
            <a:ext cx="0" cy="14363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371600" y="609600"/>
            <a:ext cx="0" cy="14363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406</Words>
  <Application>Microsoft Office PowerPoint</Application>
  <PresentationFormat>On-screen Show (4:3)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41</cp:revision>
  <dcterms:created xsi:type="dcterms:W3CDTF">2011-05-11T20:54:49Z</dcterms:created>
  <dcterms:modified xsi:type="dcterms:W3CDTF">2014-08-06T14:40:22Z</dcterms:modified>
</cp:coreProperties>
</file>