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2" r:id="rId3"/>
    <p:sldId id="264" r:id="rId4"/>
    <p:sldId id="259" r:id="rId5"/>
    <p:sldId id="265" r:id="rId6"/>
    <p:sldId id="272" r:id="rId7"/>
    <p:sldId id="267" r:id="rId8"/>
    <p:sldId id="266" r:id="rId9"/>
    <p:sldId id="268" r:id="rId10"/>
    <p:sldId id="269" r:id="rId11"/>
    <p:sldId id="270" r:id="rId12"/>
    <p:sldId id="271" r:id="rId13"/>
    <p:sldId id="273" r:id="rId14"/>
    <p:sldId id="275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43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E2C8F-80C9-49EC-8D3E-1E16295FA588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029B5-A1E2-4665-B56F-B8A6AD1551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9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3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371600" y="6486417"/>
            <a:ext cx="6400800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6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4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8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8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9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8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9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sembla.com/spaces/pl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assembla.com/spaces/plus/documents/bGBiMk_1yr4islacwqjQWU/download/bGBiMk_1yr4islacwqjQW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ssembla.com/code/plus/subversion/nodes/trunk/PlusLib/docs/fCAL/CoordinateSystems/FreehandCalibration_CoordinateRepresentation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sembla.com/spaces/plus/wiki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www.assembla.com/spaces/plus/wiki/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PLUS Tutorial: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Ultrasound probe calibration using </a:t>
            </a:r>
            <a:r>
              <a:rPr lang="en-US" dirty="0" err="1" smtClean="0"/>
              <a:t>fCal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066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1800" dirty="0" smtClean="0">
                <a:hlinkClick r:id="rId2"/>
              </a:rPr>
              <a:t>www.assembla.com/spaces/plus</a:t>
            </a:r>
            <a:endParaRPr lang="en-US" sz="1800" dirty="0" smtClean="0"/>
          </a:p>
          <a:p>
            <a:pPr>
              <a:defRPr/>
            </a:pPr>
            <a:r>
              <a:rPr lang="en-US" sz="2000" dirty="0" smtClean="0"/>
              <a:t>Last Updated:  12/06/2012</a:t>
            </a:r>
          </a:p>
          <a:p>
            <a:pPr>
              <a:defRPr/>
            </a:pPr>
            <a:r>
              <a:rPr lang="en-US" sz="2000" dirty="0" smtClean="0"/>
              <a:t>By </a:t>
            </a:r>
            <a:r>
              <a:rPr lang="en-US" sz="2000" dirty="0" err="1" smtClean="0"/>
              <a:t>Paweena</a:t>
            </a:r>
            <a:r>
              <a:rPr lang="en-US" sz="2000" dirty="0" smtClean="0"/>
              <a:t> U-</a:t>
            </a:r>
            <a:r>
              <a:rPr lang="en-US" sz="2000" dirty="0" err="1" smtClean="0"/>
              <a:t>Thainual</a:t>
            </a:r>
            <a:r>
              <a:rPr lang="en-US" sz="2000" dirty="0" smtClean="0"/>
              <a:t> (Sue Sue)</a:t>
            </a:r>
          </a:p>
        </p:txBody>
      </p:sp>
    </p:spTree>
    <p:extLst>
      <p:ext uri="{BB962C8B-B14F-4D97-AF65-F5344CB8AC3E}">
        <p14:creationId xmlns:p14="http://schemas.microsoft.com/office/powerpoint/2010/main" val="696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calibration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pic>
        <p:nvPicPr>
          <p:cNvPr id="6149" name="Picture 5" descr="S:\data\Sue\SueSue\UserGuideCapture\11-13-2012 3-01-54 PMs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47775"/>
            <a:ext cx="427136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:\data\Sue\DSC01327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28725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381000" y="4648200"/>
            <a:ext cx="8458201" cy="16002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 transducer in a water tank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and slowly move the transducer up-down until a bright line appears on the screen. Check if the depth is set as desired (10 cm, 12 cm ,etc…)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Continue moving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transducer and then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“</a:t>
            </a:r>
            <a:r>
              <a:rPr lang="en-US" dirty="0" smtClean="0">
                <a:solidFill>
                  <a:srgbClr val="FF0000"/>
                </a:solidFill>
              </a:rPr>
              <a:t>Start” m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odule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automatically collects 100 images for validation, 200 images for calibration</a:t>
            </a:r>
            <a:r>
              <a:rPr lang="en-US" noProof="0" dirty="0" smtClean="0">
                <a:solidFill>
                  <a:srgbClr val="FF0000"/>
                </a:solidFill>
              </a:rPr>
              <a:t>.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Images with failed registration are discarded.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“Show Plots” to check result.</a:t>
            </a:r>
          </a:p>
        </p:txBody>
      </p:sp>
      <p:cxnSp>
        <p:nvCxnSpPr>
          <p:cNvPr id="35" name="Elbow Connector 34"/>
          <p:cNvCxnSpPr>
            <a:stCxn id="39" idx="1"/>
            <a:endCxn id="38" idx="2"/>
          </p:cNvCxnSpPr>
          <p:nvPr/>
        </p:nvCxnSpPr>
        <p:spPr>
          <a:xfrm rot="10800000">
            <a:off x="1118904" y="2209801"/>
            <a:ext cx="1548096" cy="1514475"/>
          </a:xfrm>
          <a:prstGeom prst="bentConnector2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638800" y="4038600"/>
            <a:ext cx="3124200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648200" y="2133600"/>
            <a:ext cx="10668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295400"/>
            <a:ext cx="1475808" cy="9144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67000" y="3267075"/>
            <a:ext cx="1475808" cy="9144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45" name="Elbow Connector 44"/>
          <p:cNvCxnSpPr>
            <a:stCxn id="36" idx="3"/>
            <a:endCxn id="34" idx="3"/>
          </p:cNvCxnSpPr>
          <p:nvPr/>
        </p:nvCxnSpPr>
        <p:spPr>
          <a:xfrm>
            <a:off x="8763000" y="4233863"/>
            <a:ext cx="76201" cy="1214437"/>
          </a:xfrm>
          <a:prstGeom prst="bentConnector3">
            <a:avLst>
              <a:gd name="adj1" fmla="val 39999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8" idx="1"/>
            <a:endCxn id="34" idx="1"/>
          </p:cNvCxnSpPr>
          <p:nvPr/>
        </p:nvCxnSpPr>
        <p:spPr>
          <a:xfrm rot="10800000" flipV="1">
            <a:off x="381000" y="1752600"/>
            <a:ext cx="12700" cy="3695700"/>
          </a:xfrm>
          <a:prstGeom prst="bentConnector3">
            <a:avLst>
              <a:gd name="adj1" fmla="val 1800000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36" idx="1"/>
          </p:cNvCxnSpPr>
          <p:nvPr/>
        </p:nvCxnSpPr>
        <p:spPr>
          <a:xfrm rot="16200000" flipH="1">
            <a:off x="4626770" y="3221833"/>
            <a:ext cx="1566862" cy="45719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1" name="Picture 7" descr="S:\data\Sue\SueSue\UserGuideCapture\11-13-2012 3-04-26 PMs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984" y="1089660"/>
            <a:ext cx="1708547" cy="128016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/>
          <p:cNvCxnSpPr>
            <a:stCxn id="69" idx="3"/>
            <a:endCxn id="6151" idx="1"/>
          </p:cNvCxnSpPr>
          <p:nvPr/>
        </p:nvCxnSpPr>
        <p:spPr>
          <a:xfrm flipV="1">
            <a:off x="5410201" y="1729740"/>
            <a:ext cx="1030783" cy="82296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876800" y="2486025"/>
            <a:ext cx="533401" cy="1333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6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:\data\Sue\DSC01331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" t="-1230" r="8375" b="23397"/>
          <a:stretch/>
        </p:blipFill>
        <p:spPr bwMode="auto">
          <a:xfrm>
            <a:off x="4572000" y="1143000"/>
            <a:ext cx="431158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pic>
        <p:nvPicPr>
          <p:cNvPr id="7" name="Picture 2" descr="H:\DCIM\100OLYMP\PA250554.JPG"/>
          <p:cNvPicPr>
            <a:picLocks noChangeAspect="1" noChangeArrowheads="1"/>
          </p:cNvPicPr>
          <p:nvPr/>
        </p:nvPicPr>
        <p:blipFill>
          <a:blip r:embed="rId3" cstate="print"/>
          <a:srcRect l="4314" t="23011" r="774" b="11792"/>
          <a:stretch>
            <a:fillRect/>
          </a:stretch>
        </p:blipFill>
        <p:spPr bwMode="auto">
          <a:xfrm>
            <a:off x="6172200" y="4454167"/>
            <a:ext cx="2667000" cy="1373909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>
            <a:off x="6499191" y="4181475"/>
            <a:ext cx="87296" cy="7370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442912" y="1295400"/>
            <a:ext cx="3824288" cy="1905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14"/>
            </a:pPr>
            <a:r>
              <a:rPr lang="en-US" sz="2000" dirty="0" smtClean="0"/>
              <a:t>Place the phantom in the water tank</a:t>
            </a:r>
          </a:p>
          <a:p>
            <a:pPr>
              <a:buFont typeface="+mj-lt"/>
              <a:buAutoNum type="arabicPeriod" startAt="14"/>
            </a:pPr>
            <a:r>
              <a:rPr lang="en-US" sz="2000" dirty="0" smtClean="0"/>
              <a:t>Align the transducer to have the marked side face to letter “M” on the phantom </a:t>
            </a:r>
            <a:endParaRPr lang="en-US" sz="2000" dirty="0"/>
          </a:p>
          <a:p>
            <a:pPr>
              <a:buFont typeface="+mj-lt"/>
              <a:buAutoNum type="arabicPeriod" startAt="14"/>
            </a:pPr>
            <a:r>
              <a:rPr lang="en-US" sz="2000" dirty="0" smtClean="0"/>
              <a:t>Select “Spatial calibration”</a:t>
            </a:r>
          </a:p>
        </p:txBody>
      </p:sp>
      <p:pic>
        <p:nvPicPr>
          <p:cNvPr id="1026" name="Picture 2" descr="S:\data\Sue\DSC01322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81401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518100" y="5412564"/>
            <a:ext cx="2133600" cy="2952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Marking on the transducer </a:t>
            </a:r>
          </a:p>
        </p:txBody>
      </p:sp>
      <p:cxnSp>
        <p:nvCxnSpPr>
          <p:cNvPr id="15" name="Straight Arrow Connector 14"/>
          <p:cNvCxnSpPr>
            <a:stCxn id="12" idx="3"/>
            <a:endCxn id="53" idx="1"/>
          </p:cNvCxnSpPr>
          <p:nvPr/>
        </p:nvCxnSpPr>
        <p:spPr>
          <a:xfrm flipV="1">
            <a:off x="5651700" y="4953605"/>
            <a:ext cx="1206299" cy="6065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  <a:endCxn id="58" idx="2"/>
          </p:cNvCxnSpPr>
          <p:nvPr/>
        </p:nvCxnSpPr>
        <p:spPr>
          <a:xfrm flipV="1">
            <a:off x="4584900" y="4836343"/>
            <a:ext cx="139500" cy="5762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6477000" y="3913583"/>
            <a:ext cx="2514600" cy="5357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Letter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“M” marked on the phantom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>
            <a:endCxn id="62" idx="3"/>
          </p:cNvCxnSpPr>
          <p:nvPr/>
        </p:nvCxnSpPr>
        <p:spPr>
          <a:xfrm flipH="1">
            <a:off x="5410200" y="4181474"/>
            <a:ext cx="1088992" cy="1509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857999" y="4766089"/>
            <a:ext cx="278999" cy="375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584900" y="4461312"/>
            <a:ext cx="278999" cy="375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25996" y="4114801"/>
            <a:ext cx="484204" cy="435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6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pic>
        <p:nvPicPr>
          <p:cNvPr id="5" name="Picture 3" descr="S:\data\Sue\SueSue\UserGuideCapture\11-13-2012 3-04-57 PMs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" b="6944"/>
          <a:stretch/>
        </p:blipFill>
        <p:spPr bwMode="auto">
          <a:xfrm>
            <a:off x="381000" y="1295400"/>
            <a:ext cx="474520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S:\data\Sue\SueSue\UserGuideCapture\11-13-2012 3-08-42 PMs.t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" b="6598"/>
          <a:stretch/>
        </p:blipFill>
        <p:spPr bwMode="auto">
          <a:xfrm>
            <a:off x="4170407" y="1304925"/>
            <a:ext cx="474499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5799" y="4648200"/>
            <a:ext cx="7924801" cy="13716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17"/>
            </a:pPr>
            <a:r>
              <a:rPr lang="en-US" sz="1800" dirty="0" smtClean="0">
                <a:solidFill>
                  <a:srgbClr val="00B050"/>
                </a:solidFill>
              </a:rPr>
              <a:t>Select to edit parameters</a:t>
            </a:r>
            <a:endParaRPr lang="en-US" sz="1800" dirty="0">
              <a:solidFill>
                <a:srgbClr val="00B050"/>
              </a:solidFill>
            </a:endParaRPr>
          </a:p>
          <a:p>
            <a:pPr>
              <a:buFont typeface="+mj-lt"/>
              <a:buAutoNum type="arabicPeriod" startAt="17"/>
            </a:pPr>
            <a:r>
              <a:rPr lang="en-US" sz="1800" dirty="0" smtClean="0">
                <a:solidFill>
                  <a:srgbClr val="FF0000"/>
                </a:solidFill>
              </a:rPr>
              <a:t>Select “Region of interest” and pink frame appears on the screen. Move the probe until 9 points of wires appears on the screen. 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 startAt="17"/>
            </a:pPr>
            <a:r>
              <a:rPr lang="en-US" sz="1800" dirty="0" smtClean="0">
                <a:solidFill>
                  <a:srgbClr val="00B0F0"/>
                </a:solidFill>
              </a:rPr>
              <a:t>Click “Freeze Image” then adjust the size of the frame to cover those points.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2514600"/>
            <a:ext cx="304800" cy="2000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9" idx="2"/>
          </p:cNvCxnSpPr>
          <p:nvPr/>
        </p:nvCxnSpPr>
        <p:spPr>
          <a:xfrm rot="16200000" flipH="1">
            <a:off x="823913" y="3338511"/>
            <a:ext cx="1933574" cy="685801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8" idx="3"/>
          </p:cNvCxnSpPr>
          <p:nvPr/>
        </p:nvCxnSpPr>
        <p:spPr>
          <a:xfrm>
            <a:off x="5334001" y="2057402"/>
            <a:ext cx="3276599" cy="3276598"/>
          </a:xfrm>
          <a:prstGeom prst="bentConnector3">
            <a:avLst>
              <a:gd name="adj1" fmla="val 10697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70406" y="1828800"/>
            <a:ext cx="1163593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22806" y="1600200"/>
            <a:ext cx="803402" cy="1524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23" idx="1"/>
            <a:endCxn id="8" idx="2"/>
          </p:cNvCxnSpPr>
          <p:nvPr/>
        </p:nvCxnSpPr>
        <p:spPr>
          <a:xfrm rot="10800000" flipH="1" flipV="1">
            <a:off x="4322806" y="1676400"/>
            <a:ext cx="325394" cy="4343400"/>
          </a:xfrm>
          <a:prstGeom prst="bentConnector4">
            <a:avLst>
              <a:gd name="adj1" fmla="val -1187977"/>
              <a:gd name="adj2" fmla="val 10526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6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pic>
        <p:nvPicPr>
          <p:cNvPr id="8195" name="Picture 3" descr="S:\data\Sue\SueSue\UserGuideCapture\12-6-2012 4-27-43 PMs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" b="7292"/>
          <a:stretch/>
        </p:blipFill>
        <p:spPr bwMode="auto">
          <a:xfrm>
            <a:off x="76200" y="1219200"/>
            <a:ext cx="474499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S:\data\Sue\SueSue\UserGuideCapture\12-6-2012 4-31-12 PMs.t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" b="4167"/>
          <a:stretch/>
        </p:blipFill>
        <p:spPr bwMode="auto">
          <a:xfrm>
            <a:off x="4325608" y="1219200"/>
            <a:ext cx="458564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4619624"/>
            <a:ext cx="7924801" cy="18573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0"/>
            </a:pPr>
            <a:r>
              <a:rPr lang="en-US" sz="1800" dirty="0" smtClean="0">
                <a:solidFill>
                  <a:srgbClr val="00B050"/>
                </a:solidFill>
              </a:rPr>
              <a:t>Set the mass candidates from “80 to 40”</a:t>
            </a:r>
          </a:p>
          <a:p>
            <a:pPr>
              <a:buFont typeface="+mj-lt"/>
              <a:buAutoNum type="arabicPeriod" startAt="20"/>
            </a:pPr>
            <a:r>
              <a:rPr lang="en-US" sz="1800" dirty="0" smtClean="0">
                <a:solidFill>
                  <a:srgbClr val="FF0000"/>
                </a:solidFill>
              </a:rPr>
              <a:t>Select “Spacing” to adjust the distance between points (30x20). Now the dots should be recognized and turn to green. Move the probe up-down, left-right or until the green dots appear to be stable.  Then click “Apply and Close”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 startAt="20"/>
            </a:pPr>
            <a:r>
              <a:rPr lang="en-US" sz="1800" dirty="0" smtClean="0">
                <a:solidFill>
                  <a:srgbClr val="00B0F0"/>
                </a:solidFill>
              </a:rPr>
              <a:t>Click “Start” and scan the phantom in all degrees of freedom. Until the progress bar is filled. Save the calibration.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2133600"/>
            <a:ext cx="1143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17" idx="2"/>
            <a:endCxn id="15" idx="1"/>
          </p:cNvCxnSpPr>
          <p:nvPr/>
        </p:nvCxnSpPr>
        <p:spPr>
          <a:xfrm rot="5400000">
            <a:off x="1019803" y="1951996"/>
            <a:ext cx="1524000" cy="2801608"/>
          </a:xfrm>
          <a:prstGeom prst="bentConnector4">
            <a:avLst>
              <a:gd name="adj1" fmla="val 45000"/>
              <a:gd name="adj2" fmla="val 10816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80684" y="4190999"/>
            <a:ext cx="3482316" cy="30480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14" name="Elbow Connector 13"/>
          <p:cNvCxnSpPr>
            <a:stCxn id="13" idx="0"/>
            <a:endCxn id="9" idx="3"/>
          </p:cNvCxnSpPr>
          <p:nvPr/>
        </p:nvCxnSpPr>
        <p:spPr>
          <a:xfrm rot="16200000" flipH="1">
            <a:off x="7099464" y="4113376"/>
            <a:ext cx="1357313" cy="1512559"/>
          </a:xfrm>
          <a:prstGeom prst="bentConnector4">
            <a:avLst>
              <a:gd name="adj1" fmla="val -16842"/>
              <a:gd name="adj2" fmla="val 130227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0999" y="3962400"/>
            <a:ext cx="609601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5" idx="2"/>
            <a:endCxn id="9" idx="1"/>
          </p:cNvCxnSpPr>
          <p:nvPr/>
        </p:nvCxnSpPr>
        <p:spPr>
          <a:xfrm rot="5400000">
            <a:off x="7144" y="4869656"/>
            <a:ext cx="1281112" cy="76200"/>
          </a:xfrm>
          <a:prstGeom prst="bentConnector4">
            <a:avLst>
              <a:gd name="adj1" fmla="val 13755"/>
              <a:gd name="adj2" fmla="val 40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11107" y="1809750"/>
            <a:ext cx="1143000" cy="781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0" idx="3"/>
            <a:endCxn id="17" idx="1"/>
          </p:cNvCxnSpPr>
          <p:nvPr/>
        </p:nvCxnSpPr>
        <p:spPr>
          <a:xfrm flipV="1">
            <a:off x="1219200" y="2200275"/>
            <a:ext cx="1391907" cy="12382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85799" y="3690938"/>
            <a:ext cx="466725" cy="19526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>
            <a:stCxn id="38" idx="3"/>
          </p:cNvCxnSpPr>
          <p:nvPr/>
        </p:nvCxnSpPr>
        <p:spPr>
          <a:xfrm>
            <a:off x="1152524" y="3788569"/>
            <a:ext cx="447676" cy="831055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5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1135084"/>
            <a:ext cx="9144000" cy="51788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C:\Users\lasso\SkyDrive\Projects\Plus\Bwh\2013-01-22\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35084"/>
            <a:ext cx="6560820" cy="517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29400" y="3283910"/>
            <a:ext cx="228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 smtClean="0">
                <a:solidFill>
                  <a:srgbClr val="FFC000"/>
                </a:solidFill>
              </a:rPr>
              <a:t>Only the </a:t>
            </a:r>
            <a:r>
              <a:rPr lang="en-CA" sz="1400" dirty="0" err="1" smtClean="0">
                <a:solidFill>
                  <a:srgbClr val="FFC000"/>
                </a:solidFill>
              </a:rPr>
              <a:t>fiducials</a:t>
            </a:r>
            <a:r>
              <a:rPr lang="en-CA" sz="1400" dirty="0" smtClean="0">
                <a:solidFill>
                  <a:srgbClr val="FFC000"/>
                </a:solidFill>
              </a:rPr>
              <a:t> should be visible in the image, the background should be almost black.</a:t>
            </a:r>
          </a:p>
          <a:p>
            <a:endParaRPr lang="en-CA" sz="1400" dirty="0" smtClean="0">
              <a:solidFill>
                <a:srgbClr val="FFC000"/>
              </a:solidFill>
            </a:endParaRPr>
          </a:p>
          <a:p>
            <a:r>
              <a:rPr lang="en-CA" sz="1400" dirty="0" smtClean="0">
                <a:solidFill>
                  <a:srgbClr val="FFC000"/>
                </a:solidFill>
              </a:rPr>
              <a:t>Background is OK here.</a:t>
            </a:r>
            <a:endParaRPr lang="en-CA" sz="1400" dirty="0">
              <a:solidFill>
                <a:srgbClr val="FFC000"/>
              </a:solidFill>
            </a:endParaRPr>
          </a:p>
          <a:p>
            <a:endParaRPr lang="en-CA" sz="1400" dirty="0">
              <a:solidFill>
                <a:srgbClr val="FFC000"/>
              </a:solidFill>
            </a:endParaRPr>
          </a:p>
          <a:p>
            <a:r>
              <a:rPr lang="en-CA" sz="1400" dirty="0" smtClean="0">
                <a:solidFill>
                  <a:srgbClr val="FFC000"/>
                </a:solidFill>
              </a:rPr>
              <a:t>Background is way too bright here. Decrease </a:t>
            </a:r>
            <a:r>
              <a:rPr lang="en-CA" sz="1400" dirty="0">
                <a:solidFill>
                  <a:srgbClr val="FFC000"/>
                </a:solidFill>
              </a:rPr>
              <a:t>the dynamic </a:t>
            </a:r>
            <a:r>
              <a:rPr lang="en-CA" sz="1400" dirty="0" smtClean="0">
                <a:solidFill>
                  <a:srgbClr val="FFC000"/>
                </a:solidFill>
              </a:rPr>
              <a:t>range, decrease gain, adjust TGCs, increase threshold to make the background darker.</a:t>
            </a:r>
            <a:endParaRPr lang="en-CA" sz="14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2437924"/>
            <a:ext cx="228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 smtClean="0">
                <a:solidFill>
                  <a:srgbClr val="FFC000"/>
                </a:solidFill>
              </a:rPr>
              <a:t>This is way too big. Decrease the gain and dynamic range.</a:t>
            </a:r>
            <a:endParaRPr lang="en-CA" sz="1400" dirty="0"/>
          </a:p>
        </p:txBody>
      </p:sp>
      <p:sp>
        <p:nvSpPr>
          <p:cNvPr id="6" name="Oval 5"/>
          <p:cNvSpPr/>
          <p:nvPr/>
        </p:nvSpPr>
        <p:spPr>
          <a:xfrm>
            <a:off x="5334000" y="3723144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29000" y="2961144"/>
            <a:ext cx="0" cy="3048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200400" y="3265944"/>
            <a:ext cx="457200" cy="4572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2667000" y="188416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 err="1" smtClean="0">
                <a:solidFill>
                  <a:srgbClr val="FFC000"/>
                </a:solidFill>
              </a:rPr>
              <a:t>Fiducial</a:t>
            </a:r>
            <a:r>
              <a:rPr lang="en-CA" sz="1400" dirty="0" smtClean="0">
                <a:solidFill>
                  <a:srgbClr val="FFC000"/>
                </a:solidFill>
              </a:rPr>
              <a:t> </a:t>
            </a:r>
            <a:r>
              <a:rPr lang="en-CA" sz="1400" dirty="0">
                <a:solidFill>
                  <a:srgbClr val="FFC000"/>
                </a:solidFill>
              </a:rPr>
              <a:t>line intersection points should appear as small circular-shaped </a:t>
            </a:r>
            <a:r>
              <a:rPr lang="en-CA" sz="1400" dirty="0" smtClean="0">
                <a:solidFill>
                  <a:srgbClr val="FFC000"/>
                </a:solidFill>
              </a:rPr>
              <a:t>blobs.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562600" y="2961144"/>
            <a:ext cx="0" cy="7633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667000" y="2437924"/>
            <a:ext cx="220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 smtClean="0">
                <a:solidFill>
                  <a:srgbClr val="FFC000"/>
                </a:solidFill>
              </a:rPr>
              <a:t>This is about OK size, but could be even smaller.</a:t>
            </a:r>
            <a:endParaRPr lang="en-CA" sz="1400" dirty="0"/>
          </a:p>
        </p:txBody>
      </p:sp>
      <p:sp>
        <p:nvSpPr>
          <p:cNvPr id="32" name="Rectangle 31"/>
          <p:cNvSpPr/>
          <p:nvPr/>
        </p:nvSpPr>
        <p:spPr>
          <a:xfrm>
            <a:off x="152400" y="3657600"/>
            <a:ext cx="21331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 smtClean="0">
                <a:solidFill>
                  <a:srgbClr val="FFC000"/>
                </a:solidFill>
              </a:rPr>
              <a:t>Reduce </a:t>
            </a:r>
            <a:r>
              <a:rPr lang="en-CA" sz="1400" dirty="0">
                <a:solidFill>
                  <a:srgbClr val="FFC000"/>
                </a:solidFill>
              </a:rPr>
              <a:t>reflections by slightly changing the transducer angle or putting sound absorbing material in the water container (such as rubber or sponge). </a:t>
            </a:r>
            <a:endParaRPr lang="en-CA" sz="1400" dirty="0" smtClean="0">
              <a:solidFill>
                <a:srgbClr val="FFC000"/>
              </a:solidFill>
            </a:endParaRPr>
          </a:p>
          <a:p>
            <a:endParaRPr lang="en-CA" sz="1400" dirty="0">
              <a:solidFill>
                <a:srgbClr val="FFC000"/>
              </a:solidFill>
            </a:endParaRPr>
          </a:p>
          <a:p>
            <a:r>
              <a:rPr lang="en-CA" sz="1400" dirty="0" smtClean="0">
                <a:solidFill>
                  <a:srgbClr val="FFC000"/>
                </a:solidFill>
              </a:rPr>
              <a:t>There is a strong reflection from here that brightens up a large section of the image.</a:t>
            </a:r>
            <a:endParaRPr lang="en-CA" sz="1400" dirty="0">
              <a:solidFill>
                <a:srgbClr val="FFC000"/>
              </a:solidFill>
            </a:endParaRPr>
          </a:p>
        </p:txBody>
      </p:sp>
      <p:cxnSp>
        <p:nvCxnSpPr>
          <p:cNvPr id="33" name="Straight Arrow Connector 32"/>
          <p:cNvCxnSpPr>
            <a:endCxn id="34" idx="6"/>
          </p:cNvCxnSpPr>
          <p:nvPr/>
        </p:nvCxnSpPr>
        <p:spPr>
          <a:xfrm flipH="1" flipV="1">
            <a:off x="4167554" y="3157506"/>
            <a:ext cx="373966" cy="91813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821723" y="2984590"/>
            <a:ext cx="345831" cy="345831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4518660" y="3101340"/>
            <a:ext cx="868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 smtClean="0">
                <a:solidFill>
                  <a:srgbClr val="FFC000"/>
                </a:solidFill>
              </a:rPr>
              <a:t>Good </a:t>
            </a:r>
            <a:r>
              <a:rPr lang="en-CA" sz="1400" dirty="0" err="1" smtClean="0">
                <a:solidFill>
                  <a:srgbClr val="FFC000"/>
                </a:solidFill>
              </a:rPr>
              <a:t>fiducial</a:t>
            </a:r>
            <a:r>
              <a:rPr lang="en-CA" sz="1400" dirty="0" smtClean="0">
                <a:solidFill>
                  <a:srgbClr val="FFC000"/>
                </a:solidFill>
              </a:rPr>
              <a:t> size</a:t>
            </a:r>
            <a:endParaRPr lang="en-CA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6195646" y="3878521"/>
            <a:ext cx="433754" cy="592793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791200" y="4713744"/>
            <a:ext cx="808892" cy="4844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85800" y="2896667"/>
            <a:ext cx="5943600" cy="124598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4300" y="1284744"/>
            <a:ext cx="2362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FFC000"/>
                </a:solidFill>
              </a:rPr>
              <a:t>Keep the transducer's axial (direction of sound travel) axis orthogonal to the wires for optimal reflection from the wires</a:t>
            </a:r>
            <a:r>
              <a:rPr lang="en-CA" sz="1400" dirty="0" smtClean="0">
                <a:solidFill>
                  <a:srgbClr val="FFC000"/>
                </a:solidFill>
              </a:rPr>
              <a:t>. This dotted line should be approximately horizontal.</a:t>
            </a:r>
            <a:endParaRPr lang="en-CA" sz="1400" dirty="0">
              <a:solidFill>
                <a:srgbClr val="FFC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 rot="925254">
            <a:off x="2570868" y="5627052"/>
            <a:ext cx="119994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162300" y="4331067"/>
            <a:ext cx="832338" cy="152567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209800" y="5884328"/>
            <a:ext cx="32188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212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pic>
        <p:nvPicPr>
          <p:cNvPr id="2050" name="Picture 2" descr="S:\data\Sue\SueSue\UserGuideCapture\12-6-2012 4-29-54 PMs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r="4873" b="3958"/>
          <a:stretch/>
        </p:blipFill>
        <p:spPr bwMode="auto">
          <a:xfrm>
            <a:off x="4469258" y="1390652"/>
            <a:ext cx="376034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676401"/>
            <a:ext cx="3231008" cy="198119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3"/>
            </a:pPr>
            <a:r>
              <a:rPr lang="en-US" sz="1800" dirty="0" smtClean="0">
                <a:solidFill>
                  <a:srgbClr val="00B050"/>
                </a:solidFill>
              </a:rPr>
              <a:t>The calibration results are shown on the left side.</a:t>
            </a:r>
          </a:p>
          <a:p>
            <a:pPr>
              <a:buFont typeface="+mj-lt"/>
              <a:buAutoNum type="arabicPeriod" startAt="23"/>
            </a:pPr>
            <a:r>
              <a:rPr lang="en-US" sz="1800" dirty="0" smtClean="0">
                <a:solidFill>
                  <a:srgbClr val="FF0000"/>
                </a:solidFill>
              </a:rPr>
              <a:t>Select “Show all devices” to view the simulation results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 startAt="23"/>
            </a:pPr>
            <a:r>
              <a:rPr lang="en-US" sz="1800" dirty="0" smtClean="0">
                <a:solidFill>
                  <a:srgbClr val="00B0F0"/>
                </a:solidFill>
              </a:rPr>
              <a:t>Re-calibrate is the wires are not align properly.</a:t>
            </a:r>
            <a:endParaRPr lang="en-US" sz="1800" dirty="0">
              <a:solidFill>
                <a:srgbClr val="00B0F0"/>
              </a:solidFill>
            </a:endParaRPr>
          </a:p>
        </p:txBody>
      </p:sp>
      <p:cxnSp>
        <p:nvCxnSpPr>
          <p:cNvPr id="6" name="Elbow Connector 5"/>
          <p:cNvCxnSpPr>
            <a:stCxn id="7" idx="1"/>
            <a:endCxn id="5" idx="3"/>
          </p:cNvCxnSpPr>
          <p:nvPr/>
        </p:nvCxnSpPr>
        <p:spPr>
          <a:xfrm rot="10800000" flipV="1">
            <a:off x="3916809" y="1476375"/>
            <a:ext cx="1228725" cy="1190626"/>
          </a:xfrm>
          <a:prstGeom prst="bentConnector3">
            <a:avLst>
              <a:gd name="adj1" fmla="val 7248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45533" y="1371600"/>
            <a:ext cx="228600" cy="209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9" idx="0"/>
            <a:endCxn id="5" idx="0"/>
          </p:cNvCxnSpPr>
          <p:nvPr/>
        </p:nvCxnSpPr>
        <p:spPr>
          <a:xfrm rot="16200000" flipV="1">
            <a:off x="3437669" y="540037"/>
            <a:ext cx="304801" cy="2577529"/>
          </a:xfrm>
          <a:prstGeom prst="bentConnector3">
            <a:avLst>
              <a:gd name="adj1" fmla="val 23125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69257" y="1981202"/>
            <a:ext cx="819151" cy="19049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paweena\Downloads\refwdactupdates\goodCalibrati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1"/>
          <a:stretch/>
        </p:blipFill>
        <p:spPr bwMode="auto">
          <a:xfrm>
            <a:off x="1219200" y="4191000"/>
            <a:ext cx="316273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weena\Downloads\refwdactupdates\badCalibration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/>
          <a:stretch/>
        </p:blipFill>
        <p:spPr bwMode="auto">
          <a:xfrm>
            <a:off x="4419600" y="4191000"/>
            <a:ext cx="323056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:\data\Sue\SueSue\UserGuideCapture\12-6-2012 4-29-54 PMs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7" t="3333" r="78578" b="92804"/>
          <a:stretch/>
        </p:blipFill>
        <p:spPr bwMode="auto">
          <a:xfrm>
            <a:off x="5700363" y="1476375"/>
            <a:ext cx="219075" cy="26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5640832" y="1433511"/>
            <a:ext cx="338138" cy="3524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7" idx="2"/>
          </p:cNvCxnSpPr>
          <p:nvPr/>
        </p:nvCxnSpPr>
        <p:spPr>
          <a:xfrm>
            <a:off x="5259833" y="1581150"/>
            <a:ext cx="380999" cy="2047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0"/>
          </p:cNvCxnSpPr>
          <p:nvPr/>
        </p:nvCxnSpPr>
        <p:spPr>
          <a:xfrm>
            <a:off x="5259833" y="1371600"/>
            <a:ext cx="719137" cy="61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2"/>
            <a:endCxn id="1027" idx="0"/>
          </p:cNvCxnSpPr>
          <p:nvPr/>
        </p:nvCxnSpPr>
        <p:spPr>
          <a:xfrm rot="16200000" flipH="1">
            <a:off x="3901393" y="2057511"/>
            <a:ext cx="533400" cy="3733578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" idx="2"/>
            <a:endCxn id="1026" idx="1"/>
          </p:cNvCxnSpPr>
          <p:nvPr/>
        </p:nvCxnSpPr>
        <p:spPr>
          <a:xfrm rot="5400000">
            <a:off x="922052" y="3954748"/>
            <a:ext cx="1676400" cy="1082104"/>
          </a:xfrm>
          <a:prstGeom prst="bentConnector4">
            <a:avLst>
              <a:gd name="adj1" fmla="val 15909"/>
              <a:gd name="adj2" fmla="val 121126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 txBox="1">
            <a:spLocks/>
          </p:cNvSpPr>
          <p:nvPr/>
        </p:nvSpPr>
        <p:spPr>
          <a:xfrm>
            <a:off x="2762466" y="6019800"/>
            <a:ext cx="1524000" cy="304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Calibration</a:t>
            </a: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6172200" y="6019800"/>
            <a:ext cx="1524000" cy="304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Bad Calibration</a:t>
            </a:r>
          </a:p>
        </p:txBody>
      </p:sp>
    </p:spTree>
    <p:extLst>
      <p:ext uri="{BB962C8B-B14F-4D97-AF65-F5344CB8AC3E}">
        <p14:creationId xmlns:p14="http://schemas.microsoft.com/office/powerpoint/2010/main" val="311442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30763"/>
          </a:xfrm>
        </p:spPr>
        <p:txBody>
          <a:bodyPr/>
          <a:lstStyle/>
          <a:p>
            <a:r>
              <a:rPr lang="en-CA" dirty="0" smtClean="0"/>
              <a:t>Goal: Determine the </a:t>
            </a:r>
            <a:r>
              <a:rPr lang="en-CA" b="1" dirty="0" smtClean="0"/>
              <a:t>Image-to-Probe</a:t>
            </a:r>
            <a:r>
              <a:rPr lang="en-CA" dirty="0" smtClean="0"/>
              <a:t> transform.</a:t>
            </a:r>
          </a:p>
          <a:p>
            <a:r>
              <a:rPr lang="en-CA" dirty="0" smtClean="0"/>
              <a:t>Use the correspondence of known wire positions in 3D and segmented wire positions in the US image.</a:t>
            </a:r>
          </a:p>
          <a:p>
            <a:r>
              <a:rPr lang="en-CA" dirty="0" smtClean="0"/>
              <a:t>N-wires are attached to a precisely manufactured calibration phantom (see image below) – see </a:t>
            </a:r>
            <a:r>
              <a:rPr lang="en-CA" dirty="0" smtClean="0">
                <a:hlinkClick r:id="rId2"/>
              </a:rPr>
              <a:t>phantom building tutorial </a:t>
            </a:r>
            <a:r>
              <a:rPr lang="en-CA" dirty="0" smtClean="0"/>
              <a:t>for instructions for building a phantom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pic>
        <p:nvPicPr>
          <p:cNvPr id="5" name="Picture 2" descr="S:\data\Sue\DSC01316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0"/>
          <a:stretch/>
        </p:blipFill>
        <p:spPr bwMode="auto">
          <a:xfrm>
            <a:off x="2209798" y="3474720"/>
            <a:ext cx="4838111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8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Coordinate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792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1600" dirty="0" smtClean="0">
                <a:hlinkClick r:id="rId2"/>
              </a:rPr>
              <a:t>https://www.assembla.com/code/plus/subversion/nodes/trunk/PlusLib/docs/fCAL/CoordinateSystems/FreehandCalibration_CoordinateRepresentation.png</a:t>
            </a:r>
            <a:endParaRPr lang="en-CA" sz="1600" dirty="0" smtClean="0"/>
          </a:p>
          <a:p>
            <a:pPr>
              <a:buNone/>
            </a:pPr>
            <a:endParaRPr lang="en-CA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866510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948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600200"/>
            <a:ext cx="43434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Device set used in this tutorial:</a:t>
            </a:r>
          </a:p>
          <a:p>
            <a:r>
              <a:rPr lang="en-US" dirty="0" err="1" smtClean="0"/>
              <a:t>Sonix</a:t>
            </a:r>
            <a:r>
              <a:rPr lang="en-US" dirty="0" smtClean="0"/>
              <a:t> Touch with GPS extension</a:t>
            </a:r>
          </a:p>
          <a:p>
            <a:r>
              <a:rPr lang="en-US" dirty="0" smtClean="0"/>
              <a:t>Tracker tools</a:t>
            </a:r>
          </a:p>
          <a:p>
            <a:pPr lvl="1"/>
            <a:r>
              <a:rPr lang="en-US" dirty="0" smtClean="0"/>
              <a:t>Probe</a:t>
            </a:r>
          </a:p>
          <a:p>
            <a:pPr lvl="1"/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Stylus</a:t>
            </a:r>
          </a:p>
          <a:p>
            <a:r>
              <a:rPr lang="en-US" dirty="0" err="1" smtClean="0"/>
              <a:t>fCal</a:t>
            </a:r>
            <a:r>
              <a:rPr lang="en-US" dirty="0" smtClean="0"/>
              <a:t> 2.x calibration phantom</a:t>
            </a:r>
          </a:p>
          <a:p>
            <a:r>
              <a:rPr lang="en-US" dirty="0" err="1" smtClean="0"/>
              <a:t>Sonix</a:t>
            </a:r>
            <a:r>
              <a:rPr lang="en-US" dirty="0" smtClean="0"/>
              <a:t> GPS side cover removed for accessing all connectors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" y="3886200"/>
            <a:ext cx="3657600" cy="244144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pic>
        <p:nvPicPr>
          <p:cNvPr id="1026" name="Picture 2" descr="S:\data\Sue\DSC01315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176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4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45259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Plus applications </a:t>
            </a:r>
            <a:r>
              <a:rPr lang="en-US" dirty="0"/>
              <a:t>releases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www.assembla.com/spaces/plus/wiki/Downloads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fCal.exe (</a:t>
            </a:r>
            <a:r>
              <a:rPr lang="en-US" dirty="0" err="1" smtClean="0"/>
              <a:t>PlusApp_x.x.x.xxxx</a:t>
            </a:r>
            <a:r>
              <a:rPr lang="en-US" dirty="0" smtClean="0"/>
              <a:t>/bin/fCal.exe)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your Device set as “</a:t>
            </a:r>
            <a:r>
              <a:rPr lang="en-US" dirty="0" err="1" smtClean="0"/>
              <a:t>SonixTouch</a:t>
            </a:r>
            <a:r>
              <a:rPr lang="en-US" dirty="0" smtClean="0"/>
              <a:t> GPS L14 + Reference + Stylus + Phantom </a:t>
            </a:r>
            <a:r>
              <a:rPr lang="en-US" dirty="0" err="1" smtClean="0"/>
              <a:t>x.x</a:t>
            </a:r>
            <a:r>
              <a:rPr lang="en-US" dirty="0" smtClean="0"/>
              <a:t>”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Click Connect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if all the devices are shown “OK”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Stylus calibration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Phantom registration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Temporal Calibration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Spatial calibration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i="1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066800"/>
            <a:ext cx="3733800" cy="5257800"/>
          </a:xfr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Download Plus applications </a:t>
            </a:r>
            <a:r>
              <a:rPr lang="en-US" sz="1800" dirty="0"/>
              <a:t>releases from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www.assembla.com/spaces/plus/wiki/Downloads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Start fCal.exe (</a:t>
            </a:r>
            <a:r>
              <a:rPr lang="en-US" sz="1800" dirty="0" err="1" smtClean="0"/>
              <a:t>PlusApp_x.x.x.xxxx</a:t>
            </a:r>
            <a:r>
              <a:rPr lang="en-US" sz="1800" dirty="0" smtClean="0"/>
              <a:t>/bin/fCal.exe)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Select your Device set as “</a:t>
            </a:r>
            <a:r>
              <a:rPr lang="en-US" sz="1800" dirty="0" err="1" smtClean="0"/>
              <a:t>SonixTouch</a:t>
            </a:r>
            <a:r>
              <a:rPr lang="en-US" sz="1800" dirty="0" smtClean="0"/>
              <a:t> GPS L14 + Reference + Stylus + Phantom </a:t>
            </a:r>
            <a:r>
              <a:rPr lang="en-US" sz="1800" dirty="0" err="1" smtClean="0"/>
              <a:t>x.x</a:t>
            </a:r>
            <a:r>
              <a:rPr lang="en-US" sz="1800" dirty="0" smtClean="0"/>
              <a:t>” </a:t>
            </a:r>
          </a:p>
          <a:p>
            <a:pPr marL="0" indent="0">
              <a:buNone/>
            </a:pPr>
            <a:r>
              <a:rPr lang="en-US" sz="1500" i="1" dirty="0" smtClean="0"/>
              <a:t>*L14 refers to .STL file for the probe only but not limits to the probe calibration, the user can use this </a:t>
            </a:r>
            <a:r>
              <a:rPr lang="en-US" sz="1500" i="1" dirty="0" err="1" smtClean="0"/>
              <a:t>config</a:t>
            </a:r>
            <a:r>
              <a:rPr lang="en-US" sz="1500" i="1" dirty="0" smtClean="0"/>
              <a:t> file for both C5 and L14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pic>
        <p:nvPicPr>
          <p:cNvPr id="2050" name="Picture 2" descr="S:\data\Sue\SueSue\UserGuideCapture\11-13-2012 2-33-11 PMs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71"/>
          <a:stretch/>
        </p:blipFill>
        <p:spPr bwMode="auto">
          <a:xfrm>
            <a:off x="381000" y="990600"/>
            <a:ext cx="424180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524000"/>
            <a:ext cx="4191000" cy="2209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>
            <a:off x="4419600" y="2628900"/>
            <a:ext cx="838200" cy="419100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pic>
        <p:nvPicPr>
          <p:cNvPr id="5" name="Picture 3" descr="S:\data\Sue\SueSue\UserGuideCapture\11-13-2012 2-33-58 PMs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9"/>
          <a:stretch/>
        </p:blipFill>
        <p:spPr bwMode="auto">
          <a:xfrm>
            <a:off x="6934200" y="838200"/>
            <a:ext cx="180022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5638800"/>
            <a:ext cx="5825745" cy="646331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Click Connect and check if all the devices are shown “OK”</a:t>
            </a:r>
          </a:p>
        </p:txBody>
      </p:sp>
      <p:pic>
        <p:nvPicPr>
          <p:cNvPr id="3074" name="Picture 2" descr="S:\data\Sue\SueSue\UserGuideCapture\11-13-2012 2-33-38 PMs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610990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14400" y="2514600"/>
            <a:ext cx="685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34200" y="2895600"/>
            <a:ext cx="1800225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7" idx="1"/>
          </p:cNvCxnSpPr>
          <p:nvPr/>
        </p:nvCxnSpPr>
        <p:spPr>
          <a:xfrm flipH="1">
            <a:off x="609600" y="2667000"/>
            <a:ext cx="990600" cy="3294966"/>
          </a:xfrm>
          <a:prstGeom prst="bentConnector5">
            <a:avLst>
              <a:gd name="adj1" fmla="val -23077"/>
              <a:gd name="adj2" fmla="val 47409"/>
              <a:gd name="adj3" fmla="val 12307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1"/>
            <a:endCxn id="7" idx="3"/>
          </p:cNvCxnSpPr>
          <p:nvPr/>
        </p:nvCxnSpPr>
        <p:spPr>
          <a:xfrm rot="10800000" flipV="1">
            <a:off x="6435346" y="3352800"/>
            <a:ext cx="498855" cy="260916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6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Stylus calibration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5105400"/>
            <a:ext cx="8153400" cy="1295400"/>
          </a:xfrm>
          <a:ln w="38100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 startAt="5"/>
            </a:pPr>
            <a:r>
              <a:rPr lang="en-US" sz="1800" dirty="0" smtClean="0">
                <a:solidFill>
                  <a:srgbClr val="FF0000"/>
                </a:solidFill>
              </a:rPr>
              <a:t>Attach an EM sensor to any pointing object. </a:t>
            </a:r>
          </a:p>
          <a:p>
            <a:pPr>
              <a:buFont typeface="+mj-lt"/>
              <a:buAutoNum type="arabicPeriod" startAt="5"/>
            </a:pPr>
            <a:r>
              <a:rPr lang="en-US" sz="1800" dirty="0" smtClean="0">
                <a:solidFill>
                  <a:srgbClr val="00B0F0"/>
                </a:solidFill>
              </a:rPr>
              <a:t>Click “Start” </a:t>
            </a:r>
            <a:r>
              <a:rPr lang="en-US" sz="1800" dirty="0" err="1" smtClean="0">
                <a:solidFill>
                  <a:srgbClr val="00B0F0"/>
                </a:solidFill>
              </a:rPr>
              <a:t>fCal</a:t>
            </a:r>
            <a:r>
              <a:rPr lang="en-US" sz="1800" dirty="0" smtClean="0">
                <a:solidFill>
                  <a:srgbClr val="00B0F0"/>
                </a:solidFill>
              </a:rPr>
              <a:t> collects 200 different points. Stylus tip should be fixed to the reference while pivoting the sensor on a sphere surface</a:t>
            </a:r>
          </a:p>
          <a:p>
            <a:pPr>
              <a:buFont typeface="+mj-lt"/>
              <a:buAutoNum type="arabicPeriod" startAt="5"/>
            </a:pPr>
            <a:r>
              <a:rPr lang="en-US" sz="1800" dirty="0" smtClean="0">
                <a:solidFill>
                  <a:srgbClr val="00B050"/>
                </a:solidFill>
              </a:rPr>
              <a:t>Save the calibration, select the directory to be saved </a:t>
            </a:r>
            <a:endParaRPr lang="en-US" sz="1800" dirty="0">
              <a:solidFill>
                <a:srgbClr val="00B050"/>
              </a:solidFill>
            </a:endParaRPr>
          </a:p>
        </p:txBody>
      </p:sp>
      <p:pic>
        <p:nvPicPr>
          <p:cNvPr id="4098" name="Picture 2" descr="S:\data\Sue\DSC01314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31"/>
          <a:stretch/>
        </p:blipFill>
        <p:spPr bwMode="auto">
          <a:xfrm>
            <a:off x="527957" y="1219200"/>
            <a:ext cx="384628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:\data\Sue\SueSue\UserGuideCapture\11-13-2012 2-48-25 PMs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35"/>
          <a:stretch/>
        </p:blipFill>
        <p:spPr bwMode="auto">
          <a:xfrm>
            <a:off x="4572000" y="1219200"/>
            <a:ext cx="409302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495800" y="914400"/>
            <a:ext cx="457200" cy="609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B050"/>
                </a:solidFill>
              </a:rPr>
              <a:t>7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78743" y="3200400"/>
            <a:ext cx="1350282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48350" y="2209800"/>
            <a:ext cx="2381250" cy="1600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2" idx="3"/>
            <a:endCxn id="5" idx="3"/>
          </p:cNvCxnSpPr>
          <p:nvPr/>
        </p:nvCxnSpPr>
        <p:spPr>
          <a:xfrm>
            <a:off x="8229600" y="3009900"/>
            <a:ext cx="304800" cy="2743200"/>
          </a:xfrm>
          <a:prstGeom prst="bentConnector3">
            <a:avLst>
              <a:gd name="adj1" fmla="val 175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0"/>
          </p:cNvCxnSpPr>
          <p:nvPr/>
        </p:nvCxnSpPr>
        <p:spPr>
          <a:xfrm>
            <a:off x="4953000" y="1219200"/>
            <a:ext cx="2085975" cy="990600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1"/>
            <a:endCxn id="5" idx="1"/>
          </p:cNvCxnSpPr>
          <p:nvPr/>
        </p:nvCxnSpPr>
        <p:spPr>
          <a:xfrm rot="10800000" flipV="1">
            <a:off x="381001" y="3657600"/>
            <a:ext cx="1897743" cy="2095500"/>
          </a:xfrm>
          <a:prstGeom prst="bentConnector3">
            <a:avLst>
              <a:gd name="adj1" fmla="val 11204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33900" y="1790700"/>
            <a:ext cx="1257299" cy="15621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6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28" name="Elbow Connector 27"/>
          <p:cNvCxnSpPr>
            <a:stCxn id="26" idx="2"/>
            <a:endCxn id="5" idx="0"/>
          </p:cNvCxnSpPr>
          <p:nvPr/>
        </p:nvCxnSpPr>
        <p:spPr>
          <a:xfrm rot="5400000">
            <a:off x="3933825" y="3876675"/>
            <a:ext cx="1752600" cy="704850"/>
          </a:xfrm>
          <a:prstGeom prst="bentConnector3">
            <a:avLst>
              <a:gd name="adj1" fmla="val 28261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2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Phantom registration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5257800"/>
            <a:ext cx="6324600" cy="990600"/>
          </a:xfrm>
          <a:ln w="38100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 startAt="8"/>
            </a:pPr>
            <a:r>
              <a:rPr lang="en-US" sz="1800" dirty="0"/>
              <a:t>Click “Record </a:t>
            </a:r>
            <a:r>
              <a:rPr lang="en-US" sz="1800" dirty="0" smtClean="0"/>
              <a:t>point” to register 8 predefined landmark points </a:t>
            </a:r>
          </a:p>
          <a:p>
            <a:pPr>
              <a:buFont typeface="+mj-lt"/>
              <a:buAutoNum type="arabicPeriod" startAt="8"/>
            </a:pPr>
            <a:r>
              <a:rPr lang="en-US" sz="1800" dirty="0" smtClean="0"/>
              <a:t>Model points are defined in the configuration XML file</a:t>
            </a:r>
          </a:p>
          <a:p>
            <a:pPr>
              <a:buFont typeface="+mj-lt"/>
              <a:buAutoNum type="arabicPeriod" startAt="8"/>
            </a:pPr>
            <a:r>
              <a:rPr lang="en-US" sz="1800" dirty="0" smtClean="0"/>
              <a:t>Tracked points are collected by the stylus. Then “save”</a:t>
            </a:r>
            <a:endParaRPr lang="en-US" sz="1800" dirty="0"/>
          </a:p>
        </p:txBody>
      </p:sp>
      <p:pic>
        <p:nvPicPr>
          <p:cNvPr id="5124" name="Picture 4" descr="S:\data\Sue\SueSue\UserGuideCapture\11-13-2012 2-57-54 PMs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r="13673" b="4167"/>
          <a:stretch/>
        </p:blipFill>
        <p:spPr bwMode="auto">
          <a:xfrm>
            <a:off x="3810000" y="1143000"/>
            <a:ext cx="5004992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S:\data\Sue\DSC01319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/>
          <a:stretch/>
        </p:blipFill>
        <p:spPr bwMode="auto">
          <a:xfrm>
            <a:off x="685800" y="1143000"/>
            <a:ext cx="273812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35232" y="2438400"/>
            <a:ext cx="1856168" cy="99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15" idx="3"/>
            <a:endCxn id="10" idx="2"/>
          </p:cNvCxnSpPr>
          <p:nvPr/>
        </p:nvCxnSpPr>
        <p:spPr>
          <a:xfrm flipV="1">
            <a:off x="5285807" y="3429000"/>
            <a:ext cx="1177509" cy="752475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54860" y="3724275"/>
            <a:ext cx="91694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09999" y="3724275"/>
            <a:ext cx="1475808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0" idx="3"/>
            <a:endCxn id="5" idx="3"/>
          </p:cNvCxnSpPr>
          <p:nvPr/>
        </p:nvCxnSpPr>
        <p:spPr>
          <a:xfrm flipH="1">
            <a:off x="7086600" y="2933700"/>
            <a:ext cx="304800" cy="2819400"/>
          </a:xfrm>
          <a:prstGeom prst="bentConnector3">
            <a:avLst>
              <a:gd name="adj1" fmla="val -75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3"/>
            <a:endCxn id="15" idx="1"/>
          </p:cNvCxnSpPr>
          <p:nvPr/>
        </p:nvCxnSpPr>
        <p:spPr>
          <a:xfrm>
            <a:off x="2971800" y="4181475"/>
            <a:ext cx="838199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6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994</Words>
  <Application>Microsoft Office PowerPoint</Application>
  <PresentationFormat>On-screen Show (4:3)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PLUS Tutorial:  Ultrasound probe calibration using fCal</vt:lpstr>
      <vt:lpstr>Concept</vt:lpstr>
      <vt:lpstr>Coordinate systems</vt:lpstr>
      <vt:lpstr>Hardware setup</vt:lpstr>
      <vt:lpstr>Software setup</vt:lpstr>
      <vt:lpstr>Software setup</vt:lpstr>
      <vt:lpstr>Software setup</vt:lpstr>
      <vt:lpstr>Stylus calibration</vt:lpstr>
      <vt:lpstr>Phantom registration</vt:lpstr>
      <vt:lpstr>Temporal calibration</vt:lpstr>
      <vt:lpstr>Spatial calibration</vt:lpstr>
      <vt:lpstr>Spatial calibration</vt:lpstr>
      <vt:lpstr>Spatial calibration</vt:lpstr>
      <vt:lpstr>Spatial calibration</vt:lpstr>
      <vt:lpstr>Spatial calibration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Probe Calibration</dc:title>
  <dc:creator>APA</dc:creator>
  <cp:lastModifiedBy>Andras Lasso</cp:lastModifiedBy>
  <cp:revision>70</cp:revision>
  <dcterms:created xsi:type="dcterms:W3CDTF">2011-07-31T02:56:19Z</dcterms:created>
  <dcterms:modified xsi:type="dcterms:W3CDTF">2013-01-23T15:22:59Z</dcterms:modified>
</cp:coreProperties>
</file>