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6" r:id="rId3"/>
    <p:sldId id="278" r:id="rId4"/>
    <p:sldId id="322" r:id="rId5"/>
    <p:sldId id="323" r:id="rId6"/>
    <p:sldId id="324" r:id="rId7"/>
    <p:sldId id="325" r:id="rId8"/>
    <p:sldId id="326" r:id="rId9"/>
  </p:sldIdLst>
  <p:sldSz cx="9906000" cy="6858000" type="A4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pos="330">
          <p15:clr>
            <a:srgbClr val="A4A3A4"/>
          </p15:clr>
        </p15:guide>
        <p15:guide id="6" pos="5910">
          <p15:clr>
            <a:srgbClr val="A4A3A4"/>
          </p15:clr>
        </p15:guide>
        <p15:guide id="7" pos="3188">
          <p15:clr>
            <a:srgbClr val="A4A3A4"/>
          </p15:clr>
        </p15:guide>
        <p15:guide id="8" pos="30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819"/>
    <a:srgbClr val="0096C3"/>
    <a:srgbClr val="F08C00"/>
    <a:srgbClr val="AA1E2D"/>
    <a:srgbClr val="FFFF99"/>
    <a:srgbClr val="CC3300"/>
    <a:srgbClr val="000000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5560" autoAdjust="0"/>
  </p:normalViewPr>
  <p:slideViewPr>
    <p:cSldViewPr showGuides="1">
      <p:cViewPr varScale="1">
        <p:scale>
          <a:sx n="74" d="100"/>
          <a:sy n="74" d="100"/>
        </p:scale>
        <p:origin x="768" y="52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GB" sz="2200" b="1" dirty="0">
                <a:solidFill>
                  <a:schemeClr val="accent1"/>
                </a:solidFill>
                <a:latin typeface="+mj-lt"/>
              </a:rPr>
              <a:t>DRAFT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85674" y="6258350"/>
            <a:ext cx="13853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sz="800" dirty="0"/>
              <a:t>© </a:t>
            </a:r>
            <a:r>
              <a:rPr lang="en-US" altLang="de-DE" sz="800" dirty="0" err="1"/>
              <a:t>LafargeHolcim</a:t>
            </a:r>
            <a:r>
              <a:rPr lang="en-US" altLang="de-DE" sz="800" baseline="0" dirty="0"/>
              <a:t> Ltd 2015</a:t>
            </a:r>
            <a:endParaRPr lang="en-US" sz="800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34300" y="5344191"/>
            <a:ext cx="1957388" cy="13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Titre présentation  - date -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73" y="1556792"/>
            <a:ext cx="8858250" cy="4482024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660" y="6417332"/>
            <a:ext cx="3636404" cy="18002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fr-FR" dirty="0"/>
              <a:t>Titre présentation  - date 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GB" dirty="0"/>
              <a:t>Click to add section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Titre présentation  - date -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GB" sz="2200" b="1" dirty="0">
                <a:solidFill>
                  <a:schemeClr val="accent1"/>
                </a:solidFill>
                <a:latin typeface="+mj-lt"/>
              </a:rPr>
              <a:t>DRAFT</a:t>
            </a: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r>
              <a:rPr lang="en-GB" sz="800" b="1" cap="all" baseline="0">
                <a:solidFill>
                  <a:schemeClr val="accent1"/>
                </a:solidFill>
              </a:rPr>
              <a:t>Internal use only</a:t>
            </a:r>
            <a:endParaRPr lang="en-GB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Titre présentation  - date -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Titre présentation  - date -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Titre présentation  - date -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GB" smtClean="0"/>
              <a:pPr/>
              <a:t>‹N°›</a:t>
            </a:fld>
            <a:endParaRPr lang="en-GB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r>
              <a:rPr lang="en-GB" sz="800" b="1" cap="all" baseline="0" dirty="0">
                <a:solidFill>
                  <a:schemeClr val="accent1"/>
                </a:solidFill>
              </a:rPr>
              <a:t>Usage interne </a:t>
            </a:r>
            <a:r>
              <a:rPr lang="en-GB" sz="800" b="1" cap="all" baseline="0" dirty="0" err="1">
                <a:solidFill>
                  <a:schemeClr val="accent1"/>
                </a:solidFill>
              </a:rPr>
              <a:t>uniquement</a:t>
            </a:r>
            <a:endParaRPr lang="en-GB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3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GB" sz="2200" b="1" dirty="0">
                <a:solidFill>
                  <a:schemeClr val="accent1"/>
                </a:solidFill>
                <a:latin typeface="+mj-lt"/>
              </a:rPr>
              <a:t>DRAFT</a:t>
            </a:r>
          </a:p>
        </p:txBody>
      </p:sp>
      <p:pic>
        <p:nvPicPr>
          <p:cNvPr id="16" name="Bild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7" y="6239693"/>
            <a:ext cx="1318459" cy="44125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636404" cy="18002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fr-FR" dirty="0"/>
              <a:t>Titre présentation  - date - </a:t>
            </a:r>
          </a:p>
        </p:txBody>
      </p:sp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Déploiement Pluto Live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496" y="4869160"/>
            <a:ext cx="6696805" cy="1538124"/>
          </a:xfrm>
        </p:spPr>
        <p:txBody>
          <a:bodyPr/>
          <a:lstStyle/>
          <a:p>
            <a:r>
              <a:rPr lang="fr-FR" dirty="0"/>
              <a:t>Avancement – LP Granulats – France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Version 28/01/2020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07"/>
            <a:ext cx="9906000" cy="347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01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Pluto - Sites en Service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1031" y="6381328"/>
            <a:ext cx="3636404" cy="180020"/>
          </a:xfrm>
        </p:spPr>
        <p:txBody>
          <a:bodyPr/>
          <a:lstStyle/>
          <a:p>
            <a:r>
              <a:rPr lang="fr-FR" dirty="0"/>
              <a:t>Déploiement Pluto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504" y="1196752"/>
            <a:ext cx="8858250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chemeClr val="accent1"/>
                </a:solidFill>
              </a:rPr>
              <a:t>Situation Janvier 2020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3100" y="1844824"/>
            <a:ext cx="5216004" cy="4131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108000" tIns="108000" rIns="108000" bIns="10800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chemeClr val="bg1"/>
                </a:solidFill>
              </a:rPr>
              <a:t>SITES OPERATIONNELS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14260" y="2463279"/>
            <a:ext cx="469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chemeClr val="bg1"/>
                </a:solidFill>
              </a:rPr>
              <a:t>Sites mis en service depuis 2017 (instances Pluto exécutées en local)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39441" y="335699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La Brosse</a:t>
            </a:r>
          </a:p>
        </p:txBody>
      </p:sp>
      <p:sp>
        <p:nvSpPr>
          <p:cNvPr id="21" name="AutoShape 2" descr="RÃ©sultat de recherche d'images pour &quot;calcul png&quot;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249144" y="1844824"/>
            <a:ext cx="2952328" cy="4110038"/>
          </a:xfrm>
          <a:prstGeom prst="rect">
            <a:avLst/>
          </a:prstGeom>
          <a:solidFill>
            <a:schemeClr val="tx2"/>
          </a:solidFill>
        </p:spPr>
        <p:txBody>
          <a:bodyPr vert="horz" lIns="108000" tIns="108000" rIns="108000" bIns="10800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chemeClr val="bg1"/>
                </a:solidFill>
              </a:rPr>
              <a:t>SITES EN DEFAUT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393160" y="246327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chemeClr val="bg1"/>
                </a:solidFill>
              </a:rPr>
              <a:t>Sites en défaut et laissés en attente en 2018/2019 (absence de ressource)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499450" y="3356992"/>
            <a:ext cx="1152128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Givet</a:t>
            </a:r>
          </a:p>
        </p:txBody>
      </p:sp>
      <p:sp>
        <p:nvSpPr>
          <p:cNvPr id="22" name="AutoShape 12" descr="RÃ©sultat de recherche d'images pour &quot;segmenter png&quot;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AutoShape 14" descr="RÃ©sultat de recherche d'images pour &quot;segmenter png&quot;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Ã©sultat de recherche d'images pour &quot;graphe camembert png&quot;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" name="AutoShape 20" descr="RÃ©sultat de recherche d'images pour &quot;graphe camembert png&quot;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Résultat de recherche d'images pour &quot;OK png&quot;"/>
          <p:cNvSpPr>
            <a:spLocks noChangeAspect="1" noChangeArrowheads="1"/>
          </p:cNvSpPr>
          <p:nvPr/>
        </p:nvSpPr>
        <p:spPr bwMode="auto">
          <a:xfrm>
            <a:off x="155575" y="-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39441" y="371703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Porte Joie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939441" y="407707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Champs Prés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939441" y="4415976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Bernières</a:t>
            </a:r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chgt</a:t>
            </a:r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939441" y="4784436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La Calmette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939441" y="5156717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Bellegarde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939441" y="5536880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Hermé</a:t>
            </a:r>
            <a:endParaRPr lang="fr-FR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732471" y="335699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Pont de Colonne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732471" y="371703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Rivecourt</a:t>
            </a:r>
            <a:endParaRPr lang="fr-FR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732471" y="407707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Choisy au bac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2732471" y="4415976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Vritz</a:t>
            </a:r>
            <a:endParaRPr lang="fr-FR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2732471" y="4784436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Saverdun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732471" y="5156717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Fercé</a:t>
            </a:r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 sur Sarthe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2732471" y="5536880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Cheviré</a:t>
            </a:r>
            <a:endParaRPr lang="fr-FR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460663" y="335699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Prasville</a:t>
            </a:r>
            <a:endParaRPr lang="fr-FR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60663" y="371703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Chevrières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460663" y="4077072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solidFill>
                  <a:schemeClr val="bg2">
                    <a:lumMod val="10000"/>
                  </a:schemeClr>
                </a:solidFill>
              </a:rPr>
              <a:t>Sandrancourt</a:t>
            </a:r>
            <a:endParaRPr lang="fr-FR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4460663" y="4415976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Triel sur Seine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4460663" y="4784436"/>
            <a:ext cx="12124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2">
                    <a:lumMod val="10000"/>
                  </a:schemeClr>
                </a:solidFill>
              </a:rPr>
              <a:t>Montlouis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847845" y="3356992"/>
            <a:ext cx="1152128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Villeneuve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6499450" y="3701642"/>
            <a:ext cx="1152128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Cusset (train)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6508001" y="3356992"/>
            <a:ext cx="1152128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Givet</a:t>
            </a:r>
          </a:p>
        </p:txBody>
      </p:sp>
    </p:spTree>
    <p:extLst>
      <p:ext uri="{BB962C8B-B14F-4D97-AF65-F5344CB8AC3E}">
        <p14:creationId xmlns:p14="http://schemas.microsoft.com/office/powerpoint/2010/main" val="130982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Modification Approche Technique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fr-FR" smtClean="0"/>
              <a:t>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Déploiement Pluto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88504" y="1196752"/>
            <a:ext cx="8858250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chemeClr val="accent1"/>
                </a:solidFill>
              </a:rPr>
              <a:t>Solution Technique Existante</a:t>
            </a:r>
          </a:p>
        </p:txBody>
      </p:sp>
      <p:sp>
        <p:nvSpPr>
          <p:cNvPr id="5" name="AutoShape 2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41430"/>
            <a:ext cx="3870815" cy="378636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917629" y="1941430"/>
            <a:ext cx="4222429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fr-FR" sz="1400" b="1" dirty="0"/>
              <a:t>Approche actuelle :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Un PC Pluto installé sur chaque site (construction des rapports en local)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Emission quotidienne (par email) des rapports de production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Données non accessibles en dehors du site (non consultables à distance ou à la demande)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Difficultés de maintenance (nécessité d’assurer une prise en main à distance du PC Pluto via liaisons 4G)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Manque de fiabilité (soumis aux évènements locaux sur les sites – pertes alimentation / connexions)</a:t>
            </a:r>
            <a:endParaRPr lang="es-ES" sz="1400" dirty="0">
              <a:latin typeface="Neo Sans Pro"/>
            </a:endParaRPr>
          </a:p>
          <a:p>
            <a:pPr algn="just"/>
            <a:endParaRPr lang="es-ES" sz="1400" dirty="0">
              <a:latin typeface="Neo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3524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Modification Approche Technique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fr-FR" smtClean="0"/>
              <a:t>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Déploiement Pluto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88504" y="1196752"/>
            <a:ext cx="8858250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chemeClr val="accent1"/>
                </a:solidFill>
              </a:rPr>
              <a:t>Solution Hébergée sur le Cloud</a:t>
            </a:r>
          </a:p>
        </p:txBody>
      </p:sp>
      <p:sp>
        <p:nvSpPr>
          <p:cNvPr id="5" name="AutoShape 2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484784"/>
            <a:ext cx="6120680" cy="4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Modification Approche Technique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fr-FR" smtClean="0"/>
              <a:t>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Déploiement Pluto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88504" y="1196752"/>
            <a:ext cx="8858250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chemeClr val="accent1"/>
                </a:solidFill>
              </a:rPr>
              <a:t>Solution Hébergée sur le Cloud</a:t>
            </a:r>
          </a:p>
        </p:txBody>
      </p:sp>
      <p:sp>
        <p:nvSpPr>
          <p:cNvPr id="5" name="AutoShape 2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917629" y="1941430"/>
            <a:ext cx="4222429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fr-FR" sz="1400" b="1" dirty="0"/>
              <a:t>Approche Hébergée: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Un serveur Pluto hébergé sur le Cloud (AWS) par agence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Rapport et monitoring en quasi temps réel accessibles à partir d’un simple navigateur internet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Report possible de données vers systèmes de niveau supérieur (</a:t>
            </a:r>
            <a:r>
              <a:rPr lang="fr-FR" sz="1400" dirty="0" err="1">
                <a:latin typeface="Neo Sans Pro"/>
              </a:rPr>
              <a:t>Qlik</a:t>
            </a:r>
            <a:r>
              <a:rPr lang="fr-FR" sz="1400" dirty="0">
                <a:latin typeface="Neo Sans Pro"/>
              </a:rPr>
              <a:t> </a:t>
            </a:r>
            <a:r>
              <a:rPr lang="fr-FR" sz="1400" dirty="0" err="1">
                <a:latin typeface="Neo Sans Pro"/>
              </a:rPr>
              <a:t>Sense</a:t>
            </a:r>
            <a:r>
              <a:rPr lang="fr-FR" sz="1400" dirty="0">
                <a:latin typeface="Neo Sans Pro"/>
              </a:rPr>
              <a:t> ou </a:t>
            </a:r>
            <a:r>
              <a:rPr lang="fr-FR" sz="1400" dirty="0" err="1">
                <a:latin typeface="Neo Sans Pro"/>
              </a:rPr>
              <a:t>Qlik</a:t>
            </a:r>
            <a:r>
              <a:rPr lang="fr-FR" sz="1400" dirty="0">
                <a:latin typeface="Neo Sans Pro"/>
              </a:rPr>
              <a:t> </a:t>
            </a:r>
            <a:r>
              <a:rPr lang="fr-FR" sz="1400" dirty="0" err="1">
                <a:latin typeface="Neo Sans Pro"/>
              </a:rPr>
              <a:t>View</a:t>
            </a:r>
            <a:r>
              <a:rPr lang="fr-FR" sz="1400" dirty="0">
                <a:latin typeface="Neo Sans Pro"/>
              </a:rPr>
              <a:t>)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Meilleure fiabilité (données hébergées et secourues)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Maintenance plus simple (8 à 10 serveurs contre 80 implantations locales)</a:t>
            </a:r>
          </a:p>
          <a:p>
            <a:pPr algn="just"/>
            <a:endParaRPr lang="fr-FR" sz="1400" dirty="0">
              <a:latin typeface="Neo Sans Pro"/>
            </a:endParaRPr>
          </a:p>
          <a:p>
            <a:pPr algn="just"/>
            <a:r>
              <a:rPr lang="fr-FR" sz="1400" dirty="0">
                <a:latin typeface="Neo Sans Pro"/>
              </a:rPr>
              <a:t>Mise en œuvre moins coûteuse (moins de matériel à déployer) et coûts partagés entre sites.</a:t>
            </a:r>
            <a:endParaRPr lang="es-ES" sz="1400" dirty="0">
              <a:latin typeface="Neo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9" y="2132856"/>
            <a:ext cx="4071560" cy="29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6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Modification Approche Technique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fr-FR" smtClean="0"/>
              <a:t>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Déploiement Pluto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88504" y="1196752"/>
            <a:ext cx="8858250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chemeClr val="accent1"/>
                </a:solidFill>
              </a:rPr>
              <a:t>Solution Hébergée sur le Cloud (</a:t>
            </a:r>
            <a:r>
              <a:rPr lang="fr-FR" sz="1800" b="1" dirty="0" err="1">
                <a:solidFill>
                  <a:schemeClr val="accent1"/>
                </a:solidFill>
              </a:rPr>
              <a:t>Vritz</a:t>
            </a:r>
            <a:r>
              <a:rPr lang="fr-FR" sz="18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AutoShape 2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24" y="1722334"/>
            <a:ext cx="7631592" cy="408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93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Modification Approche Technique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fr-FR" smtClean="0"/>
              <a:t>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Déploiement Pluto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88504" y="1196752"/>
            <a:ext cx="8858250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chemeClr val="accent1"/>
                </a:solidFill>
              </a:rPr>
              <a:t>Solution Hébergée sur le Cloud (Vritz)</a:t>
            </a:r>
          </a:p>
        </p:txBody>
      </p:sp>
      <p:sp>
        <p:nvSpPr>
          <p:cNvPr id="5" name="AutoShape 2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Résultat de recherche d'images pour &quot;fichie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D62422-2C91-46C2-BF69-5004636F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50" y="1718260"/>
            <a:ext cx="8164499" cy="45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D9BFD7-365C-4A3D-91DE-0FB3EC27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616" y="1424761"/>
            <a:ext cx="6624736" cy="4608356"/>
          </a:xfr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5EDC2B3-025C-4AD1-A368-5A045D3C632A}"/>
              </a:ext>
            </a:extLst>
          </p:cNvPr>
          <p:cNvSpPr/>
          <p:nvPr/>
        </p:nvSpPr>
        <p:spPr>
          <a:xfrm>
            <a:off x="3837598" y="5047193"/>
            <a:ext cx="1763473" cy="1080120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dirty="0">
                <a:solidFill>
                  <a:schemeClr val="tx1"/>
                </a:solidFill>
              </a:rPr>
              <a:t>Hérault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7BB199E-1DAF-4741-A0F3-DF1C9F7BA950}"/>
              </a:ext>
            </a:extLst>
          </p:cNvPr>
          <p:cNvSpPr/>
          <p:nvPr/>
        </p:nvSpPr>
        <p:spPr>
          <a:xfrm>
            <a:off x="2936776" y="3460384"/>
            <a:ext cx="1257017" cy="69598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sz="1600" dirty="0">
                <a:solidFill>
                  <a:schemeClr val="tx1"/>
                </a:solidFill>
              </a:rPr>
              <a:t>Nantes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B1DA6-F804-40CB-8D71-503E3793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serveurs Pluto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037603-CB0D-4E08-A46D-E37A6EE7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Déploiement Pluto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94EEB7-3F2B-4FEB-8A69-7BB72EA7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GB" smtClean="0"/>
              <a:t>8</a:t>
            </a:fld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8AA26CC-6A5E-4C70-831F-8CDC13B338BB}"/>
              </a:ext>
            </a:extLst>
          </p:cNvPr>
          <p:cNvSpPr/>
          <p:nvPr/>
        </p:nvSpPr>
        <p:spPr>
          <a:xfrm rot="255959">
            <a:off x="2024649" y="2642545"/>
            <a:ext cx="1786064" cy="789377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dirty="0">
                <a:solidFill>
                  <a:schemeClr val="tx1"/>
                </a:solidFill>
              </a:rPr>
              <a:t>Bretagne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99EFAB5-C6FA-4609-9B82-A1719CAFAC67}"/>
              </a:ext>
            </a:extLst>
          </p:cNvPr>
          <p:cNvSpPr/>
          <p:nvPr/>
        </p:nvSpPr>
        <p:spPr>
          <a:xfrm>
            <a:off x="4808984" y="2156884"/>
            <a:ext cx="1440160" cy="899331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dirty="0">
                <a:solidFill>
                  <a:schemeClr val="tx1"/>
                </a:solidFill>
              </a:rPr>
              <a:t>Picardie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03518F-7CAE-48D4-9BE4-974DDA690DD5}"/>
              </a:ext>
            </a:extLst>
          </p:cNvPr>
          <p:cNvSpPr/>
          <p:nvPr/>
        </p:nvSpPr>
        <p:spPr>
          <a:xfrm>
            <a:off x="2886373" y="4195410"/>
            <a:ext cx="1802321" cy="899331"/>
          </a:xfrm>
          <a:prstGeom prst="ellipse">
            <a:avLst/>
          </a:prstGeom>
          <a:gradFill flip="none" rotWithShape="1">
            <a:gsLst>
              <a:gs pos="0">
                <a:srgbClr val="FFC819">
                  <a:tint val="66000"/>
                  <a:satMod val="160000"/>
                </a:srgbClr>
              </a:gs>
              <a:gs pos="50000">
                <a:srgbClr val="FFC819">
                  <a:tint val="44500"/>
                  <a:satMod val="160000"/>
                </a:srgbClr>
              </a:gs>
              <a:gs pos="100000">
                <a:srgbClr val="FFC819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dirty="0">
                <a:solidFill>
                  <a:schemeClr val="tx1"/>
                </a:solidFill>
              </a:rPr>
              <a:t>Aquitaine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4062000-0B7E-4AF7-88A4-1CDCA58AEE1A}"/>
              </a:ext>
            </a:extLst>
          </p:cNvPr>
          <p:cNvSpPr/>
          <p:nvPr/>
        </p:nvSpPr>
        <p:spPr>
          <a:xfrm>
            <a:off x="6251265" y="3681797"/>
            <a:ext cx="1802321" cy="899331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dirty="0">
                <a:solidFill>
                  <a:schemeClr val="tx1"/>
                </a:solidFill>
              </a:rPr>
              <a:t>Lyon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7EECA1C-0F80-4FBF-9ADE-6FB2EDDD77ED}"/>
              </a:ext>
            </a:extLst>
          </p:cNvPr>
          <p:cNvSpPr/>
          <p:nvPr/>
        </p:nvSpPr>
        <p:spPr>
          <a:xfrm rot="2030569">
            <a:off x="3682183" y="2391823"/>
            <a:ext cx="1257017" cy="69598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sz="1100" dirty="0">
                <a:solidFill>
                  <a:schemeClr val="tx1"/>
                </a:solidFill>
              </a:rPr>
              <a:t>Normandie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812C35C-4CCA-4134-A30D-A1D38E14738E}"/>
              </a:ext>
            </a:extLst>
          </p:cNvPr>
          <p:cNvSpPr/>
          <p:nvPr/>
        </p:nvSpPr>
        <p:spPr>
          <a:xfrm>
            <a:off x="5202369" y="3104076"/>
            <a:ext cx="1257017" cy="695983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dirty="0">
                <a:solidFill>
                  <a:schemeClr val="tx1"/>
                </a:solidFill>
              </a:rPr>
              <a:t>Seine Amont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5B35725-ADF5-4859-8204-0CA8C08B2D79}"/>
              </a:ext>
            </a:extLst>
          </p:cNvPr>
          <p:cNvSpPr/>
          <p:nvPr/>
        </p:nvSpPr>
        <p:spPr>
          <a:xfrm>
            <a:off x="5667043" y="4687922"/>
            <a:ext cx="1802321" cy="899331"/>
          </a:xfrm>
          <a:prstGeom prst="ellipse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fr-FR" dirty="0">
                <a:solidFill>
                  <a:schemeClr val="tx1"/>
                </a:solidFill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2732444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3"/>
  <p:tag name="LANGUAGE" val="2057"/>
  <p:tag name="BRAND" val="100"/>
  <p:tag name="LOGO" val="100"/>
  <p:tag name="FOOTER" val="Department"/>
  <p:tag name="FOOTER2" val="First name Last name"/>
  <p:tag name="DATE" val="2015-07-10"/>
  <p:tag name="LEGALTEXT" val="Company"/>
  <p:tag name="CLASSIFICATION" val="1"/>
  <p:tag name="SHORTTITLE" val="Presentation title"/>
  <p:tag name="COPYRIGHT" val="20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heme/theme1.xml><?xml version="1.0" encoding="utf-8"?>
<a:theme xmlns:a="http://schemas.openxmlformats.org/drawingml/2006/main" name="LH Power Point template A4 basic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dirty="0">
            <a:solidFill>
              <a:schemeClr val="accent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LH Power Point template A4 basic</Template>
  <TotalTime>7140</TotalTime>
  <Words>335</Words>
  <Application>Microsoft Office PowerPoint</Application>
  <PresentationFormat>Format A4 (210 x 297 mm)</PresentationFormat>
  <Paragraphs>89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Neo Sans Pro</vt:lpstr>
      <vt:lpstr>LH Power Point template A4 basic</vt:lpstr>
      <vt:lpstr>Déploiement Pluto Live Report</vt:lpstr>
      <vt:lpstr>Pluto - Sites en Service</vt:lpstr>
      <vt:lpstr>Modification Approche Technique</vt:lpstr>
      <vt:lpstr>Modification Approche Technique</vt:lpstr>
      <vt:lpstr>Modification Approche Technique</vt:lpstr>
      <vt:lpstr>Modification Approche Technique</vt:lpstr>
      <vt:lpstr>Modification Approche Technique</vt:lpstr>
      <vt:lpstr>Répartition des serveurs Pluto</vt:lpstr>
    </vt:vector>
  </TitlesOfParts>
  <Company>Lafarge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Sample Slide Title Headline (36 pt)</dc:title>
  <dc:creator>Hostiou, Stephane</dc:creator>
  <cp:lastModifiedBy>Yassine Bouazizi</cp:lastModifiedBy>
  <cp:revision>281</cp:revision>
  <dcterms:created xsi:type="dcterms:W3CDTF">2017-12-11T16:02:03Z</dcterms:created>
  <dcterms:modified xsi:type="dcterms:W3CDTF">2020-01-29T10:29:05Z</dcterms:modified>
</cp:coreProperties>
</file>