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91" r:id="rId6"/>
    <p:sldId id="284" r:id="rId7"/>
    <p:sldId id="286" r:id="rId8"/>
    <p:sldId id="287" r:id="rId9"/>
    <p:sldId id="288" r:id="rId10"/>
    <p:sldId id="289" r:id="rId11"/>
    <p:sldId id="292" r:id="rId12"/>
    <p:sldId id="293" r:id="rId13"/>
    <p:sldId id="294" r:id="rId14"/>
    <p:sldId id="295" r:id="rId15"/>
    <p:sldId id="296" r:id="rId16"/>
    <p:sldId id="297" r:id="rId17"/>
    <p:sldId id="298" r:id="rId18"/>
    <p:sldId id="273" r:id="rId19"/>
    <p:sldId id="271" r:id="rId20"/>
    <p:sldId id="299" r:id="rId21"/>
    <p:sldId id="381"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6" r:id="rId37"/>
    <p:sldId id="385" r:id="rId38"/>
    <p:sldId id="386" r:id="rId39"/>
    <p:sldId id="387" r:id="rId40"/>
    <p:sldId id="318" r:id="rId41"/>
    <p:sldId id="274" r:id="rId42"/>
    <p:sldId id="320" r:id="rId43"/>
    <p:sldId id="321" r:id="rId44"/>
    <p:sldId id="322" r:id="rId45"/>
    <p:sldId id="323" r:id="rId46"/>
    <p:sldId id="324" r:id="rId47"/>
    <p:sldId id="325" r:id="rId48"/>
    <p:sldId id="326" r:id="rId49"/>
    <p:sldId id="327" r:id="rId50"/>
    <p:sldId id="272" r:id="rId51"/>
    <p:sldId id="328" r:id="rId52"/>
    <p:sldId id="329" r:id="rId53"/>
    <p:sldId id="275" r:id="rId54"/>
    <p:sldId id="330" r:id="rId55"/>
    <p:sldId id="331" r:id="rId56"/>
    <p:sldId id="332" r:id="rId57"/>
    <p:sldId id="388" r:id="rId58"/>
    <p:sldId id="276" r:id="rId59"/>
    <p:sldId id="334" r:id="rId60"/>
    <p:sldId id="335" r:id="rId61"/>
    <p:sldId id="336" r:id="rId62"/>
    <p:sldId id="337" r:id="rId63"/>
    <p:sldId id="278" r:id="rId64"/>
    <p:sldId id="338" r:id="rId65"/>
    <p:sldId id="339" r:id="rId66"/>
    <p:sldId id="340" r:id="rId67"/>
    <p:sldId id="342" r:id="rId68"/>
    <p:sldId id="341" r:id="rId69"/>
    <p:sldId id="343" r:id="rId70"/>
    <p:sldId id="344" r:id="rId71"/>
    <p:sldId id="345" r:id="rId72"/>
    <p:sldId id="346" r:id="rId73"/>
    <p:sldId id="389"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 id="365" r:id="rId91"/>
    <p:sldId id="366" r:id="rId92"/>
    <p:sldId id="367" r:id="rId93"/>
    <p:sldId id="368" r:id="rId94"/>
    <p:sldId id="369" r:id="rId95"/>
    <p:sldId id="370" r:id="rId96"/>
    <p:sldId id="371" r:id="rId97"/>
    <p:sldId id="372" r:id="rId98"/>
    <p:sldId id="383" r:id="rId99"/>
    <p:sldId id="373" r:id="rId100"/>
    <p:sldId id="375" r:id="rId101"/>
    <p:sldId id="376" r:id="rId102"/>
    <p:sldId id="377" r:id="rId103"/>
    <p:sldId id="378" r:id="rId104"/>
    <p:sldId id="379" r:id="rId105"/>
    <p:sldId id="279" r:id="rId106"/>
    <p:sldId id="380" r:id="rId107"/>
    <p:sldId id="268" r:id="rId108"/>
  </p:sldIdLst>
  <p:sldSz cx="12198350" cy="6859588"/>
  <p:notesSz cx="6858000" cy="9144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836"/>
    <a:srgbClr val="1A8ABC"/>
    <a:srgbClr val="358DA5"/>
    <a:srgbClr val="7CC43A"/>
    <a:srgbClr val="1157AB"/>
    <a:srgbClr val="FF9933"/>
    <a:srgbClr val="92D050"/>
    <a:srgbClr val="4C3D83"/>
    <a:srgbClr val="3E5CCC"/>
    <a:srgbClr val="3A41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8" autoAdjust="0"/>
    <p:restoredTop sz="99816" autoAdjust="0"/>
  </p:normalViewPr>
  <p:slideViewPr>
    <p:cSldViewPr>
      <p:cViewPr varScale="1">
        <p:scale>
          <a:sx n="127" d="100"/>
          <a:sy n="127" d="100"/>
        </p:scale>
        <p:origin x="180" y="114"/>
      </p:cViewPr>
      <p:guideLst>
        <p:guide orient="horz" pos="2160"/>
        <p:guide pos="2880"/>
        <p:guide orient="horz" pos="2881"/>
        <p:guide pos="38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pPr/>
              <a:t>12/28/2018</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a:latin typeface="微软雅黑" pitchFamily="34" charset="-122"/>
                <a:ea typeface="微软雅黑" pitchFamily="34" charset="-122"/>
              </a:rPr>
              <a:t>第 </a:t>
            </a:r>
            <a:r>
              <a:rPr lang="en-US" altLang="zh-CN" sz="1800" b="0" dirty="0">
                <a:latin typeface="微软雅黑" pitchFamily="34" charset="-122"/>
                <a:ea typeface="微软雅黑" pitchFamily="34" charset="-122"/>
              </a:rPr>
              <a:t>1</a:t>
            </a:r>
            <a:r>
              <a:rPr lang="zh-CN" altLang="en-US" sz="1800" b="0" dirty="0">
                <a:latin typeface="微软雅黑" pitchFamily="34" charset="-122"/>
                <a:ea typeface="微软雅黑" pitchFamily="34" charset="-122"/>
              </a:rPr>
              <a:t>章   概述</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1219627" rtl="0" eaLnBrk="1" latinLnBrk="0" hangingPunct="1">
        <a:spcBef>
          <a:spcPct val="0"/>
        </a:spcBef>
        <a:buNone/>
        <a:defRPr sz="2200" kern="1200">
          <a:solidFill>
            <a:schemeClr val="bg1"/>
          </a:solidFill>
          <a:latin typeface="+mj-lt"/>
          <a:ea typeface="+mj-ea"/>
          <a:cs typeface="+mj-cs"/>
        </a:defRPr>
      </a:lvl1pPr>
    </p:titleStyle>
    <p:body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11.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rPr>
              <a:t>《</a:t>
            </a:r>
            <a:r>
              <a:rPr lang="zh-CN" altLang="en-US" dirty="0">
                <a:solidFill>
                  <a:schemeClr val="bg1"/>
                </a:solidFill>
              </a:rPr>
              <a:t>计算机网络教程（第 </a:t>
            </a:r>
            <a:r>
              <a:rPr lang="en-US" altLang="zh-CN" dirty="0">
                <a:solidFill>
                  <a:schemeClr val="bg1"/>
                </a:solidFill>
              </a:rPr>
              <a:t>5 </a:t>
            </a:r>
            <a:r>
              <a:rPr lang="zh-CN" altLang="en-US" dirty="0">
                <a:solidFill>
                  <a:schemeClr val="bg1"/>
                </a:solidFill>
              </a:rPr>
              <a:t>版）</a:t>
            </a:r>
            <a:r>
              <a:rPr lang="en-US" altLang="zh-CN" dirty="0">
                <a:solidFill>
                  <a:schemeClr val="bg1"/>
                </a:solidFill>
              </a:rPr>
              <a:t>》</a:t>
            </a:r>
            <a:endParaRPr lang="zh-CN" altLang="en-US"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第一章 </a:t>
            </a:r>
          </a:p>
        </p:txBody>
      </p:sp>
      <p:sp>
        <p:nvSpPr>
          <p:cNvPr id="19" name="TextBox 18"/>
          <p:cNvSpPr txBox="1"/>
          <p:nvPr/>
        </p:nvSpPr>
        <p:spPr>
          <a:xfrm>
            <a:off x="6254537" y="1368889"/>
            <a:ext cx="19466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itchFamily="49" charset="-122"/>
                <a:ea typeface="黑体" pitchFamily="49" charset="-122"/>
              </a:rPr>
              <a:t>概述</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dirty="0">
                <a:solidFill>
                  <a:schemeClr val="bg1"/>
                </a:solidFill>
              </a:rPr>
              <a:t> </a:t>
            </a:r>
            <a:r>
              <a:rPr lang="en-US" altLang="zh-CN" sz="1800" dirty="0">
                <a:solidFill>
                  <a:schemeClr val="bg1">
                    <a:lumMod val="85000"/>
                  </a:schemeClr>
                </a:solidFill>
              </a:rPr>
              <a:t>Computer Network Tutorial </a:t>
            </a:r>
            <a:endParaRPr lang="zh-CN" altLang="en-US" sz="1800" dirty="0">
              <a:solidFill>
                <a:schemeClr val="bg1">
                  <a:lumMod val="85000"/>
                </a:schemeClr>
              </a:solidFill>
            </a:endParaRPr>
          </a:p>
        </p:txBody>
      </p:sp>
      <p:sp>
        <p:nvSpPr>
          <p:cNvPr id="11" name="TextBox 10"/>
          <p:cNvSpPr txBox="1"/>
          <p:nvPr/>
        </p:nvSpPr>
        <p:spPr>
          <a:xfrm>
            <a:off x="3127375" y="2884848"/>
            <a:ext cx="2818260"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rPr>
              <a:t>谢钧  谢希仁  编著</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en-US" altLang="zh-CN" dirty="0"/>
              <a:t>1.2.2  </a:t>
            </a:r>
            <a:r>
              <a:rPr lang="zh-CN" altLang="en-US" dirty="0"/>
              <a:t>因特网发展的三个阶段</a:t>
            </a:r>
          </a:p>
        </p:txBody>
      </p:sp>
      <p:sp>
        <p:nvSpPr>
          <p:cNvPr id="12" name="矩形 11"/>
          <p:cNvSpPr/>
          <p:nvPr/>
        </p:nvSpPr>
        <p:spPr>
          <a:xfrm>
            <a:off x="435314" y="2168457"/>
            <a:ext cx="5062786" cy="40945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a:spLocks noGrp="1"/>
          </p:cNvSpPr>
          <p:nvPr>
            <p:ph idx="1"/>
          </p:nvPr>
        </p:nvSpPr>
        <p:spPr>
          <a:xfrm>
            <a:off x="435316" y="2212725"/>
            <a:ext cx="4986583" cy="3787549"/>
          </a:xfrm>
        </p:spPr>
        <p:txBody>
          <a:bodyPr>
            <a:noAutofit/>
          </a:bodyPr>
          <a:lstStyle/>
          <a:p>
            <a:r>
              <a:rPr lang="zh-CN" altLang="en-US" sz="1800" dirty="0"/>
              <a:t>以小写字母 </a:t>
            </a:r>
            <a:r>
              <a:rPr lang="en-US" altLang="zh-CN" sz="1800" dirty="0" err="1"/>
              <a:t>i</a:t>
            </a:r>
            <a:r>
              <a:rPr lang="en-US" altLang="zh-CN" sz="1800" dirty="0"/>
              <a:t> </a:t>
            </a:r>
            <a:r>
              <a:rPr lang="zh-CN" altLang="en-US" sz="1800" dirty="0"/>
              <a:t>开始的 </a:t>
            </a:r>
            <a:r>
              <a:rPr lang="en-US" altLang="zh-CN" sz="1800" dirty="0"/>
              <a:t>internet</a:t>
            </a:r>
            <a:r>
              <a:rPr lang="zh-CN" altLang="en-US" sz="1800" dirty="0"/>
              <a:t>（互联网或互连网）是一个通用名词，它泛指由多个计算机网络互连而成的网络。 </a:t>
            </a:r>
          </a:p>
          <a:p>
            <a:r>
              <a:rPr lang="zh-CN" altLang="en-US" sz="1800" dirty="0"/>
              <a:t>以大写字母 </a:t>
            </a:r>
            <a:r>
              <a:rPr lang="en-US" altLang="zh-CN" sz="1800" dirty="0"/>
              <a:t>I </a:t>
            </a:r>
            <a:r>
              <a:rPr lang="zh-CN" altLang="en-US" sz="1800" dirty="0"/>
              <a:t>开始的的 </a:t>
            </a:r>
            <a:r>
              <a:rPr lang="en-US" altLang="zh-CN" sz="1800" dirty="0"/>
              <a:t>Internet</a:t>
            </a:r>
            <a:r>
              <a:rPr lang="zh-CN" altLang="en-US" sz="1800" dirty="0"/>
              <a:t>（因特网）则是一个专用名词，它指当前全球最大的、开放的、由众多网络相互连接而成的特定计算机网络，它采用 </a:t>
            </a:r>
            <a:r>
              <a:rPr lang="en-US" altLang="zh-CN" sz="1800" dirty="0"/>
              <a:t>TCP/IP </a:t>
            </a:r>
            <a:r>
              <a:rPr lang="zh-CN" altLang="en-US" sz="1800" dirty="0"/>
              <a:t>协议族作为通信的规则，且其前身是美国的 </a:t>
            </a:r>
            <a:r>
              <a:rPr lang="en-US" altLang="zh-CN" sz="1800" dirty="0"/>
              <a:t>ARPANET</a:t>
            </a:r>
            <a:r>
              <a:rPr lang="zh-CN" altLang="en-US" sz="1800" dirty="0"/>
              <a:t>。</a:t>
            </a:r>
          </a:p>
        </p:txBody>
      </p:sp>
      <p:sp>
        <p:nvSpPr>
          <p:cNvPr id="14" name="内容占位符 3"/>
          <p:cNvSpPr txBox="1">
            <a:spLocks/>
          </p:cNvSpPr>
          <p:nvPr/>
        </p:nvSpPr>
        <p:spPr>
          <a:xfrm>
            <a:off x="435314" y="1638900"/>
            <a:ext cx="5062786" cy="464457"/>
          </a:xfrm>
          <a:prstGeom prst="rect">
            <a:avLst/>
          </a:prstGeom>
          <a:solidFill>
            <a:srgbClr val="74B836"/>
          </a:solidFill>
        </p:spPr>
        <p:txBody>
          <a:bodyPr>
            <a:normAutofit lnSpcReduction="10000"/>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bg1"/>
                </a:solidFill>
              </a:rPr>
              <a:t>Intern et </a:t>
            </a:r>
            <a:r>
              <a:rPr lang="zh-CN" altLang="en-US" dirty="0">
                <a:solidFill>
                  <a:schemeClr val="bg1"/>
                </a:solidFill>
              </a:rPr>
              <a:t>和 </a:t>
            </a:r>
            <a:r>
              <a:rPr lang="en-US" altLang="zh-CN" dirty="0">
                <a:solidFill>
                  <a:schemeClr val="bg1"/>
                </a:solidFill>
              </a:rPr>
              <a:t>Internet </a:t>
            </a:r>
            <a:r>
              <a:rPr lang="zh-CN" altLang="en-US" dirty="0">
                <a:solidFill>
                  <a:schemeClr val="bg1"/>
                </a:solidFill>
              </a:rPr>
              <a:t>的区别</a:t>
            </a:r>
          </a:p>
        </p:txBody>
      </p:sp>
      <p:sp>
        <p:nvSpPr>
          <p:cNvPr id="15" name="矩形 14"/>
          <p:cNvSpPr/>
          <p:nvPr/>
        </p:nvSpPr>
        <p:spPr>
          <a:xfrm>
            <a:off x="5844215" y="2181537"/>
            <a:ext cx="5696951" cy="17018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3"/>
          <p:cNvSpPr txBox="1">
            <a:spLocks/>
          </p:cNvSpPr>
          <p:nvPr/>
        </p:nvSpPr>
        <p:spPr>
          <a:xfrm>
            <a:off x="5844215" y="1638901"/>
            <a:ext cx="5696952" cy="464457"/>
          </a:xfrm>
          <a:prstGeom prst="rect">
            <a:avLst/>
          </a:prstGeom>
          <a:solidFill>
            <a:schemeClr val="accent5"/>
          </a:solidFill>
        </p:spPr>
        <p:txBody>
          <a:bodyPr vert="horz" lIns="121917" tIns="60958" rIns="121917" bIns="60958" rtlCol="0">
            <a:normAutofit lnSpcReduction="10000"/>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dirty="0">
                <a:solidFill>
                  <a:schemeClr val="bg1"/>
                </a:solidFill>
              </a:rPr>
              <a:t>三级结构的因特网 </a:t>
            </a:r>
          </a:p>
        </p:txBody>
      </p:sp>
      <p:sp>
        <p:nvSpPr>
          <p:cNvPr id="18" name="内容占位符 2"/>
          <p:cNvSpPr txBox="1">
            <a:spLocks/>
          </p:cNvSpPr>
          <p:nvPr/>
        </p:nvSpPr>
        <p:spPr>
          <a:xfrm>
            <a:off x="5932021" y="2203050"/>
            <a:ext cx="5426266" cy="2259111"/>
          </a:xfrm>
          <a:prstGeom prst="rect">
            <a:avLst/>
          </a:prstGeom>
        </p:spPr>
        <p:txBody>
          <a:bodyPr vert="horz" lIns="121917" tIns="60958" rIns="121917" bIns="60958" rtlCol="0">
            <a:no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1800" dirty="0"/>
              <a:t>第二阶段的特点是建成了三级结构的因特网。 </a:t>
            </a:r>
          </a:p>
          <a:p>
            <a:r>
              <a:rPr lang="zh-CN" altLang="en-US" sz="1800" dirty="0"/>
              <a:t>三级计算机网络，分为主干网、地区网和校园网（或企业网）。 </a:t>
            </a:r>
          </a:p>
        </p:txBody>
      </p:sp>
      <p:sp>
        <p:nvSpPr>
          <p:cNvPr id="28" name="矩形 27"/>
          <p:cNvSpPr/>
          <p:nvPr/>
        </p:nvSpPr>
        <p:spPr>
          <a:xfrm>
            <a:off x="5831303" y="4556492"/>
            <a:ext cx="5722773" cy="1612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内容占位符 3"/>
          <p:cNvSpPr txBox="1">
            <a:spLocks/>
          </p:cNvSpPr>
          <p:nvPr/>
        </p:nvSpPr>
        <p:spPr>
          <a:xfrm>
            <a:off x="5831303" y="4013857"/>
            <a:ext cx="5722773" cy="464457"/>
          </a:xfrm>
          <a:prstGeom prst="rect">
            <a:avLst/>
          </a:prstGeom>
          <a:solidFill>
            <a:schemeClr val="accent6"/>
          </a:solidFill>
        </p:spPr>
        <p:txBody>
          <a:bodyPr vert="horz" lIns="121917" tIns="60958" rIns="121917" bIns="60958" rtlCol="0">
            <a:normAutofit lnSpcReduction="10000"/>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dirty="0">
                <a:solidFill>
                  <a:schemeClr val="bg1"/>
                </a:solidFill>
              </a:rPr>
              <a:t>多层次 </a:t>
            </a:r>
            <a:r>
              <a:rPr lang="en-US" altLang="zh-CN" dirty="0">
                <a:solidFill>
                  <a:schemeClr val="bg1"/>
                </a:solidFill>
              </a:rPr>
              <a:t>ISP </a:t>
            </a:r>
            <a:r>
              <a:rPr lang="zh-CN" altLang="en-US" dirty="0">
                <a:solidFill>
                  <a:schemeClr val="bg1"/>
                </a:solidFill>
              </a:rPr>
              <a:t>结构的因特网 </a:t>
            </a:r>
          </a:p>
        </p:txBody>
      </p:sp>
      <p:sp>
        <p:nvSpPr>
          <p:cNvPr id="30" name="内容占位符 2"/>
          <p:cNvSpPr txBox="1">
            <a:spLocks/>
          </p:cNvSpPr>
          <p:nvPr/>
        </p:nvSpPr>
        <p:spPr>
          <a:xfrm>
            <a:off x="5807225" y="4556493"/>
            <a:ext cx="5722773" cy="1612873"/>
          </a:xfrm>
          <a:prstGeom prst="rect">
            <a:avLst/>
          </a:prstGeom>
        </p:spPr>
        <p:txBody>
          <a:bodyPr vert="horz" lIns="121917" tIns="60958" rIns="121917" bIns="60958" rtlCol="0">
            <a:no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1800" dirty="0"/>
              <a:t>第三阶段的特点是逐渐形成了多层次 </a:t>
            </a:r>
            <a:r>
              <a:rPr lang="en-US" altLang="zh-CN" sz="1800" dirty="0"/>
              <a:t>ISP </a:t>
            </a:r>
            <a:r>
              <a:rPr lang="zh-CN" altLang="en-US" sz="1800" dirty="0"/>
              <a:t>结构的因特网。</a:t>
            </a:r>
          </a:p>
          <a:p>
            <a:r>
              <a:rPr lang="zh-CN" altLang="en-US" sz="1800" dirty="0"/>
              <a:t>出现了因特网服务提供者 </a:t>
            </a:r>
            <a:r>
              <a:rPr lang="en-US" altLang="zh-CN" sz="1800" dirty="0"/>
              <a:t>ISP (Internet Service Provider)</a:t>
            </a:r>
            <a:r>
              <a:rPr lang="zh-CN" altLang="en-US" sz="1800" dirty="0"/>
              <a:t>。 </a:t>
            </a:r>
          </a:p>
        </p:txBody>
      </p:sp>
    </p:spTree>
    <p:extLst>
      <p:ext uri="{BB962C8B-B14F-4D97-AF65-F5344CB8AC3E}">
        <p14:creationId xmlns:p14="http://schemas.microsoft.com/office/powerpoint/2010/main" val="4980450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9844" y="982909"/>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1" y="4775670"/>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267291"/>
            <a:ext cx="1218282"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因特网概述</a:t>
            </a:r>
          </a:p>
        </p:txBody>
      </p:sp>
      <p:sp>
        <p:nvSpPr>
          <p:cNvPr id="18" name="TextBox 1"/>
          <p:cNvSpPr txBox="1"/>
          <p:nvPr/>
        </p:nvSpPr>
        <p:spPr>
          <a:xfrm>
            <a:off x="7013575" y="1646922"/>
            <a:ext cx="3411190"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计算机网络在信息时代中的作用</a:t>
            </a:r>
          </a:p>
        </p:txBody>
      </p:sp>
      <p:sp>
        <p:nvSpPr>
          <p:cNvPr id="47" name="TextBox 1"/>
          <p:cNvSpPr txBox="1"/>
          <p:nvPr/>
        </p:nvSpPr>
        <p:spPr>
          <a:xfrm>
            <a:off x="7013575" y="2794794"/>
            <a:ext cx="1461939"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因特网的组成</a:t>
            </a:r>
          </a:p>
        </p:txBody>
      </p:sp>
      <p:sp>
        <p:nvSpPr>
          <p:cNvPr id="48" name="TextBox 1"/>
          <p:cNvSpPr txBox="1"/>
          <p:nvPr/>
        </p:nvSpPr>
        <p:spPr>
          <a:xfrm>
            <a:off x="7013575" y="33027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计算机网络的定义与分类</a:t>
            </a:r>
          </a:p>
        </p:txBody>
      </p:sp>
      <p:sp>
        <p:nvSpPr>
          <p:cNvPr id="51" name="Freeform 3"/>
          <p:cNvSpPr/>
          <p:nvPr/>
        </p:nvSpPr>
        <p:spPr>
          <a:xfrm>
            <a:off x="6695261" y="1219994"/>
            <a:ext cx="48816" cy="48369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337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34349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3" name="Freeform 3"/>
          <p:cNvSpPr/>
          <p:nvPr/>
        </p:nvSpPr>
        <p:spPr>
          <a:xfrm>
            <a:off x="6632575" y="2870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338912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8" y="1626928"/>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8" y="2267291"/>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1.2</a:t>
            </a:r>
          </a:p>
        </p:txBody>
      </p:sp>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5" y="3810794"/>
            <a:ext cx="2923877"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计算机网络的主要性能指标</a:t>
            </a:r>
          </a:p>
        </p:txBody>
      </p:sp>
      <p:sp>
        <p:nvSpPr>
          <p:cNvPr id="39" name="TextBox 1"/>
          <p:cNvSpPr txBox="1"/>
          <p:nvPr/>
        </p:nvSpPr>
        <p:spPr>
          <a:xfrm>
            <a:off x="7013575" y="4356894"/>
            <a:ext cx="2192908"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计算机网络体系结构</a:t>
            </a:r>
          </a:p>
        </p:txBody>
      </p:sp>
      <p:sp>
        <p:nvSpPr>
          <p:cNvPr id="40" name="Freeform 3"/>
          <p:cNvSpPr/>
          <p:nvPr/>
        </p:nvSpPr>
        <p:spPr>
          <a:xfrm>
            <a:off x="6632575" y="39123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4424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8" y="2743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1.3</a:t>
            </a:r>
          </a:p>
        </p:txBody>
      </p:sp>
      <p:sp>
        <p:nvSpPr>
          <p:cNvPr id="43" name="TextBox 1"/>
          <p:cNvSpPr txBox="1"/>
          <p:nvPr/>
        </p:nvSpPr>
        <p:spPr>
          <a:xfrm>
            <a:off x="6048108" y="32773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1.4</a:t>
            </a:r>
          </a:p>
        </p:txBody>
      </p:sp>
      <p:sp>
        <p:nvSpPr>
          <p:cNvPr id="44" name="TextBox 1"/>
          <p:cNvSpPr txBox="1"/>
          <p:nvPr/>
        </p:nvSpPr>
        <p:spPr>
          <a:xfrm>
            <a:off x="6048108" y="38234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1.5</a:t>
            </a:r>
          </a:p>
        </p:txBody>
      </p:sp>
      <p:sp>
        <p:nvSpPr>
          <p:cNvPr id="45" name="TextBox 1"/>
          <p:cNvSpPr txBox="1"/>
          <p:nvPr/>
        </p:nvSpPr>
        <p:spPr>
          <a:xfrm>
            <a:off x="6048108" y="43441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1.6</a:t>
            </a:r>
          </a:p>
        </p:txBody>
      </p:sp>
      <p:sp>
        <p:nvSpPr>
          <p:cNvPr id="58" name="TextBox 1"/>
          <p:cNvSpPr txBox="1"/>
          <p:nvPr/>
        </p:nvSpPr>
        <p:spPr>
          <a:xfrm>
            <a:off x="7013575" y="4877594"/>
            <a:ext cx="2680221" cy="350245"/>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Microsoft YaHei UI" pitchFamily="18" charset="0"/>
                <a:cs typeface="Microsoft YaHei UI" pitchFamily="18" charset="0"/>
              </a:rPr>
              <a:t>计算机网络在我国的发展</a:t>
            </a:r>
          </a:p>
        </p:txBody>
      </p:sp>
      <p:sp>
        <p:nvSpPr>
          <p:cNvPr id="60" name="Freeform 3"/>
          <p:cNvSpPr/>
          <p:nvPr/>
        </p:nvSpPr>
        <p:spPr>
          <a:xfrm>
            <a:off x="6632575" y="49454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TextBox 1"/>
          <p:cNvSpPr txBox="1"/>
          <p:nvPr/>
        </p:nvSpPr>
        <p:spPr>
          <a:xfrm>
            <a:off x="6048108" y="4864894"/>
            <a:ext cx="355867" cy="369353"/>
          </a:xfrm>
          <a:prstGeom prst="rect">
            <a:avLst/>
          </a:prstGeom>
          <a:noFill/>
        </p:spPr>
        <p:txBody>
          <a:bodyPr wrap="none" lIns="0" tIns="0" rIns="0" bIns="60981" rtlCol="0">
            <a:spAutoFit/>
          </a:bodyPr>
          <a:lstStyle/>
          <a:p>
            <a:pPr>
              <a:lnSpc>
                <a:spcPts val="2401"/>
              </a:lnSpc>
            </a:pPr>
            <a:r>
              <a:rPr lang="en-US" altLang="zh-CN" sz="2000" dirty="0">
                <a:solidFill>
                  <a:schemeClr val="bg1"/>
                </a:solidFill>
                <a:latin typeface="+mj-lt"/>
                <a:cs typeface="Microsoft YaHei UI" pitchFamily="18" charset="0"/>
              </a:rPr>
              <a:t>1.7</a:t>
            </a:r>
          </a:p>
        </p:txBody>
      </p:sp>
      <p:sp>
        <p:nvSpPr>
          <p:cNvPr id="66" name="TextBox 1"/>
          <p:cNvSpPr txBox="1"/>
          <p:nvPr/>
        </p:nvSpPr>
        <p:spPr>
          <a:xfrm>
            <a:off x="7013575" y="54236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两个重要的新兴网络技术</a:t>
            </a:r>
          </a:p>
        </p:txBody>
      </p:sp>
      <p:sp>
        <p:nvSpPr>
          <p:cNvPr id="67" name="Freeform 3"/>
          <p:cNvSpPr/>
          <p:nvPr/>
        </p:nvSpPr>
        <p:spPr>
          <a:xfrm>
            <a:off x="6632575" y="54915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7" name="TextBox 1"/>
          <p:cNvSpPr txBox="1"/>
          <p:nvPr/>
        </p:nvSpPr>
        <p:spPr>
          <a:xfrm>
            <a:off x="6048108" y="5410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1.8</a:t>
            </a:r>
          </a:p>
        </p:txBody>
      </p:sp>
    </p:spTree>
    <p:extLst>
      <p:ext uri="{BB962C8B-B14F-4D97-AF65-F5344CB8AC3E}">
        <p14:creationId xmlns:p14="http://schemas.microsoft.com/office/powerpoint/2010/main" val="2389747618"/>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1. 7  </a:t>
            </a:r>
            <a:r>
              <a:rPr lang="zh-CN" altLang="en-US" dirty="0"/>
              <a:t>计算机网络在我国的发展</a:t>
            </a:r>
          </a:p>
        </p:txBody>
      </p:sp>
      <p:cxnSp>
        <p:nvCxnSpPr>
          <p:cNvPr id="4" name="直接连接符 3"/>
          <p:cNvCxnSpPr/>
          <p:nvPr/>
        </p:nvCxnSpPr>
        <p:spPr>
          <a:xfrm>
            <a:off x="536574" y="838994"/>
            <a:ext cx="1" cy="6020594"/>
          </a:xfrm>
          <a:prstGeom prst="line">
            <a:avLst/>
          </a:prstGeom>
          <a:noFill/>
          <a:ln w="38100" cap="flat" cmpd="sng" algn="ctr">
            <a:solidFill>
              <a:schemeClr val="bg1">
                <a:lumMod val="50000"/>
              </a:schemeClr>
            </a:solidFill>
            <a:prstDash val="solid"/>
            <a:miter lim="800000"/>
          </a:ln>
          <a:effectLst/>
        </p:spPr>
      </p:cxnSp>
      <p:grpSp>
        <p:nvGrpSpPr>
          <p:cNvPr id="5" name="组合 4"/>
          <p:cNvGrpSpPr/>
          <p:nvPr/>
        </p:nvGrpSpPr>
        <p:grpSpPr>
          <a:xfrm>
            <a:off x="9820728" y="5453916"/>
            <a:ext cx="1877787" cy="1379688"/>
            <a:chOff x="9675584" y="5175723"/>
            <a:chExt cx="1877787" cy="1129564"/>
          </a:xfrm>
        </p:grpSpPr>
        <p:sp>
          <p:nvSpPr>
            <p:cNvPr id="6" name="矩形 5"/>
            <p:cNvSpPr/>
            <p:nvPr/>
          </p:nvSpPr>
          <p:spPr>
            <a:xfrm>
              <a:off x="11286669" y="5640179"/>
              <a:ext cx="266702" cy="661889"/>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 name="矩形 6"/>
            <p:cNvSpPr/>
            <p:nvPr/>
          </p:nvSpPr>
          <p:spPr>
            <a:xfrm>
              <a:off x="10807698" y="5828865"/>
              <a:ext cx="266702" cy="476421"/>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8" name="矩形 7"/>
            <p:cNvSpPr/>
            <p:nvPr/>
          </p:nvSpPr>
          <p:spPr>
            <a:xfrm>
              <a:off x="10241641" y="5175723"/>
              <a:ext cx="266702" cy="1129564"/>
            </a:xfrm>
            <a:prstGeom prst="rect">
              <a:avLst/>
            </a:prstGeom>
            <a:solidFill>
              <a:srgbClr val="83838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9" name="矩形 8"/>
            <p:cNvSpPr/>
            <p:nvPr/>
          </p:nvSpPr>
          <p:spPr>
            <a:xfrm>
              <a:off x="9675584" y="5974341"/>
              <a:ext cx="266702" cy="330945"/>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10" name="内容占位符 4"/>
          <p:cNvSpPr txBox="1">
            <a:spLocks/>
          </p:cNvSpPr>
          <p:nvPr/>
        </p:nvSpPr>
        <p:spPr>
          <a:xfrm>
            <a:off x="149" y="1524794"/>
            <a:ext cx="12209087"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sp>
        <p:nvSpPr>
          <p:cNvPr id="11" name="内容占位符 4"/>
          <p:cNvSpPr txBox="1">
            <a:spLocks/>
          </p:cNvSpPr>
          <p:nvPr/>
        </p:nvSpPr>
        <p:spPr>
          <a:xfrm flipV="1">
            <a:off x="-10737" y="6508275"/>
            <a:ext cx="9831465"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sp>
        <p:nvSpPr>
          <p:cNvPr id="12" name="Rectangle 3"/>
          <p:cNvSpPr txBox="1">
            <a:spLocks noChangeArrowheads="1"/>
          </p:cNvSpPr>
          <p:nvPr/>
        </p:nvSpPr>
        <p:spPr>
          <a:xfrm>
            <a:off x="1146175" y="2134394"/>
            <a:ext cx="7772400" cy="443349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buFont typeface="Wingdings" pitchFamily="2" charset="2"/>
              <a:buNone/>
            </a:pPr>
            <a:r>
              <a:rPr lang="en-US" altLang="zh-CN" dirty="0"/>
              <a:t>(1) </a:t>
            </a:r>
            <a:r>
              <a:rPr lang="zh-CN" altLang="en-US" dirty="0"/>
              <a:t>中国公用计算机互联网 </a:t>
            </a:r>
            <a:r>
              <a:rPr lang="en-US" altLang="zh-CN" dirty="0"/>
              <a:t>CHINANET</a:t>
            </a:r>
          </a:p>
          <a:p>
            <a:pPr>
              <a:buFont typeface="Wingdings" pitchFamily="2" charset="2"/>
              <a:buNone/>
            </a:pPr>
            <a:r>
              <a:rPr lang="en-US" altLang="zh-CN" dirty="0"/>
              <a:t>(2) </a:t>
            </a:r>
            <a:r>
              <a:rPr lang="zh-CN" altLang="en-US" dirty="0"/>
              <a:t>中国教育和科研计算机网 </a:t>
            </a:r>
            <a:r>
              <a:rPr lang="en-US" altLang="zh-CN" dirty="0"/>
              <a:t>CERNET</a:t>
            </a:r>
          </a:p>
          <a:p>
            <a:pPr>
              <a:buFont typeface="Wingdings" pitchFamily="2" charset="2"/>
              <a:buNone/>
            </a:pPr>
            <a:r>
              <a:rPr lang="en-US" altLang="zh-CN" dirty="0"/>
              <a:t>(3) </a:t>
            </a:r>
            <a:r>
              <a:rPr lang="zh-CN" altLang="en-US" dirty="0"/>
              <a:t>中国科学技术网 </a:t>
            </a:r>
            <a:r>
              <a:rPr lang="en-US" altLang="zh-CN" dirty="0"/>
              <a:t>CSTNET</a:t>
            </a:r>
          </a:p>
          <a:p>
            <a:pPr>
              <a:buFont typeface="Wingdings" pitchFamily="2" charset="2"/>
              <a:buNone/>
            </a:pPr>
            <a:r>
              <a:rPr lang="en-US" altLang="zh-CN" dirty="0"/>
              <a:t>(4) </a:t>
            </a:r>
            <a:r>
              <a:rPr lang="zh-CN" altLang="en-US" dirty="0"/>
              <a:t>中国联通互联网 </a:t>
            </a:r>
            <a:r>
              <a:rPr lang="en-US" altLang="zh-CN" dirty="0"/>
              <a:t>UNINET</a:t>
            </a:r>
          </a:p>
          <a:p>
            <a:pPr>
              <a:buFont typeface="Wingdings" pitchFamily="2" charset="2"/>
              <a:buNone/>
            </a:pPr>
            <a:r>
              <a:rPr lang="en-US" altLang="zh-CN" dirty="0"/>
              <a:t>(5) </a:t>
            </a:r>
            <a:r>
              <a:rPr lang="zh-CN" altLang="en-US" dirty="0"/>
              <a:t>中国网通公用互联网 </a:t>
            </a:r>
            <a:r>
              <a:rPr lang="en-US" altLang="zh-CN" dirty="0"/>
              <a:t>CNCNET</a:t>
            </a:r>
          </a:p>
          <a:p>
            <a:pPr>
              <a:buFont typeface="Wingdings" pitchFamily="2" charset="2"/>
              <a:buNone/>
            </a:pPr>
            <a:r>
              <a:rPr lang="en-US" altLang="zh-CN" dirty="0"/>
              <a:t>(6) </a:t>
            </a:r>
            <a:r>
              <a:rPr lang="zh-CN" altLang="en-US" dirty="0"/>
              <a:t>中国国际经济贸易互联网 </a:t>
            </a:r>
            <a:r>
              <a:rPr lang="en-US" altLang="zh-CN" dirty="0"/>
              <a:t>CIETNET</a:t>
            </a:r>
          </a:p>
          <a:p>
            <a:pPr>
              <a:buFont typeface="Wingdings" pitchFamily="2" charset="2"/>
              <a:buNone/>
            </a:pPr>
            <a:r>
              <a:rPr lang="en-US" altLang="zh-CN" dirty="0"/>
              <a:t>(7) </a:t>
            </a:r>
            <a:r>
              <a:rPr lang="zh-CN" altLang="en-US" dirty="0"/>
              <a:t>中国移动互联网 </a:t>
            </a:r>
            <a:r>
              <a:rPr lang="en-US" altLang="zh-CN" dirty="0"/>
              <a:t>CMNET</a:t>
            </a:r>
          </a:p>
          <a:p>
            <a:pPr>
              <a:buFont typeface="Wingdings" pitchFamily="2" charset="2"/>
              <a:buNone/>
            </a:pPr>
            <a:r>
              <a:rPr lang="en-US" altLang="zh-CN" dirty="0"/>
              <a:t>(8) </a:t>
            </a:r>
            <a:r>
              <a:rPr lang="zh-CN" altLang="en-US" dirty="0"/>
              <a:t>中国长城互联网 </a:t>
            </a:r>
            <a:r>
              <a:rPr lang="en-US" altLang="zh-CN" dirty="0"/>
              <a:t>CGWNET</a:t>
            </a:r>
            <a:endParaRPr lang="zh-CN" altLang="en-US" dirty="0"/>
          </a:p>
          <a:p>
            <a:pPr>
              <a:buFont typeface="Wingdings" pitchFamily="2" charset="2"/>
              <a:buNone/>
            </a:pPr>
            <a:r>
              <a:rPr lang="en-US" altLang="zh-CN" dirty="0"/>
              <a:t>(9) </a:t>
            </a:r>
            <a:r>
              <a:rPr lang="zh-CN" altLang="en-US" dirty="0"/>
              <a:t>中国卫星集团互联网 </a:t>
            </a:r>
            <a:r>
              <a:rPr lang="en-US" altLang="zh-CN" dirty="0"/>
              <a:t>CSNET</a:t>
            </a:r>
            <a:r>
              <a:rPr lang="zh-CN" altLang="en-US" dirty="0"/>
              <a:t> </a:t>
            </a:r>
          </a:p>
        </p:txBody>
      </p:sp>
    </p:spTree>
    <p:extLst>
      <p:ext uri="{BB962C8B-B14F-4D97-AF65-F5344CB8AC3E}">
        <p14:creationId xmlns:p14="http://schemas.microsoft.com/office/powerpoint/2010/main" val="82070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9844" y="982909"/>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1" y="5309070"/>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267291"/>
            <a:ext cx="1218282"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因特网概述</a:t>
            </a:r>
          </a:p>
        </p:txBody>
      </p:sp>
      <p:sp>
        <p:nvSpPr>
          <p:cNvPr id="18" name="TextBox 1"/>
          <p:cNvSpPr txBox="1"/>
          <p:nvPr/>
        </p:nvSpPr>
        <p:spPr>
          <a:xfrm>
            <a:off x="7013575" y="1646922"/>
            <a:ext cx="3411190"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计算机网络在信息时代中的作用</a:t>
            </a:r>
          </a:p>
        </p:txBody>
      </p:sp>
      <p:sp>
        <p:nvSpPr>
          <p:cNvPr id="47" name="TextBox 1"/>
          <p:cNvSpPr txBox="1"/>
          <p:nvPr/>
        </p:nvSpPr>
        <p:spPr>
          <a:xfrm>
            <a:off x="7013575" y="2794794"/>
            <a:ext cx="1461939"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因特网的组成</a:t>
            </a:r>
          </a:p>
        </p:txBody>
      </p:sp>
      <p:sp>
        <p:nvSpPr>
          <p:cNvPr id="48" name="TextBox 1"/>
          <p:cNvSpPr txBox="1"/>
          <p:nvPr/>
        </p:nvSpPr>
        <p:spPr>
          <a:xfrm>
            <a:off x="7013575" y="33027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计算机网络的定义与分类</a:t>
            </a:r>
          </a:p>
        </p:txBody>
      </p:sp>
      <p:sp>
        <p:nvSpPr>
          <p:cNvPr id="51" name="Freeform 3"/>
          <p:cNvSpPr/>
          <p:nvPr/>
        </p:nvSpPr>
        <p:spPr>
          <a:xfrm>
            <a:off x="6695261" y="1219994"/>
            <a:ext cx="48816" cy="48369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337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34349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3" name="Freeform 3"/>
          <p:cNvSpPr/>
          <p:nvPr/>
        </p:nvSpPr>
        <p:spPr>
          <a:xfrm>
            <a:off x="6632575" y="2870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338912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8" y="1626928"/>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8" y="2267291"/>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1.2</a:t>
            </a:r>
          </a:p>
        </p:txBody>
      </p:sp>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5" y="3810794"/>
            <a:ext cx="2923877"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计算机网络的主要性能指标</a:t>
            </a:r>
          </a:p>
        </p:txBody>
      </p:sp>
      <p:sp>
        <p:nvSpPr>
          <p:cNvPr id="39" name="TextBox 1"/>
          <p:cNvSpPr txBox="1"/>
          <p:nvPr/>
        </p:nvSpPr>
        <p:spPr>
          <a:xfrm>
            <a:off x="7013575" y="4356894"/>
            <a:ext cx="2192908"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计算机网络体系结构</a:t>
            </a:r>
          </a:p>
        </p:txBody>
      </p:sp>
      <p:sp>
        <p:nvSpPr>
          <p:cNvPr id="40" name="Freeform 3"/>
          <p:cNvSpPr/>
          <p:nvPr/>
        </p:nvSpPr>
        <p:spPr>
          <a:xfrm>
            <a:off x="6632575" y="39123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4424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8" y="2743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1.3</a:t>
            </a:r>
          </a:p>
        </p:txBody>
      </p:sp>
      <p:sp>
        <p:nvSpPr>
          <p:cNvPr id="43" name="TextBox 1"/>
          <p:cNvSpPr txBox="1"/>
          <p:nvPr/>
        </p:nvSpPr>
        <p:spPr>
          <a:xfrm>
            <a:off x="6048108" y="32773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1.4</a:t>
            </a:r>
          </a:p>
        </p:txBody>
      </p:sp>
      <p:sp>
        <p:nvSpPr>
          <p:cNvPr id="44" name="TextBox 1"/>
          <p:cNvSpPr txBox="1"/>
          <p:nvPr/>
        </p:nvSpPr>
        <p:spPr>
          <a:xfrm>
            <a:off x="6048108" y="38234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1.5</a:t>
            </a:r>
          </a:p>
        </p:txBody>
      </p:sp>
      <p:sp>
        <p:nvSpPr>
          <p:cNvPr id="45" name="TextBox 1"/>
          <p:cNvSpPr txBox="1"/>
          <p:nvPr/>
        </p:nvSpPr>
        <p:spPr>
          <a:xfrm>
            <a:off x="6048108" y="43441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1.6</a:t>
            </a:r>
          </a:p>
        </p:txBody>
      </p:sp>
      <p:sp>
        <p:nvSpPr>
          <p:cNvPr id="58" name="TextBox 1"/>
          <p:cNvSpPr txBox="1"/>
          <p:nvPr/>
        </p:nvSpPr>
        <p:spPr>
          <a:xfrm>
            <a:off x="7013575" y="48775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计算机网络在我国的发展</a:t>
            </a:r>
          </a:p>
        </p:txBody>
      </p:sp>
      <p:sp>
        <p:nvSpPr>
          <p:cNvPr id="60" name="Freeform 3"/>
          <p:cNvSpPr/>
          <p:nvPr/>
        </p:nvSpPr>
        <p:spPr>
          <a:xfrm>
            <a:off x="6632575" y="49454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TextBox 1"/>
          <p:cNvSpPr txBox="1"/>
          <p:nvPr/>
        </p:nvSpPr>
        <p:spPr>
          <a:xfrm>
            <a:off x="6048108" y="48648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1.7</a:t>
            </a:r>
          </a:p>
        </p:txBody>
      </p:sp>
      <p:sp>
        <p:nvSpPr>
          <p:cNvPr id="66" name="TextBox 1"/>
          <p:cNvSpPr txBox="1"/>
          <p:nvPr/>
        </p:nvSpPr>
        <p:spPr>
          <a:xfrm>
            <a:off x="7013575" y="5423694"/>
            <a:ext cx="2680221" cy="350245"/>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Microsoft YaHei UI" pitchFamily="18" charset="0"/>
                <a:cs typeface="Microsoft YaHei UI" pitchFamily="18" charset="0"/>
              </a:rPr>
              <a:t>两个重要的新兴网络技术</a:t>
            </a:r>
          </a:p>
        </p:txBody>
      </p:sp>
      <p:sp>
        <p:nvSpPr>
          <p:cNvPr id="67" name="Freeform 3"/>
          <p:cNvSpPr/>
          <p:nvPr/>
        </p:nvSpPr>
        <p:spPr>
          <a:xfrm>
            <a:off x="6632575" y="54915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7" name="TextBox 1"/>
          <p:cNvSpPr txBox="1"/>
          <p:nvPr/>
        </p:nvSpPr>
        <p:spPr>
          <a:xfrm>
            <a:off x="6048108" y="5410994"/>
            <a:ext cx="355867" cy="369353"/>
          </a:xfrm>
          <a:prstGeom prst="rect">
            <a:avLst/>
          </a:prstGeom>
          <a:noFill/>
        </p:spPr>
        <p:txBody>
          <a:bodyPr wrap="none" lIns="0" tIns="0" rIns="0" bIns="60981" rtlCol="0">
            <a:spAutoFit/>
          </a:bodyPr>
          <a:lstStyle/>
          <a:p>
            <a:pPr>
              <a:lnSpc>
                <a:spcPts val="2401"/>
              </a:lnSpc>
            </a:pPr>
            <a:r>
              <a:rPr lang="en-US" altLang="zh-CN" sz="2000" dirty="0">
                <a:solidFill>
                  <a:schemeClr val="bg1"/>
                </a:solidFill>
                <a:latin typeface="+mj-lt"/>
                <a:cs typeface="Microsoft YaHei UI" pitchFamily="18" charset="0"/>
              </a:rPr>
              <a:t>1.8</a:t>
            </a:r>
          </a:p>
        </p:txBody>
      </p:sp>
    </p:spTree>
    <p:extLst>
      <p:ext uri="{BB962C8B-B14F-4D97-AF65-F5344CB8AC3E}">
        <p14:creationId xmlns:p14="http://schemas.microsoft.com/office/powerpoint/2010/main" val="3776997045"/>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1.8.1  </a:t>
            </a:r>
            <a:r>
              <a:rPr lang="zh-CN" altLang="en-US" dirty="0"/>
              <a:t>云计算</a:t>
            </a:r>
          </a:p>
        </p:txBody>
      </p:sp>
      <p:sp>
        <p:nvSpPr>
          <p:cNvPr id="10" name="内容占位符 4"/>
          <p:cNvSpPr txBox="1">
            <a:spLocks/>
          </p:cNvSpPr>
          <p:nvPr/>
        </p:nvSpPr>
        <p:spPr>
          <a:xfrm>
            <a:off x="149" y="1524794"/>
            <a:ext cx="12209087"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sp>
        <p:nvSpPr>
          <p:cNvPr id="11" name="内容占位符 4"/>
          <p:cNvSpPr txBox="1">
            <a:spLocks/>
          </p:cNvSpPr>
          <p:nvPr/>
        </p:nvSpPr>
        <p:spPr>
          <a:xfrm flipV="1">
            <a:off x="-10737" y="6508274"/>
            <a:ext cx="12209087"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sp>
        <p:nvSpPr>
          <p:cNvPr id="12" name="Rectangle 3"/>
          <p:cNvSpPr txBox="1">
            <a:spLocks noChangeArrowheads="1"/>
          </p:cNvSpPr>
          <p:nvPr/>
        </p:nvSpPr>
        <p:spPr>
          <a:xfrm>
            <a:off x="993774" y="1818196"/>
            <a:ext cx="9806667" cy="443349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dirty="0">
                <a:solidFill>
                  <a:srgbClr val="C00000"/>
                </a:solidFill>
              </a:rPr>
              <a:t>云计算</a:t>
            </a:r>
            <a:r>
              <a:rPr lang="en-US" altLang="zh-CN" dirty="0"/>
              <a:t>(Cloud Computing)</a:t>
            </a:r>
            <a:r>
              <a:rPr lang="zh-CN" altLang="en-US" dirty="0"/>
              <a:t>是</a:t>
            </a:r>
            <a:r>
              <a:rPr lang="en-US" altLang="zh-CN" dirty="0"/>
              <a:t>2006</a:t>
            </a:r>
            <a:r>
              <a:rPr lang="zh-CN" altLang="en-US" dirty="0"/>
              <a:t>年以来在</a:t>
            </a:r>
            <a:r>
              <a:rPr lang="en-US" altLang="zh-CN" dirty="0"/>
              <a:t>IT </a:t>
            </a:r>
            <a:r>
              <a:rPr lang="zh-CN" altLang="en-US" dirty="0"/>
              <a:t>行业兴起的一个概念，被誉为“革命性的计算模型”，是分布式计算、并行计算、效用计算、网络存储、虚拟化、负载均衡等传统计算机和网络技术发展融合的产物。</a:t>
            </a:r>
            <a:endParaRPr lang="en-US" altLang="zh-CN" dirty="0"/>
          </a:p>
          <a:p>
            <a:r>
              <a:rPr lang="zh-CN" altLang="en-US" dirty="0"/>
              <a:t>云计算是一种运行在计算机网络之上的分布式应用，通过网络以按需、易扩展的方式向用户提供安全、快速、便捷、廉价的数据存储和网络计算服务。</a:t>
            </a:r>
            <a:endParaRPr lang="en-US" altLang="zh-CN" dirty="0"/>
          </a:p>
          <a:p>
            <a:r>
              <a:rPr lang="zh-CN" altLang="en-US" dirty="0"/>
              <a:t>云计算是一种商业计算模型，它将计算任务分布在由大量计算机构成的资源池上，使各类用户能够使用各种终端根据需要获取服务提供商提供的计算能力、存储空间和各种软件服务。</a:t>
            </a:r>
            <a:endParaRPr lang="en-US" altLang="zh-CN" dirty="0"/>
          </a:p>
          <a:p>
            <a:r>
              <a:rPr lang="zh-CN" altLang="en-US" dirty="0"/>
              <a:t>云计算中的“云”指的是可以自我维护和管理的虚拟计算资源集合，通常是一些大型服务器集群，包括计算服务器、存储服务器和带宽资源等。</a:t>
            </a:r>
          </a:p>
          <a:p>
            <a:pPr marL="0" indent="0">
              <a:buNone/>
            </a:pPr>
            <a:endParaRPr lang="zh-CN" altLang="en-US" dirty="0"/>
          </a:p>
        </p:txBody>
      </p:sp>
    </p:spTree>
    <p:extLst>
      <p:ext uri="{BB962C8B-B14F-4D97-AF65-F5344CB8AC3E}">
        <p14:creationId xmlns:p14="http://schemas.microsoft.com/office/powerpoint/2010/main" val="19167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云计算服务类型</a:t>
            </a:r>
            <a:endParaRPr lang="zh-CN" altLang="en-US" dirty="0"/>
          </a:p>
        </p:txBody>
      </p:sp>
      <p:sp>
        <p:nvSpPr>
          <p:cNvPr id="10" name="内容占位符 4"/>
          <p:cNvSpPr txBox="1">
            <a:spLocks/>
          </p:cNvSpPr>
          <p:nvPr/>
        </p:nvSpPr>
        <p:spPr>
          <a:xfrm>
            <a:off x="149" y="1524794"/>
            <a:ext cx="12209087"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sp>
        <p:nvSpPr>
          <p:cNvPr id="12" name="Rectangle 3"/>
          <p:cNvSpPr txBox="1">
            <a:spLocks noChangeArrowheads="1"/>
          </p:cNvSpPr>
          <p:nvPr/>
        </p:nvSpPr>
        <p:spPr>
          <a:xfrm>
            <a:off x="993774" y="1818196"/>
            <a:ext cx="9806667" cy="697198"/>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dirty="0"/>
              <a:t>云计算按照服务类型大致可以分为三类：</a:t>
            </a:r>
            <a:endParaRPr lang="en-US" altLang="zh-CN" dirty="0"/>
          </a:p>
        </p:txBody>
      </p:sp>
      <p:sp>
        <p:nvSpPr>
          <p:cNvPr id="6" name="Freeform 10"/>
          <p:cNvSpPr>
            <a:spLocks noEditPoints="1"/>
          </p:cNvSpPr>
          <p:nvPr/>
        </p:nvSpPr>
        <p:spPr bwMode="auto">
          <a:xfrm>
            <a:off x="8747419" y="3097054"/>
            <a:ext cx="965200" cy="1300163"/>
          </a:xfrm>
          <a:custGeom>
            <a:avLst/>
            <a:gdLst>
              <a:gd name="T0" fmla="*/ 55 w 109"/>
              <a:gd name="T1" fmla="*/ 0 h 145"/>
              <a:gd name="T2" fmla="*/ 0 w 109"/>
              <a:gd name="T3" fmla="*/ 54 h 145"/>
              <a:gd name="T4" fmla="*/ 55 w 109"/>
              <a:gd name="T5" fmla="*/ 145 h 145"/>
              <a:gd name="T6" fmla="*/ 109 w 109"/>
              <a:gd name="T7" fmla="*/ 54 h 145"/>
              <a:gd name="T8" fmla="*/ 55 w 109"/>
              <a:gd name="T9" fmla="*/ 0 h 145"/>
              <a:gd name="T10" fmla="*/ 55 w 109"/>
              <a:gd name="T11" fmla="*/ 97 h 145"/>
              <a:gd name="T12" fmla="*/ 10 w 109"/>
              <a:gd name="T13" fmla="*/ 53 h 145"/>
              <a:gd name="T14" fmla="*/ 55 w 109"/>
              <a:gd name="T15" fmla="*/ 8 h 145"/>
              <a:gd name="T16" fmla="*/ 99 w 109"/>
              <a:gd name="T17" fmla="*/ 53 h 145"/>
              <a:gd name="T18" fmla="*/ 55 w 109"/>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45">
                <a:moveTo>
                  <a:pt x="55" y="0"/>
                </a:moveTo>
                <a:cubicBezTo>
                  <a:pt x="25" y="0"/>
                  <a:pt x="0" y="24"/>
                  <a:pt x="0" y="54"/>
                </a:cubicBezTo>
                <a:cubicBezTo>
                  <a:pt x="0" y="99"/>
                  <a:pt x="55" y="145"/>
                  <a:pt x="55" y="145"/>
                </a:cubicBezTo>
                <a:cubicBezTo>
                  <a:pt x="55" y="145"/>
                  <a:pt x="109" y="99"/>
                  <a:pt x="109" y="54"/>
                </a:cubicBezTo>
                <a:cubicBezTo>
                  <a:pt x="109" y="24"/>
                  <a:pt x="85" y="0"/>
                  <a:pt x="55" y="0"/>
                </a:cubicBezTo>
                <a:close/>
                <a:moveTo>
                  <a:pt x="55" y="97"/>
                </a:moveTo>
                <a:cubicBezTo>
                  <a:pt x="30" y="97"/>
                  <a:pt x="10" y="77"/>
                  <a:pt x="10" y="53"/>
                </a:cubicBezTo>
                <a:cubicBezTo>
                  <a:pt x="10" y="28"/>
                  <a:pt x="30" y="8"/>
                  <a:pt x="55" y="8"/>
                </a:cubicBezTo>
                <a:cubicBezTo>
                  <a:pt x="79" y="8"/>
                  <a:pt x="99" y="28"/>
                  <a:pt x="99" y="53"/>
                </a:cubicBezTo>
                <a:cubicBezTo>
                  <a:pt x="99" y="77"/>
                  <a:pt x="79" y="97"/>
                  <a:pt x="55" y="97"/>
                </a:cubicBezTo>
                <a:close/>
              </a:path>
            </a:pathLst>
          </a:custGeom>
          <a:solidFill>
            <a:srgbClr val="A2B93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noEditPoints="1"/>
          </p:cNvSpPr>
          <p:nvPr/>
        </p:nvSpPr>
        <p:spPr bwMode="auto">
          <a:xfrm>
            <a:off x="5623219" y="3123947"/>
            <a:ext cx="965200" cy="1300163"/>
          </a:xfrm>
          <a:custGeom>
            <a:avLst/>
            <a:gdLst>
              <a:gd name="T0" fmla="*/ 54 w 109"/>
              <a:gd name="T1" fmla="*/ 0 h 145"/>
              <a:gd name="T2" fmla="*/ 0 w 109"/>
              <a:gd name="T3" fmla="*/ 54 h 145"/>
              <a:gd name="T4" fmla="*/ 54 w 109"/>
              <a:gd name="T5" fmla="*/ 145 h 145"/>
              <a:gd name="T6" fmla="*/ 109 w 109"/>
              <a:gd name="T7" fmla="*/ 54 h 145"/>
              <a:gd name="T8" fmla="*/ 54 w 109"/>
              <a:gd name="T9" fmla="*/ 0 h 145"/>
              <a:gd name="T10" fmla="*/ 54 w 109"/>
              <a:gd name="T11" fmla="*/ 97 h 145"/>
              <a:gd name="T12" fmla="*/ 10 w 109"/>
              <a:gd name="T13" fmla="*/ 53 h 145"/>
              <a:gd name="T14" fmla="*/ 54 w 109"/>
              <a:gd name="T15" fmla="*/ 8 h 145"/>
              <a:gd name="T16" fmla="*/ 99 w 109"/>
              <a:gd name="T17" fmla="*/ 53 h 145"/>
              <a:gd name="T18" fmla="*/ 54 w 109"/>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45">
                <a:moveTo>
                  <a:pt x="54" y="0"/>
                </a:moveTo>
                <a:cubicBezTo>
                  <a:pt x="24" y="0"/>
                  <a:pt x="0" y="24"/>
                  <a:pt x="0" y="54"/>
                </a:cubicBezTo>
                <a:cubicBezTo>
                  <a:pt x="0" y="99"/>
                  <a:pt x="54" y="145"/>
                  <a:pt x="54" y="145"/>
                </a:cubicBezTo>
                <a:cubicBezTo>
                  <a:pt x="54" y="145"/>
                  <a:pt x="109" y="99"/>
                  <a:pt x="109" y="54"/>
                </a:cubicBezTo>
                <a:cubicBezTo>
                  <a:pt x="109" y="24"/>
                  <a:pt x="84" y="0"/>
                  <a:pt x="54" y="0"/>
                </a:cubicBezTo>
                <a:close/>
                <a:moveTo>
                  <a:pt x="54" y="97"/>
                </a:moveTo>
                <a:cubicBezTo>
                  <a:pt x="30" y="97"/>
                  <a:pt x="10" y="77"/>
                  <a:pt x="10" y="53"/>
                </a:cubicBezTo>
                <a:cubicBezTo>
                  <a:pt x="10" y="28"/>
                  <a:pt x="30" y="8"/>
                  <a:pt x="54" y="8"/>
                </a:cubicBezTo>
                <a:cubicBezTo>
                  <a:pt x="79" y="8"/>
                  <a:pt x="99" y="28"/>
                  <a:pt x="99" y="53"/>
                </a:cubicBezTo>
                <a:cubicBezTo>
                  <a:pt x="99" y="77"/>
                  <a:pt x="79" y="97"/>
                  <a:pt x="54" y="97"/>
                </a:cubicBez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8"/>
          <p:cNvSpPr>
            <a:spLocks noEditPoints="1"/>
          </p:cNvSpPr>
          <p:nvPr/>
        </p:nvSpPr>
        <p:spPr bwMode="auto">
          <a:xfrm>
            <a:off x="2397419" y="3158608"/>
            <a:ext cx="957263" cy="1300163"/>
          </a:xfrm>
          <a:custGeom>
            <a:avLst/>
            <a:gdLst>
              <a:gd name="T0" fmla="*/ 54 w 108"/>
              <a:gd name="T1" fmla="*/ 0 h 145"/>
              <a:gd name="T2" fmla="*/ 0 w 108"/>
              <a:gd name="T3" fmla="*/ 54 h 145"/>
              <a:gd name="T4" fmla="*/ 54 w 108"/>
              <a:gd name="T5" fmla="*/ 145 h 145"/>
              <a:gd name="T6" fmla="*/ 108 w 108"/>
              <a:gd name="T7" fmla="*/ 54 h 145"/>
              <a:gd name="T8" fmla="*/ 54 w 108"/>
              <a:gd name="T9" fmla="*/ 0 h 145"/>
              <a:gd name="T10" fmla="*/ 54 w 108"/>
              <a:gd name="T11" fmla="*/ 97 h 145"/>
              <a:gd name="T12" fmla="*/ 9 w 108"/>
              <a:gd name="T13" fmla="*/ 53 h 145"/>
              <a:gd name="T14" fmla="*/ 54 w 108"/>
              <a:gd name="T15" fmla="*/ 8 h 145"/>
              <a:gd name="T16" fmla="*/ 99 w 108"/>
              <a:gd name="T17" fmla="*/ 53 h 145"/>
              <a:gd name="T18" fmla="*/ 54 w 108"/>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5">
                <a:moveTo>
                  <a:pt x="54" y="0"/>
                </a:moveTo>
                <a:cubicBezTo>
                  <a:pt x="24" y="0"/>
                  <a:pt x="0" y="24"/>
                  <a:pt x="0" y="54"/>
                </a:cubicBezTo>
                <a:cubicBezTo>
                  <a:pt x="0" y="99"/>
                  <a:pt x="54" y="145"/>
                  <a:pt x="54" y="145"/>
                </a:cubicBezTo>
                <a:cubicBezTo>
                  <a:pt x="54" y="145"/>
                  <a:pt x="108" y="99"/>
                  <a:pt x="108" y="54"/>
                </a:cubicBezTo>
                <a:cubicBezTo>
                  <a:pt x="108" y="24"/>
                  <a:pt x="84" y="0"/>
                  <a:pt x="54" y="0"/>
                </a:cubicBezTo>
                <a:close/>
                <a:moveTo>
                  <a:pt x="54" y="97"/>
                </a:moveTo>
                <a:cubicBezTo>
                  <a:pt x="29" y="97"/>
                  <a:pt x="9" y="77"/>
                  <a:pt x="9" y="53"/>
                </a:cubicBezTo>
                <a:cubicBezTo>
                  <a:pt x="9" y="28"/>
                  <a:pt x="29" y="8"/>
                  <a:pt x="54" y="8"/>
                </a:cubicBezTo>
                <a:cubicBezTo>
                  <a:pt x="79" y="8"/>
                  <a:pt x="99" y="28"/>
                  <a:pt x="99" y="53"/>
                </a:cubicBezTo>
                <a:cubicBezTo>
                  <a:pt x="99" y="77"/>
                  <a:pt x="79" y="97"/>
                  <a:pt x="54" y="97"/>
                </a:cubicBez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Rectangle 23"/>
          <p:cNvSpPr>
            <a:spLocks noChangeArrowheads="1"/>
          </p:cNvSpPr>
          <p:nvPr/>
        </p:nvSpPr>
        <p:spPr bwMode="auto">
          <a:xfrm>
            <a:off x="7699375" y="4533900"/>
            <a:ext cx="3232444" cy="304800"/>
          </a:xfrm>
          <a:prstGeom prst="rect">
            <a:avLst/>
          </a:prstGeom>
          <a:solidFill>
            <a:srgbClr val="A2B93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24"/>
          <p:cNvSpPr>
            <a:spLocks noChangeArrowheads="1"/>
          </p:cNvSpPr>
          <p:nvPr/>
        </p:nvSpPr>
        <p:spPr bwMode="auto">
          <a:xfrm>
            <a:off x="4502416" y="4533900"/>
            <a:ext cx="3048022" cy="290494"/>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Rectangle 25"/>
          <p:cNvSpPr>
            <a:spLocks noChangeArrowheads="1"/>
          </p:cNvSpPr>
          <p:nvPr/>
        </p:nvSpPr>
        <p:spPr bwMode="auto">
          <a:xfrm>
            <a:off x="1205664" y="4533900"/>
            <a:ext cx="3096756" cy="319106"/>
          </a:xfrm>
          <a:prstGeom prst="rect">
            <a:avLst/>
          </a:pr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文本框 25"/>
          <p:cNvSpPr txBox="1"/>
          <p:nvPr/>
        </p:nvSpPr>
        <p:spPr>
          <a:xfrm>
            <a:off x="2675335" y="3360220"/>
            <a:ext cx="437940" cy="584775"/>
          </a:xfrm>
          <a:prstGeom prst="rect">
            <a:avLst/>
          </a:prstGeom>
          <a:noFill/>
        </p:spPr>
        <p:txBody>
          <a:bodyPr wrap="none" rtlCol="0">
            <a:spAutoFit/>
          </a:bodyPr>
          <a:lstStyle/>
          <a:p>
            <a:pPr algn="ctr"/>
            <a:r>
              <a:rPr lang="en-US" altLang="zh-CN" sz="3200" b="1" dirty="0">
                <a:solidFill>
                  <a:srgbClr val="F83003"/>
                </a:solidFill>
                <a:latin typeface="微软雅黑" panose="020B0503020204020204" pitchFamily="34" charset="-122"/>
                <a:ea typeface="微软雅黑" panose="020B0503020204020204" pitchFamily="34" charset="-122"/>
              </a:rPr>
              <a:t>1</a:t>
            </a:r>
            <a:endParaRPr lang="zh-CN" altLang="en-US" dirty="0">
              <a:solidFill>
                <a:srgbClr val="F83003"/>
              </a:solidFill>
              <a:latin typeface="微软雅黑" panose="020B0503020204020204" pitchFamily="34" charset="-122"/>
              <a:ea typeface="微软雅黑" panose="020B0503020204020204" pitchFamily="34" charset="-122"/>
            </a:endParaRPr>
          </a:p>
        </p:txBody>
      </p:sp>
      <p:sp>
        <p:nvSpPr>
          <p:cNvPr id="16" name="文本框 26"/>
          <p:cNvSpPr txBox="1"/>
          <p:nvPr/>
        </p:nvSpPr>
        <p:spPr>
          <a:xfrm>
            <a:off x="5908292" y="3325559"/>
            <a:ext cx="437940" cy="584775"/>
          </a:xfrm>
          <a:prstGeom prst="rect">
            <a:avLst/>
          </a:prstGeom>
          <a:noFill/>
        </p:spPr>
        <p:txBody>
          <a:bodyPr wrap="none" rtlCol="0">
            <a:spAutoFit/>
          </a:bodyPr>
          <a:lstStyle/>
          <a:p>
            <a:pPr algn="ctr"/>
            <a:r>
              <a:rPr lang="en-US" altLang="zh-CN" sz="3200" b="1" dirty="0">
                <a:solidFill>
                  <a:srgbClr val="EBAC07"/>
                </a:solidFill>
                <a:latin typeface="微软雅黑" panose="020B0503020204020204" pitchFamily="34" charset="-122"/>
                <a:ea typeface="微软雅黑" panose="020B0503020204020204" pitchFamily="34" charset="-122"/>
              </a:rPr>
              <a:t>2</a:t>
            </a:r>
            <a:endParaRPr lang="zh-CN" altLang="en-US" dirty="0">
              <a:solidFill>
                <a:srgbClr val="EBAC07"/>
              </a:solidFill>
              <a:latin typeface="微软雅黑" panose="020B0503020204020204" pitchFamily="34" charset="-122"/>
              <a:ea typeface="微软雅黑" panose="020B0503020204020204" pitchFamily="34" charset="-122"/>
            </a:endParaRPr>
          </a:p>
        </p:txBody>
      </p:sp>
      <p:sp>
        <p:nvSpPr>
          <p:cNvPr id="17" name="文本框 27"/>
          <p:cNvSpPr txBox="1"/>
          <p:nvPr/>
        </p:nvSpPr>
        <p:spPr>
          <a:xfrm>
            <a:off x="9015018" y="3322338"/>
            <a:ext cx="437940" cy="584775"/>
          </a:xfrm>
          <a:prstGeom prst="rect">
            <a:avLst/>
          </a:prstGeom>
          <a:noFill/>
        </p:spPr>
        <p:txBody>
          <a:bodyPr wrap="none" rtlCol="0">
            <a:spAutoFit/>
          </a:bodyPr>
          <a:lstStyle/>
          <a:p>
            <a:pPr algn="ctr"/>
            <a:r>
              <a:rPr lang="en-US" altLang="zh-CN" sz="3200" b="1" dirty="0">
                <a:solidFill>
                  <a:srgbClr val="A2B932"/>
                </a:solidFill>
                <a:latin typeface="微软雅黑" panose="020B0503020204020204" pitchFamily="34" charset="-122"/>
                <a:ea typeface="微软雅黑" panose="020B0503020204020204" pitchFamily="34" charset="-122"/>
              </a:rPr>
              <a:t>3</a:t>
            </a:r>
            <a:endParaRPr lang="zh-CN" altLang="en-US" dirty="0">
              <a:solidFill>
                <a:srgbClr val="A2B932"/>
              </a:solidFill>
              <a:latin typeface="微软雅黑" panose="020B0503020204020204" pitchFamily="34" charset="-122"/>
              <a:ea typeface="微软雅黑" panose="020B0503020204020204" pitchFamily="34" charset="-122"/>
            </a:endParaRPr>
          </a:p>
        </p:txBody>
      </p:sp>
      <p:sp>
        <p:nvSpPr>
          <p:cNvPr id="18" name="文本框 29"/>
          <p:cNvSpPr txBox="1"/>
          <p:nvPr/>
        </p:nvSpPr>
        <p:spPr>
          <a:xfrm>
            <a:off x="1298575" y="4949282"/>
            <a:ext cx="3003845" cy="1015663"/>
          </a:xfrm>
          <a:prstGeom prst="rect">
            <a:avLst/>
          </a:prstGeom>
          <a:noFill/>
        </p:spPr>
        <p:txBody>
          <a:bodyPr wrap="square" rtlCol="0">
            <a:spAutoFit/>
          </a:bodyPr>
          <a:lstStyle/>
          <a:p>
            <a:r>
              <a:rPr lang="zh-CN" altLang="en-US" sz="2000" dirty="0">
                <a:solidFill>
                  <a:srgbClr val="C00000"/>
                </a:solidFill>
              </a:rPr>
              <a:t>基础设施即服务</a:t>
            </a:r>
            <a:r>
              <a:rPr lang="en-US" altLang="zh-CN" sz="2000" dirty="0">
                <a:solidFill>
                  <a:srgbClr val="C00000"/>
                </a:solidFill>
              </a:rPr>
              <a:t>IaaS </a:t>
            </a:r>
            <a:r>
              <a:rPr lang="en-US" altLang="zh-CN" sz="2000" dirty="0"/>
              <a:t>(Infrastructure as a Service)</a:t>
            </a:r>
          </a:p>
        </p:txBody>
      </p:sp>
      <p:sp>
        <p:nvSpPr>
          <p:cNvPr id="19" name="文本框 31"/>
          <p:cNvSpPr txBox="1"/>
          <p:nvPr/>
        </p:nvSpPr>
        <p:spPr>
          <a:xfrm>
            <a:off x="4651375" y="4949282"/>
            <a:ext cx="2743200" cy="707886"/>
          </a:xfrm>
          <a:prstGeom prst="rect">
            <a:avLst/>
          </a:prstGeom>
          <a:noFill/>
        </p:spPr>
        <p:txBody>
          <a:bodyPr wrap="square" rtlCol="0">
            <a:spAutoFit/>
          </a:bodyPr>
          <a:lstStyle/>
          <a:p>
            <a:r>
              <a:rPr lang="zh-CN" altLang="en-US" sz="2000" dirty="0">
                <a:solidFill>
                  <a:srgbClr val="C00000"/>
                </a:solidFill>
              </a:rPr>
              <a:t>平台即服务</a:t>
            </a:r>
            <a:r>
              <a:rPr lang="en-US" altLang="zh-CN" sz="2000" dirty="0">
                <a:solidFill>
                  <a:srgbClr val="C00000"/>
                </a:solidFill>
              </a:rPr>
              <a:t>PaaS </a:t>
            </a:r>
            <a:r>
              <a:rPr lang="en-US" altLang="zh-CN" sz="2000" dirty="0"/>
              <a:t>(Platform as a Service)</a:t>
            </a:r>
          </a:p>
        </p:txBody>
      </p:sp>
      <p:sp>
        <p:nvSpPr>
          <p:cNvPr id="20" name="文本框 32"/>
          <p:cNvSpPr txBox="1"/>
          <p:nvPr/>
        </p:nvSpPr>
        <p:spPr>
          <a:xfrm>
            <a:off x="7914880" y="4949282"/>
            <a:ext cx="2885561" cy="707886"/>
          </a:xfrm>
          <a:prstGeom prst="rect">
            <a:avLst/>
          </a:prstGeom>
          <a:noFill/>
        </p:spPr>
        <p:txBody>
          <a:bodyPr wrap="square" rtlCol="0">
            <a:spAutoFit/>
          </a:bodyPr>
          <a:lstStyle/>
          <a:p>
            <a:r>
              <a:rPr lang="zh-CN" altLang="en-US" sz="2000" dirty="0">
                <a:solidFill>
                  <a:srgbClr val="C00000"/>
                </a:solidFill>
              </a:rPr>
              <a:t>软件即服务</a:t>
            </a:r>
            <a:r>
              <a:rPr lang="en-US" altLang="zh-CN" sz="2000" dirty="0">
                <a:solidFill>
                  <a:srgbClr val="C00000"/>
                </a:solidFill>
              </a:rPr>
              <a:t>SaaS </a:t>
            </a:r>
            <a:r>
              <a:rPr lang="en-US" altLang="zh-CN" sz="2000" dirty="0"/>
              <a:t>(Software as a Service)</a:t>
            </a:r>
            <a:r>
              <a:rPr lang="zh-CN" altLang="en-US" sz="2000" dirty="0"/>
              <a:t>。</a:t>
            </a:r>
          </a:p>
        </p:txBody>
      </p:sp>
    </p:spTree>
    <p:extLst>
      <p:ext uri="{BB962C8B-B14F-4D97-AF65-F5344CB8AC3E}">
        <p14:creationId xmlns:p14="http://schemas.microsoft.com/office/powerpoint/2010/main" val="327054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2"/>
          <p:cNvSpPr>
            <a:spLocks noChangeArrowheads="1"/>
          </p:cNvSpPr>
          <p:nvPr/>
        </p:nvSpPr>
        <p:spPr bwMode="auto">
          <a:xfrm>
            <a:off x="-15422" y="1632116"/>
            <a:ext cx="12213771" cy="4007478"/>
          </a:xfrm>
          <a:prstGeom prst="rect">
            <a:avLst/>
          </a:prstGeom>
          <a:solidFill>
            <a:schemeClr val="bg1">
              <a:lumMod val="85000"/>
            </a:schemeClr>
          </a:solidFill>
          <a:ln>
            <a:noFill/>
          </a:ln>
          <a:effectLst/>
          <a:extLst/>
        </p:spPr>
        <p:txBody>
          <a:bodyPr wrap="none" anchor="ctr"/>
          <a:lstStyle/>
          <a:p>
            <a:endParaRPr lang="zh-CN" altLang="en-US"/>
          </a:p>
        </p:txBody>
      </p:sp>
      <p:sp>
        <p:nvSpPr>
          <p:cNvPr id="21" name="矩形 20"/>
          <p:cNvSpPr/>
          <p:nvPr/>
        </p:nvSpPr>
        <p:spPr>
          <a:xfrm>
            <a:off x="-15422" y="1372394"/>
            <a:ext cx="12213772"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5791994"/>
            <a:ext cx="12213772"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1.8.2  </a:t>
            </a:r>
            <a:r>
              <a:rPr lang="zh-CN" altLang="en-US" dirty="0"/>
              <a:t>物联网</a:t>
            </a:r>
          </a:p>
        </p:txBody>
      </p:sp>
      <p:sp>
        <p:nvSpPr>
          <p:cNvPr id="8" name="Text Box 6"/>
          <p:cNvSpPr txBox="1">
            <a:spLocks noChangeArrowheads="1"/>
          </p:cNvSpPr>
          <p:nvPr/>
        </p:nvSpPr>
        <p:spPr bwMode="auto">
          <a:xfrm>
            <a:off x="536575" y="2058194"/>
            <a:ext cx="11049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000" dirty="0">
                <a:solidFill>
                  <a:srgbClr val="C00000"/>
                </a:solidFill>
              </a:rPr>
              <a:t>物联网</a:t>
            </a:r>
            <a:r>
              <a:rPr lang="en-US" altLang="zh-CN" sz="2000" dirty="0"/>
              <a:t>(Internet of Things)</a:t>
            </a:r>
            <a:r>
              <a:rPr lang="zh-CN" altLang="en-US" sz="2000" dirty="0"/>
              <a:t> 是指通过二维码识读设备、</a:t>
            </a:r>
            <a:r>
              <a:rPr lang="zh-CN" altLang="en-US" sz="2000" dirty="0">
                <a:solidFill>
                  <a:srgbClr val="C00000"/>
                </a:solidFill>
              </a:rPr>
              <a:t>射频识别</a:t>
            </a:r>
            <a:r>
              <a:rPr lang="en-US" altLang="zh-CN" sz="2000" dirty="0">
                <a:solidFill>
                  <a:srgbClr val="C00000"/>
                </a:solidFill>
              </a:rPr>
              <a:t>RFID </a:t>
            </a:r>
            <a:r>
              <a:rPr lang="en-US" altLang="zh-CN" sz="2000" dirty="0"/>
              <a:t>(Radio Frequency </a:t>
            </a:r>
            <a:r>
              <a:rPr lang="en-US" altLang="zh-CN" sz="2000" dirty="0" err="1"/>
              <a:t>IDentification</a:t>
            </a:r>
            <a:r>
              <a:rPr lang="en-US" altLang="zh-CN" sz="2000" dirty="0"/>
              <a:t>)</a:t>
            </a:r>
            <a:r>
              <a:rPr lang="zh-CN" altLang="en-US" sz="2000" dirty="0"/>
              <a:t>、全球定位系统</a:t>
            </a:r>
            <a:r>
              <a:rPr lang="en-US" altLang="zh-CN" sz="2000" dirty="0"/>
              <a:t>GPS (Global Position System)</a:t>
            </a:r>
            <a:r>
              <a:rPr lang="zh-CN" altLang="en-US" sz="2000" dirty="0"/>
              <a:t>、激光扫描器和红外感应器等信息传感设备与技术，实时采集任何需要监控、连接和互动的物体的声、光、电、热、力学、化学、生物、位置等各种信息，按约定的协议，把任何物体与互联网相连接，进行信息交换和通信，以实现人与物和物与物的相互沟通和对话，对物体进行智能化识别、定位、跟踪、管理和控制的一种信息网络。</a:t>
            </a:r>
          </a:p>
        </p:txBody>
      </p:sp>
    </p:spTree>
    <p:extLst>
      <p:ext uri="{BB962C8B-B14F-4D97-AF65-F5344CB8AC3E}">
        <p14:creationId xmlns:p14="http://schemas.microsoft.com/office/powerpoint/2010/main" val="3656129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9353804" y="3648930"/>
            <a:ext cx="2609105" cy="1513681"/>
          </a:xfrm>
          <a:prstGeom prst="rect">
            <a:avLst/>
          </a:prstGeom>
          <a:solidFill>
            <a:schemeClr val="accent6"/>
          </a:solidFill>
          <a:ln w="19050">
            <a:noFill/>
          </a:ln>
          <a:effectLst>
            <a:outerShdw blurRad="50800" dist="38100" dir="5400000" algn="t"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p:cNvSpPr/>
          <p:nvPr/>
        </p:nvSpPr>
        <p:spPr bwMode="auto">
          <a:xfrm>
            <a:off x="9442450" y="3736625"/>
            <a:ext cx="2441679" cy="136956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Rectangle 22"/>
          <p:cNvSpPr>
            <a:spLocks noChangeArrowheads="1"/>
          </p:cNvSpPr>
          <p:nvPr/>
        </p:nvSpPr>
        <p:spPr bwMode="auto">
          <a:xfrm>
            <a:off x="-15421" y="838994"/>
            <a:ext cx="5495698" cy="6020594"/>
          </a:xfrm>
          <a:prstGeom prst="rect">
            <a:avLst/>
          </a:prstGeom>
          <a:solidFill>
            <a:schemeClr val="bg1">
              <a:lumMod val="95000"/>
            </a:schemeClr>
          </a:solidFill>
          <a:ln>
            <a:noFill/>
          </a:ln>
          <a:effectLst/>
          <a:extLst/>
        </p:spPr>
        <p:txBody>
          <a:bodyPr wrap="none" anchor="ctr"/>
          <a:lstStyle/>
          <a:p>
            <a:endParaRPr lang="zh-CN" altLang="en-US"/>
          </a:p>
        </p:txBody>
      </p:sp>
      <p:sp>
        <p:nvSpPr>
          <p:cNvPr id="2" name="标题 1"/>
          <p:cNvSpPr>
            <a:spLocks noGrp="1"/>
          </p:cNvSpPr>
          <p:nvPr>
            <p:ph type="title"/>
          </p:nvPr>
        </p:nvSpPr>
        <p:spPr/>
        <p:txBody>
          <a:bodyPr/>
          <a:lstStyle/>
          <a:p>
            <a:r>
              <a:rPr lang="zh-CN" altLang="en-US" dirty="0"/>
              <a:t>物联网三种基本的应用模式</a:t>
            </a:r>
          </a:p>
        </p:txBody>
      </p:sp>
      <p:sp>
        <p:nvSpPr>
          <p:cNvPr id="8" name="Text Box 6"/>
          <p:cNvSpPr txBox="1">
            <a:spLocks noChangeArrowheads="1"/>
          </p:cNvSpPr>
          <p:nvPr/>
        </p:nvSpPr>
        <p:spPr bwMode="auto">
          <a:xfrm>
            <a:off x="374876" y="1075593"/>
            <a:ext cx="48098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000" dirty="0">
                <a:solidFill>
                  <a:srgbClr val="C00000"/>
                </a:solidFill>
              </a:rPr>
              <a:t>对象的智能识别</a:t>
            </a:r>
            <a:r>
              <a:rPr lang="zh-CN" altLang="en-US" sz="2000" dirty="0"/>
              <a:t>，即通过二维码或</a:t>
            </a:r>
            <a:r>
              <a:rPr lang="en-US" altLang="zh-CN" sz="2000" dirty="0"/>
              <a:t>RFID</a:t>
            </a:r>
            <a:r>
              <a:rPr lang="zh-CN" altLang="en-US" sz="2000" dirty="0"/>
              <a:t>等技术来识别和区分特定的对象，并利用网络获取该特定对象的名称、用途等相关信息等；</a:t>
            </a:r>
            <a:endParaRPr lang="en-US" altLang="zh-CN" sz="2000" dirty="0"/>
          </a:p>
          <a:p>
            <a:pPr>
              <a:lnSpc>
                <a:spcPct val="150000"/>
              </a:lnSpc>
            </a:pPr>
            <a:r>
              <a:rPr lang="zh-CN" altLang="en-US" sz="2000" dirty="0">
                <a:solidFill>
                  <a:srgbClr val="C00000"/>
                </a:solidFill>
              </a:rPr>
              <a:t>环境监控和对象跟踪</a:t>
            </a:r>
            <a:r>
              <a:rPr lang="zh-CN" altLang="en-US" sz="2000" dirty="0"/>
              <a:t>，即利用多种类型的传感器构成的传感器网络，实现对特定对象的实时状态获取和行为监控；</a:t>
            </a:r>
            <a:endParaRPr lang="en-US" altLang="zh-CN" sz="2000" dirty="0"/>
          </a:p>
          <a:p>
            <a:pPr>
              <a:lnSpc>
                <a:spcPct val="150000"/>
              </a:lnSpc>
            </a:pPr>
            <a:r>
              <a:rPr lang="zh-CN" altLang="en-US" sz="2000" dirty="0">
                <a:solidFill>
                  <a:srgbClr val="C00000"/>
                </a:solidFill>
              </a:rPr>
              <a:t>对象的智能控制</a:t>
            </a:r>
            <a:r>
              <a:rPr lang="zh-CN" altLang="en-US" sz="2000" dirty="0"/>
              <a:t>，物联网可以对传感器网络获取的数据进行分析和处理，形成科学决策，然后实施有效的对象行为控制，如根据交通路口车辆的流量自动调整红绿灯的时间间隔等等。</a:t>
            </a:r>
          </a:p>
        </p:txBody>
      </p:sp>
      <p:sp>
        <p:nvSpPr>
          <p:cNvPr id="16" name="任意多边形 15"/>
          <p:cNvSpPr/>
          <p:nvPr/>
        </p:nvSpPr>
        <p:spPr>
          <a:xfrm>
            <a:off x="7880555" y="2036832"/>
            <a:ext cx="1814397" cy="442727"/>
          </a:xfrm>
          <a:custGeom>
            <a:avLst/>
            <a:gdLst>
              <a:gd name="connsiteX0" fmla="*/ 0 w 1779373"/>
              <a:gd name="connsiteY0" fmla="*/ 568411 h 568411"/>
              <a:gd name="connsiteX1" fmla="*/ 864973 w 1779373"/>
              <a:gd name="connsiteY1" fmla="*/ 0 h 568411"/>
              <a:gd name="connsiteX2" fmla="*/ 1779373 w 1779373"/>
              <a:gd name="connsiteY2" fmla="*/ 543698 h 568411"/>
            </a:gdLst>
            <a:ahLst/>
            <a:cxnLst>
              <a:cxn ang="0">
                <a:pos x="connsiteX0" y="connsiteY0"/>
              </a:cxn>
              <a:cxn ang="0">
                <a:pos x="connsiteX1" y="connsiteY1"/>
              </a:cxn>
              <a:cxn ang="0">
                <a:pos x="connsiteX2" y="connsiteY2"/>
              </a:cxn>
            </a:cxnLst>
            <a:rect l="l" t="t" r="r" b="b"/>
            <a:pathLst>
              <a:path w="1779373" h="568411">
                <a:moveTo>
                  <a:pt x="0" y="568411"/>
                </a:moveTo>
                <a:lnTo>
                  <a:pt x="864973" y="0"/>
                </a:lnTo>
                <a:lnTo>
                  <a:pt x="1779373" y="543698"/>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p:cNvSpPr/>
          <p:nvPr/>
        </p:nvSpPr>
        <p:spPr>
          <a:xfrm>
            <a:off x="7446464" y="2478003"/>
            <a:ext cx="2610723" cy="1512445"/>
          </a:xfrm>
          <a:prstGeom prst="rect">
            <a:avLst/>
          </a:prstGeom>
          <a:solidFill>
            <a:srgbClr val="7CC43A"/>
          </a:solidFill>
          <a:ln w="19050">
            <a:noFill/>
          </a:ln>
          <a:effectLst>
            <a:outerShdw blurRad="50800" dist="38100" dir="5400000" algn="t"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a:xfrm>
            <a:off x="7530702" y="2563868"/>
            <a:ext cx="2442248" cy="136892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任意多边形 27"/>
          <p:cNvSpPr/>
          <p:nvPr/>
        </p:nvSpPr>
        <p:spPr>
          <a:xfrm>
            <a:off x="9928899" y="3224292"/>
            <a:ext cx="1814397" cy="442727"/>
          </a:xfrm>
          <a:custGeom>
            <a:avLst/>
            <a:gdLst>
              <a:gd name="connsiteX0" fmla="*/ 0 w 1779373"/>
              <a:gd name="connsiteY0" fmla="*/ 568411 h 568411"/>
              <a:gd name="connsiteX1" fmla="*/ 864973 w 1779373"/>
              <a:gd name="connsiteY1" fmla="*/ 0 h 568411"/>
              <a:gd name="connsiteX2" fmla="*/ 1779373 w 1779373"/>
              <a:gd name="connsiteY2" fmla="*/ 543698 h 568411"/>
            </a:gdLst>
            <a:ahLst/>
            <a:cxnLst>
              <a:cxn ang="0">
                <a:pos x="connsiteX0" y="connsiteY0"/>
              </a:cxn>
              <a:cxn ang="0">
                <a:pos x="connsiteX1" y="connsiteY1"/>
              </a:cxn>
              <a:cxn ang="0">
                <a:pos x="connsiteX2" y="connsiteY2"/>
              </a:cxn>
            </a:cxnLst>
            <a:rect l="l" t="t" r="r" b="b"/>
            <a:pathLst>
              <a:path w="1779373" h="568411">
                <a:moveTo>
                  <a:pt x="0" y="568411"/>
                </a:moveTo>
                <a:lnTo>
                  <a:pt x="864973" y="0"/>
                </a:lnTo>
                <a:lnTo>
                  <a:pt x="1779373" y="543698"/>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TextBox 34"/>
          <p:cNvSpPr txBox="1"/>
          <p:nvPr/>
        </p:nvSpPr>
        <p:spPr>
          <a:xfrm>
            <a:off x="10554469" y="2421863"/>
            <a:ext cx="563256" cy="707886"/>
          </a:xfrm>
          <a:prstGeom prst="rect">
            <a:avLst/>
          </a:prstGeom>
          <a:noFill/>
        </p:spPr>
        <p:txBody>
          <a:bodyPr wrap="square">
            <a:spAutoFit/>
          </a:bodyPr>
          <a:lstStyle/>
          <a:p>
            <a:pPr algn="ctr">
              <a:defRPr/>
            </a:pPr>
            <a:r>
              <a:rPr lang="en-US" altLang="zh-CN" sz="4000" b="1" dirty="0">
                <a:solidFill>
                  <a:schemeClr val="bg1">
                    <a:lumMod val="65000"/>
                  </a:schemeClr>
                </a:solidFill>
                <a:latin typeface="微软雅黑" pitchFamily="34" charset="-122"/>
                <a:ea typeface="微软雅黑" pitchFamily="34" charset="-122"/>
              </a:rPr>
              <a:t>C</a:t>
            </a:r>
            <a:endParaRPr lang="zh-CN" altLang="en-US" sz="4000" b="1" dirty="0">
              <a:solidFill>
                <a:schemeClr val="bg1">
                  <a:lumMod val="65000"/>
                </a:schemeClr>
              </a:solidFill>
              <a:latin typeface="微软雅黑" pitchFamily="34" charset="-122"/>
              <a:ea typeface="微软雅黑" pitchFamily="34" charset="-122"/>
            </a:endParaRPr>
          </a:p>
        </p:txBody>
      </p:sp>
      <p:sp>
        <p:nvSpPr>
          <p:cNvPr id="38" name="TextBox 37"/>
          <p:cNvSpPr txBox="1"/>
          <p:nvPr/>
        </p:nvSpPr>
        <p:spPr>
          <a:xfrm>
            <a:off x="8506125" y="1219994"/>
            <a:ext cx="563256" cy="707886"/>
          </a:xfrm>
          <a:prstGeom prst="rect">
            <a:avLst/>
          </a:prstGeom>
          <a:noFill/>
        </p:spPr>
        <p:txBody>
          <a:bodyPr wrap="square">
            <a:spAutoFit/>
          </a:bodyPr>
          <a:lstStyle/>
          <a:p>
            <a:pPr algn="ctr">
              <a:defRPr/>
            </a:pPr>
            <a:r>
              <a:rPr lang="en-US" altLang="zh-CN" sz="4000" b="1" dirty="0">
                <a:solidFill>
                  <a:schemeClr val="bg1">
                    <a:lumMod val="65000"/>
                  </a:schemeClr>
                </a:solidFill>
                <a:latin typeface="微软雅黑" pitchFamily="34" charset="-122"/>
                <a:ea typeface="微软雅黑" pitchFamily="34" charset="-122"/>
              </a:rPr>
              <a:t>B</a:t>
            </a:r>
            <a:endParaRPr lang="zh-CN" altLang="en-US" sz="4000" b="1" dirty="0">
              <a:solidFill>
                <a:schemeClr val="bg1">
                  <a:lumMod val="65000"/>
                </a:schemeClr>
              </a:solidFill>
              <a:latin typeface="微软雅黑" pitchFamily="34" charset="-122"/>
              <a:ea typeface="微软雅黑" pitchFamily="34" charset="-122"/>
            </a:endParaRPr>
          </a:p>
        </p:txBody>
      </p:sp>
      <p:sp>
        <p:nvSpPr>
          <p:cNvPr id="39" name="矩形 12"/>
          <p:cNvSpPr>
            <a:spLocks noChangeArrowheads="1"/>
          </p:cNvSpPr>
          <p:nvPr/>
        </p:nvSpPr>
        <p:spPr bwMode="auto">
          <a:xfrm>
            <a:off x="7721788" y="2690302"/>
            <a:ext cx="2060073" cy="830997"/>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环境监控和对象跟踪</a:t>
            </a:r>
          </a:p>
        </p:txBody>
      </p:sp>
      <p:sp>
        <p:nvSpPr>
          <p:cNvPr id="40" name="矩形 13"/>
          <p:cNvSpPr>
            <a:spLocks noChangeArrowheads="1"/>
          </p:cNvSpPr>
          <p:nvPr/>
        </p:nvSpPr>
        <p:spPr bwMode="auto">
          <a:xfrm>
            <a:off x="9442450" y="4279261"/>
            <a:ext cx="2441679" cy="461665"/>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对象的智能控制</a:t>
            </a:r>
          </a:p>
        </p:txBody>
      </p:sp>
      <p:sp>
        <p:nvSpPr>
          <p:cNvPr id="7" name="任意多边形 6"/>
          <p:cNvSpPr/>
          <p:nvPr/>
        </p:nvSpPr>
        <p:spPr>
          <a:xfrm>
            <a:off x="6300141" y="3251858"/>
            <a:ext cx="1814395" cy="442727"/>
          </a:xfrm>
          <a:custGeom>
            <a:avLst/>
            <a:gdLst>
              <a:gd name="connsiteX0" fmla="*/ 0 w 1779373"/>
              <a:gd name="connsiteY0" fmla="*/ 568411 h 568411"/>
              <a:gd name="connsiteX1" fmla="*/ 864973 w 1779373"/>
              <a:gd name="connsiteY1" fmla="*/ 0 h 568411"/>
              <a:gd name="connsiteX2" fmla="*/ 1779373 w 1779373"/>
              <a:gd name="connsiteY2" fmla="*/ 543698 h 568411"/>
            </a:gdLst>
            <a:ahLst/>
            <a:cxnLst>
              <a:cxn ang="0">
                <a:pos x="connsiteX0" y="connsiteY0"/>
              </a:cxn>
              <a:cxn ang="0">
                <a:pos x="connsiteX1" y="connsiteY1"/>
              </a:cxn>
              <a:cxn ang="0">
                <a:pos x="connsiteX2" y="connsiteY2"/>
              </a:cxn>
            </a:cxnLst>
            <a:rect l="l" t="t" r="r" b="b"/>
            <a:pathLst>
              <a:path w="1779373" h="568411">
                <a:moveTo>
                  <a:pt x="0" y="568411"/>
                </a:moveTo>
                <a:lnTo>
                  <a:pt x="864973" y="0"/>
                </a:lnTo>
                <a:lnTo>
                  <a:pt x="1779373" y="543698"/>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bwMode="auto">
          <a:xfrm>
            <a:off x="5901977" y="3704058"/>
            <a:ext cx="2610724" cy="1512444"/>
          </a:xfrm>
          <a:prstGeom prst="rect">
            <a:avLst/>
          </a:prstGeom>
          <a:solidFill>
            <a:srgbClr val="980500"/>
          </a:solidFill>
          <a:ln w="19050">
            <a:noFill/>
          </a:ln>
          <a:effectLst>
            <a:outerShdw blurRad="50800" dist="38100" dir="5400000" algn="t"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bwMode="auto">
          <a:xfrm>
            <a:off x="5985742" y="3776055"/>
            <a:ext cx="2443194" cy="136844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TextBox 33"/>
          <p:cNvSpPr txBox="1"/>
          <p:nvPr/>
        </p:nvSpPr>
        <p:spPr>
          <a:xfrm>
            <a:off x="6883208" y="2421863"/>
            <a:ext cx="563256" cy="707886"/>
          </a:xfrm>
          <a:prstGeom prst="rect">
            <a:avLst/>
          </a:prstGeom>
          <a:noFill/>
        </p:spPr>
        <p:txBody>
          <a:bodyPr wrap="square">
            <a:spAutoFit/>
          </a:bodyPr>
          <a:lstStyle/>
          <a:p>
            <a:pPr algn="ctr">
              <a:defRPr/>
            </a:pPr>
            <a:r>
              <a:rPr lang="en-US" altLang="zh-CN" sz="4000" b="1" dirty="0">
                <a:solidFill>
                  <a:schemeClr val="bg1">
                    <a:lumMod val="65000"/>
                  </a:schemeClr>
                </a:solidFill>
                <a:latin typeface="微软雅黑" pitchFamily="34" charset="-122"/>
                <a:ea typeface="微软雅黑" pitchFamily="34" charset="-122"/>
              </a:rPr>
              <a:t>A</a:t>
            </a:r>
            <a:endParaRPr lang="zh-CN" altLang="en-US" sz="4000" b="1" dirty="0">
              <a:solidFill>
                <a:schemeClr val="bg1">
                  <a:lumMod val="65000"/>
                </a:schemeClr>
              </a:solidFill>
              <a:latin typeface="微软雅黑" pitchFamily="34" charset="-122"/>
              <a:ea typeface="微软雅黑" pitchFamily="34" charset="-122"/>
            </a:endParaRPr>
          </a:p>
        </p:txBody>
      </p:sp>
      <p:sp>
        <p:nvSpPr>
          <p:cNvPr id="42" name="矩形 12"/>
          <p:cNvSpPr>
            <a:spLocks noChangeArrowheads="1"/>
          </p:cNvSpPr>
          <p:nvPr/>
        </p:nvSpPr>
        <p:spPr bwMode="auto">
          <a:xfrm>
            <a:off x="5999955" y="4249989"/>
            <a:ext cx="2329761" cy="461665"/>
          </a:xfrm>
          <a:prstGeom prst="rect">
            <a:avLst/>
          </a:prstGeom>
          <a:noFill/>
          <a:ln w="9525">
            <a:noFill/>
            <a:miter lim="800000"/>
            <a:headEnd/>
            <a:tailEnd/>
          </a:ln>
        </p:spPr>
        <p:txBody>
          <a:bodyPr wrap="square">
            <a:spAutoFit/>
          </a:bodyPr>
          <a:lstStyle/>
          <a:p>
            <a:r>
              <a:rPr lang="zh-CN" altLang="en-US" dirty="0">
                <a:latin typeface="微软雅黑" pitchFamily="34" charset="-122"/>
                <a:ea typeface="微软雅黑" pitchFamily="34" charset="-122"/>
              </a:rPr>
              <a:t>对象的智能识别</a:t>
            </a:r>
          </a:p>
        </p:txBody>
      </p:sp>
      <p:sp>
        <p:nvSpPr>
          <p:cNvPr id="43" name="矩形 42"/>
          <p:cNvSpPr/>
          <p:nvPr/>
        </p:nvSpPr>
        <p:spPr>
          <a:xfrm>
            <a:off x="5496152" y="6590665"/>
            <a:ext cx="6702198" cy="2681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496152" y="6169026"/>
            <a:ext cx="6702198" cy="2681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697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000"/>
                                        <p:tgtEl>
                                          <p:spTgt spid="43"/>
                                        </p:tgtEl>
                                      </p:cBhvr>
                                    </p:animEffect>
                                    <p:anim calcmode="lin" valueType="num">
                                      <p:cBhvr>
                                        <p:cTn id="20" dur="1000" fill="hold"/>
                                        <p:tgtEl>
                                          <p:spTgt spid="43"/>
                                        </p:tgtEl>
                                        <p:attrNameLst>
                                          <p:attrName>ppt_x</p:attrName>
                                        </p:attrNameLst>
                                      </p:cBhvr>
                                      <p:tavLst>
                                        <p:tav tm="0">
                                          <p:val>
                                            <p:strVal val="#ppt_x"/>
                                          </p:val>
                                        </p:tav>
                                        <p:tav tm="100000">
                                          <p:val>
                                            <p:strVal val="#ppt_x"/>
                                          </p:val>
                                        </p:tav>
                                      </p:tavLst>
                                    </p:anim>
                                    <p:anim calcmode="lin" valueType="num">
                                      <p:cBhvr>
                                        <p:cTn id="21" dur="1000" fill="hold"/>
                                        <p:tgtEl>
                                          <p:spTgt spid="4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0"/>
                                        <p:tgtEl>
                                          <p:spTgt spid="44"/>
                                        </p:tgtEl>
                                      </p:cBhvr>
                                    </p:animEffect>
                                    <p:anim calcmode="lin" valueType="num">
                                      <p:cBhvr>
                                        <p:cTn id="25" dur="1000" fill="hold"/>
                                        <p:tgtEl>
                                          <p:spTgt spid="44"/>
                                        </p:tgtEl>
                                        <p:attrNameLst>
                                          <p:attrName>ppt_x</p:attrName>
                                        </p:attrNameLst>
                                      </p:cBhvr>
                                      <p:tavLst>
                                        <p:tav tm="0">
                                          <p:val>
                                            <p:strVal val="#ppt_x"/>
                                          </p:val>
                                        </p:tav>
                                        <p:tav tm="100000">
                                          <p:val>
                                            <p:strVal val="#ppt_x"/>
                                          </p:val>
                                        </p:tav>
                                      </p:tavLst>
                                    </p:anim>
                                    <p:anim calcmode="lin" valueType="num">
                                      <p:cBhvr>
                                        <p:cTn id="2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55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zh-CN" altLang="en-US" dirty="0"/>
              <a:t>用户通过 </a:t>
            </a:r>
            <a:r>
              <a:rPr lang="en-US" altLang="zh-CN" dirty="0"/>
              <a:t>ISP </a:t>
            </a:r>
            <a:r>
              <a:rPr lang="zh-CN" altLang="en-US" dirty="0"/>
              <a:t>上网</a:t>
            </a:r>
          </a:p>
        </p:txBody>
      </p:sp>
      <p:sp>
        <p:nvSpPr>
          <p:cNvPr id="14" name="内容占位符 3"/>
          <p:cNvSpPr txBox="1">
            <a:spLocks/>
          </p:cNvSpPr>
          <p:nvPr/>
        </p:nvSpPr>
        <p:spPr>
          <a:xfrm>
            <a:off x="435314" y="1219994"/>
            <a:ext cx="3149261" cy="5029200"/>
          </a:xfrm>
          <a:prstGeom prst="rect">
            <a:avLst/>
          </a:prstGeom>
          <a:solidFill>
            <a:srgbClr val="74B836"/>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solidFill>
                <a:schemeClr val="bg1"/>
              </a:solidFill>
            </a:endParaRPr>
          </a:p>
          <a:p>
            <a:r>
              <a:rPr lang="zh-CN" altLang="en-US" sz="2800" dirty="0">
                <a:solidFill>
                  <a:schemeClr val="bg1"/>
                </a:solidFill>
              </a:rPr>
              <a:t>根据提供服务的覆盖面积大小以及所拥有的</a:t>
            </a:r>
          </a:p>
          <a:p>
            <a:r>
              <a:rPr lang="en-US" altLang="zh-CN" sz="2800" dirty="0">
                <a:solidFill>
                  <a:schemeClr val="bg1"/>
                </a:solidFill>
              </a:rPr>
              <a:t>IP </a:t>
            </a:r>
            <a:r>
              <a:rPr lang="zh-CN" altLang="en-US" sz="2800" dirty="0">
                <a:solidFill>
                  <a:schemeClr val="bg1"/>
                </a:solidFill>
              </a:rPr>
              <a:t>地址数目的不同，</a:t>
            </a:r>
            <a:r>
              <a:rPr lang="en-US" altLang="zh-CN" sz="2800" dirty="0">
                <a:solidFill>
                  <a:schemeClr val="bg1"/>
                </a:solidFill>
              </a:rPr>
              <a:t>ISP </a:t>
            </a:r>
            <a:r>
              <a:rPr lang="zh-CN" altLang="en-US" sz="2800" dirty="0">
                <a:solidFill>
                  <a:schemeClr val="bg1"/>
                </a:solidFill>
              </a:rPr>
              <a:t>也分成为不同的层次。 </a:t>
            </a:r>
          </a:p>
        </p:txBody>
      </p:sp>
      <p:sp>
        <p:nvSpPr>
          <p:cNvPr id="19" name="Line 4"/>
          <p:cNvSpPr>
            <a:spLocks noChangeShapeType="1"/>
          </p:cNvSpPr>
          <p:nvPr/>
        </p:nvSpPr>
        <p:spPr bwMode="auto">
          <a:xfrm flipV="1">
            <a:off x="6184768" y="4339758"/>
            <a:ext cx="3208338" cy="907850"/>
          </a:xfrm>
          <a:prstGeom prst="line">
            <a:avLst/>
          </a:prstGeom>
          <a:noFill/>
          <a:ln w="9525">
            <a:solidFill>
              <a:schemeClr val="tx1"/>
            </a:solidFill>
            <a:round/>
            <a:headEnd/>
            <a:tailEnd/>
          </a:ln>
          <a:effectLst/>
        </p:spPr>
        <p:txBody>
          <a:bodyPr/>
          <a:lstStyle/>
          <a:p>
            <a:endParaRPr lang="zh-CN" altLang="en-US"/>
          </a:p>
        </p:txBody>
      </p:sp>
      <p:sp>
        <p:nvSpPr>
          <p:cNvPr id="21" name="Line 6"/>
          <p:cNvSpPr>
            <a:spLocks noChangeShapeType="1"/>
          </p:cNvSpPr>
          <p:nvPr/>
        </p:nvSpPr>
        <p:spPr bwMode="auto">
          <a:xfrm>
            <a:off x="6022842" y="1934697"/>
            <a:ext cx="2106613" cy="765175"/>
          </a:xfrm>
          <a:prstGeom prst="line">
            <a:avLst/>
          </a:prstGeom>
          <a:noFill/>
          <a:ln w="9525">
            <a:solidFill>
              <a:schemeClr val="tx1"/>
            </a:solidFill>
            <a:round/>
            <a:headEnd/>
            <a:tailEnd/>
          </a:ln>
          <a:effectLst/>
        </p:spPr>
        <p:txBody>
          <a:bodyPr/>
          <a:lstStyle/>
          <a:p>
            <a:endParaRPr lang="zh-CN" altLang="en-US"/>
          </a:p>
        </p:txBody>
      </p:sp>
      <p:sp>
        <p:nvSpPr>
          <p:cNvPr id="22" name="Line 7"/>
          <p:cNvSpPr>
            <a:spLocks noChangeShapeType="1"/>
          </p:cNvSpPr>
          <p:nvPr/>
        </p:nvSpPr>
        <p:spPr bwMode="auto">
          <a:xfrm flipV="1">
            <a:off x="6127617" y="2920534"/>
            <a:ext cx="1897063" cy="107950"/>
          </a:xfrm>
          <a:prstGeom prst="line">
            <a:avLst/>
          </a:prstGeom>
          <a:noFill/>
          <a:ln w="9525">
            <a:solidFill>
              <a:schemeClr val="tx1"/>
            </a:solidFill>
            <a:round/>
            <a:headEnd/>
            <a:tailEnd/>
          </a:ln>
          <a:effectLst/>
        </p:spPr>
        <p:txBody>
          <a:bodyPr/>
          <a:lstStyle/>
          <a:p>
            <a:endParaRPr lang="zh-CN" altLang="en-US"/>
          </a:p>
        </p:txBody>
      </p:sp>
      <p:sp>
        <p:nvSpPr>
          <p:cNvPr id="23" name="Line 8"/>
          <p:cNvSpPr>
            <a:spLocks noChangeShapeType="1"/>
          </p:cNvSpPr>
          <p:nvPr/>
        </p:nvSpPr>
        <p:spPr bwMode="auto">
          <a:xfrm flipV="1">
            <a:off x="6222867" y="3136434"/>
            <a:ext cx="1906588" cy="979484"/>
          </a:xfrm>
          <a:prstGeom prst="line">
            <a:avLst/>
          </a:prstGeom>
          <a:noFill/>
          <a:ln w="9525">
            <a:solidFill>
              <a:schemeClr val="tx1"/>
            </a:solidFill>
            <a:round/>
            <a:headEnd/>
            <a:tailEnd/>
          </a:ln>
          <a:effectLst/>
        </p:spPr>
        <p:txBody>
          <a:bodyPr/>
          <a:lstStyle/>
          <a:p>
            <a:endParaRPr lang="zh-CN" altLang="en-US"/>
          </a:p>
        </p:txBody>
      </p:sp>
      <p:sp>
        <p:nvSpPr>
          <p:cNvPr id="24" name="Line 9"/>
          <p:cNvSpPr>
            <a:spLocks noChangeShapeType="1"/>
          </p:cNvSpPr>
          <p:nvPr/>
        </p:nvSpPr>
        <p:spPr bwMode="auto">
          <a:xfrm>
            <a:off x="8923205" y="2920534"/>
            <a:ext cx="2420937" cy="0"/>
          </a:xfrm>
          <a:prstGeom prst="line">
            <a:avLst/>
          </a:prstGeom>
          <a:noFill/>
          <a:ln w="38100">
            <a:solidFill>
              <a:schemeClr val="tx1"/>
            </a:solidFill>
            <a:round/>
            <a:headEnd/>
            <a:tailEnd/>
          </a:ln>
          <a:effectLst/>
        </p:spPr>
        <p:txBody>
          <a:bodyPr/>
          <a:lstStyle/>
          <a:p>
            <a:endParaRPr lang="zh-CN" altLang="en-US"/>
          </a:p>
        </p:txBody>
      </p:sp>
      <p:grpSp>
        <p:nvGrpSpPr>
          <p:cNvPr id="6" name="组合 5"/>
          <p:cNvGrpSpPr/>
          <p:nvPr/>
        </p:nvGrpSpPr>
        <p:grpSpPr>
          <a:xfrm>
            <a:off x="5295767" y="1405265"/>
            <a:ext cx="927100" cy="919163"/>
            <a:chOff x="3920994" y="2354261"/>
            <a:chExt cx="927100" cy="919163"/>
          </a:xfrm>
        </p:grpSpPr>
        <p:sp>
          <p:nvSpPr>
            <p:cNvPr id="26" name="Freeform 12"/>
            <p:cNvSpPr>
              <a:spLocks/>
            </p:cNvSpPr>
            <p:nvPr/>
          </p:nvSpPr>
          <p:spPr bwMode="auto">
            <a:xfrm flipH="1">
              <a:off x="4365494" y="2689224"/>
              <a:ext cx="276225" cy="206375"/>
            </a:xfrm>
            <a:custGeom>
              <a:avLst/>
              <a:gdLst/>
              <a:ahLst/>
              <a:cxnLst>
                <a:cxn ang="0">
                  <a:pos x="0" y="225"/>
                </a:cxn>
                <a:cxn ang="0">
                  <a:pos x="0" y="738"/>
                </a:cxn>
                <a:cxn ang="0">
                  <a:pos x="1188" y="360"/>
                </a:cxn>
                <a:cxn ang="0">
                  <a:pos x="1188" y="0"/>
                </a:cxn>
                <a:cxn ang="0">
                  <a:pos x="0" y="225"/>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27" name="Freeform 13"/>
            <p:cNvSpPr>
              <a:spLocks/>
            </p:cNvSpPr>
            <p:nvPr/>
          </p:nvSpPr>
          <p:spPr bwMode="auto">
            <a:xfrm flipH="1">
              <a:off x="4641719" y="2738436"/>
              <a:ext cx="206375" cy="157163"/>
            </a:xfrm>
            <a:custGeom>
              <a:avLst/>
              <a:gdLst/>
              <a:ahLst/>
              <a:cxnLst>
                <a:cxn ang="0">
                  <a:pos x="882" y="50"/>
                </a:cxn>
                <a:cxn ang="0">
                  <a:pos x="882" y="563"/>
                </a:cxn>
                <a:cxn ang="0">
                  <a:pos x="0" y="436"/>
                </a:cxn>
                <a:cxn ang="0">
                  <a:pos x="0" y="0"/>
                </a:cxn>
                <a:cxn ang="0">
                  <a:pos x="882" y="50"/>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31" name="Freeform 14"/>
            <p:cNvSpPr>
              <a:spLocks/>
            </p:cNvSpPr>
            <p:nvPr/>
          </p:nvSpPr>
          <p:spPr bwMode="auto">
            <a:xfrm flipH="1">
              <a:off x="4365494" y="2689224"/>
              <a:ext cx="482600" cy="63500"/>
            </a:xfrm>
            <a:custGeom>
              <a:avLst/>
              <a:gdLst/>
              <a:ahLst/>
              <a:cxnLst>
                <a:cxn ang="0">
                  <a:pos x="0" y="175"/>
                </a:cxn>
                <a:cxn ang="0">
                  <a:pos x="892" y="225"/>
                </a:cxn>
                <a:cxn ang="0">
                  <a:pos x="2070" y="0"/>
                </a:cxn>
                <a:cxn ang="0">
                  <a:pos x="1202" y="0"/>
                </a:cxn>
                <a:cxn ang="0">
                  <a:pos x="0" y="175"/>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32" name="Freeform 15"/>
            <p:cNvSpPr>
              <a:spLocks/>
            </p:cNvSpPr>
            <p:nvPr/>
          </p:nvSpPr>
          <p:spPr bwMode="auto">
            <a:xfrm flipH="1">
              <a:off x="4514719" y="2673349"/>
              <a:ext cx="176212" cy="57150"/>
            </a:xfrm>
            <a:custGeom>
              <a:avLst/>
              <a:gdLst/>
              <a:ahLst/>
              <a:cxnLst>
                <a:cxn ang="0">
                  <a:pos x="0" y="120"/>
                </a:cxn>
                <a:cxn ang="0">
                  <a:pos x="0" y="188"/>
                </a:cxn>
                <a:cxn ang="0">
                  <a:pos x="351" y="210"/>
                </a:cxn>
                <a:cxn ang="0">
                  <a:pos x="751" y="135"/>
                </a:cxn>
                <a:cxn ang="0">
                  <a:pos x="751" y="0"/>
                </a:cxn>
                <a:cxn ang="0">
                  <a:pos x="0" y="120"/>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33" name="Freeform 16"/>
            <p:cNvSpPr>
              <a:spLocks/>
            </p:cNvSpPr>
            <p:nvPr/>
          </p:nvSpPr>
          <p:spPr bwMode="auto">
            <a:xfrm flipH="1">
              <a:off x="4419469" y="2424111"/>
              <a:ext cx="223837" cy="284163"/>
            </a:xfrm>
            <a:custGeom>
              <a:avLst/>
              <a:gdLst/>
              <a:ahLst/>
              <a:cxnLst>
                <a:cxn ang="0">
                  <a:pos x="135" y="1031"/>
                </a:cxn>
                <a:cxn ang="0">
                  <a:pos x="0" y="33"/>
                </a:cxn>
                <a:cxn ang="0">
                  <a:pos x="827" y="0"/>
                </a:cxn>
                <a:cxn ang="0">
                  <a:pos x="960" y="889"/>
                </a:cxn>
                <a:cxn ang="0">
                  <a:pos x="135" y="1031"/>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34" name="Freeform 17"/>
            <p:cNvSpPr>
              <a:spLocks/>
            </p:cNvSpPr>
            <p:nvPr/>
          </p:nvSpPr>
          <p:spPr bwMode="auto">
            <a:xfrm flipH="1">
              <a:off x="4614731" y="2432049"/>
              <a:ext cx="195263" cy="282575"/>
            </a:xfrm>
            <a:custGeom>
              <a:avLst/>
              <a:gdLst/>
              <a:ahLst/>
              <a:cxnLst>
                <a:cxn ang="0">
                  <a:pos x="715" y="0"/>
                </a:cxn>
                <a:cxn ang="0">
                  <a:pos x="0" y="228"/>
                </a:cxn>
                <a:cxn ang="0">
                  <a:pos x="102" y="1026"/>
                </a:cxn>
                <a:cxn ang="0">
                  <a:pos x="850" y="1000"/>
                </a:cxn>
                <a:cxn ang="0">
                  <a:pos x="715" y="0"/>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35" name="Freeform 18"/>
            <p:cNvSpPr>
              <a:spLocks/>
            </p:cNvSpPr>
            <p:nvPr/>
          </p:nvSpPr>
          <p:spPr bwMode="auto">
            <a:xfrm flipH="1">
              <a:off x="4444869" y="2452686"/>
              <a:ext cx="163512" cy="212725"/>
            </a:xfrm>
            <a:custGeom>
              <a:avLst/>
              <a:gdLst/>
              <a:ahLst/>
              <a:cxnLst>
                <a:cxn ang="0">
                  <a:pos x="0" y="36"/>
                </a:cxn>
                <a:cxn ang="0">
                  <a:pos x="98" y="778"/>
                </a:cxn>
                <a:cxn ang="0">
                  <a:pos x="689" y="689"/>
                </a:cxn>
                <a:cxn ang="0">
                  <a:pos x="587" y="0"/>
                </a:cxn>
                <a:cxn ang="0">
                  <a:pos x="0" y="36"/>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36" name="Freeform 19"/>
            <p:cNvSpPr>
              <a:spLocks/>
            </p:cNvSpPr>
            <p:nvPr/>
          </p:nvSpPr>
          <p:spPr bwMode="auto">
            <a:xfrm flipH="1">
              <a:off x="4384544" y="2711449"/>
              <a:ext cx="158750" cy="133350"/>
            </a:xfrm>
            <a:custGeom>
              <a:avLst/>
              <a:gdLst/>
              <a:ahLst/>
              <a:cxnLst>
                <a:cxn ang="0">
                  <a:pos x="674" y="0"/>
                </a:cxn>
                <a:cxn ang="0">
                  <a:pos x="0" y="143"/>
                </a:cxn>
                <a:cxn ang="0">
                  <a:pos x="0" y="482"/>
                </a:cxn>
                <a:cxn ang="0">
                  <a:pos x="674" y="271"/>
                </a:cxn>
                <a:cxn ang="0">
                  <a:pos x="674" y="0"/>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37" name="Line 20"/>
            <p:cNvSpPr>
              <a:spLocks noChangeShapeType="1"/>
            </p:cNvSpPr>
            <p:nvPr/>
          </p:nvSpPr>
          <p:spPr bwMode="auto">
            <a:xfrm flipH="1" flipV="1">
              <a:off x="4397244" y="2744786"/>
              <a:ext cx="41275" cy="9525"/>
            </a:xfrm>
            <a:prstGeom prst="line">
              <a:avLst/>
            </a:prstGeom>
            <a:noFill/>
            <a:ln w="9525">
              <a:solidFill>
                <a:srgbClr val="000000"/>
              </a:solidFill>
              <a:round/>
              <a:headEnd/>
              <a:tailEnd/>
            </a:ln>
          </p:spPr>
          <p:txBody>
            <a:bodyPr/>
            <a:lstStyle/>
            <a:p>
              <a:endParaRPr lang="zh-CN" altLang="en-US"/>
            </a:p>
          </p:txBody>
        </p:sp>
        <p:sp>
          <p:nvSpPr>
            <p:cNvPr id="38" name="Line 21"/>
            <p:cNvSpPr>
              <a:spLocks noChangeShapeType="1"/>
            </p:cNvSpPr>
            <p:nvPr/>
          </p:nvSpPr>
          <p:spPr bwMode="auto">
            <a:xfrm>
              <a:off x="4462331" y="2759074"/>
              <a:ext cx="52388" cy="15875"/>
            </a:xfrm>
            <a:prstGeom prst="line">
              <a:avLst/>
            </a:prstGeom>
            <a:noFill/>
            <a:ln w="9525">
              <a:solidFill>
                <a:srgbClr val="000000"/>
              </a:solidFill>
              <a:round/>
              <a:headEnd/>
              <a:tailEnd/>
            </a:ln>
          </p:spPr>
          <p:txBody>
            <a:bodyPr/>
            <a:lstStyle/>
            <a:p>
              <a:endParaRPr lang="zh-CN" altLang="en-US"/>
            </a:p>
          </p:txBody>
        </p:sp>
        <p:sp>
          <p:nvSpPr>
            <p:cNvPr id="39" name="Line 22"/>
            <p:cNvSpPr>
              <a:spLocks noChangeShapeType="1"/>
            </p:cNvSpPr>
            <p:nvPr/>
          </p:nvSpPr>
          <p:spPr bwMode="auto">
            <a:xfrm flipH="1">
              <a:off x="4449631" y="2728911"/>
              <a:ext cx="0" cy="85725"/>
            </a:xfrm>
            <a:prstGeom prst="line">
              <a:avLst/>
            </a:prstGeom>
            <a:noFill/>
            <a:ln w="1588">
              <a:solidFill>
                <a:srgbClr val="000000"/>
              </a:solidFill>
              <a:round/>
              <a:headEnd/>
              <a:tailEnd/>
            </a:ln>
          </p:spPr>
          <p:txBody>
            <a:bodyPr/>
            <a:lstStyle/>
            <a:p>
              <a:endParaRPr lang="zh-CN" altLang="en-US"/>
            </a:p>
          </p:txBody>
        </p:sp>
        <p:sp>
          <p:nvSpPr>
            <p:cNvPr id="40" name="Line 23"/>
            <p:cNvSpPr>
              <a:spLocks noChangeShapeType="1"/>
            </p:cNvSpPr>
            <p:nvPr/>
          </p:nvSpPr>
          <p:spPr bwMode="auto">
            <a:xfrm flipH="1">
              <a:off x="4524244" y="2746374"/>
              <a:ext cx="1587" cy="95250"/>
            </a:xfrm>
            <a:prstGeom prst="line">
              <a:avLst/>
            </a:prstGeom>
            <a:noFill/>
            <a:ln w="1588">
              <a:solidFill>
                <a:srgbClr val="000000"/>
              </a:solidFill>
              <a:round/>
              <a:headEnd/>
              <a:tailEnd/>
            </a:ln>
          </p:spPr>
          <p:txBody>
            <a:bodyPr/>
            <a:lstStyle/>
            <a:p>
              <a:endParaRPr lang="zh-CN" altLang="en-US"/>
            </a:p>
          </p:txBody>
        </p:sp>
        <p:sp>
          <p:nvSpPr>
            <p:cNvPr id="41" name="Line 24"/>
            <p:cNvSpPr>
              <a:spLocks noChangeShapeType="1"/>
            </p:cNvSpPr>
            <p:nvPr/>
          </p:nvSpPr>
          <p:spPr bwMode="auto">
            <a:xfrm>
              <a:off x="4382956" y="2744786"/>
              <a:ext cx="142875" cy="42863"/>
            </a:xfrm>
            <a:prstGeom prst="line">
              <a:avLst/>
            </a:prstGeom>
            <a:noFill/>
            <a:ln w="1588">
              <a:solidFill>
                <a:srgbClr val="000000"/>
              </a:solidFill>
              <a:round/>
              <a:headEnd/>
              <a:tailEnd/>
            </a:ln>
          </p:spPr>
          <p:txBody>
            <a:bodyPr/>
            <a:lstStyle/>
            <a:p>
              <a:endParaRPr lang="zh-CN" altLang="en-US"/>
            </a:p>
          </p:txBody>
        </p:sp>
        <p:sp>
          <p:nvSpPr>
            <p:cNvPr id="42" name="Line 25"/>
            <p:cNvSpPr>
              <a:spLocks noChangeShapeType="1"/>
            </p:cNvSpPr>
            <p:nvPr/>
          </p:nvSpPr>
          <p:spPr bwMode="auto">
            <a:xfrm flipH="1" flipV="1">
              <a:off x="4382956" y="2732086"/>
              <a:ext cx="142875" cy="39688"/>
            </a:xfrm>
            <a:prstGeom prst="line">
              <a:avLst/>
            </a:prstGeom>
            <a:noFill/>
            <a:ln w="1588">
              <a:solidFill>
                <a:srgbClr val="000000"/>
              </a:solidFill>
              <a:round/>
              <a:headEnd/>
              <a:tailEnd/>
            </a:ln>
          </p:spPr>
          <p:txBody>
            <a:bodyPr/>
            <a:lstStyle/>
            <a:p>
              <a:endParaRPr lang="zh-CN" altLang="en-US"/>
            </a:p>
          </p:txBody>
        </p:sp>
        <p:sp>
          <p:nvSpPr>
            <p:cNvPr id="43" name="Freeform 26"/>
            <p:cNvSpPr>
              <a:spLocks/>
            </p:cNvSpPr>
            <p:nvPr/>
          </p:nvSpPr>
          <p:spPr bwMode="auto">
            <a:xfrm flipH="1">
              <a:off x="4557581" y="2838449"/>
              <a:ext cx="17463" cy="53975"/>
            </a:xfrm>
            <a:custGeom>
              <a:avLst/>
              <a:gdLst/>
              <a:ahLst/>
              <a:cxnLst>
                <a:cxn ang="0">
                  <a:pos x="23" y="0"/>
                </a:cxn>
                <a:cxn ang="0">
                  <a:pos x="0" y="183"/>
                </a:cxn>
                <a:cxn ang="0">
                  <a:pos x="55" y="194"/>
                </a:cxn>
                <a:cxn ang="0">
                  <a:pos x="75" y="8"/>
                </a:cxn>
                <a:cxn ang="0">
                  <a:pos x="23" y="0"/>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44" name="Freeform 27"/>
            <p:cNvSpPr>
              <a:spLocks/>
            </p:cNvSpPr>
            <p:nvPr/>
          </p:nvSpPr>
          <p:spPr bwMode="auto">
            <a:xfrm flipH="1">
              <a:off x="4514719" y="2844799"/>
              <a:ext cx="49212" cy="47625"/>
            </a:xfrm>
            <a:custGeom>
              <a:avLst/>
              <a:gdLst/>
              <a:ahLst/>
              <a:cxnLst>
                <a:cxn ang="0">
                  <a:pos x="17" y="5"/>
                </a:cxn>
                <a:cxn ang="0">
                  <a:pos x="0" y="168"/>
                </a:cxn>
                <a:cxn ang="0">
                  <a:pos x="206" y="84"/>
                </a:cxn>
                <a:cxn ang="0">
                  <a:pos x="126" y="58"/>
                </a:cxn>
                <a:cxn ang="0">
                  <a:pos x="52" y="97"/>
                </a:cxn>
                <a:cxn ang="0">
                  <a:pos x="75" y="0"/>
                </a:cxn>
                <a:cxn ang="0">
                  <a:pos x="17" y="5"/>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45" name="Freeform 28"/>
            <p:cNvSpPr>
              <a:spLocks/>
            </p:cNvSpPr>
            <p:nvPr/>
          </p:nvSpPr>
          <p:spPr bwMode="auto">
            <a:xfrm flipH="1">
              <a:off x="4224206" y="2714624"/>
              <a:ext cx="369888" cy="201612"/>
            </a:xfrm>
            <a:custGeom>
              <a:avLst/>
              <a:gdLst/>
              <a:ahLst/>
              <a:cxnLst>
                <a:cxn ang="0">
                  <a:pos x="0" y="309"/>
                </a:cxn>
                <a:cxn ang="0">
                  <a:pos x="759" y="729"/>
                </a:cxn>
                <a:cxn ang="0">
                  <a:pos x="1583" y="318"/>
                </a:cxn>
                <a:cxn ang="0">
                  <a:pos x="951" y="0"/>
                </a:cxn>
                <a:cxn ang="0">
                  <a:pos x="0" y="30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46" name="Freeform 29"/>
            <p:cNvSpPr>
              <a:spLocks/>
            </p:cNvSpPr>
            <p:nvPr/>
          </p:nvSpPr>
          <p:spPr bwMode="auto">
            <a:xfrm flipH="1">
              <a:off x="4416294" y="2798761"/>
              <a:ext cx="184150" cy="144463"/>
            </a:xfrm>
            <a:custGeom>
              <a:avLst/>
              <a:gdLst/>
              <a:ahLst/>
              <a:cxnLst>
                <a:cxn ang="0">
                  <a:pos x="28" y="0"/>
                </a:cxn>
                <a:cxn ang="0">
                  <a:pos x="792" y="426"/>
                </a:cxn>
                <a:cxn ang="0">
                  <a:pos x="770" y="516"/>
                </a:cxn>
                <a:cxn ang="0">
                  <a:pos x="0" y="82"/>
                </a:cxn>
                <a:cxn ang="0">
                  <a:pos x="28" y="0"/>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47" name="Freeform 30"/>
            <p:cNvSpPr>
              <a:spLocks/>
            </p:cNvSpPr>
            <p:nvPr/>
          </p:nvSpPr>
          <p:spPr bwMode="auto">
            <a:xfrm flipH="1">
              <a:off x="4222619" y="2803524"/>
              <a:ext cx="196850" cy="139700"/>
            </a:xfrm>
            <a:custGeom>
              <a:avLst/>
              <a:gdLst/>
              <a:ahLst/>
              <a:cxnLst>
                <a:cxn ang="0">
                  <a:pos x="0" y="507"/>
                </a:cxn>
                <a:cxn ang="0">
                  <a:pos x="25" y="411"/>
                </a:cxn>
                <a:cxn ang="0">
                  <a:pos x="846" y="0"/>
                </a:cxn>
                <a:cxn ang="0">
                  <a:pos x="817" y="76"/>
                </a:cxn>
                <a:cxn ang="0">
                  <a:pos x="0" y="507"/>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48" name="Freeform 31"/>
            <p:cNvSpPr>
              <a:spLocks/>
            </p:cNvSpPr>
            <p:nvPr/>
          </p:nvSpPr>
          <p:spPr bwMode="auto">
            <a:xfrm flipH="1">
              <a:off x="4371844" y="2806699"/>
              <a:ext cx="150812" cy="92075"/>
            </a:xfrm>
            <a:custGeom>
              <a:avLst/>
              <a:gdLst/>
              <a:ahLst/>
              <a:cxnLst>
                <a:cxn ang="0">
                  <a:pos x="0" y="83"/>
                </a:cxn>
                <a:cxn ang="0">
                  <a:pos x="220" y="0"/>
                </a:cxn>
                <a:cxn ang="0">
                  <a:pos x="637" y="224"/>
                </a:cxn>
                <a:cxn ang="0">
                  <a:pos x="425" y="321"/>
                </a:cxn>
                <a:cxn ang="0">
                  <a:pos x="0" y="83"/>
                </a:cxn>
              </a:cxnLst>
              <a:rect l="0" t="0" r="r" b="b"/>
              <a:pathLst>
                <a:path w="637" h="321">
                  <a:moveTo>
                    <a:pt x="0" y="83"/>
                  </a:moveTo>
                  <a:lnTo>
                    <a:pt x="220" y="0"/>
                  </a:lnTo>
                  <a:lnTo>
                    <a:pt x="637" y="224"/>
                  </a:lnTo>
                  <a:lnTo>
                    <a:pt x="425" y="321"/>
                  </a:lnTo>
                  <a:lnTo>
                    <a:pt x="0" y="83"/>
                  </a:lnTo>
                  <a:close/>
                </a:path>
              </a:pathLst>
            </a:custGeom>
            <a:solidFill>
              <a:srgbClr val="A0A0A0"/>
            </a:solidFill>
            <a:ln w="9525">
              <a:noFill/>
              <a:round/>
              <a:headEnd/>
              <a:tailEnd/>
            </a:ln>
          </p:spPr>
          <p:txBody>
            <a:bodyPr/>
            <a:lstStyle/>
            <a:p>
              <a:endParaRPr lang="zh-CN" altLang="en-US"/>
            </a:p>
          </p:txBody>
        </p:sp>
        <p:sp>
          <p:nvSpPr>
            <p:cNvPr id="49" name="Freeform 32"/>
            <p:cNvSpPr>
              <a:spLocks/>
            </p:cNvSpPr>
            <p:nvPr/>
          </p:nvSpPr>
          <p:spPr bwMode="auto">
            <a:xfrm flipH="1">
              <a:off x="4240081" y="2746374"/>
              <a:ext cx="222250" cy="120650"/>
            </a:xfrm>
            <a:custGeom>
              <a:avLst/>
              <a:gdLst/>
              <a:ahLst/>
              <a:cxnLst>
                <a:cxn ang="0">
                  <a:pos x="0" y="210"/>
                </a:cxn>
                <a:cxn ang="0">
                  <a:pos x="410" y="434"/>
                </a:cxn>
                <a:cxn ang="0">
                  <a:pos x="938" y="186"/>
                </a:cxn>
                <a:cxn ang="0">
                  <a:pos x="554" y="0"/>
                </a:cxn>
                <a:cxn ang="0">
                  <a:pos x="0" y="210"/>
                </a:cxn>
              </a:cxnLst>
              <a:rect l="0" t="0" r="r" b="b"/>
              <a:pathLst>
                <a:path w="938" h="434">
                  <a:moveTo>
                    <a:pt x="0" y="210"/>
                  </a:moveTo>
                  <a:lnTo>
                    <a:pt x="410" y="434"/>
                  </a:lnTo>
                  <a:lnTo>
                    <a:pt x="938" y="186"/>
                  </a:lnTo>
                  <a:lnTo>
                    <a:pt x="554" y="0"/>
                  </a:lnTo>
                  <a:lnTo>
                    <a:pt x="0" y="210"/>
                  </a:lnTo>
                  <a:close/>
                </a:path>
              </a:pathLst>
            </a:custGeom>
            <a:solidFill>
              <a:srgbClr val="A0A0A0"/>
            </a:solidFill>
            <a:ln w="9525">
              <a:noFill/>
              <a:round/>
              <a:headEnd/>
              <a:tailEnd/>
            </a:ln>
          </p:spPr>
          <p:txBody>
            <a:bodyPr/>
            <a:lstStyle/>
            <a:p>
              <a:endParaRPr lang="zh-CN" altLang="en-US"/>
            </a:p>
          </p:txBody>
        </p:sp>
        <p:sp>
          <p:nvSpPr>
            <p:cNvPr id="50" name="Freeform 33"/>
            <p:cNvSpPr>
              <a:spLocks/>
            </p:cNvSpPr>
            <p:nvPr/>
          </p:nvSpPr>
          <p:spPr bwMode="auto">
            <a:xfrm flipH="1">
              <a:off x="4333744" y="2720974"/>
              <a:ext cx="241300" cy="107950"/>
            </a:xfrm>
            <a:custGeom>
              <a:avLst/>
              <a:gdLst/>
              <a:ahLst/>
              <a:cxnLst>
                <a:cxn ang="0">
                  <a:pos x="216" y="395"/>
                </a:cxn>
                <a:cxn ang="0">
                  <a:pos x="0" y="285"/>
                </a:cxn>
                <a:cxn ang="0">
                  <a:pos x="867" y="0"/>
                </a:cxn>
                <a:cxn ang="0">
                  <a:pos x="1034" y="82"/>
                </a:cxn>
                <a:cxn ang="0">
                  <a:pos x="216" y="395"/>
                </a:cxn>
              </a:cxnLst>
              <a:rect l="0" t="0" r="r" b="b"/>
              <a:pathLst>
                <a:path w="1034" h="395">
                  <a:moveTo>
                    <a:pt x="216" y="395"/>
                  </a:moveTo>
                  <a:lnTo>
                    <a:pt x="0" y="285"/>
                  </a:lnTo>
                  <a:lnTo>
                    <a:pt x="867" y="0"/>
                  </a:lnTo>
                  <a:lnTo>
                    <a:pt x="1034" y="82"/>
                  </a:lnTo>
                  <a:lnTo>
                    <a:pt x="216" y="395"/>
                  </a:lnTo>
                  <a:close/>
                </a:path>
              </a:pathLst>
            </a:custGeom>
            <a:solidFill>
              <a:srgbClr val="A0A0A0"/>
            </a:solidFill>
            <a:ln w="9525">
              <a:noFill/>
              <a:round/>
              <a:headEnd/>
              <a:tailEnd/>
            </a:ln>
          </p:spPr>
          <p:txBody>
            <a:bodyPr/>
            <a:lstStyle/>
            <a:p>
              <a:endParaRPr lang="zh-CN" altLang="en-US"/>
            </a:p>
          </p:txBody>
        </p:sp>
        <p:sp>
          <p:nvSpPr>
            <p:cNvPr id="51" name="Line 34"/>
            <p:cNvSpPr>
              <a:spLocks noChangeShapeType="1"/>
            </p:cNvSpPr>
            <p:nvPr/>
          </p:nvSpPr>
          <p:spPr bwMode="auto">
            <a:xfrm flipH="1" flipV="1">
              <a:off x="4362319" y="2725736"/>
              <a:ext cx="206375" cy="84138"/>
            </a:xfrm>
            <a:prstGeom prst="line">
              <a:avLst/>
            </a:prstGeom>
            <a:noFill/>
            <a:ln w="4763">
              <a:solidFill>
                <a:srgbClr val="808080"/>
              </a:solidFill>
              <a:round/>
              <a:headEnd/>
              <a:tailEnd/>
            </a:ln>
          </p:spPr>
          <p:txBody>
            <a:bodyPr/>
            <a:lstStyle/>
            <a:p>
              <a:endParaRPr lang="zh-CN" altLang="en-US"/>
            </a:p>
          </p:txBody>
        </p:sp>
        <p:sp>
          <p:nvSpPr>
            <p:cNvPr id="52" name="Line 35"/>
            <p:cNvSpPr>
              <a:spLocks noChangeShapeType="1"/>
            </p:cNvSpPr>
            <p:nvPr/>
          </p:nvSpPr>
          <p:spPr bwMode="auto">
            <a:xfrm flipH="1" flipV="1">
              <a:off x="4349619" y="2730499"/>
              <a:ext cx="201612" cy="85725"/>
            </a:xfrm>
            <a:prstGeom prst="line">
              <a:avLst/>
            </a:prstGeom>
            <a:noFill/>
            <a:ln w="4763">
              <a:solidFill>
                <a:srgbClr val="808080"/>
              </a:solidFill>
              <a:round/>
              <a:headEnd/>
              <a:tailEnd/>
            </a:ln>
          </p:spPr>
          <p:txBody>
            <a:bodyPr/>
            <a:lstStyle/>
            <a:p>
              <a:endParaRPr lang="zh-CN" altLang="en-US"/>
            </a:p>
          </p:txBody>
        </p:sp>
        <p:sp>
          <p:nvSpPr>
            <p:cNvPr id="53" name="Line 36"/>
            <p:cNvSpPr>
              <a:spLocks noChangeShapeType="1"/>
            </p:cNvSpPr>
            <p:nvPr/>
          </p:nvSpPr>
          <p:spPr bwMode="auto">
            <a:xfrm flipH="1" flipV="1">
              <a:off x="4340094" y="2738436"/>
              <a:ext cx="196850" cy="88900"/>
            </a:xfrm>
            <a:prstGeom prst="line">
              <a:avLst/>
            </a:prstGeom>
            <a:noFill/>
            <a:ln w="4763">
              <a:solidFill>
                <a:srgbClr val="808080"/>
              </a:solidFill>
              <a:round/>
              <a:headEnd/>
              <a:tailEnd/>
            </a:ln>
          </p:spPr>
          <p:txBody>
            <a:bodyPr/>
            <a:lstStyle/>
            <a:p>
              <a:endParaRPr lang="zh-CN" altLang="en-US"/>
            </a:p>
          </p:txBody>
        </p:sp>
        <p:sp>
          <p:nvSpPr>
            <p:cNvPr id="54" name="Line 37"/>
            <p:cNvSpPr>
              <a:spLocks noChangeShapeType="1"/>
            </p:cNvSpPr>
            <p:nvPr/>
          </p:nvSpPr>
          <p:spPr bwMode="auto">
            <a:xfrm flipH="1" flipV="1">
              <a:off x="4316281" y="2752724"/>
              <a:ext cx="193675" cy="92075"/>
            </a:xfrm>
            <a:prstGeom prst="line">
              <a:avLst/>
            </a:prstGeom>
            <a:noFill/>
            <a:ln w="4763">
              <a:solidFill>
                <a:srgbClr val="808080"/>
              </a:solidFill>
              <a:round/>
              <a:headEnd/>
              <a:tailEnd/>
            </a:ln>
          </p:spPr>
          <p:txBody>
            <a:bodyPr/>
            <a:lstStyle/>
            <a:p>
              <a:endParaRPr lang="zh-CN" altLang="en-US"/>
            </a:p>
          </p:txBody>
        </p:sp>
        <p:sp>
          <p:nvSpPr>
            <p:cNvPr id="55" name="Line 38"/>
            <p:cNvSpPr>
              <a:spLocks noChangeShapeType="1"/>
            </p:cNvSpPr>
            <p:nvPr/>
          </p:nvSpPr>
          <p:spPr bwMode="auto">
            <a:xfrm flipH="1" flipV="1">
              <a:off x="4300406" y="2760661"/>
              <a:ext cx="192088" cy="95250"/>
            </a:xfrm>
            <a:prstGeom prst="line">
              <a:avLst/>
            </a:prstGeom>
            <a:noFill/>
            <a:ln w="4763">
              <a:solidFill>
                <a:srgbClr val="808080"/>
              </a:solidFill>
              <a:round/>
              <a:headEnd/>
              <a:tailEnd/>
            </a:ln>
          </p:spPr>
          <p:txBody>
            <a:bodyPr/>
            <a:lstStyle/>
            <a:p>
              <a:endParaRPr lang="zh-CN" altLang="en-US"/>
            </a:p>
          </p:txBody>
        </p:sp>
        <p:sp>
          <p:nvSpPr>
            <p:cNvPr id="56" name="Line 39"/>
            <p:cNvSpPr>
              <a:spLocks noChangeShapeType="1"/>
            </p:cNvSpPr>
            <p:nvPr/>
          </p:nvSpPr>
          <p:spPr bwMode="auto">
            <a:xfrm flipH="1" flipV="1">
              <a:off x="4298819" y="2774949"/>
              <a:ext cx="173037" cy="88900"/>
            </a:xfrm>
            <a:prstGeom prst="line">
              <a:avLst/>
            </a:prstGeom>
            <a:noFill/>
            <a:ln w="4763">
              <a:solidFill>
                <a:srgbClr val="808080"/>
              </a:solidFill>
              <a:round/>
              <a:headEnd/>
              <a:tailEnd/>
            </a:ln>
          </p:spPr>
          <p:txBody>
            <a:bodyPr/>
            <a:lstStyle/>
            <a:p>
              <a:endParaRPr lang="zh-CN" altLang="en-US"/>
            </a:p>
          </p:txBody>
        </p:sp>
        <p:sp>
          <p:nvSpPr>
            <p:cNvPr id="57" name="Line 40"/>
            <p:cNvSpPr>
              <a:spLocks noChangeShapeType="1"/>
            </p:cNvSpPr>
            <p:nvPr/>
          </p:nvSpPr>
          <p:spPr bwMode="auto">
            <a:xfrm flipH="1" flipV="1">
              <a:off x="4286119" y="2782886"/>
              <a:ext cx="168275" cy="90488"/>
            </a:xfrm>
            <a:prstGeom prst="line">
              <a:avLst/>
            </a:prstGeom>
            <a:noFill/>
            <a:ln w="4763">
              <a:solidFill>
                <a:srgbClr val="808080"/>
              </a:solidFill>
              <a:round/>
              <a:headEnd/>
              <a:tailEnd/>
            </a:ln>
          </p:spPr>
          <p:txBody>
            <a:bodyPr/>
            <a:lstStyle/>
            <a:p>
              <a:endParaRPr lang="zh-CN" altLang="en-US"/>
            </a:p>
          </p:txBody>
        </p:sp>
        <p:sp>
          <p:nvSpPr>
            <p:cNvPr id="58" name="Line 41"/>
            <p:cNvSpPr>
              <a:spLocks noChangeShapeType="1"/>
            </p:cNvSpPr>
            <p:nvPr/>
          </p:nvSpPr>
          <p:spPr bwMode="auto">
            <a:xfrm flipH="1" flipV="1">
              <a:off x="4271831" y="2795586"/>
              <a:ext cx="158750" cy="85725"/>
            </a:xfrm>
            <a:prstGeom prst="line">
              <a:avLst/>
            </a:prstGeom>
            <a:noFill/>
            <a:ln w="4763">
              <a:solidFill>
                <a:srgbClr val="808080"/>
              </a:solidFill>
              <a:round/>
              <a:headEnd/>
              <a:tailEnd/>
            </a:ln>
          </p:spPr>
          <p:txBody>
            <a:bodyPr/>
            <a:lstStyle/>
            <a:p>
              <a:endParaRPr lang="zh-CN" altLang="en-US"/>
            </a:p>
          </p:txBody>
        </p:sp>
        <p:sp>
          <p:nvSpPr>
            <p:cNvPr id="59" name="Line 42"/>
            <p:cNvSpPr>
              <a:spLocks noChangeShapeType="1"/>
            </p:cNvSpPr>
            <p:nvPr/>
          </p:nvSpPr>
          <p:spPr bwMode="auto">
            <a:xfrm flipH="1">
              <a:off x="4403594" y="2824161"/>
              <a:ext cx="100012" cy="68263"/>
            </a:xfrm>
            <a:prstGeom prst="line">
              <a:avLst/>
            </a:prstGeom>
            <a:noFill/>
            <a:ln w="4763">
              <a:solidFill>
                <a:srgbClr val="808080"/>
              </a:solidFill>
              <a:round/>
              <a:headEnd/>
              <a:tailEnd/>
            </a:ln>
          </p:spPr>
          <p:txBody>
            <a:bodyPr/>
            <a:lstStyle/>
            <a:p>
              <a:endParaRPr lang="zh-CN" altLang="en-US"/>
            </a:p>
          </p:txBody>
        </p:sp>
        <p:sp>
          <p:nvSpPr>
            <p:cNvPr id="60" name="Line 43"/>
            <p:cNvSpPr>
              <a:spLocks noChangeShapeType="1"/>
            </p:cNvSpPr>
            <p:nvPr/>
          </p:nvSpPr>
          <p:spPr bwMode="auto">
            <a:xfrm flipH="1">
              <a:off x="4384544" y="2816224"/>
              <a:ext cx="98425" cy="63500"/>
            </a:xfrm>
            <a:prstGeom prst="line">
              <a:avLst/>
            </a:prstGeom>
            <a:noFill/>
            <a:ln w="4763">
              <a:solidFill>
                <a:srgbClr val="808080"/>
              </a:solidFill>
              <a:round/>
              <a:headEnd/>
              <a:tailEnd/>
            </a:ln>
          </p:spPr>
          <p:txBody>
            <a:bodyPr/>
            <a:lstStyle/>
            <a:p>
              <a:endParaRPr lang="zh-CN" altLang="en-US"/>
            </a:p>
          </p:txBody>
        </p:sp>
        <p:sp>
          <p:nvSpPr>
            <p:cNvPr id="61" name="Line 44"/>
            <p:cNvSpPr>
              <a:spLocks noChangeShapeType="1"/>
            </p:cNvSpPr>
            <p:nvPr/>
          </p:nvSpPr>
          <p:spPr bwMode="auto">
            <a:xfrm flipH="1">
              <a:off x="4343269" y="2795586"/>
              <a:ext cx="96837" cy="60325"/>
            </a:xfrm>
            <a:prstGeom prst="line">
              <a:avLst/>
            </a:prstGeom>
            <a:noFill/>
            <a:ln w="4763">
              <a:solidFill>
                <a:srgbClr val="808080"/>
              </a:solidFill>
              <a:round/>
              <a:headEnd/>
              <a:tailEnd/>
            </a:ln>
          </p:spPr>
          <p:txBody>
            <a:bodyPr/>
            <a:lstStyle/>
            <a:p>
              <a:endParaRPr lang="zh-CN" altLang="en-US"/>
            </a:p>
          </p:txBody>
        </p:sp>
        <p:sp>
          <p:nvSpPr>
            <p:cNvPr id="62" name="Line 45"/>
            <p:cNvSpPr>
              <a:spLocks noChangeShapeType="1"/>
            </p:cNvSpPr>
            <p:nvPr/>
          </p:nvSpPr>
          <p:spPr bwMode="auto">
            <a:xfrm flipH="1">
              <a:off x="4322631" y="2786061"/>
              <a:ext cx="95250" cy="58738"/>
            </a:xfrm>
            <a:prstGeom prst="line">
              <a:avLst/>
            </a:prstGeom>
            <a:noFill/>
            <a:ln w="4763">
              <a:solidFill>
                <a:srgbClr val="808080"/>
              </a:solidFill>
              <a:round/>
              <a:headEnd/>
              <a:tailEnd/>
            </a:ln>
          </p:spPr>
          <p:txBody>
            <a:bodyPr/>
            <a:lstStyle/>
            <a:p>
              <a:endParaRPr lang="zh-CN" altLang="en-US"/>
            </a:p>
          </p:txBody>
        </p:sp>
        <p:sp>
          <p:nvSpPr>
            <p:cNvPr id="63" name="Line 46"/>
            <p:cNvSpPr>
              <a:spLocks noChangeShapeType="1"/>
            </p:cNvSpPr>
            <p:nvPr/>
          </p:nvSpPr>
          <p:spPr bwMode="auto">
            <a:xfrm flipH="1">
              <a:off x="4300406" y="2774949"/>
              <a:ext cx="92075" cy="60325"/>
            </a:xfrm>
            <a:prstGeom prst="line">
              <a:avLst/>
            </a:prstGeom>
            <a:noFill/>
            <a:ln w="4763">
              <a:solidFill>
                <a:srgbClr val="808080"/>
              </a:solidFill>
              <a:round/>
              <a:headEnd/>
              <a:tailEnd/>
            </a:ln>
          </p:spPr>
          <p:txBody>
            <a:bodyPr/>
            <a:lstStyle/>
            <a:p>
              <a:endParaRPr lang="zh-CN" altLang="en-US"/>
            </a:p>
          </p:txBody>
        </p:sp>
        <p:sp>
          <p:nvSpPr>
            <p:cNvPr id="64" name="Line 47"/>
            <p:cNvSpPr>
              <a:spLocks noChangeShapeType="1"/>
            </p:cNvSpPr>
            <p:nvPr/>
          </p:nvSpPr>
          <p:spPr bwMode="auto">
            <a:xfrm flipH="1">
              <a:off x="4282944" y="2767011"/>
              <a:ext cx="88900" cy="57150"/>
            </a:xfrm>
            <a:prstGeom prst="line">
              <a:avLst/>
            </a:prstGeom>
            <a:noFill/>
            <a:ln w="4763">
              <a:solidFill>
                <a:srgbClr val="808080"/>
              </a:solidFill>
              <a:round/>
              <a:headEnd/>
              <a:tailEnd/>
            </a:ln>
          </p:spPr>
          <p:txBody>
            <a:bodyPr/>
            <a:lstStyle/>
            <a:p>
              <a:endParaRPr lang="zh-CN" altLang="en-US"/>
            </a:p>
          </p:txBody>
        </p:sp>
        <p:sp>
          <p:nvSpPr>
            <p:cNvPr id="65" name="Line 48"/>
            <p:cNvSpPr>
              <a:spLocks noChangeShapeType="1"/>
            </p:cNvSpPr>
            <p:nvPr/>
          </p:nvSpPr>
          <p:spPr bwMode="auto">
            <a:xfrm flipH="1">
              <a:off x="4263894" y="2757486"/>
              <a:ext cx="90487" cy="55563"/>
            </a:xfrm>
            <a:prstGeom prst="line">
              <a:avLst/>
            </a:prstGeom>
            <a:noFill/>
            <a:ln w="4763">
              <a:solidFill>
                <a:srgbClr val="808080"/>
              </a:solidFill>
              <a:round/>
              <a:headEnd/>
              <a:tailEnd/>
            </a:ln>
          </p:spPr>
          <p:txBody>
            <a:bodyPr/>
            <a:lstStyle/>
            <a:p>
              <a:endParaRPr lang="zh-CN" altLang="en-US"/>
            </a:p>
          </p:txBody>
        </p:sp>
        <p:sp>
          <p:nvSpPr>
            <p:cNvPr id="66" name="Line 49"/>
            <p:cNvSpPr>
              <a:spLocks noChangeShapeType="1"/>
            </p:cNvSpPr>
            <p:nvPr/>
          </p:nvSpPr>
          <p:spPr bwMode="auto">
            <a:xfrm flipH="1">
              <a:off x="4495669" y="2786061"/>
              <a:ext cx="49212" cy="30163"/>
            </a:xfrm>
            <a:prstGeom prst="line">
              <a:avLst/>
            </a:prstGeom>
            <a:noFill/>
            <a:ln w="4763">
              <a:solidFill>
                <a:srgbClr val="808080"/>
              </a:solidFill>
              <a:round/>
              <a:headEnd/>
              <a:tailEnd/>
            </a:ln>
          </p:spPr>
          <p:txBody>
            <a:bodyPr/>
            <a:lstStyle/>
            <a:p>
              <a:endParaRPr lang="zh-CN" altLang="en-US"/>
            </a:p>
          </p:txBody>
        </p:sp>
        <p:sp>
          <p:nvSpPr>
            <p:cNvPr id="67" name="Line 50"/>
            <p:cNvSpPr>
              <a:spLocks noChangeShapeType="1"/>
            </p:cNvSpPr>
            <p:nvPr/>
          </p:nvSpPr>
          <p:spPr bwMode="auto">
            <a:xfrm flipH="1">
              <a:off x="4468681" y="2774949"/>
              <a:ext cx="46038" cy="28575"/>
            </a:xfrm>
            <a:prstGeom prst="line">
              <a:avLst/>
            </a:prstGeom>
            <a:noFill/>
            <a:ln w="4763">
              <a:solidFill>
                <a:srgbClr val="808080"/>
              </a:solidFill>
              <a:round/>
              <a:headEnd/>
              <a:tailEnd/>
            </a:ln>
          </p:spPr>
          <p:txBody>
            <a:bodyPr/>
            <a:lstStyle/>
            <a:p>
              <a:endParaRPr lang="zh-CN" altLang="en-US"/>
            </a:p>
          </p:txBody>
        </p:sp>
        <p:sp>
          <p:nvSpPr>
            <p:cNvPr id="68" name="Line 51"/>
            <p:cNvSpPr>
              <a:spLocks noChangeShapeType="1"/>
            </p:cNvSpPr>
            <p:nvPr/>
          </p:nvSpPr>
          <p:spPr bwMode="auto">
            <a:xfrm flipH="1">
              <a:off x="4440106" y="2763836"/>
              <a:ext cx="46038" cy="28575"/>
            </a:xfrm>
            <a:prstGeom prst="line">
              <a:avLst/>
            </a:prstGeom>
            <a:noFill/>
            <a:ln w="4763">
              <a:solidFill>
                <a:srgbClr val="808080"/>
              </a:solidFill>
              <a:round/>
              <a:headEnd/>
              <a:tailEnd/>
            </a:ln>
          </p:spPr>
          <p:txBody>
            <a:bodyPr/>
            <a:lstStyle/>
            <a:p>
              <a:endParaRPr lang="zh-CN" altLang="en-US"/>
            </a:p>
          </p:txBody>
        </p:sp>
        <p:sp>
          <p:nvSpPr>
            <p:cNvPr id="69" name="Line 52"/>
            <p:cNvSpPr>
              <a:spLocks noChangeShapeType="1"/>
            </p:cNvSpPr>
            <p:nvPr/>
          </p:nvSpPr>
          <p:spPr bwMode="auto">
            <a:xfrm flipH="1">
              <a:off x="4411531" y="2754311"/>
              <a:ext cx="46038" cy="23813"/>
            </a:xfrm>
            <a:prstGeom prst="line">
              <a:avLst/>
            </a:prstGeom>
            <a:noFill/>
            <a:ln w="4763">
              <a:solidFill>
                <a:srgbClr val="808080"/>
              </a:solidFill>
              <a:round/>
              <a:headEnd/>
              <a:tailEnd/>
            </a:ln>
          </p:spPr>
          <p:txBody>
            <a:bodyPr/>
            <a:lstStyle/>
            <a:p>
              <a:endParaRPr lang="zh-CN" altLang="en-US"/>
            </a:p>
          </p:txBody>
        </p:sp>
        <p:sp>
          <p:nvSpPr>
            <p:cNvPr id="70" name="Line 53"/>
            <p:cNvSpPr>
              <a:spLocks noChangeShapeType="1"/>
            </p:cNvSpPr>
            <p:nvPr/>
          </p:nvSpPr>
          <p:spPr bwMode="auto">
            <a:xfrm flipH="1">
              <a:off x="4386131" y="2743199"/>
              <a:ext cx="42863" cy="25400"/>
            </a:xfrm>
            <a:prstGeom prst="line">
              <a:avLst/>
            </a:prstGeom>
            <a:noFill/>
            <a:ln w="4763">
              <a:solidFill>
                <a:srgbClr val="808080"/>
              </a:solidFill>
              <a:round/>
              <a:headEnd/>
              <a:tailEnd/>
            </a:ln>
          </p:spPr>
          <p:txBody>
            <a:bodyPr/>
            <a:lstStyle/>
            <a:p>
              <a:endParaRPr lang="zh-CN" altLang="en-US"/>
            </a:p>
          </p:txBody>
        </p:sp>
        <p:sp>
          <p:nvSpPr>
            <p:cNvPr id="71" name="Line 54"/>
            <p:cNvSpPr>
              <a:spLocks noChangeShapeType="1"/>
            </p:cNvSpPr>
            <p:nvPr/>
          </p:nvSpPr>
          <p:spPr bwMode="auto">
            <a:xfrm flipH="1">
              <a:off x="4357556" y="2730499"/>
              <a:ext cx="39688" cy="23812"/>
            </a:xfrm>
            <a:prstGeom prst="line">
              <a:avLst/>
            </a:prstGeom>
            <a:noFill/>
            <a:ln w="4763">
              <a:solidFill>
                <a:srgbClr val="808080"/>
              </a:solidFill>
              <a:round/>
              <a:headEnd/>
              <a:tailEnd/>
            </a:ln>
          </p:spPr>
          <p:txBody>
            <a:bodyPr/>
            <a:lstStyle/>
            <a:p>
              <a:endParaRPr lang="zh-CN" altLang="en-US"/>
            </a:p>
          </p:txBody>
        </p:sp>
        <p:sp>
          <p:nvSpPr>
            <p:cNvPr id="72" name="Freeform 55"/>
            <p:cNvSpPr>
              <a:spLocks/>
            </p:cNvSpPr>
            <p:nvPr/>
          </p:nvSpPr>
          <p:spPr bwMode="auto">
            <a:xfrm flipH="1">
              <a:off x="3979731" y="3016249"/>
              <a:ext cx="485775" cy="257175"/>
            </a:xfrm>
            <a:custGeom>
              <a:avLst/>
              <a:gdLst/>
              <a:ahLst/>
              <a:cxnLst>
                <a:cxn ang="0">
                  <a:pos x="182" y="927"/>
                </a:cxn>
                <a:cxn ang="0">
                  <a:pos x="5" y="905"/>
                </a:cxn>
                <a:cxn ang="0">
                  <a:pos x="0" y="695"/>
                </a:cxn>
                <a:cxn ang="0">
                  <a:pos x="9" y="537"/>
                </a:cxn>
                <a:cxn ang="0">
                  <a:pos x="100" y="442"/>
                </a:cxn>
                <a:cxn ang="0">
                  <a:pos x="210" y="387"/>
                </a:cxn>
                <a:cxn ang="0">
                  <a:pos x="460" y="296"/>
                </a:cxn>
                <a:cxn ang="0">
                  <a:pos x="828" y="207"/>
                </a:cxn>
                <a:cxn ang="0">
                  <a:pos x="900" y="201"/>
                </a:cxn>
                <a:cxn ang="0">
                  <a:pos x="948" y="207"/>
                </a:cxn>
                <a:cxn ang="0">
                  <a:pos x="960" y="188"/>
                </a:cxn>
                <a:cxn ang="0">
                  <a:pos x="980" y="169"/>
                </a:cxn>
                <a:cxn ang="0">
                  <a:pos x="1003" y="173"/>
                </a:cxn>
                <a:cxn ang="0">
                  <a:pos x="1035" y="176"/>
                </a:cxn>
                <a:cxn ang="0">
                  <a:pos x="1049" y="138"/>
                </a:cxn>
                <a:cxn ang="0">
                  <a:pos x="1077" y="118"/>
                </a:cxn>
                <a:cxn ang="0">
                  <a:pos x="1106" y="112"/>
                </a:cxn>
                <a:cxn ang="0">
                  <a:pos x="1144" y="112"/>
                </a:cxn>
                <a:cxn ang="0">
                  <a:pos x="1138" y="82"/>
                </a:cxn>
                <a:cxn ang="0">
                  <a:pos x="1182" y="0"/>
                </a:cxn>
                <a:cxn ang="0">
                  <a:pos x="2040" y="22"/>
                </a:cxn>
                <a:cxn ang="0">
                  <a:pos x="2037" y="110"/>
                </a:cxn>
                <a:cxn ang="0">
                  <a:pos x="2053" y="188"/>
                </a:cxn>
                <a:cxn ang="0">
                  <a:pos x="2065" y="244"/>
                </a:cxn>
                <a:cxn ang="0">
                  <a:pos x="2080" y="314"/>
                </a:cxn>
                <a:cxn ang="0">
                  <a:pos x="2091" y="427"/>
                </a:cxn>
                <a:cxn ang="0">
                  <a:pos x="2077" y="494"/>
                </a:cxn>
                <a:cxn ang="0">
                  <a:pos x="2053" y="557"/>
                </a:cxn>
                <a:cxn ang="0">
                  <a:pos x="2023" y="610"/>
                </a:cxn>
                <a:cxn ang="0">
                  <a:pos x="1983" y="629"/>
                </a:cxn>
                <a:cxn ang="0">
                  <a:pos x="1921" y="648"/>
                </a:cxn>
                <a:cxn ang="0">
                  <a:pos x="1838" y="673"/>
                </a:cxn>
                <a:cxn ang="0">
                  <a:pos x="1801" y="717"/>
                </a:cxn>
                <a:cxn ang="0">
                  <a:pos x="1757" y="754"/>
                </a:cxn>
                <a:cxn ang="0">
                  <a:pos x="1686" y="786"/>
                </a:cxn>
                <a:cxn ang="0">
                  <a:pos x="1605" y="812"/>
                </a:cxn>
                <a:cxn ang="0">
                  <a:pos x="1475" y="827"/>
                </a:cxn>
                <a:cxn ang="0">
                  <a:pos x="1364" y="827"/>
                </a:cxn>
                <a:cxn ang="0">
                  <a:pos x="1279" y="818"/>
                </a:cxn>
                <a:cxn ang="0">
                  <a:pos x="1202" y="812"/>
                </a:cxn>
                <a:cxn ang="0">
                  <a:pos x="1144" y="843"/>
                </a:cxn>
                <a:cxn ang="0">
                  <a:pos x="1031" y="837"/>
                </a:cxn>
                <a:cxn ang="0">
                  <a:pos x="582" y="901"/>
                </a:cxn>
                <a:cxn ang="0">
                  <a:pos x="386" y="931"/>
                </a:cxn>
                <a:cxn ang="0">
                  <a:pos x="182" y="927"/>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73" name="Freeform 56"/>
            <p:cNvSpPr>
              <a:spLocks/>
            </p:cNvSpPr>
            <p:nvPr/>
          </p:nvSpPr>
          <p:spPr bwMode="auto">
            <a:xfrm flipH="1">
              <a:off x="3982906" y="3040061"/>
              <a:ext cx="481013" cy="228600"/>
            </a:xfrm>
            <a:custGeom>
              <a:avLst/>
              <a:gdLst/>
              <a:ahLst/>
              <a:cxnLst>
                <a:cxn ang="0">
                  <a:pos x="1986" y="90"/>
                </a:cxn>
                <a:cxn ang="0">
                  <a:pos x="2037" y="199"/>
                </a:cxn>
                <a:cxn ang="0">
                  <a:pos x="1995" y="512"/>
                </a:cxn>
                <a:cxn ang="0">
                  <a:pos x="1882" y="512"/>
                </a:cxn>
                <a:cxn ang="0">
                  <a:pos x="1754" y="624"/>
                </a:cxn>
                <a:cxn ang="0">
                  <a:pos x="1460" y="701"/>
                </a:cxn>
                <a:cxn ang="0">
                  <a:pos x="1181" y="701"/>
                </a:cxn>
                <a:cxn ang="0">
                  <a:pos x="1287" y="589"/>
                </a:cxn>
                <a:cxn ang="0">
                  <a:pos x="1155" y="697"/>
                </a:cxn>
                <a:cxn ang="0">
                  <a:pos x="1017" y="724"/>
                </a:cxn>
                <a:cxn ang="0">
                  <a:pos x="1109" y="652"/>
                </a:cxn>
                <a:cxn ang="0">
                  <a:pos x="963" y="733"/>
                </a:cxn>
                <a:cxn ang="0">
                  <a:pos x="491" y="797"/>
                </a:cxn>
                <a:cxn ang="0">
                  <a:pos x="495" y="742"/>
                </a:cxn>
                <a:cxn ang="0">
                  <a:pos x="486" y="720"/>
                </a:cxn>
                <a:cxn ang="0">
                  <a:pos x="319" y="815"/>
                </a:cxn>
                <a:cxn ang="0">
                  <a:pos x="473" y="669"/>
                </a:cxn>
                <a:cxn ang="0">
                  <a:pos x="300" y="765"/>
                </a:cxn>
                <a:cxn ang="0">
                  <a:pos x="214" y="742"/>
                </a:cxn>
                <a:cxn ang="0">
                  <a:pos x="182" y="746"/>
                </a:cxn>
                <a:cxn ang="0">
                  <a:pos x="59" y="793"/>
                </a:cxn>
                <a:cxn ang="0">
                  <a:pos x="0" y="674"/>
                </a:cxn>
                <a:cxn ang="0">
                  <a:pos x="40" y="435"/>
                </a:cxn>
                <a:cxn ang="0">
                  <a:pos x="296" y="298"/>
                </a:cxn>
                <a:cxn ang="0">
                  <a:pos x="795" y="145"/>
                </a:cxn>
                <a:cxn ang="0">
                  <a:pos x="968" y="207"/>
                </a:cxn>
                <a:cxn ang="0">
                  <a:pos x="1040" y="217"/>
                </a:cxn>
                <a:cxn ang="0">
                  <a:pos x="953" y="131"/>
                </a:cxn>
                <a:cxn ang="0">
                  <a:pos x="1008" y="108"/>
                </a:cxn>
                <a:cxn ang="0">
                  <a:pos x="1063" y="163"/>
                </a:cxn>
                <a:cxn ang="0">
                  <a:pos x="1068" y="135"/>
                </a:cxn>
                <a:cxn ang="0">
                  <a:pos x="1059" y="67"/>
                </a:cxn>
                <a:cxn ang="0">
                  <a:pos x="1186" y="113"/>
                </a:cxn>
                <a:cxn ang="0">
                  <a:pos x="1173" y="63"/>
                </a:cxn>
                <a:cxn ang="0">
                  <a:pos x="1145" y="0"/>
                </a:cxn>
                <a:cxn ang="0">
                  <a:pos x="1277" y="54"/>
                </a:cxn>
                <a:cxn ang="0">
                  <a:pos x="1514" y="104"/>
                </a:cxn>
                <a:cxn ang="0">
                  <a:pos x="1567" y="35"/>
                </a:cxn>
                <a:cxn ang="0">
                  <a:pos x="1626" y="113"/>
                </a:cxn>
                <a:cxn ang="0">
                  <a:pos x="1745" y="63"/>
                </a:cxn>
                <a:cxn ang="0">
                  <a:pos x="1795" y="131"/>
                </a:cxn>
                <a:cxn ang="0">
                  <a:pos x="1946" y="108"/>
                </a:cxn>
                <a:cxn ang="0">
                  <a:pos x="1982" y="31"/>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headEnd/>
              <a:tailEnd/>
            </a:ln>
          </p:spPr>
          <p:txBody>
            <a:bodyPr/>
            <a:lstStyle/>
            <a:p>
              <a:endParaRPr lang="zh-CN" altLang="en-US"/>
            </a:p>
          </p:txBody>
        </p:sp>
        <p:sp>
          <p:nvSpPr>
            <p:cNvPr id="74" name="Freeform 57"/>
            <p:cNvSpPr>
              <a:spLocks/>
            </p:cNvSpPr>
            <p:nvPr/>
          </p:nvSpPr>
          <p:spPr bwMode="auto">
            <a:xfrm flipH="1">
              <a:off x="4051169" y="3121024"/>
              <a:ext cx="66675" cy="14287"/>
            </a:xfrm>
            <a:custGeom>
              <a:avLst/>
              <a:gdLst/>
              <a:ahLst/>
              <a:cxnLst>
                <a:cxn ang="0">
                  <a:pos x="280" y="0"/>
                </a:cxn>
                <a:cxn ang="0">
                  <a:pos x="149" y="48"/>
                </a:cxn>
                <a:cxn ang="0">
                  <a:pos x="0" y="35"/>
                </a:cxn>
                <a:cxn ang="0">
                  <a:pos x="280" y="0"/>
                </a:cxn>
              </a:cxnLst>
              <a:rect l="0" t="0" r="r" b="b"/>
              <a:pathLst>
                <a:path w="280" h="48">
                  <a:moveTo>
                    <a:pt x="280" y="0"/>
                  </a:moveTo>
                  <a:lnTo>
                    <a:pt x="149" y="48"/>
                  </a:lnTo>
                  <a:lnTo>
                    <a:pt x="0" y="35"/>
                  </a:lnTo>
                  <a:lnTo>
                    <a:pt x="280" y="0"/>
                  </a:lnTo>
                  <a:close/>
                </a:path>
              </a:pathLst>
            </a:custGeom>
            <a:solidFill>
              <a:srgbClr val="606060"/>
            </a:solidFill>
            <a:ln w="9525">
              <a:noFill/>
              <a:round/>
              <a:headEnd/>
              <a:tailEnd/>
            </a:ln>
          </p:spPr>
          <p:txBody>
            <a:bodyPr/>
            <a:lstStyle/>
            <a:p>
              <a:endParaRPr lang="zh-CN" altLang="en-US"/>
            </a:p>
          </p:txBody>
        </p:sp>
        <p:sp>
          <p:nvSpPr>
            <p:cNvPr id="75" name="Freeform 58"/>
            <p:cNvSpPr>
              <a:spLocks/>
            </p:cNvSpPr>
            <p:nvPr/>
          </p:nvSpPr>
          <p:spPr bwMode="auto">
            <a:xfrm flipH="1">
              <a:off x="3986081" y="3100386"/>
              <a:ext cx="39688" cy="15875"/>
            </a:xfrm>
            <a:custGeom>
              <a:avLst/>
              <a:gdLst/>
              <a:ahLst/>
              <a:cxnLst>
                <a:cxn ang="0">
                  <a:pos x="170" y="0"/>
                </a:cxn>
                <a:cxn ang="0">
                  <a:pos x="125" y="35"/>
                </a:cxn>
                <a:cxn ang="0">
                  <a:pos x="0" y="53"/>
                </a:cxn>
                <a:cxn ang="0">
                  <a:pos x="130" y="57"/>
                </a:cxn>
                <a:cxn ang="0">
                  <a:pos x="170" y="0"/>
                </a:cxn>
              </a:cxnLst>
              <a:rect l="0" t="0" r="r" b="b"/>
              <a:pathLst>
                <a:path w="170" h="57">
                  <a:moveTo>
                    <a:pt x="170" y="0"/>
                  </a:moveTo>
                  <a:lnTo>
                    <a:pt x="125" y="35"/>
                  </a:lnTo>
                  <a:lnTo>
                    <a:pt x="0" y="53"/>
                  </a:lnTo>
                  <a:lnTo>
                    <a:pt x="130" y="57"/>
                  </a:lnTo>
                  <a:lnTo>
                    <a:pt x="170" y="0"/>
                  </a:lnTo>
                  <a:close/>
                </a:path>
              </a:pathLst>
            </a:custGeom>
            <a:solidFill>
              <a:srgbClr val="606060"/>
            </a:solidFill>
            <a:ln w="9525">
              <a:noFill/>
              <a:round/>
              <a:headEnd/>
              <a:tailEnd/>
            </a:ln>
          </p:spPr>
          <p:txBody>
            <a:bodyPr/>
            <a:lstStyle/>
            <a:p>
              <a:endParaRPr lang="zh-CN" altLang="en-US"/>
            </a:p>
          </p:txBody>
        </p:sp>
        <p:sp>
          <p:nvSpPr>
            <p:cNvPr id="76" name="Freeform 59"/>
            <p:cNvSpPr>
              <a:spLocks/>
            </p:cNvSpPr>
            <p:nvPr/>
          </p:nvSpPr>
          <p:spPr bwMode="auto">
            <a:xfrm flipH="1">
              <a:off x="4152769" y="3086099"/>
              <a:ext cx="61912" cy="42862"/>
            </a:xfrm>
            <a:custGeom>
              <a:avLst/>
              <a:gdLst/>
              <a:ahLst/>
              <a:cxnLst>
                <a:cxn ang="0">
                  <a:pos x="263" y="0"/>
                </a:cxn>
                <a:cxn ang="0">
                  <a:pos x="145" y="13"/>
                </a:cxn>
                <a:cxn ang="0">
                  <a:pos x="122" y="31"/>
                </a:cxn>
                <a:cxn ang="0">
                  <a:pos x="122" y="76"/>
                </a:cxn>
                <a:cxn ang="0">
                  <a:pos x="113" y="124"/>
                </a:cxn>
                <a:cxn ang="0">
                  <a:pos x="0" y="143"/>
                </a:cxn>
                <a:cxn ang="0">
                  <a:pos x="136" y="138"/>
                </a:cxn>
                <a:cxn ang="0">
                  <a:pos x="159" y="48"/>
                </a:cxn>
                <a:cxn ang="0">
                  <a:pos x="263" y="0"/>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headEnd/>
              <a:tailEnd/>
            </a:ln>
          </p:spPr>
          <p:txBody>
            <a:bodyPr/>
            <a:lstStyle/>
            <a:p>
              <a:endParaRPr lang="zh-CN" altLang="en-US"/>
            </a:p>
          </p:txBody>
        </p:sp>
        <p:sp>
          <p:nvSpPr>
            <p:cNvPr id="77" name="Freeform 60"/>
            <p:cNvSpPr>
              <a:spLocks/>
            </p:cNvSpPr>
            <p:nvPr/>
          </p:nvSpPr>
          <p:spPr bwMode="auto">
            <a:xfrm flipH="1">
              <a:off x="4214681" y="3178174"/>
              <a:ext cx="201613" cy="58737"/>
            </a:xfrm>
            <a:custGeom>
              <a:avLst/>
              <a:gdLst/>
              <a:ahLst/>
              <a:cxnLst>
                <a:cxn ang="0">
                  <a:pos x="853" y="0"/>
                </a:cxn>
                <a:cxn ang="0">
                  <a:pos x="636" y="10"/>
                </a:cxn>
                <a:cxn ang="0">
                  <a:pos x="413" y="63"/>
                </a:cxn>
                <a:cxn ang="0">
                  <a:pos x="249" y="71"/>
                </a:cxn>
                <a:cxn ang="0">
                  <a:pos x="114" y="99"/>
                </a:cxn>
                <a:cxn ang="0">
                  <a:pos x="64" y="170"/>
                </a:cxn>
                <a:cxn ang="0">
                  <a:pos x="0" y="212"/>
                </a:cxn>
                <a:cxn ang="0">
                  <a:pos x="64" y="198"/>
                </a:cxn>
                <a:cxn ang="0">
                  <a:pos x="123" y="117"/>
                </a:cxn>
                <a:cxn ang="0">
                  <a:pos x="304" y="81"/>
                </a:cxn>
                <a:cxn ang="0">
                  <a:pos x="413" y="81"/>
                </a:cxn>
                <a:cxn ang="0">
                  <a:pos x="500" y="63"/>
                </a:cxn>
                <a:cxn ang="0">
                  <a:pos x="649" y="23"/>
                </a:cxn>
                <a:cxn ang="0">
                  <a:pos x="853" y="0"/>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headEnd/>
              <a:tailEnd/>
            </a:ln>
          </p:spPr>
          <p:txBody>
            <a:bodyPr/>
            <a:lstStyle/>
            <a:p>
              <a:endParaRPr lang="zh-CN" altLang="en-US"/>
            </a:p>
          </p:txBody>
        </p:sp>
        <p:sp>
          <p:nvSpPr>
            <p:cNvPr id="78" name="Freeform 61"/>
            <p:cNvSpPr>
              <a:spLocks/>
            </p:cNvSpPr>
            <p:nvPr/>
          </p:nvSpPr>
          <p:spPr bwMode="auto">
            <a:xfrm flipH="1">
              <a:off x="4208331" y="2732086"/>
              <a:ext cx="174625" cy="106363"/>
            </a:xfrm>
            <a:custGeom>
              <a:avLst/>
              <a:gdLst/>
              <a:ahLst/>
              <a:cxnLst>
                <a:cxn ang="0">
                  <a:pos x="679" y="379"/>
                </a:cxn>
                <a:cxn ang="0">
                  <a:pos x="639" y="370"/>
                </a:cxn>
                <a:cxn ang="0">
                  <a:pos x="600" y="352"/>
                </a:cxn>
                <a:cxn ang="0">
                  <a:pos x="564" y="344"/>
                </a:cxn>
                <a:cxn ang="0">
                  <a:pos x="502" y="353"/>
                </a:cxn>
                <a:cxn ang="0">
                  <a:pos x="457" y="352"/>
                </a:cxn>
                <a:cxn ang="0">
                  <a:pos x="425" y="341"/>
                </a:cxn>
                <a:cxn ang="0">
                  <a:pos x="399" y="332"/>
                </a:cxn>
                <a:cxn ang="0">
                  <a:pos x="373" y="320"/>
                </a:cxn>
                <a:cxn ang="0">
                  <a:pos x="346" y="295"/>
                </a:cxn>
                <a:cxn ang="0">
                  <a:pos x="324" y="273"/>
                </a:cxn>
                <a:cxn ang="0">
                  <a:pos x="288" y="246"/>
                </a:cxn>
                <a:cxn ang="0">
                  <a:pos x="238" y="254"/>
                </a:cxn>
                <a:cxn ang="0">
                  <a:pos x="208" y="256"/>
                </a:cxn>
                <a:cxn ang="0">
                  <a:pos x="190" y="251"/>
                </a:cxn>
                <a:cxn ang="0">
                  <a:pos x="182" y="243"/>
                </a:cxn>
                <a:cxn ang="0">
                  <a:pos x="176" y="228"/>
                </a:cxn>
                <a:cxn ang="0">
                  <a:pos x="180" y="215"/>
                </a:cxn>
                <a:cxn ang="0">
                  <a:pos x="190" y="200"/>
                </a:cxn>
                <a:cxn ang="0">
                  <a:pos x="208" y="193"/>
                </a:cxn>
                <a:cxn ang="0">
                  <a:pos x="248" y="188"/>
                </a:cxn>
                <a:cxn ang="0">
                  <a:pos x="296" y="171"/>
                </a:cxn>
                <a:cxn ang="0">
                  <a:pos x="256" y="140"/>
                </a:cxn>
                <a:cxn ang="0">
                  <a:pos x="209" y="121"/>
                </a:cxn>
                <a:cxn ang="0">
                  <a:pos x="168" y="124"/>
                </a:cxn>
                <a:cxn ang="0">
                  <a:pos x="121" y="121"/>
                </a:cxn>
                <a:cxn ang="0">
                  <a:pos x="93" y="131"/>
                </a:cxn>
                <a:cxn ang="0">
                  <a:pos x="54" y="132"/>
                </a:cxn>
                <a:cxn ang="0">
                  <a:pos x="42" y="121"/>
                </a:cxn>
                <a:cxn ang="0">
                  <a:pos x="39" y="105"/>
                </a:cxn>
                <a:cxn ang="0">
                  <a:pos x="18" y="106"/>
                </a:cxn>
                <a:cxn ang="0">
                  <a:pos x="6" y="103"/>
                </a:cxn>
                <a:cxn ang="0">
                  <a:pos x="0" y="87"/>
                </a:cxn>
                <a:cxn ang="0">
                  <a:pos x="4" y="74"/>
                </a:cxn>
                <a:cxn ang="0">
                  <a:pos x="15" y="68"/>
                </a:cxn>
                <a:cxn ang="0">
                  <a:pos x="36" y="56"/>
                </a:cxn>
                <a:cxn ang="0">
                  <a:pos x="52" y="44"/>
                </a:cxn>
                <a:cxn ang="0">
                  <a:pos x="71" y="34"/>
                </a:cxn>
                <a:cxn ang="0">
                  <a:pos x="93" y="27"/>
                </a:cxn>
                <a:cxn ang="0">
                  <a:pos x="112" y="27"/>
                </a:cxn>
                <a:cxn ang="0">
                  <a:pos x="203" y="9"/>
                </a:cxn>
                <a:cxn ang="0">
                  <a:pos x="222" y="4"/>
                </a:cxn>
                <a:cxn ang="0">
                  <a:pos x="244" y="0"/>
                </a:cxn>
                <a:cxn ang="0">
                  <a:pos x="267" y="4"/>
                </a:cxn>
                <a:cxn ang="0">
                  <a:pos x="295" y="13"/>
                </a:cxn>
                <a:cxn ang="0">
                  <a:pos x="373" y="56"/>
                </a:cxn>
                <a:cxn ang="0">
                  <a:pos x="410" y="64"/>
                </a:cxn>
                <a:cxn ang="0">
                  <a:pos x="443" y="71"/>
                </a:cxn>
                <a:cxn ang="0">
                  <a:pos x="469" y="87"/>
                </a:cxn>
                <a:cxn ang="0">
                  <a:pos x="484" y="108"/>
                </a:cxn>
                <a:cxn ang="0">
                  <a:pos x="549" y="153"/>
                </a:cxn>
                <a:cxn ang="0">
                  <a:pos x="578" y="174"/>
                </a:cxn>
                <a:cxn ang="0">
                  <a:pos x="617" y="215"/>
                </a:cxn>
                <a:cxn ang="0">
                  <a:pos x="641" y="227"/>
                </a:cxn>
                <a:cxn ang="0">
                  <a:pos x="751" y="232"/>
                </a:cxn>
                <a:cxn ang="0">
                  <a:pos x="679" y="379"/>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9" name="Freeform 62"/>
            <p:cNvSpPr>
              <a:spLocks/>
            </p:cNvSpPr>
            <p:nvPr/>
          </p:nvSpPr>
          <p:spPr bwMode="auto">
            <a:xfrm flipH="1">
              <a:off x="4273419" y="2781299"/>
              <a:ext cx="42862" cy="11112"/>
            </a:xfrm>
            <a:custGeom>
              <a:avLst/>
              <a:gdLst/>
              <a:ahLst/>
              <a:cxnLst>
                <a:cxn ang="0">
                  <a:pos x="0" y="0"/>
                </a:cxn>
                <a:cxn ang="0">
                  <a:pos x="6" y="11"/>
                </a:cxn>
                <a:cxn ang="0">
                  <a:pos x="38" y="10"/>
                </a:cxn>
                <a:cxn ang="0">
                  <a:pos x="50" y="16"/>
                </a:cxn>
                <a:cxn ang="0">
                  <a:pos x="76" y="29"/>
                </a:cxn>
                <a:cxn ang="0">
                  <a:pos x="112" y="37"/>
                </a:cxn>
                <a:cxn ang="0">
                  <a:pos x="150" y="38"/>
                </a:cxn>
                <a:cxn ang="0">
                  <a:pos x="179" y="43"/>
                </a:cxn>
                <a:cxn ang="0">
                  <a:pos x="155" y="34"/>
                </a:cxn>
                <a:cxn ang="0">
                  <a:pos x="125" y="29"/>
                </a:cxn>
                <a:cxn ang="0">
                  <a:pos x="105" y="29"/>
                </a:cxn>
                <a:cxn ang="0">
                  <a:pos x="76" y="21"/>
                </a:cxn>
                <a:cxn ang="0">
                  <a:pos x="53" y="8"/>
                </a:cxn>
                <a:cxn ang="0">
                  <a:pos x="43" y="2"/>
                </a:cxn>
                <a:cxn ang="0">
                  <a:pos x="0" y="0"/>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headEnd/>
              <a:tailEnd/>
            </a:ln>
          </p:spPr>
          <p:txBody>
            <a:bodyPr/>
            <a:lstStyle/>
            <a:p>
              <a:endParaRPr lang="zh-CN" altLang="en-US"/>
            </a:p>
          </p:txBody>
        </p:sp>
        <p:sp>
          <p:nvSpPr>
            <p:cNvPr id="80" name="Freeform 63"/>
            <p:cNvSpPr>
              <a:spLocks/>
            </p:cNvSpPr>
            <p:nvPr/>
          </p:nvSpPr>
          <p:spPr bwMode="auto">
            <a:xfrm flipH="1">
              <a:off x="4325806" y="2790824"/>
              <a:ext cx="6350" cy="7937"/>
            </a:xfrm>
            <a:custGeom>
              <a:avLst/>
              <a:gdLst/>
              <a:ahLst/>
              <a:cxnLst>
                <a:cxn ang="0">
                  <a:pos x="4" y="0"/>
                </a:cxn>
                <a:cxn ang="0">
                  <a:pos x="12" y="6"/>
                </a:cxn>
                <a:cxn ang="0">
                  <a:pos x="9" y="15"/>
                </a:cxn>
                <a:cxn ang="0">
                  <a:pos x="0" y="24"/>
                </a:cxn>
                <a:cxn ang="0">
                  <a:pos x="17" y="18"/>
                </a:cxn>
                <a:cxn ang="0">
                  <a:pos x="20" y="8"/>
                </a:cxn>
                <a:cxn ang="0">
                  <a:pos x="4" y="0"/>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headEnd/>
              <a:tailEnd/>
            </a:ln>
          </p:spPr>
          <p:txBody>
            <a:bodyPr/>
            <a:lstStyle/>
            <a:p>
              <a:endParaRPr lang="zh-CN" altLang="en-US"/>
            </a:p>
          </p:txBody>
        </p:sp>
        <p:sp>
          <p:nvSpPr>
            <p:cNvPr id="81" name="Freeform 64"/>
            <p:cNvSpPr>
              <a:spLocks/>
            </p:cNvSpPr>
            <p:nvPr/>
          </p:nvSpPr>
          <p:spPr bwMode="auto">
            <a:xfrm flipH="1">
              <a:off x="4349619" y="2749549"/>
              <a:ext cx="26987" cy="11112"/>
            </a:xfrm>
            <a:custGeom>
              <a:avLst/>
              <a:gdLst/>
              <a:ahLst/>
              <a:cxnLst>
                <a:cxn ang="0">
                  <a:pos x="0" y="45"/>
                </a:cxn>
                <a:cxn ang="0">
                  <a:pos x="11" y="48"/>
                </a:cxn>
                <a:cxn ang="0">
                  <a:pos x="25" y="33"/>
                </a:cxn>
                <a:cxn ang="0">
                  <a:pos x="46" y="25"/>
                </a:cxn>
                <a:cxn ang="0">
                  <a:pos x="56" y="14"/>
                </a:cxn>
                <a:cxn ang="0">
                  <a:pos x="66" y="9"/>
                </a:cxn>
                <a:cxn ang="0">
                  <a:pos x="89" y="4"/>
                </a:cxn>
                <a:cxn ang="0">
                  <a:pos x="104" y="1"/>
                </a:cxn>
                <a:cxn ang="0">
                  <a:pos x="84" y="0"/>
                </a:cxn>
                <a:cxn ang="0">
                  <a:pos x="58" y="4"/>
                </a:cxn>
                <a:cxn ang="0">
                  <a:pos x="49" y="12"/>
                </a:cxn>
                <a:cxn ang="0">
                  <a:pos x="37" y="20"/>
                </a:cxn>
                <a:cxn ang="0">
                  <a:pos x="0" y="4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headEnd/>
              <a:tailEnd/>
            </a:ln>
          </p:spPr>
          <p:txBody>
            <a:bodyPr/>
            <a:lstStyle/>
            <a:p>
              <a:endParaRPr lang="zh-CN" altLang="en-US"/>
            </a:p>
          </p:txBody>
        </p:sp>
        <p:sp>
          <p:nvSpPr>
            <p:cNvPr id="82" name="Freeform 65"/>
            <p:cNvSpPr>
              <a:spLocks/>
            </p:cNvSpPr>
            <p:nvPr/>
          </p:nvSpPr>
          <p:spPr bwMode="auto">
            <a:xfrm flipH="1">
              <a:off x="4300406" y="2744786"/>
              <a:ext cx="38100" cy="9525"/>
            </a:xfrm>
            <a:custGeom>
              <a:avLst/>
              <a:gdLst/>
              <a:ahLst/>
              <a:cxnLst>
                <a:cxn ang="0">
                  <a:pos x="0" y="10"/>
                </a:cxn>
                <a:cxn ang="0">
                  <a:pos x="35" y="6"/>
                </a:cxn>
                <a:cxn ang="0">
                  <a:pos x="55" y="0"/>
                </a:cxn>
                <a:cxn ang="0">
                  <a:pos x="63" y="0"/>
                </a:cxn>
                <a:cxn ang="0">
                  <a:pos x="85" y="5"/>
                </a:cxn>
                <a:cxn ang="0">
                  <a:pos x="94" y="14"/>
                </a:cxn>
                <a:cxn ang="0">
                  <a:pos x="111" y="23"/>
                </a:cxn>
                <a:cxn ang="0">
                  <a:pos x="143" y="36"/>
                </a:cxn>
                <a:cxn ang="0">
                  <a:pos x="166" y="36"/>
                </a:cxn>
                <a:cxn ang="0">
                  <a:pos x="142" y="42"/>
                </a:cxn>
                <a:cxn ang="0">
                  <a:pos x="126" y="39"/>
                </a:cxn>
                <a:cxn ang="0">
                  <a:pos x="91" y="22"/>
                </a:cxn>
                <a:cxn ang="0">
                  <a:pos x="79" y="10"/>
                </a:cxn>
                <a:cxn ang="0">
                  <a:pos x="55" y="8"/>
                </a:cxn>
                <a:cxn ang="0">
                  <a:pos x="35" y="10"/>
                </a:cxn>
                <a:cxn ang="0">
                  <a:pos x="0" y="10"/>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headEnd/>
              <a:tailEnd/>
            </a:ln>
          </p:spPr>
          <p:txBody>
            <a:bodyPr/>
            <a:lstStyle/>
            <a:p>
              <a:endParaRPr lang="zh-CN" altLang="en-US"/>
            </a:p>
          </p:txBody>
        </p:sp>
        <p:sp>
          <p:nvSpPr>
            <p:cNvPr id="83" name="Freeform 66"/>
            <p:cNvSpPr>
              <a:spLocks/>
            </p:cNvSpPr>
            <p:nvPr/>
          </p:nvSpPr>
          <p:spPr bwMode="auto">
            <a:xfrm flipH="1">
              <a:off x="4362319" y="2757486"/>
              <a:ext cx="6350" cy="6350"/>
            </a:xfrm>
            <a:custGeom>
              <a:avLst/>
              <a:gdLst/>
              <a:ahLst/>
              <a:cxnLst>
                <a:cxn ang="0">
                  <a:pos x="25" y="0"/>
                </a:cxn>
                <a:cxn ang="0">
                  <a:pos x="33" y="11"/>
                </a:cxn>
                <a:cxn ang="0">
                  <a:pos x="23" y="24"/>
                </a:cxn>
                <a:cxn ang="0">
                  <a:pos x="0" y="30"/>
                </a:cxn>
                <a:cxn ang="0">
                  <a:pos x="25" y="15"/>
                </a:cxn>
                <a:cxn ang="0">
                  <a:pos x="25" y="0"/>
                </a:cxn>
              </a:cxnLst>
              <a:rect l="0" t="0" r="r" b="b"/>
              <a:pathLst>
                <a:path w="33" h="30">
                  <a:moveTo>
                    <a:pt x="25" y="0"/>
                  </a:moveTo>
                  <a:lnTo>
                    <a:pt x="33" y="11"/>
                  </a:lnTo>
                  <a:lnTo>
                    <a:pt x="23" y="24"/>
                  </a:lnTo>
                  <a:lnTo>
                    <a:pt x="0" y="30"/>
                  </a:lnTo>
                  <a:lnTo>
                    <a:pt x="25" y="15"/>
                  </a:lnTo>
                  <a:lnTo>
                    <a:pt x="25" y="0"/>
                  </a:lnTo>
                  <a:close/>
                </a:path>
              </a:pathLst>
            </a:custGeom>
            <a:solidFill>
              <a:srgbClr val="402000"/>
            </a:solidFill>
            <a:ln w="9525">
              <a:noFill/>
              <a:round/>
              <a:headEnd/>
              <a:tailEnd/>
            </a:ln>
          </p:spPr>
          <p:txBody>
            <a:bodyPr/>
            <a:lstStyle/>
            <a:p>
              <a:endParaRPr lang="zh-CN" altLang="en-US"/>
            </a:p>
          </p:txBody>
        </p:sp>
        <p:sp>
          <p:nvSpPr>
            <p:cNvPr id="84" name="Freeform 67"/>
            <p:cNvSpPr>
              <a:spLocks/>
            </p:cNvSpPr>
            <p:nvPr/>
          </p:nvSpPr>
          <p:spPr bwMode="auto">
            <a:xfrm flipH="1">
              <a:off x="4368669" y="2749549"/>
              <a:ext cx="9525" cy="7937"/>
            </a:xfrm>
            <a:custGeom>
              <a:avLst/>
              <a:gdLst/>
              <a:ahLst/>
              <a:cxnLst>
                <a:cxn ang="0">
                  <a:pos x="33" y="16"/>
                </a:cxn>
                <a:cxn ang="0">
                  <a:pos x="25" y="0"/>
                </a:cxn>
                <a:cxn ang="0">
                  <a:pos x="24" y="13"/>
                </a:cxn>
                <a:cxn ang="0">
                  <a:pos x="0" y="26"/>
                </a:cxn>
                <a:cxn ang="0">
                  <a:pos x="3" y="28"/>
                </a:cxn>
                <a:cxn ang="0">
                  <a:pos x="33" y="16"/>
                </a:cxn>
              </a:cxnLst>
              <a:rect l="0" t="0" r="r" b="b"/>
              <a:pathLst>
                <a:path w="33" h="28">
                  <a:moveTo>
                    <a:pt x="33" y="16"/>
                  </a:moveTo>
                  <a:lnTo>
                    <a:pt x="25" y="0"/>
                  </a:lnTo>
                  <a:lnTo>
                    <a:pt x="24" y="13"/>
                  </a:lnTo>
                  <a:lnTo>
                    <a:pt x="0" y="26"/>
                  </a:lnTo>
                  <a:lnTo>
                    <a:pt x="3" y="28"/>
                  </a:lnTo>
                  <a:lnTo>
                    <a:pt x="33" y="16"/>
                  </a:lnTo>
                  <a:close/>
                </a:path>
              </a:pathLst>
            </a:custGeom>
            <a:solidFill>
              <a:srgbClr val="402000"/>
            </a:solidFill>
            <a:ln w="9525">
              <a:noFill/>
              <a:round/>
              <a:headEnd/>
              <a:tailEnd/>
            </a:ln>
          </p:spPr>
          <p:txBody>
            <a:bodyPr/>
            <a:lstStyle/>
            <a:p>
              <a:endParaRPr lang="zh-CN" altLang="en-US"/>
            </a:p>
          </p:txBody>
        </p:sp>
        <p:sp>
          <p:nvSpPr>
            <p:cNvPr id="85" name="Freeform 68"/>
            <p:cNvSpPr>
              <a:spLocks/>
            </p:cNvSpPr>
            <p:nvPr/>
          </p:nvSpPr>
          <p:spPr bwMode="auto">
            <a:xfrm flipH="1">
              <a:off x="4271831" y="2759074"/>
              <a:ext cx="7938" cy="12700"/>
            </a:xfrm>
            <a:custGeom>
              <a:avLst/>
              <a:gdLst/>
              <a:ahLst/>
              <a:cxnLst>
                <a:cxn ang="0">
                  <a:pos x="0" y="0"/>
                </a:cxn>
                <a:cxn ang="0">
                  <a:pos x="8" y="21"/>
                </a:cxn>
                <a:cxn ang="0">
                  <a:pos x="23" y="39"/>
                </a:cxn>
                <a:cxn ang="0">
                  <a:pos x="37" y="42"/>
                </a:cxn>
                <a:cxn ang="0">
                  <a:pos x="0" y="0"/>
                </a:cxn>
              </a:cxnLst>
              <a:rect l="0" t="0" r="r" b="b"/>
              <a:pathLst>
                <a:path w="37" h="42">
                  <a:moveTo>
                    <a:pt x="0" y="0"/>
                  </a:moveTo>
                  <a:lnTo>
                    <a:pt x="8" y="21"/>
                  </a:lnTo>
                  <a:lnTo>
                    <a:pt x="23" y="39"/>
                  </a:lnTo>
                  <a:lnTo>
                    <a:pt x="37" y="42"/>
                  </a:lnTo>
                  <a:lnTo>
                    <a:pt x="0" y="0"/>
                  </a:lnTo>
                  <a:close/>
                </a:path>
              </a:pathLst>
            </a:custGeom>
            <a:solidFill>
              <a:srgbClr val="402000"/>
            </a:solidFill>
            <a:ln w="9525">
              <a:noFill/>
              <a:round/>
              <a:headEnd/>
              <a:tailEnd/>
            </a:ln>
          </p:spPr>
          <p:txBody>
            <a:bodyPr/>
            <a:lstStyle/>
            <a:p>
              <a:endParaRPr lang="zh-CN" altLang="en-US"/>
            </a:p>
          </p:txBody>
        </p:sp>
        <p:sp>
          <p:nvSpPr>
            <p:cNvPr id="86" name="Freeform 69"/>
            <p:cNvSpPr>
              <a:spLocks/>
            </p:cNvSpPr>
            <p:nvPr/>
          </p:nvSpPr>
          <p:spPr bwMode="auto">
            <a:xfrm flipH="1">
              <a:off x="4238494" y="2813049"/>
              <a:ext cx="12700" cy="7937"/>
            </a:xfrm>
            <a:custGeom>
              <a:avLst/>
              <a:gdLst/>
              <a:ahLst/>
              <a:cxnLst>
                <a:cxn ang="0">
                  <a:pos x="50" y="0"/>
                </a:cxn>
                <a:cxn ang="0">
                  <a:pos x="17" y="14"/>
                </a:cxn>
                <a:cxn ang="0">
                  <a:pos x="0" y="39"/>
                </a:cxn>
                <a:cxn ang="0">
                  <a:pos x="50" y="0"/>
                </a:cxn>
              </a:cxnLst>
              <a:rect l="0" t="0" r="r" b="b"/>
              <a:pathLst>
                <a:path w="50" h="39">
                  <a:moveTo>
                    <a:pt x="50" y="0"/>
                  </a:moveTo>
                  <a:lnTo>
                    <a:pt x="17" y="14"/>
                  </a:lnTo>
                  <a:lnTo>
                    <a:pt x="0" y="39"/>
                  </a:lnTo>
                  <a:lnTo>
                    <a:pt x="50" y="0"/>
                  </a:lnTo>
                  <a:close/>
                </a:path>
              </a:pathLst>
            </a:custGeom>
            <a:solidFill>
              <a:srgbClr val="402000"/>
            </a:solidFill>
            <a:ln w="9525">
              <a:noFill/>
              <a:round/>
              <a:headEnd/>
              <a:tailEnd/>
            </a:ln>
          </p:spPr>
          <p:txBody>
            <a:bodyPr/>
            <a:lstStyle/>
            <a:p>
              <a:endParaRPr lang="zh-CN" altLang="en-US"/>
            </a:p>
          </p:txBody>
        </p:sp>
        <p:sp>
          <p:nvSpPr>
            <p:cNvPr id="87" name="Freeform 70"/>
            <p:cNvSpPr>
              <a:spLocks/>
            </p:cNvSpPr>
            <p:nvPr/>
          </p:nvSpPr>
          <p:spPr bwMode="auto">
            <a:xfrm flipH="1">
              <a:off x="4179756" y="2790824"/>
              <a:ext cx="53975" cy="74612"/>
            </a:xfrm>
            <a:custGeom>
              <a:avLst/>
              <a:gdLst/>
              <a:ahLst/>
              <a:cxnLst>
                <a:cxn ang="0">
                  <a:pos x="77" y="17"/>
                </a:cxn>
                <a:cxn ang="0">
                  <a:pos x="42" y="55"/>
                </a:cxn>
                <a:cxn ang="0">
                  <a:pos x="26" y="87"/>
                </a:cxn>
                <a:cxn ang="0">
                  <a:pos x="11" y="138"/>
                </a:cxn>
                <a:cxn ang="0">
                  <a:pos x="11" y="167"/>
                </a:cxn>
                <a:cxn ang="0">
                  <a:pos x="0" y="210"/>
                </a:cxn>
                <a:cxn ang="0">
                  <a:pos x="178" y="267"/>
                </a:cxn>
                <a:cxn ang="0">
                  <a:pos x="219" y="0"/>
                </a:cxn>
                <a:cxn ang="0">
                  <a:pos x="146" y="17"/>
                </a:cxn>
                <a:cxn ang="0">
                  <a:pos x="77" y="17"/>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88" name="Freeform 71"/>
            <p:cNvSpPr>
              <a:spLocks/>
            </p:cNvSpPr>
            <p:nvPr/>
          </p:nvSpPr>
          <p:spPr bwMode="auto">
            <a:xfrm flipH="1">
              <a:off x="4187694" y="2798761"/>
              <a:ext cx="39687" cy="60325"/>
            </a:xfrm>
            <a:custGeom>
              <a:avLst/>
              <a:gdLst/>
              <a:ahLst/>
              <a:cxnLst>
                <a:cxn ang="0">
                  <a:pos x="69" y="7"/>
                </a:cxn>
                <a:cxn ang="0">
                  <a:pos x="38" y="42"/>
                </a:cxn>
                <a:cxn ang="0">
                  <a:pos x="12" y="92"/>
                </a:cxn>
                <a:cxn ang="0">
                  <a:pos x="6" y="128"/>
                </a:cxn>
                <a:cxn ang="0">
                  <a:pos x="0" y="171"/>
                </a:cxn>
                <a:cxn ang="0">
                  <a:pos x="140" y="220"/>
                </a:cxn>
                <a:cxn ang="0">
                  <a:pos x="175" y="0"/>
                </a:cxn>
                <a:cxn ang="0">
                  <a:pos x="122" y="10"/>
                </a:cxn>
                <a:cxn ang="0">
                  <a:pos x="69" y="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headEnd/>
              <a:tailEnd/>
            </a:ln>
          </p:spPr>
          <p:txBody>
            <a:bodyPr/>
            <a:lstStyle/>
            <a:p>
              <a:endParaRPr lang="zh-CN" altLang="en-US"/>
            </a:p>
          </p:txBody>
        </p:sp>
        <p:sp>
          <p:nvSpPr>
            <p:cNvPr id="89" name="Freeform 72"/>
            <p:cNvSpPr>
              <a:spLocks/>
            </p:cNvSpPr>
            <p:nvPr/>
          </p:nvSpPr>
          <p:spPr bwMode="auto">
            <a:xfrm flipH="1">
              <a:off x="4013069" y="2386011"/>
              <a:ext cx="174625" cy="223838"/>
            </a:xfrm>
            <a:custGeom>
              <a:avLst/>
              <a:gdLst/>
              <a:ahLst/>
              <a:cxnLst>
                <a:cxn ang="0">
                  <a:pos x="243" y="26"/>
                </a:cxn>
                <a:cxn ang="0">
                  <a:pos x="179" y="74"/>
                </a:cxn>
                <a:cxn ang="0">
                  <a:pos x="144" y="131"/>
                </a:cxn>
                <a:cxn ang="0">
                  <a:pos x="112" y="192"/>
                </a:cxn>
                <a:cxn ang="0">
                  <a:pos x="92" y="224"/>
                </a:cxn>
                <a:cxn ang="0">
                  <a:pos x="92" y="259"/>
                </a:cxn>
                <a:cxn ang="0">
                  <a:pos x="109" y="300"/>
                </a:cxn>
                <a:cxn ang="0">
                  <a:pos x="77" y="332"/>
                </a:cxn>
                <a:cxn ang="0">
                  <a:pos x="26" y="420"/>
                </a:cxn>
                <a:cxn ang="0">
                  <a:pos x="0" y="467"/>
                </a:cxn>
                <a:cxn ang="0">
                  <a:pos x="0" y="482"/>
                </a:cxn>
                <a:cxn ang="0">
                  <a:pos x="6" y="498"/>
                </a:cxn>
                <a:cxn ang="0">
                  <a:pos x="28" y="503"/>
                </a:cxn>
                <a:cxn ang="0">
                  <a:pos x="60" y="504"/>
                </a:cxn>
                <a:cxn ang="0">
                  <a:pos x="79" y="511"/>
                </a:cxn>
                <a:cxn ang="0">
                  <a:pos x="77" y="546"/>
                </a:cxn>
                <a:cxn ang="0">
                  <a:pos x="67" y="587"/>
                </a:cxn>
                <a:cxn ang="0">
                  <a:pos x="86" y="609"/>
                </a:cxn>
                <a:cxn ang="0">
                  <a:pos x="80" y="639"/>
                </a:cxn>
                <a:cxn ang="0">
                  <a:pos x="95" y="659"/>
                </a:cxn>
                <a:cxn ang="0">
                  <a:pos x="110" y="713"/>
                </a:cxn>
                <a:cxn ang="0">
                  <a:pos x="133" y="728"/>
                </a:cxn>
                <a:cxn ang="0">
                  <a:pos x="167" y="728"/>
                </a:cxn>
                <a:cxn ang="0">
                  <a:pos x="217" y="721"/>
                </a:cxn>
                <a:cxn ang="0">
                  <a:pos x="269" y="713"/>
                </a:cxn>
                <a:cxn ang="0">
                  <a:pos x="263" y="807"/>
                </a:cxn>
                <a:cxn ang="0">
                  <a:pos x="658" y="681"/>
                </a:cxn>
                <a:cxn ang="0">
                  <a:pos x="626" y="606"/>
                </a:cxn>
                <a:cxn ang="0">
                  <a:pos x="634" y="549"/>
                </a:cxn>
                <a:cxn ang="0">
                  <a:pos x="741" y="441"/>
                </a:cxn>
                <a:cxn ang="0">
                  <a:pos x="741" y="155"/>
                </a:cxn>
                <a:cxn ang="0">
                  <a:pos x="668" y="77"/>
                </a:cxn>
                <a:cxn ang="0">
                  <a:pos x="577" y="35"/>
                </a:cxn>
                <a:cxn ang="0">
                  <a:pos x="481" y="0"/>
                </a:cxn>
                <a:cxn ang="0">
                  <a:pos x="355" y="18"/>
                </a:cxn>
                <a:cxn ang="0">
                  <a:pos x="243" y="26"/>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90" name="Freeform 73"/>
            <p:cNvSpPr>
              <a:spLocks/>
            </p:cNvSpPr>
            <p:nvPr/>
          </p:nvSpPr>
          <p:spPr bwMode="auto">
            <a:xfrm flipH="1">
              <a:off x="4168644" y="2520949"/>
              <a:ext cx="9525" cy="3175"/>
            </a:xfrm>
            <a:custGeom>
              <a:avLst/>
              <a:gdLst/>
              <a:ahLst/>
              <a:cxnLst>
                <a:cxn ang="0">
                  <a:pos x="0" y="3"/>
                </a:cxn>
                <a:cxn ang="0">
                  <a:pos x="9" y="8"/>
                </a:cxn>
                <a:cxn ang="0">
                  <a:pos x="30" y="6"/>
                </a:cxn>
                <a:cxn ang="0">
                  <a:pos x="39" y="9"/>
                </a:cxn>
                <a:cxn ang="0">
                  <a:pos x="42" y="2"/>
                </a:cxn>
                <a:cxn ang="0">
                  <a:pos x="29" y="0"/>
                </a:cxn>
                <a:cxn ang="0">
                  <a:pos x="0" y="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headEnd/>
              <a:tailEnd/>
            </a:ln>
          </p:spPr>
          <p:txBody>
            <a:bodyPr/>
            <a:lstStyle/>
            <a:p>
              <a:endParaRPr lang="zh-CN" altLang="en-US"/>
            </a:p>
          </p:txBody>
        </p:sp>
        <p:sp>
          <p:nvSpPr>
            <p:cNvPr id="91" name="Freeform 74"/>
            <p:cNvSpPr>
              <a:spLocks/>
            </p:cNvSpPr>
            <p:nvPr/>
          </p:nvSpPr>
          <p:spPr bwMode="auto">
            <a:xfrm flipH="1">
              <a:off x="4165469" y="2513011"/>
              <a:ext cx="3175" cy="7938"/>
            </a:xfrm>
            <a:custGeom>
              <a:avLst/>
              <a:gdLst/>
              <a:ahLst/>
              <a:cxnLst>
                <a:cxn ang="0">
                  <a:pos x="0" y="0"/>
                </a:cxn>
                <a:cxn ang="0">
                  <a:pos x="11" y="7"/>
                </a:cxn>
                <a:cxn ang="0">
                  <a:pos x="11" y="16"/>
                </a:cxn>
                <a:cxn ang="0">
                  <a:pos x="13" y="31"/>
                </a:cxn>
                <a:cxn ang="0">
                  <a:pos x="17" y="12"/>
                </a:cxn>
                <a:cxn ang="0">
                  <a:pos x="17" y="1"/>
                </a:cxn>
                <a:cxn ang="0">
                  <a:pos x="0" y="0"/>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headEnd/>
              <a:tailEnd/>
            </a:ln>
          </p:spPr>
          <p:txBody>
            <a:bodyPr/>
            <a:lstStyle/>
            <a:p>
              <a:endParaRPr lang="zh-CN" altLang="en-US"/>
            </a:p>
          </p:txBody>
        </p:sp>
        <p:sp>
          <p:nvSpPr>
            <p:cNvPr id="92" name="Freeform 75"/>
            <p:cNvSpPr>
              <a:spLocks/>
            </p:cNvSpPr>
            <p:nvPr/>
          </p:nvSpPr>
          <p:spPr bwMode="auto">
            <a:xfrm flipH="1">
              <a:off x="4157531" y="2484436"/>
              <a:ext cx="3175" cy="17463"/>
            </a:xfrm>
            <a:custGeom>
              <a:avLst/>
              <a:gdLst/>
              <a:ahLst/>
              <a:cxnLst>
                <a:cxn ang="0">
                  <a:pos x="19" y="0"/>
                </a:cxn>
                <a:cxn ang="0">
                  <a:pos x="5" y="34"/>
                </a:cxn>
                <a:cxn ang="0">
                  <a:pos x="0" y="60"/>
                </a:cxn>
                <a:cxn ang="0">
                  <a:pos x="9" y="43"/>
                </a:cxn>
                <a:cxn ang="0">
                  <a:pos x="19" y="0"/>
                </a:cxn>
              </a:cxnLst>
              <a:rect l="0" t="0" r="r" b="b"/>
              <a:pathLst>
                <a:path w="19" h="60">
                  <a:moveTo>
                    <a:pt x="19" y="0"/>
                  </a:moveTo>
                  <a:lnTo>
                    <a:pt x="5" y="34"/>
                  </a:lnTo>
                  <a:lnTo>
                    <a:pt x="0" y="60"/>
                  </a:lnTo>
                  <a:lnTo>
                    <a:pt x="9" y="43"/>
                  </a:lnTo>
                  <a:lnTo>
                    <a:pt x="19" y="0"/>
                  </a:lnTo>
                  <a:close/>
                </a:path>
              </a:pathLst>
            </a:custGeom>
            <a:solidFill>
              <a:srgbClr val="402000"/>
            </a:solidFill>
            <a:ln w="9525">
              <a:noFill/>
              <a:round/>
              <a:headEnd/>
              <a:tailEnd/>
            </a:ln>
          </p:spPr>
          <p:txBody>
            <a:bodyPr/>
            <a:lstStyle/>
            <a:p>
              <a:endParaRPr lang="zh-CN" altLang="en-US"/>
            </a:p>
          </p:txBody>
        </p:sp>
        <p:sp>
          <p:nvSpPr>
            <p:cNvPr id="93" name="Freeform 76"/>
            <p:cNvSpPr>
              <a:spLocks/>
            </p:cNvSpPr>
            <p:nvPr/>
          </p:nvSpPr>
          <p:spPr bwMode="auto">
            <a:xfrm flipH="1">
              <a:off x="4140069" y="2468561"/>
              <a:ext cx="19050" cy="12700"/>
            </a:xfrm>
            <a:custGeom>
              <a:avLst/>
              <a:gdLst/>
              <a:ahLst/>
              <a:cxnLst>
                <a:cxn ang="0">
                  <a:pos x="0" y="0"/>
                </a:cxn>
                <a:cxn ang="0">
                  <a:pos x="17" y="28"/>
                </a:cxn>
                <a:cxn ang="0">
                  <a:pos x="13" y="35"/>
                </a:cxn>
                <a:cxn ang="0">
                  <a:pos x="13" y="40"/>
                </a:cxn>
                <a:cxn ang="0">
                  <a:pos x="9" y="51"/>
                </a:cxn>
                <a:cxn ang="0">
                  <a:pos x="20" y="34"/>
                </a:cxn>
                <a:cxn ang="0">
                  <a:pos x="35" y="34"/>
                </a:cxn>
                <a:cxn ang="0">
                  <a:pos x="52" y="28"/>
                </a:cxn>
                <a:cxn ang="0">
                  <a:pos x="80" y="26"/>
                </a:cxn>
                <a:cxn ang="0">
                  <a:pos x="52" y="9"/>
                </a:cxn>
                <a:cxn ang="0">
                  <a:pos x="0" y="0"/>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headEnd/>
              <a:tailEnd/>
            </a:ln>
          </p:spPr>
          <p:txBody>
            <a:bodyPr/>
            <a:lstStyle/>
            <a:p>
              <a:endParaRPr lang="zh-CN" altLang="en-US"/>
            </a:p>
          </p:txBody>
        </p:sp>
        <p:sp>
          <p:nvSpPr>
            <p:cNvPr id="94" name="Freeform 77"/>
            <p:cNvSpPr>
              <a:spLocks/>
            </p:cNvSpPr>
            <p:nvPr/>
          </p:nvSpPr>
          <p:spPr bwMode="auto">
            <a:xfrm flipH="1">
              <a:off x="4132131" y="2447924"/>
              <a:ext cx="33338" cy="12700"/>
            </a:xfrm>
            <a:custGeom>
              <a:avLst/>
              <a:gdLst/>
              <a:ahLst/>
              <a:cxnLst>
                <a:cxn ang="0">
                  <a:pos x="0" y="25"/>
                </a:cxn>
                <a:cxn ang="0">
                  <a:pos x="6" y="42"/>
                </a:cxn>
                <a:cxn ang="0">
                  <a:pos x="20" y="48"/>
                </a:cxn>
                <a:cxn ang="0">
                  <a:pos x="42" y="34"/>
                </a:cxn>
                <a:cxn ang="0">
                  <a:pos x="69" y="25"/>
                </a:cxn>
                <a:cxn ang="0">
                  <a:pos x="113" y="24"/>
                </a:cxn>
                <a:cxn ang="0">
                  <a:pos x="135" y="27"/>
                </a:cxn>
                <a:cxn ang="0">
                  <a:pos x="101" y="12"/>
                </a:cxn>
                <a:cxn ang="0">
                  <a:pos x="77" y="6"/>
                </a:cxn>
                <a:cxn ang="0">
                  <a:pos x="80" y="0"/>
                </a:cxn>
                <a:cxn ang="0">
                  <a:pos x="57" y="9"/>
                </a:cxn>
                <a:cxn ang="0">
                  <a:pos x="59" y="3"/>
                </a:cxn>
                <a:cxn ang="0">
                  <a:pos x="40" y="12"/>
                </a:cxn>
                <a:cxn ang="0">
                  <a:pos x="23" y="12"/>
                </a:cxn>
                <a:cxn ang="0">
                  <a:pos x="0" y="25"/>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headEnd/>
              <a:tailEnd/>
            </a:ln>
          </p:spPr>
          <p:txBody>
            <a:bodyPr/>
            <a:lstStyle/>
            <a:p>
              <a:endParaRPr lang="zh-CN" altLang="en-US"/>
            </a:p>
          </p:txBody>
        </p:sp>
        <p:sp>
          <p:nvSpPr>
            <p:cNvPr id="95" name="Freeform 78"/>
            <p:cNvSpPr>
              <a:spLocks/>
            </p:cNvSpPr>
            <p:nvPr/>
          </p:nvSpPr>
          <p:spPr bwMode="auto">
            <a:xfrm flipH="1">
              <a:off x="4073394" y="2465386"/>
              <a:ext cx="19050" cy="42863"/>
            </a:xfrm>
            <a:custGeom>
              <a:avLst/>
              <a:gdLst/>
              <a:ahLst/>
              <a:cxnLst>
                <a:cxn ang="0">
                  <a:pos x="0" y="30"/>
                </a:cxn>
                <a:cxn ang="0">
                  <a:pos x="24" y="10"/>
                </a:cxn>
                <a:cxn ang="0">
                  <a:pos x="52" y="15"/>
                </a:cxn>
                <a:cxn ang="0">
                  <a:pos x="68" y="41"/>
                </a:cxn>
                <a:cxn ang="0">
                  <a:pos x="71" y="77"/>
                </a:cxn>
                <a:cxn ang="0">
                  <a:pos x="68" y="105"/>
                </a:cxn>
                <a:cxn ang="0">
                  <a:pos x="59" y="128"/>
                </a:cxn>
                <a:cxn ang="0">
                  <a:pos x="44" y="93"/>
                </a:cxn>
                <a:cxn ang="0">
                  <a:pos x="31" y="73"/>
                </a:cxn>
                <a:cxn ang="0">
                  <a:pos x="5" y="60"/>
                </a:cxn>
                <a:cxn ang="0">
                  <a:pos x="25" y="89"/>
                </a:cxn>
                <a:cxn ang="0">
                  <a:pos x="47" y="111"/>
                </a:cxn>
                <a:cxn ang="0">
                  <a:pos x="49" y="134"/>
                </a:cxn>
                <a:cxn ang="0">
                  <a:pos x="40" y="156"/>
                </a:cxn>
                <a:cxn ang="0">
                  <a:pos x="28" y="159"/>
                </a:cxn>
                <a:cxn ang="0">
                  <a:pos x="61" y="151"/>
                </a:cxn>
                <a:cxn ang="0">
                  <a:pos x="77" y="117"/>
                </a:cxn>
                <a:cxn ang="0">
                  <a:pos x="78" y="73"/>
                </a:cxn>
                <a:cxn ang="0">
                  <a:pos x="77" y="33"/>
                </a:cxn>
                <a:cxn ang="0">
                  <a:pos x="59" y="7"/>
                </a:cxn>
                <a:cxn ang="0">
                  <a:pos x="34" y="0"/>
                </a:cxn>
                <a:cxn ang="0">
                  <a:pos x="10" y="4"/>
                </a:cxn>
                <a:cxn ang="0">
                  <a:pos x="0" y="30"/>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headEnd/>
              <a:tailEnd/>
            </a:ln>
          </p:spPr>
          <p:txBody>
            <a:bodyPr/>
            <a:lstStyle/>
            <a:p>
              <a:endParaRPr lang="zh-CN" altLang="en-US"/>
            </a:p>
          </p:txBody>
        </p:sp>
        <p:sp>
          <p:nvSpPr>
            <p:cNvPr id="96" name="Freeform 79"/>
            <p:cNvSpPr>
              <a:spLocks/>
            </p:cNvSpPr>
            <p:nvPr/>
          </p:nvSpPr>
          <p:spPr bwMode="auto">
            <a:xfrm flipH="1">
              <a:off x="4067044" y="2457449"/>
              <a:ext cx="30162" cy="60325"/>
            </a:xfrm>
            <a:custGeom>
              <a:avLst/>
              <a:gdLst/>
              <a:ahLst/>
              <a:cxnLst>
                <a:cxn ang="0">
                  <a:pos x="0" y="53"/>
                </a:cxn>
                <a:cxn ang="0">
                  <a:pos x="20" y="19"/>
                </a:cxn>
                <a:cxn ang="0">
                  <a:pos x="54" y="9"/>
                </a:cxn>
                <a:cxn ang="0">
                  <a:pos x="95" y="16"/>
                </a:cxn>
                <a:cxn ang="0">
                  <a:pos x="109" y="35"/>
                </a:cxn>
                <a:cxn ang="0">
                  <a:pos x="120" y="67"/>
                </a:cxn>
                <a:cxn ang="0">
                  <a:pos x="120" y="93"/>
                </a:cxn>
                <a:cxn ang="0">
                  <a:pos x="114" y="111"/>
                </a:cxn>
                <a:cxn ang="0">
                  <a:pos x="114" y="137"/>
                </a:cxn>
                <a:cxn ang="0">
                  <a:pos x="107" y="168"/>
                </a:cxn>
                <a:cxn ang="0">
                  <a:pos x="80" y="198"/>
                </a:cxn>
                <a:cxn ang="0">
                  <a:pos x="63" y="198"/>
                </a:cxn>
                <a:cxn ang="0">
                  <a:pos x="40" y="198"/>
                </a:cxn>
                <a:cxn ang="0">
                  <a:pos x="40" y="203"/>
                </a:cxn>
                <a:cxn ang="0">
                  <a:pos x="57" y="215"/>
                </a:cxn>
                <a:cxn ang="0">
                  <a:pos x="76" y="211"/>
                </a:cxn>
                <a:cxn ang="0">
                  <a:pos x="101" y="201"/>
                </a:cxn>
                <a:cxn ang="0">
                  <a:pos x="121" y="171"/>
                </a:cxn>
                <a:cxn ang="0">
                  <a:pos x="123" y="121"/>
                </a:cxn>
                <a:cxn ang="0">
                  <a:pos x="129" y="87"/>
                </a:cxn>
                <a:cxn ang="0">
                  <a:pos x="129" y="58"/>
                </a:cxn>
                <a:cxn ang="0">
                  <a:pos x="117" y="32"/>
                </a:cxn>
                <a:cxn ang="0">
                  <a:pos x="103" y="9"/>
                </a:cxn>
                <a:cxn ang="0">
                  <a:pos x="69" y="0"/>
                </a:cxn>
                <a:cxn ang="0">
                  <a:pos x="20" y="6"/>
                </a:cxn>
                <a:cxn ang="0">
                  <a:pos x="3" y="19"/>
                </a:cxn>
                <a:cxn ang="0">
                  <a:pos x="0" y="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headEnd/>
              <a:tailEnd/>
            </a:ln>
          </p:spPr>
          <p:txBody>
            <a:bodyPr/>
            <a:lstStyle/>
            <a:p>
              <a:endParaRPr lang="zh-CN" altLang="en-US"/>
            </a:p>
          </p:txBody>
        </p:sp>
        <p:sp>
          <p:nvSpPr>
            <p:cNvPr id="97" name="Freeform 80"/>
            <p:cNvSpPr>
              <a:spLocks/>
            </p:cNvSpPr>
            <p:nvPr/>
          </p:nvSpPr>
          <p:spPr bwMode="auto">
            <a:xfrm flipH="1">
              <a:off x="4086094" y="2524124"/>
              <a:ext cx="26987" cy="46037"/>
            </a:xfrm>
            <a:custGeom>
              <a:avLst/>
              <a:gdLst/>
              <a:ahLst/>
              <a:cxnLst>
                <a:cxn ang="0">
                  <a:pos x="118" y="0"/>
                </a:cxn>
                <a:cxn ang="0">
                  <a:pos x="102" y="39"/>
                </a:cxn>
                <a:cxn ang="0">
                  <a:pos x="77" y="80"/>
                </a:cxn>
                <a:cxn ang="0">
                  <a:pos x="52" y="116"/>
                </a:cxn>
                <a:cxn ang="0">
                  <a:pos x="17" y="164"/>
                </a:cxn>
                <a:cxn ang="0">
                  <a:pos x="0" y="179"/>
                </a:cxn>
                <a:cxn ang="0">
                  <a:pos x="39" y="159"/>
                </a:cxn>
                <a:cxn ang="0">
                  <a:pos x="70" y="115"/>
                </a:cxn>
                <a:cxn ang="0">
                  <a:pos x="99" y="67"/>
                </a:cxn>
                <a:cxn ang="0">
                  <a:pos x="118" y="0"/>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headEnd/>
              <a:tailEnd/>
            </a:ln>
          </p:spPr>
          <p:txBody>
            <a:bodyPr/>
            <a:lstStyle/>
            <a:p>
              <a:endParaRPr lang="zh-CN" altLang="en-US"/>
            </a:p>
          </p:txBody>
        </p:sp>
        <p:sp>
          <p:nvSpPr>
            <p:cNvPr id="98" name="Freeform 81"/>
            <p:cNvSpPr>
              <a:spLocks/>
            </p:cNvSpPr>
            <p:nvPr/>
          </p:nvSpPr>
          <p:spPr bwMode="auto">
            <a:xfrm flipH="1">
              <a:off x="4001956" y="2354261"/>
              <a:ext cx="157163" cy="185738"/>
            </a:xfrm>
            <a:custGeom>
              <a:avLst/>
              <a:gdLst/>
              <a:ahLst/>
              <a:cxnLst>
                <a:cxn ang="0">
                  <a:pos x="54" y="193"/>
                </a:cxn>
                <a:cxn ang="0">
                  <a:pos x="155" y="177"/>
                </a:cxn>
                <a:cxn ang="0">
                  <a:pos x="223" y="187"/>
                </a:cxn>
                <a:cxn ang="0">
                  <a:pos x="264" y="234"/>
                </a:cxn>
                <a:cxn ang="0">
                  <a:pos x="238" y="290"/>
                </a:cxn>
                <a:cxn ang="0">
                  <a:pos x="206" y="311"/>
                </a:cxn>
                <a:cxn ang="0">
                  <a:pos x="197" y="366"/>
                </a:cxn>
                <a:cxn ang="0">
                  <a:pos x="217" y="401"/>
                </a:cxn>
                <a:cxn ang="0">
                  <a:pos x="200" y="453"/>
                </a:cxn>
                <a:cxn ang="0">
                  <a:pos x="242" y="453"/>
                </a:cxn>
                <a:cxn ang="0">
                  <a:pos x="254" y="394"/>
                </a:cxn>
                <a:cxn ang="0">
                  <a:pos x="280" y="366"/>
                </a:cxn>
                <a:cxn ang="0">
                  <a:pos x="329" y="366"/>
                </a:cxn>
                <a:cxn ang="0">
                  <a:pos x="378" y="378"/>
                </a:cxn>
                <a:cxn ang="0">
                  <a:pos x="393" y="419"/>
                </a:cxn>
                <a:cxn ang="0">
                  <a:pos x="399" y="475"/>
                </a:cxn>
                <a:cxn ang="0">
                  <a:pos x="393" y="516"/>
                </a:cxn>
                <a:cxn ang="0">
                  <a:pos x="393" y="547"/>
                </a:cxn>
                <a:cxn ang="0">
                  <a:pos x="396" y="581"/>
                </a:cxn>
                <a:cxn ang="0">
                  <a:pos x="428" y="613"/>
                </a:cxn>
                <a:cxn ang="0">
                  <a:pos x="451" y="632"/>
                </a:cxn>
                <a:cxn ang="0">
                  <a:pos x="510" y="670"/>
                </a:cxn>
                <a:cxn ang="0">
                  <a:pos x="620" y="558"/>
                </a:cxn>
                <a:cxn ang="0">
                  <a:pos x="652" y="466"/>
                </a:cxn>
                <a:cxn ang="0">
                  <a:pos x="665" y="318"/>
                </a:cxn>
                <a:cxn ang="0">
                  <a:pos x="671" y="215"/>
                </a:cxn>
                <a:cxn ang="0">
                  <a:pos x="658" y="114"/>
                </a:cxn>
                <a:cxn ang="0">
                  <a:pos x="629" y="59"/>
                </a:cxn>
                <a:cxn ang="0">
                  <a:pos x="562" y="21"/>
                </a:cxn>
                <a:cxn ang="0">
                  <a:pos x="502" y="8"/>
                </a:cxn>
                <a:cxn ang="0">
                  <a:pos x="384" y="0"/>
                </a:cxn>
                <a:cxn ang="0">
                  <a:pos x="270" y="5"/>
                </a:cxn>
                <a:cxn ang="0">
                  <a:pos x="129" y="30"/>
                </a:cxn>
                <a:cxn ang="0">
                  <a:pos x="64" y="62"/>
                </a:cxn>
                <a:cxn ang="0">
                  <a:pos x="32" y="94"/>
                </a:cxn>
                <a:cxn ang="0">
                  <a:pos x="0" y="140"/>
                </a:cxn>
                <a:cxn ang="0">
                  <a:pos x="6" y="166"/>
                </a:cxn>
                <a:cxn ang="0">
                  <a:pos x="54" y="193"/>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headEnd/>
              <a:tailEnd/>
            </a:ln>
          </p:spPr>
          <p:txBody>
            <a:bodyPr/>
            <a:lstStyle/>
            <a:p>
              <a:endParaRPr lang="zh-CN" altLang="en-US"/>
            </a:p>
          </p:txBody>
        </p:sp>
        <p:sp>
          <p:nvSpPr>
            <p:cNvPr id="99" name="Freeform 82"/>
            <p:cNvSpPr>
              <a:spLocks/>
            </p:cNvSpPr>
            <p:nvPr/>
          </p:nvSpPr>
          <p:spPr bwMode="auto">
            <a:xfrm flipH="1">
              <a:off x="4005131" y="2357436"/>
              <a:ext cx="149225" cy="176213"/>
            </a:xfrm>
            <a:custGeom>
              <a:avLst/>
              <a:gdLst/>
              <a:ahLst/>
              <a:cxnLst>
                <a:cxn ang="0">
                  <a:pos x="25" y="98"/>
                </a:cxn>
                <a:cxn ang="0">
                  <a:pos x="13" y="152"/>
                </a:cxn>
                <a:cxn ang="0">
                  <a:pos x="160" y="158"/>
                </a:cxn>
                <a:cxn ang="0">
                  <a:pos x="290" y="126"/>
                </a:cxn>
                <a:cxn ang="0">
                  <a:pos x="229" y="148"/>
                </a:cxn>
                <a:cxn ang="0">
                  <a:pos x="213" y="169"/>
                </a:cxn>
                <a:cxn ang="0">
                  <a:pos x="277" y="163"/>
                </a:cxn>
                <a:cxn ang="0">
                  <a:pos x="293" y="172"/>
                </a:cxn>
                <a:cxn ang="0">
                  <a:pos x="255" y="217"/>
                </a:cxn>
                <a:cxn ang="0">
                  <a:pos x="267" y="226"/>
                </a:cxn>
                <a:cxn ang="0">
                  <a:pos x="232" y="280"/>
                </a:cxn>
                <a:cxn ang="0">
                  <a:pos x="348" y="255"/>
                </a:cxn>
                <a:cxn ang="0">
                  <a:pos x="194" y="310"/>
                </a:cxn>
                <a:cxn ang="0">
                  <a:pos x="280" y="300"/>
                </a:cxn>
                <a:cxn ang="0">
                  <a:pos x="204" y="338"/>
                </a:cxn>
                <a:cxn ang="0">
                  <a:pos x="229" y="358"/>
                </a:cxn>
                <a:cxn ang="0">
                  <a:pos x="354" y="344"/>
                </a:cxn>
                <a:cxn ang="0">
                  <a:pos x="444" y="355"/>
                </a:cxn>
                <a:cxn ang="0">
                  <a:pos x="438" y="379"/>
                </a:cxn>
                <a:cxn ang="0">
                  <a:pos x="460" y="393"/>
                </a:cxn>
                <a:cxn ang="0">
                  <a:pos x="387" y="442"/>
                </a:cxn>
                <a:cxn ang="0">
                  <a:pos x="454" y="440"/>
                </a:cxn>
                <a:cxn ang="0">
                  <a:pos x="387" y="511"/>
                </a:cxn>
                <a:cxn ang="0">
                  <a:pos x="432" y="508"/>
                </a:cxn>
                <a:cxn ang="0">
                  <a:pos x="412" y="586"/>
                </a:cxn>
                <a:cxn ang="0">
                  <a:pos x="496" y="471"/>
                </a:cxn>
                <a:cxn ang="0">
                  <a:pos x="419" y="599"/>
                </a:cxn>
                <a:cxn ang="0">
                  <a:pos x="514" y="553"/>
                </a:cxn>
                <a:cxn ang="0">
                  <a:pos x="491" y="602"/>
                </a:cxn>
                <a:cxn ang="0">
                  <a:pos x="540" y="599"/>
                </a:cxn>
                <a:cxn ang="0">
                  <a:pos x="620" y="386"/>
                </a:cxn>
                <a:cxn ang="0">
                  <a:pos x="582" y="255"/>
                </a:cxn>
                <a:cxn ang="0">
                  <a:pos x="514" y="266"/>
                </a:cxn>
                <a:cxn ang="0">
                  <a:pos x="630" y="223"/>
                </a:cxn>
                <a:cxn ang="0">
                  <a:pos x="551" y="141"/>
                </a:cxn>
                <a:cxn ang="0">
                  <a:pos x="499" y="141"/>
                </a:cxn>
                <a:cxn ang="0">
                  <a:pos x="607" y="69"/>
                </a:cxn>
                <a:cxn ang="0">
                  <a:pos x="482" y="41"/>
                </a:cxn>
                <a:cxn ang="0">
                  <a:pos x="517" y="16"/>
                </a:cxn>
                <a:cxn ang="0">
                  <a:pos x="359" y="13"/>
                </a:cxn>
                <a:cxn ang="0">
                  <a:pos x="298" y="32"/>
                </a:cxn>
                <a:cxn ang="0">
                  <a:pos x="287" y="3"/>
                </a:cxn>
                <a:cxn ang="0">
                  <a:pos x="163" y="54"/>
                </a:cxn>
                <a:cxn ang="0">
                  <a:pos x="184" y="16"/>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headEnd/>
              <a:tailEnd/>
            </a:ln>
          </p:spPr>
          <p:txBody>
            <a:bodyPr/>
            <a:lstStyle/>
            <a:p>
              <a:endParaRPr lang="zh-CN" altLang="en-US"/>
            </a:p>
          </p:txBody>
        </p:sp>
        <p:sp>
          <p:nvSpPr>
            <p:cNvPr id="100" name="Freeform 83"/>
            <p:cNvSpPr>
              <a:spLocks/>
            </p:cNvSpPr>
            <p:nvPr/>
          </p:nvSpPr>
          <p:spPr bwMode="auto">
            <a:xfrm flipH="1">
              <a:off x="4305169" y="2806699"/>
              <a:ext cx="163512" cy="119062"/>
            </a:xfrm>
            <a:custGeom>
              <a:avLst/>
              <a:gdLst/>
              <a:ahLst/>
              <a:cxnLst>
                <a:cxn ang="0">
                  <a:pos x="698" y="253"/>
                </a:cxn>
                <a:cxn ang="0">
                  <a:pos x="611" y="233"/>
                </a:cxn>
                <a:cxn ang="0">
                  <a:pos x="579" y="227"/>
                </a:cxn>
                <a:cxn ang="0">
                  <a:pos x="558" y="210"/>
                </a:cxn>
                <a:cxn ang="0">
                  <a:pos x="538" y="182"/>
                </a:cxn>
                <a:cxn ang="0">
                  <a:pos x="496" y="143"/>
                </a:cxn>
                <a:cxn ang="0">
                  <a:pos x="420" y="79"/>
                </a:cxn>
                <a:cxn ang="0">
                  <a:pos x="407" y="58"/>
                </a:cxn>
                <a:cxn ang="0">
                  <a:pos x="387" y="38"/>
                </a:cxn>
                <a:cxn ang="0">
                  <a:pos x="347" y="32"/>
                </a:cxn>
                <a:cxn ang="0">
                  <a:pos x="225" y="11"/>
                </a:cxn>
                <a:cxn ang="0">
                  <a:pos x="192" y="0"/>
                </a:cxn>
                <a:cxn ang="0">
                  <a:pos x="162" y="14"/>
                </a:cxn>
                <a:cxn ang="0">
                  <a:pos x="147" y="27"/>
                </a:cxn>
                <a:cxn ang="0">
                  <a:pos x="75" y="52"/>
                </a:cxn>
                <a:cxn ang="0">
                  <a:pos x="48" y="62"/>
                </a:cxn>
                <a:cxn ang="0">
                  <a:pos x="37" y="73"/>
                </a:cxn>
                <a:cxn ang="0">
                  <a:pos x="24" y="114"/>
                </a:cxn>
                <a:cxn ang="0">
                  <a:pos x="16" y="133"/>
                </a:cxn>
                <a:cxn ang="0">
                  <a:pos x="9" y="146"/>
                </a:cxn>
                <a:cxn ang="0">
                  <a:pos x="0" y="165"/>
                </a:cxn>
                <a:cxn ang="0">
                  <a:pos x="0" y="181"/>
                </a:cxn>
                <a:cxn ang="0">
                  <a:pos x="15" y="191"/>
                </a:cxn>
                <a:cxn ang="0">
                  <a:pos x="43" y="190"/>
                </a:cxn>
                <a:cxn ang="0">
                  <a:pos x="89" y="168"/>
                </a:cxn>
                <a:cxn ang="0">
                  <a:pos x="147" y="158"/>
                </a:cxn>
                <a:cxn ang="0">
                  <a:pos x="198" y="165"/>
                </a:cxn>
                <a:cxn ang="0">
                  <a:pos x="144" y="179"/>
                </a:cxn>
                <a:cxn ang="0">
                  <a:pos x="105" y="191"/>
                </a:cxn>
                <a:cxn ang="0">
                  <a:pos x="61" y="210"/>
                </a:cxn>
                <a:cxn ang="0">
                  <a:pos x="51" y="224"/>
                </a:cxn>
                <a:cxn ang="0">
                  <a:pos x="51" y="242"/>
                </a:cxn>
                <a:cxn ang="0">
                  <a:pos x="67" y="253"/>
                </a:cxn>
                <a:cxn ang="0">
                  <a:pos x="87" y="250"/>
                </a:cxn>
                <a:cxn ang="0">
                  <a:pos x="150" y="233"/>
                </a:cxn>
                <a:cxn ang="0">
                  <a:pos x="205" y="230"/>
                </a:cxn>
                <a:cxn ang="0">
                  <a:pos x="249" y="233"/>
                </a:cxn>
                <a:cxn ang="0">
                  <a:pos x="273" y="250"/>
                </a:cxn>
                <a:cxn ang="0">
                  <a:pos x="301" y="279"/>
                </a:cxn>
                <a:cxn ang="0">
                  <a:pos x="323" y="310"/>
                </a:cxn>
                <a:cxn ang="0">
                  <a:pos x="346" y="342"/>
                </a:cxn>
                <a:cxn ang="0">
                  <a:pos x="364" y="366"/>
                </a:cxn>
                <a:cxn ang="0">
                  <a:pos x="397" y="389"/>
                </a:cxn>
                <a:cxn ang="0">
                  <a:pos x="429" y="396"/>
                </a:cxn>
                <a:cxn ang="0">
                  <a:pos x="464" y="399"/>
                </a:cxn>
                <a:cxn ang="0">
                  <a:pos x="507" y="396"/>
                </a:cxn>
                <a:cxn ang="0">
                  <a:pos x="539" y="393"/>
                </a:cxn>
                <a:cxn ang="0">
                  <a:pos x="582" y="404"/>
                </a:cxn>
                <a:cxn ang="0">
                  <a:pos x="698" y="425"/>
                </a:cxn>
                <a:cxn ang="0">
                  <a:pos x="698" y="253"/>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01" name="Freeform 84"/>
            <p:cNvSpPr>
              <a:spLocks/>
            </p:cNvSpPr>
            <p:nvPr/>
          </p:nvSpPr>
          <p:spPr bwMode="auto">
            <a:xfrm flipH="1">
              <a:off x="4409944" y="2827336"/>
              <a:ext cx="52387" cy="14288"/>
            </a:xfrm>
            <a:custGeom>
              <a:avLst/>
              <a:gdLst/>
              <a:ahLst/>
              <a:cxnLst>
                <a:cxn ang="0">
                  <a:pos x="0" y="52"/>
                </a:cxn>
                <a:cxn ang="0">
                  <a:pos x="38" y="36"/>
                </a:cxn>
                <a:cxn ang="0">
                  <a:pos x="69" y="30"/>
                </a:cxn>
                <a:cxn ang="0">
                  <a:pos x="107" y="18"/>
                </a:cxn>
                <a:cxn ang="0">
                  <a:pos x="139" y="11"/>
                </a:cxn>
                <a:cxn ang="0">
                  <a:pos x="189" y="15"/>
                </a:cxn>
                <a:cxn ang="0">
                  <a:pos x="223" y="18"/>
                </a:cxn>
                <a:cxn ang="0">
                  <a:pos x="171" y="8"/>
                </a:cxn>
                <a:cxn ang="0">
                  <a:pos x="127" y="0"/>
                </a:cxn>
                <a:cxn ang="0">
                  <a:pos x="69" y="24"/>
                </a:cxn>
                <a:cxn ang="0">
                  <a:pos x="38" y="28"/>
                </a:cxn>
                <a:cxn ang="0">
                  <a:pos x="3" y="45"/>
                </a:cxn>
                <a:cxn ang="0">
                  <a:pos x="0" y="52"/>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headEnd/>
              <a:tailEnd/>
            </a:ln>
          </p:spPr>
          <p:txBody>
            <a:bodyPr/>
            <a:lstStyle/>
            <a:p>
              <a:endParaRPr lang="zh-CN" altLang="en-US"/>
            </a:p>
          </p:txBody>
        </p:sp>
        <p:sp>
          <p:nvSpPr>
            <p:cNvPr id="102" name="Freeform 85"/>
            <p:cNvSpPr>
              <a:spLocks/>
            </p:cNvSpPr>
            <p:nvPr/>
          </p:nvSpPr>
          <p:spPr bwMode="auto">
            <a:xfrm flipH="1">
              <a:off x="4389306" y="2813049"/>
              <a:ext cx="42863" cy="7937"/>
            </a:xfrm>
            <a:custGeom>
              <a:avLst/>
              <a:gdLst/>
              <a:ahLst/>
              <a:cxnLst>
                <a:cxn ang="0">
                  <a:pos x="51" y="0"/>
                </a:cxn>
                <a:cxn ang="0">
                  <a:pos x="29" y="1"/>
                </a:cxn>
                <a:cxn ang="0">
                  <a:pos x="0" y="11"/>
                </a:cxn>
                <a:cxn ang="0">
                  <a:pos x="19" y="9"/>
                </a:cxn>
                <a:cxn ang="0">
                  <a:pos x="48" y="4"/>
                </a:cxn>
                <a:cxn ang="0">
                  <a:pos x="109" y="20"/>
                </a:cxn>
                <a:cxn ang="0">
                  <a:pos x="143" y="30"/>
                </a:cxn>
                <a:cxn ang="0">
                  <a:pos x="181" y="36"/>
                </a:cxn>
                <a:cxn ang="0">
                  <a:pos x="188" y="30"/>
                </a:cxn>
                <a:cxn ang="0">
                  <a:pos x="146" y="22"/>
                </a:cxn>
                <a:cxn ang="0">
                  <a:pos x="97" y="11"/>
                </a:cxn>
                <a:cxn ang="0">
                  <a:pos x="51" y="0"/>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headEnd/>
              <a:tailEnd/>
            </a:ln>
          </p:spPr>
          <p:txBody>
            <a:bodyPr/>
            <a:lstStyle/>
            <a:p>
              <a:endParaRPr lang="zh-CN" altLang="en-US"/>
            </a:p>
          </p:txBody>
        </p:sp>
        <p:sp>
          <p:nvSpPr>
            <p:cNvPr id="103" name="Freeform 86"/>
            <p:cNvSpPr>
              <a:spLocks/>
            </p:cNvSpPr>
            <p:nvPr/>
          </p:nvSpPr>
          <p:spPr bwMode="auto">
            <a:xfrm flipH="1">
              <a:off x="4408356" y="2847974"/>
              <a:ext cx="17463" cy="4762"/>
            </a:xfrm>
            <a:custGeom>
              <a:avLst/>
              <a:gdLst/>
              <a:ahLst/>
              <a:cxnLst>
                <a:cxn ang="0">
                  <a:pos x="0" y="8"/>
                </a:cxn>
                <a:cxn ang="0">
                  <a:pos x="8" y="17"/>
                </a:cxn>
                <a:cxn ang="0">
                  <a:pos x="36" y="12"/>
                </a:cxn>
                <a:cxn ang="0">
                  <a:pos x="67" y="12"/>
                </a:cxn>
                <a:cxn ang="0">
                  <a:pos x="76" y="0"/>
                </a:cxn>
                <a:cxn ang="0">
                  <a:pos x="55" y="4"/>
                </a:cxn>
                <a:cxn ang="0">
                  <a:pos x="0" y="8"/>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headEnd/>
              <a:tailEnd/>
            </a:ln>
          </p:spPr>
          <p:txBody>
            <a:bodyPr/>
            <a:lstStyle/>
            <a:p>
              <a:endParaRPr lang="zh-CN" altLang="en-US"/>
            </a:p>
          </p:txBody>
        </p:sp>
        <p:sp>
          <p:nvSpPr>
            <p:cNvPr id="104" name="Freeform 87"/>
            <p:cNvSpPr>
              <a:spLocks/>
            </p:cNvSpPr>
            <p:nvPr/>
          </p:nvSpPr>
          <p:spPr bwMode="auto">
            <a:xfrm flipH="1">
              <a:off x="4459156" y="2844799"/>
              <a:ext cx="4763" cy="7937"/>
            </a:xfrm>
            <a:custGeom>
              <a:avLst/>
              <a:gdLst/>
              <a:ahLst/>
              <a:cxnLst>
                <a:cxn ang="0">
                  <a:pos x="19" y="0"/>
                </a:cxn>
                <a:cxn ang="0">
                  <a:pos x="19" y="9"/>
                </a:cxn>
                <a:cxn ang="0">
                  <a:pos x="14" y="24"/>
                </a:cxn>
                <a:cxn ang="0">
                  <a:pos x="0" y="32"/>
                </a:cxn>
                <a:cxn ang="0">
                  <a:pos x="19" y="0"/>
                </a:cxn>
              </a:cxnLst>
              <a:rect l="0" t="0" r="r" b="b"/>
              <a:pathLst>
                <a:path w="19" h="32">
                  <a:moveTo>
                    <a:pt x="19" y="0"/>
                  </a:moveTo>
                  <a:lnTo>
                    <a:pt x="19" y="9"/>
                  </a:lnTo>
                  <a:lnTo>
                    <a:pt x="14" y="24"/>
                  </a:lnTo>
                  <a:lnTo>
                    <a:pt x="0" y="32"/>
                  </a:lnTo>
                  <a:lnTo>
                    <a:pt x="19" y="0"/>
                  </a:lnTo>
                  <a:close/>
                </a:path>
              </a:pathLst>
            </a:custGeom>
            <a:solidFill>
              <a:srgbClr val="402000"/>
            </a:solidFill>
            <a:ln w="9525">
              <a:noFill/>
              <a:round/>
              <a:headEnd/>
              <a:tailEnd/>
            </a:ln>
          </p:spPr>
          <p:txBody>
            <a:bodyPr/>
            <a:lstStyle/>
            <a:p>
              <a:endParaRPr lang="zh-CN" altLang="en-US"/>
            </a:p>
          </p:txBody>
        </p:sp>
        <p:sp>
          <p:nvSpPr>
            <p:cNvPr id="105" name="Freeform 88"/>
            <p:cNvSpPr>
              <a:spLocks/>
            </p:cNvSpPr>
            <p:nvPr/>
          </p:nvSpPr>
          <p:spPr bwMode="auto">
            <a:xfrm flipH="1">
              <a:off x="4382956" y="2835274"/>
              <a:ext cx="7938" cy="9525"/>
            </a:xfrm>
            <a:custGeom>
              <a:avLst/>
              <a:gdLst/>
              <a:ahLst/>
              <a:cxnLst>
                <a:cxn ang="0">
                  <a:pos x="0" y="0"/>
                </a:cxn>
                <a:cxn ang="0">
                  <a:pos x="7" y="14"/>
                </a:cxn>
                <a:cxn ang="0">
                  <a:pos x="7" y="24"/>
                </a:cxn>
                <a:cxn ang="0">
                  <a:pos x="35" y="43"/>
                </a:cxn>
                <a:cxn ang="0">
                  <a:pos x="0" y="0"/>
                </a:cxn>
              </a:cxnLst>
              <a:rect l="0" t="0" r="r" b="b"/>
              <a:pathLst>
                <a:path w="35" h="43">
                  <a:moveTo>
                    <a:pt x="0" y="0"/>
                  </a:moveTo>
                  <a:lnTo>
                    <a:pt x="7" y="14"/>
                  </a:lnTo>
                  <a:lnTo>
                    <a:pt x="7" y="24"/>
                  </a:lnTo>
                  <a:lnTo>
                    <a:pt x="35" y="43"/>
                  </a:lnTo>
                  <a:lnTo>
                    <a:pt x="0" y="0"/>
                  </a:lnTo>
                  <a:close/>
                </a:path>
              </a:pathLst>
            </a:custGeom>
            <a:solidFill>
              <a:srgbClr val="402000"/>
            </a:solidFill>
            <a:ln w="9525">
              <a:noFill/>
              <a:round/>
              <a:headEnd/>
              <a:tailEnd/>
            </a:ln>
          </p:spPr>
          <p:txBody>
            <a:bodyPr/>
            <a:lstStyle/>
            <a:p>
              <a:endParaRPr lang="zh-CN" altLang="en-US"/>
            </a:p>
          </p:txBody>
        </p:sp>
        <p:sp>
          <p:nvSpPr>
            <p:cNvPr id="106" name="Freeform 89"/>
            <p:cNvSpPr>
              <a:spLocks/>
            </p:cNvSpPr>
            <p:nvPr/>
          </p:nvSpPr>
          <p:spPr bwMode="auto">
            <a:xfrm flipH="1">
              <a:off x="4349619" y="2835274"/>
              <a:ext cx="26987" cy="31750"/>
            </a:xfrm>
            <a:custGeom>
              <a:avLst/>
              <a:gdLst/>
              <a:ahLst/>
              <a:cxnLst>
                <a:cxn ang="0">
                  <a:pos x="0" y="0"/>
                </a:cxn>
                <a:cxn ang="0">
                  <a:pos x="21" y="35"/>
                </a:cxn>
                <a:cxn ang="0">
                  <a:pos x="43" y="63"/>
                </a:cxn>
                <a:cxn ang="0">
                  <a:pos x="114" y="114"/>
                </a:cxn>
                <a:cxn ang="0">
                  <a:pos x="47" y="53"/>
                </a:cxn>
                <a:cxn ang="0">
                  <a:pos x="0" y="0"/>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w="9525">
              <a:noFill/>
              <a:round/>
              <a:headEnd/>
              <a:tailEnd/>
            </a:ln>
          </p:spPr>
          <p:txBody>
            <a:bodyPr/>
            <a:lstStyle/>
            <a:p>
              <a:endParaRPr lang="zh-CN" altLang="en-US"/>
            </a:p>
          </p:txBody>
        </p:sp>
        <p:sp>
          <p:nvSpPr>
            <p:cNvPr id="107" name="Freeform 90"/>
            <p:cNvSpPr>
              <a:spLocks/>
            </p:cNvSpPr>
            <p:nvPr/>
          </p:nvSpPr>
          <p:spPr bwMode="auto">
            <a:xfrm flipH="1">
              <a:off x="4336919" y="2879724"/>
              <a:ext cx="6350" cy="22225"/>
            </a:xfrm>
            <a:custGeom>
              <a:avLst/>
              <a:gdLst/>
              <a:ahLst/>
              <a:cxnLst>
                <a:cxn ang="0">
                  <a:pos x="27" y="0"/>
                </a:cxn>
                <a:cxn ang="0">
                  <a:pos x="9" y="29"/>
                </a:cxn>
                <a:cxn ang="0">
                  <a:pos x="4" y="57"/>
                </a:cxn>
                <a:cxn ang="0">
                  <a:pos x="3" y="82"/>
                </a:cxn>
                <a:cxn ang="0">
                  <a:pos x="0" y="47"/>
                </a:cxn>
                <a:cxn ang="0">
                  <a:pos x="3" y="21"/>
                </a:cxn>
                <a:cxn ang="0">
                  <a:pos x="27" y="0"/>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headEnd/>
              <a:tailEnd/>
            </a:ln>
          </p:spPr>
          <p:txBody>
            <a:bodyPr/>
            <a:lstStyle/>
            <a:p>
              <a:endParaRPr lang="zh-CN" altLang="en-US"/>
            </a:p>
          </p:txBody>
        </p:sp>
        <p:sp>
          <p:nvSpPr>
            <p:cNvPr id="108" name="Freeform 91"/>
            <p:cNvSpPr>
              <a:spLocks/>
            </p:cNvSpPr>
            <p:nvPr/>
          </p:nvSpPr>
          <p:spPr bwMode="auto">
            <a:xfrm flipH="1">
              <a:off x="4398831" y="2855911"/>
              <a:ext cx="1588" cy="9525"/>
            </a:xfrm>
            <a:custGeom>
              <a:avLst/>
              <a:gdLst/>
              <a:ahLst/>
              <a:cxnLst>
                <a:cxn ang="0">
                  <a:pos x="11" y="0"/>
                </a:cxn>
                <a:cxn ang="0">
                  <a:pos x="15" y="12"/>
                </a:cxn>
                <a:cxn ang="0">
                  <a:pos x="0" y="30"/>
                </a:cxn>
                <a:cxn ang="0">
                  <a:pos x="11" y="0"/>
                </a:cxn>
              </a:cxnLst>
              <a:rect l="0" t="0" r="r" b="b"/>
              <a:pathLst>
                <a:path w="15" h="30">
                  <a:moveTo>
                    <a:pt x="11" y="0"/>
                  </a:moveTo>
                  <a:lnTo>
                    <a:pt x="15" y="12"/>
                  </a:lnTo>
                  <a:lnTo>
                    <a:pt x="0" y="30"/>
                  </a:lnTo>
                  <a:lnTo>
                    <a:pt x="11" y="0"/>
                  </a:lnTo>
                  <a:close/>
                </a:path>
              </a:pathLst>
            </a:custGeom>
            <a:solidFill>
              <a:srgbClr val="402000"/>
            </a:solidFill>
            <a:ln w="9525">
              <a:noFill/>
              <a:round/>
              <a:headEnd/>
              <a:tailEnd/>
            </a:ln>
          </p:spPr>
          <p:txBody>
            <a:bodyPr/>
            <a:lstStyle/>
            <a:p>
              <a:endParaRPr lang="zh-CN" altLang="en-US"/>
            </a:p>
          </p:txBody>
        </p:sp>
        <p:sp>
          <p:nvSpPr>
            <p:cNvPr id="109" name="Freeform 92"/>
            <p:cNvSpPr>
              <a:spLocks/>
            </p:cNvSpPr>
            <p:nvPr/>
          </p:nvSpPr>
          <p:spPr bwMode="auto">
            <a:xfrm flipH="1">
              <a:off x="4159119" y="2547936"/>
              <a:ext cx="12700" cy="9525"/>
            </a:xfrm>
            <a:custGeom>
              <a:avLst/>
              <a:gdLst/>
              <a:ahLst/>
              <a:cxnLst>
                <a:cxn ang="0">
                  <a:pos x="0" y="0"/>
                </a:cxn>
                <a:cxn ang="0">
                  <a:pos x="14" y="10"/>
                </a:cxn>
                <a:cxn ang="0">
                  <a:pos x="29" y="15"/>
                </a:cxn>
                <a:cxn ang="0">
                  <a:pos x="43" y="23"/>
                </a:cxn>
                <a:cxn ang="0">
                  <a:pos x="51" y="36"/>
                </a:cxn>
                <a:cxn ang="0">
                  <a:pos x="39" y="32"/>
                </a:cxn>
                <a:cxn ang="0">
                  <a:pos x="14" y="24"/>
                </a:cxn>
                <a:cxn ang="0">
                  <a:pos x="0" y="0"/>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headEnd/>
              <a:tailEnd/>
            </a:ln>
          </p:spPr>
          <p:txBody>
            <a:bodyPr/>
            <a:lstStyle/>
            <a:p>
              <a:endParaRPr lang="zh-CN" altLang="en-US"/>
            </a:p>
          </p:txBody>
        </p:sp>
        <p:sp>
          <p:nvSpPr>
            <p:cNvPr id="110" name="Freeform 93"/>
            <p:cNvSpPr>
              <a:spLocks/>
            </p:cNvSpPr>
            <p:nvPr/>
          </p:nvSpPr>
          <p:spPr bwMode="auto">
            <a:xfrm flipH="1">
              <a:off x="4165469" y="2563811"/>
              <a:ext cx="1587" cy="6350"/>
            </a:xfrm>
            <a:custGeom>
              <a:avLst/>
              <a:gdLst/>
              <a:ahLst/>
              <a:cxnLst>
                <a:cxn ang="0">
                  <a:pos x="0" y="0"/>
                </a:cxn>
                <a:cxn ang="0">
                  <a:pos x="14" y="0"/>
                </a:cxn>
                <a:cxn ang="0">
                  <a:pos x="14" y="24"/>
                </a:cxn>
                <a:cxn ang="0">
                  <a:pos x="0" y="0"/>
                </a:cxn>
              </a:cxnLst>
              <a:rect l="0" t="0" r="r" b="b"/>
              <a:pathLst>
                <a:path w="14" h="24">
                  <a:moveTo>
                    <a:pt x="0" y="0"/>
                  </a:moveTo>
                  <a:lnTo>
                    <a:pt x="14" y="0"/>
                  </a:lnTo>
                  <a:lnTo>
                    <a:pt x="14" y="24"/>
                  </a:lnTo>
                  <a:lnTo>
                    <a:pt x="0" y="0"/>
                  </a:lnTo>
                  <a:close/>
                </a:path>
              </a:pathLst>
            </a:custGeom>
            <a:solidFill>
              <a:srgbClr val="402000"/>
            </a:solidFill>
            <a:ln w="9525">
              <a:noFill/>
              <a:round/>
              <a:headEnd/>
              <a:tailEnd/>
            </a:ln>
          </p:spPr>
          <p:txBody>
            <a:bodyPr/>
            <a:lstStyle/>
            <a:p>
              <a:endParaRPr lang="zh-CN" altLang="en-US"/>
            </a:p>
          </p:txBody>
        </p:sp>
        <p:sp>
          <p:nvSpPr>
            <p:cNvPr id="111" name="Freeform 94"/>
            <p:cNvSpPr>
              <a:spLocks/>
            </p:cNvSpPr>
            <p:nvPr/>
          </p:nvSpPr>
          <p:spPr bwMode="auto">
            <a:xfrm flipH="1">
              <a:off x="4117844" y="2616199"/>
              <a:ext cx="96837" cy="296862"/>
            </a:xfrm>
            <a:custGeom>
              <a:avLst/>
              <a:gdLst/>
              <a:ahLst/>
              <a:cxnLst>
                <a:cxn ang="0">
                  <a:pos x="369" y="0"/>
                </a:cxn>
                <a:cxn ang="0">
                  <a:pos x="328" y="44"/>
                </a:cxn>
                <a:cxn ang="0">
                  <a:pos x="317" y="108"/>
                </a:cxn>
                <a:cxn ang="0">
                  <a:pos x="254" y="170"/>
                </a:cxn>
                <a:cxn ang="0">
                  <a:pos x="126" y="461"/>
                </a:cxn>
                <a:cxn ang="0">
                  <a:pos x="57" y="724"/>
                </a:cxn>
                <a:cxn ang="0">
                  <a:pos x="0" y="1076"/>
                </a:cxn>
                <a:cxn ang="0">
                  <a:pos x="178" y="919"/>
                </a:cxn>
                <a:cxn ang="0">
                  <a:pos x="431" y="140"/>
                </a:cxn>
                <a:cxn ang="0">
                  <a:pos x="369" y="0"/>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112" name="Freeform 95"/>
            <p:cNvSpPr>
              <a:spLocks/>
            </p:cNvSpPr>
            <p:nvPr/>
          </p:nvSpPr>
          <p:spPr bwMode="auto">
            <a:xfrm flipH="1">
              <a:off x="3955919" y="2557461"/>
              <a:ext cx="376237" cy="498475"/>
            </a:xfrm>
            <a:custGeom>
              <a:avLst/>
              <a:gdLst/>
              <a:ahLst/>
              <a:cxnLst>
                <a:cxn ang="0">
                  <a:pos x="1309" y="94"/>
                </a:cxn>
                <a:cxn ang="0">
                  <a:pos x="1258" y="0"/>
                </a:cxn>
                <a:cxn ang="0">
                  <a:pos x="867" y="163"/>
                </a:cxn>
                <a:cxn ang="0">
                  <a:pos x="850" y="288"/>
                </a:cxn>
                <a:cxn ang="0">
                  <a:pos x="818" y="332"/>
                </a:cxn>
                <a:cxn ang="0">
                  <a:pos x="773" y="382"/>
                </a:cxn>
                <a:cxn ang="0">
                  <a:pos x="747" y="472"/>
                </a:cxn>
                <a:cxn ang="0">
                  <a:pos x="660" y="678"/>
                </a:cxn>
                <a:cxn ang="0">
                  <a:pos x="590" y="924"/>
                </a:cxn>
                <a:cxn ang="0">
                  <a:pos x="558" y="1088"/>
                </a:cxn>
                <a:cxn ang="0">
                  <a:pos x="243" y="1094"/>
                </a:cxn>
                <a:cxn ang="0">
                  <a:pos x="192" y="1125"/>
                </a:cxn>
                <a:cxn ang="0">
                  <a:pos x="47" y="1125"/>
                </a:cxn>
                <a:cxn ang="0">
                  <a:pos x="7" y="1189"/>
                </a:cxn>
                <a:cxn ang="0">
                  <a:pos x="0" y="1264"/>
                </a:cxn>
                <a:cxn ang="0">
                  <a:pos x="15" y="1332"/>
                </a:cxn>
                <a:cxn ang="0">
                  <a:pos x="148" y="1358"/>
                </a:cxn>
                <a:cxn ang="0">
                  <a:pos x="211" y="1452"/>
                </a:cxn>
                <a:cxn ang="0">
                  <a:pos x="337" y="1484"/>
                </a:cxn>
                <a:cxn ang="0">
                  <a:pos x="430" y="1484"/>
                </a:cxn>
                <a:cxn ang="0">
                  <a:pos x="538" y="1503"/>
                </a:cxn>
                <a:cxn ang="0">
                  <a:pos x="544" y="1548"/>
                </a:cxn>
                <a:cxn ang="0">
                  <a:pos x="538" y="1642"/>
                </a:cxn>
                <a:cxn ang="0">
                  <a:pos x="550" y="1705"/>
                </a:cxn>
                <a:cxn ang="0">
                  <a:pos x="608" y="1712"/>
                </a:cxn>
                <a:cxn ang="0">
                  <a:pos x="677" y="1724"/>
                </a:cxn>
                <a:cxn ang="0">
                  <a:pos x="747" y="1786"/>
                </a:cxn>
                <a:cxn ang="0">
                  <a:pos x="830" y="1786"/>
                </a:cxn>
                <a:cxn ang="0">
                  <a:pos x="905" y="1779"/>
                </a:cxn>
                <a:cxn ang="0">
                  <a:pos x="1019" y="1744"/>
                </a:cxn>
                <a:cxn ang="0">
                  <a:pos x="1145" y="1756"/>
                </a:cxn>
                <a:cxn ang="0">
                  <a:pos x="1273" y="1792"/>
                </a:cxn>
                <a:cxn ang="0">
                  <a:pos x="1392" y="1766"/>
                </a:cxn>
                <a:cxn ang="0">
                  <a:pos x="1473" y="1674"/>
                </a:cxn>
                <a:cxn ang="0">
                  <a:pos x="1467" y="1571"/>
                </a:cxn>
                <a:cxn ang="0">
                  <a:pos x="1497" y="1446"/>
                </a:cxn>
                <a:cxn ang="0">
                  <a:pos x="1516" y="1282"/>
                </a:cxn>
                <a:cxn ang="0">
                  <a:pos x="1554" y="1131"/>
                </a:cxn>
                <a:cxn ang="0">
                  <a:pos x="1606" y="906"/>
                </a:cxn>
                <a:cxn ang="0">
                  <a:pos x="1598" y="678"/>
                </a:cxn>
                <a:cxn ang="0">
                  <a:pos x="1598" y="478"/>
                </a:cxn>
                <a:cxn ang="0">
                  <a:pos x="1586" y="338"/>
                </a:cxn>
                <a:cxn ang="0">
                  <a:pos x="1554" y="276"/>
                </a:cxn>
                <a:cxn ang="0">
                  <a:pos x="1484" y="225"/>
                </a:cxn>
                <a:cxn ang="0">
                  <a:pos x="1403" y="142"/>
                </a:cxn>
                <a:cxn ang="0">
                  <a:pos x="1309" y="94"/>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13" name="Freeform 96"/>
            <p:cNvSpPr>
              <a:spLocks/>
            </p:cNvSpPr>
            <p:nvPr/>
          </p:nvSpPr>
          <p:spPr bwMode="auto">
            <a:xfrm flipH="1">
              <a:off x="3962269" y="2587624"/>
              <a:ext cx="236537" cy="461962"/>
            </a:xfrm>
            <a:custGeom>
              <a:avLst/>
              <a:gdLst/>
              <a:ahLst/>
              <a:cxnLst>
                <a:cxn ang="0">
                  <a:pos x="132" y="1382"/>
                </a:cxn>
                <a:cxn ang="0">
                  <a:pos x="370" y="1363"/>
                </a:cxn>
                <a:cxn ang="0">
                  <a:pos x="573" y="1301"/>
                </a:cxn>
                <a:cxn ang="0">
                  <a:pos x="656" y="1149"/>
                </a:cxn>
                <a:cxn ang="0">
                  <a:pos x="630" y="1050"/>
                </a:cxn>
                <a:cxn ang="0">
                  <a:pos x="787" y="837"/>
                </a:cxn>
                <a:cxn ang="0">
                  <a:pos x="642" y="931"/>
                </a:cxn>
                <a:cxn ang="0">
                  <a:pos x="718" y="741"/>
                </a:cxn>
                <a:cxn ang="0">
                  <a:pos x="845" y="497"/>
                </a:cxn>
                <a:cxn ang="0">
                  <a:pos x="656" y="703"/>
                </a:cxn>
                <a:cxn ang="0">
                  <a:pos x="630" y="378"/>
                </a:cxn>
                <a:cxn ang="0">
                  <a:pos x="535" y="264"/>
                </a:cxn>
                <a:cxn ang="0">
                  <a:pos x="402" y="214"/>
                </a:cxn>
                <a:cxn ang="0">
                  <a:pos x="661" y="126"/>
                </a:cxn>
                <a:cxn ang="0">
                  <a:pos x="781" y="226"/>
                </a:cxn>
                <a:cxn ang="0">
                  <a:pos x="705" y="126"/>
                </a:cxn>
                <a:cxn ang="0">
                  <a:pos x="560" y="82"/>
                </a:cxn>
                <a:cxn ang="0">
                  <a:pos x="661" y="44"/>
                </a:cxn>
                <a:cxn ang="0">
                  <a:pos x="750" y="0"/>
                </a:cxn>
                <a:cxn ang="0">
                  <a:pos x="868" y="94"/>
                </a:cxn>
                <a:cxn ang="0">
                  <a:pos x="976" y="182"/>
                </a:cxn>
                <a:cxn ang="0">
                  <a:pos x="1014" y="334"/>
                </a:cxn>
                <a:cxn ang="0">
                  <a:pos x="1008" y="628"/>
                </a:cxn>
                <a:cxn ang="0">
                  <a:pos x="970" y="975"/>
                </a:cxn>
                <a:cxn ang="0">
                  <a:pos x="913" y="1314"/>
                </a:cxn>
                <a:cxn ang="0">
                  <a:pos x="888" y="1527"/>
                </a:cxn>
                <a:cxn ang="0">
                  <a:pos x="830" y="1627"/>
                </a:cxn>
                <a:cxn ang="0">
                  <a:pos x="699" y="1671"/>
                </a:cxn>
                <a:cxn ang="0">
                  <a:pos x="612" y="1648"/>
                </a:cxn>
                <a:cxn ang="0">
                  <a:pos x="541" y="1559"/>
                </a:cxn>
                <a:cxn ang="0">
                  <a:pos x="516" y="1534"/>
                </a:cxn>
                <a:cxn ang="0">
                  <a:pos x="407" y="1622"/>
                </a:cxn>
                <a:cxn ang="0">
                  <a:pos x="276" y="1652"/>
                </a:cxn>
                <a:cxn ang="0">
                  <a:pos x="170" y="1636"/>
                </a:cxn>
                <a:cxn ang="0">
                  <a:pos x="240" y="1565"/>
                </a:cxn>
                <a:cxn ang="0">
                  <a:pos x="352" y="1446"/>
                </a:cxn>
                <a:cxn ang="0">
                  <a:pos x="176" y="1546"/>
                </a:cxn>
                <a:cxn ang="0">
                  <a:pos x="32" y="1590"/>
                </a:cxn>
                <a:cxn ang="0">
                  <a:pos x="0" y="152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headEnd/>
              <a:tailEnd/>
            </a:ln>
          </p:spPr>
          <p:txBody>
            <a:bodyPr/>
            <a:lstStyle/>
            <a:p>
              <a:endParaRPr lang="zh-CN" altLang="en-US"/>
            </a:p>
          </p:txBody>
        </p:sp>
        <p:sp>
          <p:nvSpPr>
            <p:cNvPr id="114" name="Freeform 97"/>
            <p:cNvSpPr>
              <a:spLocks/>
            </p:cNvSpPr>
            <p:nvPr/>
          </p:nvSpPr>
          <p:spPr bwMode="auto">
            <a:xfrm flipH="1">
              <a:off x="3979731" y="2816224"/>
              <a:ext cx="71438" cy="215900"/>
            </a:xfrm>
            <a:custGeom>
              <a:avLst/>
              <a:gdLst/>
              <a:ahLst/>
              <a:cxnLst>
                <a:cxn ang="0">
                  <a:pos x="0" y="774"/>
                </a:cxn>
                <a:cxn ang="0">
                  <a:pos x="51" y="748"/>
                </a:cxn>
                <a:cxn ang="0">
                  <a:pos x="107" y="686"/>
                </a:cxn>
                <a:cxn ang="0">
                  <a:pos x="156" y="573"/>
                </a:cxn>
                <a:cxn ang="0">
                  <a:pos x="183" y="477"/>
                </a:cxn>
                <a:cxn ang="0">
                  <a:pos x="220" y="371"/>
                </a:cxn>
                <a:cxn ang="0">
                  <a:pos x="239" y="270"/>
                </a:cxn>
                <a:cxn ang="0">
                  <a:pos x="270" y="114"/>
                </a:cxn>
                <a:cxn ang="0">
                  <a:pos x="295" y="0"/>
                </a:cxn>
                <a:cxn ang="0">
                  <a:pos x="232" y="226"/>
                </a:cxn>
                <a:cxn ang="0">
                  <a:pos x="183" y="402"/>
                </a:cxn>
                <a:cxn ang="0">
                  <a:pos x="126" y="521"/>
                </a:cxn>
                <a:cxn ang="0">
                  <a:pos x="38" y="648"/>
                </a:cxn>
                <a:cxn ang="0">
                  <a:pos x="0" y="774"/>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headEnd/>
              <a:tailEnd/>
            </a:ln>
          </p:spPr>
          <p:txBody>
            <a:bodyPr/>
            <a:lstStyle/>
            <a:p>
              <a:endParaRPr lang="zh-CN" altLang="en-US"/>
            </a:p>
          </p:txBody>
        </p:sp>
        <p:sp>
          <p:nvSpPr>
            <p:cNvPr id="115" name="Freeform 98"/>
            <p:cNvSpPr>
              <a:spLocks/>
            </p:cNvSpPr>
            <p:nvPr/>
          </p:nvSpPr>
          <p:spPr bwMode="auto">
            <a:xfrm flipH="1">
              <a:off x="4051169" y="2644774"/>
              <a:ext cx="273050" cy="320675"/>
            </a:xfrm>
            <a:custGeom>
              <a:avLst/>
              <a:gdLst/>
              <a:ahLst/>
              <a:cxnLst>
                <a:cxn ang="0">
                  <a:pos x="820" y="43"/>
                </a:cxn>
                <a:cxn ang="0">
                  <a:pos x="719" y="213"/>
                </a:cxn>
                <a:cxn ang="0">
                  <a:pos x="739" y="381"/>
                </a:cxn>
                <a:cxn ang="0">
                  <a:pos x="727" y="571"/>
                </a:cxn>
                <a:cxn ang="0">
                  <a:pos x="727" y="621"/>
                </a:cxn>
                <a:cxn ang="0">
                  <a:pos x="739" y="684"/>
                </a:cxn>
                <a:cxn ang="0">
                  <a:pos x="688" y="729"/>
                </a:cxn>
                <a:cxn ang="0">
                  <a:pos x="644" y="779"/>
                </a:cxn>
                <a:cxn ang="0">
                  <a:pos x="569" y="779"/>
                </a:cxn>
                <a:cxn ang="0">
                  <a:pos x="304" y="793"/>
                </a:cxn>
                <a:cxn ang="0">
                  <a:pos x="170" y="831"/>
                </a:cxn>
                <a:cxn ang="0">
                  <a:pos x="0" y="873"/>
                </a:cxn>
                <a:cxn ang="0">
                  <a:pos x="6" y="1004"/>
                </a:cxn>
                <a:cxn ang="0">
                  <a:pos x="109" y="978"/>
                </a:cxn>
                <a:cxn ang="0">
                  <a:pos x="133" y="916"/>
                </a:cxn>
                <a:cxn ang="0">
                  <a:pos x="147" y="1030"/>
                </a:cxn>
                <a:cxn ang="0">
                  <a:pos x="215" y="1118"/>
                </a:cxn>
                <a:cxn ang="0">
                  <a:pos x="403" y="1155"/>
                </a:cxn>
                <a:cxn ang="0">
                  <a:pos x="379" y="1093"/>
                </a:cxn>
                <a:cxn ang="0">
                  <a:pos x="279" y="978"/>
                </a:cxn>
                <a:cxn ang="0">
                  <a:pos x="358" y="929"/>
                </a:cxn>
                <a:cxn ang="0">
                  <a:pos x="403" y="1036"/>
                </a:cxn>
                <a:cxn ang="0">
                  <a:pos x="537" y="1149"/>
                </a:cxn>
                <a:cxn ang="0">
                  <a:pos x="713" y="1149"/>
                </a:cxn>
                <a:cxn ang="0">
                  <a:pos x="517" y="1016"/>
                </a:cxn>
                <a:cxn ang="0">
                  <a:pos x="435" y="929"/>
                </a:cxn>
                <a:cxn ang="0">
                  <a:pos x="479" y="885"/>
                </a:cxn>
                <a:cxn ang="0">
                  <a:pos x="549" y="972"/>
                </a:cxn>
                <a:cxn ang="0">
                  <a:pos x="675" y="1068"/>
                </a:cxn>
                <a:cxn ang="0">
                  <a:pos x="782" y="1123"/>
                </a:cxn>
                <a:cxn ang="0">
                  <a:pos x="921" y="1136"/>
                </a:cxn>
                <a:cxn ang="0">
                  <a:pos x="833" y="1068"/>
                </a:cxn>
                <a:cxn ang="0">
                  <a:pos x="727" y="978"/>
                </a:cxn>
                <a:cxn ang="0">
                  <a:pos x="756" y="929"/>
                </a:cxn>
                <a:cxn ang="0">
                  <a:pos x="808" y="1010"/>
                </a:cxn>
                <a:cxn ang="0">
                  <a:pos x="914" y="1087"/>
                </a:cxn>
                <a:cxn ang="0">
                  <a:pos x="1046" y="1098"/>
                </a:cxn>
                <a:cxn ang="0">
                  <a:pos x="1117" y="991"/>
                </a:cxn>
                <a:cxn ang="0">
                  <a:pos x="878" y="954"/>
                </a:cxn>
                <a:cxn ang="0">
                  <a:pos x="733" y="868"/>
                </a:cxn>
                <a:cxn ang="0">
                  <a:pos x="707" y="793"/>
                </a:cxn>
                <a:cxn ang="0">
                  <a:pos x="765" y="831"/>
                </a:cxn>
                <a:cxn ang="0">
                  <a:pos x="927" y="935"/>
                </a:cxn>
                <a:cxn ang="0">
                  <a:pos x="1117" y="991"/>
                </a:cxn>
                <a:cxn ang="0">
                  <a:pos x="1155" y="767"/>
                </a:cxn>
                <a:cxn ang="0">
                  <a:pos x="1046" y="741"/>
                </a:cxn>
                <a:cxn ang="0">
                  <a:pos x="820" y="761"/>
                </a:cxn>
                <a:cxn ang="0">
                  <a:pos x="782" y="716"/>
                </a:cxn>
                <a:cxn ang="0">
                  <a:pos x="901" y="735"/>
                </a:cxn>
                <a:cxn ang="0">
                  <a:pos x="1155" y="684"/>
                </a:cxn>
                <a:cxn ang="0">
                  <a:pos x="1167" y="483"/>
                </a:cxn>
                <a:cxn ang="0">
                  <a:pos x="1161" y="264"/>
                </a:cxn>
                <a:cxn ang="0">
                  <a:pos x="1034" y="152"/>
                </a:cxn>
                <a:cxn ang="0">
                  <a:pos x="1161" y="201"/>
                </a:cxn>
                <a:cxn ang="0">
                  <a:pos x="1091" y="68"/>
                </a:cxn>
                <a:cxn ang="0">
                  <a:pos x="959" y="0"/>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headEnd/>
              <a:tailEnd/>
            </a:ln>
          </p:spPr>
          <p:txBody>
            <a:bodyPr/>
            <a:lstStyle/>
            <a:p>
              <a:endParaRPr lang="zh-CN" altLang="en-US"/>
            </a:p>
          </p:txBody>
        </p:sp>
        <p:sp>
          <p:nvSpPr>
            <p:cNvPr id="116" name="Freeform 99"/>
            <p:cNvSpPr>
              <a:spLocks/>
            </p:cNvSpPr>
            <p:nvPr/>
          </p:nvSpPr>
          <p:spPr bwMode="auto">
            <a:xfrm flipH="1">
              <a:off x="4068631" y="2763836"/>
              <a:ext cx="69850" cy="71438"/>
            </a:xfrm>
            <a:custGeom>
              <a:avLst/>
              <a:gdLst/>
              <a:ahLst/>
              <a:cxnLst>
                <a:cxn ang="0">
                  <a:pos x="0" y="0"/>
                </a:cxn>
                <a:cxn ang="0">
                  <a:pos x="0" y="21"/>
                </a:cxn>
                <a:cxn ang="0">
                  <a:pos x="38" y="71"/>
                </a:cxn>
                <a:cxn ang="0">
                  <a:pos x="75" y="99"/>
                </a:cxn>
                <a:cxn ang="0">
                  <a:pos x="152" y="158"/>
                </a:cxn>
                <a:cxn ang="0">
                  <a:pos x="184" y="182"/>
                </a:cxn>
                <a:cxn ang="0">
                  <a:pos x="260" y="239"/>
                </a:cxn>
                <a:cxn ang="0">
                  <a:pos x="178" y="213"/>
                </a:cxn>
                <a:cxn ang="0">
                  <a:pos x="97" y="188"/>
                </a:cxn>
                <a:cxn ang="0">
                  <a:pos x="16" y="182"/>
                </a:cxn>
                <a:cxn ang="0">
                  <a:pos x="22" y="207"/>
                </a:cxn>
                <a:cxn ang="0">
                  <a:pos x="152" y="231"/>
                </a:cxn>
                <a:cxn ang="0">
                  <a:pos x="222" y="257"/>
                </a:cxn>
                <a:cxn ang="0">
                  <a:pos x="260" y="263"/>
                </a:cxn>
                <a:cxn ang="0">
                  <a:pos x="292" y="252"/>
                </a:cxn>
                <a:cxn ang="0">
                  <a:pos x="295" y="222"/>
                </a:cxn>
                <a:cxn ang="0">
                  <a:pos x="269" y="199"/>
                </a:cxn>
                <a:cxn ang="0">
                  <a:pos x="232" y="162"/>
                </a:cxn>
                <a:cxn ang="0">
                  <a:pos x="188" y="112"/>
                </a:cxn>
                <a:cxn ang="0">
                  <a:pos x="144" y="56"/>
                </a:cxn>
                <a:cxn ang="0">
                  <a:pos x="91" y="17"/>
                </a:cxn>
                <a:cxn ang="0">
                  <a:pos x="35" y="3"/>
                </a:cxn>
                <a:cxn ang="0">
                  <a:pos x="0" y="0"/>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headEnd/>
              <a:tailEnd/>
            </a:ln>
          </p:spPr>
          <p:txBody>
            <a:bodyPr/>
            <a:lstStyle/>
            <a:p>
              <a:endParaRPr lang="zh-CN" altLang="en-US"/>
            </a:p>
          </p:txBody>
        </p:sp>
        <p:sp>
          <p:nvSpPr>
            <p:cNvPr id="117" name="Freeform 100"/>
            <p:cNvSpPr>
              <a:spLocks/>
            </p:cNvSpPr>
            <p:nvPr/>
          </p:nvSpPr>
          <p:spPr bwMode="auto">
            <a:xfrm flipH="1">
              <a:off x="4071806" y="2703511"/>
              <a:ext cx="61913" cy="95250"/>
            </a:xfrm>
            <a:custGeom>
              <a:avLst/>
              <a:gdLst/>
              <a:ahLst/>
              <a:cxnLst>
                <a:cxn ang="0">
                  <a:pos x="51" y="0"/>
                </a:cxn>
                <a:cxn ang="0">
                  <a:pos x="13" y="7"/>
                </a:cxn>
                <a:cxn ang="0">
                  <a:pos x="0" y="39"/>
                </a:cxn>
                <a:cxn ang="0">
                  <a:pos x="3" y="65"/>
                </a:cxn>
                <a:cxn ang="0">
                  <a:pos x="26" y="101"/>
                </a:cxn>
                <a:cxn ang="0">
                  <a:pos x="57" y="112"/>
                </a:cxn>
                <a:cxn ang="0">
                  <a:pos x="116" y="149"/>
                </a:cxn>
                <a:cxn ang="0">
                  <a:pos x="172" y="195"/>
                </a:cxn>
                <a:cxn ang="0">
                  <a:pos x="212" y="259"/>
                </a:cxn>
                <a:cxn ang="0">
                  <a:pos x="257" y="325"/>
                </a:cxn>
                <a:cxn ang="0">
                  <a:pos x="270" y="345"/>
                </a:cxn>
                <a:cxn ang="0">
                  <a:pos x="257" y="267"/>
                </a:cxn>
                <a:cxn ang="0">
                  <a:pos x="247" y="198"/>
                </a:cxn>
                <a:cxn ang="0">
                  <a:pos x="225" y="140"/>
                </a:cxn>
                <a:cxn ang="0">
                  <a:pos x="188" y="86"/>
                </a:cxn>
                <a:cxn ang="0">
                  <a:pos x="90" y="10"/>
                </a:cxn>
                <a:cxn ang="0">
                  <a:pos x="51" y="0"/>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headEnd/>
              <a:tailEnd/>
            </a:ln>
          </p:spPr>
          <p:txBody>
            <a:bodyPr/>
            <a:lstStyle/>
            <a:p>
              <a:endParaRPr lang="zh-CN" altLang="en-US"/>
            </a:p>
          </p:txBody>
        </p:sp>
        <p:sp>
          <p:nvSpPr>
            <p:cNvPr id="118" name="Freeform 101"/>
            <p:cNvSpPr>
              <a:spLocks/>
            </p:cNvSpPr>
            <p:nvPr/>
          </p:nvSpPr>
          <p:spPr bwMode="auto">
            <a:xfrm flipH="1">
              <a:off x="4078156" y="2609849"/>
              <a:ext cx="68263" cy="55562"/>
            </a:xfrm>
            <a:custGeom>
              <a:avLst/>
              <a:gdLst/>
              <a:ahLst/>
              <a:cxnLst>
                <a:cxn ang="0">
                  <a:pos x="0" y="199"/>
                </a:cxn>
                <a:cxn ang="0">
                  <a:pos x="49" y="156"/>
                </a:cxn>
                <a:cxn ang="0">
                  <a:pos x="130" y="125"/>
                </a:cxn>
                <a:cxn ang="0">
                  <a:pos x="185" y="111"/>
                </a:cxn>
                <a:cxn ang="0">
                  <a:pos x="287" y="0"/>
                </a:cxn>
                <a:cxn ang="0">
                  <a:pos x="211" y="44"/>
                </a:cxn>
                <a:cxn ang="0">
                  <a:pos x="142" y="74"/>
                </a:cxn>
                <a:cxn ang="0">
                  <a:pos x="93" y="99"/>
                </a:cxn>
                <a:cxn ang="0">
                  <a:pos x="68" y="125"/>
                </a:cxn>
                <a:cxn ang="0">
                  <a:pos x="0" y="19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headEnd/>
              <a:tailEnd/>
            </a:ln>
          </p:spPr>
          <p:txBody>
            <a:bodyPr/>
            <a:lstStyle/>
            <a:p>
              <a:endParaRPr lang="zh-CN" altLang="en-US"/>
            </a:p>
          </p:txBody>
        </p:sp>
        <p:sp>
          <p:nvSpPr>
            <p:cNvPr id="119" name="Freeform 102"/>
            <p:cNvSpPr>
              <a:spLocks/>
            </p:cNvSpPr>
            <p:nvPr/>
          </p:nvSpPr>
          <p:spPr bwMode="auto">
            <a:xfrm flipH="1">
              <a:off x="4159119" y="2711449"/>
              <a:ext cx="38100" cy="141287"/>
            </a:xfrm>
            <a:custGeom>
              <a:avLst/>
              <a:gdLst/>
              <a:ahLst/>
              <a:cxnLst>
                <a:cxn ang="0">
                  <a:pos x="0" y="514"/>
                </a:cxn>
                <a:cxn ang="0">
                  <a:pos x="81" y="514"/>
                </a:cxn>
                <a:cxn ang="0">
                  <a:pos x="106" y="508"/>
                </a:cxn>
                <a:cxn ang="0">
                  <a:pos x="106" y="489"/>
                </a:cxn>
                <a:cxn ang="0">
                  <a:pos x="124" y="470"/>
                </a:cxn>
                <a:cxn ang="0">
                  <a:pos x="150" y="451"/>
                </a:cxn>
                <a:cxn ang="0">
                  <a:pos x="137" y="433"/>
                </a:cxn>
                <a:cxn ang="0">
                  <a:pos x="137" y="407"/>
                </a:cxn>
                <a:cxn ang="0">
                  <a:pos x="156" y="376"/>
                </a:cxn>
                <a:cxn ang="0">
                  <a:pos x="156" y="344"/>
                </a:cxn>
                <a:cxn ang="0">
                  <a:pos x="144" y="306"/>
                </a:cxn>
                <a:cxn ang="0">
                  <a:pos x="144" y="224"/>
                </a:cxn>
                <a:cxn ang="0">
                  <a:pos x="162" y="150"/>
                </a:cxn>
                <a:cxn ang="0">
                  <a:pos x="156" y="94"/>
                </a:cxn>
                <a:cxn ang="0">
                  <a:pos x="156" y="0"/>
                </a:cxn>
                <a:cxn ang="0">
                  <a:pos x="106" y="142"/>
                </a:cxn>
                <a:cxn ang="0">
                  <a:pos x="62" y="275"/>
                </a:cxn>
                <a:cxn ang="0">
                  <a:pos x="32" y="419"/>
                </a:cxn>
                <a:cxn ang="0">
                  <a:pos x="0" y="514"/>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headEnd/>
              <a:tailEnd/>
            </a:ln>
          </p:spPr>
          <p:txBody>
            <a:bodyPr/>
            <a:lstStyle/>
            <a:p>
              <a:endParaRPr lang="zh-CN" altLang="en-US"/>
            </a:p>
          </p:txBody>
        </p:sp>
        <p:sp>
          <p:nvSpPr>
            <p:cNvPr id="120" name="Freeform 103"/>
            <p:cNvSpPr>
              <a:spLocks/>
            </p:cNvSpPr>
            <p:nvPr/>
          </p:nvSpPr>
          <p:spPr bwMode="auto">
            <a:xfrm flipH="1">
              <a:off x="4073394" y="2865436"/>
              <a:ext cx="66675" cy="26988"/>
            </a:xfrm>
            <a:custGeom>
              <a:avLst/>
              <a:gdLst/>
              <a:ahLst/>
              <a:cxnLst>
                <a:cxn ang="0">
                  <a:pos x="232" y="47"/>
                </a:cxn>
                <a:cxn ang="0">
                  <a:pos x="168" y="19"/>
                </a:cxn>
                <a:cxn ang="0">
                  <a:pos x="110" y="4"/>
                </a:cxn>
                <a:cxn ang="0">
                  <a:pos x="32" y="0"/>
                </a:cxn>
                <a:cxn ang="0">
                  <a:pos x="0" y="6"/>
                </a:cxn>
                <a:cxn ang="0">
                  <a:pos x="15" y="37"/>
                </a:cxn>
                <a:cxn ang="0">
                  <a:pos x="45" y="61"/>
                </a:cxn>
                <a:cxn ang="0">
                  <a:pos x="113" y="79"/>
                </a:cxn>
                <a:cxn ang="0">
                  <a:pos x="219" y="97"/>
                </a:cxn>
                <a:cxn ang="0">
                  <a:pos x="289" y="91"/>
                </a:cxn>
                <a:cxn ang="0">
                  <a:pos x="232" y="47"/>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headEnd/>
              <a:tailEnd/>
            </a:ln>
          </p:spPr>
          <p:txBody>
            <a:bodyPr/>
            <a:lstStyle/>
            <a:p>
              <a:endParaRPr lang="zh-CN" altLang="en-US"/>
            </a:p>
          </p:txBody>
        </p:sp>
        <p:sp>
          <p:nvSpPr>
            <p:cNvPr id="121" name="Freeform 104"/>
            <p:cNvSpPr>
              <a:spLocks/>
            </p:cNvSpPr>
            <p:nvPr/>
          </p:nvSpPr>
          <p:spPr bwMode="auto">
            <a:xfrm flipH="1">
              <a:off x="4154356" y="2876549"/>
              <a:ext cx="42863" cy="60325"/>
            </a:xfrm>
            <a:custGeom>
              <a:avLst/>
              <a:gdLst/>
              <a:ahLst/>
              <a:cxnLst>
                <a:cxn ang="0">
                  <a:pos x="81" y="59"/>
                </a:cxn>
                <a:cxn ang="0">
                  <a:pos x="59" y="14"/>
                </a:cxn>
                <a:cxn ang="0">
                  <a:pos x="26" y="0"/>
                </a:cxn>
                <a:cxn ang="0">
                  <a:pos x="3" y="11"/>
                </a:cxn>
                <a:cxn ang="0">
                  <a:pos x="0" y="35"/>
                </a:cxn>
                <a:cxn ang="0">
                  <a:pos x="15" y="76"/>
                </a:cxn>
                <a:cxn ang="0">
                  <a:pos x="40" y="115"/>
                </a:cxn>
                <a:cxn ang="0">
                  <a:pos x="71" y="150"/>
                </a:cxn>
                <a:cxn ang="0">
                  <a:pos x="113" y="185"/>
                </a:cxn>
                <a:cxn ang="0">
                  <a:pos x="176" y="216"/>
                </a:cxn>
                <a:cxn ang="0">
                  <a:pos x="119" y="153"/>
                </a:cxn>
                <a:cxn ang="0">
                  <a:pos x="100" y="108"/>
                </a:cxn>
                <a:cxn ang="0">
                  <a:pos x="81" y="59"/>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headEnd/>
              <a:tailEnd/>
            </a:ln>
          </p:spPr>
          <p:txBody>
            <a:bodyPr/>
            <a:lstStyle/>
            <a:p>
              <a:endParaRPr lang="zh-CN" altLang="en-US"/>
            </a:p>
          </p:txBody>
        </p:sp>
        <p:sp>
          <p:nvSpPr>
            <p:cNvPr id="122" name="Freeform 105"/>
            <p:cNvSpPr>
              <a:spLocks/>
            </p:cNvSpPr>
            <p:nvPr/>
          </p:nvSpPr>
          <p:spPr bwMode="auto">
            <a:xfrm flipH="1">
              <a:off x="4032119" y="2562224"/>
              <a:ext cx="98425" cy="74612"/>
            </a:xfrm>
            <a:custGeom>
              <a:avLst/>
              <a:gdLst/>
              <a:ahLst/>
              <a:cxnLst>
                <a:cxn ang="0">
                  <a:pos x="0" y="260"/>
                </a:cxn>
                <a:cxn ang="0">
                  <a:pos x="13" y="153"/>
                </a:cxn>
                <a:cxn ang="0">
                  <a:pos x="101" y="116"/>
                </a:cxn>
                <a:cxn ang="0">
                  <a:pos x="220" y="69"/>
                </a:cxn>
                <a:cxn ang="0">
                  <a:pos x="304" y="35"/>
                </a:cxn>
                <a:cxn ang="0">
                  <a:pos x="386" y="0"/>
                </a:cxn>
                <a:cxn ang="0">
                  <a:pos x="418" y="76"/>
                </a:cxn>
                <a:cxn ang="0">
                  <a:pos x="341" y="119"/>
                </a:cxn>
                <a:cxn ang="0">
                  <a:pos x="252" y="150"/>
                </a:cxn>
                <a:cxn ang="0">
                  <a:pos x="182" y="170"/>
                </a:cxn>
                <a:cxn ang="0">
                  <a:pos x="98" y="216"/>
                </a:cxn>
                <a:cxn ang="0">
                  <a:pos x="0" y="260"/>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headEnd/>
              <a:tailEnd/>
            </a:ln>
          </p:spPr>
          <p:txBody>
            <a:bodyPr/>
            <a:lstStyle/>
            <a:p>
              <a:endParaRPr lang="zh-CN" altLang="en-US"/>
            </a:p>
          </p:txBody>
        </p:sp>
        <p:sp>
          <p:nvSpPr>
            <p:cNvPr id="123" name="Freeform 106"/>
            <p:cNvSpPr>
              <a:spLocks/>
            </p:cNvSpPr>
            <p:nvPr/>
          </p:nvSpPr>
          <p:spPr bwMode="auto">
            <a:xfrm flipH="1">
              <a:off x="3920994" y="2898774"/>
              <a:ext cx="201612" cy="323850"/>
            </a:xfrm>
            <a:custGeom>
              <a:avLst/>
              <a:gdLst/>
              <a:ahLst/>
              <a:cxnLst>
                <a:cxn ang="0">
                  <a:pos x="385" y="172"/>
                </a:cxn>
                <a:cxn ang="0">
                  <a:pos x="543" y="158"/>
                </a:cxn>
                <a:cxn ang="0">
                  <a:pos x="637" y="133"/>
                </a:cxn>
                <a:cxn ang="0">
                  <a:pos x="667" y="90"/>
                </a:cxn>
                <a:cxn ang="0">
                  <a:pos x="667" y="52"/>
                </a:cxn>
                <a:cxn ang="0">
                  <a:pos x="694" y="20"/>
                </a:cxn>
                <a:cxn ang="0">
                  <a:pos x="782" y="0"/>
                </a:cxn>
                <a:cxn ang="0">
                  <a:pos x="863" y="7"/>
                </a:cxn>
                <a:cxn ang="0">
                  <a:pos x="763" y="907"/>
                </a:cxn>
                <a:cxn ang="0">
                  <a:pos x="694" y="990"/>
                </a:cxn>
                <a:cxn ang="0">
                  <a:pos x="605" y="1071"/>
                </a:cxn>
                <a:cxn ang="0">
                  <a:pos x="481" y="1134"/>
                </a:cxn>
                <a:cxn ang="0">
                  <a:pos x="334" y="1153"/>
                </a:cxn>
                <a:cxn ang="0">
                  <a:pos x="138" y="1164"/>
                </a:cxn>
                <a:cxn ang="0">
                  <a:pos x="25" y="1147"/>
                </a:cxn>
                <a:cxn ang="0">
                  <a:pos x="0" y="1083"/>
                </a:cxn>
                <a:cxn ang="0">
                  <a:pos x="13" y="1001"/>
                </a:cxn>
                <a:cxn ang="0">
                  <a:pos x="95" y="750"/>
                </a:cxn>
                <a:cxn ang="0">
                  <a:pos x="163" y="499"/>
                </a:cxn>
                <a:cxn ang="0">
                  <a:pos x="195" y="310"/>
                </a:cxn>
                <a:cxn ang="0">
                  <a:pos x="195" y="259"/>
                </a:cxn>
                <a:cxn ang="0">
                  <a:pos x="239" y="190"/>
                </a:cxn>
                <a:cxn ang="0">
                  <a:pos x="291" y="172"/>
                </a:cxn>
                <a:cxn ang="0">
                  <a:pos x="385" y="172"/>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24" name="Freeform 107"/>
            <p:cNvSpPr>
              <a:spLocks/>
            </p:cNvSpPr>
            <p:nvPr/>
          </p:nvSpPr>
          <p:spPr bwMode="auto">
            <a:xfrm flipH="1">
              <a:off x="3925756" y="2916236"/>
              <a:ext cx="173038" cy="293688"/>
            </a:xfrm>
            <a:custGeom>
              <a:avLst/>
              <a:gdLst/>
              <a:ahLst/>
              <a:cxnLst>
                <a:cxn ang="0">
                  <a:pos x="257" y="214"/>
                </a:cxn>
                <a:cxn ang="0">
                  <a:pos x="397" y="207"/>
                </a:cxn>
                <a:cxn ang="0">
                  <a:pos x="542" y="182"/>
                </a:cxn>
                <a:cxn ang="0">
                  <a:pos x="628" y="138"/>
                </a:cxn>
                <a:cxn ang="0">
                  <a:pos x="679" y="100"/>
                </a:cxn>
                <a:cxn ang="0">
                  <a:pos x="743" y="0"/>
                </a:cxn>
                <a:cxn ang="0">
                  <a:pos x="648" y="822"/>
                </a:cxn>
                <a:cxn ang="0">
                  <a:pos x="585" y="898"/>
                </a:cxn>
                <a:cxn ang="0">
                  <a:pos x="516" y="967"/>
                </a:cxn>
                <a:cxn ang="0">
                  <a:pos x="428" y="1016"/>
                </a:cxn>
                <a:cxn ang="0">
                  <a:pos x="353" y="1042"/>
                </a:cxn>
                <a:cxn ang="0">
                  <a:pos x="257" y="1055"/>
                </a:cxn>
                <a:cxn ang="0">
                  <a:pos x="170" y="1068"/>
                </a:cxn>
                <a:cxn ang="0">
                  <a:pos x="69" y="1068"/>
                </a:cxn>
                <a:cxn ang="0">
                  <a:pos x="24" y="1055"/>
                </a:cxn>
                <a:cxn ang="0">
                  <a:pos x="0" y="1016"/>
                </a:cxn>
                <a:cxn ang="0">
                  <a:pos x="11" y="956"/>
                </a:cxn>
                <a:cxn ang="0">
                  <a:pos x="75" y="809"/>
                </a:cxn>
                <a:cxn ang="0">
                  <a:pos x="184" y="321"/>
                </a:cxn>
                <a:cxn ang="0">
                  <a:pos x="201" y="252"/>
                </a:cxn>
                <a:cxn ang="0">
                  <a:pos x="257" y="214"/>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headEnd/>
              <a:tailEnd/>
            </a:ln>
          </p:spPr>
          <p:txBody>
            <a:bodyPr/>
            <a:lstStyle/>
            <a:p>
              <a:endParaRPr lang="zh-CN" altLang="en-US"/>
            </a:p>
          </p:txBody>
        </p:sp>
      </p:grpSp>
      <p:grpSp>
        <p:nvGrpSpPr>
          <p:cNvPr id="5" name="组合 4"/>
          <p:cNvGrpSpPr/>
          <p:nvPr/>
        </p:nvGrpSpPr>
        <p:grpSpPr>
          <a:xfrm>
            <a:off x="5270368" y="2525245"/>
            <a:ext cx="927100" cy="919163"/>
            <a:chOff x="4111494" y="3446461"/>
            <a:chExt cx="927100" cy="919163"/>
          </a:xfrm>
        </p:grpSpPr>
        <p:sp>
          <p:nvSpPr>
            <p:cNvPr id="126" name="Freeform 110"/>
            <p:cNvSpPr>
              <a:spLocks/>
            </p:cNvSpPr>
            <p:nvPr/>
          </p:nvSpPr>
          <p:spPr bwMode="auto">
            <a:xfrm flipH="1">
              <a:off x="4555994" y="3781424"/>
              <a:ext cx="276225" cy="204787"/>
            </a:xfrm>
            <a:custGeom>
              <a:avLst/>
              <a:gdLst/>
              <a:ahLst/>
              <a:cxnLst>
                <a:cxn ang="0">
                  <a:pos x="0" y="225"/>
                </a:cxn>
                <a:cxn ang="0">
                  <a:pos x="0" y="738"/>
                </a:cxn>
                <a:cxn ang="0">
                  <a:pos x="1188" y="360"/>
                </a:cxn>
                <a:cxn ang="0">
                  <a:pos x="1188" y="0"/>
                </a:cxn>
                <a:cxn ang="0">
                  <a:pos x="0" y="225"/>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27" name="Freeform 111"/>
            <p:cNvSpPr>
              <a:spLocks/>
            </p:cNvSpPr>
            <p:nvPr/>
          </p:nvSpPr>
          <p:spPr bwMode="auto">
            <a:xfrm flipH="1">
              <a:off x="4832219" y="3830636"/>
              <a:ext cx="206375" cy="155575"/>
            </a:xfrm>
            <a:custGeom>
              <a:avLst/>
              <a:gdLst/>
              <a:ahLst/>
              <a:cxnLst>
                <a:cxn ang="0">
                  <a:pos x="882" y="50"/>
                </a:cxn>
                <a:cxn ang="0">
                  <a:pos x="882" y="563"/>
                </a:cxn>
                <a:cxn ang="0">
                  <a:pos x="0" y="436"/>
                </a:cxn>
                <a:cxn ang="0">
                  <a:pos x="0" y="0"/>
                </a:cxn>
                <a:cxn ang="0">
                  <a:pos x="882" y="50"/>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28" name="Freeform 112"/>
            <p:cNvSpPr>
              <a:spLocks/>
            </p:cNvSpPr>
            <p:nvPr/>
          </p:nvSpPr>
          <p:spPr bwMode="auto">
            <a:xfrm flipH="1">
              <a:off x="4555994" y="3781424"/>
              <a:ext cx="482600" cy="63500"/>
            </a:xfrm>
            <a:custGeom>
              <a:avLst/>
              <a:gdLst/>
              <a:ahLst/>
              <a:cxnLst>
                <a:cxn ang="0">
                  <a:pos x="0" y="175"/>
                </a:cxn>
                <a:cxn ang="0">
                  <a:pos x="892" y="225"/>
                </a:cxn>
                <a:cxn ang="0">
                  <a:pos x="2070" y="0"/>
                </a:cxn>
                <a:cxn ang="0">
                  <a:pos x="1202" y="0"/>
                </a:cxn>
                <a:cxn ang="0">
                  <a:pos x="0" y="175"/>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29" name="Freeform 113"/>
            <p:cNvSpPr>
              <a:spLocks/>
            </p:cNvSpPr>
            <p:nvPr/>
          </p:nvSpPr>
          <p:spPr bwMode="auto">
            <a:xfrm flipH="1">
              <a:off x="4705219" y="3763961"/>
              <a:ext cx="176212" cy="57150"/>
            </a:xfrm>
            <a:custGeom>
              <a:avLst/>
              <a:gdLst/>
              <a:ahLst/>
              <a:cxnLst>
                <a:cxn ang="0">
                  <a:pos x="0" y="120"/>
                </a:cxn>
                <a:cxn ang="0">
                  <a:pos x="0" y="188"/>
                </a:cxn>
                <a:cxn ang="0">
                  <a:pos x="351" y="210"/>
                </a:cxn>
                <a:cxn ang="0">
                  <a:pos x="751" y="135"/>
                </a:cxn>
                <a:cxn ang="0">
                  <a:pos x="751" y="0"/>
                </a:cxn>
                <a:cxn ang="0">
                  <a:pos x="0" y="120"/>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0" name="Freeform 114"/>
            <p:cNvSpPr>
              <a:spLocks/>
            </p:cNvSpPr>
            <p:nvPr/>
          </p:nvSpPr>
          <p:spPr bwMode="auto">
            <a:xfrm flipH="1">
              <a:off x="4609969" y="3516311"/>
              <a:ext cx="225425" cy="284163"/>
            </a:xfrm>
            <a:custGeom>
              <a:avLst/>
              <a:gdLst/>
              <a:ahLst/>
              <a:cxnLst>
                <a:cxn ang="0">
                  <a:pos x="135" y="1031"/>
                </a:cxn>
                <a:cxn ang="0">
                  <a:pos x="0" y="33"/>
                </a:cxn>
                <a:cxn ang="0">
                  <a:pos x="827" y="0"/>
                </a:cxn>
                <a:cxn ang="0">
                  <a:pos x="960" y="889"/>
                </a:cxn>
                <a:cxn ang="0">
                  <a:pos x="135" y="1031"/>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1" name="Freeform 115"/>
            <p:cNvSpPr>
              <a:spLocks/>
            </p:cNvSpPr>
            <p:nvPr/>
          </p:nvSpPr>
          <p:spPr bwMode="auto">
            <a:xfrm flipH="1">
              <a:off x="4805231" y="3524249"/>
              <a:ext cx="196850" cy="282575"/>
            </a:xfrm>
            <a:custGeom>
              <a:avLst/>
              <a:gdLst/>
              <a:ahLst/>
              <a:cxnLst>
                <a:cxn ang="0">
                  <a:pos x="715" y="0"/>
                </a:cxn>
                <a:cxn ang="0">
                  <a:pos x="0" y="228"/>
                </a:cxn>
                <a:cxn ang="0">
                  <a:pos x="102" y="1026"/>
                </a:cxn>
                <a:cxn ang="0">
                  <a:pos x="850" y="1000"/>
                </a:cxn>
                <a:cxn ang="0">
                  <a:pos x="715" y="0"/>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2" name="Freeform 116"/>
            <p:cNvSpPr>
              <a:spLocks/>
            </p:cNvSpPr>
            <p:nvPr/>
          </p:nvSpPr>
          <p:spPr bwMode="auto">
            <a:xfrm flipH="1">
              <a:off x="4635369" y="3544886"/>
              <a:ext cx="163512" cy="212725"/>
            </a:xfrm>
            <a:custGeom>
              <a:avLst/>
              <a:gdLst/>
              <a:ahLst/>
              <a:cxnLst>
                <a:cxn ang="0">
                  <a:pos x="0" y="36"/>
                </a:cxn>
                <a:cxn ang="0">
                  <a:pos x="98" y="778"/>
                </a:cxn>
                <a:cxn ang="0">
                  <a:pos x="689" y="689"/>
                </a:cxn>
                <a:cxn ang="0">
                  <a:pos x="587" y="0"/>
                </a:cxn>
                <a:cxn ang="0">
                  <a:pos x="0" y="36"/>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133" name="Freeform 117"/>
            <p:cNvSpPr>
              <a:spLocks/>
            </p:cNvSpPr>
            <p:nvPr/>
          </p:nvSpPr>
          <p:spPr bwMode="auto">
            <a:xfrm flipH="1">
              <a:off x="4575044" y="3803649"/>
              <a:ext cx="158750" cy="131762"/>
            </a:xfrm>
            <a:custGeom>
              <a:avLst/>
              <a:gdLst/>
              <a:ahLst/>
              <a:cxnLst>
                <a:cxn ang="0">
                  <a:pos x="674" y="0"/>
                </a:cxn>
                <a:cxn ang="0">
                  <a:pos x="0" y="143"/>
                </a:cxn>
                <a:cxn ang="0">
                  <a:pos x="0" y="482"/>
                </a:cxn>
                <a:cxn ang="0">
                  <a:pos x="674" y="271"/>
                </a:cxn>
                <a:cxn ang="0">
                  <a:pos x="674" y="0"/>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4" name="Line 118"/>
            <p:cNvSpPr>
              <a:spLocks noChangeShapeType="1"/>
            </p:cNvSpPr>
            <p:nvPr/>
          </p:nvSpPr>
          <p:spPr bwMode="auto">
            <a:xfrm flipH="1" flipV="1">
              <a:off x="4587744" y="3836986"/>
              <a:ext cx="41275" cy="9525"/>
            </a:xfrm>
            <a:prstGeom prst="line">
              <a:avLst/>
            </a:prstGeom>
            <a:noFill/>
            <a:ln w="9525">
              <a:solidFill>
                <a:srgbClr val="000000"/>
              </a:solidFill>
              <a:round/>
              <a:headEnd/>
              <a:tailEnd/>
            </a:ln>
          </p:spPr>
          <p:txBody>
            <a:bodyPr/>
            <a:lstStyle/>
            <a:p>
              <a:endParaRPr lang="zh-CN" altLang="en-US"/>
            </a:p>
          </p:txBody>
        </p:sp>
        <p:sp>
          <p:nvSpPr>
            <p:cNvPr id="135" name="Line 119"/>
            <p:cNvSpPr>
              <a:spLocks noChangeShapeType="1"/>
            </p:cNvSpPr>
            <p:nvPr/>
          </p:nvSpPr>
          <p:spPr bwMode="auto">
            <a:xfrm>
              <a:off x="4652831" y="3851274"/>
              <a:ext cx="52388" cy="15875"/>
            </a:xfrm>
            <a:prstGeom prst="line">
              <a:avLst/>
            </a:prstGeom>
            <a:noFill/>
            <a:ln w="9525">
              <a:solidFill>
                <a:srgbClr val="000000"/>
              </a:solidFill>
              <a:round/>
              <a:headEnd/>
              <a:tailEnd/>
            </a:ln>
          </p:spPr>
          <p:txBody>
            <a:bodyPr/>
            <a:lstStyle/>
            <a:p>
              <a:endParaRPr lang="zh-CN" altLang="en-US"/>
            </a:p>
          </p:txBody>
        </p:sp>
        <p:sp>
          <p:nvSpPr>
            <p:cNvPr id="136" name="Line 120"/>
            <p:cNvSpPr>
              <a:spLocks noChangeShapeType="1"/>
            </p:cNvSpPr>
            <p:nvPr/>
          </p:nvSpPr>
          <p:spPr bwMode="auto">
            <a:xfrm flipH="1">
              <a:off x="4640131" y="3821111"/>
              <a:ext cx="0" cy="85725"/>
            </a:xfrm>
            <a:prstGeom prst="line">
              <a:avLst/>
            </a:prstGeom>
            <a:noFill/>
            <a:ln w="1588">
              <a:solidFill>
                <a:srgbClr val="000000"/>
              </a:solidFill>
              <a:round/>
              <a:headEnd/>
              <a:tailEnd/>
            </a:ln>
          </p:spPr>
          <p:txBody>
            <a:bodyPr/>
            <a:lstStyle/>
            <a:p>
              <a:endParaRPr lang="zh-CN" altLang="en-US"/>
            </a:p>
          </p:txBody>
        </p:sp>
        <p:sp>
          <p:nvSpPr>
            <p:cNvPr id="137" name="Line 121"/>
            <p:cNvSpPr>
              <a:spLocks noChangeShapeType="1"/>
            </p:cNvSpPr>
            <p:nvPr/>
          </p:nvSpPr>
          <p:spPr bwMode="auto">
            <a:xfrm flipH="1">
              <a:off x="4714744" y="3838574"/>
              <a:ext cx="1587" cy="95250"/>
            </a:xfrm>
            <a:prstGeom prst="line">
              <a:avLst/>
            </a:prstGeom>
            <a:noFill/>
            <a:ln w="1588">
              <a:solidFill>
                <a:srgbClr val="000000"/>
              </a:solidFill>
              <a:round/>
              <a:headEnd/>
              <a:tailEnd/>
            </a:ln>
          </p:spPr>
          <p:txBody>
            <a:bodyPr/>
            <a:lstStyle/>
            <a:p>
              <a:endParaRPr lang="zh-CN" altLang="en-US"/>
            </a:p>
          </p:txBody>
        </p:sp>
        <p:sp>
          <p:nvSpPr>
            <p:cNvPr id="138" name="Line 122"/>
            <p:cNvSpPr>
              <a:spLocks noChangeShapeType="1"/>
            </p:cNvSpPr>
            <p:nvPr/>
          </p:nvSpPr>
          <p:spPr bwMode="auto">
            <a:xfrm>
              <a:off x="4573456" y="3836986"/>
              <a:ext cx="142875" cy="42863"/>
            </a:xfrm>
            <a:prstGeom prst="line">
              <a:avLst/>
            </a:prstGeom>
            <a:noFill/>
            <a:ln w="1588">
              <a:solidFill>
                <a:srgbClr val="000000"/>
              </a:solidFill>
              <a:round/>
              <a:headEnd/>
              <a:tailEnd/>
            </a:ln>
          </p:spPr>
          <p:txBody>
            <a:bodyPr/>
            <a:lstStyle/>
            <a:p>
              <a:endParaRPr lang="zh-CN" altLang="en-US"/>
            </a:p>
          </p:txBody>
        </p:sp>
        <p:sp>
          <p:nvSpPr>
            <p:cNvPr id="139" name="Line 123"/>
            <p:cNvSpPr>
              <a:spLocks noChangeShapeType="1"/>
            </p:cNvSpPr>
            <p:nvPr/>
          </p:nvSpPr>
          <p:spPr bwMode="auto">
            <a:xfrm flipH="1" flipV="1">
              <a:off x="4573456" y="3824286"/>
              <a:ext cx="142875" cy="39688"/>
            </a:xfrm>
            <a:prstGeom prst="line">
              <a:avLst/>
            </a:prstGeom>
            <a:noFill/>
            <a:ln w="1588">
              <a:solidFill>
                <a:srgbClr val="000000"/>
              </a:solidFill>
              <a:round/>
              <a:headEnd/>
              <a:tailEnd/>
            </a:ln>
          </p:spPr>
          <p:txBody>
            <a:bodyPr/>
            <a:lstStyle/>
            <a:p>
              <a:endParaRPr lang="zh-CN" altLang="en-US"/>
            </a:p>
          </p:txBody>
        </p:sp>
        <p:sp>
          <p:nvSpPr>
            <p:cNvPr id="140" name="Freeform 124"/>
            <p:cNvSpPr>
              <a:spLocks/>
            </p:cNvSpPr>
            <p:nvPr/>
          </p:nvSpPr>
          <p:spPr bwMode="auto">
            <a:xfrm flipH="1">
              <a:off x="4748081" y="3930649"/>
              <a:ext cx="17463" cy="53975"/>
            </a:xfrm>
            <a:custGeom>
              <a:avLst/>
              <a:gdLst/>
              <a:ahLst/>
              <a:cxnLst>
                <a:cxn ang="0">
                  <a:pos x="23" y="0"/>
                </a:cxn>
                <a:cxn ang="0">
                  <a:pos x="0" y="183"/>
                </a:cxn>
                <a:cxn ang="0">
                  <a:pos x="55" y="194"/>
                </a:cxn>
                <a:cxn ang="0">
                  <a:pos x="75" y="8"/>
                </a:cxn>
                <a:cxn ang="0">
                  <a:pos x="23" y="0"/>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41" name="Freeform 125"/>
            <p:cNvSpPr>
              <a:spLocks/>
            </p:cNvSpPr>
            <p:nvPr/>
          </p:nvSpPr>
          <p:spPr bwMode="auto">
            <a:xfrm flipH="1">
              <a:off x="4705219" y="3936999"/>
              <a:ext cx="49212" cy="47625"/>
            </a:xfrm>
            <a:custGeom>
              <a:avLst/>
              <a:gdLst/>
              <a:ahLst/>
              <a:cxnLst>
                <a:cxn ang="0">
                  <a:pos x="17" y="5"/>
                </a:cxn>
                <a:cxn ang="0">
                  <a:pos x="0" y="168"/>
                </a:cxn>
                <a:cxn ang="0">
                  <a:pos x="206" y="84"/>
                </a:cxn>
                <a:cxn ang="0">
                  <a:pos x="126" y="58"/>
                </a:cxn>
                <a:cxn ang="0">
                  <a:pos x="52" y="97"/>
                </a:cxn>
                <a:cxn ang="0">
                  <a:pos x="75" y="0"/>
                </a:cxn>
                <a:cxn ang="0">
                  <a:pos x="17" y="5"/>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42" name="Freeform 126"/>
            <p:cNvSpPr>
              <a:spLocks/>
            </p:cNvSpPr>
            <p:nvPr/>
          </p:nvSpPr>
          <p:spPr bwMode="auto">
            <a:xfrm flipH="1">
              <a:off x="4416294" y="3805236"/>
              <a:ext cx="368300" cy="203200"/>
            </a:xfrm>
            <a:custGeom>
              <a:avLst/>
              <a:gdLst/>
              <a:ahLst/>
              <a:cxnLst>
                <a:cxn ang="0">
                  <a:pos x="0" y="309"/>
                </a:cxn>
                <a:cxn ang="0">
                  <a:pos x="759" y="729"/>
                </a:cxn>
                <a:cxn ang="0">
                  <a:pos x="1583" y="318"/>
                </a:cxn>
                <a:cxn ang="0">
                  <a:pos x="951" y="0"/>
                </a:cxn>
                <a:cxn ang="0">
                  <a:pos x="0" y="30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43" name="Freeform 127"/>
            <p:cNvSpPr>
              <a:spLocks/>
            </p:cNvSpPr>
            <p:nvPr/>
          </p:nvSpPr>
          <p:spPr bwMode="auto">
            <a:xfrm flipH="1">
              <a:off x="4606794" y="3890961"/>
              <a:ext cx="185737" cy="144463"/>
            </a:xfrm>
            <a:custGeom>
              <a:avLst/>
              <a:gdLst/>
              <a:ahLst/>
              <a:cxnLst>
                <a:cxn ang="0">
                  <a:pos x="28" y="0"/>
                </a:cxn>
                <a:cxn ang="0">
                  <a:pos x="792" y="426"/>
                </a:cxn>
                <a:cxn ang="0">
                  <a:pos x="770" y="516"/>
                </a:cxn>
                <a:cxn ang="0">
                  <a:pos x="0" y="82"/>
                </a:cxn>
                <a:cxn ang="0">
                  <a:pos x="28" y="0"/>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44" name="Freeform 128"/>
            <p:cNvSpPr>
              <a:spLocks/>
            </p:cNvSpPr>
            <p:nvPr/>
          </p:nvSpPr>
          <p:spPr bwMode="auto">
            <a:xfrm flipH="1">
              <a:off x="4413119" y="3894136"/>
              <a:ext cx="196850" cy="141288"/>
            </a:xfrm>
            <a:custGeom>
              <a:avLst/>
              <a:gdLst/>
              <a:ahLst/>
              <a:cxnLst>
                <a:cxn ang="0">
                  <a:pos x="0" y="507"/>
                </a:cxn>
                <a:cxn ang="0">
                  <a:pos x="25" y="411"/>
                </a:cxn>
                <a:cxn ang="0">
                  <a:pos x="846" y="0"/>
                </a:cxn>
                <a:cxn ang="0">
                  <a:pos x="817" y="76"/>
                </a:cxn>
                <a:cxn ang="0">
                  <a:pos x="0" y="507"/>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45" name="Freeform 129"/>
            <p:cNvSpPr>
              <a:spLocks/>
            </p:cNvSpPr>
            <p:nvPr/>
          </p:nvSpPr>
          <p:spPr bwMode="auto">
            <a:xfrm flipH="1">
              <a:off x="4563931" y="3898899"/>
              <a:ext cx="149225" cy="92075"/>
            </a:xfrm>
            <a:custGeom>
              <a:avLst/>
              <a:gdLst/>
              <a:ahLst/>
              <a:cxnLst>
                <a:cxn ang="0">
                  <a:pos x="0" y="83"/>
                </a:cxn>
                <a:cxn ang="0">
                  <a:pos x="220" y="0"/>
                </a:cxn>
                <a:cxn ang="0">
                  <a:pos x="637" y="224"/>
                </a:cxn>
                <a:cxn ang="0">
                  <a:pos x="425" y="321"/>
                </a:cxn>
                <a:cxn ang="0">
                  <a:pos x="0" y="83"/>
                </a:cxn>
              </a:cxnLst>
              <a:rect l="0" t="0" r="r" b="b"/>
              <a:pathLst>
                <a:path w="637" h="321">
                  <a:moveTo>
                    <a:pt x="0" y="83"/>
                  </a:moveTo>
                  <a:lnTo>
                    <a:pt x="220" y="0"/>
                  </a:lnTo>
                  <a:lnTo>
                    <a:pt x="637" y="224"/>
                  </a:lnTo>
                  <a:lnTo>
                    <a:pt x="425" y="321"/>
                  </a:lnTo>
                  <a:lnTo>
                    <a:pt x="0" y="83"/>
                  </a:lnTo>
                  <a:close/>
                </a:path>
              </a:pathLst>
            </a:custGeom>
            <a:solidFill>
              <a:srgbClr val="A0A0A0"/>
            </a:solidFill>
            <a:ln w="9525">
              <a:noFill/>
              <a:round/>
              <a:headEnd/>
              <a:tailEnd/>
            </a:ln>
          </p:spPr>
          <p:txBody>
            <a:bodyPr/>
            <a:lstStyle/>
            <a:p>
              <a:endParaRPr lang="zh-CN" altLang="en-US"/>
            </a:p>
          </p:txBody>
        </p:sp>
        <p:sp>
          <p:nvSpPr>
            <p:cNvPr id="146" name="Freeform 130"/>
            <p:cNvSpPr>
              <a:spLocks/>
            </p:cNvSpPr>
            <p:nvPr/>
          </p:nvSpPr>
          <p:spPr bwMode="auto">
            <a:xfrm flipH="1">
              <a:off x="4430581" y="3838574"/>
              <a:ext cx="222250" cy="120650"/>
            </a:xfrm>
            <a:custGeom>
              <a:avLst/>
              <a:gdLst/>
              <a:ahLst/>
              <a:cxnLst>
                <a:cxn ang="0">
                  <a:pos x="0" y="210"/>
                </a:cxn>
                <a:cxn ang="0">
                  <a:pos x="410" y="434"/>
                </a:cxn>
                <a:cxn ang="0">
                  <a:pos x="938" y="186"/>
                </a:cxn>
                <a:cxn ang="0">
                  <a:pos x="554" y="0"/>
                </a:cxn>
                <a:cxn ang="0">
                  <a:pos x="0" y="210"/>
                </a:cxn>
              </a:cxnLst>
              <a:rect l="0" t="0" r="r" b="b"/>
              <a:pathLst>
                <a:path w="938" h="434">
                  <a:moveTo>
                    <a:pt x="0" y="210"/>
                  </a:moveTo>
                  <a:lnTo>
                    <a:pt x="410" y="434"/>
                  </a:lnTo>
                  <a:lnTo>
                    <a:pt x="938" y="186"/>
                  </a:lnTo>
                  <a:lnTo>
                    <a:pt x="554" y="0"/>
                  </a:lnTo>
                  <a:lnTo>
                    <a:pt x="0" y="210"/>
                  </a:lnTo>
                  <a:close/>
                </a:path>
              </a:pathLst>
            </a:custGeom>
            <a:solidFill>
              <a:srgbClr val="A0A0A0"/>
            </a:solidFill>
            <a:ln w="9525">
              <a:noFill/>
              <a:round/>
              <a:headEnd/>
              <a:tailEnd/>
            </a:ln>
          </p:spPr>
          <p:txBody>
            <a:bodyPr/>
            <a:lstStyle/>
            <a:p>
              <a:endParaRPr lang="zh-CN" altLang="en-US"/>
            </a:p>
          </p:txBody>
        </p:sp>
        <p:sp>
          <p:nvSpPr>
            <p:cNvPr id="147" name="Freeform 131"/>
            <p:cNvSpPr>
              <a:spLocks/>
            </p:cNvSpPr>
            <p:nvPr/>
          </p:nvSpPr>
          <p:spPr bwMode="auto">
            <a:xfrm flipH="1">
              <a:off x="4524244" y="3813174"/>
              <a:ext cx="241300" cy="107950"/>
            </a:xfrm>
            <a:custGeom>
              <a:avLst/>
              <a:gdLst/>
              <a:ahLst/>
              <a:cxnLst>
                <a:cxn ang="0">
                  <a:pos x="216" y="395"/>
                </a:cxn>
                <a:cxn ang="0">
                  <a:pos x="0" y="285"/>
                </a:cxn>
                <a:cxn ang="0">
                  <a:pos x="867" y="0"/>
                </a:cxn>
                <a:cxn ang="0">
                  <a:pos x="1034" y="82"/>
                </a:cxn>
                <a:cxn ang="0">
                  <a:pos x="216" y="395"/>
                </a:cxn>
              </a:cxnLst>
              <a:rect l="0" t="0" r="r" b="b"/>
              <a:pathLst>
                <a:path w="1034" h="395">
                  <a:moveTo>
                    <a:pt x="216" y="395"/>
                  </a:moveTo>
                  <a:lnTo>
                    <a:pt x="0" y="285"/>
                  </a:lnTo>
                  <a:lnTo>
                    <a:pt x="867" y="0"/>
                  </a:lnTo>
                  <a:lnTo>
                    <a:pt x="1034" y="82"/>
                  </a:lnTo>
                  <a:lnTo>
                    <a:pt x="216" y="395"/>
                  </a:lnTo>
                  <a:close/>
                </a:path>
              </a:pathLst>
            </a:custGeom>
            <a:solidFill>
              <a:srgbClr val="A0A0A0"/>
            </a:solidFill>
            <a:ln w="9525">
              <a:noFill/>
              <a:round/>
              <a:headEnd/>
              <a:tailEnd/>
            </a:ln>
          </p:spPr>
          <p:txBody>
            <a:bodyPr/>
            <a:lstStyle/>
            <a:p>
              <a:endParaRPr lang="zh-CN" altLang="en-US"/>
            </a:p>
          </p:txBody>
        </p:sp>
        <p:sp>
          <p:nvSpPr>
            <p:cNvPr id="148" name="Line 132"/>
            <p:cNvSpPr>
              <a:spLocks noChangeShapeType="1"/>
            </p:cNvSpPr>
            <p:nvPr/>
          </p:nvSpPr>
          <p:spPr bwMode="auto">
            <a:xfrm flipH="1" flipV="1">
              <a:off x="4552819" y="3817936"/>
              <a:ext cx="206375" cy="84138"/>
            </a:xfrm>
            <a:prstGeom prst="line">
              <a:avLst/>
            </a:prstGeom>
            <a:noFill/>
            <a:ln w="4763">
              <a:solidFill>
                <a:srgbClr val="808080"/>
              </a:solidFill>
              <a:round/>
              <a:headEnd/>
              <a:tailEnd/>
            </a:ln>
          </p:spPr>
          <p:txBody>
            <a:bodyPr/>
            <a:lstStyle/>
            <a:p>
              <a:endParaRPr lang="zh-CN" altLang="en-US"/>
            </a:p>
          </p:txBody>
        </p:sp>
        <p:sp>
          <p:nvSpPr>
            <p:cNvPr id="149" name="Line 133"/>
            <p:cNvSpPr>
              <a:spLocks noChangeShapeType="1"/>
            </p:cNvSpPr>
            <p:nvPr/>
          </p:nvSpPr>
          <p:spPr bwMode="auto">
            <a:xfrm flipH="1" flipV="1">
              <a:off x="4541706" y="3821111"/>
              <a:ext cx="200025" cy="87313"/>
            </a:xfrm>
            <a:prstGeom prst="line">
              <a:avLst/>
            </a:prstGeom>
            <a:noFill/>
            <a:ln w="4763">
              <a:solidFill>
                <a:srgbClr val="808080"/>
              </a:solidFill>
              <a:round/>
              <a:headEnd/>
              <a:tailEnd/>
            </a:ln>
          </p:spPr>
          <p:txBody>
            <a:bodyPr/>
            <a:lstStyle/>
            <a:p>
              <a:endParaRPr lang="zh-CN" altLang="en-US"/>
            </a:p>
          </p:txBody>
        </p:sp>
        <p:sp>
          <p:nvSpPr>
            <p:cNvPr id="150" name="Line 134"/>
            <p:cNvSpPr>
              <a:spLocks noChangeShapeType="1"/>
            </p:cNvSpPr>
            <p:nvPr/>
          </p:nvSpPr>
          <p:spPr bwMode="auto">
            <a:xfrm flipH="1" flipV="1">
              <a:off x="4530594" y="3830636"/>
              <a:ext cx="196850" cy="88900"/>
            </a:xfrm>
            <a:prstGeom prst="line">
              <a:avLst/>
            </a:prstGeom>
            <a:noFill/>
            <a:ln w="4763">
              <a:solidFill>
                <a:srgbClr val="808080"/>
              </a:solidFill>
              <a:round/>
              <a:headEnd/>
              <a:tailEnd/>
            </a:ln>
          </p:spPr>
          <p:txBody>
            <a:bodyPr/>
            <a:lstStyle/>
            <a:p>
              <a:endParaRPr lang="zh-CN" altLang="en-US"/>
            </a:p>
          </p:txBody>
        </p:sp>
        <p:sp>
          <p:nvSpPr>
            <p:cNvPr id="151" name="Line 135"/>
            <p:cNvSpPr>
              <a:spLocks noChangeShapeType="1"/>
            </p:cNvSpPr>
            <p:nvPr/>
          </p:nvSpPr>
          <p:spPr bwMode="auto">
            <a:xfrm flipH="1" flipV="1">
              <a:off x="4506781" y="3844924"/>
              <a:ext cx="193675" cy="90487"/>
            </a:xfrm>
            <a:prstGeom prst="line">
              <a:avLst/>
            </a:prstGeom>
            <a:noFill/>
            <a:ln w="4763">
              <a:solidFill>
                <a:srgbClr val="808080"/>
              </a:solidFill>
              <a:round/>
              <a:headEnd/>
              <a:tailEnd/>
            </a:ln>
          </p:spPr>
          <p:txBody>
            <a:bodyPr/>
            <a:lstStyle/>
            <a:p>
              <a:endParaRPr lang="zh-CN" altLang="en-US"/>
            </a:p>
          </p:txBody>
        </p:sp>
        <p:sp>
          <p:nvSpPr>
            <p:cNvPr id="152" name="Line 136"/>
            <p:cNvSpPr>
              <a:spLocks noChangeShapeType="1"/>
            </p:cNvSpPr>
            <p:nvPr/>
          </p:nvSpPr>
          <p:spPr bwMode="auto">
            <a:xfrm flipH="1" flipV="1">
              <a:off x="4490906" y="3852861"/>
              <a:ext cx="192088" cy="95250"/>
            </a:xfrm>
            <a:prstGeom prst="line">
              <a:avLst/>
            </a:prstGeom>
            <a:noFill/>
            <a:ln w="4763">
              <a:solidFill>
                <a:srgbClr val="808080"/>
              </a:solidFill>
              <a:round/>
              <a:headEnd/>
              <a:tailEnd/>
            </a:ln>
          </p:spPr>
          <p:txBody>
            <a:bodyPr/>
            <a:lstStyle/>
            <a:p>
              <a:endParaRPr lang="zh-CN" altLang="en-US"/>
            </a:p>
          </p:txBody>
        </p:sp>
        <p:sp>
          <p:nvSpPr>
            <p:cNvPr id="153" name="Line 137"/>
            <p:cNvSpPr>
              <a:spLocks noChangeShapeType="1"/>
            </p:cNvSpPr>
            <p:nvPr/>
          </p:nvSpPr>
          <p:spPr bwMode="auto">
            <a:xfrm flipH="1" flipV="1">
              <a:off x="4489319" y="3867149"/>
              <a:ext cx="173037" cy="88900"/>
            </a:xfrm>
            <a:prstGeom prst="line">
              <a:avLst/>
            </a:prstGeom>
            <a:noFill/>
            <a:ln w="4763">
              <a:solidFill>
                <a:srgbClr val="808080"/>
              </a:solidFill>
              <a:round/>
              <a:headEnd/>
              <a:tailEnd/>
            </a:ln>
          </p:spPr>
          <p:txBody>
            <a:bodyPr/>
            <a:lstStyle/>
            <a:p>
              <a:endParaRPr lang="zh-CN" altLang="en-US"/>
            </a:p>
          </p:txBody>
        </p:sp>
        <p:sp>
          <p:nvSpPr>
            <p:cNvPr id="154" name="Line 138"/>
            <p:cNvSpPr>
              <a:spLocks noChangeShapeType="1"/>
            </p:cNvSpPr>
            <p:nvPr/>
          </p:nvSpPr>
          <p:spPr bwMode="auto">
            <a:xfrm flipH="1" flipV="1">
              <a:off x="4478206" y="3875086"/>
              <a:ext cx="168275" cy="88900"/>
            </a:xfrm>
            <a:prstGeom prst="line">
              <a:avLst/>
            </a:prstGeom>
            <a:noFill/>
            <a:ln w="4763">
              <a:solidFill>
                <a:srgbClr val="808080"/>
              </a:solidFill>
              <a:round/>
              <a:headEnd/>
              <a:tailEnd/>
            </a:ln>
          </p:spPr>
          <p:txBody>
            <a:bodyPr/>
            <a:lstStyle/>
            <a:p>
              <a:endParaRPr lang="zh-CN" altLang="en-US"/>
            </a:p>
          </p:txBody>
        </p:sp>
        <p:sp>
          <p:nvSpPr>
            <p:cNvPr id="155" name="Line 139"/>
            <p:cNvSpPr>
              <a:spLocks noChangeShapeType="1"/>
            </p:cNvSpPr>
            <p:nvPr/>
          </p:nvSpPr>
          <p:spPr bwMode="auto">
            <a:xfrm flipH="1" flipV="1">
              <a:off x="4462331" y="3887786"/>
              <a:ext cx="158750" cy="85725"/>
            </a:xfrm>
            <a:prstGeom prst="line">
              <a:avLst/>
            </a:prstGeom>
            <a:noFill/>
            <a:ln w="4763">
              <a:solidFill>
                <a:srgbClr val="808080"/>
              </a:solidFill>
              <a:round/>
              <a:headEnd/>
              <a:tailEnd/>
            </a:ln>
          </p:spPr>
          <p:txBody>
            <a:bodyPr/>
            <a:lstStyle/>
            <a:p>
              <a:endParaRPr lang="zh-CN" altLang="en-US"/>
            </a:p>
          </p:txBody>
        </p:sp>
        <p:sp>
          <p:nvSpPr>
            <p:cNvPr id="156" name="Line 140"/>
            <p:cNvSpPr>
              <a:spLocks noChangeShapeType="1"/>
            </p:cNvSpPr>
            <p:nvPr/>
          </p:nvSpPr>
          <p:spPr bwMode="auto">
            <a:xfrm flipH="1">
              <a:off x="4594094" y="3916361"/>
              <a:ext cx="100012" cy="68263"/>
            </a:xfrm>
            <a:prstGeom prst="line">
              <a:avLst/>
            </a:prstGeom>
            <a:noFill/>
            <a:ln w="4763">
              <a:solidFill>
                <a:srgbClr val="808080"/>
              </a:solidFill>
              <a:round/>
              <a:headEnd/>
              <a:tailEnd/>
            </a:ln>
          </p:spPr>
          <p:txBody>
            <a:bodyPr/>
            <a:lstStyle/>
            <a:p>
              <a:endParaRPr lang="zh-CN" altLang="en-US"/>
            </a:p>
          </p:txBody>
        </p:sp>
        <p:sp>
          <p:nvSpPr>
            <p:cNvPr id="157" name="Line 141"/>
            <p:cNvSpPr>
              <a:spLocks noChangeShapeType="1"/>
            </p:cNvSpPr>
            <p:nvPr/>
          </p:nvSpPr>
          <p:spPr bwMode="auto">
            <a:xfrm flipH="1">
              <a:off x="4575044" y="3908424"/>
              <a:ext cx="98425" cy="63500"/>
            </a:xfrm>
            <a:prstGeom prst="line">
              <a:avLst/>
            </a:prstGeom>
            <a:noFill/>
            <a:ln w="4763">
              <a:solidFill>
                <a:srgbClr val="808080"/>
              </a:solidFill>
              <a:round/>
              <a:headEnd/>
              <a:tailEnd/>
            </a:ln>
          </p:spPr>
          <p:txBody>
            <a:bodyPr/>
            <a:lstStyle/>
            <a:p>
              <a:endParaRPr lang="zh-CN" altLang="en-US"/>
            </a:p>
          </p:txBody>
        </p:sp>
        <p:sp>
          <p:nvSpPr>
            <p:cNvPr id="158" name="Line 142"/>
            <p:cNvSpPr>
              <a:spLocks noChangeShapeType="1"/>
            </p:cNvSpPr>
            <p:nvPr/>
          </p:nvSpPr>
          <p:spPr bwMode="auto">
            <a:xfrm flipH="1">
              <a:off x="4533769" y="3887786"/>
              <a:ext cx="96837" cy="60325"/>
            </a:xfrm>
            <a:prstGeom prst="line">
              <a:avLst/>
            </a:prstGeom>
            <a:noFill/>
            <a:ln w="4763">
              <a:solidFill>
                <a:srgbClr val="808080"/>
              </a:solidFill>
              <a:round/>
              <a:headEnd/>
              <a:tailEnd/>
            </a:ln>
          </p:spPr>
          <p:txBody>
            <a:bodyPr/>
            <a:lstStyle/>
            <a:p>
              <a:endParaRPr lang="zh-CN" altLang="en-US"/>
            </a:p>
          </p:txBody>
        </p:sp>
        <p:sp>
          <p:nvSpPr>
            <p:cNvPr id="159" name="Line 143"/>
            <p:cNvSpPr>
              <a:spLocks noChangeShapeType="1"/>
            </p:cNvSpPr>
            <p:nvPr/>
          </p:nvSpPr>
          <p:spPr bwMode="auto">
            <a:xfrm flipH="1">
              <a:off x="4513131" y="3878261"/>
              <a:ext cx="95250" cy="58738"/>
            </a:xfrm>
            <a:prstGeom prst="line">
              <a:avLst/>
            </a:prstGeom>
            <a:noFill/>
            <a:ln w="4763">
              <a:solidFill>
                <a:srgbClr val="808080"/>
              </a:solidFill>
              <a:round/>
              <a:headEnd/>
              <a:tailEnd/>
            </a:ln>
          </p:spPr>
          <p:txBody>
            <a:bodyPr/>
            <a:lstStyle/>
            <a:p>
              <a:endParaRPr lang="zh-CN" altLang="en-US"/>
            </a:p>
          </p:txBody>
        </p:sp>
        <p:sp>
          <p:nvSpPr>
            <p:cNvPr id="160" name="Line 144"/>
            <p:cNvSpPr>
              <a:spLocks noChangeShapeType="1"/>
            </p:cNvSpPr>
            <p:nvPr/>
          </p:nvSpPr>
          <p:spPr bwMode="auto">
            <a:xfrm flipH="1">
              <a:off x="4490906" y="3867149"/>
              <a:ext cx="93663" cy="60325"/>
            </a:xfrm>
            <a:prstGeom prst="line">
              <a:avLst/>
            </a:prstGeom>
            <a:noFill/>
            <a:ln w="4763">
              <a:solidFill>
                <a:srgbClr val="808080"/>
              </a:solidFill>
              <a:round/>
              <a:headEnd/>
              <a:tailEnd/>
            </a:ln>
          </p:spPr>
          <p:txBody>
            <a:bodyPr/>
            <a:lstStyle/>
            <a:p>
              <a:endParaRPr lang="zh-CN" altLang="en-US"/>
            </a:p>
          </p:txBody>
        </p:sp>
        <p:sp>
          <p:nvSpPr>
            <p:cNvPr id="161" name="Line 145"/>
            <p:cNvSpPr>
              <a:spLocks noChangeShapeType="1"/>
            </p:cNvSpPr>
            <p:nvPr/>
          </p:nvSpPr>
          <p:spPr bwMode="auto">
            <a:xfrm flipH="1">
              <a:off x="4473444" y="3859211"/>
              <a:ext cx="90487" cy="57150"/>
            </a:xfrm>
            <a:prstGeom prst="line">
              <a:avLst/>
            </a:prstGeom>
            <a:noFill/>
            <a:ln w="4763">
              <a:solidFill>
                <a:srgbClr val="808080"/>
              </a:solidFill>
              <a:round/>
              <a:headEnd/>
              <a:tailEnd/>
            </a:ln>
          </p:spPr>
          <p:txBody>
            <a:bodyPr/>
            <a:lstStyle/>
            <a:p>
              <a:endParaRPr lang="zh-CN" altLang="en-US"/>
            </a:p>
          </p:txBody>
        </p:sp>
        <p:sp>
          <p:nvSpPr>
            <p:cNvPr id="162" name="Line 146"/>
            <p:cNvSpPr>
              <a:spLocks noChangeShapeType="1"/>
            </p:cNvSpPr>
            <p:nvPr/>
          </p:nvSpPr>
          <p:spPr bwMode="auto">
            <a:xfrm flipH="1">
              <a:off x="4454394" y="3849686"/>
              <a:ext cx="90487" cy="55563"/>
            </a:xfrm>
            <a:prstGeom prst="line">
              <a:avLst/>
            </a:prstGeom>
            <a:noFill/>
            <a:ln w="4763">
              <a:solidFill>
                <a:srgbClr val="808080"/>
              </a:solidFill>
              <a:round/>
              <a:headEnd/>
              <a:tailEnd/>
            </a:ln>
          </p:spPr>
          <p:txBody>
            <a:bodyPr/>
            <a:lstStyle/>
            <a:p>
              <a:endParaRPr lang="zh-CN" altLang="en-US"/>
            </a:p>
          </p:txBody>
        </p:sp>
        <p:sp>
          <p:nvSpPr>
            <p:cNvPr id="163" name="Line 147"/>
            <p:cNvSpPr>
              <a:spLocks noChangeShapeType="1"/>
            </p:cNvSpPr>
            <p:nvPr/>
          </p:nvSpPr>
          <p:spPr bwMode="auto">
            <a:xfrm flipH="1">
              <a:off x="4687756" y="3878261"/>
              <a:ext cx="47625" cy="30163"/>
            </a:xfrm>
            <a:prstGeom prst="line">
              <a:avLst/>
            </a:prstGeom>
            <a:noFill/>
            <a:ln w="4763">
              <a:solidFill>
                <a:srgbClr val="808080"/>
              </a:solidFill>
              <a:round/>
              <a:headEnd/>
              <a:tailEnd/>
            </a:ln>
          </p:spPr>
          <p:txBody>
            <a:bodyPr/>
            <a:lstStyle/>
            <a:p>
              <a:endParaRPr lang="zh-CN" altLang="en-US"/>
            </a:p>
          </p:txBody>
        </p:sp>
        <p:sp>
          <p:nvSpPr>
            <p:cNvPr id="164" name="Line 148"/>
            <p:cNvSpPr>
              <a:spLocks noChangeShapeType="1"/>
            </p:cNvSpPr>
            <p:nvPr/>
          </p:nvSpPr>
          <p:spPr bwMode="auto">
            <a:xfrm flipH="1">
              <a:off x="4659181" y="3867149"/>
              <a:ext cx="46038" cy="26987"/>
            </a:xfrm>
            <a:prstGeom prst="line">
              <a:avLst/>
            </a:prstGeom>
            <a:noFill/>
            <a:ln w="4763">
              <a:solidFill>
                <a:srgbClr val="808080"/>
              </a:solidFill>
              <a:round/>
              <a:headEnd/>
              <a:tailEnd/>
            </a:ln>
          </p:spPr>
          <p:txBody>
            <a:bodyPr/>
            <a:lstStyle/>
            <a:p>
              <a:endParaRPr lang="zh-CN" altLang="en-US"/>
            </a:p>
          </p:txBody>
        </p:sp>
        <p:sp>
          <p:nvSpPr>
            <p:cNvPr id="165" name="Line 149"/>
            <p:cNvSpPr>
              <a:spLocks noChangeShapeType="1"/>
            </p:cNvSpPr>
            <p:nvPr/>
          </p:nvSpPr>
          <p:spPr bwMode="auto">
            <a:xfrm flipH="1">
              <a:off x="4630606" y="3856036"/>
              <a:ext cx="46038" cy="28575"/>
            </a:xfrm>
            <a:prstGeom prst="line">
              <a:avLst/>
            </a:prstGeom>
            <a:noFill/>
            <a:ln w="4763">
              <a:solidFill>
                <a:srgbClr val="808080"/>
              </a:solidFill>
              <a:round/>
              <a:headEnd/>
              <a:tailEnd/>
            </a:ln>
          </p:spPr>
          <p:txBody>
            <a:bodyPr/>
            <a:lstStyle/>
            <a:p>
              <a:endParaRPr lang="zh-CN" altLang="en-US"/>
            </a:p>
          </p:txBody>
        </p:sp>
        <p:sp>
          <p:nvSpPr>
            <p:cNvPr id="166" name="Line 150"/>
            <p:cNvSpPr>
              <a:spLocks noChangeShapeType="1"/>
            </p:cNvSpPr>
            <p:nvPr/>
          </p:nvSpPr>
          <p:spPr bwMode="auto">
            <a:xfrm flipH="1">
              <a:off x="4602031" y="3846511"/>
              <a:ext cx="46038" cy="23813"/>
            </a:xfrm>
            <a:prstGeom prst="line">
              <a:avLst/>
            </a:prstGeom>
            <a:noFill/>
            <a:ln w="4763">
              <a:solidFill>
                <a:srgbClr val="808080"/>
              </a:solidFill>
              <a:round/>
              <a:headEnd/>
              <a:tailEnd/>
            </a:ln>
          </p:spPr>
          <p:txBody>
            <a:bodyPr/>
            <a:lstStyle/>
            <a:p>
              <a:endParaRPr lang="zh-CN" altLang="en-US"/>
            </a:p>
          </p:txBody>
        </p:sp>
        <p:sp>
          <p:nvSpPr>
            <p:cNvPr id="167" name="Line 151"/>
            <p:cNvSpPr>
              <a:spLocks noChangeShapeType="1"/>
            </p:cNvSpPr>
            <p:nvPr/>
          </p:nvSpPr>
          <p:spPr bwMode="auto">
            <a:xfrm flipH="1">
              <a:off x="4576631" y="3833811"/>
              <a:ext cx="42863" cy="26988"/>
            </a:xfrm>
            <a:prstGeom prst="line">
              <a:avLst/>
            </a:prstGeom>
            <a:noFill/>
            <a:ln w="4763">
              <a:solidFill>
                <a:srgbClr val="808080"/>
              </a:solidFill>
              <a:round/>
              <a:headEnd/>
              <a:tailEnd/>
            </a:ln>
          </p:spPr>
          <p:txBody>
            <a:bodyPr/>
            <a:lstStyle/>
            <a:p>
              <a:endParaRPr lang="zh-CN" altLang="en-US"/>
            </a:p>
          </p:txBody>
        </p:sp>
        <p:sp>
          <p:nvSpPr>
            <p:cNvPr id="168" name="Line 152"/>
            <p:cNvSpPr>
              <a:spLocks noChangeShapeType="1"/>
            </p:cNvSpPr>
            <p:nvPr/>
          </p:nvSpPr>
          <p:spPr bwMode="auto">
            <a:xfrm flipH="1">
              <a:off x="4548056" y="3821111"/>
              <a:ext cx="39688" cy="25400"/>
            </a:xfrm>
            <a:prstGeom prst="line">
              <a:avLst/>
            </a:prstGeom>
            <a:noFill/>
            <a:ln w="4763">
              <a:solidFill>
                <a:srgbClr val="808080"/>
              </a:solidFill>
              <a:round/>
              <a:headEnd/>
              <a:tailEnd/>
            </a:ln>
          </p:spPr>
          <p:txBody>
            <a:bodyPr/>
            <a:lstStyle/>
            <a:p>
              <a:endParaRPr lang="zh-CN" altLang="en-US"/>
            </a:p>
          </p:txBody>
        </p:sp>
        <p:sp>
          <p:nvSpPr>
            <p:cNvPr id="169" name="Freeform 153"/>
            <p:cNvSpPr>
              <a:spLocks/>
            </p:cNvSpPr>
            <p:nvPr/>
          </p:nvSpPr>
          <p:spPr bwMode="auto">
            <a:xfrm flipH="1">
              <a:off x="4170231" y="4106861"/>
              <a:ext cx="485775" cy="258763"/>
            </a:xfrm>
            <a:custGeom>
              <a:avLst/>
              <a:gdLst/>
              <a:ahLst/>
              <a:cxnLst>
                <a:cxn ang="0">
                  <a:pos x="182" y="927"/>
                </a:cxn>
                <a:cxn ang="0">
                  <a:pos x="5" y="905"/>
                </a:cxn>
                <a:cxn ang="0">
                  <a:pos x="0" y="695"/>
                </a:cxn>
                <a:cxn ang="0">
                  <a:pos x="9" y="537"/>
                </a:cxn>
                <a:cxn ang="0">
                  <a:pos x="100" y="442"/>
                </a:cxn>
                <a:cxn ang="0">
                  <a:pos x="210" y="387"/>
                </a:cxn>
                <a:cxn ang="0">
                  <a:pos x="460" y="296"/>
                </a:cxn>
                <a:cxn ang="0">
                  <a:pos x="828" y="207"/>
                </a:cxn>
                <a:cxn ang="0">
                  <a:pos x="900" y="201"/>
                </a:cxn>
                <a:cxn ang="0">
                  <a:pos x="948" y="207"/>
                </a:cxn>
                <a:cxn ang="0">
                  <a:pos x="960" y="188"/>
                </a:cxn>
                <a:cxn ang="0">
                  <a:pos x="980" y="169"/>
                </a:cxn>
                <a:cxn ang="0">
                  <a:pos x="1003" y="173"/>
                </a:cxn>
                <a:cxn ang="0">
                  <a:pos x="1035" y="176"/>
                </a:cxn>
                <a:cxn ang="0">
                  <a:pos x="1049" y="138"/>
                </a:cxn>
                <a:cxn ang="0">
                  <a:pos x="1077" y="118"/>
                </a:cxn>
                <a:cxn ang="0">
                  <a:pos x="1106" y="112"/>
                </a:cxn>
                <a:cxn ang="0">
                  <a:pos x="1144" y="112"/>
                </a:cxn>
                <a:cxn ang="0">
                  <a:pos x="1138" y="82"/>
                </a:cxn>
                <a:cxn ang="0">
                  <a:pos x="1182" y="0"/>
                </a:cxn>
                <a:cxn ang="0">
                  <a:pos x="2040" y="22"/>
                </a:cxn>
                <a:cxn ang="0">
                  <a:pos x="2037" y="110"/>
                </a:cxn>
                <a:cxn ang="0">
                  <a:pos x="2053" y="188"/>
                </a:cxn>
                <a:cxn ang="0">
                  <a:pos x="2065" y="244"/>
                </a:cxn>
                <a:cxn ang="0">
                  <a:pos x="2080" y="314"/>
                </a:cxn>
                <a:cxn ang="0">
                  <a:pos x="2091" y="427"/>
                </a:cxn>
                <a:cxn ang="0">
                  <a:pos x="2077" y="494"/>
                </a:cxn>
                <a:cxn ang="0">
                  <a:pos x="2053" y="557"/>
                </a:cxn>
                <a:cxn ang="0">
                  <a:pos x="2023" y="610"/>
                </a:cxn>
                <a:cxn ang="0">
                  <a:pos x="1983" y="629"/>
                </a:cxn>
                <a:cxn ang="0">
                  <a:pos x="1921" y="648"/>
                </a:cxn>
                <a:cxn ang="0">
                  <a:pos x="1838" y="673"/>
                </a:cxn>
                <a:cxn ang="0">
                  <a:pos x="1801" y="717"/>
                </a:cxn>
                <a:cxn ang="0">
                  <a:pos x="1757" y="754"/>
                </a:cxn>
                <a:cxn ang="0">
                  <a:pos x="1686" y="786"/>
                </a:cxn>
                <a:cxn ang="0">
                  <a:pos x="1605" y="812"/>
                </a:cxn>
                <a:cxn ang="0">
                  <a:pos x="1475" y="827"/>
                </a:cxn>
                <a:cxn ang="0">
                  <a:pos x="1364" y="827"/>
                </a:cxn>
                <a:cxn ang="0">
                  <a:pos x="1279" y="818"/>
                </a:cxn>
                <a:cxn ang="0">
                  <a:pos x="1202" y="812"/>
                </a:cxn>
                <a:cxn ang="0">
                  <a:pos x="1144" y="843"/>
                </a:cxn>
                <a:cxn ang="0">
                  <a:pos x="1031" y="837"/>
                </a:cxn>
                <a:cxn ang="0">
                  <a:pos x="582" y="901"/>
                </a:cxn>
                <a:cxn ang="0">
                  <a:pos x="386" y="931"/>
                </a:cxn>
                <a:cxn ang="0">
                  <a:pos x="182" y="927"/>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70" name="Freeform 154"/>
            <p:cNvSpPr>
              <a:spLocks/>
            </p:cNvSpPr>
            <p:nvPr/>
          </p:nvSpPr>
          <p:spPr bwMode="auto">
            <a:xfrm flipH="1">
              <a:off x="4173406" y="4132261"/>
              <a:ext cx="481013" cy="228600"/>
            </a:xfrm>
            <a:custGeom>
              <a:avLst/>
              <a:gdLst/>
              <a:ahLst/>
              <a:cxnLst>
                <a:cxn ang="0">
                  <a:pos x="1986" y="90"/>
                </a:cxn>
                <a:cxn ang="0">
                  <a:pos x="2037" y="199"/>
                </a:cxn>
                <a:cxn ang="0">
                  <a:pos x="1995" y="512"/>
                </a:cxn>
                <a:cxn ang="0">
                  <a:pos x="1882" y="512"/>
                </a:cxn>
                <a:cxn ang="0">
                  <a:pos x="1754" y="624"/>
                </a:cxn>
                <a:cxn ang="0">
                  <a:pos x="1460" y="701"/>
                </a:cxn>
                <a:cxn ang="0">
                  <a:pos x="1181" y="701"/>
                </a:cxn>
                <a:cxn ang="0">
                  <a:pos x="1287" y="589"/>
                </a:cxn>
                <a:cxn ang="0">
                  <a:pos x="1155" y="697"/>
                </a:cxn>
                <a:cxn ang="0">
                  <a:pos x="1017" y="724"/>
                </a:cxn>
                <a:cxn ang="0">
                  <a:pos x="1109" y="652"/>
                </a:cxn>
                <a:cxn ang="0">
                  <a:pos x="963" y="733"/>
                </a:cxn>
                <a:cxn ang="0">
                  <a:pos x="491" y="797"/>
                </a:cxn>
                <a:cxn ang="0">
                  <a:pos x="495" y="742"/>
                </a:cxn>
                <a:cxn ang="0">
                  <a:pos x="486" y="720"/>
                </a:cxn>
                <a:cxn ang="0">
                  <a:pos x="319" y="815"/>
                </a:cxn>
                <a:cxn ang="0">
                  <a:pos x="473" y="669"/>
                </a:cxn>
                <a:cxn ang="0">
                  <a:pos x="300" y="765"/>
                </a:cxn>
                <a:cxn ang="0">
                  <a:pos x="214" y="742"/>
                </a:cxn>
                <a:cxn ang="0">
                  <a:pos x="182" y="746"/>
                </a:cxn>
                <a:cxn ang="0">
                  <a:pos x="59" y="793"/>
                </a:cxn>
                <a:cxn ang="0">
                  <a:pos x="0" y="674"/>
                </a:cxn>
                <a:cxn ang="0">
                  <a:pos x="40" y="435"/>
                </a:cxn>
                <a:cxn ang="0">
                  <a:pos x="296" y="298"/>
                </a:cxn>
                <a:cxn ang="0">
                  <a:pos x="795" y="145"/>
                </a:cxn>
                <a:cxn ang="0">
                  <a:pos x="968" y="207"/>
                </a:cxn>
                <a:cxn ang="0">
                  <a:pos x="1040" y="217"/>
                </a:cxn>
                <a:cxn ang="0">
                  <a:pos x="953" y="131"/>
                </a:cxn>
                <a:cxn ang="0">
                  <a:pos x="1008" y="108"/>
                </a:cxn>
                <a:cxn ang="0">
                  <a:pos x="1063" y="163"/>
                </a:cxn>
                <a:cxn ang="0">
                  <a:pos x="1068" y="135"/>
                </a:cxn>
                <a:cxn ang="0">
                  <a:pos x="1059" y="67"/>
                </a:cxn>
                <a:cxn ang="0">
                  <a:pos x="1186" y="113"/>
                </a:cxn>
                <a:cxn ang="0">
                  <a:pos x="1173" y="63"/>
                </a:cxn>
                <a:cxn ang="0">
                  <a:pos x="1145" y="0"/>
                </a:cxn>
                <a:cxn ang="0">
                  <a:pos x="1277" y="54"/>
                </a:cxn>
                <a:cxn ang="0">
                  <a:pos x="1514" y="104"/>
                </a:cxn>
                <a:cxn ang="0">
                  <a:pos x="1567" y="35"/>
                </a:cxn>
                <a:cxn ang="0">
                  <a:pos x="1626" y="113"/>
                </a:cxn>
                <a:cxn ang="0">
                  <a:pos x="1745" y="63"/>
                </a:cxn>
                <a:cxn ang="0">
                  <a:pos x="1795" y="131"/>
                </a:cxn>
                <a:cxn ang="0">
                  <a:pos x="1946" y="108"/>
                </a:cxn>
                <a:cxn ang="0">
                  <a:pos x="1982" y="31"/>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headEnd/>
              <a:tailEnd/>
            </a:ln>
          </p:spPr>
          <p:txBody>
            <a:bodyPr/>
            <a:lstStyle/>
            <a:p>
              <a:endParaRPr lang="zh-CN" altLang="en-US"/>
            </a:p>
          </p:txBody>
        </p:sp>
        <p:sp>
          <p:nvSpPr>
            <p:cNvPr id="171" name="Freeform 155"/>
            <p:cNvSpPr>
              <a:spLocks/>
            </p:cNvSpPr>
            <p:nvPr/>
          </p:nvSpPr>
          <p:spPr bwMode="auto">
            <a:xfrm flipH="1">
              <a:off x="4241669" y="4213224"/>
              <a:ext cx="66675" cy="14287"/>
            </a:xfrm>
            <a:custGeom>
              <a:avLst/>
              <a:gdLst/>
              <a:ahLst/>
              <a:cxnLst>
                <a:cxn ang="0">
                  <a:pos x="280" y="0"/>
                </a:cxn>
                <a:cxn ang="0">
                  <a:pos x="149" y="48"/>
                </a:cxn>
                <a:cxn ang="0">
                  <a:pos x="0" y="35"/>
                </a:cxn>
                <a:cxn ang="0">
                  <a:pos x="280" y="0"/>
                </a:cxn>
              </a:cxnLst>
              <a:rect l="0" t="0" r="r" b="b"/>
              <a:pathLst>
                <a:path w="280" h="48">
                  <a:moveTo>
                    <a:pt x="280" y="0"/>
                  </a:moveTo>
                  <a:lnTo>
                    <a:pt x="149" y="48"/>
                  </a:lnTo>
                  <a:lnTo>
                    <a:pt x="0" y="35"/>
                  </a:lnTo>
                  <a:lnTo>
                    <a:pt x="280" y="0"/>
                  </a:lnTo>
                  <a:close/>
                </a:path>
              </a:pathLst>
            </a:custGeom>
            <a:solidFill>
              <a:srgbClr val="606060"/>
            </a:solidFill>
            <a:ln w="9525">
              <a:noFill/>
              <a:round/>
              <a:headEnd/>
              <a:tailEnd/>
            </a:ln>
          </p:spPr>
          <p:txBody>
            <a:bodyPr/>
            <a:lstStyle/>
            <a:p>
              <a:endParaRPr lang="zh-CN" altLang="en-US"/>
            </a:p>
          </p:txBody>
        </p:sp>
        <p:sp>
          <p:nvSpPr>
            <p:cNvPr id="172" name="Freeform 156"/>
            <p:cNvSpPr>
              <a:spLocks/>
            </p:cNvSpPr>
            <p:nvPr/>
          </p:nvSpPr>
          <p:spPr bwMode="auto">
            <a:xfrm flipH="1">
              <a:off x="4176581" y="4192586"/>
              <a:ext cx="39688" cy="15875"/>
            </a:xfrm>
            <a:custGeom>
              <a:avLst/>
              <a:gdLst/>
              <a:ahLst/>
              <a:cxnLst>
                <a:cxn ang="0">
                  <a:pos x="170" y="0"/>
                </a:cxn>
                <a:cxn ang="0">
                  <a:pos x="125" y="35"/>
                </a:cxn>
                <a:cxn ang="0">
                  <a:pos x="0" y="53"/>
                </a:cxn>
                <a:cxn ang="0">
                  <a:pos x="130" y="57"/>
                </a:cxn>
                <a:cxn ang="0">
                  <a:pos x="170" y="0"/>
                </a:cxn>
              </a:cxnLst>
              <a:rect l="0" t="0" r="r" b="b"/>
              <a:pathLst>
                <a:path w="170" h="57">
                  <a:moveTo>
                    <a:pt x="170" y="0"/>
                  </a:moveTo>
                  <a:lnTo>
                    <a:pt x="125" y="35"/>
                  </a:lnTo>
                  <a:lnTo>
                    <a:pt x="0" y="53"/>
                  </a:lnTo>
                  <a:lnTo>
                    <a:pt x="130" y="57"/>
                  </a:lnTo>
                  <a:lnTo>
                    <a:pt x="170" y="0"/>
                  </a:lnTo>
                  <a:close/>
                </a:path>
              </a:pathLst>
            </a:custGeom>
            <a:solidFill>
              <a:srgbClr val="606060"/>
            </a:solidFill>
            <a:ln w="9525">
              <a:noFill/>
              <a:round/>
              <a:headEnd/>
              <a:tailEnd/>
            </a:ln>
          </p:spPr>
          <p:txBody>
            <a:bodyPr/>
            <a:lstStyle/>
            <a:p>
              <a:endParaRPr lang="zh-CN" altLang="en-US"/>
            </a:p>
          </p:txBody>
        </p:sp>
        <p:sp>
          <p:nvSpPr>
            <p:cNvPr id="173" name="Freeform 157"/>
            <p:cNvSpPr>
              <a:spLocks/>
            </p:cNvSpPr>
            <p:nvPr/>
          </p:nvSpPr>
          <p:spPr bwMode="auto">
            <a:xfrm flipH="1">
              <a:off x="4343269" y="4178299"/>
              <a:ext cx="61912" cy="42862"/>
            </a:xfrm>
            <a:custGeom>
              <a:avLst/>
              <a:gdLst/>
              <a:ahLst/>
              <a:cxnLst>
                <a:cxn ang="0">
                  <a:pos x="263" y="0"/>
                </a:cxn>
                <a:cxn ang="0">
                  <a:pos x="145" y="13"/>
                </a:cxn>
                <a:cxn ang="0">
                  <a:pos x="122" y="31"/>
                </a:cxn>
                <a:cxn ang="0">
                  <a:pos x="122" y="76"/>
                </a:cxn>
                <a:cxn ang="0">
                  <a:pos x="113" y="124"/>
                </a:cxn>
                <a:cxn ang="0">
                  <a:pos x="0" y="143"/>
                </a:cxn>
                <a:cxn ang="0">
                  <a:pos x="136" y="138"/>
                </a:cxn>
                <a:cxn ang="0">
                  <a:pos x="159" y="48"/>
                </a:cxn>
                <a:cxn ang="0">
                  <a:pos x="263" y="0"/>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headEnd/>
              <a:tailEnd/>
            </a:ln>
          </p:spPr>
          <p:txBody>
            <a:bodyPr/>
            <a:lstStyle/>
            <a:p>
              <a:endParaRPr lang="zh-CN" altLang="en-US"/>
            </a:p>
          </p:txBody>
        </p:sp>
        <p:sp>
          <p:nvSpPr>
            <p:cNvPr id="174" name="Freeform 158"/>
            <p:cNvSpPr>
              <a:spLocks/>
            </p:cNvSpPr>
            <p:nvPr/>
          </p:nvSpPr>
          <p:spPr bwMode="auto">
            <a:xfrm flipH="1">
              <a:off x="4405181" y="4270374"/>
              <a:ext cx="201613" cy="58737"/>
            </a:xfrm>
            <a:custGeom>
              <a:avLst/>
              <a:gdLst/>
              <a:ahLst/>
              <a:cxnLst>
                <a:cxn ang="0">
                  <a:pos x="853" y="0"/>
                </a:cxn>
                <a:cxn ang="0">
                  <a:pos x="636" y="10"/>
                </a:cxn>
                <a:cxn ang="0">
                  <a:pos x="413" y="63"/>
                </a:cxn>
                <a:cxn ang="0">
                  <a:pos x="249" y="71"/>
                </a:cxn>
                <a:cxn ang="0">
                  <a:pos x="114" y="99"/>
                </a:cxn>
                <a:cxn ang="0">
                  <a:pos x="64" y="170"/>
                </a:cxn>
                <a:cxn ang="0">
                  <a:pos x="0" y="212"/>
                </a:cxn>
                <a:cxn ang="0">
                  <a:pos x="64" y="198"/>
                </a:cxn>
                <a:cxn ang="0">
                  <a:pos x="123" y="117"/>
                </a:cxn>
                <a:cxn ang="0">
                  <a:pos x="304" y="81"/>
                </a:cxn>
                <a:cxn ang="0">
                  <a:pos x="413" y="81"/>
                </a:cxn>
                <a:cxn ang="0">
                  <a:pos x="500" y="63"/>
                </a:cxn>
                <a:cxn ang="0">
                  <a:pos x="649" y="23"/>
                </a:cxn>
                <a:cxn ang="0">
                  <a:pos x="853" y="0"/>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headEnd/>
              <a:tailEnd/>
            </a:ln>
          </p:spPr>
          <p:txBody>
            <a:bodyPr/>
            <a:lstStyle/>
            <a:p>
              <a:endParaRPr lang="zh-CN" altLang="en-US"/>
            </a:p>
          </p:txBody>
        </p:sp>
        <p:sp>
          <p:nvSpPr>
            <p:cNvPr id="175" name="Freeform 159"/>
            <p:cNvSpPr>
              <a:spLocks/>
            </p:cNvSpPr>
            <p:nvPr/>
          </p:nvSpPr>
          <p:spPr bwMode="auto">
            <a:xfrm flipH="1">
              <a:off x="4398831" y="3824286"/>
              <a:ext cx="174625" cy="106363"/>
            </a:xfrm>
            <a:custGeom>
              <a:avLst/>
              <a:gdLst/>
              <a:ahLst/>
              <a:cxnLst>
                <a:cxn ang="0">
                  <a:pos x="679" y="379"/>
                </a:cxn>
                <a:cxn ang="0">
                  <a:pos x="639" y="370"/>
                </a:cxn>
                <a:cxn ang="0">
                  <a:pos x="600" y="352"/>
                </a:cxn>
                <a:cxn ang="0">
                  <a:pos x="564" y="344"/>
                </a:cxn>
                <a:cxn ang="0">
                  <a:pos x="502" y="353"/>
                </a:cxn>
                <a:cxn ang="0">
                  <a:pos x="457" y="352"/>
                </a:cxn>
                <a:cxn ang="0">
                  <a:pos x="425" y="341"/>
                </a:cxn>
                <a:cxn ang="0">
                  <a:pos x="399" y="332"/>
                </a:cxn>
                <a:cxn ang="0">
                  <a:pos x="373" y="320"/>
                </a:cxn>
                <a:cxn ang="0">
                  <a:pos x="346" y="295"/>
                </a:cxn>
                <a:cxn ang="0">
                  <a:pos x="324" y="273"/>
                </a:cxn>
                <a:cxn ang="0">
                  <a:pos x="288" y="246"/>
                </a:cxn>
                <a:cxn ang="0">
                  <a:pos x="238" y="254"/>
                </a:cxn>
                <a:cxn ang="0">
                  <a:pos x="208" y="256"/>
                </a:cxn>
                <a:cxn ang="0">
                  <a:pos x="190" y="251"/>
                </a:cxn>
                <a:cxn ang="0">
                  <a:pos x="182" y="243"/>
                </a:cxn>
                <a:cxn ang="0">
                  <a:pos x="176" y="228"/>
                </a:cxn>
                <a:cxn ang="0">
                  <a:pos x="180" y="215"/>
                </a:cxn>
                <a:cxn ang="0">
                  <a:pos x="190" y="200"/>
                </a:cxn>
                <a:cxn ang="0">
                  <a:pos x="208" y="193"/>
                </a:cxn>
                <a:cxn ang="0">
                  <a:pos x="248" y="188"/>
                </a:cxn>
                <a:cxn ang="0">
                  <a:pos x="296" y="171"/>
                </a:cxn>
                <a:cxn ang="0">
                  <a:pos x="256" y="140"/>
                </a:cxn>
                <a:cxn ang="0">
                  <a:pos x="209" y="121"/>
                </a:cxn>
                <a:cxn ang="0">
                  <a:pos x="168" y="124"/>
                </a:cxn>
                <a:cxn ang="0">
                  <a:pos x="121" y="121"/>
                </a:cxn>
                <a:cxn ang="0">
                  <a:pos x="93" y="131"/>
                </a:cxn>
                <a:cxn ang="0">
                  <a:pos x="54" y="132"/>
                </a:cxn>
                <a:cxn ang="0">
                  <a:pos x="42" y="121"/>
                </a:cxn>
                <a:cxn ang="0">
                  <a:pos x="39" y="105"/>
                </a:cxn>
                <a:cxn ang="0">
                  <a:pos x="18" y="106"/>
                </a:cxn>
                <a:cxn ang="0">
                  <a:pos x="6" y="103"/>
                </a:cxn>
                <a:cxn ang="0">
                  <a:pos x="0" y="87"/>
                </a:cxn>
                <a:cxn ang="0">
                  <a:pos x="4" y="74"/>
                </a:cxn>
                <a:cxn ang="0">
                  <a:pos x="15" y="68"/>
                </a:cxn>
                <a:cxn ang="0">
                  <a:pos x="36" y="56"/>
                </a:cxn>
                <a:cxn ang="0">
                  <a:pos x="52" y="44"/>
                </a:cxn>
                <a:cxn ang="0">
                  <a:pos x="71" y="34"/>
                </a:cxn>
                <a:cxn ang="0">
                  <a:pos x="93" y="27"/>
                </a:cxn>
                <a:cxn ang="0">
                  <a:pos x="112" y="27"/>
                </a:cxn>
                <a:cxn ang="0">
                  <a:pos x="203" y="9"/>
                </a:cxn>
                <a:cxn ang="0">
                  <a:pos x="222" y="4"/>
                </a:cxn>
                <a:cxn ang="0">
                  <a:pos x="244" y="0"/>
                </a:cxn>
                <a:cxn ang="0">
                  <a:pos x="267" y="4"/>
                </a:cxn>
                <a:cxn ang="0">
                  <a:pos x="295" y="13"/>
                </a:cxn>
                <a:cxn ang="0">
                  <a:pos x="373" y="56"/>
                </a:cxn>
                <a:cxn ang="0">
                  <a:pos x="410" y="64"/>
                </a:cxn>
                <a:cxn ang="0">
                  <a:pos x="443" y="71"/>
                </a:cxn>
                <a:cxn ang="0">
                  <a:pos x="469" y="87"/>
                </a:cxn>
                <a:cxn ang="0">
                  <a:pos x="484" y="108"/>
                </a:cxn>
                <a:cxn ang="0">
                  <a:pos x="549" y="153"/>
                </a:cxn>
                <a:cxn ang="0">
                  <a:pos x="578" y="174"/>
                </a:cxn>
                <a:cxn ang="0">
                  <a:pos x="617" y="215"/>
                </a:cxn>
                <a:cxn ang="0">
                  <a:pos x="641" y="227"/>
                </a:cxn>
                <a:cxn ang="0">
                  <a:pos x="751" y="232"/>
                </a:cxn>
                <a:cxn ang="0">
                  <a:pos x="679" y="379"/>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76" name="Freeform 160"/>
            <p:cNvSpPr>
              <a:spLocks/>
            </p:cNvSpPr>
            <p:nvPr/>
          </p:nvSpPr>
          <p:spPr bwMode="auto">
            <a:xfrm flipH="1">
              <a:off x="4463919" y="3873499"/>
              <a:ext cx="42862" cy="11112"/>
            </a:xfrm>
            <a:custGeom>
              <a:avLst/>
              <a:gdLst/>
              <a:ahLst/>
              <a:cxnLst>
                <a:cxn ang="0">
                  <a:pos x="0" y="0"/>
                </a:cxn>
                <a:cxn ang="0">
                  <a:pos x="6" y="11"/>
                </a:cxn>
                <a:cxn ang="0">
                  <a:pos x="38" y="10"/>
                </a:cxn>
                <a:cxn ang="0">
                  <a:pos x="50" y="16"/>
                </a:cxn>
                <a:cxn ang="0">
                  <a:pos x="76" y="29"/>
                </a:cxn>
                <a:cxn ang="0">
                  <a:pos x="112" y="37"/>
                </a:cxn>
                <a:cxn ang="0">
                  <a:pos x="150" y="38"/>
                </a:cxn>
                <a:cxn ang="0">
                  <a:pos x="179" y="43"/>
                </a:cxn>
                <a:cxn ang="0">
                  <a:pos x="155" y="34"/>
                </a:cxn>
                <a:cxn ang="0">
                  <a:pos x="125" y="29"/>
                </a:cxn>
                <a:cxn ang="0">
                  <a:pos x="105" y="29"/>
                </a:cxn>
                <a:cxn ang="0">
                  <a:pos x="76" y="21"/>
                </a:cxn>
                <a:cxn ang="0">
                  <a:pos x="53" y="8"/>
                </a:cxn>
                <a:cxn ang="0">
                  <a:pos x="43" y="2"/>
                </a:cxn>
                <a:cxn ang="0">
                  <a:pos x="0" y="0"/>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headEnd/>
              <a:tailEnd/>
            </a:ln>
          </p:spPr>
          <p:txBody>
            <a:bodyPr/>
            <a:lstStyle/>
            <a:p>
              <a:endParaRPr lang="zh-CN" altLang="en-US"/>
            </a:p>
          </p:txBody>
        </p:sp>
        <p:sp>
          <p:nvSpPr>
            <p:cNvPr id="177" name="Freeform 161"/>
            <p:cNvSpPr>
              <a:spLocks/>
            </p:cNvSpPr>
            <p:nvPr/>
          </p:nvSpPr>
          <p:spPr bwMode="auto">
            <a:xfrm flipH="1">
              <a:off x="4516306" y="3883024"/>
              <a:ext cx="6350" cy="7937"/>
            </a:xfrm>
            <a:custGeom>
              <a:avLst/>
              <a:gdLst/>
              <a:ahLst/>
              <a:cxnLst>
                <a:cxn ang="0">
                  <a:pos x="4" y="0"/>
                </a:cxn>
                <a:cxn ang="0">
                  <a:pos x="12" y="6"/>
                </a:cxn>
                <a:cxn ang="0">
                  <a:pos x="9" y="15"/>
                </a:cxn>
                <a:cxn ang="0">
                  <a:pos x="0" y="24"/>
                </a:cxn>
                <a:cxn ang="0">
                  <a:pos x="17" y="18"/>
                </a:cxn>
                <a:cxn ang="0">
                  <a:pos x="20" y="8"/>
                </a:cxn>
                <a:cxn ang="0">
                  <a:pos x="4" y="0"/>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headEnd/>
              <a:tailEnd/>
            </a:ln>
          </p:spPr>
          <p:txBody>
            <a:bodyPr/>
            <a:lstStyle/>
            <a:p>
              <a:endParaRPr lang="zh-CN" altLang="en-US"/>
            </a:p>
          </p:txBody>
        </p:sp>
        <p:sp>
          <p:nvSpPr>
            <p:cNvPr id="178" name="Freeform 162"/>
            <p:cNvSpPr>
              <a:spLocks/>
            </p:cNvSpPr>
            <p:nvPr/>
          </p:nvSpPr>
          <p:spPr bwMode="auto">
            <a:xfrm flipH="1">
              <a:off x="4541706" y="3841749"/>
              <a:ext cx="25400" cy="11112"/>
            </a:xfrm>
            <a:custGeom>
              <a:avLst/>
              <a:gdLst/>
              <a:ahLst/>
              <a:cxnLst>
                <a:cxn ang="0">
                  <a:pos x="0" y="45"/>
                </a:cxn>
                <a:cxn ang="0">
                  <a:pos x="11" y="48"/>
                </a:cxn>
                <a:cxn ang="0">
                  <a:pos x="25" y="33"/>
                </a:cxn>
                <a:cxn ang="0">
                  <a:pos x="46" y="25"/>
                </a:cxn>
                <a:cxn ang="0">
                  <a:pos x="56" y="14"/>
                </a:cxn>
                <a:cxn ang="0">
                  <a:pos x="66" y="9"/>
                </a:cxn>
                <a:cxn ang="0">
                  <a:pos x="89" y="4"/>
                </a:cxn>
                <a:cxn ang="0">
                  <a:pos x="104" y="1"/>
                </a:cxn>
                <a:cxn ang="0">
                  <a:pos x="84" y="0"/>
                </a:cxn>
                <a:cxn ang="0">
                  <a:pos x="58" y="4"/>
                </a:cxn>
                <a:cxn ang="0">
                  <a:pos x="49" y="12"/>
                </a:cxn>
                <a:cxn ang="0">
                  <a:pos x="37" y="20"/>
                </a:cxn>
                <a:cxn ang="0">
                  <a:pos x="0" y="4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headEnd/>
              <a:tailEnd/>
            </a:ln>
          </p:spPr>
          <p:txBody>
            <a:bodyPr/>
            <a:lstStyle/>
            <a:p>
              <a:endParaRPr lang="zh-CN" altLang="en-US"/>
            </a:p>
          </p:txBody>
        </p:sp>
        <p:sp>
          <p:nvSpPr>
            <p:cNvPr id="179" name="Freeform 163"/>
            <p:cNvSpPr>
              <a:spLocks/>
            </p:cNvSpPr>
            <p:nvPr/>
          </p:nvSpPr>
          <p:spPr bwMode="auto">
            <a:xfrm flipH="1">
              <a:off x="4490906" y="3836986"/>
              <a:ext cx="38100" cy="9525"/>
            </a:xfrm>
            <a:custGeom>
              <a:avLst/>
              <a:gdLst/>
              <a:ahLst/>
              <a:cxnLst>
                <a:cxn ang="0">
                  <a:pos x="0" y="10"/>
                </a:cxn>
                <a:cxn ang="0">
                  <a:pos x="35" y="6"/>
                </a:cxn>
                <a:cxn ang="0">
                  <a:pos x="55" y="0"/>
                </a:cxn>
                <a:cxn ang="0">
                  <a:pos x="63" y="0"/>
                </a:cxn>
                <a:cxn ang="0">
                  <a:pos x="85" y="5"/>
                </a:cxn>
                <a:cxn ang="0">
                  <a:pos x="94" y="14"/>
                </a:cxn>
                <a:cxn ang="0">
                  <a:pos x="111" y="23"/>
                </a:cxn>
                <a:cxn ang="0">
                  <a:pos x="143" y="36"/>
                </a:cxn>
                <a:cxn ang="0">
                  <a:pos x="166" y="36"/>
                </a:cxn>
                <a:cxn ang="0">
                  <a:pos x="142" y="42"/>
                </a:cxn>
                <a:cxn ang="0">
                  <a:pos x="126" y="39"/>
                </a:cxn>
                <a:cxn ang="0">
                  <a:pos x="91" y="22"/>
                </a:cxn>
                <a:cxn ang="0">
                  <a:pos x="79" y="10"/>
                </a:cxn>
                <a:cxn ang="0">
                  <a:pos x="55" y="8"/>
                </a:cxn>
                <a:cxn ang="0">
                  <a:pos x="35" y="10"/>
                </a:cxn>
                <a:cxn ang="0">
                  <a:pos x="0" y="10"/>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headEnd/>
              <a:tailEnd/>
            </a:ln>
          </p:spPr>
          <p:txBody>
            <a:bodyPr/>
            <a:lstStyle/>
            <a:p>
              <a:endParaRPr lang="zh-CN" altLang="en-US"/>
            </a:p>
          </p:txBody>
        </p:sp>
        <p:sp>
          <p:nvSpPr>
            <p:cNvPr id="180" name="Freeform 164"/>
            <p:cNvSpPr>
              <a:spLocks/>
            </p:cNvSpPr>
            <p:nvPr/>
          </p:nvSpPr>
          <p:spPr bwMode="auto">
            <a:xfrm flipH="1">
              <a:off x="4552819" y="3849686"/>
              <a:ext cx="6350" cy="6350"/>
            </a:xfrm>
            <a:custGeom>
              <a:avLst/>
              <a:gdLst/>
              <a:ahLst/>
              <a:cxnLst>
                <a:cxn ang="0">
                  <a:pos x="25" y="0"/>
                </a:cxn>
                <a:cxn ang="0">
                  <a:pos x="33" y="11"/>
                </a:cxn>
                <a:cxn ang="0">
                  <a:pos x="23" y="24"/>
                </a:cxn>
                <a:cxn ang="0">
                  <a:pos x="0" y="30"/>
                </a:cxn>
                <a:cxn ang="0">
                  <a:pos x="25" y="15"/>
                </a:cxn>
                <a:cxn ang="0">
                  <a:pos x="25" y="0"/>
                </a:cxn>
              </a:cxnLst>
              <a:rect l="0" t="0" r="r" b="b"/>
              <a:pathLst>
                <a:path w="33" h="30">
                  <a:moveTo>
                    <a:pt x="25" y="0"/>
                  </a:moveTo>
                  <a:lnTo>
                    <a:pt x="33" y="11"/>
                  </a:lnTo>
                  <a:lnTo>
                    <a:pt x="23" y="24"/>
                  </a:lnTo>
                  <a:lnTo>
                    <a:pt x="0" y="30"/>
                  </a:lnTo>
                  <a:lnTo>
                    <a:pt x="25" y="15"/>
                  </a:lnTo>
                  <a:lnTo>
                    <a:pt x="25" y="0"/>
                  </a:lnTo>
                  <a:close/>
                </a:path>
              </a:pathLst>
            </a:custGeom>
            <a:solidFill>
              <a:srgbClr val="402000"/>
            </a:solidFill>
            <a:ln w="9525">
              <a:noFill/>
              <a:round/>
              <a:headEnd/>
              <a:tailEnd/>
            </a:ln>
          </p:spPr>
          <p:txBody>
            <a:bodyPr/>
            <a:lstStyle/>
            <a:p>
              <a:endParaRPr lang="zh-CN" altLang="en-US"/>
            </a:p>
          </p:txBody>
        </p:sp>
        <p:sp>
          <p:nvSpPr>
            <p:cNvPr id="181" name="Freeform 165"/>
            <p:cNvSpPr>
              <a:spLocks/>
            </p:cNvSpPr>
            <p:nvPr/>
          </p:nvSpPr>
          <p:spPr bwMode="auto">
            <a:xfrm flipH="1">
              <a:off x="4559169" y="3841749"/>
              <a:ext cx="9525" cy="7937"/>
            </a:xfrm>
            <a:custGeom>
              <a:avLst/>
              <a:gdLst/>
              <a:ahLst/>
              <a:cxnLst>
                <a:cxn ang="0">
                  <a:pos x="33" y="16"/>
                </a:cxn>
                <a:cxn ang="0">
                  <a:pos x="25" y="0"/>
                </a:cxn>
                <a:cxn ang="0">
                  <a:pos x="24" y="13"/>
                </a:cxn>
                <a:cxn ang="0">
                  <a:pos x="0" y="26"/>
                </a:cxn>
                <a:cxn ang="0">
                  <a:pos x="3" y="28"/>
                </a:cxn>
                <a:cxn ang="0">
                  <a:pos x="33" y="16"/>
                </a:cxn>
              </a:cxnLst>
              <a:rect l="0" t="0" r="r" b="b"/>
              <a:pathLst>
                <a:path w="33" h="28">
                  <a:moveTo>
                    <a:pt x="33" y="16"/>
                  </a:moveTo>
                  <a:lnTo>
                    <a:pt x="25" y="0"/>
                  </a:lnTo>
                  <a:lnTo>
                    <a:pt x="24" y="13"/>
                  </a:lnTo>
                  <a:lnTo>
                    <a:pt x="0" y="26"/>
                  </a:lnTo>
                  <a:lnTo>
                    <a:pt x="3" y="28"/>
                  </a:lnTo>
                  <a:lnTo>
                    <a:pt x="33" y="16"/>
                  </a:lnTo>
                  <a:close/>
                </a:path>
              </a:pathLst>
            </a:custGeom>
            <a:solidFill>
              <a:srgbClr val="402000"/>
            </a:solidFill>
            <a:ln w="9525">
              <a:noFill/>
              <a:round/>
              <a:headEnd/>
              <a:tailEnd/>
            </a:ln>
          </p:spPr>
          <p:txBody>
            <a:bodyPr/>
            <a:lstStyle/>
            <a:p>
              <a:endParaRPr lang="zh-CN" altLang="en-US"/>
            </a:p>
          </p:txBody>
        </p:sp>
        <p:sp>
          <p:nvSpPr>
            <p:cNvPr id="182" name="Freeform 166"/>
            <p:cNvSpPr>
              <a:spLocks/>
            </p:cNvSpPr>
            <p:nvPr/>
          </p:nvSpPr>
          <p:spPr bwMode="auto">
            <a:xfrm flipH="1">
              <a:off x="4462331" y="3851274"/>
              <a:ext cx="7938" cy="12700"/>
            </a:xfrm>
            <a:custGeom>
              <a:avLst/>
              <a:gdLst/>
              <a:ahLst/>
              <a:cxnLst>
                <a:cxn ang="0">
                  <a:pos x="0" y="0"/>
                </a:cxn>
                <a:cxn ang="0">
                  <a:pos x="8" y="21"/>
                </a:cxn>
                <a:cxn ang="0">
                  <a:pos x="23" y="39"/>
                </a:cxn>
                <a:cxn ang="0">
                  <a:pos x="37" y="42"/>
                </a:cxn>
                <a:cxn ang="0">
                  <a:pos x="0" y="0"/>
                </a:cxn>
              </a:cxnLst>
              <a:rect l="0" t="0" r="r" b="b"/>
              <a:pathLst>
                <a:path w="37" h="42">
                  <a:moveTo>
                    <a:pt x="0" y="0"/>
                  </a:moveTo>
                  <a:lnTo>
                    <a:pt x="8" y="21"/>
                  </a:lnTo>
                  <a:lnTo>
                    <a:pt x="23" y="39"/>
                  </a:lnTo>
                  <a:lnTo>
                    <a:pt x="37" y="42"/>
                  </a:lnTo>
                  <a:lnTo>
                    <a:pt x="0" y="0"/>
                  </a:lnTo>
                  <a:close/>
                </a:path>
              </a:pathLst>
            </a:custGeom>
            <a:solidFill>
              <a:srgbClr val="402000"/>
            </a:solidFill>
            <a:ln w="9525">
              <a:noFill/>
              <a:round/>
              <a:headEnd/>
              <a:tailEnd/>
            </a:ln>
          </p:spPr>
          <p:txBody>
            <a:bodyPr/>
            <a:lstStyle/>
            <a:p>
              <a:endParaRPr lang="zh-CN" altLang="en-US"/>
            </a:p>
          </p:txBody>
        </p:sp>
        <p:sp>
          <p:nvSpPr>
            <p:cNvPr id="183" name="Freeform 167"/>
            <p:cNvSpPr>
              <a:spLocks/>
            </p:cNvSpPr>
            <p:nvPr/>
          </p:nvSpPr>
          <p:spPr bwMode="auto">
            <a:xfrm flipH="1">
              <a:off x="4428994" y="3905249"/>
              <a:ext cx="12700" cy="7937"/>
            </a:xfrm>
            <a:custGeom>
              <a:avLst/>
              <a:gdLst/>
              <a:ahLst/>
              <a:cxnLst>
                <a:cxn ang="0">
                  <a:pos x="50" y="0"/>
                </a:cxn>
                <a:cxn ang="0">
                  <a:pos x="17" y="14"/>
                </a:cxn>
                <a:cxn ang="0">
                  <a:pos x="0" y="39"/>
                </a:cxn>
                <a:cxn ang="0">
                  <a:pos x="50" y="0"/>
                </a:cxn>
              </a:cxnLst>
              <a:rect l="0" t="0" r="r" b="b"/>
              <a:pathLst>
                <a:path w="50" h="39">
                  <a:moveTo>
                    <a:pt x="50" y="0"/>
                  </a:moveTo>
                  <a:lnTo>
                    <a:pt x="17" y="14"/>
                  </a:lnTo>
                  <a:lnTo>
                    <a:pt x="0" y="39"/>
                  </a:lnTo>
                  <a:lnTo>
                    <a:pt x="50" y="0"/>
                  </a:lnTo>
                  <a:close/>
                </a:path>
              </a:pathLst>
            </a:custGeom>
            <a:solidFill>
              <a:srgbClr val="402000"/>
            </a:solidFill>
            <a:ln w="9525">
              <a:noFill/>
              <a:round/>
              <a:headEnd/>
              <a:tailEnd/>
            </a:ln>
          </p:spPr>
          <p:txBody>
            <a:bodyPr/>
            <a:lstStyle/>
            <a:p>
              <a:endParaRPr lang="zh-CN" altLang="en-US"/>
            </a:p>
          </p:txBody>
        </p:sp>
        <p:sp>
          <p:nvSpPr>
            <p:cNvPr id="184" name="Freeform 168"/>
            <p:cNvSpPr>
              <a:spLocks/>
            </p:cNvSpPr>
            <p:nvPr/>
          </p:nvSpPr>
          <p:spPr bwMode="auto">
            <a:xfrm flipH="1">
              <a:off x="4370256" y="3883024"/>
              <a:ext cx="53975" cy="74612"/>
            </a:xfrm>
            <a:custGeom>
              <a:avLst/>
              <a:gdLst/>
              <a:ahLst/>
              <a:cxnLst>
                <a:cxn ang="0">
                  <a:pos x="77" y="17"/>
                </a:cxn>
                <a:cxn ang="0">
                  <a:pos x="42" y="55"/>
                </a:cxn>
                <a:cxn ang="0">
                  <a:pos x="26" y="87"/>
                </a:cxn>
                <a:cxn ang="0">
                  <a:pos x="11" y="138"/>
                </a:cxn>
                <a:cxn ang="0">
                  <a:pos x="11" y="167"/>
                </a:cxn>
                <a:cxn ang="0">
                  <a:pos x="0" y="210"/>
                </a:cxn>
                <a:cxn ang="0">
                  <a:pos x="178" y="267"/>
                </a:cxn>
                <a:cxn ang="0">
                  <a:pos x="219" y="0"/>
                </a:cxn>
                <a:cxn ang="0">
                  <a:pos x="146" y="17"/>
                </a:cxn>
                <a:cxn ang="0">
                  <a:pos x="77" y="17"/>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85" name="Freeform 169"/>
            <p:cNvSpPr>
              <a:spLocks/>
            </p:cNvSpPr>
            <p:nvPr/>
          </p:nvSpPr>
          <p:spPr bwMode="auto">
            <a:xfrm flipH="1">
              <a:off x="4378194" y="3890961"/>
              <a:ext cx="39687" cy="60325"/>
            </a:xfrm>
            <a:custGeom>
              <a:avLst/>
              <a:gdLst/>
              <a:ahLst/>
              <a:cxnLst>
                <a:cxn ang="0">
                  <a:pos x="69" y="7"/>
                </a:cxn>
                <a:cxn ang="0">
                  <a:pos x="38" y="42"/>
                </a:cxn>
                <a:cxn ang="0">
                  <a:pos x="12" y="92"/>
                </a:cxn>
                <a:cxn ang="0">
                  <a:pos x="6" y="128"/>
                </a:cxn>
                <a:cxn ang="0">
                  <a:pos x="0" y="171"/>
                </a:cxn>
                <a:cxn ang="0">
                  <a:pos x="140" y="220"/>
                </a:cxn>
                <a:cxn ang="0">
                  <a:pos x="175" y="0"/>
                </a:cxn>
                <a:cxn ang="0">
                  <a:pos x="122" y="10"/>
                </a:cxn>
                <a:cxn ang="0">
                  <a:pos x="69" y="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headEnd/>
              <a:tailEnd/>
            </a:ln>
          </p:spPr>
          <p:txBody>
            <a:bodyPr/>
            <a:lstStyle/>
            <a:p>
              <a:endParaRPr lang="zh-CN" altLang="en-US"/>
            </a:p>
          </p:txBody>
        </p:sp>
        <p:sp>
          <p:nvSpPr>
            <p:cNvPr id="186" name="Freeform 170"/>
            <p:cNvSpPr>
              <a:spLocks/>
            </p:cNvSpPr>
            <p:nvPr/>
          </p:nvSpPr>
          <p:spPr bwMode="auto">
            <a:xfrm flipH="1">
              <a:off x="4203569" y="3476624"/>
              <a:ext cx="174625" cy="225425"/>
            </a:xfrm>
            <a:custGeom>
              <a:avLst/>
              <a:gdLst/>
              <a:ahLst/>
              <a:cxnLst>
                <a:cxn ang="0">
                  <a:pos x="243" y="26"/>
                </a:cxn>
                <a:cxn ang="0">
                  <a:pos x="179" y="74"/>
                </a:cxn>
                <a:cxn ang="0">
                  <a:pos x="144" y="131"/>
                </a:cxn>
                <a:cxn ang="0">
                  <a:pos x="112" y="192"/>
                </a:cxn>
                <a:cxn ang="0">
                  <a:pos x="92" y="224"/>
                </a:cxn>
                <a:cxn ang="0">
                  <a:pos x="92" y="259"/>
                </a:cxn>
                <a:cxn ang="0">
                  <a:pos x="109" y="300"/>
                </a:cxn>
                <a:cxn ang="0">
                  <a:pos x="77" y="332"/>
                </a:cxn>
                <a:cxn ang="0">
                  <a:pos x="26" y="420"/>
                </a:cxn>
                <a:cxn ang="0">
                  <a:pos x="0" y="467"/>
                </a:cxn>
                <a:cxn ang="0">
                  <a:pos x="0" y="482"/>
                </a:cxn>
                <a:cxn ang="0">
                  <a:pos x="6" y="498"/>
                </a:cxn>
                <a:cxn ang="0">
                  <a:pos x="28" y="503"/>
                </a:cxn>
                <a:cxn ang="0">
                  <a:pos x="60" y="504"/>
                </a:cxn>
                <a:cxn ang="0">
                  <a:pos x="79" y="511"/>
                </a:cxn>
                <a:cxn ang="0">
                  <a:pos x="77" y="546"/>
                </a:cxn>
                <a:cxn ang="0">
                  <a:pos x="67" y="587"/>
                </a:cxn>
                <a:cxn ang="0">
                  <a:pos x="86" y="609"/>
                </a:cxn>
                <a:cxn ang="0">
                  <a:pos x="80" y="639"/>
                </a:cxn>
                <a:cxn ang="0">
                  <a:pos x="95" y="659"/>
                </a:cxn>
                <a:cxn ang="0">
                  <a:pos x="110" y="713"/>
                </a:cxn>
                <a:cxn ang="0">
                  <a:pos x="133" y="728"/>
                </a:cxn>
                <a:cxn ang="0">
                  <a:pos x="167" y="728"/>
                </a:cxn>
                <a:cxn ang="0">
                  <a:pos x="217" y="721"/>
                </a:cxn>
                <a:cxn ang="0">
                  <a:pos x="269" y="713"/>
                </a:cxn>
                <a:cxn ang="0">
                  <a:pos x="263" y="807"/>
                </a:cxn>
                <a:cxn ang="0">
                  <a:pos x="658" y="681"/>
                </a:cxn>
                <a:cxn ang="0">
                  <a:pos x="626" y="606"/>
                </a:cxn>
                <a:cxn ang="0">
                  <a:pos x="634" y="549"/>
                </a:cxn>
                <a:cxn ang="0">
                  <a:pos x="741" y="441"/>
                </a:cxn>
                <a:cxn ang="0">
                  <a:pos x="741" y="155"/>
                </a:cxn>
                <a:cxn ang="0">
                  <a:pos x="668" y="77"/>
                </a:cxn>
                <a:cxn ang="0">
                  <a:pos x="577" y="35"/>
                </a:cxn>
                <a:cxn ang="0">
                  <a:pos x="481" y="0"/>
                </a:cxn>
                <a:cxn ang="0">
                  <a:pos x="355" y="18"/>
                </a:cxn>
                <a:cxn ang="0">
                  <a:pos x="243" y="26"/>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87" name="Freeform 171"/>
            <p:cNvSpPr>
              <a:spLocks/>
            </p:cNvSpPr>
            <p:nvPr/>
          </p:nvSpPr>
          <p:spPr bwMode="auto">
            <a:xfrm flipH="1">
              <a:off x="4359144" y="3613149"/>
              <a:ext cx="9525" cy="3175"/>
            </a:xfrm>
            <a:custGeom>
              <a:avLst/>
              <a:gdLst/>
              <a:ahLst/>
              <a:cxnLst>
                <a:cxn ang="0">
                  <a:pos x="0" y="3"/>
                </a:cxn>
                <a:cxn ang="0">
                  <a:pos x="9" y="8"/>
                </a:cxn>
                <a:cxn ang="0">
                  <a:pos x="30" y="6"/>
                </a:cxn>
                <a:cxn ang="0">
                  <a:pos x="39" y="9"/>
                </a:cxn>
                <a:cxn ang="0">
                  <a:pos x="42" y="2"/>
                </a:cxn>
                <a:cxn ang="0">
                  <a:pos x="29" y="0"/>
                </a:cxn>
                <a:cxn ang="0">
                  <a:pos x="0" y="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headEnd/>
              <a:tailEnd/>
            </a:ln>
          </p:spPr>
          <p:txBody>
            <a:bodyPr/>
            <a:lstStyle/>
            <a:p>
              <a:endParaRPr lang="zh-CN" altLang="en-US"/>
            </a:p>
          </p:txBody>
        </p:sp>
        <p:sp>
          <p:nvSpPr>
            <p:cNvPr id="188" name="Freeform 172"/>
            <p:cNvSpPr>
              <a:spLocks/>
            </p:cNvSpPr>
            <p:nvPr/>
          </p:nvSpPr>
          <p:spPr bwMode="auto">
            <a:xfrm flipH="1">
              <a:off x="4355969" y="3605211"/>
              <a:ext cx="3175" cy="7938"/>
            </a:xfrm>
            <a:custGeom>
              <a:avLst/>
              <a:gdLst/>
              <a:ahLst/>
              <a:cxnLst>
                <a:cxn ang="0">
                  <a:pos x="0" y="0"/>
                </a:cxn>
                <a:cxn ang="0">
                  <a:pos x="11" y="7"/>
                </a:cxn>
                <a:cxn ang="0">
                  <a:pos x="11" y="16"/>
                </a:cxn>
                <a:cxn ang="0">
                  <a:pos x="13" y="31"/>
                </a:cxn>
                <a:cxn ang="0">
                  <a:pos x="17" y="12"/>
                </a:cxn>
                <a:cxn ang="0">
                  <a:pos x="17" y="1"/>
                </a:cxn>
                <a:cxn ang="0">
                  <a:pos x="0" y="0"/>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headEnd/>
              <a:tailEnd/>
            </a:ln>
          </p:spPr>
          <p:txBody>
            <a:bodyPr/>
            <a:lstStyle/>
            <a:p>
              <a:endParaRPr lang="zh-CN" altLang="en-US"/>
            </a:p>
          </p:txBody>
        </p:sp>
        <p:sp>
          <p:nvSpPr>
            <p:cNvPr id="189" name="Freeform 173"/>
            <p:cNvSpPr>
              <a:spLocks/>
            </p:cNvSpPr>
            <p:nvPr/>
          </p:nvSpPr>
          <p:spPr bwMode="auto">
            <a:xfrm flipH="1">
              <a:off x="4348031" y="3576636"/>
              <a:ext cx="4763" cy="15875"/>
            </a:xfrm>
            <a:custGeom>
              <a:avLst/>
              <a:gdLst/>
              <a:ahLst/>
              <a:cxnLst>
                <a:cxn ang="0">
                  <a:pos x="19" y="0"/>
                </a:cxn>
                <a:cxn ang="0">
                  <a:pos x="5" y="34"/>
                </a:cxn>
                <a:cxn ang="0">
                  <a:pos x="0" y="60"/>
                </a:cxn>
                <a:cxn ang="0">
                  <a:pos x="9" y="43"/>
                </a:cxn>
                <a:cxn ang="0">
                  <a:pos x="19" y="0"/>
                </a:cxn>
              </a:cxnLst>
              <a:rect l="0" t="0" r="r" b="b"/>
              <a:pathLst>
                <a:path w="19" h="60">
                  <a:moveTo>
                    <a:pt x="19" y="0"/>
                  </a:moveTo>
                  <a:lnTo>
                    <a:pt x="5" y="34"/>
                  </a:lnTo>
                  <a:lnTo>
                    <a:pt x="0" y="60"/>
                  </a:lnTo>
                  <a:lnTo>
                    <a:pt x="9" y="43"/>
                  </a:lnTo>
                  <a:lnTo>
                    <a:pt x="19" y="0"/>
                  </a:lnTo>
                  <a:close/>
                </a:path>
              </a:pathLst>
            </a:custGeom>
            <a:solidFill>
              <a:srgbClr val="402000"/>
            </a:solidFill>
            <a:ln w="9525">
              <a:noFill/>
              <a:round/>
              <a:headEnd/>
              <a:tailEnd/>
            </a:ln>
          </p:spPr>
          <p:txBody>
            <a:bodyPr/>
            <a:lstStyle/>
            <a:p>
              <a:endParaRPr lang="zh-CN" altLang="en-US"/>
            </a:p>
          </p:txBody>
        </p:sp>
        <p:sp>
          <p:nvSpPr>
            <p:cNvPr id="190" name="Freeform 174"/>
            <p:cNvSpPr>
              <a:spLocks/>
            </p:cNvSpPr>
            <p:nvPr/>
          </p:nvSpPr>
          <p:spPr bwMode="auto">
            <a:xfrm flipH="1">
              <a:off x="4332156" y="3560761"/>
              <a:ext cx="17463" cy="12700"/>
            </a:xfrm>
            <a:custGeom>
              <a:avLst/>
              <a:gdLst/>
              <a:ahLst/>
              <a:cxnLst>
                <a:cxn ang="0">
                  <a:pos x="0" y="0"/>
                </a:cxn>
                <a:cxn ang="0">
                  <a:pos x="17" y="28"/>
                </a:cxn>
                <a:cxn ang="0">
                  <a:pos x="13" y="35"/>
                </a:cxn>
                <a:cxn ang="0">
                  <a:pos x="13" y="40"/>
                </a:cxn>
                <a:cxn ang="0">
                  <a:pos x="9" y="51"/>
                </a:cxn>
                <a:cxn ang="0">
                  <a:pos x="20" y="34"/>
                </a:cxn>
                <a:cxn ang="0">
                  <a:pos x="35" y="34"/>
                </a:cxn>
                <a:cxn ang="0">
                  <a:pos x="52" y="28"/>
                </a:cxn>
                <a:cxn ang="0">
                  <a:pos x="80" y="26"/>
                </a:cxn>
                <a:cxn ang="0">
                  <a:pos x="52" y="9"/>
                </a:cxn>
                <a:cxn ang="0">
                  <a:pos x="0" y="0"/>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headEnd/>
              <a:tailEnd/>
            </a:ln>
          </p:spPr>
          <p:txBody>
            <a:bodyPr/>
            <a:lstStyle/>
            <a:p>
              <a:endParaRPr lang="zh-CN" altLang="en-US"/>
            </a:p>
          </p:txBody>
        </p:sp>
        <p:sp>
          <p:nvSpPr>
            <p:cNvPr id="191" name="Freeform 175"/>
            <p:cNvSpPr>
              <a:spLocks/>
            </p:cNvSpPr>
            <p:nvPr/>
          </p:nvSpPr>
          <p:spPr bwMode="auto">
            <a:xfrm flipH="1">
              <a:off x="4322631" y="3540124"/>
              <a:ext cx="33338" cy="12700"/>
            </a:xfrm>
            <a:custGeom>
              <a:avLst/>
              <a:gdLst/>
              <a:ahLst/>
              <a:cxnLst>
                <a:cxn ang="0">
                  <a:pos x="0" y="25"/>
                </a:cxn>
                <a:cxn ang="0">
                  <a:pos x="6" y="42"/>
                </a:cxn>
                <a:cxn ang="0">
                  <a:pos x="20" y="48"/>
                </a:cxn>
                <a:cxn ang="0">
                  <a:pos x="42" y="34"/>
                </a:cxn>
                <a:cxn ang="0">
                  <a:pos x="69" y="25"/>
                </a:cxn>
                <a:cxn ang="0">
                  <a:pos x="113" y="24"/>
                </a:cxn>
                <a:cxn ang="0">
                  <a:pos x="135" y="27"/>
                </a:cxn>
                <a:cxn ang="0">
                  <a:pos x="101" y="12"/>
                </a:cxn>
                <a:cxn ang="0">
                  <a:pos x="77" y="6"/>
                </a:cxn>
                <a:cxn ang="0">
                  <a:pos x="80" y="0"/>
                </a:cxn>
                <a:cxn ang="0">
                  <a:pos x="57" y="9"/>
                </a:cxn>
                <a:cxn ang="0">
                  <a:pos x="59" y="3"/>
                </a:cxn>
                <a:cxn ang="0">
                  <a:pos x="40" y="12"/>
                </a:cxn>
                <a:cxn ang="0">
                  <a:pos x="23" y="12"/>
                </a:cxn>
                <a:cxn ang="0">
                  <a:pos x="0" y="25"/>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headEnd/>
              <a:tailEnd/>
            </a:ln>
          </p:spPr>
          <p:txBody>
            <a:bodyPr/>
            <a:lstStyle/>
            <a:p>
              <a:endParaRPr lang="zh-CN" altLang="en-US"/>
            </a:p>
          </p:txBody>
        </p:sp>
        <p:sp>
          <p:nvSpPr>
            <p:cNvPr id="192" name="Freeform 176"/>
            <p:cNvSpPr>
              <a:spLocks/>
            </p:cNvSpPr>
            <p:nvPr/>
          </p:nvSpPr>
          <p:spPr bwMode="auto">
            <a:xfrm flipH="1">
              <a:off x="4263894" y="3557586"/>
              <a:ext cx="19050" cy="42863"/>
            </a:xfrm>
            <a:custGeom>
              <a:avLst/>
              <a:gdLst/>
              <a:ahLst/>
              <a:cxnLst>
                <a:cxn ang="0">
                  <a:pos x="0" y="30"/>
                </a:cxn>
                <a:cxn ang="0">
                  <a:pos x="24" y="10"/>
                </a:cxn>
                <a:cxn ang="0">
                  <a:pos x="52" y="15"/>
                </a:cxn>
                <a:cxn ang="0">
                  <a:pos x="68" y="41"/>
                </a:cxn>
                <a:cxn ang="0">
                  <a:pos x="71" y="77"/>
                </a:cxn>
                <a:cxn ang="0">
                  <a:pos x="68" y="105"/>
                </a:cxn>
                <a:cxn ang="0">
                  <a:pos x="59" y="128"/>
                </a:cxn>
                <a:cxn ang="0">
                  <a:pos x="44" y="93"/>
                </a:cxn>
                <a:cxn ang="0">
                  <a:pos x="31" y="73"/>
                </a:cxn>
                <a:cxn ang="0">
                  <a:pos x="5" y="60"/>
                </a:cxn>
                <a:cxn ang="0">
                  <a:pos x="25" y="89"/>
                </a:cxn>
                <a:cxn ang="0">
                  <a:pos x="47" y="111"/>
                </a:cxn>
                <a:cxn ang="0">
                  <a:pos x="49" y="134"/>
                </a:cxn>
                <a:cxn ang="0">
                  <a:pos x="40" y="156"/>
                </a:cxn>
                <a:cxn ang="0">
                  <a:pos x="28" y="159"/>
                </a:cxn>
                <a:cxn ang="0">
                  <a:pos x="61" y="151"/>
                </a:cxn>
                <a:cxn ang="0">
                  <a:pos x="77" y="117"/>
                </a:cxn>
                <a:cxn ang="0">
                  <a:pos x="78" y="73"/>
                </a:cxn>
                <a:cxn ang="0">
                  <a:pos x="77" y="33"/>
                </a:cxn>
                <a:cxn ang="0">
                  <a:pos x="59" y="7"/>
                </a:cxn>
                <a:cxn ang="0">
                  <a:pos x="34" y="0"/>
                </a:cxn>
                <a:cxn ang="0">
                  <a:pos x="10" y="4"/>
                </a:cxn>
                <a:cxn ang="0">
                  <a:pos x="0" y="30"/>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headEnd/>
              <a:tailEnd/>
            </a:ln>
          </p:spPr>
          <p:txBody>
            <a:bodyPr/>
            <a:lstStyle/>
            <a:p>
              <a:endParaRPr lang="zh-CN" altLang="en-US"/>
            </a:p>
          </p:txBody>
        </p:sp>
        <p:sp>
          <p:nvSpPr>
            <p:cNvPr id="193" name="Freeform 177"/>
            <p:cNvSpPr>
              <a:spLocks/>
            </p:cNvSpPr>
            <p:nvPr/>
          </p:nvSpPr>
          <p:spPr bwMode="auto">
            <a:xfrm flipH="1">
              <a:off x="4257544" y="3549649"/>
              <a:ext cx="30162" cy="60325"/>
            </a:xfrm>
            <a:custGeom>
              <a:avLst/>
              <a:gdLst/>
              <a:ahLst/>
              <a:cxnLst>
                <a:cxn ang="0">
                  <a:pos x="0" y="53"/>
                </a:cxn>
                <a:cxn ang="0">
                  <a:pos x="20" y="19"/>
                </a:cxn>
                <a:cxn ang="0">
                  <a:pos x="54" y="9"/>
                </a:cxn>
                <a:cxn ang="0">
                  <a:pos x="95" y="16"/>
                </a:cxn>
                <a:cxn ang="0">
                  <a:pos x="109" y="35"/>
                </a:cxn>
                <a:cxn ang="0">
                  <a:pos x="120" y="67"/>
                </a:cxn>
                <a:cxn ang="0">
                  <a:pos x="120" y="93"/>
                </a:cxn>
                <a:cxn ang="0">
                  <a:pos x="114" y="111"/>
                </a:cxn>
                <a:cxn ang="0">
                  <a:pos x="114" y="137"/>
                </a:cxn>
                <a:cxn ang="0">
                  <a:pos x="107" y="168"/>
                </a:cxn>
                <a:cxn ang="0">
                  <a:pos x="80" y="198"/>
                </a:cxn>
                <a:cxn ang="0">
                  <a:pos x="63" y="198"/>
                </a:cxn>
                <a:cxn ang="0">
                  <a:pos x="40" y="198"/>
                </a:cxn>
                <a:cxn ang="0">
                  <a:pos x="40" y="203"/>
                </a:cxn>
                <a:cxn ang="0">
                  <a:pos x="57" y="215"/>
                </a:cxn>
                <a:cxn ang="0">
                  <a:pos x="76" y="211"/>
                </a:cxn>
                <a:cxn ang="0">
                  <a:pos x="101" y="201"/>
                </a:cxn>
                <a:cxn ang="0">
                  <a:pos x="121" y="171"/>
                </a:cxn>
                <a:cxn ang="0">
                  <a:pos x="123" y="121"/>
                </a:cxn>
                <a:cxn ang="0">
                  <a:pos x="129" y="87"/>
                </a:cxn>
                <a:cxn ang="0">
                  <a:pos x="129" y="58"/>
                </a:cxn>
                <a:cxn ang="0">
                  <a:pos x="117" y="32"/>
                </a:cxn>
                <a:cxn ang="0">
                  <a:pos x="103" y="9"/>
                </a:cxn>
                <a:cxn ang="0">
                  <a:pos x="69" y="0"/>
                </a:cxn>
                <a:cxn ang="0">
                  <a:pos x="20" y="6"/>
                </a:cxn>
                <a:cxn ang="0">
                  <a:pos x="3" y="19"/>
                </a:cxn>
                <a:cxn ang="0">
                  <a:pos x="0" y="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headEnd/>
              <a:tailEnd/>
            </a:ln>
          </p:spPr>
          <p:txBody>
            <a:bodyPr/>
            <a:lstStyle/>
            <a:p>
              <a:endParaRPr lang="zh-CN" altLang="en-US"/>
            </a:p>
          </p:txBody>
        </p:sp>
        <p:sp>
          <p:nvSpPr>
            <p:cNvPr id="194" name="Freeform 178"/>
            <p:cNvSpPr>
              <a:spLocks/>
            </p:cNvSpPr>
            <p:nvPr/>
          </p:nvSpPr>
          <p:spPr bwMode="auto">
            <a:xfrm flipH="1">
              <a:off x="4276594" y="3616324"/>
              <a:ext cx="26987" cy="46037"/>
            </a:xfrm>
            <a:custGeom>
              <a:avLst/>
              <a:gdLst/>
              <a:ahLst/>
              <a:cxnLst>
                <a:cxn ang="0">
                  <a:pos x="118" y="0"/>
                </a:cxn>
                <a:cxn ang="0">
                  <a:pos x="102" y="39"/>
                </a:cxn>
                <a:cxn ang="0">
                  <a:pos x="77" y="80"/>
                </a:cxn>
                <a:cxn ang="0">
                  <a:pos x="52" y="116"/>
                </a:cxn>
                <a:cxn ang="0">
                  <a:pos x="17" y="164"/>
                </a:cxn>
                <a:cxn ang="0">
                  <a:pos x="0" y="179"/>
                </a:cxn>
                <a:cxn ang="0">
                  <a:pos x="39" y="159"/>
                </a:cxn>
                <a:cxn ang="0">
                  <a:pos x="70" y="115"/>
                </a:cxn>
                <a:cxn ang="0">
                  <a:pos x="99" y="67"/>
                </a:cxn>
                <a:cxn ang="0">
                  <a:pos x="118" y="0"/>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headEnd/>
              <a:tailEnd/>
            </a:ln>
          </p:spPr>
          <p:txBody>
            <a:bodyPr/>
            <a:lstStyle/>
            <a:p>
              <a:endParaRPr lang="zh-CN" altLang="en-US"/>
            </a:p>
          </p:txBody>
        </p:sp>
        <p:sp>
          <p:nvSpPr>
            <p:cNvPr id="195" name="Freeform 179"/>
            <p:cNvSpPr>
              <a:spLocks/>
            </p:cNvSpPr>
            <p:nvPr/>
          </p:nvSpPr>
          <p:spPr bwMode="auto">
            <a:xfrm flipH="1">
              <a:off x="4192456" y="3446461"/>
              <a:ext cx="157163" cy="185738"/>
            </a:xfrm>
            <a:custGeom>
              <a:avLst/>
              <a:gdLst/>
              <a:ahLst/>
              <a:cxnLst>
                <a:cxn ang="0">
                  <a:pos x="54" y="193"/>
                </a:cxn>
                <a:cxn ang="0">
                  <a:pos x="155" y="177"/>
                </a:cxn>
                <a:cxn ang="0">
                  <a:pos x="223" y="187"/>
                </a:cxn>
                <a:cxn ang="0">
                  <a:pos x="264" y="234"/>
                </a:cxn>
                <a:cxn ang="0">
                  <a:pos x="238" y="290"/>
                </a:cxn>
                <a:cxn ang="0">
                  <a:pos x="206" y="311"/>
                </a:cxn>
                <a:cxn ang="0">
                  <a:pos x="197" y="366"/>
                </a:cxn>
                <a:cxn ang="0">
                  <a:pos x="217" y="401"/>
                </a:cxn>
                <a:cxn ang="0">
                  <a:pos x="200" y="453"/>
                </a:cxn>
                <a:cxn ang="0">
                  <a:pos x="242" y="453"/>
                </a:cxn>
                <a:cxn ang="0">
                  <a:pos x="254" y="394"/>
                </a:cxn>
                <a:cxn ang="0">
                  <a:pos x="280" y="366"/>
                </a:cxn>
                <a:cxn ang="0">
                  <a:pos x="329" y="366"/>
                </a:cxn>
                <a:cxn ang="0">
                  <a:pos x="378" y="378"/>
                </a:cxn>
                <a:cxn ang="0">
                  <a:pos x="393" y="419"/>
                </a:cxn>
                <a:cxn ang="0">
                  <a:pos x="399" y="475"/>
                </a:cxn>
                <a:cxn ang="0">
                  <a:pos x="393" y="516"/>
                </a:cxn>
                <a:cxn ang="0">
                  <a:pos x="393" y="547"/>
                </a:cxn>
                <a:cxn ang="0">
                  <a:pos x="396" y="581"/>
                </a:cxn>
                <a:cxn ang="0">
                  <a:pos x="428" y="613"/>
                </a:cxn>
                <a:cxn ang="0">
                  <a:pos x="451" y="632"/>
                </a:cxn>
                <a:cxn ang="0">
                  <a:pos x="510" y="670"/>
                </a:cxn>
                <a:cxn ang="0">
                  <a:pos x="620" y="558"/>
                </a:cxn>
                <a:cxn ang="0">
                  <a:pos x="652" y="466"/>
                </a:cxn>
                <a:cxn ang="0">
                  <a:pos x="665" y="318"/>
                </a:cxn>
                <a:cxn ang="0">
                  <a:pos x="671" y="215"/>
                </a:cxn>
                <a:cxn ang="0">
                  <a:pos x="658" y="114"/>
                </a:cxn>
                <a:cxn ang="0">
                  <a:pos x="629" y="59"/>
                </a:cxn>
                <a:cxn ang="0">
                  <a:pos x="562" y="21"/>
                </a:cxn>
                <a:cxn ang="0">
                  <a:pos x="502" y="8"/>
                </a:cxn>
                <a:cxn ang="0">
                  <a:pos x="384" y="0"/>
                </a:cxn>
                <a:cxn ang="0">
                  <a:pos x="270" y="5"/>
                </a:cxn>
                <a:cxn ang="0">
                  <a:pos x="129" y="30"/>
                </a:cxn>
                <a:cxn ang="0">
                  <a:pos x="64" y="62"/>
                </a:cxn>
                <a:cxn ang="0">
                  <a:pos x="32" y="94"/>
                </a:cxn>
                <a:cxn ang="0">
                  <a:pos x="0" y="140"/>
                </a:cxn>
                <a:cxn ang="0">
                  <a:pos x="6" y="166"/>
                </a:cxn>
                <a:cxn ang="0">
                  <a:pos x="54" y="193"/>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headEnd/>
              <a:tailEnd/>
            </a:ln>
          </p:spPr>
          <p:txBody>
            <a:bodyPr/>
            <a:lstStyle/>
            <a:p>
              <a:endParaRPr lang="zh-CN" altLang="en-US"/>
            </a:p>
          </p:txBody>
        </p:sp>
        <p:sp>
          <p:nvSpPr>
            <p:cNvPr id="196" name="Freeform 180"/>
            <p:cNvSpPr>
              <a:spLocks/>
            </p:cNvSpPr>
            <p:nvPr/>
          </p:nvSpPr>
          <p:spPr bwMode="auto">
            <a:xfrm flipH="1">
              <a:off x="4195631" y="3448049"/>
              <a:ext cx="149225" cy="177800"/>
            </a:xfrm>
            <a:custGeom>
              <a:avLst/>
              <a:gdLst/>
              <a:ahLst/>
              <a:cxnLst>
                <a:cxn ang="0">
                  <a:pos x="25" y="98"/>
                </a:cxn>
                <a:cxn ang="0">
                  <a:pos x="13" y="152"/>
                </a:cxn>
                <a:cxn ang="0">
                  <a:pos x="160" y="158"/>
                </a:cxn>
                <a:cxn ang="0">
                  <a:pos x="290" y="126"/>
                </a:cxn>
                <a:cxn ang="0">
                  <a:pos x="229" y="148"/>
                </a:cxn>
                <a:cxn ang="0">
                  <a:pos x="213" y="169"/>
                </a:cxn>
                <a:cxn ang="0">
                  <a:pos x="277" y="163"/>
                </a:cxn>
                <a:cxn ang="0">
                  <a:pos x="293" y="172"/>
                </a:cxn>
                <a:cxn ang="0">
                  <a:pos x="255" y="217"/>
                </a:cxn>
                <a:cxn ang="0">
                  <a:pos x="267" y="226"/>
                </a:cxn>
                <a:cxn ang="0">
                  <a:pos x="232" y="280"/>
                </a:cxn>
                <a:cxn ang="0">
                  <a:pos x="348" y="255"/>
                </a:cxn>
                <a:cxn ang="0">
                  <a:pos x="194" y="310"/>
                </a:cxn>
                <a:cxn ang="0">
                  <a:pos x="280" y="300"/>
                </a:cxn>
                <a:cxn ang="0">
                  <a:pos x="204" y="338"/>
                </a:cxn>
                <a:cxn ang="0">
                  <a:pos x="229" y="358"/>
                </a:cxn>
                <a:cxn ang="0">
                  <a:pos x="354" y="344"/>
                </a:cxn>
                <a:cxn ang="0">
                  <a:pos x="444" y="355"/>
                </a:cxn>
                <a:cxn ang="0">
                  <a:pos x="438" y="379"/>
                </a:cxn>
                <a:cxn ang="0">
                  <a:pos x="460" y="393"/>
                </a:cxn>
                <a:cxn ang="0">
                  <a:pos x="387" y="442"/>
                </a:cxn>
                <a:cxn ang="0">
                  <a:pos x="454" y="440"/>
                </a:cxn>
                <a:cxn ang="0">
                  <a:pos x="387" y="511"/>
                </a:cxn>
                <a:cxn ang="0">
                  <a:pos x="432" y="508"/>
                </a:cxn>
                <a:cxn ang="0">
                  <a:pos x="412" y="586"/>
                </a:cxn>
                <a:cxn ang="0">
                  <a:pos x="496" y="471"/>
                </a:cxn>
                <a:cxn ang="0">
                  <a:pos x="419" y="599"/>
                </a:cxn>
                <a:cxn ang="0">
                  <a:pos x="514" y="553"/>
                </a:cxn>
                <a:cxn ang="0">
                  <a:pos x="491" y="602"/>
                </a:cxn>
                <a:cxn ang="0">
                  <a:pos x="540" y="599"/>
                </a:cxn>
                <a:cxn ang="0">
                  <a:pos x="620" y="386"/>
                </a:cxn>
                <a:cxn ang="0">
                  <a:pos x="582" y="255"/>
                </a:cxn>
                <a:cxn ang="0">
                  <a:pos x="514" y="266"/>
                </a:cxn>
                <a:cxn ang="0">
                  <a:pos x="630" y="223"/>
                </a:cxn>
                <a:cxn ang="0">
                  <a:pos x="551" y="141"/>
                </a:cxn>
                <a:cxn ang="0">
                  <a:pos x="499" y="141"/>
                </a:cxn>
                <a:cxn ang="0">
                  <a:pos x="607" y="69"/>
                </a:cxn>
                <a:cxn ang="0">
                  <a:pos x="482" y="41"/>
                </a:cxn>
                <a:cxn ang="0">
                  <a:pos x="517" y="16"/>
                </a:cxn>
                <a:cxn ang="0">
                  <a:pos x="359" y="13"/>
                </a:cxn>
                <a:cxn ang="0">
                  <a:pos x="298" y="32"/>
                </a:cxn>
                <a:cxn ang="0">
                  <a:pos x="287" y="3"/>
                </a:cxn>
                <a:cxn ang="0">
                  <a:pos x="163" y="54"/>
                </a:cxn>
                <a:cxn ang="0">
                  <a:pos x="184" y="16"/>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headEnd/>
              <a:tailEnd/>
            </a:ln>
          </p:spPr>
          <p:txBody>
            <a:bodyPr/>
            <a:lstStyle/>
            <a:p>
              <a:endParaRPr lang="zh-CN" altLang="en-US"/>
            </a:p>
          </p:txBody>
        </p:sp>
        <p:sp>
          <p:nvSpPr>
            <p:cNvPr id="197" name="Freeform 181"/>
            <p:cNvSpPr>
              <a:spLocks/>
            </p:cNvSpPr>
            <p:nvPr/>
          </p:nvSpPr>
          <p:spPr bwMode="auto">
            <a:xfrm flipH="1">
              <a:off x="4495669" y="3898899"/>
              <a:ext cx="163512" cy="119062"/>
            </a:xfrm>
            <a:custGeom>
              <a:avLst/>
              <a:gdLst/>
              <a:ahLst/>
              <a:cxnLst>
                <a:cxn ang="0">
                  <a:pos x="698" y="253"/>
                </a:cxn>
                <a:cxn ang="0">
                  <a:pos x="611" y="233"/>
                </a:cxn>
                <a:cxn ang="0">
                  <a:pos x="579" y="227"/>
                </a:cxn>
                <a:cxn ang="0">
                  <a:pos x="558" y="210"/>
                </a:cxn>
                <a:cxn ang="0">
                  <a:pos x="538" y="182"/>
                </a:cxn>
                <a:cxn ang="0">
                  <a:pos x="496" y="143"/>
                </a:cxn>
                <a:cxn ang="0">
                  <a:pos x="420" y="79"/>
                </a:cxn>
                <a:cxn ang="0">
                  <a:pos x="407" y="58"/>
                </a:cxn>
                <a:cxn ang="0">
                  <a:pos x="387" y="38"/>
                </a:cxn>
                <a:cxn ang="0">
                  <a:pos x="347" y="32"/>
                </a:cxn>
                <a:cxn ang="0">
                  <a:pos x="225" y="11"/>
                </a:cxn>
                <a:cxn ang="0">
                  <a:pos x="192" y="0"/>
                </a:cxn>
                <a:cxn ang="0">
                  <a:pos x="162" y="14"/>
                </a:cxn>
                <a:cxn ang="0">
                  <a:pos x="147" y="27"/>
                </a:cxn>
                <a:cxn ang="0">
                  <a:pos x="75" y="52"/>
                </a:cxn>
                <a:cxn ang="0">
                  <a:pos x="48" y="62"/>
                </a:cxn>
                <a:cxn ang="0">
                  <a:pos x="37" y="73"/>
                </a:cxn>
                <a:cxn ang="0">
                  <a:pos x="24" y="114"/>
                </a:cxn>
                <a:cxn ang="0">
                  <a:pos x="16" y="133"/>
                </a:cxn>
                <a:cxn ang="0">
                  <a:pos x="9" y="146"/>
                </a:cxn>
                <a:cxn ang="0">
                  <a:pos x="0" y="165"/>
                </a:cxn>
                <a:cxn ang="0">
                  <a:pos x="0" y="181"/>
                </a:cxn>
                <a:cxn ang="0">
                  <a:pos x="15" y="191"/>
                </a:cxn>
                <a:cxn ang="0">
                  <a:pos x="43" y="190"/>
                </a:cxn>
                <a:cxn ang="0">
                  <a:pos x="89" y="168"/>
                </a:cxn>
                <a:cxn ang="0">
                  <a:pos x="147" y="158"/>
                </a:cxn>
                <a:cxn ang="0">
                  <a:pos x="198" y="165"/>
                </a:cxn>
                <a:cxn ang="0">
                  <a:pos x="144" y="179"/>
                </a:cxn>
                <a:cxn ang="0">
                  <a:pos x="105" y="191"/>
                </a:cxn>
                <a:cxn ang="0">
                  <a:pos x="61" y="210"/>
                </a:cxn>
                <a:cxn ang="0">
                  <a:pos x="51" y="224"/>
                </a:cxn>
                <a:cxn ang="0">
                  <a:pos x="51" y="242"/>
                </a:cxn>
                <a:cxn ang="0">
                  <a:pos x="67" y="253"/>
                </a:cxn>
                <a:cxn ang="0">
                  <a:pos x="87" y="250"/>
                </a:cxn>
                <a:cxn ang="0">
                  <a:pos x="150" y="233"/>
                </a:cxn>
                <a:cxn ang="0">
                  <a:pos x="205" y="230"/>
                </a:cxn>
                <a:cxn ang="0">
                  <a:pos x="249" y="233"/>
                </a:cxn>
                <a:cxn ang="0">
                  <a:pos x="273" y="250"/>
                </a:cxn>
                <a:cxn ang="0">
                  <a:pos x="301" y="279"/>
                </a:cxn>
                <a:cxn ang="0">
                  <a:pos x="323" y="310"/>
                </a:cxn>
                <a:cxn ang="0">
                  <a:pos x="346" y="342"/>
                </a:cxn>
                <a:cxn ang="0">
                  <a:pos x="364" y="366"/>
                </a:cxn>
                <a:cxn ang="0">
                  <a:pos x="397" y="389"/>
                </a:cxn>
                <a:cxn ang="0">
                  <a:pos x="429" y="396"/>
                </a:cxn>
                <a:cxn ang="0">
                  <a:pos x="464" y="399"/>
                </a:cxn>
                <a:cxn ang="0">
                  <a:pos x="507" y="396"/>
                </a:cxn>
                <a:cxn ang="0">
                  <a:pos x="539" y="393"/>
                </a:cxn>
                <a:cxn ang="0">
                  <a:pos x="582" y="404"/>
                </a:cxn>
                <a:cxn ang="0">
                  <a:pos x="698" y="425"/>
                </a:cxn>
                <a:cxn ang="0">
                  <a:pos x="698" y="253"/>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98" name="Freeform 182"/>
            <p:cNvSpPr>
              <a:spLocks/>
            </p:cNvSpPr>
            <p:nvPr/>
          </p:nvSpPr>
          <p:spPr bwMode="auto">
            <a:xfrm flipH="1">
              <a:off x="4600444" y="3919536"/>
              <a:ext cx="52387" cy="14288"/>
            </a:xfrm>
            <a:custGeom>
              <a:avLst/>
              <a:gdLst/>
              <a:ahLst/>
              <a:cxnLst>
                <a:cxn ang="0">
                  <a:pos x="0" y="52"/>
                </a:cxn>
                <a:cxn ang="0">
                  <a:pos x="38" y="36"/>
                </a:cxn>
                <a:cxn ang="0">
                  <a:pos x="69" y="30"/>
                </a:cxn>
                <a:cxn ang="0">
                  <a:pos x="107" y="18"/>
                </a:cxn>
                <a:cxn ang="0">
                  <a:pos x="139" y="11"/>
                </a:cxn>
                <a:cxn ang="0">
                  <a:pos x="189" y="15"/>
                </a:cxn>
                <a:cxn ang="0">
                  <a:pos x="223" y="18"/>
                </a:cxn>
                <a:cxn ang="0">
                  <a:pos x="171" y="8"/>
                </a:cxn>
                <a:cxn ang="0">
                  <a:pos x="127" y="0"/>
                </a:cxn>
                <a:cxn ang="0">
                  <a:pos x="69" y="24"/>
                </a:cxn>
                <a:cxn ang="0">
                  <a:pos x="38" y="28"/>
                </a:cxn>
                <a:cxn ang="0">
                  <a:pos x="3" y="45"/>
                </a:cxn>
                <a:cxn ang="0">
                  <a:pos x="0" y="52"/>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headEnd/>
              <a:tailEnd/>
            </a:ln>
          </p:spPr>
          <p:txBody>
            <a:bodyPr/>
            <a:lstStyle/>
            <a:p>
              <a:endParaRPr lang="zh-CN" altLang="en-US"/>
            </a:p>
          </p:txBody>
        </p:sp>
        <p:sp>
          <p:nvSpPr>
            <p:cNvPr id="199" name="Freeform 183"/>
            <p:cNvSpPr>
              <a:spLocks/>
            </p:cNvSpPr>
            <p:nvPr/>
          </p:nvSpPr>
          <p:spPr bwMode="auto">
            <a:xfrm flipH="1">
              <a:off x="4579806" y="3905249"/>
              <a:ext cx="42863" cy="7937"/>
            </a:xfrm>
            <a:custGeom>
              <a:avLst/>
              <a:gdLst/>
              <a:ahLst/>
              <a:cxnLst>
                <a:cxn ang="0">
                  <a:pos x="51" y="0"/>
                </a:cxn>
                <a:cxn ang="0">
                  <a:pos x="29" y="1"/>
                </a:cxn>
                <a:cxn ang="0">
                  <a:pos x="0" y="11"/>
                </a:cxn>
                <a:cxn ang="0">
                  <a:pos x="19" y="9"/>
                </a:cxn>
                <a:cxn ang="0">
                  <a:pos x="48" y="4"/>
                </a:cxn>
                <a:cxn ang="0">
                  <a:pos x="109" y="20"/>
                </a:cxn>
                <a:cxn ang="0">
                  <a:pos x="143" y="30"/>
                </a:cxn>
                <a:cxn ang="0">
                  <a:pos x="181" y="36"/>
                </a:cxn>
                <a:cxn ang="0">
                  <a:pos x="188" y="30"/>
                </a:cxn>
                <a:cxn ang="0">
                  <a:pos x="146" y="22"/>
                </a:cxn>
                <a:cxn ang="0">
                  <a:pos x="97" y="11"/>
                </a:cxn>
                <a:cxn ang="0">
                  <a:pos x="51" y="0"/>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headEnd/>
              <a:tailEnd/>
            </a:ln>
          </p:spPr>
          <p:txBody>
            <a:bodyPr/>
            <a:lstStyle/>
            <a:p>
              <a:endParaRPr lang="zh-CN" altLang="en-US"/>
            </a:p>
          </p:txBody>
        </p:sp>
        <p:sp>
          <p:nvSpPr>
            <p:cNvPr id="200" name="Freeform 184"/>
            <p:cNvSpPr>
              <a:spLocks/>
            </p:cNvSpPr>
            <p:nvPr/>
          </p:nvSpPr>
          <p:spPr bwMode="auto">
            <a:xfrm flipH="1">
              <a:off x="4598856" y="3940174"/>
              <a:ext cx="17463" cy="4762"/>
            </a:xfrm>
            <a:custGeom>
              <a:avLst/>
              <a:gdLst/>
              <a:ahLst/>
              <a:cxnLst>
                <a:cxn ang="0">
                  <a:pos x="0" y="8"/>
                </a:cxn>
                <a:cxn ang="0">
                  <a:pos x="8" y="17"/>
                </a:cxn>
                <a:cxn ang="0">
                  <a:pos x="36" y="12"/>
                </a:cxn>
                <a:cxn ang="0">
                  <a:pos x="67" y="12"/>
                </a:cxn>
                <a:cxn ang="0">
                  <a:pos x="76" y="0"/>
                </a:cxn>
                <a:cxn ang="0">
                  <a:pos x="55" y="4"/>
                </a:cxn>
                <a:cxn ang="0">
                  <a:pos x="0" y="8"/>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headEnd/>
              <a:tailEnd/>
            </a:ln>
          </p:spPr>
          <p:txBody>
            <a:bodyPr/>
            <a:lstStyle/>
            <a:p>
              <a:endParaRPr lang="zh-CN" altLang="en-US"/>
            </a:p>
          </p:txBody>
        </p:sp>
        <p:sp>
          <p:nvSpPr>
            <p:cNvPr id="201" name="Freeform 185"/>
            <p:cNvSpPr>
              <a:spLocks/>
            </p:cNvSpPr>
            <p:nvPr/>
          </p:nvSpPr>
          <p:spPr bwMode="auto">
            <a:xfrm flipH="1">
              <a:off x="4649656" y="3935411"/>
              <a:ext cx="4763" cy="9525"/>
            </a:xfrm>
            <a:custGeom>
              <a:avLst/>
              <a:gdLst/>
              <a:ahLst/>
              <a:cxnLst>
                <a:cxn ang="0">
                  <a:pos x="19" y="0"/>
                </a:cxn>
                <a:cxn ang="0">
                  <a:pos x="19" y="9"/>
                </a:cxn>
                <a:cxn ang="0">
                  <a:pos x="14" y="24"/>
                </a:cxn>
                <a:cxn ang="0">
                  <a:pos x="0" y="32"/>
                </a:cxn>
                <a:cxn ang="0">
                  <a:pos x="19" y="0"/>
                </a:cxn>
              </a:cxnLst>
              <a:rect l="0" t="0" r="r" b="b"/>
              <a:pathLst>
                <a:path w="19" h="32">
                  <a:moveTo>
                    <a:pt x="19" y="0"/>
                  </a:moveTo>
                  <a:lnTo>
                    <a:pt x="19" y="9"/>
                  </a:lnTo>
                  <a:lnTo>
                    <a:pt x="14" y="24"/>
                  </a:lnTo>
                  <a:lnTo>
                    <a:pt x="0" y="32"/>
                  </a:lnTo>
                  <a:lnTo>
                    <a:pt x="19" y="0"/>
                  </a:lnTo>
                  <a:close/>
                </a:path>
              </a:pathLst>
            </a:custGeom>
            <a:solidFill>
              <a:srgbClr val="402000"/>
            </a:solidFill>
            <a:ln w="9525">
              <a:noFill/>
              <a:round/>
              <a:headEnd/>
              <a:tailEnd/>
            </a:ln>
          </p:spPr>
          <p:txBody>
            <a:bodyPr/>
            <a:lstStyle/>
            <a:p>
              <a:endParaRPr lang="zh-CN" altLang="en-US"/>
            </a:p>
          </p:txBody>
        </p:sp>
        <p:sp>
          <p:nvSpPr>
            <p:cNvPr id="202" name="Freeform 186"/>
            <p:cNvSpPr>
              <a:spLocks/>
            </p:cNvSpPr>
            <p:nvPr/>
          </p:nvSpPr>
          <p:spPr bwMode="auto">
            <a:xfrm flipH="1">
              <a:off x="4573456" y="3925886"/>
              <a:ext cx="9525" cy="11113"/>
            </a:xfrm>
            <a:custGeom>
              <a:avLst/>
              <a:gdLst/>
              <a:ahLst/>
              <a:cxnLst>
                <a:cxn ang="0">
                  <a:pos x="0" y="0"/>
                </a:cxn>
                <a:cxn ang="0">
                  <a:pos x="7" y="14"/>
                </a:cxn>
                <a:cxn ang="0">
                  <a:pos x="7" y="24"/>
                </a:cxn>
                <a:cxn ang="0">
                  <a:pos x="35" y="43"/>
                </a:cxn>
                <a:cxn ang="0">
                  <a:pos x="0" y="0"/>
                </a:cxn>
              </a:cxnLst>
              <a:rect l="0" t="0" r="r" b="b"/>
              <a:pathLst>
                <a:path w="35" h="43">
                  <a:moveTo>
                    <a:pt x="0" y="0"/>
                  </a:moveTo>
                  <a:lnTo>
                    <a:pt x="7" y="14"/>
                  </a:lnTo>
                  <a:lnTo>
                    <a:pt x="7" y="24"/>
                  </a:lnTo>
                  <a:lnTo>
                    <a:pt x="35" y="43"/>
                  </a:lnTo>
                  <a:lnTo>
                    <a:pt x="0" y="0"/>
                  </a:lnTo>
                  <a:close/>
                </a:path>
              </a:pathLst>
            </a:custGeom>
            <a:solidFill>
              <a:srgbClr val="402000"/>
            </a:solidFill>
            <a:ln w="9525">
              <a:noFill/>
              <a:round/>
              <a:headEnd/>
              <a:tailEnd/>
            </a:ln>
          </p:spPr>
          <p:txBody>
            <a:bodyPr/>
            <a:lstStyle/>
            <a:p>
              <a:endParaRPr lang="zh-CN" altLang="en-US"/>
            </a:p>
          </p:txBody>
        </p:sp>
        <p:sp>
          <p:nvSpPr>
            <p:cNvPr id="203" name="Freeform 187"/>
            <p:cNvSpPr>
              <a:spLocks/>
            </p:cNvSpPr>
            <p:nvPr/>
          </p:nvSpPr>
          <p:spPr bwMode="auto">
            <a:xfrm flipH="1">
              <a:off x="4541706" y="3925886"/>
              <a:ext cx="25400" cy="33338"/>
            </a:xfrm>
            <a:custGeom>
              <a:avLst/>
              <a:gdLst/>
              <a:ahLst/>
              <a:cxnLst>
                <a:cxn ang="0">
                  <a:pos x="0" y="0"/>
                </a:cxn>
                <a:cxn ang="0">
                  <a:pos x="21" y="35"/>
                </a:cxn>
                <a:cxn ang="0">
                  <a:pos x="43" y="63"/>
                </a:cxn>
                <a:cxn ang="0">
                  <a:pos x="114" y="114"/>
                </a:cxn>
                <a:cxn ang="0">
                  <a:pos x="47" y="53"/>
                </a:cxn>
                <a:cxn ang="0">
                  <a:pos x="0" y="0"/>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w="9525">
              <a:noFill/>
              <a:round/>
              <a:headEnd/>
              <a:tailEnd/>
            </a:ln>
          </p:spPr>
          <p:txBody>
            <a:bodyPr/>
            <a:lstStyle/>
            <a:p>
              <a:endParaRPr lang="zh-CN" altLang="en-US"/>
            </a:p>
          </p:txBody>
        </p:sp>
        <p:sp>
          <p:nvSpPr>
            <p:cNvPr id="204" name="Freeform 188"/>
            <p:cNvSpPr>
              <a:spLocks/>
            </p:cNvSpPr>
            <p:nvPr/>
          </p:nvSpPr>
          <p:spPr bwMode="auto">
            <a:xfrm flipH="1">
              <a:off x="4527419" y="3971924"/>
              <a:ext cx="6350" cy="20637"/>
            </a:xfrm>
            <a:custGeom>
              <a:avLst/>
              <a:gdLst/>
              <a:ahLst/>
              <a:cxnLst>
                <a:cxn ang="0">
                  <a:pos x="27" y="0"/>
                </a:cxn>
                <a:cxn ang="0">
                  <a:pos x="9" y="29"/>
                </a:cxn>
                <a:cxn ang="0">
                  <a:pos x="4" y="57"/>
                </a:cxn>
                <a:cxn ang="0">
                  <a:pos x="3" y="82"/>
                </a:cxn>
                <a:cxn ang="0">
                  <a:pos x="0" y="47"/>
                </a:cxn>
                <a:cxn ang="0">
                  <a:pos x="3" y="21"/>
                </a:cxn>
                <a:cxn ang="0">
                  <a:pos x="27" y="0"/>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headEnd/>
              <a:tailEnd/>
            </a:ln>
          </p:spPr>
          <p:txBody>
            <a:bodyPr/>
            <a:lstStyle/>
            <a:p>
              <a:endParaRPr lang="zh-CN" altLang="en-US"/>
            </a:p>
          </p:txBody>
        </p:sp>
        <p:sp>
          <p:nvSpPr>
            <p:cNvPr id="205" name="Freeform 189"/>
            <p:cNvSpPr>
              <a:spLocks/>
            </p:cNvSpPr>
            <p:nvPr/>
          </p:nvSpPr>
          <p:spPr bwMode="auto">
            <a:xfrm flipH="1">
              <a:off x="4589331" y="3948111"/>
              <a:ext cx="1588" cy="9525"/>
            </a:xfrm>
            <a:custGeom>
              <a:avLst/>
              <a:gdLst/>
              <a:ahLst/>
              <a:cxnLst>
                <a:cxn ang="0">
                  <a:pos x="11" y="0"/>
                </a:cxn>
                <a:cxn ang="0">
                  <a:pos x="15" y="12"/>
                </a:cxn>
                <a:cxn ang="0">
                  <a:pos x="0" y="30"/>
                </a:cxn>
                <a:cxn ang="0">
                  <a:pos x="11" y="0"/>
                </a:cxn>
              </a:cxnLst>
              <a:rect l="0" t="0" r="r" b="b"/>
              <a:pathLst>
                <a:path w="15" h="30">
                  <a:moveTo>
                    <a:pt x="11" y="0"/>
                  </a:moveTo>
                  <a:lnTo>
                    <a:pt x="15" y="12"/>
                  </a:lnTo>
                  <a:lnTo>
                    <a:pt x="0" y="30"/>
                  </a:lnTo>
                  <a:lnTo>
                    <a:pt x="11" y="0"/>
                  </a:lnTo>
                  <a:close/>
                </a:path>
              </a:pathLst>
            </a:custGeom>
            <a:solidFill>
              <a:srgbClr val="402000"/>
            </a:solidFill>
            <a:ln w="9525">
              <a:noFill/>
              <a:round/>
              <a:headEnd/>
              <a:tailEnd/>
            </a:ln>
          </p:spPr>
          <p:txBody>
            <a:bodyPr/>
            <a:lstStyle/>
            <a:p>
              <a:endParaRPr lang="zh-CN" altLang="en-US"/>
            </a:p>
          </p:txBody>
        </p:sp>
        <p:sp>
          <p:nvSpPr>
            <p:cNvPr id="206" name="Freeform 190"/>
            <p:cNvSpPr>
              <a:spLocks/>
            </p:cNvSpPr>
            <p:nvPr/>
          </p:nvSpPr>
          <p:spPr bwMode="auto">
            <a:xfrm flipH="1">
              <a:off x="4349619" y="3640136"/>
              <a:ext cx="12700" cy="9525"/>
            </a:xfrm>
            <a:custGeom>
              <a:avLst/>
              <a:gdLst/>
              <a:ahLst/>
              <a:cxnLst>
                <a:cxn ang="0">
                  <a:pos x="0" y="0"/>
                </a:cxn>
                <a:cxn ang="0">
                  <a:pos x="14" y="10"/>
                </a:cxn>
                <a:cxn ang="0">
                  <a:pos x="29" y="15"/>
                </a:cxn>
                <a:cxn ang="0">
                  <a:pos x="43" y="23"/>
                </a:cxn>
                <a:cxn ang="0">
                  <a:pos x="51" y="36"/>
                </a:cxn>
                <a:cxn ang="0">
                  <a:pos x="39" y="32"/>
                </a:cxn>
                <a:cxn ang="0">
                  <a:pos x="14" y="24"/>
                </a:cxn>
                <a:cxn ang="0">
                  <a:pos x="0" y="0"/>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headEnd/>
              <a:tailEnd/>
            </a:ln>
          </p:spPr>
          <p:txBody>
            <a:bodyPr/>
            <a:lstStyle/>
            <a:p>
              <a:endParaRPr lang="zh-CN" altLang="en-US"/>
            </a:p>
          </p:txBody>
        </p:sp>
        <p:sp>
          <p:nvSpPr>
            <p:cNvPr id="207" name="Freeform 191"/>
            <p:cNvSpPr>
              <a:spLocks/>
            </p:cNvSpPr>
            <p:nvPr/>
          </p:nvSpPr>
          <p:spPr bwMode="auto">
            <a:xfrm flipH="1">
              <a:off x="4355969" y="3654424"/>
              <a:ext cx="1587" cy="7937"/>
            </a:xfrm>
            <a:custGeom>
              <a:avLst/>
              <a:gdLst/>
              <a:ahLst/>
              <a:cxnLst>
                <a:cxn ang="0">
                  <a:pos x="0" y="0"/>
                </a:cxn>
                <a:cxn ang="0">
                  <a:pos x="14" y="0"/>
                </a:cxn>
                <a:cxn ang="0">
                  <a:pos x="14" y="24"/>
                </a:cxn>
                <a:cxn ang="0">
                  <a:pos x="0" y="0"/>
                </a:cxn>
              </a:cxnLst>
              <a:rect l="0" t="0" r="r" b="b"/>
              <a:pathLst>
                <a:path w="14" h="24">
                  <a:moveTo>
                    <a:pt x="0" y="0"/>
                  </a:moveTo>
                  <a:lnTo>
                    <a:pt x="14" y="0"/>
                  </a:lnTo>
                  <a:lnTo>
                    <a:pt x="14" y="24"/>
                  </a:lnTo>
                  <a:lnTo>
                    <a:pt x="0" y="0"/>
                  </a:lnTo>
                  <a:close/>
                </a:path>
              </a:pathLst>
            </a:custGeom>
            <a:solidFill>
              <a:srgbClr val="402000"/>
            </a:solidFill>
            <a:ln w="9525">
              <a:noFill/>
              <a:round/>
              <a:headEnd/>
              <a:tailEnd/>
            </a:ln>
          </p:spPr>
          <p:txBody>
            <a:bodyPr/>
            <a:lstStyle/>
            <a:p>
              <a:endParaRPr lang="zh-CN" altLang="en-US"/>
            </a:p>
          </p:txBody>
        </p:sp>
        <p:sp>
          <p:nvSpPr>
            <p:cNvPr id="208" name="Freeform 192"/>
            <p:cNvSpPr>
              <a:spLocks/>
            </p:cNvSpPr>
            <p:nvPr/>
          </p:nvSpPr>
          <p:spPr bwMode="auto">
            <a:xfrm flipH="1">
              <a:off x="4308344" y="3706811"/>
              <a:ext cx="96837" cy="298450"/>
            </a:xfrm>
            <a:custGeom>
              <a:avLst/>
              <a:gdLst/>
              <a:ahLst/>
              <a:cxnLst>
                <a:cxn ang="0">
                  <a:pos x="369" y="0"/>
                </a:cxn>
                <a:cxn ang="0">
                  <a:pos x="328" y="44"/>
                </a:cxn>
                <a:cxn ang="0">
                  <a:pos x="317" y="108"/>
                </a:cxn>
                <a:cxn ang="0">
                  <a:pos x="254" y="170"/>
                </a:cxn>
                <a:cxn ang="0">
                  <a:pos x="126" y="461"/>
                </a:cxn>
                <a:cxn ang="0">
                  <a:pos x="57" y="724"/>
                </a:cxn>
                <a:cxn ang="0">
                  <a:pos x="0" y="1076"/>
                </a:cxn>
                <a:cxn ang="0">
                  <a:pos x="178" y="919"/>
                </a:cxn>
                <a:cxn ang="0">
                  <a:pos x="431" y="140"/>
                </a:cxn>
                <a:cxn ang="0">
                  <a:pos x="369" y="0"/>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209" name="Freeform 193"/>
            <p:cNvSpPr>
              <a:spLocks/>
            </p:cNvSpPr>
            <p:nvPr/>
          </p:nvSpPr>
          <p:spPr bwMode="auto">
            <a:xfrm flipH="1">
              <a:off x="4146419" y="3649661"/>
              <a:ext cx="376237" cy="498475"/>
            </a:xfrm>
            <a:custGeom>
              <a:avLst/>
              <a:gdLst/>
              <a:ahLst/>
              <a:cxnLst>
                <a:cxn ang="0">
                  <a:pos x="1309" y="94"/>
                </a:cxn>
                <a:cxn ang="0">
                  <a:pos x="1258" y="0"/>
                </a:cxn>
                <a:cxn ang="0">
                  <a:pos x="867" y="163"/>
                </a:cxn>
                <a:cxn ang="0">
                  <a:pos x="850" y="288"/>
                </a:cxn>
                <a:cxn ang="0">
                  <a:pos x="818" y="332"/>
                </a:cxn>
                <a:cxn ang="0">
                  <a:pos x="773" y="382"/>
                </a:cxn>
                <a:cxn ang="0">
                  <a:pos x="747" y="472"/>
                </a:cxn>
                <a:cxn ang="0">
                  <a:pos x="660" y="678"/>
                </a:cxn>
                <a:cxn ang="0">
                  <a:pos x="590" y="924"/>
                </a:cxn>
                <a:cxn ang="0">
                  <a:pos x="558" y="1088"/>
                </a:cxn>
                <a:cxn ang="0">
                  <a:pos x="243" y="1094"/>
                </a:cxn>
                <a:cxn ang="0">
                  <a:pos x="192" y="1125"/>
                </a:cxn>
                <a:cxn ang="0">
                  <a:pos x="47" y="1125"/>
                </a:cxn>
                <a:cxn ang="0">
                  <a:pos x="7" y="1189"/>
                </a:cxn>
                <a:cxn ang="0">
                  <a:pos x="0" y="1264"/>
                </a:cxn>
                <a:cxn ang="0">
                  <a:pos x="15" y="1332"/>
                </a:cxn>
                <a:cxn ang="0">
                  <a:pos x="148" y="1358"/>
                </a:cxn>
                <a:cxn ang="0">
                  <a:pos x="211" y="1452"/>
                </a:cxn>
                <a:cxn ang="0">
                  <a:pos x="337" y="1484"/>
                </a:cxn>
                <a:cxn ang="0">
                  <a:pos x="430" y="1484"/>
                </a:cxn>
                <a:cxn ang="0">
                  <a:pos x="538" y="1503"/>
                </a:cxn>
                <a:cxn ang="0">
                  <a:pos x="544" y="1548"/>
                </a:cxn>
                <a:cxn ang="0">
                  <a:pos x="538" y="1642"/>
                </a:cxn>
                <a:cxn ang="0">
                  <a:pos x="550" y="1705"/>
                </a:cxn>
                <a:cxn ang="0">
                  <a:pos x="608" y="1712"/>
                </a:cxn>
                <a:cxn ang="0">
                  <a:pos x="677" y="1724"/>
                </a:cxn>
                <a:cxn ang="0">
                  <a:pos x="747" y="1786"/>
                </a:cxn>
                <a:cxn ang="0">
                  <a:pos x="830" y="1786"/>
                </a:cxn>
                <a:cxn ang="0">
                  <a:pos x="905" y="1779"/>
                </a:cxn>
                <a:cxn ang="0">
                  <a:pos x="1019" y="1744"/>
                </a:cxn>
                <a:cxn ang="0">
                  <a:pos x="1145" y="1756"/>
                </a:cxn>
                <a:cxn ang="0">
                  <a:pos x="1273" y="1792"/>
                </a:cxn>
                <a:cxn ang="0">
                  <a:pos x="1392" y="1766"/>
                </a:cxn>
                <a:cxn ang="0">
                  <a:pos x="1473" y="1674"/>
                </a:cxn>
                <a:cxn ang="0">
                  <a:pos x="1467" y="1571"/>
                </a:cxn>
                <a:cxn ang="0">
                  <a:pos x="1497" y="1446"/>
                </a:cxn>
                <a:cxn ang="0">
                  <a:pos x="1516" y="1282"/>
                </a:cxn>
                <a:cxn ang="0">
                  <a:pos x="1554" y="1131"/>
                </a:cxn>
                <a:cxn ang="0">
                  <a:pos x="1606" y="906"/>
                </a:cxn>
                <a:cxn ang="0">
                  <a:pos x="1598" y="678"/>
                </a:cxn>
                <a:cxn ang="0">
                  <a:pos x="1598" y="478"/>
                </a:cxn>
                <a:cxn ang="0">
                  <a:pos x="1586" y="338"/>
                </a:cxn>
                <a:cxn ang="0">
                  <a:pos x="1554" y="276"/>
                </a:cxn>
                <a:cxn ang="0">
                  <a:pos x="1484" y="225"/>
                </a:cxn>
                <a:cxn ang="0">
                  <a:pos x="1403" y="142"/>
                </a:cxn>
                <a:cxn ang="0">
                  <a:pos x="1309" y="94"/>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210" name="Freeform 194"/>
            <p:cNvSpPr>
              <a:spLocks/>
            </p:cNvSpPr>
            <p:nvPr/>
          </p:nvSpPr>
          <p:spPr bwMode="auto">
            <a:xfrm flipH="1">
              <a:off x="4152769" y="3679824"/>
              <a:ext cx="236537" cy="461962"/>
            </a:xfrm>
            <a:custGeom>
              <a:avLst/>
              <a:gdLst/>
              <a:ahLst/>
              <a:cxnLst>
                <a:cxn ang="0">
                  <a:pos x="132" y="1382"/>
                </a:cxn>
                <a:cxn ang="0">
                  <a:pos x="370" y="1363"/>
                </a:cxn>
                <a:cxn ang="0">
                  <a:pos x="573" y="1301"/>
                </a:cxn>
                <a:cxn ang="0">
                  <a:pos x="656" y="1149"/>
                </a:cxn>
                <a:cxn ang="0">
                  <a:pos x="630" y="1050"/>
                </a:cxn>
                <a:cxn ang="0">
                  <a:pos x="787" y="837"/>
                </a:cxn>
                <a:cxn ang="0">
                  <a:pos x="642" y="931"/>
                </a:cxn>
                <a:cxn ang="0">
                  <a:pos x="718" y="741"/>
                </a:cxn>
                <a:cxn ang="0">
                  <a:pos x="845" y="497"/>
                </a:cxn>
                <a:cxn ang="0">
                  <a:pos x="656" y="703"/>
                </a:cxn>
                <a:cxn ang="0">
                  <a:pos x="630" y="378"/>
                </a:cxn>
                <a:cxn ang="0">
                  <a:pos x="535" y="264"/>
                </a:cxn>
                <a:cxn ang="0">
                  <a:pos x="402" y="214"/>
                </a:cxn>
                <a:cxn ang="0">
                  <a:pos x="661" y="126"/>
                </a:cxn>
                <a:cxn ang="0">
                  <a:pos x="781" y="226"/>
                </a:cxn>
                <a:cxn ang="0">
                  <a:pos x="705" y="126"/>
                </a:cxn>
                <a:cxn ang="0">
                  <a:pos x="560" y="82"/>
                </a:cxn>
                <a:cxn ang="0">
                  <a:pos x="661" y="44"/>
                </a:cxn>
                <a:cxn ang="0">
                  <a:pos x="750" y="0"/>
                </a:cxn>
                <a:cxn ang="0">
                  <a:pos x="868" y="94"/>
                </a:cxn>
                <a:cxn ang="0">
                  <a:pos x="976" y="182"/>
                </a:cxn>
                <a:cxn ang="0">
                  <a:pos x="1014" y="334"/>
                </a:cxn>
                <a:cxn ang="0">
                  <a:pos x="1008" y="628"/>
                </a:cxn>
                <a:cxn ang="0">
                  <a:pos x="970" y="975"/>
                </a:cxn>
                <a:cxn ang="0">
                  <a:pos x="913" y="1314"/>
                </a:cxn>
                <a:cxn ang="0">
                  <a:pos x="888" y="1527"/>
                </a:cxn>
                <a:cxn ang="0">
                  <a:pos x="830" y="1627"/>
                </a:cxn>
                <a:cxn ang="0">
                  <a:pos x="699" y="1671"/>
                </a:cxn>
                <a:cxn ang="0">
                  <a:pos x="612" y="1648"/>
                </a:cxn>
                <a:cxn ang="0">
                  <a:pos x="541" y="1559"/>
                </a:cxn>
                <a:cxn ang="0">
                  <a:pos x="516" y="1534"/>
                </a:cxn>
                <a:cxn ang="0">
                  <a:pos x="407" y="1622"/>
                </a:cxn>
                <a:cxn ang="0">
                  <a:pos x="276" y="1652"/>
                </a:cxn>
                <a:cxn ang="0">
                  <a:pos x="170" y="1636"/>
                </a:cxn>
                <a:cxn ang="0">
                  <a:pos x="240" y="1565"/>
                </a:cxn>
                <a:cxn ang="0">
                  <a:pos x="352" y="1446"/>
                </a:cxn>
                <a:cxn ang="0">
                  <a:pos x="176" y="1546"/>
                </a:cxn>
                <a:cxn ang="0">
                  <a:pos x="32" y="1590"/>
                </a:cxn>
                <a:cxn ang="0">
                  <a:pos x="0" y="152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headEnd/>
              <a:tailEnd/>
            </a:ln>
          </p:spPr>
          <p:txBody>
            <a:bodyPr/>
            <a:lstStyle/>
            <a:p>
              <a:endParaRPr lang="zh-CN" altLang="en-US"/>
            </a:p>
          </p:txBody>
        </p:sp>
        <p:sp>
          <p:nvSpPr>
            <p:cNvPr id="211" name="Freeform 195"/>
            <p:cNvSpPr>
              <a:spLocks/>
            </p:cNvSpPr>
            <p:nvPr/>
          </p:nvSpPr>
          <p:spPr bwMode="auto">
            <a:xfrm flipH="1">
              <a:off x="4170231" y="3908424"/>
              <a:ext cx="71438" cy="215900"/>
            </a:xfrm>
            <a:custGeom>
              <a:avLst/>
              <a:gdLst/>
              <a:ahLst/>
              <a:cxnLst>
                <a:cxn ang="0">
                  <a:pos x="0" y="774"/>
                </a:cxn>
                <a:cxn ang="0">
                  <a:pos x="51" y="748"/>
                </a:cxn>
                <a:cxn ang="0">
                  <a:pos x="107" y="686"/>
                </a:cxn>
                <a:cxn ang="0">
                  <a:pos x="156" y="573"/>
                </a:cxn>
                <a:cxn ang="0">
                  <a:pos x="183" y="477"/>
                </a:cxn>
                <a:cxn ang="0">
                  <a:pos x="220" y="371"/>
                </a:cxn>
                <a:cxn ang="0">
                  <a:pos x="239" y="270"/>
                </a:cxn>
                <a:cxn ang="0">
                  <a:pos x="270" y="114"/>
                </a:cxn>
                <a:cxn ang="0">
                  <a:pos x="295" y="0"/>
                </a:cxn>
                <a:cxn ang="0">
                  <a:pos x="232" y="226"/>
                </a:cxn>
                <a:cxn ang="0">
                  <a:pos x="183" y="402"/>
                </a:cxn>
                <a:cxn ang="0">
                  <a:pos x="126" y="521"/>
                </a:cxn>
                <a:cxn ang="0">
                  <a:pos x="38" y="648"/>
                </a:cxn>
                <a:cxn ang="0">
                  <a:pos x="0" y="774"/>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headEnd/>
              <a:tailEnd/>
            </a:ln>
          </p:spPr>
          <p:txBody>
            <a:bodyPr/>
            <a:lstStyle/>
            <a:p>
              <a:endParaRPr lang="zh-CN" altLang="en-US"/>
            </a:p>
          </p:txBody>
        </p:sp>
        <p:sp>
          <p:nvSpPr>
            <p:cNvPr id="212" name="Freeform 196"/>
            <p:cNvSpPr>
              <a:spLocks/>
            </p:cNvSpPr>
            <p:nvPr/>
          </p:nvSpPr>
          <p:spPr bwMode="auto">
            <a:xfrm flipH="1">
              <a:off x="4241669" y="3735386"/>
              <a:ext cx="273050" cy="322263"/>
            </a:xfrm>
            <a:custGeom>
              <a:avLst/>
              <a:gdLst/>
              <a:ahLst/>
              <a:cxnLst>
                <a:cxn ang="0">
                  <a:pos x="820" y="43"/>
                </a:cxn>
                <a:cxn ang="0">
                  <a:pos x="719" y="213"/>
                </a:cxn>
                <a:cxn ang="0">
                  <a:pos x="739" y="381"/>
                </a:cxn>
                <a:cxn ang="0">
                  <a:pos x="727" y="571"/>
                </a:cxn>
                <a:cxn ang="0">
                  <a:pos x="727" y="621"/>
                </a:cxn>
                <a:cxn ang="0">
                  <a:pos x="739" y="684"/>
                </a:cxn>
                <a:cxn ang="0">
                  <a:pos x="688" y="729"/>
                </a:cxn>
                <a:cxn ang="0">
                  <a:pos x="644" y="779"/>
                </a:cxn>
                <a:cxn ang="0">
                  <a:pos x="569" y="779"/>
                </a:cxn>
                <a:cxn ang="0">
                  <a:pos x="304" y="793"/>
                </a:cxn>
                <a:cxn ang="0">
                  <a:pos x="170" y="831"/>
                </a:cxn>
                <a:cxn ang="0">
                  <a:pos x="0" y="873"/>
                </a:cxn>
                <a:cxn ang="0">
                  <a:pos x="6" y="1004"/>
                </a:cxn>
                <a:cxn ang="0">
                  <a:pos x="109" y="978"/>
                </a:cxn>
                <a:cxn ang="0">
                  <a:pos x="133" y="916"/>
                </a:cxn>
                <a:cxn ang="0">
                  <a:pos x="147" y="1030"/>
                </a:cxn>
                <a:cxn ang="0">
                  <a:pos x="215" y="1118"/>
                </a:cxn>
                <a:cxn ang="0">
                  <a:pos x="403" y="1155"/>
                </a:cxn>
                <a:cxn ang="0">
                  <a:pos x="379" y="1093"/>
                </a:cxn>
                <a:cxn ang="0">
                  <a:pos x="279" y="978"/>
                </a:cxn>
                <a:cxn ang="0">
                  <a:pos x="358" y="929"/>
                </a:cxn>
                <a:cxn ang="0">
                  <a:pos x="403" y="1036"/>
                </a:cxn>
                <a:cxn ang="0">
                  <a:pos x="537" y="1149"/>
                </a:cxn>
                <a:cxn ang="0">
                  <a:pos x="713" y="1149"/>
                </a:cxn>
                <a:cxn ang="0">
                  <a:pos x="517" y="1016"/>
                </a:cxn>
                <a:cxn ang="0">
                  <a:pos x="435" y="929"/>
                </a:cxn>
                <a:cxn ang="0">
                  <a:pos x="479" y="885"/>
                </a:cxn>
                <a:cxn ang="0">
                  <a:pos x="549" y="972"/>
                </a:cxn>
                <a:cxn ang="0">
                  <a:pos x="675" y="1068"/>
                </a:cxn>
                <a:cxn ang="0">
                  <a:pos x="782" y="1123"/>
                </a:cxn>
                <a:cxn ang="0">
                  <a:pos x="921" y="1136"/>
                </a:cxn>
                <a:cxn ang="0">
                  <a:pos x="833" y="1068"/>
                </a:cxn>
                <a:cxn ang="0">
                  <a:pos x="727" y="978"/>
                </a:cxn>
                <a:cxn ang="0">
                  <a:pos x="756" y="929"/>
                </a:cxn>
                <a:cxn ang="0">
                  <a:pos x="808" y="1010"/>
                </a:cxn>
                <a:cxn ang="0">
                  <a:pos x="914" y="1087"/>
                </a:cxn>
                <a:cxn ang="0">
                  <a:pos x="1046" y="1098"/>
                </a:cxn>
                <a:cxn ang="0">
                  <a:pos x="1117" y="991"/>
                </a:cxn>
                <a:cxn ang="0">
                  <a:pos x="878" y="954"/>
                </a:cxn>
                <a:cxn ang="0">
                  <a:pos x="733" y="868"/>
                </a:cxn>
                <a:cxn ang="0">
                  <a:pos x="707" y="793"/>
                </a:cxn>
                <a:cxn ang="0">
                  <a:pos x="765" y="831"/>
                </a:cxn>
                <a:cxn ang="0">
                  <a:pos x="927" y="935"/>
                </a:cxn>
                <a:cxn ang="0">
                  <a:pos x="1117" y="991"/>
                </a:cxn>
                <a:cxn ang="0">
                  <a:pos x="1155" y="767"/>
                </a:cxn>
                <a:cxn ang="0">
                  <a:pos x="1046" y="741"/>
                </a:cxn>
                <a:cxn ang="0">
                  <a:pos x="820" y="761"/>
                </a:cxn>
                <a:cxn ang="0">
                  <a:pos x="782" y="716"/>
                </a:cxn>
                <a:cxn ang="0">
                  <a:pos x="901" y="735"/>
                </a:cxn>
                <a:cxn ang="0">
                  <a:pos x="1155" y="684"/>
                </a:cxn>
                <a:cxn ang="0">
                  <a:pos x="1167" y="483"/>
                </a:cxn>
                <a:cxn ang="0">
                  <a:pos x="1161" y="264"/>
                </a:cxn>
                <a:cxn ang="0">
                  <a:pos x="1034" y="152"/>
                </a:cxn>
                <a:cxn ang="0">
                  <a:pos x="1161" y="201"/>
                </a:cxn>
                <a:cxn ang="0">
                  <a:pos x="1091" y="68"/>
                </a:cxn>
                <a:cxn ang="0">
                  <a:pos x="959" y="0"/>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headEnd/>
              <a:tailEnd/>
            </a:ln>
          </p:spPr>
          <p:txBody>
            <a:bodyPr/>
            <a:lstStyle/>
            <a:p>
              <a:endParaRPr lang="zh-CN" altLang="en-US"/>
            </a:p>
          </p:txBody>
        </p:sp>
        <p:sp>
          <p:nvSpPr>
            <p:cNvPr id="213" name="Freeform 197"/>
            <p:cNvSpPr>
              <a:spLocks/>
            </p:cNvSpPr>
            <p:nvPr/>
          </p:nvSpPr>
          <p:spPr bwMode="auto">
            <a:xfrm flipH="1">
              <a:off x="4259131" y="3856036"/>
              <a:ext cx="69850" cy="71438"/>
            </a:xfrm>
            <a:custGeom>
              <a:avLst/>
              <a:gdLst/>
              <a:ahLst/>
              <a:cxnLst>
                <a:cxn ang="0">
                  <a:pos x="0" y="0"/>
                </a:cxn>
                <a:cxn ang="0">
                  <a:pos x="0" y="21"/>
                </a:cxn>
                <a:cxn ang="0">
                  <a:pos x="38" y="71"/>
                </a:cxn>
                <a:cxn ang="0">
                  <a:pos x="75" y="99"/>
                </a:cxn>
                <a:cxn ang="0">
                  <a:pos x="152" y="158"/>
                </a:cxn>
                <a:cxn ang="0">
                  <a:pos x="184" y="182"/>
                </a:cxn>
                <a:cxn ang="0">
                  <a:pos x="260" y="239"/>
                </a:cxn>
                <a:cxn ang="0">
                  <a:pos x="178" y="213"/>
                </a:cxn>
                <a:cxn ang="0">
                  <a:pos x="97" y="188"/>
                </a:cxn>
                <a:cxn ang="0">
                  <a:pos x="16" y="182"/>
                </a:cxn>
                <a:cxn ang="0">
                  <a:pos x="22" y="207"/>
                </a:cxn>
                <a:cxn ang="0">
                  <a:pos x="152" y="231"/>
                </a:cxn>
                <a:cxn ang="0">
                  <a:pos x="222" y="257"/>
                </a:cxn>
                <a:cxn ang="0">
                  <a:pos x="260" y="263"/>
                </a:cxn>
                <a:cxn ang="0">
                  <a:pos x="292" y="252"/>
                </a:cxn>
                <a:cxn ang="0">
                  <a:pos x="295" y="222"/>
                </a:cxn>
                <a:cxn ang="0">
                  <a:pos x="269" y="199"/>
                </a:cxn>
                <a:cxn ang="0">
                  <a:pos x="232" y="162"/>
                </a:cxn>
                <a:cxn ang="0">
                  <a:pos x="188" y="112"/>
                </a:cxn>
                <a:cxn ang="0">
                  <a:pos x="144" y="56"/>
                </a:cxn>
                <a:cxn ang="0">
                  <a:pos x="91" y="17"/>
                </a:cxn>
                <a:cxn ang="0">
                  <a:pos x="35" y="3"/>
                </a:cxn>
                <a:cxn ang="0">
                  <a:pos x="0" y="0"/>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headEnd/>
              <a:tailEnd/>
            </a:ln>
          </p:spPr>
          <p:txBody>
            <a:bodyPr/>
            <a:lstStyle/>
            <a:p>
              <a:endParaRPr lang="zh-CN" altLang="en-US"/>
            </a:p>
          </p:txBody>
        </p:sp>
        <p:sp>
          <p:nvSpPr>
            <p:cNvPr id="214" name="Freeform 198"/>
            <p:cNvSpPr>
              <a:spLocks/>
            </p:cNvSpPr>
            <p:nvPr/>
          </p:nvSpPr>
          <p:spPr bwMode="auto">
            <a:xfrm flipH="1">
              <a:off x="4262306" y="3795711"/>
              <a:ext cx="61913" cy="95250"/>
            </a:xfrm>
            <a:custGeom>
              <a:avLst/>
              <a:gdLst/>
              <a:ahLst/>
              <a:cxnLst>
                <a:cxn ang="0">
                  <a:pos x="51" y="0"/>
                </a:cxn>
                <a:cxn ang="0">
                  <a:pos x="13" y="7"/>
                </a:cxn>
                <a:cxn ang="0">
                  <a:pos x="0" y="39"/>
                </a:cxn>
                <a:cxn ang="0">
                  <a:pos x="3" y="65"/>
                </a:cxn>
                <a:cxn ang="0">
                  <a:pos x="26" y="101"/>
                </a:cxn>
                <a:cxn ang="0">
                  <a:pos x="57" y="112"/>
                </a:cxn>
                <a:cxn ang="0">
                  <a:pos x="116" y="149"/>
                </a:cxn>
                <a:cxn ang="0">
                  <a:pos x="172" y="195"/>
                </a:cxn>
                <a:cxn ang="0">
                  <a:pos x="212" y="259"/>
                </a:cxn>
                <a:cxn ang="0">
                  <a:pos x="257" y="325"/>
                </a:cxn>
                <a:cxn ang="0">
                  <a:pos x="270" y="345"/>
                </a:cxn>
                <a:cxn ang="0">
                  <a:pos x="257" y="267"/>
                </a:cxn>
                <a:cxn ang="0">
                  <a:pos x="247" y="198"/>
                </a:cxn>
                <a:cxn ang="0">
                  <a:pos x="225" y="140"/>
                </a:cxn>
                <a:cxn ang="0">
                  <a:pos x="188" y="86"/>
                </a:cxn>
                <a:cxn ang="0">
                  <a:pos x="90" y="10"/>
                </a:cxn>
                <a:cxn ang="0">
                  <a:pos x="51" y="0"/>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headEnd/>
              <a:tailEnd/>
            </a:ln>
          </p:spPr>
          <p:txBody>
            <a:bodyPr/>
            <a:lstStyle/>
            <a:p>
              <a:endParaRPr lang="zh-CN" altLang="en-US"/>
            </a:p>
          </p:txBody>
        </p:sp>
        <p:sp>
          <p:nvSpPr>
            <p:cNvPr id="215" name="Freeform 199"/>
            <p:cNvSpPr>
              <a:spLocks/>
            </p:cNvSpPr>
            <p:nvPr/>
          </p:nvSpPr>
          <p:spPr bwMode="auto">
            <a:xfrm flipH="1">
              <a:off x="4270244" y="3702049"/>
              <a:ext cx="66675" cy="55562"/>
            </a:xfrm>
            <a:custGeom>
              <a:avLst/>
              <a:gdLst/>
              <a:ahLst/>
              <a:cxnLst>
                <a:cxn ang="0">
                  <a:pos x="0" y="199"/>
                </a:cxn>
                <a:cxn ang="0">
                  <a:pos x="49" y="156"/>
                </a:cxn>
                <a:cxn ang="0">
                  <a:pos x="130" y="125"/>
                </a:cxn>
                <a:cxn ang="0">
                  <a:pos x="185" y="111"/>
                </a:cxn>
                <a:cxn ang="0">
                  <a:pos x="287" y="0"/>
                </a:cxn>
                <a:cxn ang="0">
                  <a:pos x="211" y="44"/>
                </a:cxn>
                <a:cxn ang="0">
                  <a:pos x="142" y="74"/>
                </a:cxn>
                <a:cxn ang="0">
                  <a:pos x="93" y="99"/>
                </a:cxn>
                <a:cxn ang="0">
                  <a:pos x="68" y="125"/>
                </a:cxn>
                <a:cxn ang="0">
                  <a:pos x="0" y="19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headEnd/>
              <a:tailEnd/>
            </a:ln>
          </p:spPr>
          <p:txBody>
            <a:bodyPr/>
            <a:lstStyle/>
            <a:p>
              <a:endParaRPr lang="zh-CN" altLang="en-US"/>
            </a:p>
          </p:txBody>
        </p:sp>
        <p:sp>
          <p:nvSpPr>
            <p:cNvPr id="216" name="Freeform 200"/>
            <p:cNvSpPr>
              <a:spLocks/>
            </p:cNvSpPr>
            <p:nvPr/>
          </p:nvSpPr>
          <p:spPr bwMode="auto">
            <a:xfrm flipH="1">
              <a:off x="4349619" y="3803649"/>
              <a:ext cx="38100" cy="141287"/>
            </a:xfrm>
            <a:custGeom>
              <a:avLst/>
              <a:gdLst/>
              <a:ahLst/>
              <a:cxnLst>
                <a:cxn ang="0">
                  <a:pos x="0" y="514"/>
                </a:cxn>
                <a:cxn ang="0">
                  <a:pos x="81" y="514"/>
                </a:cxn>
                <a:cxn ang="0">
                  <a:pos x="106" y="508"/>
                </a:cxn>
                <a:cxn ang="0">
                  <a:pos x="106" y="489"/>
                </a:cxn>
                <a:cxn ang="0">
                  <a:pos x="124" y="470"/>
                </a:cxn>
                <a:cxn ang="0">
                  <a:pos x="150" y="451"/>
                </a:cxn>
                <a:cxn ang="0">
                  <a:pos x="137" y="433"/>
                </a:cxn>
                <a:cxn ang="0">
                  <a:pos x="137" y="407"/>
                </a:cxn>
                <a:cxn ang="0">
                  <a:pos x="156" y="376"/>
                </a:cxn>
                <a:cxn ang="0">
                  <a:pos x="156" y="344"/>
                </a:cxn>
                <a:cxn ang="0">
                  <a:pos x="144" y="306"/>
                </a:cxn>
                <a:cxn ang="0">
                  <a:pos x="144" y="224"/>
                </a:cxn>
                <a:cxn ang="0">
                  <a:pos x="162" y="150"/>
                </a:cxn>
                <a:cxn ang="0">
                  <a:pos x="156" y="94"/>
                </a:cxn>
                <a:cxn ang="0">
                  <a:pos x="156" y="0"/>
                </a:cxn>
                <a:cxn ang="0">
                  <a:pos x="106" y="142"/>
                </a:cxn>
                <a:cxn ang="0">
                  <a:pos x="62" y="275"/>
                </a:cxn>
                <a:cxn ang="0">
                  <a:pos x="32" y="419"/>
                </a:cxn>
                <a:cxn ang="0">
                  <a:pos x="0" y="514"/>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headEnd/>
              <a:tailEnd/>
            </a:ln>
          </p:spPr>
          <p:txBody>
            <a:bodyPr/>
            <a:lstStyle/>
            <a:p>
              <a:endParaRPr lang="zh-CN" altLang="en-US"/>
            </a:p>
          </p:txBody>
        </p:sp>
        <p:sp>
          <p:nvSpPr>
            <p:cNvPr id="217" name="Freeform 201"/>
            <p:cNvSpPr>
              <a:spLocks/>
            </p:cNvSpPr>
            <p:nvPr/>
          </p:nvSpPr>
          <p:spPr bwMode="auto">
            <a:xfrm flipH="1">
              <a:off x="4263894" y="3957636"/>
              <a:ext cx="68262" cy="26988"/>
            </a:xfrm>
            <a:custGeom>
              <a:avLst/>
              <a:gdLst/>
              <a:ahLst/>
              <a:cxnLst>
                <a:cxn ang="0">
                  <a:pos x="232" y="47"/>
                </a:cxn>
                <a:cxn ang="0">
                  <a:pos x="168" y="19"/>
                </a:cxn>
                <a:cxn ang="0">
                  <a:pos x="110" y="4"/>
                </a:cxn>
                <a:cxn ang="0">
                  <a:pos x="32" y="0"/>
                </a:cxn>
                <a:cxn ang="0">
                  <a:pos x="0" y="6"/>
                </a:cxn>
                <a:cxn ang="0">
                  <a:pos x="15" y="37"/>
                </a:cxn>
                <a:cxn ang="0">
                  <a:pos x="45" y="61"/>
                </a:cxn>
                <a:cxn ang="0">
                  <a:pos x="113" y="79"/>
                </a:cxn>
                <a:cxn ang="0">
                  <a:pos x="219" y="97"/>
                </a:cxn>
                <a:cxn ang="0">
                  <a:pos x="289" y="91"/>
                </a:cxn>
                <a:cxn ang="0">
                  <a:pos x="232" y="47"/>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headEnd/>
              <a:tailEnd/>
            </a:ln>
          </p:spPr>
          <p:txBody>
            <a:bodyPr/>
            <a:lstStyle/>
            <a:p>
              <a:endParaRPr lang="zh-CN" altLang="en-US"/>
            </a:p>
          </p:txBody>
        </p:sp>
        <p:sp>
          <p:nvSpPr>
            <p:cNvPr id="218" name="Freeform 202"/>
            <p:cNvSpPr>
              <a:spLocks/>
            </p:cNvSpPr>
            <p:nvPr/>
          </p:nvSpPr>
          <p:spPr bwMode="auto">
            <a:xfrm flipH="1">
              <a:off x="4344856" y="3968749"/>
              <a:ext cx="42863" cy="60325"/>
            </a:xfrm>
            <a:custGeom>
              <a:avLst/>
              <a:gdLst/>
              <a:ahLst/>
              <a:cxnLst>
                <a:cxn ang="0">
                  <a:pos x="81" y="59"/>
                </a:cxn>
                <a:cxn ang="0">
                  <a:pos x="59" y="14"/>
                </a:cxn>
                <a:cxn ang="0">
                  <a:pos x="26" y="0"/>
                </a:cxn>
                <a:cxn ang="0">
                  <a:pos x="3" y="11"/>
                </a:cxn>
                <a:cxn ang="0">
                  <a:pos x="0" y="35"/>
                </a:cxn>
                <a:cxn ang="0">
                  <a:pos x="15" y="76"/>
                </a:cxn>
                <a:cxn ang="0">
                  <a:pos x="40" y="115"/>
                </a:cxn>
                <a:cxn ang="0">
                  <a:pos x="71" y="150"/>
                </a:cxn>
                <a:cxn ang="0">
                  <a:pos x="113" y="185"/>
                </a:cxn>
                <a:cxn ang="0">
                  <a:pos x="176" y="216"/>
                </a:cxn>
                <a:cxn ang="0">
                  <a:pos x="119" y="153"/>
                </a:cxn>
                <a:cxn ang="0">
                  <a:pos x="100" y="108"/>
                </a:cxn>
                <a:cxn ang="0">
                  <a:pos x="81" y="59"/>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headEnd/>
              <a:tailEnd/>
            </a:ln>
          </p:spPr>
          <p:txBody>
            <a:bodyPr/>
            <a:lstStyle/>
            <a:p>
              <a:endParaRPr lang="zh-CN" altLang="en-US"/>
            </a:p>
          </p:txBody>
        </p:sp>
        <p:sp>
          <p:nvSpPr>
            <p:cNvPr id="219" name="Freeform 203"/>
            <p:cNvSpPr>
              <a:spLocks/>
            </p:cNvSpPr>
            <p:nvPr/>
          </p:nvSpPr>
          <p:spPr bwMode="auto">
            <a:xfrm flipH="1">
              <a:off x="4222619" y="3652836"/>
              <a:ext cx="98425" cy="76200"/>
            </a:xfrm>
            <a:custGeom>
              <a:avLst/>
              <a:gdLst/>
              <a:ahLst/>
              <a:cxnLst>
                <a:cxn ang="0">
                  <a:pos x="0" y="260"/>
                </a:cxn>
                <a:cxn ang="0">
                  <a:pos x="13" y="153"/>
                </a:cxn>
                <a:cxn ang="0">
                  <a:pos x="101" y="116"/>
                </a:cxn>
                <a:cxn ang="0">
                  <a:pos x="220" y="69"/>
                </a:cxn>
                <a:cxn ang="0">
                  <a:pos x="304" y="35"/>
                </a:cxn>
                <a:cxn ang="0">
                  <a:pos x="386" y="0"/>
                </a:cxn>
                <a:cxn ang="0">
                  <a:pos x="418" y="76"/>
                </a:cxn>
                <a:cxn ang="0">
                  <a:pos x="341" y="119"/>
                </a:cxn>
                <a:cxn ang="0">
                  <a:pos x="252" y="150"/>
                </a:cxn>
                <a:cxn ang="0">
                  <a:pos x="182" y="170"/>
                </a:cxn>
                <a:cxn ang="0">
                  <a:pos x="98" y="216"/>
                </a:cxn>
                <a:cxn ang="0">
                  <a:pos x="0" y="260"/>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headEnd/>
              <a:tailEnd/>
            </a:ln>
          </p:spPr>
          <p:txBody>
            <a:bodyPr/>
            <a:lstStyle/>
            <a:p>
              <a:endParaRPr lang="zh-CN" altLang="en-US"/>
            </a:p>
          </p:txBody>
        </p:sp>
        <p:sp>
          <p:nvSpPr>
            <p:cNvPr id="220" name="Freeform 204"/>
            <p:cNvSpPr>
              <a:spLocks/>
            </p:cNvSpPr>
            <p:nvPr/>
          </p:nvSpPr>
          <p:spPr bwMode="auto">
            <a:xfrm flipH="1">
              <a:off x="4111494" y="3990974"/>
              <a:ext cx="201612" cy="323850"/>
            </a:xfrm>
            <a:custGeom>
              <a:avLst/>
              <a:gdLst/>
              <a:ahLst/>
              <a:cxnLst>
                <a:cxn ang="0">
                  <a:pos x="385" y="172"/>
                </a:cxn>
                <a:cxn ang="0">
                  <a:pos x="543" y="158"/>
                </a:cxn>
                <a:cxn ang="0">
                  <a:pos x="637" y="133"/>
                </a:cxn>
                <a:cxn ang="0">
                  <a:pos x="667" y="90"/>
                </a:cxn>
                <a:cxn ang="0">
                  <a:pos x="667" y="52"/>
                </a:cxn>
                <a:cxn ang="0">
                  <a:pos x="694" y="20"/>
                </a:cxn>
                <a:cxn ang="0">
                  <a:pos x="782" y="0"/>
                </a:cxn>
                <a:cxn ang="0">
                  <a:pos x="863" y="7"/>
                </a:cxn>
                <a:cxn ang="0">
                  <a:pos x="763" y="907"/>
                </a:cxn>
                <a:cxn ang="0">
                  <a:pos x="694" y="990"/>
                </a:cxn>
                <a:cxn ang="0">
                  <a:pos x="605" y="1071"/>
                </a:cxn>
                <a:cxn ang="0">
                  <a:pos x="481" y="1134"/>
                </a:cxn>
                <a:cxn ang="0">
                  <a:pos x="334" y="1153"/>
                </a:cxn>
                <a:cxn ang="0">
                  <a:pos x="138" y="1164"/>
                </a:cxn>
                <a:cxn ang="0">
                  <a:pos x="25" y="1147"/>
                </a:cxn>
                <a:cxn ang="0">
                  <a:pos x="0" y="1083"/>
                </a:cxn>
                <a:cxn ang="0">
                  <a:pos x="13" y="1001"/>
                </a:cxn>
                <a:cxn ang="0">
                  <a:pos x="95" y="750"/>
                </a:cxn>
                <a:cxn ang="0">
                  <a:pos x="163" y="499"/>
                </a:cxn>
                <a:cxn ang="0">
                  <a:pos x="195" y="310"/>
                </a:cxn>
                <a:cxn ang="0">
                  <a:pos x="195" y="259"/>
                </a:cxn>
                <a:cxn ang="0">
                  <a:pos x="239" y="190"/>
                </a:cxn>
                <a:cxn ang="0">
                  <a:pos x="291" y="172"/>
                </a:cxn>
                <a:cxn ang="0">
                  <a:pos x="385" y="172"/>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221" name="Freeform 205"/>
            <p:cNvSpPr>
              <a:spLocks/>
            </p:cNvSpPr>
            <p:nvPr/>
          </p:nvSpPr>
          <p:spPr bwMode="auto">
            <a:xfrm flipH="1">
              <a:off x="4116256" y="4008436"/>
              <a:ext cx="174625" cy="293688"/>
            </a:xfrm>
            <a:custGeom>
              <a:avLst/>
              <a:gdLst/>
              <a:ahLst/>
              <a:cxnLst>
                <a:cxn ang="0">
                  <a:pos x="257" y="214"/>
                </a:cxn>
                <a:cxn ang="0">
                  <a:pos x="397" y="207"/>
                </a:cxn>
                <a:cxn ang="0">
                  <a:pos x="542" y="182"/>
                </a:cxn>
                <a:cxn ang="0">
                  <a:pos x="628" y="138"/>
                </a:cxn>
                <a:cxn ang="0">
                  <a:pos x="679" y="100"/>
                </a:cxn>
                <a:cxn ang="0">
                  <a:pos x="743" y="0"/>
                </a:cxn>
                <a:cxn ang="0">
                  <a:pos x="648" y="822"/>
                </a:cxn>
                <a:cxn ang="0">
                  <a:pos x="585" y="898"/>
                </a:cxn>
                <a:cxn ang="0">
                  <a:pos x="516" y="967"/>
                </a:cxn>
                <a:cxn ang="0">
                  <a:pos x="428" y="1016"/>
                </a:cxn>
                <a:cxn ang="0">
                  <a:pos x="353" y="1042"/>
                </a:cxn>
                <a:cxn ang="0">
                  <a:pos x="257" y="1055"/>
                </a:cxn>
                <a:cxn ang="0">
                  <a:pos x="170" y="1068"/>
                </a:cxn>
                <a:cxn ang="0">
                  <a:pos x="69" y="1068"/>
                </a:cxn>
                <a:cxn ang="0">
                  <a:pos x="24" y="1055"/>
                </a:cxn>
                <a:cxn ang="0">
                  <a:pos x="0" y="1016"/>
                </a:cxn>
                <a:cxn ang="0">
                  <a:pos x="11" y="956"/>
                </a:cxn>
                <a:cxn ang="0">
                  <a:pos x="75" y="809"/>
                </a:cxn>
                <a:cxn ang="0">
                  <a:pos x="184" y="321"/>
                </a:cxn>
                <a:cxn ang="0">
                  <a:pos x="201" y="252"/>
                </a:cxn>
                <a:cxn ang="0">
                  <a:pos x="257" y="214"/>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headEnd/>
              <a:tailEnd/>
            </a:ln>
          </p:spPr>
          <p:txBody>
            <a:bodyPr/>
            <a:lstStyle/>
            <a:p>
              <a:endParaRPr lang="zh-CN" altLang="en-US"/>
            </a:p>
          </p:txBody>
        </p:sp>
      </p:grpSp>
      <p:grpSp>
        <p:nvGrpSpPr>
          <p:cNvPr id="4" name="组合 3"/>
          <p:cNvGrpSpPr/>
          <p:nvPr/>
        </p:nvGrpSpPr>
        <p:grpSpPr>
          <a:xfrm>
            <a:off x="5273541" y="3668243"/>
            <a:ext cx="928687" cy="917575"/>
            <a:chOff x="4425819" y="4540249"/>
            <a:chExt cx="928687" cy="917575"/>
          </a:xfrm>
        </p:grpSpPr>
        <p:sp>
          <p:nvSpPr>
            <p:cNvPr id="222" name="Freeform 207"/>
            <p:cNvSpPr>
              <a:spLocks/>
            </p:cNvSpPr>
            <p:nvPr/>
          </p:nvSpPr>
          <p:spPr bwMode="auto">
            <a:xfrm flipH="1">
              <a:off x="4871906" y="4875211"/>
              <a:ext cx="277813" cy="204788"/>
            </a:xfrm>
            <a:custGeom>
              <a:avLst/>
              <a:gdLst/>
              <a:ahLst/>
              <a:cxnLst>
                <a:cxn ang="0">
                  <a:pos x="0" y="225"/>
                </a:cxn>
                <a:cxn ang="0">
                  <a:pos x="0" y="738"/>
                </a:cxn>
                <a:cxn ang="0">
                  <a:pos x="1188" y="360"/>
                </a:cxn>
                <a:cxn ang="0">
                  <a:pos x="1188" y="0"/>
                </a:cxn>
                <a:cxn ang="0">
                  <a:pos x="0" y="225"/>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223" name="Freeform 208"/>
            <p:cNvSpPr>
              <a:spLocks/>
            </p:cNvSpPr>
            <p:nvPr/>
          </p:nvSpPr>
          <p:spPr bwMode="auto">
            <a:xfrm flipH="1">
              <a:off x="5149719" y="4924424"/>
              <a:ext cx="204787" cy="155575"/>
            </a:xfrm>
            <a:custGeom>
              <a:avLst/>
              <a:gdLst/>
              <a:ahLst/>
              <a:cxnLst>
                <a:cxn ang="0">
                  <a:pos x="882" y="50"/>
                </a:cxn>
                <a:cxn ang="0">
                  <a:pos x="882" y="563"/>
                </a:cxn>
                <a:cxn ang="0">
                  <a:pos x="0" y="436"/>
                </a:cxn>
                <a:cxn ang="0">
                  <a:pos x="0" y="0"/>
                </a:cxn>
                <a:cxn ang="0">
                  <a:pos x="882" y="50"/>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224" name="Freeform 209"/>
            <p:cNvSpPr>
              <a:spLocks/>
            </p:cNvSpPr>
            <p:nvPr/>
          </p:nvSpPr>
          <p:spPr bwMode="auto">
            <a:xfrm flipH="1">
              <a:off x="4871906" y="4875211"/>
              <a:ext cx="482600" cy="63500"/>
            </a:xfrm>
            <a:custGeom>
              <a:avLst/>
              <a:gdLst/>
              <a:ahLst/>
              <a:cxnLst>
                <a:cxn ang="0">
                  <a:pos x="0" y="175"/>
                </a:cxn>
                <a:cxn ang="0">
                  <a:pos x="892" y="225"/>
                </a:cxn>
                <a:cxn ang="0">
                  <a:pos x="2070" y="0"/>
                </a:cxn>
                <a:cxn ang="0">
                  <a:pos x="1202" y="0"/>
                </a:cxn>
                <a:cxn ang="0">
                  <a:pos x="0" y="175"/>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225" name="Freeform 210"/>
            <p:cNvSpPr>
              <a:spLocks/>
            </p:cNvSpPr>
            <p:nvPr/>
          </p:nvSpPr>
          <p:spPr bwMode="auto">
            <a:xfrm flipH="1">
              <a:off x="5019544" y="4859336"/>
              <a:ext cx="177800" cy="57150"/>
            </a:xfrm>
            <a:custGeom>
              <a:avLst/>
              <a:gdLst/>
              <a:ahLst/>
              <a:cxnLst>
                <a:cxn ang="0">
                  <a:pos x="0" y="120"/>
                </a:cxn>
                <a:cxn ang="0">
                  <a:pos x="0" y="188"/>
                </a:cxn>
                <a:cxn ang="0">
                  <a:pos x="351" y="210"/>
                </a:cxn>
                <a:cxn ang="0">
                  <a:pos x="751" y="135"/>
                </a:cxn>
                <a:cxn ang="0">
                  <a:pos x="751" y="0"/>
                </a:cxn>
                <a:cxn ang="0">
                  <a:pos x="0" y="120"/>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226" name="Freeform 211"/>
            <p:cNvSpPr>
              <a:spLocks/>
            </p:cNvSpPr>
            <p:nvPr/>
          </p:nvSpPr>
          <p:spPr bwMode="auto">
            <a:xfrm flipH="1">
              <a:off x="4925881" y="4611686"/>
              <a:ext cx="225425" cy="282575"/>
            </a:xfrm>
            <a:custGeom>
              <a:avLst/>
              <a:gdLst/>
              <a:ahLst/>
              <a:cxnLst>
                <a:cxn ang="0">
                  <a:pos x="135" y="1031"/>
                </a:cxn>
                <a:cxn ang="0">
                  <a:pos x="0" y="33"/>
                </a:cxn>
                <a:cxn ang="0">
                  <a:pos x="827" y="0"/>
                </a:cxn>
                <a:cxn ang="0">
                  <a:pos x="960" y="889"/>
                </a:cxn>
                <a:cxn ang="0">
                  <a:pos x="135" y="1031"/>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227" name="Freeform 212"/>
            <p:cNvSpPr>
              <a:spLocks/>
            </p:cNvSpPr>
            <p:nvPr/>
          </p:nvSpPr>
          <p:spPr bwMode="auto">
            <a:xfrm flipH="1">
              <a:off x="5119556" y="4619624"/>
              <a:ext cx="198438" cy="282575"/>
            </a:xfrm>
            <a:custGeom>
              <a:avLst/>
              <a:gdLst/>
              <a:ahLst/>
              <a:cxnLst>
                <a:cxn ang="0">
                  <a:pos x="715" y="0"/>
                </a:cxn>
                <a:cxn ang="0">
                  <a:pos x="0" y="228"/>
                </a:cxn>
                <a:cxn ang="0">
                  <a:pos x="102" y="1026"/>
                </a:cxn>
                <a:cxn ang="0">
                  <a:pos x="850" y="1000"/>
                </a:cxn>
                <a:cxn ang="0">
                  <a:pos x="715" y="0"/>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228" name="Freeform 213"/>
            <p:cNvSpPr>
              <a:spLocks/>
            </p:cNvSpPr>
            <p:nvPr/>
          </p:nvSpPr>
          <p:spPr bwMode="auto">
            <a:xfrm flipH="1">
              <a:off x="4951281" y="4640261"/>
              <a:ext cx="161925" cy="212725"/>
            </a:xfrm>
            <a:custGeom>
              <a:avLst/>
              <a:gdLst/>
              <a:ahLst/>
              <a:cxnLst>
                <a:cxn ang="0">
                  <a:pos x="0" y="36"/>
                </a:cxn>
                <a:cxn ang="0">
                  <a:pos x="98" y="778"/>
                </a:cxn>
                <a:cxn ang="0">
                  <a:pos x="689" y="689"/>
                </a:cxn>
                <a:cxn ang="0">
                  <a:pos x="587" y="0"/>
                </a:cxn>
                <a:cxn ang="0">
                  <a:pos x="0" y="36"/>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229" name="Freeform 214"/>
            <p:cNvSpPr>
              <a:spLocks/>
            </p:cNvSpPr>
            <p:nvPr/>
          </p:nvSpPr>
          <p:spPr bwMode="auto">
            <a:xfrm flipH="1">
              <a:off x="4890956" y="4897436"/>
              <a:ext cx="157163" cy="131763"/>
            </a:xfrm>
            <a:custGeom>
              <a:avLst/>
              <a:gdLst/>
              <a:ahLst/>
              <a:cxnLst>
                <a:cxn ang="0">
                  <a:pos x="674" y="0"/>
                </a:cxn>
                <a:cxn ang="0">
                  <a:pos x="0" y="143"/>
                </a:cxn>
                <a:cxn ang="0">
                  <a:pos x="0" y="482"/>
                </a:cxn>
                <a:cxn ang="0">
                  <a:pos x="674" y="271"/>
                </a:cxn>
                <a:cxn ang="0">
                  <a:pos x="674" y="0"/>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230" name="Line 215"/>
            <p:cNvSpPr>
              <a:spLocks noChangeShapeType="1"/>
            </p:cNvSpPr>
            <p:nvPr/>
          </p:nvSpPr>
          <p:spPr bwMode="auto">
            <a:xfrm flipH="1" flipV="1">
              <a:off x="4902069" y="4930774"/>
              <a:ext cx="42862" cy="9525"/>
            </a:xfrm>
            <a:prstGeom prst="line">
              <a:avLst/>
            </a:prstGeom>
            <a:noFill/>
            <a:ln w="9525">
              <a:solidFill>
                <a:srgbClr val="000000"/>
              </a:solidFill>
              <a:round/>
              <a:headEnd/>
              <a:tailEnd/>
            </a:ln>
          </p:spPr>
          <p:txBody>
            <a:bodyPr/>
            <a:lstStyle/>
            <a:p>
              <a:endParaRPr lang="zh-CN" altLang="en-US"/>
            </a:p>
          </p:txBody>
        </p:sp>
        <p:sp>
          <p:nvSpPr>
            <p:cNvPr id="231" name="Line 216"/>
            <p:cNvSpPr>
              <a:spLocks noChangeShapeType="1"/>
            </p:cNvSpPr>
            <p:nvPr/>
          </p:nvSpPr>
          <p:spPr bwMode="auto">
            <a:xfrm>
              <a:off x="4967156" y="4945061"/>
              <a:ext cx="52388" cy="17463"/>
            </a:xfrm>
            <a:prstGeom prst="line">
              <a:avLst/>
            </a:prstGeom>
            <a:noFill/>
            <a:ln w="9525">
              <a:solidFill>
                <a:srgbClr val="000000"/>
              </a:solidFill>
              <a:round/>
              <a:headEnd/>
              <a:tailEnd/>
            </a:ln>
          </p:spPr>
          <p:txBody>
            <a:bodyPr/>
            <a:lstStyle/>
            <a:p>
              <a:endParaRPr lang="zh-CN" altLang="en-US"/>
            </a:p>
          </p:txBody>
        </p:sp>
        <p:sp>
          <p:nvSpPr>
            <p:cNvPr id="232" name="Line 217"/>
            <p:cNvSpPr>
              <a:spLocks noChangeShapeType="1"/>
            </p:cNvSpPr>
            <p:nvPr/>
          </p:nvSpPr>
          <p:spPr bwMode="auto">
            <a:xfrm flipH="1">
              <a:off x="4954456" y="4913311"/>
              <a:ext cx="0" cy="87313"/>
            </a:xfrm>
            <a:prstGeom prst="line">
              <a:avLst/>
            </a:prstGeom>
            <a:noFill/>
            <a:ln w="1588">
              <a:solidFill>
                <a:srgbClr val="000000"/>
              </a:solidFill>
              <a:round/>
              <a:headEnd/>
              <a:tailEnd/>
            </a:ln>
          </p:spPr>
          <p:txBody>
            <a:bodyPr/>
            <a:lstStyle/>
            <a:p>
              <a:endParaRPr lang="zh-CN" altLang="en-US"/>
            </a:p>
          </p:txBody>
        </p:sp>
        <p:sp>
          <p:nvSpPr>
            <p:cNvPr id="233" name="Line 218"/>
            <p:cNvSpPr>
              <a:spLocks noChangeShapeType="1"/>
            </p:cNvSpPr>
            <p:nvPr/>
          </p:nvSpPr>
          <p:spPr bwMode="auto">
            <a:xfrm flipH="1">
              <a:off x="5030656" y="4933949"/>
              <a:ext cx="1588" cy="92075"/>
            </a:xfrm>
            <a:prstGeom prst="line">
              <a:avLst/>
            </a:prstGeom>
            <a:noFill/>
            <a:ln w="1588">
              <a:solidFill>
                <a:srgbClr val="000000"/>
              </a:solidFill>
              <a:round/>
              <a:headEnd/>
              <a:tailEnd/>
            </a:ln>
          </p:spPr>
          <p:txBody>
            <a:bodyPr/>
            <a:lstStyle/>
            <a:p>
              <a:endParaRPr lang="zh-CN" altLang="en-US"/>
            </a:p>
          </p:txBody>
        </p:sp>
        <p:sp>
          <p:nvSpPr>
            <p:cNvPr id="234" name="Line 219"/>
            <p:cNvSpPr>
              <a:spLocks noChangeShapeType="1"/>
            </p:cNvSpPr>
            <p:nvPr/>
          </p:nvSpPr>
          <p:spPr bwMode="auto">
            <a:xfrm>
              <a:off x="4887781" y="4930774"/>
              <a:ext cx="144463" cy="42862"/>
            </a:xfrm>
            <a:prstGeom prst="line">
              <a:avLst/>
            </a:prstGeom>
            <a:noFill/>
            <a:ln w="1588">
              <a:solidFill>
                <a:srgbClr val="000000"/>
              </a:solidFill>
              <a:round/>
              <a:headEnd/>
              <a:tailEnd/>
            </a:ln>
          </p:spPr>
          <p:txBody>
            <a:bodyPr/>
            <a:lstStyle/>
            <a:p>
              <a:endParaRPr lang="zh-CN" altLang="en-US"/>
            </a:p>
          </p:txBody>
        </p:sp>
        <p:sp>
          <p:nvSpPr>
            <p:cNvPr id="235" name="Line 220"/>
            <p:cNvSpPr>
              <a:spLocks noChangeShapeType="1"/>
            </p:cNvSpPr>
            <p:nvPr/>
          </p:nvSpPr>
          <p:spPr bwMode="auto">
            <a:xfrm flipH="1" flipV="1">
              <a:off x="4887781" y="4919661"/>
              <a:ext cx="144463" cy="38100"/>
            </a:xfrm>
            <a:prstGeom prst="line">
              <a:avLst/>
            </a:prstGeom>
            <a:noFill/>
            <a:ln w="1588">
              <a:solidFill>
                <a:srgbClr val="000000"/>
              </a:solidFill>
              <a:round/>
              <a:headEnd/>
              <a:tailEnd/>
            </a:ln>
          </p:spPr>
          <p:txBody>
            <a:bodyPr/>
            <a:lstStyle/>
            <a:p>
              <a:endParaRPr lang="zh-CN" altLang="en-US"/>
            </a:p>
          </p:txBody>
        </p:sp>
        <p:sp>
          <p:nvSpPr>
            <p:cNvPr id="236" name="Freeform 221"/>
            <p:cNvSpPr>
              <a:spLocks/>
            </p:cNvSpPr>
            <p:nvPr/>
          </p:nvSpPr>
          <p:spPr bwMode="auto">
            <a:xfrm flipH="1">
              <a:off x="5065581" y="5026024"/>
              <a:ext cx="14288" cy="52387"/>
            </a:xfrm>
            <a:custGeom>
              <a:avLst/>
              <a:gdLst/>
              <a:ahLst/>
              <a:cxnLst>
                <a:cxn ang="0">
                  <a:pos x="23" y="0"/>
                </a:cxn>
                <a:cxn ang="0">
                  <a:pos x="0" y="183"/>
                </a:cxn>
                <a:cxn ang="0">
                  <a:pos x="55" y="194"/>
                </a:cxn>
                <a:cxn ang="0">
                  <a:pos x="75" y="8"/>
                </a:cxn>
                <a:cxn ang="0">
                  <a:pos x="23" y="0"/>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237" name="Freeform 222"/>
            <p:cNvSpPr>
              <a:spLocks/>
            </p:cNvSpPr>
            <p:nvPr/>
          </p:nvSpPr>
          <p:spPr bwMode="auto">
            <a:xfrm flipH="1">
              <a:off x="5019544" y="5032374"/>
              <a:ext cx="50800" cy="46037"/>
            </a:xfrm>
            <a:custGeom>
              <a:avLst/>
              <a:gdLst/>
              <a:ahLst/>
              <a:cxnLst>
                <a:cxn ang="0">
                  <a:pos x="17" y="5"/>
                </a:cxn>
                <a:cxn ang="0">
                  <a:pos x="0" y="168"/>
                </a:cxn>
                <a:cxn ang="0">
                  <a:pos x="206" y="84"/>
                </a:cxn>
                <a:cxn ang="0">
                  <a:pos x="126" y="58"/>
                </a:cxn>
                <a:cxn ang="0">
                  <a:pos x="52" y="97"/>
                </a:cxn>
                <a:cxn ang="0">
                  <a:pos x="75" y="0"/>
                </a:cxn>
                <a:cxn ang="0">
                  <a:pos x="17" y="5"/>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238" name="Freeform 223"/>
            <p:cNvSpPr>
              <a:spLocks/>
            </p:cNvSpPr>
            <p:nvPr/>
          </p:nvSpPr>
          <p:spPr bwMode="auto">
            <a:xfrm flipH="1">
              <a:off x="4730619" y="4899024"/>
              <a:ext cx="368300" cy="203200"/>
            </a:xfrm>
            <a:custGeom>
              <a:avLst/>
              <a:gdLst/>
              <a:ahLst/>
              <a:cxnLst>
                <a:cxn ang="0">
                  <a:pos x="0" y="309"/>
                </a:cxn>
                <a:cxn ang="0">
                  <a:pos x="759" y="729"/>
                </a:cxn>
                <a:cxn ang="0">
                  <a:pos x="1583" y="318"/>
                </a:cxn>
                <a:cxn ang="0">
                  <a:pos x="951" y="0"/>
                </a:cxn>
                <a:cxn ang="0">
                  <a:pos x="0" y="30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239" name="Freeform 224"/>
            <p:cNvSpPr>
              <a:spLocks/>
            </p:cNvSpPr>
            <p:nvPr/>
          </p:nvSpPr>
          <p:spPr bwMode="auto">
            <a:xfrm flipH="1">
              <a:off x="4921119" y="4984749"/>
              <a:ext cx="185737" cy="144462"/>
            </a:xfrm>
            <a:custGeom>
              <a:avLst/>
              <a:gdLst/>
              <a:ahLst/>
              <a:cxnLst>
                <a:cxn ang="0">
                  <a:pos x="28" y="0"/>
                </a:cxn>
                <a:cxn ang="0">
                  <a:pos x="792" y="426"/>
                </a:cxn>
                <a:cxn ang="0">
                  <a:pos x="770" y="516"/>
                </a:cxn>
                <a:cxn ang="0">
                  <a:pos x="0" y="82"/>
                </a:cxn>
                <a:cxn ang="0">
                  <a:pos x="28" y="0"/>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240" name="Freeform 225"/>
            <p:cNvSpPr>
              <a:spLocks/>
            </p:cNvSpPr>
            <p:nvPr/>
          </p:nvSpPr>
          <p:spPr bwMode="auto">
            <a:xfrm flipH="1">
              <a:off x="4727444" y="4987924"/>
              <a:ext cx="198437" cy="141287"/>
            </a:xfrm>
            <a:custGeom>
              <a:avLst/>
              <a:gdLst/>
              <a:ahLst/>
              <a:cxnLst>
                <a:cxn ang="0">
                  <a:pos x="0" y="507"/>
                </a:cxn>
                <a:cxn ang="0">
                  <a:pos x="25" y="411"/>
                </a:cxn>
                <a:cxn ang="0">
                  <a:pos x="846" y="0"/>
                </a:cxn>
                <a:cxn ang="0">
                  <a:pos x="817" y="76"/>
                </a:cxn>
                <a:cxn ang="0">
                  <a:pos x="0" y="507"/>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241" name="Freeform 226"/>
            <p:cNvSpPr>
              <a:spLocks/>
            </p:cNvSpPr>
            <p:nvPr/>
          </p:nvSpPr>
          <p:spPr bwMode="auto">
            <a:xfrm flipH="1">
              <a:off x="4879844" y="4994274"/>
              <a:ext cx="147637" cy="90487"/>
            </a:xfrm>
            <a:custGeom>
              <a:avLst/>
              <a:gdLst/>
              <a:ahLst/>
              <a:cxnLst>
                <a:cxn ang="0">
                  <a:pos x="0" y="83"/>
                </a:cxn>
                <a:cxn ang="0">
                  <a:pos x="220" y="0"/>
                </a:cxn>
                <a:cxn ang="0">
                  <a:pos x="637" y="224"/>
                </a:cxn>
                <a:cxn ang="0">
                  <a:pos x="425" y="321"/>
                </a:cxn>
                <a:cxn ang="0">
                  <a:pos x="0" y="83"/>
                </a:cxn>
              </a:cxnLst>
              <a:rect l="0" t="0" r="r" b="b"/>
              <a:pathLst>
                <a:path w="637" h="321">
                  <a:moveTo>
                    <a:pt x="0" y="83"/>
                  </a:moveTo>
                  <a:lnTo>
                    <a:pt x="220" y="0"/>
                  </a:lnTo>
                  <a:lnTo>
                    <a:pt x="637" y="224"/>
                  </a:lnTo>
                  <a:lnTo>
                    <a:pt x="425" y="321"/>
                  </a:lnTo>
                  <a:lnTo>
                    <a:pt x="0" y="83"/>
                  </a:lnTo>
                  <a:close/>
                </a:path>
              </a:pathLst>
            </a:custGeom>
            <a:solidFill>
              <a:srgbClr val="A0A0A0"/>
            </a:solidFill>
            <a:ln w="9525">
              <a:noFill/>
              <a:round/>
              <a:headEnd/>
              <a:tailEnd/>
            </a:ln>
          </p:spPr>
          <p:txBody>
            <a:bodyPr/>
            <a:lstStyle/>
            <a:p>
              <a:endParaRPr lang="zh-CN" altLang="en-US"/>
            </a:p>
          </p:txBody>
        </p:sp>
        <p:sp>
          <p:nvSpPr>
            <p:cNvPr id="242" name="Freeform 227"/>
            <p:cNvSpPr>
              <a:spLocks/>
            </p:cNvSpPr>
            <p:nvPr/>
          </p:nvSpPr>
          <p:spPr bwMode="auto">
            <a:xfrm flipH="1">
              <a:off x="4746494" y="4933949"/>
              <a:ext cx="220662" cy="120650"/>
            </a:xfrm>
            <a:custGeom>
              <a:avLst/>
              <a:gdLst/>
              <a:ahLst/>
              <a:cxnLst>
                <a:cxn ang="0">
                  <a:pos x="0" y="210"/>
                </a:cxn>
                <a:cxn ang="0">
                  <a:pos x="410" y="434"/>
                </a:cxn>
                <a:cxn ang="0">
                  <a:pos x="938" y="186"/>
                </a:cxn>
                <a:cxn ang="0">
                  <a:pos x="554" y="0"/>
                </a:cxn>
                <a:cxn ang="0">
                  <a:pos x="0" y="210"/>
                </a:cxn>
              </a:cxnLst>
              <a:rect l="0" t="0" r="r" b="b"/>
              <a:pathLst>
                <a:path w="938" h="434">
                  <a:moveTo>
                    <a:pt x="0" y="210"/>
                  </a:moveTo>
                  <a:lnTo>
                    <a:pt x="410" y="434"/>
                  </a:lnTo>
                  <a:lnTo>
                    <a:pt x="938" y="186"/>
                  </a:lnTo>
                  <a:lnTo>
                    <a:pt x="554" y="0"/>
                  </a:lnTo>
                  <a:lnTo>
                    <a:pt x="0" y="210"/>
                  </a:lnTo>
                  <a:close/>
                </a:path>
              </a:pathLst>
            </a:custGeom>
            <a:solidFill>
              <a:srgbClr val="A0A0A0"/>
            </a:solidFill>
            <a:ln w="9525">
              <a:noFill/>
              <a:round/>
              <a:headEnd/>
              <a:tailEnd/>
            </a:ln>
          </p:spPr>
          <p:txBody>
            <a:bodyPr/>
            <a:lstStyle/>
            <a:p>
              <a:endParaRPr lang="zh-CN" altLang="en-US"/>
            </a:p>
          </p:txBody>
        </p:sp>
        <p:sp>
          <p:nvSpPr>
            <p:cNvPr id="243" name="Freeform 228"/>
            <p:cNvSpPr>
              <a:spLocks/>
            </p:cNvSpPr>
            <p:nvPr/>
          </p:nvSpPr>
          <p:spPr bwMode="auto">
            <a:xfrm flipH="1">
              <a:off x="4840156" y="4906961"/>
              <a:ext cx="239713" cy="107950"/>
            </a:xfrm>
            <a:custGeom>
              <a:avLst/>
              <a:gdLst/>
              <a:ahLst/>
              <a:cxnLst>
                <a:cxn ang="0">
                  <a:pos x="216" y="395"/>
                </a:cxn>
                <a:cxn ang="0">
                  <a:pos x="0" y="285"/>
                </a:cxn>
                <a:cxn ang="0">
                  <a:pos x="867" y="0"/>
                </a:cxn>
                <a:cxn ang="0">
                  <a:pos x="1034" y="82"/>
                </a:cxn>
                <a:cxn ang="0">
                  <a:pos x="216" y="395"/>
                </a:cxn>
              </a:cxnLst>
              <a:rect l="0" t="0" r="r" b="b"/>
              <a:pathLst>
                <a:path w="1034" h="395">
                  <a:moveTo>
                    <a:pt x="216" y="395"/>
                  </a:moveTo>
                  <a:lnTo>
                    <a:pt x="0" y="285"/>
                  </a:lnTo>
                  <a:lnTo>
                    <a:pt x="867" y="0"/>
                  </a:lnTo>
                  <a:lnTo>
                    <a:pt x="1034" y="82"/>
                  </a:lnTo>
                  <a:lnTo>
                    <a:pt x="216" y="395"/>
                  </a:lnTo>
                  <a:close/>
                </a:path>
              </a:pathLst>
            </a:custGeom>
            <a:solidFill>
              <a:srgbClr val="A0A0A0"/>
            </a:solidFill>
            <a:ln w="9525">
              <a:noFill/>
              <a:round/>
              <a:headEnd/>
              <a:tailEnd/>
            </a:ln>
          </p:spPr>
          <p:txBody>
            <a:bodyPr/>
            <a:lstStyle/>
            <a:p>
              <a:endParaRPr lang="zh-CN" altLang="en-US"/>
            </a:p>
          </p:txBody>
        </p:sp>
        <p:sp>
          <p:nvSpPr>
            <p:cNvPr id="244" name="Line 229"/>
            <p:cNvSpPr>
              <a:spLocks noChangeShapeType="1"/>
            </p:cNvSpPr>
            <p:nvPr/>
          </p:nvSpPr>
          <p:spPr bwMode="auto">
            <a:xfrm flipH="1" flipV="1">
              <a:off x="4867144" y="4911724"/>
              <a:ext cx="206375" cy="84137"/>
            </a:xfrm>
            <a:prstGeom prst="line">
              <a:avLst/>
            </a:prstGeom>
            <a:noFill/>
            <a:ln w="4763">
              <a:solidFill>
                <a:srgbClr val="808080"/>
              </a:solidFill>
              <a:round/>
              <a:headEnd/>
              <a:tailEnd/>
            </a:ln>
          </p:spPr>
          <p:txBody>
            <a:bodyPr/>
            <a:lstStyle/>
            <a:p>
              <a:endParaRPr lang="zh-CN" altLang="en-US"/>
            </a:p>
          </p:txBody>
        </p:sp>
        <p:sp>
          <p:nvSpPr>
            <p:cNvPr id="245" name="Line 230"/>
            <p:cNvSpPr>
              <a:spLocks noChangeShapeType="1"/>
            </p:cNvSpPr>
            <p:nvPr/>
          </p:nvSpPr>
          <p:spPr bwMode="auto">
            <a:xfrm flipH="1" flipV="1">
              <a:off x="4856031" y="4916486"/>
              <a:ext cx="201613" cy="87313"/>
            </a:xfrm>
            <a:prstGeom prst="line">
              <a:avLst/>
            </a:prstGeom>
            <a:noFill/>
            <a:ln w="4763">
              <a:solidFill>
                <a:srgbClr val="808080"/>
              </a:solidFill>
              <a:round/>
              <a:headEnd/>
              <a:tailEnd/>
            </a:ln>
          </p:spPr>
          <p:txBody>
            <a:bodyPr/>
            <a:lstStyle/>
            <a:p>
              <a:endParaRPr lang="zh-CN" altLang="en-US"/>
            </a:p>
          </p:txBody>
        </p:sp>
        <p:sp>
          <p:nvSpPr>
            <p:cNvPr id="246" name="Line 231"/>
            <p:cNvSpPr>
              <a:spLocks noChangeShapeType="1"/>
            </p:cNvSpPr>
            <p:nvPr/>
          </p:nvSpPr>
          <p:spPr bwMode="auto">
            <a:xfrm flipH="1" flipV="1">
              <a:off x="4846506" y="4924424"/>
              <a:ext cx="198438" cy="88900"/>
            </a:xfrm>
            <a:prstGeom prst="line">
              <a:avLst/>
            </a:prstGeom>
            <a:noFill/>
            <a:ln w="4763">
              <a:solidFill>
                <a:srgbClr val="808080"/>
              </a:solidFill>
              <a:round/>
              <a:headEnd/>
              <a:tailEnd/>
            </a:ln>
          </p:spPr>
          <p:txBody>
            <a:bodyPr/>
            <a:lstStyle/>
            <a:p>
              <a:endParaRPr lang="zh-CN" altLang="en-US"/>
            </a:p>
          </p:txBody>
        </p:sp>
        <p:sp>
          <p:nvSpPr>
            <p:cNvPr id="247" name="Line 232"/>
            <p:cNvSpPr>
              <a:spLocks noChangeShapeType="1"/>
            </p:cNvSpPr>
            <p:nvPr/>
          </p:nvSpPr>
          <p:spPr bwMode="auto">
            <a:xfrm flipH="1" flipV="1">
              <a:off x="4821106" y="4938711"/>
              <a:ext cx="195263" cy="90488"/>
            </a:xfrm>
            <a:prstGeom prst="line">
              <a:avLst/>
            </a:prstGeom>
            <a:noFill/>
            <a:ln w="4763">
              <a:solidFill>
                <a:srgbClr val="808080"/>
              </a:solidFill>
              <a:round/>
              <a:headEnd/>
              <a:tailEnd/>
            </a:ln>
          </p:spPr>
          <p:txBody>
            <a:bodyPr/>
            <a:lstStyle/>
            <a:p>
              <a:endParaRPr lang="zh-CN" altLang="en-US"/>
            </a:p>
          </p:txBody>
        </p:sp>
        <p:sp>
          <p:nvSpPr>
            <p:cNvPr id="248" name="Line 233"/>
            <p:cNvSpPr>
              <a:spLocks noChangeShapeType="1"/>
            </p:cNvSpPr>
            <p:nvPr/>
          </p:nvSpPr>
          <p:spPr bwMode="auto">
            <a:xfrm flipH="1" flipV="1">
              <a:off x="4806819" y="4948236"/>
              <a:ext cx="192087" cy="93663"/>
            </a:xfrm>
            <a:prstGeom prst="line">
              <a:avLst/>
            </a:prstGeom>
            <a:noFill/>
            <a:ln w="4763">
              <a:solidFill>
                <a:srgbClr val="808080"/>
              </a:solidFill>
              <a:round/>
              <a:headEnd/>
              <a:tailEnd/>
            </a:ln>
          </p:spPr>
          <p:txBody>
            <a:bodyPr/>
            <a:lstStyle/>
            <a:p>
              <a:endParaRPr lang="zh-CN" altLang="en-US"/>
            </a:p>
          </p:txBody>
        </p:sp>
        <p:sp>
          <p:nvSpPr>
            <p:cNvPr id="249" name="Line 234"/>
            <p:cNvSpPr>
              <a:spLocks noChangeShapeType="1"/>
            </p:cNvSpPr>
            <p:nvPr/>
          </p:nvSpPr>
          <p:spPr bwMode="auto">
            <a:xfrm flipH="1" flipV="1">
              <a:off x="4803644" y="4962524"/>
              <a:ext cx="174625" cy="85725"/>
            </a:xfrm>
            <a:prstGeom prst="line">
              <a:avLst/>
            </a:prstGeom>
            <a:noFill/>
            <a:ln w="4763">
              <a:solidFill>
                <a:srgbClr val="808080"/>
              </a:solidFill>
              <a:round/>
              <a:headEnd/>
              <a:tailEnd/>
            </a:ln>
          </p:spPr>
          <p:txBody>
            <a:bodyPr/>
            <a:lstStyle/>
            <a:p>
              <a:endParaRPr lang="zh-CN" altLang="en-US"/>
            </a:p>
          </p:txBody>
        </p:sp>
        <p:sp>
          <p:nvSpPr>
            <p:cNvPr id="250" name="Line 235"/>
            <p:cNvSpPr>
              <a:spLocks noChangeShapeType="1"/>
            </p:cNvSpPr>
            <p:nvPr/>
          </p:nvSpPr>
          <p:spPr bwMode="auto">
            <a:xfrm flipH="1" flipV="1">
              <a:off x="4794119" y="4968874"/>
              <a:ext cx="166687" cy="88900"/>
            </a:xfrm>
            <a:prstGeom prst="line">
              <a:avLst/>
            </a:prstGeom>
            <a:noFill/>
            <a:ln w="4763">
              <a:solidFill>
                <a:srgbClr val="808080"/>
              </a:solidFill>
              <a:round/>
              <a:headEnd/>
              <a:tailEnd/>
            </a:ln>
          </p:spPr>
          <p:txBody>
            <a:bodyPr/>
            <a:lstStyle/>
            <a:p>
              <a:endParaRPr lang="zh-CN" altLang="en-US"/>
            </a:p>
          </p:txBody>
        </p:sp>
        <p:sp>
          <p:nvSpPr>
            <p:cNvPr id="251" name="Line 236"/>
            <p:cNvSpPr>
              <a:spLocks noChangeShapeType="1"/>
            </p:cNvSpPr>
            <p:nvPr/>
          </p:nvSpPr>
          <p:spPr bwMode="auto">
            <a:xfrm flipH="1" flipV="1">
              <a:off x="4776656" y="4981574"/>
              <a:ext cx="161925" cy="87312"/>
            </a:xfrm>
            <a:prstGeom prst="line">
              <a:avLst/>
            </a:prstGeom>
            <a:noFill/>
            <a:ln w="4763">
              <a:solidFill>
                <a:srgbClr val="808080"/>
              </a:solidFill>
              <a:round/>
              <a:headEnd/>
              <a:tailEnd/>
            </a:ln>
          </p:spPr>
          <p:txBody>
            <a:bodyPr/>
            <a:lstStyle/>
            <a:p>
              <a:endParaRPr lang="zh-CN" altLang="en-US"/>
            </a:p>
          </p:txBody>
        </p:sp>
        <p:sp>
          <p:nvSpPr>
            <p:cNvPr id="252" name="Line 237"/>
            <p:cNvSpPr>
              <a:spLocks noChangeShapeType="1"/>
            </p:cNvSpPr>
            <p:nvPr/>
          </p:nvSpPr>
          <p:spPr bwMode="auto">
            <a:xfrm flipH="1">
              <a:off x="4908419" y="5011736"/>
              <a:ext cx="100012" cy="66675"/>
            </a:xfrm>
            <a:prstGeom prst="line">
              <a:avLst/>
            </a:prstGeom>
            <a:noFill/>
            <a:ln w="4763">
              <a:solidFill>
                <a:srgbClr val="808080"/>
              </a:solidFill>
              <a:round/>
              <a:headEnd/>
              <a:tailEnd/>
            </a:ln>
          </p:spPr>
          <p:txBody>
            <a:bodyPr/>
            <a:lstStyle/>
            <a:p>
              <a:endParaRPr lang="zh-CN" altLang="en-US"/>
            </a:p>
          </p:txBody>
        </p:sp>
        <p:sp>
          <p:nvSpPr>
            <p:cNvPr id="253" name="Line 238"/>
            <p:cNvSpPr>
              <a:spLocks noChangeShapeType="1"/>
            </p:cNvSpPr>
            <p:nvPr/>
          </p:nvSpPr>
          <p:spPr bwMode="auto">
            <a:xfrm flipH="1">
              <a:off x="4890956" y="5003799"/>
              <a:ext cx="96838" cy="61912"/>
            </a:xfrm>
            <a:prstGeom prst="line">
              <a:avLst/>
            </a:prstGeom>
            <a:noFill/>
            <a:ln w="4763">
              <a:solidFill>
                <a:srgbClr val="808080"/>
              </a:solidFill>
              <a:round/>
              <a:headEnd/>
              <a:tailEnd/>
            </a:ln>
          </p:spPr>
          <p:txBody>
            <a:bodyPr/>
            <a:lstStyle/>
            <a:p>
              <a:endParaRPr lang="zh-CN" altLang="en-US"/>
            </a:p>
          </p:txBody>
        </p:sp>
        <p:sp>
          <p:nvSpPr>
            <p:cNvPr id="254" name="Line 239"/>
            <p:cNvSpPr>
              <a:spLocks noChangeShapeType="1"/>
            </p:cNvSpPr>
            <p:nvPr/>
          </p:nvSpPr>
          <p:spPr bwMode="auto">
            <a:xfrm flipH="1">
              <a:off x="4848094" y="4981574"/>
              <a:ext cx="98425" cy="60325"/>
            </a:xfrm>
            <a:prstGeom prst="line">
              <a:avLst/>
            </a:prstGeom>
            <a:noFill/>
            <a:ln w="4763">
              <a:solidFill>
                <a:srgbClr val="808080"/>
              </a:solidFill>
              <a:round/>
              <a:headEnd/>
              <a:tailEnd/>
            </a:ln>
          </p:spPr>
          <p:txBody>
            <a:bodyPr/>
            <a:lstStyle/>
            <a:p>
              <a:endParaRPr lang="zh-CN" altLang="en-US"/>
            </a:p>
          </p:txBody>
        </p:sp>
        <p:sp>
          <p:nvSpPr>
            <p:cNvPr id="255" name="Line 240"/>
            <p:cNvSpPr>
              <a:spLocks noChangeShapeType="1"/>
            </p:cNvSpPr>
            <p:nvPr/>
          </p:nvSpPr>
          <p:spPr bwMode="auto">
            <a:xfrm flipH="1">
              <a:off x="4827456" y="4972049"/>
              <a:ext cx="95250" cy="60325"/>
            </a:xfrm>
            <a:prstGeom prst="line">
              <a:avLst/>
            </a:prstGeom>
            <a:noFill/>
            <a:ln w="4763">
              <a:solidFill>
                <a:srgbClr val="808080"/>
              </a:solidFill>
              <a:round/>
              <a:headEnd/>
              <a:tailEnd/>
            </a:ln>
          </p:spPr>
          <p:txBody>
            <a:bodyPr/>
            <a:lstStyle/>
            <a:p>
              <a:endParaRPr lang="zh-CN" altLang="en-US"/>
            </a:p>
          </p:txBody>
        </p:sp>
        <p:sp>
          <p:nvSpPr>
            <p:cNvPr id="256" name="Line 241"/>
            <p:cNvSpPr>
              <a:spLocks noChangeShapeType="1"/>
            </p:cNvSpPr>
            <p:nvPr/>
          </p:nvSpPr>
          <p:spPr bwMode="auto">
            <a:xfrm flipH="1">
              <a:off x="4806819" y="4962524"/>
              <a:ext cx="93662" cy="60325"/>
            </a:xfrm>
            <a:prstGeom prst="line">
              <a:avLst/>
            </a:prstGeom>
            <a:noFill/>
            <a:ln w="4763">
              <a:solidFill>
                <a:srgbClr val="808080"/>
              </a:solidFill>
              <a:round/>
              <a:headEnd/>
              <a:tailEnd/>
            </a:ln>
          </p:spPr>
          <p:txBody>
            <a:bodyPr/>
            <a:lstStyle/>
            <a:p>
              <a:endParaRPr lang="zh-CN" altLang="en-US"/>
            </a:p>
          </p:txBody>
        </p:sp>
        <p:sp>
          <p:nvSpPr>
            <p:cNvPr id="257" name="Line 242"/>
            <p:cNvSpPr>
              <a:spLocks noChangeShapeType="1"/>
            </p:cNvSpPr>
            <p:nvPr/>
          </p:nvSpPr>
          <p:spPr bwMode="auto">
            <a:xfrm flipH="1">
              <a:off x="4787769" y="4952999"/>
              <a:ext cx="92075" cy="58737"/>
            </a:xfrm>
            <a:prstGeom prst="line">
              <a:avLst/>
            </a:prstGeom>
            <a:noFill/>
            <a:ln w="4763">
              <a:solidFill>
                <a:srgbClr val="808080"/>
              </a:solidFill>
              <a:round/>
              <a:headEnd/>
              <a:tailEnd/>
            </a:ln>
          </p:spPr>
          <p:txBody>
            <a:bodyPr/>
            <a:lstStyle/>
            <a:p>
              <a:endParaRPr lang="zh-CN" altLang="en-US"/>
            </a:p>
          </p:txBody>
        </p:sp>
        <p:sp>
          <p:nvSpPr>
            <p:cNvPr id="258" name="Line 243"/>
            <p:cNvSpPr>
              <a:spLocks noChangeShapeType="1"/>
            </p:cNvSpPr>
            <p:nvPr/>
          </p:nvSpPr>
          <p:spPr bwMode="auto">
            <a:xfrm flipH="1">
              <a:off x="4768719" y="4943474"/>
              <a:ext cx="92075" cy="53975"/>
            </a:xfrm>
            <a:prstGeom prst="line">
              <a:avLst/>
            </a:prstGeom>
            <a:noFill/>
            <a:ln w="4763">
              <a:solidFill>
                <a:srgbClr val="808080"/>
              </a:solidFill>
              <a:round/>
              <a:headEnd/>
              <a:tailEnd/>
            </a:ln>
          </p:spPr>
          <p:txBody>
            <a:bodyPr/>
            <a:lstStyle/>
            <a:p>
              <a:endParaRPr lang="zh-CN" altLang="en-US"/>
            </a:p>
          </p:txBody>
        </p:sp>
        <p:sp>
          <p:nvSpPr>
            <p:cNvPr id="259" name="Line 244"/>
            <p:cNvSpPr>
              <a:spLocks noChangeShapeType="1"/>
            </p:cNvSpPr>
            <p:nvPr/>
          </p:nvSpPr>
          <p:spPr bwMode="auto">
            <a:xfrm flipH="1">
              <a:off x="5002081" y="4972049"/>
              <a:ext cx="49213" cy="31750"/>
            </a:xfrm>
            <a:prstGeom prst="line">
              <a:avLst/>
            </a:prstGeom>
            <a:noFill/>
            <a:ln w="4763">
              <a:solidFill>
                <a:srgbClr val="808080"/>
              </a:solidFill>
              <a:round/>
              <a:headEnd/>
              <a:tailEnd/>
            </a:ln>
          </p:spPr>
          <p:txBody>
            <a:bodyPr/>
            <a:lstStyle/>
            <a:p>
              <a:endParaRPr lang="zh-CN" altLang="en-US"/>
            </a:p>
          </p:txBody>
        </p:sp>
        <p:sp>
          <p:nvSpPr>
            <p:cNvPr id="260" name="Line 245"/>
            <p:cNvSpPr>
              <a:spLocks noChangeShapeType="1"/>
            </p:cNvSpPr>
            <p:nvPr/>
          </p:nvSpPr>
          <p:spPr bwMode="auto">
            <a:xfrm flipH="1">
              <a:off x="4973506" y="4962524"/>
              <a:ext cx="46038" cy="25400"/>
            </a:xfrm>
            <a:prstGeom prst="line">
              <a:avLst/>
            </a:prstGeom>
            <a:noFill/>
            <a:ln w="4763">
              <a:solidFill>
                <a:srgbClr val="808080"/>
              </a:solidFill>
              <a:round/>
              <a:headEnd/>
              <a:tailEnd/>
            </a:ln>
          </p:spPr>
          <p:txBody>
            <a:bodyPr/>
            <a:lstStyle/>
            <a:p>
              <a:endParaRPr lang="zh-CN" altLang="en-US"/>
            </a:p>
          </p:txBody>
        </p:sp>
        <p:sp>
          <p:nvSpPr>
            <p:cNvPr id="261" name="Line 246"/>
            <p:cNvSpPr>
              <a:spLocks noChangeShapeType="1"/>
            </p:cNvSpPr>
            <p:nvPr/>
          </p:nvSpPr>
          <p:spPr bwMode="auto">
            <a:xfrm flipH="1">
              <a:off x="4946519" y="4951411"/>
              <a:ext cx="46037" cy="28575"/>
            </a:xfrm>
            <a:prstGeom prst="line">
              <a:avLst/>
            </a:prstGeom>
            <a:noFill/>
            <a:ln w="4763">
              <a:solidFill>
                <a:srgbClr val="808080"/>
              </a:solidFill>
              <a:round/>
              <a:headEnd/>
              <a:tailEnd/>
            </a:ln>
          </p:spPr>
          <p:txBody>
            <a:bodyPr/>
            <a:lstStyle/>
            <a:p>
              <a:endParaRPr lang="zh-CN" altLang="en-US"/>
            </a:p>
          </p:txBody>
        </p:sp>
        <p:sp>
          <p:nvSpPr>
            <p:cNvPr id="262" name="Line 247"/>
            <p:cNvSpPr>
              <a:spLocks noChangeShapeType="1"/>
            </p:cNvSpPr>
            <p:nvPr/>
          </p:nvSpPr>
          <p:spPr bwMode="auto">
            <a:xfrm flipH="1">
              <a:off x="4919531" y="4940299"/>
              <a:ext cx="42863" cy="25400"/>
            </a:xfrm>
            <a:prstGeom prst="line">
              <a:avLst/>
            </a:prstGeom>
            <a:noFill/>
            <a:ln w="4763">
              <a:solidFill>
                <a:srgbClr val="808080"/>
              </a:solidFill>
              <a:round/>
              <a:headEnd/>
              <a:tailEnd/>
            </a:ln>
          </p:spPr>
          <p:txBody>
            <a:bodyPr/>
            <a:lstStyle/>
            <a:p>
              <a:endParaRPr lang="zh-CN" altLang="en-US"/>
            </a:p>
          </p:txBody>
        </p:sp>
        <p:sp>
          <p:nvSpPr>
            <p:cNvPr id="263" name="Line 248"/>
            <p:cNvSpPr>
              <a:spLocks noChangeShapeType="1"/>
            </p:cNvSpPr>
            <p:nvPr/>
          </p:nvSpPr>
          <p:spPr bwMode="auto">
            <a:xfrm flipH="1">
              <a:off x="4892544" y="4927599"/>
              <a:ext cx="41275" cy="26987"/>
            </a:xfrm>
            <a:prstGeom prst="line">
              <a:avLst/>
            </a:prstGeom>
            <a:noFill/>
            <a:ln w="4763">
              <a:solidFill>
                <a:srgbClr val="808080"/>
              </a:solidFill>
              <a:round/>
              <a:headEnd/>
              <a:tailEnd/>
            </a:ln>
          </p:spPr>
          <p:txBody>
            <a:bodyPr/>
            <a:lstStyle/>
            <a:p>
              <a:endParaRPr lang="zh-CN" altLang="en-US"/>
            </a:p>
          </p:txBody>
        </p:sp>
        <p:sp>
          <p:nvSpPr>
            <p:cNvPr id="264" name="Line 249"/>
            <p:cNvSpPr>
              <a:spLocks noChangeShapeType="1"/>
            </p:cNvSpPr>
            <p:nvPr/>
          </p:nvSpPr>
          <p:spPr bwMode="auto">
            <a:xfrm flipH="1">
              <a:off x="4862381" y="4916486"/>
              <a:ext cx="39688" cy="23813"/>
            </a:xfrm>
            <a:prstGeom prst="line">
              <a:avLst/>
            </a:prstGeom>
            <a:noFill/>
            <a:ln w="4763">
              <a:solidFill>
                <a:srgbClr val="808080"/>
              </a:solidFill>
              <a:round/>
              <a:headEnd/>
              <a:tailEnd/>
            </a:ln>
          </p:spPr>
          <p:txBody>
            <a:bodyPr/>
            <a:lstStyle/>
            <a:p>
              <a:endParaRPr lang="zh-CN" altLang="en-US"/>
            </a:p>
          </p:txBody>
        </p:sp>
        <p:sp>
          <p:nvSpPr>
            <p:cNvPr id="265" name="Freeform 250"/>
            <p:cNvSpPr>
              <a:spLocks/>
            </p:cNvSpPr>
            <p:nvPr/>
          </p:nvSpPr>
          <p:spPr bwMode="auto">
            <a:xfrm flipH="1">
              <a:off x="4484556" y="5199061"/>
              <a:ext cx="487363" cy="258763"/>
            </a:xfrm>
            <a:custGeom>
              <a:avLst/>
              <a:gdLst/>
              <a:ahLst/>
              <a:cxnLst>
                <a:cxn ang="0">
                  <a:pos x="182" y="927"/>
                </a:cxn>
                <a:cxn ang="0">
                  <a:pos x="5" y="905"/>
                </a:cxn>
                <a:cxn ang="0">
                  <a:pos x="0" y="695"/>
                </a:cxn>
                <a:cxn ang="0">
                  <a:pos x="9" y="537"/>
                </a:cxn>
                <a:cxn ang="0">
                  <a:pos x="100" y="442"/>
                </a:cxn>
                <a:cxn ang="0">
                  <a:pos x="210" y="387"/>
                </a:cxn>
                <a:cxn ang="0">
                  <a:pos x="460" y="296"/>
                </a:cxn>
                <a:cxn ang="0">
                  <a:pos x="828" y="207"/>
                </a:cxn>
                <a:cxn ang="0">
                  <a:pos x="900" y="201"/>
                </a:cxn>
                <a:cxn ang="0">
                  <a:pos x="948" y="207"/>
                </a:cxn>
                <a:cxn ang="0">
                  <a:pos x="960" y="188"/>
                </a:cxn>
                <a:cxn ang="0">
                  <a:pos x="980" y="169"/>
                </a:cxn>
                <a:cxn ang="0">
                  <a:pos x="1003" y="173"/>
                </a:cxn>
                <a:cxn ang="0">
                  <a:pos x="1035" y="176"/>
                </a:cxn>
                <a:cxn ang="0">
                  <a:pos x="1049" y="138"/>
                </a:cxn>
                <a:cxn ang="0">
                  <a:pos x="1077" y="118"/>
                </a:cxn>
                <a:cxn ang="0">
                  <a:pos x="1106" y="112"/>
                </a:cxn>
                <a:cxn ang="0">
                  <a:pos x="1144" y="112"/>
                </a:cxn>
                <a:cxn ang="0">
                  <a:pos x="1138" y="82"/>
                </a:cxn>
                <a:cxn ang="0">
                  <a:pos x="1182" y="0"/>
                </a:cxn>
                <a:cxn ang="0">
                  <a:pos x="2040" y="22"/>
                </a:cxn>
                <a:cxn ang="0">
                  <a:pos x="2037" y="110"/>
                </a:cxn>
                <a:cxn ang="0">
                  <a:pos x="2053" y="188"/>
                </a:cxn>
                <a:cxn ang="0">
                  <a:pos x="2065" y="244"/>
                </a:cxn>
                <a:cxn ang="0">
                  <a:pos x="2080" y="314"/>
                </a:cxn>
                <a:cxn ang="0">
                  <a:pos x="2091" y="427"/>
                </a:cxn>
                <a:cxn ang="0">
                  <a:pos x="2077" y="494"/>
                </a:cxn>
                <a:cxn ang="0">
                  <a:pos x="2053" y="557"/>
                </a:cxn>
                <a:cxn ang="0">
                  <a:pos x="2023" y="610"/>
                </a:cxn>
                <a:cxn ang="0">
                  <a:pos x="1983" y="629"/>
                </a:cxn>
                <a:cxn ang="0">
                  <a:pos x="1921" y="648"/>
                </a:cxn>
                <a:cxn ang="0">
                  <a:pos x="1838" y="673"/>
                </a:cxn>
                <a:cxn ang="0">
                  <a:pos x="1801" y="717"/>
                </a:cxn>
                <a:cxn ang="0">
                  <a:pos x="1757" y="754"/>
                </a:cxn>
                <a:cxn ang="0">
                  <a:pos x="1686" y="786"/>
                </a:cxn>
                <a:cxn ang="0">
                  <a:pos x="1605" y="812"/>
                </a:cxn>
                <a:cxn ang="0">
                  <a:pos x="1475" y="827"/>
                </a:cxn>
                <a:cxn ang="0">
                  <a:pos x="1364" y="827"/>
                </a:cxn>
                <a:cxn ang="0">
                  <a:pos x="1279" y="818"/>
                </a:cxn>
                <a:cxn ang="0">
                  <a:pos x="1202" y="812"/>
                </a:cxn>
                <a:cxn ang="0">
                  <a:pos x="1144" y="843"/>
                </a:cxn>
                <a:cxn ang="0">
                  <a:pos x="1031" y="837"/>
                </a:cxn>
                <a:cxn ang="0">
                  <a:pos x="582" y="901"/>
                </a:cxn>
                <a:cxn ang="0">
                  <a:pos x="386" y="931"/>
                </a:cxn>
                <a:cxn ang="0">
                  <a:pos x="182" y="927"/>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266" name="Freeform 251"/>
            <p:cNvSpPr>
              <a:spLocks/>
            </p:cNvSpPr>
            <p:nvPr/>
          </p:nvSpPr>
          <p:spPr bwMode="auto">
            <a:xfrm flipH="1">
              <a:off x="4489319" y="5226049"/>
              <a:ext cx="479425" cy="228600"/>
            </a:xfrm>
            <a:custGeom>
              <a:avLst/>
              <a:gdLst/>
              <a:ahLst/>
              <a:cxnLst>
                <a:cxn ang="0">
                  <a:pos x="1986" y="90"/>
                </a:cxn>
                <a:cxn ang="0">
                  <a:pos x="2037" y="199"/>
                </a:cxn>
                <a:cxn ang="0">
                  <a:pos x="1995" y="512"/>
                </a:cxn>
                <a:cxn ang="0">
                  <a:pos x="1882" y="512"/>
                </a:cxn>
                <a:cxn ang="0">
                  <a:pos x="1754" y="624"/>
                </a:cxn>
                <a:cxn ang="0">
                  <a:pos x="1460" y="701"/>
                </a:cxn>
                <a:cxn ang="0">
                  <a:pos x="1181" y="701"/>
                </a:cxn>
                <a:cxn ang="0">
                  <a:pos x="1287" y="589"/>
                </a:cxn>
                <a:cxn ang="0">
                  <a:pos x="1155" y="697"/>
                </a:cxn>
                <a:cxn ang="0">
                  <a:pos x="1017" y="724"/>
                </a:cxn>
                <a:cxn ang="0">
                  <a:pos x="1109" y="652"/>
                </a:cxn>
                <a:cxn ang="0">
                  <a:pos x="963" y="733"/>
                </a:cxn>
                <a:cxn ang="0">
                  <a:pos x="491" y="797"/>
                </a:cxn>
                <a:cxn ang="0">
                  <a:pos x="495" y="742"/>
                </a:cxn>
                <a:cxn ang="0">
                  <a:pos x="486" y="720"/>
                </a:cxn>
                <a:cxn ang="0">
                  <a:pos x="319" y="815"/>
                </a:cxn>
                <a:cxn ang="0">
                  <a:pos x="473" y="669"/>
                </a:cxn>
                <a:cxn ang="0">
                  <a:pos x="300" y="765"/>
                </a:cxn>
                <a:cxn ang="0">
                  <a:pos x="214" y="742"/>
                </a:cxn>
                <a:cxn ang="0">
                  <a:pos x="182" y="746"/>
                </a:cxn>
                <a:cxn ang="0">
                  <a:pos x="59" y="793"/>
                </a:cxn>
                <a:cxn ang="0">
                  <a:pos x="0" y="674"/>
                </a:cxn>
                <a:cxn ang="0">
                  <a:pos x="40" y="435"/>
                </a:cxn>
                <a:cxn ang="0">
                  <a:pos x="296" y="298"/>
                </a:cxn>
                <a:cxn ang="0">
                  <a:pos x="795" y="145"/>
                </a:cxn>
                <a:cxn ang="0">
                  <a:pos x="968" y="207"/>
                </a:cxn>
                <a:cxn ang="0">
                  <a:pos x="1040" y="217"/>
                </a:cxn>
                <a:cxn ang="0">
                  <a:pos x="953" y="131"/>
                </a:cxn>
                <a:cxn ang="0">
                  <a:pos x="1008" y="108"/>
                </a:cxn>
                <a:cxn ang="0">
                  <a:pos x="1063" y="163"/>
                </a:cxn>
                <a:cxn ang="0">
                  <a:pos x="1068" y="135"/>
                </a:cxn>
                <a:cxn ang="0">
                  <a:pos x="1059" y="67"/>
                </a:cxn>
                <a:cxn ang="0">
                  <a:pos x="1186" y="113"/>
                </a:cxn>
                <a:cxn ang="0">
                  <a:pos x="1173" y="63"/>
                </a:cxn>
                <a:cxn ang="0">
                  <a:pos x="1145" y="0"/>
                </a:cxn>
                <a:cxn ang="0">
                  <a:pos x="1277" y="54"/>
                </a:cxn>
                <a:cxn ang="0">
                  <a:pos x="1514" y="104"/>
                </a:cxn>
                <a:cxn ang="0">
                  <a:pos x="1567" y="35"/>
                </a:cxn>
                <a:cxn ang="0">
                  <a:pos x="1626" y="113"/>
                </a:cxn>
                <a:cxn ang="0">
                  <a:pos x="1745" y="63"/>
                </a:cxn>
                <a:cxn ang="0">
                  <a:pos x="1795" y="131"/>
                </a:cxn>
                <a:cxn ang="0">
                  <a:pos x="1946" y="108"/>
                </a:cxn>
                <a:cxn ang="0">
                  <a:pos x="1982" y="31"/>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headEnd/>
              <a:tailEnd/>
            </a:ln>
          </p:spPr>
          <p:txBody>
            <a:bodyPr/>
            <a:lstStyle/>
            <a:p>
              <a:endParaRPr lang="zh-CN" altLang="en-US"/>
            </a:p>
          </p:txBody>
        </p:sp>
        <p:sp>
          <p:nvSpPr>
            <p:cNvPr id="267" name="Freeform 252"/>
            <p:cNvSpPr>
              <a:spLocks/>
            </p:cNvSpPr>
            <p:nvPr/>
          </p:nvSpPr>
          <p:spPr bwMode="auto">
            <a:xfrm flipH="1">
              <a:off x="4555994" y="5307011"/>
              <a:ext cx="66675" cy="12700"/>
            </a:xfrm>
            <a:custGeom>
              <a:avLst/>
              <a:gdLst/>
              <a:ahLst/>
              <a:cxnLst>
                <a:cxn ang="0">
                  <a:pos x="280" y="0"/>
                </a:cxn>
                <a:cxn ang="0">
                  <a:pos x="149" y="48"/>
                </a:cxn>
                <a:cxn ang="0">
                  <a:pos x="0" y="35"/>
                </a:cxn>
                <a:cxn ang="0">
                  <a:pos x="280" y="0"/>
                </a:cxn>
              </a:cxnLst>
              <a:rect l="0" t="0" r="r" b="b"/>
              <a:pathLst>
                <a:path w="280" h="48">
                  <a:moveTo>
                    <a:pt x="280" y="0"/>
                  </a:moveTo>
                  <a:lnTo>
                    <a:pt x="149" y="48"/>
                  </a:lnTo>
                  <a:lnTo>
                    <a:pt x="0" y="35"/>
                  </a:lnTo>
                  <a:lnTo>
                    <a:pt x="280" y="0"/>
                  </a:lnTo>
                  <a:close/>
                </a:path>
              </a:pathLst>
            </a:custGeom>
            <a:solidFill>
              <a:srgbClr val="606060"/>
            </a:solidFill>
            <a:ln w="9525">
              <a:noFill/>
              <a:round/>
              <a:headEnd/>
              <a:tailEnd/>
            </a:ln>
          </p:spPr>
          <p:txBody>
            <a:bodyPr/>
            <a:lstStyle/>
            <a:p>
              <a:endParaRPr lang="zh-CN" altLang="en-US"/>
            </a:p>
          </p:txBody>
        </p:sp>
        <p:sp>
          <p:nvSpPr>
            <p:cNvPr id="268" name="Freeform 253"/>
            <p:cNvSpPr>
              <a:spLocks/>
            </p:cNvSpPr>
            <p:nvPr/>
          </p:nvSpPr>
          <p:spPr bwMode="auto">
            <a:xfrm flipH="1">
              <a:off x="4490906" y="5284786"/>
              <a:ext cx="39688" cy="17463"/>
            </a:xfrm>
            <a:custGeom>
              <a:avLst/>
              <a:gdLst/>
              <a:ahLst/>
              <a:cxnLst>
                <a:cxn ang="0">
                  <a:pos x="170" y="0"/>
                </a:cxn>
                <a:cxn ang="0">
                  <a:pos x="125" y="35"/>
                </a:cxn>
                <a:cxn ang="0">
                  <a:pos x="0" y="53"/>
                </a:cxn>
                <a:cxn ang="0">
                  <a:pos x="130" y="57"/>
                </a:cxn>
                <a:cxn ang="0">
                  <a:pos x="170" y="0"/>
                </a:cxn>
              </a:cxnLst>
              <a:rect l="0" t="0" r="r" b="b"/>
              <a:pathLst>
                <a:path w="170" h="57">
                  <a:moveTo>
                    <a:pt x="170" y="0"/>
                  </a:moveTo>
                  <a:lnTo>
                    <a:pt x="125" y="35"/>
                  </a:lnTo>
                  <a:lnTo>
                    <a:pt x="0" y="53"/>
                  </a:lnTo>
                  <a:lnTo>
                    <a:pt x="130" y="57"/>
                  </a:lnTo>
                  <a:lnTo>
                    <a:pt x="170" y="0"/>
                  </a:lnTo>
                  <a:close/>
                </a:path>
              </a:pathLst>
            </a:custGeom>
            <a:solidFill>
              <a:srgbClr val="606060"/>
            </a:solidFill>
            <a:ln w="9525">
              <a:noFill/>
              <a:round/>
              <a:headEnd/>
              <a:tailEnd/>
            </a:ln>
          </p:spPr>
          <p:txBody>
            <a:bodyPr/>
            <a:lstStyle/>
            <a:p>
              <a:endParaRPr lang="zh-CN" altLang="en-US"/>
            </a:p>
          </p:txBody>
        </p:sp>
        <p:sp>
          <p:nvSpPr>
            <p:cNvPr id="269" name="Freeform 254"/>
            <p:cNvSpPr>
              <a:spLocks/>
            </p:cNvSpPr>
            <p:nvPr/>
          </p:nvSpPr>
          <p:spPr bwMode="auto">
            <a:xfrm flipH="1">
              <a:off x="4657594" y="5273674"/>
              <a:ext cx="63500" cy="39687"/>
            </a:xfrm>
            <a:custGeom>
              <a:avLst/>
              <a:gdLst/>
              <a:ahLst/>
              <a:cxnLst>
                <a:cxn ang="0">
                  <a:pos x="263" y="0"/>
                </a:cxn>
                <a:cxn ang="0">
                  <a:pos x="145" y="13"/>
                </a:cxn>
                <a:cxn ang="0">
                  <a:pos x="122" y="31"/>
                </a:cxn>
                <a:cxn ang="0">
                  <a:pos x="122" y="76"/>
                </a:cxn>
                <a:cxn ang="0">
                  <a:pos x="113" y="124"/>
                </a:cxn>
                <a:cxn ang="0">
                  <a:pos x="0" y="143"/>
                </a:cxn>
                <a:cxn ang="0">
                  <a:pos x="136" y="138"/>
                </a:cxn>
                <a:cxn ang="0">
                  <a:pos x="159" y="48"/>
                </a:cxn>
                <a:cxn ang="0">
                  <a:pos x="263" y="0"/>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headEnd/>
              <a:tailEnd/>
            </a:ln>
          </p:spPr>
          <p:txBody>
            <a:bodyPr/>
            <a:lstStyle/>
            <a:p>
              <a:endParaRPr lang="zh-CN" altLang="en-US"/>
            </a:p>
          </p:txBody>
        </p:sp>
        <p:sp>
          <p:nvSpPr>
            <p:cNvPr id="270" name="Freeform 255"/>
            <p:cNvSpPr>
              <a:spLocks/>
            </p:cNvSpPr>
            <p:nvPr/>
          </p:nvSpPr>
          <p:spPr bwMode="auto">
            <a:xfrm flipH="1">
              <a:off x="4721094" y="5364161"/>
              <a:ext cx="200025" cy="58738"/>
            </a:xfrm>
            <a:custGeom>
              <a:avLst/>
              <a:gdLst/>
              <a:ahLst/>
              <a:cxnLst>
                <a:cxn ang="0">
                  <a:pos x="853" y="0"/>
                </a:cxn>
                <a:cxn ang="0">
                  <a:pos x="636" y="10"/>
                </a:cxn>
                <a:cxn ang="0">
                  <a:pos x="413" y="63"/>
                </a:cxn>
                <a:cxn ang="0">
                  <a:pos x="249" y="71"/>
                </a:cxn>
                <a:cxn ang="0">
                  <a:pos x="114" y="99"/>
                </a:cxn>
                <a:cxn ang="0">
                  <a:pos x="64" y="170"/>
                </a:cxn>
                <a:cxn ang="0">
                  <a:pos x="0" y="212"/>
                </a:cxn>
                <a:cxn ang="0">
                  <a:pos x="64" y="198"/>
                </a:cxn>
                <a:cxn ang="0">
                  <a:pos x="123" y="117"/>
                </a:cxn>
                <a:cxn ang="0">
                  <a:pos x="304" y="81"/>
                </a:cxn>
                <a:cxn ang="0">
                  <a:pos x="413" y="81"/>
                </a:cxn>
                <a:cxn ang="0">
                  <a:pos x="500" y="63"/>
                </a:cxn>
                <a:cxn ang="0">
                  <a:pos x="649" y="23"/>
                </a:cxn>
                <a:cxn ang="0">
                  <a:pos x="853" y="0"/>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headEnd/>
              <a:tailEnd/>
            </a:ln>
          </p:spPr>
          <p:txBody>
            <a:bodyPr/>
            <a:lstStyle/>
            <a:p>
              <a:endParaRPr lang="zh-CN" altLang="en-US"/>
            </a:p>
          </p:txBody>
        </p:sp>
        <p:sp>
          <p:nvSpPr>
            <p:cNvPr id="271" name="Freeform 256"/>
            <p:cNvSpPr>
              <a:spLocks/>
            </p:cNvSpPr>
            <p:nvPr/>
          </p:nvSpPr>
          <p:spPr bwMode="auto">
            <a:xfrm flipH="1">
              <a:off x="4714744" y="4919661"/>
              <a:ext cx="173037" cy="106363"/>
            </a:xfrm>
            <a:custGeom>
              <a:avLst/>
              <a:gdLst/>
              <a:ahLst/>
              <a:cxnLst>
                <a:cxn ang="0">
                  <a:pos x="679" y="379"/>
                </a:cxn>
                <a:cxn ang="0">
                  <a:pos x="639" y="370"/>
                </a:cxn>
                <a:cxn ang="0">
                  <a:pos x="600" y="352"/>
                </a:cxn>
                <a:cxn ang="0">
                  <a:pos x="564" y="344"/>
                </a:cxn>
                <a:cxn ang="0">
                  <a:pos x="502" y="353"/>
                </a:cxn>
                <a:cxn ang="0">
                  <a:pos x="457" y="352"/>
                </a:cxn>
                <a:cxn ang="0">
                  <a:pos x="425" y="341"/>
                </a:cxn>
                <a:cxn ang="0">
                  <a:pos x="399" y="332"/>
                </a:cxn>
                <a:cxn ang="0">
                  <a:pos x="373" y="320"/>
                </a:cxn>
                <a:cxn ang="0">
                  <a:pos x="346" y="295"/>
                </a:cxn>
                <a:cxn ang="0">
                  <a:pos x="324" y="273"/>
                </a:cxn>
                <a:cxn ang="0">
                  <a:pos x="288" y="246"/>
                </a:cxn>
                <a:cxn ang="0">
                  <a:pos x="238" y="254"/>
                </a:cxn>
                <a:cxn ang="0">
                  <a:pos x="208" y="256"/>
                </a:cxn>
                <a:cxn ang="0">
                  <a:pos x="190" y="251"/>
                </a:cxn>
                <a:cxn ang="0">
                  <a:pos x="182" y="243"/>
                </a:cxn>
                <a:cxn ang="0">
                  <a:pos x="176" y="228"/>
                </a:cxn>
                <a:cxn ang="0">
                  <a:pos x="180" y="215"/>
                </a:cxn>
                <a:cxn ang="0">
                  <a:pos x="190" y="200"/>
                </a:cxn>
                <a:cxn ang="0">
                  <a:pos x="208" y="193"/>
                </a:cxn>
                <a:cxn ang="0">
                  <a:pos x="248" y="188"/>
                </a:cxn>
                <a:cxn ang="0">
                  <a:pos x="296" y="171"/>
                </a:cxn>
                <a:cxn ang="0">
                  <a:pos x="256" y="140"/>
                </a:cxn>
                <a:cxn ang="0">
                  <a:pos x="209" y="121"/>
                </a:cxn>
                <a:cxn ang="0">
                  <a:pos x="168" y="124"/>
                </a:cxn>
                <a:cxn ang="0">
                  <a:pos x="121" y="121"/>
                </a:cxn>
                <a:cxn ang="0">
                  <a:pos x="93" y="131"/>
                </a:cxn>
                <a:cxn ang="0">
                  <a:pos x="54" y="132"/>
                </a:cxn>
                <a:cxn ang="0">
                  <a:pos x="42" y="121"/>
                </a:cxn>
                <a:cxn ang="0">
                  <a:pos x="39" y="105"/>
                </a:cxn>
                <a:cxn ang="0">
                  <a:pos x="18" y="106"/>
                </a:cxn>
                <a:cxn ang="0">
                  <a:pos x="6" y="103"/>
                </a:cxn>
                <a:cxn ang="0">
                  <a:pos x="0" y="87"/>
                </a:cxn>
                <a:cxn ang="0">
                  <a:pos x="4" y="74"/>
                </a:cxn>
                <a:cxn ang="0">
                  <a:pos x="15" y="68"/>
                </a:cxn>
                <a:cxn ang="0">
                  <a:pos x="36" y="56"/>
                </a:cxn>
                <a:cxn ang="0">
                  <a:pos x="52" y="44"/>
                </a:cxn>
                <a:cxn ang="0">
                  <a:pos x="71" y="34"/>
                </a:cxn>
                <a:cxn ang="0">
                  <a:pos x="93" y="27"/>
                </a:cxn>
                <a:cxn ang="0">
                  <a:pos x="112" y="27"/>
                </a:cxn>
                <a:cxn ang="0">
                  <a:pos x="203" y="9"/>
                </a:cxn>
                <a:cxn ang="0">
                  <a:pos x="222" y="4"/>
                </a:cxn>
                <a:cxn ang="0">
                  <a:pos x="244" y="0"/>
                </a:cxn>
                <a:cxn ang="0">
                  <a:pos x="267" y="4"/>
                </a:cxn>
                <a:cxn ang="0">
                  <a:pos x="295" y="13"/>
                </a:cxn>
                <a:cxn ang="0">
                  <a:pos x="373" y="56"/>
                </a:cxn>
                <a:cxn ang="0">
                  <a:pos x="410" y="64"/>
                </a:cxn>
                <a:cxn ang="0">
                  <a:pos x="443" y="71"/>
                </a:cxn>
                <a:cxn ang="0">
                  <a:pos x="469" y="87"/>
                </a:cxn>
                <a:cxn ang="0">
                  <a:pos x="484" y="108"/>
                </a:cxn>
                <a:cxn ang="0">
                  <a:pos x="549" y="153"/>
                </a:cxn>
                <a:cxn ang="0">
                  <a:pos x="578" y="174"/>
                </a:cxn>
                <a:cxn ang="0">
                  <a:pos x="617" y="215"/>
                </a:cxn>
                <a:cxn ang="0">
                  <a:pos x="641" y="227"/>
                </a:cxn>
                <a:cxn ang="0">
                  <a:pos x="751" y="232"/>
                </a:cxn>
                <a:cxn ang="0">
                  <a:pos x="679" y="379"/>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272" name="Freeform 257"/>
            <p:cNvSpPr>
              <a:spLocks/>
            </p:cNvSpPr>
            <p:nvPr/>
          </p:nvSpPr>
          <p:spPr bwMode="auto">
            <a:xfrm flipH="1">
              <a:off x="4779831" y="4967286"/>
              <a:ext cx="41275" cy="12700"/>
            </a:xfrm>
            <a:custGeom>
              <a:avLst/>
              <a:gdLst/>
              <a:ahLst/>
              <a:cxnLst>
                <a:cxn ang="0">
                  <a:pos x="0" y="0"/>
                </a:cxn>
                <a:cxn ang="0">
                  <a:pos x="6" y="11"/>
                </a:cxn>
                <a:cxn ang="0">
                  <a:pos x="38" y="10"/>
                </a:cxn>
                <a:cxn ang="0">
                  <a:pos x="50" y="16"/>
                </a:cxn>
                <a:cxn ang="0">
                  <a:pos x="76" y="29"/>
                </a:cxn>
                <a:cxn ang="0">
                  <a:pos x="112" y="37"/>
                </a:cxn>
                <a:cxn ang="0">
                  <a:pos x="150" y="38"/>
                </a:cxn>
                <a:cxn ang="0">
                  <a:pos x="179" y="43"/>
                </a:cxn>
                <a:cxn ang="0">
                  <a:pos x="155" y="34"/>
                </a:cxn>
                <a:cxn ang="0">
                  <a:pos x="125" y="29"/>
                </a:cxn>
                <a:cxn ang="0">
                  <a:pos x="105" y="29"/>
                </a:cxn>
                <a:cxn ang="0">
                  <a:pos x="76" y="21"/>
                </a:cxn>
                <a:cxn ang="0">
                  <a:pos x="53" y="8"/>
                </a:cxn>
                <a:cxn ang="0">
                  <a:pos x="43" y="2"/>
                </a:cxn>
                <a:cxn ang="0">
                  <a:pos x="0" y="0"/>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headEnd/>
              <a:tailEnd/>
            </a:ln>
          </p:spPr>
          <p:txBody>
            <a:bodyPr/>
            <a:lstStyle/>
            <a:p>
              <a:endParaRPr lang="zh-CN" altLang="en-US"/>
            </a:p>
          </p:txBody>
        </p:sp>
        <p:sp>
          <p:nvSpPr>
            <p:cNvPr id="273" name="Freeform 258"/>
            <p:cNvSpPr>
              <a:spLocks/>
            </p:cNvSpPr>
            <p:nvPr/>
          </p:nvSpPr>
          <p:spPr bwMode="auto">
            <a:xfrm flipH="1">
              <a:off x="4832219" y="4976811"/>
              <a:ext cx="4762" cy="7938"/>
            </a:xfrm>
            <a:custGeom>
              <a:avLst/>
              <a:gdLst/>
              <a:ahLst/>
              <a:cxnLst>
                <a:cxn ang="0">
                  <a:pos x="4" y="0"/>
                </a:cxn>
                <a:cxn ang="0">
                  <a:pos x="12" y="6"/>
                </a:cxn>
                <a:cxn ang="0">
                  <a:pos x="9" y="15"/>
                </a:cxn>
                <a:cxn ang="0">
                  <a:pos x="0" y="24"/>
                </a:cxn>
                <a:cxn ang="0">
                  <a:pos x="17" y="18"/>
                </a:cxn>
                <a:cxn ang="0">
                  <a:pos x="20" y="8"/>
                </a:cxn>
                <a:cxn ang="0">
                  <a:pos x="4" y="0"/>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headEnd/>
              <a:tailEnd/>
            </a:ln>
          </p:spPr>
          <p:txBody>
            <a:bodyPr/>
            <a:lstStyle/>
            <a:p>
              <a:endParaRPr lang="zh-CN" altLang="en-US"/>
            </a:p>
          </p:txBody>
        </p:sp>
        <p:sp>
          <p:nvSpPr>
            <p:cNvPr id="274" name="Freeform 259"/>
            <p:cNvSpPr>
              <a:spLocks/>
            </p:cNvSpPr>
            <p:nvPr/>
          </p:nvSpPr>
          <p:spPr bwMode="auto">
            <a:xfrm flipH="1">
              <a:off x="4856031" y="4935536"/>
              <a:ext cx="25400" cy="12700"/>
            </a:xfrm>
            <a:custGeom>
              <a:avLst/>
              <a:gdLst/>
              <a:ahLst/>
              <a:cxnLst>
                <a:cxn ang="0">
                  <a:pos x="0" y="45"/>
                </a:cxn>
                <a:cxn ang="0">
                  <a:pos x="11" y="48"/>
                </a:cxn>
                <a:cxn ang="0">
                  <a:pos x="25" y="33"/>
                </a:cxn>
                <a:cxn ang="0">
                  <a:pos x="46" y="25"/>
                </a:cxn>
                <a:cxn ang="0">
                  <a:pos x="56" y="14"/>
                </a:cxn>
                <a:cxn ang="0">
                  <a:pos x="66" y="9"/>
                </a:cxn>
                <a:cxn ang="0">
                  <a:pos x="89" y="4"/>
                </a:cxn>
                <a:cxn ang="0">
                  <a:pos x="104" y="1"/>
                </a:cxn>
                <a:cxn ang="0">
                  <a:pos x="84" y="0"/>
                </a:cxn>
                <a:cxn ang="0">
                  <a:pos x="58" y="4"/>
                </a:cxn>
                <a:cxn ang="0">
                  <a:pos x="49" y="12"/>
                </a:cxn>
                <a:cxn ang="0">
                  <a:pos x="37" y="20"/>
                </a:cxn>
                <a:cxn ang="0">
                  <a:pos x="0" y="4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headEnd/>
              <a:tailEnd/>
            </a:ln>
          </p:spPr>
          <p:txBody>
            <a:bodyPr/>
            <a:lstStyle/>
            <a:p>
              <a:endParaRPr lang="zh-CN" altLang="en-US"/>
            </a:p>
          </p:txBody>
        </p:sp>
        <p:sp>
          <p:nvSpPr>
            <p:cNvPr id="275" name="Freeform 260"/>
            <p:cNvSpPr>
              <a:spLocks/>
            </p:cNvSpPr>
            <p:nvPr/>
          </p:nvSpPr>
          <p:spPr bwMode="auto">
            <a:xfrm flipH="1">
              <a:off x="4806819" y="4930774"/>
              <a:ext cx="36512" cy="9525"/>
            </a:xfrm>
            <a:custGeom>
              <a:avLst/>
              <a:gdLst/>
              <a:ahLst/>
              <a:cxnLst>
                <a:cxn ang="0">
                  <a:pos x="0" y="10"/>
                </a:cxn>
                <a:cxn ang="0">
                  <a:pos x="35" y="6"/>
                </a:cxn>
                <a:cxn ang="0">
                  <a:pos x="55" y="0"/>
                </a:cxn>
                <a:cxn ang="0">
                  <a:pos x="63" y="0"/>
                </a:cxn>
                <a:cxn ang="0">
                  <a:pos x="85" y="5"/>
                </a:cxn>
                <a:cxn ang="0">
                  <a:pos x="94" y="14"/>
                </a:cxn>
                <a:cxn ang="0">
                  <a:pos x="111" y="23"/>
                </a:cxn>
                <a:cxn ang="0">
                  <a:pos x="143" y="36"/>
                </a:cxn>
                <a:cxn ang="0">
                  <a:pos x="166" y="36"/>
                </a:cxn>
                <a:cxn ang="0">
                  <a:pos x="142" y="42"/>
                </a:cxn>
                <a:cxn ang="0">
                  <a:pos x="126" y="39"/>
                </a:cxn>
                <a:cxn ang="0">
                  <a:pos x="91" y="22"/>
                </a:cxn>
                <a:cxn ang="0">
                  <a:pos x="79" y="10"/>
                </a:cxn>
                <a:cxn ang="0">
                  <a:pos x="55" y="8"/>
                </a:cxn>
                <a:cxn ang="0">
                  <a:pos x="35" y="10"/>
                </a:cxn>
                <a:cxn ang="0">
                  <a:pos x="0" y="10"/>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headEnd/>
              <a:tailEnd/>
            </a:ln>
          </p:spPr>
          <p:txBody>
            <a:bodyPr/>
            <a:lstStyle/>
            <a:p>
              <a:endParaRPr lang="zh-CN" altLang="en-US"/>
            </a:p>
          </p:txBody>
        </p:sp>
        <p:sp>
          <p:nvSpPr>
            <p:cNvPr id="276" name="Freeform 261"/>
            <p:cNvSpPr>
              <a:spLocks/>
            </p:cNvSpPr>
            <p:nvPr/>
          </p:nvSpPr>
          <p:spPr bwMode="auto">
            <a:xfrm flipH="1">
              <a:off x="4867144" y="4943474"/>
              <a:ext cx="6350" cy="7937"/>
            </a:xfrm>
            <a:custGeom>
              <a:avLst/>
              <a:gdLst/>
              <a:ahLst/>
              <a:cxnLst>
                <a:cxn ang="0">
                  <a:pos x="25" y="0"/>
                </a:cxn>
                <a:cxn ang="0">
                  <a:pos x="33" y="11"/>
                </a:cxn>
                <a:cxn ang="0">
                  <a:pos x="23" y="24"/>
                </a:cxn>
                <a:cxn ang="0">
                  <a:pos x="0" y="30"/>
                </a:cxn>
                <a:cxn ang="0">
                  <a:pos x="25" y="15"/>
                </a:cxn>
                <a:cxn ang="0">
                  <a:pos x="25" y="0"/>
                </a:cxn>
              </a:cxnLst>
              <a:rect l="0" t="0" r="r" b="b"/>
              <a:pathLst>
                <a:path w="33" h="30">
                  <a:moveTo>
                    <a:pt x="25" y="0"/>
                  </a:moveTo>
                  <a:lnTo>
                    <a:pt x="33" y="11"/>
                  </a:lnTo>
                  <a:lnTo>
                    <a:pt x="23" y="24"/>
                  </a:lnTo>
                  <a:lnTo>
                    <a:pt x="0" y="30"/>
                  </a:lnTo>
                  <a:lnTo>
                    <a:pt x="25" y="15"/>
                  </a:lnTo>
                  <a:lnTo>
                    <a:pt x="25" y="0"/>
                  </a:lnTo>
                  <a:close/>
                </a:path>
              </a:pathLst>
            </a:custGeom>
            <a:solidFill>
              <a:srgbClr val="402000"/>
            </a:solidFill>
            <a:ln w="9525">
              <a:noFill/>
              <a:round/>
              <a:headEnd/>
              <a:tailEnd/>
            </a:ln>
          </p:spPr>
          <p:txBody>
            <a:bodyPr/>
            <a:lstStyle/>
            <a:p>
              <a:endParaRPr lang="zh-CN" altLang="en-US"/>
            </a:p>
          </p:txBody>
        </p:sp>
        <p:sp>
          <p:nvSpPr>
            <p:cNvPr id="277" name="Freeform 262"/>
            <p:cNvSpPr>
              <a:spLocks/>
            </p:cNvSpPr>
            <p:nvPr/>
          </p:nvSpPr>
          <p:spPr bwMode="auto">
            <a:xfrm flipH="1">
              <a:off x="4873494" y="4935536"/>
              <a:ext cx="9525" cy="7938"/>
            </a:xfrm>
            <a:custGeom>
              <a:avLst/>
              <a:gdLst/>
              <a:ahLst/>
              <a:cxnLst>
                <a:cxn ang="0">
                  <a:pos x="33" y="16"/>
                </a:cxn>
                <a:cxn ang="0">
                  <a:pos x="25" y="0"/>
                </a:cxn>
                <a:cxn ang="0">
                  <a:pos x="24" y="13"/>
                </a:cxn>
                <a:cxn ang="0">
                  <a:pos x="0" y="26"/>
                </a:cxn>
                <a:cxn ang="0">
                  <a:pos x="3" y="28"/>
                </a:cxn>
                <a:cxn ang="0">
                  <a:pos x="33" y="16"/>
                </a:cxn>
              </a:cxnLst>
              <a:rect l="0" t="0" r="r" b="b"/>
              <a:pathLst>
                <a:path w="33" h="28">
                  <a:moveTo>
                    <a:pt x="33" y="16"/>
                  </a:moveTo>
                  <a:lnTo>
                    <a:pt x="25" y="0"/>
                  </a:lnTo>
                  <a:lnTo>
                    <a:pt x="24" y="13"/>
                  </a:lnTo>
                  <a:lnTo>
                    <a:pt x="0" y="26"/>
                  </a:lnTo>
                  <a:lnTo>
                    <a:pt x="3" y="28"/>
                  </a:lnTo>
                  <a:lnTo>
                    <a:pt x="33" y="16"/>
                  </a:lnTo>
                  <a:close/>
                </a:path>
              </a:pathLst>
            </a:custGeom>
            <a:solidFill>
              <a:srgbClr val="402000"/>
            </a:solidFill>
            <a:ln w="9525">
              <a:noFill/>
              <a:round/>
              <a:headEnd/>
              <a:tailEnd/>
            </a:ln>
          </p:spPr>
          <p:txBody>
            <a:bodyPr/>
            <a:lstStyle/>
            <a:p>
              <a:endParaRPr lang="zh-CN" altLang="en-US"/>
            </a:p>
          </p:txBody>
        </p:sp>
        <p:sp>
          <p:nvSpPr>
            <p:cNvPr id="278" name="Freeform 263"/>
            <p:cNvSpPr>
              <a:spLocks/>
            </p:cNvSpPr>
            <p:nvPr/>
          </p:nvSpPr>
          <p:spPr bwMode="auto">
            <a:xfrm flipH="1">
              <a:off x="4776656" y="4945061"/>
              <a:ext cx="9525" cy="12700"/>
            </a:xfrm>
            <a:custGeom>
              <a:avLst/>
              <a:gdLst/>
              <a:ahLst/>
              <a:cxnLst>
                <a:cxn ang="0">
                  <a:pos x="0" y="0"/>
                </a:cxn>
                <a:cxn ang="0">
                  <a:pos x="8" y="21"/>
                </a:cxn>
                <a:cxn ang="0">
                  <a:pos x="23" y="39"/>
                </a:cxn>
                <a:cxn ang="0">
                  <a:pos x="37" y="42"/>
                </a:cxn>
                <a:cxn ang="0">
                  <a:pos x="0" y="0"/>
                </a:cxn>
              </a:cxnLst>
              <a:rect l="0" t="0" r="r" b="b"/>
              <a:pathLst>
                <a:path w="37" h="42">
                  <a:moveTo>
                    <a:pt x="0" y="0"/>
                  </a:moveTo>
                  <a:lnTo>
                    <a:pt x="8" y="21"/>
                  </a:lnTo>
                  <a:lnTo>
                    <a:pt x="23" y="39"/>
                  </a:lnTo>
                  <a:lnTo>
                    <a:pt x="37" y="42"/>
                  </a:lnTo>
                  <a:lnTo>
                    <a:pt x="0" y="0"/>
                  </a:lnTo>
                  <a:close/>
                </a:path>
              </a:pathLst>
            </a:custGeom>
            <a:solidFill>
              <a:srgbClr val="402000"/>
            </a:solidFill>
            <a:ln w="9525">
              <a:noFill/>
              <a:round/>
              <a:headEnd/>
              <a:tailEnd/>
            </a:ln>
          </p:spPr>
          <p:txBody>
            <a:bodyPr/>
            <a:lstStyle/>
            <a:p>
              <a:endParaRPr lang="zh-CN" altLang="en-US"/>
            </a:p>
          </p:txBody>
        </p:sp>
        <p:sp>
          <p:nvSpPr>
            <p:cNvPr id="279" name="Freeform 264"/>
            <p:cNvSpPr>
              <a:spLocks/>
            </p:cNvSpPr>
            <p:nvPr/>
          </p:nvSpPr>
          <p:spPr bwMode="auto">
            <a:xfrm flipH="1">
              <a:off x="4743319" y="4997449"/>
              <a:ext cx="12700" cy="11112"/>
            </a:xfrm>
            <a:custGeom>
              <a:avLst/>
              <a:gdLst/>
              <a:ahLst/>
              <a:cxnLst>
                <a:cxn ang="0">
                  <a:pos x="50" y="0"/>
                </a:cxn>
                <a:cxn ang="0">
                  <a:pos x="17" y="14"/>
                </a:cxn>
                <a:cxn ang="0">
                  <a:pos x="0" y="39"/>
                </a:cxn>
                <a:cxn ang="0">
                  <a:pos x="50" y="0"/>
                </a:cxn>
              </a:cxnLst>
              <a:rect l="0" t="0" r="r" b="b"/>
              <a:pathLst>
                <a:path w="50" h="39">
                  <a:moveTo>
                    <a:pt x="50" y="0"/>
                  </a:moveTo>
                  <a:lnTo>
                    <a:pt x="17" y="14"/>
                  </a:lnTo>
                  <a:lnTo>
                    <a:pt x="0" y="39"/>
                  </a:lnTo>
                  <a:lnTo>
                    <a:pt x="50" y="0"/>
                  </a:lnTo>
                  <a:close/>
                </a:path>
              </a:pathLst>
            </a:custGeom>
            <a:solidFill>
              <a:srgbClr val="402000"/>
            </a:solidFill>
            <a:ln w="9525">
              <a:noFill/>
              <a:round/>
              <a:headEnd/>
              <a:tailEnd/>
            </a:ln>
          </p:spPr>
          <p:txBody>
            <a:bodyPr/>
            <a:lstStyle/>
            <a:p>
              <a:endParaRPr lang="zh-CN" altLang="en-US"/>
            </a:p>
          </p:txBody>
        </p:sp>
        <p:sp>
          <p:nvSpPr>
            <p:cNvPr id="280" name="Freeform 265"/>
            <p:cNvSpPr>
              <a:spLocks/>
            </p:cNvSpPr>
            <p:nvPr/>
          </p:nvSpPr>
          <p:spPr bwMode="auto">
            <a:xfrm flipH="1">
              <a:off x="4684581" y="4976811"/>
              <a:ext cx="55563" cy="74613"/>
            </a:xfrm>
            <a:custGeom>
              <a:avLst/>
              <a:gdLst/>
              <a:ahLst/>
              <a:cxnLst>
                <a:cxn ang="0">
                  <a:pos x="77" y="17"/>
                </a:cxn>
                <a:cxn ang="0">
                  <a:pos x="42" y="55"/>
                </a:cxn>
                <a:cxn ang="0">
                  <a:pos x="26" y="87"/>
                </a:cxn>
                <a:cxn ang="0">
                  <a:pos x="11" y="138"/>
                </a:cxn>
                <a:cxn ang="0">
                  <a:pos x="11" y="167"/>
                </a:cxn>
                <a:cxn ang="0">
                  <a:pos x="0" y="210"/>
                </a:cxn>
                <a:cxn ang="0">
                  <a:pos x="178" y="267"/>
                </a:cxn>
                <a:cxn ang="0">
                  <a:pos x="219" y="0"/>
                </a:cxn>
                <a:cxn ang="0">
                  <a:pos x="146" y="17"/>
                </a:cxn>
                <a:cxn ang="0">
                  <a:pos x="77" y="17"/>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281" name="Freeform 266"/>
            <p:cNvSpPr>
              <a:spLocks/>
            </p:cNvSpPr>
            <p:nvPr/>
          </p:nvSpPr>
          <p:spPr bwMode="auto">
            <a:xfrm flipH="1">
              <a:off x="4694106" y="4984749"/>
              <a:ext cx="39688" cy="60325"/>
            </a:xfrm>
            <a:custGeom>
              <a:avLst/>
              <a:gdLst/>
              <a:ahLst/>
              <a:cxnLst>
                <a:cxn ang="0">
                  <a:pos x="69" y="7"/>
                </a:cxn>
                <a:cxn ang="0">
                  <a:pos x="38" y="42"/>
                </a:cxn>
                <a:cxn ang="0">
                  <a:pos x="12" y="92"/>
                </a:cxn>
                <a:cxn ang="0">
                  <a:pos x="6" y="128"/>
                </a:cxn>
                <a:cxn ang="0">
                  <a:pos x="0" y="171"/>
                </a:cxn>
                <a:cxn ang="0">
                  <a:pos x="140" y="220"/>
                </a:cxn>
                <a:cxn ang="0">
                  <a:pos x="175" y="0"/>
                </a:cxn>
                <a:cxn ang="0">
                  <a:pos x="122" y="10"/>
                </a:cxn>
                <a:cxn ang="0">
                  <a:pos x="69" y="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headEnd/>
              <a:tailEnd/>
            </a:ln>
          </p:spPr>
          <p:txBody>
            <a:bodyPr/>
            <a:lstStyle/>
            <a:p>
              <a:endParaRPr lang="zh-CN" altLang="en-US"/>
            </a:p>
          </p:txBody>
        </p:sp>
        <p:sp>
          <p:nvSpPr>
            <p:cNvPr id="282" name="Freeform 267"/>
            <p:cNvSpPr>
              <a:spLocks/>
            </p:cNvSpPr>
            <p:nvPr/>
          </p:nvSpPr>
          <p:spPr bwMode="auto">
            <a:xfrm flipH="1">
              <a:off x="4517894" y="4571999"/>
              <a:ext cx="176212" cy="225425"/>
            </a:xfrm>
            <a:custGeom>
              <a:avLst/>
              <a:gdLst/>
              <a:ahLst/>
              <a:cxnLst>
                <a:cxn ang="0">
                  <a:pos x="243" y="26"/>
                </a:cxn>
                <a:cxn ang="0">
                  <a:pos x="179" y="74"/>
                </a:cxn>
                <a:cxn ang="0">
                  <a:pos x="144" y="131"/>
                </a:cxn>
                <a:cxn ang="0">
                  <a:pos x="112" y="192"/>
                </a:cxn>
                <a:cxn ang="0">
                  <a:pos x="92" y="224"/>
                </a:cxn>
                <a:cxn ang="0">
                  <a:pos x="92" y="259"/>
                </a:cxn>
                <a:cxn ang="0">
                  <a:pos x="109" y="300"/>
                </a:cxn>
                <a:cxn ang="0">
                  <a:pos x="77" y="332"/>
                </a:cxn>
                <a:cxn ang="0">
                  <a:pos x="26" y="420"/>
                </a:cxn>
                <a:cxn ang="0">
                  <a:pos x="0" y="467"/>
                </a:cxn>
                <a:cxn ang="0">
                  <a:pos x="0" y="482"/>
                </a:cxn>
                <a:cxn ang="0">
                  <a:pos x="6" y="498"/>
                </a:cxn>
                <a:cxn ang="0">
                  <a:pos x="28" y="503"/>
                </a:cxn>
                <a:cxn ang="0">
                  <a:pos x="60" y="504"/>
                </a:cxn>
                <a:cxn ang="0">
                  <a:pos x="79" y="511"/>
                </a:cxn>
                <a:cxn ang="0">
                  <a:pos x="77" y="546"/>
                </a:cxn>
                <a:cxn ang="0">
                  <a:pos x="67" y="587"/>
                </a:cxn>
                <a:cxn ang="0">
                  <a:pos x="86" y="609"/>
                </a:cxn>
                <a:cxn ang="0">
                  <a:pos x="80" y="639"/>
                </a:cxn>
                <a:cxn ang="0">
                  <a:pos x="95" y="659"/>
                </a:cxn>
                <a:cxn ang="0">
                  <a:pos x="110" y="713"/>
                </a:cxn>
                <a:cxn ang="0">
                  <a:pos x="133" y="728"/>
                </a:cxn>
                <a:cxn ang="0">
                  <a:pos x="167" y="728"/>
                </a:cxn>
                <a:cxn ang="0">
                  <a:pos x="217" y="721"/>
                </a:cxn>
                <a:cxn ang="0">
                  <a:pos x="269" y="713"/>
                </a:cxn>
                <a:cxn ang="0">
                  <a:pos x="263" y="807"/>
                </a:cxn>
                <a:cxn ang="0">
                  <a:pos x="658" y="681"/>
                </a:cxn>
                <a:cxn ang="0">
                  <a:pos x="626" y="606"/>
                </a:cxn>
                <a:cxn ang="0">
                  <a:pos x="634" y="549"/>
                </a:cxn>
                <a:cxn ang="0">
                  <a:pos x="741" y="441"/>
                </a:cxn>
                <a:cxn ang="0">
                  <a:pos x="741" y="155"/>
                </a:cxn>
                <a:cxn ang="0">
                  <a:pos x="668" y="77"/>
                </a:cxn>
                <a:cxn ang="0">
                  <a:pos x="577" y="35"/>
                </a:cxn>
                <a:cxn ang="0">
                  <a:pos x="481" y="0"/>
                </a:cxn>
                <a:cxn ang="0">
                  <a:pos x="355" y="18"/>
                </a:cxn>
                <a:cxn ang="0">
                  <a:pos x="243" y="26"/>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283" name="Freeform 268"/>
            <p:cNvSpPr>
              <a:spLocks/>
            </p:cNvSpPr>
            <p:nvPr/>
          </p:nvSpPr>
          <p:spPr bwMode="auto">
            <a:xfrm flipH="1">
              <a:off x="4675056" y="4708524"/>
              <a:ext cx="7938" cy="3175"/>
            </a:xfrm>
            <a:custGeom>
              <a:avLst/>
              <a:gdLst/>
              <a:ahLst/>
              <a:cxnLst>
                <a:cxn ang="0">
                  <a:pos x="0" y="3"/>
                </a:cxn>
                <a:cxn ang="0">
                  <a:pos x="9" y="8"/>
                </a:cxn>
                <a:cxn ang="0">
                  <a:pos x="30" y="6"/>
                </a:cxn>
                <a:cxn ang="0">
                  <a:pos x="39" y="9"/>
                </a:cxn>
                <a:cxn ang="0">
                  <a:pos x="42" y="2"/>
                </a:cxn>
                <a:cxn ang="0">
                  <a:pos x="29" y="0"/>
                </a:cxn>
                <a:cxn ang="0">
                  <a:pos x="0" y="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headEnd/>
              <a:tailEnd/>
            </a:ln>
          </p:spPr>
          <p:txBody>
            <a:bodyPr/>
            <a:lstStyle/>
            <a:p>
              <a:endParaRPr lang="zh-CN" altLang="en-US"/>
            </a:p>
          </p:txBody>
        </p:sp>
        <p:sp>
          <p:nvSpPr>
            <p:cNvPr id="284" name="Freeform 269"/>
            <p:cNvSpPr>
              <a:spLocks/>
            </p:cNvSpPr>
            <p:nvPr/>
          </p:nvSpPr>
          <p:spPr bwMode="auto">
            <a:xfrm flipH="1">
              <a:off x="4670294" y="4700586"/>
              <a:ext cx="4762" cy="7938"/>
            </a:xfrm>
            <a:custGeom>
              <a:avLst/>
              <a:gdLst/>
              <a:ahLst/>
              <a:cxnLst>
                <a:cxn ang="0">
                  <a:pos x="0" y="0"/>
                </a:cxn>
                <a:cxn ang="0">
                  <a:pos x="11" y="7"/>
                </a:cxn>
                <a:cxn ang="0">
                  <a:pos x="11" y="16"/>
                </a:cxn>
                <a:cxn ang="0">
                  <a:pos x="13" y="31"/>
                </a:cxn>
                <a:cxn ang="0">
                  <a:pos x="17" y="12"/>
                </a:cxn>
                <a:cxn ang="0">
                  <a:pos x="17" y="1"/>
                </a:cxn>
                <a:cxn ang="0">
                  <a:pos x="0" y="0"/>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headEnd/>
              <a:tailEnd/>
            </a:ln>
          </p:spPr>
          <p:txBody>
            <a:bodyPr/>
            <a:lstStyle/>
            <a:p>
              <a:endParaRPr lang="zh-CN" altLang="en-US"/>
            </a:p>
          </p:txBody>
        </p:sp>
        <p:sp>
          <p:nvSpPr>
            <p:cNvPr id="285" name="Freeform 270"/>
            <p:cNvSpPr>
              <a:spLocks/>
            </p:cNvSpPr>
            <p:nvPr/>
          </p:nvSpPr>
          <p:spPr bwMode="auto">
            <a:xfrm flipH="1">
              <a:off x="4662356" y="4672011"/>
              <a:ext cx="6350" cy="14288"/>
            </a:xfrm>
            <a:custGeom>
              <a:avLst/>
              <a:gdLst/>
              <a:ahLst/>
              <a:cxnLst>
                <a:cxn ang="0">
                  <a:pos x="19" y="0"/>
                </a:cxn>
                <a:cxn ang="0">
                  <a:pos x="5" y="34"/>
                </a:cxn>
                <a:cxn ang="0">
                  <a:pos x="0" y="60"/>
                </a:cxn>
                <a:cxn ang="0">
                  <a:pos x="9" y="43"/>
                </a:cxn>
                <a:cxn ang="0">
                  <a:pos x="19" y="0"/>
                </a:cxn>
              </a:cxnLst>
              <a:rect l="0" t="0" r="r" b="b"/>
              <a:pathLst>
                <a:path w="19" h="60">
                  <a:moveTo>
                    <a:pt x="19" y="0"/>
                  </a:moveTo>
                  <a:lnTo>
                    <a:pt x="5" y="34"/>
                  </a:lnTo>
                  <a:lnTo>
                    <a:pt x="0" y="60"/>
                  </a:lnTo>
                  <a:lnTo>
                    <a:pt x="9" y="43"/>
                  </a:lnTo>
                  <a:lnTo>
                    <a:pt x="19" y="0"/>
                  </a:lnTo>
                  <a:close/>
                </a:path>
              </a:pathLst>
            </a:custGeom>
            <a:solidFill>
              <a:srgbClr val="402000"/>
            </a:solidFill>
            <a:ln w="9525">
              <a:noFill/>
              <a:round/>
              <a:headEnd/>
              <a:tailEnd/>
            </a:ln>
          </p:spPr>
          <p:txBody>
            <a:bodyPr/>
            <a:lstStyle/>
            <a:p>
              <a:endParaRPr lang="zh-CN" altLang="en-US"/>
            </a:p>
          </p:txBody>
        </p:sp>
        <p:sp>
          <p:nvSpPr>
            <p:cNvPr id="286" name="Freeform 271"/>
            <p:cNvSpPr>
              <a:spLocks/>
            </p:cNvSpPr>
            <p:nvPr/>
          </p:nvSpPr>
          <p:spPr bwMode="auto">
            <a:xfrm flipH="1">
              <a:off x="4646481" y="4652961"/>
              <a:ext cx="17463" cy="15875"/>
            </a:xfrm>
            <a:custGeom>
              <a:avLst/>
              <a:gdLst/>
              <a:ahLst/>
              <a:cxnLst>
                <a:cxn ang="0">
                  <a:pos x="0" y="0"/>
                </a:cxn>
                <a:cxn ang="0">
                  <a:pos x="17" y="28"/>
                </a:cxn>
                <a:cxn ang="0">
                  <a:pos x="13" y="35"/>
                </a:cxn>
                <a:cxn ang="0">
                  <a:pos x="13" y="40"/>
                </a:cxn>
                <a:cxn ang="0">
                  <a:pos x="9" y="51"/>
                </a:cxn>
                <a:cxn ang="0">
                  <a:pos x="20" y="34"/>
                </a:cxn>
                <a:cxn ang="0">
                  <a:pos x="35" y="34"/>
                </a:cxn>
                <a:cxn ang="0">
                  <a:pos x="52" y="28"/>
                </a:cxn>
                <a:cxn ang="0">
                  <a:pos x="80" y="26"/>
                </a:cxn>
                <a:cxn ang="0">
                  <a:pos x="52" y="9"/>
                </a:cxn>
                <a:cxn ang="0">
                  <a:pos x="0" y="0"/>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headEnd/>
              <a:tailEnd/>
            </a:ln>
          </p:spPr>
          <p:txBody>
            <a:bodyPr/>
            <a:lstStyle/>
            <a:p>
              <a:endParaRPr lang="zh-CN" altLang="en-US"/>
            </a:p>
          </p:txBody>
        </p:sp>
        <p:sp>
          <p:nvSpPr>
            <p:cNvPr id="287" name="Freeform 272"/>
            <p:cNvSpPr>
              <a:spLocks/>
            </p:cNvSpPr>
            <p:nvPr/>
          </p:nvSpPr>
          <p:spPr bwMode="auto">
            <a:xfrm flipH="1">
              <a:off x="4636956" y="4635499"/>
              <a:ext cx="33338" cy="12700"/>
            </a:xfrm>
            <a:custGeom>
              <a:avLst/>
              <a:gdLst/>
              <a:ahLst/>
              <a:cxnLst>
                <a:cxn ang="0">
                  <a:pos x="0" y="25"/>
                </a:cxn>
                <a:cxn ang="0">
                  <a:pos x="6" y="42"/>
                </a:cxn>
                <a:cxn ang="0">
                  <a:pos x="20" y="48"/>
                </a:cxn>
                <a:cxn ang="0">
                  <a:pos x="42" y="34"/>
                </a:cxn>
                <a:cxn ang="0">
                  <a:pos x="69" y="25"/>
                </a:cxn>
                <a:cxn ang="0">
                  <a:pos x="113" y="24"/>
                </a:cxn>
                <a:cxn ang="0">
                  <a:pos x="135" y="27"/>
                </a:cxn>
                <a:cxn ang="0">
                  <a:pos x="101" y="12"/>
                </a:cxn>
                <a:cxn ang="0">
                  <a:pos x="77" y="6"/>
                </a:cxn>
                <a:cxn ang="0">
                  <a:pos x="80" y="0"/>
                </a:cxn>
                <a:cxn ang="0">
                  <a:pos x="57" y="9"/>
                </a:cxn>
                <a:cxn ang="0">
                  <a:pos x="59" y="3"/>
                </a:cxn>
                <a:cxn ang="0">
                  <a:pos x="40" y="12"/>
                </a:cxn>
                <a:cxn ang="0">
                  <a:pos x="23" y="12"/>
                </a:cxn>
                <a:cxn ang="0">
                  <a:pos x="0" y="25"/>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headEnd/>
              <a:tailEnd/>
            </a:ln>
          </p:spPr>
          <p:txBody>
            <a:bodyPr/>
            <a:lstStyle/>
            <a:p>
              <a:endParaRPr lang="zh-CN" altLang="en-US"/>
            </a:p>
          </p:txBody>
        </p:sp>
        <p:sp>
          <p:nvSpPr>
            <p:cNvPr id="288" name="Freeform 273"/>
            <p:cNvSpPr>
              <a:spLocks/>
            </p:cNvSpPr>
            <p:nvPr/>
          </p:nvSpPr>
          <p:spPr bwMode="auto">
            <a:xfrm flipH="1">
              <a:off x="4578219" y="4651374"/>
              <a:ext cx="19050" cy="44450"/>
            </a:xfrm>
            <a:custGeom>
              <a:avLst/>
              <a:gdLst/>
              <a:ahLst/>
              <a:cxnLst>
                <a:cxn ang="0">
                  <a:pos x="0" y="30"/>
                </a:cxn>
                <a:cxn ang="0">
                  <a:pos x="24" y="10"/>
                </a:cxn>
                <a:cxn ang="0">
                  <a:pos x="52" y="15"/>
                </a:cxn>
                <a:cxn ang="0">
                  <a:pos x="68" y="41"/>
                </a:cxn>
                <a:cxn ang="0">
                  <a:pos x="71" y="77"/>
                </a:cxn>
                <a:cxn ang="0">
                  <a:pos x="68" y="105"/>
                </a:cxn>
                <a:cxn ang="0">
                  <a:pos x="59" y="128"/>
                </a:cxn>
                <a:cxn ang="0">
                  <a:pos x="44" y="93"/>
                </a:cxn>
                <a:cxn ang="0">
                  <a:pos x="31" y="73"/>
                </a:cxn>
                <a:cxn ang="0">
                  <a:pos x="5" y="60"/>
                </a:cxn>
                <a:cxn ang="0">
                  <a:pos x="25" y="89"/>
                </a:cxn>
                <a:cxn ang="0">
                  <a:pos x="47" y="111"/>
                </a:cxn>
                <a:cxn ang="0">
                  <a:pos x="49" y="134"/>
                </a:cxn>
                <a:cxn ang="0">
                  <a:pos x="40" y="156"/>
                </a:cxn>
                <a:cxn ang="0">
                  <a:pos x="28" y="159"/>
                </a:cxn>
                <a:cxn ang="0">
                  <a:pos x="61" y="151"/>
                </a:cxn>
                <a:cxn ang="0">
                  <a:pos x="77" y="117"/>
                </a:cxn>
                <a:cxn ang="0">
                  <a:pos x="78" y="73"/>
                </a:cxn>
                <a:cxn ang="0">
                  <a:pos x="77" y="33"/>
                </a:cxn>
                <a:cxn ang="0">
                  <a:pos x="59" y="7"/>
                </a:cxn>
                <a:cxn ang="0">
                  <a:pos x="34" y="0"/>
                </a:cxn>
                <a:cxn ang="0">
                  <a:pos x="10" y="4"/>
                </a:cxn>
                <a:cxn ang="0">
                  <a:pos x="0" y="30"/>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headEnd/>
              <a:tailEnd/>
            </a:ln>
          </p:spPr>
          <p:txBody>
            <a:bodyPr/>
            <a:lstStyle/>
            <a:p>
              <a:endParaRPr lang="zh-CN" altLang="en-US"/>
            </a:p>
          </p:txBody>
        </p:sp>
        <p:sp>
          <p:nvSpPr>
            <p:cNvPr id="289" name="Freeform 274"/>
            <p:cNvSpPr>
              <a:spLocks/>
            </p:cNvSpPr>
            <p:nvPr/>
          </p:nvSpPr>
          <p:spPr bwMode="auto">
            <a:xfrm flipH="1">
              <a:off x="4571869" y="4645024"/>
              <a:ext cx="30162" cy="60325"/>
            </a:xfrm>
            <a:custGeom>
              <a:avLst/>
              <a:gdLst/>
              <a:ahLst/>
              <a:cxnLst>
                <a:cxn ang="0">
                  <a:pos x="0" y="53"/>
                </a:cxn>
                <a:cxn ang="0">
                  <a:pos x="20" y="19"/>
                </a:cxn>
                <a:cxn ang="0">
                  <a:pos x="54" y="9"/>
                </a:cxn>
                <a:cxn ang="0">
                  <a:pos x="95" y="16"/>
                </a:cxn>
                <a:cxn ang="0">
                  <a:pos x="109" y="35"/>
                </a:cxn>
                <a:cxn ang="0">
                  <a:pos x="120" y="67"/>
                </a:cxn>
                <a:cxn ang="0">
                  <a:pos x="120" y="93"/>
                </a:cxn>
                <a:cxn ang="0">
                  <a:pos x="114" y="111"/>
                </a:cxn>
                <a:cxn ang="0">
                  <a:pos x="114" y="137"/>
                </a:cxn>
                <a:cxn ang="0">
                  <a:pos x="107" y="168"/>
                </a:cxn>
                <a:cxn ang="0">
                  <a:pos x="80" y="198"/>
                </a:cxn>
                <a:cxn ang="0">
                  <a:pos x="63" y="198"/>
                </a:cxn>
                <a:cxn ang="0">
                  <a:pos x="40" y="198"/>
                </a:cxn>
                <a:cxn ang="0">
                  <a:pos x="40" y="203"/>
                </a:cxn>
                <a:cxn ang="0">
                  <a:pos x="57" y="215"/>
                </a:cxn>
                <a:cxn ang="0">
                  <a:pos x="76" y="211"/>
                </a:cxn>
                <a:cxn ang="0">
                  <a:pos x="101" y="201"/>
                </a:cxn>
                <a:cxn ang="0">
                  <a:pos x="121" y="171"/>
                </a:cxn>
                <a:cxn ang="0">
                  <a:pos x="123" y="121"/>
                </a:cxn>
                <a:cxn ang="0">
                  <a:pos x="129" y="87"/>
                </a:cxn>
                <a:cxn ang="0">
                  <a:pos x="129" y="58"/>
                </a:cxn>
                <a:cxn ang="0">
                  <a:pos x="117" y="32"/>
                </a:cxn>
                <a:cxn ang="0">
                  <a:pos x="103" y="9"/>
                </a:cxn>
                <a:cxn ang="0">
                  <a:pos x="69" y="0"/>
                </a:cxn>
                <a:cxn ang="0">
                  <a:pos x="20" y="6"/>
                </a:cxn>
                <a:cxn ang="0">
                  <a:pos x="3" y="19"/>
                </a:cxn>
                <a:cxn ang="0">
                  <a:pos x="0" y="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headEnd/>
              <a:tailEnd/>
            </a:ln>
          </p:spPr>
          <p:txBody>
            <a:bodyPr/>
            <a:lstStyle/>
            <a:p>
              <a:endParaRPr lang="zh-CN" altLang="en-US"/>
            </a:p>
          </p:txBody>
        </p:sp>
        <p:sp>
          <p:nvSpPr>
            <p:cNvPr id="290" name="Freeform 275"/>
            <p:cNvSpPr>
              <a:spLocks/>
            </p:cNvSpPr>
            <p:nvPr/>
          </p:nvSpPr>
          <p:spPr bwMode="auto">
            <a:xfrm flipH="1">
              <a:off x="4590919" y="4711699"/>
              <a:ext cx="26987" cy="46037"/>
            </a:xfrm>
            <a:custGeom>
              <a:avLst/>
              <a:gdLst/>
              <a:ahLst/>
              <a:cxnLst>
                <a:cxn ang="0">
                  <a:pos x="118" y="0"/>
                </a:cxn>
                <a:cxn ang="0">
                  <a:pos x="102" y="39"/>
                </a:cxn>
                <a:cxn ang="0">
                  <a:pos x="77" y="80"/>
                </a:cxn>
                <a:cxn ang="0">
                  <a:pos x="52" y="116"/>
                </a:cxn>
                <a:cxn ang="0">
                  <a:pos x="17" y="164"/>
                </a:cxn>
                <a:cxn ang="0">
                  <a:pos x="0" y="179"/>
                </a:cxn>
                <a:cxn ang="0">
                  <a:pos x="39" y="159"/>
                </a:cxn>
                <a:cxn ang="0">
                  <a:pos x="70" y="115"/>
                </a:cxn>
                <a:cxn ang="0">
                  <a:pos x="99" y="67"/>
                </a:cxn>
                <a:cxn ang="0">
                  <a:pos x="118" y="0"/>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headEnd/>
              <a:tailEnd/>
            </a:ln>
          </p:spPr>
          <p:txBody>
            <a:bodyPr/>
            <a:lstStyle/>
            <a:p>
              <a:endParaRPr lang="zh-CN" altLang="en-US"/>
            </a:p>
          </p:txBody>
        </p:sp>
        <p:sp>
          <p:nvSpPr>
            <p:cNvPr id="291" name="Freeform 276"/>
            <p:cNvSpPr>
              <a:spLocks/>
            </p:cNvSpPr>
            <p:nvPr/>
          </p:nvSpPr>
          <p:spPr bwMode="auto">
            <a:xfrm flipH="1">
              <a:off x="4506781" y="4540249"/>
              <a:ext cx="157163" cy="185737"/>
            </a:xfrm>
            <a:custGeom>
              <a:avLst/>
              <a:gdLst/>
              <a:ahLst/>
              <a:cxnLst>
                <a:cxn ang="0">
                  <a:pos x="54" y="193"/>
                </a:cxn>
                <a:cxn ang="0">
                  <a:pos x="155" y="177"/>
                </a:cxn>
                <a:cxn ang="0">
                  <a:pos x="223" y="187"/>
                </a:cxn>
                <a:cxn ang="0">
                  <a:pos x="264" y="234"/>
                </a:cxn>
                <a:cxn ang="0">
                  <a:pos x="238" y="290"/>
                </a:cxn>
                <a:cxn ang="0">
                  <a:pos x="206" y="311"/>
                </a:cxn>
                <a:cxn ang="0">
                  <a:pos x="197" y="366"/>
                </a:cxn>
                <a:cxn ang="0">
                  <a:pos x="217" y="401"/>
                </a:cxn>
                <a:cxn ang="0">
                  <a:pos x="200" y="453"/>
                </a:cxn>
                <a:cxn ang="0">
                  <a:pos x="242" y="453"/>
                </a:cxn>
                <a:cxn ang="0">
                  <a:pos x="254" y="394"/>
                </a:cxn>
                <a:cxn ang="0">
                  <a:pos x="280" y="366"/>
                </a:cxn>
                <a:cxn ang="0">
                  <a:pos x="329" y="366"/>
                </a:cxn>
                <a:cxn ang="0">
                  <a:pos x="378" y="378"/>
                </a:cxn>
                <a:cxn ang="0">
                  <a:pos x="393" y="419"/>
                </a:cxn>
                <a:cxn ang="0">
                  <a:pos x="399" y="475"/>
                </a:cxn>
                <a:cxn ang="0">
                  <a:pos x="393" y="516"/>
                </a:cxn>
                <a:cxn ang="0">
                  <a:pos x="393" y="547"/>
                </a:cxn>
                <a:cxn ang="0">
                  <a:pos x="396" y="581"/>
                </a:cxn>
                <a:cxn ang="0">
                  <a:pos x="428" y="613"/>
                </a:cxn>
                <a:cxn ang="0">
                  <a:pos x="451" y="632"/>
                </a:cxn>
                <a:cxn ang="0">
                  <a:pos x="510" y="670"/>
                </a:cxn>
                <a:cxn ang="0">
                  <a:pos x="620" y="558"/>
                </a:cxn>
                <a:cxn ang="0">
                  <a:pos x="652" y="466"/>
                </a:cxn>
                <a:cxn ang="0">
                  <a:pos x="665" y="318"/>
                </a:cxn>
                <a:cxn ang="0">
                  <a:pos x="671" y="215"/>
                </a:cxn>
                <a:cxn ang="0">
                  <a:pos x="658" y="114"/>
                </a:cxn>
                <a:cxn ang="0">
                  <a:pos x="629" y="59"/>
                </a:cxn>
                <a:cxn ang="0">
                  <a:pos x="562" y="21"/>
                </a:cxn>
                <a:cxn ang="0">
                  <a:pos x="502" y="8"/>
                </a:cxn>
                <a:cxn ang="0">
                  <a:pos x="384" y="0"/>
                </a:cxn>
                <a:cxn ang="0">
                  <a:pos x="270" y="5"/>
                </a:cxn>
                <a:cxn ang="0">
                  <a:pos x="129" y="30"/>
                </a:cxn>
                <a:cxn ang="0">
                  <a:pos x="64" y="62"/>
                </a:cxn>
                <a:cxn ang="0">
                  <a:pos x="32" y="94"/>
                </a:cxn>
                <a:cxn ang="0">
                  <a:pos x="0" y="140"/>
                </a:cxn>
                <a:cxn ang="0">
                  <a:pos x="6" y="166"/>
                </a:cxn>
                <a:cxn ang="0">
                  <a:pos x="54" y="193"/>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headEnd/>
              <a:tailEnd/>
            </a:ln>
          </p:spPr>
          <p:txBody>
            <a:bodyPr/>
            <a:lstStyle/>
            <a:p>
              <a:endParaRPr lang="zh-CN" altLang="en-US"/>
            </a:p>
          </p:txBody>
        </p:sp>
        <p:sp>
          <p:nvSpPr>
            <p:cNvPr id="292" name="Freeform 277"/>
            <p:cNvSpPr>
              <a:spLocks/>
            </p:cNvSpPr>
            <p:nvPr/>
          </p:nvSpPr>
          <p:spPr bwMode="auto">
            <a:xfrm flipH="1">
              <a:off x="4509956" y="4543424"/>
              <a:ext cx="150813" cy="177800"/>
            </a:xfrm>
            <a:custGeom>
              <a:avLst/>
              <a:gdLst/>
              <a:ahLst/>
              <a:cxnLst>
                <a:cxn ang="0">
                  <a:pos x="25" y="98"/>
                </a:cxn>
                <a:cxn ang="0">
                  <a:pos x="13" y="152"/>
                </a:cxn>
                <a:cxn ang="0">
                  <a:pos x="160" y="158"/>
                </a:cxn>
                <a:cxn ang="0">
                  <a:pos x="290" y="126"/>
                </a:cxn>
                <a:cxn ang="0">
                  <a:pos x="229" y="148"/>
                </a:cxn>
                <a:cxn ang="0">
                  <a:pos x="213" y="169"/>
                </a:cxn>
                <a:cxn ang="0">
                  <a:pos x="277" y="163"/>
                </a:cxn>
                <a:cxn ang="0">
                  <a:pos x="293" y="172"/>
                </a:cxn>
                <a:cxn ang="0">
                  <a:pos x="255" y="217"/>
                </a:cxn>
                <a:cxn ang="0">
                  <a:pos x="267" y="226"/>
                </a:cxn>
                <a:cxn ang="0">
                  <a:pos x="232" y="280"/>
                </a:cxn>
                <a:cxn ang="0">
                  <a:pos x="348" y="255"/>
                </a:cxn>
                <a:cxn ang="0">
                  <a:pos x="194" y="310"/>
                </a:cxn>
                <a:cxn ang="0">
                  <a:pos x="280" y="300"/>
                </a:cxn>
                <a:cxn ang="0">
                  <a:pos x="204" y="338"/>
                </a:cxn>
                <a:cxn ang="0">
                  <a:pos x="229" y="358"/>
                </a:cxn>
                <a:cxn ang="0">
                  <a:pos x="354" y="344"/>
                </a:cxn>
                <a:cxn ang="0">
                  <a:pos x="444" y="355"/>
                </a:cxn>
                <a:cxn ang="0">
                  <a:pos x="438" y="379"/>
                </a:cxn>
                <a:cxn ang="0">
                  <a:pos x="460" y="393"/>
                </a:cxn>
                <a:cxn ang="0">
                  <a:pos x="387" y="442"/>
                </a:cxn>
                <a:cxn ang="0">
                  <a:pos x="454" y="440"/>
                </a:cxn>
                <a:cxn ang="0">
                  <a:pos x="387" y="511"/>
                </a:cxn>
                <a:cxn ang="0">
                  <a:pos x="432" y="508"/>
                </a:cxn>
                <a:cxn ang="0">
                  <a:pos x="412" y="586"/>
                </a:cxn>
                <a:cxn ang="0">
                  <a:pos x="496" y="471"/>
                </a:cxn>
                <a:cxn ang="0">
                  <a:pos x="419" y="599"/>
                </a:cxn>
                <a:cxn ang="0">
                  <a:pos x="514" y="553"/>
                </a:cxn>
                <a:cxn ang="0">
                  <a:pos x="491" y="602"/>
                </a:cxn>
                <a:cxn ang="0">
                  <a:pos x="540" y="599"/>
                </a:cxn>
                <a:cxn ang="0">
                  <a:pos x="620" y="386"/>
                </a:cxn>
                <a:cxn ang="0">
                  <a:pos x="582" y="255"/>
                </a:cxn>
                <a:cxn ang="0">
                  <a:pos x="514" y="266"/>
                </a:cxn>
                <a:cxn ang="0">
                  <a:pos x="630" y="223"/>
                </a:cxn>
                <a:cxn ang="0">
                  <a:pos x="551" y="141"/>
                </a:cxn>
                <a:cxn ang="0">
                  <a:pos x="499" y="141"/>
                </a:cxn>
                <a:cxn ang="0">
                  <a:pos x="607" y="69"/>
                </a:cxn>
                <a:cxn ang="0">
                  <a:pos x="482" y="41"/>
                </a:cxn>
                <a:cxn ang="0">
                  <a:pos x="517" y="16"/>
                </a:cxn>
                <a:cxn ang="0">
                  <a:pos x="359" y="13"/>
                </a:cxn>
                <a:cxn ang="0">
                  <a:pos x="298" y="32"/>
                </a:cxn>
                <a:cxn ang="0">
                  <a:pos x="287" y="3"/>
                </a:cxn>
                <a:cxn ang="0">
                  <a:pos x="163" y="54"/>
                </a:cxn>
                <a:cxn ang="0">
                  <a:pos x="184" y="16"/>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headEnd/>
              <a:tailEnd/>
            </a:ln>
          </p:spPr>
          <p:txBody>
            <a:bodyPr/>
            <a:lstStyle/>
            <a:p>
              <a:endParaRPr lang="zh-CN" altLang="en-US"/>
            </a:p>
          </p:txBody>
        </p:sp>
        <p:sp>
          <p:nvSpPr>
            <p:cNvPr id="293" name="Freeform 278"/>
            <p:cNvSpPr>
              <a:spLocks/>
            </p:cNvSpPr>
            <p:nvPr/>
          </p:nvSpPr>
          <p:spPr bwMode="auto">
            <a:xfrm flipH="1">
              <a:off x="4813169" y="4994274"/>
              <a:ext cx="160337" cy="117475"/>
            </a:xfrm>
            <a:custGeom>
              <a:avLst/>
              <a:gdLst/>
              <a:ahLst/>
              <a:cxnLst>
                <a:cxn ang="0">
                  <a:pos x="698" y="253"/>
                </a:cxn>
                <a:cxn ang="0">
                  <a:pos x="611" y="233"/>
                </a:cxn>
                <a:cxn ang="0">
                  <a:pos x="579" y="227"/>
                </a:cxn>
                <a:cxn ang="0">
                  <a:pos x="558" y="210"/>
                </a:cxn>
                <a:cxn ang="0">
                  <a:pos x="538" y="182"/>
                </a:cxn>
                <a:cxn ang="0">
                  <a:pos x="496" y="143"/>
                </a:cxn>
                <a:cxn ang="0">
                  <a:pos x="420" y="79"/>
                </a:cxn>
                <a:cxn ang="0">
                  <a:pos x="407" y="58"/>
                </a:cxn>
                <a:cxn ang="0">
                  <a:pos x="387" y="38"/>
                </a:cxn>
                <a:cxn ang="0">
                  <a:pos x="347" y="32"/>
                </a:cxn>
                <a:cxn ang="0">
                  <a:pos x="225" y="11"/>
                </a:cxn>
                <a:cxn ang="0">
                  <a:pos x="192" y="0"/>
                </a:cxn>
                <a:cxn ang="0">
                  <a:pos x="162" y="14"/>
                </a:cxn>
                <a:cxn ang="0">
                  <a:pos x="147" y="27"/>
                </a:cxn>
                <a:cxn ang="0">
                  <a:pos x="75" y="52"/>
                </a:cxn>
                <a:cxn ang="0">
                  <a:pos x="48" y="62"/>
                </a:cxn>
                <a:cxn ang="0">
                  <a:pos x="37" y="73"/>
                </a:cxn>
                <a:cxn ang="0">
                  <a:pos x="24" y="114"/>
                </a:cxn>
                <a:cxn ang="0">
                  <a:pos x="16" y="133"/>
                </a:cxn>
                <a:cxn ang="0">
                  <a:pos x="9" y="146"/>
                </a:cxn>
                <a:cxn ang="0">
                  <a:pos x="0" y="165"/>
                </a:cxn>
                <a:cxn ang="0">
                  <a:pos x="0" y="181"/>
                </a:cxn>
                <a:cxn ang="0">
                  <a:pos x="15" y="191"/>
                </a:cxn>
                <a:cxn ang="0">
                  <a:pos x="43" y="190"/>
                </a:cxn>
                <a:cxn ang="0">
                  <a:pos x="89" y="168"/>
                </a:cxn>
                <a:cxn ang="0">
                  <a:pos x="147" y="158"/>
                </a:cxn>
                <a:cxn ang="0">
                  <a:pos x="198" y="165"/>
                </a:cxn>
                <a:cxn ang="0">
                  <a:pos x="144" y="179"/>
                </a:cxn>
                <a:cxn ang="0">
                  <a:pos x="105" y="191"/>
                </a:cxn>
                <a:cxn ang="0">
                  <a:pos x="61" y="210"/>
                </a:cxn>
                <a:cxn ang="0">
                  <a:pos x="51" y="224"/>
                </a:cxn>
                <a:cxn ang="0">
                  <a:pos x="51" y="242"/>
                </a:cxn>
                <a:cxn ang="0">
                  <a:pos x="67" y="253"/>
                </a:cxn>
                <a:cxn ang="0">
                  <a:pos x="87" y="250"/>
                </a:cxn>
                <a:cxn ang="0">
                  <a:pos x="150" y="233"/>
                </a:cxn>
                <a:cxn ang="0">
                  <a:pos x="205" y="230"/>
                </a:cxn>
                <a:cxn ang="0">
                  <a:pos x="249" y="233"/>
                </a:cxn>
                <a:cxn ang="0">
                  <a:pos x="273" y="250"/>
                </a:cxn>
                <a:cxn ang="0">
                  <a:pos x="301" y="279"/>
                </a:cxn>
                <a:cxn ang="0">
                  <a:pos x="323" y="310"/>
                </a:cxn>
                <a:cxn ang="0">
                  <a:pos x="346" y="342"/>
                </a:cxn>
                <a:cxn ang="0">
                  <a:pos x="364" y="366"/>
                </a:cxn>
                <a:cxn ang="0">
                  <a:pos x="397" y="389"/>
                </a:cxn>
                <a:cxn ang="0">
                  <a:pos x="429" y="396"/>
                </a:cxn>
                <a:cxn ang="0">
                  <a:pos x="464" y="399"/>
                </a:cxn>
                <a:cxn ang="0">
                  <a:pos x="507" y="396"/>
                </a:cxn>
                <a:cxn ang="0">
                  <a:pos x="539" y="393"/>
                </a:cxn>
                <a:cxn ang="0">
                  <a:pos x="582" y="404"/>
                </a:cxn>
                <a:cxn ang="0">
                  <a:pos x="698" y="425"/>
                </a:cxn>
                <a:cxn ang="0">
                  <a:pos x="698" y="253"/>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294" name="Freeform 279"/>
            <p:cNvSpPr>
              <a:spLocks/>
            </p:cNvSpPr>
            <p:nvPr/>
          </p:nvSpPr>
          <p:spPr bwMode="auto">
            <a:xfrm flipH="1">
              <a:off x="4914769" y="5013324"/>
              <a:ext cx="52387" cy="12700"/>
            </a:xfrm>
            <a:custGeom>
              <a:avLst/>
              <a:gdLst/>
              <a:ahLst/>
              <a:cxnLst>
                <a:cxn ang="0">
                  <a:pos x="0" y="52"/>
                </a:cxn>
                <a:cxn ang="0">
                  <a:pos x="38" y="36"/>
                </a:cxn>
                <a:cxn ang="0">
                  <a:pos x="69" y="30"/>
                </a:cxn>
                <a:cxn ang="0">
                  <a:pos x="107" y="18"/>
                </a:cxn>
                <a:cxn ang="0">
                  <a:pos x="139" y="11"/>
                </a:cxn>
                <a:cxn ang="0">
                  <a:pos x="189" y="15"/>
                </a:cxn>
                <a:cxn ang="0">
                  <a:pos x="223" y="18"/>
                </a:cxn>
                <a:cxn ang="0">
                  <a:pos x="171" y="8"/>
                </a:cxn>
                <a:cxn ang="0">
                  <a:pos x="127" y="0"/>
                </a:cxn>
                <a:cxn ang="0">
                  <a:pos x="69" y="24"/>
                </a:cxn>
                <a:cxn ang="0">
                  <a:pos x="38" y="28"/>
                </a:cxn>
                <a:cxn ang="0">
                  <a:pos x="3" y="45"/>
                </a:cxn>
                <a:cxn ang="0">
                  <a:pos x="0" y="52"/>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headEnd/>
              <a:tailEnd/>
            </a:ln>
          </p:spPr>
          <p:txBody>
            <a:bodyPr/>
            <a:lstStyle/>
            <a:p>
              <a:endParaRPr lang="zh-CN" altLang="en-US"/>
            </a:p>
          </p:txBody>
        </p:sp>
        <p:sp>
          <p:nvSpPr>
            <p:cNvPr id="295" name="Freeform 280"/>
            <p:cNvSpPr>
              <a:spLocks/>
            </p:cNvSpPr>
            <p:nvPr/>
          </p:nvSpPr>
          <p:spPr bwMode="auto">
            <a:xfrm flipH="1">
              <a:off x="4894131" y="4997449"/>
              <a:ext cx="46038" cy="11112"/>
            </a:xfrm>
            <a:custGeom>
              <a:avLst/>
              <a:gdLst/>
              <a:ahLst/>
              <a:cxnLst>
                <a:cxn ang="0">
                  <a:pos x="51" y="0"/>
                </a:cxn>
                <a:cxn ang="0">
                  <a:pos x="29" y="1"/>
                </a:cxn>
                <a:cxn ang="0">
                  <a:pos x="0" y="11"/>
                </a:cxn>
                <a:cxn ang="0">
                  <a:pos x="19" y="9"/>
                </a:cxn>
                <a:cxn ang="0">
                  <a:pos x="48" y="4"/>
                </a:cxn>
                <a:cxn ang="0">
                  <a:pos x="109" y="20"/>
                </a:cxn>
                <a:cxn ang="0">
                  <a:pos x="143" y="30"/>
                </a:cxn>
                <a:cxn ang="0">
                  <a:pos x="181" y="36"/>
                </a:cxn>
                <a:cxn ang="0">
                  <a:pos x="188" y="30"/>
                </a:cxn>
                <a:cxn ang="0">
                  <a:pos x="146" y="22"/>
                </a:cxn>
                <a:cxn ang="0">
                  <a:pos x="97" y="11"/>
                </a:cxn>
                <a:cxn ang="0">
                  <a:pos x="51" y="0"/>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headEnd/>
              <a:tailEnd/>
            </a:ln>
          </p:spPr>
          <p:txBody>
            <a:bodyPr/>
            <a:lstStyle/>
            <a:p>
              <a:endParaRPr lang="zh-CN" altLang="en-US"/>
            </a:p>
          </p:txBody>
        </p:sp>
        <p:sp>
          <p:nvSpPr>
            <p:cNvPr id="296" name="Freeform 281"/>
            <p:cNvSpPr>
              <a:spLocks/>
            </p:cNvSpPr>
            <p:nvPr/>
          </p:nvSpPr>
          <p:spPr bwMode="auto">
            <a:xfrm flipH="1">
              <a:off x="4913181" y="5033961"/>
              <a:ext cx="19050" cy="6350"/>
            </a:xfrm>
            <a:custGeom>
              <a:avLst/>
              <a:gdLst/>
              <a:ahLst/>
              <a:cxnLst>
                <a:cxn ang="0">
                  <a:pos x="0" y="8"/>
                </a:cxn>
                <a:cxn ang="0">
                  <a:pos x="8" y="17"/>
                </a:cxn>
                <a:cxn ang="0">
                  <a:pos x="36" y="12"/>
                </a:cxn>
                <a:cxn ang="0">
                  <a:pos x="67" y="12"/>
                </a:cxn>
                <a:cxn ang="0">
                  <a:pos x="76" y="0"/>
                </a:cxn>
                <a:cxn ang="0">
                  <a:pos x="55" y="4"/>
                </a:cxn>
                <a:cxn ang="0">
                  <a:pos x="0" y="8"/>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headEnd/>
              <a:tailEnd/>
            </a:ln>
          </p:spPr>
          <p:txBody>
            <a:bodyPr/>
            <a:lstStyle/>
            <a:p>
              <a:endParaRPr lang="zh-CN" altLang="en-US"/>
            </a:p>
          </p:txBody>
        </p:sp>
        <p:sp>
          <p:nvSpPr>
            <p:cNvPr id="297" name="Freeform 282"/>
            <p:cNvSpPr>
              <a:spLocks/>
            </p:cNvSpPr>
            <p:nvPr/>
          </p:nvSpPr>
          <p:spPr bwMode="auto">
            <a:xfrm flipH="1">
              <a:off x="4965569" y="5029199"/>
              <a:ext cx="3175" cy="11112"/>
            </a:xfrm>
            <a:custGeom>
              <a:avLst/>
              <a:gdLst/>
              <a:ahLst/>
              <a:cxnLst>
                <a:cxn ang="0">
                  <a:pos x="19" y="0"/>
                </a:cxn>
                <a:cxn ang="0">
                  <a:pos x="19" y="9"/>
                </a:cxn>
                <a:cxn ang="0">
                  <a:pos x="14" y="24"/>
                </a:cxn>
                <a:cxn ang="0">
                  <a:pos x="0" y="32"/>
                </a:cxn>
                <a:cxn ang="0">
                  <a:pos x="19" y="0"/>
                </a:cxn>
              </a:cxnLst>
              <a:rect l="0" t="0" r="r" b="b"/>
              <a:pathLst>
                <a:path w="19" h="32">
                  <a:moveTo>
                    <a:pt x="19" y="0"/>
                  </a:moveTo>
                  <a:lnTo>
                    <a:pt x="19" y="9"/>
                  </a:lnTo>
                  <a:lnTo>
                    <a:pt x="14" y="24"/>
                  </a:lnTo>
                  <a:lnTo>
                    <a:pt x="0" y="32"/>
                  </a:lnTo>
                  <a:lnTo>
                    <a:pt x="19" y="0"/>
                  </a:lnTo>
                  <a:close/>
                </a:path>
              </a:pathLst>
            </a:custGeom>
            <a:solidFill>
              <a:srgbClr val="402000"/>
            </a:solidFill>
            <a:ln w="9525">
              <a:noFill/>
              <a:round/>
              <a:headEnd/>
              <a:tailEnd/>
            </a:ln>
          </p:spPr>
          <p:txBody>
            <a:bodyPr/>
            <a:lstStyle/>
            <a:p>
              <a:endParaRPr lang="zh-CN" altLang="en-US"/>
            </a:p>
          </p:txBody>
        </p:sp>
        <p:sp>
          <p:nvSpPr>
            <p:cNvPr id="298" name="Freeform 283"/>
            <p:cNvSpPr>
              <a:spLocks/>
            </p:cNvSpPr>
            <p:nvPr/>
          </p:nvSpPr>
          <p:spPr bwMode="auto">
            <a:xfrm flipH="1">
              <a:off x="4887781" y="5019674"/>
              <a:ext cx="11113" cy="12700"/>
            </a:xfrm>
            <a:custGeom>
              <a:avLst/>
              <a:gdLst/>
              <a:ahLst/>
              <a:cxnLst>
                <a:cxn ang="0">
                  <a:pos x="0" y="0"/>
                </a:cxn>
                <a:cxn ang="0">
                  <a:pos x="7" y="14"/>
                </a:cxn>
                <a:cxn ang="0">
                  <a:pos x="7" y="24"/>
                </a:cxn>
                <a:cxn ang="0">
                  <a:pos x="35" y="43"/>
                </a:cxn>
                <a:cxn ang="0">
                  <a:pos x="0" y="0"/>
                </a:cxn>
              </a:cxnLst>
              <a:rect l="0" t="0" r="r" b="b"/>
              <a:pathLst>
                <a:path w="35" h="43">
                  <a:moveTo>
                    <a:pt x="0" y="0"/>
                  </a:moveTo>
                  <a:lnTo>
                    <a:pt x="7" y="14"/>
                  </a:lnTo>
                  <a:lnTo>
                    <a:pt x="7" y="24"/>
                  </a:lnTo>
                  <a:lnTo>
                    <a:pt x="35" y="43"/>
                  </a:lnTo>
                  <a:lnTo>
                    <a:pt x="0" y="0"/>
                  </a:lnTo>
                  <a:close/>
                </a:path>
              </a:pathLst>
            </a:custGeom>
            <a:solidFill>
              <a:srgbClr val="402000"/>
            </a:solidFill>
            <a:ln w="9525">
              <a:noFill/>
              <a:round/>
              <a:headEnd/>
              <a:tailEnd/>
            </a:ln>
          </p:spPr>
          <p:txBody>
            <a:bodyPr/>
            <a:lstStyle/>
            <a:p>
              <a:endParaRPr lang="zh-CN" altLang="en-US"/>
            </a:p>
          </p:txBody>
        </p:sp>
        <p:sp>
          <p:nvSpPr>
            <p:cNvPr id="299" name="Freeform 284"/>
            <p:cNvSpPr>
              <a:spLocks/>
            </p:cNvSpPr>
            <p:nvPr/>
          </p:nvSpPr>
          <p:spPr bwMode="auto">
            <a:xfrm flipH="1">
              <a:off x="4856031" y="5019674"/>
              <a:ext cx="25400" cy="34925"/>
            </a:xfrm>
            <a:custGeom>
              <a:avLst/>
              <a:gdLst/>
              <a:ahLst/>
              <a:cxnLst>
                <a:cxn ang="0">
                  <a:pos x="0" y="0"/>
                </a:cxn>
                <a:cxn ang="0">
                  <a:pos x="21" y="35"/>
                </a:cxn>
                <a:cxn ang="0">
                  <a:pos x="43" y="63"/>
                </a:cxn>
                <a:cxn ang="0">
                  <a:pos x="114" y="114"/>
                </a:cxn>
                <a:cxn ang="0">
                  <a:pos x="47" y="53"/>
                </a:cxn>
                <a:cxn ang="0">
                  <a:pos x="0" y="0"/>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w="9525">
              <a:noFill/>
              <a:round/>
              <a:headEnd/>
              <a:tailEnd/>
            </a:ln>
          </p:spPr>
          <p:txBody>
            <a:bodyPr/>
            <a:lstStyle/>
            <a:p>
              <a:endParaRPr lang="zh-CN" altLang="en-US"/>
            </a:p>
          </p:txBody>
        </p:sp>
        <p:sp>
          <p:nvSpPr>
            <p:cNvPr id="300" name="Freeform 285"/>
            <p:cNvSpPr>
              <a:spLocks/>
            </p:cNvSpPr>
            <p:nvPr/>
          </p:nvSpPr>
          <p:spPr bwMode="auto">
            <a:xfrm flipH="1">
              <a:off x="4841744" y="5065711"/>
              <a:ext cx="6350" cy="20638"/>
            </a:xfrm>
            <a:custGeom>
              <a:avLst/>
              <a:gdLst/>
              <a:ahLst/>
              <a:cxnLst>
                <a:cxn ang="0">
                  <a:pos x="27" y="0"/>
                </a:cxn>
                <a:cxn ang="0">
                  <a:pos x="9" y="29"/>
                </a:cxn>
                <a:cxn ang="0">
                  <a:pos x="4" y="57"/>
                </a:cxn>
                <a:cxn ang="0">
                  <a:pos x="3" y="82"/>
                </a:cxn>
                <a:cxn ang="0">
                  <a:pos x="0" y="47"/>
                </a:cxn>
                <a:cxn ang="0">
                  <a:pos x="3" y="21"/>
                </a:cxn>
                <a:cxn ang="0">
                  <a:pos x="27" y="0"/>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headEnd/>
              <a:tailEnd/>
            </a:ln>
          </p:spPr>
          <p:txBody>
            <a:bodyPr/>
            <a:lstStyle/>
            <a:p>
              <a:endParaRPr lang="zh-CN" altLang="en-US"/>
            </a:p>
          </p:txBody>
        </p:sp>
        <p:sp>
          <p:nvSpPr>
            <p:cNvPr id="301" name="Freeform 286"/>
            <p:cNvSpPr>
              <a:spLocks/>
            </p:cNvSpPr>
            <p:nvPr/>
          </p:nvSpPr>
          <p:spPr bwMode="auto">
            <a:xfrm flipH="1">
              <a:off x="4905244" y="5041899"/>
              <a:ext cx="1587" cy="9525"/>
            </a:xfrm>
            <a:custGeom>
              <a:avLst/>
              <a:gdLst/>
              <a:ahLst/>
              <a:cxnLst>
                <a:cxn ang="0">
                  <a:pos x="11" y="0"/>
                </a:cxn>
                <a:cxn ang="0">
                  <a:pos x="15" y="12"/>
                </a:cxn>
                <a:cxn ang="0">
                  <a:pos x="0" y="30"/>
                </a:cxn>
                <a:cxn ang="0">
                  <a:pos x="11" y="0"/>
                </a:cxn>
              </a:cxnLst>
              <a:rect l="0" t="0" r="r" b="b"/>
              <a:pathLst>
                <a:path w="15" h="30">
                  <a:moveTo>
                    <a:pt x="11" y="0"/>
                  </a:moveTo>
                  <a:lnTo>
                    <a:pt x="15" y="12"/>
                  </a:lnTo>
                  <a:lnTo>
                    <a:pt x="0" y="30"/>
                  </a:lnTo>
                  <a:lnTo>
                    <a:pt x="11" y="0"/>
                  </a:lnTo>
                  <a:close/>
                </a:path>
              </a:pathLst>
            </a:custGeom>
            <a:solidFill>
              <a:srgbClr val="402000"/>
            </a:solidFill>
            <a:ln w="9525">
              <a:noFill/>
              <a:round/>
              <a:headEnd/>
              <a:tailEnd/>
            </a:ln>
          </p:spPr>
          <p:txBody>
            <a:bodyPr/>
            <a:lstStyle/>
            <a:p>
              <a:endParaRPr lang="zh-CN" altLang="en-US"/>
            </a:p>
          </p:txBody>
        </p:sp>
        <p:sp>
          <p:nvSpPr>
            <p:cNvPr id="302" name="Freeform 287"/>
            <p:cNvSpPr>
              <a:spLocks/>
            </p:cNvSpPr>
            <p:nvPr/>
          </p:nvSpPr>
          <p:spPr bwMode="auto">
            <a:xfrm flipH="1">
              <a:off x="4663944" y="4733924"/>
              <a:ext cx="12700" cy="7937"/>
            </a:xfrm>
            <a:custGeom>
              <a:avLst/>
              <a:gdLst/>
              <a:ahLst/>
              <a:cxnLst>
                <a:cxn ang="0">
                  <a:pos x="0" y="0"/>
                </a:cxn>
                <a:cxn ang="0">
                  <a:pos x="14" y="10"/>
                </a:cxn>
                <a:cxn ang="0">
                  <a:pos x="29" y="15"/>
                </a:cxn>
                <a:cxn ang="0">
                  <a:pos x="43" y="23"/>
                </a:cxn>
                <a:cxn ang="0">
                  <a:pos x="51" y="36"/>
                </a:cxn>
                <a:cxn ang="0">
                  <a:pos x="39" y="32"/>
                </a:cxn>
                <a:cxn ang="0">
                  <a:pos x="14" y="24"/>
                </a:cxn>
                <a:cxn ang="0">
                  <a:pos x="0" y="0"/>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headEnd/>
              <a:tailEnd/>
            </a:ln>
          </p:spPr>
          <p:txBody>
            <a:bodyPr/>
            <a:lstStyle/>
            <a:p>
              <a:endParaRPr lang="zh-CN" altLang="en-US"/>
            </a:p>
          </p:txBody>
        </p:sp>
        <p:sp>
          <p:nvSpPr>
            <p:cNvPr id="303" name="Freeform 288"/>
            <p:cNvSpPr>
              <a:spLocks/>
            </p:cNvSpPr>
            <p:nvPr/>
          </p:nvSpPr>
          <p:spPr bwMode="auto">
            <a:xfrm flipH="1">
              <a:off x="4670294" y="4749799"/>
              <a:ext cx="1587" cy="7937"/>
            </a:xfrm>
            <a:custGeom>
              <a:avLst/>
              <a:gdLst/>
              <a:ahLst/>
              <a:cxnLst>
                <a:cxn ang="0">
                  <a:pos x="0" y="0"/>
                </a:cxn>
                <a:cxn ang="0">
                  <a:pos x="14" y="0"/>
                </a:cxn>
                <a:cxn ang="0">
                  <a:pos x="14" y="24"/>
                </a:cxn>
                <a:cxn ang="0">
                  <a:pos x="0" y="0"/>
                </a:cxn>
              </a:cxnLst>
              <a:rect l="0" t="0" r="r" b="b"/>
              <a:pathLst>
                <a:path w="14" h="24">
                  <a:moveTo>
                    <a:pt x="0" y="0"/>
                  </a:moveTo>
                  <a:lnTo>
                    <a:pt x="14" y="0"/>
                  </a:lnTo>
                  <a:lnTo>
                    <a:pt x="14" y="24"/>
                  </a:lnTo>
                  <a:lnTo>
                    <a:pt x="0" y="0"/>
                  </a:lnTo>
                  <a:close/>
                </a:path>
              </a:pathLst>
            </a:custGeom>
            <a:solidFill>
              <a:srgbClr val="402000"/>
            </a:solidFill>
            <a:ln w="9525">
              <a:noFill/>
              <a:round/>
              <a:headEnd/>
              <a:tailEnd/>
            </a:ln>
          </p:spPr>
          <p:txBody>
            <a:bodyPr/>
            <a:lstStyle/>
            <a:p>
              <a:endParaRPr lang="zh-CN" altLang="en-US"/>
            </a:p>
          </p:txBody>
        </p:sp>
        <p:sp>
          <p:nvSpPr>
            <p:cNvPr id="304" name="Freeform 289"/>
            <p:cNvSpPr>
              <a:spLocks/>
            </p:cNvSpPr>
            <p:nvPr/>
          </p:nvSpPr>
          <p:spPr bwMode="auto">
            <a:xfrm flipH="1">
              <a:off x="4622669" y="4800599"/>
              <a:ext cx="98425" cy="300037"/>
            </a:xfrm>
            <a:custGeom>
              <a:avLst/>
              <a:gdLst/>
              <a:ahLst/>
              <a:cxnLst>
                <a:cxn ang="0">
                  <a:pos x="369" y="0"/>
                </a:cxn>
                <a:cxn ang="0">
                  <a:pos x="328" y="44"/>
                </a:cxn>
                <a:cxn ang="0">
                  <a:pos x="317" y="108"/>
                </a:cxn>
                <a:cxn ang="0">
                  <a:pos x="254" y="170"/>
                </a:cxn>
                <a:cxn ang="0">
                  <a:pos x="126" y="461"/>
                </a:cxn>
                <a:cxn ang="0">
                  <a:pos x="57" y="724"/>
                </a:cxn>
                <a:cxn ang="0">
                  <a:pos x="0" y="1076"/>
                </a:cxn>
                <a:cxn ang="0">
                  <a:pos x="178" y="919"/>
                </a:cxn>
                <a:cxn ang="0">
                  <a:pos x="431" y="140"/>
                </a:cxn>
                <a:cxn ang="0">
                  <a:pos x="369" y="0"/>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305" name="Freeform 290"/>
            <p:cNvSpPr>
              <a:spLocks/>
            </p:cNvSpPr>
            <p:nvPr/>
          </p:nvSpPr>
          <p:spPr bwMode="auto">
            <a:xfrm flipH="1">
              <a:off x="4460744" y="4741861"/>
              <a:ext cx="376237" cy="500063"/>
            </a:xfrm>
            <a:custGeom>
              <a:avLst/>
              <a:gdLst/>
              <a:ahLst/>
              <a:cxnLst>
                <a:cxn ang="0">
                  <a:pos x="1309" y="94"/>
                </a:cxn>
                <a:cxn ang="0">
                  <a:pos x="1258" y="0"/>
                </a:cxn>
                <a:cxn ang="0">
                  <a:pos x="867" y="163"/>
                </a:cxn>
                <a:cxn ang="0">
                  <a:pos x="850" y="288"/>
                </a:cxn>
                <a:cxn ang="0">
                  <a:pos x="818" y="332"/>
                </a:cxn>
                <a:cxn ang="0">
                  <a:pos x="773" y="382"/>
                </a:cxn>
                <a:cxn ang="0">
                  <a:pos x="747" y="472"/>
                </a:cxn>
                <a:cxn ang="0">
                  <a:pos x="660" y="678"/>
                </a:cxn>
                <a:cxn ang="0">
                  <a:pos x="590" y="924"/>
                </a:cxn>
                <a:cxn ang="0">
                  <a:pos x="558" y="1088"/>
                </a:cxn>
                <a:cxn ang="0">
                  <a:pos x="243" y="1094"/>
                </a:cxn>
                <a:cxn ang="0">
                  <a:pos x="192" y="1125"/>
                </a:cxn>
                <a:cxn ang="0">
                  <a:pos x="47" y="1125"/>
                </a:cxn>
                <a:cxn ang="0">
                  <a:pos x="7" y="1189"/>
                </a:cxn>
                <a:cxn ang="0">
                  <a:pos x="0" y="1264"/>
                </a:cxn>
                <a:cxn ang="0">
                  <a:pos x="15" y="1332"/>
                </a:cxn>
                <a:cxn ang="0">
                  <a:pos x="148" y="1358"/>
                </a:cxn>
                <a:cxn ang="0">
                  <a:pos x="211" y="1452"/>
                </a:cxn>
                <a:cxn ang="0">
                  <a:pos x="337" y="1484"/>
                </a:cxn>
                <a:cxn ang="0">
                  <a:pos x="430" y="1484"/>
                </a:cxn>
                <a:cxn ang="0">
                  <a:pos x="538" y="1503"/>
                </a:cxn>
                <a:cxn ang="0">
                  <a:pos x="544" y="1548"/>
                </a:cxn>
                <a:cxn ang="0">
                  <a:pos x="538" y="1642"/>
                </a:cxn>
                <a:cxn ang="0">
                  <a:pos x="550" y="1705"/>
                </a:cxn>
                <a:cxn ang="0">
                  <a:pos x="608" y="1712"/>
                </a:cxn>
                <a:cxn ang="0">
                  <a:pos x="677" y="1724"/>
                </a:cxn>
                <a:cxn ang="0">
                  <a:pos x="747" y="1786"/>
                </a:cxn>
                <a:cxn ang="0">
                  <a:pos x="830" y="1786"/>
                </a:cxn>
                <a:cxn ang="0">
                  <a:pos x="905" y="1779"/>
                </a:cxn>
                <a:cxn ang="0">
                  <a:pos x="1019" y="1744"/>
                </a:cxn>
                <a:cxn ang="0">
                  <a:pos x="1145" y="1756"/>
                </a:cxn>
                <a:cxn ang="0">
                  <a:pos x="1273" y="1792"/>
                </a:cxn>
                <a:cxn ang="0">
                  <a:pos x="1392" y="1766"/>
                </a:cxn>
                <a:cxn ang="0">
                  <a:pos x="1473" y="1674"/>
                </a:cxn>
                <a:cxn ang="0">
                  <a:pos x="1467" y="1571"/>
                </a:cxn>
                <a:cxn ang="0">
                  <a:pos x="1497" y="1446"/>
                </a:cxn>
                <a:cxn ang="0">
                  <a:pos x="1516" y="1282"/>
                </a:cxn>
                <a:cxn ang="0">
                  <a:pos x="1554" y="1131"/>
                </a:cxn>
                <a:cxn ang="0">
                  <a:pos x="1606" y="906"/>
                </a:cxn>
                <a:cxn ang="0">
                  <a:pos x="1598" y="678"/>
                </a:cxn>
                <a:cxn ang="0">
                  <a:pos x="1598" y="478"/>
                </a:cxn>
                <a:cxn ang="0">
                  <a:pos x="1586" y="338"/>
                </a:cxn>
                <a:cxn ang="0">
                  <a:pos x="1554" y="276"/>
                </a:cxn>
                <a:cxn ang="0">
                  <a:pos x="1484" y="225"/>
                </a:cxn>
                <a:cxn ang="0">
                  <a:pos x="1403" y="142"/>
                </a:cxn>
                <a:cxn ang="0">
                  <a:pos x="1309" y="94"/>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306" name="Freeform 291"/>
            <p:cNvSpPr>
              <a:spLocks/>
            </p:cNvSpPr>
            <p:nvPr/>
          </p:nvSpPr>
          <p:spPr bwMode="auto">
            <a:xfrm flipH="1">
              <a:off x="4467094" y="4773611"/>
              <a:ext cx="236537" cy="461963"/>
            </a:xfrm>
            <a:custGeom>
              <a:avLst/>
              <a:gdLst/>
              <a:ahLst/>
              <a:cxnLst>
                <a:cxn ang="0">
                  <a:pos x="132" y="1382"/>
                </a:cxn>
                <a:cxn ang="0">
                  <a:pos x="370" y="1363"/>
                </a:cxn>
                <a:cxn ang="0">
                  <a:pos x="573" y="1301"/>
                </a:cxn>
                <a:cxn ang="0">
                  <a:pos x="656" y="1149"/>
                </a:cxn>
                <a:cxn ang="0">
                  <a:pos x="630" y="1050"/>
                </a:cxn>
                <a:cxn ang="0">
                  <a:pos x="787" y="837"/>
                </a:cxn>
                <a:cxn ang="0">
                  <a:pos x="642" y="931"/>
                </a:cxn>
                <a:cxn ang="0">
                  <a:pos x="718" y="741"/>
                </a:cxn>
                <a:cxn ang="0">
                  <a:pos x="845" y="497"/>
                </a:cxn>
                <a:cxn ang="0">
                  <a:pos x="656" y="703"/>
                </a:cxn>
                <a:cxn ang="0">
                  <a:pos x="630" y="378"/>
                </a:cxn>
                <a:cxn ang="0">
                  <a:pos x="535" y="264"/>
                </a:cxn>
                <a:cxn ang="0">
                  <a:pos x="402" y="214"/>
                </a:cxn>
                <a:cxn ang="0">
                  <a:pos x="661" y="126"/>
                </a:cxn>
                <a:cxn ang="0">
                  <a:pos x="781" y="226"/>
                </a:cxn>
                <a:cxn ang="0">
                  <a:pos x="705" y="126"/>
                </a:cxn>
                <a:cxn ang="0">
                  <a:pos x="560" y="82"/>
                </a:cxn>
                <a:cxn ang="0">
                  <a:pos x="661" y="44"/>
                </a:cxn>
                <a:cxn ang="0">
                  <a:pos x="750" y="0"/>
                </a:cxn>
                <a:cxn ang="0">
                  <a:pos x="868" y="94"/>
                </a:cxn>
                <a:cxn ang="0">
                  <a:pos x="976" y="182"/>
                </a:cxn>
                <a:cxn ang="0">
                  <a:pos x="1014" y="334"/>
                </a:cxn>
                <a:cxn ang="0">
                  <a:pos x="1008" y="628"/>
                </a:cxn>
                <a:cxn ang="0">
                  <a:pos x="970" y="975"/>
                </a:cxn>
                <a:cxn ang="0">
                  <a:pos x="913" y="1314"/>
                </a:cxn>
                <a:cxn ang="0">
                  <a:pos x="888" y="1527"/>
                </a:cxn>
                <a:cxn ang="0">
                  <a:pos x="830" y="1627"/>
                </a:cxn>
                <a:cxn ang="0">
                  <a:pos x="699" y="1671"/>
                </a:cxn>
                <a:cxn ang="0">
                  <a:pos x="612" y="1648"/>
                </a:cxn>
                <a:cxn ang="0">
                  <a:pos x="541" y="1559"/>
                </a:cxn>
                <a:cxn ang="0">
                  <a:pos x="516" y="1534"/>
                </a:cxn>
                <a:cxn ang="0">
                  <a:pos x="407" y="1622"/>
                </a:cxn>
                <a:cxn ang="0">
                  <a:pos x="276" y="1652"/>
                </a:cxn>
                <a:cxn ang="0">
                  <a:pos x="170" y="1636"/>
                </a:cxn>
                <a:cxn ang="0">
                  <a:pos x="240" y="1565"/>
                </a:cxn>
                <a:cxn ang="0">
                  <a:pos x="352" y="1446"/>
                </a:cxn>
                <a:cxn ang="0">
                  <a:pos x="176" y="1546"/>
                </a:cxn>
                <a:cxn ang="0">
                  <a:pos x="32" y="1590"/>
                </a:cxn>
                <a:cxn ang="0">
                  <a:pos x="0" y="152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headEnd/>
              <a:tailEnd/>
            </a:ln>
          </p:spPr>
          <p:txBody>
            <a:bodyPr/>
            <a:lstStyle/>
            <a:p>
              <a:endParaRPr lang="zh-CN" altLang="en-US"/>
            </a:p>
          </p:txBody>
        </p:sp>
        <p:sp>
          <p:nvSpPr>
            <p:cNvPr id="307" name="Freeform 292"/>
            <p:cNvSpPr>
              <a:spLocks/>
            </p:cNvSpPr>
            <p:nvPr/>
          </p:nvSpPr>
          <p:spPr bwMode="auto">
            <a:xfrm flipH="1">
              <a:off x="4484556" y="5003799"/>
              <a:ext cx="71438" cy="214312"/>
            </a:xfrm>
            <a:custGeom>
              <a:avLst/>
              <a:gdLst/>
              <a:ahLst/>
              <a:cxnLst>
                <a:cxn ang="0">
                  <a:pos x="0" y="774"/>
                </a:cxn>
                <a:cxn ang="0">
                  <a:pos x="51" y="748"/>
                </a:cxn>
                <a:cxn ang="0">
                  <a:pos x="107" y="686"/>
                </a:cxn>
                <a:cxn ang="0">
                  <a:pos x="156" y="573"/>
                </a:cxn>
                <a:cxn ang="0">
                  <a:pos x="183" y="477"/>
                </a:cxn>
                <a:cxn ang="0">
                  <a:pos x="220" y="371"/>
                </a:cxn>
                <a:cxn ang="0">
                  <a:pos x="239" y="270"/>
                </a:cxn>
                <a:cxn ang="0">
                  <a:pos x="270" y="114"/>
                </a:cxn>
                <a:cxn ang="0">
                  <a:pos x="295" y="0"/>
                </a:cxn>
                <a:cxn ang="0">
                  <a:pos x="232" y="226"/>
                </a:cxn>
                <a:cxn ang="0">
                  <a:pos x="183" y="402"/>
                </a:cxn>
                <a:cxn ang="0">
                  <a:pos x="126" y="521"/>
                </a:cxn>
                <a:cxn ang="0">
                  <a:pos x="38" y="648"/>
                </a:cxn>
                <a:cxn ang="0">
                  <a:pos x="0" y="774"/>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headEnd/>
              <a:tailEnd/>
            </a:ln>
          </p:spPr>
          <p:txBody>
            <a:bodyPr/>
            <a:lstStyle/>
            <a:p>
              <a:endParaRPr lang="zh-CN" altLang="en-US"/>
            </a:p>
          </p:txBody>
        </p:sp>
        <p:sp>
          <p:nvSpPr>
            <p:cNvPr id="308" name="Freeform 293"/>
            <p:cNvSpPr>
              <a:spLocks/>
            </p:cNvSpPr>
            <p:nvPr/>
          </p:nvSpPr>
          <p:spPr bwMode="auto">
            <a:xfrm flipH="1">
              <a:off x="4555994" y="4830761"/>
              <a:ext cx="273050" cy="322263"/>
            </a:xfrm>
            <a:custGeom>
              <a:avLst/>
              <a:gdLst/>
              <a:ahLst/>
              <a:cxnLst>
                <a:cxn ang="0">
                  <a:pos x="820" y="43"/>
                </a:cxn>
                <a:cxn ang="0">
                  <a:pos x="719" y="213"/>
                </a:cxn>
                <a:cxn ang="0">
                  <a:pos x="739" y="381"/>
                </a:cxn>
                <a:cxn ang="0">
                  <a:pos x="727" y="571"/>
                </a:cxn>
                <a:cxn ang="0">
                  <a:pos x="727" y="621"/>
                </a:cxn>
                <a:cxn ang="0">
                  <a:pos x="739" y="684"/>
                </a:cxn>
                <a:cxn ang="0">
                  <a:pos x="688" y="729"/>
                </a:cxn>
                <a:cxn ang="0">
                  <a:pos x="644" y="779"/>
                </a:cxn>
                <a:cxn ang="0">
                  <a:pos x="569" y="779"/>
                </a:cxn>
                <a:cxn ang="0">
                  <a:pos x="304" y="793"/>
                </a:cxn>
                <a:cxn ang="0">
                  <a:pos x="170" y="831"/>
                </a:cxn>
                <a:cxn ang="0">
                  <a:pos x="0" y="873"/>
                </a:cxn>
                <a:cxn ang="0">
                  <a:pos x="6" y="1004"/>
                </a:cxn>
                <a:cxn ang="0">
                  <a:pos x="109" y="978"/>
                </a:cxn>
                <a:cxn ang="0">
                  <a:pos x="133" y="916"/>
                </a:cxn>
                <a:cxn ang="0">
                  <a:pos x="147" y="1030"/>
                </a:cxn>
                <a:cxn ang="0">
                  <a:pos x="215" y="1118"/>
                </a:cxn>
                <a:cxn ang="0">
                  <a:pos x="403" y="1155"/>
                </a:cxn>
                <a:cxn ang="0">
                  <a:pos x="379" y="1093"/>
                </a:cxn>
                <a:cxn ang="0">
                  <a:pos x="279" y="978"/>
                </a:cxn>
                <a:cxn ang="0">
                  <a:pos x="358" y="929"/>
                </a:cxn>
                <a:cxn ang="0">
                  <a:pos x="403" y="1036"/>
                </a:cxn>
                <a:cxn ang="0">
                  <a:pos x="537" y="1149"/>
                </a:cxn>
                <a:cxn ang="0">
                  <a:pos x="713" y="1149"/>
                </a:cxn>
                <a:cxn ang="0">
                  <a:pos x="517" y="1016"/>
                </a:cxn>
                <a:cxn ang="0">
                  <a:pos x="435" y="929"/>
                </a:cxn>
                <a:cxn ang="0">
                  <a:pos x="479" y="885"/>
                </a:cxn>
                <a:cxn ang="0">
                  <a:pos x="549" y="972"/>
                </a:cxn>
                <a:cxn ang="0">
                  <a:pos x="675" y="1068"/>
                </a:cxn>
                <a:cxn ang="0">
                  <a:pos x="782" y="1123"/>
                </a:cxn>
                <a:cxn ang="0">
                  <a:pos x="921" y="1136"/>
                </a:cxn>
                <a:cxn ang="0">
                  <a:pos x="833" y="1068"/>
                </a:cxn>
                <a:cxn ang="0">
                  <a:pos x="727" y="978"/>
                </a:cxn>
                <a:cxn ang="0">
                  <a:pos x="756" y="929"/>
                </a:cxn>
                <a:cxn ang="0">
                  <a:pos x="808" y="1010"/>
                </a:cxn>
                <a:cxn ang="0">
                  <a:pos x="914" y="1087"/>
                </a:cxn>
                <a:cxn ang="0">
                  <a:pos x="1046" y="1098"/>
                </a:cxn>
                <a:cxn ang="0">
                  <a:pos x="1117" y="991"/>
                </a:cxn>
                <a:cxn ang="0">
                  <a:pos x="878" y="954"/>
                </a:cxn>
                <a:cxn ang="0">
                  <a:pos x="733" y="868"/>
                </a:cxn>
                <a:cxn ang="0">
                  <a:pos x="707" y="793"/>
                </a:cxn>
                <a:cxn ang="0">
                  <a:pos x="765" y="831"/>
                </a:cxn>
                <a:cxn ang="0">
                  <a:pos x="927" y="935"/>
                </a:cxn>
                <a:cxn ang="0">
                  <a:pos x="1117" y="991"/>
                </a:cxn>
                <a:cxn ang="0">
                  <a:pos x="1155" y="767"/>
                </a:cxn>
                <a:cxn ang="0">
                  <a:pos x="1046" y="741"/>
                </a:cxn>
                <a:cxn ang="0">
                  <a:pos x="820" y="761"/>
                </a:cxn>
                <a:cxn ang="0">
                  <a:pos x="782" y="716"/>
                </a:cxn>
                <a:cxn ang="0">
                  <a:pos x="901" y="735"/>
                </a:cxn>
                <a:cxn ang="0">
                  <a:pos x="1155" y="684"/>
                </a:cxn>
                <a:cxn ang="0">
                  <a:pos x="1167" y="483"/>
                </a:cxn>
                <a:cxn ang="0">
                  <a:pos x="1161" y="264"/>
                </a:cxn>
                <a:cxn ang="0">
                  <a:pos x="1034" y="152"/>
                </a:cxn>
                <a:cxn ang="0">
                  <a:pos x="1161" y="201"/>
                </a:cxn>
                <a:cxn ang="0">
                  <a:pos x="1091" y="68"/>
                </a:cxn>
                <a:cxn ang="0">
                  <a:pos x="959" y="0"/>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headEnd/>
              <a:tailEnd/>
            </a:ln>
          </p:spPr>
          <p:txBody>
            <a:bodyPr/>
            <a:lstStyle/>
            <a:p>
              <a:endParaRPr lang="zh-CN" altLang="en-US"/>
            </a:p>
          </p:txBody>
        </p:sp>
        <p:sp>
          <p:nvSpPr>
            <p:cNvPr id="309" name="Freeform 294"/>
            <p:cNvSpPr>
              <a:spLocks/>
            </p:cNvSpPr>
            <p:nvPr/>
          </p:nvSpPr>
          <p:spPr bwMode="auto">
            <a:xfrm flipH="1">
              <a:off x="4575044" y="4951411"/>
              <a:ext cx="68262" cy="71438"/>
            </a:xfrm>
            <a:custGeom>
              <a:avLst/>
              <a:gdLst/>
              <a:ahLst/>
              <a:cxnLst>
                <a:cxn ang="0">
                  <a:pos x="0" y="0"/>
                </a:cxn>
                <a:cxn ang="0">
                  <a:pos x="0" y="21"/>
                </a:cxn>
                <a:cxn ang="0">
                  <a:pos x="38" y="71"/>
                </a:cxn>
                <a:cxn ang="0">
                  <a:pos x="75" y="99"/>
                </a:cxn>
                <a:cxn ang="0">
                  <a:pos x="152" y="158"/>
                </a:cxn>
                <a:cxn ang="0">
                  <a:pos x="184" y="182"/>
                </a:cxn>
                <a:cxn ang="0">
                  <a:pos x="260" y="239"/>
                </a:cxn>
                <a:cxn ang="0">
                  <a:pos x="178" y="213"/>
                </a:cxn>
                <a:cxn ang="0">
                  <a:pos x="97" y="188"/>
                </a:cxn>
                <a:cxn ang="0">
                  <a:pos x="16" y="182"/>
                </a:cxn>
                <a:cxn ang="0">
                  <a:pos x="22" y="207"/>
                </a:cxn>
                <a:cxn ang="0">
                  <a:pos x="152" y="231"/>
                </a:cxn>
                <a:cxn ang="0">
                  <a:pos x="222" y="257"/>
                </a:cxn>
                <a:cxn ang="0">
                  <a:pos x="260" y="263"/>
                </a:cxn>
                <a:cxn ang="0">
                  <a:pos x="292" y="252"/>
                </a:cxn>
                <a:cxn ang="0">
                  <a:pos x="295" y="222"/>
                </a:cxn>
                <a:cxn ang="0">
                  <a:pos x="269" y="199"/>
                </a:cxn>
                <a:cxn ang="0">
                  <a:pos x="232" y="162"/>
                </a:cxn>
                <a:cxn ang="0">
                  <a:pos x="188" y="112"/>
                </a:cxn>
                <a:cxn ang="0">
                  <a:pos x="144" y="56"/>
                </a:cxn>
                <a:cxn ang="0">
                  <a:pos x="91" y="17"/>
                </a:cxn>
                <a:cxn ang="0">
                  <a:pos x="35" y="3"/>
                </a:cxn>
                <a:cxn ang="0">
                  <a:pos x="0" y="0"/>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headEnd/>
              <a:tailEnd/>
            </a:ln>
          </p:spPr>
          <p:txBody>
            <a:bodyPr/>
            <a:lstStyle/>
            <a:p>
              <a:endParaRPr lang="zh-CN" altLang="en-US"/>
            </a:p>
          </p:txBody>
        </p:sp>
        <p:sp>
          <p:nvSpPr>
            <p:cNvPr id="310" name="Freeform 295"/>
            <p:cNvSpPr>
              <a:spLocks/>
            </p:cNvSpPr>
            <p:nvPr/>
          </p:nvSpPr>
          <p:spPr bwMode="auto">
            <a:xfrm flipH="1">
              <a:off x="4576631" y="4891086"/>
              <a:ext cx="61913" cy="93663"/>
            </a:xfrm>
            <a:custGeom>
              <a:avLst/>
              <a:gdLst/>
              <a:ahLst/>
              <a:cxnLst>
                <a:cxn ang="0">
                  <a:pos x="51" y="0"/>
                </a:cxn>
                <a:cxn ang="0">
                  <a:pos x="13" y="7"/>
                </a:cxn>
                <a:cxn ang="0">
                  <a:pos x="0" y="39"/>
                </a:cxn>
                <a:cxn ang="0">
                  <a:pos x="3" y="65"/>
                </a:cxn>
                <a:cxn ang="0">
                  <a:pos x="26" y="101"/>
                </a:cxn>
                <a:cxn ang="0">
                  <a:pos x="57" y="112"/>
                </a:cxn>
                <a:cxn ang="0">
                  <a:pos x="116" y="149"/>
                </a:cxn>
                <a:cxn ang="0">
                  <a:pos x="172" y="195"/>
                </a:cxn>
                <a:cxn ang="0">
                  <a:pos x="212" y="259"/>
                </a:cxn>
                <a:cxn ang="0">
                  <a:pos x="257" y="325"/>
                </a:cxn>
                <a:cxn ang="0">
                  <a:pos x="270" y="345"/>
                </a:cxn>
                <a:cxn ang="0">
                  <a:pos x="257" y="267"/>
                </a:cxn>
                <a:cxn ang="0">
                  <a:pos x="247" y="198"/>
                </a:cxn>
                <a:cxn ang="0">
                  <a:pos x="225" y="140"/>
                </a:cxn>
                <a:cxn ang="0">
                  <a:pos x="188" y="86"/>
                </a:cxn>
                <a:cxn ang="0">
                  <a:pos x="90" y="10"/>
                </a:cxn>
                <a:cxn ang="0">
                  <a:pos x="51" y="0"/>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headEnd/>
              <a:tailEnd/>
            </a:ln>
          </p:spPr>
          <p:txBody>
            <a:bodyPr/>
            <a:lstStyle/>
            <a:p>
              <a:endParaRPr lang="zh-CN" altLang="en-US"/>
            </a:p>
          </p:txBody>
        </p:sp>
        <p:sp>
          <p:nvSpPr>
            <p:cNvPr id="311" name="Freeform 296"/>
            <p:cNvSpPr>
              <a:spLocks/>
            </p:cNvSpPr>
            <p:nvPr/>
          </p:nvSpPr>
          <p:spPr bwMode="auto">
            <a:xfrm flipH="1">
              <a:off x="4584569" y="4797424"/>
              <a:ext cx="66675" cy="55562"/>
            </a:xfrm>
            <a:custGeom>
              <a:avLst/>
              <a:gdLst/>
              <a:ahLst/>
              <a:cxnLst>
                <a:cxn ang="0">
                  <a:pos x="0" y="199"/>
                </a:cxn>
                <a:cxn ang="0">
                  <a:pos x="49" y="156"/>
                </a:cxn>
                <a:cxn ang="0">
                  <a:pos x="130" y="125"/>
                </a:cxn>
                <a:cxn ang="0">
                  <a:pos x="185" y="111"/>
                </a:cxn>
                <a:cxn ang="0">
                  <a:pos x="287" y="0"/>
                </a:cxn>
                <a:cxn ang="0">
                  <a:pos x="211" y="44"/>
                </a:cxn>
                <a:cxn ang="0">
                  <a:pos x="142" y="74"/>
                </a:cxn>
                <a:cxn ang="0">
                  <a:pos x="93" y="99"/>
                </a:cxn>
                <a:cxn ang="0">
                  <a:pos x="68" y="125"/>
                </a:cxn>
                <a:cxn ang="0">
                  <a:pos x="0" y="19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headEnd/>
              <a:tailEnd/>
            </a:ln>
          </p:spPr>
          <p:txBody>
            <a:bodyPr/>
            <a:lstStyle/>
            <a:p>
              <a:endParaRPr lang="zh-CN" altLang="en-US"/>
            </a:p>
          </p:txBody>
        </p:sp>
        <p:sp>
          <p:nvSpPr>
            <p:cNvPr id="312" name="Freeform 297"/>
            <p:cNvSpPr>
              <a:spLocks/>
            </p:cNvSpPr>
            <p:nvPr/>
          </p:nvSpPr>
          <p:spPr bwMode="auto">
            <a:xfrm flipH="1">
              <a:off x="4663944" y="4897436"/>
              <a:ext cx="38100" cy="142875"/>
            </a:xfrm>
            <a:custGeom>
              <a:avLst/>
              <a:gdLst/>
              <a:ahLst/>
              <a:cxnLst>
                <a:cxn ang="0">
                  <a:pos x="0" y="514"/>
                </a:cxn>
                <a:cxn ang="0">
                  <a:pos x="81" y="514"/>
                </a:cxn>
                <a:cxn ang="0">
                  <a:pos x="106" y="508"/>
                </a:cxn>
                <a:cxn ang="0">
                  <a:pos x="106" y="489"/>
                </a:cxn>
                <a:cxn ang="0">
                  <a:pos x="124" y="470"/>
                </a:cxn>
                <a:cxn ang="0">
                  <a:pos x="150" y="451"/>
                </a:cxn>
                <a:cxn ang="0">
                  <a:pos x="137" y="433"/>
                </a:cxn>
                <a:cxn ang="0">
                  <a:pos x="137" y="407"/>
                </a:cxn>
                <a:cxn ang="0">
                  <a:pos x="156" y="376"/>
                </a:cxn>
                <a:cxn ang="0">
                  <a:pos x="156" y="344"/>
                </a:cxn>
                <a:cxn ang="0">
                  <a:pos x="144" y="306"/>
                </a:cxn>
                <a:cxn ang="0">
                  <a:pos x="144" y="224"/>
                </a:cxn>
                <a:cxn ang="0">
                  <a:pos x="162" y="150"/>
                </a:cxn>
                <a:cxn ang="0">
                  <a:pos x="156" y="94"/>
                </a:cxn>
                <a:cxn ang="0">
                  <a:pos x="156" y="0"/>
                </a:cxn>
                <a:cxn ang="0">
                  <a:pos x="106" y="142"/>
                </a:cxn>
                <a:cxn ang="0">
                  <a:pos x="62" y="275"/>
                </a:cxn>
                <a:cxn ang="0">
                  <a:pos x="32" y="419"/>
                </a:cxn>
                <a:cxn ang="0">
                  <a:pos x="0" y="514"/>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headEnd/>
              <a:tailEnd/>
            </a:ln>
          </p:spPr>
          <p:txBody>
            <a:bodyPr/>
            <a:lstStyle/>
            <a:p>
              <a:endParaRPr lang="zh-CN" altLang="en-US"/>
            </a:p>
          </p:txBody>
        </p:sp>
        <p:sp>
          <p:nvSpPr>
            <p:cNvPr id="313" name="Freeform 298"/>
            <p:cNvSpPr>
              <a:spLocks/>
            </p:cNvSpPr>
            <p:nvPr/>
          </p:nvSpPr>
          <p:spPr bwMode="auto">
            <a:xfrm flipH="1">
              <a:off x="4578219" y="5051424"/>
              <a:ext cx="68262" cy="26987"/>
            </a:xfrm>
            <a:custGeom>
              <a:avLst/>
              <a:gdLst/>
              <a:ahLst/>
              <a:cxnLst>
                <a:cxn ang="0">
                  <a:pos x="232" y="47"/>
                </a:cxn>
                <a:cxn ang="0">
                  <a:pos x="168" y="19"/>
                </a:cxn>
                <a:cxn ang="0">
                  <a:pos x="110" y="4"/>
                </a:cxn>
                <a:cxn ang="0">
                  <a:pos x="32" y="0"/>
                </a:cxn>
                <a:cxn ang="0">
                  <a:pos x="0" y="6"/>
                </a:cxn>
                <a:cxn ang="0">
                  <a:pos x="15" y="37"/>
                </a:cxn>
                <a:cxn ang="0">
                  <a:pos x="45" y="61"/>
                </a:cxn>
                <a:cxn ang="0">
                  <a:pos x="113" y="79"/>
                </a:cxn>
                <a:cxn ang="0">
                  <a:pos x="219" y="97"/>
                </a:cxn>
                <a:cxn ang="0">
                  <a:pos x="289" y="91"/>
                </a:cxn>
                <a:cxn ang="0">
                  <a:pos x="232" y="47"/>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headEnd/>
              <a:tailEnd/>
            </a:ln>
          </p:spPr>
          <p:txBody>
            <a:bodyPr/>
            <a:lstStyle/>
            <a:p>
              <a:endParaRPr lang="zh-CN" altLang="en-US"/>
            </a:p>
          </p:txBody>
        </p:sp>
        <p:sp>
          <p:nvSpPr>
            <p:cNvPr id="314" name="Freeform 299"/>
            <p:cNvSpPr>
              <a:spLocks/>
            </p:cNvSpPr>
            <p:nvPr/>
          </p:nvSpPr>
          <p:spPr bwMode="auto">
            <a:xfrm flipH="1">
              <a:off x="4660769" y="5064124"/>
              <a:ext cx="41275" cy="60325"/>
            </a:xfrm>
            <a:custGeom>
              <a:avLst/>
              <a:gdLst/>
              <a:ahLst/>
              <a:cxnLst>
                <a:cxn ang="0">
                  <a:pos x="81" y="59"/>
                </a:cxn>
                <a:cxn ang="0">
                  <a:pos x="59" y="14"/>
                </a:cxn>
                <a:cxn ang="0">
                  <a:pos x="26" y="0"/>
                </a:cxn>
                <a:cxn ang="0">
                  <a:pos x="3" y="11"/>
                </a:cxn>
                <a:cxn ang="0">
                  <a:pos x="0" y="35"/>
                </a:cxn>
                <a:cxn ang="0">
                  <a:pos x="15" y="76"/>
                </a:cxn>
                <a:cxn ang="0">
                  <a:pos x="40" y="115"/>
                </a:cxn>
                <a:cxn ang="0">
                  <a:pos x="71" y="150"/>
                </a:cxn>
                <a:cxn ang="0">
                  <a:pos x="113" y="185"/>
                </a:cxn>
                <a:cxn ang="0">
                  <a:pos x="176" y="216"/>
                </a:cxn>
                <a:cxn ang="0">
                  <a:pos x="119" y="153"/>
                </a:cxn>
                <a:cxn ang="0">
                  <a:pos x="100" y="108"/>
                </a:cxn>
                <a:cxn ang="0">
                  <a:pos x="81" y="59"/>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headEnd/>
              <a:tailEnd/>
            </a:ln>
          </p:spPr>
          <p:txBody>
            <a:bodyPr/>
            <a:lstStyle/>
            <a:p>
              <a:endParaRPr lang="zh-CN" altLang="en-US"/>
            </a:p>
          </p:txBody>
        </p:sp>
        <p:sp>
          <p:nvSpPr>
            <p:cNvPr id="315" name="Freeform 300"/>
            <p:cNvSpPr>
              <a:spLocks/>
            </p:cNvSpPr>
            <p:nvPr/>
          </p:nvSpPr>
          <p:spPr bwMode="auto">
            <a:xfrm flipH="1">
              <a:off x="4536944" y="4746624"/>
              <a:ext cx="98425" cy="77787"/>
            </a:xfrm>
            <a:custGeom>
              <a:avLst/>
              <a:gdLst/>
              <a:ahLst/>
              <a:cxnLst>
                <a:cxn ang="0">
                  <a:pos x="0" y="260"/>
                </a:cxn>
                <a:cxn ang="0">
                  <a:pos x="13" y="153"/>
                </a:cxn>
                <a:cxn ang="0">
                  <a:pos x="101" y="116"/>
                </a:cxn>
                <a:cxn ang="0">
                  <a:pos x="220" y="69"/>
                </a:cxn>
                <a:cxn ang="0">
                  <a:pos x="304" y="35"/>
                </a:cxn>
                <a:cxn ang="0">
                  <a:pos x="386" y="0"/>
                </a:cxn>
                <a:cxn ang="0">
                  <a:pos x="418" y="76"/>
                </a:cxn>
                <a:cxn ang="0">
                  <a:pos x="341" y="119"/>
                </a:cxn>
                <a:cxn ang="0">
                  <a:pos x="252" y="150"/>
                </a:cxn>
                <a:cxn ang="0">
                  <a:pos x="182" y="170"/>
                </a:cxn>
                <a:cxn ang="0">
                  <a:pos x="98" y="216"/>
                </a:cxn>
                <a:cxn ang="0">
                  <a:pos x="0" y="260"/>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headEnd/>
              <a:tailEnd/>
            </a:ln>
          </p:spPr>
          <p:txBody>
            <a:bodyPr/>
            <a:lstStyle/>
            <a:p>
              <a:endParaRPr lang="zh-CN" altLang="en-US"/>
            </a:p>
          </p:txBody>
        </p:sp>
        <p:sp>
          <p:nvSpPr>
            <p:cNvPr id="316" name="Freeform 301"/>
            <p:cNvSpPr>
              <a:spLocks/>
            </p:cNvSpPr>
            <p:nvPr/>
          </p:nvSpPr>
          <p:spPr bwMode="auto">
            <a:xfrm flipH="1">
              <a:off x="4425819" y="5084761"/>
              <a:ext cx="203200" cy="323850"/>
            </a:xfrm>
            <a:custGeom>
              <a:avLst/>
              <a:gdLst/>
              <a:ahLst/>
              <a:cxnLst>
                <a:cxn ang="0">
                  <a:pos x="385" y="172"/>
                </a:cxn>
                <a:cxn ang="0">
                  <a:pos x="543" y="158"/>
                </a:cxn>
                <a:cxn ang="0">
                  <a:pos x="637" y="133"/>
                </a:cxn>
                <a:cxn ang="0">
                  <a:pos x="667" y="90"/>
                </a:cxn>
                <a:cxn ang="0">
                  <a:pos x="667" y="52"/>
                </a:cxn>
                <a:cxn ang="0">
                  <a:pos x="694" y="20"/>
                </a:cxn>
                <a:cxn ang="0">
                  <a:pos x="782" y="0"/>
                </a:cxn>
                <a:cxn ang="0">
                  <a:pos x="863" y="7"/>
                </a:cxn>
                <a:cxn ang="0">
                  <a:pos x="763" y="907"/>
                </a:cxn>
                <a:cxn ang="0">
                  <a:pos x="694" y="990"/>
                </a:cxn>
                <a:cxn ang="0">
                  <a:pos x="605" y="1071"/>
                </a:cxn>
                <a:cxn ang="0">
                  <a:pos x="481" y="1134"/>
                </a:cxn>
                <a:cxn ang="0">
                  <a:pos x="334" y="1153"/>
                </a:cxn>
                <a:cxn ang="0">
                  <a:pos x="138" y="1164"/>
                </a:cxn>
                <a:cxn ang="0">
                  <a:pos x="25" y="1147"/>
                </a:cxn>
                <a:cxn ang="0">
                  <a:pos x="0" y="1083"/>
                </a:cxn>
                <a:cxn ang="0">
                  <a:pos x="13" y="1001"/>
                </a:cxn>
                <a:cxn ang="0">
                  <a:pos x="95" y="750"/>
                </a:cxn>
                <a:cxn ang="0">
                  <a:pos x="163" y="499"/>
                </a:cxn>
                <a:cxn ang="0">
                  <a:pos x="195" y="310"/>
                </a:cxn>
                <a:cxn ang="0">
                  <a:pos x="195" y="259"/>
                </a:cxn>
                <a:cxn ang="0">
                  <a:pos x="239" y="190"/>
                </a:cxn>
                <a:cxn ang="0">
                  <a:pos x="291" y="172"/>
                </a:cxn>
                <a:cxn ang="0">
                  <a:pos x="385" y="172"/>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317" name="Freeform 302"/>
            <p:cNvSpPr>
              <a:spLocks/>
            </p:cNvSpPr>
            <p:nvPr/>
          </p:nvSpPr>
          <p:spPr bwMode="auto">
            <a:xfrm flipH="1">
              <a:off x="4430581" y="5102224"/>
              <a:ext cx="174625" cy="293687"/>
            </a:xfrm>
            <a:custGeom>
              <a:avLst/>
              <a:gdLst/>
              <a:ahLst/>
              <a:cxnLst>
                <a:cxn ang="0">
                  <a:pos x="257" y="214"/>
                </a:cxn>
                <a:cxn ang="0">
                  <a:pos x="397" y="207"/>
                </a:cxn>
                <a:cxn ang="0">
                  <a:pos x="542" y="182"/>
                </a:cxn>
                <a:cxn ang="0">
                  <a:pos x="628" y="138"/>
                </a:cxn>
                <a:cxn ang="0">
                  <a:pos x="679" y="100"/>
                </a:cxn>
                <a:cxn ang="0">
                  <a:pos x="743" y="0"/>
                </a:cxn>
                <a:cxn ang="0">
                  <a:pos x="648" y="822"/>
                </a:cxn>
                <a:cxn ang="0">
                  <a:pos x="585" y="898"/>
                </a:cxn>
                <a:cxn ang="0">
                  <a:pos x="516" y="967"/>
                </a:cxn>
                <a:cxn ang="0">
                  <a:pos x="428" y="1016"/>
                </a:cxn>
                <a:cxn ang="0">
                  <a:pos x="353" y="1042"/>
                </a:cxn>
                <a:cxn ang="0">
                  <a:pos x="257" y="1055"/>
                </a:cxn>
                <a:cxn ang="0">
                  <a:pos x="170" y="1068"/>
                </a:cxn>
                <a:cxn ang="0">
                  <a:pos x="69" y="1068"/>
                </a:cxn>
                <a:cxn ang="0">
                  <a:pos x="24" y="1055"/>
                </a:cxn>
                <a:cxn ang="0">
                  <a:pos x="0" y="1016"/>
                </a:cxn>
                <a:cxn ang="0">
                  <a:pos x="11" y="956"/>
                </a:cxn>
                <a:cxn ang="0">
                  <a:pos x="75" y="809"/>
                </a:cxn>
                <a:cxn ang="0">
                  <a:pos x="184" y="321"/>
                </a:cxn>
                <a:cxn ang="0">
                  <a:pos x="201" y="252"/>
                </a:cxn>
                <a:cxn ang="0">
                  <a:pos x="257" y="214"/>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headEnd/>
              <a:tailEnd/>
            </a:ln>
          </p:spPr>
          <p:txBody>
            <a:bodyPr/>
            <a:lstStyle/>
            <a:p>
              <a:endParaRPr lang="zh-CN" altLang="en-US"/>
            </a:p>
          </p:txBody>
        </p:sp>
      </p:grpSp>
      <p:sp>
        <p:nvSpPr>
          <p:cNvPr id="318" name="Text Box 303"/>
          <p:cNvSpPr txBox="1">
            <a:spLocks noChangeArrowheads="1"/>
          </p:cNvSpPr>
          <p:nvPr/>
        </p:nvSpPr>
        <p:spPr bwMode="auto">
          <a:xfrm>
            <a:off x="11337456" y="2416241"/>
            <a:ext cx="595035" cy="2646878"/>
          </a:xfrm>
          <a:prstGeom prst="rect">
            <a:avLst/>
          </a:prstGeom>
          <a:solidFill>
            <a:srgbClr val="74B836"/>
          </a:solidFill>
          <a:ln w="9525">
            <a:noFill/>
            <a:miter lim="800000"/>
            <a:headEnd/>
            <a:tailEnd/>
          </a:ln>
          <a:effectLst/>
        </p:spPr>
        <p:txBody>
          <a:bodyPr wrap="none">
            <a:spAutoFit/>
          </a:bodyPr>
          <a:lstStyle/>
          <a:p>
            <a:endParaRPr lang="en-US" altLang="zh-CN" sz="3200" dirty="0">
              <a:solidFill>
                <a:schemeClr val="tx2"/>
              </a:solidFill>
              <a:ea typeface="黑体" pitchFamily="2" charset="-122"/>
            </a:endParaRPr>
          </a:p>
          <a:p>
            <a:r>
              <a:rPr lang="zh-CN" altLang="en-US" sz="3200" dirty="0">
                <a:solidFill>
                  <a:schemeClr val="bg1"/>
                </a:solidFill>
                <a:ea typeface="黑体" pitchFamily="2" charset="-122"/>
              </a:rPr>
              <a:t>因</a:t>
            </a:r>
            <a:endParaRPr lang="en-US" altLang="zh-CN" sz="3200" dirty="0">
              <a:solidFill>
                <a:schemeClr val="bg1"/>
              </a:solidFill>
              <a:ea typeface="黑体" pitchFamily="2" charset="-122"/>
            </a:endParaRPr>
          </a:p>
          <a:p>
            <a:r>
              <a:rPr lang="zh-CN" altLang="en-US" sz="3200" dirty="0">
                <a:solidFill>
                  <a:schemeClr val="bg1"/>
                </a:solidFill>
                <a:ea typeface="黑体" pitchFamily="2" charset="-122"/>
              </a:rPr>
              <a:t>特</a:t>
            </a:r>
            <a:endParaRPr lang="en-US" altLang="zh-CN" sz="3200" dirty="0">
              <a:solidFill>
                <a:schemeClr val="bg1"/>
              </a:solidFill>
              <a:ea typeface="黑体" pitchFamily="2" charset="-122"/>
            </a:endParaRPr>
          </a:p>
          <a:p>
            <a:r>
              <a:rPr lang="zh-CN" altLang="en-US" sz="3200" dirty="0">
                <a:solidFill>
                  <a:schemeClr val="bg1"/>
                </a:solidFill>
                <a:ea typeface="黑体" pitchFamily="2" charset="-122"/>
              </a:rPr>
              <a:t>网</a:t>
            </a:r>
            <a:endParaRPr lang="en-US" altLang="zh-CN" sz="3200" dirty="0">
              <a:solidFill>
                <a:schemeClr val="bg1"/>
              </a:solidFill>
              <a:ea typeface="黑体" pitchFamily="2" charset="-122"/>
            </a:endParaRPr>
          </a:p>
          <a:p>
            <a:endParaRPr lang="en-US" altLang="zh-CN" sz="3200" dirty="0">
              <a:solidFill>
                <a:schemeClr val="tx2"/>
              </a:solidFill>
              <a:ea typeface="黑体" pitchFamily="2" charset="-122"/>
            </a:endParaRPr>
          </a:p>
        </p:txBody>
      </p:sp>
      <p:sp>
        <p:nvSpPr>
          <p:cNvPr id="319" name="Line 304"/>
          <p:cNvSpPr>
            <a:spLocks noChangeShapeType="1"/>
          </p:cNvSpPr>
          <p:nvPr/>
        </p:nvSpPr>
        <p:spPr bwMode="auto">
          <a:xfrm flipV="1">
            <a:off x="7411905" y="2809409"/>
            <a:ext cx="0" cy="219075"/>
          </a:xfrm>
          <a:prstGeom prst="line">
            <a:avLst/>
          </a:prstGeom>
          <a:noFill/>
          <a:ln w="9525">
            <a:solidFill>
              <a:schemeClr val="tx1"/>
            </a:solidFill>
            <a:round/>
            <a:headEnd/>
            <a:tailEnd/>
          </a:ln>
          <a:effectLst/>
        </p:spPr>
        <p:txBody>
          <a:bodyPr/>
          <a:lstStyle/>
          <a:p>
            <a:endParaRPr lang="zh-CN" altLang="en-US"/>
          </a:p>
        </p:txBody>
      </p:sp>
      <p:sp>
        <p:nvSpPr>
          <p:cNvPr id="320" name="Line 305"/>
          <p:cNvSpPr>
            <a:spLocks noChangeShapeType="1"/>
          </p:cNvSpPr>
          <p:nvPr/>
        </p:nvSpPr>
        <p:spPr bwMode="auto">
          <a:xfrm flipH="1">
            <a:off x="7518267" y="3136434"/>
            <a:ext cx="104775" cy="0"/>
          </a:xfrm>
          <a:prstGeom prst="line">
            <a:avLst/>
          </a:prstGeom>
          <a:noFill/>
          <a:ln w="9525">
            <a:solidFill>
              <a:schemeClr val="tx1"/>
            </a:solidFill>
            <a:round/>
            <a:headEnd/>
            <a:tailEnd/>
          </a:ln>
          <a:effectLst/>
        </p:spPr>
        <p:txBody>
          <a:bodyPr/>
          <a:lstStyle/>
          <a:p>
            <a:endParaRPr lang="zh-CN" altLang="en-US"/>
          </a:p>
        </p:txBody>
      </p:sp>
      <p:sp>
        <p:nvSpPr>
          <p:cNvPr id="321" name="Oval 307"/>
          <p:cNvSpPr>
            <a:spLocks noChangeArrowheads="1"/>
          </p:cNvSpPr>
          <p:nvPr/>
        </p:nvSpPr>
        <p:spPr bwMode="auto">
          <a:xfrm>
            <a:off x="7413491" y="2570490"/>
            <a:ext cx="2586169" cy="603250"/>
          </a:xfrm>
          <a:prstGeom prst="rect">
            <a:avLst/>
          </a:prstGeom>
          <a:solidFill>
            <a:srgbClr val="1A8ABC"/>
          </a:solidFill>
          <a:ln w="9525">
            <a:noFill/>
            <a:round/>
            <a:headEnd/>
            <a:tailEnd/>
          </a:ln>
          <a:effectLst/>
        </p:spPr>
        <p:txBody>
          <a:bodyPr wrap="none" anchor="ctr"/>
          <a:lstStyle/>
          <a:p>
            <a:endParaRPr lang="zh-CN" altLang="en-US">
              <a:solidFill>
                <a:schemeClr val="bg1"/>
              </a:solidFill>
            </a:endParaRPr>
          </a:p>
        </p:txBody>
      </p:sp>
      <p:sp>
        <p:nvSpPr>
          <p:cNvPr id="322" name="Text Box 308"/>
          <p:cNvSpPr txBox="1">
            <a:spLocks noChangeArrowheads="1"/>
          </p:cNvSpPr>
          <p:nvPr/>
        </p:nvSpPr>
        <p:spPr bwMode="auto">
          <a:xfrm>
            <a:off x="8086610" y="2651096"/>
            <a:ext cx="801823" cy="461665"/>
          </a:xfrm>
          <a:prstGeom prst="rect">
            <a:avLst/>
          </a:prstGeom>
          <a:noFill/>
          <a:ln w="9525">
            <a:noFill/>
            <a:miter lim="800000"/>
            <a:headEnd/>
            <a:tailEnd/>
          </a:ln>
          <a:effectLst/>
        </p:spPr>
        <p:txBody>
          <a:bodyPr wrap="none">
            <a:spAutoFit/>
          </a:bodyPr>
          <a:lstStyle/>
          <a:p>
            <a:r>
              <a:rPr lang="en-US" altLang="zh-CN" b="1" dirty="0">
                <a:solidFill>
                  <a:schemeClr val="bg1"/>
                </a:solidFill>
                <a:latin typeface="+mj-ea"/>
                <a:ea typeface="+mj-ea"/>
              </a:rPr>
              <a:t>ISP</a:t>
            </a:r>
            <a:r>
              <a:rPr lang="en-US" altLang="zh-CN" b="1" baseline="-25000" dirty="0">
                <a:solidFill>
                  <a:schemeClr val="bg1"/>
                </a:solidFill>
                <a:latin typeface="+mj-ea"/>
                <a:ea typeface="+mj-ea"/>
              </a:rPr>
              <a:t>1</a:t>
            </a:r>
          </a:p>
        </p:txBody>
      </p:sp>
      <p:sp>
        <p:nvSpPr>
          <p:cNvPr id="323" name="Oval 310"/>
          <p:cNvSpPr>
            <a:spLocks noChangeArrowheads="1"/>
          </p:cNvSpPr>
          <p:nvPr/>
        </p:nvSpPr>
        <p:spPr bwMode="auto">
          <a:xfrm>
            <a:off x="7413492" y="4128618"/>
            <a:ext cx="2586168" cy="600079"/>
          </a:xfrm>
          <a:prstGeom prst="rect">
            <a:avLst/>
          </a:prstGeom>
          <a:solidFill>
            <a:srgbClr val="1A8ABC"/>
          </a:solidFill>
          <a:ln w="9525">
            <a:noFill/>
            <a:round/>
            <a:headEnd/>
            <a:tailEnd/>
          </a:ln>
          <a:effectLst/>
        </p:spPr>
        <p:txBody>
          <a:bodyPr wrap="none" anchor="ctr"/>
          <a:lstStyle/>
          <a:p>
            <a:endParaRPr lang="zh-CN" altLang="en-US">
              <a:solidFill>
                <a:schemeClr val="bg1"/>
              </a:solidFill>
            </a:endParaRPr>
          </a:p>
        </p:txBody>
      </p:sp>
      <p:sp>
        <p:nvSpPr>
          <p:cNvPr id="324" name="Text Box 311"/>
          <p:cNvSpPr txBox="1">
            <a:spLocks noChangeArrowheads="1"/>
          </p:cNvSpPr>
          <p:nvPr/>
        </p:nvSpPr>
        <p:spPr bwMode="auto">
          <a:xfrm>
            <a:off x="8129455" y="4218707"/>
            <a:ext cx="801823" cy="461665"/>
          </a:xfrm>
          <a:prstGeom prst="rect">
            <a:avLst/>
          </a:prstGeom>
          <a:noFill/>
          <a:ln w="9525">
            <a:noFill/>
            <a:miter lim="800000"/>
            <a:headEnd/>
            <a:tailEnd/>
          </a:ln>
          <a:effectLst/>
        </p:spPr>
        <p:txBody>
          <a:bodyPr wrap="none">
            <a:spAutoFit/>
          </a:bodyPr>
          <a:lstStyle/>
          <a:p>
            <a:r>
              <a:rPr lang="en-US" altLang="zh-CN" b="1" dirty="0">
                <a:solidFill>
                  <a:schemeClr val="bg1"/>
                </a:solidFill>
                <a:latin typeface="+mj-ea"/>
                <a:ea typeface="+mj-ea"/>
              </a:rPr>
              <a:t>ISP</a:t>
            </a:r>
            <a:r>
              <a:rPr lang="en-US" altLang="zh-CN" b="1" baseline="-25000" dirty="0">
                <a:solidFill>
                  <a:schemeClr val="bg1"/>
                </a:solidFill>
                <a:latin typeface="+mj-ea"/>
                <a:ea typeface="+mj-ea"/>
              </a:rPr>
              <a:t>2</a:t>
            </a:r>
          </a:p>
        </p:txBody>
      </p:sp>
      <p:grpSp>
        <p:nvGrpSpPr>
          <p:cNvPr id="325" name="Group 411"/>
          <p:cNvGrpSpPr>
            <a:grpSpLocks/>
          </p:cNvGrpSpPr>
          <p:nvPr/>
        </p:nvGrpSpPr>
        <p:grpSpPr bwMode="auto">
          <a:xfrm>
            <a:off x="5237823" y="4796632"/>
            <a:ext cx="928688" cy="919162"/>
            <a:chOff x="992" y="2426"/>
            <a:chExt cx="540" cy="641"/>
          </a:xfrm>
        </p:grpSpPr>
        <p:sp>
          <p:nvSpPr>
            <p:cNvPr id="326" name="Freeform 313"/>
            <p:cNvSpPr>
              <a:spLocks/>
            </p:cNvSpPr>
            <p:nvPr/>
          </p:nvSpPr>
          <p:spPr bwMode="auto">
            <a:xfrm flipH="1">
              <a:off x="1251" y="2660"/>
              <a:ext cx="161" cy="143"/>
            </a:xfrm>
            <a:custGeom>
              <a:avLst/>
              <a:gdLst/>
              <a:ahLst/>
              <a:cxnLst>
                <a:cxn ang="0">
                  <a:pos x="0" y="225"/>
                </a:cxn>
                <a:cxn ang="0">
                  <a:pos x="0" y="738"/>
                </a:cxn>
                <a:cxn ang="0">
                  <a:pos x="1188" y="360"/>
                </a:cxn>
                <a:cxn ang="0">
                  <a:pos x="1188" y="0"/>
                </a:cxn>
                <a:cxn ang="0">
                  <a:pos x="0" y="225"/>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327" name="Freeform 314"/>
            <p:cNvSpPr>
              <a:spLocks/>
            </p:cNvSpPr>
            <p:nvPr/>
          </p:nvSpPr>
          <p:spPr bwMode="auto">
            <a:xfrm flipH="1">
              <a:off x="1412" y="2694"/>
              <a:ext cx="120" cy="109"/>
            </a:xfrm>
            <a:custGeom>
              <a:avLst/>
              <a:gdLst/>
              <a:ahLst/>
              <a:cxnLst>
                <a:cxn ang="0">
                  <a:pos x="882" y="50"/>
                </a:cxn>
                <a:cxn ang="0">
                  <a:pos x="882" y="563"/>
                </a:cxn>
                <a:cxn ang="0">
                  <a:pos x="0" y="436"/>
                </a:cxn>
                <a:cxn ang="0">
                  <a:pos x="0" y="0"/>
                </a:cxn>
                <a:cxn ang="0">
                  <a:pos x="882" y="50"/>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328" name="Freeform 315"/>
            <p:cNvSpPr>
              <a:spLocks/>
            </p:cNvSpPr>
            <p:nvPr/>
          </p:nvSpPr>
          <p:spPr bwMode="auto">
            <a:xfrm flipH="1">
              <a:off x="1251" y="2660"/>
              <a:ext cx="281" cy="44"/>
            </a:xfrm>
            <a:custGeom>
              <a:avLst/>
              <a:gdLst/>
              <a:ahLst/>
              <a:cxnLst>
                <a:cxn ang="0">
                  <a:pos x="0" y="175"/>
                </a:cxn>
                <a:cxn ang="0">
                  <a:pos x="892" y="225"/>
                </a:cxn>
                <a:cxn ang="0">
                  <a:pos x="2070" y="0"/>
                </a:cxn>
                <a:cxn ang="0">
                  <a:pos x="1202" y="0"/>
                </a:cxn>
                <a:cxn ang="0">
                  <a:pos x="0" y="175"/>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329" name="Freeform 316"/>
            <p:cNvSpPr>
              <a:spLocks/>
            </p:cNvSpPr>
            <p:nvPr/>
          </p:nvSpPr>
          <p:spPr bwMode="auto">
            <a:xfrm flipH="1">
              <a:off x="1338" y="2648"/>
              <a:ext cx="102" cy="40"/>
            </a:xfrm>
            <a:custGeom>
              <a:avLst/>
              <a:gdLst/>
              <a:ahLst/>
              <a:cxnLst>
                <a:cxn ang="0">
                  <a:pos x="0" y="120"/>
                </a:cxn>
                <a:cxn ang="0">
                  <a:pos x="0" y="188"/>
                </a:cxn>
                <a:cxn ang="0">
                  <a:pos x="351" y="210"/>
                </a:cxn>
                <a:cxn ang="0">
                  <a:pos x="751" y="135"/>
                </a:cxn>
                <a:cxn ang="0">
                  <a:pos x="751" y="0"/>
                </a:cxn>
                <a:cxn ang="0">
                  <a:pos x="0" y="120"/>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330" name="Freeform 317"/>
            <p:cNvSpPr>
              <a:spLocks/>
            </p:cNvSpPr>
            <p:nvPr/>
          </p:nvSpPr>
          <p:spPr bwMode="auto">
            <a:xfrm flipH="1">
              <a:off x="1282" y="2475"/>
              <a:ext cx="131" cy="198"/>
            </a:xfrm>
            <a:custGeom>
              <a:avLst/>
              <a:gdLst/>
              <a:ahLst/>
              <a:cxnLst>
                <a:cxn ang="0">
                  <a:pos x="135" y="1031"/>
                </a:cxn>
                <a:cxn ang="0">
                  <a:pos x="0" y="33"/>
                </a:cxn>
                <a:cxn ang="0">
                  <a:pos x="827" y="0"/>
                </a:cxn>
                <a:cxn ang="0">
                  <a:pos x="960" y="889"/>
                </a:cxn>
                <a:cxn ang="0">
                  <a:pos x="135" y="1031"/>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331" name="Freeform 318"/>
            <p:cNvSpPr>
              <a:spLocks/>
            </p:cNvSpPr>
            <p:nvPr/>
          </p:nvSpPr>
          <p:spPr bwMode="auto">
            <a:xfrm flipH="1">
              <a:off x="1396" y="2480"/>
              <a:ext cx="114" cy="198"/>
            </a:xfrm>
            <a:custGeom>
              <a:avLst/>
              <a:gdLst/>
              <a:ahLst/>
              <a:cxnLst>
                <a:cxn ang="0">
                  <a:pos x="715" y="0"/>
                </a:cxn>
                <a:cxn ang="0">
                  <a:pos x="0" y="228"/>
                </a:cxn>
                <a:cxn ang="0">
                  <a:pos x="102" y="1026"/>
                </a:cxn>
                <a:cxn ang="0">
                  <a:pos x="850" y="1000"/>
                </a:cxn>
                <a:cxn ang="0">
                  <a:pos x="715" y="0"/>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332" name="Freeform 319"/>
            <p:cNvSpPr>
              <a:spLocks/>
            </p:cNvSpPr>
            <p:nvPr/>
          </p:nvSpPr>
          <p:spPr bwMode="auto">
            <a:xfrm flipH="1">
              <a:off x="1297" y="2495"/>
              <a:ext cx="95" cy="148"/>
            </a:xfrm>
            <a:custGeom>
              <a:avLst/>
              <a:gdLst/>
              <a:ahLst/>
              <a:cxnLst>
                <a:cxn ang="0">
                  <a:pos x="0" y="36"/>
                </a:cxn>
                <a:cxn ang="0">
                  <a:pos x="98" y="778"/>
                </a:cxn>
                <a:cxn ang="0">
                  <a:pos x="689" y="689"/>
                </a:cxn>
                <a:cxn ang="0">
                  <a:pos x="587" y="0"/>
                </a:cxn>
                <a:cxn ang="0">
                  <a:pos x="0" y="36"/>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333" name="Freeform 320"/>
            <p:cNvSpPr>
              <a:spLocks/>
            </p:cNvSpPr>
            <p:nvPr/>
          </p:nvSpPr>
          <p:spPr bwMode="auto">
            <a:xfrm flipH="1">
              <a:off x="1262" y="2675"/>
              <a:ext cx="92" cy="93"/>
            </a:xfrm>
            <a:custGeom>
              <a:avLst/>
              <a:gdLst/>
              <a:ahLst/>
              <a:cxnLst>
                <a:cxn ang="0">
                  <a:pos x="674" y="0"/>
                </a:cxn>
                <a:cxn ang="0">
                  <a:pos x="0" y="143"/>
                </a:cxn>
                <a:cxn ang="0">
                  <a:pos x="0" y="482"/>
                </a:cxn>
                <a:cxn ang="0">
                  <a:pos x="674" y="271"/>
                </a:cxn>
                <a:cxn ang="0">
                  <a:pos x="674" y="0"/>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334" name="Line 321"/>
            <p:cNvSpPr>
              <a:spLocks noChangeShapeType="1"/>
            </p:cNvSpPr>
            <p:nvPr/>
          </p:nvSpPr>
          <p:spPr bwMode="auto">
            <a:xfrm flipH="1" flipV="1">
              <a:off x="1269" y="2699"/>
              <a:ext cx="24" cy="6"/>
            </a:xfrm>
            <a:prstGeom prst="line">
              <a:avLst/>
            </a:prstGeom>
            <a:noFill/>
            <a:ln w="9525">
              <a:solidFill>
                <a:srgbClr val="000000"/>
              </a:solidFill>
              <a:round/>
              <a:headEnd/>
              <a:tailEnd/>
            </a:ln>
          </p:spPr>
          <p:txBody>
            <a:bodyPr/>
            <a:lstStyle/>
            <a:p>
              <a:endParaRPr lang="zh-CN" altLang="en-US"/>
            </a:p>
          </p:txBody>
        </p:sp>
        <p:sp>
          <p:nvSpPr>
            <p:cNvPr id="335" name="Line 322"/>
            <p:cNvSpPr>
              <a:spLocks noChangeShapeType="1"/>
            </p:cNvSpPr>
            <p:nvPr/>
          </p:nvSpPr>
          <p:spPr bwMode="auto">
            <a:xfrm>
              <a:off x="1307" y="2709"/>
              <a:ext cx="31" cy="11"/>
            </a:xfrm>
            <a:prstGeom prst="line">
              <a:avLst/>
            </a:prstGeom>
            <a:noFill/>
            <a:ln w="9525">
              <a:solidFill>
                <a:srgbClr val="000000"/>
              </a:solidFill>
              <a:round/>
              <a:headEnd/>
              <a:tailEnd/>
            </a:ln>
          </p:spPr>
          <p:txBody>
            <a:bodyPr/>
            <a:lstStyle/>
            <a:p>
              <a:endParaRPr lang="zh-CN" altLang="en-US"/>
            </a:p>
          </p:txBody>
        </p:sp>
        <p:sp>
          <p:nvSpPr>
            <p:cNvPr id="336" name="Line 323"/>
            <p:cNvSpPr>
              <a:spLocks noChangeShapeType="1"/>
            </p:cNvSpPr>
            <p:nvPr/>
          </p:nvSpPr>
          <p:spPr bwMode="auto">
            <a:xfrm flipH="1">
              <a:off x="1300" y="2687"/>
              <a:ext cx="0" cy="60"/>
            </a:xfrm>
            <a:prstGeom prst="line">
              <a:avLst/>
            </a:prstGeom>
            <a:noFill/>
            <a:ln w="1588">
              <a:solidFill>
                <a:srgbClr val="000000"/>
              </a:solidFill>
              <a:round/>
              <a:headEnd/>
              <a:tailEnd/>
            </a:ln>
          </p:spPr>
          <p:txBody>
            <a:bodyPr/>
            <a:lstStyle/>
            <a:p>
              <a:endParaRPr lang="zh-CN" altLang="en-US"/>
            </a:p>
          </p:txBody>
        </p:sp>
        <p:sp>
          <p:nvSpPr>
            <p:cNvPr id="337" name="Line 324"/>
            <p:cNvSpPr>
              <a:spLocks noChangeShapeType="1"/>
            </p:cNvSpPr>
            <p:nvPr/>
          </p:nvSpPr>
          <p:spPr bwMode="auto">
            <a:xfrm flipH="1">
              <a:off x="1343" y="2700"/>
              <a:ext cx="1" cy="66"/>
            </a:xfrm>
            <a:prstGeom prst="line">
              <a:avLst/>
            </a:prstGeom>
            <a:noFill/>
            <a:ln w="1588">
              <a:solidFill>
                <a:srgbClr val="000000"/>
              </a:solidFill>
              <a:round/>
              <a:headEnd/>
              <a:tailEnd/>
            </a:ln>
          </p:spPr>
          <p:txBody>
            <a:bodyPr/>
            <a:lstStyle/>
            <a:p>
              <a:endParaRPr lang="zh-CN" altLang="en-US"/>
            </a:p>
          </p:txBody>
        </p:sp>
        <p:sp>
          <p:nvSpPr>
            <p:cNvPr id="338" name="Line 325"/>
            <p:cNvSpPr>
              <a:spLocks noChangeShapeType="1"/>
            </p:cNvSpPr>
            <p:nvPr/>
          </p:nvSpPr>
          <p:spPr bwMode="auto">
            <a:xfrm>
              <a:off x="1261" y="2699"/>
              <a:ext cx="83" cy="30"/>
            </a:xfrm>
            <a:prstGeom prst="line">
              <a:avLst/>
            </a:prstGeom>
            <a:noFill/>
            <a:ln w="1588">
              <a:solidFill>
                <a:srgbClr val="000000"/>
              </a:solidFill>
              <a:round/>
              <a:headEnd/>
              <a:tailEnd/>
            </a:ln>
          </p:spPr>
          <p:txBody>
            <a:bodyPr/>
            <a:lstStyle/>
            <a:p>
              <a:endParaRPr lang="zh-CN" altLang="en-US"/>
            </a:p>
          </p:txBody>
        </p:sp>
        <p:sp>
          <p:nvSpPr>
            <p:cNvPr id="339" name="Line 326"/>
            <p:cNvSpPr>
              <a:spLocks noChangeShapeType="1"/>
            </p:cNvSpPr>
            <p:nvPr/>
          </p:nvSpPr>
          <p:spPr bwMode="auto">
            <a:xfrm flipH="1" flipV="1">
              <a:off x="1261" y="2690"/>
              <a:ext cx="83" cy="27"/>
            </a:xfrm>
            <a:prstGeom prst="line">
              <a:avLst/>
            </a:prstGeom>
            <a:noFill/>
            <a:ln w="1588">
              <a:solidFill>
                <a:srgbClr val="000000"/>
              </a:solidFill>
              <a:round/>
              <a:headEnd/>
              <a:tailEnd/>
            </a:ln>
          </p:spPr>
          <p:txBody>
            <a:bodyPr/>
            <a:lstStyle/>
            <a:p>
              <a:endParaRPr lang="zh-CN" altLang="en-US"/>
            </a:p>
          </p:txBody>
        </p:sp>
        <p:sp>
          <p:nvSpPr>
            <p:cNvPr id="340" name="Freeform 327"/>
            <p:cNvSpPr>
              <a:spLocks/>
            </p:cNvSpPr>
            <p:nvPr/>
          </p:nvSpPr>
          <p:spPr bwMode="auto">
            <a:xfrm flipH="1">
              <a:off x="1363" y="2764"/>
              <a:ext cx="10" cy="37"/>
            </a:xfrm>
            <a:custGeom>
              <a:avLst/>
              <a:gdLst/>
              <a:ahLst/>
              <a:cxnLst>
                <a:cxn ang="0">
                  <a:pos x="23" y="0"/>
                </a:cxn>
                <a:cxn ang="0">
                  <a:pos x="0" y="183"/>
                </a:cxn>
                <a:cxn ang="0">
                  <a:pos x="55" y="194"/>
                </a:cxn>
                <a:cxn ang="0">
                  <a:pos x="75" y="8"/>
                </a:cxn>
                <a:cxn ang="0">
                  <a:pos x="23" y="0"/>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341" name="Freeform 328"/>
            <p:cNvSpPr>
              <a:spLocks/>
            </p:cNvSpPr>
            <p:nvPr/>
          </p:nvSpPr>
          <p:spPr bwMode="auto">
            <a:xfrm flipH="1">
              <a:off x="1338" y="2769"/>
              <a:ext cx="28" cy="32"/>
            </a:xfrm>
            <a:custGeom>
              <a:avLst/>
              <a:gdLst/>
              <a:ahLst/>
              <a:cxnLst>
                <a:cxn ang="0">
                  <a:pos x="17" y="5"/>
                </a:cxn>
                <a:cxn ang="0">
                  <a:pos x="0" y="168"/>
                </a:cxn>
                <a:cxn ang="0">
                  <a:pos x="206" y="84"/>
                </a:cxn>
                <a:cxn ang="0">
                  <a:pos x="126" y="58"/>
                </a:cxn>
                <a:cxn ang="0">
                  <a:pos x="52" y="97"/>
                </a:cxn>
                <a:cxn ang="0">
                  <a:pos x="75" y="0"/>
                </a:cxn>
                <a:cxn ang="0">
                  <a:pos x="17" y="5"/>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342" name="Freeform 329"/>
            <p:cNvSpPr>
              <a:spLocks/>
            </p:cNvSpPr>
            <p:nvPr/>
          </p:nvSpPr>
          <p:spPr bwMode="auto">
            <a:xfrm flipH="1">
              <a:off x="1169" y="2677"/>
              <a:ext cx="215" cy="141"/>
            </a:xfrm>
            <a:custGeom>
              <a:avLst/>
              <a:gdLst/>
              <a:ahLst/>
              <a:cxnLst>
                <a:cxn ang="0">
                  <a:pos x="0" y="309"/>
                </a:cxn>
                <a:cxn ang="0">
                  <a:pos x="759" y="729"/>
                </a:cxn>
                <a:cxn ang="0">
                  <a:pos x="1583" y="318"/>
                </a:cxn>
                <a:cxn ang="0">
                  <a:pos x="951" y="0"/>
                </a:cxn>
                <a:cxn ang="0">
                  <a:pos x="0" y="30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343" name="Freeform 330"/>
            <p:cNvSpPr>
              <a:spLocks/>
            </p:cNvSpPr>
            <p:nvPr/>
          </p:nvSpPr>
          <p:spPr bwMode="auto">
            <a:xfrm flipH="1">
              <a:off x="1280" y="2736"/>
              <a:ext cx="108" cy="101"/>
            </a:xfrm>
            <a:custGeom>
              <a:avLst/>
              <a:gdLst/>
              <a:ahLst/>
              <a:cxnLst>
                <a:cxn ang="0">
                  <a:pos x="28" y="0"/>
                </a:cxn>
                <a:cxn ang="0">
                  <a:pos x="792" y="426"/>
                </a:cxn>
                <a:cxn ang="0">
                  <a:pos x="770" y="516"/>
                </a:cxn>
                <a:cxn ang="0">
                  <a:pos x="0" y="82"/>
                </a:cxn>
                <a:cxn ang="0">
                  <a:pos x="28" y="0"/>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344" name="Freeform 331"/>
            <p:cNvSpPr>
              <a:spLocks/>
            </p:cNvSpPr>
            <p:nvPr/>
          </p:nvSpPr>
          <p:spPr bwMode="auto">
            <a:xfrm flipH="1">
              <a:off x="1168" y="2739"/>
              <a:ext cx="114" cy="98"/>
            </a:xfrm>
            <a:custGeom>
              <a:avLst/>
              <a:gdLst/>
              <a:ahLst/>
              <a:cxnLst>
                <a:cxn ang="0">
                  <a:pos x="0" y="507"/>
                </a:cxn>
                <a:cxn ang="0">
                  <a:pos x="25" y="411"/>
                </a:cxn>
                <a:cxn ang="0">
                  <a:pos x="846" y="0"/>
                </a:cxn>
                <a:cxn ang="0">
                  <a:pos x="817" y="76"/>
                </a:cxn>
                <a:cxn ang="0">
                  <a:pos x="0" y="507"/>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345" name="Freeform 332"/>
            <p:cNvSpPr>
              <a:spLocks/>
            </p:cNvSpPr>
            <p:nvPr/>
          </p:nvSpPr>
          <p:spPr bwMode="auto">
            <a:xfrm flipH="1">
              <a:off x="1255" y="2742"/>
              <a:ext cx="87" cy="64"/>
            </a:xfrm>
            <a:custGeom>
              <a:avLst/>
              <a:gdLst/>
              <a:ahLst/>
              <a:cxnLst>
                <a:cxn ang="0">
                  <a:pos x="0" y="83"/>
                </a:cxn>
                <a:cxn ang="0">
                  <a:pos x="220" y="0"/>
                </a:cxn>
                <a:cxn ang="0">
                  <a:pos x="637" y="224"/>
                </a:cxn>
                <a:cxn ang="0">
                  <a:pos x="425" y="321"/>
                </a:cxn>
                <a:cxn ang="0">
                  <a:pos x="0" y="83"/>
                </a:cxn>
              </a:cxnLst>
              <a:rect l="0" t="0" r="r" b="b"/>
              <a:pathLst>
                <a:path w="637" h="321">
                  <a:moveTo>
                    <a:pt x="0" y="83"/>
                  </a:moveTo>
                  <a:lnTo>
                    <a:pt x="220" y="0"/>
                  </a:lnTo>
                  <a:lnTo>
                    <a:pt x="637" y="224"/>
                  </a:lnTo>
                  <a:lnTo>
                    <a:pt x="425" y="321"/>
                  </a:lnTo>
                  <a:lnTo>
                    <a:pt x="0" y="83"/>
                  </a:lnTo>
                  <a:close/>
                </a:path>
              </a:pathLst>
            </a:custGeom>
            <a:solidFill>
              <a:srgbClr val="A0A0A0"/>
            </a:solidFill>
            <a:ln w="9525">
              <a:noFill/>
              <a:round/>
              <a:headEnd/>
              <a:tailEnd/>
            </a:ln>
          </p:spPr>
          <p:txBody>
            <a:bodyPr/>
            <a:lstStyle/>
            <a:p>
              <a:endParaRPr lang="zh-CN" altLang="en-US"/>
            </a:p>
          </p:txBody>
        </p:sp>
        <p:sp>
          <p:nvSpPr>
            <p:cNvPr id="346" name="Freeform 333"/>
            <p:cNvSpPr>
              <a:spLocks/>
            </p:cNvSpPr>
            <p:nvPr/>
          </p:nvSpPr>
          <p:spPr bwMode="auto">
            <a:xfrm flipH="1">
              <a:off x="1178" y="2700"/>
              <a:ext cx="129" cy="84"/>
            </a:xfrm>
            <a:custGeom>
              <a:avLst/>
              <a:gdLst/>
              <a:ahLst/>
              <a:cxnLst>
                <a:cxn ang="0">
                  <a:pos x="0" y="210"/>
                </a:cxn>
                <a:cxn ang="0">
                  <a:pos x="410" y="434"/>
                </a:cxn>
                <a:cxn ang="0">
                  <a:pos x="938" y="186"/>
                </a:cxn>
                <a:cxn ang="0">
                  <a:pos x="554" y="0"/>
                </a:cxn>
                <a:cxn ang="0">
                  <a:pos x="0" y="210"/>
                </a:cxn>
              </a:cxnLst>
              <a:rect l="0" t="0" r="r" b="b"/>
              <a:pathLst>
                <a:path w="938" h="434">
                  <a:moveTo>
                    <a:pt x="0" y="210"/>
                  </a:moveTo>
                  <a:lnTo>
                    <a:pt x="410" y="434"/>
                  </a:lnTo>
                  <a:lnTo>
                    <a:pt x="938" y="186"/>
                  </a:lnTo>
                  <a:lnTo>
                    <a:pt x="554" y="0"/>
                  </a:lnTo>
                  <a:lnTo>
                    <a:pt x="0" y="210"/>
                  </a:lnTo>
                  <a:close/>
                </a:path>
              </a:pathLst>
            </a:custGeom>
            <a:solidFill>
              <a:srgbClr val="A0A0A0"/>
            </a:solidFill>
            <a:ln w="9525">
              <a:noFill/>
              <a:round/>
              <a:headEnd/>
              <a:tailEnd/>
            </a:ln>
          </p:spPr>
          <p:txBody>
            <a:bodyPr/>
            <a:lstStyle/>
            <a:p>
              <a:endParaRPr lang="zh-CN" altLang="en-US"/>
            </a:p>
          </p:txBody>
        </p:sp>
        <p:sp>
          <p:nvSpPr>
            <p:cNvPr id="347" name="Freeform 334"/>
            <p:cNvSpPr>
              <a:spLocks/>
            </p:cNvSpPr>
            <p:nvPr/>
          </p:nvSpPr>
          <p:spPr bwMode="auto">
            <a:xfrm flipH="1">
              <a:off x="1232" y="2682"/>
              <a:ext cx="141" cy="75"/>
            </a:xfrm>
            <a:custGeom>
              <a:avLst/>
              <a:gdLst/>
              <a:ahLst/>
              <a:cxnLst>
                <a:cxn ang="0">
                  <a:pos x="216" y="395"/>
                </a:cxn>
                <a:cxn ang="0">
                  <a:pos x="0" y="285"/>
                </a:cxn>
                <a:cxn ang="0">
                  <a:pos x="867" y="0"/>
                </a:cxn>
                <a:cxn ang="0">
                  <a:pos x="1034" y="82"/>
                </a:cxn>
                <a:cxn ang="0">
                  <a:pos x="216" y="395"/>
                </a:cxn>
              </a:cxnLst>
              <a:rect l="0" t="0" r="r" b="b"/>
              <a:pathLst>
                <a:path w="1034" h="395">
                  <a:moveTo>
                    <a:pt x="216" y="395"/>
                  </a:moveTo>
                  <a:lnTo>
                    <a:pt x="0" y="285"/>
                  </a:lnTo>
                  <a:lnTo>
                    <a:pt x="867" y="0"/>
                  </a:lnTo>
                  <a:lnTo>
                    <a:pt x="1034" y="82"/>
                  </a:lnTo>
                  <a:lnTo>
                    <a:pt x="216" y="395"/>
                  </a:lnTo>
                  <a:close/>
                </a:path>
              </a:pathLst>
            </a:custGeom>
            <a:solidFill>
              <a:srgbClr val="A0A0A0"/>
            </a:solidFill>
            <a:ln w="9525">
              <a:noFill/>
              <a:round/>
              <a:headEnd/>
              <a:tailEnd/>
            </a:ln>
          </p:spPr>
          <p:txBody>
            <a:bodyPr/>
            <a:lstStyle/>
            <a:p>
              <a:endParaRPr lang="zh-CN" altLang="en-US"/>
            </a:p>
          </p:txBody>
        </p:sp>
        <p:sp>
          <p:nvSpPr>
            <p:cNvPr id="348" name="Line 335"/>
            <p:cNvSpPr>
              <a:spLocks noChangeShapeType="1"/>
            </p:cNvSpPr>
            <p:nvPr/>
          </p:nvSpPr>
          <p:spPr bwMode="auto">
            <a:xfrm flipH="1" flipV="1">
              <a:off x="1249" y="2685"/>
              <a:ext cx="120" cy="59"/>
            </a:xfrm>
            <a:prstGeom prst="line">
              <a:avLst/>
            </a:prstGeom>
            <a:noFill/>
            <a:ln w="4763">
              <a:solidFill>
                <a:srgbClr val="808080"/>
              </a:solidFill>
              <a:round/>
              <a:headEnd/>
              <a:tailEnd/>
            </a:ln>
          </p:spPr>
          <p:txBody>
            <a:bodyPr/>
            <a:lstStyle/>
            <a:p>
              <a:endParaRPr lang="zh-CN" altLang="en-US"/>
            </a:p>
          </p:txBody>
        </p:sp>
        <p:sp>
          <p:nvSpPr>
            <p:cNvPr id="349" name="Line 336"/>
            <p:cNvSpPr>
              <a:spLocks noChangeShapeType="1"/>
            </p:cNvSpPr>
            <p:nvPr/>
          </p:nvSpPr>
          <p:spPr bwMode="auto">
            <a:xfrm flipH="1" flipV="1">
              <a:off x="1242" y="2688"/>
              <a:ext cx="117" cy="61"/>
            </a:xfrm>
            <a:prstGeom prst="line">
              <a:avLst/>
            </a:prstGeom>
            <a:noFill/>
            <a:ln w="4763">
              <a:solidFill>
                <a:srgbClr val="808080"/>
              </a:solidFill>
              <a:round/>
              <a:headEnd/>
              <a:tailEnd/>
            </a:ln>
          </p:spPr>
          <p:txBody>
            <a:bodyPr/>
            <a:lstStyle/>
            <a:p>
              <a:endParaRPr lang="zh-CN" altLang="en-US"/>
            </a:p>
          </p:txBody>
        </p:sp>
        <p:sp>
          <p:nvSpPr>
            <p:cNvPr id="350" name="Line 337"/>
            <p:cNvSpPr>
              <a:spLocks noChangeShapeType="1"/>
            </p:cNvSpPr>
            <p:nvPr/>
          </p:nvSpPr>
          <p:spPr bwMode="auto">
            <a:xfrm flipH="1" flipV="1">
              <a:off x="1236" y="2694"/>
              <a:ext cx="115" cy="62"/>
            </a:xfrm>
            <a:prstGeom prst="line">
              <a:avLst/>
            </a:prstGeom>
            <a:noFill/>
            <a:ln w="4763">
              <a:solidFill>
                <a:srgbClr val="808080"/>
              </a:solidFill>
              <a:round/>
              <a:headEnd/>
              <a:tailEnd/>
            </a:ln>
          </p:spPr>
          <p:txBody>
            <a:bodyPr/>
            <a:lstStyle/>
            <a:p>
              <a:endParaRPr lang="zh-CN" altLang="en-US"/>
            </a:p>
          </p:txBody>
        </p:sp>
        <p:sp>
          <p:nvSpPr>
            <p:cNvPr id="351" name="Line 338"/>
            <p:cNvSpPr>
              <a:spLocks noChangeShapeType="1"/>
            </p:cNvSpPr>
            <p:nvPr/>
          </p:nvSpPr>
          <p:spPr bwMode="auto">
            <a:xfrm flipH="1" flipV="1">
              <a:off x="1222" y="2704"/>
              <a:ext cx="113" cy="64"/>
            </a:xfrm>
            <a:prstGeom prst="line">
              <a:avLst/>
            </a:prstGeom>
            <a:noFill/>
            <a:ln w="4763">
              <a:solidFill>
                <a:srgbClr val="808080"/>
              </a:solidFill>
              <a:round/>
              <a:headEnd/>
              <a:tailEnd/>
            </a:ln>
          </p:spPr>
          <p:txBody>
            <a:bodyPr/>
            <a:lstStyle/>
            <a:p>
              <a:endParaRPr lang="zh-CN" altLang="en-US"/>
            </a:p>
          </p:txBody>
        </p:sp>
        <p:sp>
          <p:nvSpPr>
            <p:cNvPr id="352" name="Line 339"/>
            <p:cNvSpPr>
              <a:spLocks noChangeShapeType="1"/>
            </p:cNvSpPr>
            <p:nvPr/>
          </p:nvSpPr>
          <p:spPr bwMode="auto">
            <a:xfrm flipH="1" flipV="1">
              <a:off x="1213" y="2710"/>
              <a:ext cx="112" cy="66"/>
            </a:xfrm>
            <a:prstGeom prst="line">
              <a:avLst/>
            </a:prstGeom>
            <a:noFill/>
            <a:ln w="4763">
              <a:solidFill>
                <a:srgbClr val="808080"/>
              </a:solidFill>
              <a:round/>
              <a:headEnd/>
              <a:tailEnd/>
            </a:ln>
          </p:spPr>
          <p:txBody>
            <a:bodyPr/>
            <a:lstStyle/>
            <a:p>
              <a:endParaRPr lang="zh-CN" altLang="en-US"/>
            </a:p>
          </p:txBody>
        </p:sp>
        <p:sp>
          <p:nvSpPr>
            <p:cNvPr id="353" name="Line 340"/>
            <p:cNvSpPr>
              <a:spLocks noChangeShapeType="1"/>
            </p:cNvSpPr>
            <p:nvPr/>
          </p:nvSpPr>
          <p:spPr bwMode="auto">
            <a:xfrm flipH="1" flipV="1">
              <a:off x="1212" y="2720"/>
              <a:ext cx="101" cy="61"/>
            </a:xfrm>
            <a:prstGeom prst="line">
              <a:avLst/>
            </a:prstGeom>
            <a:noFill/>
            <a:ln w="4763">
              <a:solidFill>
                <a:srgbClr val="808080"/>
              </a:solidFill>
              <a:round/>
              <a:headEnd/>
              <a:tailEnd/>
            </a:ln>
          </p:spPr>
          <p:txBody>
            <a:bodyPr/>
            <a:lstStyle/>
            <a:p>
              <a:endParaRPr lang="zh-CN" altLang="en-US"/>
            </a:p>
          </p:txBody>
        </p:sp>
        <p:sp>
          <p:nvSpPr>
            <p:cNvPr id="354" name="Line 341"/>
            <p:cNvSpPr>
              <a:spLocks noChangeShapeType="1"/>
            </p:cNvSpPr>
            <p:nvPr/>
          </p:nvSpPr>
          <p:spPr bwMode="auto">
            <a:xfrm flipH="1" flipV="1">
              <a:off x="1205" y="2725"/>
              <a:ext cx="98" cy="63"/>
            </a:xfrm>
            <a:prstGeom prst="line">
              <a:avLst/>
            </a:prstGeom>
            <a:noFill/>
            <a:ln w="4763">
              <a:solidFill>
                <a:srgbClr val="808080"/>
              </a:solidFill>
              <a:round/>
              <a:headEnd/>
              <a:tailEnd/>
            </a:ln>
          </p:spPr>
          <p:txBody>
            <a:bodyPr/>
            <a:lstStyle/>
            <a:p>
              <a:endParaRPr lang="zh-CN" altLang="en-US"/>
            </a:p>
          </p:txBody>
        </p:sp>
        <p:sp>
          <p:nvSpPr>
            <p:cNvPr id="355" name="Line 342"/>
            <p:cNvSpPr>
              <a:spLocks noChangeShapeType="1"/>
            </p:cNvSpPr>
            <p:nvPr/>
          </p:nvSpPr>
          <p:spPr bwMode="auto">
            <a:xfrm flipH="1" flipV="1">
              <a:off x="1196" y="2734"/>
              <a:ext cx="93" cy="60"/>
            </a:xfrm>
            <a:prstGeom prst="line">
              <a:avLst/>
            </a:prstGeom>
            <a:noFill/>
            <a:ln w="4763">
              <a:solidFill>
                <a:srgbClr val="808080"/>
              </a:solidFill>
              <a:round/>
              <a:headEnd/>
              <a:tailEnd/>
            </a:ln>
          </p:spPr>
          <p:txBody>
            <a:bodyPr/>
            <a:lstStyle/>
            <a:p>
              <a:endParaRPr lang="zh-CN" altLang="en-US"/>
            </a:p>
          </p:txBody>
        </p:sp>
        <p:sp>
          <p:nvSpPr>
            <p:cNvPr id="356" name="Line 343"/>
            <p:cNvSpPr>
              <a:spLocks noChangeShapeType="1"/>
            </p:cNvSpPr>
            <p:nvPr/>
          </p:nvSpPr>
          <p:spPr bwMode="auto">
            <a:xfrm flipH="1">
              <a:off x="1273" y="2754"/>
              <a:ext cx="58" cy="47"/>
            </a:xfrm>
            <a:prstGeom prst="line">
              <a:avLst/>
            </a:prstGeom>
            <a:noFill/>
            <a:ln w="4763">
              <a:solidFill>
                <a:srgbClr val="808080"/>
              </a:solidFill>
              <a:round/>
              <a:headEnd/>
              <a:tailEnd/>
            </a:ln>
          </p:spPr>
          <p:txBody>
            <a:bodyPr/>
            <a:lstStyle/>
            <a:p>
              <a:endParaRPr lang="zh-CN" altLang="en-US"/>
            </a:p>
          </p:txBody>
        </p:sp>
        <p:sp>
          <p:nvSpPr>
            <p:cNvPr id="357" name="Line 344"/>
            <p:cNvSpPr>
              <a:spLocks noChangeShapeType="1"/>
            </p:cNvSpPr>
            <p:nvPr/>
          </p:nvSpPr>
          <p:spPr bwMode="auto">
            <a:xfrm flipH="1">
              <a:off x="1262" y="2749"/>
              <a:ext cx="57" cy="44"/>
            </a:xfrm>
            <a:prstGeom prst="line">
              <a:avLst/>
            </a:prstGeom>
            <a:noFill/>
            <a:ln w="4763">
              <a:solidFill>
                <a:srgbClr val="808080"/>
              </a:solidFill>
              <a:round/>
              <a:headEnd/>
              <a:tailEnd/>
            </a:ln>
          </p:spPr>
          <p:txBody>
            <a:bodyPr/>
            <a:lstStyle/>
            <a:p>
              <a:endParaRPr lang="zh-CN" altLang="en-US"/>
            </a:p>
          </p:txBody>
        </p:sp>
        <p:sp>
          <p:nvSpPr>
            <p:cNvPr id="358" name="Line 345"/>
            <p:cNvSpPr>
              <a:spLocks noChangeShapeType="1"/>
            </p:cNvSpPr>
            <p:nvPr/>
          </p:nvSpPr>
          <p:spPr bwMode="auto">
            <a:xfrm flipH="1">
              <a:off x="1238" y="2734"/>
              <a:ext cx="56" cy="42"/>
            </a:xfrm>
            <a:prstGeom prst="line">
              <a:avLst/>
            </a:prstGeom>
            <a:noFill/>
            <a:ln w="4763">
              <a:solidFill>
                <a:srgbClr val="808080"/>
              </a:solidFill>
              <a:round/>
              <a:headEnd/>
              <a:tailEnd/>
            </a:ln>
          </p:spPr>
          <p:txBody>
            <a:bodyPr/>
            <a:lstStyle/>
            <a:p>
              <a:endParaRPr lang="zh-CN" altLang="en-US"/>
            </a:p>
          </p:txBody>
        </p:sp>
        <p:sp>
          <p:nvSpPr>
            <p:cNvPr id="359" name="Line 346"/>
            <p:cNvSpPr>
              <a:spLocks noChangeShapeType="1"/>
            </p:cNvSpPr>
            <p:nvPr/>
          </p:nvSpPr>
          <p:spPr bwMode="auto">
            <a:xfrm flipH="1">
              <a:off x="1226" y="2727"/>
              <a:ext cx="55" cy="42"/>
            </a:xfrm>
            <a:prstGeom prst="line">
              <a:avLst/>
            </a:prstGeom>
            <a:noFill/>
            <a:ln w="4763">
              <a:solidFill>
                <a:srgbClr val="808080"/>
              </a:solidFill>
              <a:round/>
              <a:headEnd/>
              <a:tailEnd/>
            </a:ln>
          </p:spPr>
          <p:txBody>
            <a:bodyPr/>
            <a:lstStyle/>
            <a:p>
              <a:endParaRPr lang="zh-CN" altLang="en-US"/>
            </a:p>
          </p:txBody>
        </p:sp>
        <p:sp>
          <p:nvSpPr>
            <p:cNvPr id="360" name="Line 347"/>
            <p:cNvSpPr>
              <a:spLocks noChangeShapeType="1"/>
            </p:cNvSpPr>
            <p:nvPr/>
          </p:nvSpPr>
          <p:spPr bwMode="auto">
            <a:xfrm flipH="1">
              <a:off x="1213" y="2720"/>
              <a:ext cx="54" cy="42"/>
            </a:xfrm>
            <a:prstGeom prst="line">
              <a:avLst/>
            </a:prstGeom>
            <a:noFill/>
            <a:ln w="4763">
              <a:solidFill>
                <a:srgbClr val="808080"/>
              </a:solidFill>
              <a:round/>
              <a:headEnd/>
              <a:tailEnd/>
            </a:ln>
          </p:spPr>
          <p:txBody>
            <a:bodyPr/>
            <a:lstStyle/>
            <a:p>
              <a:endParaRPr lang="zh-CN" altLang="en-US"/>
            </a:p>
          </p:txBody>
        </p:sp>
        <p:sp>
          <p:nvSpPr>
            <p:cNvPr id="361" name="Line 348"/>
            <p:cNvSpPr>
              <a:spLocks noChangeShapeType="1"/>
            </p:cNvSpPr>
            <p:nvPr/>
          </p:nvSpPr>
          <p:spPr bwMode="auto">
            <a:xfrm flipH="1">
              <a:off x="1203" y="2714"/>
              <a:ext cx="52" cy="40"/>
            </a:xfrm>
            <a:prstGeom prst="line">
              <a:avLst/>
            </a:prstGeom>
            <a:noFill/>
            <a:ln w="4763">
              <a:solidFill>
                <a:srgbClr val="808080"/>
              </a:solidFill>
              <a:round/>
              <a:headEnd/>
              <a:tailEnd/>
            </a:ln>
          </p:spPr>
          <p:txBody>
            <a:bodyPr/>
            <a:lstStyle/>
            <a:p>
              <a:endParaRPr lang="zh-CN" altLang="en-US"/>
            </a:p>
          </p:txBody>
        </p:sp>
        <p:sp>
          <p:nvSpPr>
            <p:cNvPr id="362" name="Line 349"/>
            <p:cNvSpPr>
              <a:spLocks noChangeShapeType="1"/>
            </p:cNvSpPr>
            <p:nvPr/>
          </p:nvSpPr>
          <p:spPr bwMode="auto">
            <a:xfrm flipH="1">
              <a:off x="1192" y="2707"/>
              <a:ext cx="52" cy="39"/>
            </a:xfrm>
            <a:prstGeom prst="line">
              <a:avLst/>
            </a:prstGeom>
            <a:noFill/>
            <a:ln w="4763">
              <a:solidFill>
                <a:srgbClr val="808080"/>
              </a:solidFill>
              <a:round/>
              <a:headEnd/>
              <a:tailEnd/>
            </a:ln>
          </p:spPr>
          <p:txBody>
            <a:bodyPr/>
            <a:lstStyle/>
            <a:p>
              <a:endParaRPr lang="zh-CN" altLang="en-US"/>
            </a:p>
          </p:txBody>
        </p:sp>
        <p:sp>
          <p:nvSpPr>
            <p:cNvPr id="363" name="Line 350"/>
            <p:cNvSpPr>
              <a:spLocks noChangeShapeType="1"/>
            </p:cNvSpPr>
            <p:nvPr/>
          </p:nvSpPr>
          <p:spPr bwMode="auto">
            <a:xfrm flipH="1">
              <a:off x="1327" y="2727"/>
              <a:ext cx="28" cy="22"/>
            </a:xfrm>
            <a:prstGeom prst="line">
              <a:avLst/>
            </a:prstGeom>
            <a:noFill/>
            <a:ln w="4763">
              <a:solidFill>
                <a:srgbClr val="808080"/>
              </a:solidFill>
              <a:round/>
              <a:headEnd/>
              <a:tailEnd/>
            </a:ln>
          </p:spPr>
          <p:txBody>
            <a:bodyPr/>
            <a:lstStyle/>
            <a:p>
              <a:endParaRPr lang="zh-CN" altLang="en-US"/>
            </a:p>
          </p:txBody>
        </p:sp>
        <p:sp>
          <p:nvSpPr>
            <p:cNvPr id="364" name="Line 351"/>
            <p:cNvSpPr>
              <a:spLocks noChangeShapeType="1"/>
            </p:cNvSpPr>
            <p:nvPr/>
          </p:nvSpPr>
          <p:spPr bwMode="auto">
            <a:xfrm flipH="1">
              <a:off x="1311" y="2720"/>
              <a:ext cx="27" cy="19"/>
            </a:xfrm>
            <a:prstGeom prst="line">
              <a:avLst/>
            </a:prstGeom>
            <a:noFill/>
            <a:ln w="4763">
              <a:solidFill>
                <a:srgbClr val="808080"/>
              </a:solidFill>
              <a:round/>
              <a:headEnd/>
              <a:tailEnd/>
            </a:ln>
          </p:spPr>
          <p:txBody>
            <a:bodyPr/>
            <a:lstStyle/>
            <a:p>
              <a:endParaRPr lang="zh-CN" altLang="en-US"/>
            </a:p>
          </p:txBody>
        </p:sp>
        <p:sp>
          <p:nvSpPr>
            <p:cNvPr id="365" name="Line 352"/>
            <p:cNvSpPr>
              <a:spLocks noChangeShapeType="1"/>
            </p:cNvSpPr>
            <p:nvPr/>
          </p:nvSpPr>
          <p:spPr bwMode="auto">
            <a:xfrm flipH="1">
              <a:off x="1294" y="2712"/>
              <a:ext cx="27" cy="20"/>
            </a:xfrm>
            <a:prstGeom prst="line">
              <a:avLst/>
            </a:prstGeom>
            <a:noFill/>
            <a:ln w="4763">
              <a:solidFill>
                <a:srgbClr val="808080"/>
              </a:solidFill>
              <a:round/>
              <a:headEnd/>
              <a:tailEnd/>
            </a:ln>
          </p:spPr>
          <p:txBody>
            <a:bodyPr/>
            <a:lstStyle/>
            <a:p>
              <a:endParaRPr lang="zh-CN" altLang="en-US"/>
            </a:p>
          </p:txBody>
        </p:sp>
        <p:sp>
          <p:nvSpPr>
            <p:cNvPr id="366" name="Line 353"/>
            <p:cNvSpPr>
              <a:spLocks noChangeShapeType="1"/>
            </p:cNvSpPr>
            <p:nvPr/>
          </p:nvSpPr>
          <p:spPr bwMode="auto">
            <a:xfrm flipH="1">
              <a:off x="1278" y="2705"/>
              <a:ext cx="26" cy="17"/>
            </a:xfrm>
            <a:prstGeom prst="line">
              <a:avLst/>
            </a:prstGeom>
            <a:noFill/>
            <a:ln w="4763">
              <a:solidFill>
                <a:srgbClr val="808080"/>
              </a:solidFill>
              <a:round/>
              <a:headEnd/>
              <a:tailEnd/>
            </a:ln>
          </p:spPr>
          <p:txBody>
            <a:bodyPr/>
            <a:lstStyle/>
            <a:p>
              <a:endParaRPr lang="zh-CN" altLang="en-US"/>
            </a:p>
          </p:txBody>
        </p:sp>
        <p:sp>
          <p:nvSpPr>
            <p:cNvPr id="367" name="Line 354"/>
            <p:cNvSpPr>
              <a:spLocks noChangeShapeType="1"/>
            </p:cNvSpPr>
            <p:nvPr/>
          </p:nvSpPr>
          <p:spPr bwMode="auto">
            <a:xfrm flipH="1">
              <a:off x="1263" y="2697"/>
              <a:ext cx="25" cy="18"/>
            </a:xfrm>
            <a:prstGeom prst="line">
              <a:avLst/>
            </a:prstGeom>
            <a:noFill/>
            <a:ln w="4763">
              <a:solidFill>
                <a:srgbClr val="808080"/>
              </a:solidFill>
              <a:round/>
              <a:headEnd/>
              <a:tailEnd/>
            </a:ln>
          </p:spPr>
          <p:txBody>
            <a:bodyPr/>
            <a:lstStyle/>
            <a:p>
              <a:endParaRPr lang="zh-CN" altLang="en-US"/>
            </a:p>
          </p:txBody>
        </p:sp>
        <p:sp>
          <p:nvSpPr>
            <p:cNvPr id="368" name="Line 355"/>
            <p:cNvSpPr>
              <a:spLocks noChangeShapeType="1"/>
            </p:cNvSpPr>
            <p:nvPr/>
          </p:nvSpPr>
          <p:spPr bwMode="auto">
            <a:xfrm flipH="1">
              <a:off x="1246" y="2688"/>
              <a:ext cx="23" cy="17"/>
            </a:xfrm>
            <a:prstGeom prst="line">
              <a:avLst/>
            </a:prstGeom>
            <a:noFill/>
            <a:ln w="4763">
              <a:solidFill>
                <a:srgbClr val="808080"/>
              </a:solidFill>
              <a:round/>
              <a:headEnd/>
              <a:tailEnd/>
            </a:ln>
          </p:spPr>
          <p:txBody>
            <a:bodyPr/>
            <a:lstStyle/>
            <a:p>
              <a:endParaRPr lang="zh-CN" altLang="en-US"/>
            </a:p>
          </p:txBody>
        </p:sp>
        <p:sp>
          <p:nvSpPr>
            <p:cNvPr id="369" name="Freeform 356"/>
            <p:cNvSpPr>
              <a:spLocks/>
            </p:cNvSpPr>
            <p:nvPr/>
          </p:nvSpPr>
          <p:spPr bwMode="auto">
            <a:xfrm flipH="1">
              <a:off x="1026" y="2887"/>
              <a:ext cx="283" cy="180"/>
            </a:xfrm>
            <a:custGeom>
              <a:avLst/>
              <a:gdLst/>
              <a:ahLst/>
              <a:cxnLst>
                <a:cxn ang="0">
                  <a:pos x="182" y="927"/>
                </a:cxn>
                <a:cxn ang="0">
                  <a:pos x="5" y="905"/>
                </a:cxn>
                <a:cxn ang="0">
                  <a:pos x="0" y="695"/>
                </a:cxn>
                <a:cxn ang="0">
                  <a:pos x="9" y="537"/>
                </a:cxn>
                <a:cxn ang="0">
                  <a:pos x="100" y="442"/>
                </a:cxn>
                <a:cxn ang="0">
                  <a:pos x="210" y="387"/>
                </a:cxn>
                <a:cxn ang="0">
                  <a:pos x="460" y="296"/>
                </a:cxn>
                <a:cxn ang="0">
                  <a:pos x="828" y="207"/>
                </a:cxn>
                <a:cxn ang="0">
                  <a:pos x="900" y="201"/>
                </a:cxn>
                <a:cxn ang="0">
                  <a:pos x="948" y="207"/>
                </a:cxn>
                <a:cxn ang="0">
                  <a:pos x="960" y="188"/>
                </a:cxn>
                <a:cxn ang="0">
                  <a:pos x="980" y="169"/>
                </a:cxn>
                <a:cxn ang="0">
                  <a:pos x="1003" y="173"/>
                </a:cxn>
                <a:cxn ang="0">
                  <a:pos x="1035" y="176"/>
                </a:cxn>
                <a:cxn ang="0">
                  <a:pos x="1049" y="138"/>
                </a:cxn>
                <a:cxn ang="0">
                  <a:pos x="1077" y="118"/>
                </a:cxn>
                <a:cxn ang="0">
                  <a:pos x="1106" y="112"/>
                </a:cxn>
                <a:cxn ang="0">
                  <a:pos x="1144" y="112"/>
                </a:cxn>
                <a:cxn ang="0">
                  <a:pos x="1138" y="82"/>
                </a:cxn>
                <a:cxn ang="0">
                  <a:pos x="1182" y="0"/>
                </a:cxn>
                <a:cxn ang="0">
                  <a:pos x="2040" y="22"/>
                </a:cxn>
                <a:cxn ang="0">
                  <a:pos x="2037" y="110"/>
                </a:cxn>
                <a:cxn ang="0">
                  <a:pos x="2053" y="188"/>
                </a:cxn>
                <a:cxn ang="0">
                  <a:pos x="2065" y="244"/>
                </a:cxn>
                <a:cxn ang="0">
                  <a:pos x="2080" y="314"/>
                </a:cxn>
                <a:cxn ang="0">
                  <a:pos x="2091" y="427"/>
                </a:cxn>
                <a:cxn ang="0">
                  <a:pos x="2077" y="494"/>
                </a:cxn>
                <a:cxn ang="0">
                  <a:pos x="2053" y="557"/>
                </a:cxn>
                <a:cxn ang="0">
                  <a:pos x="2023" y="610"/>
                </a:cxn>
                <a:cxn ang="0">
                  <a:pos x="1983" y="629"/>
                </a:cxn>
                <a:cxn ang="0">
                  <a:pos x="1921" y="648"/>
                </a:cxn>
                <a:cxn ang="0">
                  <a:pos x="1838" y="673"/>
                </a:cxn>
                <a:cxn ang="0">
                  <a:pos x="1801" y="717"/>
                </a:cxn>
                <a:cxn ang="0">
                  <a:pos x="1757" y="754"/>
                </a:cxn>
                <a:cxn ang="0">
                  <a:pos x="1686" y="786"/>
                </a:cxn>
                <a:cxn ang="0">
                  <a:pos x="1605" y="812"/>
                </a:cxn>
                <a:cxn ang="0">
                  <a:pos x="1475" y="827"/>
                </a:cxn>
                <a:cxn ang="0">
                  <a:pos x="1364" y="827"/>
                </a:cxn>
                <a:cxn ang="0">
                  <a:pos x="1279" y="818"/>
                </a:cxn>
                <a:cxn ang="0">
                  <a:pos x="1202" y="812"/>
                </a:cxn>
                <a:cxn ang="0">
                  <a:pos x="1144" y="843"/>
                </a:cxn>
                <a:cxn ang="0">
                  <a:pos x="1031" y="837"/>
                </a:cxn>
                <a:cxn ang="0">
                  <a:pos x="582" y="901"/>
                </a:cxn>
                <a:cxn ang="0">
                  <a:pos x="386" y="931"/>
                </a:cxn>
                <a:cxn ang="0">
                  <a:pos x="182" y="927"/>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370" name="Freeform 357"/>
            <p:cNvSpPr>
              <a:spLocks/>
            </p:cNvSpPr>
            <p:nvPr/>
          </p:nvSpPr>
          <p:spPr bwMode="auto">
            <a:xfrm flipH="1">
              <a:off x="1028" y="2904"/>
              <a:ext cx="280" cy="160"/>
            </a:xfrm>
            <a:custGeom>
              <a:avLst/>
              <a:gdLst/>
              <a:ahLst/>
              <a:cxnLst>
                <a:cxn ang="0">
                  <a:pos x="1986" y="90"/>
                </a:cxn>
                <a:cxn ang="0">
                  <a:pos x="2037" y="199"/>
                </a:cxn>
                <a:cxn ang="0">
                  <a:pos x="1995" y="512"/>
                </a:cxn>
                <a:cxn ang="0">
                  <a:pos x="1882" y="512"/>
                </a:cxn>
                <a:cxn ang="0">
                  <a:pos x="1754" y="624"/>
                </a:cxn>
                <a:cxn ang="0">
                  <a:pos x="1460" y="701"/>
                </a:cxn>
                <a:cxn ang="0">
                  <a:pos x="1181" y="701"/>
                </a:cxn>
                <a:cxn ang="0">
                  <a:pos x="1287" y="589"/>
                </a:cxn>
                <a:cxn ang="0">
                  <a:pos x="1155" y="697"/>
                </a:cxn>
                <a:cxn ang="0">
                  <a:pos x="1017" y="724"/>
                </a:cxn>
                <a:cxn ang="0">
                  <a:pos x="1109" y="652"/>
                </a:cxn>
                <a:cxn ang="0">
                  <a:pos x="963" y="733"/>
                </a:cxn>
                <a:cxn ang="0">
                  <a:pos x="491" y="797"/>
                </a:cxn>
                <a:cxn ang="0">
                  <a:pos x="495" y="742"/>
                </a:cxn>
                <a:cxn ang="0">
                  <a:pos x="486" y="720"/>
                </a:cxn>
                <a:cxn ang="0">
                  <a:pos x="319" y="815"/>
                </a:cxn>
                <a:cxn ang="0">
                  <a:pos x="473" y="669"/>
                </a:cxn>
                <a:cxn ang="0">
                  <a:pos x="300" y="765"/>
                </a:cxn>
                <a:cxn ang="0">
                  <a:pos x="214" y="742"/>
                </a:cxn>
                <a:cxn ang="0">
                  <a:pos x="182" y="746"/>
                </a:cxn>
                <a:cxn ang="0">
                  <a:pos x="59" y="793"/>
                </a:cxn>
                <a:cxn ang="0">
                  <a:pos x="0" y="674"/>
                </a:cxn>
                <a:cxn ang="0">
                  <a:pos x="40" y="435"/>
                </a:cxn>
                <a:cxn ang="0">
                  <a:pos x="296" y="298"/>
                </a:cxn>
                <a:cxn ang="0">
                  <a:pos x="795" y="145"/>
                </a:cxn>
                <a:cxn ang="0">
                  <a:pos x="968" y="207"/>
                </a:cxn>
                <a:cxn ang="0">
                  <a:pos x="1040" y="217"/>
                </a:cxn>
                <a:cxn ang="0">
                  <a:pos x="953" y="131"/>
                </a:cxn>
                <a:cxn ang="0">
                  <a:pos x="1008" y="108"/>
                </a:cxn>
                <a:cxn ang="0">
                  <a:pos x="1063" y="163"/>
                </a:cxn>
                <a:cxn ang="0">
                  <a:pos x="1068" y="135"/>
                </a:cxn>
                <a:cxn ang="0">
                  <a:pos x="1059" y="67"/>
                </a:cxn>
                <a:cxn ang="0">
                  <a:pos x="1186" y="113"/>
                </a:cxn>
                <a:cxn ang="0">
                  <a:pos x="1173" y="63"/>
                </a:cxn>
                <a:cxn ang="0">
                  <a:pos x="1145" y="0"/>
                </a:cxn>
                <a:cxn ang="0">
                  <a:pos x="1277" y="54"/>
                </a:cxn>
                <a:cxn ang="0">
                  <a:pos x="1514" y="104"/>
                </a:cxn>
                <a:cxn ang="0">
                  <a:pos x="1567" y="35"/>
                </a:cxn>
                <a:cxn ang="0">
                  <a:pos x="1626" y="113"/>
                </a:cxn>
                <a:cxn ang="0">
                  <a:pos x="1745" y="63"/>
                </a:cxn>
                <a:cxn ang="0">
                  <a:pos x="1795" y="131"/>
                </a:cxn>
                <a:cxn ang="0">
                  <a:pos x="1946" y="108"/>
                </a:cxn>
                <a:cxn ang="0">
                  <a:pos x="1982" y="31"/>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headEnd/>
              <a:tailEnd/>
            </a:ln>
          </p:spPr>
          <p:txBody>
            <a:bodyPr/>
            <a:lstStyle/>
            <a:p>
              <a:endParaRPr lang="zh-CN" altLang="en-US"/>
            </a:p>
          </p:txBody>
        </p:sp>
        <p:sp>
          <p:nvSpPr>
            <p:cNvPr id="371" name="Freeform 358"/>
            <p:cNvSpPr>
              <a:spLocks/>
            </p:cNvSpPr>
            <p:nvPr/>
          </p:nvSpPr>
          <p:spPr bwMode="auto">
            <a:xfrm flipH="1">
              <a:off x="1068" y="2961"/>
              <a:ext cx="39" cy="10"/>
            </a:xfrm>
            <a:custGeom>
              <a:avLst/>
              <a:gdLst/>
              <a:ahLst/>
              <a:cxnLst>
                <a:cxn ang="0">
                  <a:pos x="280" y="0"/>
                </a:cxn>
                <a:cxn ang="0">
                  <a:pos x="149" y="48"/>
                </a:cxn>
                <a:cxn ang="0">
                  <a:pos x="0" y="35"/>
                </a:cxn>
                <a:cxn ang="0">
                  <a:pos x="280" y="0"/>
                </a:cxn>
              </a:cxnLst>
              <a:rect l="0" t="0" r="r" b="b"/>
              <a:pathLst>
                <a:path w="280" h="48">
                  <a:moveTo>
                    <a:pt x="280" y="0"/>
                  </a:moveTo>
                  <a:lnTo>
                    <a:pt x="149" y="48"/>
                  </a:lnTo>
                  <a:lnTo>
                    <a:pt x="0" y="35"/>
                  </a:lnTo>
                  <a:lnTo>
                    <a:pt x="280" y="0"/>
                  </a:lnTo>
                  <a:close/>
                </a:path>
              </a:pathLst>
            </a:custGeom>
            <a:solidFill>
              <a:srgbClr val="606060"/>
            </a:solidFill>
            <a:ln w="9525">
              <a:noFill/>
              <a:round/>
              <a:headEnd/>
              <a:tailEnd/>
            </a:ln>
          </p:spPr>
          <p:txBody>
            <a:bodyPr/>
            <a:lstStyle/>
            <a:p>
              <a:endParaRPr lang="zh-CN" altLang="en-US"/>
            </a:p>
          </p:txBody>
        </p:sp>
        <p:sp>
          <p:nvSpPr>
            <p:cNvPr id="372" name="Freeform 359"/>
            <p:cNvSpPr>
              <a:spLocks/>
            </p:cNvSpPr>
            <p:nvPr/>
          </p:nvSpPr>
          <p:spPr bwMode="auto">
            <a:xfrm flipH="1">
              <a:off x="1030" y="2946"/>
              <a:ext cx="23" cy="12"/>
            </a:xfrm>
            <a:custGeom>
              <a:avLst/>
              <a:gdLst/>
              <a:ahLst/>
              <a:cxnLst>
                <a:cxn ang="0">
                  <a:pos x="170" y="0"/>
                </a:cxn>
                <a:cxn ang="0">
                  <a:pos x="125" y="35"/>
                </a:cxn>
                <a:cxn ang="0">
                  <a:pos x="0" y="53"/>
                </a:cxn>
                <a:cxn ang="0">
                  <a:pos x="130" y="57"/>
                </a:cxn>
                <a:cxn ang="0">
                  <a:pos x="170" y="0"/>
                </a:cxn>
              </a:cxnLst>
              <a:rect l="0" t="0" r="r" b="b"/>
              <a:pathLst>
                <a:path w="170" h="57">
                  <a:moveTo>
                    <a:pt x="170" y="0"/>
                  </a:moveTo>
                  <a:lnTo>
                    <a:pt x="125" y="35"/>
                  </a:lnTo>
                  <a:lnTo>
                    <a:pt x="0" y="53"/>
                  </a:lnTo>
                  <a:lnTo>
                    <a:pt x="130" y="57"/>
                  </a:lnTo>
                  <a:lnTo>
                    <a:pt x="170" y="0"/>
                  </a:lnTo>
                  <a:close/>
                </a:path>
              </a:pathLst>
            </a:custGeom>
            <a:solidFill>
              <a:srgbClr val="606060"/>
            </a:solidFill>
            <a:ln w="9525">
              <a:noFill/>
              <a:round/>
              <a:headEnd/>
              <a:tailEnd/>
            </a:ln>
          </p:spPr>
          <p:txBody>
            <a:bodyPr/>
            <a:lstStyle/>
            <a:p>
              <a:endParaRPr lang="zh-CN" altLang="en-US"/>
            </a:p>
          </p:txBody>
        </p:sp>
        <p:sp>
          <p:nvSpPr>
            <p:cNvPr id="373" name="Freeform 360"/>
            <p:cNvSpPr>
              <a:spLocks/>
            </p:cNvSpPr>
            <p:nvPr/>
          </p:nvSpPr>
          <p:spPr bwMode="auto">
            <a:xfrm flipH="1">
              <a:off x="1127" y="2937"/>
              <a:ext cx="36" cy="29"/>
            </a:xfrm>
            <a:custGeom>
              <a:avLst/>
              <a:gdLst/>
              <a:ahLst/>
              <a:cxnLst>
                <a:cxn ang="0">
                  <a:pos x="263" y="0"/>
                </a:cxn>
                <a:cxn ang="0">
                  <a:pos x="145" y="13"/>
                </a:cxn>
                <a:cxn ang="0">
                  <a:pos x="122" y="31"/>
                </a:cxn>
                <a:cxn ang="0">
                  <a:pos x="122" y="76"/>
                </a:cxn>
                <a:cxn ang="0">
                  <a:pos x="113" y="124"/>
                </a:cxn>
                <a:cxn ang="0">
                  <a:pos x="0" y="143"/>
                </a:cxn>
                <a:cxn ang="0">
                  <a:pos x="136" y="138"/>
                </a:cxn>
                <a:cxn ang="0">
                  <a:pos x="159" y="48"/>
                </a:cxn>
                <a:cxn ang="0">
                  <a:pos x="263" y="0"/>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headEnd/>
              <a:tailEnd/>
            </a:ln>
          </p:spPr>
          <p:txBody>
            <a:bodyPr/>
            <a:lstStyle/>
            <a:p>
              <a:endParaRPr lang="zh-CN" altLang="en-US"/>
            </a:p>
          </p:txBody>
        </p:sp>
        <p:sp>
          <p:nvSpPr>
            <p:cNvPr id="374" name="Freeform 361"/>
            <p:cNvSpPr>
              <a:spLocks/>
            </p:cNvSpPr>
            <p:nvPr/>
          </p:nvSpPr>
          <p:spPr bwMode="auto">
            <a:xfrm flipH="1">
              <a:off x="1163" y="3001"/>
              <a:ext cx="117" cy="41"/>
            </a:xfrm>
            <a:custGeom>
              <a:avLst/>
              <a:gdLst/>
              <a:ahLst/>
              <a:cxnLst>
                <a:cxn ang="0">
                  <a:pos x="853" y="0"/>
                </a:cxn>
                <a:cxn ang="0">
                  <a:pos x="636" y="10"/>
                </a:cxn>
                <a:cxn ang="0">
                  <a:pos x="413" y="63"/>
                </a:cxn>
                <a:cxn ang="0">
                  <a:pos x="249" y="71"/>
                </a:cxn>
                <a:cxn ang="0">
                  <a:pos x="114" y="99"/>
                </a:cxn>
                <a:cxn ang="0">
                  <a:pos x="64" y="170"/>
                </a:cxn>
                <a:cxn ang="0">
                  <a:pos x="0" y="212"/>
                </a:cxn>
                <a:cxn ang="0">
                  <a:pos x="64" y="198"/>
                </a:cxn>
                <a:cxn ang="0">
                  <a:pos x="123" y="117"/>
                </a:cxn>
                <a:cxn ang="0">
                  <a:pos x="304" y="81"/>
                </a:cxn>
                <a:cxn ang="0">
                  <a:pos x="413" y="81"/>
                </a:cxn>
                <a:cxn ang="0">
                  <a:pos x="500" y="63"/>
                </a:cxn>
                <a:cxn ang="0">
                  <a:pos x="649" y="23"/>
                </a:cxn>
                <a:cxn ang="0">
                  <a:pos x="853" y="0"/>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headEnd/>
              <a:tailEnd/>
            </a:ln>
          </p:spPr>
          <p:txBody>
            <a:bodyPr/>
            <a:lstStyle/>
            <a:p>
              <a:endParaRPr lang="zh-CN" altLang="en-US"/>
            </a:p>
          </p:txBody>
        </p:sp>
        <p:sp>
          <p:nvSpPr>
            <p:cNvPr id="375" name="Freeform 362"/>
            <p:cNvSpPr>
              <a:spLocks/>
            </p:cNvSpPr>
            <p:nvPr/>
          </p:nvSpPr>
          <p:spPr bwMode="auto">
            <a:xfrm flipH="1">
              <a:off x="1159" y="2690"/>
              <a:ext cx="102" cy="74"/>
            </a:xfrm>
            <a:custGeom>
              <a:avLst/>
              <a:gdLst/>
              <a:ahLst/>
              <a:cxnLst>
                <a:cxn ang="0">
                  <a:pos x="679" y="379"/>
                </a:cxn>
                <a:cxn ang="0">
                  <a:pos x="639" y="370"/>
                </a:cxn>
                <a:cxn ang="0">
                  <a:pos x="600" y="352"/>
                </a:cxn>
                <a:cxn ang="0">
                  <a:pos x="564" y="344"/>
                </a:cxn>
                <a:cxn ang="0">
                  <a:pos x="502" y="353"/>
                </a:cxn>
                <a:cxn ang="0">
                  <a:pos x="457" y="352"/>
                </a:cxn>
                <a:cxn ang="0">
                  <a:pos x="425" y="341"/>
                </a:cxn>
                <a:cxn ang="0">
                  <a:pos x="399" y="332"/>
                </a:cxn>
                <a:cxn ang="0">
                  <a:pos x="373" y="320"/>
                </a:cxn>
                <a:cxn ang="0">
                  <a:pos x="346" y="295"/>
                </a:cxn>
                <a:cxn ang="0">
                  <a:pos x="324" y="273"/>
                </a:cxn>
                <a:cxn ang="0">
                  <a:pos x="288" y="246"/>
                </a:cxn>
                <a:cxn ang="0">
                  <a:pos x="238" y="254"/>
                </a:cxn>
                <a:cxn ang="0">
                  <a:pos x="208" y="256"/>
                </a:cxn>
                <a:cxn ang="0">
                  <a:pos x="190" y="251"/>
                </a:cxn>
                <a:cxn ang="0">
                  <a:pos x="182" y="243"/>
                </a:cxn>
                <a:cxn ang="0">
                  <a:pos x="176" y="228"/>
                </a:cxn>
                <a:cxn ang="0">
                  <a:pos x="180" y="215"/>
                </a:cxn>
                <a:cxn ang="0">
                  <a:pos x="190" y="200"/>
                </a:cxn>
                <a:cxn ang="0">
                  <a:pos x="208" y="193"/>
                </a:cxn>
                <a:cxn ang="0">
                  <a:pos x="248" y="188"/>
                </a:cxn>
                <a:cxn ang="0">
                  <a:pos x="296" y="171"/>
                </a:cxn>
                <a:cxn ang="0">
                  <a:pos x="256" y="140"/>
                </a:cxn>
                <a:cxn ang="0">
                  <a:pos x="209" y="121"/>
                </a:cxn>
                <a:cxn ang="0">
                  <a:pos x="168" y="124"/>
                </a:cxn>
                <a:cxn ang="0">
                  <a:pos x="121" y="121"/>
                </a:cxn>
                <a:cxn ang="0">
                  <a:pos x="93" y="131"/>
                </a:cxn>
                <a:cxn ang="0">
                  <a:pos x="54" y="132"/>
                </a:cxn>
                <a:cxn ang="0">
                  <a:pos x="42" y="121"/>
                </a:cxn>
                <a:cxn ang="0">
                  <a:pos x="39" y="105"/>
                </a:cxn>
                <a:cxn ang="0">
                  <a:pos x="18" y="106"/>
                </a:cxn>
                <a:cxn ang="0">
                  <a:pos x="6" y="103"/>
                </a:cxn>
                <a:cxn ang="0">
                  <a:pos x="0" y="87"/>
                </a:cxn>
                <a:cxn ang="0">
                  <a:pos x="4" y="74"/>
                </a:cxn>
                <a:cxn ang="0">
                  <a:pos x="15" y="68"/>
                </a:cxn>
                <a:cxn ang="0">
                  <a:pos x="36" y="56"/>
                </a:cxn>
                <a:cxn ang="0">
                  <a:pos x="52" y="44"/>
                </a:cxn>
                <a:cxn ang="0">
                  <a:pos x="71" y="34"/>
                </a:cxn>
                <a:cxn ang="0">
                  <a:pos x="93" y="27"/>
                </a:cxn>
                <a:cxn ang="0">
                  <a:pos x="112" y="27"/>
                </a:cxn>
                <a:cxn ang="0">
                  <a:pos x="203" y="9"/>
                </a:cxn>
                <a:cxn ang="0">
                  <a:pos x="222" y="4"/>
                </a:cxn>
                <a:cxn ang="0">
                  <a:pos x="244" y="0"/>
                </a:cxn>
                <a:cxn ang="0">
                  <a:pos x="267" y="4"/>
                </a:cxn>
                <a:cxn ang="0">
                  <a:pos x="295" y="13"/>
                </a:cxn>
                <a:cxn ang="0">
                  <a:pos x="373" y="56"/>
                </a:cxn>
                <a:cxn ang="0">
                  <a:pos x="410" y="64"/>
                </a:cxn>
                <a:cxn ang="0">
                  <a:pos x="443" y="71"/>
                </a:cxn>
                <a:cxn ang="0">
                  <a:pos x="469" y="87"/>
                </a:cxn>
                <a:cxn ang="0">
                  <a:pos x="484" y="108"/>
                </a:cxn>
                <a:cxn ang="0">
                  <a:pos x="549" y="153"/>
                </a:cxn>
                <a:cxn ang="0">
                  <a:pos x="578" y="174"/>
                </a:cxn>
                <a:cxn ang="0">
                  <a:pos x="617" y="215"/>
                </a:cxn>
                <a:cxn ang="0">
                  <a:pos x="641" y="227"/>
                </a:cxn>
                <a:cxn ang="0">
                  <a:pos x="751" y="232"/>
                </a:cxn>
                <a:cxn ang="0">
                  <a:pos x="679" y="379"/>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376" name="Freeform 363"/>
            <p:cNvSpPr>
              <a:spLocks/>
            </p:cNvSpPr>
            <p:nvPr/>
          </p:nvSpPr>
          <p:spPr bwMode="auto">
            <a:xfrm flipH="1">
              <a:off x="1197" y="2724"/>
              <a:ext cx="25" cy="8"/>
            </a:xfrm>
            <a:custGeom>
              <a:avLst/>
              <a:gdLst/>
              <a:ahLst/>
              <a:cxnLst>
                <a:cxn ang="0">
                  <a:pos x="0" y="0"/>
                </a:cxn>
                <a:cxn ang="0">
                  <a:pos x="6" y="11"/>
                </a:cxn>
                <a:cxn ang="0">
                  <a:pos x="38" y="10"/>
                </a:cxn>
                <a:cxn ang="0">
                  <a:pos x="50" y="16"/>
                </a:cxn>
                <a:cxn ang="0">
                  <a:pos x="76" y="29"/>
                </a:cxn>
                <a:cxn ang="0">
                  <a:pos x="112" y="37"/>
                </a:cxn>
                <a:cxn ang="0">
                  <a:pos x="150" y="38"/>
                </a:cxn>
                <a:cxn ang="0">
                  <a:pos x="179" y="43"/>
                </a:cxn>
                <a:cxn ang="0">
                  <a:pos x="155" y="34"/>
                </a:cxn>
                <a:cxn ang="0">
                  <a:pos x="125" y="29"/>
                </a:cxn>
                <a:cxn ang="0">
                  <a:pos x="105" y="29"/>
                </a:cxn>
                <a:cxn ang="0">
                  <a:pos x="76" y="21"/>
                </a:cxn>
                <a:cxn ang="0">
                  <a:pos x="53" y="8"/>
                </a:cxn>
                <a:cxn ang="0">
                  <a:pos x="43" y="2"/>
                </a:cxn>
                <a:cxn ang="0">
                  <a:pos x="0" y="0"/>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headEnd/>
              <a:tailEnd/>
            </a:ln>
          </p:spPr>
          <p:txBody>
            <a:bodyPr/>
            <a:lstStyle/>
            <a:p>
              <a:endParaRPr lang="zh-CN" altLang="en-US"/>
            </a:p>
          </p:txBody>
        </p:sp>
        <p:sp>
          <p:nvSpPr>
            <p:cNvPr id="377" name="Freeform 364"/>
            <p:cNvSpPr>
              <a:spLocks/>
            </p:cNvSpPr>
            <p:nvPr/>
          </p:nvSpPr>
          <p:spPr bwMode="auto">
            <a:xfrm flipH="1">
              <a:off x="1228" y="2731"/>
              <a:ext cx="3" cy="5"/>
            </a:xfrm>
            <a:custGeom>
              <a:avLst/>
              <a:gdLst/>
              <a:ahLst/>
              <a:cxnLst>
                <a:cxn ang="0">
                  <a:pos x="4" y="0"/>
                </a:cxn>
                <a:cxn ang="0">
                  <a:pos x="12" y="6"/>
                </a:cxn>
                <a:cxn ang="0">
                  <a:pos x="9" y="15"/>
                </a:cxn>
                <a:cxn ang="0">
                  <a:pos x="0" y="24"/>
                </a:cxn>
                <a:cxn ang="0">
                  <a:pos x="17" y="18"/>
                </a:cxn>
                <a:cxn ang="0">
                  <a:pos x="20" y="8"/>
                </a:cxn>
                <a:cxn ang="0">
                  <a:pos x="4" y="0"/>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headEnd/>
              <a:tailEnd/>
            </a:ln>
          </p:spPr>
          <p:txBody>
            <a:bodyPr/>
            <a:lstStyle/>
            <a:p>
              <a:endParaRPr lang="zh-CN" altLang="en-US"/>
            </a:p>
          </p:txBody>
        </p:sp>
        <p:sp>
          <p:nvSpPr>
            <p:cNvPr id="378" name="Freeform 365"/>
            <p:cNvSpPr>
              <a:spLocks/>
            </p:cNvSpPr>
            <p:nvPr/>
          </p:nvSpPr>
          <p:spPr bwMode="auto">
            <a:xfrm flipH="1">
              <a:off x="1242" y="2702"/>
              <a:ext cx="15" cy="8"/>
            </a:xfrm>
            <a:custGeom>
              <a:avLst/>
              <a:gdLst/>
              <a:ahLst/>
              <a:cxnLst>
                <a:cxn ang="0">
                  <a:pos x="0" y="45"/>
                </a:cxn>
                <a:cxn ang="0">
                  <a:pos x="11" y="48"/>
                </a:cxn>
                <a:cxn ang="0">
                  <a:pos x="25" y="33"/>
                </a:cxn>
                <a:cxn ang="0">
                  <a:pos x="46" y="25"/>
                </a:cxn>
                <a:cxn ang="0">
                  <a:pos x="56" y="14"/>
                </a:cxn>
                <a:cxn ang="0">
                  <a:pos x="66" y="9"/>
                </a:cxn>
                <a:cxn ang="0">
                  <a:pos x="89" y="4"/>
                </a:cxn>
                <a:cxn ang="0">
                  <a:pos x="104" y="1"/>
                </a:cxn>
                <a:cxn ang="0">
                  <a:pos x="84" y="0"/>
                </a:cxn>
                <a:cxn ang="0">
                  <a:pos x="58" y="4"/>
                </a:cxn>
                <a:cxn ang="0">
                  <a:pos x="49" y="12"/>
                </a:cxn>
                <a:cxn ang="0">
                  <a:pos x="37" y="20"/>
                </a:cxn>
                <a:cxn ang="0">
                  <a:pos x="0" y="4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headEnd/>
              <a:tailEnd/>
            </a:ln>
          </p:spPr>
          <p:txBody>
            <a:bodyPr/>
            <a:lstStyle/>
            <a:p>
              <a:endParaRPr lang="zh-CN" altLang="en-US"/>
            </a:p>
          </p:txBody>
        </p:sp>
        <p:sp>
          <p:nvSpPr>
            <p:cNvPr id="379" name="Freeform 366"/>
            <p:cNvSpPr>
              <a:spLocks/>
            </p:cNvSpPr>
            <p:nvPr/>
          </p:nvSpPr>
          <p:spPr bwMode="auto">
            <a:xfrm flipH="1">
              <a:off x="1213" y="2699"/>
              <a:ext cx="22" cy="6"/>
            </a:xfrm>
            <a:custGeom>
              <a:avLst/>
              <a:gdLst/>
              <a:ahLst/>
              <a:cxnLst>
                <a:cxn ang="0">
                  <a:pos x="0" y="10"/>
                </a:cxn>
                <a:cxn ang="0">
                  <a:pos x="35" y="6"/>
                </a:cxn>
                <a:cxn ang="0">
                  <a:pos x="55" y="0"/>
                </a:cxn>
                <a:cxn ang="0">
                  <a:pos x="63" y="0"/>
                </a:cxn>
                <a:cxn ang="0">
                  <a:pos x="85" y="5"/>
                </a:cxn>
                <a:cxn ang="0">
                  <a:pos x="94" y="14"/>
                </a:cxn>
                <a:cxn ang="0">
                  <a:pos x="111" y="23"/>
                </a:cxn>
                <a:cxn ang="0">
                  <a:pos x="143" y="36"/>
                </a:cxn>
                <a:cxn ang="0">
                  <a:pos x="166" y="36"/>
                </a:cxn>
                <a:cxn ang="0">
                  <a:pos x="142" y="42"/>
                </a:cxn>
                <a:cxn ang="0">
                  <a:pos x="126" y="39"/>
                </a:cxn>
                <a:cxn ang="0">
                  <a:pos x="91" y="22"/>
                </a:cxn>
                <a:cxn ang="0">
                  <a:pos x="79" y="10"/>
                </a:cxn>
                <a:cxn ang="0">
                  <a:pos x="55" y="8"/>
                </a:cxn>
                <a:cxn ang="0">
                  <a:pos x="35" y="10"/>
                </a:cxn>
                <a:cxn ang="0">
                  <a:pos x="0" y="10"/>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headEnd/>
              <a:tailEnd/>
            </a:ln>
          </p:spPr>
          <p:txBody>
            <a:bodyPr/>
            <a:lstStyle/>
            <a:p>
              <a:endParaRPr lang="zh-CN" altLang="en-US"/>
            </a:p>
          </p:txBody>
        </p:sp>
        <p:sp>
          <p:nvSpPr>
            <p:cNvPr id="380" name="Freeform 367"/>
            <p:cNvSpPr>
              <a:spLocks/>
            </p:cNvSpPr>
            <p:nvPr/>
          </p:nvSpPr>
          <p:spPr bwMode="auto">
            <a:xfrm flipH="1">
              <a:off x="1249" y="2707"/>
              <a:ext cx="4" cy="5"/>
            </a:xfrm>
            <a:custGeom>
              <a:avLst/>
              <a:gdLst/>
              <a:ahLst/>
              <a:cxnLst>
                <a:cxn ang="0">
                  <a:pos x="25" y="0"/>
                </a:cxn>
                <a:cxn ang="0">
                  <a:pos x="33" y="11"/>
                </a:cxn>
                <a:cxn ang="0">
                  <a:pos x="23" y="24"/>
                </a:cxn>
                <a:cxn ang="0">
                  <a:pos x="0" y="30"/>
                </a:cxn>
                <a:cxn ang="0">
                  <a:pos x="25" y="15"/>
                </a:cxn>
                <a:cxn ang="0">
                  <a:pos x="25" y="0"/>
                </a:cxn>
              </a:cxnLst>
              <a:rect l="0" t="0" r="r" b="b"/>
              <a:pathLst>
                <a:path w="33" h="30">
                  <a:moveTo>
                    <a:pt x="25" y="0"/>
                  </a:moveTo>
                  <a:lnTo>
                    <a:pt x="33" y="11"/>
                  </a:lnTo>
                  <a:lnTo>
                    <a:pt x="23" y="24"/>
                  </a:lnTo>
                  <a:lnTo>
                    <a:pt x="0" y="30"/>
                  </a:lnTo>
                  <a:lnTo>
                    <a:pt x="25" y="15"/>
                  </a:lnTo>
                  <a:lnTo>
                    <a:pt x="25" y="0"/>
                  </a:lnTo>
                  <a:close/>
                </a:path>
              </a:pathLst>
            </a:custGeom>
            <a:solidFill>
              <a:srgbClr val="402000"/>
            </a:solidFill>
            <a:ln w="9525">
              <a:noFill/>
              <a:round/>
              <a:headEnd/>
              <a:tailEnd/>
            </a:ln>
          </p:spPr>
          <p:txBody>
            <a:bodyPr/>
            <a:lstStyle/>
            <a:p>
              <a:endParaRPr lang="zh-CN" altLang="en-US"/>
            </a:p>
          </p:txBody>
        </p:sp>
        <p:sp>
          <p:nvSpPr>
            <p:cNvPr id="381" name="Freeform 368"/>
            <p:cNvSpPr>
              <a:spLocks/>
            </p:cNvSpPr>
            <p:nvPr/>
          </p:nvSpPr>
          <p:spPr bwMode="auto">
            <a:xfrm flipH="1">
              <a:off x="1253" y="2702"/>
              <a:ext cx="5" cy="5"/>
            </a:xfrm>
            <a:custGeom>
              <a:avLst/>
              <a:gdLst/>
              <a:ahLst/>
              <a:cxnLst>
                <a:cxn ang="0">
                  <a:pos x="33" y="16"/>
                </a:cxn>
                <a:cxn ang="0">
                  <a:pos x="25" y="0"/>
                </a:cxn>
                <a:cxn ang="0">
                  <a:pos x="24" y="13"/>
                </a:cxn>
                <a:cxn ang="0">
                  <a:pos x="0" y="26"/>
                </a:cxn>
                <a:cxn ang="0">
                  <a:pos x="3" y="28"/>
                </a:cxn>
                <a:cxn ang="0">
                  <a:pos x="33" y="16"/>
                </a:cxn>
              </a:cxnLst>
              <a:rect l="0" t="0" r="r" b="b"/>
              <a:pathLst>
                <a:path w="33" h="28">
                  <a:moveTo>
                    <a:pt x="33" y="16"/>
                  </a:moveTo>
                  <a:lnTo>
                    <a:pt x="25" y="0"/>
                  </a:lnTo>
                  <a:lnTo>
                    <a:pt x="24" y="13"/>
                  </a:lnTo>
                  <a:lnTo>
                    <a:pt x="0" y="26"/>
                  </a:lnTo>
                  <a:lnTo>
                    <a:pt x="3" y="28"/>
                  </a:lnTo>
                  <a:lnTo>
                    <a:pt x="33" y="16"/>
                  </a:lnTo>
                  <a:close/>
                </a:path>
              </a:pathLst>
            </a:custGeom>
            <a:solidFill>
              <a:srgbClr val="402000"/>
            </a:solidFill>
            <a:ln w="9525">
              <a:noFill/>
              <a:round/>
              <a:headEnd/>
              <a:tailEnd/>
            </a:ln>
          </p:spPr>
          <p:txBody>
            <a:bodyPr/>
            <a:lstStyle/>
            <a:p>
              <a:endParaRPr lang="zh-CN" altLang="en-US"/>
            </a:p>
          </p:txBody>
        </p:sp>
        <p:sp>
          <p:nvSpPr>
            <p:cNvPr id="382" name="Freeform 369"/>
            <p:cNvSpPr>
              <a:spLocks/>
            </p:cNvSpPr>
            <p:nvPr/>
          </p:nvSpPr>
          <p:spPr bwMode="auto">
            <a:xfrm flipH="1">
              <a:off x="1196" y="2709"/>
              <a:ext cx="5" cy="8"/>
            </a:xfrm>
            <a:custGeom>
              <a:avLst/>
              <a:gdLst/>
              <a:ahLst/>
              <a:cxnLst>
                <a:cxn ang="0">
                  <a:pos x="0" y="0"/>
                </a:cxn>
                <a:cxn ang="0">
                  <a:pos x="8" y="21"/>
                </a:cxn>
                <a:cxn ang="0">
                  <a:pos x="23" y="39"/>
                </a:cxn>
                <a:cxn ang="0">
                  <a:pos x="37" y="42"/>
                </a:cxn>
                <a:cxn ang="0">
                  <a:pos x="0" y="0"/>
                </a:cxn>
              </a:cxnLst>
              <a:rect l="0" t="0" r="r" b="b"/>
              <a:pathLst>
                <a:path w="37" h="42">
                  <a:moveTo>
                    <a:pt x="0" y="0"/>
                  </a:moveTo>
                  <a:lnTo>
                    <a:pt x="8" y="21"/>
                  </a:lnTo>
                  <a:lnTo>
                    <a:pt x="23" y="39"/>
                  </a:lnTo>
                  <a:lnTo>
                    <a:pt x="37" y="42"/>
                  </a:lnTo>
                  <a:lnTo>
                    <a:pt x="0" y="0"/>
                  </a:lnTo>
                  <a:close/>
                </a:path>
              </a:pathLst>
            </a:custGeom>
            <a:solidFill>
              <a:srgbClr val="402000"/>
            </a:solidFill>
            <a:ln w="9525">
              <a:noFill/>
              <a:round/>
              <a:headEnd/>
              <a:tailEnd/>
            </a:ln>
          </p:spPr>
          <p:txBody>
            <a:bodyPr/>
            <a:lstStyle/>
            <a:p>
              <a:endParaRPr lang="zh-CN" altLang="en-US"/>
            </a:p>
          </p:txBody>
        </p:sp>
        <p:sp>
          <p:nvSpPr>
            <p:cNvPr id="383" name="Freeform 370"/>
            <p:cNvSpPr>
              <a:spLocks/>
            </p:cNvSpPr>
            <p:nvPr/>
          </p:nvSpPr>
          <p:spPr bwMode="auto">
            <a:xfrm flipH="1">
              <a:off x="1177" y="2746"/>
              <a:ext cx="7" cy="6"/>
            </a:xfrm>
            <a:custGeom>
              <a:avLst/>
              <a:gdLst/>
              <a:ahLst/>
              <a:cxnLst>
                <a:cxn ang="0">
                  <a:pos x="50" y="0"/>
                </a:cxn>
                <a:cxn ang="0">
                  <a:pos x="17" y="14"/>
                </a:cxn>
                <a:cxn ang="0">
                  <a:pos x="0" y="39"/>
                </a:cxn>
                <a:cxn ang="0">
                  <a:pos x="50" y="0"/>
                </a:cxn>
              </a:cxnLst>
              <a:rect l="0" t="0" r="r" b="b"/>
              <a:pathLst>
                <a:path w="50" h="39">
                  <a:moveTo>
                    <a:pt x="50" y="0"/>
                  </a:moveTo>
                  <a:lnTo>
                    <a:pt x="17" y="14"/>
                  </a:lnTo>
                  <a:lnTo>
                    <a:pt x="0" y="39"/>
                  </a:lnTo>
                  <a:lnTo>
                    <a:pt x="50" y="0"/>
                  </a:lnTo>
                  <a:close/>
                </a:path>
              </a:pathLst>
            </a:custGeom>
            <a:solidFill>
              <a:srgbClr val="402000"/>
            </a:solidFill>
            <a:ln w="9525">
              <a:noFill/>
              <a:round/>
              <a:headEnd/>
              <a:tailEnd/>
            </a:ln>
          </p:spPr>
          <p:txBody>
            <a:bodyPr/>
            <a:lstStyle/>
            <a:p>
              <a:endParaRPr lang="zh-CN" altLang="en-US"/>
            </a:p>
          </p:txBody>
        </p:sp>
        <p:sp>
          <p:nvSpPr>
            <p:cNvPr id="384" name="Freeform 371"/>
            <p:cNvSpPr>
              <a:spLocks/>
            </p:cNvSpPr>
            <p:nvPr/>
          </p:nvSpPr>
          <p:spPr bwMode="auto">
            <a:xfrm flipH="1">
              <a:off x="1143" y="2731"/>
              <a:ext cx="31" cy="52"/>
            </a:xfrm>
            <a:custGeom>
              <a:avLst/>
              <a:gdLst/>
              <a:ahLst/>
              <a:cxnLst>
                <a:cxn ang="0">
                  <a:pos x="77" y="17"/>
                </a:cxn>
                <a:cxn ang="0">
                  <a:pos x="42" y="55"/>
                </a:cxn>
                <a:cxn ang="0">
                  <a:pos x="26" y="87"/>
                </a:cxn>
                <a:cxn ang="0">
                  <a:pos x="11" y="138"/>
                </a:cxn>
                <a:cxn ang="0">
                  <a:pos x="11" y="167"/>
                </a:cxn>
                <a:cxn ang="0">
                  <a:pos x="0" y="210"/>
                </a:cxn>
                <a:cxn ang="0">
                  <a:pos x="178" y="267"/>
                </a:cxn>
                <a:cxn ang="0">
                  <a:pos x="219" y="0"/>
                </a:cxn>
                <a:cxn ang="0">
                  <a:pos x="146" y="17"/>
                </a:cxn>
                <a:cxn ang="0">
                  <a:pos x="77" y="17"/>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385" name="Freeform 372"/>
            <p:cNvSpPr>
              <a:spLocks/>
            </p:cNvSpPr>
            <p:nvPr/>
          </p:nvSpPr>
          <p:spPr bwMode="auto">
            <a:xfrm flipH="1">
              <a:off x="1147" y="2736"/>
              <a:ext cx="23" cy="42"/>
            </a:xfrm>
            <a:custGeom>
              <a:avLst/>
              <a:gdLst/>
              <a:ahLst/>
              <a:cxnLst>
                <a:cxn ang="0">
                  <a:pos x="69" y="7"/>
                </a:cxn>
                <a:cxn ang="0">
                  <a:pos x="38" y="42"/>
                </a:cxn>
                <a:cxn ang="0">
                  <a:pos x="12" y="92"/>
                </a:cxn>
                <a:cxn ang="0">
                  <a:pos x="6" y="128"/>
                </a:cxn>
                <a:cxn ang="0">
                  <a:pos x="0" y="171"/>
                </a:cxn>
                <a:cxn ang="0">
                  <a:pos x="140" y="220"/>
                </a:cxn>
                <a:cxn ang="0">
                  <a:pos x="175" y="0"/>
                </a:cxn>
                <a:cxn ang="0">
                  <a:pos x="122" y="10"/>
                </a:cxn>
                <a:cxn ang="0">
                  <a:pos x="69" y="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headEnd/>
              <a:tailEnd/>
            </a:ln>
          </p:spPr>
          <p:txBody>
            <a:bodyPr/>
            <a:lstStyle/>
            <a:p>
              <a:endParaRPr lang="zh-CN" altLang="en-US"/>
            </a:p>
          </p:txBody>
        </p:sp>
        <p:sp>
          <p:nvSpPr>
            <p:cNvPr id="386" name="Freeform 373"/>
            <p:cNvSpPr>
              <a:spLocks/>
            </p:cNvSpPr>
            <p:nvPr/>
          </p:nvSpPr>
          <p:spPr bwMode="auto">
            <a:xfrm flipH="1">
              <a:off x="1046" y="2448"/>
              <a:ext cx="101" cy="156"/>
            </a:xfrm>
            <a:custGeom>
              <a:avLst/>
              <a:gdLst/>
              <a:ahLst/>
              <a:cxnLst>
                <a:cxn ang="0">
                  <a:pos x="243" y="26"/>
                </a:cxn>
                <a:cxn ang="0">
                  <a:pos x="179" y="74"/>
                </a:cxn>
                <a:cxn ang="0">
                  <a:pos x="144" y="131"/>
                </a:cxn>
                <a:cxn ang="0">
                  <a:pos x="112" y="192"/>
                </a:cxn>
                <a:cxn ang="0">
                  <a:pos x="92" y="224"/>
                </a:cxn>
                <a:cxn ang="0">
                  <a:pos x="92" y="259"/>
                </a:cxn>
                <a:cxn ang="0">
                  <a:pos x="109" y="300"/>
                </a:cxn>
                <a:cxn ang="0">
                  <a:pos x="77" y="332"/>
                </a:cxn>
                <a:cxn ang="0">
                  <a:pos x="26" y="420"/>
                </a:cxn>
                <a:cxn ang="0">
                  <a:pos x="0" y="467"/>
                </a:cxn>
                <a:cxn ang="0">
                  <a:pos x="0" y="482"/>
                </a:cxn>
                <a:cxn ang="0">
                  <a:pos x="6" y="498"/>
                </a:cxn>
                <a:cxn ang="0">
                  <a:pos x="28" y="503"/>
                </a:cxn>
                <a:cxn ang="0">
                  <a:pos x="60" y="504"/>
                </a:cxn>
                <a:cxn ang="0">
                  <a:pos x="79" y="511"/>
                </a:cxn>
                <a:cxn ang="0">
                  <a:pos x="77" y="546"/>
                </a:cxn>
                <a:cxn ang="0">
                  <a:pos x="67" y="587"/>
                </a:cxn>
                <a:cxn ang="0">
                  <a:pos x="86" y="609"/>
                </a:cxn>
                <a:cxn ang="0">
                  <a:pos x="80" y="639"/>
                </a:cxn>
                <a:cxn ang="0">
                  <a:pos x="95" y="659"/>
                </a:cxn>
                <a:cxn ang="0">
                  <a:pos x="110" y="713"/>
                </a:cxn>
                <a:cxn ang="0">
                  <a:pos x="133" y="728"/>
                </a:cxn>
                <a:cxn ang="0">
                  <a:pos x="167" y="728"/>
                </a:cxn>
                <a:cxn ang="0">
                  <a:pos x="217" y="721"/>
                </a:cxn>
                <a:cxn ang="0">
                  <a:pos x="269" y="713"/>
                </a:cxn>
                <a:cxn ang="0">
                  <a:pos x="263" y="807"/>
                </a:cxn>
                <a:cxn ang="0">
                  <a:pos x="658" y="681"/>
                </a:cxn>
                <a:cxn ang="0">
                  <a:pos x="626" y="606"/>
                </a:cxn>
                <a:cxn ang="0">
                  <a:pos x="634" y="549"/>
                </a:cxn>
                <a:cxn ang="0">
                  <a:pos x="741" y="441"/>
                </a:cxn>
                <a:cxn ang="0">
                  <a:pos x="741" y="155"/>
                </a:cxn>
                <a:cxn ang="0">
                  <a:pos x="668" y="77"/>
                </a:cxn>
                <a:cxn ang="0">
                  <a:pos x="577" y="35"/>
                </a:cxn>
                <a:cxn ang="0">
                  <a:pos x="481" y="0"/>
                </a:cxn>
                <a:cxn ang="0">
                  <a:pos x="355" y="18"/>
                </a:cxn>
                <a:cxn ang="0">
                  <a:pos x="243" y="26"/>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387" name="Freeform 374"/>
            <p:cNvSpPr>
              <a:spLocks/>
            </p:cNvSpPr>
            <p:nvPr/>
          </p:nvSpPr>
          <p:spPr bwMode="auto">
            <a:xfrm flipH="1">
              <a:off x="1136" y="2542"/>
              <a:ext cx="6" cy="2"/>
            </a:xfrm>
            <a:custGeom>
              <a:avLst/>
              <a:gdLst/>
              <a:ahLst/>
              <a:cxnLst>
                <a:cxn ang="0">
                  <a:pos x="0" y="3"/>
                </a:cxn>
                <a:cxn ang="0">
                  <a:pos x="9" y="8"/>
                </a:cxn>
                <a:cxn ang="0">
                  <a:pos x="30" y="6"/>
                </a:cxn>
                <a:cxn ang="0">
                  <a:pos x="39" y="9"/>
                </a:cxn>
                <a:cxn ang="0">
                  <a:pos x="42" y="2"/>
                </a:cxn>
                <a:cxn ang="0">
                  <a:pos x="29" y="0"/>
                </a:cxn>
                <a:cxn ang="0">
                  <a:pos x="0" y="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headEnd/>
              <a:tailEnd/>
            </a:ln>
          </p:spPr>
          <p:txBody>
            <a:bodyPr/>
            <a:lstStyle/>
            <a:p>
              <a:endParaRPr lang="zh-CN" altLang="en-US"/>
            </a:p>
          </p:txBody>
        </p:sp>
        <p:sp>
          <p:nvSpPr>
            <p:cNvPr id="388" name="Freeform 375"/>
            <p:cNvSpPr>
              <a:spLocks/>
            </p:cNvSpPr>
            <p:nvPr/>
          </p:nvSpPr>
          <p:spPr bwMode="auto">
            <a:xfrm flipH="1">
              <a:off x="1134" y="2537"/>
              <a:ext cx="2" cy="5"/>
            </a:xfrm>
            <a:custGeom>
              <a:avLst/>
              <a:gdLst/>
              <a:ahLst/>
              <a:cxnLst>
                <a:cxn ang="0">
                  <a:pos x="0" y="0"/>
                </a:cxn>
                <a:cxn ang="0">
                  <a:pos x="11" y="7"/>
                </a:cxn>
                <a:cxn ang="0">
                  <a:pos x="11" y="16"/>
                </a:cxn>
                <a:cxn ang="0">
                  <a:pos x="13" y="31"/>
                </a:cxn>
                <a:cxn ang="0">
                  <a:pos x="17" y="12"/>
                </a:cxn>
                <a:cxn ang="0">
                  <a:pos x="17" y="1"/>
                </a:cxn>
                <a:cxn ang="0">
                  <a:pos x="0" y="0"/>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headEnd/>
              <a:tailEnd/>
            </a:ln>
          </p:spPr>
          <p:txBody>
            <a:bodyPr/>
            <a:lstStyle/>
            <a:p>
              <a:endParaRPr lang="zh-CN" altLang="en-US"/>
            </a:p>
          </p:txBody>
        </p:sp>
        <p:sp>
          <p:nvSpPr>
            <p:cNvPr id="389" name="Freeform 376"/>
            <p:cNvSpPr>
              <a:spLocks/>
            </p:cNvSpPr>
            <p:nvPr/>
          </p:nvSpPr>
          <p:spPr bwMode="auto">
            <a:xfrm flipH="1">
              <a:off x="1130" y="2517"/>
              <a:ext cx="2" cy="12"/>
            </a:xfrm>
            <a:custGeom>
              <a:avLst/>
              <a:gdLst/>
              <a:ahLst/>
              <a:cxnLst>
                <a:cxn ang="0">
                  <a:pos x="19" y="0"/>
                </a:cxn>
                <a:cxn ang="0">
                  <a:pos x="5" y="34"/>
                </a:cxn>
                <a:cxn ang="0">
                  <a:pos x="0" y="60"/>
                </a:cxn>
                <a:cxn ang="0">
                  <a:pos x="9" y="43"/>
                </a:cxn>
                <a:cxn ang="0">
                  <a:pos x="19" y="0"/>
                </a:cxn>
              </a:cxnLst>
              <a:rect l="0" t="0" r="r" b="b"/>
              <a:pathLst>
                <a:path w="19" h="60">
                  <a:moveTo>
                    <a:pt x="19" y="0"/>
                  </a:moveTo>
                  <a:lnTo>
                    <a:pt x="5" y="34"/>
                  </a:lnTo>
                  <a:lnTo>
                    <a:pt x="0" y="60"/>
                  </a:lnTo>
                  <a:lnTo>
                    <a:pt x="9" y="43"/>
                  </a:lnTo>
                  <a:lnTo>
                    <a:pt x="19" y="0"/>
                  </a:lnTo>
                  <a:close/>
                </a:path>
              </a:pathLst>
            </a:custGeom>
            <a:solidFill>
              <a:srgbClr val="402000"/>
            </a:solidFill>
            <a:ln w="9525">
              <a:noFill/>
              <a:round/>
              <a:headEnd/>
              <a:tailEnd/>
            </a:ln>
          </p:spPr>
          <p:txBody>
            <a:bodyPr/>
            <a:lstStyle/>
            <a:p>
              <a:endParaRPr lang="zh-CN" altLang="en-US"/>
            </a:p>
          </p:txBody>
        </p:sp>
        <p:sp>
          <p:nvSpPr>
            <p:cNvPr id="390" name="Freeform 377"/>
            <p:cNvSpPr>
              <a:spLocks/>
            </p:cNvSpPr>
            <p:nvPr/>
          </p:nvSpPr>
          <p:spPr bwMode="auto">
            <a:xfrm flipH="1">
              <a:off x="1120" y="2505"/>
              <a:ext cx="11" cy="10"/>
            </a:xfrm>
            <a:custGeom>
              <a:avLst/>
              <a:gdLst/>
              <a:ahLst/>
              <a:cxnLst>
                <a:cxn ang="0">
                  <a:pos x="0" y="0"/>
                </a:cxn>
                <a:cxn ang="0">
                  <a:pos x="17" y="28"/>
                </a:cxn>
                <a:cxn ang="0">
                  <a:pos x="13" y="35"/>
                </a:cxn>
                <a:cxn ang="0">
                  <a:pos x="13" y="40"/>
                </a:cxn>
                <a:cxn ang="0">
                  <a:pos x="9" y="51"/>
                </a:cxn>
                <a:cxn ang="0">
                  <a:pos x="20" y="34"/>
                </a:cxn>
                <a:cxn ang="0">
                  <a:pos x="35" y="34"/>
                </a:cxn>
                <a:cxn ang="0">
                  <a:pos x="52" y="28"/>
                </a:cxn>
                <a:cxn ang="0">
                  <a:pos x="80" y="26"/>
                </a:cxn>
                <a:cxn ang="0">
                  <a:pos x="52" y="9"/>
                </a:cxn>
                <a:cxn ang="0">
                  <a:pos x="0" y="0"/>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headEnd/>
              <a:tailEnd/>
            </a:ln>
          </p:spPr>
          <p:txBody>
            <a:bodyPr/>
            <a:lstStyle/>
            <a:p>
              <a:endParaRPr lang="zh-CN" altLang="en-US"/>
            </a:p>
          </p:txBody>
        </p:sp>
        <p:sp>
          <p:nvSpPr>
            <p:cNvPr id="391" name="Freeform 378"/>
            <p:cNvSpPr>
              <a:spLocks/>
            </p:cNvSpPr>
            <p:nvPr/>
          </p:nvSpPr>
          <p:spPr bwMode="auto">
            <a:xfrm flipH="1">
              <a:off x="1115" y="2492"/>
              <a:ext cx="19" cy="8"/>
            </a:xfrm>
            <a:custGeom>
              <a:avLst/>
              <a:gdLst/>
              <a:ahLst/>
              <a:cxnLst>
                <a:cxn ang="0">
                  <a:pos x="0" y="25"/>
                </a:cxn>
                <a:cxn ang="0">
                  <a:pos x="6" y="42"/>
                </a:cxn>
                <a:cxn ang="0">
                  <a:pos x="20" y="48"/>
                </a:cxn>
                <a:cxn ang="0">
                  <a:pos x="42" y="34"/>
                </a:cxn>
                <a:cxn ang="0">
                  <a:pos x="69" y="25"/>
                </a:cxn>
                <a:cxn ang="0">
                  <a:pos x="113" y="24"/>
                </a:cxn>
                <a:cxn ang="0">
                  <a:pos x="135" y="27"/>
                </a:cxn>
                <a:cxn ang="0">
                  <a:pos x="101" y="12"/>
                </a:cxn>
                <a:cxn ang="0">
                  <a:pos x="77" y="6"/>
                </a:cxn>
                <a:cxn ang="0">
                  <a:pos x="80" y="0"/>
                </a:cxn>
                <a:cxn ang="0">
                  <a:pos x="57" y="9"/>
                </a:cxn>
                <a:cxn ang="0">
                  <a:pos x="59" y="3"/>
                </a:cxn>
                <a:cxn ang="0">
                  <a:pos x="40" y="12"/>
                </a:cxn>
                <a:cxn ang="0">
                  <a:pos x="23" y="12"/>
                </a:cxn>
                <a:cxn ang="0">
                  <a:pos x="0" y="25"/>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headEnd/>
              <a:tailEnd/>
            </a:ln>
          </p:spPr>
          <p:txBody>
            <a:bodyPr/>
            <a:lstStyle/>
            <a:p>
              <a:endParaRPr lang="zh-CN" altLang="en-US"/>
            </a:p>
          </p:txBody>
        </p:sp>
        <p:sp>
          <p:nvSpPr>
            <p:cNvPr id="392" name="Freeform 379"/>
            <p:cNvSpPr>
              <a:spLocks/>
            </p:cNvSpPr>
            <p:nvPr/>
          </p:nvSpPr>
          <p:spPr bwMode="auto">
            <a:xfrm flipH="1">
              <a:off x="1081" y="2503"/>
              <a:ext cx="11" cy="31"/>
            </a:xfrm>
            <a:custGeom>
              <a:avLst/>
              <a:gdLst/>
              <a:ahLst/>
              <a:cxnLst>
                <a:cxn ang="0">
                  <a:pos x="0" y="30"/>
                </a:cxn>
                <a:cxn ang="0">
                  <a:pos x="24" y="10"/>
                </a:cxn>
                <a:cxn ang="0">
                  <a:pos x="52" y="15"/>
                </a:cxn>
                <a:cxn ang="0">
                  <a:pos x="68" y="41"/>
                </a:cxn>
                <a:cxn ang="0">
                  <a:pos x="71" y="77"/>
                </a:cxn>
                <a:cxn ang="0">
                  <a:pos x="68" y="105"/>
                </a:cxn>
                <a:cxn ang="0">
                  <a:pos x="59" y="128"/>
                </a:cxn>
                <a:cxn ang="0">
                  <a:pos x="44" y="93"/>
                </a:cxn>
                <a:cxn ang="0">
                  <a:pos x="31" y="73"/>
                </a:cxn>
                <a:cxn ang="0">
                  <a:pos x="5" y="60"/>
                </a:cxn>
                <a:cxn ang="0">
                  <a:pos x="25" y="89"/>
                </a:cxn>
                <a:cxn ang="0">
                  <a:pos x="47" y="111"/>
                </a:cxn>
                <a:cxn ang="0">
                  <a:pos x="49" y="134"/>
                </a:cxn>
                <a:cxn ang="0">
                  <a:pos x="40" y="156"/>
                </a:cxn>
                <a:cxn ang="0">
                  <a:pos x="28" y="159"/>
                </a:cxn>
                <a:cxn ang="0">
                  <a:pos x="61" y="151"/>
                </a:cxn>
                <a:cxn ang="0">
                  <a:pos x="77" y="117"/>
                </a:cxn>
                <a:cxn ang="0">
                  <a:pos x="78" y="73"/>
                </a:cxn>
                <a:cxn ang="0">
                  <a:pos x="77" y="33"/>
                </a:cxn>
                <a:cxn ang="0">
                  <a:pos x="59" y="7"/>
                </a:cxn>
                <a:cxn ang="0">
                  <a:pos x="34" y="0"/>
                </a:cxn>
                <a:cxn ang="0">
                  <a:pos x="10" y="4"/>
                </a:cxn>
                <a:cxn ang="0">
                  <a:pos x="0" y="30"/>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headEnd/>
              <a:tailEnd/>
            </a:ln>
          </p:spPr>
          <p:txBody>
            <a:bodyPr/>
            <a:lstStyle/>
            <a:p>
              <a:endParaRPr lang="zh-CN" altLang="en-US"/>
            </a:p>
          </p:txBody>
        </p:sp>
        <p:sp>
          <p:nvSpPr>
            <p:cNvPr id="393" name="Freeform 380"/>
            <p:cNvSpPr>
              <a:spLocks/>
            </p:cNvSpPr>
            <p:nvPr/>
          </p:nvSpPr>
          <p:spPr bwMode="auto">
            <a:xfrm flipH="1">
              <a:off x="1077" y="2498"/>
              <a:ext cx="18" cy="42"/>
            </a:xfrm>
            <a:custGeom>
              <a:avLst/>
              <a:gdLst/>
              <a:ahLst/>
              <a:cxnLst>
                <a:cxn ang="0">
                  <a:pos x="0" y="53"/>
                </a:cxn>
                <a:cxn ang="0">
                  <a:pos x="20" y="19"/>
                </a:cxn>
                <a:cxn ang="0">
                  <a:pos x="54" y="9"/>
                </a:cxn>
                <a:cxn ang="0">
                  <a:pos x="95" y="16"/>
                </a:cxn>
                <a:cxn ang="0">
                  <a:pos x="109" y="35"/>
                </a:cxn>
                <a:cxn ang="0">
                  <a:pos x="120" y="67"/>
                </a:cxn>
                <a:cxn ang="0">
                  <a:pos x="120" y="93"/>
                </a:cxn>
                <a:cxn ang="0">
                  <a:pos x="114" y="111"/>
                </a:cxn>
                <a:cxn ang="0">
                  <a:pos x="114" y="137"/>
                </a:cxn>
                <a:cxn ang="0">
                  <a:pos x="107" y="168"/>
                </a:cxn>
                <a:cxn ang="0">
                  <a:pos x="80" y="198"/>
                </a:cxn>
                <a:cxn ang="0">
                  <a:pos x="63" y="198"/>
                </a:cxn>
                <a:cxn ang="0">
                  <a:pos x="40" y="198"/>
                </a:cxn>
                <a:cxn ang="0">
                  <a:pos x="40" y="203"/>
                </a:cxn>
                <a:cxn ang="0">
                  <a:pos x="57" y="215"/>
                </a:cxn>
                <a:cxn ang="0">
                  <a:pos x="76" y="211"/>
                </a:cxn>
                <a:cxn ang="0">
                  <a:pos x="101" y="201"/>
                </a:cxn>
                <a:cxn ang="0">
                  <a:pos x="121" y="171"/>
                </a:cxn>
                <a:cxn ang="0">
                  <a:pos x="123" y="121"/>
                </a:cxn>
                <a:cxn ang="0">
                  <a:pos x="129" y="87"/>
                </a:cxn>
                <a:cxn ang="0">
                  <a:pos x="129" y="58"/>
                </a:cxn>
                <a:cxn ang="0">
                  <a:pos x="117" y="32"/>
                </a:cxn>
                <a:cxn ang="0">
                  <a:pos x="103" y="9"/>
                </a:cxn>
                <a:cxn ang="0">
                  <a:pos x="69" y="0"/>
                </a:cxn>
                <a:cxn ang="0">
                  <a:pos x="20" y="6"/>
                </a:cxn>
                <a:cxn ang="0">
                  <a:pos x="3" y="19"/>
                </a:cxn>
                <a:cxn ang="0">
                  <a:pos x="0" y="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headEnd/>
              <a:tailEnd/>
            </a:ln>
          </p:spPr>
          <p:txBody>
            <a:bodyPr/>
            <a:lstStyle/>
            <a:p>
              <a:endParaRPr lang="zh-CN" altLang="en-US"/>
            </a:p>
          </p:txBody>
        </p:sp>
        <p:sp>
          <p:nvSpPr>
            <p:cNvPr id="394" name="Freeform 381"/>
            <p:cNvSpPr>
              <a:spLocks/>
            </p:cNvSpPr>
            <p:nvPr/>
          </p:nvSpPr>
          <p:spPr bwMode="auto">
            <a:xfrm flipH="1">
              <a:off x="1088" y="2544"/>
              <a:ext cx="16" cy="33"/>
            </a:xfrm>
            <a:custGeom>
              <a:avLst/>
              <a:gdLst/>
              <a:ahLst/>
              <a:cxnLst>
                <a:cxn ang="0">
                  <a:pos x="118" y="0"/>
                </a:cxn>
                <a:cxn ang="0">
                  <a:pos x="102" y="39"/>
                </a:cxn>
                <a:cxn ang="0">
                  <a:pos x="77" y="80"/>
                </a:cxn>
                <a:cxn ang="0">
                  <a:pos x="52" y="116"/>
                </a:cxn>
                <a:cxn ang="0">
                  <a:pos x="17" y="164"/>
                </a:cxn>
                <a:cxn ang="0">
                  <a:pos x="0" y="179"/>
                </a:cxn>
                <a:cxn ang="0">
                  <a:pos x="39" y="159"/>
                </a:cxn>
                <a:cxn ang="0">
                  <a:pos x="70" y="115"/>
                </a:cxn>
                <a:cxn ang="0">
                  <a:pos x="99" y="67"/>
                </a:cxn>
                <a:cxn ang="0">
                  <a:pos x="118" y="0"/>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headEnd/>
              <a:tailEnd/>
            </a:ln>
          </p:spPr>
          <p:txBody>
            <a:bodyPr/>
            <a:lstStyle/>
            <a:p>
              <a:endParaRPr lang="zh-CN" altLang="en-US"/>
            </a:p>
          </p:txBody>
        </p:sp>
        <p:sp>
          <p:nvSpPr>
            <p:cNvPr id="395" name="Freeform 382"/>
            <p:cNvSpPr>
              <a:spLocks/>
            </p:cNvSpPr>
            <p:nvPr/>
          </p:nvSpPr>
          <p:spPr bwMode="auto">
            <a:xfrm flipH="1">
              <a:off x="1039" y="2426"/>
              <a:ext cx="92" cy="130"/>
            </a:xfrm>
            <a:custGeom>
              <a:avLst/>
              <a:gdLst/>
              <a:ahLst/>
              <a:cxnLst>
                <a:cxn ang="0">
                  <a:pos x="54" y="193"/>
                </a:cxn>
                <a:cxn ang="0">
                  <a:pos x="155" y="177"/>
                </a:cxn>
                <a:cxn ang="0">
                  <a:pos x="223" y="187"/>
                </a:cxn>
                <a:cxn ang="0">
                  <a:pos x="264" y="234"/>
                </a:cxn>
                <a:cxn ang="0">
                  <a:pos x="238" y="290"/>
                </a:cxn>
                <a:cxn ang="0">
                  <a:pos x="206" y="311"/>
                </a:cxn>
                <a:cxn ang="0">
                  <a:pos x="197" y="366"/>
                </a:cxn>
                <a:cxn ang="0">
                  <a:pos x="217" y="401"/>
                </a:cxn>
                <a:cxn ang="0">
                  <a:pos x="200" y="453"/>
                </a:cxn>
                <a:cxn ang="0">
                  <a:pos x="242" y="453"/>
                </a:cxn>
                <a:cxn ang="0">
                  <a:pos x="254" y="394"/>
                </a:cxn>
                <a:cxn ang="0">
                  <a:pos x="280" y="366"/>
                </a:cxn>
                <a:cxn ang="0">
                  <a:pos x="329" y="366"/>
                </a:cxn>
                <a:cxn ang="0">
                  <a:pos x="378" y="378"/>
                </a:cxn>
                <a:cxn ang="0">
                  <a:pos x="393" y="419"/>
                </a:cxn>
                <a:cxn ang="0">
                  <a:pos x="399" y="475"/>
                </a:cxn>
                <a:cxn ang="0">
                  <a:pos x="393" y="516"/>
                </a:cxn>
                <a:cxn ang="0">
                  <a:pos x="393" y="547"/>
                </a:cxn>
                <a:cxn ang="0">
                  <a:pos x="396" y="581"/>
                </a:cxn>
                <a:cxn ang="0">
                  <a:pos x="428" y="613"/>
                </a:cxn>
                <a:cxn ang="0">
                  <a:pos x="451" y="632"/>
                </a:cxn>
                <a:cxn ang="0">
                  <a:pos x="510" y="670"/>
                </a:cxn>
                <a:cxn ang="0">
                  <a:pos x="620" y="558"/>
                </a:cxn>
                <a:cxn ang="0">
                  <a:pos x="652" y="466"/>
                </a:cxn>
                <a:cxn ang="0">
                  <a:pos x="665" y="318"/>
                </a:cxn>
                <a:cxn ang="0">
                  <a:pos x="671" y="215"/>
                </a:cxn>
                <a:cxn ang="0">
                  <a:pos x="658" y="114"/>
                </a:cxn>
                <a:cxn ang="0">
                  <a:pos x="629" y="59"/>
                </a:cxn>
                <a:cxn ang="0">
                  <a:pos x="562" y="21"/>
                </a:cxn>
                <a:cxn ang="0">
                  <a:pos x="502" y="8"/>
                </a:cxn>
                <a:cxn ang="0">
                  <a:pos x="384" y="0"/>
                </a:cxn>
                <a:cxn ang="0">
                  <a:pos x="270" y="5"/>
                </a:cxn>
                <a:cxn ang="0">
                  <a:pos x="129" y="30"/>
                </a:cxn>
                <a:cxn ang="0">
                  <a:pos x="64" y="62"/>
                </a:cxn>
                <a:cxn ang="0">
                  <a:pos x="32" y="94"/>
                </a:cxn>
                <a:cxn ang="0">
                  <a:pos x="0" y="140"/>
                </a:cxn>
                <a:cxn ang="0">
                  <a:pos x="6" y="166"/>
                </a:cxn>
                <a:cxn ang="0">
                  <a:pos x="54" y="193"/>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headEnd/>
              <a:tailEnd/>
            </a:ln>
          </p:spPr>
          <p:txBody>
            <a:bodyPr/>
            <a:lstStyle/>
            <a:p>
              <a:endParaRPr lang="zh-CN" altLang="en-US"/>
            </a:p>
          </p:txBody>
        </p:sp>
        <p:sp>
          <p:nvSpPr>
            <p:cNvPr id="396" name="Freeform 383"/>
            <p:cNvSpPr>
              <a:spLocks/>
            </p:cNvSpPr>
            <p:nvPr/>
          </p:nvSpPr>
          <p:spPr bwMode="auto">
            <a:xfrm flipH="1">
              <a:off x="1041" y="2428"/>
              <a:ext cx="87" cy="124"/>
            </a:xfrm>
            <a:custGeom>
              <a:avLst/>
              <a:gdLst/>
              <a:ahLst/>
              <a:cxnLst>
                <a:cxn ang="0">
                  <a:pos x="25" y="98"/>
                </a:cxn>
                <a:cxn ang="0">
                  <a:pos x="13" y="152"/>
                </a:cxn>
                <a:cxn ang="0">
                  <a:pos x="160" y="158"/>
                </a:cxn>
                <a:cxn ang="0">
                  <a:pos x="290" y="126"/>
                </a:cxn>
                <a:cxn ang="0">
                  <a:pos x="229" y="148"/>
                </a:cxn>
                <a:cxn ang="0">
                  <a:pos x="213" y="169"/>
                </a:cxn>
                <a:cxn ang="0">
                  <a:pos x="277" y="163"/>
                </a:cxn>
                <a:cxn ang="0">
                  <a:pos x="293" y="172"/>
                </a:cxn>
                <a:cxn ang="0">
                  <a:pos x="255" y="217"/>
                </a:cxn>
                <a:cxn ang="0">
                  <a:pos x="267" y="226"/>
                </a:cxn>
                <a:cxn ang="0">
                  <a:pos x="232" y="280"/>
                </a:cxn>
                <a:cxn ang="0">
                  <a:pos x="348" y="255"/>
                </a:cxn>
                <a:cxn ang="0">
                  <a:pos x="194" y="310"/>
                </a:cxn>
                <a:cxn ang="0">
                  <a:pos x="280" y="300"/>
                </a:cxn>
                <a:cxn ang="0">
                  <a:pos x="204" y="338"/>
                </a:cxn>
                <a:cxn ang="0">
                  <a:pos x="229" y="358"/>
                </a:cxn>
                <a:cxn ang="0">
                  <a:pos x="354" y="344"/>
                </a:cxn>
                <a:cxn ang="0">
                  <a:pos x="444" y="355"/>
                </a:cxn>
                <a:cxn ang="0">
                  <a:pos x="438" y="379"/>
                </a:cxn>
                <a:cxn ang="0">
                  <a:pos x="460" y="393"/>
                </a:cxn>
                <a:cxn ang="0">
                  <a:pos x="387" y="442"/>
                </a:cxn>
                <a:cxn ang="0">
                  <a:pos x="454" y="440"/>
                </a:cxn>
                <a:cxn ang="0">
                  <a:pos x="387" y="511"/>
                </a:cxn>
                <a:cxn ang="0">
                  <a:pos x="432" y="508"/>
                </a:cxn>
                <a:cxn ang="0">
                  <a:pos x="412" y="586"/>
                </a:cxn>
                <a:cxn ang="0">
                  <a:pos x="496" y="471"/>
                </a:cxn>
                <a:cxn ang="0">
                  <a:pos x="419" y="599"/>
                </a:cxn>
                <a:cxn ang="0">
                  <a:pos x="514" y="553"/>
                </a:cxn>
                <a:cxn ang="0">
                  <a:pos x="491" y="602"/>
                </a:cxn>
                <a:cxn ang="0">
                  <a:pos x="540" y="599"/>
                </a:cxn>
                <a:cxn ang="0">
                  <a:pos x="620" y="386"/>
                </a:cxn>
                <a:cxn ang="0">
                  <a:pos x="582" y="255"/>
                </a:cxn>
                <a:cxn ang="0">
                  <a:pos x="514" y="266"/>
                </a:cxn>
                <a:cxn ang="0">
                  <a:pos x="630" y="223"/>
                </a:cxn>
                <a:cxn ang="0">
                  <a:pos x="551" y="141"/>
                </a:cxn>
                <a:cxn ang="0">
                  <a:pos x="499" y="141"/>
                </a:cxn>
                <a:cxn ang="0">
                  <a:pos x="607" y="69"/>
                </a:cxn>
                <a:cxn ang="0">
                  <a:pos x="482" y="41"/>
                </a:cxn>
                <a:cxn ang="0">
                  <a:pos x="517" y="16"/>
                </a:cxn>
                <a:cxn ang="0">
                  <a:pos x="359" y="13"/>
                </a:cxn>
                <a:cxn ang="0">
                  <a:pos x="298" y="32"/>
                </a:cxn>
                <a:cxn ang="0">
                  <a:pos x="287" y="3"/>
                </a:cxn>
                <a:cxn ang="0">
                  <a:pos x="163" y="54"/>
                </a:cxn>
                <a:cxn ang="0">
                  <a:pos x="184" y="16"/>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headEnd/>
              <a:tailEnd/>
            </a:ln>
          </p:spPr>
          <p:txBody>
            <a:bodyPr/>
            <a:lstStyle/>
            <a:p>
              <a:endParaRPr lang="zh-CN" altLang="en-US"/>
            </a:p>
          </p:txBody>
        </p:sp>
        <p:sp>
          <p:nvSpPr>
            <p:cNvPr id="397" name="Freeform 384"/>
            <p:cNvSpPr>
              <a:spLocks/>
            </p:cNvSpPr>
            <p:nvPr/>
          </p:nvSpPr>
          <p:spPr bwMode="auto">
            <a:xfrm flipH="1">
              <a:off x="1216" y="2742"/>
              <a:ext cx="95" cy="83"/>
            </a:xfrm>
            <a:custGeom>
              <a:avLst/>
              <a:gdLst/>
              <a:ahLst/>
              <a:cxnLst>
                <a:cxn ang="0">
                  <a:pos x="698" y="253"/>
                </a:cxn>
                <a:cxn ang="0">
                  <a:pos x="611" y="233"/>
                </a:cxn>
                <a:cxn ang="0">
                  <a:pos x="579" y="227"/>
                </a:cxn>
                <a:cxn ang="0">
                  <a:pos x="558" y="210"/>
                </a:cxn>
                <a:cxn ang="0">
                  <a:pos x="538" y="182"/>
                </a:cxn>
                <a:cxn ang="0">
                  <a:pos x="496" y="143"/>
                </a:cxn>
                <a:cxn ang="0">
                  <a:pos x="420" y="79"/>
                </a:cxn>
                <a:cxn ang="0">
                  <a:pos x="407" y="58"/>
                </a:cxn>
                <a:cxn ang="0">
                  <a:pos x="387" y="38"/>
                </a:cxn>
                <a:cxn ang="0">
                  <a:pos x="347" y="32"/>
                </a:cxn>
                <a:cxn ang="0">
                  <a:pos x="225" y="11"/>
                </a:cxn>
                <a:cxn ang="0">
                  <a:pos x="192" y="0"/>
                </a:cxn>
                <a:cxn ang="0">
                  <a:pos x="162" y="14"/>
                </a:cxn>
                <a:cxn ang="0">
                  <a:pos x="147" y="27"/>
                </a:cxn>
                <a:cxn ang="0">
                  <a:pos x="75" y="52"/>
                </a:cxn>
                <a:cxn ang="0">
                  <a:pos x="48" y="62"/>
                </a:cxn>
                <a:cxn ang="0">
                  <a:pos x="37" y="73"/>
                </a:cxn>
                <a:cxn ang="0">
                  <a:pos x="24" y="114"/>
                </a:cxn>
                <a:cxn ang="0">
                  <a:pos x="16" y="133"/>
                </a:cxn>
                <a:cxn ang="0">
                  <a:pos x="9" y="146"/>
                </a:cxn>
                <a:cxn ang="0">
                  <a:pos x="0" y="165"/>
                </a:cxn>
                <a:cxn ang="0">
                  <a:pos x="0" y="181"/>
                </a:cxn>
                <a:cxn ang="0">
                  <a:pos x="15" y="191"/>
                </a:cxn>
                <a:cxn ang="0">
                  <a:pos x="43" y="190"/>
                </a:cxn>
                <a:cxn ang="0">
                  <a:pos x="89" y="168"/>
                </a:cxn>
                <a:cxn ang="0">
                  <a:pos x="147" y="158"/>
                </a:cxn>
                <a:cxn ang="0">
                  <a:pos x="198" y="165"/>
                </a:cxn>
                <a:cxn ang="0">
                  <a:pos x="144" y="179"/>
                </a:cxn>
                <a:cxn ang="0">
                  <a:pos x="105" y="191"/>
                </a:cxn>
                <a:cxn ang="0">
                  <a:pos x="61" y="210"/>
                </a:cxn>
                <a:cxn ang="0">
                  <a:pos x="51" y="224"/>
                </a:cxn>
                <a:cxn ang="0">
                  <a:pos x="51" y="242"/>
                </a:cxn>
                <a:cxn ang="0">
                  <a:pos x="67" y="253"/>
                </a:cxn>
                <a:cxn ang="0">
                  <a:pos x="87" y="250"/>
                </a:cxn>
                <a:cxn ang="0">
                  <a:pos x="150" y="233"/>
                </a:cxn>
                <a:cxn ang="0">
                  <a:pos x="205" y="230"/>
                </a:cxn>
                <a:cxn ang="0">
                  <a:pos x="249" y="233"/>
                </a:cxn>
                <a:cxn ang="0">
                  <a:pos x="273" y="250"/>
                </a:cxn>
                <a:cxn ang="0">
                  <a:pos x="301" y="279"/>
                </a:cxn>
                <a:cxn ang="0">
                  <a:pos x="323" y="310"/>
                </a:cxn>
                <a:cxn ang="0">
                  <a:pos x="346" y="342"/>
                </a:cxn>
                <a:cxn ang="0">
                  <a:pos x="364" y="366"/>
                </a:cxn>
                <a:cxn ang="0">
                  <a:pos x="397" y="389"/>
                </a:cxn>
                <a:cxn ang="0">
                  <a:pos x="429" y="396"/>
                </a:cxn>
                <a:cxn ang="0">
                  <a:pos x="464" y="399"/>
                </a:cxn>
                <a:cxn ang="0">
                  <a:pos x="507" y="396"/>
                </a:cxn>
                <a:cxn ang="0">
                  <a:pos x="539" y="393"/>
                </a:cxn>
                <a:cxn ang="0">
                  <a:pos x="582" y="404"/>
                </a:cxn>
                <a:cxn ang="0">
                  <a:pos x="698" y="425"/>
                </a:cxn>
                <a:cxn ang="0">
                  <a:pos x="698" y="253"/>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398" name="Freeform 385"/>
            <p:cNvSpPr>
              <a:spLocks/>
            </p:cNvSpPr>
            <p:nvPr/>
          </p:nvSpPr>
          <p:spPr bwMode="auto">
            <a:xfrm flipH="1">
              <a:off x="1277" y="2756"/>
              <a:ext cx="30" cy="10"/>
            </a:xfrm>
            <a:custGeom>
              <a:avLst/>
              <a:gdLst/>
              <a:ahLst/>
              <a:cxnLst>
                <a:cxn ang="0">
                  <a:pos x="0" y="52"/>
                </a:cxn>
                <a:cxn ang="0">
                  <a:pos x="38" y="36"/>
                </a:cxn>
                <a:cxn ang="0">
                  <a:pos x="69" y="30"/>
                </a:cxn>
                <a:cxn ang="0">
                  <a:pos x="107" y="18"/>
                </a:cxn>
                <a:cxn ang="0">
                  <a:pos x="139" y="11"/>
                </a:cxn>
                <a:cxn ang="0">
                  <a:pos x="189" y="15"/>
                </a:cxn>
                <a:cxn ang="0">
                  <a:pos x="223" y="18"/>
                </a:cxn>
                <a:cxn ang="0">
                  <a:pos x="171" y="8"/>
                </a:cxn>
                <a:cxn ang="0">
                  <a:pos x="127" y="0"/>
                </a:cxn>
                <a:cxn ang="0">
                  <a:pos x="69" y="24"/>
                </a:cxn>
                <a:cxn ang="0">
                  <a:pos x="38" y="28"/>
                </a:cxn>
                <a:cxn ang="0">
                  <a:pos x="3" y="45"/>
                </a:cxn>
                <a:cxn ang="0">
                  <a:pos x="0" y="52"/>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headEnd/>
              <a:tailEnd/>
            </a:ln>
          </p:spPr>
          <p:txBody>
            <a:bodyPr/>
            <a:lstStyle/>
            <a:p>
              <a:endParaRPr lang="zh-CN" altLang="en-US"/>
            </a:p>
          </p:txBody>
        </p:sp>
        <p:sp>
          <p:nvSpPr>
            <p:cNvPr id="399" name="Freeform 386"/>
            <p:cNvSpPr>
              <a:spLocks/>
            </p:cNvSpPr>
            <p:nvPr/>
          </p:nvSpPr>
          <p:spPr bwMode="auto">
            <a:xfrm flipH="1">
              <a:off x="1265" y="2746"/>
              <a:ext cx="25" cy="6"/>
            </a:xfrm>
            <a:custGeom>
              <a:avLst/>
              <a:gdLst/>
              <a:ahLst/>
              <a:cxnLst>
                <a:cxn ang="0">
                  <a:pos x="51" y="0"/>
                </a:cxn>
                <a:cxn ang="0">
                  <a:pos x="29" y="1"/>
                </a:cxn>
                <a:cxn ang="0">
                  <a:pos x="0" y="11"/>
                </a:cxn>
                <a:cxn ang="0">
                  <a:pos x="19" y="9"/>
                </a:cxn>
                <a:cxn ang="0">
                  <a:pos x="48" y="4"/>
                </a:cxn>
                <a:cxn ang="0">
                  <a:pos x="109" y="20"/>
                </a:cxn>
                <a:cxn ang="0">
                  <a:pos x="143" y="30"/>
                </a:cxn>
                <a:cxn ang="0">
                  <a:pos x="181" y="36"/>
                </a:cxn>
                <a:cxn ang="0">
                  <a:pos x="188" y="30"/>
                </a:cxn>
                <a:cxn ang="0">
                  <a:pos x="146" y="22"/>
                </a:cxn>
                <a:cxn ang="0">
                  <a:pos x="97" y="11"/>
                </a:cxn>
                <a:cxn ang="0">
                  <a:pos x="51" y="0"/>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headEnd/>
              <a:tailEnd/>
            </a:ln>
          </p:spPr>
          <p:txBody>
            <a:bodyPr/>
            <a:lstStyle/>
            <a:p>
              <a:endParaRPr lang="zh-CN" altLang="en-US"/>
            </a:p>
          </p:txBody>
        </p:sp>
        <p:sp>
          <p:nvSpPr>
            <p:cNvPr id="400" name="Freeform 387"/>
            <p:cNvSpPr>
              <a:spLocks/>
            </p:cNvSpPr>
            <p:nvPr/>
          </p:nvSpPr>
          <p:spPr bwMode="auto">
            <a:xfrm flipH="1">
              <a:off x="1276" y="2771"/>
              <a:ext cx="10" cy="3"/>
            </a:xfrm>
            <a:custGeom>
              <a:avLst/>
              <a:gdLst/>
              <a:ahLst/>
              <a:cxnLst>
                <a:cxn ang="0">
                  <a:pos x="0" y="8"/>
                </a:cxn>
                <a:cxn ang="0">
                  <a:pos x="8" y="17"/>
                </a:cxn>
                <a:cxn ang="0">
                  <a:pos x="36" y="12"/>
                </a:cxn>
                <a:cxn ang="0">
                  <a:pos x="67" y="12"/>
                </a:cxn>
                <a:cxn ang="0">
                  <a:pos x="76" y="0"/>
                </a:cxn>
                <a:cxn ang="0">
                  <a:pos x="55" y="4"/>
                </a:cxn>
                <a:cxn ang="0">
                  <a:pos x="0" y="8"/>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headEnd/>
              <a:tailEnd/>
            </a:ln>
          </p:spPr>
          <p:txBody>
            <a:bodyPr/>
            <a:lstStyle/>
            <a:p>
              <a:endParaRPr lang="zh-CN" altLang="en-US"/>
            </a:p>
          </p:txBody>
        </p:sp>
        <p:sp>
          <p:nvSpPr>
            <p:cNvPr id="401" name="Freeform 388"/>
            <p:cNvSpPr>
              <a:spLocks/>
            </p:cNvSpPr>
            <p:nvPr/>
          </p:nvSpPr>
          <p:spPr bwMode="auto">
            <a:xfrm flipH="1">
              <a:off x="1305" y="2768"/>
              <a:ext cx="3" cy="6"/>
            </a:xfrm>
            <a:custGeom>
              <a:avLst/>
              <a:gdLst/>
              <a:ahLst/>
              <a:cxnLst>
                <a:cxn ang="0">
                  <a:pos x="19" y="0"/>
                </a:cxn>
                <a:cxn ang="0">
                  <a:pos x="19" y="9"/>
                </a:cxn>
                <a:cxn ang="0">
                  <a:pos x="14" y="24"/>
                </a:cxn>
                <a:cxn ang="0">
                  <a:pos x="0" y="32"/>
                </a:cxn>
                <a:cxn ang="0">
                  <a:pos x="19" y="0"/>
                </a:cxn>
              </a:cxnLst>
              <a:rect l="0" t="0" r="r" b="b"/>
              <a:pathLst>
                <a:path w="19" h="32">
                  <a:moveTo>
                    <a:pt x="19" y="0"/>
                  </a:moveTo>
                  <a:lnTo>
                    <a:pt x="19" y="9"/>
                  </a:lnTo>
                  <a:lnTo>
                    <a:pt x="14" y="24"/>
                  </a:lnTo>
                  <a:lnTo>
                    <a:pt x="0" y="32"/>
                  </a:lnTo>
                  <a:lnTo>
                    <a:pt x="19" y="0"/>
                  </a:lnTo>
                  <a:close/>
                </a:path>
              </a:pathLst>
            </a:custGeom>
            <a:solidFill>
              <a:srgbClr val="402000"/>
            </a:solidFill>
            <a:ln w="9525">
              <a:noFill/>
              <a:round/>
              <a:headEnd/>
              <a:tailEnd/>
            </a:ln>
          </p:spPr>
          <p:txBody>
            <a:bodyPr/>
            <a:lstStyle/>
            <a:p>
              <a:endParaRPr lang="zh-CN" altLang="en-US"/>
            </a:p>
          </p:txBody>
        </p:sp>
        <p:sp>
          <p:nvSpPr>
            <p:cNvPr id="402" name="Freeform 389"/>
            <p:cNvSpPr>
              <a:spLocks/>
            </p:cNvSpPr>
            <p:nvPr/>
          </p:nvSpPr>
          <p:spPr bwMode="auto">
            <a:xfrm flipH="1">
              <a:off x="1261" y="2761"/>
              <a:ext cx="5" cy="8"/>
            </a:xfrm>
            <a:custGeom>
              <a:avLst/>
              <a:gdLst/>
              <a:ahLst/>
              <a:cxnLst>
                <a:cxn ang="0">
                  <a:pos x="0" y="0"/>
                </a:cxn>
                <a:cxn ang="0">
                  <a:pos x="7" y="14"/>
                </a:cxn>
                <a:cxn ang="0">
                  <a:pos x="7" y="24"/>
                </a:cxn>
                <a:cxn ang="0">
                  <a:pos x="35" y="43"/>
                </a:cxn>
                <a:cxn ang="0">
                  <a:pos x="0" y="0"/>
                </a:cxn>
              </a:cxnLst>
              <a:rect l="0" t="0" r="r" b="b"/>
              <a:pathLst>
                <a:path w="35" h="43">
                  <a:moveTo>
                    <a:pt x="0" y="0"/>
                  </a:moveTo>
                  <a:lnTo>
                    <a:pt x="7" y="14"/>
                  </a:lnTo>
                  <a:lnTo>
                    <a:pt x="7" y="24"/>
                  </a:lnTo>
                  <a:lnTo>
                    <a:pt x="35" y="43"/>
                  </a:lnTo>
                  <a:lnTo>
                    <a:pt x="0" y="0"/>
                  </a:lnTo>
                  <a:close/>
                </a:path>
              </a:pathLst>
            </a:custGeom>
            <a:solidFill>
              <a:srgbClr val="402000"/>
            </a:solidFill>
            <a:ln w="9525">
              <a:noFill/>
              <a:round/>
              <a:headEnd/>
              <a:tailEnd/>
            </a:ln>
          </p:spPr>
          <p:txBody>
            <a:bodyPr/>
            <a:lstStyle/>
            <a:p>
              <a:endParaRPr lang="zh-CN" altLang="en-US"/>
            </a:p>
          </p:txBody>
        </p:sp>
        <p:sp>
          <p:nvSpPr>
            <p:cNvPr id="403" name="Freeform 390"/>
            <p:cNvSpPr>
              <a:spLocks/>
            </p:cNvSpPr>
            <p:nvPr/>
          </p:nvSpPr>
          <p:spPr bwMode="auto">
            <a:xfrm flipH="1">
              <a:off x="1242" y="2761"/>
              <a:ext cx="15" cy="23"/>
            </a:xfrm>
            <a:custGeom>
              <a:avLst/>
              <a:gdLst/>
              <a:ahLst/>
              <a:cxnLst>
                <a:cxn ang="0">
                  <a:pos x="0" y="0"/>
                </a:cxn>
                <a:cxn ang="0">
                  <a:pos x="21" y="35"/>
                </a:cxn>
                <a:cxn ang="0">
                  <a:pos x="43" y="63"/>
                </a:cxn>
                <a:cxn ang="0">
                  <a:pos x="114" y="114"/>
                </a:cxn>
                <a:cxn ang="0">
                  <a:pos x="47" y="53"/>
                </a:cxn>
                <a:cxn ang="0">
                  <a:pos x="0" y="0"/>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w="9525">
              <a:noFill/>
              <a:round/>
              <a:headEnd/>
              <a:tailEnd/>
            </a:ln>
          </p:spPr>
          <p:txBody>
            <a:bodyPr/>
            <a:lstStyle/>
            <a:p>
              <a:endParaRPr lang="zh-CN" altLang="en-US"/>
            </a:p>
          </p:txBody>
        </p:sp>
        <p:sp>
          <p:nvSpPr>
            <p:cNvPr id="404" name="Freeform 391"/>
            <p:cNvSpPr>
              <a:spLocks/>
            </p:cNvSpPr>
            <p:nvPr/>
          </p:nvSpPr>
          <p:spPr bwMode="auto">
            <a:xfrm flipH="1">
              <a:off x="1234" y="2793"/>
              <a:ext cx="4" cy="15"/>
            </a:xfrm>
            <a:custGeom>
              <a:avLst/>
              <a:gdLst/>
              <a:ahLst/>
              <a:cxnLst>
                <a:cxn ang="0">
                  <a:pos x="27" y="0"/>
                </a:cxn>
                <a:cxn ang="0">
                  <a:pos x="9" y="29"/>
                </a:cxn>
                <a:cxn ang="0">
                  <a:pos x="4" y="57"/>
                </a:cxn>
                <a:cxn ang="0">
                  <a:pos x="3" y="82"/>
                </a:cxn>
                <a:cxn ang="0">
                  <a:pos x="0" y="47"/>
                </a:cxn>
                <a:cxn ang="0">
                  <a:pos x="3" y="21"/>
                </a:cxn>
                <a:cxn ang="0">
                  <a:pos x="27" y="0"/>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headEnd/>
              <a:tailEnd/>
            </a:ln>
          </p:spPr>
          <p:txBody>
            <a:bodyPr/>
            <a:lstStyle/>
            <a:p>
              <a:endParaRPr lang="zh-CN" altLang="en-US"/>
            </a:p>
          </p:txBody>
        </p:sp>
        <p:sp>
          <p:nvSpPr>
            <p:cNvPr id="405" name="Freeform 392"/>
            <p:cNvSpPr>
              <a:spLocks/>
            </p:cNvSpPr>
            <p:nvPr/>
          </p:nvSpPr>
          <p:spPr bwMode="auto">
            <a:xfrm flipH="1">
              <a:off x="1270" y="2776"/>
              <a:ext cx="1" cy="7"/>
            </a:xfrm>
            <a:custGeom>
              <a:avLst/>
              <a:gdLst/>
              <a:ahLst/>
              <a:cxnLst>
                <a:cxn ang="0">
                  <a:pos x="11" y="0"/>
                </a:cxn>
                <a:cxn ang="0">
                  <a:pos x="15" y="12"/>
                </a:cxn>
                <a:cxn ang="0">
                  <a:pos x="0" y="30"/>
                </a:cxn>
                <a:cxn ang="0">
                  <a:pos x="11" y="0"/>
                </a:cxn>
              </a:cxnLst>
              <a:rect l="0" t="0" r="r" b="b"/>
              <a:pathLst>
                <a:path w="15" h="30">
                  <a:moveTo>
                    <a:pt x="11" y="0"/>
                  </a:moveTo>
                  <a:lnTo>
                    <a:pt x="15" y="12"/>
                  </a:lnTo>
                  <a:lnTo>
                    <a:pt x="0" y="30"/>
                  </a:lnTo>
                  <a:lnTo>
                    <a:pt x="11" y="0"/>
                  </a:lnTo>
                  <a:close/>
                </a:path>
              </a:pathLst>
            </a:custGeom>
            <a:solidFill>
              <a:srgbClr val="402000"/>
            </a:solidFill>
            <a:ln w="9525">
              <a:noFill/>
              <a:round/>
              <a:headEnd/>
              <a:tailEnd/>
            </a:ln>
          </p:spPr>
          <p:txBody>
            <a:bodyPr/>
            <a:lstStyle/>
            <a:p>
              <a:endParaRPr lang="zh-CN" altLang="en-US"/>
            </a:p>
          </p:txBody>
        </p:sp>
        <p:sp>
          <p:nvSpPr>
            <p:cNvPr id="406" name="Freeform 393"/>
            <p:cNvSpPr>
              <a:spLocks/>
            </p:cNvSpPr>
            <p:nvPr/>
          </p:nvSpPr>
          <p:spPr bwMode="auto">
            <a:xfrm flipH="1">
              <a:off x="1131" y="2561"/>
              <a:ext cx="7" cy="6"/>
            </a:xfrm>
            <a:custGeom>
              <a:avLst/>
              <a:gdLst/>
              <a:ahLst/>
              <a:cxnLst>
                <a:cxn ang="0">
                  <a:pos x="0" y="0"/>
                </a:cxn>
                <a:cxn ang="0">
                  <a:pos x="14" y="10"/>
                </a:cxn>
                <a:cxn ang="0">
                  <a:pos x="29" y="15"/>
                </a:cxn>
                <a:cxn ang="0">
                  <a:pos x="43" y="23"/>
                </a:cxn>
                <a:cxn ang="0">
                  <a:pos x="51" y="36"/>
                </a:cxn>
                <a:cxn ang="0">
                  <a:pos x="39" y="32"/>
                </a:cxn>
                <a:cxn ang="0">
                  <a:pos x="14" y="24"/>
                </a:cxn>
                <a:cxn ang="0">
                  <a:pos x="0" y="0"/>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headEnd/>
              <a:tailEnd/>
            </a:ln>
          </p:spPr>
          <p:txBody>
            <a:bodyPr/>
            <a:lstStyle/>
            <a:p>
              <a:endParaRPr lang="zh-CN" altLang="en-US"/>
            </a:p>
          </p:txBody>
        </p:sp>
        <p:sp>
          <p:nvSpPr>
            <p:cNvPr id="407" name="Freeform 394"/>
            <p:cNvSpPr>
              <a:spLocks/>
            </p:cNvSpPr>
            <p:nvPr/>
          </p:nvSpPr>
          <p:spPr bwMode="auto">
            <a:xfrm flipH="1">
              <a:off x="1134" y="2572"/>
              <a:ext cx="1" cy="5"/>
            </a:xfrm>
            <a:custGeom>
              <a:avLst/>
              <a:gdLst/>
              <a:ahLst/>
              <a:cxnLst>
                <a:cxn ang="0">
                  <a:pos x="0" y="0"/>
                </a:cxn>
                <a:cxn ang="0">
                  <a:pos x="14" y="0"/>
                </a:cxn>
                <a:cxn ang="0">
                  <a:pos x="14" y="24"/>
                </a:cxn>
                <a:cxn ang="0">
                  <a:pos x="0" y="0"/>
                </a:cxn>
              </a:cxnLst>
              <a:rect l="0" t="0" r="r" b="b"/>
              <a:pathLst>
                <a:path w="14" h="24">
                  <a:moveTo>
                    <a:pt x="0" y="0"/>
                  </a:moveTo>
                  <a:lnTo>
                    <a:pt x="14" y="0"/>
                  </a:lnTo>
                  <a:lnTo>
                    <a:pt x="14" y="24"/>
                  </a:lnTo>
                  <a:lnTo>
                    <a:pt x="0" y="0"/>
                  </a:lnTo>
                  <a:close/>
                </a:path>
              </a:pathLst>
            </a:custGeom>
            <a:solidFill>
              <a:srgbClr val="402000"/>
            </a:solidFill>
            <a:ln w="9525">
              <a:noFill/>
              <a:round/>
              <a:headEnd/>
              <a:tailEnd/>
            </a:ln>
          </p:spPr>
          <p:txBody>
            <a:bodyPr/>
            <a:lstStyle/>
            <a:p>
              <a:endParaRPr lang="zh-CN" altLang="en-US"/>
            </a:p>
          </p:txBody>
        </p:sp>
        <p:sp>
          <p:nvSpPr>
            <p:cNvPr id="408" name="Freeform 395"/>
            <p:cNvSpPr>
              <a:spLocks/>
            </p:cNvSpPr>
            <p:nvPr/>
          </p:nvSpPr>
          <p:spPr bwMode="auto">
            <a:xfrm flipH="1">
              <a:off x="1107" y="2608"/>
              <a:ext cx="56" cy="208"/>
            </a:xfrm>
            <a:custGeom>
              <a:avLst/>
              <a:gdLst/>
              <a:ahLst/>
              <a:cxnLst>
                <a:cxn ang="0">
                  <a:pos x="369" y="0"/>
                </a:cxn>
                <a:cxn ang="0">
                  <a:pos x="328" y="44"/>
                </a:cxn>
                <a:cxn ang="0">
                  <a:pos x="317" y="108"/>
                </a:cxn>
                <a:cxn ang="0">
                  <a:pos x="254" y="170"/>
                </a:cxn>
                <a:cxn ang="0">
                  <a:pos x="126" y="461"/>
                </a:cxn>
                <a:cxn ang="0">
                  <a:pos x="57" y="724"/>
                </a:cxn>
                <a:cxn ang="0">
                  <a:pos x="0" y="1076"/>
                </a:cxn>
                <a:cxn ang="0">
                  <a:pos x="178" y="919"/>
                </a:cxn>
                <a:cxn ang="0">
                  <a:pos x="431" y="140"/>
                </a:cxn>
                <a:cxn ang="0">
                  <a:pos x="369" y="0"/>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409" name="Freeform 396"/>
            <p:cNvSpPr>
              <a:spLocks/>
            </p:cNvSpPr>
            <p:nvPr/>
          </p:nvSpPr>
          <p:spPr bwMode="auto">
            <a:xfrm flipH="1">
              <a:off x="1012" y="2567"/>
              <a:ext cx="219" cy="349"/>
            </a:xfrm>
            <a:custGeom>
              <a:avLst/>
              <a:gdLst/>
              <a:ahLst/>
              <a:cxnLst>
                <a:cxn ang="0">
                  <a:pos x="1309" y="94"/>
                </a:cxn>
                <a:cxn ang="0">
                  <a:pos x="1258" y="0"/>
                </a:cxn>
                <a:cxn ang="0">
                  <a:pos x="867" y="163"/>
                </a:cxn>
                <a:cxn ang="0">
                  <a:pos x="850" y="288"/>
                </a:cxn>
                <a:cxn ang="0">
                  <a:pos x="818" y="332"/>
                </a:cxn>
                <a:cxn ang="0">
                  <a:pos x="773" y="382"/>
                </a:cxn>
                <a:cxn ang="0">
                  <a:pos x="747" y="472"/>
                </a:cxn>
                <a:cxn ang="0">
                  <a:pos x="660" y="678"/>
                </a:cxn>
                <a:cxn ang="0">
                  <a:pos x="590" y="924"/>
                </a:cxn>
                <a:cxn ang="0">
                  <a:pos x="558" y="1088"/>
                </a:cxn>
                <a:cxn ang="0">
                  <a:pos x="243" y="1094"/>
                </a:cxn>
                <a:cxn ang="0">
                  <a:pos x="192" y="1125"/>
                </a:cxn>
                <a:cxn ang="0">
                  <a:pos x="47" y="1125"/>
                </a:cxn>
                <a:cxn ang="0">
                  <a:pos x="7" y="1189"/>
                </a:cxn>
                <a:cxn ang="0">
                  <a:pos x="0" y="1264"/>
                </a:cxn>
                <a:cxn ang="0">
                  <a:pos x="15" y="1332"/>
                </a:cxn>
                <a:cxn ang="0">
                  <a:pos x="148" y="1358"/>
                </a:cxn>
                <a:cxn ang="0">
                  <a:pos x="211" y="1452"/>
                </a:cxn>
                <a:cxn ang="0">
                  <a:pos x="337" y="1484"/>
                </a:cxn>
                <a:cxn ang="0">
                  <a:pos x="430" y="1484"/>
                </a:cxn>
                <a:cxn ang="0">
                  <a:pos x="538" y="1503"/>
                </a:cxn>
                <a:cxn ang="0">
                  <a:pos x="544" y="1548"/>
                </a:cxn>
                <a:cxn ang="0">
                  <a:pos x="538" y="1642"/>
                </a:cxn>
                <a:cxn ang="0">
                  <a:pos x="550" y="1705"/>
                </a:cxn>
                <a:cxn ang="0">
                  <a:pos x="608" y="1712"/>
                </a:cxn>
                <a:cxn ang="0">
                  <a:pos x="677" y="1724"/>
                </a:cxn>
                <a:cxn ang="0">
                  <a:pos x="747" y="1786"/>
                </a:cxn>
                <a:cxn ang="0">
                  <a:pos x="830" y="1786"/>
                </a:cxn>
                <a:cxn ang="0">
                  <a:pos x="905" y="1779"/>
                </a:cxn>
                <a:cxn ang="0">
                  <a:pos x="1019" y="1744"/>
                </a:cxn>
                <a:cxn ang="0">
                  <a:pos x="1145" y="1756"/>
                </a:cxn>
                <a:cxn ang="0">
                  <a:pos x="1273" y="1792"/>
                </a:cxn>
                <a:cxn ang="0">
                  <a:pos x="1392" y="1766"/>
                </a:cxn>
                <a:cxn ang="0">
                  <a:pos x="1473" y="1674"/>
                </a:cxn>
                <a:cxn ang="0">
                  <a:pos x="1467" y="1571"/>
                </a:cxn>
                <a:cxn ang="0">
                  <a:pos x="1497" y="1446"/>
                </a:cxn>
                <a:cxn ang="0">
                  <a:pos x="1516" y="1282"/>
                </a:cxn>
                <a:cxn ang="0">
                  <a:pos x="1554" y="1131"/>
                </a:cxn>
                <a:cxn ang="0">
                  <a:pos x="1606" y="906"/>
                </a:cxn>
                <a:cxn ang="0">
                  <a:pos x="1598" y="678"/>
                </a:cxn>
                <a:cxn ang="0">
                  <a:pos x="1598" y="478"/>
                </a:cxn>
                <a:cxn ang="0">
                  <a:pos x="1586" y="338"/>
                </a:cxn>
                <a:cxn ang="0">
                  <a:pos x="1554" y="276"/>
                </a:cxn>
                <a:cxn ang="0">
                  <a:pos x="1484" y="225"/>
                </a:cxn>
                <a:cxn ang="0">
                  <a:pos x="1403" y="142"/>
                </a:cxn>
                <a:cxn ang="0">
                  <a:pos x="1309" y="94"/>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410" name="Freeform 397"/>
            <p:cNvSpPr>
              <a:spLocks/>
            </p:cNvSpPr>
            <p:nvPr/>
          </p:nvSpPr>
          <p:spPr bwMode="auto">
            <a:xfrm flipH="1">
              <a:off x="1016" y="2589"/>
              <a:ext cx="138" cy="323"/>
            </a:xfrm>
            <a:custGeom>
              <a:avLst/>
              <a:gdLst/>
              <a:ahLst/>
              <a:cxnLst>
                <a:cxn ang="0">
                  <a:pos x="132" y="1382"/>
                </a:cxn>
                <a:cxn ang="0">
                  <a:pos x="370" y="1363"/>
                </a:cxn>
                <a:cxn ang="0">
                  <a:pos x="573" y="1301"/>
                </a:cxn>
                <a:cxn ang="0">
                  <a:pos x="656" y="1149"/>
                </a:cxn>
                <a:cxn ang="0">
                  <a:pos x="630" y="1050"/>
                </a:cxn>
                <a:cxn ang="0">
                  <a:pos x="787" y="837"/>
                </a:cxn>
                <a:cxn ang="0">
                  <a:pos x="642" y="931"/>
                </a:cxn>
                <a:cxn ang="0">
                  <a:pos x="718" y="741"/>
                </a:cxn>
                <a:cxn ang="0">
                  <a:pos x="845" y="497"/>
                </a:cxn>
                <a:cxn ang="0">
                  <a:pos x="656" y="703"/>
                </a:cxn>
                <a:cxn ang="0">
                  <a:pos x="630" y="378"/>
                </a:cxn>
                <a:cxn ang="0">
                  <a:pos x="535" y="264"/>
                </a:cxn>
                <a:cxn ang="0">
                  <a:pos x="402" y="214"/>
                </a:cxn>
                <a:cxn ang="0">
                  <a:pos x="661" y="126"/>
                </a:cxn>
                <a:cxn ang="0">
                  <a:pos x="781" y="226"/>
                </a:cxn>
                <a:cxn ang="0">
                  <a:pos x="705" y="126"/>
                </a:cxn>
                <a:cxn ang="0">
                  <a:pos x="560" y="82"/>
                </a:cxn>
                <a:cxn ang="0">
                  <a:pos x="661" y="44"/>
                </a:cxn>
                <a:cxn ang="0">
                  <a:pos x="750" y="0"/>
                </a:cxn>
                <a:cxn ang="0">
                  <a:pos x="868" y="94"/>
                </a:cxn>
                <a:cxn ang="0">
                  <a:pos x="976" y="182"/>
                </a:cxn>
                <a:cxn ang="0">
                  <a:pos x="1014" y="334"/>
                </a:cxn>
                <a:cxn ang="0">
                  <a:pos x="1008" y="628"/>
                </a:cxn>
                <a:cxn ang="0">
                  <a:pos x="970" y="975"/>
                </a:cxn>
                <a:cxn ang="0">
                  <a:pos x="913" y="1314"/>
                </a:cxn>
                <a:cxn ang="0">
                  <a:pos x="888" y="1527"/>
                </a:cxn>
                <a:cxn ang="0">
                  <a:pos x="830" y="1627"/>
                </a:cxn>
                <a:cxn ang="0">
                  <a:pos x="699" y="1671"/>
                </a:cxn>
                <a:cxn ang="0">
                  <a:pos x="612" y="1648"/>
                </a:cxn>
                <a:cxn ang="0">
                  <a:pos x="541" y="1559"/>
                </a:cxn>
                <a:cxn ang="0">
                  <a:pos x="516" y="1534"/>
                </a:cxn>
                <a:cxn ang="0">
                  <a:pos x="407" y="1622"/>
                </a:cxn>
                <a:cxn ang="0">
                  <a:pos x="276" y="1652"/>
                </a:cxn>
                <a:cxn ang="0">
                  <a:pos x="170" y="1636"/>
                </a:cxn>
                <a:cxn ang="0">
                  <a:pos x="240" y="1565"/>
                </a:cxn>
                <a:cxn ang="0">
                  <a:pos x="352" y="1446"/>
                </a:cxn>
                <a:cxn ang="0">
                  <a:pos x="176" y="1546"/>
                </a:cxn>
                <a:cxn ang="0">
                  <a:pos x="32" y="1590"/>
                </a:cxn>
                <a:cxn ang="0">
                  <a:pos x="0" y="152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headEnd/>
              <a:tailEnd/>
            </a:ln>
          </p:spPr>
          <p:txBody>
            <a:bodyPr/>
            <a:lstStyle/>
            <a:p>
              <a:endParaRPr lang="zh-CN" altLang="en-US"/>
            </a:p>
          </p:txBody>
        </p:sp>
        <p:sp>
          <p:nvSpPr>
            <p:cNvPr id="411" name="Freeform 398"/>
            <p:cNvSpPr>
              <a:spLocks/>
            </p:cNvSpPr>
            <p:nvPr/>
          </p:nvSpPr>
          <p:spPr bwMode="auto">
            <a:xfrm flipH="1">
              <a:off x="1026" y="2749"/>
              <a:ext cx="42" cy="150"/>
            </a:xfrm>
            <a:custGeom>
              <a:avLst/>
              <a:gdLst/>
              <a:ahLst/>
              <a:cxnLst>
                <a:cxn ang="0">
                  <a:pos x="0" y="774"/>
                </a:cxn>
                <a:cxn ang="0">
                  <a:pos x="51" y="748"/>
                </a:cxn>
                <a:cxn ang="0">
                  <a:pos x="107" y="686"/>
                </a:cxn>
                <a:cxn ang="0">
                  <a:pos x="156" y="573"/>
                </a:cxn>
                <a:cxn ang="0">
                  <a:pos x="183" y="477"/>
                </a:cxn>
                <a:cxn ang="0">
                  <a:pos x="220" y="371"/>
                </a:cxn>
                <a:cxn ang="0">
                  <a:pos x="239" y="270"/>
                </a:cxn>
                <a:cxn ang="0">
                  <a:pos x="270" y="114"/>
                </a:cxn>
                <a:cxn ang="0">
                  <a:pos x="295" y="0"/>
                </a:cxn>
                <a:cxn ang="0">
                  <a:pos x="232" y="226"/>
                </a:cxn>
                <a:cxn ang="0">
                  <a:pos x="183" y="402"/>
                </a:cxn>
                <a:cxn ang="0">
                  <a:pos x="126" y="521"/>
                </a:cxn>
                <a:cxn ang="0">
                  <a:pos x="38" y="648"/>
                </a:cxn>
                <a:cxn ang="0">
                  <a:pos x="0" y="774"/>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headEnd/>
              <a:tailEnd/>
            </a:ln>
          </p:spPr>
          <p:txBody>
            <a:bodyPr/>
            <a:lstStyle/>
            <a:p>
              <a:endParaRPr lang="zh-CN" altLang="en-US"/>
            </a:p>
          </p:txBody>
        </p:sp>
        <p:sp>
          <p:nvSpPr>
            <p:cNvPr id="412" name="Freeform 399"/>
            <p:cNvSpPr>
              <a:spLocks/>
            </p:cNvSpPr>
            <p:nvPr/>
          </p:nvSpPr>
          <p:spPr bwMode="auto">
            <a:xfrm flipH="1">
              <a:off x="1068" y="2628"/>
              <a:ext cx="159" cy="225"/>
            </a:xfrm>
            <a:custGeom>
              <a:avLst/>
              <a:gdLst/>
              <a:ahLst/>
              <a:cxnLst>
                <a:cxn ang="0">
                  <a:pos x="820" y="43"/>
                </a:cxn>
                <a:cxn ang="0">
                  <a:pos x="719" y="213"/>
                </a:cxn>
                <a:cxn ang="0">
                  <a:pos x="739" y="381"/>
                </a:cxn>
                <a:cxn ang="0">
                  <a:pos x="727" y="571"/>
                </a:cxn>
                <a:cxn ang="0">
                  <a:pos x="727" y="621"/>
                </a:cxn>
                <a:cxn ang="0">
                  <a:pos x="739" y="684"/>
                </a:cxn>
                <a:cxn ang="0">
                  <a:pos x="688" y="729"/>
                </a:cxn>
                <a:cxn ang="0">
                  <a:pos x="644" y="779"/>
                </a:cxn>
                <a:cxn ang="0">
                  <a:pos x="569" y="779"/>
                </a:cxn>
                <a:cxn ang="0">
                  <a:pos x="304" y="793"/>
                </a:cxn>
                <a:cxn ang="0">
                  <a:pos x="170" y="831"/>
                </a:cxn>
                <a:cxn ang="0">
                  <a:pos x="0" y="873"/>
                </a:cxn>
                <a:cxn ang="0">
                  <a:pos x="6" y="1004"/>
                </a:cxn>
                <a:cxn ang="0">
                  <a:pos x="109" y="978"/>
                </a:cxn>
                <a:cxn ang="0">
                  <a:pos x="133" y="916"/>
                </a:cxn>
                <a:cxn ang="0">
                  <a:pos x="147" y="1030"/>
                </a:cxn>
                <a:cxn ang="0">
                  <a:pos x="215" y="1118"/>
                </a:cxn>
                <a:cxn ang="0">
                  <a:pos x="403" y="1155"/>
                </a:cxn>
                <a:cxn ang="0">
                  <a:pos x="379" y="1093"/>
                </a:cxn>
                <a:cxn ang="0">
                  <a:pos x="279" y="978"/>
                </a:cxn>
                <a:cxn ang="0">
                  <a:pos x="358" y="929"/>
                </a:cxn>
                <a:cxn ang="0">
                  <a:pos x="403" y="1036"/>
                </a:cxn>
                <a:cxn ang="0">
                  <a:pos x="537" y="1149"/>
                </a:cxn>
                <a:cxn ang="0">
                  <a:pos x="713" y="1149"/>
                </a:cxn>
                <a:cxn ang="0">
                  <a:pos x="517" y="1016"/>
                </a:cxn>
                <a:cxn ang="0">
                  <a:pos x="435" y="929"/>
                </a:cxn>
                <a:cxn ang="0">
                  <a:pos x="479" y="885"/>
                </a:cxn>
                <a:cxn ang="0">
                  <a:pos x="549" y="972"/>
                </a:cxn>
                <a:cxn ang="0">
                  <a:pos x="675" y="1068"/>
                </a:cxn>
                <a:cxn ang="0">
                  <a:pos x="782" y="1123"/>
                </a:cxn>
                <a:cxn ang="0">
                  <a:pos x="921" y="1136"/>
                </a:cxn>
                <a:cxn ang="0">
                  <a:pos x="833" y="1068"/>
                </a:cxn>
                <a:cxn ang="0">
                  <a:pos x="727" y="978"/>
                </a:cxn>
                <a:cxn ang="0">
                  <a:pos x="756" y="929"/>
                </a:cxn>
                <a:cxn ang="0">
                  <a:pos x="808" y="1010"/>
                </a:cxn>
                <a:cxn ang="0">
                  <a:pos x="914" y="1087"/>
                </a:cxn>
                <a:cxn ang="0">
                  <a:pos x="1046" y="1098"/>
                </a:cxn>
                <a:cxn ang="0">
                  <a:pos x="1117" y="991"/>
                </a:cxn>
                <a:cxn ang="0">
                  <a:pos x="878" y="954"/>
                </a:cxn>
                <a:cxn ang="0">
                  <a:pos x="733" y="868"/>
                </a:cxn>
                <a:cxn ang="0">
                  <a:pos x="707" y="793"/>
                </a:cxn>
                <a:cxn ang="0">
                  <a:pos x="765" y="831"/>
                </a:cxn>
                <a:cxn ang="0">
                  <a:pos x="927" y="935"/>
                </a:cxn>
                <a:cxn ang="0">
                  <a:pos x="1117" y="991"/>
                </a:cxn>
                <a:cxn ang="0">
                  <a:pos x="1155" y="767"/>
                </a:cxn>
                <a:cxn ang="0">
                  <a:pos x="1046" y="741"/>
                </a:cxn>
                <a:cxn ang="0">
                  <a:pos x="820" y="761"/>
                </a:cxn>
                <a:cxn ang="0">
                  <a:pos x="782" y="716"/>
                </a:cxn>
                <a:cxn ang="0">
                  <a:pos x="901" y="735"/>
                </a:cxn>
                <a:cxn ang="0">
                  <a:pos x="1155" y="684"/>
                </a:cxn>
                <a:cxn ang="0">
                  <a:pos x="1167" y="483"/>
                </a:cxn>
                <a:cxn ang="0">
                  <a:pos x="1161" y="264"/>
                </a:cxn>
                <a:cxn ang="0">
                  <a:pos x="1034" y="152"/>
                </a:cxn>
                <a:cxn ang="0">
                  <a:pos x="1161" y="201"/>
                </a:cxn>
                <a:cxn ang="0">
                  <a:pos x="1091" y="68"/>
                </a:cxn>
                <a:cxn ang="0">
                  <a:pos x="959" y="0"/>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headEnd/>
              <a:tailEnd/>
            </a:ln>
          </p:spPr>
          <p:txBody>
            <a:bodyPr/>
            <a:lstStyle/>
            <a:p>
              <a:endParaRPr lang="zh-CN" altLang="en-US"/>
            </a:p>
          </p:txBody>
        </p:sp>
        <p:sp>
          <p:nvSpPr>
            <p:cNvPr id="413" name="Freeform 400"/>
            <p:cNvSpPr>
              <a:spLocks/>
            </p:cNvSpPr>
            <p:nvPr/>
          </p:nvSpPr>
          <p:spPr bwMode="auto">
            <a:xfrm flipH="1">
              <a:off x="1078" y="2712"/>
              <a:ext cx="41" cy="50"/>
            </a:xfrm>
            <a:custGeom>
              <a:avLst/>
              <a:gdLst/>
              <a:ahLst/>
              <a:cxnLst>
                <a:cxn ang="0">
                  <a:pos x="0" y="0"/>
                </a:cxn>
                <a:cxn ang="0">
                  <a:pos x="0" y="21"/>
                </a:cxn>
                <a:cxn ang="0">
                  <a:pos x="38" y="71"/>
                </a:cxn>
                <a:cxn ang="0">
                  <a:pos x="75" y="99"/>
                </a:cxn>
                <a:cxn ang="0">
                  <a:pos x="152" y="158"/>
                </a:cxn>
                <a:cxn ang="0">
                  <a:pos x="184" y="182"/>
                </a:cxn>
                <a:cxn ang="0">
                  <a:pos x="260" y="239"/>
                </a:cxn>
                <a:cxn ang="0">
                  <a:pos x="178" y="213"/>
                </a:cxn>
                <a:cxn ang="0">
                  <a:pos x="97" y="188"/>
                </a:cxn>
                <a:cxn ang="0">
                  <a:pos x="16" y="182"/>
                </a:cxn>
                <a:cxn ang="0">
                  <a:pos x="22" y="207"/>
                </a:cxn>
                <a:cxn ang="0">
                  <a:pos x="152" y="231"/>
                </a:cxn>
                <a:cxn ang="0">
                  <a:pos x="222" y="257"/>
                </a:cxn>
                <a:cxn ang="0">
                  <a:pos x="260" y="263"/>
                </a:cxn>
                <a:cxn ang="0">
                  <a:pos x="292" y="252"/>
                </a:cxn>
                <a:cxn ang="0">
                  <a:pos x="295" y="222"/>
                </a:cxn>
                <a:cxn ang="0">
                  <a:pos x="269" y="199"/>
                </a:cxn>
                <a:cxn ang="0">
                  <a:pos x="232" y="162"/>
                </a:cxn>
                <a:cxn ang="0">
                  <a:pos x="188" y="112"/>
                </a:cxn>
                <a:cxn ang="0">
                  <a:pos x="144" y="56"/>
                </a:cxn>
                <a:cxn ang="0">
                  <a:pos x="91" y="17"/>
                </a:cxn>
                <a:cxn ang="0">
                  <a:pos x="35" y="3"/>
                </a:cxn>
                <a:cxn ang="0">
                  <a:pos x="0" y="0"/>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headEnd/>
              <a:tailEnd/>
            </a:ln>
          </p:spPr>
          <p:txBody>
            <a:bodyPr/>
            <a:lstStyle/>
            <a:p>
              <a:endParaRPr lang="zh-CN" altLang="en-US"/>
            </a:p>
          </p:txBody>
        </p:sp>
        <p:sp>
          <p:nvSpPr>
            <p:cNvPr id="414" name="Freeform 401"/>
            <p:cNvSpPr>
              <a:spLocks/>
            </p:cNvSpPr>
            <p:nvPr/>
          </p:nvSpPr>
          <p:spPr bwMode="auto">
            <a:xfrm flipH="1">
              <a:off x="1080" y="2670"/>
              <a:ext cx="36" cy="66"/>
            </a:xfrm>
            <a:custGeom>
              <a:avLst/>
              <a:gdLst/>
              <a:ahLst/>
              <a:cxnLst>
                <a:cxn ang="0">
                  <a:pos x="51" y="0"/>
                </a:cxn>
                <a:cxn ang="0">
                  <a:pos x="13" y="7"/>
                </a:cxn>
                <a:cxn ang="0">
                  <a:pos x="0" y="39"/>
                </a:cxn>
                <a:cxn ang="0">
                  <a:pos x="3" y="65"/>
                </a:cxn>
                <a:cxn ang="0">
                  <a:pos x="26" y="101"/>
                </a:cxn>
                <a:cxn ang="0">
                  <a:pos x="57" y="112"/>
                </a:cxn>
                <a:cxn ang="0">
                  <a:pos x="116" y="149"/>
                </a:cxn>
                <a:cxn ang="0">
                  <a:pos x="172" y="195"/>
                </a:cxn>
                <a:cxn ang="0">
                  <a:pos x="212" y="259"/>
                </a:cxn>
                <a:cxn ang="0">
                  <a:pos x="257" y="325"/>
                </a:cxn>
                <a:cxn ang="0">
                  <a:pos x="270" y="345"/>
                </a:cxn>
                <a:cxn ang="0">
                  <a:pos x="257" y="267"/>
                </a:cxn>
                <a:cxn ang="0">
                  <a:pos x="247" y="198"/>
                </a:cxn>
                <a:cxn ang="0">
                  <a:pos x="225" y="140"/>
                </a:cxn>
                <a:cxn ang="0">
                  <a:pos x="188" y="86"/>
                </a:cxn>
                <a:cxn ang="0">
                  <a:pos x="90" y="10"/>
                </a:cxn>
                <a:cxn ang="0">
                  <a:pos x="51" y="0"/>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headEnd/>
              <a:tailEnd/>
            </a:ln>
          </p:spPr>
          <p:txBody>
            <a:bodyPr/>
            <a:lstStyle/>
            <a:p>
              <a:endParaRPr lang="zh-CN" altLang="en-US"/>
            </a:p>
          </p:txBody>
        </p:sp>
        <p:sp>
          <p:nvSpPr>
            <p:cNvPr id="415" name="Freeform 402"/>
            <p:cNvSpPr>
              <a:spLocks/>
            </p:cNvSpPr>
            <p:nvPr/>
          </p:nvSpPr>
          <p:spPr bwMode="auto">
            <a:xfrm flipH="1">
              <a:off x="1084" y="2604"/>
              <a:ext cx="39" cy="39"/>
            </a:xfrm>
            <a:custGeom>
              <a:avLst/>
              <a:gdLst/>
              <a:ahLst/>
              <a:cxnLst>
                <a:cxn ang="0">
                  <a:pos x="0" y="199"/>
                </a:cxn>
                <a:cxn ang="0">
                  <a:pos x="49" y="156"/>
                </a:cxn>
                <a:cxn ang="0">
                  <a:pos x="130" y="125"/>
                </a:cxn>
                <a:cxn ang="0">
                  <a:pos x="185" y="111"/>
                </a:cxn>
                <a:cxn ang="0">
                  <a:pos x="287" y="0"/>
                </a:cxn>
                <a:cxn ang="0">
                  <a:pos x="211" y="44"/>
                </a:cxn>
                <a:cxn ang="0">
                  <a:pos x="142" y="74"/>
                </a:cxn>
                <a:cxn ang="0">
                  <a:pos x="93" y="99"/>
                </a:cxn>
                <a:cxn ang="0">
                  <a:pos x="68" y="125"/>
                </a:cxn>
                <a:cxn ang="0">
                  <a:pos x="0" y="19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headEnd/>
              <a:tailEnd/>
            </a:ln>
          </p:spPr>
          <p:txBody>
            <a:bodyPr/>
            <a:lstStyle/>
            <a:p>
              <a:endParaRPr lang="zh-CN" altLang="en-US"/>
            </a:p>
          </p:txBody>
        </p:sp>
        <p:sp>
          <p:nvSpPr>
            <p:cNvPr id="416" name="Freeform 403"/>
            <p:cNvSpPr>
              <a:spLocks/>
            </p:cNvSpPr>
            <p:nvPr/>
          </p:nvSpPr>
          <p:spPr bwMode="auto">
            <a:xfrm flipH="1">
              <a:off x="1131" y="2675"/>
              <a:ext cx="22" cy="99"/>
            </a:xfrm>
            <a:custGeom>
              <a:avLst/>
              <a:gdLst/>
              <a:ahLst/>
              <a:cxnLst>
                <a:cxn ang="0">
                  <a:pos x="0" y="514"/>
                </a:cxn>
                <a:cxn ang="0">
                  <a:pos x="81" y="514"/>
                </a:cxn>
                <a:cxn ang="0">
                  <a:pos x="106" y="508"/>
                </a:cxn>
                <a:cxn ang="0">
                  <a:pos x="106" y="489"/>
                </a:cxn>
                <a:cxn ang="0">
                  <a:pos x="124" y="470"/>
                </a:cxn>
                <a:cxn ang="0">
                  <a:pos x="150" y="451"/>
                </a:cxn>
                <a:cxn ang="0">
                  <a:pos x="137" y="433"/>
                </a:cxn>
                <a:cxn ang="0">
                  <a:pos x="137" y="407"/>
                </a:cxn>
                <a:cxn ang="0">
                  <a:pos x="156" y="376"/>
                </a:cxn>
                <a:cxn ang="0">
                  <a:pos x="156" y="344"/>
                </a:cxn>
                <a:cxn ang="0">
                  <a:pos x="144" y="306"/>
                </a:cxn>
                <a:cxn ang="0">
                  <a:pos x="144" y="224"/>
                </a:cxn>
                <a:cxn ang="0">
                  <a:pos x="162" y="150"/>
                </a:cxn>
                <a:cxn ang="0">
                  <a:pos x="156" y="94"/>
                </a:cxn>
                <a:cxn ang="0">
                  <a:pos x="156" y="0"/>
                </a:cxn>
                <a:cxn ang="0">
                  <a:pos x="106" y="142"/>
                </a:cxn>
                <a:cxn ang="0">
                  <a:pos x="62" y="275"/>
                </a:cxn>
                <a:cxn ang="0">
                  <a:pos x="32" y="419"/>
                </a:cxn>
                <a:cxn ang="0">
                  <a:pos x="0" y="514"/>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headEnd/>
              <a:tailEnd/>
            </a:ln>
          </p:spPr>
          <p:txBody>
            <a:bodyPr/>
            <a:lstStyle/>
            <a:p>
              <a:endParaRPr lang="zh-CN" altLang="en-US"/>
            </a:p>
          </p:txBody>
        </p:sp>
        <p:sp>
          <p:nvSpPr>
            <p:cNvPr id="417" name="Freeform 404"/>
            <p:cNvSpPr>
              <a:spLocks/>
            </p:cNvSpPr>
            <p:nvPr/>
          </p:nvSpPr>
          <p:spPr bwMode="auto">
            <a:xfrm flipH="1">
              <a:off x="1081" y="2783"/>
              <a:ext cx="39" cy="18"/>
            </a:xfrm>
            <a:custGeom>
              <a:avLst/>
              <a:gdLst/>
              <a:ahLst/>
              <a:cxnLst>
                <a:cxn ang="0">
                  <a:pos x="232" y="47"/>
                </a:cxn>
                <a:cxn ang="0">
                  <a:pos x="168" y="19"/>
                </a:cxn>
                <a:cxn ang="0">
                  <a:pos x="110" y="4"/>
                </a:cxn>
                <a:cxn ang="0">
                  <a:pos x="32" y="0"/>
                </a:cxn>
                <a:cxn ang="0">
                  <a:pos x="0" y="6"/>
                </a:cxn>
                <a:cxn ang="0">
                  <a:pos x="15" y="37"/>
                </a:cxn>
                <a:cxn ang="0">
                  <a:pos x="45" y="61"/>
                </a:cxn>
                <a:cxn ang="0">
                  <a:pos x="113" y="79"/>
                </a:cxn>
                <a:cxn ang="0">
                  <a:pos x="219" y="97"/>
                </a:cxn>
                <a:cxn ang="0">
                  <a:pos x="289" y="91"/>
                </a:cxn>
                <a:cxn ang="0">
                  <a:pos x="232" y="47"/>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headEnd/>
              <a:tailEnd/>
            </a:ln>
          </p:spPr>
          <p:txBody>
            <a:bodyPr/>
            <a:lstStyle/>
            <a:p>
              <a:endParaRPr lang="zh-CN" altLang="en-US"/>
            </a:p>
          </p:txBody>
        </p:sp>
        <p:sp>
          <p:nvSpPr>
            <p:cNvPr id="418" name="Freeform 405"/>
            <p:cNvSpPr>
              <a:spLocks/>
            </p:cNvSpPr>
            <p:nvPr/>
          </p:nvSpPr>
          <p:spPr bwMode="auto">
            <a:xfrm flipH="1">
              <a:off x="1128" y="2791"/>
              <a:ext cx="25" cy="42"/>
            </a:xfrm>
            <a:custGeom>
              <a:avLst/>
              <a:gdLst/>
              <a:ahLst/>
              <a:cxnLst>
                <a:cxn ang="0">
                  <a:pos x="81" y="59"/>
                </a:cxn>
                <a:cxn ang="0">
                  <a:pos x="59" y="14"/>
                </a:cxn>
                <a:cxn ang="0">
                  <a:pos x="26" y="0"/>
                </a:cxn>
                <a:cxn ang="0">
                  <a:pos x="3" y="11"/>
                </a:cxn>
                <a:cxn ang="0">
                  <a:pos x="0" y="35"/>
                </a:cxn>
                <a:cxn ang="0">
                  <a:pos x="15" y="76"/>
                </a:cxn>
                <a:cxn ang="0">
                  <a:pos x="40" y="115"/>
                </a:cxn>
                <a:cxn ang="0">
                  <a:pos x="71" y="150"/>
                </a:cxn>
                <a:cxn ang="0">
                  <a:pos x="113" y="185"/>
                </a:cxn>
                <a:cxn ang="0">
                  <a:pos x="176" y="216"/>
                </a:cxn>
                <a:cxn ang="0">
                  <a:pos x="119" y="153"/>
                </a:cxn>
                <a:cxn ang="0">
                  <a:pos x="100" y="108"/>
                </a:cxn>
                <a:cxn ang="0">
                  <a:pos x="81" y="59"/>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headEnd/>
              <a:tailEnd/>
            </a:ln>
          </p:spPr>
          <p:txBody>
            <a:bodyPr/>
            <a:lstStyle/>
            <a:p>
              <a:endParaRPr lang="zh-CN" altLang="en-US"/>
            </a:p>
          </p:txBody>
        </p:sp>
        <p:sp>
          <p:nvSpPr>
            <p:cNvPr id="419" name="Freeform 406"/>
            <p:cNvSpPr>
              <a:spLocks/>
            </p:cNvSpPr>
            <p:nvPr/>
          </p:nvSpPr>
          <p:spPr bwMode="auto">
            <a:xfrm flipH="1">
              <a:off x="1057" y="2571"/>
              <a:ext cx="57" cy="52"/>
            </a:xfrm>
            <a:custGeom>
              <a:avLst/>
              <a:gdLst/>
              <a:ahLst/>
              <a:cxnLst>
                <a:cxn ang="0">
                  <a:pos x="0" y="260"/>
                </a:cxn>
                <a:cxn ang="0">
                  <a:pos x="13" y="153"/>
                </a:cxn>
                <a:cxn ang="0">
                  <a:pos x="101" y="116"/>
                </a:cxn>
                <a:cxn ang="0">
                  <a:pos x="220" y="69"/>
                </a:cxn>
                <a:cxn ang="0">
                  <a:pos x="304" y="35"/>
                </a:cxn>
                <a:cxn ang="0">
                  <a:pos x="386" y="0"/>
                </a:cxn>
                <a:cxn ang="0">
                  <a:pos x="418" y="76"/>
                </a:cxn>
                <a:cxn ang="0">
                  <a:pos x="341" y="119"/>
                </a:cxn>
                <a:cxn ang="0">
                  <a:pos x="252" y="150"/>
                </a:cxn>
                <a:cxn ang="0">
                  <a:pos x="182" y="170"/>
                </a:cxn>
                <a:cxn ang="0">
                  <a:pos x="98" y="216"/>
                </a:cxn>
                <a:cxn ang="0">
                  <a:pos x="0" y="260"/>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headEnd/>
              <a:tailEnd/>
            </a:ln>
          </p:spPr>
          <p:txBody>
            <a:bodyPr/>
            <a:lstStyle/>
            <a:p>
              <a:endParaRPr lang="zh-CN" altLang="en-US"/>
            </a:p>
          </p:txBody>
        </p:sp>
        <p:sp>
          <p:nvSpPr>
            <p:cNvPr id="420" name="Freeform 407"/>
            <p:cNvSpPr>
              <a:spLocks/>
            </p:cNvSpPr>
            <p:nvPr/>
          </p:nvSpPr>
          <p:spPr bwMode="auto">
            <a:xfrm flipH="1">
              <a:off x="992" y="2806"/>
              <a:ext cx="117" cy="226"/>
            </a:xfrm>
            <a:custGeom>
              <a:avLst/>
              <a:gdLst/>
              <a:ahLst/>
              <a:cxnLst>
                <a:cxn ang="0">
                  <a:pos x="385" y="172"/>
                </a:cxn>
                <a:cxn ang="0">
                  <a:pos x="543" y="158"/>
                </a:cxn>
                <a:cxn ang="0">
                  <a:pos x="637" y="133"/>
                </a:cxn>
                <a:cxn ang="0">
                  <a:pos x="667" y="90"/>
                </a:cxn>
                <a:cxn ang="0">
                  <a:pos x="667" y="52"/>
                </a:cxn>
                <a:cxn ang="0">
                  <a:pos x="694" y="20"/>
                </a:cxn>
                <a:cxn ang="0">
                  <a:pos x="782" y="0"/>
                </a:cxn>
                <a:cxn ang="0">
                  <a:pos x="863" y="7"/>
                </a:cxn>
                <a:cxn ang="0">
                  <a:pos x="763" y="907"/>
                </a:cxn>
                <a:cxn ang="0">
                  <a:pos x="694" y="990"/>
                </a:cxn>
                <a:cxn ang="0">
                  <a:pos x="605" y="1071"/>
                </a:cxn>
                <a:cxn ang="0">
                  <a:pos x="481" y="1134"/>
                </a:cxn>
                <a:cxn ang="0">
                  <a:pos x="334" y="1153"/>
                </a:cxn>
                <a:cxn ang="0">
                  <a:pos x="138" y="1164"/>
                </a:cxn>
                <a:cxn ang="0">
                  <a:pos x="25" y="1147"/>
                </a:cxn>
                <a:cxn ang="0">
                  <a:pos x="0" y="1083"/>
                </a:cxn>
                <a:cxn ang="0">
                  <a:pos x="13" y="1001"/>
                </a:cxn>
                <a:cxn ang="0">
                  <a:pos x="95" y="750"/>
                </a:cxn>
                <a:cxn ang="0">
                  <a:pos x="163" y="499"/>
                </a:cxn>
                <a:cxn ang="0">
                  <a:pos x="195" y="310"/>
                </a:cxn>
                <a:cxn ang="0">
                  <a:pos x="195" y="259"/>
                </a:cxn>
                <a:cxn ang="0">
                  <a:pos x="239" y="190"/>
                </a:cxn>
                <a:cxn ang="0">
                  <a:pos x="291" y="172"/>
                </a:cxn>
                <a:cxn ang="0">
                  <a:pos x="385" y="172"/>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421" name="Freeform 408"/>
            <p:cNvSpPr>
              <a:spLocks/>
            </p:cNvSpPr>
            <p:nvPr/>
          </p:nvSpPr>
          <p:spPr bwMode="auto">
            <a:xfrm flipH="1">
              <a:off x="995" y="2818"/>
              <a:ext cx="101" cy="205"/>
            </a:xfrm>
            <a:custGeom>
              <a:avLst/>
              <a:gdLst/>
              <a:ahLst/>
              <a:cxnLst>
                <a:cxn ang="0">
                  <a:pos x="257" y="214"/>
                </a:cxn>
                <a:cxn ang="0">
                  <a:pos x="397" y="207"/>
                </a:cxn>
                <a:cxn ang="0">
                  <a:pos x="542" y="182"/>
                </a:cxn>
                <a:cxn ang="0">
                  <a:pos x="628" y="138"/>
                </a:cxn>
                <a:cxn ang="0">
                  <a:pos x="679" y="100"/>
                </a:cxn>
                <a:cxn ang="0">
                  <a:pos x="743" y="0"/>
                </a:cxn>
                <a:cxn ang="0">
                  <a:pos x="648" y="822"/>
                </a:cxn>
                <a:cxn ang="0">
                  <a:pos x="585" y="898"/>
                </a:cxn>
                <a:cxn ang="0">
                  <a:pos x="516" y="967"/>
                </a:cxn>
                <a:cxn ang="0">
                  <a:pos x="428" y="1016"/>
                </a:cxn>
                <a:cxn ang="0">
                  <a:pos x="353" y="1042"/>
                </a:cxn>
                <a:cxn ang="0">
                  <a:pos x="257" y="1055"/>
                </a:cxn>
                <a:cxn ang="0">
                  <a:pos x="170" y="1068"/>
                </a:cxn>
                <a:cxn ang="0">
                  <a:pos x="69" y="1068"/>
                </a:cxn>
                <a:cxn ang="0">
                  <a:pos x="24" y="1055"/>
                </a:cxn>
                <a:cxn ang="0">
                  <a:pos x="0" y="1016"/>
                </a:cxn>
                <a:cxn ang="0">
                  <a:pos x="11" y="956"/>
                </a:cxn>
                <a:cxn ang="0">
                  <a:pos x="75" y="809"/>
                </a:cxn>
                <a:cxn ang="0">
                  <a:pos x="184" y="321"/>
                </a:cxn>
                <a:cxn ang="0">
                  <a:pos x="201" y="252"/>
                </a:cxn>
                <a:cxn ang="0">
                  <a:pos x="257" y="214"/>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headEnd/>
              <a:tailEnd/>
            </a:ln>
          </p:spPr>
          <p:txBody>
            <a:bodyPr/>
            <a:lstStyle/>
            <a:p>
              <a:endParaRPr lang="zh-CN" altLang="en-US"/>
            </a:p>
          </p:txBody>
        </p:sp>
      </p:grpSp>
      <p:sp>
        <p:nvSpPr>
          <p:cNvPr id="422" name="Text Box 409"/>
          <p:cNvSpPr txBox="1">
            <a:spLocks noChangeArrowheads="1"/>
          </p:cNvSpPr>
          <p:nvPr/>
        </p:nvSpPr>
        <p:spPr bwMode="auto">
          <a:xfrm>
            <a:off x="7859629" y="3191088"/>
            <a:ext cx="1723549" cy="830997"/>
          </a:xfrm>
          <a:prstGeom prst="rect">
            <a:avLst/>
          </a:prstGeom>
          <a:noFill/>
          <a:ln w="9525">
            <a:noFill/>
            <a:miter lim="800000"/>
            <a:headEnd/>
            <a:tailEnd/>
          </a:ln>
          <a:effectLst/>
        </p:spPr>
        <p:txBody>
          <a:bodyPr wrap="none">
            <a:spAutoFit/>
          </a:bodyPr>
          <a:lstStyle/>
          <a:p>
            <a:pPr algn="ctr"/>
            <a:r>
              <a:rPr lang="zh-CN" altLang="en-US" dirty="0">
                <a:latin typeface="+mj-ea"/>
                <a:ea typeface="+mj-ea"/>
              </a:rPr>
              <a:t>因特网</a:t>
            </a:r>
          </a:p>
          <a:p>
            <a:pPr algn="ctr"/>
            <a:r>
              <a:rPr lang="zh-CN" altLang="en-US" dirty="0">
                <a:latin typeface="+mj-ea"/>
                <a:ea typeface="+mj-ea"/>
              </a:rPr>
              <a:t>服务提供者</a:t>
            </a:r>
          </a:p>
        </p:txBody>
      </p:sp>
      <p:sp>
        <p:nvSpPr>
          <p:cNvPr id="423" name="Line 9"/>
          <p:cNvSpPr>
            <a:spLocks noChangeShapeType="1"/>
          </p:cNvSpPr>
          <p:nvPr/>
        </p:nvSpPr>
        <p:spPr bwMode="auto">
          <a:xfrm flipV="1">
            <a:off x="9999660" y="4412780"/>
            <a:ext cx="1344482" cy="17463"/>
          </a:xfrm>
          <a:prstGeom prst="line">
            <a:avLst/>
          </a:prstGeom>
          <a:noFill/>
          <a:ln w="38100">
            <a:solidFill>
              <a:schemeClr val="tx1"/>
            </a:solidFill>
            <a:round/>
            <a:headEnd/>
            <a:tailEnd/>
          </a:ln>
          <a:effectLst/>
        </p:spPr>
        <p:txBody>
          <a:bodyPr/>
          <a:lstStyle/>
          <a:p>
            <a:endParaRPr lang="zh-CN" altLang="en-US"/>
          </a:p>
        </p:txBody>
      </p:sp>
      <p:sp>
        <p:nvSpPr>
          <p:cNvPr id="424" name="Text Box 303"/>
          <p:cNvSpPr txBox="1">
            <a:spLocks noChangeArrowheads="1"/>
          </p:cNvSpPr>
          <p:nvPr/>
        </p:nvSpPr>
        <p:spPr bwMode="auto">
          <a:xfrm>
            <a:off x="4314991" y="2385482"/>
            <a:ext cx="595035" cy="2554545"/>
          </a:xfrm>
          <a:prstGeom prst="rect">
            <a:avLst/>
          </a:prstGeom>
          <a:solidFill>
            <a:srgbClr val="74B836"/>
          </a:solidFill>
          <a:ln w="9525">
            <a:noFill/>
            <a:miter lim="800000"/>
            <a:headEnd/>
            <a:tailEnd/>
          </a:ln>
          <a:effectLst/>
        </p:spPr>
        <p:txBody>
          <a:bodyPr wrap="none">
            <a:spAutoFit/>
          </a:bodyPr>
          <a:lstStyle/>
          <a:p>
            <a:endParaRPr lang="en-US" altLang="zh-CN" sz="3200" dirty="0">
              <a:solidFill>
                <a:schemeClr val="tx2"/>
              </a:solidFill>
              <a:ea typeface="黑体" pitchFamily="2" charset="-122"/>
            </a:endParaRPr>
          </a:p>
          <a:p>
            <a:r>
              <a:rPr lang="zh-CN" altLang="en-US" sz="3200" dirty="0">
                <a:solidFill>
                  <a:schemeClr val="bg1"/>
                </a:solidFill>
                <a:ea typeface="黑体" pitchFamily="2" charset="-122"/>
              </a:rPr>
              <a:t>用</a:t>
            </a:r>
            <a:endParaRPr lang="en-US" altLang="zh-CN" sz="3200" dirty="0">
              <a:solidFill>
                <a:schemeClr val="bg1"/>
              </a:solidFill>
              <a:ea typeface="黑体" pitchFamily="2" charset="-122"/>
            </a:endParaRPr>
          </a:p>
          <a:p>
            <a:endParaRPr lang="en-US" altLang="zh-CN" sz="3200" dirty="0">
              <a:solidFill>
                <a:schemeClr val="bg1"/>
              </a:solidFill>
              <a:ea typeface="黑体" pitchFamily="2" charset="-122"/>
            </a:endParaRPr>
          </a:p>
          <a:p>
            <a:r>
              <a:rPr lang="zh-CN" altLang="en-US" sz="3200" dirty="0">
                <a:solidFill>
                  <a:schemeClr val="bg1"/>
                </a:solidFill>
                <a:ea typeface="黑体" pitchFamily="2" charset="-122"/>
              </a:rPr>
              <a:t>户</a:t>
            </a:r>
          </a:p>
          <a:p>
            <a:endParaRPr lang="en-US" altLang="zh-CN" sz="3200" dirty="0">
              <a:solidFill>
                <a:schemeClr val="tx2"/>
              </a:solidFill>
              <a:ea typeface="黑体" pitchFamily="2" charset="-122"/>
            </a:endParaRPr>
          </a:p>
        </p:txBody>
      </p:sp>
    </p:spTree>
    <p:extLst>
      <p:ext uri="{BB962C8B-B14F-4D97-AF65-F5344CB8AC3E}">
        <p14:creationId xmlns:p14="http://schemas.microsoft.com/office/powerpoint/2010/main" val="351031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zh-CN" altLang="en-US" dirty="0"/>
              <a:t>用户通过 </a:t>
            </a:r>
            <a:r>
              <a:rPr lang="en-US" altLang="zh-CN" dirty="0"/>
              <a:t>ISP </a:t>
            </a:r>
            <a:r>
              <a:rPr lang="zh-CN" altLang="en-US" dirty="0"/>
              <a:t>上网</a:t>
            </a:r>
          </a:p>
        </p:txBody>
      </p:sp>
      <p:sp>
        <p:nvSpPr>
          <p:cNvPr id="425" name="任意多边形 424"/>
          <p:cNvSpPr/>
          <p:nvPr/>
        </p:nvSpPr>
        <p:spPr>
          <a:xfrm>
            <a:off x="2629030" y="1981809"/>
            <a:ext cx="8772808" cy="1321806"/>
          </a:xfrm>
          <a:custGeom>
            <a:avLst/>
            <a:gdLst>
              <a:gd name="connsiteX0" fmla="*/ 325925 w 8772808"/>
              <a:gd name="connsiteY0" fmla="*/ 0 h 1321806"/>
              <a:gd name="connsiteX1" fmla="*/ 0 w 8772808"/>
              <a:gd name="connsiteY1" fmla="*/ 425513 h 1321806"/>
              <a:gd name="connsiteX2" fmla="*/ 36214 w 8772808"/>
              <a:gd name="connsiteY2" fmla="*/ 1086416 h 1321806"/>
              <a:gd name="connsiteX3" fmla="*/ 841972 w 8772808"/>
              <a:gd name="connsiteY3" fmla="*/ 1321806 h 1321806"/>
              <a:gd name="connsiteX4" fmla="*/ 8772808 w 8772808"/>
              <a:gd name="connsiteY4" fmla="*/ 832919 h 1321806"/>
              <a:gd name="connsiteX5" fmla="*/ 1023042 w 8772808"/>
              <a:gd name="connsiteY5" fmla="*/ 54321 h 1321806"/>
              <a:gd name="connsiteX6" fmla="*/ 325925 w 8772808"/>
              <a:gd name="connsiteY6" fmla="*/ 0 h 132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72808" h="1321806">
                <a:moveTo>
                  <a:pt x="325925" y="0"/>
                </a:moveTo>
                <a:lnTo>
                  <a:pt x="0" y="425513"/>
                </a:lnTo>
                <a:lnTo>
                  <a:pt x="36214" y="1086416"/>
                </a:lnTo>
                <a:lnTo>
                  <a:pt x="841972" y="1321806"/>
                </a:lnTo>
                <a:lnTo>
                  <a:pt x="8772808" y="832919"/>
                </a:lnTo>
                <a:lnTo>
                  <a:pt x="1023042" y="54321"/>
                </a:lnTo>
                <a:lnTo>
                  <a:pt x="32592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ea"/>
              <a:ea typeface="+mj-ea"/>
            </a:endParaRPr>
          </a:p>
        </p:txBody>
      </p:sp>
      <p:sp>
        <p:nvSpPr>
          <p:cNvPr id="426" name="Oval 120"/>
          <p:cNvSpPr>
            <a:spLocks noChangeArrowheads="1"/>
          </p:cNvSpPr>
          <p:nvPr/>
        </p:nvSpPr>
        <p:spPr bwMode="auto">
          <a:xfrm>
            <a:off x="2942837" y="1094224"/>
            <a:ext cx="8540750" cy="4989513"/>
          </a:xfrm>
          <a:prstGeom prst="ellipse">
            <a:avLst/>
          </a:prstGeom>
          <a:solidFill>
            <a:schemeClr val="accent3">
              <a:lumMod val="50000"/>
            </a:schemeClr>
          </a:solidFill>
          <a:ln w="9525">
            <a:solidFill>
              <a:schemeClr val="tx1"/>
            </a:solidFill>
            <a:prstDash val="dash"/>
            <a:round/>
            <a:headEnd/>
            <a:tailEnd/>
          </a:ln>
          <a:effectLst/>
        </p:spPr>
        <p:txBody>
          <a:bodyPr wrap="none" anchor="ctr"/>
          <a:lstStyle/>
          <a:p>
            <a:pPr algn="ctr"/>
            <a:endParaRPr lang="zh-CN" altLang="zh-CN" sz="1600">
              <a:latin typeface="+mj-ea"/>
              <a:ea typeface="+mj-ea"/>
            </a:endParaRPr>
          </a:p>
        </p:txBody>
      </p:sp>
      <p:sp>
        <p:nvSpPr>
          <p:cNvPr id="427" name="Oval 4"/>
          <p:cNvSpPr>
            <a:spLocks noChangeArrowheads="1"/>
          </p:cNvSpPr>
          <p:nvPr/>
        </p:nvSpPr>
        <p:spPr bwMode="auto">
          <a:xfrm>
            <a:off x="3950899" y="1664137"/>
            <a:ext cx="6313488" cy="3667125"/>
          </a:xfrm>
          <a:prstGeom prst="ellipse">
            <a:avLst/>
          </a:prstGeom>
          <a:solidFill>
            <a:srgbClr val="7CC43A"/>
          </a:solidFill>
          <a:ln w="9525">
            <a:solidFill>
              <a:schemeClr val="tx1"/>
            </a:solidFill>
            <a:prstDash val="dash"/>
            <a:round/>
            <a:headEnd/>
            <a:tailEnd/>
          </a:ln>
          <a:effectLst/>
        </p:spPr>
        <p:txBody>
          <a:bodyPr wrap="none" anchor="ctr"/>
          <a:lstStyle/>
          <a:p>
            <a:endParaRPr lang="zh-CN" altLang="en-US" sz="1600">
              <a:latin typeface="+mj-ea"/>
              <a:ea typeface="+mj-ea"/>
            </a:endParaRPr>
          </a:p>
        </p:txBody>
      </p:sp>
      <p:sp>
        <p:nvSpPr>
          <p:cNvPr id="428" name="Oval 5"/>
          <p:cNvSpPr>
            <a:spLocks noChangeArrowheads="1"/>
          </p:cNvSpPr>
          <p:nvPr/>
        </p:nvSpPr>
        <p:spPr bwMode="auto">
          <a:xfrm>
            <a:off x="5103424" y="2308662"/>
            <a:ext cx="3816350" cy="2303462"/>
          </a:xfrm>
          <a:prstGeom prst="ellipse">
            <a:avLst/>
          </a:prstGeom>
          <a:solidFill>
            <a:schemeClr val="accent3">
              <a:lumMod val="20000"/>
              <a:lumOff val="80000"/>
            </a:schemeClr>
          </a:solidFill>
          <a:ln w="9525">
            <a:solidFill>
              <a:schemeClr val="tx1"/>
            </a:solidFill>
            <a:prstDash val="dash"/>
            <a:round/>
            <a:headEnd/>
            <a:tailEnd/>
          </a:ln>
          <a:effectLst/>
        </p:spPr>
        <p:txBody>
          <a:bodyPr wrap="none" anchor="ctr"/>
          <a:lstStyle/>
          <a:p>
            <a:endParaRPr lang="zh-CN" altLang="en-US" sz="1600">
              <a:latin typeface="+mj-ea"/>
              <a:ea typeface="+mj-ea"/>
            </a:endParaRPr>
          </a:p>
        </p:txBody>
      </p:sp>
      <p:sp>
        <p:nvSpPr>
          <p:cNvPr id="429" name="Line 6"/>
          <p:cNvSpPr>
            <a:spLocks noChangeShapeType="1"/>
          </p:cNvSpPr>
          <p:nvPr/>
        </p:nvSpPr>
        <p:spPr bwMode="auto">
          <a:xfrm flipV="1">
            <a:off x="5671749" y="3604062"/>
            <a:ext cx="871538" cy="212725"/>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30" name="Line 7"/>
          <p:cNvSpPr>
            <a:spLocks noChangeShapeType="1"/>
          </p:cNvSpPr>
          <p:nvPr/>
        </p:nvSpPr>
        <p:spPr bwMode="auto">
          <a:xfrm flipV="1">
            <a:off x="7119549" y="3172262"/>
            <a:ext cx="647700" cy="503237"/>
          </a:xfrm>
          <a:prstGeom prst="line">
            <a:avLst/>
          </a:prstGeom>
          <a:noFill/>
          <a:ln w="28575">
            <a:solidFill>
              <a:schemeClr val="tx1"/>
            </a:solidFill>
            <a:round/>
            <a:headEnd/>
            <a:tailEnd/>
          </a:ln>
          <a:effectLst/>
        </p:spPr>
        <p:txBody>
          <a:bodyPr/>
          <a:lstStyle/>
          <a:p>
            <a:endParaRPr lang="zh-CN" altLang="en-US" sz="1600">
              <a:latin typeface="+mj-ea"/>
              <a:ea typeface="+mj-ea"/>
            </a:endParaRPr>
          </a:p>
        </p:txBody>
      </p:sp>
      <p:sp>
        <p:nvSpPr>
          <p:cNvPr id="431" name="Oval 8"/>
          <p:cNvSpPr>
            <a:spLocks noChangeArrowheads="1"/>
          </p:cNvSpPr>
          <p:nvPr/>
        </p:nvSpPr>
        <p:spPr bwMode="auto">
          <a:xfrm>
            <a:off x="6398824" y="3494524"/>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sz="1600">
                <a:latin typeface="+mj-ea"/>
                <a:ea typeface="+mj-ea"/>
              </a:rPr>
              <a:t>一级 </a:t>
            </a:r>
            <a:r>
              <a:rPr kumimoji="1" lang="en-US" altLang="zh-CN" sz="1600">
                <a:latin typeface="+mj-ea"/>
                <a:ea typeface="+mj-ea"/>
              </a:rPr>
              <a:t>ISP</a:t>
            </a:r>
          </a:p>
        </p:txBody>
      </p:sp>
      <p:sp>
        <p:nvSpPr>
          <p:cNvPr id="432" name="Line 9"/>
          <p:cNvSpPr>
            <a:spLocks noChangeShapeType="1"/>
          </p:cNvSpPr>
          <p:nvPr/>
        </p:nvSpPr>
        <p:spPr bwMode="auto">
          <a:xfrm flipH="1" flipV="1">
            <a:off x="9100749" y="5416987"/>
            <a:ext cx="1763713" cy="779462"/>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33" name="Line 10"/>
          <p:cNvSpPr>
            <a:spLocks noChangeShapeType="1"/>
          </p:cNvSpPr>
          <p:nvPr/>
        </p:nvSpPr>
        <p:spPr bwMode="auto">
          <a:xfrm>
            <a:off x="4909749" y="5340787"/>
            <a:ext cx="193675" cy="855662"/>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34" name="Line 11"/>
          <p:cNvSpPr>
            <a:spLocks noChangeShapeType="1"/>
          </p:cNvSpPr>
          <p:nvPr/>
        </p:nvSpPr>
        <p:spPr bwMode="auto">
          <a:xfrm>
            <a:off x="5976549" y="5416987"/>
            <a:ext cx="350838" cy="923925"/>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35" name="Line 12"/>
          <p:cNvSpPr>
            <a:spLocks noChangeShapeType="1"/>
          </p:cNvSpPr>
          <p:nvPr/>
        </p:nvSpPr>
        <p:spPr bwMode="auto">
          <a:xfrm flipH="1">
            <a:off x="8632437" y="5416987"/>
            <a:ext cx="239712" cy="779462"/>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36" name="Line 13"/>
          <p:cNvSpPr>
            <a:spLocks noChangeShapeType="1"/>
          </p:cNvSpPr>
          <p:nvPr/>
        </p:nvSpPr>
        <p:spPr bwMode="auto">
          <a:xfrm>
            <a:off x="9024548" y="5416987"/>
            <a:ext cx="758825" cy="779462"/>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37" name="Line 14"/>
          <p:cNvSpPr>
            <a:spLocks noChangeShapeType="1"/>
          </p:cNvSpPr>
          <p:nvPr/>
        </p:nvSpPr>
        <p:spPr bwMode="auto">
          <a:xfrm>
            <a:off x="5463787" y="4828024"/>
            <a:ext cx="576262" cy="720725"/>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38" name="Line 15"/>
          <p:cNvSpPr>
            <a:spLocks noChangeShapeType="1"/>
          </p:cNvSpPr>
          <p:nvPr/>
        </p:nvSpPr>
        <p:spPr bwMode="auto">
          <a:xfrm flipH="1">
            <a:off x="4782749" y="4693087"/>
            <a:ext cx="635000" cy="520700"/>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39" name="Line 16"/>
          <p:cNvSpPr>
            <a:spLocks noChangeShapeType="1"/>
          </p:cNvSpPr>
          <p:nvPr/>
        </p:nvSpPr>
        <p:spPr bwMode="auto">
          <a:xfrm>
            <a:off x="8559412" y="3892987"/>
            <a:ext cx="936625" cy="142875"/>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0" name="Line 17"/>
          <p:cNvSpPr>
            <a:spLocks noChangeShapeType="1"/>
          </p:cNvSpPr>
          <p:nvPr/>
        </p:nvSpPr>
        <p:spPr bwMode="auto">
          <a:xfrm flipH="1" flipV="1">
            <a:off x="8438762" y="4731187"/>
            <a:ext cx="446087" cy="685800"/>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1" name="Line 18"/>
          <p:cNvSpPr>
            <a:spLocks noChangeShapeType="1"/>
          </p:cNvSpPr>
          <p:nvPr/>
        </p:nvSpPr>
        <p:spPr bwMode="auto">
          <a:xfrm flipV="1">
            <a:off x="7624374" y="4731187"/>
            <a:ext cx="714375" cy="889000"/>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2" name="Line 19"/>
          <p:cNvSpPr>
            <a:spLocks noChangeShapeType="1"/>
          </p:cNvSpPr>
          <p:nvPr/>
        </p:nvSpPr>
        <p:spPr bwMode="auto">
          <a:xfrm>
            <a:off x="5174862" y="2742049"/>
            <a:ext cx="647700" cy="142875"/>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3" name="Line 20"/>
          <p:cNvSpPr>
            <a:spLocks noChangeShapeType="1"/>
          </p:cNvSpPr>
          <p:nvPr/>
        </p:nvSpPr>
        <p:spPr bwMode="auto">
          <a:xfrm flipH="1">
            <a:off x="7984737" y="2381687"/>
            <a:ext cx="647700" cy="503237"/>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4" name="Line 21"/>
          <p:cNvSpPr>
            <a:spLocks noChangeShapeType="1"/>
          </p:cNvSpPr>
          <p:nvPr/>
        </p:nvSpPr>
        <p:spPr bwMode="auto">
          <a:xfrm flipH="1">
            <a:off x="8441937" y="3172262"/>
            <a:ext cx="838200" cy="720725"/>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5" name="Line 22"/>
          <p:cNvSpPr>
            <a:spLocks noChangeShapeType="1"/>
          </p:cNvSpPr>
          <p:nvPr/>
        </p:nvSpPr>
        <p:spPr bwMode="auto">
          <a:xfrm flipH="1">
            <a:off x="8338749" y="3956487"/>
            <a:ext cx="90488" cy="622300"/>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6" name="Line 23"/>
          <p:cNvSpPr>
            <a:spLocks noChangeShapeType="1"/>
          </p:cNvSpPr>
          <p:nvPr/>
        </p:nvSpPr>
        <p:spPr bwMode="auto">
          <a:xfrm>
            <a:off x="7479912" y="3748524"/>
            <a:ext cx="935037" cy="68263"/>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7" name="Line 24"/>
          <p:cNvSpPr>
            <a:spLocks noChangeShapeType="1"/>
          </p:cNvSpPr>
          <p:nvPr/>
        </p:nvSpPr>
        <p:spPr bwMode="auto">
          <a:xfrm flipV="1">
            <a:off x="7406887" y="3905687"/>
            <a:ext cx="1000125" cy="58737"/>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8" name="Line 25"/>
          <p:cNvSpPr>
            <a:spLocks noChangeShapeType="1"/>
          </p:cNvSpPr>
          <p:nvPr/>
        </p:nvSpPr>
        <p:spPr bwMode="auto">
          <a:xfrm flipV="1">
            <a:off x="7943462" y="3969187"/>
            <a:ext cx="471487" cy="139700"/>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49" name="Line 26"/>
          <p:cNvSpPr>
            <a:spLocks noChangeShapeType="1"/>
          </p:cNvSpPr>
          <p:nvPr/>
        </p:nvSpPr>
        <p:spPr bwMode="auto">
          <a:xfrm flipV="1">
            <a:off x="5709849" y="3819962"/>
            <a:ext cx="688975" cy="73025"/>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50" name="Line 27"/>
          <p:cNvSpPr>
            <a:spLocks noChangeShapeType="1"/>
          </p:cNvSpPr>
          <p:nvPr/>
        </p:nvSpPr>
        <p:spPr bwMode="auto">
          <a:xfrm>
            <a:off x="5671749" y="3969187"/>
            <a:ext cx="709613" cy="139700"/>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51" name="Line 28"/>
          <p:cNvSpPr>
            <a:spLocks noChangeShapeType="1"/>
          </p:cNvSpPr>
          <p:nvPr/>
        </p:nvSpPr>
        <p:spPr bwMode="auto">
          <a:xfrm>
            <a:off x="6903649" y="4251762"/>
            <a:ext cx="0" cy="576262"/>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52" name="Line 29"/>
          <p:cNvSpPr>
            <a:spLocks noChangeShapeType="1"/>
          </p:cNvSpPr>
          <p:nvPr/>
        </p:nvSpPr>
        <p:spPr bwMode="auto">
          <a:xfrm flipV="1">
            <a:off x="3734999" y="5340787"/>
            <a:ext cx="946150" cy="855662"/>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53" name="Line 30"/>
          <p:cNvSpPr>
            <a:spLocks noChangeShapeType="1"/>
          </p:cNvSpPr>
          <p:nvPr/>
        </p:nvSpPr>
        <p:spPr bwMode="auto">
          <a:xfrm flipH="1">
            <a:off x="5519349" y="3918387"/>
            <a:ext cx="114300" cy="660400"/>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454" name="Oval 31"/>
          <p:cNvSpPr>
            <a:spLocks noChangeArrowheads="1"/>
          </p:cNvSpPr>
          <p:nvPr/>
        </p:nvSpPr>
        <p:spPr bwMode="auto">
          <a:xfrm>
            <a:off x="6327387" y="3604062"/>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sz="1600">
                <a:latin typeface="+mj-ea"/>
                <a:ea typeface="+mj-ea"/>
              </a:rPr>
              <a:t>一级 </a:t>
            </a:r>
            <a:r>
              <a:rPr kumimoji="1" lang="en-US" altLang="zh-CN" sz="1600">
                <a:latin typeface="+mj-ea"/>
                <a:ea typeface="+mj-ea"/>
              </a:rPr>
              <a:t>ISP</a:t>
            </a:r>
          </a:p>
        </p:txBody>
      </p:sp>
      <p:sp>
        <p:nvSpPr>
          <p:cNvPr id="455" name="Oval 32"/>
          <p:cNvSpPr>
            <a:spLocks noChangeArrowheads="1"/>
          </p:cNvSpPr>
          <p:nvPr/>
        </p:nvSpPr>
        <p:spPr bwMode="auto">
          <a:xfrm>
            <a:off x="6255949" y="3727887"/>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第一层 </a:t>
            </a:r>
            <a:r>
              <a:rPr kumimoji="1" lang="en-US" altLang="zh-CN" sz="1600" b="1">
                <a:latin typeface="+mj-ea"/>
                <a:ea typeface="+mj-ea"/>
              </a:rPr>
              <a:t>ISP</a:t>
            </a:r>
          </a:p>
        </p:txBody>
      </p:sp>
      <p:sp>
        <p:nvSpPr>
          <p:cNvPr id="456" name="Oval 33"/>
          <p:cNvSpPr>
            <a:spLocks noChangeArrowheads="1"/>
          </p:cNvSpPr>
          <p:nvPr/>
        </p:nvSpPr>
        <p:spPr bwMode="auto">
          <a:xfrm>
            <a:off x="6398824" y="4659749"/>
            <a:ext cx="965200" cy="600075"/>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大公司</a:t>
            </a:r>
          </a:p>
        </p:txBody>
      </p:sp>
      <p:sp>
        <p:nvSpPr>
          <p:cNvPr id="457" name="Oval 34"/>
          <p:cNvSpPr>
            <a:spLocks noChangeArrowheads="1"/>
          </p:cNvSpPr>
          <p:nvPr/>
        </p:nvSpPr>
        <p:spPr bwMode="auto">
          <a:xfrm>
            <a:off x="4312849" y="5043924"/>
            <a:ext cx="946150" cy="436563"/>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458" name="Oval 35"/>
          <p:cNvSpPr>
            <a:spLocks noChangeArrowheads="1"/>
          </p:cNvSpPr>
          <p:nvPr/>
        </p:nvSpPr>
        <p:spPr bwMode="auto">
          <a:xfrm>
            <a:off x="4528749" y="2381687"/>
            <a:ext cx="935038" cy="57626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大公司</a:t>
            </a:r>
          </a:p>
        </p:txBody>
      </p:sp>
      <p:sp>
        <p:nvSpPr>
          <p:cNvPr id="459" name="Oval 36"/>
          <p:cNvSpPr>
            <a:spLocks noChangeArrowheads="1"/>
          </p:cNvSpPr>
          <p:nvPr/>
        </p:nvSpPr>
        <p:spPr bwMode="auto">
          <a:xfrm>
            <a:off x="8272074" y="2140387"/>
            <a:ext cx="863600" cy="4572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大公司</a:t>
            </a:r>
          </a:p>
        </p:txBody>
      </p:sp>
      <p:sp>
        <p:nvSpPr>
          <p:cNvPr id="460" name="Oval 37"/>
          <p:cNvSpPr>
            <a:spLocks noChangeArrowheads="1"/>
          </p:cNvSpPr>
          <p:nvPr/>
        </p:nvSpPr>
        <p:spPr bwMode="auto">
          <a:xfrm>
            <a:off x="7190987" y="5477312"/>
            <a:ext cx="947737" cy="4572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dirty="0">
                <a:latin typeface="+mj-ea"/>
                <a:ea typeface="+mj-ea"/>
              </a:rPr>
              <a:t>公司</a:t>
            </a:r>
          </a:p>
        </p:txBody>
      </p:sp>
      <p:sp>
        <p:nvSpPr>
          <p:cNvPr id="461" name="Oval 38"/>
          <p:cNvSpPr>
            <a:spLocks noChangeArrowheads="1"/>
          </p:cNvSpPr>
          <p:nvPr/>
        </p:nvSpPr>
        <p:spPr bwMode="auto">
          <a:xfrm>
            <a:off x="5597137" y="5378887"/>
            <a:ext cx="946150" cy="38576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462" name="Oval 39"/>
          <p:cNvSpPr>
            <a:spLocks noChangeArrowheads="1"/>
          </p:cNvSpPr>
          <p:nvPr/>
        </p:nvSpPr>
        <p:spPr bwMode="auto">
          <a:xfrm>
            <a:off x="8414949" y="5239187"/>
            <a:ext cx="946150" cy="3810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dirty="0">
                <a:latin typeface="+mj-ea"/>
                <a:ea typeface="+mj-ea"/>
              </a:rPr>
              <a:t>本地 </a:t>
            </a:r>
            <a:r>
              <a:rPr kumimoji="1" lang="en-US" altLang="zh-CN" sz="1600" b="1" dirty="0">
                <a:latin typeface="+mj-ea"/>
                <a:ea typeface="+mj-ea"/>
              </a:rPr>
              <a:t>ISP</a:t>
            </a:r>
          </a:p>
        </p:txBody>
      </p:sp>
      <p:sp>
        <p:nvSpPr>
          <p:cNvPr id="493" name="Text Box 81"/>
          <p:cNvSpPr txBox="1">
            <a:spLocks noChangeArrowheads="1"/>
          </p:cNvSpPr>
          <p:nvPr/>
        </p:nvSpPr>
        <p:spPr bwMode="auto">
          <a:xfrm>
            <a:off x="5948223" y="6245868"/>
            <a:ext cx="1296986" cy="374650"/>
          </a:xfrm>
          <a:prstGeom prst="roundRect">
            <a:avLst/>
          </a:prstGeom>
          <a:solidFill>
            <a:srgbClr val="74B836"/>
          </a:solidFill>
          <a:ln w="9525">
            <a:noFill/>
            <a:miter lim="800000"/>
            <a:headEnd/>
            <a:tailEnd/>
          </a:ln>
          <a:effectLst/>
        </p:spPr>
        <p:txBody>
          <a:bodyPr wrap="square">
            <a:spAutoFit/>
          </a:bodyPr>
          <a:lstStyle/>
          <a:p>
            <a:pPr algn="ctr"/>
            <a:r>
              <a:rPr kumimoji="1" lang="zh-CN" altLang="en-US" sz="1600" dirty="0">
                <a:solidFill>
                  <a:schemeClr val="bg1"/>
                </a:solidFill>
                <a:latin typeface="+mj-ea"/>
                <a:ea typeface="+mj-ea"/>
              </a:rPr>
              <a:t>校园网</a:t>
            </a:r>
          </a:p>
        </p:txBody>
      </p:sp>
      <p:sp>
        <p:nvSpPr>
          <p:cNvPr id="519" name="Line 96"/>
          <p:cNvSpPr>
            <a:spLocks noChangeShapeType="1"/>
          </p:cNvSpPr>
          <p:nvPr/>
        </p:nvSpPr>
        <p:spPr bwMode="auto">
          <a:xfrm>
            <a:off x="9856399" y="4035862"/>
            <a:ext cx="935038" cy="217487"/>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20" name="Line 97"/>
          <p:cNvSpPr>
            <a:spLocks noChangeShapeType="1"/>
          </p:cNvSpPr>
          <p:nvPr/>
        </p:nvSpPr>
        <p:spPr bwMode="auto">
          <a:xfrm>
            <a:off x="9640499" y="4108887"/>
            <a:ext cx="358775" cy="865187"/>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22" name="Oval 99"/>
          <p:cNvSpPr>
            <a:spLocks noChangeArrowheads="1"/>
          </p:cNvSpPr>
          <p:nvPr/>
        </p:nvSpPr>
        <p:spPr bwMode="auto">
          <a:xfrm>
            <a:off x="8991212" y="3748524"/>
            <a:ext cx="1058862" cy="5334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第二层 </a:t>
            </a:r>
            <a:r>
              <a:rPr kumimoji="1" lang="en-US" altLang="zh-CN" sz="1600" b="1">
                <a:latin typeface="+mj-ea"/>
                <a:ea typeface="+mj-ea"/>
              </a:rPr>
              <a:t>ISP</a:t>
            </a:r>
          </a:p>
        </p:txBody>
      </p:sp>
      <p:sp>
        <p:nvSpPr>
          <p:cNvPr id="523" name="Line 100"/>
          <p:cNvSpPr>
            <a:spLocks noChangeShapeType="1"/>
          </p:cNvSpPr>
          <p:nvPr/>
        </p:nvSpPr>
        <p:spPr bwMode="auto">
          <a:xfrm>
            <a:off x="4816087" y="3748524"/>
            <a:ext cx="790575" cy="144463"/>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24" name="Oval 101"/>
          <p:cNvSpPr>
            <a:spLocks noChangeArrowheads="1"/>
          </p:cNvSpPr>
          <p:nvPr/>
        </p:nvSpPr>
        <p:spPr bwMode="auto">
          <a:xfrm>
            <a:off x="7840274" y="4350187"/>
            <a:ext cx="1031875"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sz="1600" b="1" dirty="0">
                <a:latin typeface="+mj-ea"/>
                <a:ea typeface="+mj-ea"/>
              </a:rPr>
              <a:t>第二层 </a:t>
            </a:r>
            <a:r>
              <a:rPr kumimoji="1" lang="en-US" altLang="zh-CN" sz="1600" b="1" dirty="0">
                <a:latin typeface="+mj-ea"/>
                <a:ea typeface="+mj-ea"/>
              </a:rPr>
              <a:t>ISP</a:t>
            </a:r>
          </a:p>
        </p:txBody>
      </p:sp>
      <p:sp>
        <p:nvSpPr>
          <p:cNvPr id="525" name="Oval 102"/>
          <p:cNvSpPr>
            <a:spLocks noChangeArrowheads="1"/>
          </p:cNvSpPr>
          <p:nvPr/>
        </p:nvSpPr>
        <p:spPr bwMode="auto">
          <a:xfrm>
            <a:off x="5366949" y="3588187"/>
            <a:ext cx="533400" cy="533400"/>
          </a:xfrm>
          <a:prstGeom prst="ellipse">
            <a:avLst/>
          </a:prstGeom>
          <a:solidFill>
            <a:schemeClr val="bg1"/>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1600" b="1">
                <a:latin typeface="+mj-ea"/>
                <a:ea typeface="+mj-ea"/>
              </a:rPr>
              <a:t>NAP</a:t>
            </a:r>
          </a:p>
        </p:txBody>
      </p:sp>
      <p:sp>
        <p:nvSpPr>
          <p:cNvPr id="526" name="Oval 103"/>
          <p:cNvSpPr>
            <a:spLocks noChangeArrowheads="1"/>
          </p:cNvSpPr>
          <p:nvPr/>
        </p:nvSpPr>
        <p:spPr bwMode="auto">
          <a:xfrm>
            <a:off x="8186349" y="3588187"/>
            <a:ext cx="533400" cy="533400"/>
          </a:xfrm>
          <a:prstGeom prst="ellipse">
            <a:avLst/>
          </a:prstGeom>
          <a:solidFill>
            <a:schemeClr val="bg1"/>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1600" b="1">
                <a:latin typeface="+mj-ea"/>
                <a:ea typeface="+mj-ea"/>
              </a:rPr>
              <a:t>NAP</a:t>
            </a:r>
          </a:p>
        </p:txBody>
      </p:sp>
      <p:sp>
        <p:nvSpPr>
          <p:cNvPr id="527" name="Text Box 104"/>
          <p:cNvSpPr txBox="1">
            <a:spLocks noChangeArrowheads="1"/>
          </p:cNvSpPr>
          <p:nvPr/>
        </p:nvSpPr>
        <p:spPr bwMode="auto">
          <a:xfrm>
            <a:off x="3117333" y="5275436"/>
            <a:ext cx="580523" cy="523220"/>
          </a:xfrm>
          <a:prstGeom prst="rect">
            <a:avLst/>
          </a:prstGeom>
          <a:noFill/>
          <a:ln w="9525">
            <a:noFill/>
            <a:miter lim="800000"/>
            <a:headEnd/>
            <a:tailEnd/>
          </a:ln>
          <a:effectLst/>
        </p:spPr>
        <p:txBody>
          <a:bodyPr wrap="square">
            <a:spAutoFit/>
          </a:bodyPr>
          <a:lstStyle/>
          <a:p>
            <a:r>
              <a:rPr kumimoji="1" lang="en-US" altLang="zh-CN" sz="2800" b="1" dirty="0">
                <a:latin typeface="+mj-ea"/>
                <a:ea typeface="+mj-ea"/>
              </a:rPr>
              <a:t>A</a:t>
            </a:r>
          </a:p>
        </p:txBody>
      </p:sp>
      <p:sp>
        <p:nvSpPr>
          <p:cNvPr id="529" name="Text Box 106"/>
          <p:cNvSpPr txBox="1">
            <a:spLocks noChangeArrowheads="1"/>
          </p:cNvSpPr>
          <p:nvPr/>
        </p:nvSpPr>
        <p:spPr bwMode="auto">
          <a:xfrm>
            <a:off x="10932749" y="5266698"/>
            <a:ext cx="304116" cy="523220"/>
          </a:xfrm>
          <a:prstGeom prst="rect">
            <a:avLst/>
          </a:prstGeom>
          <a:noFill/>
          <a:ln w="9525">
            <a:noFill/>
            <a:miter lim="800000"/>
            <a:headEnd/>
            <a:tailEnd/>
          </a:ln>
          <a:effectLst/>
        </p:spPr>
        <p:txBody>
          <a:bodyPr wrap="square">
            <a:spAutoFit/>
          </a:bodyPr>
          <a:lstStyle>
            <a:defPPr>
              <a:defRPr lang="en-US"/>
            </a:defPPr>
            <a:lvl1pPr>
              <a:defRPr kumimoji="1" sz="2800" b="1">
                <a:latin typeface="+mj-ea"/>
                <a:ea typeface="+mj-ea"/>
              </a:defRPr>
            </a:lvl1pPr>
          </a:lstStyle>
          <a:p>
            <a:r>
              <a:rPr lang="en-US" altLang="zh-CN" dirty="0"/>
              <a:t>B</a:t>
            </a:r>
          </a:p>
        </p:txBody>
      </p:sp>
      <p:sp>
        <p:nvSpPr>
          <p:cNvPr id="530" name="Text Box 107"/>
          <p:cNvSpPr txBox="1">
            <a:spLocks noChangeArrowheads="1"/>
          </p:cNvSpPr>
          <p:nvPr/>
        </p:nvSpPr>
        <p:spPr bwMode="auto">
          <a:xfrm>
            <a:off x="323873" y="1202793"/>
            <a:ext cx="2009387" cy="5324535"/>
          </a:xfrm>
          <a:prstGeom prst="rect">
            <a:avLst/>
          </a:prstGeom>
          <a:solidFill>
            <a:schemeClr val="tx2">
              <a:lumMod val="60000"/>
              <a:lumOff val="40000"/>
            </a:schemeClr>
          </a:solidFill>
          <a:ln w="9525">
            <a:noFill/>
            <a:miter lim="800000"/>
            <a:headEnd/>
            <a:tailEnd/>
          </a:ln>
          <a:effectLst/>
        </p:spPr>
        <p:txBody>
          <a:bodyPr wrap="square">
            <a:spAutoFit/>
          </a:bodyPr>
          <a:lstStyle/>
          <a:p>
            <a:pPr algn="ctr"/>
            <a:r>
              <a:rPr kumimoji="1" lang="zh-CN" altLang="en-US" sz="2000" b="1" dirty="0">
                <a:solidFill>
                  <a:schemeClr val="bg1"/>
                </a:solidFill>
                <a:latin typeface="+mj-ea"/>
                <a:ea typeface="+mj-ea"/>
              </a:rPr>
              <a:t>主机</a:t>
            </a:r>
            <a:r>
              <a:rPr kumimoji="1" lang="en-US" altLang="zh-CN" sz="2000" b="1" dirty="0">
                <a:solidFill>
                  <a:schemeClr val="bg1"/>
                </a:solidFill>
                <a:latin typeface="+mj-ea"/>
                <a:ea typeface="+mj-ea"/>
              </a:rPr>
              <a:t>A</a:t>
            </a:r>
          </a:p>
          <a:p>
            <a:pPr algn="ctr"/>
            <a:r>
              <a:rPr kumimoji="1" lang="en-US" altLang="zh-CN" sz="2000" b="1" dirty="0">
                <a:solidFill>
                  <a:schemeClr val="bg1"/>
                </a:solidFill>
                <a:latin typeface="+mj-ea"/>
                <a:ea typeface="+mj-ea"/>
              </a:rPr>
              <a:t> </a:t>
            </a:r>
            <a:r>
              <a:rPr kumimoji="1" lang="en-US" altLang="zh-CN" sz="2000" b="1" dirty="0">
                <a:solidFill>
                  <a:schemeClr val="bg1"/>
                </a:solidFill>
                <a:latin typeface="+mj-ea"/>
                <a:ea typeface="+mj-ea"/>
                <a:sym typeface="Symbol" panose="05050102010706020507" pitchFamily="18" charset="2"/>
              </a:rPr>
              <a:t></a:t>
            </a:r>
            <a:endParaRPr kumimoji="1" lang="en-US" altLang="zh-CN" sz="2000" b="1" dirty="0">
              <a:solidFill>
                <a:schemeClr val="bg1"/>
              </a:solidFill>
              <a:latin typeface="+mj-ea"/>
              <a:ea typeface="+mj-ea"/>
            </a:endParaRPr>
          </a:p>
          <a:p>
            <a:pPr algn="ctr"/>
            <a:r>
              <a:rPr kumimoji="1" lang="zh-CN" altLang="en-US" sz="2000" b="1" dirty="0">
                <a:solidFill>
                  <a:schemeClr val="bg1"/>
                </a:solidFill>
                <a:latin typeface="+mj-ea"/>
                <a:ea typeface="+mj-ea"/>
              </a:rPr>
              <a:t>本地 </a:t>
            </a:r>
            <a:r>
              <a:rPr kumimoji="1" lang="en-US" altLang="zh-CN" sz="2000" b="1" dirty="0">
                <a:solidFill>
                  <a:schemeClr val="bg1"/>
                </a:solidFill>
                <a:latin typeface="+mj-ea"/>
                <a:ea typeface="+mj-ea"/>
              </a:rPr>
              <a:t>ISP</a:t>
            </a:r>
          </a:p>
          <a:p>
            <a:pPr algn="ctr"/>
            <a:r>
              <a:rPr kumimoji="1" lang="en-US" altLang="zh-CN" sz="2000" b="1" dirty="0">
                <a:solidFill>
                  <a:schemeClr val="bg1"/>
                </a:solidFill>
                <a:latin typeface="+mj-ea"/>
                <a:sym typeface="Symbol" panose="05050102010706020507" pitchFamily="18" charset="2"/>
              </a:rPr>
              <a:t> </a:t>
            </a:r>
            <a:r>
              <a:rPr kumimoji="1" lang="en-US" altLang="zh-CN" sz="2000" b="1" dirty="0">
                <a:solidFill>
                  <a:schemeClr val="bg1"/>
                </a:solidFill>
                <a:latin typeface="+mj-ea"/>
                <a:ea typeface="+mj-ea"/>
              </a:rPr>
              <a:t> </a:t>
            </a:r>
          </a:p>
          <a:p>
            <a:pPr algn="ctr"/>
            <a:r>
              <a:rPr kumimoji="1" lang="zh-CN" altLang="en-US" sz="2000" b="1" dirty="0">
                <a:solidFill>
                  <a:schemeClr val="bg1"/>
                </a:solidFill>
                <a:latin typeface="+mj-ea"/>
                <a:ea typeface="+mj-ea"/>
              </a:rPr>
              <a:t>第二层 </a:t>
            </a:r>
            <a:r>
              <a:rPr kumimoji="1" lang="en-US" altLang="zh-CN" sz="2000" b="1" dirty="0">
                <a:solidFill>
                  <a:schemeClr val="bg1"/>
                </a:solidFill>
                <a:latin typeface="+mj-ea"/>
                <a:ea typeface="+mj-ea"/>
              </a:rPr>
              <a:t>ISP</a:t>
            </a:r>
          </a:p>
          <a:p>
            <a:pPr algn="ctr"/>
            <a:r>
              <a:rPr kumimoji="1" lang="en-US" altLang="zh-CN" sz="2000" b="1" dirty="0">
                <a:solidFill>
                  <a:schemeClr val="bg1"/>
                </a:solidFill>
                <a:latin typeface="+mj-ea"/>
                <a:sym typeface="Symbol" panose="05050102010706020507" pitchFamily="18" charset="2"/>
              </a:rPr>
              <a:t></a:t>
            </a:r>
            <a:r>
              <a:rPr kumimoji="1" lang="en-US" altLang="zh-CN" sz="2000" b="1" dirty="0">
                <a:solidFill>
                  <a:schemeClr val="bg1"/>
                </a:solidFill>
                <a:latin typeface="+mj-ea"/>
                <a:ea typeface="+mj-ea"/>
              </a:rPr>
              <a:t> </a:t>
            </a:r>
          </a:p>
          <a:p>
            <a:pPr algn="ctr"/>
            <a:r>
              <a:rPr kumimoji="1" lang="en-US" altLang="zh-CN" sz="2000" b="1" dirty="0">
                <a:solidFill>
                  <a:schemeClr val="bg1"/>
                </a:solidFill>
                <a:latin typeface="+mj-ea"/>
                <a:ea typeface="+mj-ea"/>
              </a:rPr>
              <a:t>NAP</a:t>
            </a:r>
          </a:p>
          <a:p>
            <a:pPr algn="ctr"/>
            <a:r>
              <a:rPr kumimoji="1" lang="en-US" altLang="zh-CN" sz="2000" b="1" dirty="0">
                <a:solidFill>
                  <a:schemeClr val="bg1"/>
                </a:solidFill>
                <a:latin typeface="+mj-ea"/>
                <a:sym typeface="Symbol" panose="05050102010706020507" pitchFamily="18" charset="2"/>
              </a:rPr>
              <a:t></a:t>
            </a:r>
            <a:endParaRPr kumimoji="1" lang="en-US" altLang="zh-CN" sz="2000" b="1" dirty="0">
              <a:solidFill>
                <a:schemeClr val="bg1"/>
              </a:solidFill>
              <a:latin typeface="+mj-ea"/>
              <a:ea typeface="+mj-ea"/>
            </a:endParaRPr>
          </a:p>
          <a:p>
            <a:pPr algn="ctr"/>
            <a:r>
              <a:rPr kumimoji="1" lang="zh-CN" altLang="en-US" sz="2000" b="1" dirty="0">
                <a:solidFill>
                  <a:schemeClr val="bg1"/>
                </a:solidFill>
                <a:latin typeface="+mj-ea"/>
                <a:ea typeface="+mj-ea"/>
              </a:rPr>
              <a:t>第一层 </a:t>
            </a:r>
            <a:r>
              <a:rPr kumimoji="1" lang="en-US" altLang="zh-CN" sz="2000" b="1" dirty="0">
                <a:solidFill>
                  <a:schemeClr val="bg1"/>
                </a:solidFill>
                <a:latin typeface="+mj-ea"/>
                <a:ea typeface="+mj-ea"/>
              </a:rPr>
              <a:t>ISP</a:t>
            </a:r>
          </a:p>
          <a:p>
            <a:pPr algn="ctr"/>
            <a:r>
              <a:rPr kumimoji="1" lang="en-US" altLang="zh-CN" sz="2000" b="1" dirty="0">
                <a:solidFill>
                  <a:schemeClr val="bg1"/>
                </a:solidFill>
                <a:latin typeface="+mj-ea"/>
                <a:sym typeface="Symbol" panose="05050102010706020507" pitchFamily="18" charset="2"/>
              </a:rPr>
              <a:t></a:t>
            </a:r>
          </a:p>
          <a:p>
            <a:pPr algn="ctr"/>
            <a:r>
              <a:rPr kumimoji="1" lang="en-US" altLang="zh-CN" sz="2000" b="1" dirty="0">
                <a:solidFill>
                  <a:schemeClr val="bg1"/>
                </a:solidFill>
                <a:latin typeface="+mj-ea"/>
                <a:ea typeface="+mj-ea"/>
              </a:rPr>
              <a:t>NAP</a:t>
            </a:r>
          </a:p>
          <a:p>
            <a:pPr algn="ctr"/>
            <a:r>
              <a:rPr kumimoji="1" lang="en-US" altLang="zh-CN" sz="2000" b="1" dirty="0">
                <a:solidFill>
                  <a:schemeClr val="bg1"/>
                </a:solidFill>
                <a:latin typeface="+mj-ea"/>
                <a:sym typeface="Symbol" panose="05050102010706020507" pitchFamily="18" charset="2"/>
              </a:rPr>
              <a:t></a:t>
            </a:r>
            <a:endParaRPr kumimoji="1" lang="en-US" altLang="zh-CN" sz="2000" b="1" dirty="0">
              <a:solidFill>
                <a:schemeClr val="bg1"/>
              </a:solidFill>
              <a:latin typeface="+mj-ea"/>
              <a:ea typeface="+mj-ea"/>
            </a:endParaRPr>
          </a:p>
          <a:p>
            <a:pPr algn="ctr"/>
            <a:r>
              <a:rPr kumimoji="1" lang="zh-CN" altLang="en-US" sz="2000" b="1" dirty="0">
                <a:solidFill>
                  <a:schemeClr val="bg1"/>
                </a:solidFill>
                <a:latin typeface="+mj-ea"/>
                <a:ea typeface="+mj-ea"/>
              </a:rPr>
              <a:t>第二层 </a:t>
            </a:r>
            <a:r>
              <a:rPr kumimoji="1" lang="en-US" altLang="zh-CN" sz="2000" b="1" dirty="0">
                <a:solidFill>
                  <a:schemeClr val="bg1"/>
                </a:solidFill>
                <a:latin typeface="+mj-ea"/>
                <a:ea typeface="+mj-ea"/>
              </a:rPr>
              <a:t>ISP</a:t>
            </a:r>
          </a:p>
          <a:p>
            <a:pPr algn="ctr"/>
            <a:r>
              <a:rPr kumimoji="1" lang="en-US" altLang="zh-CN" sz="2000" b="1" dirty="0">
                <a:solidFill>
                  <a:schemeClr val="bg1"/>
                </a:solidFill>
                <a:latin typeface="+mj-ea"/>
                <a:sym typeface="Symbol" panose="05050102010706020507" pitchFamily="18" charset="2"/>
              </a:rPr>
              <a:t></a:t>
            </a:r>
            <a:r>
              <a:rPr kumimoji="1" lang="en-US" altLang="zh-CN" sz="2000" b="1" dirty="0">
                <a:solidFill>
                  <a:schemeClr val="bg1"/>
                </a:solidFill>
                <a:latin typeface="+mj-ea"/>
                <a:ea typeface="+mj-ea"/>
              </a:rPr>
              <a:t> </a:t>
            </a:r>
          </a:p>
          <a:p>
            <a:pPr algn="ctr"/>
            <a:r>
              <a:rPr kumimoji="1" lang="zh-CN" altLang="en-US" sz="2000" b="1" dirty="0">
                <a:solidFill>
                  <a:schemeClr val="bg1"/>
                </a:solidFill>
                <a:latin typeface="+mj-ea"/>
                <a:ea typeface="+mj-ea"/>
              </a:rPr>
              <a:t>本地 </a:t>
            </a:r>
            <a:r>
              <a:rPr kumimoji="1" lang="en-US" altLang="zh-CN" sz="2000" b="1" dirty="0">
                <a:solidFill>
                  <a:schemeClr val="bg1"/>
                </a:solidFill>
                <a:latin typeface="+mj-ea"/>
                <a:ea typeface="+mj-ea"/>
              </a:rPr>
              <a:t>ISP</a:t>
            </a:r>
          </a:p>
          <a:p>
            <a:pPr algn="ctr"/>
            <a:r>
              <a:rPr kumimoji="1" lang="en-US" altLang="zh-CN" sz="2000" b="1" dirty="0">
                <a:solidFill>
                  <a:schemeClr val="bg1"/>
                </a:solidFill>
                <a:latin typeface="+mj-ea"/>
                <a:sym typeface="Symbol" panose="05050102010706020507" pitchFamily="18" charset="2"/>
              </a:rPr>
              <a:t></a:t>
            </a:r>
            <a:r>
              <a:rPr kumimoji="1" lang="en-US" altLang="zh-CN" sz="2000" b="1" dirty="0">
                <a:solidFill>
                  <a:schemeClr val="bg1"/>
                </a:solidFill>
                <a:latin typeface="+mj-ea"/>
                <a:ea typeface="+mj-ea"/>
              </a:rPr>
              <a:t> </a:t>
            </a:r>
          </a:p>
          <a:p>
            <a:pPr algn="ctr"/>
            <a:r>
              <a:rPr kumimoji="1" lang="zh-CN" altLang="en-US" sz="2000" b="1" dirty="0">
                <a:solidFill>
                  <a:schemeClr val="bg1"/>
                </a:solidFill>
                <a:latin typeface="+mj-ea"/>
                <a:ea typeface="+mj-ea"/>
              </a:rPr>
              <a:t>主机</a:t>
            </a:r>
            <a:r>
              <a:rPr kumimoji="1" lang="en-US" altLang="zh-CN" sz="2000" b="1" dirty="0">
                <a:solidFill>
                  <a:schemeClr val="bg1"/>
                </a:solidFill>
                <a:latin typeface="+mj-ea"/>
                <a:ea typeface="+mj-ea"/>
              </a:rPr>
              <a:t>B</a:t>
            </a:r>
            <a:endParaRPr kumimoji="1" lang="en-US" altLang="zh-CN" sz="1800" b="1" dirty="0">
              <a:solidFill>
                <a:schemeClr val="bg1"/>
              </a:solidFill>
              <a:latin typeface="Times New Roman" pitchFamily="18" charset="0"/>
            </a:endParaRPr>
          </a:p>
        </p:txBody>
      </p:sp>
      <p:sp>
        <p:nvSpPr>
          <p:cNvPr id="532" name="Line 109"/>
          <p:cNvSpPr>
            <a:spLocks noChangeShapeType="1"/>
          </p:cNvSpPr>
          <p:nvPr/>
        </p:nvSpPr>
        <p:spPr bwMode="auto">
          <a:xfrm>
            <a:off x="6398824" y="2884924"/>
            <a:ext cx="1152525" cy="71438"/>
          </a:xfrm>
          <a:prstGeom prst="line">
            <a:avLst/>
          </a:prstGeom>
          <a:noFill/>
          <a:ln w="28575">
            <a:solidFill>
              <a:schemeClr val="tx1"/>
            </a:solidFill>
            <a:round/>
            <a:headEnd/>
            <a:tailEnd/>
          </a:ln>
          <a:effectLst/>
        </p:spPr>
        <p:txBody>
          <a:bodyPr/>
          <a:lstStyle/>
          <a:p>
            <a:endParaRPr lang="zh-CN" altLang="en-US" sz="1600">
              <a:latin typeface="+mj-ea"/>
              <a:ea typeface="+mj-ea"/>
            </a:endParaRPr>
          </a:p>
        </p:txBody>
      </p:sp>
      <p:sp>
        <p:nvSpPr>
          <p:cNvPr id="533" name="Line 110"/>
          <p:cNvSpPr>
            <a:spLocks noChangeShapeType="1"/>
          </p:cNvSpPr>
          <p:nvPr/>
        </p:nvSpPr>
        <p:spPr bwMode="auto">
          <a:xfrm>
            <a:off x="6040049" y="3027799"/>
            <a:ext cx="574675" cy="504825"/>
          </a:xfrm>
          <a:prstGeom prst="line">
            <a:avLst/>
          </a:prstGeom>
          <a:noFill/>
          <a:ln w="28575">
            <a:solidFill>
              <a:schemeClr val="tx1"/>
            </a:solidFill>
            <a:round/>
            <a:headEnd/>
            <a:tailEnd/>
          </a:ln>
          <a:effectLst/>
        </p:spPr>
        <p:txBody>
          <a:bodyPr/>
          <a:lstStyle/>
          <a:p>
            <a:endParaRPr lang="zh-CN" altLang="en-US" sz="1600">
              <a:latin typeface="+mj-ea"/>
              <a:ea typeface="+mj-ea"/>
            </a:endParaRPr>
          </a:p>
        </p:txBody>
      </p:sp>
      <p:sp>
        <p:nvSpPr>
          <p:cNvPr id="534" name="Oval 111"/>
          <p:cNvSpPr>
            <a:spLocks noChangeArrowheads="1"/>
          </p:cNvSpPr>
          <p:nvPr/>
        </p:nvSpPr>
        <p:spPr bwMode="auto">
          <a:xfrm>
            <a:off x="7408474" y="2740462"/>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sz="1600" b="1" dirty="0">
                <a:latin typeface="+mj-ea"/>
                <a:ea typeface="+mj-ea"/>
              </a:rPr>
              <a:t>第一层 </a:t>
            </a:r>
            <a:r>
              <a:rPr kumimoji="1" lang="en-US" altLang="zh-CN" sz="1600" b="1" dirty="0">
                <a:latin typeface="+mj-ea"/>
                <a:ea typeface="+mj-ea"/>
              </a:rPr>
              <a:t>ISP</a:t>
            </a:r>
          </a:p>
        </p:txBody>
      </p:sp>
      <p:sp>
        <p:nvSpPr>
          <p:cNvPr id="535" name="Oval 112"/>
          <p:cNvSpPr>
            <a:spLocks noChangeArrowheads="1"/>
          </p:cNvSpPr>
          <p:nvPr/>
        </p:nvSpPr>
        <p:spPr bwMode="auto">
          <a:xfrm>
            <a:off x="5057775" y="4396224"/>
            <a:ext cx="1058862" cy="5334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第二层 </a:t>
            </a:r>
            <a:r>
              <a:rPr kumimoji="1" lang="en-US" altLang="zh-CN" sz="1600" b="1">
                <a:latin typeface="+mj-ea"/>
                <a:ea typeface="+mj-ea"/>
              </a:rPr>
              <a:t>ISP</a:t>
            </a:r>
          </a:p>
        </p:txBody>
      </p:sp>
      <p:sp>
        <p:nvSpPr>
          <p:cNvPr id="536" name="Freeform 113"/>
          <p:cNvSpPr>
            <a:spLocks/>
          </p:cNvSpPr>
          <p:nvPr/>
        </p:nvSpPr>
        <p:spPr bwMode="auto">
          <a:xfrm>
            <a:off x="3754049" y="3959662"/>
            <a:ext cx="7162800" cy="2155825"/>
          </a:xfrm>
          <a:custGeom>
            <a:avLst/>
            <a:gdLst/>
            <a:ahLst/>
            <a:cxnLst>
              <a:cxn ang="0">
                <a:pos x="0" y="1318"/>
              </a:cxn>
              <a:cxn ang="0">
                <a:pos x="496" y="894"/>
              </a:cxn>
              <a:cxn ang="0">
                <a:pos x="688" y="690"/>
              </a:cxn>
              <a:cxn ang="0">
                <a:pos x="904" y="490"/>
              </a:cxn>
              <a:cxn ang="0">
                <a:pos x="1080" y="74"/>
              </a:cxn>
              <a:cxn ang="0">
                <a:pos x="1280" y="46"/>
              </a:cxn>
              <a:cxn ang="0">
                <a:pos x="1544" y="150"/>
              </a:cxn>
              <a:cxn ang="0">
                <a:pos x="1808" y="182"/>
              </a:cxn>
              <a:cxn ang="0">
                <a:pos x="2072" y="198"/>
              </a:cxn>
              <a:cxn ang="0">
                <a:pos x="2312" y="198"/>
              </a:cxn>
              <a:cxn ang="0">
                <a:pos x="2560" y="154"/>
              </a:cxn>
              <a:cxn ang="0">
                <a:pos x="2952" y="38"/>
              </a:cxn>
              <a:cxn ang="0">
                <a:pos x="3008" y="206"/>
              </a:cxn>
              <a:cxn ang="0">
                <a:pos x="3024" y="334"/>
              </a:cxn>
              <a:cxn ang="0">
                <a:pos x="3080" y="534"/>
              </a:cxn>
              <a:cxn ang="0">
                <a:pos x="3164" y="678"/>
              </a:cxn>
              <a:cxn ang="0">
                <a:pos x="3272" y="774"/>
              </a:cxn>
              <a:cxn ang="0">
                <a:pos x="3608" y="966"/>
              </a:cxn>
              <a:cxn ang="0">
                <a:pos x="4040" y="1158"/>
              </a:cxn>
              <a:cxn ang="0">
                <a:pos x="4512" y="1358"/>
              </a:cxn>
            </a:cxnLst>
            <a:rect l="0" t="0" r="r" b="b"/>
            <a:pathLst>
              <a:path w="4512" h="1358">
                <a:moveTo>
                  <a:pt x="0" y="1318"/>
                </a:moveTo>
                <a:cubicBezTo>
                  <a:pt x="83" y="1247"/>
                  <a:pt x="381" y="999"/>
                  <a:pt x="496" y="894"/>
                </a:cubicBezTo>
                <a:cubicBezTo>
                  <a:pt x="611" y="789"/>
                  <a:pt x="620" y="757"/>
                  <a:pt x="688" y="690"/>
                </a:cubicBezTo>
                <a:cubicBezTo>
                  <a:pt x="756" y="623"/>
                  <a:pt x="839" y="593"/>
                  <a:pt x="904" y="490"/>
                </a:cubicBezTo>
                <a:cubicBezTo>
                  <a:pt x="969" y="387"/>
                  <a:pt x="1017" y="148"/>
                  <a:pt x="1080" y="74"/>
                </a:cubicBezTo>
                <a:cubicBezTo>
                  <a:pt x="1143" y="0"/>
                  <a:pt x="1203" y="33"/>
                  <a:pt x="1280" y="46"/>
                </a:cubicBezTo>
                <a:cubicBezTo>
                  <a:pt x="1357" y="59"/>
                  <a:pt x="1456" y="127"/>
                  <a:pt x="1544" y="150"/>
                </a:cubicBezTo>
                <a:cubicBezTo>
                  <a:pt x="1632" y="173"/>
                  <a:pt x="1720" y="174"/>
                  <a:pt x="1808" y="182"/>
                </a:cubicBezTo>
                <a:cubicBezTo>
                  <a:pt x="1896" y="190"/>
                  <a:pt x="1988" y="195"/>
                  <a:pt x="2072" y="198"/>
                </a:cubicBezTo>
                <a:cubicBezTo>
                  <a:pt x="2156" y="201"/>
                  <a:pt x="2231" y="205"/>
                  <a:pt x="2312" y="198"/>
                </a:cubicBezTo>
                <a:cubicBezTo>
                  <a:pt x="2393" y="191"/>
                  <a:pt x="2453" y="181"/>
                  <a:pt x="2560" y="154"/>
                </a:cubicBezTo>
                <a:cubicBezTo>
                  <a:pt x="2667" y="127"/>
                  <a:pt x="2877" y="29"/>
                  <a:pt x="2952" y="38"/>
                </a:cubicBezTo>
                <a:cubicBezTo>
                  <a:pt x="3027" y="47"/>
                  <a:pt x="2996" y="157"/>
                  <a:pt x="3008" y="206"/>
                </a:cubicBezTo>
                <a:cubicBezTo>
                  <a:pt x="3020" y="255"/>
                  <a:pt x="3012" y="279"/>
                  <a:pt x="3024" y="334"/>
                </a:cubicBezTo>
                <a:cubicBezTo>
                  <a:pt x="3036" y="389"/>
                  <a:pt x="3057" y="477"/>
                  <a:pt x="3080" y="534"/>
                </a:cubicBezTo>
                <a:cubicBezTo>
                  <a:pt x="3103" y="591"/>
                  <a:pt x="3132" y="638"/>
                  <a:pt x="3164" y="678"/>
                </a:cubicBezTo>
                <a:cubicBezTo>
                  <a:pt x="3196" y="718"/>
                  <a:pt x="3198" y="726"/>
                  <a:pt x="3272" y="774"/>
                </a:cubicBezTo>
                <a:cubicBezTo>
                  <a:pt x="3346" y="822"/>
                  <a:pt x="3480" y="902"/>
                  <a:pt x="3608" y="966"/>
                </a:cubicBezTo>
                <a:cubicBezTo>
                  <a:pt x="3736" y="1030"/>
                  <a:pt x="3889" y="1093"/>
                  <a:pt x="4040" y="1158"/>
                </a:cubicBezTo>
                <a:cubicBezTo>
                  <a:pt x="4191" y="1223"/>
                  <a:pt x="4414" y="1316"/>
                  <a:pt x="4512" y="1358"/>
                </a:cubicBezTo>
              </a:path>
            </a:pathLst>
          </a:custGeom>
          <a:noFill/>
          <a:ln w="76200" cmpd="sng">
            <a:solidFill>
              <a:srgbClr val="FF0000">
                <a:alpha val="50000"/>
              </a:srgbClr>
            </a:solidFill>
            <a:round/>
            <a:headEnd type="triangle" w="sm" len="med"/>
            <a:tailEnd type="triangle" w="sm" len="med"/>
          </a:ln>
          <a:effectLst/>
        </p:spPr>
        <p:txBody>
          <a:bodyPr/>
          <a:lstStyle/>
          <a:p>
            <a:endParaRPr lang="zh-CN" altLang="en-US" sz="1600">
              <a:latin typeface="+mj-ea"/>
              <a:ea typeface="+mj-ea"/>
            </a:endParaRPr>
          </a:p>
        </p:txBody>
      </p:sp>
      <p:sp>
        <p:nvSpPr>
          <p:cNvPr id="537" name="Oval 114"/>
          <p:cNvSpPr>
            <a:spLocks noChangeArrowheads="1"/>
          </p:cNvSpPr>
          <p:nvPr/>
        </p:nvSpPr>
        <p:spPr bwMode="auto">
          <a:xfrm>
            <a:off x="10359637" y="4108887"/>
            <a:ext cx="946150" cy="3810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38" name="Oval 115"/>
          <p:cNvSpPr>
            <a:spLocks noChangeArrowheads="1"/>
          </p:cNvSpPr>
          <p:nvPr/>
        </p:nvSpPr>
        <p:spPr bwMode="auto">
          <a:xfrm>
            <a:off x="9496037" y="4756587"/>
            <a:ext cx="946150" cy="3810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39" name="Line 116"/>
          <p:cNvSpPr>
            <a:spLocks noChangeShapeType="1"/>
          </p:cNvSpPr>
          <p:nvPr/>
        </p:nvSpPr>
        <p:spPr bwMode="auto">
          <a:xfrm flipH="1">
            <a:off x="9496037" y="2021324"/>
            <a:ext cx="287337" cy="1008063"/>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40" name="Line 117"/>
          <p:cNvSpPr>
            <a:spLocks noChangeShapeType="1"/>
          </p:cNvSpPr>
          <p:nvPr/>
        </p:nvSpPr>
        <p:spPr bwMode="auto">
          <a:xfrm flipV="1">
            <a:off x="9567474" y="2524562"/>
            <a:ext cx="720725" cy="431800"/>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41" name="Oval 118"/>
          <p:cNvSpPr>
            <a:spLocks noChangeArrowheads="1"/>
          </p:cNvSpPr>
          <p:nvPr/>
        </p:nvSpPr>
        <p:spPr bwMode="auto">
          <a:xfrm>
            <a:off x="9856399" y="2380099"/>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42" name="Oval 119"/>
          <p:cNvSpPr>
            <a:spLocks noChangeArrowheads="1"/>
          </p:cNvSpPr>
          <p:nvPr/>
        </p:nvSpPr>
        <p:spPr bwMode="auto">
          <a:xfrm>
            <a:off x="9342049" y="1856224"/>
            <a:ext cx="946150" cy="3810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43" name="Line 121"/>
          <p:cNvSpPr>
            <a:spLocks noChangeShapeType="1"/>
          </p:cNvSpPr>
          <p:nvPr/>
        </p:nvSpPr>
        <p:spPr bwMode="auto">
          <a:xfrm>
            <a:off x="5895587" y="2237224"/>
            <a:ext cx="215900" cy="647700"/>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44" name="Oval 122"/>
          <p:cNvSpPr>
            <a:spLocks noChangeArrowheads="1"/>
          </p:cNvSpPr>
          <p:nvPr/>
        </p:nvSpPr>
        <p:spPr bwMode="auto">
          <a:xfrm>
            <a:off x="5535224" y="2702362"/>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第一层 </a:t>
            </a:r>
            <a:r>
              <a:rPr kumimoji="1" lang="en-US" altLang="zh-CN" sz="1600" b="1">
                <a:latin typeface="+mj-ea"/>
                <a:ea typeface="+mj-ea"/>
              </a:rPr>
              <a:t>ISP</a:t>
            </a:r>
          </a:p>
        </p:txBody>
      </p:sp>
      <p:sp>
        <p:nvSpPr>
          <p:cNvPr id="545" name="Text Box 123"/>
          <p:cNvSpPr txBox="1">
            <a:spLocks noChangeArrowheads="1"/>
          </p:cNvSpPr>
          <p:nvPr/>
        </p:nvSpPr>
        <p:spPr bwMode="auto">
          <a:xfrm>
            <a:off x="6687749" y="2329240"/>
            <a:ext cx="800219" cy="338554"/>
          </a:xfrm>
          <a:prstGeom prst="rect">
            <a:avLst/>
          </a:prstGeom>
          <a:noFill/>
          <a:ln w="9525">
            <a:noFill/>
            <a:miter lim="800000"/>
            <a:headEnd/>
            <a:tailEnd/>
          </a:ln>
          <a:effectLst/>
        </p:spPr>
        <p:txBody>
          <a:bodyPr wrap="none">
            <a:spAutoFit/>
          </a:bodyPr>
          <a:lstStyle/>
          <a:p>
            <a:r>
              <a:rPr kumimoji="1" lang="zh-CN" altLang="en-US" sz="1600" b="1" dirty="0">
                <a:latin typeface="+mj-ea"/>
                <a:ea typeface="+mj-ea"/>
              </a:rPr>
              <a:t>第一层</a:t>
            </a:r>
          </a:p>
        </p:txBody>
      </p:sp>
      <p:sp>
        <p:nvSpPr>
          <p:cNvPr id="546" name="Text Box 124"/>
          <p:cNvSpPr txBox="1">
            <a:spLocks noChangeArrowheads="1"/>
          </p:cNvSpPr>
          <p:nvPr/>
        </p:nvSpPr>
        <p:spPr bwMode="auto">
          <a:xfrm>
            <a:off x="6973499" y="1765678"/>
            <a:ext cx="800219" cy="338554"/>
          </a:xfrm>
          <a:prstGeom prst="rect">
            <a:avLst/>
          </a:prstGeom>
          <a:noFill/>
          <a:ln w="9525">
            <a:noFill/>
            <a:miter lim="800000"/>
            <a:headEnd/>
            <a:tailEnd/>
          </a:ln>
          <a:effectLst/>
        </p:spPr>
        <p:txBody>
          <a:bodyPr wrap="none">
            <a:spAutoFit/>
          </a:bodyPr>
          <a:lstStyle/>
          <a:p>
            <a:r>
              <a:rPr kumimoji="1" lang="zh-CN" altLang="en-US" sz="1600" b="1" dirty="0">
                <a:solidFill>
                  <a:schemeClr val="bg1"/>
                </a:solidFill>
                <a:latin typeface="+mj-ea"/>
                <a:ea typeface="+mj-ea"/>
              </a:rPr>
              <a:t>第二层</a:t>
            </a:r>
          </a:p>
        </p:txBody>
      </p:sp>
      <p:sp>
        <p:nvSpPr>
          <p:cNvPr id="547" name="Text Box 125"/>
          <p:cNvSpPr txBox="1">
            <a:spLocks noChangeArrowheads="1"/>
          </p:cNvSpPr>
          <p:nvPr/>
        </p:nvSpPr>
        <p:spPr bwMode="auto">
          <a:xfrm>
            <a:off x="7119549" y="1262440"/>
            <a:ext cx="800219" cy="338554"/>
          </a:xfrm>
          <a:prstGeom prst="rect">
            <a:avLst/>
          </a:prstGeom>
          <a:noFill/>
          <a:ln w="9525">
            <a:noFill/>
            <a:miter lim="800000"/>
            <a:headEnd/>
            <a:tailEnd/>
          </a:ln>
          <a:effectLst/>
        </p:spPr>
        <p:txBody>
          <a:bodyPr wrap="none">
            <a:spAutoFit/>
          </a:bodyPr>
          <a:lstStyle/>
          <a:p>
            <a:r>
              <a:rPr kumimoji="1" lang="zh-CN" altLang="en-US" sz="1600" b="1" dirty="0">
                <a:solidFill>
                  <a:schemeClr val="bg1"/>
                </a:solidFill>
                <a:latin typeface="+mj-ea"/>
                <a:ea typeface="+mj-ea"/>
              </a:rPr>
              <a:t>第三层</a:t>
            </a:r>
          </a:p>
        </p:txBody>
      </p:sp>
      <p:sp>
        <p:nvSpPr>
          <p:cNvPr id="548" name="Line 126"/>
          <p:cNvSpPr>
            <a:spLocks noChangeShapeType="1"/>
          </p:cNvSpPr>
          <p:nvPr/>
        </p:nvSpPr>
        <p:spPr bwMode="auto">
          <a:xfrm>
            <a:off x="9567474" y="3100824"/>
            <a:ext cx="1152525" cy="360363"/>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49" name="Oval 127"/>
          <p:cNvSpPr>
            <a:spLocks noChangeArrowheads="1"/>
          </p:cNvSpPr>
          <p:nvPr/>
        </p:nvSpPr>
        <p:spPr bwMode="auto">
          <a:xfrm>
            <a:off x="10432662" y="3245287"/>
            <a:ext cx="946150" cy="3810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50" name="Line 128"/>
          <p:cNvSpPr>
            <a:spLocks noChangeShapeType="1"/>
          </p:cNvSpPr>
          <p:nvPr/>
        </p:nvSpPr>
        <p:spPr bwMode="auto">
          <a:xfrm>
            <a:off x="4816087" y="1876862"/>
            <a:ext cx="863600" cy="288925"/>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51" name="Line 129"/>
          <p:cNvSpPr>
            <a:spLocks noChangeShapeType="1"/>
          </p:cNvSpPr>
          <p:nvPr/>
        </p:nvSpPr>
        <p:spPr bwMode="auto">
          <a:xfrm flipH="1">
            <a:off x="5895587" y="1445062"/>
            <a:ext cx="144462" cy="720725"/>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52" name="Oval 130"/>
          <p:cNvSpPr>
            <a:spLocks noChangeArrowheads="1"/>
          </p:cNvSpPr>
          <p:nvPr/>
        </p:nvSpPr>
        <p:spPr bwMode="auto">
          <a:xfrm>
            <a:off x="5247887" y="1919724"/>
            <a:ext cx="1058862" cy="5334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第二层 </a:t>
            </a:r>
            <a:r>
              <a:rPr kumimoji="1" lang="en-US" altLang="zh-CN" sz="1600" b="1">
                <a:latin typeface="+mj-ea"/>
                <a:ea typeface="+mj-ea"/>
              </a:rPr>
              <a:t>ISP</a:t>
            </a:r>
          </a:p>
        </p:txBody>
      </p:sp>
      <p:sp>
        <p:nvSpPr>
          <p:cNvPr id="553" name="Oval 131"/>
          <p:cNvSpPr>
            <a:spLocks noChangeArrowheads="1"/>
          </p:cNvSpPr>
          <p:nvPr/>
        </p:nvSpPr>
        <p:spPr bwMode="auto">
          <a:xfrm>
            <a:off x="5535224" y="1229162"/>
            <a:ext cx="946150" cy="43656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54" name="Oval 132"/>
          <p:cNvSpPr>
            <a:spLocks noChangeArrowheads="1"/>
          </p:cNvSpPr>
          <p:nvPr/>
        </p:nvSpPr>
        <p:spPr bwMode="auto">
          <a:xfrm>
            <a:off x="4239824" y="1660962"/>
            <a:ext cx="946150" cy="43656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55" name="Line 133"/>
          <p:cNvSpPr>
            <a:spLocks noChangeShapeType="1"/>
          </p:cNvSpPr>
          <p:nvPr/>
        </p:nvSpPr>
        <p:spPr bwMode="auto">
          <a:xfrm>
            <a:off x="3663562" y="3389749"/>
            <a:ext cx="792162" cy="287338"/>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56" name="Line 134"/>
          <p:cNvSpPr>
            <a:spLocks noChangeShapeType="1"/>
          </p:cNvSpPr>
          <p:nvPr/>
        </p:nvSpPr>
        <p:spPr bwMode="auto">
          <a:xfrm flipV="1">
            <a:off x="3663562" y="3748524"/>
            <a:ext cx="863600" cy="433388"/>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57" name="Oval 135"/>
          <p:cNvSpPr>
            <a:spLocks noChangeArrowheads="1"/>
          </p:cNvSpPr>
          <p:nvPr/>
        </p:nvSpPr>
        <p:spPr bwMode="auto">
          <a:xfrm>
            <a:off x="3015862" y="3100824"/>
            <a:ext cx="946150" cy="436563"/>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58" name="Oval 136"/>
          <p:cNvSpPr>
            <a:spLocks noChangeArrowheads="1"/>
          </p:cNvSpPr>
          <p:nvPr/>
        </p:nvSpPr>
        <p:spPr bwMode="auto">
          <a:xfrm>
            <a:off x="3087299" y="3964424"/>
            <a:ext cx="946150" cy="436563"/>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59" name="Line 137"/>
          <p:cNvSpPr>
            <a:spLocks noChangeShapeType="1"/>
          </p:cNvSpPr>
          <p:nvPr/>
        </p:nvSpPr>
        <p:spPr bwMode="auto">
          <a:xfrm>
            <a:off x="3806437" y="2669024"/>
            <a:ext cx="720725" cy="1008063"/>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60" name="Oval 138"/>
          <p:cNvSpPr>
            <a:spLocks noChangeArrowheads="1"/>
          </p:cNvSpPr>
          <p:nvPr/>
        </p:nvSpPr>
        <p:spPr bwMode="auto">
          <a:xfrm>
            <a:off x="4023924" y="3461187"/>
            <a:ext cx="1058863" cy="5334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第二层 </a:t>
            </a:r>
            <a:r>
              <a:rPr kumimoji="1" lang="en-US" altLang="zh-CN" sz="1600" b="1">
                <a:latin typeface="+mj-ea"/>
                <a:ea typeface="+mj-ea"/>
              </a:rPr>
              <a:t>ISP</a:t>
            </a:r>
          </a:p>
        </p:txBody>
      </p:sp>
      <p:sp>
        <p:nvSpPr>
          <p:cNvPr id="561" name="Oval 139"/>
          <p:cNvSpPr>
            <a:spLocks noChangeArrowheads="1"/>
          </p:cNvSpPr>
          <p:nvPr/>
        </p:nvSpPr>
        <p:spPr bwMode="auto">
          <a:xfrm>
            <a:off x="3303199" y="2376924"/>
            <a:ext cx="946150" cy="436563"/>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a:latin typeface="+mj-ea"/>
                <a:ea typeface="+mj-ea"/>
              </a:rPr>
              <a:t>本地 </a:t>
            </a:r>
            <a:r>
              <a:rPr kumimoji="1" lang="en-US" altLang="zh-CN" sz="1600" b="1">
                <a:latin typeface="+mj-ea"/>
                <a:ea typeface="+mj-ea"/>
              </a:rPr>
              <a:t>ISP</a:t>
            </a:r>
          </a:p>
        </p:txBody>
      </p:sp>
      <p:sp>
        <p:nvSpPr>
          <p:cNvPr id="562" name="Line 140"/>
          <p:cNvSpPr>
            <a:spLocks noChangeShapeType="1"/>
          </p:cNvSpPr>
          <p:nvPr/>
        </p:nvSpPr>
        <p:spPr bwMode="auto">
          <a:xfrm>
            <a:off x="8991212" y="1660962"/>
            <a:ext cx="433387" cy="1439862"/>
          </a:xfrm>
          <a:prstGeom prst="line">
            <a:avLst/>
          </a:prstGeom>
          <a:noFill/>
          <a:ln w="9525">
            <a:solidFill>
              <a:schemeClr val="tx1"/>
            </a:solidFill>
            <a:round/>
            <a:headEnd/>
            <a:tailEnd/>
          </a:ln>
          <a:effectLst/>
        </p:spPr>
        <p:txBody>
          <a:bodyPr/>
          <a:lstStyle/>
          <a:p>
            <a:endParaRPr lang="zh-CN" altLang="en-US" sz="1600">
              <a:latin typeface="+mj-ea"/>
              <a:ea typeface="+mj-ea"/>
            </a:endParaRPr>
          </a:p>
        </p:txBody>
      </p:sp>
      <p:sp>
        <p:nvSpPr>
          <p:cNvPr id="563" name="Oval 141"/>
          <p:cNvSpPr>
            <a:spLocks noChangeArrowheads="1"/>
          </p:cNvSpPr>
          <p:nvPr/>
        </p:nvSpPr>
        <p:spPr bwMode="auto">
          <a:xfrm>
            <a:off x="8487974" y="1445062"/>
            <a:ext cx="946150" cy="3810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dirty="0">
                <a:latin typeface="+mj-ea"/>
                <a:ea typeface="+mj-ea"/>
              </a:rPr>
              <a:t>本地 </a:t>
            </a:r>
            <a:r>
              <a:rPr kumimoji="1" lang="en-US" altLang="zh-CN" sz="1600" b="1" dirty="0">
                <a:latin typeface="+mj-ea"/>
                <a:ea typeface="+mj-ea"/>
              </a:rPr>
              <a:t>ISP</a:t>
            </a:r>
          </a:p>
        </p:txBody>
      </p:sp>
      <p:sp>
        <p:nvSpPr>
          <p:cNvPr id="564" name="Oval 142"/>
          <p:cNvSpPr>
            <a:spLocks noChangeArrowheads="1"/>
          </p:cNvSpPr>
          <p:nvPr/>
        </p:nvSpPr>
        <p:spPr bwMode="auto">
          <a:xfrm>
            <a:off x="8919774" y="2811899"/>
            <a:ext cx="1058863" cy="53340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pPr algn="ctr"/>
            <a:r>
              <a:rPr kumimoji="1" lang="zh-CN" altLang="en-US" sz="1600" b="1" dirty="0">
                <a:latin typeface="+mj-ea"/>
                <a:ea typeface="+mj-ea"/>
              </a:rPr>
              <a:t>第二层 </a:t>
            </a:r>
            <a:r>
              <a:rPr kumimoji="1" lang="en-US" altLang="zh-CN" sz="1600" b="1" dirty="0">
                <a:latin typeface="+mj-ea"/>
                <a:ea typeface="+mj-ea"/>
              </a:rPr>
              <a:t>ISP</a:t>
            </a:r>
          </a:p>
        </p:txBody>
      </p:sp>
      <p:sp>
        <p:nvSpPr>
          <p:cNvPr id="565" name="Text Box 81"/>
          <p:cNvSpPr txBox="1">
            <a:spLocks noChangeArrowheads="1"/>
          </p:cNvSpPr>
          <p:nvPr/>
        </p:nvSpPr>
        <p:spPr bwMode="auto">
          <a:xfrm>
            <a:off x="9024547" y="6204387"/>
            <a:ext cx="1570427" cy="374650"/>
          </a:xfrm>
          <a:prstGeom prst="roundRect">
            <a:avLst/>
          </a:prstGeom>
          <a:solidFill>
            <a:srgbClr val="74B836"/>
          </a:solidFill>
          <a:ln w="9525">
            <a:noFill/>
            <a:miter lim="800000"/>
            <a:headEnd/>
            <a:tailEnd/>
          </a:ln>
          <a:effectLst/>
        </p:spPr>
        <p:txBody>
          <a:bodyPr wrap="square">
            <a:spAutoFit/>
          </a:bodyPr>
          <a:lstStyle/>
          <a:p>
            <a:pPr algn="ctr"/>
            <a:r>
              <a:rPr kumimoji="1" lang="zh-CN" altLang="en-US" sz="1600" dirty="0">
                <a:solidFill>
                  <a:schemeClr val="bg1"/>
                </a:solidFill>
                <a:latin typeface="+mj-ea"/>
                <a:ea typeface="+mj-ea"/>
              </a:rPr>
              <a:t>校园网</a:t>
            </a:r>
          </a:p>
        </p:txBody>
      </p:sp>
      <p:sp>
        <p:nvSpPr>
          <p:cNvPr id="566" name="Text Box 81"/>
          <p:cNvSpPr txBox="1">
            <a:spLocks noChangeArrowheads="1"/>
          </p:cNvSpPr>
          <p:nvPr/>
        </p:nvSpPr>
        <p:spPr bwMode="auto">
          <a:xfrm>
            <a:off x="7335449" y="6226255"/>
            <a:ext cx="1552575" cy="374650"/>
          </a:xfrm>
          <a:prstGeom prst="roundRect">
            <a:avLst/>
          </a:prstGeom>
          <a:solidFill>
            <a:srgbClr val="74B836"/>
          </a:solidFill>
          <a:ln w="9525">
            <a:noFill/>
            <a:miter lim="800000"/>
            <a:headEnd/>
            <a:tailEnd/>
          </a:ln>
          <a:effectLst/>
        </p:spPr>
        <p:txBody>
          <a:bodyPr wrap="square">
            <a:spAutoFit/>
          </a:bodyPr>
          <a:lstStyle/>
          <a:p>
            <a:pPr algn="ctr"/>
            <a:r>
              <a:rPr kumimoji="1" lang="zh-CN" altLang="en-US" sz="1600" dirty="0">
                <a:solidFill>
                  <a:schemeClr val="bg1"/>
                </a:solidFill>
                <a:latin typeface="+mj-ea"/>
                <a:ea typeface="+mj-ea"/>
              </a:rPr>
              <a:t>校园网</a:t>
            </a:r>
          </a:p>
        </p:txBody>
      </p:sp>
      <p:sp>
        <p:nvSpPr>
          <p:cNvPr id="567" name="Text Box 81"/>
          <p:cNvSpPr txBox="1">
            <a:spLocks noChangeArrowheads="1"/>
          </p:cNvSpPr>
          <p:nvPr/>
        </p:nvSpPr>
        <p:spPr bwMode="auto">
          <a:xfrm>
            <a:off x="4208075" y="6226255"/>
            <a:ext cx="1448458" cy="374571"/>
          </a:xfrm>
          <a:prstGeom prst="roundRect">
            <a:avLst/>
          </a:prstGeom>
          <a:solidFill>
            <a:srgbClr val="74B836"/>
          </a:solidFill>
          <a:ln w="9525">
            <a:noFill/>
            <a:miter lim="800000"/>
            <a:headEnd/>
            <a:tailEnd/>
          </a:ln>
          <a:effectLst/>
        </p:spPr>
        <p:txBody>
          <a:bodyPr wrap="square">
            <a:spAutoFit/>
          </a:bodyPr>
          <a:lstStyle/>
          <a:p>
            <a:pPr algn="ctr"/>
            <a:r>
              <a:rPr kumimoji="1" lang="zh-CN" altLang="en-US" sz="1600" dirty="0">
                <a:solidFill>
                  <a:schemeClr val="bg1"/>
                </a:solidFill>
                <a:latin typeface="+mj-ea"/>
                <a:ea typeface="+mj-ea"/>
              </a:rPr>
              <a:t>校园网</a:t>
            </a:r>
          </a:p>
        </p:txBody>
      </p:sp>
      <p:grpSp>
        <p:nvGrpSpPr>
          <p:cNvPr id="568" name="Group 411"/>
          <p:cNvGrpSpPr>
            <a:grpSpLocks/>
          </p:cNvGrpSpPr>
          <p:nvPr/>
        </p:nvGrpSpPr>
        <p:grpSpPr bwMode="auto">
          <a:xfrm>
            <a:off x="2847586" y="5681789"/>
            <a:ext cx="928688" cy="919162"/>
            <a:chOff x="992" y="2426"/>
            <a:chExt cx="540" cy="641"/>
          </a:xfrm>
        </p:grpSpPr>
        <p:sp>
          <p:nvSpPr>
            <p:cNvPr id="569" name="Freeform 313"/>
            <p:cNvSpPr>
              <a:spLocks/>
            </p:cNvSpPr>
            <p:nvPr/>
          </p:nvSpPr>
          <p:spPr bwMode="auto">
            <a:xfrm flipH="1">
              <a:off x="1251" y="2660"/>
              <a:ext cx="161" cy="143"/>
            </a:xfrm>
            <a:custGeom>
              <a:avLst/>
              <a:gdLst/>
              <a:ahLst/>
              <a:cxnLst>
                <a:cxn ang="0">
                  <a:pos x="0" y="225"/>
                </a:cxn>
                <a:cxn ang="0">
                  <a:pos x="0" y="738"/>
                </a:cxn>
                <a:cxn ang="0">
                  <a:pos x="1188" y="360"/>
                </a:cxn>
                <a:cxn ang="0">
                  <a:pos x="1188" y="0"/>
                </a:cxn>
                <a:cxn ang="0">
                  <a:pos x="0" y="225"/>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570" name="Freeform 314"/>
            <p:cNvSpPr>
              <a:spLocks/>
            </p:cNvSpPr>
            <p:nvPr/>
          </p:nvSpPr>
          <p:spPr bwMode="auto">
            <a:xfrm flipH="1">
              <a:off x="1412" y="2694"/>
              <a:ext cx="120" cy="109"/>
            </a:xfrm>
            <a:custGeom>
              <a:avLst/>
              <a:gdLst/>
              <a:ahLst/>
              <a:cxnLst>
                <a:cxn ang="0">
                  <a:pos x="882" y="50"/>
                </a:cxn>
                <a:cxn ang="0">
                  <a:pos x="882" y="563"/>
                </a:cxn>
                <a:cxn ang="0">
                  <a:pos x="0" y="436"/>
                </a:cxn>
                <a:cxn ang="0">
                  <a:pos x="0" y="0"/>
                </a:cxn>
                <a:cxn ang="0">
                  <a:pos x="882" y="50"/>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571" name="Freeform 315"/>
            <p:cNvSpPr>
              <a:spLocks/>
            </p:cNvSpPr>
            <p:nvPr/>
          </p:nvSpPr>
          <p:spPr bwMode="auto">
            <a:xfrm flipH="1">
              <a:off x="1251" y="2660"/>
              <a:ext cx="281" cy="44"/>
            </a:xfrm>
            <a:custGeom>
              <a:avLst/>
              <a:gdLst/>
              <a:ahLst/>
              <a:cxnLst>
                <a:cxn ang="0">
                  <a:pos x="0" y="175"/>
                </a:cxn>
                <a:cxn ang="0">
                  <a:pos x="892" y="225"/>
                </a:cxn>
                <a:cxn ang="0">
                  <a:pos x="2070" y="0"/>
                </a:cxn>
                <a:cxn ang="0">
                  <a:pos x="1202" y="0"/>
                </a:cxn>
                <a:cxn ang="0">
                  <a:pos x="0" y="175"/>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572" name="Freeform 316"/>
            <p:cNvSpPr>
              <a:spLocks/>
            </p:cNvSpPr>
            <p:nvPr/>
          </p:nvSpPr>
          <p:spPr bwMode="auto">
            <a:xfrm flipH="1">
              <a:off x="1338" y="2648"/>
              <a:ext cx="102" cy="40"/>
            </a:xfrm>
            <a:custGeom>
              <a:avLst/>
              <a:gdLst/>
              <a:ahLst/>
              <a:cxnLst>
                <a:cxn ang="0">
                  <a:pos x="0" y="120"/>
                </a:cxn>
                <a:cxn ang="0">
                  <a:pos x="0" y="188"/>
                </a:cxn>
                <a:cxn ang="0">
                  <a:pos x="351" y="210"/>
                </a:cxn>
                <a:cxn ang="0">
                  <a:pos x="751" y="135"/>
                </a:cxn>
                <a:cxn ang="0">
                  <a:pos x="751" y="0"/>
                </a:cxn>
                <a:cxn ang="0">
                  <a:pos x="0" y="120"/>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573" name="Freeform 317"/>
            <p:cNvSpPr>
              <a:spLocks/>
            </p:cNvSpPr>
            <p:nvPr/>
          </p:nvSpPr>
          <p:spPr bwMode="auto">
            <a:xfrm flipH="1">
              <a:off x="1282" y="2475"/>
              <a:ext cx="131" cy="198"/>
            </a:xfrm>
            <a:custGeom>
              <a:avLst/>
              <a:gdLst/>
              <a:ahLst/>
              <a:cxnLst>
                <a:cxn ang="0">
                  <a:pos x="135" y="1031"/>
                </a:cxn>
                <a:cxn ang="0">
                  <a:pos x="0" y="33"/>
                </a:cxn>
                <a:cxn ang="0">
                  <a:pos x="827" y="0"/>
                </a:cxn>
                <a:cxn ang="0">
                  <a:pos x="960" y="889"/>
                </a:cxn>
                <a:cxn ang="0">
                  <a:pos x="135" y="1031"/>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574" name="Freeform 318"/>
            <p:cNvSpPr>
              <a:spLocks/>
            </p:cNvSpPr>
            <p:nvPr/>
          </p:nvSpPr>
          <p:spPr bwMode="auto">
            <a:xfrm flipH="1">
              <a:off x="1396" y="2480"/>
              <a:ext cx="114" cy="198"/>
            </a:xfrm>
            <a:custGeom>
              <a:avLst/>
              <a:gdLst/>
              <a:ahLst/>
              <a:cxnLst>
                <a:cxn ang="0">
                  <a:pos x="715" y="0"/>
                </a:cxn>
                <a:cxn ang="0">
                  <a:pos x="0" y="228"/>
                </a:cxn>
                <a:cxn ang="0">
                  <a:pos x="102" y="1026"/>
                </a:cxn>
                <a:cxn ang="0">
                  <a:pos x="850" y="1000"/>
                </a:cxn>
                <a:cxn ang="0">
                  <a:pos x="715" y="0"/>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575" name="Freeform 319"/>
            <p:cNvSpPr>
              <a:spLocks/>
            </p:cNvSpPr>
            <p:nvPr/>
          </p:nvSpPr>
          <p:spPr bwMode="auto">
            <a:xfrm flipH="1">
              <a:off x="1297" y="2495"/>
              <a:ext cx="95" cy="148"/>
            </a:xfrm>
            <a:custGeom>
              <a:avLst/>
              <a:gdLst/>
              <a:ahLst/>
              <a:cxnLst>
                <a:cxn ang="0">
                  <a:pos x="0" y="36"/>
                </a:cxn>
                <a:cxn ang="0">
                  <a:pos x="98" y="778"/>
                </a:cxn>
                <a:cxn ang="0">
                  <a:pos x="689" y="689"/>
                </a:cxn>
                <a:cxn ang="0">
                  <a:pos x="587" y="0"/>
                </a:cxn>
                <a:cxn ang="0">
                  <a:pos x="0" y="36"/>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576" name="Freeform 320"/>
            <p:cNvSpPr>
              <a:spLocks/>
            </p:cNvSpPr>
            <p:nvPr/>
          </p:nvSpPr>
          <p:spPr bwMode="auto">
            <a:xfrm flipH="1">
              <a:off x="1262" y="2675"/>
              <a:ext cx="92" cy="93"/>
            </a:xfrm>
            <a:custGeom>
              <a:avLst/>
              <a:gdLst/>
              <a:ahLst/>
              <a:cxnLst>
                <a:cxn ang="0">
                  <a:pos x="674" y="0"/>
                </a:cxn>
                <a:cxn ang="0">
                  <a:pos x="0" y="143"/>
                </a:cxn>
                <a:cxn ang="0">
                  <a:pos x="0" y="482"/>
                </a:cxn>
                <a:cxn ang="0">
                  <a:pos x="674" y="271"/>
                </a:cxn>
                <a:cxn ang="0">
                  <a:pos x="674" y="0"/>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577" name="Line 321"/>
            <p:cNvSpPr>
              <a:spLocks noChangeShapeType="1"/>
            </p:cNvSpPr>
            <p:nvPr/>
          </p:nvSpPr>
          <p:spPr bwMode="auto">
            <a:xfrm flipH="1" flipV="1">
              <a:off x="1269" y="2699"/>
              <a:ext cx="24" cy="6"/>
            </a:xfrm>
            <a:prstGeom prst="line">
              <a:avLst/>
            </a:prstGeom>
            <a:noFill/>
            <a:ln w="9525">
              <a:solidFill>
                <a:srgbClr val="000000"/>
              </a:solidFill>
              <a:round/>
              <a:headEnd/>
              <a:tailEnd/>
            </a:ln>
          </p:spPr>
          <p:txBody>
            <a:bodyPr/>
            <a:lstStyle/>
            <a:p>
              <a:endParaRPr lang="zh-CN" altLang="en-US"/>
            </a:p>
          </p:txBody>
        </p:sp>
        <p:sp>
          <p:nvSpPr>
            <p:cNvPr id="578" name="Line 322"/>
            <p:cNvSpPr>
              <a:spLocks noChangeShapeType="1"/>
            </p:cNvSpPr>
            <p:nvPr/>
          </p:nvSpPr>
          <p:spPr bwMode="auto">
            <a:xfrm>
              <a:off x="1307" y="2709"/>
              <a:ext cx="31" cy="11"/>
            </a:xfrm>
            <a:prstGeom prst="line">
              <a:avLst/>
            </a:prstGeom>
            <a:noFill/>
            <a:ln w="9525">
              <a:solidFill>
                <a:srgbClr val="000000"/>
              </a:solidFill>
              <a:round/>
              <a:headEnd/>
              <a:tailEnd/>
            </a:ln>
          </p:spPr>
          <p:txBody>
            <a:bodyPr/>
            <a:lstStyle/>
            <a:p>
              <a:endParaRPr lang="zh-CN" altLang="en-US"/>
            </a:p>
          </p:txBody>
        </p:sp>
        <p:sp>
          <p:nvSpPr>
            <p:cNvPr id="579" name="Line 323"/>
            <p:cNvSpPr>
              <a:spLocks noChangeShapeType="1"/>
            </p:cNvSpPr>
            <p:nvPr/>
          </p:nvSpPr>
          <p:spPr bwMode="auto">
            <a:xfrm flipH="1">
              <a:off x="1300" y="2687"/>
              <a:ext cx="0" cy="60"/>
            </a:xfrm>
            <a:prstGeom prst="line">
              <a:avLst/>
            </a:prstGeom>
            <a:noFill/>
            <a:ln w="1588">
              <a:solidFill>
                <a:srgbClr val="000000"/>
              </a:solidFill>
              <a:round/>
              <a:headEnd/>
              <a:tailEnd/>
            </a:ln>
          </p:spPr>
          <p:txBody>
            <a:bodyPr/>
            <a:lstStyle/>
            <a:p>
              <a:endParaRPr lang="zh-CN" altLang="en-US"/>
            </a:p>
          </p:txBody>
        </p:sp>
        <p:sp>
          <p:nvSpPr>
            <p:cNvPr id="580" name="Line 324"/>
            <p:cNvSpPr>
              <a:spLocks noChangeShapeType="1"/>
            </p:cNvSpPr>
            <p:nvPr/>
          </p:nvSpPr>
          <p:spPr bwMode="auto">
            <a:xfrm flipH="1">
              <a:off x="1343" y="2700"/>
              <a:ext cx="1" cy="66"/>
            </a:xfrm>
            <a:prstGeom prst="line">
              <a:avLst/>
            </a:prstGeom>
            <a:noFill/>
            <a:ln w="1588">
              <a:solidFill>
                <a:srgbClr val="000000"/>
              </a:solidFill>
              <a:round/>
              <a:headEnd/>
              <a:tailEnd/>
            </a:ln>
          </p:spPr>
          <p:txBody>
            <a:bodyPr/>
            <a:lstStyle/>
            <a:p>
              <a:endParaRPr lang="zh-CN" altLang="en-US"/>
            </a:p>
          </p:txBody>
        </p:sp>
        <p:sp>
          <p:nvSpPr>
            <p:cNvPr id="581" name="Line 325"/>
            <p:cNvSpPr>
              <a:spLocks noChangeShapeType="1"/>
            </p:cNvSpPr>
            <p:nvPr/>
          </p:nvSpPr>
          <p:spPr bwMode="auto">
            <a:xfrm>
              <a:off x="1261" y="2699"/>
              <a:ext cx="83" cy="30"/>
            </a:xfrm>
            <a:prstGeom prst="line">
              <a:avLst/>
            </a:prstGeom>
            <a:noFill/>
            <a:ln w="1588">
              <a:solidFill>
                <a:srgbClr val="000000"/>
              </a:solidFill>
              <a:round/>
              <a:headEnd/>
              <a:tailEnd/>
            </a:ln>
          </p:spPr>
          <p:txBody>
            <a:bodyPr/>
            <a:lstStyle/>
            <a:p>
              <a:endParaRPr lang="zh-CN" altLang="en-US"/>
            </a:p>
          </p:txBody>
        </p:sp>
        <p:sp>
          <p:nvSpPr>
            <p:cNvPr id="582" name="Line 326"/>
            <p:cNvSpPr>
              <a:spLocks noChangeShapeType="1"/>
            </p:cNvSpPr>
            <p:nvPr/>
          </p:nvSpPr>
          <p:spPr bwMode="auto">
            <a:xfrm flipH="1" flipV="1">
              <a:off x="1261" y="2690"/>
              <a:ext cx="83" cy="27"/>
            </a:xfrm>
            <a:prstGeom prst="line">
              <a:avLst/>
            </a:prstGeom>
            <a:noFill/>
            <a:ln w="1588">
              <a:solidFill>
                <a:srgbClr val="000000"/>
              </a:solidFill>
              <a:round/>
              <a:headEnd/>
              <a:tailEnd/>
            </a:ln>
          </p:spPr>
          <p:txBody>
            <a:bodyPr/>
            <a:lstStyle/>
            <a:p>
              <a:endParaRPr lang="zh-CN" altLang="en-US"/>
            </a:p>
          </p:txBody>
        </p:sp>
        <p:sp>
          <p:nvSpPr>
            <p:cNvPr id="583" name="Freeform 327"/>
            <p:cNvSpPr>
              <a:spLocks/>
            </p:cNvSpPr>
            <p:nvPr/>
          </p:nvSpPr>
          <p:spPr bwMode="auto">
            <a:xfrm flipH="1">
              <a:off x="1363" y="2764"/>
              <a:ext cx="10" cy="37"/>
            </a:xfrm>
            <a:custGeom>
              <a:avLst/>
              <a:gdLst/>
              <a:ahLst/>
              <a:cxnLst>
                <a:cxn ang="0">
                  <a:pos x="23" y="0"/>
                </a:cxn>
                <a:cxn ang="0">
                  <a:pos x="0" y="183"/>
                </a:cxn>
                <a:cxn ang="0">
                  <a:pos x="55" y="194"/>
                </a:cxn>
                <a:cxn ang="0">
                  <a:pos x="75" y="8"/>
                </a:cxn>
                <a:cxn ang="0">
                  <a:pos x="23" y="0"/>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584" name="Freeform 328"/>
            <p:cNvSpPr>
              <a:spLocks/>
            </p:cNvSpPr>
            <p:nvPr/>
          </p:nvSpPr>
          <p:spPr bwMode="auto">
            <a:xfrm flipH="1">
              <a:off x="1338" y="2769"/>
              <a:ext cx="28" cy="32"/>
            </a:xfrm>
            <a:custGeom>
              <a:avLst/>
              <a:gdLst/>
              <a:ahLst/>
              <a:cxnLst>
                <a:cxn ang="0">
                  <a:pos x="17" y="5"/>
                </a:cxn>
                <a:cxn ang="0">
                  <a:pos x="0" y="168"/>
                </a:cxn>
                <a:cxn ang="0">
                  <a:pos x="206" y="84"/>
                </a:cxn>
                <a:cxn ang="0">
                  <a:pos x="126" y="58"/>
                </a:cxn>
                <a:cxn ang="0">
                  <a:pos x="52" y="97"/>
                </a:cxn>
                <a:cxn ang="0">
                  <a:pos x="75" y="0"/>
                </a:cxn>
                <a:cxn ang="0">
                  <a:pos x="17" y="5"/>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585" name="Freeform 329"/>
            <p:cNvSpPr>
              <a:spLocks/>
            </p:cNvSpPr>
            <p:nvPr/>
          </p:nvSpPr>
          <p:spPr bwMode="auto">
            <a:xfrm flipH="1">
              <a:off x="1169" y="2677"/>
              <a:ext cx="215" cy="141"/>
            </a:xfrm>
            <a:custGeom>
              <a:avLst/>
              <a:gdLst/>
              <a:ahLst/>
              <a:cxnLst>
                <a:cxn ang="0">
                  <a:pos x="0" y="309"/>
                </a:cxn>
                <a:cxn ang="0">
                  <a:pos x="759" y="729"/>
                </a:cxn>
                <a:cxn ang="0">
                  <a:pos x="1583" y="318"/>
                </a:cxn>
                <a:cxn ang="0">
                  <a:pos x="951" y="0"/>
                </a:cxn>
                <a:cxn ang="0">
                  <a:pos x="0" y="30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586" name="Freeform 330"/>
            <p:cNvSpPr>
              <a:spLocks/>
            </p:cNvSpPr>
            <p:nvPr/>
          </p:nvSpPr>
          <p:spPr bwMode="auto">
            <a:xfrm flipH="1">
              <a:off x="1280" y="2736"/>
              <a:ext cx="108" cy="101"/>
            </a:xfrm>
            <a:custGeom>
              <a:avLst/>
              <a:gdLst/>
              <a:ahLst/>
              <a:cxnLst>
                <a:cxn ang="0">
                  <a:pos x="28" y="0"/>
                </a:cxn>
                <a:cxn ang="0">
                  <a:pos x="792" y="426"/>
                </a:cxn>
                <a:cxn ang="0">
                  <a:pos x="770" y="516"/>
                </a:cxn>
                <a:cxn ang="0">
                  <a:pos x="0" y="82"/>
                </a:cxn>
                <a:cxn ang="0">
                  <a:pos x="28" y="0"/>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587" name="Freeform 331"/>
            <p:cNvSpPr>
              <a:spLocks/>
            </p:cNvSpPr>
            <p:nvPr/>
          </p:nvSpPr>
          <p:spPr bwMode="auto">
            <a:xfrm flipH="1">
              <a:off x="1168" y="2739"/>
              <a:ext cx="114" cy="98"/>
            </a:xfrm>
            <a:custGeom>
              <a:avLst/>
              <a:gdLst/>
              <a:ahLst/>
              <a:cxnLst>
                <a:cxn ang="0">
                  <a:pos x="0" y="507"/>
                </a:cxn>
                <a:cxn ang="0">
                  <a:pos x="25" y="411"/>
                </a:cxn>
                <a:cxn ang="0">
                  <a:pos x="846" y="0"/>
                </a:cxn>
                <a:cxn ang="0">
                  <a:pos x="817" y="76"/>
                </a:cxn>
                <a:cxn ang="0">
                  <a:pos x="0" y="507"/>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588" name="Freeform 332"/>
            <p:cNvSpPr>
              <a:spLocks/>
            </p:cNvSpPr>
            <p:nvPr/>
          </p:nvSpPr>
          <p:spPr bwMode="auto">
            <a:xfrm flipH="1">
              <a:off x="1255" y="2742"/>
              <a:ext cx="87" cy="64"/>
            </a:xfrm>
            <a:custGeom>
              <a:avLst/>
              <a:gdLst/>
              <a:ahLst/>
              <a:cxnLst>
                <a:cxn ang="0">
                  <a:pos x="0" y="83"/>
                </a:cxn>
                <a:cxn ang="0">
                  <a:pos x="220" y="0"/>
                </a:cxn>
                <a:cxn ang="0">
                  <a:pos x="637" y="224"/>
                </a:cxn>
                <a:cxn ang="0">
                  <a:pos x="425" y="321"/>
                </a:cxn>
                <a:cxn ang="0">
                  <a:pos x="0" y="83"/>
                </a:cxn>
              </a:cxnLst>
              <a:rect l="0" t="0" r="r" b="b"/>
              <a:pathLst>
                <a:path w="637" h="321">
                  <a:moveTo>
                    <a:pt x="0" y="83"/>
                  </a:moveTo>
                  <a:lnTo>
                    <a:pt x="220" y="0"/>
                  </a:lnTo>
                  <a:lnTo>
                    <a:pt x="637" y="224"/>
                  </a:lnTo>
                  <a:lnTo>
                    <a:pt x="425" y="321"/>
                  </a:lnTo>
                  <a:lnTo>
                    <a:pt x="0" y="83"/>
                  </a:lnTo>
                  <a:close/>
                </a:path>
              </a:pathLst>
            </a:custGeom>
            <a:solidFill>
              <a:srgbClr val="A0A0A0"/>
            </a:solidFill>
            <a:ln w="9525">
              <a:noFill/>
              <a:round/>
              <a:headEnd/>
              <a:tailEnd/>
            </a:ln>
          </p:spPr>
          <p:txBody>
            <a:bodyPr/>
            <a:lstStyle/>
            <a:p>
              <a:endParaRPr lang="zh-CN" altLang="en-US"/>
            </a:p>
          </p:txBody>
        </p:sp>
        <p:sp>
          <p:nvSpPr>
            <p:cNvPr id="589" name="Freeform 333"/>
            <p:cNvSpPr>
              <a:spLocks/>
            </p:cNvSpPr>
            <p:nvPr/>
          </p:nvSpPr>
          <p:spPr bwMode="auto">
            <a:xfrm flipH="1">
              <a:off x="1178" y="2700"/>
              <a:ext cx="129" cy="84"/>
            </a:xfrm>
            <a:custGeom>
              <a:avLst/>
              <a:gdLst/>
              <a:ahLst/>
              <a:cxnLst>
                <a:cxn ang="0">
                  <a:pos x="0" y="210"/>
                </a:cxn>
                <a:cxn ang="0">
                  <a:pos x="410" y="434"/>
                </a:cxn>
                <a:cxn ang="0">
                  <a:pos x="938" y="186"/>
                </a:cxn>
                <a:cxn ang="0">
                  <a:pos x="554" y="0"/>
                </a:cxn>
                <a:cxn ang="0">
                  <a:pos x="0" y="210"/>
                </a:cxn>
              </a:cxnLst>
              <a:rect l="0" t="0" r="r" b="b"/>
              <a:pathLst>
                <a:path w="938" h="434">
                  <a:moveTo>
                    <a:pt x="0" y="210"/>
                  </a:moveTo>
                  <a:lnTo>
                    <a:pt x="410" y="434"/>
                  </a:lnTo>
                  <a:lnTo>
                    <a:pt x="938" y="186"/>
                  </a:lnTo>
                  <a:lnTo>
                    <a:pt x="554" y="0"/>
                  </a:lnTo>
                  <a:lnTo>
                    <a:pt x="0" y="210"/>
                  </a:lnTo>
                  <a:close/>
                </a:path>
              </a:pathLst>
            </a:custGeom>
            <a:solidFill>
              <a:srgbClr val="A0A0A0"/>
            </a:solidFill>
            <a:ln w="9525">
              <a:noFill/>
              <a:round/>
              <a:headEnd/>
              <a:tailEnd/>
            </a:ln>
          </p:spPr>
          <p:txBody>
            <a:bodyPr/>
            <a:lstStyle/>
            <a:p>
              <a:endParaRPr lang="zh-CN" altLang="en-US"/>
            </a:p>
          </p:txBody>
        </p:sp>
        <p:sp>
          <p:nvSpPr>
            <p:cNvPr id="590" name="Freeform 334"/>
            <p:cNvSpPr>
              <a:spLocks/>
            </p:cNvSpPr>
            <p:nvPr/>
          </p:nvSpPr>
          <p:spPr bwMode="auto">
            <a:xfrm flipH="1">
              <a:off x="1232" y="2682"/>
              <a:ext cx="141" cy="75"/>
            </a:xfrm>
            <a:custGeom>
              <a:avLst/>
              <a:gdLst/>
              <a:ahLst/>
              <a:cxnLst>
                <a:cxn ang="0">
                  <a:pos x="216" y="395"/>
                </a:cxn>
                <a:cxn ang="0">
                  <a:pos x="0" y="285"/>
                </a:cxn>
                <a:cxn ang="0">
                  <a:pos x="867" y="0"/>
                </a:cxn>
                <a:cxn ang="0">
                  <a:pos x="1034" y="82"/>
                </a:cxn>
                <a:cxn ang="0">
                  <a:pos x="216" y="395"/>
                </a:cxn>
              </a:cxnLst>
              <a:rect l="0" t="0" r="r" b="b"/>
              <a:pathLst>
                <a:path w="1034" h="395">
                  <a:moveTo>
                    <a:pt x="216" y="395"/>
                  </a:moveTo>
                  <a:lnTo>
                    <a:pt x="0" y="285"/>
                  </a:lnTo>
                  <a:lnTo>
                    <a:pt x="867" y="0"/>
                  </a:lnTo>
                  <a:lnTo>
                    <a:pt x="1034" y="82"/>
                  </a:lnTo>
                  <a:lnTo>
                    <a:pt x="216" y="395"/>
                  </a:lnTo>
                  <a:close/>
                </a:path>
              </a:pathLst>
            </a:custGeom>
            <a:solidFill>
              <a:srgbClr val="A0A0A0"/>
            </a:solidFill>
            <a:ln w="9525">
              <a:noFill/>
              <a:round/>
              <a:headEnd/>
              <a:tailEnd/>
            </a:ln>
          </p:spPr>
          <p:txBody>
            <a:bodyPr/>
            <a:lstStyle/>
            <a:p>
              <a:endParaRPr lang="zh-CN" altLang="en-US"/>
            </a:p>
          </p:txBody>
        </p:sp>
        <p:sp>
          <p:nvSpPr>
            <p:cNvPr id="591" name="Line 335"/>
            <p:cNvSpPr>
              <a:spLocks noChangeShapeType="1"/>
            </p:cNvSpPr>
            <p:nvPr/>
          </p:nvSpPr>
          <p:spPr bwMode="auto">
            <a:xfrm flipH="1" flipV="1">
              <a:off x="1249" y="2685"/>
              <a:ext cx="120" cy="59"/>
            </a:xfrm>
            <a:prstGeom prst="line">
              <a:avLst/>
            </a:prstGeom>
            <a:noFill/>
            <a:ln w="4763">
              <a:solidFill>
                <a:srgbClr val="808080"/>
              </a:solidFill>
              <a:round/>
              <a:headEnd/>
              <a:tailEnd/>
            </a:ln>
          </p:spPr>
          <p:txBody>
            <a:bodyPr/>
            <a:lstStyle/>
            <a:p>
              <a:endParaRPr lang="zh-CN" altLang="en-US"/>
            </a:p>
          </p:txBody>
        </p:sp>
        <p:sp>
          <p:nvSpPr>
            <p:cNvPr id="592" name="Line 336"/>
            <p:cNvSpPr>
              <a:spLocks noChangeShapeType="1"/>
            </p:cNvSpPr>
            <p:nvPr/>
          </p:nvSpPr>
          <p:spPr bwMode="auto">
            <a:xfrm flipH="1" flipV="1">
              <a:off x="1242" y="2688"/>
              <a:ext cx="117" cy="61"/>
            </a:xfrm>
            <a:prstGeom prst="line">
              <a:avLst/>
            </a:prstGeom>
            <a:noFill/>
            <a:ln w="4763">
              <a:solidFill>
                <a:srgbClr val="808080"/>
              </a:solidFill>
              <a:round/>
              <a:headEnd/>
              <a:tailEnd/>
            </a:ln>
          </p:spPr>
          <p:txBody>
            <a:bodyPr/>
            <a:lstStyle/>
            <a:p>
              <a:endParaRPr lang="zh-CN" altLang="en-US"/>
            </a:p>
          </p:txBody>
        </p:sp>
        <p:sp>
          <p:nvSpPr>
            <p:cNvPr id="593" name="Line 337"/>
            <p:cNvSpPr>
              <a:spLocks noChangeShapeType="1"/>
            </p:cNvSpPr>
            <p:nvPr/>
          </p:nvSpPr>
          <p:spPr bwMode="auto">
            <a:xfrm flipH="1" flipV="1">
              <a:off x="1236" y="2694"/>
              <a:ext cx="115" cy="62"/>
            </a:xfrm>
            <a:prstGeom prst="line">
              <a:avLst/>
            </a:prstGeom>
            <a:noFill/>
            <a:ln w="4763">
              <a:solidFill>
                <a:srgbClr val="808080"/>
              </a:solidFill>
              <a:round/>
              <a:headEnd/>
              <a:tailEnd/>
            </a:ln>
          </p:spPr>
          <p:txBody>
            <a:bodyPr/>
            <a:lstStyle/>
            <a:p>
              <a:endParaRPr lang="zh-CN" altLang="en-US"/>
            </a:p>
          </p:txBody>
        </p:sp>
        <p:sp>
          <p:nvSpPr>
            <p:cNvPr id="594" name="Line 338"/>
            <p:cNvSpPr>
              <a:spLocks noChangeShapeType="1"/>
            </p:cNvSpPr>
            <p:nvPr/>
          </p:nvSpPr>
          <p:spPr bwMode="auto">
            <a:xfrm flipH="1" flipV="1">
              <a:off x="1222" y="2704"/>
              <a:ext cx="113" cy="64"/>
            </a:xfrm>
            <a:prstGeom prst="line">
              <a:avLst/>
            </a:prstGeom>
            <a:noFill/>
            <a:ln w="4763">
              <a:solidFill>
                <a:srgbClr val="808080"/>
              </a:solidFill>
              <a:round/>
              <a:headEnd/>
              <a:tailEnd/>
            </a:ln>
          </p:spPr>
          <p:txBody>
            <a:bodyPr/>
            <a:lstStyle/>
            <a:p>
              <a:endParaRPr lang="zh-CN" altLang="en-US"/>
            </a:p>
          </p:txBody>
        </p:sp>
        <p:sp>
          <p:nvSpPr>
            <p:cNvPr id="595" name="Line 339"/>
            <p:cNvSpPr>
              <a:spLocks noChangeShapeType="1"/>
            </p:cNvSpPr>
            <p:nvPr/>
          </p:nvSpPr>
          <p:spPr bwMode="auto">
            <a:xfrm flipH="1" flipV="1">
              <a:off x="1213" y="2710"/>
              <a:ext cx="112" cy="66"/>
            </a:xfrm>
            <a:prstGeom prst="line">
              <a:avLst/>
            </a:prstGeom>
            <a:noFill/>
            <a:ln w="4763">
              <a:solidFill>
                <a:srgbClr val="808080"/>
              </a:solidFill>
              <a:round/>
              <a:headEnd/>
              <a:tailEnd/>
            </a:ln>
          </p:spPr>
          <p:txBody>
            <a:bodyPr/>
            <a:lstStyle/>
            <a:p>
              <a:endParaRPr lang="zh-CN" altLang="en-US"/>
            </a:p>
          </p:txBody>
        </p:sp>
        <p:sp>
          <p:nvSpPr>
            <p:cNvPr id="596" name="Line 340"/>
            <p:cNvSpPr>
              <a:spLocks noChangeShapeType="1"/>
            </p:cNvSpPr>
            <p:nvPr/>
          </p:nvSpPr>
          <p:spPr bwMode="auto">
            <a:xfrm flipH="1" flipV="1">
              <a:off x="1212" y="2720"/>
              <a:ext cx="101" cy="61"/>
            </a:xfrm>
            <a:prstGeom prst="line">
              <a:avLst/>
            </a:prstGeom>
            <a:noFill/>
            <a:ln w="4763">
              <a:solidFill>
                <a:srgbClr val="808080"/>
              </a:solidFill>
              <a:round/>
              <a:headEnd/>
              <a:tailEnd/>
            </a:ln>
          </p:spPr>
          <p:txBody>
            <a:bodyPr/>
            <a:lstStyle/>
            <a:p>
              <a:endParaRPr lang="zh-CN" altLang="en-US"/>
            </a:p>
          </p:txBody>
        </p:sp>
        <p:sp>
          <p:nvSpPr>
            <p:cNvPr id="597" name="Line 341"/>
            <p:cNvSpPr>
              <a:spLocks noChangeShapeType="1"/>
            </p:cNvSpPr>
            <p:nvPr/>
          </p:nvSpPr>
          <p:spPr bwMode="auto">
            <a:xfrm flipH="1" flipV="1">
              <a:off x="1205" y="2725"/>
              <a:ext cx="98" cy="63"/>
            </a:xfrm>
            <a:prstGeom prst="line">
              <a:avLst/>
            </a:prstGeom>
            <a:noFill/>
            <a:ln w="4763">
              <a:solidFill>
                <a:srgbClr val="808080"/>
              </a:solidFill>
              <a:round/>
              <a:headEnd/>
              <a:tailEnd/>
            </a:ln>
          </p:spPr>
          <p:txBody>
            <a:bodyPr/>
            <a:lstStyle/>
            <a:p>
              <a:endParaRPr lang="zh-CN" altLang="en-US"/>
            </a:p>
          </p:txBody>
        </p:sp>
        <p:sp>
          <p:nvSpPr>
            <p:cNvPr id="598" name="Line 342"/>
            <p:cNvSpPr>
              <a:spLocks noChangeShapeType="1"/>
            </p:cNvSpPr>
            <p:nvPr/>
          </p:nvSpPr>
          <p:spPr bwMode="auto">
            <a:xfrm flipH="1" flipV="1">
              <a:off x="1196" y="2734"/>
              <a:ext cx="93" cy="60"/>
            </a:xfrm>
            <a:prstGeom prst="line">
              <a:avLst/>
            </a:prstGeom>
            <a:noFill/>
            <a:ln w="4763">
              <a:solidFill>
                <a:srgbClr val="808080"/>
              </a:solidFill>
              <a:round/>
              <a:headEnd/>
              <a:tailEnd/>
            </a:ln>
          </p:spPr>
          <p:txBody>
            <a:bodyPr/>
            <a:lstStyle/>
            <a:p>
              <a:endParaRPr lang="zh-CN" altLang="en-US"/>
            </a:p>
          </p:txBody>
        </p:sp>
        <p:sp>
          <p:nvSpPr>
            <p:cNvPr id="599" name="Line 343"/>
            <p:cNvSpPr>
              <a:spLocks noChangeShapeType="1"/>
            </p:cNvSpPr>
            <p:nvPr/>
          </p:nvSpPr>
          <p:spPr bwMode="auto">
            <a:xfrm flipH="1">
              <a:off x="1273" y="2754"/>
              <a:ext cx="58" cy="47"/>
            </a:xfrm>
            <a:prstGeom prst="line">
              <a:avLst/>
            </a:prstGeom>
            <a:noFill/>
            <a:ln w="4763">
              <a:solidFill>
                <a:srgbClr val="808080"/>
              </a:solidFill>
              <a:round/>
              <a:headEnd/>
              <a:tailEnd/>
            </a:ln>
          </p:spPr>
          <p:txBody>
            <a:bodyPr/>
            <a:lstStyle/>
            <a:p>
              <a:endParaRPr lang="zh-CN" altLang="en-US"/>
            </a:p>
          </p:txBody>
        </p:sp>
        <p:sp>
          <p:nvSpPr>
            <p:cNvPr id="600" name="Line 344"/>
            <p:cNvSpPr>
              <a:spLocks noChangeShapeType="1"/>
            </p:cNvSpPr>
            <p:nvPr/>
          </p:nvSpPr>
          <p:spPr bwMode="auto">
            <a:xfrm flipH="1">
              <a:off x="1262" y="2749"/>
              <a:ext cx="57" cy="44"/>
            </a:xfrm>
            <a:prstGeom prst="line">
              <a:avLst/>
            </a:prstGeom>
            <a:noFill/>
            <a:ln w="4763">
              <a:solidFill>
                <a:srgbClr val="808080"/>
              </a:solidFill>
              <a:round/>
              <a:headEnd/>
              <a:tailEnd/>
            </a:ln>
          </p:spPr>
          <p:txBody>
            <a:bodyPr/>
            <a:lstStyle/>
            <a:p>
              <a:endParaRPr lang="zh-CN" altLang="en-US"/>
            </a:p>
          </p:txBody>
        </p:sp>
        <p:sp>
          <p:nvSpPr>
            <p:cNvPr id="601" name="Line 345"/>
            <p:cNvSpPr>
              <a:spLocks noChangeShapeType="1"/>
            </p:cNvSpPr>
            <p:nvPr/>
          </p:nvSpPr>
          <p:spPr bwMode="auto">
            <a:xfrm flipH="1">
              <a:off x="1238" y="2734"/>
              <a:ext cx="56" cy="42"/>
            </a:xfrm>
            <a:prstGeom prst="line">
              <a:avLst/>
            </a:prstGeom>
            <a:noFill/>
            <a:ln w="4763">
              <a:solidFill>
                <a:srgbClr val="808080"/>
              </a:solidFill>
              <a:round/>
              <a:headEnd/>
              <a:tailEnd/>
            </a:ln>
          </p:spPr>
          <p:txBody>
            <a:bodyPr/>
            <a:lstStyle/>
            <a:p>
              <a:endParaRPr lang="zh-CN" altLang="en-US"/>
            </a:p>
          </p:txBody>
        </p:sp>
        <p:sp>
          <p:nvSpPr>
            <p:cNvPr id="602" name="Line 346"/>
            <p:cNvSpPr>
              <a:spLocks noChangeShapeType="1"/>
            </p:cNvSpPr>
            <p:nvPr/>
          </p:nvSpPr>
          <p:spPr bwMode="auto">
            <a:xfrm flipH="1">
              <a:off x="1226" y="2727"/>
              <a:ext cx="55" cy="42"/>
            </a:xfrm>
            <a:prstGeom prst="line">
              <a:avLst/>
            </a:prstGeom>
            <a:noFill/>
            <a:ln w="4763">
              <a:solidFill>
                <a:srgbClr val="808080"/>
              </a:solidFill>
              <a:round/>
              <a:headEnd/>
              <a:tailEnd/>
            </a:ln>
          </p:spPr>
          <p:txBody>
            <a:bodyPr/>
            <a:lstStyle/>
            <a:p>
              <a:endParaRPr lang="zh-CN" altLang="en-US"/>
            </a:p>
          </p:txBody>
        </p:sp>
        <p:sp>
          <p:nvSpPr>
            <p:cNvPr id="603" name="Line 347"/>
            <p:cNvSpPr>
              <a:spLocks noChangeShapeType="1"/>
            </p:cNvSpPr>
            <p:nvPr/>
          </p:nvSpPr>
          <p:spPr bwMode="auto">
            <a:xfrm flipH="1">
              <a:off x="1213" y="2720"/>
              <a:ext cx="54" cy="42"/>
            </a:xfrm>
            <a:prstGeom prst="line">
              <a:avLst/>
            </a:prstGeom>
            <a:noFill/>
            <a:ln w="4763">
              <a:solidFill>
                <a:srgbClr val="808080"/>
              </a:solidFill>
              <a:round/>
              <a:headEnd/>
              <a:tailEnd/>
            </a:ln>
          </p:spPr>
          <p:txBody>
            <a:bodyPr/>
            <a:lstStyle/>
            <a:p>
              <a:endParaRPr lang="zh-CN" altLang="en-US"/>
            </a:p>
          </p:txBody>
        </p:sp>
        <p:sp>
          <p:nvSpPr>
            <p:cNvPr id="604" name="Line 348"/>
            <p:cNvSpPr>
              <a:spLocks noChangeShapeType="1"/>
            </p:cNvSpPr>
            <p:nvPr/>
          </p:nvSpPr>
          <p:spPr bwMode="auto">
            <a:xfrm flipH="1">
              <a:off x="1203" y="2714"/>
              <a:ext cx="52" cy="40"/>
            </a:xfrm>
            <a:prstGeom prst="line">
              <a:avLst/>
            </a:prstGeom>
            <a:noFill/>
            <a:ln w="4763">
              <a:solidFill>
                <a:srgbClr val="808080"/>
              </a:solidFill>
              <a:round/>
              <a:headEnd/>
              <a:tailEnd/>
            </a:ln>
          </p:spPr>
          <p:txBody>
            <a:bodyPr/>
            <a:lstStyle/>
            <a:p>
              <a:endParaRPr lang="zh-CN" altLang="en-US"/>
            </a:p>
          </p:txBody>
        </p:sp>
        <p:sp>
          <p:nvSpPr>
            <p:cNvPr id="605" name="Line 349"/>
            <p:cNvSpPr>
              <a:spLocks noChangeShapeType="1"/>
            </p:cNvSpPr>
            <p:nvPr/>
          </p:nvSpPr>
          <p:spPr bwMode="auto">
            <a:xfrm flipH="1">
              <a:off x="1192" y="2707"/>
              <a:ext cx="52" cy="39"/>
            </a:xfrm>
            <a:prstGeom prst="line">
              <a:avLst/>
            </a:prstGeom>
            <a:noFill/>
            <a:ln w="4763">
              <a:solidFill>
                <a:srgbClr val="808080"/>
              </a:solidFill>
              <a:round/>
              <a:headEnd/>
              <a:tailEnd/>
            </a:ln>
          </p:spPr>
          <p:txBody>
            <a:bodyPr/>
            <a:lstStyle/>
            <a:p>
              <a:endParaRPr lang="zh-CN" altLang="en-US"/>
            </a:p>
          </p:txBody>
        </p:sp>
        <p:sp>
          <p:nvSpPr>
            <p:cNvPr id="606" name="Line 350"/>
            <p:cNvSpPr>
              <a:spLocks noChangeShapeType="1"/>
            </p:cNvSpPr>
            <p:nvPr/>
          </p:nvSpPr>
          <p:spPr bwMode="auto">
            <a:xfrm flipH="1">
              <a:off x="1327" y="2727"/>
              <a:ext cx="28" cy="22"/>
            </a:xfrm>
            <a:prstGeom prst="line">
              <a:avLst/>
            </a:prstGeom>
            <a:noFill/>
            <a:ln w="4763">
              <a:solidFill>
                <a:srgbClr val="808080"/>
              </a:solidFill>
              <a:round/>
              <a:headEnd/>
              <a:tailEnd/>
            </a:ln>
          </p:spPr>
          <p:txBody>
            <a:bodyPr/>
            <a:lstStyle/>
            <a:p>
              <a:endParaRPr lang="zh-CN" altLang="en-US"/>
            </a:p>
          </p:txBody>
        </p:sp>
        <p:sp>
          <p:nvSpPr>
            <p:cNvPr id="607" name="Line 351"/>
            <p:cNvSpPr>
              <a:spLocks noChangeShapeType="1"/>
            </p:cNvSpPr>
            <p:nvPr/>
          </p:nvSpPr>
          <p:spPr bwMode="auto">
            <a:xfrm flipH="1">
              <a:off x="1311" y="2720"/>
              <a:ext cx="27" cy="19"/>
            </a:xfrm>
            <a:prstGeom prst="line">
              <a:avLst/>
            </a:prstGeom>
            <a:noFill/>
            <a:ln w="4763">
              <a:solidFill>
                <a:srgbClr val="808080"/>
              </a:solidFill>
              <a:round/>
              <a:headEnd/>
              <a:tailEnd/>
            </a:ln>
          </p:spPr>
          <p:txBody>
            <a:bodyPr/>
            <a:lstStyle/>
            <a:p>
              <a:endParaRPr lang="zh-CN" altLang="en-US"/>
            </a:p>
          </p:txBody>
        </p:sp>
        <p:sp>
          <p:nvSpPr>
            <p:cNvPr id="608" name="Line 352"/>
            <p:cNvSpPr>
              <a:spLocks noChangeShapeType="1"/>
            </p:cNvSpPr>
            <p:nvPr/>
          </p:nvSpPr>
          <p:spPr bwMode="auto">
            <a:xfrm flipH="1">
              <a:off x="1294" y="2712"/>
              <a:ext cx="27" cy="20"/>
            </a:xfrm>
            <a:prstGeom prst="line">
              <a:avLst/>
            </a:prstGeom>
            <a:noFill/>
            <a:ln w="4763">
              <a:solidFill>
                <a:srgbClr val="808080"/>
              </a:solidFill>
              <a:round/>
              <a:headEnd/>
              <a:tailEnd/>
            </a:ln>
          </p:spPr>
          <p:txBody>
            <a:bodyPr/>
            <a:lstStyle/>
            <a:p>
              <a:endParaRPr lang="zh-CN" altLang="en-US"/>
            </a:p>
          </p:txBody>
        </p:sp>
        <p:sp>
          <p:nvSpPr>
            <p:cNvPr id="609" name="Line 353"/>
            <p:cNvSpPr>
              <a:spLocks noChangeShapeType="1"/>
            </p:cNvSpPr>
            <p:nvPr/>
          </p:nvSpPr>
          <p:spPr bwMode="auto">
            <a:xfrm flipH="1">
              <a:off x="1278" y="2705"/>
              <a:ext cx="26" cy="17"/>
            </a:xfrm>
            <a:prstGeom prst="line">
              <a:avLst/>
            </a:prstGeom>
            <a:noFill/>
            <a:ln w="4763">
              <a:solidFill>
                <a:srgbClr val="808080"/>
              </a:solidFill>
              <a:round/>
              <a:headEnd/>
              <a:tailEnd/>
            </a:ln>
          </p:spPr>
          <p:txBody>
            <a:bodyPr/>
            <a:lstStyle/>
            <a:p>
              <a:endParaRPr lang="zh-CN" altLang="en-US"/>
            </a:p>
          </p:txBody>
        </p:sp>
        <p:sp>
          <p:nvSpPr>
            <p:cNvPr id="610" name="Line 354"/>
            <p:cNvSpPr>
              <a:spLocks noChangeShapeType="1"/>
            </p:cNvSpPr>
            <p:nvPr/>
          </p:nvSpPr>
          <p:spPr bwMode="auto">
            <a:xfrm flipH="1">
              <a:off x="1263" y="2697"/>
              <a:ext cx="25" cy="18"/>
            </a:xfrm>
            <a:prstGeom prst="line">
              <a:avLst/>
            </a:prstGeom>
            <a:noFill/>
            <a:ln w="4763">
              <a:solidFill>
                <a:srgbClr val="808080"/>
              </a:solidFill>
              <a:round/>
              <a:headEnd/>
              <a:tailEnd/>
            </a:ln>
          </p:spPr>
          <p:txBody>
            <a:bodyPr/>
            <a:lstStyle/>
            <a:p>
              <a:endParaRPr lang="zh-CN" altLang="en-US"/>
            </a:p>
          </p:txBody>
        </p:sp>
        <p:sp>
          <p:nvSpPr>
            <p:cNvPr id="611" name="Line 355"/>
            <p:cNvSpPr>
              <a:spLocks noChangeShapeType="1"/>
            </p:cNvSpPr>
            <p:nvPr/>
          </p:nvSpPr>
          <p:spPr bwMode="auto">
            <a:xfrm flipH="1">
              <a:off x="1246" y="2688"/>
              <a:ext cx="23" cy="17"/>
            </a:xfrm>
            <a:prstGeom prst="line">
              <a:avLst/>
            </a:prstGeom>
            <a:noFill/>
            <a:ln w="4763">
              <a:solidFill>
                <a:srgbClr val="808080"/>
              </a:solidFill>
              <a:round/>
              <a:headEnd/>
              <a:tailEnd/>
            </a:ln>
          </p:spPr>
          <p:txBody>
            <a:bodyPr/>
            <a:lstStyle/>
            <a:p>
              <a:endParaRPr lang="zh-CN" altLang="en-US"/>
            </a:p>
          </p:txBody>
        </p:sp>
        <p:sp>
          <p:nvSpPr>
            <p:cNvPr id="612" name="Freeform 356"/>
            <p:cNvSpPr>
              <a:spLocks/>
            </p:cNvSpPr>
            <p:nvPr/>
          </p:nvSpPr>
          <p:spPr bwMode="auto">
            <a:xfrm flipH="1">
              <a:off x="1026" y="2887"/>
              <a:ext cx="283" cy="180"/>
            </a:xfrm>
            <a:custGeom>
              <a:avLst/>
              <a:gdLst/>
              <a:ahLst/>
              <a:cxnLst>
                <a:cxn ang="0">
                  <a:pos x="182" y="927"/>
                </a:cxn>
                <a:cxn ang="0">
                  <a:pos x="5" y="905"/>
                </a:cxn>
                <a:cxn ang="0">
                  <a:pos x="0" y="695"/>
                </a:cxn>
                <a:cxn ang="0">
                  <a:pos x="9" y="537"/>
                </a:cxn>
                <a:cxn ang="0">
                  <a:pos x="100" y="442"/>
                </a:cxn>
                <a:cxn ang="0">
                  <a:pos x="210" y="387"/>
                </a:cxn>
                <a:cxn ang="0">
                  <a:pos x="460" y="296"/>
                </a:cxn>
                <a:cxn ang="0">
                  <a:pos x="828" y="207"/>
                </a:cxn>
                <a:cxn ang="0">
                  <a:pos x="900" y="201"/>
                </a:cxn>
                <a:cxn ang="0">
                  <a:pos x="948" y="207"/>
                </a:cxn>
                <a:cxn ang="0">
                  <a:pos x="960" y="188"/>
                </a:cxn>
                <a:cxn ang="0">
                  <a:pos x="980" y="169"/>
                </a:cxn>
                <a:cxn ang="0">
                  <a:pos x="1003" y="173"/>
                </a:cxn>
                <a:cxn ang="0">
                  <a:pos x="1035" y="176"/>
                </a:cxn>
                <a:cxn ang="0">
                  <a:pos x="1049" y="138"/>
                </a:cxn>
                <a:cxn ang="0">
                  <a:pos x="1077" y="118"/>
                </a:cxn>
                <a:cxn ang="0">
                  <a:pos x="1106" y="112"/>
                </a:cxn>
                <a:cxn ang="0">
                  <a:pos x="1144" y="112"/>
                </a:cxn>
                <a:cxn ang="0">
                  <a:pos x="1138" y="82"/>
                </a:cxn>
                <a:cxn ang="0">
                  <a:pos x="1182" y="0"/>
                </a:cxn>
                <a:cxn ang="0">
                  <a:pos x="2040" y="22"/>
                </a:cxn>
                <a:cxn ang="0">
                  <a:pos x="2037" y="110"/>
                </a:cxn>
                <a:cxn ang="0">
                  <a:pos x="2053" y="188"/>
                </a:cxn>
                <a:cxn ang="0">
                  <a:pos x="2065" y="244"/>
                </a:cxn>
                <a:cxn ang="0">
                  <a:pos x="2080" y="314"/>
                </a:cxn>
                <a:cxn ang="0">
                  <a:pos x="2091" y="427"/>
                </a:cxn>
                <a:cxn ang="0">
                  <a:pos x="2077" y="494"/>
                </a:cxn>
                <a:cxn ang="0">
                  <a:pos x="2053" y="557"/>
                </a:cxn>
                <a:cxn ang="0">
                  <a:pos x="2023" y="610"/>
                </a:cxn>
                <a:cxn ang="0">
                  <a:pos x="1983" y="629"/>
                </a:cxn>
                <a:cxn ang="0">
                  <a:pos x="1921" y="648"/>
                </a:cxn>
                <a:cxn ang="0">
                  <a:pos x="1838" y="673"/>
                </a:cxn>
                <a:cxn ang="0">
                  <a:pos x="1801" y="717"/>
                </a:cxn>
                <a:cxn ang="0">
                  <a:pos x="1757" y="754"/>
                </a:cxn>
                <a:cxn ang="0">
                  <a:pos x="1686" y="786"/>
                </a:cxn>
                <a:cxn ang="0">
                  <a:pos x="1605" y="812"/>
                </a:cxn>
                <a:cxn ang="0">
                  <a:pos x="1475" y="827"/>
                </a:cxn>
                <a:cxn ang="0">
                  <a:pos x="1364" y="827"/>
                </a:cxn>
                <a:cxn ang="0">
                  <a:pos x="1279" y="818"/>
                </a:cxn>
                <a:cxn ang="0">
                  <a:pos x="1202" y="812"/>
                </a:cxn>
                <a:cxn ang="0">
                  <a:pos x="1144" y="843"/>
                </a:cxn>
                <a:cxn ang="0">
                  <a:pos x="1031" y="837"/>
                </a:cxn>
                <a:cxn ang="0">
                  <a:pos x="582" y="901"/>
                </a:cxn>
                <a:cxn ang="0">
                  <a:pos x="386" y="931"/>
                </a:cxn>
                <a:cxn ang="0">
                  <a:pos x="182" y="927"/>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613" name="Freeform 357"/>
            <p:cNvSpPr>
              <a:spLocks/>
            </p:cNvSpPr>
            <p:nvPr/>
          </p:nvSpPr>
          <p:spPr bwMode="auto">
            <a:xfrm flipH="1">
              <a:off x="1028" y="2904"/>
              <a:ext cx="280" cy="160"/>
            </a:xfrm>
            <a:custGeom>
              <a:avLst/>
              <a:gdLst/>
              <a:ahLst/>
              <a:cxnLst>
                <a:cxn ang="0">
                  <a:pos x="1986" y="90"/>
                </a:cxn>
                <a:cxn ang="0">
                  <a:pos x="2037" y="199"/>
                </a:cxn>
                <a:cxn ang="0">
                  <a:pos x="1995" y="512"/>
                </a:cxn>
                <a:cxn ang="0">
                  <a:pos x="1882" y="512"/>
                </a:cxn>
                <a:cxn ang="0">
                  <a:pos x="1754" y="624"/>
                </a:cxn>
                <a:cxn ang="0">
                  <a:pos x="1460" y="701"/>
                </a:cxn>
                <a:cxn ang="0">
                  <a:pos x="1181" y="701"/>
                </a:cxn>
                <a:cxn ang="0">
                  <a:pos x="1287" y="589"/>
                </a:cxn>
                <a:cxn ang="0">
                  <a:pos x="1155" y="697"/>
                </a:cxn>
                <a:cxn ang="0">
                  <a:pos x="1017" y="724"/>
                </a:cxn>
                <a:cxn ang="0">
                  <a:pos x="1109" y="652"/>
                </a:cxn>
                <a:cxn ang="0">
                  <a:pos x="963" y="733"/>
                </a:cxn>
                <a:cxn ang="0">
                  <a:pos x="491" y="797"/>
                </a:cxn>
                <a:cxn ang="0">
                  <a:pos x="495" y="742"/>
                </a:cxn>
                <a:cxn ang="0">
                  <a:pos x="486" y="720"/>
                </a:cxn>
                <a:cxn ang="0">
                  <a:pos x="319" y="815"/>
                </a:cxn>
                <a:cxn ang="0">
                  <a:pos x="473" y="669"/>
                </a:cxn>
                <a:cxn ang="0">
                  <a:pos x="300" y="765"/>
                </a:cxn>
                <a:cxn ang="0">
                  <a:pos x="214" y="742"/>
                </a:cxn>
                <a:cxn ang="0">
                  <a:pos x="182" y="746"/>
                </a:cxn>
                <a:cxn ang="0">
                  <a:pos x="59" y="793"/>
                </a:cxn>
                <a:cxn ang="0">
                  <a:pos x="0" y="674"/>
                </a:cxn>
                <a:cxn ang="0">
                  <a:pos x="40" y="435"/>
                </a:cxn>
                <a:cxn ang="0">
                  <a:pos x="296" y="298"/>
                </a:cxn>
                <a:cxn ang="0">
                  <a:pos x="795" y="145"/>
                </a:cxn>
                <a:cxn ang="0">
                  <a:pos x="968" y="207"/>
                </a:cxn>
                <a:cxn ang="0">
                  <a:pos x="1040" y="217"/>
                </a:cxn>
                <a:cxn ang="0">
                  <a:pos x="953" y="131"/>
                </a:cxn>
                <a:cxn ang="0">
                  <a:pos x="1008" y="108"/>
                </a:cxn>
                <a:cxn ang="0">
                  <a:pos x="1063" y="163"/>
                </a:cxn>
                <a:cxn ang="0">
                  <a:pos x="1068" y="135"/>
                </a:cxn>
                <a:cxn ang="0">
                  <a:pos x="1059" y="67"/>
                </a:cxn>
                <a:cxn ang="0">
                  <a:pos x="1186" y="113"/>
                </a:cxn>
                <a:cxn ang="0">
                  <a:pos x="1173" y="63"/>
                </a:cxn>
                <a:cxn ang="0">
                  <a:pos x="1145" y="0"/>
                </a:cxn>
                <a:cxn ang="0">
                  <a:pos x="1277" y="54"/>
                </a:cxn>
                <a:cxn ang="0">
                  <a:pos x="1514" y="104"/>
                </a:cxn>
                <a:cxn ang="0">
                  <a:pos x="1567" y="35"/>
                </a:cxn>
                <a:cxn ang="0">
                  <a:pos x="1626" y="113"/>
                </a:cxn>
                <a:cxn ang="0">
                  <a:pos x="1745" y="63"/>
                </a:cxn>
                <a:cxn ang="0">
                  <a:pos x="1795" y="131"/>
                </a:cxn>
                <a:cxn ang="0">
                  <a:pos x="1946" y="108"/>
                </a:cxn>
                <a:cxn ang="0">
                  <a:pos x="1982" y="31"/>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headEnd/>
              <a:tailEnd/>
            </a:ln>
          </p:spPr>
          <p:txBody>
            <a:bodyPr/>
            <a:lstStyle/>
            <a:p>
              <a:endParaRPr lang="zh-CN" altLang="en-US"/>
            </a:p>
          </p:txBody>
        </p:sp>
        <p:sp>
          <p:nvSpPr>
            <p:cNvPr id="614" name="Freeform 358"/>
            <p:cNvSpPr>
              <a:spLocks/>
            </p:cNvSpPr>
            <p:nvPr/>
          </p:nvSpPr>
          <p:spPr bwMode="auto">
            <a:xfrm flipH="1">
              <a:off x="1068" y="2961"/>
              <a:ext cx="39" cy="10"/>
            </a:xfrm>
            <a:custGeom>
              <a:avLst/>
              <a:gdLst/>
              <a:ahLst/>
              <a:cxnLst>
                <a:cxn ang="0">
                  <a:pos x="280" y="0"/>
                </a:cxn>
                <a:cxn ang="0">
                  <a:pos x="149" y="48"/>
                </a:cxn>
                <a:cxn ang="0">
                  <a:pos x="0" y="35"/>
                </a:cxn>
                <a:cxn ang="0">
                  <a:pos x="280" y="0"/>
                </a:cxn>
              </a:cxnLst>
              <a:rect l="0" t="0" r="r" b="b"/>
              <a:pathLst>
                <a:path w="280" h="48">
                  <a:moveTo>
                    <a:pt x="280" y="0"/>
                  </a:moveTo>
                  <a:lnTo>
                    <a:pt x="149" y="48"/>
                  </a:lnTo>
                  <a:lnTo>
                    <a:pt x="0" y="35"/>
                  </a:lnTo>
                  <a:lnTo>
                    <a:pt x="280" y="0"/>
                  </a:lnTo>
                  <a:close/>
                </a:path>
              </a:pathLst>
            </a:custGeom>
            <a:solidFill>
              <a:srgbClr val="606060"/>
            </a:solidFill>
            <a:ln w="9525">
              <a:noFill/>
              <a:round/>
              <a:headEnd/>
              <a:tailEnd/>
            </a:ln>
          </p:spPr>
          <p:txBody>
            <a:bodyPr/>
            <a:lstStyle/>
            <a:p>
              <a:endParaRPr lang="zh-CN" altLang="en-US"/>
            </a:p>
          </p:txBody>
        </p:sp>
        <p:sp>
          <p:nvSpPr>
            <p:cNvPr id="615" name="Freeform 359"/>
            <p:cNvSpPr>
              <a:spLocks/>
            </p:cNvSpPr>
            <p:nvPr/>
          </p:nvSpPr>
          <p:spPr bwMode="auto">
            <a:xfrm flipH="1">
              <a:off x="1030" y="2946"/>
              <a:ext cx="23" cy="12"/>
            </a:xfrm>
            <a:custGeom>
              <a:avLst/>
              <a:gdLst/>
              <a:ahLst/>
              <a:cxnLst>
                <a:cxn ang="0">
                  <a:pos x="170" y="0"/>
                </a:cxn>
                <a:cxn ang="0">
                  <a:pos x="125" y="35"/>
                </a:cxn>
                <a:cxn ang="0">
                  <a:pos x="0" y="53"/>
                </a:cxn>
                <a:cxn ang="0">
                  <a:pos x="130" y="57"/>
                </a:cxn>
                <a:cxn ang="0">
                  <a:pos x="170" y="0"/>
                </a:cxn>
              </a:cxnLst>
              <a:rect l="0" t="0" r="r" b="b"/>
              <a:pathLst>
                <a:path w="170" h="57">
                  <a:moveTo>
                    <a:pt x="170" y="0"/>
                  </a:moveTo>
                  <a:lnTo>
                    <a:pt x="125" y="35"/>
                  </a:lnTo>
                  <a:lnTo>
                    <a:pt x="0" y="53"/>
                  </a:lnTo>
                  <a:lnTo>
                    <a:pt x="130" y="57"/>
                  </a:lnTo>
                  <a:lnTo>
                    <a:pt x="170" y="0"/>
                  </a:lnTo>
                  <a:close/>
                </a:path>
              </a:pathLst>
            </a:custGeom>
            <a:solidFill>
              <a:srgbClr val="606060"/>
            </a:solidFill>
            <a:ln w="9525">
              <a:noFill/>
              <a:round/>
              <a:headEnd/>
              <a:tailEnd/>
            </a:ln>
          </p:spPr>
          <p:txBody>
            <a:bodyPr/>
            <a:lstStyle/>
            <a:p>
              <a:endParaRPr lang="zh-CN" altLang="en-US"/>
            </a:p>
          </p:txBody>
        </p:sp>
        <p:sp>
          <p:nvSpPr>
            <p:cNvPr id="616" name="Freeform 360"/>
            <p:cNvSpPr>
              <a:spLocks/>
            </p:cNvSpPr>
            <p:nvPr/>
          </p:nvSpPr>
          <p:spPr bwMode="auto">
            <a:xfrm flipH="1">
              <a:off x="1127" y="2937"/>
              <a:ext cx="36" cy="29"/>
            </a:xfrm>
            <a:custGeom>
              <a:avLst/>
              <a:gdLst/>
              <a:ahLst/>
              <a:cxnLst>
                <a:cxn ang="0">
                  <a:pos x="263" y="0"/>
                </a:cxn>
                <a:cxn ang="0">
                  <a:pos x="145" y="13"/>
                </a:cxn>
                <a:cxn ang="0">
                  <a:pos x="122" y="31"/>
                </a:cxn>
                <a:cxn ang="0">
                  <a:pos x="122" y="76"/>
                </a:cxn>
                <a:cxn ang="0">
                  <a:pos x="113" y="124"/>
                </a:cxn>
                <a:cxn ang="0">
                  <a:pos x="0" y="143"/>
                </a:cxn>
                <a:cxn ang="0">
                  <a:pos x="136" y="138"/>
                </a:cxn>
                <a:cxn ang="0">
                  <a:pos x="159" y="48"/>
                </a:cxn>
                <a:cxn ang="0">
                  <a:pos x="263" y="0"/>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headEnd/>
              <a:tailEnd/>
            </a:ln>
          </p:spPr>
          <p:txBody>
            <a:bodyPr/>
            <a:lstStyle/>
            <a:p>
              <a:endParaRPr lang="zh-CN" altLang="en-US"/>
            </a:p>
          </p:txBody>
        </p:sp>
        <p:sp>
          <p:nvSpPr>
            <p:cNvPr id="617" name="Freeform 361"/>
            <p:cNvSpPr>
              <a:spLocks/>
            </p:cNvSpPr>
            <p:nvPr/>
          </p:nvSpPr>
          <p:spPr bwMode="auto">
            <a:xfrm flipH="1">
              <a:off x="1163" y="3001"/>
              <a:ext cx="117" cy="41"/>
            </a:xfrm>
            <a:custGeom>
              <a:avLst/>
              <a:gdLst/>
              <a:ahLst/>
              <a:cxnLst>
                <a:cxn ang="0">
                  <a:pos x="853" y="0"/>
                </a:cxn>
                <a:cxn ang="0">
                  <a:pos x="636" y="10"/>
                </a:cxn>
                <a:cxn ang="0">
                  <a:pos x="413" y="63"/>
                </a:cxn>
                <a:cxn ang="0">
                  <a:pos x="249" y="71"/>
                </a:cxn>
                <a:cxn ang="0">
                  <a:pos x="114" y="99"/>
                </a:cxn>
                <a:cxn ang="0">
                  <a:pos x="64" y="170"/>
                </a:cxn>
                <a:cxn ang="0">
                  <a:pos x="0" y="212"/>
                </a:cxn>
                <a:cxn ang="0">
                  <a:pos x="64" y="198"/>
                </a:cxn>
                <a:cxn ang="0">
                  <a:pos x="123" y="117"/>
                </a:cxn>
                <a:cxn ang="0">
                  <a:pos x="304" y="81"/>
                </a:cxn>
                <a:cxn ang="0">
                  <a:pos x="413" y="81"/>
                </a:cxn>
                <a:cxn ang="0">
                  <a:pos x="500" y="63"/>
                </a:cxn>
                <a:cxn ang="0">
                  <a:pos x="649" y="23"/>
                </a:cxn>
                <a:cxn ang="0">
                  <a:pos x="853" y="0"/>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headEnd/>
              <a:tailEnd/>
            </a:ln>
          </p:spPr>
          <p:txBody>
            <a:bodyPr/>
            <a:lstStyle/>
            <a:p>
              <a:endParaRPr lang="zh-CN" altLang="en-US"/>
            </a:p>
          </p:txBody>
        </p:sp>
        <p:sp>
          <p:nvSpPr>
            <p:cNvPr id="618" name="Freeform 362"/>
            <p:cNvSpPr>
              <a:spLocks/>
            </p:cNvSpPr>
            <p:nvPr/>
          </p:nvSpPr>
          <p:spPr bwMode="auto">
            <a:xfrm flipH="1">
              <a:off x="1159" y="2690"/>
              <a:ext cx="102" cy="74"/>
            </a:xfrm>
            <a:custGeom>
              <a:avLst/>
              <a:gdLst/>
              <a:ahLst/>
              <a:cxnLst>
                <a:cxn ang="0">
                  <a:pos x="679" y="379"/>
                </a:cxn>
                <a:cxn ang="0">
                  <a:pos x="639" y="370"/>
                </a:cxn>
                <a:cxn ang="0">
                  <a:pos x="600" y="352"/>
                </a:cxn>
                <a:cxn ang="0">
                  <a:pos x="564" y="344"/>
                </a:cxn>
                <a:cxn ang="0">
                  <a:pos x="502" y="353"/>
                </a:cxn>
                <a:cxn ang="0">
                  <a:pos x="457" y="352"/>
                </a:cxn>
                <a:cxn ang="0">
                  <a:pos x="425" y="341"/>
                </a:cxn>
                <a:cxn ang="0">
                  <a:pos x="399" y="332"/>
                </a:cxn>
                <a:cxn ang="0">
                  <a:pos x="373" y="320"/>
                </a:cxn>
                <a:cxn ang="0">
                  <a:pos x="346" y="295"/>
                </a:cxn>
                <a:cxn ang="0">
                  <a:pos x="324" y="273"/>
                </a:cxn>
                <a:cxn ang="0">
                  <a:pos x="288" y="246"/>
                </a:cxn>
                <a:cxn ang="0">
                  <a:pos x="238" y="254"/>
                </a:cxn>
                <a:cxn ang="0">
                  <a:pos x="208" y="256"/>
                </a:cxn>
                <a:cxn ang="0">
                  <a:pos x="190" y="251"/>
                </a:cxn>
                <a:cxn ang="0">
                  <a:pos x="182" y="243"/>
                </a:cxn>
                <a:cxn ang="0">
                  <a:pos x="176" y="228"/>
                </a:cxn>
                <a:cxn ang="0">
                  <a:pos x="180" y="215"/>
                </a:cxn>
                <a:cxn ang="0">
                  <a:pos x="190" y="200"/>
                </a:cxn>
                <a:cxn ang="0">
                  <a:pos x="208" y="193"/>
                </a:cxn>
                <a:cxn ang="0">
                  <a:pos x="248" y="188"/>
                </a:cxn>
                <a:cxn ang="0">
                  <a:pos x="296" y="171"/>
                </a:cxn>
                <a:cxn ang="0">
                  <a:pos x="256" y="140"/>
                </a:cxn>
                <a:cxn ang="0">
                  <a:pos x="209" y="121"/>
                </a:cxn>
                <a:cxn ang="0">
                  <a:pos x="168" y="124"/>
                </a:cxn>
                <a:cxn ang="0">
                  <a:pos x="121" y="121"/>
                </a:cxn>
                <a:cxn ang="0">
                  <a:pos x="93" y="131"/>
                </a:cxn>
                <a:cxn ang="0">
                  <a:pos x="54" y="132"/>
                </a:cxn>
                <a:cxn ang="0">
                  <a:pos x="42" y="121"/>
                </a:cxn>
                <a:cxn ang="0">
                  <a:pos x="39" y="105"/>
                </a:cxn>
                <a:cxn ang="0">
                  <a:pos x="18" y="106"/>
                </a:cxn>
                <a:cxn ang="0">
                  <a:pos x="6" y="103"/>
                </a:cxn>
                <a:cxn ang="0">
                  <a:pos x="0" y="87"/>
                </a:cxn>
                <a:cxn ang="0">
                  <a:pos x="4" y="74"/>
                </a:cxn>
                <a:cxn ang="0">
                  <a:pos x="15" y="68"/>
                </a:cxn>
                <a:cxn ang="0">
                  <a:pos x="36" y="56"/>
                </a:cxn>
                <a:cxn ang="0">
                  <a:pos x="52" y="44"/>
                </a:cxn>
                <a:cxn ang="0">
                  <a:pos x="71" y="34"/>
                </a:cxn>
                <a:cxn ang="0">
                  <a:pos x="93" y="27"/>
                </a:cxn>
                <a:cxn ang="0">
                  <a:pos x="112" y="27"/>
                </a:cxn>
                <a:cxn ang="0">
                  <a:pos x="203" y="9"/>
                </a:cxn>
                <a:cxn ang="0">
                  <a:pos x="222" y="4"/>
                </a:cxn>
                <a:cxn ang="0">
                  <a:pos x="244" y="0"/>
                </a:cxn>
                <a:cxn ang="0">
                  <a:pos x="267" y="4"/>
                </a:cxn>
                <a:cxn ang="0">
                  <a:pos x="295" y="13"/>
                </a:cxn>
                <a:cxn ang="0">
                  <a:pos x="373" y="56"/>
                </a:cxn>
                <a:cxn ang="0">
                  <a:pos x="410" y="64"/>
                </a:cxn>
                <a:cxn ang="0">
                  <a:pos x="443" y="71"/>
                </a:cxn>
                <a:cxn ang="0">
                  <a:pos x="469" y="87"/>
                </a:cxn>
                <a:cxn ang="0">
                  <a:pos x="484" y="108"/>
                </a:cxn>
                <a:cxn ang="0">
                  <a:pos x="549" y="153"/>
                </a:cxn>
                <a:cxn ang="0">
                  <a:pos x="578" y="174"/>
                </a:cxn>
                <a:cxn ang="0">
                  <a:pos x="617" y="215"/>
                </a:cxn>
                <a:cxn ang="0">
                  <a:pos x="641" y="227"/>
                </a:cxn>
                <a:cxn ang="0">
                  <a:pos x="751" y="232"/>
                </a:cxn>
                <a:cxn ang="0">
                  <a:pos x="679" y="379"/>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619" name="Freeform 363"/>
            <p:cNvSpPr>
              <a:spLocks/>
            </p:cNvSpPr>
            <p:nvPr/>
          </p:nvSpPr>
          <p:spPr bwMode="auto">
            <a:xfrm flipH="1">
              <a:off x="1197" y="2724"/>
              <a:ext cx="25" cy="8"/>
            </a:xfrm>
            <a:custGeom>
              <a:avLst/>
              <a:gdLst/>
              <a:ahLst/>
              <a:cxnLst>
                <a:cxn ang="0">
                  <a:pos x="0" y="0"/>
                </a:cxn>
                <a:cxn ang="0">
                  <a:pos x="6" y="11"/>
                </a:cxn>
                <a:cxn ang="0">
                  <a:pos x="38" y="10"/>
                </a:cxn>
                <a:cxn ang="0">
                  <a:pos x="50" y="16"/>
                </a:cxn>
                <a:cxn ang="0">
                  <a:pos x="76" y="29"/>
                </a:cxn>
                <a:cxn ang="0">
                  <a:pos x="112" y="37"/>
                </a:cxn>
                <a:cxn ang="0">
                  <a:pos x="150" y="38"/>
                </a:cxn>
                <a:cxn ang="0">
                  <a:pos x="179" y="43"/>
                </a:cxn>
                <a:cxn ang="0">
                  <a:pos x="155" y="34"/>
                </a:cxn>
                <a:cxn ang="0">
                  <a:pos x="125" y="29"/>
                </a:cxn>
                <a:cxn ang="0">
                  <a:pos x="105" y="29"/>
                </a:cxn>
                <a:cxn ang="0">
                  <a:pos x="76" y="21"/>
                </a:cxn>
                <a:cxn ang="0">
                  <a:pos x="53" y="8"/>
                </a:cxn>
                <a:cxn ang="0">
                  <a:pos x="43" y="2"/>
                </a:cxn>
                <a:cxn ang="0">
                  <a:pos x="0" y="0"/>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headEnd/>
              <a:tailEnd/>
            </a:ln>
          </p:spPr>
          <p:txBody>
            <a:bodyPr/>
            <a:lstStyle/>
            <a:p>
              <a:endParaRPr lang="zh-CN" altLang="en-US"/>
            </a:p>
          </p:txBody>
        </p:sp>
        <p:sp>
          <p:nvSpPr>
            <p:cNvPr id="620" name="Freeform 364"/>
            <p:cNvSpPr>
              <a:spLocks/>
            </p:cNvSpPr>
            <p:nvPr/>
          </p:nvSpPr>
          <p:spPr bwMode="auto">
            <a:xfrm flipH="1">
              <a:off x="1228" y="2731"/>
              <a:ext cx="3" cy="5"/>
            </a:xfrm>
            <a:custGeom>
              <a:avLst/>
              <a:gdLst/>
              <a:ahLst/>
              <a:cxnLst>
                <a:cxn ang="0">
                  <a:pos x="4" y="0"/>
                </a:cxn>
                <a:cxn ang="0">
                  <a:pos x="12" y="6"/>
                </a:cxn>
                <a:cxn ang="0">
                  <a:pos x="9" y="15"/>
                </a:cxn>
                <a:cxn ang="0">
                  <a:pos x="0" y="24"/>
                </a:cxn>
                <a:cxn ang="0">
                  <a:pos x="17" y="18"/>
                </a:cxn>
                <a:cxn ang="0">
                  <a:pos x="20" y="8"/>
                </a:cxn>
                <a:cxn ang="0">
                  <a:pos x="4" y="0"/>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headEnd/>
              <a:tailEnd/>
            </a:ln>
          </p:spPr>
          <p:txBody>
            <a:bodyPr/>
            <a:lstStyle/>
            <a:p>
              <a:endParaRPr lang="zh-CN" altLang="en-US"/>
            </a:p>
          </p:txBody>
        </p:sp>
        <p:sp>
          <p:nvSpPr>
            <p:cNvPr id="621" name="Freeform 365"/>
            <p:cNvSpPr>
              <a:spLocks/>
            </p:cNvSpPr>
            <p:nvPr/>
          </p:nvSpPr>
          <p:spPr bwMode="auto">
            <a:xfrm flipH="1">
              <a:off x="1242" y="2702"/>
              <a:ext cx="15" cy="8"/>
            </a:xfrm>
            <a:custGeom>
              <a:avLst/>
              <a:gdLst/>
              <a:ahLst/>
              <a:cxnLst>
                <a:cxn ang="0">
                  <a:pos x="0" y="45"/>
                </a:cxn>
                <a:cxn ang="0">
                  <a:pos x="11" y="48"/>
                </a:cxn>
                <a:cxn ang="0">
                  <a:pos x="25" y="33"/>
                </a:cxn>
                <a:cxn ang="0">
                  <a:pos x="46" y="25"/>
                </a:cxn>
                <a:cxn ang="0">
                  <a:pos x="56" y="14"/>
                </a:cxn>
                <a:cxn ang="0">
                  <a:pos x="66" y="9"/>
                </a:cxn>
                <a:cxn ang="0">
                  <a:pos x="89" y="4"/>
                </a:cxn>
                <a:cxn ang="0">
                  <a:pos x="104" y="1"/>
                </a:cxn>
                <a:cxn ang="0">
                  <a:pos x="84" y="0"/>
                </a:cxn>
                <a:cxn ang="0">
                  <a:pos x="58" y="4"/>
                </a:cxn>
                <a:cxn ang="0">
                  <a:pos x="49" y="12"/>
                </a:cxn>
                <a:cxn ang="0">
                  <a:pos x="37" y="20"/>
                </a:cxn>
                <a:cxn ang="0">
                  <a:pos x="0" y="4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headEnd/>
              <a:tailEnd/>
            </a:ln>
          </p:spPr>
          <p:txBody>
            <a:bodyPr/>
            <a:lstStyle/>
            <a:p>
              <a:endParaRPr lang="zh-CN" altLang="en-US"/>
            </a:p>
          </p:txBody>
        </p:sp>
        <p:sp>
          <p:nvSpPr>
            <p:cNvPr id="622" name="Freeform 366"/>
            <p:cNvSpPr>
              <a:spLocks/>
            </p:cNvSpPr>
            <p:nvPr/>
          </p:nvSpPr>
          <p:spPr bwMode="auto">
            <a:xfrm flipH="1">
              <a:off x="1213" y="2699"/>
              <a:ext cx="22" cy="6"/>
            </a:xfrm>
            <a:custGeom>
              <a:avLst/>
              <a:gdLst/>
              <a:ahLst/>
              <a:cxnLst>
                <a:cxn ang="0">
                  <a:pos x="0" y="10"/>
                </a:cxn>
                <a:cxn ang="0">
                  <a:pos x="35" y="6"/>
                </a:cxn>
                <a:cxn ang="0">
                  <a:pos x="55" y="0"/>
                </a:cxn>
                <a:cxn ang="0">
                  <a:pos x="63" y="0"/>
                </a:cxn>
                <a:cxn ang="0">
                  <a:pos x="85" y="5"/>
                </a:cxn>
                <a:cxn ang="0">
                  <a:pos x="94" y="14"/>
                </a:cxn>
                <a:cxn ang="0">
                  <a:pos x="111" y="23"/>
                </a:cxn>
                <a:cxn ang="0">
                  <a:pos x="143" y="36"/>
                </a:cxn>
                <a:cxn ang="0">
                  <a:pos x="166" y="36"/>
                </a:cxn>
                <a:cxn ang="0">
                  <a:pos x="142" y="42"/>
                </a:cxn>
                <a:cxn ang="0">
                  <a:pos x="126" y="39"/>
                </a:cxn>
                <a:cxn ang="0">
                  <a:pos x="91" y="22"/>
                </a:cxn>
                <a:cxn ang="0">
                  <a:pos x="79" y="10"/>
                </a:cxn>
                <a:cxn ang="0">
                  <a:pos x="55" y="8"/>
                </a:cxn>
                <a:cxn ang="0">
                  <a:pos x="35" y="10"/>
                </a:cxn>
                <a:cxn ang="0">
                  <a:pos x="0" y="10"/>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headEnd/>
              <a:tailEnd/>
            </a:ln>
          </p:spPr>
          <p:txBody>
            <a:bodyPr/>
            <a:lstStyle/>
            <a:p>
              <a:endParaRPr lang="zh-CN" altLang="en-US"/>
            </a:p>
          </p:txBody>
        </p:sp>
        <p:sp>
          <p:nvSpPr>
            <p:cNvPr id="623" name="Freeform 367"/>
            <p:cNvSpPr>
              <a:spLocks/>
            </p:cNvSpPr>
            <p:nvPr/>
          </p:nvSpPr>
          <p:spPr bwMode="auto">
            <a:xfrm flipH="1">
              <a:off x="1249" y="2707"/>
              <a:ext cx="4" cy="5"/>
            </a:xfrm>
            <a:custGeom>
              <a:avLst/>
              <a:gdLst/>
              <a:ahLst/>
              <a:cxnLst>
                <a:cxn ang="0">
                  <a:pos x="25" y="0"/>
                </a:cxn>
                <a:cxn ang="0">
                  <a:pos x="33" y="11"/>
                </a:cxn>
                <a:cxn ang="0">
                  <a:pos x="23" y="24"/>
                </a:cxn>
                <a:cxn ang="0">
                  <a:pos x="0" y="30"/>
                </a:cxn>
                <a:cxn ang="0">
                  <a:pos x="25" y="15"/>
                </a:cxn>
                <a:cxn ang="0">
                  <a:pos x="25" y="0"/>
                </a:cxn>
              </a:cxnLst>
              <a:rect l="0" t="0" r="r" b="b"/>
              <a:pathLst>
                <a:path w="33" h="30">
                  <a:moveTo>
                    <a:pt x="25" y="0"/>
                  </a:moveTo>
                  <a:lnTo>
                    <a:pt x="33" y="11"/>
                  </a:lnTo>
                  <a:lnTo>
                    <a:pt x="23" y="24"/>
                  </a:lnTo>
                  <a:lnTo>
                    <a:pt x="0" y="30"/>
                  </a:lnTo>
                  <a:lnTo>
                    <a:pt x="25" y="15"/>
                  </a:lnTo>
                  <a:lnTo>
                    <a:pt x="25" y="0"/>
                  </a:lnTo>
                  <a:close/>
                </a:path>
              </a:pathLst>
            </a:custGeom>
            <a:solidFill>
              <a:srgbClr val="402000"/>
            </a:solidFill>
            <a:ln w="9525">
              <a:noFill/>
              <a:round/>
              <a:headEnd/>
              <a:tailEnd/>
            </a:ln>
          </p:spPr>
          <p:txBody>
            <a:bodyPr/>
            <a:lstStyle/>
            <a:p>
              <a:endParaRPr lang="zh-CN" altLang="en-US"/>
            </a:p>
          </p:txBody>
        </p:sp>
        <p:sp>
          <p:nvSpPr>
            <p:cNvPr id="624" name="Freeform 368"/>
            <p:cNvSpPr>
              <a:spLocks/>
            </p:cNvSpPr>
            <p:nvPr/>
          </p:nvSpPr>
          <p:spPr bwMode="auto">
            <a:xfrm flipH="1">
              <a:off x="1253" y="2702"/>
              <a:ext cx="5" cy="5"/>
            </a:xfrm>
            <a:custGeom>
              <a:avLst/>
              <a:gdLst/>
              <a:ahLst/>
              <a:cxnLst>
                <a:cxn ang="0">
                  <a:pos x="33" y="16"/>
                </a:cxn>
                <a:cxn ang="0">
                  <a:pos x="25" y="0"/>
                </a:cxn>
                <a:cxn ang="0">
                  <a:pos x="24" y="13"/>
                </a:cxn>
                <a:cxn ang="0">
                  <a:pos x="0" y="26"/>
                </a:cxn>
                <a:cxn ang="0">
                  <a:pos x="3" y="28"/>
                </a:cxn>
                <a:cxn ang="0">
                  <a:pos x="33" y="16"/>
                </a:cxn>
              </a:cxnLst>
              <a:rect l="0" t="0" r="r" b="b"/>
              <a:pathLst>
                <a:path w="33" h="28">
                  <a:moveTo>
                    <a:pt x="33" y="16"/>
                  </a:moveTo>
                  <a:lnTo>
                    <a:pt x="25" y="0"/>
                  </a:lnTo>
                  <a:lnTo>
                    <a:pt x="24" y="13"/>
                  </a:lnTo>
                  <a:lnTo>
                    <a:pt x="0" y="26"/>
                  </a:lnTo>
                  <a:lnTo>
                    <a:pt x="3" y="28"/>
                  </a:lnTo>
                  <a:lnTo>
                    <a:pt x="33" y="16"/>
                  </a:lnTo>
                  <a:close/>
                </a:path>
              </a:pathLst>
            </a:custGeom>
            <a:solidFill>
              <a:srgbClr val="402000"/>
            </a:solidFill>
            <a:ln w="9525">
              <a:noFill/>
              <a:round/>
              <a:headEnd/>
              <a:tailEnd/>
            </a:ln>
          </p:spPr>
          <p:txBody>
            <a:bodyPr/>
            <a:lstStyle/>
            <a:p>
              <a:endParaRPr lang="zh-CN" altLang="en-US"/>
            </a:p>
          </p:txBody>
        </p:sp>
        <p:sp>
          <p:nvSpPr>
            <p:cNvPr id="625" name="Freeform 369"/>
            <p:cNvSpPr>
              <a:spLocks/>
            </p:cNvSpPr>
            <p:nvPr/>
          </p:nvSpPr>
          <p:spPr bwMode="auto">
            <a:xfrm flipH="1">
              <a:off x="1196" y="2709"/>
              <a:ext cx="5" cy="8"/>
            </a:xfrm>
            <a:custGeom>
              <a:avLst/>
              <a:gdLst/>
              <a:ahLst/>
              <a:cxnLst>
                <a:cxn ang="0">
                  <a:pos x="0" y="0"/>
                </a:cxn>
                <a:cxn ang="0">
                  <a:pos x="8" y="21"/>
                </a:cxn>
                <a:cxn ang="0">
                  <a:pos x="23" y="39"/>
                </a:cxn>
                <a:cxn ang="0">
                  <a:pos x="37" y="42"/>
                </a:cxn>
                <a:cxn ang="0">
                  <a:pos x="0" y="0"/>
                </a:cxn>
              </a:cxnLst>
              <a:rect l="0" t="0" r="r" b="b"/>
              <a:pathLst>
                <a:path w="37" h="42">
                  <a:moveTo>
                    <a:pt x="0" y="0"/>
                  </a:moveTo>
                  <a:lnTo>
                    <a:pt x="8" y="21"/>
                  </a:lnTo>
                  <a:lnTo>
                    <a:pt x="23" y="39"/>
                  </a:lnTo>
                  <a:lnTo>
                    <a:pt x="37" y="42"/>
                  </a:lnTo>
                  <a:lnTo>
                    <a:pt x="0" y="0"/>
                  </a:lnTo>
                  <a:close/>
                </a:path>
              </a:pathLst>
            </a:custGeom>
            <a:solidFill>
              <a:srgbClr val="402000"/>
            </a:solidFill>
            <a:ln w="9525">
              <a:noFill/>
              <a:round/>
              <a:headEnd/>
              <a:tailEnd/>
            </a:ln>
          </p:spPr>
          <p:txBody>
            <a:bodyPr/>
            <a:lstStyle/>
            <a:p>
              <a:endParaRPr lang="zh-CN" altLang="en-US"/>
            </a:p>
          </p:txBody>
        </p:sp>
        <p:sp>
          <p:nvSpPr>
            <p:cNvPr id="626" name="Freeform 370"/>
            <p:cNvSpPr>
              <a:spLocks/>
            </p:cNvSpPr>
            <p:nvPr/>
          </p:nvSpPr>
          <p:spPr bwMode="auto">
            <a:xfrm flipH="1">
              <a:off x="1177" y="2746"/>
              <a:ext cx="7" cy="6"/>
            </a:xfrm>
            <a:custGeom>
              <a:avLst/>
              <a:gdLst/>
              <a:ahLst/>
              <a:cxnLst>
                <a:cxn ang="0">
                  <a:pos x="50" y="0"/>
                </a:cxn>
                <a:cxn ang="0">
                  <a:pos x="17" y="14"/>
                </a:cxn>
                <a:cxn ang="0">
                  <a:pos x="0" y="39"/>
                </a:cxn>
                <a:cxn ang="0">
                  <a:pos x="50" y="0"/>
                </a:cxn>
              </a:cxnLst>
              <a:rect l="0" t="0" r="r" b="b"/>
              <a:pathLst>
                <a:path w="50" h="39">
                  <a:moveTo>
                    <a:pt x="50" y="0"/>
                  </a:moveTo>
                  <a:lnTo>
                    <a:pt x="17" y="14"/>
                  </a:lnTo>
                  <a:lnTo>
                    <a:pt x="0" y="39"/>
                  </a:lnTo>
                  <a:lnTo>
                    <a:pt x="50" y="0"/>
                  </a:lnTo>
                  <a:close/>
                </a:path>
              </a:pathLst>
            </a:custGeom>
            <a:solidFill>
              <a:srgbClr val="402000"/>
            </a:solidFill>
            <a:ln w="9525">
              <a:noFill/>
              <a:round/>
              <a:headEnd/>
              <a:tailEnd/>
            </a:ln>
          </p:spPr>
          <p:txBody>
            <a:bodyPr/>
            <a:lstStyle/>
            <a:p>
              <a:endParaRPr lang="zh-CN" altLang="en-US"/>
            </a:p>
          </p:txBody>
        </p:sp>
        <p:sp>
          <p:nvSpPr>
            <p:cNvPr id="627" name="Freeform 371"/>
            <p:cNvSpPr>
              <a:spLocks/>
            </p:cNvSpPr>
            <p:nvPr/>
          </p:nvSpPr>
          <p:spPr bwMode="auto">
            <a:xfrm flipH="1">
              <a:off x="1143" y="2731"/>
              <a:ext cx="31" cy="52"/>
            </a:xfrm>
            <a:custGeom>
              <a:avLst/>
              <a:gdLst/>
              <a:ahLst/>
              <a:cxnLst>
                <a:cxn ang="0">
                  <a:pos x="77" y="17"/>
                </a:cxn>
                <a:cxn ang="0">
                  <a:pos x="42" y="55"/>
                </a:cxn>
                <a:cxn ang="0">
                  <a:pos x="26" y="87"/>
                </a:cxn>
                <a:cxn ang="0">
                  <a:pos x="11" y="138"/>
                </a:cxn>
                <a:cxn ang="0">
                  <a:pos x="11" y="167"/>
                </a:cxn>
                <a:cxn ang="0">
                  <a:pos x="0" y="210"/>
                </a:cxn>
                <a:cxn ang="0">
                  <a:pos x="178" y="267"/>
                </a:cxn>
                <a:cxn ang="0">
                  <a:pos x="219" y="0"/>
                </a:cxn>
                <a:cxn ang="0">
                  <a:pos x="146" y="17"/>
                </a:cxn>
                <a:cxn ang="0">
                  <a:pos x="77" y="17"/>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628" name="Freeform 372"/>
            <p:cNvSpPr>
              <a:spLocks/>
            </p:cNvSpPr>
            <p:nvPr/>
          </p:nvSpPr>
          <p:spPr bwMode="auto">
            <a:xfrm flipH="1">
              <a:off x="1147" y="2736"/>
              <a:ext cx="23" cy="42"/>
            </a:xfrm>
            <a:custGeom>
              <a:avLst/>
              <a:gdLst/>
              <a:ahLst/>
              <a:cxnLst>
                <a:cxn ang="0">
                  <a:pos x="69" y="7"/>
                </a:cxn>
                <a:cxn ang="0">
                  <a:pos x="38" y="42"/>
                </a:cxn>
                <a:cxn ang="0">
                  <a:pos x="12" y="92"/>
                </a:cxn>
                <a:cxn ang="0">
                  <a:pos x="6" y="128"/>
                </a:cxn>
                <a:cxn ang="0">
                  <a:pos x="0" y="171"/>
                </a:cxn>
                <a:cxn ang="0">
                  <a:pos x="140" y="220"/>
                </a:cxn>
                <a:cxn ang="0">
                  <a:pos x="175" y="0"/>
                </a:cxn>
                <a:cxn ang="0">
                  <a:pos x="122" y="10"/>
                </a:cxn>
                <a:cxn ang="0">
                  <a:pos x="69" y="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headEnd/>
              <a:tailEnd/>
            </a:ln>
          </p:spPr>
          <p:txBody>
            <a:bodyPr/>
            <a:lstStyle/>
            <a:p>
              <a:endParaRPr lang="zh-CN" altLang="en-US"/>
            </a:p>
          </p:txBody>
        </p:sp>
        <p:sp>
          <p:nvSpPr>
            <p:cNvPr id="629" name="Freeform 373"/>
            <p:cNvSpPr>
              <a:spLocks/>
            </p:cNvSpPr>
            <p:nvPr/>
          </p:nvSpPr>
          <p:spPr bwMode="auto">
            <a:xfrm flipH="1">
              <a:off x="1046" y="2448"/>
              <a:ext cx="101" cy="156"/>
            </a:xfrm>
            <a:custGeom>
              <a:avLst/>
              <a:gdLst/>
              <a:ahLst/>
              <a:cxnLst>
                <a:cxn ang="0">
                  <a:pos x="243" y="26"/>
                </a:cxn>
                <a:cxn ang="0">
                  <a:pos x="179" y="74"/>
                </a:cxn>
                <a:cxn ang="0">
                  <a:pos x="144" y="131"/>
                </a:cxn>
                <a:cxn ang="0">
                  <a:pos x="112" y="192"/>
                </a:cxn>
                <a:cxn ang="0">
                  <a:pos x="92" y="224"/>
                </a:cxn>
                <a:cxn ang="0">
                  <a:pos x="92" y="259"/>
                </a:cxn>
                <a:cxn ang="0">
                  <a:pos x="109" y="300"/>
                </a:cxn>
                <a:cxn ang="0">
                  <a:pos x="77" y="332"/>
                </a:cxn>
                <a:cxn ang="0">
                  <a:pos x="26" y="420"/>
                </a:cxn>
                <a:cxn ang="0">
                  <a:pos x="0" y="467"/>
                </a:cxn>
                <a:cxn ang="0">
                  <a:pos x="0" y="482"/>
                </a:cxn>
                <a:cxn ang="0">
                  <a:pos x="6" y="498"/>
                </a:cxn>
                <a:cxn ang="0">
                  <a:pos x="28" y="503"/>
                </a:cxn>
                <a:cxn ang="0">
                  <a:pos x="60" y="504"/>
                </a:cxn>
                <a:cxn ang="0">
                  <a:pos x="79" y="511"/>
                </a:cxn>
                <a:cxn ang="0">
                  <a:pos x="77" y="546"/>
                </a:cxn>
                <a:cxn ang="0">
                  <a:pos x="67" y="587"/>
                </a:cxn>
                <a:cxn ang="0">
                  <a:pos x="86" y="609"/>
                </a:cxn>
                <a:cxn ang="0">
                  <a:pos x="80" y="639"/>
                </a:cxn>
                <a:cxn ang="0">
                  <a:pos x="95" y="659"/>
                </a:cxn>
                <a:cxn ang="0">
                  <a:pos x="110" y="713"/>
                </a:cxn>
                <a:cxn ang="0">
                  <a:pos x="133" y="728"/>
                </a:cxn>
                <a:cxn ang="0">
                  <a:pos x="167" y="728"/>
                </a:cxn>
                <a:cxn ang="0">
                  <a:pos x="217" y="721"/>
                </a:cxn>
                <a:cxn ang="0">
                  <a:pos x="269" y="713"/>
                </a:cxn>
                <a:cxn ang="0">
                  <a:pos x="263" y="807"/>
                </a:cxn>
                <a:cxn ang="0">
                  <a:pos x="658" y="681"/>
                </a:cxn>
                <a:cxn ang="0">
                  <a:pos x="626" y="606"/>
                </a:cxn>
                <a:cxn ang="0">
                  <a:pos x="634" y="549"/>
                </a:cxn>
                <a:cxn ang="0">
                  <a:pos x="741" y="441"/>
                </a:cxn>
                <a:cxn ang="0">
                  <a:pos x="741" y="155"/>
                </a:cxn>
                <a:cxn ang="0">
                  <a:pos x="668" y="77"/>
                </a:cxn>
                <a:cxn ang="0">
                  <a:pos x="577" y="35"/>
                </a:cxn>
                <a:cxn ang="0">
                  <a:pos x="481" y="0"/>
                </a:cxn>
                <a:cxn ang="0">
                  <a:pos x="355" y="18"/>
                </a:cxn>
                <a:cxn ang="0">
                  <a:pos x="243" y="26"/>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630" name="Freeform 374"/>
            <p:cNvSpPr>
              <a:spLocks/>
            </p:cNvSpPr>
            <p:nvPr/>
          </p:nvSpPr>
          <p:spPr bwMode="auto">
            <a:xfrm flipH="1">
              <a:off x="1136" y="2542"/>
              <a:ext cx="6" cy="2"/>
            </a:xfrm>
            <a:custGeom>
              <a:avLst/>
              <a:gdLst/>
              <a:ahLst/>
              <a:cxnLst>
                <a:cxn ang="0">
                  <a:pos x="0" y="3"/>
                </a:cxn>
                <a:cxn ang="0">
                  <a:pos x="9" y="8"/>
                </a:cxn>
                <a:cxn ang="0">
                  <a:pos x="30" y="6"/>
                </a:cxn>
                <a:cxn ang="0">
                  <a:pos x="39" y="9"/>
                </a:cxn>
                <a:cxn ang="0">
                  <a:pos x="42" y="2"/>
                </a:cxn>
                <a:cxn ang="0">
                  <a:pos x="29" y="0"/>
                </a:cxn>
                <a:cxn ang="0">
                  <a:pos x="0" y="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headEnd/>
              <a:tailEnd/>
            </a:ln>
          </p:spPr>
          <p:txBody>
            <a:bodyPr/>
            <a:lstStyle/>
            <a:p>
              <a:endParaRPr lang="zh-CN" altLang="en-US"/>
            </a:p>
          </p:txBody>
        </p:sp>
        <p:sp>
          <p:nvSpPr>
            <p:cNvPr id="631" name="Freeform 375"/>
            <p:cNvSpPr>
              <a:spLocks/>
            </p:cNvSpPr>
            <p:nvPr/>
          </p:nvSpPr>
          <p:spPr bwMode="auto">
            <a:xfrm flipH="1">
              <a:off x="1134" y="2537"/>
              <a:ext cx="2" cy="5"/>
            </a:xfrm>
            <a:custGeom>
              <a:avLst/>
              <a:gdLst/>
              <a:ahLst/>
              <a:cxnLst>
                <a:cxn ang="0">
                  <a:pos x="0" y="0"/>
                </a:cxn>
                <a:cxn ang="0">
                  <a:pos x="11" y="7"/>
                </a:cxn>
                <a:cxn ang="0">
                  <a:pos x="11" y="16"/>
                </a:cxn>
                <a:cxn ang="0">
                  <a:pos x="13" y="31"/>
                </a:cxn>
                <a:cxn ang="0">
                  <a:pos x="17" y="12"/>
                </a:cxn>
                <a:cxn ang="0">
                  <a:pos x="17" y="1"/>
                </a:cxn>
                <a:cxn ang="0">
                  <a:pos x="0" y="0"/>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headEnd/>
              <a:tailEnd/>
            </a:ln>
          </p:spPr>
          <p:txBody>
            <a:bodyPr/>
            <a:lstStyle/>
            <a:p>
              <a:endParaRPr lang="zh-CN" altLang="en-US"/>
            </a:p>
          </p:txBody>
        </p:sp>
        <p:sp>
          <p:nvSpPr>
            <p:cNvPr id="632" name="Freeform 376"/>
            <p:cNvSpPr>
              <a:spLocks/>
            </p:cNvSpPr>
            <p:nvPr/>
          </p:nvSpPr>
          <p:spPr bwMode="auto">
            <a:xfrm flipH="1">
              <a:off x="1130" y="2517"/>
              <a:ext cx="2" cy="12"/>
            </a:xfrm>
            <a:custGeom>
              <a:avLst/>
              <a:gdLst/>
              <a:ahLst/>
              <a:cxnLst>
                <a:cxn ang="0">
                  <a:pos x="19" y="0"/>
                </a:cxn>
                <a:cxn ang="0">
                  <a:pos x="5" y="34"/>
                </a:cxn>
                <a:cxn ang="0">
                  <a:pos x="0" y="60"/>
                </a:cxn>
                <a:cxn ang="0">
                  <a:pos x="9" y="43"/>
                </a:cxn>
                <a:cxn ang="0">
                  <a:pos x="19" y="0"/>
                </a:cxn>
              </a:cxnLst>
              <a:rect l="0" t="0" r="r" b="b"/>
              <a:pathLst>
                <a:path w="19" h="60">
                  <a:moveTo>
                    <a:pt x="19" y="0"/>
                  </a:moveTo>
                  <a:lnTo>
                    <a:pt x="5" y="34"/>
                  </a:lnTo>
                  <a:lnTo>
                    <a:pt x="0" y="60"/>
                  </a:lnTo>
                  <a:lnTo>
                    <a:pt x="9" y="43"/>
                  </a:lnTo>
                  <a:lnTo>
                    <a:pt x="19" y="0"/>
                  </a:lnTo>
                  <a:close/>
                </a:path>
              </a:pathLst>
            </a:custGeom>
            <a:solidFill>
              <a:srgbClr val="402000"/>
            </a:solidFill>
            <a:ln w="9525">
              <a:noFill/>
              <a:round/>
              <a:headEnd/>
              <a:tailEnd/>
            </a:ln>
          </p:spPr>
          <p:txBody>
            <a:bodyPr/>
            <a:lstStyle/>
            <a:p>
              <a:endParaRPr lang="zh-CN" altLang="en-US"/>
            </a:p>
          </p:txBody>
        </p:sp>
        <p:sp>
          <p:nvSpPr>
            <p:cNvPr id="633" name="Freeform 377"/>
            <p:cNvSpPr>
              <a:spLocks/>
            </p:cNvSpPr>
            <p:nvPr/>
          </p:nvSpPr>
          <p:spPr bwMode="auto">
            <a:xfrm flipH="1">
              <a:off x="1120" y="2505"/>
              <a:ext cx="11" cy="10"/>
            </a:xfrm>
            <a:custGeom>
              <a:avLst/>
              <a:gdLst/>
              <a:ahLst/>
              <a:cxnLst>
                <a:cxn ang="0">
                  <a:pos x="0" y="0"/>
                </a:cxn>
                <a:cxn ang="0">
                  <a:pos x="17" y="28"/>
                </a:cxn>
                <a:cxn ang="0">
                  <a:pos x="13" y="35"/>
                </a:cxn>
                <a:cxn ang="0">
                  <a:pos x="13" y="40"/>
                </a:cxn>
                <a:cxn ang="0">
                  <a:pos x="9" y="51"/>
                </a:cxn>
                <a:cxn ang="0">
                  <a:pos x="20" y="34"/>
                </a:cxn>
                <a:cxn ang="0">
                  <a:pos x="35" y="34"/>
                </a:cxn>
                <a:cxn ang="0">
                  <a:pos x="52" y="28"/>
                </a:cxn>
                <a:cxn ang="0">
                  <a:pos x="80" y="26"/>
                </a:cxn>
                <a:cxn ang="0">
                  <a:pos x="52" y="9"/>
                </a:cxn>
                <a:cxn ang="0">
                  <a:pos x="0" y="0"/>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headEnd/>
              <a:tailEnd/>
            </a:ln>
          </p:spPr>
          <p:txBody>
            <a:bodyPr/>
            <a:lstStyle/>
            <a:p>
              <a:endParaRPr lang="zh-CN" altLang="en-US"/>
            </a:p>
          </p:txBody>
        </p:sp>
        <p:sp>
          <p:nvSpPr>
            <p:cNvPr id="634" name="Freeform 378"/>
            <p:cNvSpPr>
              <a:spLocks/>
            </p:cNvSpPr>
            <p:nvPr/>
          </p:nvSpPr>
          <p:spPr bwMode="auto">
            <a:xfrm flipH="1">
              <a:off x="1115" y="2492"/>
              <a:ext cx="19" cy="8"/>
            </a:xfrm>
            <a:custGeom>
              <a:avLst/>
              <a:gdLst/>
              <a:ahLst/>
              <a:cxnLst>
                <a:cxn ang="0">
                  <a:pos x="0" y="25"/>
                </a:cxn>
                <a:cxn ang="0">
                  <a:pos x="6" y="42"/>
                </a:cxn>
                <a:cxn ang="0">
                  <a:pos x="20" y="48"/>
                </a:cxn>
                <a:cxn ang="0">
                  <a:pos x="42" y="34"/>
                </a:cxn>
                <a:cxn ang="0">
                  <a:pos x="69" y="25"/>
                </a:cxn>
                <a:cxn ang="0">
                  <a:pos x="113" y="24"/>
                </a:cxn>
                <a:cxn ang="0">
                  <a:pos x="135" y="27"/>
                </a:cxn>
                <a:cxn ang="0">
                  <a:pos x="101" y="12"/>
                </a:cxn>
                <a:cxn ang="0">
                  <a:pos x="77" y="6"/>
                </a:cxn>
                <a:cxn ang="0">
                  <a:pos x="80" y="0"/>
                </a:cxn>
                <a:cxn ang="0">
                  <a:pos x="57" y="9"/>
                </a:cxn>
                <a:cxn ang="0">
                  <a:pos x="59" y="3"/>
                </a:cxn>
                <a:cxn ang="0">
                  <a:pos x="40" y="12"/>
                </a:cxn>
                <a:cxn ang="0">
                  <a:pos x="23" y="12"/>
                </a:cxn>
                <a:cxn ang="0">
                  <a:pos x="0" y="25"/>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headEnd/>
              <a:tailEnd/>
            </a:ln>
          </p:spPr>
          <p:txBody>
            <a:bodyPr/>
            <a:lstStyle/>
            <a:p>
              <a:endParaRPr lang="zh-CN" altLang="en-US"/>
            </a:p>
          </p:txBody>
        </p:sp>
        <p:sp>
          <p:nvSpPr>
            <p:cNvPr id="635" name="Freeform 379"/>
            <p:cNvSpPr>
              <a:spLocks/>
            </p:cNvSpPr>
            <p:nvPr/>
          </p:nvSpPr>
          <p:spPr bwMode="auto">
            <a:xfrm flipH="1">
              <a:off x="1081" y="2503"/>
              <a:ext cx="11" cy="31"/>
            </a:xfrm>
            <a:custGeom>
              <a:avLst/>
              <a:gdLst/>
              <a:ahLst/>
              <a:cxnLst>
                <a:cxn ang="0">
                  <a:pos x="0" y="30"/>
                </a:cxn>
                <a:cxn ang="0">
                  <a:pos x="24" y="10"/>
                </a:cxn>
                <a:cxn ang="0">
                  <a:pos x="52" y="15"/>
                </a:cxn>
                <a:cxn ang="0">
                  <a:pos x="68" y="41"/>
                </a:cxn>
                <a:cxn ang="0">
                  <a:pos x="71" y="77"/>
                </a:cxn>
                <a:cxn ang="0">
                  <a:pos x="68" y="105"/>
                </a:cxn>
                <a:cxn ang="0">
                  <a:pos x="59" y="128"/>
                </a:cxn>
                <a:cxn ang="0">
                  <a:pos x="44" y="93"/>
                </a:cxn>
                <a:cxn ang="0">
                  <a:pos x="31" y="73"/>
                </a:cxn>
                <a:cxn ang="0">
                  <a:pos x="5" y="60"/>
                </a:cxn>
                <a:cxn ang="0">
                  <a:pos x="25" y="89"/>
                </a:cxn>
                <a:cxn ang="0">
                  <a:pos x="47" y="111"/>
                </a:cxn>
                <a:cxn ang="0">
                  <a:pos x="49" y="134"/>
                </a:cxn>
                <a:cxn ang="0">
                  <a:pos x="40" y="156"/>
                </a:cxn>
                <a:cxn ang="0">
                  <a:pos x="28" y="159"/>
                </a:cxn>
                <a:cxn ang="0">
                  <a:pos x="61" y="151"/>
                </a:cxn>
                <a:cxn ang="0">
                  <a:pos x="77" y="117"/>
                </a:cxn>
                <a:cxn ang="0">
                  <a:pos x="78" y="73"/>
                </a:cxn>
                <a:cxn ang="0">
                  <a:pos x="77" y="33"/>
                </a:cxn>
                <a:cxn ang="0">
                  <a:pos x="59" y="7"/>
                </a:cxn>
                <a:cxn ang="0">
                  <a:pos x="34" y="0"/>
                </a:cxn>
                <a:cxn ang="0">
                  <a:pos x="10" y="4"/>
                </a:cxn>
                <a:cxn ang="0">
                  <a:pos x="0" y="30"/>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headEnd/>
              <a:tailEnd/>
            </a:ln>
          </p:spPr>
          <p:txBody>
            <a:bodyPr/>
            <a:lstStyle/>
            <a:p>
              <a:endParaRPr lang="zh-CN" altLang="en-US"/>
            </a:p>
          </p:txBody>
        </p:sp>
        <p:sp>
          <p:nvSpPr>
            <p:cNvPr id="636" name="Freeform 380"/>
            <p:cNvSpPr>
              <a:spLocks/>
            </p:cNvSpPr>
            <p:nvPr/>
          </p:nvSpPr>
          <p:spPr bwMode="auto">
            <a:xfrm flipH="1">
              <a:off x="1077" y="2498"/>
              <a:ext cx="18" cy="42"/>
            </a:xfrm>
            <a:custGeom>
              <a:avLst/>
              <a:gdLst/>
              <a:ahLst/>
              <a:cxnLst>
                <a:cxn ang="0">
                  <a:pos x="0" y="53"/>
                </a:cxn>
                <a:cxn ang="0">
                  <a:pos x="20" y="19"/>
                </a:cxn>
                <a:cxn ang="0">
                  <a:pos x="54" y="9"/>
                </a:cxn>
                <a:cxn ang="0">
                  <a:pos x="95" y="16"/>
                </a:cxn>
                <a:cxn ang="0">
                  <a:pos x="109" y="35"/>
                </a:cxn>
                <a:cxn ang="0">
                  <a:pos x="120" y="67"/>
                </a:cxn>
                <a:cxn ang="0">
                  <a:pos x="120" y="93"/>
                </a:cxn>
                <a:cxn ang="0">
                  <a:pos x="114" y="111"/>
                </a:cxn>
                <a:cxn ang="0">
                  <a:pos x="114" y="137"/>
                </a:cxn>
                <a:cxn ang="0">
                  <a:pos x="107" y="168"/>
                </a:cxn>
                <a:cxn ang="0">
                  <a:pos x="80" y="198"/>
                </a:cxn>
                <a:cxn ang="0">
                  <a:pos x="63" y="198"/>
                </a:cxn>
                <a:cxn ang="0">
                  <a:pos x="40" y="198"/>
                </a:cxn>
                <a:cxn ang="0">
                  <a:pos x="40" y="203"/>
                </a:cxn>
                <a:cxn ang="0">
                  <a:pos x="57" y="215"/>
                </a:cxn>
                <a:cxn ang="0">
                  <a:pos x="76" y="211"/>
                </a:cxn>
                <a:cxn ang="0">
                  <a:pos x="101" y="201"/>
                </a:cxn>
                <a:cxn ang="0">
                  <a:pos x="121" y="171"/>
                </a:cxn>
                <a:cxn ang="0">
                  <a:pos x="123" y="121"/>
                </a:cxn>
                <a:cxn ang="0">
                  <a:pos x="129" y="87"/>
                </a:cxn>
                <a:cxn ang="0">
                  <a:pos x="129" y="58"/>
                </a:cxn>
                <a:cxn ang="0">
                  <a:pos x="117" y="32"/>
                </a:cxn>
                <a:cxn ang="0">
                  <a:pos x="103" y="9"/>
                </a:cxn>
                <a:cxn ang="0">
                  <a:pos x="69" y="0"/>
                </a:cxn>
                <a:cxn ang="0">
                  <a:pos x="20" y="6"/>
                </a:cxn>
                <a:cxn ang="0">
                  <a:pos x="3" y="19"/>
                </a:cxn>
                <a:cxn ang="0">
                  <a:pos x="0" y="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headEnd/>
              <a:tailEnd/>
            </a:ln>
          </p:spPr>
          <p:txBody>
            <a:bodyPr/>
            <a:lstStyle/>
            <a:p>
              <a:endParaRPr lang="zh-CN" altLang="en-US"/>
            </a:p>
          </p:txBody>
        </p:sp>
        <p:sp>
          <p:nvSpPr>
            <p:cNvPr id="637" name="Freeform 381"/>
            <p:cNvSpPr>
              <a:spLocks/>
            </p:cNvSpPr>
            <p:nvPr/>
          </p:nvSpPr>
          <p:spPr bwMode="auto">
            <a:xfrm flipH="1">
              <a:off x="1088" y="2544"/>
              <a:ext cx="16" cy="33"/>
            </a:xfrm>
            <a:custGeom>
              <a:avLst/>
              <a:gdLst/>
              <a:ahLst/>
              <a:cxnLst>
                <a:cxn ang="0">
                  <a:pos x="118" y="0"/>
                </a:cxn>
                <a:cxn ang="0">
                  <a:pos x="102" y="39"/>
                </a:cxn>
                <a:cxn ang="0">
                  <a:pos x="77" y="80"/>
                </a:cxn>
                <a:cxn ang="0">
                  <a:pos x="52" y="116"/>
                </a:cxn>
                <a:cxn ang="0">
                  <a:pos x="17" y="164"/>
                </a:cxn>
                <a:cxn ang="0">
                  <a:pos x="0" y="179"/>
                </a:cxn>
                <a:cxn ang="0">
                  <a:pos x="39" y="159"/>
                </a:cxn>
                <a:cxn ang="0">
                  <a:pos x="70" y="115"/>
                </a:cxn>
                <a:cxn ang="0">
                  <a:pos x="99" y="67"/>
                </a:cxn>
                <a:cxn ang="0">
                  <a:pos x="118" y="0"/>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headEnd/>
              <a:tailEnd/>
            </a:ln>
          </p:spPr>
          <p:txBody>
            <a:bodyPr/>
            <a:lstStyle/>
            <a:p>
              <a:endParaRPr lang="zh-CN" altLang="en-US"/>
            </a:p>
          </p:txBody>
        </p:sp>
        <p:sp>
          <p:nvSpPr>
            <p:cNvPr id="638" name="Freeform 382"/>
            <p:cNvSpPr>
              <a:spLocks/>
            </p:cNvSpPr>
            <p:nvPr/>
          </p:nvSpPr>
          <p:spPr bwMode="auto">
            <a:xfrm flipH="1">
              <a:off x="1039" y="2426"/>
              <a:ext cx="92" cy="130"/>
            </a:xfrm>
            <a:custGeom>
              <a:avLst/>
              <a:gdLst/>
              <a:ahLst/>
              <a:cxnLst>
                <a:cxn ang="0">
                  <a:pos x="54" y="193"/>
                </a:cxn>
                <a:cxn ang="0">
                  <a:pos x="155" y="177"/>
                </a:cxn>
                <a:cxn ang="0">
                  <a:pos x="223" y="187"/>
                </a:cxn>
                <a:cxn ang="0">
                  <a:pos x="264" y="234"/>
                </a:cxn>
                <a:cxn ang="0">
                  <a:pos x="238" y="290"/>
                </a:cxn>
                <a:cxn ang="0">
                  <a:pos x="206" y="311"/>
                </a:cxn>
                <a:cxn ang="0">
                  <a:pos x="197" y="366"/>
                </a:cxn>
                <a:cxn ang="0">
                  <a:pos x="217" y="401"/>
                </a:cxn>
                <a:cxn ang="0">
                  <a:pos x="200" y="453"/>
                </a:cxn>
                <a:cxn ang="0">
                  <a:pos x="242" y="453"/>
                </a:cxn>
                <a:cxn ang="0">
                  <a:pos x="254" y="394"/>
                </a:cxn>
                <a:cxn ang="0">
                  <a:pos x="280" y="366"/>
                </a:cxn>
                <a:cxn ang="0">
                  <a:pos x="329" y="366"/>
                </a:cxn>
                <a:cxn ang="0">
                  <a:pos x="378" y="378"/>
                </a:cxn>
                <a:cxn ang="0">
                  <a:pos x="393" y="419"/>
                </a:cxn>
                <a:cxn ang="0">
                  <a:pos x="399" y="475"/>
                </a:cxn>
                <a:cxn ang="0">
                  <a:pos x="393" y="516"/>
                </a:cxn>
                <a:cxn ang="0">
                  <a:pos x="393" y="547"/>
                </a:cxn>
                <a:cxn ang="0">
                  <a:pos x="396" y="581"/>
                </a:cxn>
                <a:cxn ang="0">
                  <a:pos x="428" y="613"/>
                </a:cxn>
                <a:cxn ang="0">
                  <a:pos x="451" y="632"/>
                </a:cxn>
                <a:cxn ang="0">
                  <a:pos x="510" y="670"/>
                </a:cxn>
                <a:cxn ang="0">
                  <a:pos x="620" y="558"/>
                </a:cxn>
                <a:cxn ang="0">
                  <a:pos x="652" y="466"/>
                </a:cxn>
                <a:cxn ang="0">
                  <a:pos x="665" y="318"/>
                </a:cxn>
                <a:cxn ang="0">
                  <a:pos x="671" y="215"/>
                </a:cxn>
                <a:cxn ang="0">
                  <a:pos x="658" y="114"/>
                </a:cxn>
                <a:cxn ang="0">
                  <a:pos x="629" y="59"/>
                </a:cxn>
                <a:cxn ang="0">
                  <a:pos x="562" y="21"/>
                </a:cxn>
                <a:cxn ang="0">
                  <a:pos x="502" y="8"/>
                </a:cxn>
                <a:cxn ang="0">
                  <a:pos x="384" y="0"/>
                </a:cxn>
                <a:cxn ang="0">
                  <a:pos x="270" y="5"/>
                </a:cxn>
                <a:cxn ang="0">
                  <a:pos x="129" y="30"/>
                </a:cxn>
                <a:cxn ang="0">
                  <a:pos x="64" y="62"/>
                </a:cxn>
                <a:cxn ang="0">
                  <a:pos x="32" y="94"/>
                </a:cxn>
                <a:cxn ang="0">
                  <a:pos x="0" y="140"/>
                </a:cxn>
                <a:cxn ang="0">
                  <a:pos x="6" y="166"/>
                </a:cxn>
                <a:cxn ang="0">
                  <a:pos x="54" y="193"/>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headEnd/>
              <a:tailEnd/>
            </a:ln>
          </p:spPr>
          <p:txBody>
            <a:bodyPr/>
            <a:lstStyle/>
            <a:p>
              <a:endParaRPr lang="zh-CN" altLang="en-US"/>
            </a:p>
          </p:txBody>
        </p:sp>
        <p:sp>
          <p:nvSpPr>
            <p:cNvPr id="639" name="Freeform 383"/>
            <p:cNvSpPr>
              <a:spLocks/>
            </p:cNvSpPr>
            <p:nvPr/>
          </p:nvSpPr>
          <p:spPr bwMode="auto">
            <a:xfrm flipH="1">
              <a:off x="1041" y="2428"/>
              <a:ext cx="87" cy="124"/>
            </a:xfrm>
            <a:custGeom>
              <a:avLst/>
              <a:gdLst/>
              <a:ahLst/>
              <a:cxnLst>
                <a:cxn ang="0">
                  <a:pos x="25" y="98"/>
                </a:cxn>
                <a:cxn ang="0">
                  <a:pos x="13" y="152"/>
                </a:cxn>
                <a:cxn ang="0">
                  <a:pos x="160" y="158"/>
                </a:cxn>
                <a:cxn ang="0">
                  <a:pos x="290" y="126"/>
                </a:cxn>
                <a:cxn ang="0">
                  <a:pos x="229" y="148"/>
                </a:cxn>
                <a:cxn ang="0">
                  <a:pos x="213" y="169"/>
                </a:cxn>
                <a:cxn ang="0">
                  <a:pos x="277" y="163"/>
                </a:cxn>
                <a:cxn ang="0">
                  <a:pos x="293" y="172"/>
                </a:cxn>
                <a:cxn ang="0">
                  <a:pos x="255" y="217"/>
                </a:cxn>
                <a:cxn ang="0">
                  <a:pos x="267" y="226"/>
                </a:cxn>
                <a:cxn ang="0">
                  <a:pos x="232" y="280"/>
                </a:cxn>
                <a:cxn ang="0">
                  <a:pos x="348" y="255"/>
                </a:cxn>
                <a:cxn ang="0">
                  <a:pos x="194" y="310"/>
                </a:cxn>
                <a:cxn ang="0">
                  <a:pos x="280" y="300"/>
                </a:cxn>
                <a:cxn ang="0">
                  <a:pos x="204" y="338"/>
                </a:cxn>
                <a:cxn ang="0">
                  <a:pos x="229" y="358"/>
                </a:cxn>
                <a:cxn ang="0">
                  <a:pos x="354" y="344"/>
                </a:cxn>
                <a:cxn ang="0">
                  <a:pos x="444" y="355"/>
                </a:cxn>
                <a:cxn ang="0">
                  <a:pos x="438" y="379"/>
                </a:cxn>
                <a:cxn ang="0">
                  <a:pos x="460" y="393"/>
                </a:cxn>
                <a:cxn ang="0">
                  <a:pos x="387" y="442"/>
                </a:cxn>
                <a:cxn ang="0">
                  <a:pos x="454" y="440"/>
                </a:cxn>
                <a:cxn ang="0">
                  <a:pos x="387" y="511"/>
                </a:cxn>
                <a:cxn ang="0">
                  <a:pos x="432" y="508"/>
                </a:cxn>
                <a:cxn ang="0">
                  <a:pos x="412" y="586"/>
                </a:cxn>
                <a:cxn ang="0">
                  <a:pos x="496" y="471"/>
                </a:cxn>
                <a:cxn ang="0">
                  <a:pos x="419" y="599"/>
                </a:cxn>
                <a:cxn ang="0">
                  <a:pos x="514" y="553"/>
                </a:cxn>
                <a:cxn ang="0">
                  <a:pos x="491" y="602"/>
                </a:cxn>
                <a:cxn ang="0">
                  <a:pos x="540" y="599"/>
                </a:cxn>
                <a:cxn ang="0">
                  <a:pos x="620" y="386"/>
                </a:cxn>
                <a:cxn ang="0">
                  <a:pos x="582" y="255"/>
                </a:cxn>
                <a:cxn ang="0">
                  <a:pos x="514" y="266"/>
                </a:cxn>
                <a:cxn ang="0">
                  <a:pos x="630" y="223"/>
                </a:cxn>
                <a:cxn ang="0">
                  <a:pos x="551" y="141"/>
                </a:cxn>
                <a:cxn ang="0">
                  <a:pos x="499" y="141"/>
                </a:cxn>
                <a:cxn ang="0">
                  <a:pos x="607" y="69"/>
                </a:cxn>
                <a:cxn ang="0">
                  <a:pos x="482" y="41"/>
                </a:cxn>
                <a:cxn ang="0">
                  <a:pos x="517" y="16"/>
                </a:cxn>
                <a:cxn ang="0">
                  <a:pos x="359" y="13"/>
                </a:cxn>
                <a:cxn ang="0">
                  <a:pos x="298" y="32"/>
                </a:cxn>
                <a:cxn ang="0">
                  <a:pos x="287" y="3"/>
                </a:cxn>
                <a:cxn ang="0">
                  <a:pos x="163" y="54"/>
                </a:cxn>
                <a:cxn ang="0">
                  <a:pos x="184" y="16"/>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headEnd/>
              <a:tailEnd/>
            </a:ln>
          </p:spPr>
          <p:txBody>
            <a:bodyPr/>
            <a:lstStyle/>
            <a:p>
              <a:endParaRPr lang="zh-CN" altLang="en-US"/>
            </a:p>
          </p:txBody>
        </p:sp>
        <p:sp>
          <p:nvSpPr>
            <p:cNvPr id="640" name="Freeform 384"/>
            <p:cNvSpPr>
              <a:spLocks/>
            </p:cNvSpPr>
            <p:nvPr/>
          </p:nvSpPr>
          <p:spPr bwMode="auto">
            <a:xfrm flipH="1">
              <a:off x="1216" y="2742"/>
              <a:ext cx="95" cy="83"/>
            </a:xfrm>
            <a:custGeom>
              <a:avLst/>
              <a:gdLst/>
              <a:ahLst/>
              <a:cxnLst>
                <a:cxn ang="0">
                  <a:pos x="698" y="253"/>
                </a:cxn>
                <a:cxn ang="0">
                  <a:pos x="611" y="233"/>
                </a:cxn>
                <a:cxn ang="0">
                  <a:pos x="579" y="227"/>
                </a:cxn>
                <a:cxn ang="0">
                  <a:pos x="558" y="210"/>
                </a:cxn>
                <a:cxn ang="0">
                  <a:pos x="538" y="182"/>
                </a:cxn>
                <a:cxn ang="0">
                  <a:pos x="496" y="143"/>
                </a:cxn>
                <a:cxn ang="0">
                  <a:pos x="420" y="79"/>
                </a:cxn>
                <a:cxn ang="0">
                  <a:pos x="407" y="58"/>
                </a:cxn>
                <a:cxn ang="0">
                  <a:pos x="387" y="38"/>
                </a:cxn>
                <a:cxn ang="0">
                  <a:pos x="347" y="32"/>
                </a:cxn>
                <a:cxn ang="0">
                  <a:pos x="225" y="11"/>
                </a:cxn>
                <a:cxn ang="0">
                  <a:pos x="192" y="0"/>
                </a:cxn>
                <a:cxn ang="0">
                  <a:pos x="162" y="14"/>
                </a:cxn>
                <a:cxn ang="0">
                  <a:pos x="147" y="27"/>
                </a:cxn>
                <a:cxn ang="0">
                  <a:pos x="75" y="52"/>
                </a:cxn>
                <a:cxn ang="0">
                  <a:pos x="48" y="62"/>
                </a:cxn>
                <a:cxn ang="0">
                  <a:pos x="37" y="73"/>
                </a:cxn>
                <a:cxn ang="0">
                  <a:pos x="24" y="114"/>
                </a:cxn>
                <a:cxn ang="0">
                  <a:pos x="16" y="133"/>
                </a:cxn>
                <a:cxn ang="0">
                  <a:pos x="9" y="146"/>
                </a:cxn>
                <a:cxn ang="0">
                  <a:pos x="0" y="165"/>
                </a:cxn>
                <a:cxn ang="0">
                  <a:pos x="0" y="181"/>
                </a:cxn>
                <a:cxn ang="0">
                  <a:pos x="15" y="191"/>
                </a:cxn>
                <a:cxn ang="0">
                  <a:pos x="43" y="190"/>
                </a:cxn>
                <a:cxn ang="0">
                  <a:pos x="89" y="168"/>
                </a:cxn>
                <a:cxn ang="0">
                  <a:pos x="147" y="158"/>
                </a:cxn>
                <a:cxn ang="0">
                  <a:pos x="198" y="165"/>
                </a:cxn>
                <a:cxn ang="0">
                  <a:pos x="144" y="179"/>
                </a:cxn>
                <a:cxn ang="0">
                  <a:pos x="105" y="191"/>
                </a:cxn>
                <a:cxn ang="0">
                  <a:pos x="61" y="210"/>
                </a:cxn>
                <a:cxn ang="0">
                  <a:pos x="51" y="224"/>
                </a:cxn>
                <a:cxn ang="0">
                  <a:pos x="51" y="242"/>
                </a:cxn>
                <a:cxn ang="0">
                  <a:pos x="67" y="253"/>
                </a:cxn>
                <a:cxn ang="0">
                  <a:pos x="87" y="250"/>
                </a:cxn>
                <a:cxn ang="0">
                  <a:pos x="150" y="233"/>
                </a:cxn>
                <a:cxn ang="0">
                  <a:pos x="205" y="230"/>
                </a:cxn>
                <a:cxn ang="0">
                  <a:pos x="249" y="233"/>
                </a:cxn>
                <a:cxn ang="0">
                  <a:pos x="273" y="250"/>
                </a:cxn>
                <a:cxn ang="0">
                  <a:pos x="301" y="279"/>
                </a:cxn>
                <a:cxn ang="0">
                  <a:pos x="323" y="310"/>
                </a:cxn>
                <a:cxn ang="0">
                  <a:pos x="346" y="342"/>
                </a:cxn>
                <a:cxn ang="0">
                  <a:pos x="364" y="366"/>
                </a:cxn>
                <a:cxn ang="0">
                  <a:pos x="397" y="389"/>
                </a:cxn>
                <a:cxn ang="0">
                  <a:pos x="429" y="396"/>
                </a:cxn>
                <a:cxn ang="0">
                  <a:pos x="464" y="399"/>
                </a:cxn>
                <a:cxn ang="0">
                  <a:pos x="507" y="396"/>
                </a:cxn>
                <a:cxn ang="0">
                  <a:pos x="539" y="393"/>
                </a:cxn>
                <a:cxn ang="0">
                  <a:pos x="582" y="404"/>
                </a:cxn>
                <a:cxn ang="0">
                  <a:pos x="698" y="425"/>
                </a:cxn>
                <a:cxn ang="0">
                  <a:pos x="698" y="253"/>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641" name="Freeform 385"/>
            <p:cNvSpPr>
              <a:spLocks/>
            </p:cNvSpPr>
            <p:nvPr/>
          </p:nvSpPr>
          <p:spPr bwMode="auto">
            <a:xfrm flipH="1">
              <a:off x="1277" y="2756"/>
              <a:ext cx="30" cy="10"/>
            </a:xfrm>
            <a:custGeom>
              <a:avLst/>
              <a:gdLst/>
              <a:ahLst/>
              <a:cxnLst>
                <a:cxn ang="0">
                  <a:pos x="0" y="52"/>
                </a:cxn>
                <a:cxn ang="0">
                  <a:pos x="38" y="36"/>
                </a:cxn>
                <a:cxn ang="0">
                  <a:pos x="69" y="30"/>
                </a:cxn>
                <a:cxn ang="0">
                  <a:pos x="107" y="18"/>
                </a:cxn>
                <a:cxn ang="0">
                  <a:pos x="139" y="11"/>
                </a:cxn>
                <a:cxn ang="0">
                  <a:pos x="189" y="15"/>
                </a:cxn>
                <a:cxn ang="0">
                  <a:pos x="223" y="18"/>
                </a:cxn>
                <a:cxn ang="0">
                  <a:pos x="171" y="8"/>
                </a:cxn>
                <a:cxn ang="0">
                  <a:pos x="127" y="0"/>
                </a:cxn>
                <a:cxn ang="0">
                  <a:pos x="69" y="24"/>
                </a:cxn>
                <a:cxn ang="0">
                  <a:pos x="38" y="28"/>
                </a:cxn>
                <a:cxn ang="0">
                  <a:pos x="3" y="45"/>
                </a:cxn>
                <a:cxn ang="0">
                  <a:pos x="0" y="52"/>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headEnd/>
              <a:tailEnd/>
            </a:ln>
          </p:spPr>
          <p:txBody>
            <a:bodyPr/>
            <a:lstStyle/>
            <a:p>
              <a:endParaRPr lang="zh-CN" altLang="en-US"/>
            </a:p>
          </p:txBody>
        </p:sp>
        <p:sp>
          <p:nvSpPr>
            <p:cNvPr id="642" name="Freeform 386"/>
            <p:cNvSpPr>
              <a:spLocks/>
            </p:cNvSpPr>
            <p:nvPr/>
          </p:nvSpPr>
          <p:spPr bwMode="auto">
            <a:xfrm flipH="1">
              <a:off x="1265" y="2746"/>
              <a:ext cx="25" cy="6"/>
            </a:xfrm>
            <a:custGeom>
              <a:avLst/>
              <a:gdLst/>
              <a:ahLst/>
              <a:cxnLst>
                <a:cxn ang="0">
                  <a:pos x="51" y="0"/>
                </a:cxn>
                <a:cxn ang="0">
                  <a:pos x="29" y="1"/>
                </a:cxn>
                <a:cxn ang="0">
                  <a:pos x="0" y="11"/>
                </a:cxn>
                <a:cxn ang="0">
                  <a:pos x="19" y="9"/>
                </a:cxn>
                <a:cxn ang="0">
                  <a:pos x="48" y="4"/>
                </a:cxn>
                <a:cxn ang="0">
                  <a:pos x="109" y="20"/>
                </a:cxn>
                <a:cxn ang="0">
                  <a:pos x="143" y="30"/>
                </a:cxn>
                <a:cxn ang="0">
                  <a:pos x="181" y="36"/>
                </a:cxn>
                <a:cxn ang="0">
                  <a:pos x="188" y="30"/>
                </a:cxn>
                <a:cxn ang="0">
                  <a:pos x="146" y="22"/>
                </a:cxn>
                <a:cxn ang="0">
                  <a:pos x="97" y="11"/>
                </a:cxn>
                <a:cxn ang="0">
                  <a:pos x="51" y="0"/>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headEnd/>
              <a:tailEnd/>
            </a:ln>
          </p:spPr>
          <p:txBody>
            <a:bodyPr/>
            <a:lstStyle/>
            <a:p>
              <a:endParaRPr lang="zh-CN" altLang="en-US"/>
            </a:p>
          </p:txBody>
        </p:sp>
        <p:sp>
          <p:nvSpPr>
            <p:cNvPr id="643" name="Freeform 387"/>
            <p:cNvSpPr>
              <a:spLocks/>
            </p:cNvSpPr>
            <p:nvPr/>
          </p:nvSpPr>
          <p:spPr bwMode="auto">
            <a:xfrm flipH="1">
              <a:off x="1276" y="2771"/>
              <a:ext cx="10" cy="3"/>
            </a:xfrm>
            <a:custGeom>
              <a:avLst/>
              <a:gdLst/>
              <a:ahLst/>
              <a:cxnLst>
                <a:cxn ang="0">
                  <a:pos x="0" y="8"/>
                </a:cxn>
                <a:cxn ang="0">
                  <a:pos x="8" y="17"/>
                </a:cxn>
                <a:cxn ang="0">
                  <a:pos x="36" y="12"/>
                </a:cxn>
                <a:cxn ang="0">
                  <a:pos x="67" y="12"/>
                </a:cxn>
                <a:cxn ang="0">
                  <a:pos x="76" y="0"/>
                </a:cxn>
                <a:cxn ang="0">
                  <a:pos x="55" y="4"/>
                </a:cxn>
                <a:cxn ang="0">
                  <a:pos x="0" y="8"/>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headEnd/>
              <a:tailEnd/>
            </a:ln>
          </p:spPr>
          <p:txBody>
            <a:bodyPr/>
            <a:lstStyle/>
            <a:p>
              <a:endParaRPr lang="zh-CN" altLang="en-US"/>
            </a:p>
          </p:txBody>
        </p:sp>
        <p:sp>
          <p:nvSpPr>
            <p:cNvPr id="644" name="Freeform 388"/>
            <p:cNvSpPr>
              <a:spLocks/>
            </p:cNvSpPr>
            <p:nvPr/>
          </p:nvSpPr>
          <p:spPr bwMode="auto">
            <a:xfrm flipH="1">
              <a:off x="1305" y="2768"/>
              <a:ext cx="3" cy="6"/>
            </a:xfrm>
            <a:custGeom>
              <a:avLst/>
              <a:gdLst/>
              <a:ahLst/>
              <a:cxnLst>
                <a:cxn ang="0">
                  <a:pos x="19" y="0"/>
                </a:cxn>
                <a:cxn ang="0">
                  <a:pos x="19" y="9"/>
                </a:cxn>
                <a:cxn ang="0">
                  <a:pos x="14" y="24"/>
                </a:cxn>
                <a:cxn ang="0">
                  <a:pos x="0" y="32"/>
                </a:cxn>
                <a:cxn ang="0">
                  <a:pos x="19" y="0"/>
                </a:cxn>
              </a:cxnLst>
              <a:rect l="0" t="0" r="r" b="b"/>
              <a:pathLst>
                <a:path w="19" h="32">
                  <a:moveTo>
                    <a:pt x="19" y="0"/>
                  </a:moveTo>
                  <a:lnTo>
                    <a:pt x="19" y="9"/>
                  </a:lnTo>
                  <a:lnTo>
                    <a:pt x="14" y="24"/>
                  </a:lnTo>
                  <a:lnTo>
                    <a:pt x="0" y="32"/>
                  </a:lnTo>
                  <a:lnTo>
                    <a:pt x="19" y="0"/>
                  </a:lnTo>
                  <a:close/>
                </a:path>
              </a:pathLst>
            </a:custGeom>
            <a:solidFill>
              <a:srgbClr val="402000"/>
            </a:solidFill>
            <a:ln w="9525">
              <a:noFill/>
              <a:round/>
              <a:headEnd/>
              <a:tailEnd/>
            </a:ln>
          </p:spPr>
          <p:txBody>
            <a:bodyPr/>
            <a:lstStyle/>
            <a:p>
              <a:endParaRPr lang="zh-CN" altLang="en-US"/>
            </a:p>
          </p:txBody>
        </p:sp>
        <p:sp>
          <p:nvSpPr>
            <p:cNvPr id="645" name="Freeform 389"/>
            <p:cNvSpPr>
              <a:spLocks/>
            </p:cNvSpPr>
            <p:nvPr/>
          </p:nvSpPr>
          <p:spPr bwMode="auto">
            <a:xfrm flipH="1">
              <a:off x="1261" y="2761"/>
              <a:ext cx="5" cy="8"/>
            </a:xfrm>
            <a:custGeom>
              <a:avLst/>
              <a:gdLst/>
              <a:ahLst/>
              <a:cxnLst>
                <a:cxn ang="0">
                  <a:pos x="0" y="0"/>
                </a:cxn>
                <a:cxn ang="0">
                  <a:pos x="7" y="14"/>
                </a:cxn>
                <a:cxn ang="0">
                  <a:pos x="7" y="24"/>
                </a:cxn>
                <a:cxn ang="0">
                  <a:pos x="35" y="43"/>
                </a:cxn>
                <a:cxn ang="0">
                  <a:pos x="0" y="0"/>
                </a:cxn>
              </a:cxnLst>
              <a:rect l="0" t="0" r="r" b="b"/>
              <a:pathLst>
                <a:path w="35" h="43">
                  <a:moveTo>
                    <a:pt x="0" y="0"/>
                  </a:moveTo>
                  <a:lnTo>
                    <a:pt x="7" y="14"/>
                  </a:lnTo>
                  <a:lnTo>
                    <a:pt x="7" y="24"/>
                  </a:lnTo>
                  <a:lnTo>
                    <a:pt x="35" y="43"/>
                  </a:lnTo>
                  <a:lnTo>
                    <a:pt x="0" y="0"/>
                  </a:lnTo>
                  <a:close/>
                </a:path>
              </a:pathLst>
            </a:custGeom>
            <a:solidFill>
              <a:srgbClr val="402000"/>
            </a:solidFill>
            <a:ln w="9525">
              <a:noFill/>
              <a:round/>
              <a:headEnd/>
              <a:tailEnd/>
            </a:ln>
          </p:spPr>
          <p:txBody>
            <a:bodyPr/>
            <a:lstStyle/>
            <a:p>
              <a:endParaRPr lang="zh-CN" altLang="en-US"/>
            </a:p>
          </p:txBody>
        </p:sp>
        <p:sp>
          <p:nvSpPr>
            <p:cNvPr id="646" name="Freeform 390"/>
            <p:cNvSpPr>
              <a:spLocks/>
            </p:cNvSpPr>
            <p:nvPr/>
          </p:nvSpPr>
          <p:spPr bwMode="auto">
            <a:xfrm flipH="1">
              <a:off x="1242" y="2761"/>
              <a:ext cx="15" cy="23"/>
            </a:xfrm>
            <a:custGeom>
              <a:avLst/>
              <a:gdLst/>
              <a:ahLst/>
              <a:cxnLst>
                <a:cxn ang="0">
                  <a:pos x="0" y="0"/>
                </a:cxn>
                <a:cxn ang="0">
                  <a:pos x="21" y="35"/>
                </a:cxn>
                <a:cxn ang="0">
                  <a:pos x="43" y="63"/>
                </a:cxn>
                <a:cxn ang="0">
                  <a:pos x="114" y="114"/>
                </a:cxn>
                <a:cxn ang="0">
                  <a:pos x="47" y="53"/>
                </a:cxn>
                <a:cxn ang="0">
                  <a:pos x="0" y="0"/>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w="9525">
              <a:noFill/>
              <a:round/>
              <a:headEnd/>
              <a:tailEnd/>
            </a:ln>
          </p:spPr>
          <p:txBody>
            <a:bodyPr/>
            <a:lstStyle/>
            <a:p>
              <a:endParaRPr lang="zh-CN" altLang="en-US"/>
            </a:p>
          </p:txBody>
        </p:sp>
        <p:sp>
          <p:nvSpPr>
            <p:cNvPr id="647" name="Freeform 391"/>
            <p:cNvSpPr>
              <a:spLocks/>
            </p:cNvSpPr>
            <p:nvPr/>
          </p:nvSpPr>
          <p:spPr bwMode="auto">
            <a:xfrm flipH="1">
              <a:off x="1234" y="2793"/>
              <a:ext cx="4" cy="15"/>
            </a:xfrm>
            <a:custGeom>
              <a:avLst/>
              <a:gdLst/>
              <a:ahLst/>
              <a:cxnLst>
                <a:cxn ang="0">
                  <a:pos x="27" y="0"/>
                </a:cxn>
                <a:cxn ang="0">
                  <a:pos x="9" y="29"/>
                </a:cxn>
                <a:cxn ang="0">
                  <a:pos x="4" y="57"/>
                </a:cxn>
                <a:cxn ang="0">
                  <a:pos x="3" y="82"/>
                </a:cxn>
                <a:cxn ang="0">
                  <a:pos x="0" y="47"/>
                </a:cxn>
                <a:cxn ang="0">
                  <a:pos x="3" y="21"/>
                </a:cxn>
                <a:cxn ang="0">
                  <a:pos x="27" y="0"/>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headEnd/>
              <a:tailEnd/>
            </a:ln>
          </p:spPr>
          <p:txBody>
            <a:bodyPr/>
            <a:lstStyle/>
            <a:p>
              <a:endParaRPr lang="zh-CN" altLang="en-US"/>
            </a:p>
          </p:txBody>
        </p:sp>
        <p:sp>
          <p:nvSpPr>
            <p:cNvPr id="648" name="Freeform 392"/>
            <p:cNvSpPr>
              <a:spLocks/>
            </p:cNvSpPr>
            <p:nvPr/>
          </p:nvSpPr>
          <p:spPr bwMode="auto">
            <a:xfrm flipH="1">
              <a:off x="1270" y="2776"/>
              <a:ext cx="1" cy="7"/>
            </a:xfrm>
            <a:custGeom>
              <a:avLst/>
              <a:gdLst/>
              <a:ahLst/>
              <a:cxnLst>
                <a:cxn ang="0">
                  <a:pos x="11" y="0"/>
                </a:cxn>
                <a:cxn ang="0">
                  <a:pos x="15" y="12"/>
                </a:cxn>
                <a:cxn ang="0">
                  <a:pos x="0" y="30"/>
                </a:cxn>
                <a:cxn ang="0">
                  <a:pos x="11" y="0"/>
                </a:cxn>
              </a:cxnLst>
              <a:rect l="0" t="0" r="r" b="b"/>
              <a:pathLst>
                <a:path w="15" h="30">
                  <a:moveTo>
                    <a:pt x="11" y="0"/>
                  </a:moveTo>
                  <a:lnTo>
                    <a:pt x="15" y="12"/>
                  </a:lnTo>
                  <a:lnTo>
                    <a:pt x="0" y="30"/>
                  </a:lnTo>
                  <a:lnTo>
                    <a:pt x="11" y="0"/>
                  </a:lnTo>
                  <a:close/>
                </a:path>
              </a:pathLst>
            </a:custGeom>
            <a:solidFill>
              <a:srgbClr val="402000"/>
            </a:solidFill>
            <a:ln w="9525">
              <a:noFill/>
              <a:round/>
              <a:headEnd/>
              <a:tailEnd/>
            </a:ln>
          </p:spPr>
          <p:txBody>
            <a:bodyPr/>
            <a:lstStyle/>
            <a:p>
              <a:endParaRPr lang="zh-CN" altLang="en-US"/>
            </a:p>
          </p:txBody>
        </p:sp>
        <p:sp>
          <p:nvSpPr>
            <p:cNvPr id="649" name="Freeform 393"/>
            <p:cNvSpPr>
              <a:spLocks/>
            </p:cNvSpPr>
            <p:nvPr/>
          </p:nvSpPr>
          <p:spPr bwMode="auto">
            <a:xfrm flipH="1">
              <a:off x="1131" y="2561"/>
              <a:ext cx="7" cy="6"/>
            </a:xfrm>
            <a:custGeom>
              <a:avLst/>
              <a:gdLst/>
              <a:ahLst/>
              <a:cxnLst>
                <a:cxn ang="0">
                  <a:pos x="0" y="0"/>
                </a:cxn>
                <a:cxn ang="0">
                  <a:pos x="14" y="10"/>
                </a:cxn>
                <a:cxn ang="0">
                  <a:pos x="29" y="15"/>
                </a:cxn>
                <a:cxn ang="0">
                  <a:pos x="43" y="23"/>
                </a:cxn>
                <a:cxn ang="0">
                  <a:pos x="51" y="36"/>
                </a:cxn>
                <a:cxn ang="0">
                  <a:pos x="39" y="32"/>
                </a:cxn>
                <a:cxn ang="0">
                  <a:pos x="14" y="24"/>
                </a:cxn>
                <a:cxn ang="0">
                  <a:pos x="0" y="0"/>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headEnd/>
              <a:tailEnd/>
            </a:ln>
          </p:spPr>
          <p:txBody>
            <a:bodyPr/>
            <a:lstStyle/>
            <a:p>
              <a:endParaRPr lang="zh-CN" altLang="en-US"/>
            </a:p>
          </p:txBody>
        </p:sp>
        <p:sp>
          <p:nvSpPr>
            <p:cNvPr id="650" name="Freeform 394"/>
            <p:cNvSpPr>
              <a:spLocks/>
            </p:cNvSpPr>
            <p:nvPr/>
          </p:nvSpPr>
          <p:spPr bwMode="auto">
            <a:xfrm flipH="1">
              <a:off x="1134" y="2572"/>
              <a:ext cx="1" cy="5"/>
            </a:xfrm>
            <a:custGeom>
              <a:avLst/>
              <a:gdLst/>
              <a:ahLst/>
              <a:cxnLst>
                <a:cxn ang="0">
                  <a:pos x="0" y="0"/>
                </a:cxn>
                <a:cxn ang="0">
                  <a:pos x="14" y="0"/>
                </a:cxn>
                <a:cxn ang="0">
                  <a:pos x="14" y="24"/>
                </a:cxn>
                <a:cxn ang="0">
                  <a:pos x="0" y="0"/>
                </a:cxn>
              </a:cxnLst>
              <a:rect l="0" t="0" r="r" b="b"/>
              <a:pathLst>
                <a:path w="14" h="24">
                  <a:moveTo>
                    <a:pt x="0" y="0"/>
                  </a:moveTo>
                  <a:lnTo>
                    <a:pt x="14" y="0"/>
                  </a:lnTo>
                  <a:lnTo>
                    <a:pt x="14" y="24"/>
                  </a:lnTo>
                  <a:lnTo>
                    <a:pt x="0" y="0"/>
                  </a:lnTo>
                  <a:close/>
                </a:path>
              </a:pathLst>
            </a:custGeom>
            <a:solidFill>
              <a:srgbClr val="402000"/>
            </a:solidFill>
            <a:ln w="9525">
              <a:noFill/>
              <a:round/>
              <a:headEnd/>
              <a:tailEnd/>
            </a:ln>
          </p:spPr>
          <p:txBody>
            <a:bodyPr/>
            <a:lstStyle/>
            <a:p>
              <a:endParaRPr lang="zh-CN" altLang="en-US"/>
            </a:p>
          </p:txBody>
        </p:sp>
        <p:sp>
          <p:nvSpPr>
            <p:cNvPr id="651" name="Freeform 395"/>
            <p:cNvSpPr>
              <a:spLocks/>
            </p:cNvSpPr>
            <p:nvPr/>
          </p:nvSpPr>
          <p:spPr bwMode="auto">
            <a:xfrm flipH="1">
              <a:off x="1107" y="2608"/>
              <a:ext cx="56" cy="208"/>
            </a:xfrm>
            <a:custGeom>
              <a:avLst/>
              <a:gdLst/>
              <a:ahLst/>
              <a:cxnLst>
                <a:cxn ang="0">
                  <a:pos x="369" y="0"/>
                </a:cxn>
                <a:cxn ang="0">
                  <a:pos x="328" y="44"/>
                </a:cxn>
                <a:cxn ang="0">
                  <a:pos x="317" y="108"/>
                </a:cxn>
                <a:cxn ang="0">
                  <a:pos x="254" y="170"/>
                </a:cxn>
                <a:cxn ang="0">
                  <a:pos x="126" y="461"/>
                </a:cxn>
                <a:cxn ang="0">
                  <a:pos x="57" y="724"/>
                </a:cxn>
                <a:cxn ang="0">
                  <a:pos x="0" y="1076"/>
                </a:cxn>
                <a:cxn ang="0">
                  <a:pos x="178" y="919"/>
                </a:cxn>
                <a:cxn ang="0">
                  <a:pos x="431" y="140"/>
                </a:cxn>
                <a:cxn ang="0">
                  <a:pos x="369" y="0"/>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652" name="Freeform 396"/>
            <p:cNvSpPr>
              <a:spLocks/>
            </p:cNvSpPr>
            <p:nvPr/>
          </p:nvSpPr>
          <p:spPr bwMode="auto">
            <a:xfrm flipH="1">
              <a:off x="1012" y="2567"/>
              <a:ext cx="219" cy="349"/>
            </a:xfrm>
            <a:custGeom>
              <a:avLst/>
              <a:gdLst/>
              <a:ahLst/>
              <a:cxnLst>
                <a:cxn ang="0">
                  <a:pos x="1309" y="94"/>
                </a:cxn>
                <a:cxn ang="0">
                  <a:pos x="1258" y="0"/>
                </a:cxn>
                <a:cxn ang="0">
                  <a:pos x="867" y="163"/>
                </a:cxn>
                <a:cxn ang="0">
                  <a:pos x="850" y="288"/>
                </a:cxn>
                <a:cxn ang="0">
                  <a:pos x="818" y="332"/>
                </a:cxn>
                <a:cxn ang="0">
                  <a:pos x="773" y="382"/>
                </a:cxn>
                <a:cxn ang="0">
                  <a:pos x="747" y="472"/>
                </a:cxn>
                <a:cxn ang="0">
                  <a:pos x="660" y="678"/>
                </a:cxn>
                <a:cxn ang="0">
                  <a:pos x="590" y="924"/>
                </a:cxn>
                <a:cxn ang="0">
                  <a:pos x="558" y="1088"/>
                </a:cxn>
                <a:cxn ang="0">
                  <a:pos x="243" y="1094"/>
                </a:cxn>
                <a:cxn ang="0">
                  <a:pos x="192" y="1125"/>
                </a:cxn>
                <a:cxn ang="0">
                  <a:pos x="47" y="1125"/>
                </a:cxn>
                <a:cxn ang="0">
                  <a:pos x="7" y="1189"/>
                </a:cxn>
                <a:cxn ang="0">
                  <a:pos x="0" y="1264"/>
                </a:cxn>
                <a:cxn ang="0">
                  <a:pos x="15" y="1332"/>
                </a:cxn>
                <a:cxn ang="0">
                  <a:pos x="148" y="1358"/>
                </a:cxn>
                <a:cxn ang="0">
                  <a:pos x="211" y="1452"/>
                </a:cxn>
                <a:cxn ang="0">
                  <a:pos x="337" y="1484"/>
                </a:cxn>
                <a:cxn ang="0">
                  <a:pos x="430" y="1484"/>
                </a:cxn>
                <a:cxn ang="0">
                  <a:pos x="538" y="1503"/>
                </a:cxn>
                <a:cxn ang="0">
                  <a:pos x="544" y="1548"/>
                </a:cxn>
                <a:cxn ang="0">
                  <a:pos x="538" y="1642"/>
                </a:cxn>
                <a:cxn ang="0">
                  <a:pos x="550" y="1705"/>
                </a:cxn>
                <a:cxn ang="0">
                  <a:pos x="608" y="1712"/>
                </a:cxn>
                <a:cxn ang="0">
                  <a:pos x="677" y="1724"/>
                </a:cxn>
                <a:cxn ang="0">
                  <a:pos x="747" y="1786"/>
                </a:cxn>
                <a:cxn ang="0">
                  <a:pos x="830" y="1786"/>
                </a:cxn>
                <a:cxn ang="0">
                  <a:pos x="905" y="1779"/>
                </a:cxn>
                <a:cxn ang="0">
                  <a:pos x="1019" y="1744"/>
                </a:cxn>
                <a:cxn ang="0">
                  <a:pos x="1145" y="1756"/>
                </a:cxn>
                <a:cxn ang="0">
                  <a:pos x="1273" y="1792"/>
                </a:cxn>
                <a:cxn ang="0">
                  <a:pos x="1392" y="1766"/>
                </a:cxn>
                <a:cxn ang="0">
                  <a:pos x="1473" y="1674"/>
                </a:cxn>
                <a:cxn ang="0">
                  <a:pos x="1467" y="1571"/>
                </a:cxn>
                <a:cxn ang="0">
                  <a:pos x="1497" y="1446"/>
                </a:cxn>
                <a:cxn ang="0">
                  <a:pos x="1516" y="1282"/>
                </a:cxn>
                <a:cxn ang="0">
                  <a:pos x="1554" y="1131"/>
                </a:cxn>
                <a:cxn ang="0">
                  <a:pos x="1606" y="906"/>
                </a:cxn>
                <a:cxn ang="0">
                  <a:pos x="1598" y="678"/>
                </a:cxn>
                <a:cxn ang="0">
                  <a:pos x="1598" y="478"/>
                </a:cxn>
                <a:cxn ang="0">
                  <a:pos x="1586" y="338"/>
                </a:cxn>
                <a:cxn ang="0">
                  <a:pos x="1554" y="276"/>
                </a:cxn>
                <a:cxn ang="0">
                  <a:pos x="1484" y="225"/>
                </a:cxn>
                <a:cxn ang="0">
                  <a:pos x="1403" y="142"/>
                </a:cxn>
                <a:cxn ang="0">
                  <a:pos x="1309" y="94"/>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653" name="Freeform 397"/>
            <p:cNvSpPr>
              <a:spLocks/>
            </p:cNvSpPr>
            <p:nvPr/>
          </p:nvSpPr>
          <p:spPr bwMode="auto">
            <a:xfrm flipH="1">
              <a:off x="1016" y="2589"/>
              <a:ext cx="138" cy="323"/>
            </a:xfrm>
            <a:custGeom>
              <a:avLst/>
              <a:gdLst/>
              <a:ahLst/>
              <a:cxnLst>
                <a:cxn ang="0">
                  <a:pos x="132" y="1382"/>
                </a:cxn>
                <a:cxn ang="0">
                  <a:pos x="370" y="1363"/>
                </a:cxn>
                <a:cxn ang="0">
                  <a:pos x="573" y="1301"/>
                </a:cxn>
                <a:cxn ang="0">
                  <a:pos x="656" y="1149"/>
                </a:cxn>
                <a:cxn ang="0">
                  <a:pos x="630" y="1050"/>
                </a:cxn>
                <a:cxn ang="0">
                  <a:pos x="787" y="837"/>
                </a:cxn>
                <a:cxn ang="0">
                  <a:pos x="642" y="931"/>
                </a:cxn>
                <a:cxn ang="0">
                  <a:pos x="718" y="741"/>
                </a:cxn>
                <a:cxn ang="0">
                  <a:pos x="845" y="497"/>
                </a:cxn>
                <a:cxn ang="0">
                  <a:pos x="656" y="703"/>
                </a:cxn>
                <a:cxn ang="0">
                  <a:pos x="630" y="378"/>
                </a:cxn>
                <a:cxn ang="0">
                  <a:pos x="535" y="264"/>
                </a:cxn>
                <a:cxn ang="0">
                  <a:pos x="402" y="214"/>
                </a:cxn>
                <a:cxn ang="0">
                  <a:pos x="661" y="126"/>
                </a:cxn>
                <a:cxn ang="0">
                  <a:pos x="781" y="226"/>
                </a:cxn>
                <a:cxn ang="0">
                  <a:pos x="705" y="126"/>
                </a:cxn>
                <a:cxn ang="0">
                  <a:pos x="560" y="82"/>
                </a:cxn>
                <a:cxn ang="0">
                  <a:pos x="661" y="44"/>
                </a:cxn>
                <a:cxn ang="0">
                  <a:pos x="750" y="0"/>
                </a:cxn>
                <a:cxn ang="0">
                  <a:pos x="868" y="94"/>
                </a:cxn>
                <a:cxn ang="0">
                  <a:pos x="976" y="182"/>
                </a:cxn>
                <a:cxn ang="0">
                  <a:pos x="1014" y="334"/>
                </a:cxn>
                <a:cxn ang="0">
                  <a:pos x="1008" y="628"/>
                </a:cxn>
                <a:cxn ang="0">
                  <a:pos x="970" y="975"/>
                </a:cxn>
                <a:cxn ang="0">
                  <a:pos x="913" y="1314"/>
                </a:cxn>
                <a:cxn ang="0">
                  <a:pos x="888" y="1527"/>
                </a:cxn>
                <a:cxn ang="0">
                  <a:pos x="830" y="1627"/>
                </a:cxn>
                <a:cxn ang="0">
                  <a:pos x="699" y="1671"/>
                </a:cxn>
                <a:cxn ang="0">
                  <a:pos x="612" y="1648"/>
                </a:cxn>
                <a:cxn ang="0">
                  <a:pos x="541" y="1559"/>
                </a:cxn>
                <a:cxn ang="0">
                  <a:pos x="516" y="1534"/>
                </a:cxn>
                <a:cxn ang="0">
                  <a:pos x="407" y="1622"/>
                </a:cxn>
                <a:cxn ang="0">
                  <a:pos x="276" y="1652"/>
                </a:cxn>
                <a:cxn ang="0">
                  <a:pos x="170" y="1636"/>
                </a:cxn>
                <a:cxn ang="0">
                  <a:pos x="240" y="1565"/>
                </a:cxn>
                <a:cxn ang="0">
                  <a:pos x="352" y="1446"/>
                </a:cxn>
                <a:cxn ang="0">
                  <a:pos x="176" y="1546"/>
                </a:cxn>
                <a:cxn ang="0">
                  <a:pos x="32" y="1590"/>
                </a:cxn>
                <a:cxn ang="0">
                  <a:pos x="0" y="152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headEnd/>
              <a:tailEnd/>
            </a:ln>
          </p:spPr>
          <p:txBody>
            <a:bodyPr/>
            <a:lstStyle/>
            <a:p>
              <a:endParaRPr lang="zh-CN" altLang="en-US"/>
            </a:p>
          </p:txBody>
        </p:sp>
        <p:sp>
          <p:nvSpPr>
            <p:cNvPr id="654" name="Freeform 398"/>
            <p:cNvSpPr>
              <a:spLocks/>
            </p:cNvSpPr>
            <p:nvPr/>
          </p:nvSpPr>
          <p:spPr bwMode="auto">
            <a:xfrm flipH="1">
              <a:off x="1026" y="2749"/>
              <a:ext cx="42" cy="150"/>
            </a:xfrm>
            <a:custGeom>
              <a:avLst/>
              <a:gdLst/>
              <a:ahLst/>
              <a:cxnLst>
                <a:cxn ang="0">
                  <a:pos x="0" y="774"/>
                </a:cxn>
                <a:cxn ang="0">
                  <a:pos x="51" y="748"/>
                </a:cxn>
                <a:cxn ang="0">
                  <a:pos x="107" y="686"/>
                </a:cxn>
                <a:cxn ang="0">
                  <a:pos x="156" y="573"/>
                </a:cxn>
                <a:cxn ang="0">
                  <a:pos x="183" y="477"/>
                </a:cxn>
                <a:cxn ang="0">
                  <a:pos x="220" y="371"/>
                </a:cxn>
                <a:cxn ang="0">
                  <a:pos x="239" y="270"/>
                </a:cxn>
                <a:cxn ang="0">
                  <a:pos x="270" y="114"/>
                </a:cxn>
                <a:cxn ang="0">
                  <a:pos x="295" y="0"/>
                </a:cxn>
                <a:cxn ang="0">
                  <a:pos x="232" y="226"/>
                </a:cxn>
                <a:cxn ang="0">
                  <a:pos x="183" y="402"/>
                </a:cxn>
                <a:cxn ang="0">
                  <a:pos x="126" y="521"/>
                </a:cxn>
                <a:cxn ang="0">
                  <a:pos x="38" y="648"/>
                </a:cxn>
                <a:cxn ang="0">
                  <a:pos x="0" y="774"/>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headEnd/>
              <a:tailEnd/>
            </a:ln>
          </p:spPr>
          <p:txBody>
            <a:bodyPr/>
            <a:lstStyle/>
            <a:p>
              <a:endParaRPr lang="zh-CN" altLang="en-US"/>
            </a:p>
          </p:txBody>
        </p:sp>
        <p:sp>
          <p:nvSpPr>
            <p:cNvPr id="655" name="Freeform 399"/>
            <p:cNvSpPr>
              <a:spLocks/>
            </p:cNvSpPr>
            <p:nvPr/>
          </p:nvSpPr>
          <p:spPr bwMode="auto">
            <a:xfrm flipH="1">
              <a:off x="1068" y="2628"/>
              <a:ext cx="159" cy="225"/>
            </a:xfrm>
            <a:custGeom>
              <a:avLst/>
              <a:gdLst/>
              <a:ahLst/>
              <a:cxnLst>
                <a:cxn ang="0">
                  <a:pos x="820" y="43"/>
                </a:cxn>
                <a:cxn ang="0">
                  <a:pos x="719" y="213"/>
                </a:cxn>
                <a:cxn ang="0">
                  <a:pos x="739" y="381"/>
                </a:cxn>
                <a:cxn ang="0">
                  <a:pos x="727" y="571"/>
                </a:cxn>
                <a:cxn ang="0">
                  <a:pos x="727" y="621"/>
                </a:cxn>
                <a:cxn ang="0">
                  <a:pos x="739" y="684"/>
                </a:cxn>
                <a:cxn ang="0">
                  <a:pos x="688" y="729"/>
                </a:cxn>
                <a:cxn ang="0">
                  <a:pos x="644" y="779"/>
                </a:cxn>
                <a:cxn ang="0">
                  <a:pos x="569" y="779"/>
                </a:cxn>
                <a:cxn ang="0">
                  <a:pos x="304" y="793"/>
                </a:cxn>
                <a:cxn ang="0">
                  <a:pos x="170" y="831"/>
                </a:cxn>
                <a:cxn ang="0">
                  <a:pos x="0" y="873"/>
                </a:cxn>
                <a:cxn ang="0">
                  <a:pos x="6" y="1004"/>
                </a:cxn>
                <a:cxn ang="0">
                  <a:pos x="109" y="978"/>
                </a:cxn>
                <a:cxn ang="0">
                  <a:pos x="133" y="916"/>
                </a:cxn>
                <a:cxn ang="0">
                  <a:pos x="147" y="1030"/>
                </a:cxn>
                <a:cxn ang="0">
                  <a:pos x="215" y="1118"/>
                </a:cxn>
                <a:cxn ang="0">
                  <a:pos x="403" y="1155"/>
                </a:cxn>
                <a:cxn ang="0">
                  <a:pos x="379" y="1093"/>
                </a:cxn>
                <a:cxn ang="0">
                  <a:pos x="279" y="978"/>
                </a:cxn>
                <a:cxn ang="0">
                  <a:pos x="358" y="929"/>
                </a:cxn>
                <a:cxn ang="0">
                  <a:pos x="403" y="1036"/>
                </a:cxn>
                <a:cxn ang="0">
                  <a:pos x="537" y="1149"/>
                </a:cxn>
                <a:cxn ang="0">
                  <a:pos x="713" y="1149"/>
                </a:cxn>
                <a:cxn ang="0">
                  <a:pos x="517" y="1016"/>
                </a:cxn>
                <a:cxn ang="0">
                  <a:pos x="435" y="929"/>
                </a:cxn>
                <a:cxn ang="0">
                  <a:pos x="479" y="885"/>
                </a:cxn>
                <a:cxn ang="0">
                  <a:pos x="549" y="972"/>
                </a:cxn>
                <a:cxn ang="0">
                  <a:pos x="675" y="1068"/>
                </a:cxn>
                <a:cxn ang="0">
                  <a:pos x="782" y="1123"/>
                </a:cxn>
                <a:cxn ang="0">
                  <a:pos x="921" y="1136"/>
                </a:cxn>
                <a:cxn ang="0">
                  <a:pos x="833" y="1068"/>
                </a:cxn>
                <a:cxn ang="0">
                  <a:pos x="727" y="978"/>
                </a:cxn>
                <a:cxn ang="0">
                  <a:pos x="756" y="929"/>
                </a:cxn>
                <a:cxn ang="0">
                  <a:pos x="808" y="1010"/>
                </a:cxn>
                <a:cxn ang="0">
                  <a:pos x="914" y="1087"/>
                </a:cxn>
                <a:cxn ang="0">
                  <a:pos x="1046" y="1098"/>
                </a:cxn>
                <a:cxn ang="0">
                  <a:pos x="1117" y="991"/>
                </a:cxn>
                <a:cxn ang="0">
                  <a:pos x="878" y="954"/>
                </a:cxn>
                <a:cxn ang="0">
                  <a:pos x="733" y="868"/>
                </a:cxn>
                <a:cxn ang="0">
                  <a:pos x="707" y="793"/>
                </a:cxn>
                <a:cxn ang="0">
                  <a:pos x="765" y="831"/>
                </a:cxn>
                <a:cxn ang="0">
                  <a:pos x="927" y="935"/>
                </a:cxn>
                <a:cxn ang="0">
                  <a:pos x="1117" y="991"/>
                </a:cxn>
                <a:cxn ang="0">
                  <a:pos x="1155" y="767"/>
                </a:cxn>
                <a:cxn ang="0">
                  <a:pos x="1046" y="741"/>
                </a:cxn>
                <a:cxn ang="0">
                  <a:pos x="820" y="761"/>
                </a:cxn>
                <a:cxn ang="0">
                  <a:pos x="782" y="716"/>
                </a:cxn>
                <a:cxn ang="0">
                  <a:pos x="901" y="735"/>
                </a:cxn>
                <a:cxn ang="0">
                  <a:pos x="1155" y="684"/>
                </a:cxn>
                <a:cxn ang="0">
                  <a:pos x="1167" y="483"/>
                </a:cxn>
                <a:cxn ang="0">
                  <a:pos x="1161" y="264"/>
                </a:cxn>
                <a:cxn ang="0">
                  <a:pos x="1034" y="152"/>
                </a:cxn>
                <a:cxn ang="0">
                  <a:pos x="1161" y="201"/>
                </a:cxn>
                <a:cxn ang="0">
                  <a:pos x="1091" y="68"/>
                </a:cxn>
                <a:cxn ang="0">
                  <a:pos x="959" y="0"/>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headEnd/>
              <a:tailEnd/>
            </a:ln>
          </p:spPr>
          <p:txBody>
            <a:bodyPr/>
            <a:lstStyle/>
            <a:p>
              <a:endParaRPr lang="zh-CN" altLang="en-US"/>
            </a:p>
          </p:txBody>
        </p:sp>
        <p:sp>
          <p:nvSpPr>
            <p:cNvPr id="656" name="Freeform 400"/>
            <p:cNvSpPr>
              <a:spLocks/>
            </p:cNvSpPr>
            <p:nvPr/>
          </p:nvSpPr>
          <p:spPr bwMode="auto">
            <a:xfrm flipH="1">
              <a:off x="1078" y="2712"/>
              <a:ext cx="41" cy="50"/>
            </a:xfrm>
            <a:custGeom>
              <a:avLst/>
              <a:gdLst/>
              <a:ahLst/>
              <a:cxnLst>
                <a:cxn ang="0">
                  <a:pos x="0" y="0"/>
                </a:cxn>
                <a:cxn ang="0">
                  <a:pos x="0" y="21"/>
                </a:cxn>
                <a:cxn ang="0">
                  <a:pos x="38" y="71"/>
                </a:cxn>
                <a:cxn ang="0">
                  <a:pos x="75" y="99"/>
                </a:cxn>
                <a:cxn ang="0">
                  <a:pos x="152" y="158"/>
                </a:cxn>
                <a:cxn ang="0">
                  <a:pos x="184" y="182"/>
                </a:cxn>
                <a:cxn ang="0">
                  <a:pos x="260" y="239"/>
                </a:cxn>
                <a:cxn ang="0">
                  <a:pos x="178" y="213"/>
                </a:cxn>
                <a:cxn ang="0">
                  <a:pos x="97" y="188"/>
                </a:cxn>
                <a:cxn ang="0">
                  <a:pos x="16" y="182"/>
                </a:cxn>
                <a:cxn ang="0">
                  <a:pos x="22" y="207"/>
                </a:cxn>
                <a:cxn ang="0">
                  <a:pos x="152" y="231"/>
                </a:cxn>
                <a:cxn ang="0">
                  <a:pos x="222" y="257"/>
                </a:cxn>
                <a:cxn ang="0">
                  <a:pos x="260" y="263"/>
                </a:cxn>
                <a:cxn ang="0">
                  <a:pos x="292" y="252"/>
                </a:cxn>
                <a:cxn ang="0">
                  <a:pos x="295" y="222"/>
                </a:cxn>
                <a:cxn ang="0">
                  <a:pos x="269" y="199"/>
                </a:cxn>
                <a:cxn ang="0">
                  <a:pos x="232" y="162"/>
                </a:cxn>
                <a:cxn ang="0">
                  <a:pos x="188" y="112"/>
                </a:cxn>
                <a:cxn ang="0">
                  <a:pos x="144" y="56"/>
                </a:cxn>
                <a:cxn ang="0">
                  <a:pos x="91" y="17"/>
                </a:cxn>
                <a:cxn ang="0">
                  <a:pos x="35" y="3"/>
                </a:cxn>
                <a:cxn ang="0">
                  <a:pos x="0" y="0"/>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headEnd/>
              <a:tailEnd/>
            </a:ln>
          </p:spPr>
          <p:txBody>
            <a:bodyPr/>
            <a:lstStyle/>
            <a:p>
              <a:endParaRPr lang="zh-CN" altLang="en-US"/>
            </a:p>
          </p:txBody>
        </p:sp>
        <p:sp>
          <p:nvSpPr>
            <p:cNvPr id="657" name="Freeform 401"/>
            <p:cNvSpPr>
              <a:spLocks/>
            </p:cNvSpPr>
            <p:nvPr/>
          </p:nvSpPr>
          <p:spPr bwMode="auto">
            <a:xfrm flipH="1">
              <a:off x="1080" y="2670"/>
              <a:ext cx="36" cy="66"/>
            </a:xfrm>
            <a:custGeom>
              <a:avLst/>
              <a:gdLst/>
              <a:ahLst/>
              <a:cxnLst>
                <a:cxn ang="0">
                  <a:pos x="51" y="0"/>
                </a:cxn>
                <a:cxn ang="0">
                  <a:pos x="13" y="7"/>
                </a:cxn>
                <a:cxn ang="0">
                  <a:pos x="0" y="39"/>
                </a:cxn>
                <a:cxn ang="0">
                  <a:pos x="3" y="65"/>
                </a:cxn>
                <a:cxn ang="0">
                  <a:pos x="26" y="101"/>
                </a:cxn>
                <a:cxn ang="0">
                  <a:pos x="57" y="112"/>
                </a:cxn>
                <a:cxn ang="0">
                  <a:pos x="116" y="149"/>
                </a:cxn>
                <a:cxn ang="0">
                  <a:pos x="172" y="195"/>
                </a:cxn>
                <a:cxn ang="0">
                  <a:pos x="212" y="259"/>
                </a:cxn>
                <a:cxn ang="0">
                  <a:pos x="257" y="325"/>
                </a:cxn>
                <a:cxn ang="0">
                  <a:pos x="270" y="345"/>
                </a:cxn>
                <a:cxn ang="0">
                  <a:pos x="257" y="267"/>
                </a:cxn>
                <a:cxn ang="0">
                  <a:pos x="247" y="198"/>
                </a:cxn>
                <a:cxn ang="0">
                  <a:pos x="225" y="140"/>
                </a:cxn>
                <a:cxn ang="0">
                  <a:pos x="188" y="86"/>
                </a:cxn>
                <a:cxn ang="0">
                  <a:pos x="90" y="10"/>
                </a:cxn>
                <a:cxn ang="0">
                  <a:pos x="51" y="0"/>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headEnd/>
              <a:tailEnd/>
            </a:ln>
          </p:spPr>
          <p:txBody>
            <a:bodyPr/>
            <a:lstStyle/>
            <a:p>
              <a:endParaRPr lang="zh-CN" altLang="en-US"/>
            </a:p>
          </p:txBody>
        </p:sp>
        <p:sp>
          <p:nvSpPr>
            <p:cNvPr id="658" name="Freeform 402"/>
            <p:cNvSpPr>
              <a:spLocks/>
            </p:cNvSpPr>
            <p:nvPr/>
          </p:nvSpPr>
          <p:spPr bwMode="auto">
            <a:xfrm flipH="1">
              <a:off x="1084" y="2604"/>
              <a:ext cx="39" cy="39"/>
            </a:xfrm>
            <a:custGeom>
              <a:avLst/>
              <a:gdLst/>
              <a:ahLst/>
              <a:cxnLst>
                <a:cxn ang="0">
                  <a:pos x="0" y="199"/>
                </a:cxn>
                <a:cxn ang="0">
                  <a:pos x="49" y="156"/>
                </a:cxn>
                <a:cxn ang="0">
                  <a:pos x="130" y="125"/>
                </a:cxn>
                <a:cxn ang="0">
                  <a:pos x="185" y="111"/>
                </a:cxn>
                <a:cxn ang="0">
                  <a:pos x="287" y="0"/>
                </a:cxn>
                <a:cxn ang="0">
                  <a:pos x="211" y="44"/>
                </a:cxn>
                <a:cxn ang="0">
                  <a:pos x="142" y="74"/>
                </a:cxn>
                <a:cxn ang="0">
                  <a:pos x="93" y="99"/>
                </a:cxn>
                <a:cxn ang="0">
                  <a:pos x="68" y="125"/>
                </a:cxn>
                <a:cxn ang="0">
                  <a:pos x="0" y="19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headEnd/>
              <a:tailEnd/>
            </a:ln>
          </p:spPr>
          <p:txBody>
            <a:bodyPr/>
            <a:lstStyle/>
            <a:p>
              <a:endParaRPr lang="zh-CN" altLang="en-US"/>
            </a:p>
          </p:txBody>
        </p:sp>
        <p:sp>
          <p:nvSpPr>
            <p:cNvPr id="659" name="Freeform 403"/>
            <p:cNvSpPr>
              <a:spLocks/>
            </p:cNvSpPr>
            <p:nvPr/>
          </p:nvSpPr>
          <p:spPr bwMode="auto">
            <a:xfrm flipH="1">
              <a:off x="1131" y="2675"/>
              <a:ext cx="22" cy="99"/>
            </a:xfrm>
            <a:custGeom>
              <a:avLst/>
              <a:gdLst/>
              <a:ahLst/>
              <a:cxnLst>
                <a:cxn ang="0">
                  <a:pos x="0" y="514"/>
                </a:cxn>
                <a:cxn ang="0">
                  <a:pos x="81" y="514"/>
                </a:cxn>
                <a:cxn ang="0">
                  <a:pos x="106" y="508"/>
                </a:cxn>
                <a:cxn ang="0">
                  <a:pos x="106" y="489"/>
                </a:cxn>
                <a:cxn ang="0">
                  <a:pos x="124" y="470"/>
                </a:cxn>
                <a:cxn ang="0">
                  <a:pos x="150" y="451"/>
                </a:cxn>
                <a:cxn ang="0">
                  <a:pos x="137" y="433"/>
                </a:cxn>
                <a:cxn ang="0">
                  <a:pos x="137" y="407"/>
                </a:cxn>
                <a:cxn ang="0">
                  <a:pos x="156" y="376"/>
                </a:cxn>
                <a:cxn ang="0">
                  <a:pos x="156" y="344"/>
                </a:cxn>
                <a:cxn ang="0">
                  <a:pos x="144" y="306"/>
                </a:cxn>
                <a:cxn ang="0">
                  <a:pos x="144" y="224"/>
                </a:cxn>
                <a:cxn ang="0">
                  <a:pos x="162" y="150"/>
                </a:cxn>
                <a:cxn ang="0">
                  <a:pos x="156" y="94"/>
                </a:cxn>
                <a:cxn ang="0">
                  <a:pos x="156" y="0"/>
                </a:cxn>
                <a:cxn ang="0">
                  <a:pos x="106" y="142"/>
                </a:cxn>
                <a:cxn ang="0">
                  <a:pos x="62" y="275"/>
                </a:cxn>
                <a:cxn ang="0">
                  <a:pos x="32" y="419"/>
                </a:cxn>
                <a:cxn ang="0">
                  <a:pos x="0" y="514"/>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headEnd/>
              <a:tailEnd/>
            </a:ln>
          </p:spPr>
          <p:txBody>
            <a:bodyPr/>
            <a:lstStyle/>
            <a:p>
              <a:endParaRPr lang="zh-CN" altLang="en-US"/>
            </a:p>
          </p:txBody>
        </p:sp>
        <p:sp>
          <p:nvSpPr>
            <p:cNvPr id="660" name="Freeform 404"/>
            <p:cNvSpPr>
              <a:spLocks/>
            </p:cNvSpPr>
            <p:nvPr/>
          </p:nvSpPr>
          <p:spPr bwMode="auto">
            <a:xfrm flipH="1">
              <a:off x="1081" y="2783"/>
              <a:ext cx="39" cy="18"/>
            </a:xfrm>
            <a:custGeom>
              <a:avLst/>
              <a:gdLst/>
              <a:ahLst/>
              <a:cxnLst>
                <a:cxn ang="0">
                  <a:pos x="232" y="47"/>
                </a:cxn>
                <a:cxn ang="0">
                  <a:pos x="168" y="19"/>
                </a:cxn>
                <a:cxn ang="0">
                  <a:pos x="110" y="4"/>
                </a:cxn>
                <a:cxn ang="0">
                  <a:pos x="32" y="0"/>
                </a:cxn>
                <a:cxn ang="0">
                  <a:pos x="0" y="6"/>
                </a:cxn>
                <a:cxn ang="0">
                  <a:pos x="15" y="37"/>
                </a:cxn>
                <a:cxn ang="0">
                  <a:pos x="45" y="61"/>
                </a:cxn>
                <a:cxn ang="0">
                  <a:pos x="113" y="79"/>
                </a:cxn>
                <a:cxn ang="0">
                  <a:pos x="219" y="97"/>
                </a:cxn>
                <a:cxn ang="0">
                  <a:pos x="289" y="91"/>
                </a:cxn>
                <a:cxn ang="0">
                  <a:pos x="232" y="47"/>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headEnd/>
              <a:tailEnd/>
            </a:ln>
          </p:spPr>
          <p:txBody>
            <a:bodyPr/>
            <a:lstStyle/>
            <a:p>
              <a:endParaRPr lang="zh-CN" altLang="en-US"/>
            </a:p>
          </p:txBody>
        </p:sp>
        <p:sp>
          <p:nvSpPr>
            <p:cNvPr id="661" name="Freeform 405"/>
            <p:cNvSpPr>
              <a:spLocks/>
            </p:cNvSpPr>
            <p:nvPr/>
          </p:nvSpPr>
          <p:spPr bwMode="auto">
            <a:xfrm flipH="1">
              <a:off x="1128" y="2791"/>
              <a:ext cx="25" cy="42"/>
            </a:xfrm>
            <a:custGeom>
              <a:avLst/>
              <a:gdLst/>
              <a:ahLst/>
              <a:cxnLst>
                <a:cxn ang="0">
                  <a:pos x="81" y="59"/>
                </a:cxn>
                <a:cxn ang="0">
                  <a:pos x="59" y="14"/>
                </a:cxn>
                <a:cxn ang="0">
                  <a:pos x="26" y="0"/>
                </a:cxn>
                <a:cxn ang="0">
                  <a:pos x="3" y="11"/>
                </a:cxn>
                <a:cxn ang="0">
                  <a:pos x="0" y="35"/>
                </a:cxn>
                <a:cxn ang="0">
                  <a:pos x="15" y="76"/>
                </a:cxn>
                <a:cxn ang="0">
                  <a:pos x="40" y="115"/>
                </a:cxn>
                <a:cxn ang="0">
                  <a:pos x="71" y="150"/>
                </a:cxn>
                <a:cxn ang="0">
                  <a:pos x="113" y="185"/>
                </a:cxn>
                <a:cxn ang="0">
                  <a:pos x="176" y="216"/>
                </a:cxn>
                <a:cxn ang="0">
                  <a:pos x="119" y="153"/>
                </a:cxn>
                <a:cxn ang="0">
                  <a:pos x="100" y="108"/>
                </a:cxn>
                <a:cxn ang="0">
                  <a:pos x="81" y="59"/>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headEnd/>
              <a:tailEnd/>
            </a:ln>
          </p:spPr>
          <p:txBody>
            <a:bodyPr/>
            <a:lstStyle/>
            <a:p>
              <a:endParaRPr lang="zh-CN" altLang="en-US"/>
            </a:p>
          </p:txBody>
        </p:sp>
        <p:sp>
          <p:nvSpPr>
            <p:cNvPr id="662" name="Freeform 406"/>
            <p:cNvSpPr>
              <a:spLocks/>
            </p:cNvSpPr>
            <p:nvPr/>
          </p:nvSpPr>
          <p:spPr bwMode="auto">
            <a:xfrm flipH="1">
              <a:off x="1057" y="2571"/>
              <a:ext cx="57" cy="52"/>
            </a:xfrm>
            <a:custGeom>
              <a:avLst/>
              <a:gdLst/>
              <a:ahLst/>
              <a:cxnLst>
                <a:cxn ang="0">
                  <a:pos x="0" y="260"/>
                </a:cxn>
                <a:cxn ang="0">
                  <a:pos x="13" y="153"/>
                </a:cxn>
                <a:cxn ang="0">
                  <a:pos x="101" y="116"/>
                </a:cxn>
                <a:cxn ang="0">
                  <a:pos x="220" y="69"/>
                </a:cxn>
                <a:cxn ang="0">
                  <a:pos x="304" y="35"/>
                </a:cxn>
                <a:cxn ang="0">
                  <a:pos x="386" y="0"/>
                </a:cxn>
                <a:cxn ang="0">
                  <a:pos x="418" y="76"/>
                </a:cxn>
                <a:cxn ang="0">
                  <a:pos x="341" y="119"/>
                </a:cxn>
                <a:cxn ang="0">
                  <a:pos x="252" y="150"/>
                </a:cxn>
                <a:cxn ang="0">
                  <a:pos x="182" y="170"/>
                </a:cxn>
                <a:cxn ang="0">
                  <a:pos x="98" y="216"/>
                </a:cxn>
                <a:cxn ang="0">
                  <a:pos x="0" y="260"/>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headEnd/>
              <a:tailEnd/>
            </a:ln>
          </p:spPr>
          <p:txBody>
            <a:bodyPr/>
            <a:lstStyle/>
            <a:p>
              <a:endParaRPr lang="zh-CN" altLang="en-US"/>
            </a:p>
          </p:txBody>
        </p:sp>
        <p:sp>
          <p:nvSpPr>
            <p:cNvPr id="663" name="Freeform 407"/>
            <p:cNvSpPr>
              <a:spLocks/>
            </p:cNvSpPr>
            <p:nvPr/>
          </p:nvSpPr>
          <p:spPr bwMode="auto">
            <a:xfrm flipH="1">
              <a:off x="992" y="2806"/>
              <a:ext cx="117" cy="226"/>
            </a:xfrm>
            <a:custGeom>
              <a:avLst/>
              <a:gdLst/>
              <a:ahLst/>
              <a:cxnLst>
                <a:cxn ang="0">
                  <a:pos x="385" y="172"/>
                </a:cxn>
                <a:cxn ang="0">
                  <a:pos x="543" y="158"/>
                </a:cxn>
                <a:cxn ang="0">
                  <a:pos x="637" y="133"/>
                </a:cxn>
                <a:cxn ang="0">
                  <a:pos x="667" y="90"/>
                </a:cxn>
                <a:cxn ang="0">
                  <a:pos x="667" y="52"/>
                </a:cxn>
                <a:cxn ang="0">
                  <a:pos x="694" y="20"/>
                </a:cxn>
                <a:cxn ang="0">
                  <a:pos x="782" y="0"/>
                </a:cxn>
                <a:cxn ang="0">
                  <a:pos x="863" y="7"/>
                </a:cxn>
                <a:cxn ang="0">
                  <a:pos x="763" y="907"/>
                </a:cxn>
                <a:cxn ang="0">
                  <a:pos x="694" y="990"/>
                </a:cxn>
                <a:cxn ang="0">
                  <a:pos x="605" y="1071"/>
                </a:cxn>
                <a:cxn ang="0">
                  <a:pos x="481" y="1134"/>
                </a:cxn>
                <a:cxn ang="0">
                  <a:pos x="334" y="1153"/>
                </a:cxn>
                <a:cxn ang="0">
                  <a:pos x="138" y="1164"/>
                </a:cxn>
                <a:cxn ang="0">
                  <a:pos x="25" y="1147"/>
                </a:cxn>
                <a:cxn ang="0">
                  <a:pos x="0" y="1083"/>
                </a:cxn>
                <a:cxn ang="0">
                  <a:pos x="13" y="1001"/>
                </a:cxn>
                <a:cxn ang="0">
                  <a:pos x="95" y="750"/>
                </a:cxn>
                <a:cxn ang="0">
                  <a:pos x="163" y="499"/>
                </a:cxn>
                <a:cxn ang="0">
                  <a:pos x="195" y="310"/>
                </a:cxn>
                <a:cxn ang="0">
                  <a:pos x="195" y="259"/>
                </a:cxn>
                <a:cxn ang="0">
                  <a:pos x="239" y="190"/>
                </a:cxn>
                <a:cxn ang="0">
                  <a:pos x="291" y="172"/>
                </a:cxn>
                <a:cxn ang="0">
                  <a:pos x="385" y="172"/>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664" name="Freeform 408"/>
            <p:cNvSpPr>
              <a:spLocks/>
            </p:cNvSpPr>
            <p:nvPr/>
          </p:nvSpPr>
          <p:spPr bwMode="auto">
            <a:xfrm flipH="1">
              <a:off x="995" y="2818"/>
              <a:ext cx="101" cy="205"/>
            </a:xfrm>
            <a:custGeom>
              <a:avLst/>
              <a:gdLst/>
              <a:ahLst/>
              <a:cxnLst>
                <a:cxn ang="0">
                  <a:pos x="257" y="214"/>
                </a:cxn>
                <a:cxn ang="0">
                  <a:pos x="397" y="207"/>
                </a:cxn>
                <a:cxn ang="0">
                  <a:pos x="542" y="182"/>
                </a:cxn>
                <a:cxn ang="0">
                  <a:pos x="628" y="138"/>
                </a:cxn>
                <a:cxn ang="0">
                  <a:pos x="679" y="100"/>
                </a:cxn>
                <a:cxn ang="0">
                  <a:pos x="743" y="0"/>
                </a:cxn>
                <a:cxn ang="0">
                  <a:pos x="648" y="822"/>
                </a:cxn>
                <a:cxn ang="0">
                  <a:pos x="585" y="898"/>
                </a:cxn>
                <a:cxn ang="0">
                  <a:pos x="516" y="967"/>
                </a:cxn>
                <a:cxn ang="0">
                  <a:pos x="428" y="1016"/>
                </a:cxn>
                <a:cxn ang="0">
                  <a:pos x="353" y="1042"/>
                </a:cxn>
                <a:cxn ang="0">
                  <a:pos x="257" y="1055"/>
                </a:cxn>
                <a:cxn ang="0">
                  <a:pos x="170" y="1068"/>
                </a:cxn>
                <a:cxn ang="0">
                  <a:pos x="69" y="1068"/>
                </a:cxn>
                <a:cxn ang="0">
                  <a:pos x="24" y="1055"/>
                </a:cxn>
                <a:cxn ang="0">
                  <a:pos x="0" y="1016"/>
                </a:cxn>
                <a:cxn ang="0">
                  <a:pos x="11" y="956"/>
                </a:cxn>
                <a:cxn ang="0">
                  <a:pos x="75" y="809"/>
                </a:cxn>
                <a:cxn ang="0">
                  <a:pos x="184" y="321"/>
                </a:cxn>
                <a:cxn ang="0">
                  <a:pos x="201" y="252"/>
                </a:cxn>
                <a:cxn ang="0">
                  <a:pos x="257" y="214"/>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headEnd/>
              <a:tailEnd/>
            </a:ln>
          </p:spPr>
          <p:txBody>
            <a:bodyPr/>
            <a:lstStyle/>
            <a:p>
              <a:endParaRPr lang="zh-CN" altLang="en-US"/>
            </a:p>
          </p:txBody>
        </p:sp>
      </p:grpSp>
      <p:grpSp>
        <p:nvGrpSpPr>
          <p:cNvPr id="665" name="Group 411"/>
          <p:cNvGrpSpPr>
            <a:grpSpLocks/>
          </p:cNvGrpSpPr>
          <p:nvPr/>
        </p:nvGrpSpPr>
        <p:grpSpPr bwMode="auto">
          <a:xfrm flipH="1">
            <a:off x="10599269" y="5682506"/>
            <a:ext cx="969169" cy="919162"/>
            <a:chOff x="992" y="2426"/>
            <a:chExt cx="540" cy="641"/>
          </a:xfrm>
        </p:grpSpPr>
        <p:sp>
          <p:nvSpPr>
            <p:cNvPr id="666" name="Freeform 313"/>
            <p:cNvSpPr>
              <a:spLocks/>
            </p:cNvSpPr>
            <p:nvPr/>
          </p:nvSpPr>
          <p:spPr bwMode="auto">
            <a:xfrm flipH="1">
              <a:off x="1251" y="2660"/>
              <a:ext cx="161" cy="143"/>
            </a:xfrm>
            <a:custGeom>
              <a:avLst/>
              <a:gdLst/>
              <a:ahLst/>
              <a:cxnLst>
                <a:cxn ang="0">
                  <a:pos x="0" y="225"/>
                </a:cxn>
                <a:cxn ang="0">
                  <a:pos x="0" y="738"/>
                </a:cxn>
                <a:cxn ang="0">
                  <a:pos x="1188" y="360"/>
                </a:cxn>
                <a:cxn ang="0">
                  <a:pos x="1188" y="0"/>
                </a:cxn>
                <a:cxn ang="0">
                  <a:pos x="0" y="225"/>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667" name="Freeform 314"/>
            <p:cNvSpPr>
              <a:spLocks/>
            </p:cNvSpPr>
            <p:nvPr/>
          </p:nvSpPr>
          <p:spPr bwMode="auto">
            <a:xfrm flipH="1">
              <a:off x="1412" y="2694"/>
              <a:ext cx="120" cy="109"/>
            </a:xfrm>
            <a:custGeom>
              <a:avLst/>
              <a:gdLst/>
              <a:ahLst/>
              <a:cxnLst>
                <a:cxn ang="0">
                  <a:pos x="882" y="50"/>
                </a:cxn>
                <a:cxn ang="0">
                  <a:pos x="882" y="563"/>
                </a:cxn>
                <a:cxn ang="0">
                  <a:pos x="0" y="436"/>
                </a:cxn>
                <a:cxn ang="0">
                  <a:pos x="0" y="0"/>
                </a:cxn>
                <a:cxn ang="0">
                  <a:pos x="882" y="50"/>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668" name="Freeform 315"/>
            <p:cNvSpPr>
              <a:spLocks/>
            </p:cNvSpPr>
            <p:nvPr/>
          </p:nvSpPr>
          <p:spPr bwMode="auto">
            <a:xfrm flipH="1">
              <a:off x="1251" y="2660"/>
              <a:ext cx="281" cy="44"/>
            </a:xfrm>
            <a:custGeom>
              <a:avLst/>
              <a:gdLst/>
              <a:ahLst/>
              <a:cxnLst>
                <a:cxn ang="0">
                  <a:pos x="0" y="175"/>
                </a:cxn>
                <a:cxn ang="0">
                  <a:pos x="892" y="225"/>
                </a:cxn>
                <a:cxn ang="0">
                  <a:pos x="2070" y="0"/>
                </a:cxn>
                <a:cxn ang="0">
                  <a:pos x="1202" y="0"/>
                </a:cxn>
                <a:cxn ang="0">
                  <a:pos x="0" y="175"/>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669" name="Freeform 316"/>
            <p:cNvSpPr>
              <a:spLocks/>
            </p:cNvSpPr>
            <p:nvPr/>
          </p:nvSpPr>
          <p:spPr bwMode="auto">
            <a:xfrm flipH="1">
              <a:off x="1338" y="2648"/>
              <a:ext cx="102" cy="40"/>
            </a:xfrm>
            <a:custGeom>
              <a:avLst/>
              <a:gdLst/>
              <a:ahLst/>
              <a:cxnLst>
                <a:cxn ang="0">
                  <a:pos x="0" y="120"/>
                </a:cxn>
                <a:cxn ang="0">
                  <a:pos x="0" y="188"/>
                </a:cxn>
                <a:cxn ang="0">
                  <a:pos x="351" y="210"/>
                </a:cxn>
                <a:cxn ang="0">
                  <a:pos x="751" y="135"/>
                </a:cxn>
                <a:cxn ang="0">
                  <a:pos x="751" y="0"/>
                </a:cxn>
                <a:cxn ang="0">
                  <a:pos x="0" y="120"/>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670" name="Freeform 317"/>
            <p:cNvSpPr>
              <a:spLocks/>
            </p:cNvSpPr>
            <p:nvPr/>
          </p:nvSpPr>
          <p:spPr bwMode="auto">
            <a:xfrm flipH="1">
              <a:off x="1282" y="2475"/>
              <a:ext cx="131" cy="198"/>
            </a:xfrm>
            <a:custGeom>
              <a:avLst/>
              <a:gdLst/>
              <a:ahLst/>
              <a:cxnLst>
                <a:cxn ang="0">
                  <a:pos x="135" y="1031"/>
                </a:cxn>
                <a:cxn ang="0">
                  <a:pos x="0" y="33"/>
                </a:cxn>
                <a:cxn ang="0">
                  <a:pos x="827" y="0"/>
                </a:cxn>
                <a:cxn ang="0">
                  <a:pos x="960" y="889"/>
                </a:cxn>
                <a:cxn ang="0">
                  <a:pos x="135" y="1031"/>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671" name="Freeform 318"/>
            <p:cNvSpPr>
              <a:spLocks/>
            </p:cNvSpPr>
            <p:nvPr/>
          </p:nvSpPr>
          <p:spPr bwMode="auto">
            <a:xfrm flipH="1">
              <a:off x="1396" y="2480"/>
              <a:ext cx="114" cy="198"/>
            </a:xfrm>
            <a:custGeom>
              <a:avLst/>
              <a:gdLst/>
              <a:ahLst/>
              <a:cxnLst>
                <a:cxn ang="0">
                  <a:pos x="715" y="0"/>
                </a:cxn>
                <a:cxn ang="0">
                  <a:pos x="0" y="228"/>
                </a:cxn>
                <a:cxn ang="0">
                  <a:pos x="102" y="1026"/>
                </a:cxn>
                <a:cxn ang="0">
                  <a:pos x="850" y="1000"/>
                </a:cxn>
                <a:cxn ang="0">
                  <a:pos x="715" y="0"/>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672" name="Freeform 319"/>
            <p:cNvSpPr>
              <a:spLocks/>
            </p:cNvSpPr>
            <p:nvPr/>
          </p:nvSpPr>
          <p:spPr bwMode="auto">
            <a:xfrm flipH="1">
              <a:off x="1297" y="2495"/>
              <a:ext cx="95" cy="148"/>
            </a:xfrm>
            <a:custGeom>
              <a:avLst/>
              <a:gdLst/>
              <a:ahLst/>
              <a:cxnLst>
                <a:cxn ang="0">
                  <a:pos x="0" y="36"/>
                </a:cxn>
                <a:cxn ang="0">
                  <a:pos x="98" y="778"/>
                </a:cxn>
                <a:cxn ang="0">
                  <a:pos x="689" y="689"/>
                </a:cxn>
                <a:cxn ang="0">
                  <a:pos x="587" y="0"/>
                </a:cxn>
                <a:cxn ang="0">
                  <a:pos x="0" y="36"/>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673" name="Freeform 320"/>
            <p:cNvSpPr>
              <a:spLocks/>
            </p:cNvSpPr>
            <p:nvPr/>
          </p:nvSpPr>
          <p:spPr bwMode="auto">
            <a:xfrm flipH="1">
              <a:off x="1262" y="2675"/>
              <a:ext cx="92" cy="93"/>
            </a:xfrm>
            <a:custGeom>
              <a:avLst/>
              <a:gdLst/>
              <a:ahLst/>
              <a:cxnLst>
                <a:cxn ang="0">
                  <a:pos x="674" y="0"/>
                </a:cxn>
                <a:cxn ang="0">
                  <a:pos x="0" y="143"/>
                </a:cxn>
                <a:cxn ang="0">
                  <a:pos x="0" y="482"/>
                </a:cxn>
                <a:cxn ang="0">
                  <a:pos x="674" y="271"/>
                </a:cxn>
                <a:cxn ang="0">
                  <a:pos x="674" y="0"/>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674" name="Line 321"/>
            <p:cNvSpPr>
              <a:spLocks noChangeShapeType="1"/>
            </p:cNvSpPr>
            <p:nvPr/>
          </p:nvSpPr>
          <p:spPr bwMode="auto">
            <a:xfrm flipH="1" flipV="1">
              <a:off x="1269" y="2699"/>
              <a:ext cx="24" cy="6"/>
            </a:xfrm>
            <a:prstGeom prst="line">
              <a:avLst/>
            </a:prstGeom>
            <a:noFill/>
            <a:ln w="9525">
              <a:solidFill>
                <a:srgbClr val="000000"/>
              </a:solidFill>
              <a:round/>
              <a:headEnd/>
              <a:tailEnd/>
            </a:ln>
          </p:spPr>
          <p:txBody>
            <a:bodyPr/>
            <a:lstStyle/>
            <a:p>
              <a:endParaRPr lang="zh-CN" altLang="en-US"/>
            </a:p>
          </p:txBody>
        </p:sp>
        <p:sp>
          <p:nvSpPr>
            <p:cNvPr id="675" name="Line 322"/>
            <p:cNvSpPr>
              <a:spLocks noChangeShapeType="1"/>
            </p:cNvSpPr>
            <p:nvPr/>
          </p:nvSpPr>
          <p:spPr bwMode="auto">
            <a:xfrm>
              <a:off x="1307" y="2709"/>
              <a:ext cx="31" cy="11"/>
            </a:xfrm>
            <a:prstGeom prst="line">
              <a:avLst/>
            </a:prstGeom>
            <a:noFill/>
            <a:ln w="9525">
              <a:solidFill>
                <a:srgbClr val="000000"/>
              </a:solidFill>
              <a:round/>
              <a:headEnd/>
              <a:tailEnd/>
            </a:ln>
          </p:spPr>
          <p:txBody>
            <a:bodyPr/>
            <a:lstStyle/>
            <a:p>
              <a:endParaRPr lang="zh-CN" altLang="en-US"/>
            </a:p>
          </p:txBody>
        </p:sp>
        <p:sp>
          <p:nvSpPr>
            <p:cNvPr id="676" name="Line 323"/>
            <p:cNvSpPr>
              <a:spLocks noChangeShapeType="1"/>
            </p:cNvSpPr>
            <p:nvPr/>
          </p:nvSpPr>
          <p:spPr bwMode="auto">
            <a:xfrm flipH="1">
              <a:off x="1300" y="2687"/>
              <a:ext cx="0" cy="60"/>
            </a:xfrm>
            <a:prstGeom prst="line">
              <a:avLst/>
            </a:prstGeom>
            <a:noFill/>
            <a:ln w="1588">
              <a:solidFill>
                <a:srgbClr val="000000"/>
              </a:solidFill>
              <a:round/>
              <a:headEnd/>
              <a:tailEnd/>
            </a:ln>
          </p:spPr>
          <p:txBody>
            <a:bodyPr/>
            <a:lstStyle/>
            <a:p>
              <a:endParaRPr lang="zh-CN" altLang="en-US"/>
            </a:p>
          </p:txBody>
        </p:sp>
        <p:sp>
          <p:nvSpPr>
            <p:cNvPr id="677" name="Line 324"/>
            <p:cNvSpPr>
              <a:spLocks noChangeShapeType="1"/>
            </p:cNvSpPr>
            <p:nvPr/>
          </p:nvSpPr>
          <p:spPr bwMode="auto">
            <a:xfrm flipH="1">
              <a:off x="1343" y="2700"/>
              <a:ext cx="1" cy="66"/>
            </a:xfrm>
            <a:prstGeom prst="line">
              <a:avLst/>
            </a:prstGeom>
            <a:noFill/>
            <a:ln w="1588">
              <a:solidFill>
                <a:srgbClr val="000000"/>
              </a:solidFill>
              <a:round/>
              <a:headEnd/>
              <a:tailEnd/>
            </a:ln>
          </p:spPr>
          <p:txBody>
            <a:bodyPr/>
            <a:lstStyle/>
            <a:p>
              <a:endParaRPr lang="zh-CN" altLang="en-US"/>
            </a:p>
          </p:txBody>
        </p:sp>
        <p:sp>
          <p:nvSpPr>
            <p:cNvPr id="678" name="Line 325"/>
            <p:cNvSpPr>
              <a:spLocks noChangeShapeType="1"/>
            </p:cNvSpPr>
            <p:nvPr/>
          </p:nvSpPr>
          <p:spPr bwMode="auto">
            <a:xfrm>
              <a:off x="1261" y="2699"/>
              <a:ext cx="83" cy="30"/>
            </a:xfrm>
            <a:prstGeom prst="line">
              <a:avLst/>
            </a:prstGeom>
            <a:noFill/>
            <a:ln w="1588">
              <a:solidFill>
                <a:srgbClr val="000000"/>
              </a:solidFill>
              <a:round/>
              <a:headEnd/>
              <a:tailEnd/>
            </a:ln>
          </p:spPr>
          <p:txBody>
            <a:bodyPr/>
            <a:lstStyle/>
            <a:p>
              <a:endParaRPr lang="zh-CN" altLang="en-US"/>
            </a:p>
          </p:txBody>
        </p:sp>
        <p:sp>
          <p:nvSpPr>
            <p:cNvPr id="679" name="Line 326"/>
            <p:cNvSpPr>
              <a:spLocks noChangeShapeType="1"/>
            </p:cNvSpPr>
            <p:nvPr/>
          </p:nvSpPr>
          <p:spPr bwMode="auto">
            <a:xfrm flipH="1" flipV="1">
              <a:off x="1261" y="2690"/>
              <a:ext cx="83" cy="27"/>
            </a:xfrm>
            <a:prstGeom prst="line">
              <a:avLst/>
            </a:prstGeom>
            <a:noFill/>
            <a:ln w="1588">
              <a:solidFill>
                <a:srgbClr val="000000"/>
              </a:solidFill>
              <a:round/>
              <a:headEnd/>
              <a:tailEnd/>
            </a:ln>
          </p:spPr>
          <p:txBody>
            <a:bodyPr/>
            <a:lstStyle/>
            <a:p>
              <a:endParaRPr lang="zh-CN" altLang="en-US"/>
            </a:p>
          </p:txBody>
        </p:sp>
        <p:sp>
          <p:nvSpPr>
            <p:cNvPr id="680" name="Freeform 327"/>
            <p:cNvSpPr>
              <a:spLocks/>
            </p:cNvSpPr>
            <p:nvPr/>
          </p:nvSpPr>
          <p:spPr bwMode="auto">
            <a:xfrm flipH="1">
              <a:off x="1363" y="2764"/>
              <a:ext cx="10" cy="37"/>
            </a:xfrm>
            <a:custGeom>
              <a:avLst/>
              <a:gdLst/>
              <a:ahLst/>
              <a:cxnLst>
                <a:cxn ang="0">
                  <a:pos x="23" y="0"/>
                </a:cxn>
                <a:cxn ang="0">
                  <a:pos x="0" y="183"/>
                </a:cxn>
                <a:cxn ang="0">
                  <a:pos x="55" y="194"/>
                </a:cxn>
                <a:cxn ang="0">
                  <a:pos x="75" y="8"/>
                </a:cxn>
                <a:cxn ang="0">
                  <a:pos x="23" y="0"/>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681" name="Freeform 328"/>
            <p:cNvSpPr>
              <a:spLocks/>
            </p:cNvSpPr>
            <p:nvPr/>
          </p:nvSpPr>
          <p:spPr bwMode="auto">
            <a:xfrm flipH="1">
              <a:off x="1338" y="2769"/>
              <a:ext cx="28" cy="32"/>
            </a:xfrm>
            <a:custGeom>
              <a:avLst/>
              <a:gdLst/>
              <a:ahLst/>
              <a:cxnLst>
                <a:cxn ang="0">
                  <a:pos x="17" y="5"/>
                </a:cxn>
                <a:cxn ang="0">
                  <a:pos x="0" y="168"/>
                </a:cxn>
                <a:cxn ang="0">
                  <a:pos x="206" y="84"/>
                </a:cxn>
                <a:cxn ang="0">
                  <a:pos x="126" y="58"/>
                </a:cxn>
                <a:cxn ang="0">
                  <a:pos x="52" y="97"/>
                </a:cxn>
                <a:cxn ang="0">
                  <a:pos x="75" y="0"/>
                </a:cxn>
                <a:cxn ang="0">
                  <a:pos x="17" y="5"/>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682" name="Freeform 329"/>
            <p:cNvSpPr>
              <a:spLocks/>
            </p:cNvSpPr>
            <p:nvPr/>
          </p:nvSpPr>
          <p:spPr bwMode="auto">
            <a:xfrm flipH="1">
              <a:off x="1169" y="2677"/>
              <a:ext cx="215" cy="141"/>
            </a:xfrm>
            <a:custGeom>
              <a:avLst/>
              <a:gdLst/>
              <a:ahLst/>
              <a:cxnLst>
                <a:cxn ang="0">
                  <a:pos x="0" y="309"/>
                </a:cxn>
                <a:cxn ang="0">
                  <a:pos x="759" y="729"/>
                </a:cxn>
                <a:cxn ang="0">
                  <a:pos x="1583" y="318"/>
                </a:cxn>
                <a:cxn ang="0">
                  <a:pos x="951" y="0"/>
                </a:cxn>
                <a:cxn ang="0">
                  <a:pos x="0" y="30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683" name="Freeform 330"/>
            <p:cNvSpPr>
              <a:spLocks/>
            </p:cNvSpPr>
            <p:nvPr/>
          </p:nvSpPr>
          <p:spPr bwMode="auto">
            <a:xfrm flipH="1">
              <a:off x="1280" y="2736"/>
              <a:ext cx="108" cy="101"/>
            </a:xfrm>
            <a:custGeom>
              <a:avLst/>
              <a:gdLst/>
              <a:ahLst/>
              <a:cxnLst>
                <a:cxn ang="0">
                  <a:pos x="28" y="0"/>
                </a:cxn>
                <a:cxn ang="0">
                  <a:pos x="792" y="426"/>
                </a:cxn>
                <a:cxn ang="0">
                  <a:pos x="770" y="516"/>
                </a:cxn>
                <a:cxn ang="0">
                  <a:pos x="0" y="82"/>
                </a:cxn>
                <a:cxn ang="0">
                  <a:pos x="28" y="0"/>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684" name="Freeform 331"/>
            <p:cNvSpPr>
              <a:spLocks/>
            </p:cNvSpPr>
            <p:nvPr/>
          </p:nvSpPr>
          <p:spPr bwMode="auto">
            <a:xfrm flipH="1">
              <a:off x="1168" y="2739"/>
              <a:ext cx="114" cy="98"/>
            </a:xfrm>
            <a:custGeom>
              <a:avLst/>
              <a:gdLst/>
              <a:ahLst/>
              <a:cxnLst>
                <a:cxn ang="0">
                  <a:pos x="0" y="507"/>
                </a:cxn>
                <a:cxn ang="0">
                  <a:pos x="25" y="411"/>
                </a:cxn>
                <a:cxn ang="0">
                  <a:pos x="846" y="0"/>
                </a:cxn>
                <a:cxn ang="0">
                  <a:pos x="817" y="76"/>
                </a:cxn>
                <a:cxn ang="0">
                  <a:pos x="0" y="507"/>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685" name="Freeform 332"/>
            <p:cNvSpPr>
              <a:spLocks/>
            </p:cNvSpPr>
            <p:nvPr/>
          </p:nvSpPr>
          <p:spPr bwMode="auto">
            <a:xfrm flipH="1">
              <a:off x="1255" y="2742"/>
              <a:ext cx="87" cy="64"/>
            </a:xfrm>
            <a:custGeom>
              <a:avLst/>
              <a:gdLst/>
              <a:ahLst/>
              <a:cxnLst>
                <a:cxn ang="0">
                  <a:pos x="0" y="83"/>
                </a:cxn>
                <a:cxn ang="0">
                  <a:pos x="220" y="0"/>
                </a:cxn>
                <a:cxn ang="0">
                  <a:pos x="637" y="224"/>
                </a:cxn>
                <a:cxn ang="0">
                  <a:pos x="425" y="321"/>
                </a:cxn>
                <a:cxn ang="0">
                  <a:pos x="0" y="83"/>
                </a:cxn>
              </a:cxnLst>
              <a:rect l="0" t="0" r="r" b="b"/>
              <a:pathLst>
                <a:path w="637" h="321">
                  <a:moveTo>
                    <a:pt x="0" y="83"/>
                  </a:moveTo>
                  <a:lnTo>
                    <a:pt x="220" y="0"/>
                  </a:lnTo>
                  <a:lnTo>
                    <a:pt x="637" y="224"/>
                  </a:lnTo>
                  <a:lnTo>
                    <a:pt x="425" y="321"/>
                  </a:lnTo>
                  <a:lnTo>
                    <a:pt x="0" y="83"/>
                  </a:lnTo>
                  <a:close/>
                </a:path>
              </a:pathLst>
            </a:custGeom>
            <a:solidFill>
              <a:srgbClr val="A0A0A0"/>
            </a:solidFill>
            <a:ln w="9525">
              <a:noFill/>
              <a:round/>
              <a:headEnd/>
              <a:tailEnd/>
            </a:ln>
          </p:spPr>
          <p:txBody>
            <a:bodyPr/>
            <a:lstStyle/>
            <a:p>
              <a:endParaRPr lang="zh-CN" altLang="en-US"/>
            </a:p>
          </p:txBody>
        </p:sp>
        <p:sp>
          <p:nvSpPr>
            <p:cNvPr id="686" name="Freeform 333"/>
            <p:cNvSpPr>
              <a:spLocks/>
            </p:cNvSpPr>
            <p:nvPr/>
          </p:nvSpPr>
          <p:spPr bwMode="auto">
            <a:xfrm flipH="1">
              <a:off x="1178" y="2700"/>
              <a:ext cx="129" cy="84"/>
            </a:xfrm>
            <a:custGeom>
              <a:avLst/>
              <a:gdLst/>
              <a:ahLst/>
              <a:cxnLst>
                <a:cxn ang="0">
                  <a:pos x="0" y="210"/>
                </a:cxn>
                <a:cxn ang="0">
                  <a:pos x="410" y="434"/>
                </a:cxn>
                <a:cxn ang="0">
                  <a:pos x="938" y="186"/>
                </a:cxn>
                <a:cxn ang="0">
                  <a:pos x="554" y="0"/>
                </a:cxn>
                <a:cxn ang="0">
                  <a:pos x="0" y="210"/>
                </a:cxn>
              </a:cxnLst>
              <a:rect l="0" t="0" r="r" b="b"/>
              <a:pathLst>
                <a:path w="938" h="434">
                  <a:moveTo>
                    <a:pt x="0" y="210"/>
                  </a:moveTo>
                  <a:lnTo>
                    <a:pt x="410" y="434"/>
                  </a:lnTo>
                  <a:lnTo>
                    <a:pt x="938" y="186"/>
                  </a:lnTo>
                  <a:lnTo>
                    <a:pt x="554" y="0"/>
                  </a:lnTo>
                  <a:lnTo>
                    <a:pt x="0" y="210"/>
                  </a:lnTo>
                  <a:close/>
                </a:path>
              </a:pathLst>
            </a:custGeom>
            <a:solidFill>
              <a:srgbClr val="A0A0A0"/>
            </a:solidFill>
            <a:ln w="9525">
              <a:noFill/>
              <a:round/>
              <a:headEnd/>
              <a:tailEnd/>
            </a:ln>
          </p:spPr>
          <p:txBody>
            <a:bodyPr/>
            <a:lstStyle/>
            <a:p>
              <a:endParaRPr lang="zh-CN" altLang="en-US"/>
            </a:p>
          </p:txBody>
        </p:sp>
        <p:sp>
          <p:nvSpPr>
            <p:cNvPr id="687" name="Freeform 334"/>
            <p:cNvSpPr>
              <a:spLocks/>
            </p:cNvSpPr>
            <p:nvPr/>
          </p:nvSpPr>
          <p:spPr bwMode="auto">
            <a:xfrm flipH="1">
              <a:off x="1232" y="2682"/>
              <a:ext cx="141" cy="75"/>
            </a:xfrm>
            <a:custGeom>
              <a:avLst/>
              <a:gdLst/>
              <a:ahLst/>
              <a:cxnLst>
                <a:cxn ang="0">
                  <a:pos x="216" y="395"/>
                </a:cxn>
                <a:cxn ang="0">
                  <a:pos x="0" y="285"/>
                </a:cxn>
                <a:cxn ang="0">
                  <a:pos x="867" y="0"/>
                </a:cxn>
                <a:cxn ang="0">
                  <a:pos x="1034" y="82"/>
                </a:cxn>
                <a:cxn ang="0">
                  <a:pos x="216" y="395"/>
                </a:cxn>
              </a:cxnLst>
              <a:rect l="0" t="0" r="r" b="b"/>
              <a:pathLst>
                <a:path w="1034" h="395">
                  <a:moveTo>
                    <a:pt x="216" y="395"/>
                  </a:moveTo>
                  <a:lnTo>
                    <a:pt x="0" y="285"/>
                  </a:lnTo>
                  <a:lnTo>
                    <a:pt x="867" y="0"/>
                  </a:lnTo>
                  <a:lnTo>
                    <a:pt x="1034" y="82"/>
                  </a:lnTo>
                  <a:lnTo>
                    <a:pt x="216" y="395"/>
                  </a:lnTo>
                  <a:close/>
                </a:path>
              </a:pathLst>
            </a:custGeom>
            <a:solidFill>
              <a:srgbClr val="A0A0A0"/>
            </a:solidFill>
            <a:ln w="9525">
              <a:noFill/>
              <a:round/>
              <a:headEnd/>
              <a:tailEnd/>
            </a:ln>
          </p:spPr>
          <p:txBody>
            <a:bodyPr/>
            <a:lstStyle/>
            <a:p>
              <a:endParaRPr lang="zh-CN" altLang="en-US"/>
            </a:p>
          </p:txBody>
        </p:sp>
        <p:sp>
          <p:nvSpPr>
            <p:cNvPr id="688" name="Line 335"/>
            <p:cNvSpPr>
              <a:spLocks noChangeShapeType="1"/>
            </p:cNvSpPr>
            <p:nvPr/>
          </p:nvSpPr>
          <p:spPr bwMode="auto">
            <a:xfrm flipH="1" flipV="1">
              <a:off x="1249" y="2685"/>
              <a:ext cx="120" cy="59"/>
            </a:xfrm>
            <a:prstGeom prst="line">
              <a:avLst/>
            </a:prstGeom>
            <a:noFill/>
            <a:ln w="4763">
              <a:solidFill>
                <a:srgbClr val="808080"/>
              </a:solidFill>
              <a:round/>
              <a:headEnd/>
              <a:tailEnd/>
            </a:ln>
          </p:spPr>
          <p:txBody>
            <a:bodyPr/>
            <a:lstStyle/>
            <a:p>
              <a:endParaRPr lang="zh-CN" altLang="en-US"/>
            </a:p>
          </p:txBody>
        </p:sp>
        <p:sp>
          <p:nvSpPr>
            <p:cNvPr id="689" name="Line 336"/>
            <p:cNvSpPr>
              <a:spLocks noChangeShapeType="1"/>
            </p:cNvSpPr>
            <p:nvPr/>
          </p:nvSpPr>
          <p:spPr bwMode="auto">
            <a:xfrm flipH="1" flipV="1">
              <a:off x="1242" y="2688"/>
              <a:ext cx="117" cy="61"/>
            </a:xfrm>
            <a:prstGeom prst="line">
              <a:avLst/>
            </a:prstGeom>
            <a:noFill/>
            <a:ln w="4763">
              <a:solidFill>
                <a:srgbClr val="808080"/>
              </a:solidFill>
              <a:round/>
              <a:headEnd/>
              <a:tailEnd/>
            </a:ln>
          </p:spPr>
          <p:txBody>
            <a:bodyPr/>
            <a:lstStyle/>
            <a:p>
              <a:endParaRPr lang="zh-CN" altLang="en-US"/>
            </a:p>
          </p:txBody>
        </p:sp>
        <p:sp>
          <p:nvSpPr>
            <p:cNvPr id="690" name="Line 337"/>
            <p:cNvSpPr>
              <a:spLocks noChangeShapeType="1"/>
            </p:cNvSpPr>
            <p:nvPr/>
          </p:nvSpPr>
          <p:spPr bwMode="auto">
            <a:xfrm flipH="1" flipV="1">
              <a:off x="1236" y="2694"/>
              <a:ext cx="115" cy="62"/>
            </a:xfrm>
            <a:prstGeom prst="line">
              <a:avLst/>
            </a:prstGeom>
            <a:noFill/>
            <a:ln w="4763">
              <a:solidFill>
                <a:srgbClr val="808080"/>
              </a:solidFill>
              <a:round/>
              <a:headEnd/>
              <a:tailEnd/>
            </a:ln>
          </p:spPr>
          <p:txBody>
            <a:bodyPr/>
            <a:lstStyle/>
            <a:p>
              <a:endParaRPr lang="zh-CN" altLang="en-US"/>
            </a:p>
          </p:txBody>
        </p:sp>
        <p:sp>
          <p:nvSpPr>
            <p:cNvPr id="691" name="Line 338"/>
            <p:cNvSpPr>
              <a:spLocks noChangeShapeType="1"/>
            </p:cNvSpPr>
            <p:nvPr/>
          </p:nvSpPr>
          <p:spPr bwMode="auto">
            <a:xfrm flipH="1" flipV="1">
              <a:off x="1222" y="2704"/>
              <a:ext cx="113" cy="64"/>
            </a:xfrm>
            <a:prstGeom prst="line">
              <a:avLst/>
            </a:prstGeom>
            <a:noFill/>
            <a:ln w="4763">
              <a:solidFill>
                <a:srgbClr val="808080"/>
              </a:solidFill>
              <a:round/>
              <a:headEnd/>
              <a:tailEnd/>
            </a:ln>
          </p:spPr>
          <p:txBody>
            <a:bodyPr/>
            <a:lstStyle/>
            <a:p>
              <a:endParaRPr lang="zh-CN" altLang="en-US"/>
            </a:p>
          </p:txBody>
        </p:sp>
        <p:sp>
          <p:nvSpPr>
            <p:cNvPr id="692" name="Line 339"/>
            <p:cNvSpPr>
              <a:spLocks noChangeShapeType="1"/>
            </p:cNvSpPr>
            <p:nvPr/>
          </p:nvSpPr>
          <p:spPr bwMode="auto">
            <a:xfrm flipH="1" flipV="1">
              <a:off x="1213" y="2710"/>
              <a:ext cx="112" cy="66"/>
            </a:xfrm>
            <a:prstGeom prst="line">
              <a:avLst/>
            </a:prstGeom>
            <a:noFill/>
            <a:ln w="4763">
              <a:solidFill>
                <a:srgbClr val="808080"/>
              </a:solidFill>
              <a:round/>
              <a:headEnd/>
              <a:tailEnd/>
            </a:ln>
          </p:spPr>
          <p:txBody>
            <a:bodyPr/>
            <a:lstStyle/>
            <a:p>
              <a:endParaRPr lang="zh-CN" altLang="en-US"/>
            </a:p>
          </p:txBody>
        </p:sp>
        <p:sp>
          <p:nvSpPr>
            <p:cNvPr id="693" name="Line 340"/>
            <p:cNvSpPr>
              <a:spLocks noChangeShapeType="1"/>
            </p:cNvSpPr>
            <p:nvPr/>
          </p:nvSpPr>
          <p:spPr bwMode="auto">
            <a:xfrm flipH="1" flipV="1">
              <a:off x="1212" y="2720"/>
              <a:ext cx="101" cy="61"/>
            </a:xfrm>
            <a:prstGeom prst="line">
              <a:avLst/>
            </a:prstGeom>
            <a:noFill/>
            <a:ln w="4763">
              <a:solidFill>
                <a:srgbClr val="808080"/>
              </a:solidFill>
              <a:round/>
              <a:headEnd/>
              <a:tailEnd/>
            </a:ln>
          </p:spPr>
          <p:txBody>
            <a:bodyPr/>
            <a:lstStyle/>
            <a:p>
              <a:endParaRPr lang="zh-CN" altLang="en-US"/>
            </a:p>
          </p:txBody>
        </p:sp>
        <p:sp>
          <p:nvSpPr>
            <p:cNvPr id="694" name="Line 341"/>
            <p:cNvSpPr>
              <a:spLocks noChangeShapeType="1"/>
            </p:cNvSpPr>
            <p:nvPr/>
          </p:nvSpPr>
          <p:spPr bwMode="auto">
            <a:xfrm flipH="1" flipV="1">
              <a:off x="1205" y="2725"/>
              <a:ext cx="98" cy="63"/>
            </a:xfrm>
            <a:prstGeom prst="line">
              <a:avLst/>
            </a:prstGeom>
            <a:noFill/>
            <a:ln w="4763">
              <a:solidFill>
                <a:srgbClr val="808080"/>
              </a:solidFill>
              <a:round/>
              <a:headEnd/>
              <a:tailEnd/>
            </a:ln>
          </p:spPr>
          <p:txBody>
            <a:bodyPr/>
            <a:lstStyle/>
            <a:p>
              <a:endParaRPr lang="zh-CN" altLang="en-US"/>
            </a:p>
          </p:txBody>
        </p:sp>
        <p:sp>
          <p:nvSpPr>
            <p:cNvPr id="695" name="Line 342"/>
            <p:cNvSpPr>
              <a:spLocks noChangeShapeType="1"/>
            </p:cNvSpPr>
            <p:nvPr/>
          </p:nvSpPr>
          <p:spPr bwMode="auto">
            <a:xfrm flipH="1" flipV="1">
              <a:off x="1196" y="2734"/>
              <a:ext cx="93" cy="60"/>
            </a:xfrm>
            <a:prstGeom prst="line">
              <a:avLst/>
            </a:prstGeom>
            <a:noFill/>
            <a:ln w="4763">
              <a:solidFill>
                <a:srgbClr val="808080"/>
              </a:solidFill>
              <a:round/>
              <a:headEnd/>
              <a:tailEnd/>
            </a:ln>
          </p:spPr>
          <p:txBody>
            <a:bodyPr/>
            <a:lstStyle/>
            <a:p>
              <a:endParaRPr lang="zh-CN" altLang="en-US"/>
            </a:p>
          </p:txBody>
        </p:sp>
        <p:sp>
          <p:nvSpPr>
            <p:cNvPr id="696" name="Line 343"/>
            <p:cNvSpPr>
              <a:spLocks noChangeShapeType="1"/>
            </p:cNvSpPr>
            <p:nvPr/>
          </p:nvSpPr>
          <p:spPr bwMode="auto">
            <a:xfrm flipH="1">
              <a:off x="1273" y="2754"/>
              <a:ext cx="58" cy="47"/>
            </a:xfrm>
            <a:prstGeom prst="line">
              <a:avLst/>
            </a:prstGeom>
            <a:noFill/>
            <a:ln w="4763">
              <a:solidFill>
                <a:srgbClr val="808080"/>
              </a:solidFill>
              <a:round/>
              <a:headEnd/>
              <a:tailEnd/>
            </a:ln>
          </p:spPr>
          <p:txBody>
            <a:bodyPr/>
            <a:lstStyle/>
            <a:p>
              <a:endParaRPr lang="zh-CN" altLang="en-US"/>
            </a:p>
          </p:txBody>
        </p:sp>
        <p:sp>
          <p:nvSpPr>
            <p:cNvPr id="697" name="Line 344"/>
            <p:cNvSpPr>
              <a:spLocks noChangeShapeType="1"/>
            </p:cNvSpPr>
            <p:nvPr/>
          </p:nvSpPr>
          <p:spPr bwMode="auto">
            <a:xfrm flipH="1">
              <a:off x="1262" y="2749"/>
              <a:ext cx="57" cy="44"/>
            </a:xfrm>
            <a:prstGeom prst="line">
              <a:avLst/>
            </a:prstGeom>
            <a:noFill/>
            <a:ln w="4763">
              <a:solidFill>
                <a:srgbClr val="808080"/>
              </a:solidFill>
              <a:round/>
              <a:headEnd/>
              <a:tailEnd/>
            </a:ln>
          </p:spPr>
          <p:txBody>
            <a:bodyPr/>
            <a:lstStyle/>
            <a:p>
              <a:endParaRPr lang="zh-CN" altLang="en-US"/>
            </a:p>
          </p:txBody>
        </p:sp>
        <p:sp>
          <p:nvSpPr>
            <p:cNvPr id="698" name="Line 345"/>
            <p:cNvSpPr>
              <a:spLocks noChangeShapeType="1"/>
            </p:cNvSpPr>
            <p:nvPr/>
          </p:nvSpPr>
          <p:spPr bwMode="auto">
            <a:xfrm flipH="1">
              <a:off x="1238" y="2734"/>
              <a:ext cx="56" cy="42"/>
            </a:xfrm>
            <a:prstGeom prst="line">
              <a:avLst/>
            </a:prstGeom>
            <a:noFill/>
            <a:ln w="4763">
              <a:solidFill>
                <a:srgbClr val="808080"/>
              </a:solidFill>
              <a:round/>
              <a:headEnd/>
              <a:tailEnd/>
            </a:ln>
          </p:spPr>
          <p:txBody>
            <a:bodyPr/>
            <a:lstStyle/>
            <a:p>
              <a:endParaRPr lang="zh-CN" altLang="en-US"/>
            </a:p>
          </p:txBody>
        </p:sp>
        <p:sp>
          <p:nvSpPr>
            <p:cNvPr id="699" name="Line 346"/>
            <p:cNvSpPr>
              <a:spLocks noChangeShapeType="1"/>
            </p:cNvSpPr>
            <p:nvPr/>
          </p:nvSpPr>
          <p:spPr bwMode="auto">
            <a:xfrm flipH="1">
              <a:off x="1226" y="2727"/>
              <a:ext cx="55" cy="42"/>
            </a:xfrm>
            <a:prstGeom prst="line">
              <a:avLst/>
            </a:prstGeom>
            <a:noFill/>
            <a:ln w="4763">
              <a:solidFill>
                <a:srgbClr val="808080"/>
              </a:solidFill>
              <a:round/>
              <a:headEnd/>
              <a:tailEnd/>
            </a:ln>
          </p:spPr>
          <p:txBody>
            <a:bodyPr/>
            <a:lstStyle/>
            <a:p>
              <a:endParaRPr lang="zh-CN" altLang="en-US"/>
            </a:p>
          </p:txBody>
        </p:sp>
        <p:sp>
          <p:nvSpPr>
            <p:cNvPr id="700" name="Line 347"/>
            <p:cNvSpPr>
              <a:spLocks noChangeShapeType="1"/>
            </p:cNvSpPr>
            <p:nvPr/>
          </p:nvSpPr>
          <p:spPr bwMode="auto">
            <a:xfrm flipH="1">
              <a:off x="1213" y="2720"/>
              <a:ext cx="54" cy="42"/>
            </a:xfrm>
            <a:prstGeom prst="line">
              <a:avLst/>
            </a:prstGeom>
            <a:noFill/>
            <a:ln w="4763">
              <a:solidFill>
                <a:srgbClr val="808080"/>
              </a:solidFill>
              <a:round/>
              <a:headEnd/>
              <a:tailEnd/>
            </a:ln>
          </p:spPr>
          <p:txBody>
            <a:bodyPr/>
            <a:lstStyle/>
            <a:p>
              <a:endParaRPr lang="zh-CN" altLang="en-US"/>
            </a:p>
          </p:txBody>
        </p:sp>
        <p:sp>
          <p:nvSpPr>
            <p:cNvPr id="701" name="Line 348"/>
            <p:cNvSpPr>
              <a:spLocks noChangeShapeType="1"/>
            </p:cNvSpPr>
            <p:nvPr/>
          </p:nvSpPr>
          <p:spPr bwMode="auto">
            <a:xfrm flipH="1">
              <a:off x="1203" y="2714"/>
              <a:ext cx="52" cy="40"/>
            </a:xfrm>
            <a:prstGeom prst="line">
              <a:avLst/>
            </a:prstGeom>
            <a:noFill/>
            <a:ln w="4763">
              <a:solidFill>
                <a:srgbClr val="808080"/>
              </a:solidFill>
              <a:round/>
              <a:headEnd/>
              <a:tailEnd/>
            </a:ln>
          </p:spPr>
          <p:txBody>
            <a:bodyPr/>
            <a:lstStyle/>
            <a:p>
              <a:endParaRPr lang="zh-CN" altLang="en-US"/>
            </a:p>
          </p:txBody>
        </p:sp>
        <p:sp>
          <p:nvSpPr>
            <p:cNvPr id="702" name="Line 349"/>
            <p:cNvSpPr>
              <a:spLocks noChangeShapeType="1"/>
            </p:cNvSpPr>
            <p:nvPr/>
          </p:nvSpPr>
          <p:spPr bwMode="auto">
            <a:xfrm flipH="1">
              <a:off x="1192" y="2707"/>
              <a:ext cx="52" cy="39"/>
            </a:xfrm>
            <a:prstGeom prst="line">
              <a:avLst/>
            </a:prstGeom>
            <a:noFill/>
            <a:ln w="4763">
              <a:solidFill>
                <a:srgbClr val="808080"/>
              </a:solidFill>
              <a:round/>
              <a:headEnd/>
              <a:tailEnd/>
            </a:ln>
          </p:spPr>
          <p:txBody>
            <a:bodyPr/>
            <a:lstStyle/>
            <a:p>
              <a:endParaRPr lang="zh-CN" altLang="en-US"/>
            </a:p>
          </p:txBody>
        </p:sp>
        <p:sp>
          <p:nvSpPr>
            <p:cNvPr id="703" name="Line 350"/>
            <p:cNvSpPr>
              <a:spLocks noChangeShapeType="1"/>
            </p:cNvSpPr>
            <p:nvPr/>
          </p:nvSpPr>
          <p:spPr bwMode="auto">
            <a:xfrm flipH="1">
              <a:off x="1327" y="2727"/>
              <a:ext cx="28" cy="22"/>
            </a:xfrm>
            <a:prstGeom prst="line">
              <a:avLst/>
            </a:prstGeom>
            <a:noFill/>
            <a:ln w="4763">
              <a:solidFill>
                <a:srgbClr val="808080"/>
              </a:solidFill>
              <a:round/>
              <a:headEnd/>
              <a:tailEnd/>
            </a:ln>
          </p:spPr>
          <p:txBody>
            <a:bodyPr/>
            <a:lstStyle/>
            <a:p>
              <a:endParaRPr lang="zh-CN" altLang="en-US"/>
            </a:p>
          </p:txBody>
        </p:sp>
        <p:sp>
          <p:nvSpPr>
            <p:cNvPr id="704" name="Line 351"/>
            <p:cNvSpPr>
              <a:spLocks noChangeShapeType="1"/>
            </p:cNvSpPr>
            <p:nvPr/>
          </p:nvSpPr>
          <p:spPr bwMode="auto">
            <a:xfrm flipH="1">
              <a:off x="1311" y="2720"/>
              <a:ext cx="27" cy="19"/>
            </a:xfrm>
            <a:prstGeom prst="line">
              <a:avLst/>
            </a:prstGeom>
            <a:noFill/>
            <a:ln w="4763">
              <a:solidFill>
                <a:srgbClr val="808080"/>
              </a:solidFill>
              <a:round/>
              <a:headEnd/>
              <a:tailEnd/>
            </a:ln>
          </p:spPr>
          <p:txBody>
            <a:bodyPr/>
            <a:lstStyle/>
            <a:p>
              <a:endParaRPr lang="zh-CN" altLang="en-US"/>
            </a:p>
          </p:txBody>
        </p:sp>
        <p:sp>
          <p:nvSpPr>
            <p:cNvPr id="705" name="Line 352"/>
            <p:cNvSpPr>
              <a:spLocks noChangeShapeType="1"/>
            </p:cNvSpPr>
            <p:nvPr/>
          </p:nvSpPr>
          <p:spPr bwMode="auto">
            <a:xfrm flipH="1">
              <a:off x="1294" y="2712"/>
              <a:ext cx="27" cy="20"/>
            </a:xfrm>
            <a:prstGeom prst="line">
              <a:avLst/>
            </a:prstGeom>
            <a:noFill/>
            <a:ln w="4763">
              <a:solidFill>
                <a:srgbClr val="808080"/>
              </a:solidFill>
              <a:round/>
              <a:headEnd/>
              <a:tailEnd/>
            </a:ln>
          </p:spPr>
          <p:txBody>
            <a:bodyPr/>
            <a:lstStyle/>
            <a:p>
              <a:endParaRPr lang="zh-CN" altLang="en-US"/>
            </a:p>
          </p:txBody>
        </p:sp>
        <p:sp>
          <p:nvSpPr>
            <p:cNvPr id="706" name="Line 353"/>
            <p:cNvSpPr>
              <a:spLocks noChangeShapeType="1"/>
            </p:cNvSpPr>
            <p:nvPr/>
          </p:nvSpPr>
          <p:spPr bwMode="auto">
            <a:xfrm flipH="1">
              <a:off x="1278" y="2705"/>
              <a:ext cx="26" cy="17"/>
            </a:xfrm>
            <a:prstGeom prst="line">
              <a:avLst/>
            </a:prstGeom>
            <a:noFill/>
            <a:ln w="4763">
              <a:solidFill>
                <a:srgbClr val="808080"/>
              </a:solidFill>
              <a:round/>
              <a:headEnd/>
              <a:tailEnd/>
            </a:ln>
          </p:spPr>
          <p:txBody>
            <a:bodyPr/>
            <a:lstStyle/>
            <a:p>
              <a:endParaRPr lang="zh-CN" altLang="en-US"/>
            </a:p>
          </p:txBody>
        </p:sp>
        <p:sp>
          <p:nvSpPr>
            <p:cNvPr id="707" name="Line 354"/>
            <p:cNvSpPr>
              <a:spLocks noChangeShapeType="1"/>
            </p:cNvSpPr>
            <p:nvPr/>
          </p:nvSpPr>
          <p:spPr bwMode="auto">
            <a:xfrm flipH="1">
              <a:off x="1263" y="2697"/>
              <a:ext cx="25" cy="18"/>
            </a:xfrm>
            <a:prstGeom prst="line">
              <a:avLst/>
            </a:prstGeom>
            <a:noFill/>
            <a:ln w="4763">
              <a:solidFill>
                <a:srgbClr val="808080"/>
              </a:solidFill>
              <a:round/>
              <a:headEnd/>
              <a:tailEnd/>
            </a:ln>
          </p:spPr>
          <p:txBody>
            <a:bodyPr/>
            <a:lstStyle/>
            <a:p>
              <a:endParaRPr lang="zh-CN" altLang="en-US"/>
            </a:p>
          </p:txBody>
        </p:sp>
        <p:sp>
          <p:nvSpPr>
            <p:cNvPr id="708" name="Line 355"/>
            <p:cNvSpPr>
              <a:spLocks noChangeShapeType="1"/>
            </p:cNvSpPr>
            <p:nvPr/>
          </p:nvSpPr>
          <p:spPr bwMode="auto">
            <a:xfrm flipH="1">
              <a:off x="1246" y="2688"/>
              <a:ext cx="23" cy="17"/>
            </a:xfrm>
            <a:prstGeom prst="line">
              <a:avLst/>
            </a:prstGeom>
            <a:noFill/>
            <a:ln w="4763">
              <a:solidFill>
                <a:srgbClr val="808080"/>
              </a:solidFill>
              <a:round/>
              <a:headEnd/>
              <a:tailEnd/>
            </a:ln>
          </p:spPr>
          <p:txBody>
            <a:bodyPr/>
            <a:lstStyle/>
            <a:p>
              <a:endParaRPr lang="zh-CN" altLang="en-US"/>
            </a:p>
          </p:txBody>
        </p:sp>
        <p:sp>
          <p:nvSpPr>
            <p:cNvPr id="709" name="Freeform 356"/>
            <p:cNvSpPr>
              <a:spLocks/>
            </p:cNvSpPr>
            <p:nvPr/>
          </p:nvSpPr>
          <p:spPr bwMode="auto">
            <a:xfrm flipH="1">
              <a:off x="1026" y="2887"/>
              <a:ext cx="283" cy="180"/>
            </a:xfrm>
            <a:custGeom>
              <a:avLst/>
              <a:gdLst/>
              <a:ahLst/>
              <a:cxnLst>
                <a:cxn ang="0">
                  <a:pos x="182" y="927"/>
                </a:cxn>
                <a:cxn ang="0">
                  <a:pos x="5" y="905"/>
                </a:cxn>
                <a:cxn ang="0">
                  <a:pos x="0" y="695"/>
                </a:cxn>
                <a:cxn ang="0">
                  <a:pos x="9" y="537"/>
                </a:cxn>
                <a:cxn ang="0">
                  <a:pos x="100" y="442"/>
                </a:cxn>
                <a:cxn ang="0">
                  <a:pos x="210" y="387"/>
                </a:cxn>
                <a:cxn ang="0">
                  <a:pos x="460" y="296"/>
                </a:cxn>
                <a:cxn ang="0">
                  <a:pos x="828" y="207"/>
                </a:cxn>
                <a:cxn ang="0">
                  <a:pos x="900" y="201"/>
                </a:cxn>
                <a:cxn ang="0">
                  <a:pos x="948" y="207"/>
                </a:cxn>
                <a:cxn ang="0">
                  <a:pos x="960" y="188"/>
                </a:cxn>
                <a:cxn ang="0">
                  <a:pos x="980" y="169"/>
                </a:cxn>
                <a:cxn ang="0">
                  <a:pos x="1003" y="173"/>
                </a:cxn>
                <a:cxn ang="0">
                  <a:pos x="1035" y="176"/>
                </a:cxn>
                <a:cxn ang="0">
                  <a:pos x="1049" y="138"/>
                </a:cxn>
                <a:cxn ang="0">
                  <a:pos x="1077" y="118"/>
                </a:cxn>
                <a:cxn ang="0">
                  <a:pos x="1106" y="112"/>
                </a:cxn>
                <a:cxn ang="0">
                  <a:pos x="1144" y="112"/>
                </a:cxn>
                <a:cxn ang="0">
                  <a:pos x="1138" y="82"/>
                </a:cxn>
                <a:cxn ang="0">
                  <a:pos x="1182" y="0"/>
                </a:cxn>
                <a:cxn ang="0">
                  <a:pos x="2040" y="22"/>
                </a:cxn>
                <a:cxn ang="0">
                  <a:pos x="2037" y="110"/>
                </a:cxn>
                <a:cxn ang="0">
                  <a:pos x="2053" y="188"/>
                </a:cxn>
                <a:cxn ang="0">
                  <a:pos x="2065" y="244"/>
                </a:cxn>
                <a:cxn ang="0">
                  <a:pos x="2080" y="314"/>
                </a:cxn>
                <a:cxn ang="0">
                  <a:pos x="2091" y="427"/>
                </a:cxn>
                <a:cxn ang="0">
                  <a:pos x="2077" y="494"/>
                </a:cxn>
                <a:cxn ang="0">
                  <a:pos x="2053" y="557"/>
                </a:cxn>
                <a:cxn ang="0">
                  <a:pos x="2023" y="610"/>
                </a:cxn>
                <a:cxn ang="0">
                  <a:pos x="1983" y="629"/>
                </a:cxn>
                <a:cxn ang="0">
                  <a:pos x="1921" y="648"/>
                </a:cxn>
                <a:cxn ang="0">
                  <a:pos x="1838" y="673"/>
                </a:cxn>
                <a:cxn ang="0">
                  <a:pos x="1801" y="717"/>
                </a:cxn>
                <a:cxn ang="0">
                  <a:pos x="1757" y="754"/>
                </a:cxn>
                <a:cxn ang="0">
                  <a:pos x="1686" y="786"/>
                </a:cxn>
                <a:cxn ang="0">
                  <a:pos x="1605" y="812"/>
                </a:cxn>
                <a:cxn ang="0">
                  <a:pos x="1475" y="827"/>
                </a:cxn>
                <a:cxn ang="0">
                  <a:pos x="1364" y="827"/>
                </a:cxn>
                <a:cxn ang="0">
                  <a:pos x="1279" y="818"/>
                </a:cxn>
                <a:cxn ang="0">
                  <a:pos x="1202" y="812"/>
                </a:cxn>
                <a:cxn ang="0">
                  <a:pos x="1144" y="843"/>
                </a:cxn>
                <a:cxn ang="0">
                  <a:pos x="1031" y="837"/>
                </a:cxn>
                <a:cxn ang="0">
                  <a:pos x="582" y="901"/>
                </a:cxn>
                <a:cxn ang="0">
                  <a:pos x="386" y="931"/>
                </a:cxn>
                <a:cxn ang="0">
                  <a:pos x="182" y="927"/>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710" name="Freeform 357"/>
            <p:cNvSpPr>
              <a:spLocks/>
            </p:cNvSpPr>
            <p:nvPr/>
          </p:nvSpPr>
          <p:spPr bwMode="auto">
            <a:xfrm flipH="1">
              <a:off x="1028" y="2904"/>
              <a:ext cx="280" cy="160"/>
            </a:xfrm>
            <a:custGeom>
              <a:avLst/>
              <a:gdLst/>
              <a:ahLst/>
              <a:cxnLst>
                <a:cxn ang="0">
                  <a:pos x="1986" y="90"/>
                </a:cxn>
                <a:cxn ang="0">
                  <a:pos x="2037" y="199"/>
                </a:cxn>
                <a:cxn ang="0">
                  <a:pos x="1995" y="512"/>
                </a:cxn>
                <a:cxn ang="0">
                  <a:pos x="1882" y="512"/>
                </a:cxn>
                <a:cxn ang="0">
                  <a:pos x="1754" y="624"/>
                </a:cxn>
                <a:cxn ang="0">
                  <a:pos x="1460" y="701"/>
                </a:cxn>
                <a:cxn ang="0">
                  <a:pos x="1181" y="701"/>
                </a:cxn>
                <a:cxn ang="0">
                  <a:pos x="1287" y="589"/>
                </a:cxn>
                <a:cxn ang="0">
                  <a:pos x="1155" y="697"/>
                </a:cxn>
                <a:cxn ang="0">
                  <a:pos x="1017" y="724"/>
                </a:cxn>
                <a:cxn ang="0">
                  <a:pos x="1109" y="652"/>
                </a:cxn>
                <a:cxn ang="0">
                  <a:pos x="963" y="733"/>
                </a:cxn>
                <a:cxn ang="0">
                  <a:pos x="491" y="797"/>
                </a:cxn>
                <a:cxn ang="0">
                  <a:pos x="495" y="742"/>
                </a:cxn>
                <a:cxn ang="0">
                  <a:pos x="486" y="720"/>
                </a:cxn>
                <a:cxn ang="0">
                  <a:pos x="319" y="815"/>
                </a:cxn>
                <a:cxn ang="0">
                  <a:pos x="473" y="669"/>
                </a:cxn>
                <a:cxn ang="0">
                  <a:pos x="300" y="765"/>
                </a:cxn>
                <a:cxn ang="0">
                  <a:pos x="214" y="742"/>
                </a:cxn>
                <a:cxn ang="0">
                  <a:pos x="182" y="746"/>
                </a:cxn>
                <a:cxn ang="0">
                  <a:pos x="59" y="793"/>
                </a:cxn>
                <a:cxn ang="0">
                  <a:pos x="0" y="674"/>
                </a:cxn>
                <a:cxn ang="0">
                  <a:pos x="40" y="435"/>
                </a:cxn>
                <a:cxn ang="0">
                  <a:pos x="296" y="298"/>
                </a:cxn>
                <a:cxn ang="0">
                  <a:pos x="795" y="145"/>
                </a:cxn>
                <a:cxn ang="0">
                  <a:pos x="968" y="207"/>
                </a:cxn>
                <a:cxn ang="0">
                  <a:pos x="1040" y="217"/>
                </a:cxn>
                <a:cxn ang="0">
                  <a:pos x="953" y="131"/>
                </a:cxn>
                <a:cxn ang="0">
                  <a:pos x="1008" y="108"/>
                </a:cxn>
                <a:cxn ang="0">
                  <a:pos x="1063" y="163"/>
                </a:cxn>
                <a:cxn ang="0">
                  <a:pos x="1068" y="135"/>
                </a:cxn>
                <a:cxn ang="0">
                  <a:pos x="1059" y="67"/>
                </a:cxn>
                <a:cxn ang="0">
                  <a:pos x="1186" y="113"/>
                </a:cxn>
                <a:cxn ang="0">
                  <a:pos x="1173" y="63"/>
                </a:cxn>
                <a:cxn ang="0">
                  <a:pos x="1145" y="0"/>
                </a:cxn>
                <a:cxn ang="0">
                  <a:pos x="1277" y="54"/>
                </a:cxn>
                <a:cxn ang="0">
                  <a:pos x="1514" y="104"/>
                </a:cxn>
                <a:cxn ang="0">
                  <a:pos x="1567" y="35"/>
                </a:cxn>
                <a:cxn ang="0">
                  <a:pos x="1626" y="113"/>
                </a:cxn>
                <a:cxn ang="0">
                  <a:pos x="1745" y="63"/>
                </a:cxn>
                <a:cxn ang="0">
                  <a:pos x="1795" y="131"/>
                </a:cxn>
                <a:cxn ang="0">
                  <a:pos x="1946" y="108"/>
                </a:cxn>
                <a:cxn ang="0">
                  <a:pos x="1982" y="31"/>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headEnd/>
              <a:tailEnd/>
            </a:ln>
          </p:spPr>
          <p:txBody>
            <a:bodyPr/>
            <a:lstStyle/>
            <a:p>
              <a:endParaRPr lang="zh-CN" altLang="en-US"/>
            </a:p>
          </p:txBody>
        </p:sp>
        <p:sp>
          <p:nvSpPr>
            <p:cNvPr id="711" name="Freeform 358"/>
            <p:cNvSpPr>
              <a:spLocks/>
            </p:cNvSpPr>
            <p:nvPr/>
          </p:nvSpPr>
          <p:spPr bwMode="auto">
            <a:xfrm flipH="1">
              <a:off x="1068" y="2961"/>
              <a:ext cx="39" cy="10"/>
            </a:xfrm>
            <a:custGeom>
              <a:avLst/>
              <a:gdLst/>
              <a:ahLst/>
              <a:cxnLst>
                <a:cxn ang="0">
                  <a:pos x="280" y="0"/>
                </a:cxn>
                <a:cxn ang="0">
                  <a:pos x="149" y="48"/>
                </a:cxn>
                <a:cxn ang="0">
                  <a:pos x="0" y="35"/>
                </a:cxn>
                <a:cxn ang="0">
                  <a:pos x="280" y="0"/>
                </a:cxn>
              </a:cxnLst>
              <a:rect l="0" t="0" r="r" b="b"/>
              <a:pathLst>
                <a:path w="280" h="48">
                  <a:moveTo>
                    <a:pt x="280" y="0"/>
                  </a:moveTo>
                  <a:lnTo>
                    <a:pt x="149" y="48"/>
                  </a:lnTo>
                  <a:lnTo>
                    <a:pt x="0" y="35"/>
                  </a:lnTo>
                  <a:lnTo>
                    <a:pt x="280" y="0"/>
                  </a:lnTo>
                  <a:close/>
                </a:path>
              </a:pathLst>
            </a:custGeom>
            <a:solidFill>
              <a:srgbClr val="606060"/>
            </a:solidFill>
            <a:ln w="9525">
              <a:noFill/>
              <a:round/>
              <a:headEnd/>
              <a:tailEnd/>
            </a:ln>
          </p:spPr>
          <p:txBody>
            <a:bodyPr/>
            <a:lstStyle/>
            <a:p>
              <a:endParaRPr lang="zh-CN" altLang="en-US"/>
            </a:p>
          </p:txBody>
        </p:sp>
        <p:sp>
          <p:nvSpPr>
            <p:cNvPr id="712" name="Freeform 359"/>
            <p:cNvSpPr>
              <a:spLocks/>
            </p:cNvSpPr>
            <p:nvPr/>
          </p:nvSpPr>
          <p:spPr bwMode="auto">
            <a:xfrm flipH="1">
              <a:off x="1030" y="2946"/>
              <a:ext cx="23" cy="12"/>
            </a:xfrm>
            <a:custGeom>
              <a:avLst/>
              <a:gdLst/>
              <a:ahLst/>
              <a:cxnLst>
                <a:cxn ang="0">
                  <a:pos x="170" y="0"/>
                </a:cxn>
                <a:cxn ang="0">
                  <a:pos x="125" y="35"/>
                </a:cxn>
                <a:cxn ang="0">
                  <a:pos x="0" y="53"/>
                </a:cxn>
                <a:cxn ang="0">
                  <a:pos x="130" y="57"/>
                </a:cxn>
                <a:cxn ang="0">
                  <a:pos x="170" y="0"/>
                </a:cxn>
              </a:cxnLst>
              <a:rect l="0" t="0" r="r" b="b"/>
              <a:pathLst>
                <a:path w="170" h="57">
                  <a:moveTo>
                    <a:pt x="170" y="0"/>
                  </a:moveTo>
                  <a:lnTo>
                    <a:pt x="125" y="35"/>
                  </a:lnTo>
                  <a:lnTo>
                    <a:pt x="0" y="53"/>
                  </a:lnTo>
                  <a:lnTo>
                    <a:pt x="130" y="57"/>
                  </a:lnTo>
                  <a:lnTo>
                    <a:pt x="170" y="0"/>
                  </a:lnTo>
                  <a:close/>
                </a:path>
              </a:pathLst>
            </a:custGeom>
            <a:solidFill>
              <a:srgbClr val="606060"/>
            </a:solidFill>
            <a:ln w="9525">
              <a:noFill/>
              <a:round/>
              <a:headEnd/>
              <a:tailEnd/>
            </a:ln>
          </p:spPr>
          <p:txBody>
            <a:bodyPr/>
            <a:lstStyle/>
            <a:p>
              <a:endParaRPr lang="zh-CN" altLang="en-US"/>
            </a:p>
          </p:txBody>
        </p:sp>
        <p:sp>
          <p:nvSpPr>
            <p:cNvPr id="713" name="Freeform 360"/>
            <p:cNvSpPr>
              <a:spLocks/>
            </p:cNvSpPr>
            <p:nvPr/>
          </p:nvSpPr>
          <p:spPr bwMode="auto">
            <a:xfrm flipH="1">
              <a:off x="1127" y="2937"/>
              <a:ext cx="36" cy="29"/>
            </a:xfrm>
            <a:custGeom>
              <a:avLst/>
              <a:gdLst/>
              <a:ahLst/>
              <a:cxnLst>
                <a:cxn ang="0">
                  <a:pos x="263" y="0"/>
                </a:cxn>
                <a:cxn ang="0">
                  <a:pos x="145" y="13"/>
                </a:cxn>
                <a:cxn ang="0">
                  <a:pos x="122" y="31"/>
                </a:cxn>
                <a:cxn ang="0">
                  <a:pos x="122" y="76"/>
                </a:cxn>
                <a:cxn ang="0">
                  <a:pos x="113" y="124"/>
                </a:cxn>
                <a:cxn ang="0">
                  <a:pos x="0" y="143"/>
                </a:cxn>
                <a:cxn ang="0">
                  <a:pos x="136" y="138"/>
                </a:cxn>
                <a:cxn ang="0">
                  <a:pos x="159" y="48"/>
                </a:cxn>
                <a:cxn ang="0">
                  <a:pos x="263" y="0"/>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headEnd/>
              <a:tailEnd/>
            </a:ln>
          </p:spPr>
          <p:txBody>
            <a:bodyPr/>
            <a:lstStyle/>
            <a:p>
              <a:endParaRPr lang="zh-CN" altLang="en-US"/>
            </a:p>
          </p:txBody>
        </p:sp>
        <p:sp>
          <p:nvSpPr>
            <p:cNvPr id="714" name="Freeform 361"/>
            <p:cNvSpPr>
              <a:spLocks/>
            </p:cNvSpPr>
            <p:nvPr/>
          </p:nvSpPr>
          <p:spPr bwMode="auto">
            <a:xfrm flipH="1">
              <a:off x="1163" y="3001"/>
              <a:ext cx="117" cy="41"/>
            </a:xfrm>
            <a:custGeom>
              <a:avLst/>
              <a:gdLst/>
              <a:ahLst/>
              <a:cxnLst>
                <a:cxn ang="0">
                  <a:pos x="853" y="0"/>
                </a:cxn>
                <a:cxn ang="0">
                  <a:pos x="636" y="10"/>
                </a:cxn>
                <a:cxn ang="0">
                  <a:pos x="413" y="63"/>
                </a:cxn>
                <a:cxn ang="0">
                  <a:pos x="249" y="71"/>
                </a:cxn>
                <a:cxn ang="0">
                  <a:pos x="114" y="99"/>
                </a:cxn>
                <a:cxn ang="0">
                  <a:pos x="64" y="170"/>
                </a:cxn>
                <a:cxn ang="0">
                  <a:pos x="0" y="212"/>
                </a:cxn>
                <a:cxn ang="0">
                  <a:pos x="64" y="198"/>
                </a:cxn>
                <a:cxn ang="0">
                  <a:pos x="123" y="117"/>
                </a:cxn>
                <a:cxn ang="0">
                  <a:pos x="304" y="81"/>
                </a:cxn>
                <a:cxn ang="0">
                  <a:pos x="413" y="81"/>
                </a:cxn>
                <a:cxn ang="0">
                  <a:pos x="500" y="63"/>
                </a:cxn>
                <a:cxn ang="0">
                  <a:pos x="649" y="23"/>
                </a:cxn>
                <a:cxn ang="0">
                  <a:pos x="853" y="0"/>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headEnd/>
              <a:tailEnd/>
            </a:ln>
          </p:spPr>
          <p:txBody>
            <a:bodyPr/>
            <a:lstStyle/>
            <a:p>
              <a:endParaRPr lang="zh-CN" altLang="en-US"/>
            </a:p>
          </p:txBody>
        </p:sp>
        <p:sp>
          <p:nvSpPr>
            <p:cNvPr id="715" name="Freeform 362"/>
            <p:cNvSpPr>
              <a:spLocks/>
            </p:cNvSpPr>
            <p:nvPr/>
          </p:nvSpPr>
          <p:spPr bwMode="auto">
            <a:xfrm flipH="1">
              <a:off x="1159" y="2690"/>
              <a:ext cx="102" cy="74"/>
            </a:xfrm>
            <a:custGeom>
              <a:avLst/>
              <a:gdLst/>
              <a:ahLst/>
              <a:cxnLst>
                <a:cxn ang="0">
                  <a:pos x="679" y="379"/>
                </a:cxn>
                <a:cxn ang="0">
                  <a:pos x="639" y="370"/>
                </a:cxn>
                <a:cxn ang="0">
                  <a:pos x="600" y="352"/>
                </a:cxn>
                <a:cxn ang="0">
                  <a:pos x="564" y="344"/>
                </a:cxn>
                <a:cxn ang="0">
                  <a:pos x="502" y="353"/>
                </a:cxn>
                <a:cxn ang="0">
                  <a:pos x="457" y="352"/>
                </a:cxn>
                <a:cxn ang="0">
                  <a:pos x="425" y="341"/>
                </a:cxn>
                <a:cxn ang="0">
                  <a:pos x="399" y="332"/>
                </a:cxn>
                <a:cxn ang="0">
                  <a:pos x="373" y="320"/>
                </a:cxn>
                <a:cxn ang="0">
                  <a:pos x="346" y="295"/>
                </a:cxn>
                <a:cxn ang="0">
                  <a:pos x="324" y="273"/>
                </a:cxn>
                <a:cxn ang="0">
                  <a:pos x="288" y="246"/>
                </a:cxn>
                <a:cxn ang="0">
                  <a:pos x="238" y="254"/>
                </a:cxn>
                <a:cxn ang="0">
                  <a:pos x="208" y="256"/>
                </a:cxn>
                <a:cxn ang="0">
                  <a:pos x="190" y="251"/>
                </a:cxn>
                <a:cxn ang="0">
                  <a:pos x="182" y="243"/>
                </a:cxn>
                <a:cxn ang="0">
                  <a:pos x="176" y="228"/>
                </a:cxn>
                <a:cxn ang="0">
                  <a:pos x="180" y="215"/>
                </a:cxn>
                <a:cxn ang="0">
                  <a:pos x="190" y="200"/>
                </a:cxn>
                <a:cxn ang="0">
                  <a:pos x="208" y="193"/>
                </a:cxn>
                <a:cxn ang="0">
                  <a:pos x="248" y="188"/>
                </a:cxn>
                <a:cxn ang="0">
                  <a:pos x="296" y="171"/>
                </a:cxn>
                <a:cxn ang="0">
                  <a:pos x="256" y="140"/>
                </a:cxn>
                <a:cxn ang="0">
                  <a:pos x="209" y="121"/>
                </a:cxn>
                <a:cxn ang="0">
                  <a:pos x="168" y="124"/>
                </a:cxn>
                <a:cxn ang="0">
                  <a:pos x="121" y="121"/>
                </a:cxn>
                <a:cxn ang="0">
                  <a:pos x="93" y="131"/>
                </a:cxn>
                <a:cxn ang="0">
                  <a:pos x="54" y="132"/>
                </a:cxn>
                <a:cxn ang="0">
                  <a:pos x="42" y="121"/>
                </a:cxn>
                <a:cxn ang="0">
                  <a:pos x="39" y="105"/>
                </a:cxn>
                <a:cxn ang="0">
                  <a:pos x="18" y="106"/>
                </a:cxn>
                <a:cxn ang="0">
                  <a:pos x="6" y="103"/>
                </a:cxn>
                <a:cxn ang="0">
                  <a:pos x="0" y="87"/>
                </a:cxn>
                <a:cxn ang="0">
                  <a:pos x="4" y="74"/>
                </a:cxn>
                <a:cxn ang="0">
                  <a:pos x="15" y="68"/>
                </a:cxn>
                <a:cxn ang="0">
                  <a:pos x="36" y="56"/>
                </a:cxn>
                <a:cxn ang="0">
                  <a:pos x="52" y="44"/>
                </a:cxn>
                <a:cxn ang="0">
                  <a:pos x="71" y="34"/>
                </a:cxn>
                <a:cxn ang="0">
                  <a:pos x="93" y="27"/>
                </a:cxn>
                <a:cxn ang="0">
                  <a:pos x="112" y="27"/>
                </a:cxn>
                <a:cxn ang="0">
                  <a:pos x="203" y="9"/>
                </a:cxn>
                <a:cxn ang="0">
                  <a:pos x="222" y="4"/>
                </a:cxn>
                <a:cxn ang="0">
                  <a:pos x="244" y="0"/>
                </a:cxn>
                <a:cxn ang="0">
                  <a:pos x="267" y="4"/>
                </a:cxn>
                <a:cxn ang="0">
                  <a:pos x="295" y="13"/>
                </a:cxn>
                <a:cxn ang="0">
                  <a:pos x="373" y="56"/>
                </a:cxn>
                <a:cxn ang="0">
                  <a:pos x="410" y="64"/>
                </a:cxn>
                <a:cxn ang="0">
                  <a:pos x="443" y="71"/>
                </a:cxn>
                <a:cxn ang="0">
                  <a:pos x="469" y="87"/>
                </a:cxn>
                <a:cxn ang="0">
                  <a:pos x="484" y="108"/>
                </a:cxn>
                <a:cxn ang="0">
                  <a:pos x="549" y="153"/>
                </a:cxn>
                <a:cxn ang="0">
                  <a:pos x="578" y="174"/>
                </a:cxn>
                <a:cxn ang="0">
                  <a:pos x="617" y="215"/>
                </a:cxn>
                <a:cxn ang="0">
                  <a:pos x="641" y="227"/>
                </a:cxn>
                <a:cxn ang="0">
                  <a:pos x="751" y="232"/>
                </a:cxn>
                <a:cxn ang="0">
                  <a:pos x="679" y="379"/>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16" name="Freeform 363"/>
            <p:cNvSpPr>
              <a:spLocks/>
            </p:cNvSpPr>
            <p:nvPr/>
          </p:nvSpPr>
          <p:spPr bwMode="auto">
            <a:xfrm flipH="1">
              <a:off x="1197" y="2724"/>
              <a:ext cx="25" cy="8"/>
            </a:xfrm>
            <a:custGeom>
              <a:avLst/>
              <a:gdLst/>
              <a:ahLst/>
              <a:cxnLst>
                <a:cxn ang="0">
                  <a:pos x="0" y="0"/>
                </a:cxn>
                <a:cxn ang="0">
                  <a:pos x="6" y="11"/>
                </a:cxn>
                <a:cxn ang="0">
                  <a:pos x="38" y="10"/>
                </a:cxn>
                <a:cxn ang="0">
                  <a:pos x="50" y="16"/>
                </a:cxn>
                <a:cxn ang="0">
                  <a:pos x="76" y="29"/>
                </a:cxn>
                <a:cxn ang="0">
                  <a:pos x="112" y="37"/>
                </a:cxn>
                <a:cxn ang="0">
                  <a:pos x="150" y="38"/>
                </a:cxn>
                <a:cxn ang="0">
                  <a:pos x="179" y="43"/>
                </a:cxn>
                <a:cxn ang="0">
                  <a:pos x="155" y="34"/>
                </a:cxn>
                <a:cxn ang="0">
                  <a:pos x="125" y="29"/>
                </a:cxn>
                <a:cxn ang="0">
                  <a:pos x="105" y="29"/>
                </a:cxn>
                <a:cxn ang="0">
                  <a:pos x="76" y="21"/>
                </a:cxn>
                <a:cxn ang="0">
                  <a:pos x="53" y="8"/>
                </a:cxn>
                <a:cxn ang="0">
                  <a:pos x="43" y="2"/>
                </a:cxn>
                <a:cxn ang="0">
                  <a:pos x="0" y="0"/>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headEnd/>
              <a:tailEnd/>
            </a:ln>
          </p:spPr>
          <p:txBody>
            <a:bodyPr/>
            <a:lstStyle/>
            <a:p>
              <a:endParaRPr lang="zh-CN" altLang="en-US"/>
            </a:p>
          </p:txBody>
        </p:sp>
        <p:sp>
          <p:nvSpPr>
            <p:cNvPr id="717" name="Freeform 364"/>
            <p:cNvSpPr>
              <a:spLocks/>
            </p:cNvSpPr>
            <p:nvPr/>
          </p:nvSpPr>
          <p:spPr bwMode="auto">
            <a:xfrm flipH="1">
              <a:off x="1228" y="2731"/>
              <a:ext cx="3" cy="5"/>
            </a:xfrm>
            <a:custGeom>
              <a:avLst/>
              <a:gdLst/>
              <a:ahLst/>
              <a:cxnLst>
                <a:cxn ang="0">
                  <a:pos x="4" y="0"/>
                </a:cxn>
                <a:cxn ang="0">
                  <a:pos x="12" y="6"/>
                </a:cxn>
                <a:cxn ang="0">
                  <a:pos x="9" y="15"/>
                </a:cxn>
                <a:cxn ang="0">
                  <a:pos x="0" y="24"/>
                </a:cxn>
                <a:cxn ang="0">
                  <a:pos x="17" y="18"/>
                </a:cxn>
                <a:cxn ang="0">
                  <a:pos x="20" y="8"/>
                </a:cxn>
                <a:cxn ang="0">
                  <a:pos x="4" y="0"/>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headEnd/>
              <a:tailEnd/>
            </a:ln>
          </p:spPr>
          <p:txBody>
            <a:bodyPr/>
            <a:lstStyle/>
            <a:p>
              <a:endParaRPr lang="zh-CN" altLang="en-US"/>
            </a:p>
          </p:txBody>
        </p:sp>
        <p:sp>
          <p:nvSpPr>
            <p:cNvPr id="718" name="Freeform 365"/>
            <p:cNvSpPr>
              <a:spLocks/>
            </p:cNvSpPr>
            <p:nvPr/>
          </p:nvSpPr>
          <p:spPr bwMode="auto">
            <a:xfrm flipH="1">
              <a:off x="1242" y="2702"/>
              <a:ext cx="15" cy="8"/>
            </a:xfrm>
            <a:custGeom>
              <a:avLst/>
              <a:gdLst/>
              <a:ahLst/>
              <a:cxnLst>
                <a:cxn ang="0">
                  <a:pos x="0" y="45"/>
                </a:cxn>
                <a:cxn ang="0">
                  <a:pos x="11" y="48"/>
                </a:cxn>
                <a:cxn ang="0">
                  <a:pos x="25" y="33"/>
                </a:cxn>
                <a:cxn ang="0">
                  <a:pos x="46" y="25"/>
                </a:cxn>
                <a:cxn ang="0">
                  <a:pos x="56" y="14"/>
                </a:cxn>
                <a:cxn ang="0">
                  <a:pos x="66" y="9"/>
                </a:cxn>
                <a:cxn ang="0">
                  <a:pos x="89" y="4"/>
                </a:cxn>
                <a:cxn ang="0">
                  <a:pos x="104" y="1"/>
                </a:cxn>
                <a:cxn ang="0">
                  <a:pos x="84" y="0"/>
                </a:cxn>
                <a:cxn ang="0">
                  <a:pos x="58" y="4"/>
                </a:cxn>
                <a:cxn ang="0">
                  <a:pos x="49" y="12"/>
                </a:cxn>
                <a:cxn ang="0">
                  <a:pos x="37" y="20"/>
                </a:cxn>
                <a:cxn ang="0">
                  <a:pos x="0" y="4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headEnd/>
              <a:tailEnd/>
            </a:ln>
          </p:spPr>
          <p:txBody>
            <a:bodyPr/>
            <a:lstStyle/>
            <a:p>
              <a:endParaRPr lang="zh-CN" altLang="en-US"/>
            </a:p>
          </p:txBody>
        </p:sp>
        <p:sp>
          <p:nvSpPr>
            <p:cNvPr id="719" name="Freeform 366"/>
            <p:cNvSpPr>
              <a:spLocks/>
            </p:cNvSpPr>
            <p:nvPr/>
          </p:nvSpPr>
          <p:spPr bwMode="auto">
            <a:xfrm flipH="1">
              <a:off x="1213" y="2699"/>
              <a:ext cx="22" cy="6"/>
            </a:xfrm>
            <a:custGeom>
              <a:avLst/>
              <a:gdLst/>
              <a:ahLst/>
              <a:cxnLst>
                <a:cxn ang="0">
                  <a:pos x="0" y="10"/>
                </a:cxn>
                <a:cxn ang="0">
                  <a:pos x="35" y="6"/>
                </a:cxn>
                <a:cxn ang="0">
                  <a:pos x="55" y="0"/>
                </a:cxn>
                <a:cxn ang="0">
                  <a:pos x="63" y="0"/>
                </a:cxn>
                <a:cxn ang="0">
                  <a:pos x="85" y="5"/>
                </a:cxn>
                <a:cxn ang="0">
                  <a:pos x="94" y="14"/>
                </a:cxn>
                <a:cxn ang="0">
                  <a:pos x="111" y="23"/>
                </a:cxn>
                <a:cxn ang="0">
                  <a:pos x="143" y="36"/>
                </a:cxn>
                <a:cxn ang="0">
                  <a:pos x="166" y="36"/>
                </a:cxn>
                <a:cxn ang="0">
                  <a:pos x="142" y="42"/>
                </a:cxn>
                <a:cxn ang="0">
                  <a:pos x="126" y="39"/>
                </a:cxn>
                <a:cxn ang="0">
                  <a:pos x="91" y="22"/>
                </a:cxn>
                <a:cxn ang="0">
                  <a:pos x="79" y="10"/>
                </a:cxn>
                <a:cxn ang="0">
                  <a:pos x="55" y="8"/>
                </a:cxn>
                <a:cxn ang="0">
                  <a:pos x="35" y="10"/>
                </a:cxn>
                <a:cxn ang="0">
                  <a:pos x="0" y="10"/>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headEnd/>
              <a:tailEnd/>
            </a:ln>
          </p:spPr>
          <p:txBody>
            <a:bodyPr/>
            <a:lstStyle/>
            <a:p>
              <a:endParaRPr lang="zh-CN" altLang="en-US"/>
            </a:p>
          </p:txBody>
        </p:sp>
        <p:sp>
          <p:nvSpPr>
            <p:cNvPr id="720" name="Freeform 367"/>
            <p:cNvSpPr>
              <a:spLocks/>
            </p:cNvSpPr>
            <p:nvPr/>
          </p:nvSpPr>
          <p:spPr bwMode="auto">
            <a:xfrm flipH="1">
              <a:off x="1249" y="2707"/>
              <a:ext cx="4" cy="5"/>
            </a:xfrm>
            <a:custGeom>
              <a:avLst/>
              <a:gdLst/>
              <a:ahLst/>
              <a:cxnLst>
                <a:cxn ang="0">
                  <a:pos x="25" y="0"/>
                </a:cxn>
                <a:cxn ang="0">
                  <a:pos x="33" y="11"/>
                </a:cxn>
                <a:cxn ang="0">
                  <a:pos x="23" y="24"/>
                </a:cxn>
                <a:cxn ang="0">
                  <a:pos x="0" y="30"/>
                </a:cxn>
                <a:cxn ang="0">
                  <a:pos x="25" y="15"/>
                </a:cxn>
                <a:cxn ang="0">
                  <a:pos x="25" y="0"/>
                </a:cxn>
              </a:cxnLst>
              <a:rect l="0" t="0" r="r" b="b"/>
              <a:pathLst>
                <a:path w="33" h="30">
                  <a:moveTo>
                    <a:pt x="25" y="0"/>
                  </a:moveTo>
                  <a:lnTo>
                    <a:pt x="33" y="11"/>
                  </a:lnTo>
                  <a:lnTo>
                    <a:pt x="23" y="24"/>
                  </a:lnTo>
                  <a:lnTo>
                    <a:pt x="0" y="30"/>
                  </a:lnTo>
                  <a:lnTo>
                    <a:pt x="25" y="15"/>
                  </a:lnTo>
                  <a:lnTo>
                    <a:pt x="25" y="0"/>
                  </a:lnTo>
                  <a:close/>
                </a:path>
              </a:pathLst>
            </a:custGeom>
            <a:solidFill>
              <a:srgbClr val="402000"/>
            </a:solidFill>
            <a:ln w="9525">
              <a:noFill/>
              <a:round/>
              <a:headEnd/>
              <a:tailEnd/>
            </a:ln>
          </p:spPr>
          <p:txBody>
            <a:bodyPr/>
            <a:lstStyle/>
            <a:p>
              <a:endParaRPr lang="zh-CN" altLang="en-US"/>
            </a:p>
          </p:txBody>
        </p:sp>
        <p:sp>
          <p:nvSpPr>
            <p:cNvPr id="721" name="Freeform 368"/>
            <p:cNvSpPr>
              <a:spLocks/>
            </p:cNvSpPr>
            <p:nvPr/>
          </p:nvSpPr>
          <p:spPr bwMode="auto">
            <a:xfrm flipH="1">
              <a:off x="1253" y="2702"/>
              <a:ext cx="5" cy="5"/>
            </a:xfrm>
            <a:custGeom>
              <a:avLst/>
              <a:gdLst/>
              <a:ahLst/>
              <a:cxnLst>
                <a:cxn ang="0">
                  <a:pos x="33" y="16"/>
                </a:cxn>
                <a:cxn ang="0">
                  <a:pos x="25" y="0"/>
                </a:cxn>
                <a:cxn ang="0">
                  <a:pos x="24" y="13"/>
                </a:cxn>
                <a:cxn ang="0">
                  <a:pos x="0" y="26"/>
                </a:cxn>
                <a:cxn ang="0">
                  <a:pos x="3" y="28"/>
                </a:cxn>
                <a:cxn ang="0">
                  <a:pos x="33" y="16"/>
                </a:cxn>
              </a:cxnLst>
              <a:rect l="0" t="0" r="r" b="b"/>
              <a:pathLst>
                <a:path w="33" h="28">
                  <a:moveTo>
                    <a:pt x="33" y="16"/>
                  </a:moveTo>
                  <a:lnTo>
                    <a:pt x="25" y="0"/>
                  </a:lnTo>
                  <a:lnTo>
                    <a:pt x="24" y="13"/>
                  </a:lnTo>
                  <a:lnTo>
                    <a:pt x="0" y="26"/>
                  </a:lnTo>
                  <a:lnTo>
                    <a:pt x="3" y="28"/>
                  </a:lnTo>
                  <a:lnTo>
                    <a:pt x="33" y="16"/>
                  </a:lnTo>
                  <a:close/>
                </a:path>
              </a:pathLst>
            </a:custGeom>
            <a:solidFill>
              <a:srgbClr val="402000"/>
            </a:solidFill>
            <a:ln w="9525">
              <a:noFill/>
              <a:round/>
              <a:headEnd/>
              <a:tailEnd/>
            </a:ln>
          </p:spPr>
          <p:txBody>
            <a:bodyPr/>
            <a:lstStyle/>
            <a:p>
              <a:endParaRPr lang="zh-CN" altLang="en-US"/>
            </a:p>
          </p:txBody>
        </p:sp>
        <p:sp>
          <p:nvSpPr>
            <p:cNvPr id="722" name="Freeform 369"/>
            <p:cNvSpPr>
              <a:spLocks/>
            </p:cNvSpPr>
            <p:nvPr/>
          </p:nvSpPr>
          <p:spPr bwMode="auto">
            <a:xfrm flipH="1">
              <a:off x="1196" y="2709"/>
              <a:ext cx="5" cy="8"/>
            </a:xfrm>
            <a:custGeom>
              <a:avLst/>
              <a:gdLst/>
              <a:ahLst/>
              <a:cxnLst>
                <a:cxn ang="0">
                  <a:pos x="0" y="0"/>
                </a:cxn>
                <a:cxn ang="0">
                  <a:pos x="8" y="21"/>
                </a:cxn>
                <a:cxn ang="0">
                  <a:pos x="23" y="39"/>
                </a:cxn>
                <a:cxn ang="0">
                  <a:pos x="37" y="42"/>
                </a:cxn>
                <a:cxn ang="0">
                  <a:pos x="0" y="0"/>
                </a:cxn>
              </a:cxnLst>
              <a:rect l="0" t="0" r="r" b="b"/>
              <a:pathLst>
                <a:path w="37" h="42">
                  <a:moveTo>
                    <a:pt x="0" y="0"/>
                  </a:moveTo>
                  <a:lnTo>
                    <a:pt x="8" y="21"/>
                  </a:lnTo>
                  <a:lnTo>
                    <a:pt x="23" y="39"/>
                  </a:lnTo>
                  <a:lnTo>
                    <a:pt x="37" y="42"/>
                  </a:lnTo>
                  <a:lnTo>
                    <a:pt x="0" y="0"/>
                  </a:lnTo>
                  <a:close/>
                </a:path>
              </a:pathLst>
            </a:custGeom>
            <a:solidFill>
              <a:srgbClr val="402000"/>
            </a:solidFill>
            <a:ln w="9525">
              <a:noFill/>
              <a:round/>
              <a:headEnd/>
              <a:tailEnd/>
            </a:ln>
          </p:spPr>
          <p:txBody>
            <a:bodyPr/>
            <a:lstStyle/>
            <a:p>
              <a:endParaRPr lang="zh-CN" altLang="en-US"/>
            </a:p>
          </p:txBody>
        </p:sp>
        <p:sp>
          <p:nvSpPr>
            <p:cNvPr id="723" name="Freeform 370"/>
            <p:cNvSpPr>
              <a:spLocks/>
            </p:cNvSpPr>
            <p:nvPr/>
          </p:nvSpPr>
          <p:spPr bwMode="auto">
            <a:xfrm flipH="1">
              <a:off x="1177" y="2746"/>
              <a:ext cx="7" cy="6"/>
            </a:xfrm>
            <a:custGeom>
              <a:avLst/>
              <a:gdLst/>
              <a:ahLst/>
              <a:cxnLst>
                <a:cxn ang="0">
                  <a:pos x="50" y="0"/>
                </a:cxn>
                <a:cxn ang="0">
                  <a:pos x="17" y="14"/>
                </a:cxn>
                <a:cxn ang="0">
                  <a:pos x="0" y="39"/>
                </a:cxn>
                <a:cxn ang="0">
                  <a:pos x="50" y="0"/>
                </a:cxn>
              </a:cxnLst>
              <a:rect l="0" t="0" r="r" b="b"/>
              <a:pathLst>
                <a:path w="50" h="39">
                  <a:moveTo>
                    <a:pt x="50" y="0"/>
                  </a:moveTo>
                  <a:lnTo>
                    <a:pt x="17" y="14"/>
                  </a:lnTo>
                  <a:lnTo>
                    <a:pt x="0" y="39"/>
                  </a:lnTo>
                  <a:lnTo>
                    <a:pt x="50" y="0"/>
                  </a:lnTo>
                  <a:close/>
                </a:path>
              </a:pathLst>
            </a:custGeom>
            <a:solidFill>
              <a:srgbClr val="402000"/>
            </a:solidFill>
            <a:ln w="9525">
              <a:noFill/>
              <a:round/>
              <a:headEnd/>
              <a:tailEnd/>
            </a:ln>
          </p:spPr>
          <p:txBody>
            <a:bodyPr/>
            <a:lstStyle/>
            <a:p>
              <a:endParaRPr lang="zh-CN" altLang="en-US"/>
            </a:p>
          </p:txBody>
        </p:sp>
        <p:sp>
          <p:nvSpPr>
            <p:cNvPr id="724" name="Freeform 371"/>
            <p:cNvSpPr>
              <a:spLocks/>
            </p:cNvSpPr>
            <p:nvPr/>
          </p:nvSpPr>
          <p:spPr bwMode="auto">
            <a:xfrm flipH="1">
              <a:off x="1143" y="2731"/>
              <a:ext cx="31" cy="52"/>
            </a:xfrm>
            <a:custGeom>
              <a:avLst/>
              <a:gdLst/>
              <a:ahLst/>
              <a:cxnLst>
                <a:cxn ang="0">
                  <a:pos x="77" y="17"/>
                </a:cxn>
                <a:cxn ang="0">
                  <a:pos x="42" y="55"/>
                </a:cxn>
                <a:cxn ang="0">
                  <a:pos x="26" y="87"/>
                </a:cxn>
                <a:cxn ang="0">
                  <a:pos x="11" y="138"/>
                </a:cxn>
                <a:cxn ang="0">
                  <a:pos x="11" y="167"/>
                </a:cxn>
                <a:cxn ang="0">
                  <a:pos x="0" y="210"/>
                </a:cxn>
                <a:cxn ang="0">
                  <a:pos x="178" y="267"/>
                </a:cxn>
                <a:cxn ang="0">
                  <a:pos x="219" y="0"/>
                </a:cxn>
                <a:cxn ang="0">
                  <a:pos x="146" y="17"/>
                </a:cxn>
                <a:cxn ang="0">
                  <a:pos x="77" y="17"/>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725" name="Freeform 372"/>
            <p:cNvSpPr>
              <a:spLocks/>
            </p:cNvSpPr>
            <p:nvPr/>
          </p:nvSpPr>
          <p:spPr bwMode="auto">
            <a:xfrm flipH="1">
              <a:off x="1147" y="2736"/>
              <a:ext cx="23" cy="42"/>
            </a:xfrm>
            <a:custGeom>
              <a:avLst/>
              <a:gdLst/>
              <a:ahLst/>
              <a:cxnLst>
                <a:cxn ang="0">
                  <a:pos x="69" y="7"/>
                </a:cxn>
                <a:cxn ang="0">
                  <a:pos x="38" y="42"/>
                </a:cxn>
                <a:cxn ang="0">
                  <a:pos x="12" y="92"/>
                </a:cxn>
                <a:cxn ang="0">
                  <a:pos x="6" y="128"/>
                </a:cxn>
                <a:cxn ang="0">
                  <a:pos x="0" y="171"/>
                </a:cxn>
                <a:cxn ang="0">
                  <a:pos x="140" y="220"/>
                </a:cxn>
                <a:cxn ang="0">
                  <a:pos x="175" y="0"/>
                </a:cxn>
                <a:cxn ang="0">
                  <a:pos x="122" y="10"/>
                </a:cxn>
                <a:cxn ang="0">
                  <a:pos x="69" y="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headEnd/>
              <a:tailEnd/>
            </a:ln>
          </p:spPr>
          <p:txBody>
            <a:bodyPr/>
            <a:lstStyle/>
            <a:p>
              <a:endParaRPr lang="zh-CN" altLang="en-US"/>
            </a:p>
          </p:txBody>
        </p:sp>
        <p:sp>
          <p:nvSpPr>
            <p:cNvPr id="726" name="Freeform 373"/>
            <p:cNvSpPr>
              <a:spLocks/>
            </p:cNvSpPr>
            <p:nvPr/>
          </p:nvSpPr>
          <p:spPr bwMode="auto">
            <a:xfrm flipH="1">
              <a:off x="1046" y="2448"/>
              <a:ext cx="101" cy="156"/>
            </a:xfrm>
            <a:custGeom>
              <a:avLst/>
              <a:gdLst/>
              <a:ahLst/>
              <a:cxnLst>
                <a:cxn ang="0">
                  <a:pos x="243" y="26"/>
                </a:cxn>
                <a:cxn ang="0">
                  <a:pos x="179" y="74"/>
                </a:cxn>
                <a:cxn ang="0">
                  <a:pos x="144" y="131"/>
                </a:cxn>
                <a:cxn ang="0">
                  <a:pos x="112" y="192"/>
                </a:cxn>
                <a:cxn ang="0">
                  <a:pos x="92" y="224"/>
                </a:cxn>
                <a:cxn ang="0">
                  <a:pos x="92" y="259"/>
                </a:cxn>
                <a:cxn ang="0">
                  <a:pos x="109" y="300"/>
                </a:cxn>
                <a:cxn ang="0">
                  <a:pos x="77" y="332"/>
                </a:cxn>
                <a:cxn ang="0">
                  <a:pos x="26" y="420"/>
                </a:cxn>
                <a:cxn ang="0">
                  <a:pos x="0" y="467"/>
                </a:cxn>
                <a:cxn ang="0">
                  <a:pos x="0" y="482"/>
                </a:cxn>
                <a:cxn ang="0">
                  <a:pos x="6" y="498"/>
                </a:cxn>
                <a:cxn ang="0">
                  <a:pos x="28" y="503"/>
                </a:cxn>
                <a:cxn ang="0">
                  <a:pos x="60" y="504"/>
                </a:cxn>
                <a:cxn ang="0">
                  <a:pos x="79" y="511"/>
                </a:cxn>
                <a:cxn ang="0">
                  <a:pos x="77" y="546"/>
                </a:cxn>
                <a:cxn ang="0">
                  <a:pos x="67" y="587"/>
                </a:cxn>
                <a:cxn ang="0">
                  <a:pos x="86" y="609"/>
                </a:cxn>
                <a:cxn ang="0">
                  <a:pos x="80" y="639"/>
                </a:cxn>
                <a:cxn ang="0">
                  <a:pos x="95" y="659"/>
                </a:cxn>
                <a:cxn ang="0">
                  <a:pos x="110" y="713"/>
                </a:cxn>
                <a:cxn ang="0">
                  <a:pos x="133" y="728"/>
                </a:cxn>
                <a:cxn ang="0">
                  <a:pos x="167" y="728"/>
                </a:cxn>
                <a:cxn ang="0">
                  <a:pos x="217" y="721"/>
                </a:cxn>
                <a:cxn ang="0">
                  <a:pos x="269" y="713"/>
                </a:cxn>
                <a:cxn ang="0">
                  <a:pos x="263" y="807"/>
                </a:cxn>
                <a:cxn ang="0">
                  <a:pos x="658" y="681"/>
                </a:cxn>
                <a:cxn ang="0">
                  <a:pos x="626" y="606"/>
                </a:cxn>
                <a:cxn ang="0">
                  <a:pos x="634" y="549"/>
                </a:cxn>
                <a:cxn ang="0">
                  <a:pos x="741" y="441"/>
                </a:cxn>
                <a:cxn ang="0">
                  <a:pos x="741" y="155"/>
                </a:cxn>
                <a:cxn ang="0">
                  <a:pos x="668" y="77"/>
                </a:cxn>
                <a:cxn ang="0">
                  <a:pos x="577" y="35"/>
                </a:cxn>
                <a:cxn ang="0">
                  <a:pos x="481" y="0"/>
                </a:cxn>
                <a:cxn ang="0">
                  <a:pos x="355" y="18"/>
                </a:cxn>
                <a:cxn ang="0">
                  <a:pos x="243" y="26"/>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27" name="Freeform 374"/>
            <p:cNvSpPr>
              <a:spLocks/>
            </p:cNvSpPr>
            <p:nvPr/>
          </p:nvSpPr>
          <p:spPr bwMode="auto">
            <a:xfrm flipH="1">
              <a:off x="1136" y="2542"/>
              <a:ext cx="6" cy="2"/>
            </a:xfrm>
            <a:custGeom>
              <a:avLst/>
              <a:gdLst/>
              <a:ahLst/>
              <a:cxnLst>
                <a:cxn ang="0">
                  <a:pos x="0" y="3"/>
                </a:cxn>
                <a:cxn ang="0">
                  <a:pos x="9" y="8"/>
                </a:cxn>
                <a:cxn ang="0">
                  <a:pos x="30" y="6"/>
                </a:cxn>
                <a:cxn ang="0">
                  <a:pos x="39" y="9"/>
                </a:cxn>
                <a:cxn ang="0">
                  <a:pos x="42" y="2"/>
                </a:cxn>
                <a:cxn ang="0">
                  <a:pos x="29" y="0"/>
                </a:cxn>
                <a:cxn ang="0">
                  <a:pos x="0" y="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headEnd/>
              <a:tailEnd/>
            </a:ln>
          </p:spPr>
          <p:txBody>
            <a:bodyPr/>
            <a:lstStyle/>
            <a:p>
              <a:endParaRPr lang="zh-CN" altLang="en-US"/>
            </a:p>
          </p:txBody>
        </p:sp>
        <p:sp>
          <p:nvSpPr>
            <p:cNvPr id="728" name="Freeform 375"/>
            <p:cNvSpPr>
              <a:spLocks/>
            </p:cNvSpPr>
            <p:nvPr/>
          </p:nvSpPr>
          <p:spPr bwMode="auto">
            <a:xfrm flipH="1">
              <a:off x="1134" y="2537"/>
              <a:ext cx="2" cy="5"/>
            </a:xfrm>
            <a:custGeom>
              <a:avLst/>
              <a:gdLst/>
              <a:ahLst/>
              <a:cxnLst>
                <a:cxn ang="0">
                  <a:pos x="0" y="0"/>
                </a:cxn>
                <a:cxn ang="0">
                  <a:pos x="11" y="7"/>
                </a:cxn>
                <a:cxn ang="0">
                  <a:pos x="11" y="16"/>
                </a:cxn>
                <a:cxn ang="0">
                  <a:pos x="13" y="31"/>
                </a:cxn>
                <a:cxn ang="0">
                  <a:pos x="17" y="12"/>
                </a:cxn>
                <a:cxn ang="0">
                  <a:pos x="17" y="1"/>
                </a:cxn>
                <a:cxn ang="0">
                  <a:pos x="0" y="0"/>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headEnd/>
              <a:tailEnd/>
            </a:ln>
          </p:spPr>
          <p:txBody>
            <a:bodyPr/>
            <a:lstStyle/>
            <a:p>
              <a:endParaRPr lang="zh-CN" altLang="en-US"/>
            </a:p>
          </p:txBody>
        </p:sp>
        <p:sp>
          <p:nvSpPr>
            <p:cNvPr id="729" name="Freeform 376"/>
            <p:cNvSpPr>
              <a:spLocks/>
            </p:cNvSpPr>
            <p:nvPr/>
          </p:nvSpPr>
          <p:spPr bwMode="auto">
            <a:xfrm flipH="1">
              <a:off x="1130" y="2517"/>
              <a:ext cx="2" cy="12"/>
            </a:xfrm>
            <a:custGeom>
              <a:avLst/>
              <a:gdLst/>
              <a:ahLst/>
              <a:cxnLst>
                <a:cxn ang="0">
                  <a:pos x="19" y="0"/>
                </a:cxn>
                <a:cxn ang="0">
                  <a:pos x="5" y="34"/>
                </a:cxn>
                <a:cxn ang="0">
                  <a:pos x="0" y="60"/>
                </a:cxn>
                <a:cxn ang="0">
                  <a:pos x="9" y="43"/>
                </a:cxn>
                <a:cxn ang="0">
                  <a:pos x="19" y="0"/>
                </a:cxn>
              </a:cxnLst>
              <a:rect l="0" t="0" r="r" b="b"/>
              <a:pathLst>
                <a:path w="19" h="60">
                  <a:moveTo>
                    <a:pt x="19" y="0"/>
                  </a:moveTo>
                  <a:lnTo>
                    <a:pt x="5" y="34"/>
                  </a:lnTo>
                  <a:lnTo>
                    <a:pt x="0" y="60"/>
                  </a:lnTo>
                  <a:lnTo>
                    <a:pt x="9" y="43"/>
                  </a:lnTo>
                  <a:lnTo>
                    <a:pt x="19" y="0"/>
                  </a:lnTo>
                  <a:close/>
                </a:path>
              </a:pathLst>
            </a:custGeom>
            <a:solidFill>
              <a:srgbClr val="402000"/>
            </a:solidFill>
            <a:ln w="9525">
              <a:noFill/>
              <a:round/>
              <a:headEnd/>
              <a:tailEnd/>
            </a:ln>
          </p:spPr>
          <p:txBody>
            <a:bodyPr/>
            <a:lstStyle/>
            <a:p>
              <a:endParaRPr lang="zh-CN" altLang="en-US"/>
            </a:p>
          </p:txBody>
        </p:sp>
        <p:sp>
          <p:nvSpPr>
            <p:cNvPr id="730" name="Freeform 377"/>
            <p:cNvSpPr>
              <a:spLocks/>
            </p:cNvSpPr>
            <p:nvPr/>
          </p:nvSpPr>
          <p:spPr bwMode="auto">
            <a:xfrm flipH="1">
              <a:off x="1120" y="2505"/>
              <a:ext cx="11" cy="10"/>
            </a:xfrm>
            <a:custGeom>
              <a:avLst/>
              <a:gdLst/>
              <a:ahLst/>
              <a:cxnLst>
                <a:cxn ang="0">
                  <a:pos x="0" y="0"/>
                </a:cxn>
                <a:cxn ang="0">
                  <a:pos x="17" y="28"/>
                </a:cxn>
                <a:cxn ang="0">
                  <a:pos x="13" y="35"/>
                </a:cxn>
                <a:cxn ang="0">
                  <a:pos x="13" y="40"/>
                </a:cxn>
                <a:cxn ang="0">
                  <a:pos x="9" y="51"/>
                </a:cxn>
                <a:cxn ang="0">
                  <a:pos x="20" y="34"/>
                </a:cxn>
                <a:cxn ang="0">
                  <a:pos x="35" y="34"/>
                </a:cxn>
                <a:cxn ang="0">
                  <a:pos x="52" y="28"/>
                </a:cxn>
                <a:cxn ang="0">
                  <a:pos x="80" y="26"/>
                </a:cxn>
                <a:cxn ang="0">
                  <a:pos x="52" y="9"/>
                </a:cxn>
                <a:cxn ang="0">
                  <a:pos x="0" y="0"/>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headEnd/>
              <a:tailEnd/>
            </a:ln>
          </p:spPr>
          <p:txBody>
            <a:bodyPr/>
            <a:lstStyle/>
            <a:p>
              <a:endParaRPr lang="zh-CN" altLang="en-US"/>
            </a:p>
          </p:txBody>
        </p:sp>
        <p:sp>
          <p:nvSpPr>
            <p:cNvPr id="731" name="Freeform 378"/>
            <p:cNvSpPr>
              <a:spLocks/>
            </p:cNvSpPr>
            <p:nvPr/>
          </p:nvSpPr>
          <p:spPr bwMode="auto">
            <a:xfrm flipH="1">
              <a:off x="1115" y="2492"/>
              <a:ext cx="19" cy="8"/>
            </a:xfrm>
            <a:custGeom>
              <a:avLst/>
              <a:gdLst/>
              <a:ahLst/>
              <a:cxnLst>
                <a:cxn ang="0">
                  <a:pos x="0" y="25"/>
                </a:cxn>
                <a:cxn ang="0">
                  <a:pos x="6" y="42"/>
                </a:cxn>
                <a:cxn ang="0">
                  <a:pos x="20" y="48"/>
                </a:cxn>
                <a:cxn ang="0">
                  <a:pos x="42" y="34"/>
                </a:cxn>
                <a:cxn ang="0">
                  <a:pos x="69" y="25"/>
                </a:cxn>
                <a:cxn ang="0">
                  <a:pos x="113" y="24"/>
                </a:cxn>
                <a:cxn ang="0">
                  <a:pos x="135" y="27"/>
                </a:cxn>
                <a:cxn ang="0">
                  <a:pos x="101" y="12"/>
                </a:cxn>
                <a:cxn ang="0">
                  <a:pos x="77" y="6"/>
                </a:cxn>
                <a:cxn ang="0">
                  <a:pos x="80" y="0"/>
                </a:cxn>
                <a:cxn ang="0">
                  <a:pos x="57" y="9"/>
                </a:cxn>
                <a:cxn ang="0">
                  <a:pos x="59" y="3"/>
                </a:cxn>
                <a:cxn ang="0">
                  <a:pos x="40" y="12"/>
                </a:cxn>
                <a:cxn ang="0">
                  <a:pos x="23" y="12"/>
                </a:cxn>
                <a:cxn ang="0">
                  <a:pos x="0" y="25"/>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headEnd/>
              <a:tailEnd/>
            </a:ln>
          </p:spPr>
          <p:txBody>
            <a:bodyPr/>
            <a:lstStyle/>
            <a:p>
              <a:endParaRPr lang="zh-CN" altLang="en-US"/>
            </a:p>
          </p:txBody>
        </p:sp>
        <p:sp>
          <p:nvSpPr>
            <p:cNvPr id="732" name="Freeform 379"/>
            <p:cNvSpPr>
              <a:spLocks/>
            </p:cNvSpPr>
            <p:nvPr/>
          </p:nvSpPr>
          <p:spPr bwMode="auto">
            <a:xfrm flipH="1">
              <a:off x="1081" y="2503"/>
              <a:ext cx="11" cy="31"/>
            </a:xfrm>
            <a:custGeom>
              <a:avLst/>
              <a:gdLst/>
              <a:ahLst/>
              <a:cxnLst>
                <a:cxn ang="0">
                  <a:pos x="0" y="30"/>
                </a:cxn>
                <a:cxn ang="0">
                  <a:pos x="24" y="10"/>
                </a:cxn>
                <a:cxn ang="0">
                  <a:pos x="52" y="15"/>
                </a:cxn>
                <a:cxn ang="0">
                  <a:pos x="68" y="41"/>
                </a:cxn>
                <a:cxn ang="0">
                  <a:pos x="71" y="77"/>
                </a:cxn>
                <a:cxn ang="0">
                  <a:pos x="68" y="105"/>
                </a:cxn>
                <a:cxn ang="0">
                  <a:pos x="59" y="128"/>
                </a:cxn>
                <a:cxn ang="0">
                  <a:pos x="44" y="93"/>
                </a:cxn>
                <a:cxn ang="0">
                  <a:pos x="31" y="73"/>
                </a:cxn>
                <a:cxn ang="0">
                  <a:pos x="5" y="60"/>
                </a:cxn>
                <a:cxn ang="0">
                  <a:pos x="25" y="89"/>
                </a:cxn>
                <a:cxn ang="0">
                  <a:pos x="47" y="111"/>
                </a:cxn>
                <a:cxn ang="0">
                  <a:pos x="49" y="134"/>
                </a:cxn>
                <a:cxn ang="0">
                  <a:pos x="40" y="156"/>
                </a:cxn>
                <a:cxn ang="0">
                  <a:pos x="28" y="159"/>
                </a:cxn>
                <a:cxn ang="0">
                  <a:pos x="61" y="151"/>
                </a:cxn>
                <a:cxn ang="0">
                  <a:pos x="77" y="117"/>
                </a:cxn>
                <a:cxn ang="0">
                  <a:pos x="78" y="73"/>
                </a:cxn>
                <a:cxn ang="0">
                  <a:pos x="77" y="33"/>
                </a:cxn>
                <a:cxn ang="0">
                  <a:pos x="59" y="7"/>
                </a:cxn>
                <a:cxn ang="0">
                  <a:pos x="34" y="0"/>
                </a:cxn>
                <a:cxn ang="0">
                  <a:pos x="10" y="4"/>
                </a:cxn>
                <a:cxn ang="0">
                  <a:pos x="0" y="30"/>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headEnd/>
              <a:tailEnd/>
            </a:ln>
          </p:spPr>
          <p:txBody>
            <a:bodyPr/>
            <a:lstStyle/>
            <a:p>
              <a:endParaRPr lang="zh-CN" altLang="en-US"/>
            </a:p>
          </p:txBody>
        </p:sp>
        <p:sp>
          <p:nvSpPr>
            <p:cNvPr id="733" name="Freeform 380"/>
            <p:cNvSpPr>
              <a:spLocks/>
            </p:cNvSpPr>
            <p:nvPr/>
          </p:nvSpPr>
          <p:spPr bwMode="auto">
            <a:xfrm flipH="1">
              <a:off x="1077" y="2498"/>
              <a:ext cx="18" cy="42"/>
            </a:xfrm>
            <a:custGeom>
              <a:avLst/>
              <a:gdLst/>
              <a:ahLst/>
              <a:cxnLst>
                <a:cxn ang="0">
                  <a:pos x="0" y="53"/>
                </a:cxn>
                <a:cxn ang="0">
                  <a:pos x="20" y="19"/>
                </a:cxn>
                <a:cxn ang="0">
                  <a:pos x="54" y="9"/>
                </a:cxn>
                <a:cxn ang="0">
                  <a:pos x="95" y="16"/>
                </a:cxn>
                <a:cxn ang="0">
                  <a:pos x="109" y="35"/>
                </a:cxn>
                <a:cxn ang="0">
                  <a:pos x="120" y="67"/>
                </a:cxn>
                <a:cxn ang="0">
                  <a:pos x="120" y="93"/>
                </a:cxn>
                <a:cxn ang="0">
                  <a:pos x="114" y="111"/>
                </a:cxn>
                <a:cxn ang="0">
                  <a:pos x="114" y="137"/>
                </a:cxn>
                <a:cxn ang="0">
                  <a:pos x="107" y="168"/>
                </a:cxn>
                <a:cxn ang="0">
                  <a:pos x="80" y="198"/>
                </a:cxn>
                <a:cxn ang="0">
                  <a:pos x="63" y="198"/>
                </a:cxn>
                <a:cxn ang="0">
                  <a:pos x="40" y="198"/>
                </a:cxn>
                <a:cxn ang="0">
                  <a:pos x="40" y="203"/>
                </a:cxn>
                <a:cxn ang="0">
                  <a:pos x="57" y="215"/>
                </a:cxn>
                <a:cxn ang="0">
                  <a:pos x="76" y="211"/>
                </a:cxn>
                <a:cxn ang="0">
                  <a:pos x="101" y="201"/>
                </a:cxn>
                <a:cxn ang="0">
                  <a:pos x="121" y="171"/>
                </a:cxn>
                <a:cxn ang="0">
                  <a:pos x="123" y="121"/>
                </a:cxn>
                <a:cxn ang="0">
                  <a:pos x="129" y="87"/>
                </a:cxn>
                <a:cxn ang="0">
                  <a:pos x="129" y="58"/>
                </a:cxn>
                <a:cxn ang="0">
                  <a:pos x="117" y="32"/>
                </a:cxn>
                <a:cxn ang="0">
                  <a:pos x="103" y="9"/>
                </a:cxn>
                <a:cxn ang="0">
                  <a:pos x="69" y="0"/>
                </a:cxn>
                <a:cxn ang="0">
                  <a:pos x="20" y="6"/>
                </a:cxn>
                <a:cxn ang="0">
                  <a:pos x="3" y="19"/>
                </a:cxn>
                <a:cxn ang="0">
                  <a:pos x="0" y="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headEnd/>
              <a:tailEnd/>
            </a:ln>
          </p:spPr>
          <p:txBody>
            <a:bodyPr/>
            <a:lstStyle/>
            <a:p>
              <a:endParaRPr lang="zh-CN" altLang="en-US"/>
            </a:p>
          </p:txBody>
        </p:sp>
        <p:sp>
          <p:nvSpPr>
            <p:cNvPr id="734" name="Freeform 381"/>
            <p:cNvSpPr>
              <a:spLocks/>
            </p:cNvSpPr>
            <p:nvPr/>
          </p:nvSpPr>
          <p:spPr bwMode="auto">
            <a:xfrm flipH="1">
              <a:off x="1088" y="2544"/>
              <a:ext cx="16" cy="33"/>
            </a:xfrm>
            <a:custGeom>
              <a:avLst/>
              <a:gdLst/>
              <a:ahLst/>
              <a:cxnLst>
                <a:cxn ang="0">
                  <a:pos x="118" y="0"/>
                </a:cxn>
                <a:cxn ang="0">
                  <a:pos x="102" y="39"/>
                </a:cxn>
                <a:cxn ang="0">
                  <a:pos x="77" y="80"/>
                </a:cxn>
                <a:cxn ang="0">
                  <a:pos x="52" y="116"/>
                </a:cxn>
                <a:cxn ang="0">
                  <a:pos x="17" y="164"/>
                </a:cxn>
                <a:cxn ang="0">
                  <a:pos x="0" y="179"/>
                </a:cxn>
                <a:cxn ang="0">
                  <a:pos x="39" y="159"/>
                </a:cxn>
                <a:cxn ang="0">
                  <a:pos x="70" y="115"/>
                </a:cxn>
                <a:cxn ang="0">
                  <a:pos x="99" y="67"/>
                </a:cxn>
                <a:cxn ang="0">
                  <a:pos x="118" y="0"/>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headEnd/>
              <a:tailEnd/>
            </a:ln>
          </p:spPr>
          <p:txBody>
            <a:bodyPr/>
            <a:lstStyle/>
            <a:p>
              <a:endParaRPr lang="zh-CN" altLang="en-US"/>
            </a:p>
          </p:txBody>
        </p:sp>
        <p:sp>
          <p:nvSpPr>
            <p:cNvPr id="735" name="Freeform 382"/>
            <p:cNvSpPr>
              <a:spLocks/>
            </p:cNvSpPr>
            <p:nvPr/>
          </p:nvSpPr>
          <p:spPr bwMode="auto">
            <a:xfrm flipH="1">
              <a:off x="1039" y="2426"/>
              <a:ext cx="92" cy="130"/>
            </a:xfrm>
            <a:custGeom>
              <a:avLst/>
              <a:gdLst/>
              <a:ahLst/>
              <a:cxnLst>
                <a:cxn ang="0">
                  <a:pos x="54" y="193"/>
                </a:cxn>
                <a:cxn ang="0">
                  <a:pos x="155" y="177"/>
                </a:cxn>
                <a:cxn ang="0">
                  <a:pos x="223" y="187"/>
                </a:cxn>
                <a:cxn ang="0">
                  <a:pos x="264" y="234"/>
                </a:cxn>
                <a:cxn ang="0">
                  <a:pos x="238" y="290"/>
                </a:cxn>
                <a:cxn ang="0">
                  <a:pos x="206" y="311"/>
                </a:cxn>
                <a:cxn ang="0">
                  <a:pos x="197" y="366"/>
                </a:cxn>
                <a:cxn ang="0">
                  <a:pos x="217" y="401"/>
                </a:cxn>
                <a:cxn ang="0">
                  <a:pos x="200" y="453"/>
                </a:cxn>
                <a:cxn ang="0">
                  <a:pos x="242" y="453"/>
                </a:cxn>
                <a:cxn ang="0">
                  <a:pos x="254" y="394"/>
                </a:cxn>
                <a:cxn ang="0">
                  <a:pos x="280" y="366"/>
                </a:cxn>
                <a:cxn ang="0">
                  <a:pos x="329" y="366"/>
                </a:cxn>
                <a:cxn ang="0">
                  <a:pos x="378" y="378"/>
                </a:cxn>
                <a:cxn ang="0">
                  <a:pos x="393" y="419"/>
                </a:cxn>
                <a:cxn ang="0">
                  <a:pos x="399" y="475"/>
                </a:cxn>
                <a:cxn ang="0">
                  <a:pos x="393" y="516"/>
                </a:cxn>
                <a:cxn ang="0">
                  <a:pos x="393" y="547"/>
                </a:cxn>
                <a:cxn ang="0">
                  <a:pos x="396" y="581"/>
                </a:cxn>
                <a:cxn ang="0">
                  <a:pos x="428" y="613"/>
                </a:cxn>
                <a:cxn ang="0">
                  <a:pos x="451" y="632"/>
                </a:cxn>
                <a:cxn ang="0">
                  <a:pos x="510" y="670"/>
                </a:cxn>
                <a:cxn ang="0">
                  <a:pos x="620" y="558"/>
                </a:cxn>
                <a:cxn ang="0">
                  <a:pos x="652" y="466"/>
                </a:cxn>
                <a:cxn ang="0">
                  <a:pos x="665" y="318"/>
                </a:cxn>
                <a:cxn ang="0">
                  <a:pos x="671" y="215"/>
                </a:cxn>
                <a:cxn ang="0">
                  <a:pos x="658" y="114"/>
                </a:cxn>
                <a:cxn ang="0">
                  <a:pos x="629" y="59"/>
                </a:cxn>
                <a:cxn ang="0">
                  <a:pos x="562" y="21"/>
                </a:cxn>
                <a:cxn ang="0">
                  <a:pos x="502" y="8"/>
                </a:cxn>
                <a:cxn ang="0">
                  <a:pos x="384" y="0"/>
                </a:cxn>
                <a:cxn ang="0">
                  <a:pos x="270" y="5"/>
                </a:cxn>
                <a:cxn ang="0">
                  <a:pos x="129" y="30"/>
                </a:cxn>
                <a:cxn ang="0">
                  <a:pos x="64" y="62"/>
                </a:cxn>
                <a:cxn ang="0">
                  <a:pos x="32" y="94"/>
                </a:cxn>
                <a:cxn ang="0">
                  <a:pos x="0" y="140"/>
                </a:cxn>
                <a:cxn ang="0">
                  <a:pos x="6" y="166"/>
                </a:cxn>
                <a:cxn ang="0">
                  <a:pos x="54" y="193"/>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headEnd/>
              <a:tailEnd/>
            </a:ln>
          </p:spPr>
          <p:txBody>
            <a:bodyPr/>
            <a:lstStyle/>
            <a:p>
              <a:endParaRPr lang="zh-CN" altLang="en-US"/>
            </a:p>
          </p:txBody>
        </p:sp>
        <p:sp>
          <p:nvSpPr>
            <p:cNvPr id="736" name="Freeform 383"/>
            <p:cNvSpPr>
              <a:spLocks/>
            </p:cNvSpPr>
            <p:nvPr/>
          </p:nvSpPr>
          <p:spPr bwMode="auto">
            <a:xfrm flipH="1">
              <a:off x="1041" y="2428"/>
              <a:ext cx="87" cy="124"/>
            </a:xfrm>
            <a:custGeom>
              <a:avLst/>
              <a:gdLst/>
              <a:ahLst/>
              <a:cxnLst>
                <a:cxn ang="0">
                  <a:pos x="25" y="98"/>
                </a:cxn>
                <a:cxn ang="0">
                  <a:pos x="13" y="152"/>
                </a:cxn>
                <a:cxn ang="0">
                  <a:pos x="160" y="158"/>
                </a:cxn>
                <a:cxn ang="0">
                  <a:pos x="290" y="126"/>
                </a:cxn>
                <a:cxn ang="0">
                  <a:pos x="229" y="148"/>
                </a:cxn>
                <a:cxn ang="0">
                  <a:pos x="213" y="169"/>
                </a:cxn>
                <a:cxn ang="0">
                  <a:pos x="277" y="163"/>
                </a:cxn>
                <a:cxn ang="0">
                  <a:pos x="293" y="172"/>
                </a:cxn>
                <a:cxn ang="0">
                  <a:pos x="255" y="217"/>
                </a:cxn>
                <a:cxn ang="0">
                  <a:pos x="267" y="226"/>
                </a:cxn>
                <a:cxn ang="0">
                  <a:pos x="232" y="280"/>
                </a:cxn>
                <a:cxn ang="0">
                  <a:pos x="348" y="255"/>
                </a:cxn>
                <a:cxn ang="0">
                  <a:pos x="194" y="310"/>
                </a:cxn>
                <a:cxn ang="0">
                  <a:pos x="280" y="300"/>
                </a:cxn>
                <a:cxn ang="0">
                  <a:pos x="204" y="338"/>
                </a:cxn>
                <a:cxn ang="0">
                  <a:pos x="229" y="358"/>
                </a:cxn>
                <a:cxn ang="0">
                  <a:pos x="354" y="344"/>
                </a:cxn>
                <a:cxn ang="0">
                  <a:pos x="444" y="355"/>
                </a:cxn>
                <a:cxn ang="0">
                  <a:pos x="438" y="379"/>
                </a:cxn>
                <a:cxn ang="0">
                  <a:pos x="460" y="393"/>
                </a:cxn>
                <a:cxn ang="0">
                  <a:pos x="387" y="442"/>
                </a:cxn>
                <a:cxn ang="0">
                  <a:pos x="454" y="440"/>
                </a:cxn>
                <a:cxn ang="0">
                  <a:pos x="387" y="511"/>
                </a:cxn>
                <a:cxn ang="0">
                  <a:pos x="432" y="508"/>
                </a:cxn>
                <a:cxn ang="0">
                  <a:pos x="412" y="586"/>
                </a:cxn>
                <a:cxn ang="0">
                  <a:pos x="496" y="471"/>
                </a:cxn>
                <a:cxn ang="0">
                  <a:pos x="419" y="599"/>
                </a:cxn>
                <a:cxn ang="0">
                  <a:pos x="514" y="553"/>
                </a:cxn>
                <a:cxn ang="0">
                  <a:pos x="491" y="602"/>
                </a:cxn>
                <a:cxn ang="0">
                  <a:pos x="540" y="599"/>
                </a:cxn>
                <a:cxn ang="0">
                  <a:pos x="620" y="386"/>
                </a:cxn>
                <a:cxn ang="0">
                  <a:pos x="582" y="255"/>
                </a:cxn>
                <a:cxn ang="0">
                  <a:pos x="514" y="266"/>
                </a:cxn>
                <a:cxn ang="0">
                  <a:pos x="630" y="223"/>
                </a:cxn>
                <a:cxn ang="0">
                  <a:pos x="551" y="141"/>
                </a:cxn>
                <a:cxn ang="0">
                  <a:pos x="499" y="141"/>
                </a:cxn>
                <a:cxn ang="0">
                  <a:pos x="607" y="69"/>
                </a:cxn>
                <a:cxn ang="0">
                  <a:pos x="482" y="41"/>
                </a:cxn>
                <a:cxn ang="0">
                  <a:pos x="517" y="16"/>
                </a:cxn>
                <a:cxn ang="0">
                  <a:pos x="359" y="13"/>
                </a:cxn>
                <a:cxn ang="0">
                  <a:pos x="298" y="32"/>
                </a:cxn>
                <a:cxn ang="0">
                  <a:pos x="287" y="3"/>
                </a:cxn>
                <a:cxn ang="0">
                  <a:pos x="163" y="54"/>
                </a:cxn>
                <a:cxn ang="0">
                  <a:pos x="184" y="16"/>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headEnd/>
              <a:tailEnd/>
            </a:ln>
          </p:spPr>
          <p:txBody>
            <a:bodyPr/>
            <a:lstStyle/>
            <a:p>
              <a:endParaRPr lang="zh-CN" altLang="en-US"/>
            </a:p>
          </p:txBody>
        </p:sp>
        <p:sp>
          <p:nvSpPr>
            <p:cNvPr id="737" name="Freeform 384"/>
            <p:cNvSpPr>
              <a:spLocks/>
            </p:cNvSpPr>
            <p:nvPr/>
          </p:nvSpPr>
          <p:spPr bwMode="auto">
            <a:xfrm flipH="1">
              <a:off x="1216" y="2742"/>
              <a:ext cx="95" cy="83"/>
            </a:xfrm>
            <a:custGeom>
              <a:avLst/>
              <a:gdLst/>
              <a:ahLst/>
              <a:cxnLst>
                <a:cxn ang="0">
                  <a:pos x="698" y="253"/>
                </a:cxn>
                <a:cxn ang="0">
                  <a:pos x="611" y="233"/>
                </a:cxn>
                <a:cxn ang="0">
                  <a:pos x="579" y="227"/>
                </a:cxn>
                <a:cxn ang="0">
                  <a:pos x="558" y="210"/>
                </a:cxn>
                <a:cxn ang="0">
                  <a:pos x="538" y="182"/>
                </a:cxn>
                <a:cxn ang="0">
                  <a:pos x="496" y="143"/>
                </a:cxn>
                <a:cxn ang="0">
                  <a:pos x="420" y="79"/>
                </a:cxn>
                <a:cxn ang="0">
                  <a:pos x="407" y="58"/>
                </a:cxn>
                <a:cxn ang="0">
                  <a:pos x="387" y="38"/>
                </a:cxn>
                <a:cxn ang="0">
                  <a:pos x="347" y="32"/>
                </a:cxn>
                <a:cxn ang="0">
                  <a:pos x="225" y="11"/>
                </a:cxn>
                <a:cxn ang="0">
                  <a:pos x="192" y="0"/>
                </a:cxn>
                <a:cxn ang="0">
                  <a:pos x="162" y="14"/>
                </a:cxn>
                <a:cxn ang="0">
                  <a:pos x="147" y="27"/>
                </a:cxn>
                <a:cxn ang="0">
                  <a:pos x="75" y="52"/>
                </a:cxn>
                <a:cxn ang="0">
                  <a:pos x="48" y="62"/>
                </a:cxn>
                <a:cxn ang="0">
                  <a:pos x="37" y="73"/>
                </a:cxn>
                <a:cxn ang="0">
                  <a:pos x="24" y="114"/>
                </a:cxn>
                <a:cxn ang="0">
                  <a:pos x="16" y="133"/>
                </a:cxn>
                <a:cxn ang="0">
                  <a:pos x="9" y="146"/>
                </a:cxn>
                <a:cxn ang="0">
                  <a:pos x="0" y="165"/>
                </a:cxn>
                <a:cxn ang="0">
                  <a:pos x="0" y="181"/>
                </a:cxn>
                <a:cxn ang="0">
                  <a:pos x="15" y="191"/>
                </a:cxn>
                <a:cxn ang="0">
                  <a:pos x="43" y="190"/>
                </a:cxn>
                <a:cxn ang="0">
                  <a:pos x="89" y="168"/>
                </a:cxn>
                <a:cxn ang="0">
                  <a:pos x="147" y="158"/>
                </a:cxn>
                <a:cxn ang="0">
                  <a:pos x="198" y="165"/>
                </a:cxn>
                <a:cxn ang="0">
                  <a:pos x="144" y="179"/>
                </a:cxn>
                <a:cxn ang="0">
                  <a:pos x="105" y="191"/>
                </a:cxn>
                <a:cxn ang="0">
                  <a:pos x="61" y="210"/>
                </a:cxn>
                <a:cxn ang="0">
                  <a:pos x="51" y="224"/>
                </a:cxn>
                <a:cxn ang="0">
                  <a:pos x="51" y="242"/>
                </a:cxn>
                <a:cxn ang="0">
                  <a:pos x="67" y="253"/>
                </a:cxn>
                <a:cxn ang="0">
                  <a:pos x="87" y="250"/>
                </a:cxn>
                <a:cxn ang="0">
                  <a:pos x="150" y="233"/>
                </a:cxn>
                <a:cxn ang="0">
                  <a:pos x="205" y="230"/>
                </a:cxn>
                <a:cxn ang="0">
                  <a:pos x="249" y="233"/>
                </a:cxn>
                <a:cxn ang="0">
                  <a:pos x="273" y="250"/>
                </a:cxn>
                <a:cxn ang="0">
                  <a:pos x="301" y="279"/>
                </a:cxn>
                <a:cxn ang="0">
                  <a:pos x="323" y="310"/>
                </a:cxn>
                <a:cxn ang="0">
                  <a:pos x="346" y="342"/>
                </a:cxn>
                <a:cxn ang="0">
                  <a:pos x="364" y="366"/>
                </a:cxn>
                <a:cxn ang="0">
                  <a:pos x="397" y="389"/>
                </a:cxn>
                <a:cxn ang="0">
                  <a:pos x="429" y="396"/>
                </a:cxn>
                <a:cxn ang="0">
                  <a:pos x="464" y="399"/>
                </a:cxn>
                <a:cxn ang="0">
                  <a:pos x="507" y="396"/>
                </a:cxn>
                <a:cxn ang="0">
                  <a:pos x="539" y="393"/>
                </a:cxn>
                <a:cxn ang="0">
                  <a:pos x="582" y="404"/>
                </a:cxn>
                <a:cxn ang="0">
                  <a:pos x="698" y="425"/>
                </a:cxn>
                <a:cxn ang="0">
                  <a:pos x="698" y="253"/>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38" name="Freeform 385"/>
            <p:cNvSpPr>
              <a:spLocks/>
            </p:cNvSpPr>
            <p:nvPr/>
          </p:nvSpPr>
          <p:spPr bwMode="auto">
            <a:xfrm flipH="1">
              <a:off x="1277" y="2756"/>
              <a:ext cx="30" cy="10"/>
            </a:xfrm>
            <a:custGeom>
              <a:avLst/>
              <a:gdLst/>
              <a:ahLst/>
              <a:cxnLst>
                <a:cxn ang="0">
                  <a:pos x="0" y="52"/>
                </a:cxn>
                <a:cxn ang="0">
                  <a:pos x="38" y="36"/>
                </a:cxn>
                <a:cxn ang="0">
                  <a:pos x="69" y="30"/>
                </a:cxn>
                <a:cxn ang="0">
                  <a:pos x="107" y="18"/>
                </a:cxn>
                <a:cxn ang="0">
                  <a:pos x="139" y="11"/>
                </a:cxn>
                <a:cxn ang="0">
                  <a:pos x="189" y="15"/>
                </a:cxn>
                <a:cxn ang="0">
                  <a:pos x="223" y="18"/>
                </a:cxn>
                <a:cxn ang="0">
                  <a:pos x="171" y="8"/>
                </a:cxn>
                <a:cxn ang="0">
                  <a:pos x="127" y="0"/>
                </a:cxn>
                <a:cxn ang="0">
                  <a:pos x="69" y="24"/>
                </a:cxn>
                <a:cxn ang="0">
                  <a:pos x="38" y="28"/>
                </a:cxn>
                <a:cxn ang="0">
                  <a:pos x="3" y="45"/>
                </a:cxn>
                <a:cxn ang="0">
                  <a:pos x="0" y="52"/>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headEnd/>
              <a:tailEnd/>
            </a:ln>
          </p:spPr>
          <p:txBody>
            <a:bodyPr/>
            <a:lstStyle/>
            <a:p>
              <a:endParaRPr lang="zh-CN" altLang="en-US"/>
            </a:p>
          </p:txBody>
        </p:sp>
        <p:sp>
          <p:nvSpPr>
            <p:cNvPr id="739" name="Freeform 386"/>
            <p:cNvSpPr>
              <a:spLocks/>
            </p:cNvSpPr>
            <p:nvPr/>
          </p:nvSpPr>
          <p:spPr bwMode="auto">
            <a:xfrm flipH="1">
              <a:off x="1265" y="2746"/>
              <a:ext cx="25" cy="6"/>
            </a:xfrm>
            <a:custGeom>
              <a:avLst/>
              <a:gdLst/>
              <a:ahLst/>
              <a:cxnLst>
                <a:cxn ang="0">
                  <a:pos x="51" y="0"/>
                </a:cxn>
                <a:cxn ang="0">
                  <a:pos x="29" y="1"/>
                </a:cxn>
                <a:cxn ang="0">
                  <a:pos x="0" y="11"/>
                </a:cxn>
                <a:cxn ang="0">
                  <a:pos x="19" y="9"/>
                </a:cxn>
                <a:cxn ang="0">
                  <a:pos x="48" y="4"/>
                </a:cxn>
                <a:cxn ang="0">
                  <a:pos x="109" y="20"/>
                </a:cxn>
                <a:cxn ang="0">
                  <a:pos x="143" y="30"/>
                </a:cxn>
                <a:cxn ang="0">
                  <a:pos x="181" y="36"/>
                </a:cxn>
                <a:cxn ang="0">
                  <a:pos x="188" y="30"/>
                </a:cxn>
                <a:cxn ang="0">
                  <a:pos x="146" y="22"/>
                </a:cxn>
                <a:cxn ang="0">
                  <a:pos x="97" y="11"/>
                </a:cxn>
                <a:cxn ang="0">
                  <a:pos x="51" y="0"/>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headEnd/>
              <a:tailEnd/>
            </a:ln>
          </p:spPr>
          <p:txBody>
            <a:bodyPr/>
            <a:lstStyle/>
            <a:p>
              <a:endParaRPr lang="zh-CN" altLang="en-US"/>
            </a:p>
          </p:txBody>
        </p:sp>
        <p:sp>
          <p:nvSpPr>
            <p:cNvPr id="740" name="Freeform 387"/>
            <p:cNvSpPr>
              <a:spLocks/>
            </p:cNvSpPr>
            <p:nvPr/>
          </p:nvSpPr>
          <p:spPr bwMode="auto">
            <a:xfrm flipH="1">
              <a:off x="1276" y="2771"/>
              <a:ext cx="10" cy="3"/>
            </a:xfrm>
            <a:custGeom>
              <a:avLst/>
              <a:gdLst/>
              <a:ahLst/>
              <a:cxnLst>
                <a:cxn ang="0">
                  <a:pos x="0" y="8"/>
                </a:cxn>
                <a:cxn ang="0">
                  <a:pos x="8" y="17"/>
                </a:cxn>
                <a:cxn ang="0">
                  <a:pos x="36" y="12"/>
                </a:cxn>
                <a:cxn ang="0">
                  <a:pos x="67" y="12"/>
                </a:cxn>
                <a:cxn ang="0">
                  <a:pos x="76" y="0"/>
                </a:cxn>
                <a:cxn ang="0">
                  <a:pos x="55" y="4"/>
                </a:cxn>
                <a:cxn ang="0">
                  <a:pos x="0" y="8"/>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headEnd/>
              <a:tailEnd/>
            </a:ln>
          </p:spPr>
          <p:txBody>
            <a:bodyPr/>
            <a:lstStyle/>
            <a:p>
              <a:endParaRPr lang="zh-CN" altLang="en-US"/>
            </a:p>
          </p:txBody>
        </p:sp>
        <p:sp>
          <p:nvSpPr>
            <p:cNvPr id="741" name="Freeform 388"/>
            <p:cNvSpPr>
              <a:spLocks/>
            </p:cNvSpPr>
            <p:nvPr/>
          </p:nvSpPr>
          <p:spPr bwMode="auto">
            <a:xfrm flipH="1">
              <a:off x="1305" y="2768"/>
              <a:ext cx="3" cy="6"/>
            </a:xfrm>
            <a:custGeom>
              <a:avLst/>
              <a:gdLst/>
              <a:ahLst/>
              <a:cxnLst>
                <a:cxn ang="0">
                  <a:pos x="19" y="0"/>
                </a:cxn>
                <a:cxn ang="0">
                  <a:pos x="19" y="9"/>
                </a:cxn>
                <a:cxn ang="0">
                  <a:pos x="14" y="24"/>
                </a:cxn>
                <a:cxn ang="0">
                  <a:pos x="0" y="32"/>
                </a:cxn>
                <a:cxn ang="0">
                  <a:pos x="19" y="0"/>
                </a:cxn>
              </a:cxnLst>
              <a:rect l="0" t="0" r="r" b="b"/>
              <a:pathLst>
                <a:path w="19" h="32">
                  <a:moveTo>
                    <a:pt x="19" y="0"/>
                  </a:moveTo>
                  <a:lnTo>
                    <a:pt x="19" y="9"/>
                  </a:lnTo>
                  <a:lnTo>
                    <a:pt x="14" y="24"/>
                  </a:lnTo>
                  <a:lnTo>
                    <a:pt x="0" y="32"/>
                  </a:lnTo>
                  <a:lnTo>
                    <a:pt x="19" y="0"/>
                  </a:lnTo>
                  <a:close/>
                </a:path>
              </a:pathLst>
            </a:custGeom>
            <a:solidFill>
              <a:srgbClr val="402000"/>
            </a:solidFill>
            <a:ln w="9525">
              <a:noFill/>
              <a:round/>
              <a:headEnd/>
              <a:tailEnd/>
            </a:ln>
          </p:spPr>
          <p:txBody>
            <a:bodyPr/>
            <a:lstStyle/>
            <a:p>
              <a:endParaRPr lang="zh-CN" altLang="en-US"/>
            </a:p>
          </p:txBody>
        </p:sp>
        <p:sp>
          <p:nvSpPr>
            <p:cNvPr id="742" name="Freeform 389"/>
            <p:cNvSpPr>
              <a:spLocks/>
            </p:cNvSpPr>
            <p:nvPr/>
          </p:nvSpPr>
          <p:spPr bwMode="auto">
            <a:xfrm flipH="1">
              <a:off x="1261" y="2761"/>
              <a:ext cx="5" cy="8"/>
            </a:xfrm>
            <a:custGeom>
              <a:avLst/>
              <a:gdLst/>
              <a:ahLst/>
              <a:cxnLst>
                <a:cxn ang="0">
                  <a:pos x="0" y="0"/>
                </a:cxn>
                <a:cxn ang="0">
                  <a:pos x="7" y="14"/>
                </a:cxn>
                <a:cxn ang="0">
                  <a:pos x="7" y="24"/>
                </a:cxn>
                <a:cxn ang="0">
                  <a:pos x="35" y="43"/>
                </a:cxn>
                <a:cxn ang="0">
                  <a:pos x="0" y="0"/>
                </a:cxn>
              </a:cxnLst>
              <a:rect l="0" t="0" r="r" b="b"/>
              <a:pathLst>
                <a:path w="35" h="43">
                  <a:moveTo>
                    <a:pt x="0" y="0"/>
                  </a:moveTo>
                  <a:lnTo>
                    <a:pt x="7" y="14"/>
                  </a:lnTo>
                  <a:lnTo>
                    <a:pt x="7" y="24"/>
                  </a:lnTo>
                  <a:lnTo>
                    <a:pt x="35" y="43"/>
                  </a:lnTo>
                  <a:lnTo>
                    <a:pt x="0" y="0"/>
                  </a:lnTo>
                  <a:close/>
                </a:path>
              </a:pathLst>
            </a:custGeom>
            <a:solidFill>
              <a:srgbClr val="402000"/>
            </a:solidFill>
            <a:ln w="9525">
              <a:noFill/>
              <a:round/>
              <a:headEnd/>
              <a:tailEnd/>
            </a:ln>
          </p:spPr>
          <p:txBody>
            <a:bodyPr/>
            <a:lstStyle/>
            <a:p>
              <a:endParaRPr lang="zh-CN" altLang="en-US"/>
            </a:p>
          </p:txBody>
        </p:sp>
        <p:sp>
          <p:nvSpPr>
            <p:cNvPr id="743" name="Freeform 390"/>
            <p:cNvSpPr>
              <a:spLocks/>
            </p:cNvSpPr>
            <p:nvPr/>
          </p:nvSpPr>
          <p:spPr bwMode="auto">
            <a:xfrm flipH="1">
              <a:off x="1242" y="2761"/>
              <a:ext cx="15" cy="23"/>
            </a:xfrm>
            <a:custGeom>
              <a:avLst/>
              <a:gdLst/>
              <a:ahLst/>
              <a:cxnLst>
                <a:cxn ang="0">
                  <a:pos x="0" y="0"/>
                </a:cxn>
                <a:cxn ang="0">
                  <a:pos x="21" y="35"/>
                </a:cxn>
                <a:cxn ang="0">
                  <a:pos x="43" y="63"/>
                </a:cxn>
                <a:cxn ang="0">
                  <a:pos x="114" y="114"/>
                </a:cxn>
                <a:cxn ang="0">
                  <a:pos x="47" y="53"/>
                </a:cxn>
                <a:cxn ang="0">
                  <a:pos x="0" y="0"/>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w="9525">
              <a:noFill/>
              <a:round/>
              <a:headEnd/>
              <a:tailEnd/>
            </a:ln>
          </p:spPr>
          <p:txBody>
            <a:bodyPr/>
            <a:lstStyle/>
            <a:p>
              <a:endParaRPr lang="zh-CN" altLang="en-US"/>
            </a:p>
          </p:txBody>
        </p:sp>
        <p:sp>
          <p:nvSpPr>
            <p:cNvPr id="744" name="Freeform 391"/>
            <p:cNvSpPr>
              <a:spLocks/>
            </p:cNvSpPr>
            <p:nvPr/>
          </p:nvSpPr>
          <p:spPr bwMode="auto">
            <a:xfrm flipH="1">
              <a:off x="1234" y="2793"/>
              <a:ext cx="4" cy="15"/>
            </a:xfrm>
            <a:custGeom>
              <a:avLst/>
              <a:gdLst/>
              <a:ahLst/>
              <a:cxnLst>
                <a:cxn ang="0">
                  <a:pos x="27" y="0"/>
                </a:cxn>
                <a:cxn ang="0">
                  <a:pos x="9" y="29"/>
                </a:cxn>
                <a:cxn ang="0">
                  <a:pos x="4" y="57"/>
                </a:cxn>
                <a:cxn ang="0">
                  <a:pos x="3" y="82"/>
                </a:cxn>
                <a:cxn ang="0">
                  <a:pos x="0" y="47"/>
                </a:cxn>
                <a:cxn ang="0">
                  <a:pos x="3" y="21"/>
                </a:cxn>
                <a:cxn ang="0">
                  <a:pos x="27" y="0"/>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headEnd/>
              <a:tailEnd/>
            </a:ln>
          </p:spPr>
          <p:txBody>
            <a:bodyPr/>
            <a:lstStyle/>
            <a:p>
              <a:endParaRPr lang="zh-CN" altLang="en-US"/>
            </a:p>
          </p:txBody>
        </p:sp>
        <p:sp>
          <p:nvSpPr>
            <p:cNvPr id="745" name="Freeform 392"/>
            <p:cNvSpPr>
              <a:spLocks/>
            </p:cNvSpPr>
            <p:nvPr/>
          </p:nvSpPr>
          <p:spPr bwMode="auto">
            <a:xfrm flipH="1">
              <a:off x="1270" y="2776"/>
              <a:ext cx="1" cy="7"/>
            </a:xfrm>
            <a:custGeom>
              <a:avLst/>
              <a:gdLst/>
              <a:ahLst/>
              <a:cxnLst>
                <a:cxn ang="0">
                  <a:pos x="11" y="0"/>
                </a:cxn>
                <a:cxn ang="0">
                  <a:pos x="15" y="12"/>
                </a:cxn>
                <a:cxn ang="0">
                  <a:pos x="0" y="30"/>
                </a:cxn>
                <a:cxn ang="0">
                  <a:pos x="11" y="0"/>
                </a:cxn>
              </a:cxnLst>
              <a:rect l="0" t="0" r="r" b="b"/>
              <a:pathLst>
                <a:path w="15" h="30">
                  <a:moveTo>
                    <a:pt x="11" y="0"/>
                  </a:moveTo>
                  <a:lnTo>
                    <a:pt x="15" y="12"/>
                  </a:lnTo>
                  <a:lnTo>
                    <a:pt x="0" y="30"/>
                  </a:lnTo>
                  <a:lnTo>
                    <a:pt x="11" y="0"/>
                  </a:lnTo>
                  <a:close/>
                </a:path>
              </a:pathLst>
            </a:custGeom>
            <a:solidFill>
              <a:srgbClr val="402000"/>
            </a:solidFill>
            <a:ln w="9525">
              <a:noFill/>
              <a:round/>
              <a:headEnd/>
              <a:tailEnd/>
            </a:ln>
          </p:spPr>
          <p:txBody>
            <a:bodyPr/>
            <a:lstStyle/>
            <a:p>
              <a:endParaRPr lang="zh-CN" altLang="en-US"/>
            </a:p>
          </p:txBody>
        </p:sp>
        <p:sp>
          <p:nvSpPr>
            <p:cNvPr id="746" name="Freeform 393"/>
            <p:cNvSpPr>
              <a:spLocks/>
            </p:cNvSpPr>
            <p:nvPr/>
          </p:nvSpPr>
          <p:spPr bwMode="auto">
            <a:xfrm flipH="1">
              <a:off x="1131" y="2561"/>
              <a:ext cx="7" cy="6"/>
            </a:xfrm>
            <a:custGeom>
              <a:avLst/>
              <a:gdLst/>
              <a:ahLst/>
              <a:cxnLst>
                <a:cxn ang="0">
                  <a:pos x="0" y="0"/>
                </a:cxn>
                <a:cxn ang="0">
                  <a:pos x="14" y="10"/>
                </a:cxn>
                <a:cxn ang="0">
                  <a:pos x="29" y="15"/>
                </a:cxn>
                <a:cxn ang="0">
                  <a:pos x="43" y="23"/>
                </a:cxn>
                <a:cxn ang="0">
                  <a:pos x="51" y="36"/>
                </a:cxn>
                <a:cxn ang="0">
                  <a:pos x="39" y="32"/>
                </a:cxn>
                <a:cxn ang="0">
                  <a:pos x="14" y="24"/>
                </a:cxn>
                <a:cxn ang="0">
                  <a:pos x="0" y="0"/>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headEnd/>
              <a:tailEnd/>
            </a:ln>
          </p:spPr>
          <p:txBody>
            <a:bodyPr/>
            <a:lstStyle/>
            <a:p>
              <a:endParaRPr lang="zh-CN" altLang="en-US"/>
            </a:p>
          </p:txBody>
        </p:sp>
        <p:sp>
          <p:nvSpPr>
            <p:cNvPr id="747" name="Freeform 394"/>
            <p:cNvSpPr>
              <a:spLocks/>
            </p:cNvSpPr>
            <p:nvPr/>
          </p:nvSpPr>
          <p:spPr bwMode="auto">
            <a:xfrm flipH="1">
              <a:off x="1134" y="2572"/>
              <a:ext cx="1" cy="5"/>
            </a:xfrm>
            <a:custGeom>
              <a:avLst/>
              <a:gdLst/>
              <a:ahLst/>
              <a:cxnLst>
                <a:cxn ang="0">
                  <a:pos x="0" y="0"/>
                </a:cxn>
                <a:cxn ang="0">
                  <a:pos x="14" y="0"/>
                </a:cxn>
                <a:cxn ang="0">
                  <a:pos x="14" y="24"/>
                </a:cxn>
                <a:cxn ang="0">
                  <a:pos x="0" y="0"/>
                </a:cxn>
              </a:cxnLst>
              <a:rect l="0" t="0" r="r" b="b"/>
              <a:pathLst>
                <a:path w="14" h="24">
                  <a:moveTo>
                    <a:pt x="0" y="0"/>
                  </a:moveTo>
                  <a:lnTo>
                    <a:pt x="14" y="0"/>
                  </a:lnTo>
                  <a:lnTo>
                    <a:pt x="14" y="24"/>
                  </a:lnTo>
                  <a:lnTo>
                    <a:pt x="0" y="0"/>
                  </a:lnTo>
                  <a:close/>
                </a:path>
              </a:pathLst>
            </a:custGeom>
            <a:solidFill>
              <a:srgbClr val="402000"/>
            </a:solidFill>
            <a:ln w="9525">
              <a:noFill/>
              <a:round/>
              <a:headEnd/>
              <a:tailEnd/>
            </a:ln>
          </p:spPr>
          <p:txBody>
            <a:bodyPr/>
            <a:lstStyle/>
            <a:p>
              <a:endParaRPr lang="zh-CN" altLang="en-US"/>
            </a:p>
          </p:txBody>
        </p:sp>
        <p:sp>
          <p:nvSpPr>
            <p:cNvPr id="748" name="Freeform 395"/>
            <p:cNvSpPr>
              <a:spLocks/>
            </p:cNvSpPr>
            <p:nvPr/>
          </p:nvSpPr>
          <p:spPr bwMode="auto">
            <a:xfrm flipH="1">
              <a:off x="1107" y="2608"/>
              <a:ext cx="56" cy="208"/>
            </a:xfrm>
            <a:custGeom>
              <a:avLst/>
              <a:gdLst/>
              <a:ahLst/>
              <a:cxnLst>
                <a:cxn ang="0">
                  <a:pos x="369" y="0"/>
                </a:cxn>
                <a:cxn ang="0">
                  <a:pos x="328" y="44"/>
                </a:cxn>
                <a:cxn ang="0">
                  <a:pos x="317" y="108"/>
                </a:cxn>
                <a:cxn ang="0">
                  <a:pos x="254" y="170"/>
                </a:cxn>
                <a:cxn ang="0">
                  <a:pos x="126" y="461"/>
                </a:cxn>
                <a:cxn ang="0">
                  <a:pos x="57" y="724"/>
                </a:cxn>
                <a:cxn ang="0">
                  <a:pos x="0" y="1076"/>
                </a:cxn>
                <a:cxn ang="0">
                  <a:pos x="178" y="919"/>
                </a:cxn>
                <a:cxn ang="0">
                  <a:pos x="431" y="140"/>
                </a:cxn>
                <a:cxn ang="0">
                  <a:pos x="369" y="0"/>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749" name="Freeform 396"/>
            <p:cNvSpPr>
              <a:spLocks/>
            </p:cNvSpPr>
            <p:nvPr/>
          </p:nvSpPr>
          <p:spPr bwMode="auto">
            <a:xfrm flipH="1">
              <a:off x="1012" y="2567"/>
              <a:ext cx="219" cy="349"/>
            </a:xfrm>
            <a:custGeom>
              <a:avLst/>
              <a:gdLst/>
              <a:ahLst/>
              <a:cxnLst>
                <a:cxn ang="0">
                  <a:pos x="1309" y="94"/>
                </a:cxn>
                <a:cxn ang="0">
                  <a:pos x="1258" y="0"/>
                </a:cxn>
                <a:cxn ang="0">
                  <a:pos x="867" y="163"/>
                </a:cxn>
                <a:cxn ang="0">
                  <a:pos x="850" y="288"/>
                </a:cxn>
                <a:cxn ang="0">
                  <a:pos x="818" y="332"/>
                </a:cxn>
                <a:cxn ang="0">
                  <a:pos x="773" y="382"/>
                </a:cxn>
                <a:cxn ang="0">
                  <a:pos x="747" y="472"/>
                </a:cxn>
                <a:cxn ang="0">
                  <a:pos x="660" y="678"/>
                </a:cxn>
                <a:cxn ang="0">
                  <a:pos x="590" y="924"/>
                </a:cxn>
                <a:cxn ang="0">
                  <a:pos x="558" y="1088"/>
                </a:cxn>
                <a:cxn ang="0">
                  <a:pos x="243" y="1094"/>
                </a:cxn>
                <a:cxn ang="0">
                  <a:pos x="192" y="1125"/>
                </a:cxn>
                <a:cxn ang="0">
                  <a:pos x="47" y="1125"/>
                </a:cxn>
                <a:cxn ang="0">
                  <a:pos x="7" y="1189"/>
                </a:cxn>
                <a:cxn ang="0">
                  <a:pos x="0" y="1264"/>
                </a:cxn>
                <a:cxn ang="0">
                  <a:pos x="15" y="1332"/>
                </a:cxn>
                <a:cxn ang="0">
                  <a:pos x="148" y="1358"/>
                </a:cxn>
                <a:cxn ang="0">
                  <a:pos x="211" y="1452"/>
                </a:cxn>
                <a:cxn ang="0">
                  <a:pos x="337" y="1484"/>
                </a:cxn>
                <a:cxn ang="0">
                  <a:pos x="430" y="1484"/>
                </a:cxn>
                <a:cxn ang="0">
                  <a:pos x="538" y="1503"/>
                </a:cxn>
                <a:cxn ang="0">
                  <a:pos x="544" y="1548"/>
                </a:cxn>
                <a:cxn ang="0">
                  <a:pos x="538" y="1642"/>
                </a:cxn>
                <a:cxn ang="0">
                  <a:pos x="550" y="1705"/>
                </a:cxn>
                <a:cxn ang="0">
                  <a:pos x="608" y="1712"/>
                </a:cxn>
                <a:cxn ang="0">
                  <a:pos x="677" y="1724"/>
                </a:cxn>
                <a:cxn ang="0">
                  <a:pos x="747" y="1786"/>
                </a:cxn>
                <a:cxn ang="0">
                  <a:pos x="830" y="1786"/>
                </a:cxn>
                <a:cxn ang="0">
                  <a:pos x="905" y="1779"/>
                </a:cxn>
                <a:cxn ang="0">
                  <a:pos x="1019" y="1744"/>
                </a:cxn>
                <a:cxn ang="0">
                  <a:pos x="1145" y="1756"/>
                </a:cxn>
                <a:cxn ang="0">
                  <a:pos x="1273" y="1792"/>
                </a:cxn>
                <a:cxn ang="0">
                  <a:pos x="1392" y="1766"/>
                </a:cxn>
                <a:cxn ang="0">
                  <a:pos x="1473" y="1674"/>
                </a:cxn>
                <a:cxn ang="0">
                  <a:pos x="1467" y="1571"/>
                </a:cxn>
                <a:cxn ang="0">
                  <a:pos x="1497" y="1446"/>
                </a:cxn>
                <a:cxn ang="0">
                  <a:pos x="1516" y="1282"/>
                </a:cxn>
                <a:cxn ang="0">
                  <a:pos x="1554" y="1131"/>
                </a:cxn>
                <a:cxn ang="0">
                  <a:pos x="1606" y="906"/>
                </a:cxn>
                <a:cxn ang="0">
                  <a:pos x="1598" y="678"/>
                </a:cxn>
                <a:cxn ang="0">
                  <a:pos x="1598" y="478"/>
                </a:cxn>
                <a:cxn ang="0">
                  <a:pos x="1586" y="338"/>
                </a:cxn>
                <a:cxn ang="0">
                  <a:pos x="1554" y="276"/>
                </a:cxn>
                <a:cxn ang="0">
                  <a:pos x="1484" y="225"/>
                </a:cxn>
                <a:cxn ang="0">
                  <a:pos x="1403" y="142"/>
                </a:cxn>
                <a:cxn ang="0">
                  <a:pos x="1309" y="94"/>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750" name="Freeform 397"/>
            <p:cNvSpPr>
              <a:spLocks/>
            </p:cNvSpPr>
            <p:nvPr/>
          </p:nvSpPr>
          <p:spPr bwMode="auto">
            <a:xfrm flipH="1">
              <a:off x="1016" y="2589"/>
              <a:ext cx="138" cy="323"/>
            </a:xfrm>
            <a:custGeom>
              <a:avLst/>
              <a:gdLst/>
              <a:ahLst/>
              <a:cxnLst>
                <a:cxn ang="0">
                  <a:pos x="132" y="1382"/>
                </a:cxn>
                <a:cxn ang="0">
                  <a:pos x="370" y="1363"/>
                </a:cxn>
                <a:cxn ang="0">
                  <a:pos x="573" y="1301"/>
                </a:cxn>
                <a:cxn ang="0">
                  <a:pos x="656" y="1149"/>
                </a:cxn>
                <a:cxn ang="0">
                  <a:pos x="630" y="1050"/>
                </a:cxn>
                <a:cxn ang="0">
                  <a:pos x="787" y="837"/>
                </a:cxn>
                <a:cxn ang="0">
                  <a:pos x="642" y="931"/>
                </a:cxn>
                <a:cxn ang="0">
                  <a:pos x="718" y="741"/>
                </a:cxn>
                <a:cxn ang="0">
                  <a:pos x="845" y="497"/>
                </a:cxn>
                <a:cxn ang="0">
                  <a:pos x="656" y="703"/>
                </a:cxn>
                <a:cxn ang="0">
                  <a:pos x="630" y="378"/>
                </a:cxn>
                <a:cxn ang="0">
                  <a:pos x="535" y="264"/>
                </a:cxn>
                <a:cxn ang="0">
                  <a:pos x="402" y="214"/>
                </a:cxn>
                <a:cxn ang="0">
                  <a:pos x="661" y="126"/>
                </a:cxn>
                <a:cxn ang="0">
                  <a:pos x="781" y="226"/>
                </a:cxn>
                <a:cxn ang="0">
                  <a:pos x="705" y="126"/>
                </a:cxn>
                <a:cxn ang="0">
                  <a:pos x="560" y="82"/>
                </a:cxn>
                <a:cxn ang="0">
                  <a:pos x="661" y="44"/>
                </a:cxn>
                <a:cxn ang="0">
                  <a:pos x="750" y="0"/>
                </a:cxn>
                <a:cxn ang="0">
                  <a:pos x="868" y="94"/>
                </a:cxn>
                <a:cxn ang="0">
                  <a:pos x="976" y="182"/>
                </a:cxn>
                <a:cxn ang="0">
                  <a:pos x="1014" y="334"/>
                </a:cxn>
                <a:cxn ang="0">
                  <a:pos x="1008" y="628"/>
                </a:cxn>
                <a:cxn ang="0">
                  <a:pos x="970" y="975"/>
                </a:cxn>
                <a:cxn ang="0">
                  <a:pos x="913" y="1314"/>
                </a:cxn>
                <a:cxn ang="0">
                  <a:pos x="888" y="1527"/>
                </a:cxn>
                <a:cxn ang="0">
                  <a:pos x="830" y="1627"/>
                </a:cxn>
                <a:cxn ang="0">
                  <a:pos x="699" y="1671"/>
                </a:cxn>
                <a:cxn ang="0">
                  <a:pos x="612" y="1648"/>
                </a:cxn>
                <a:cxn ang="0">
                  <a:pos x="541" y="1559"/>
                </a:cxn>
                <a:cxn ang="0">
                  <a:pos x="516" y="1534"/>
                </a:cxn>
                <a:cxn ang="0">
                  <a:pos x="407" y="1622"/>
                </a:cxn>
                <a:cxn ang="0">
                  <a:pos x="276" y="1652"/>
                </a:cxn>
                <a:cxn ang="0">
                  <a:pos x="170" y="1636"/>
                </a:cxn>
                <a:cxn ang="0">
                  <a:pos x="240" y="1565"/>
                </a:cxn>
                <a:cxn ang="0">
                  <a:pos x="352" y="1446"/>
                </a:cxn>
                <a:cxn ang="0">
                  <a:pos x="176" y="1546"/>
                </a:cxn>
                <a:cxn ang="0">
                  <a:pos x="32" y="1590"/>
                </a:cxn>
                <a:cxn ang="0">
                  <a:pos x="0" y="152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headEnd/>
              <a:tailEnd/>
            </a:ln>
          </p:spPr>
          <p:txBody>
            <a:bodyPr/>
            <a:lstStyle/>
            <a:p>
              <a:endParaRPr lang="zh-CN" altLang="en-US"/>
            </a:p>
          </p:txBody>
        </p:sp>
        <p:sp>
          <p:nvSpPr>
            <p:cNvPr id="751" name="Freeform 398"/>
            <p:cNvSpPr>
              <a:spLocks/>
            </p:cNvSpPr>
            <p:nvPr/>
          </p:nvSpPr>
          <p:spPr bwMode="auto">
            <a:xfrm flipH="1">
              <a:off x="1026" y="2749"/>
              <a:ext cx="42" cy="150"/>
            </a:xfrm>
            <a:custGeom>
              <a:avLst/>
              <a:gdLst/>
              <a:ahLst/>
              <a:cxnLst>
                <a:cxn ang="0">
                  <a:pos x="0" y="774"/>
                </a:cxn>
                <a:cxn ang="0">
                  <a:pos x="51" y="748"/>
                </a:cxn>
                <a:cxn ang="0">
                  <a:pos x="107" y="686"/>
                </a:cxn>
                <a:cxn ang="0">
                  <a:pos x="156" y="573"/>
                </a:cxn>
                <a:cxn ang="0">
                  <a:pos x="183" y="477"/>
                </a:cxn>
                <a:cxn ang="0">
                  <a:pos x="220" y="371"/>
                </a:cxn>
                <a:cxn ang="0">
                  <a:pos x="239" y="270"/>
                </a:cxn>
                <a:cxn ang="0">
                  <a:pos x="270" y="114"/>
                </a:cxn>
                <a:cxn ang="0">
                  <a:pos x="295" y="0"/>
                </a:cxn>
                <a:cxn ang="0">
                  <a:pos x="232" y="226"/>
                </a:cxn>
                <a:cxn ang="0">
                  <a:pos x="183" y="402"/>
                </a:cxn>
                <a:cxn ang="0">
                  <a:pos x="126" y="521"/>
                </a:cxn>
                <a:cxn ang="0">
                  <a:pos x="38" y="648"/>
                </a:cxn>
                <a:cxn ang="0">
                  <a:pos x="0" y="774"/>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headEnd/>
              <a:tailEnd/>
            </a:ln>
          </p:spPr>
          <p:txBody>
            <a:bodyPr/>
            <a:lstStyle/>
            <a:p>
              <a:endParaRPr lang="zh-CN" altLang="en-US"/>
            </a:p>
          </p:txBody>
        </p:sp>
        <p:sp>
          <p:nvSpPr>
            <p:cNvPr id="752" name="Freeform 399"/>
            <p:cNvSpPr>
              <a:spLocks/>
            </p:cNvSpPr>
            <p:nvPr/>
          </p:nvSpPr>
          <p:spPr bwMode="auto">
            <a:xfrm flipH="1">
              <a:off x="1068" y="2628"/>
              <a:ext cx="159" cy="225"/>
            </a:xfrm>
            <a:custGeom>
              <a:avLst/>
              <a:gdLst/>
              <a:ahLst/>
              <a:cxnLst>
                <a:cxn ang="0">
                  <a:pos x="820" y="43"/>
                </a:cxn>
                <a:cxn ang="0">
                  <a:pos x="719" y="213"/>
                </a:cxn>
                <a:cxn ang="0">
                  <a:pos x="739" y="381"/>
                </a:cxn>
                <a:cxn ang="0">
                  <a:pos x="727" y="571"/>
                </a:cxn>
                <a:cxn ang="0">
                  <a:pos x="727" y="621"/>
                </a:cxn>
                <a:cxn ang="0">
                  <a:pos x="739" y="684"/>
                </a:cxn>
                <a:cxn ang="0">
                  <a:pos x="688" y="729"/>
                </a:cxn>
                <a:cxn ang="0">
                  <a:pos x="644" y="779"/>
                </a:cxn>
                <a:cxn ang="0">
                  <a:pos x="569" y="779"/>
                </a:cxn>
                <a:cxn ang="0">
                  <a:pos x="304" y="793"/>
                </a:cxn>
                <a:cxn ang="0">
                  <a:pos x="170" y="831"/>
                </a:cxn>
                <a:cxn ang="0">
                  <a:pos x="0" y="873"/>
                </a:cxn>
                <a:cxn ang="0">
                  <a:pos x="6" y="1004"/>
                </a:cxn>
                <a:cxn ang="0">
                  <a:pos x="109" y="978"/>
                </a:cxn>
                <a:cxn ang="0">
                  <a:pos x="133" y="916"/>
                </a:cxn>
                <a:cxn ang="0">
                  <a:pos x="147" y="1030"/>
                </a:cxn>
                <a:cxn ang="0">
                  <a:pos x="215" y="1118"/>
                </a:cxn>
                <a:cxn ang="0">
                  <a:pos x="403" y="1155"/>
                </a:cxn>
                <a:cxn ang="0">
                  <a:pos x="379" y="1093"/>
                </a:cxn>
                <a:cxn ang="0">
                  <a:pos x="279" y="978"/>
                </a:cxn>
                <a:cxn ang="0">
                  <a:pos x="358" y="929"/>
                </a:cxn>
                <a:cxn ang="0">
                  <a:pos x="403" y="1036"/>
                </a:cxn>
                <a:cxn ang="0">
                  <a:pos x="537" y="1149"/>
                </a:cxn>
                <a:cxn ang="0">
                  <a:pos x="713" y="1149"/>
                </a:cxn>
                <a:cxn ang="0">
                  <a:pos x="517" y="1016"/>
                </a:cxn>
                <a:cxn ang="0">
                  <a:pos x="435" y="929"/>
                </a:cxn>
                <a:cxn ang="0">
                  <a:pos x="479" y="885"/>
                </a:cxn>
                <a:cxn ang="0">
                  <a:pos x="549" y="972"/>
                </a:cxn>
                <a:cxn ang="0">
                  <a:pos x="675" y="1068"/>
                </a:cxn>
                <a:cxn ang="0">
                  <a:pos x="782" y="1123"/>
                </a:cxn>
                <a:cxn ang="0">
                  <a:pos x="921" y="1136"/>
                </a:cxn>
                <a:cxn ang="0">
                  <a:pos x="833" y="1068"/>
                </a:cxn>
                <a:cxn ang="0">
                  <a:pos x="727" y="978"/>
                </a:cxn>
                <a:cxn ang="0">
                  <a:pos x="756" y="929"/>
                </a:cxn>
                <a:cxn ang="0">
                  <a:pos x="808" y="1010"/>
                </a:cxn>
                <a:cxn ang="0">
                  <a:pos x="914" y="1087"/>
                </a:cxn>
                <a:cxn ang="0">
                  <a:pos x="1046" y="1098"/>
                </a:cxn>
                <a:cxn ang="0">
                  <a:pos x="1117" y="991"/>
                </a:cxn>
                <a:cxn ang="0">
                  <a:pos x="878" y="954"/>
                </a:cxn>
                <a:cxn ang="0">
                  <a:pos x="733" y="868"/>
                </a:cxn>
                <a:cxn ang="0">
                  <a:pos x="707" y="793"/>
                </a:cxn>
                <a:cxn ang="0">
                  <a:pos x="765" y="831"/>
                </a:cxn>
                <a:cxn ang="0">
                  <a:pos x="927" y="935"/>
                </a:cxn>
                <a:cxn ang="0">
                  <a:pos x="1117" y="991"/>
                </a:cxn>
                <a:cxn ang="0">
                  <a:pos x="1155" y="767"/>
                </a:cxn>
                <a:cxn ang="0">
                  <a:pos x="1046" y="741"/>
                </a:cxn>
                <a:cxn ang="0">
                  <a:pos x="820" y="761"/>
                </a:cxn>
                <a:cxn ang="0">
                  <a:pos x="782" y="716"/>
                </a:cxn>
                <a:cxn ang="0">
                  <a:pos x="901" y="735"/>
                </a:cxn>
                <a:cxn ang="0">
                  <a:pos x="1155" y="684"/>
                </a:cxn>
                <a:cxn ang="0">
                  <a:pos x="1167" y="483"/>
                </a:cxn>
                <a:cxn ang="0">
                  <a:pos x="1161" y="264"/>
                </a:cxn>
                <a:cxn ang="0">
                  <a:pos x="1034" y="152"/>
                </a:cxn>
                <a:cxn ang="0">
                  <a:pos x="1161" y="201"/>
                </a:cxn>
                <a:cxn ang="0">
                  <a:pos x="1091" y="68"/>
                </a:cxn>
                <a:cxn ang="0">
                  <a:pos x="959" y="0"/>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headEnd/>
              <a:tailEnd/>
            </a:ln>
          </p:spPr>
          <p:txBody>
            <a:bodyPr/>
            <a:lstStyle/>
            <a:p>
              <a:endParaRPr lang="zh-CN" altLang="en-US"/>
            </a:p>
          </p:txBody>
        </p:sp>
        <p:sp>
          <p:nvSpPr>
            <p:cNvPr id="753" name="Freeform 400"/>
            <p:cNvSpPr>
              <a:spLocks/>
            </p:cNvSpPr>
            <p:nvPr/>
          </p:nvSpPr>
          <p:spPr bwMode="auto">
            <a:xfrm flipH="1">
              <a:off x="1078" y="2712"/>
              <a:ext cx="41" cy="50"/>
            </a:xfrm>
            <a:custGeom>
              <a:avLst/>
              <a:gdLst/>
              <a:ahLst/>
              <a:cxnLst>
                <a:cxn ang="0">
                  <a:pos x="0" y="0"/>
                </a:cxn>
                <a:cxn ang="0">
                  <a:pos x="0" y="21"/>
                </a:cxn>
                <a:cxn ang="0">
                  <a:pos x="38" y="71"/>
                </a:cxn>
                <a:cxn ang="0">
                  <a:pos x="75" y="99"/>
                </a:cxn>
                <a:cxn ang="0">
                  <a:pos x="152" y="158"/>
                </a:cxn>
                <a:cxn ang="0">
                  <a:pos x="184" y="182"/>
                </a:cxn>
                <a:cxn ang="0">
                  <a:pos x="260" y="239"/>
                </a:cxn>
                <a:cxn ang="0">
                  <a:pos x="178" y="213"/>
                </a:cxn>
                <a:cxn ang="0">
                  <a:pos x="97" y="188"/>
                </a:cxn>
                <a:cxn ang="0">
                  <a:pos x="16" y="182"/>
                </a:cxn>
                <a:cxn ang="0">
                  <a:pos x="22" y="207"/>
                </a:cxn>
                <a:cxn ang="0">
                  <a:pos x="152" y="231"/>
                </a:cxn>
                <a:cxn ang="0">
                  <a:pos x="222" y="257"/>
                </a:cxn>
                <a:cxn ang="0">
                  <a:pos x="260" y="263"/>
                </a:cxn>
                <a:cxn ang="0">
                  <a:pos x="292" y="252"/>
                </a:cxn>
                <a:cxn ang="0">
                  <a:pos x="295" y="222"/>
                </a:cxn>
                <a:cxn ang="0">
                  <a:pos x="269" y="199"/>
                </a:cxn>
                <a:cxn ang="0">
                  <a:pos x="232" y="162"/>
                </a:cxn>
                <a:cxn ang="0">
                  <a:pos x="188" y="112"/>
                </a:cxn>
                <a:cxn ang="0">
                  <a:pos x="144" y="56"/>
                </a:cxn>
                <a:cxn ang="0">
                  <a:pos x="91" y="17"/>
                </a:cxn>
                <a:cxn ang="0">
                  <a:pos x="35" y="3"/>
                </a:cxn>
                <a:cxn ang="0">
                  <a:pos x="0" y="0"/>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headEnd/>
              <a:tailEnd/>
            </a:ln>
          </p:spPr>
          <p:txBody>
            <a:bodyPr/>
            <a:lstStyle/>
            <a:p>
              <a:endParaRPr lang="zh-CN" altLang="en-US"/>
            </a:p>
          </p:txBody>
        </p:sp>
        <p:sp>
          <p:nvSpPr>
            <p:cNvPr id="754" name="Freeform 401"/>
            <p:cNvSpPr>
              <a:spLocks/>
            </p:cNvSpPr>
            <p:nvPr/>
          </p:nvSpPr>
          <p:spPr bwMode="auto">
            <a:xfrm flipH="1">
              <a:off x="1080" y="2670"/>
              <a:ext cx="36" cy="66"/>
            </a:xfrm>
            <a:custGeom>
              <a:avLst/>
              <a:gdLst/>
              <a:ahLst/>
              <a:cxnLst>
                <a:cxn ang="0">
                  <a:pos x="51" y="0"/>
                </a:cxn>
                <a:cxn ang="0">
                  <a:pos x="13" y="7"/>
                </a:cxn>
                <a:cxn ang="0">
                  <a:pos x="0" y="39"/>
                </a:cxn>
                <a:cxn ang="0">
                  <a:pos x="3" y="65"/>
                </a:cxn>
                <a:cxn ang="0">
                  <a:pos x="26" y="101"/>
                </a:cxn>
                <a:cxn ang="0">
                  <a:pos x="57" y="112"/>
                </a:cxn>
                <a:cxn ang="0">
                  <a:pos x="116" y="149"/>
                </a:cxn>
                <a:cxn ang="0">
                  <a:pos x="172" y="195"/>
                </a:cxn>
                <a:cxn ang="0">
                  <a:pos x="212" y="259"/>
                </a:cxn>
                <a:cxn ang="0">
                  <a:pos x="257" y="325"/>
                </a:cxn>
                <a:cxn ang="0">
                  <a:pos x="270" y="345"/>
                </a:cxn>
                <a:cxn ang="0">
                  <a:pos x="257" y="267"/>
                </a:cxn>
                <a:cxn ang="0">
                  <a:pos x="247" y="198"/>
                </a:cxn>
                <a:cxn ang="0">
                  <a:pos x="225" y="140"/>
                </a:cxn>
                <a:cxn ang="0">
                  <a:pos x="188" y="86"/>
                </a:cxn>
                <a:cxn ang="0">
                  <a:pos x="90" y="10"/>
                </a:cxn>
                <a:cxn ang="0">
                  <a:pos x="51" y="0"/>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headEnd/>
              <a:tailEnd/>
            </a:ln>
          </p:spPr>
          <p:txBody>
            <a:bodyPr/>
            <a:lstStyle/>
            <a:p>
              <a:endParaRPr lang="zh-CN" altLang="en-US"/>
            </a:p>
          </p:txBody>
        </p:sp>
        <p:sp>
          <p:nvSpPr>
            <p:cNvPr id="755" name="Freeform 402"/>
            <p:cNvSpPr>
              <a:spLocks/>
            </p:cNvSpPr>
            <p:nvPr/>
          </p:nvSpPr>
          <p:spPr bwMode="auto">
            <a:xfrm flipH="1">
              <a:off x="1084" y="2604"/>
              <a:ext cx="39" cy="39"/>
            </a:xfrm>
            <a:custGeom>
              <a:avLst/>
              <a:gdLst/>
              <a:ahLst/>
              <a:cxnLst>
                <a:cxn ang="0">
                  <a:pos x="0" y="199"/>
                </a:cxn>
                <a:cxn ang="0">
                  <a:pos x="49" y="156"/>
                </a:cxn>
                <a:cxn ang="0">
                  <a:pos x="130" y="125"/>
                </a:cxn>
                <a:cxn ang="0">
                  <a:pos x="185" y="111"/>
                </a:cxn>
                <a:cxn ang="0">
                  <a:pos x="287" y="0"/>
                </a:cxn>
                <a:cxn ang="0">
                  <a:pos x="211" y="44"/>
                </a:cxn>
                <a:cxn ang="0">
                  <a:pos x="142" y="74"/>
                </a:cxn>
                <a:cxn ang="0">
                  <a:pos x="93" y="99"/>
                </a:cxn>
                <a:cxn ang="0">
                  <a:pos x="68" y="125"/>
                </a:cxn>
                <a:cxn ang="0">
                  <a:pos x="0" y="19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headEnd/>
              <a:tailEnd/>
            </a:ln>
          </p:spPr>
          <p:txBody>
            <a:bodyPr/>
            <a:lstStyle/>
            <a:p>
              <a:endParaRPr lang="zh-CN" altLang="en-US"/>
            </a:p>
          </p:txBody>
        </p:sp>
        <p:sp>
          <p:nvSpPr>
            <p:cNvPr id="756" name="Freeform 403"/>
            <p:cNvSpPr>
              <a:spLocks/>
            </p:cNvSpPr>
            <p:nvPr/>
          </p:nvSpPr>
          <p:spPr bwMode="auto">
            <a:xfrm flipH="1">
              <a:off x="1131" y="2675"/>
              <a:ext cx="22" cy="99"/>
            </a:xfrm>
            <a:custGeom>
              <a:avLst/>
              <a:gdLst/>
              <a:ahLst/>
              <a:cxnLst>
                <a:cxn ang="0">
                  <a:pos x="0" y="514"/>
                </a:cxn>
                <a:cxn ang="0">
                  <a:pos x="81" y="514"/>
                </a:cxn>
                <a:cxn ang="0">
                  <a:pos x="106" y="508"/>
                </a:cxn>
                <a:cxn ang="0">
                  <a:pos x="106" y="489"/>
                </a:cxn>
                <a:cxn ang="0">
                  <a:pos x="124" y="470"/>
                </a:cxn>
                <a:cxn ang="0">
                  <a:pos x="150" y="451"/>
                </a:cxn>
                <a:cxn ang="0">
                  <a:pos x="137" y="433"/>
                </a:cxn>
                <a:cxn ang="0">
                  <a:pos x="137" y="407"/>
                </a:cxn>
                <a:cxn ang="0">
                  <a:pos x="156" y="376"/>
                </a:cxn>
                <a:cxn ang="0">
                  <a:pos x="156" y="344"/>
                </a:cxn>
                <a:cxn ang="0">
                  <a:pos x="144" y="306"/>
                </a:cxn>
                <a:cxn ang="0">
                  <a:pos x="144" y="224"/>
                </a:cxn>
                <a:cxn ang="0">
                  <a:pos x="162" y="150"/>
                </a:cxn>
                <a:cxn ang="0">
                  <a:pos x="156" y="94"/>
                </a:cxn>
                <a:cxn ang="0">
                  <a:pos x="156" y="0"/>
                </a:cxn>
                <a:cxn ang="0">
                  <a:pos x="106" y="142"/>
                </a:cxn>
                <a:cxn ang="0">
                  <a:pos x="62" y="275"/>
                </a:cxn>
                <a:cxn ang="0">
                  <a:pos x="32" y="419"/>
                </a:cxn>
                <a:cxn ang="0">
                  <a:pos x="0" y="514"/>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headEnd/>
              <a:tailEnd/>
            </a:ln>
          </p:spPr>
          <p:txBody>
            <a:bodyPr/>
            <a:lstStyle/>
            <a:p>
              <a:endParaRPr lang="zh-CN" altLang="en-US"/>
            </a:p>
          </p:txBody>
        </p:sp>
        <p:sp>
          <p:nvSpPr>
            <p:cNvPr id="757" name="Freeform 404"/>
            <p:cNvSpPr>
              <a:spLocks/>
            </p:cNvSpPr>
            <p:nvPr/>
          </p:nvSpPr>
          <p:spPr bwMode="auto">
            <a:xfrm flipH="1">
              <a:off x="1081" y="2783"/>
              <a:ext cx="39" cy="18"/>
            </a:xfrm>
            <a:custGeom>
              <a:avLst/>
              <a:gdLst/>
              <a:ahLst/>
              <a:cxnLst>
                <a:cxn ang="0">
                  <a:pos x="232" y="47"/>
                </a:cxn>
                <a:cxn ang="0">
                  <a:pos x="168" y="19"/>
                </a:cxn>
                <a:cxn ang="0">
                  <a:pos x="110" y="4"/>
                </a:cxn>
                <a:cxn ang="0">
                  <a:pos x="32" y="0"/>
                </a:cxn>
                <a:cxn ang="0">
                  <a:pos x="0" y="6"/>
                </a:cxn>
                <a:cxn ang="0">
                  <a:pos x="15" y="37"/>
                </a:cxn>
                <a:cxn ang="0">
                  <a:pos x="45" y="61"/>
                </a:cxn>
                <a:cxn ang="0">
                  <a:pos x="113" y="79"/>
                </a:cxn>
                <a:cxn ang="0">
                  <a:pos x="219" y="97"/>
                </a:cxn>
                <a:cxn ang="0">
                  <a:pos x="289" y="91"/>
                </a:cxn>
                <a:cxn ang="0">
                  <a:pos x="232" y="47"/>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headEnd/>
              <a:tailEnd/>
            </a:ln>
          </p:spPr>
          <p:txBody>
            <a:bodyPr/>
            <a:lstStyle/>
            <a:p>
              <a:endParaRPr lang="zh-CN" altLang="en-US"/>
            </a:p>
          </p:txBody>
        </p:sp>
        <p:sp>
          <p:nvSpPr>
            <p:cNvPr id="758" name="Freeform 405"/>
            <p:cNvSpPr>
              <a:spLocks/>
            </p:cNvSpPr>
            <p:nvPr/>
          </p:nvSpPr>
          <p:spPr bwMode="auto">
            <a:xfrm flipH="1">
              <a:off x="1128" y="2791"/>
              <a:ext cx="25" cy="42"/>
            </a:xfrm>
            <a:custGeom>
              <a:avLst/>
              <a:gdLst/>
              <a:ahLst/>
              <a:cxnLst>
                <a:cxn ang="0">
                  <a:pos x="81" y="59"/>
                </a:cxn>
                <a:cxn ang="0">
                  <a:pos x="59" y="14"/>
                </a:cxn>
                <a:cxn ang="0">
                  <a:pos x="26" y="0"/>
                </a:cxn>
                <a:cxn ang="0">
                  <a:pos x="3" y="11"/>
                </a:cxn>
                <a:cxn ang="0">
                  <a:pos x="0" y="35"/>
                </a:cxn>
                <a:cxn ang="0">
                  <a:pos x="15" y="76"/>
                </a:cxn>
                <a:cxn ang="0">
                  <a:pos x="40" y="115"/>
                </a:cxn>
                <a:cxn ang="0">
                  <a:pos x="71" y="150"/>
                </a:cxn>
                <a:cxn ang="0">
                  <a:pos x="113" y="185"/>
                </a:cxn>
                <a:cxn ang="0">
                  <a:pos x="176" y="216"/>
                </a:cxn>
                <a:cxn ang="0">
                  <a:pos x="119" y="153"/>
                </a:cxn>
                <a:cxn ang="0">
                  <a:pos x="100" y="108"/>
                </a:cxn>
                <a:cxn ang="0">
                  <a:pos x="81" y="59"/>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headEnd/>
              <a:tailEnd/>
            </a:ln>
          </p:spPr>
          <p:txBody>
            <a:bodyPr/>
            <a:lstStyle/>
            <a:p>
              <a:endParaRPr lang="zh-CN" altLang="en-US"/>
            </a:p>
          </p:txBody>
        </p:sp>
        <p:sp>
          <p:nvSpPr>
            <p:cNvPr id="759" name="Freeform 406"/>
            <p:cNvSpPr>
              <a:spLocks/>
            </p:cNvSpPr>
            <p:nvPr/>
          </p:nvSpPr>
          <p:spPr bwMode="auto">
            <a:xfrm flipH="1">
              <a:off x="1057" y="2571"/>
              <a:ext cx="57" cy="52"/>
            </a:xfrm>
            <a:custGeom>
              <a:avLst/>
              <a:gdLst/>
              <a:ahLst/>
              <a:cxnLst>
                <a:cxn ang="0">
                  <a:pos x="0" y="260"/>
                </a:cxn>
                <a:cxn ang="0">
                  <a:pos x="13" y="153"/>
                </a:cxn>
                <a:cxn ang="0">
                  <a:pos x="101" y="116"/>
                </a:cxn>
                <a:cxn ang="0">
                  <a:pos x="220" y="69"/>
                </a:cxn>
                <a:cxn ang="0">
                  <a:pos x="304" y="35"/>
                </a:cxn>
                <a:cxn ang="0">
                  <a:pos x="386" y="0"/>
                </a:cxn>
                <a:cxn ang="0">
                  <a:pos x="418" y="76"/>
                </a:cxn>
                <a:cxn ang="0">
                  <a:pos x="341" y="119"/>
                </a:cxn>
                <a:cxn ang="0">
                  <a:pos x="252" y="150"/>
                </a:cxn>
                <a:cxn ang="0">
                  <a:pos x="182" y="170"/>
                </a:cxn>
                <a:cxn ang="0">
                  <a:pos x="98" y="216"/>
                </a:cxn>
                <a:cxn ang="0">
                  <a:pos x="0" y="260"/>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headEnd/>
              <a:tailEnd/>
            </a:ln>
          </p:spPr>
          <p:txBody>
            <a:bodyPr/>
            <a:lstStyle/>
            <a:p>
              <a:endParaRPr lang="zh-CN" altLang="en-US"/>
            </a:p>
          </p:txBody>
        </p:sp>
        <p:sp>
          <p:nvSpPr>
            <p:cNvPr id="760" name="Freeform 407"/>
            <p:cNvSpPr>
              <a:spLocks/>
            </p:cNvSpPr>
            <p:nvPr/>
          </p:nvSpPr>
          <p:spPr bwMode="auto">
            <a:xfrm flipH="1">
              <a:off x="992" y="2806"/>
              <a:ext cx="117" cy="226"/>
            </a:xfrm>
            <a:custGeom>
              <a:avLst/>
              <a:gdLst/>
              <a:ahLst/>
              <a:cxnLst>
                <a:cxn ang="0">
                  <a:pos x="385" y="172"/>
                </a:cxn>
                <a:cxn ang="0">
                  <a:pos x="543" y="158"/>
                </a:cxn>
                <a:cxn ang="0">
                  <a:pos x="637" y="133"/>
                </a:cxn>
                <a:cxn ang="0">
                  <a:pos x="667" y="90"/>
                </a:cxn>
                <a:cxn ang="0">
                  <a:pos x="667" y="52"/>
                </a:cxn>
                <a:cxn ang="0">
                  <a:pos x="694" y="20"/>
                </a:cxn>
                <a:cxn ang="0">
                  <a:pos x="782" y="0"/>
                </a:cxn>
                <a:cxn ang="0">
                  <a:pos x="863" y="7"/>
                </a:cxn>
                <a:cxn ang="0">
                  <a:pos x="763" y="907"/>
                </a:cxn>
                <a:cxn ang="0">
                  <a:pos x="694" y="990"/>
                </a:cxn>
                <a:cxn ang="0">
                  <a:pos x="605" y="1071"/>
                </a:cxn>
                <a:cxn ang="0">
                  <a:pos x="481" y="1134"/>
                </a:cxn>
                <a:cxn ang="0">
                  <a:pos x="334" y="1153"/>
                </a:cxn>
                <a:cxn ang="0">
                  <a:pos x="138" y="1164"/>
                </a:cxn>
                <a:cxn ang="0">
                  <a:pos x="25" y="1147"/>
                </a:cxn>
                <a:cxn ang="0">
                  <a:pos x="0" y="1083"/>
                </a:cxn>
                <a:cxn ang="0">
                  <a:pos x="13" y="1001"/>
                </a:cxn>
                <a:cxn ang="0">
                  <a:pos x="95" y="750"/>
                </a:cxn>
                <a:cxn ang="0">
                  <a:pos x="163" y="499"/>
                </a:cxn>
                <a:cxn ang="0">
                  <a:pos x="195" y="310"/>
                </a:cxn>
                <a:cxn ang="0">
                  <a:pos x="195" y="259"/>
                </a:cxn>
                <a:cxn ang="0">
                  <a:pos x="239" y="190"/>
                </a:cxn>
                <a:cxn ang="0">
                  <a:pos x="291" y="172"/>
                </a:cxn>
                <a:cxn ang="0">
                  <a:pos x="385" y="172"/>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761" name="Freeform 408"/>
            <p:cNvSpPr>
              <a:spLocks/>
            </p:cNvSpPr>
            <p:nvPr/>
          </p:nvSpPr>
          <p:spPr bwMode="auto">
            <a:xfrm flipH="1">
              <a:off x="995" y="2818"/>
              <a:ext cx="101" cy="205"/>
            </a:xfrm>
            <a:custGeom>
              <a:avLst/>
              <a:gdLst/>
              <a:ahLst/>
              <a:cxnLst>
                <a:cxn ang="0">
                  <a:pos x="257" y="214"/>
                </a:cxn>
                <a:cxn ang="0">
                  <a:pos x="397" y="207"/>
                </a:cxn>
                <a:cxn ang="0">
                  <a:pos x="542" y="182"/>
                </a:cxn>
                <a:cxn ang="0">
                  <a:pos x="628" y="138"/>
                </a:cxn>
                <a:cxn ang="0">
                  <a:pos x="679" y="100"/>
                </a:cxn>
                <a:cxn ang="0">
                  <a:pos x="743" y="0"/>
                </a:cxn>
                <a:cxn ang="0">
                  <a:pos x="648" y="822"/>
                </a:cxn>
                <a:cxn ang="0">
                  <a:pos x="585" y="898"/>
                </a:cxn>
                <a:cxn ang="0">
                  <a:pos x="516" y="967"/>
                </a:cxn>
                <a:cxn ang="0">
                  <a:pos x="428" y="1016"/>
                </a:cxn>
                <a:cxn ang="0">
                  <a:pos x="353" y="1042"/>
                </a:cxn>
                <a:cxn ang="0">
                  <a:pos x="257" y="1055"/>
                </a:cxn>
                <a:cxn ang="0">
                  <a:pos x="170" y="1068"/>
                </a:cxn>
                <a:cxn ang="0">
                  <a:pos x="69" y="1068"/>
                </a:cxn>
                <a:cxn ang="0">
                  <a:pos x="24" y="1055"/>
                </a:cxn>
                <a:cxn ang="0">
                  <a:pos x="0" y="1016"/>
                </a:cxn>
                <a:cxn ang="0">
                  <a:pos x="11" y="956"/>
                </a:cxn>
                <a:cxn ang="0">
                  <a:pos x="75" y="809"/>
                </a:cxn>
                <a:cxn ang="0">
                  <a:pos x="184" y="321"/>
                </a:cxn>
                <a:cxn ang="0">
                  <a:pos x="201" y="252"/>
                </a:cxn>
                <a:cxn ang="0">
                  <a:pos x="257" y="214"/>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headEnd/>
              <a:tailEnd/>
            </a:ln>
          </p:spPr>
          <p:txBody>
            <a:bodyPr/>
            <a:lstStyle/>
            <a:p>
              <a:endParaRPr lang="zh-CN" altLang="en-US"/>
            </a:p>
          </p:txBody>
        </p:sp>
      </p:grpSp>
    </p:spTree>
    <p:extLst>
      <p:ext uri="{BB962C8B-B14F-4D97-AF65-F5344CB8AC3E}">
        <p14:creationId xmlns:p14="http://schemas.microsoft.com/office/powerpoint/2010/main" val="94055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6"/>
                                        </p:tgtEl>
                                        <p:attrNameLst>
                                          <p:attrName>style.visibility</p:attrName>
                                        </p:attrNameLst>
                                      </p:cBhvr>
                                      <p:to>
                                        <p:strVal val="visible"/>
                                      </p:to>
                                    </p:set>
                                    <p:animEffect transition="in" filter="wipe(left)">
                                      <p:cBhvr>
                                        <p:cTn id="7" dur="5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zh-CN" altLang="en-US" dirty="0"/>
              <a:t>万维网 </a:t>
            </a:r>
            <a:r>
              <a:rPr lang="en-US" altLang="zh-CN" dirty="0"/>
              <a:t>WWW </a:t>
            </a:r>
            <a:r>
              <a:rPr lang="zh-CN" altLang="en-US" dirty="0"/>
              <a:t>的问世</a:t>
            </a:r>
          </a:p>
        </p:txBody>
      </p:sp>
      <p:sp>
        <p:nvSpPr>
          <p:cNvPr id="243" name="矩形 242"/>
          <p:cNvSpPr/>
          <p:nvPr/>
        </p:nvSpPr>
        <p:spPr>
          <a:xfrm>
            <a:off x="3176" y="1331727"/>
            <a:ext cx="12198349" cy="723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19" name="矩形 18"/>
          <p:cNvSpPr/>
          <p:nvPr/>
        </p:nvSpPr>
        <p:spPr>
          <a:xfrm>
            <a:off x="6350" y="1882678"/>
            <a:ext cx="12192000" cy="352831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0" name="内容占位符 4"/>
          <p:cNvSpPr txBox="1">
            <a:spLocks/>
          </p:cNvSpPr>
          <p:nvPr/>
        </p:nvSpPr>
        <p:spPr>
          <a:xfrm>
            <a:off x="648338" y="2319860"/>
            <a:ext cx="11196679" cy="2064368"/>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chemeClr val="bg1"/>
                </a:solidFill>
              </a:rPr>
              <a:t>因特网已经成为世界上规模最大和增长速率最快的计算机网络，没有人能够准确说出因特网究竟有多大。</a:t>
            </a:r>
          </a:p>
          <a:p>
            <a:r>
              <a:rPr lang="zh-CN" altLang="en-US" sz="2400" dirty="0">
                <a:solidFill>
                  <a:schemeClr val="bg1"/>
                </a:solidFill>
              </a:rPr>
              <a:t>因特网的迅猛发展始于 </a:t>
            </a:r>
            <a:r>
              <a:rPr lang="en-US" altLang="zh-CN" sz="2400" dirty="0">
                <a:solidFill>
                  <a:schemeClr val="bg1"/>
                </a:solidFill>
              </a:rPr>
              <a:t>20 </a:t>
            </a:r>
            <a:r>
              <a:rPr lang="zh-CN" altLang="en-US" sz="2400" dirty="0">
                <a:solidFill>
                  <a:schemeClr val="bg1"/>
                </a:solidFill>
              </a:rPr>
              <a:t>世纪 </a:t>
            </a:r>
            <a:r>
              <a:rPr lang="en-US" altLang="zh-CN" sz="2400" dirty="0">
                <a:solidFill>
                  <a:schemeClr val="bg1"/>
                </a:solidFill>
              </a:rPr>
              <a:t>90 </a:t>
            </a:r>
            <a:r>
              <a:rPr lang="zh-CN" altLang="en-US" sz="2400" dirty="0">
                <a:solidFill>
                  <a:schemeClr val="bg1"/>
                </a:solidFill>
              </a:rPr>
              <a:t>年代。由欧洲原子核研究组织 </a:t>
            </a:r>
            <a:r>
              <a:rPr lang="en-US" altLang="zh-CN" sz="2400" dirty="0">
                <a:solidFill>
                  <a:schemeClr val="bg1"/>
                </a:solidFill>
              </a:rPr>
              <a:t>CERN </a:t>
            </a:r>
            <a:r>
              <a:rPr lang="zh-CN" altLang="en-US" sz="2400" dirty="0">
                <a:solidFill>
                  <a:schemeClr val="bg1"/>
                </a:solidFill>
              </a:rPr>
              <a:t>开发的万维网 </a:t>
            </a:r>
            <a:r>
              <a:rPr lang="en-US" altLang="zh-CN" sz="2400" dirty="0">
                <a:solidFill>
                  <a:schemeClr val="bg1"/>
                </a:solidFill>
              </a:rPr>
              <a:t>WWW (World Wide Web)</a:t>
            </a:r>
            <a:r>
              <a:rPr lang="zh-CN" altLang="en-US" sz="2400" dirty="0">
                <a:solidFill>
                  <a:schemeClr val="bg1"/>
                </a:solidFill>
              </a:rPr>
              <a:t>被广泛使用在因特网上，大大方便了广大非网络专业人员对网络的使用，成为因特网的这种指数级增长的主要驱动力。 </a:t>
            </a:r>
          </a:p>
        </p:txBody>
      </p:sp>
      <p:grpSp>
        <p:nvGrpSpPr>
          <p:cNvPr id="2" name="组合 1"/>
          <p:cNvGrpSpPr/>
          <p:nvPr/>
        </p:nvGrpSpPr>
        <p:grpSpPr>
          <a:xfrm flipH="1">
            <a:off x="8900917" y="5944875"/>
            <a:ext cx="3297433" cy="914713"/>
            <a:chOff x="8920155" y="5944877"/>
            <a:chExt cx="3294742" cy="914713"/>
          </a:xfrm>
        </p:grpSpPr>
        <p:sp>
          <p:nvSpPr>
            <p:cNvPr id="23" name="内容占位符 3"/>
            <p:cNvSpPr txBox="1">
              <a:spLocks/>
            </p:cNvSpPr>
            <p:nvPr/>
          </p:nvSpPr>
          <p:spPr>
            <a:xfrm>
              <a:off x="10923127" y="5944878"/>
              <a:ext cx="1291770" cy="914711"/>
            </a:xfrm>
            <a:prstGeom prst="rect">
              <a:avLst/>
            </a:prstGeom>
            <a:solidFill>
              <a:srgbClr val="C00000"/>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
          <p:nvSpPr>
            <p:cNvPr id="24" name="内容占位符 3"/>
            <p:cNvSpPr txBox="1">
              <a:spLocks/>
            </p:cNvSpPr>
            <p:nvPr/>
          </p:nvSpPr>
          <p:spPr>
            <a:xfrm>
              <a:off x="9718441" y="5944877"/>
              <a:ext cx="943427" cy="914711"/>
            </a:xfrm>
            <a:prstGeom prst="rect">
              <a:avLst/>
            </a:prstGeom>
            <a:solidFill>
              <a:srgbClr val="1A8ABC"/>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
          <p:nvSpPr>
            <p:cNvPr id="25" name="内容占位符 3"/>
            <p:cNvSpPr txBox="1">
              <a:spLocks/>
            </p:cNvSpPr>
            <p:nvPr/>
          </p:nvSpPr>
          <p:spPr>
            <a:xfrm>
              <a:off x="8920155" y="5944879"/>
              <a:ext cx="522513" cy="914711"/>
            </a:xfrm>
            <a:prstGeom prst="rect">
              <a:avLst/>
            </a:prstGeom>
            <a:solidFill>
              <a:srgbClr val="FF993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grpSp>
      <p:sp>
        <p:nvSpPr>
          <p:cNvPr id="26" name="矩形 25"/>
          <p:cNvSpPr/>
          <p:nvPr/>
        </p:nvSpPr>
        <p:spPr>
          <a:xfrm>
            <a:off x="-29098" y="6515579"/>
            <a:ext cx="8920154" cy="344009"/>
          </a:xfrm>
          <a:prstGeom prst="rect">
            <a:avLst/>
          </a:prstGeom>
          <a:solidFill>
            <a:srgbClr val="7CC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69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zh-CN" altLang="en-US" dirty="0"/>
              <a:t>因特网的发展情况概况</a:t>
            </a:r>
          </a:p>
        </p:txBody>
      </p:sp>
      <p:graphicFrame>
        <p:nvGraphicFramePr>
          <p:cNvPr id="4" name="表格 3"/>
          <p:cNvGraphicFramePr>
            <a:graphicFrameLocks noGrp="1"/>
          </p:cNvGraphicFramePr>
          <p:nvPr>
            <p:extLst>
              <p:ext uri="{D42A27DB-BD31-4B8C-83A1-F6EECF244321}">
                <p14:modId xmlns:p14="http://schemas.microsoft.com/office/powerpoint/2010/main" val="396566354"/>
              </p:ext>
            </p:extLst>
          </p:nvPr>
        </p:nvGraphicFramePr>
        <p:xfrm>
          <a:off x="384175" y="1905794"/>
          <a:ext cx="11276015" cy="2971800"/>
        </p:xfrm>
        <a:graphic>
          <a:graphicData uri="http://schemas.openxmlformats.org/drawingml/2006/table">
            <a:tbl>
              <a:tblPr firstRow="1" bandRow="1">
                <a:tableStyleId>{21E4AEA4-8DFA-4A89-87EB-49C32662AFE0}</a:tableStyleId>
              </a:tblPr>
              <a:tblGrid>
                <a:gridCol w="2255203">
                  <a:extLst>
                    <a:ext uri="{9D8B030D-6E8A-4147-A177-3AD203B41FA5}">
                      <a16:colId xmlns:a16="http://schemas.microsoft.com/office/drawing/2014/main" val="20000"/>
                    </a:ext>
                  </a:extLst>
                </a:gridCol>
                <a:gridCol w="2255203">
                  <a:extLst>
                    <a:ext uri="{9D8B030D-6E8A-4147-A177-3AD203B41FA5}">
                      <a16:colId xmlns:a16="http://schemas.microsoft.com/office/drawing/2014/main" val="20001"/>
                    </a:ext>
                  </a:extLst>
                </a:gridCol>
                <a:gridCol w="2255203">
                  <a:extLst>
                    <a:ext uri="{9D8B030D-6E8A-4147-A177-3AD203B41FA5}">
                      <a16:colId xmlns:a16="http://schemas.microsoft.com/office/drawing/2014/main" val="20002"/>
                    </a:ext>
                  </a:extLst>
                </a:gridCol>
                <a:gridCol w="2255203">
                  <a:extLst>
                    <a:ext uri="{9D8B030D-6E8A-4147-A177-3AD203B41FA5}">
                      <a16:colId xmlns:a16="http://schemas.microsoft.com/office/drawing/2014/main" val="20003"/>
                    </a:ext>
                  </a:extLst>
                </a:gridCol>
                <a:gridCol w="2255203">
                  <a:extLst>
                    <a:ext uri="{9D8B030D-6E8A-4147-A177-3AD203B41FA5}">
                      <a16:colId xmlns:a16="http://schemas.microsoft.com/office/drawing/2014/main" val="20004"/>
                    </a:ext>
                  </a:extLst>
                </a:gridCol>
              </a:tblGrid>
              <a:tr h="741384">
                <a:tc>
                  <a:txBody>
                    <a:bodyPr/>
                    <a:lstStyle/>
                    <a:p>
                      <a:pPr algn="ctr">
                        <a:lnSpc>
                          <a:spcPct val="150000"/>
                        </a:lnSpc>
                      </a:pPr>
                      <a:endParaRPr lang="zh-CN" altLang="en-US" sz="2000" dirty="0">
                        <a:latin typeface="+mj-ea"/>
                        <a:ea typeface="+mj-ea"/>
                      </a:endParaRPr>
                    </a:p>
                  </a:txBody>
                  <a:tcPr/>
                </a:tc>
                <a:tc>
                  <a:txBody>
                    <a:bodyPr/>
                    <a:lstStyle/>
                    <a:p>
                      <a:pPr algn="ctr">
                        <a:lnSpc>
                          <a:spcPct val="150000"/>
                        </a:lnSpc>
                      </a:pPr>
                      <a:r>
                        <a:rPr lang="zh-CN" altLang="en-US" sz="2000" dirty="0"/>
                        <a:t>网络数</a:t>
                      </a:r>
                      <a:endParaRPr lang="zh-CN" altLang="en-US" sz="2000" b="0" dirty="0">
                        <a:latin typeface="+mj-ea"/>
                        <a:ea typeface="+mj-ea"/>
                      </a:endParaRPr>
                    </a:p>
                  </a:txBody>
                  <a:tcPr/>
                </a:tc>
                <a:tc>
                  <a:txBody>
                    <a:bodyPr/>
                    <a:lstStyle/>
                    <a:p>
                      <a:pPr algn="ctr">
                        <a:lnSpc>
                          <a:spcPct val="150000"/>
                        </a:lnSpc>
                      </a:pPr>
                      <a:r>
                        <a:rPr lang="zh-CN" altLang="en-US" sz="2000" dirty="0"/>
                        <a:t>主机数</a:t>
                      </a:r>
                      <a:endParaRPr lang="zh-CN" altLang="en-US" sz="2000" b="0" dirty="0">
                        <a:latin typeface="+mj-ea"/>
                        <a:ea typeface="+mj-ea"/>
                      </a:endParaRPr>
                    </a:p>
                  </a:txBody>
                  <a:tcPr/>
                </a:tc>
                <a:tc>
                  <a:txBody>
                    <a:bodyPr/>
                    <a:lstStyle/>
                    <a:p>
                      <a:pPr algn="ctr">
                        <a:lnSpc>
                          <a:spcPct val="150000"/>
                        </a:lnSpc>
                      </a:pPr>
                      <a:r>
                        <a:rPr lang="zh-CN" altLang="en-US" sz="2000" dirty="0"/>
                        <a:t>用户数</a:t>
                      </a:r>
                      <a:endParaRPr lang="zh-CN" altLang="en-US" sz="2000" b="0" dirty="0">
                        <a:latin typeface="+mj-ea"/>
                        <a:ea typeface="+mj-ea"/>
                      </a:endParaRPr>
                    </a:p>
                  </a:txBody>
                  <a:tcPr/>
                </a:tc>
                <a:tc>
                  <a:txBody>
                    <a:bodyPr/>
                    <a:lstStyle/>
                    <a:p>
                      <a:pPr marL="0" marR="0" indent="0" algn="ctr" defTabSz="1219627" rtl="0" eaLnBrk="1" fontAlgn="auto" latinLnBrk="0" hangingPunct="1">
                        <a:lnSpc>
                          <a:spcPct val="150000"/>
                        </a:lnSpc>
                        <a:spcBef>
                          <a:spcPts val="0"/>
                        </a:spcBef>
                        <a:spcAft>
                          <a:spcPts val="0"/>
                        </a:spcAft>
                        <a:buClrTx/>
                        <a:buSzTx/>
                        <a:buFontTx/>
                        <a:buNone/>
                        <a:tabLst/>
                        <a:defRPr/>
                      </a:pPr>
                      <a:r>
                        <a:rPr lang="zh-CN" altLang="en-US" sz="2000" dirty="0"/>
                        <a:t>管理机构数</a:t>
                      </a:r>
                      <a:endParaRPr lang="zh-CN" altLang="en-US" sz="2000" b="0" dirty="0">
                        <a:latin typeface="+mj-ea"/>
                        <a:ea typeface="+mj-ea"/>
                      </a:endParaRPr>
                    </a:p>
                  </a:txBody>
                  <a:tcPr/>
                </a:tc>
                <a:extLst>
                  <a:ext uri="{0D108BD9-81ED-4DB2-BD59-A6C34878D82A}">
                    <a16:rowId xmlns:a16="http://schemas.microsoft.com/office/drawing/2014/main" val="10000"/>
                  </a:ext>
                </a:extLst>
              </a:tr>
              <a:tr h="557604">
                <a:tc>
                  <a:txBody>
                    <a:bodyPr/>
                    <a:lstStyle/>
                    <a:p>
                      <a:pPr algn="ctr">
                        <a:lnSpc>
                          <a:spcPct val="150000"/>
                        </a:lnSpc>
                      </a:pPr>
                      <a:r>
                        <a:rPr lang="en-US" altLang="zh-CN" sz="2000" dirty="0"/>
                        <a:t>1980</a:t>
                      </a:r>
                      <a:endParaRPr lang="zh-CN" altLang="en-US" sz="2000" dirty="0">
                        <a:latin typeface="+mj-ea"/>
                        <a:ea typeface="+mj-ea"/>
                      </a:endParaRPr>
                    </a:p>
                  </a:txBody>
                  <a:tcPr/>
                </a:tc>
                <a:tc>
                  <a:txBody>
                    <a:bodyPr/>
                    <a:lstStyle/>
                    <a:p>
                      <a:pPr algn="ctr">
                        <a:lnSpc>
                          <a:spcPct val="150000"/>
                        </a:lnSpc>
                      </a:pPr>
                      <a:r>
                        <a:rPr lang="en-US" altLang="zh-CN" sz="2000" dirty="0"/>
                        <a:t>10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2</a:t>
                      </a:r>
                      <a:r>
                        <a:rPr lang="en-US" altLang="zh-CN" sz="2000" dirty="0"/>
                        <a:t>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2</a:t>
                      </a:r>
                      <a:endParaRPr lang="zh-CN" altLang="en-US" sz="2000" dirty="0">
                        <a:latin typeface="+mj-ea"/>
                        <a:ea typeface="+mj-ea"/>
                      </a:endParaRPr>
                    </a:p>
                  </a:txBody>
                  <a:tcPr/>
                </a:tc>
                <a:tc>
                  <a:txBody>
                    <a:bodyPr/>
                    <a:lstStyle/>
                    <a:p>
                      <a:pPr marL="0" marR="0" indent="0" algn="ctr" defTabSz="1219627" rtl="0" eaLnBrk="1" fontAlgn="auto" latinLnBrk="0" hangingPunct="1">
                        <a:lnSpc>
                          <a:spcPct val="150000"/>
                        </a:lnSpc>
                        <a:spcBef>
                          <a:spcPts val="0"/>
                        </a:spcBef>
                        <a:spcAft>
                          <a:spcPts val="0"/>
                        </a:spcAft>
                        <a:buClrTx/>
                        <a:buSzTx/>
                        <a:buFontTx/>
                        <a:buNone/>
                        <a:tabLst/>
                        <a:defRPr/>
                      </a:pPr>
                      <a:r>
                        <a:rPr lang="en-US" altLang="zh-CN" sz="2000" dirty="0"/>
                        <a:t>10</a:t>
                      </a:r>
                      <a:r>
                        <a:rPr lang="en-US" altLang="zh-CN" sz="2000" baseline="30000" dirty="0"/>
                        <a:t>0</a:t>
                      </a:r>
                      <a:endParaRPr lang="en-US" altLang="zh-CN" sz="2000" dirty="0">
                        <a:latin typeface="+mj-ea"/>
                        <a:ea typeface="+mj-ea"/>
                      </a:endParaRPr>
                    </a:p>
                  </a:txBody>
                  <a:tcPr/>
                </a:tc>
                <a:extLst>
                  <a:ext uri="{0D108BD9-81ED-4DB2-BD59-A6C34878D82A}">
                    <a16:rowId xmlns:a16="http://schemas.microsoft.com/office/drawing/2014/main" val="10001"/>
                  </a:ext>
                </a:extLst>
              </a:tr>
              <a:tr h="557604">
                <a:tc>
                  <a:txBody>
                    <a:bodyPr/>
                    <a:lstStyle/>
                    <a:p>
                      <a:pPr algn="ctr">
                        <a:lnSpc>
                          <a:spcPct val="150000"/>
                        </a:lnSpc>
                      </a:pPr>
                      <a:r>
                        <a:rPr lang="en-US" altLang="zh-CN" sz="2000" dirty="0"/>
                        <a:t>1990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3</a:t>
                      </a:r>
                      <a:r>
                        <a:rPr lang="en-US" altLang="zh-CN" sz="2000" dirty="0"/>
                        <a:t>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5</a:t>
                      </a:r>
                      <a:r>
                        <a:rPr lang="en-US" altLang="zh-CN" sz="2000" dirty="0"/>
                        <a:t>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6</a:t>
                      </a:r>
                      <a:r>
                        <a:rPr lang="en-US" altLang="zh-CN" sz="2000" dirty="0"/>
                        <a:t> </a:t>
                      </a:r>
                      <a:endParaRPr lang="zh-CN" altLang="en-US" sz="2000" dirty="0">
                        <a:latin typeface="+mj-ea"/>
                        <a:ea typeface="+mj-ea"/>
                      </a:endParaRPr>
                    </a:p>
                  </a:txBody>
                  <a:tcPr/>
                </a:tc>
                <a:tc>
                  <a:txBody>
                    <a:bodyPr/>
                    <a:lstStyle/>
                    <a:p>
                      <a:pPr marL="0" marR="0" indent="0" algn="ctr" defTabSz="1219627" rtl="0" eaLnBrk="1" fontAlgn="auto" latinLnBrk="0" hangingPunct="1">
                        <a:lnSpc>
                          <a:spcPct val="150000"/>
                        </a:lnSpc>
                        <a:spcBef>
                          <a:spcPts val="0"/>
                        </a:spcBef>
                        <a:spcAft>
                          <a:spcPts val="0"/>
                        </a:spcAft>
                        <a:buClrTx/>
                        <a:buSzTx/>
                        <a:buFontTx/>
                        <a:buNone/>
                        <a:tabLst/>
                        <a:defRPr/>
                      </a:pPr>
                      <a:r>
                        <a:rPr lang="en-US" altLang="zh-CN" sz="2000" dirty="0"/>
                        <a:t>10</a:t>
                      </a:r>
                      <a:r>
                        <a:rPr lang="en-US" altLang="zh-CN" sz="2000" baseline="30000" dirty="0"/>
                        <a:t>1</a:t>
                      </a:r>
                      <a:endParaRPr lang="en-US" altLang="zh-CN" sz="2000" dirty="0">
                        <a:latin typeface="+mj-ea"/>
                        <a:ea typeface="+mj-ea"/>
                      </a:endParaRPr>
                    </a:p>
                  </a:txBody>
                  <a:tcPr/>
                </a:tc>
                <a:extLst>
                  <a:ext uri="{0D108BD9-81ED-4DB2-BD59-A6C34878D82A}">
                    <a16:rowId xmlns:a16="http://schemas.microsoft.com/office/drawing/2014/main" val="10002"/>
                  </a:ext>
                </a:extLst>
              </a:tr>
              <a:tr h="557604">
                <a:tc>
                  <a:txBody>
                    <a:bodyPr/>
                    <a:lstStyle/>
                    <a:p>
                      <a:pPr algn="ctr">
                        <a:lnSpc>
                          <a:spcPct val="150000"/>
                        </a:lnSpc>
                      </a:pPr>
                      <a:r>
                        <a:rPr lang="en-US" altLang="zh-CN" sz="2000" dirty="0"/>
                        <a:t>2000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5</a:t>
                      </a:r>
                      <a:r>
                        <a:rPr lang="en-US" altLang="zh-CN" sz="2000" dirty="0"/>
                        <a:t>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7</a:t>
                      </a:r>
                      <a:r>
                        <a:rPr lang="en-US" altLang="zh-CN" sz="2000" dirty="0"/>
                        <a:t>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8 </a:t>
                      </a:r>
                      <a:endParaRPr lang="zh-CN" altLang="en-US" sz="2000" dirty="0">
                        <a:latin typeface="+mj-ea"/>
                        <a:ea typeface="+mj-ea"/>
                      </a:endParaRPr>
                    </a:p>
                  </a:txBody>
                  <a:tcPr/>
                </a:tc>
                <a:tc>
                  <a:txBody>
                    <a:bodyPr/>
                    <a:lstStyle/>
                    <a:p>
                      <a:pPr marL="0" marR="0" indent="0" algn="ctr" defTabSz="1219627" rtl="0" eaLnBrk="1" fontAlgn="auto" latinLnBrk="0" hangingPunct="1">
                        <a:lnSpc>
                          <a:spcPct val="150000"/>
                        </a:lnSpc>
                        <a:spcBef>
                          <a:spcPts val="0"/>
                        </a:spcBef>
                        <a:spcAft>
                          <a:spcPts val="0"/>
                        </a:spcAft>
                        <a:buClrTx/>
                        <a:buSzTx/>
                        <a:buFontTx/>
                        <a:buNone/>
                        <a:tabLst/>
                        <a:defRPr/>
                      </a:pPr>
                      <a:r>
                        <a:rPr lang="en-US" altLang="zh-CN" sz="2000" dirty="0"/>
                        <a:t>10</a:t>
                      </a:r>
                      <a:r>
                        <a:rPr lang="en-US" altLang="zh-CN" sz="2000" baseline="30000" dirty="0"/>
                        <a:t>2</a:t>
                      </a:r>
                      <a:endParaRPr lang="en-US" altLang="zh-CN" sz="2000" dirty="0">
                        <a:latin typeface="+mj-ea"/>
                        <a:ea typeface="+mj-ea"/>
                      </a:endParaRPr>
                    </a:p>
                  </a:txBody>
                  <a:tcPr/>
                </a:tc>
                <a:extLst>
                  <a:ext uri="{0D108BD9-81ED-4DB2-BD59-A6C34878D82A}">
                    <a16:rowId xmlns:a16="http://schemas.microsoft.com/office/drawing/2014/main" val="10003"/>
                  </a:ext>
                </a:extLst>
              </a:tr>
              <a:tr h="557604">
                <a:tc>
                  <a:txBody>
                    <a:bodyPr/>
                    <a:lstStyle/>
                    <a:p>
                      <a:pPr algn="ctr">
                        <a:lnSpc>
                          <a:spcPct val="150000"/>
                        </a:lnSpc>
                      </a:pPr>
                      <a:r>
                        <a:rPr lang="en-US" altLang="zh-CN" sz="2000" dirty="0"/>
                        <a:t>2005</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6</a:t>
                      </a:r>
                      <a:r>
                        <a:rPr lang="en-US" altLang="zh-CN" sz="2000" dirty="0"/>
                        <a:t>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8</a:t>
                      </a:r>
                      <a:r>
                        <a:rPr lang="en-US" altLang="zh-CN" sz="2000" dirty="0"/>
                        <a:t> </a:t>
                      </a:r>
                      <a:endParaRPr lang="zh-CN" altLang="en-US" sz="2000" dirty="0">
                        <a:latin typeface="+mj-ea"/>
                        <a:ea typeface="+mj-ea"/>
                      </a:endParaRPr>
                    </a:p>
                  </a:txBody>
                  <a:tcPr/>
                </a:tc>
                <a:tc>
                  <a:txBody>
                    <a:bodyPr/>
                    <a:lstStyle/>
                    <a:p>
                      <a:pPr algn="ctr">
                        <a:lnSpc>
                          <a:spcPct val="150000"/>
                        </a:lnSpc>
                      </a:pPr>
                      <a:r>
                        <a:rPr lang="en-US" altLang="zh-CN" sz="2000" dirty="0"/>
                        <a:t>10</a:t>
                      </a:r>
                      <a:r>
                        <a:rPr lang="en-US" altLang="zh-CN" sz="2000" baseline="30000" dirty="0"/>
                        <a:t>9</a:t>
                      </a:r>
                      <a:r>
                        <a:rPr lang="en-US" altLang="zh-CN" sz="2000" dirty="0"/>
                        <a:t> </a:t>
                      </a:r>
                      <a:endParaRPr lang="zh-CN" altLang="en-US" sz="2000" dirty="0">
                        <a:latin typeface="+mj-ea"/>
                        <a:ea typeface="+mj-ea"/>
                      </a:endParaRPr>
                    </a:p>
                  </a:txBody>
                  <a:tcPr/>
                </a:tc>
                <a:tc>
                  <a:txBody>
                    <a:bodyPr/>
                    <a:lstStyle/>
                    <a:p>
                      <a:pPr marL="0" marR="0" indent="0" algn="ctr" defTabSz="1219627" rtl="0" eaLnBrk="1" fontAlgn="auto" latinLnBrk="0" hangingPunct="1">
                        <a:lnSpc>
                          <a:spcPct val="150000"/>
                        </a:lnSpc>
                        <a:spcBef>
                          <a:spcPts val="0"/>
                        </a:spcBef>
                        <a:spcAft>
                          <a:spcPts val="0"/>
                        </a:spcAft>
                        <a:buClrTx/>
                        <a:buSzTx/>
                        <a:buFontTx/>
                        <a:buNone/>
                        <a:tabLst/>
                        <a:defRPr/>
                      </a:pPr>
                      <a:r>
                        <a:rPr lang="en-US" altLang="zh-CN" sz="2000" dirty="0"/>
                        <a:t>10</a:t>
                      </a:r>
                      <a:r>
                        <a:rPr lang="en-US" altLang="zh-CN" sz="2000" baseline="30000" dirty="0"/>
                        <a:t>3</a:t>
                      </a:r>
                      <a:endParaRPr lang="en-US" altLang="zh-CN" sz="2000" dirty="0">
                        <a:latin typeface="+mj-ea"/>
                        <a:ea typeface="+mj-ea"/>
                      </a:endParaRPr>
                    </a:p>
                  </a:txBody>
                  <a:tcPr/>
                </a:tc>
                <a:extLst>
                  <a:ext uri="{0D108BD9-81ED-4DB2-BD59-A6C34878D82A}">
                    <a16:rowId xmlns:a16="http://schemas.microsoft.com/office/drawing/2014/main" val="10004"/>
                  </a:ext>
                </a:extLst>
              </a:tr>
            </a:tbl>
          </a:graphicData>
        </a:graphic>
      </p:graphicFrame>
      <p:sp>
        <p:nvSpPr>
          <p:cNvPr id="12" name="矩形 11"/>
          <p:cNvSpPr/>
          <p:nvPr/>
        </p:nvSpPr>
        <p:spPr>
          <a:xfrm>
            <a:off x="-31664" y="5747778"/>
            <a:ext cx="12223664" cy="87055"/>
          </a:xfrm>
          <a:prstGeom prst="rect">
            <a:avLst/>
          </a:prstGeom>
          <a:solidFill>
            <a:srgbClr val="1A8A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3" name="矩形 12"/>
          <p:cNvSpPr/>
          <p:nvPr/>
        </p:nvSpPr>
        <p:spPr>
          <a:xfrm>
            <a:off x="0" y="5981252"/>
            <a:ext cx="12192000" cy="876748"/>
          </a:xfrm>
          <a:prstGeom prst="rect">
            <a:avLst/>
          </a:prstGeom>
          <a:solidFill>
            <a:schemeClr val="bg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3690781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en-US" altLang="zh-CN" dirty="0"/>
              <a:t>1.2.3  </a:t>
            </a:r>
            <a:r>
              <a:rPr lang="zh-CN" altLang="en-US" dirty="0"/>
              <a:t>因特网的标准化工作</a:t>
            </a:r>
          </a:p>
        </p:txBody>
      </p:sp>
      <p:sp>
        <p:nvSpPr>
          <p:cNvPr id="13" name="矩形 12"/>
          <p:cNvSpPr/>
          <p:nvPr/>
        </p:nvSpPr>
        <p:spPr>
          <a:xfrm>
            <a:off x="3175" y="6135240"/>
            <a:ext cx="12192000" cy="723554"/>
          </a:xfrm>
          <a:prstGeom prst="rect">
            <a:avLst/>
          </a:prstGeom>
          <a:solidFill>
            <a:schemeClr val="bg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 name="Rectangle 3"/>
          <p:cNvSpPr>
            <a:spLocks noChangeArrowheads="1"/>
          </p:cNvSpPr>
          <p:nvPr/>
        </p:nvSpPr>
        <p:spPr bwMode="auto">
          <a:xfrm>
            <a:off x="993775" y="3248632"/>
            <a:ext cx="4495800" cy="2300287"/>
          </a:xfrm>
          <a:prstGeom prst="rect">
            <a:avLst/>
          </a:prstGeom>
          <a:solidFill>
            <a:schemeClr val="accent5"/>
          </a:solidFill>
          <a:ln w="9525">
            <a:solidFill>
              <a:schemeClr val="tx1"/>
            </a:solidFill>
            <a:prstDash val="sysDot"/>
            <a:miter lim="800000"/>
            <a:headEnd/>
            <a:tailEnd/>
          </a:ln>
          <a:effectLst/>
        </p:spPr>
        <p:txBody>
          <a:bodyPr wrap="none" anchor="ctr"/>
          <a:lstStyle/>
          <a:p>
            <a:endParaRPr lang="zh-CN" altLang="en-US"/>
          </a:p>
        </p:txBody>
      </p:sp>
      <p:sp>
        <p:nvSpPr>
          <p:cNvPr id="7" name="Freeform 4"/>
          <p:cNvSpPr>
            <a:spLocks/>
          </p:cNvSpPr>
          <p:nvPr/>
        </p:nvSpPr>
        <p:spPr bwMode="auto">
          <a:xfrm>
            <a:off x="5009356" y="2247713"/>
            <a:ext cx="2533650" cy="246063"/>
          </a:xfrm>
          <a:custGeom>
            <a:avLst/>
            <a:gdLst/>
            <a:ahLst/>
            <a:cxnLst>
              <a:cxn ang="0">
                <a:pos x="0" y="0"/>
              </a:cxn>
              <a:cxn ang="0">
                <a:pos x="1584" y="0"/>
              </a:cxn>
              <a:cxn ang="0">
                <a:pos x="1344" y="336"/>
              </a:cxn>
              <a:cxn ang="0">
                <a:pos x="240" y="336"/>
              </a:cxn>
              <a:cxn ang="0">
                <a:pos x="0" y="0"/>
              </a:cxn>
            </a:cxnLst>
            <a:rect l="0" t="0" r="r" b="b"/>
            <a:pathLst>
              <a:path w="1584" h="336">
                <a:moveTo>
                  <a:pt x="0" y="0"/>
                </a:moveTo>
                <a:lnTo>
                  <a:pt x="1584" y="0"/>
                </a:lnTo>
                <a:lnTo>
                  <a:pt x="1344" y="336"/>
                </a:lnTo>
                <a:lnTo>
                  <a:pt x="240" y="336"/>
                </a:lnTo>
                <a:lnTo>
                  <a:pt x="0" y="0"/>
                </a:lnTo>
                <a:close/>
              </a:path>
            </a:pathLst>
          </a:custGeom>
          <a:noFill/>
          <a:ln w="9525">
            <a:noFill/>
            <a:round/>
            <a:headEnd/>
            <a:tailEnd/>
          </a:ln>
          <a:effectLst/>
        </p:spPr>
        <p:txBody>
          <a:bodyPr/>
          <a:lstStyle/>
          <a:p>
            <a:endParaRPr lang="zh-CN" altLang="en-US"/>
          </a:p>
        </p:txBody>
      </p:sp>
      <p:sp>
        <p:nvSpPr>
          <p:cNvPr id="9" name="Line 6"/>
          <p:cNvSpPr>
            <a:spLocks noChangeShapeType="1"/>
          </p:cNvSpPr>
          <p:nvPr/>
        </p:nvSpPr>
        <p:spPr bwMode="auto">
          <a:xfrm>
            <a:off x="3825996" y="4369407"/>
            <a:ext cx="615950" cy="574675"/>
          </a:xfrm>
          <a:prstGeom prst="line">
            <a:avLst/>
          </a:prstGeom>
          <a:noFill/>
          <a:ln w="28575">
            <a:solidFill>
              <a:schemeClr val="tx1"/>
            </a:solidFill>
            <a:round/>
            <a:headEnd/>
            <a:tailEnd/>
          </a:ln>
          <a:effectLst/>
        </p:spPr>
        <p:txBody>
          <a:bodyPr/>
          <a:lstStyle/>
          <a:p>
            <a:endParaRPr lang="zh-CN" altLang="en-US"/>
          </a:p>
        </p:txBody>
      </p:sp>
      <p:sp>
        <p:nvSpPr>
          <p:cNvPr id="10" name="Line 7"/>
          <p:cNvSpPr>
            <a:spLocks noChangeShapeType="1"/>
          </p:cNvSpPr>
          <p:nvPr/>
        </p:nvSpPr>
        <p:spPr bwMode="auto">
          <a:xfrm>
            <a:off x="4575175" y="1905794"/>
            <a:ext cx="707231" cy="583219"/>
          </a:xfrm>
          <a:prstGeom prst="line">
            <a:avLst/>
          </a:prstGeom>
          <a:noFill/>
          <a:ln w="9525">
            <a:solidFill>
              <a:schemeClr val="tx1"/>
            </a:solidFill>
            <a:round/>
            <a:headEnd/>
            <a:tailEnd/>
          </a:ln>
          <a:effectLst/>
        </p:spPr>
        <p:txBody>
          <a:bodyPr/>
          <a:lstStyle/>
          <a:p>
            <a:endParaRPr lang="zh-CN" altLang="en-US"/>
          </a:p>
        </p:txBody>
      </p:sp>
      <p:sp>
        <p:nvSpPr>
          <p:cNvPr id="11" name="Line 8"/>
          <p:cNvSpPr>
            <a:spLocks noChangeShapeType="1"/>
          </p:cNvSpPr>
          <p:nvPr/>
        </p:nvSpPr>
        <p:spPr bwMode="auto">
          <a:xfrm flipH="1">
            <a:off x="2084246" y="4348770"/>
            <a:ext cx="614363" cy="574675"/>
          </a:xfrm>
          <a:prstGeom prst="line">
            <a:avLst/>
          </a:prstGeom>
          <a:noFill/>
          <a:ln w="28575">
            <a:solidFill>
              <a:schemeClr val="tx1"/>
            </a:solidFill>
            <a:round/>
            <a:headEnd/>
            <a:tailEnd/>
          </a:ln>
          <a:effectLst/>
        </p:spPr>
        <p:txBody>
          <a:bodyPr/>
          <a:lstStyle/>
          <a:p>
            <a:endParaRPr lang="zh-CN" altLang="en-US"/>
          </a:p>
        </p:txBody>
      </p:sp>
      <p:sp>
        <p:nvSpPr>
          <p:cNvPr id="14" name="Line 9"/>
          <p:cNvSpPr>
            <a:spLocks noChangeShapeType="1"/>
          </p:cNvSpPr>
          <p:nvPr/>
        </p:nvSpPr>
        <p:spPr bwMode="auto">
          <a:xfrm flipH="1">
            <a:off x="7227094" y="1905794"/>
            <a:ext cx="787796" cy="583219"/>
          </a:xfrm>
          <a:prstGeom prst="line">
            <a:avLst/>
          </a:prstGeom>
          <a:noFill/>
          <a:ln w="9525">
            <a:solidFill>
              <a:schemeClr val="tx1"/>
            </a:solidFill>
            <a:round/>
            <a:headEnd/>
            <a:tailEnd/>
          </a:ln>
          <a:effectLst/>
        </p:spPr>
        <p:txBody>
          <a:bodyPr/>
          <a:lstStyle/>
          <a:p>
            <a:endParaRPr lang="zh-CN" altLang="en-US"/>
          </a:p>
        </p:txBody>
      </p:sp>
      <p:sp>
        <p:nvSpPr>
          <p:cNvPr id="15" name="Rectangle 10"/>
          <p:cNvSpPr>
            <a:spLocks noChangeArrowheads="1"/>
          </p:cNvSpPr>
          <p:nvPr/>
        </p:nvSpPr>
        <p:spPr bwMode="auto">
          <a:xfrm>
            <a:off x="1920995" y="3782032"/>
            <a:ext cx="2751137" cy="657225"/>
          </a:xfrm>
          <a:prstGeom prst="rect">
            <a:avLst/>
          </a:prstGeom>
          <a:solidFill>
            <a:schemeClr val="bg1"/>
          </a:solidFill>
          <a:ln w="9525">
            <a:noFill/>
            <a:miter lim="800000"/>
            <a:headEnd/>
            <a:tailEnd/>
          </a:ln>
          <a:effectLst/>
        </p:spPr>
        <p:txBody>
          <a:bodyPr wrap="none" anchor="ctr"/>
          <a:lstStyle/>
          <a:p>
            <a:pPr algn="ctr"/>
            <a:r>
              <a:rPr kumimoji="1" lang="zh-CN" altLang="en-US" sz="1800">
                <a:latin typeface="+mj-ea"/>
                <a:ea typeface="+mj-ea"/>
              </a:rPr>
              <a:t>因特网研究指导小组</a:t>
            </a:r>
          </a:p>
          <a:p>
            <a:pPr algn="ctr"/>
            <a:r>
              <a:rPr kumimoji="1" lang="en-US" altLang="zh-CN" sz="1800">
                <a:latin typeface="+mj-ea"/>
                <a:ea typeface="+mj-ea"/>
              </a:rPr>
              <a:t>IRSG </a:t>
            </a:r>
          </a:p>
        </p:txBody>
      </p:sp>
      <p:sp>
        <p:nvSpPr>
          <p:cNvPr id="16" name="Rectangle 11"/>
          <p:cNvSpPr>
            <a:spLocks noChangeArrowheads="1"/>
          </p:cNvSpPr>
          <p:nvPr/>
        </p:nvSpPr>
        <p:spPr bwMode="auto">
          <a:xfrm>
            <a:off x="7170341" y="3215059"/>
            <a:ext cx="4575968" cy="2300287"/>
          </a:xfrm>
          <a:prstGeom prst="rect">
            <a:avLst/>
          </a:prstGeom>
          <a:solidFill>
            <a:schemeClr val="accent5"/>
          </a:solidFill>
          <a:ln w="9525">
            <a:solidFill>
              <a:schemeClr val="tx1"/>
            </a:solidFill>
            <a:prstDash val="sysDot"/>
            <a:miter lim="800000"/>
            <a:headEnd/>
            <a:tailEnd/>
          </a:ln>
          <a:effectLst/>
        </p:spPr>
        <p:txBody>
          <a:bodyPr wrap="none" anchor="ctr"/>
          <a:lstStyle/>
          <a:p>
            <a:endParaRPr lang="zh-CN" altLang="en-US"/>
          </a:p>
        </p:txBody>
      </p:sp>
      <p:sp>
        <p:nvSpPr>
          <p:cNvPr id="17" name="Text Box 12"/>
          <p:cNvSpPr txBox="1">
            <a:spLocks noChangeArrowheads="1"/>
          </p:cNvSpPr>
          <p:nvPr/>
        </p:nvSpPr>
        <p:spPr bwMode="auto">
          <a:xfrm>
            <a:off x="1951533" y="3362881"/>
            <a:ext cx="2213811" cy="369332"/>
          </a:xfrm>
          <a:prstGeom prst="rect">
            <a:avLst/>
          </a:prstGeom>
          <a:noFill/>
          <a:ln w="9525">
            <a:noFill/>
            <a:miter lim="800000"/>
            <a:headEnd/>
            <a:tailEnd/>
          </a:ln>
          <a:effectLst/>
        </p:spPr>
        <p:txBody>
          <a:bodyPr wrap="none">
            <a:spAutoFit/>
          </a:bodyPr>
          <a:lstStyle/>
          <a:p>
            <a:r>
              <a:rPr kumimoji="1" lang="zh-CN" altLang="en-US" sz="1800" dirty="0">
                <a:latin typeface="+mj-ea"/>
                <a:ea typeface="+mj-ea"/>
              </a:rPr>
              <a:t>因特网研究部 </a:t>
            </a:r>
            <a:r>
              <a:rPr kumimoji="1" lang="en-US" altLang="zh-CN" sz="1800" dirty="0">
                <a:latin typeface="+mj-ea"/>
                <a:ea typeface="+mj-ea"/>
              </a:rPr>
              <a:t>IRTF </a:t>
            </a:r>
          </a:p>
        </p:txBody>
      </p:sp>
      <p:sp>
        <p:nvSpPr>
          <p:cNvPr id="18" name="Text Box 13"/>
          <p:cNvSpPr txBox="1">
            <a:spLocks noChangeArrowheads="1"/>
          </p:cNvSpPr>
          <p:nvPr/>
        </p:nvSpPr>
        <p:spPr bwMode="auto">
          <a:xfrm>
            <a:off x="8513900" y="3245221"/>
            <a:ext cx="2190215" cy="369332"/>
          </a:xfrm>
          <a:prstGeom prst="rect">
            <a:avLst/>
          </a:prstGeom>
          <a:noFill/>
          <a:ln w="9525">
            <a:noFill/>
            <a:miter lim="800000"/>
            <a:headEnd/>
            <a:tailEnd/>
          </a:ln>
          <a:effectLst/>
        </p:spPr>
        <p:txBody>
          <a:bodyPr wrap="none">
            <a:spAutoFit/>
          </a:bodyPr>
          <a:lstStyle/>
          <a:p>
            <a:r>
              <a:rPr kumimoji="1" lang="zh-CN" altLang="en-US" sz="1800" dirty="0">
                <a:latin typeface="+mj-ea"/>
                <a:ea typeface="+mj-ea"/>
              </a:rPr>
              <a:t>因特网工程部 </a:t>
            </a:r>
            <a:r>
              <a:rPr kumimoji="1" lang="en-US" altLang="zh-CN" sz="1800" dirty="0">
                <a:latin typeface="+mj-ea"/>
                <a:ea typeface="+mj-ea"/>
              </a:rPr>
              <a:t>IETF </a:t>
            </a:r>
          </a:p>
        </p:txBody>
      </p:sp>
      <p:sp>
        <p:nvSpPr>
          <p:cNvPr id="19" name="Line 14"/>
          <p:cNvSpPr>
            <a:spLocks noChangeShapeType="1"/>
          </p:cNvSpPr>
          <p:nvPr/>
        </p:nvSpPr>
        <p:spPr bwMode="auto">
          <a:xfrm flipV="1">
            <a:off x="3916483" y="3088368"/>
            <a:ext cx="1511300" cy="652463"/>
          </a:xfrm>
          <a:prstGeom prst="line">
            <a:avLst/>
          </a:prstGeom>
          <a:noFill/>
          <a:ln w="28575">
            <a:solidFill>
              <a:schemeClr val="tx1"/>
            </a:solidFill>
            <a:round/>
            <a:headEnd/>
            <a:tailEnd/>
          </a:ln>
          <a:effectLst/>
        </p:spPr>
        <p:txBody>
          <a:bodyPr/>
          <a:lstStyle/>
          <a:p>
            <a:endParaRPr lang="zh-CN" altLang="en-US"/>
          </a:p>
        </p:txBody>
      </p:sp>
      <p:sp>
        <p:nvSpPr>
          <p:cNvPr id="20" name="Line 15"/>
          <p:cNvSpPr>
            <a:spLocks noChangeShapeType="1"/>
          </p:cNvSpPr>
          <p:nvPr/>
        </p:nvSpPr>
        <p:spPr bwMode="auto">
          <a:xfrm flipH="1" flipV="1">
            <a:off x="6854427" y="3098613"/>
            <a:ext cx="2573337" cy="616508"/>
          </a:xfrm>
          <a:prstGeom prst="line">
            <a:avLst/>
          </a:prstGeom>
          <a:noFill/>
          <a:ln w="28575">
            <a:solidFill>
              <a:schemeClr val="tx1"/>
            </a:solidFill>
            <a:round/>
            <a:headEnd/>
            <a:tailEnd/>
          </a:ln>
          <a:effectLst/>
        </p:spPr>
        <p:txBody>
          <a:bodyPr/>
          <a:lstStyle/>
          <a:p>
            <a:endParaRPr lang="zh-CN" altLang="en-US"/>
          </a:p>
        </p:txBody>
      </p:sp>
      <p:sp>
        <p:nvSpPr>
          <p:cNvPr id="21" name="Rectangle 16"/>
          <p:cNvSpPr>
            <a:spLocks noChangeArrowheads="1"/>
          </p:cNvSpPr>
          <p:nvPr/>
        </p:nvSpPr>
        <p:spPr bwMode="auto">
          <a:xfrm>
            <a:off x="8014890" y="3708771"/>
            <a:ext cx="3051969" cy="657225"/>
          </a:xfrm>
          <a:prstGeom prst="rect">
            <a:avLst/>
          </a:prstGeom>
          <a:solidFill>
            <a:schemeClr val="bg1"/>
          </a:solidFill>
          <a:ln w="9525">
            <a:noFill/>
            <a:miter lim="800000"/>
            <a:headEnd/>
            <a:tailEnd/>
          </a:ln>
          <a:effectLst/>
        </p:spPr>
        <p:txBody>
          <a:bodyPr wrap="none" anchor="ctr"/>
          <a:lstStyle/>
          <a:p>
            <a:pPr algn="ctr"/>
            <a:r>
              <a:rPr kumimoji="1" lang="zh-CN" altLang="en-US" sz="1800" dirty="0">
                <a:latin typeface="+mj-ea"/>
                <a:ea typeface="+mj-ea"/>
              </a:rPr>
              <a:t>因特网工程指导小组</a:t>
            </a:r>
          </a:p>
          <a:p>
            <a:pPr algn="ctr"/>
            <a:r>
              <a:rPr kumimoji="1" lang="en-US" altLang="zh-CN" sz="1800" dirty="0">
                <a:latin typeface="+mj-ea"/>
                <a:ea typeface="+mj-ea"/>
              </a:rPr>
              <a:t>IESG </a:t>
            </a:r>
          </a:p>
        </p:txBody>
      </p:sp>
      <p:sp>
        <p:nvSpPr>
          <p:cNvPr id="22" name="Text Box 17"/>
          <p:cNvSpPr txBox="1">
            <a:spLocks noChangeArrowheads="1"/>
          </p:cNvSpPr>
          <p:nvPr/>
        </p:nvSpPr>
        <p:spPr bwMode="auto">
          <a:xfrm>
            <a:off x="9138840" y="4392984"/>
            <a:ext cx="439738" cy="398462"/>
          </a:xfrm>
          <a:prstGeom prst="rect">
            <a:avLst/>
          </a:prstGeom>
          <a:noFill/>
          <a:ln w="9525">
            <a:noFill/>
            <a:miter lim="800000"/>
            <a:headEnd/>
            <a:tailEnd/>
          </a:ln>
          <a:effectLst/>
        </p:spPr>
        <p:txBody>
          <a:bodyPr wrap="none">
            <a:spAutoFit/>
          </a:bodyPr>
          <a:lstStyle/>
          <a:p>
            <a:r>
              <a:rPr kumimoji="1" lang="en-US" altLang="zh-CN" sz="2000" b="1">
                <a:solidFill>
                  <a:srgbClr val="333399"/>
                </a:solidFill>
                <a:ea typeface="黑体" pitchFamily="2" charset="-122"/>
              </a:rPr>
              <a:t>…</a:t>
            </a:r>
          </a:p>
        </p:txBody>
      </p:sp>
      <p:sp>
        <p:nvSpPr>
          <p:cNvPr id="23" name="Line 18"/>
          <p:cNvSpPr>
            <a:spLocks noChangeShapeType="1"/>
          </p:cNvSpPr>
          <p:nvPr/>
        </p:nvSpPr>
        <p:spPr bwMode="auto">
          <a:xfrm flipV="1">
            <a:off x="8635603" y="4365996"/>
            <a:ext cx="146050" cy="214313"/>
          </a:xfrm>
          <a:prstGeom prst="line">
            <a:avLst/>
          </a:prstGeom>
          <a:noFill/>
          <a:ln w="28575">
            <a:solidFill>
              <a:schemeClr val="tx1"/>
            </a:solidFill>
            <a:round/>
            <a:headEnd/>
            <a:tailEnd/>
          </a:ln>
          <a:effectLst/>
        </p:spPr>
        <p:txBody>
          <a:bodyPr/>
          <a:lstStyle/>
          <a:p>
            <a:endParaRPr lang="zh-CN" altLang="en-US"/>
          </a:p>
        </p:txBody>
      </p:sp>
      <p:sp>
        <p:nvSpPr>
          <p:cNvPr id="24" name="Line 19"/>
          <p:cNvSpPr>
            <a:spLocks noChangeShapeType="1"/>
          </p:cNvSpPr>
          <p:nvPr/>
        </p:nvSpPr>
        <p:spPr bwMode="auto">
          <a:xfrm>
            <a:off x="10002440" y="4362821"/>
            <a:ext cx="239713" cy="168275"/>
          </a:xfrm>
          <a:prstGeom prst="line">
            <a:avLst/>
          </a:prstGeom>
          <a:noFill/>
          <a:ln w="28575">
            <a:solidFill>
              <a:schemeClr val="tx1"/>
            </a:solidFill>
            <a:round/>
            <a:headEnd/>
            <a:tailEnd/>
          </a:ln>
          <a:effectLst/>
        </p:spPr>
        <p:txBody>
          <a:bodyPr/>
          <a:lstStyle/>
          <a:p>
            <a:endParaRPr lang="zh-CN" altLang="en-US"/>
          </a:p>
        </p:txBody>
      </p:sp>
      <p:sp>
        <p:nvSpPr>
          <p:cNvPr id="25" name="Rectangle 20"/>
          <p:cNvSpPr>
            <a:spLocks noChangeArrowheads="1"/>
          </p:cNvSpPr>
          <p:nvPr/>
        </p:nvSpPr>
        <p:spPr bwMode="auto">
          <a:xfrm>
            <a:off x="1844683" y="4965522"/>
            <a:ext cx="786868" cy="409575"/>
          </a:xfrm>
          <a:prstGeom prst="rect">
            <a:avLst/>
          </a:prstGeom>
          <a:solidFill>
            <a:schemeClr val="bg1"/>
          </a:solidFill>
          <a:ln w="9525">
            <a:noFill/>
            <a:miter lim="800000"/>
            <a:headEnd/>
            <a:tailEnd/>
          </a:ln>
          <a:effectLst/>
        </p:spPr>
        <p:txBody>
          <a:bodyPr wrap="none" anchor="ctr"/>
          <a:lstStyle/>
          <a:p>
            <a:pPr algn="ctr"/>
            <a:r>
              <a:rPr kumimoji="1" lang="en-US" altLang="zh-CN" sz="1800">
                <a:latin typeface="+mj-ea"/>
                <a:ea typeface="+mj-ea"/>
              </a:rPr>
              <a:t>RG</a:t>
            </a:r>
          </a:p>
        </p:txBody>
      </p:sp>
      <p:sp>
        <p:nvSpPr>
          <p:cNvPr id="26" name="Rectangle 21"/>
          <p:cNvSpPr>
            <a:spLocks noChangeArrowheads="1"/>
          </p:cNvSpPr>
          <p:nvPr/>
        </p:nvSpPr>
        <p:spPr bwMode="auto">
          <a:xfrm>
            <a:off x="10616803" y="5012109"/>
            <a:ext cx="538162" cy="412750"/>
          </a:xfrm>
          <a:prstGeom prst="rect">
            <a:avLst/>
          </a:prstGeom>
          <a:solidFill>
            <a:schemeClr val="bg1"/>
          </a:solidFill>
          <a:ln w="9525">
            <a:noFill/>
            <a:miter lim="800000"/>
            <a:headEnd/>
            <a:tailEnd/>
          </a:ln>
          <a:effectLst/>
        </p:spPr>
        <p:txBody>
          <a:bodyPr wrap="none" anchor="ctr"/>
          <a:lstStyle/>
          <a:p>
            <a:pPr algn="ctr"/>
            <a:r>
              <a:rPr kumimoji="1" lang="en-US" altLang="zh-CN" sz="1800" dirty="0">
                <a:latin typeface="+mj-ea"/>
                <a:ea typeface="+mj-ea"/>
              </a:rPr>
              <a:t>WG</a:t>
            </a:r>
          </a:p>
        </p:txBody>
      </p:sp>
      <p:sp>
        <p:nvSpPr>
          <p:cNvPr id="27" name="Text Box 22"/>
          <p:cNvSpPr txBox="1">
            <a:spLocks noChangeArrowheads="1"/>
          </p:cNvSpPr>
          <p:nvPr/>
        </p:nvSpPr>
        <p:spPr bwMode="auto">
          <a:xfrm>
            <a:off x="8391128" y="4902571"/>
            <a:ext cx="439737"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ea typeface="黑体" pitchFamily="2" charset="-122"/>
              </a:rPr>
              <a:t>…</a:t>
            </a:r>
          </a:p>
        </p:txBody>
      </p:sp>
      <p:sp>
        <p:nvSpPr>
          <p:cNvPr id="28" name="Text Box 23"/>
          <p:cNvSpPr txBox="1">
            <a:spLocks noChangeArrowheads="1"/>
          </p:cNvSpPr>
          <p:nvPr/>
        </p:nvSpPr>
        <p:spPr bwMode="auto">
          <a:xfrm>
            <a:off x="10140553" y="4902571"/>
            <a:ext cx="438150"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ea typeface="黑体" pitchFamily="2" charset="-122"/>
              </a:rPr>
              <a:t>…</a:t>
            </a:r>
          </a:p>
        </p:txBody>
      </p:sp>
      <p:sp>
        <p:nvSpPr>
          <p:cNvPr id="29" name="Line 24"/>
          <p:cNvSpPr>
            <a:spLocks noChangeShapeType="1"/>
          </p:cNvSpPr>
          <p:nvPr/>
        </p:nvSpPr>
        <p:spPr bwMode="auto">
          <a:xfrm flipH="1">
            <a:off x="8091090" y="4858121"/>
            <a:ext cx="306388" cy="163513"/>
          </a:xfrm>
          <a:prstGeom prst="line">
            <a:avLst/>
          </a:prstGeom>
          <a:noFill/>
          <a:ln w="28575">
            <a:solidFill>
              <a:schemeClr val="tx1"/>
            </a:solidFill>
            <a:round/>
            <a:headEnd/>
            <a:tailEnd/>
          </a:ln>
          <a:effectLst/>
        </p:spPr>
        <p:txBody>
          <a:bodyPr/>
          <a:lstStyle/>
          <a:p>
            <a:endParaRPr lang="zh-CN" altLang="en-US"/>
          </a:p>
        </p:txBody>
      </p:sp>
      <p:sp>
        <p:nvSpPr>
          <p:cNvPr id="30" name="Line 25"/>
          <p:cNvSpPr>
            <a:spLocks noChangeShapeType="1"/>
          </p:cNvSpPr>
          <p:nvPr/>
        </p:nvSpPr>
        <p:spPr bwMode="auto">
          <a:xfrm>
            <a:off x="8629253" y="4858121"/>
            <a:ext cx="461962" cy="163513"/>
          </a:xfrm>
          <a:prstGeom prst="line">
            <a:avLst/>
          </a:prstGeom>
          <a:noFill/>
          <a:ln w="28575">
            <a:solidFill>
              <a:schemeClr val="tx1"/>
            </a:solidFill>
            <a:round/>
            <a:headEnd/>
            <a:tailEnd/>
          </a:ln>
          <a:effectLst/>
        </p:spPr>
        <p:txBody>
          <a:bodyPr/>
          <a:lstStyle/>
          <a:p>
            <a:endParaRPr lang="zh-CN" altLang="en-US"/>
          </a:p>
        </p:txBody>
      </p:sp>
      <p:sp>
        <p:nvSpPr>
          <p:cNvPr id="31" name="Line 26"/>
          <p:cNvSpPr>
            <a:spLocks noChangeShapeType="1"/>
          </p:cNvSpPr>
          <p:nvPr/>
        </p:nvSpPr>
        <p:spPr bwMode="auto">
          <a:xfrm flipH="1">
            <a:off x="9705578" y="4858121"/>
            <a:ext cx="384175" cy="163513"/>
          </a:xfrm>
          <a:prstGeom prst="line">
            <a:avLst/>
          </a:prstGeom>
          <a:noFill/>
          <a:ln w="28575">
            <a:solidFill>
              <a:schemeClr val="tx1"/>
            </a:solidFill>
            <a:round/>
            <a:headEnd/>
            <a:tailEnd/>
          </a:ln>
          <a:effectLst/>
        </p:spPr>
        <p:txBody>
          <a:bodyPr/>
          <a:lstStyle/>
          <a:p>
            <a:endParaRPr lang="zh-CN" altLang="en-US"/>
          </a:p>
        </p:txBody>
      </p:sp>
      <p:sp>
        <p:nvSpPr>
          <p:cNvPr id="32" name="Line 27"/>
          <p:cNvSpPr>
            <a:spLocks noChangeShapeType="1"/>
          </p:cNvSpPr>
          <p:nvPr/>
        </p:nvSpPr>
        <p:spPr bwMode="auto">
          <a:xfrm>
            <a:off x="10533458" y="4719402"/>
            <a:ext cx="352425" cy="292707"/>
          </a:xfrm>
          <a:prstGeom prst="line">
            <a:avLst/>
          </a:prstGeom>
          <a:noFill/>
          <a:ln w="28575">
            <a:solidFill>
              <a:schemeClr val="tx1"/>
            </a:solidFill>
            <a:round/>
            <a:headEnd/>
            <a:tailEnd/>
          </a:ln>
          <a:effectLst/>
        </p:spPr>
        <p:txBody>
          <a:bodyPr/>
          <a:lstStyle/>
          <a:p>
            <a:endParaRPr lang="zh-CN" altLang="en-US"/>
          </a:p>
        </p:txBody>
      </p:sp>
      <p:sp>
        <p:nvSpPr>
          <p:cNvPr id="33" name="Rectangle 28"/>
          <p:cNvSpPr>
            <a:spLocks noChangeArrowheads="1"/>
          </p:cNvSpPr>
          <p:nvPr/>
        </p:nvSpPr>
        <p:spPr bwMode="auto">
          <a:xfrm>
            <a:off x="3825996" y="4944082"/>
            <a:ext cx="846137" cy="409575"/>
          </a:xfrm>
          <a:prstGeom prst="rect">
            <a:avLst/>
          </a:prstGeom>
          <a:solidFill>
            <a:schemeClr val="bg1"/>
          </a:solidFill>
          <a:ln w="9525">
            <a:noFill/>
            <a:miter lim="800000"/>
            <a:headEnd/>
            <a:tailEnd/>
          </a:ln>
          <a:effectLst/>
        </p:spPr>
        <p:txBody>
          <a:bodyPr wrap="none" anchor="ctr"/>
          <a:lstStyle/>
          <a:p>
            <a:pPr algn="ctr"/>
            <a:r>
              <a:rPr kumimoji="1" lang="en-US" altLang="zh-CN" sz="1800">
                <a:latin typeface="+mj-ea"/>
                <a:ea typeface="+mj-ea"/>
              </a:rPr>
              <a:t>RG</a:t>
            </a:r>
          </a:p>
        </p:txBody>
      </p:sp>
      <p:sp>
        <p:nvSpPr>
          <p:cNvPr id="34" name="Text Box 29"/>
          <p:cNvSpPr txBox="1">
            <a:spLocks noChangeArrowheads="1"/>
          </p:cNvSpPr>
          <p:nvPr/>
        </p:nvSpPr>
        <p:spPr bwMode="auto">
          <a:xfrm>
            <a:off x="2962396" y="4905982"/>
            <a:ext cx="438150" cy="396875"/>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ea typeface="黑体" pitchFamily="2" charset="-122"/>
              </a:rPr>
              <a:t>…</a:t>
            </a:r>
          </a:p>
        </p:txBody>
      </p:sp>
      <p:sp>
        <p:nvSpPr>
          <p:cNvPr id="35" name="Rectangle 30"/>
          <p:cNvSpPr>
            <a:spLocks noChangeArrowheads="1"/>
          </p:cNvSpPr>
          <p:nvPr/>
        </p:nvSpPr>
        <p:spPr bwMode="auto">
          <a:xfrm>
            <a:off x="8014890" y="4531096"/>
            <a:ext cx="893763" cy="388938"/>
          </a:xfrm>
          <a:prstGeom prst="rect">
            <a:avLst/>
          </a:prstGeom>
          <a:solidFill>
            <a:schemeClr val="bg1"/>
          </a:solidFill>
          <a:ln w="9525">
            <a:noFill/>
            <a:miter lim="800000"/>
            <a:headEnd/>
            <a:tailEnd/>
          </a:ln>
          <a:effectLst/>
        </p:spPr>
        <p:txBody>
          <a:bodyPr wrap="none" anchor="ctr"/>
          <a:lstStyle/>
          <a:p>
            <a:pPr algn="ctr"/>
            <a:r>
              <a:rPr kumimoji="1" lang="zh-CN" altLang="en-US" sz="1800">
                <a:latin typeface="+mj-ea"/>
                <a:ea typeface="+mj-ea"/>
              </a:rPr>
              <a:t>领域</a:t>
            </a:r>
          </a:p>
        </p:txBody>
      </p:sp>
      <p:sp>
        <p:nvSpPr>
          <p:cNvPr id="36" name="Rectangle 31"/>
          <p:cNvSpPr>
            <a:spLocks noChangeArrowheads="1"/>
          </p:cNvSpPr>
          <p:nvPr/>
        </p:nvSpPr>
        <p:spPr bwMode="auto">
          <a:xfrm>
            <a:off x="10072289" y="4531096"/>
            <a:ext cx="994569" cy="388938"/>
          </a:xfrm>
          <a:prstGeom prst="rect">
            <a:avLst/>
          </a:prstGeom>
          <a:solidFill>
            <a:schemeClr val="bg1"/>
          </a:solidFill>
          <a:ln w="9525">
            <a:noFill/>
            <a:miter lim="800000"/>
            <a:headEnd/>
            <a:tailEnd/>
          </a:ln>
          <a:effectLst/>
        </p:spPr>
        <p:txBody>
          <a:bodyPr wrap="none" anchor="ctr"/>
          <a:lstStyle/>
          <a:p>
            <a:pPr algn="ctr"/>
            <a:r>
              <a:rPr kumimoji="1" lang="zh-CN" altLang="en-US" sz="1800" dirty="0">
                <a:latin typeface="+mj-ea"/>
                <a:ea typeface="+mj-ea"/>
              </a:rPr>
              <a:t>领域</a:t>
            </a:r>
          </a:p>
        </p:txBody>
      </p:sp>
      <p:sp>
        <p:nvSpPr>
          <p:cNvPr id="37" name="Rectangle 32"/>
          <p:cNvSpPr>
            <a:spLocks noChangeArrowheads="1"/>
          </p:cNvSpPr>
          <p:nvPr/>
        </p:nvSpPr>
        <p:spPr bwMode="auto">
          <a:xfrm>
            <a:off x="993775" y="2493776"/>
            <a:ext cx="10752534" cy="604837"/>
          </a:xfrm>
          <a:prstGeom prst="rect">
            <a:avLst/>
          </a:prstGeom>
          <a:solidFill>
            <a:srgbClr val="7CC43A"/>
          </a:solidFill>
          <a:ln w="9525">
            <a:solidFill>
              <a:schemeClr val="tx1"/>
            </a:solidFill>
            <a:miter lim="800000"/>
            <a:headEnd/>
            <a:tailEnd/>
          </a:ln>
          <a:effectLst/>
        </p:spPr>
        <p:txBody>
          <a:bodyPr wrap="none" anchor="ctr"/>
          <a:lstStyle/>
          <a:p>
            <a:pPr algn="ctr"/>
            <a:r>
              <a:rPr kumimoji="1" lang="zh-CN" altLang="en-US" sz="2000" dirty="0">
                <a:solidFill>
                  <a:schemeClr val="bg1"/>
                </a:solidFill>
                <a:ea typeface="黑体" pitchFamily="2" charset="-122"/>
              </a:rPr>
              <a:t>因特网体系结构研究委员会 </a:t>
            </a:r>
            <a:r>
              <a:rPr kumimoji="1" lang="en-US" altLang="zh-CN" sz="2000" dirty="0">
                <a:solidFill>
                  <a:schemeClr val="bg1"/>
                </a:solidFill>
                <a:ea typeface="黑体" pitchFamily="2" charset="-122"/>
              </a:rPr>
              <a:t>IAB </a:t>
            </a:r>
          </a:p>
        </p:txBody>
      </p:sp>
      <p:sp>
        <p:nvSpPr>
          <p:cNvPr id="38" name="Rectangle 33"/>
          <p:cNvSpPr>
            <a:spLocks noChangeArrowheads="1"/>
          </p:cNvSpPr>
          <p:nvPr/>
        </p:nvSpPr>
        <p:spPr bwMode="auto">
          <a:xfrm>
            <a:off x="9537303" y="5012109"/>
            <a:ext cx="538162" cy="412750"/>
          </a:xfrm>
          <a:prstGeom prst="rect">
            <a:avLst/>
          </a:prstGeom>
          <a:solidFill>
            <a:schemeClr val="bg1"/>
          </a:solidFill>
          <a:ln w="9525">
            <a:noFill/>
            <a:miter lim="800000"/>
            <a:headEnd/>
            <a:tailEnd/>
          </a:ln>
          <a:effectLst/>
        </p:spPr>
        <p:txBody>
          <a:bodyPr wrap="none" anchor="ctr"/>
          <a:lstStyle/>
          <a:p>
            <a:pPr algn="ctr"/>
            <a:r>
              <a:rPr kumimoji="1" lang="en-US" altLang="zh-CN" sz="1800" dirty="0">
                <a:latin typeface="+mj-ea"/>
                <a:ea typeface="+mj-ea"/>
              </a:rPr>
              <a:t>WG</a:t>
            </a:r>
          </a:p>
        </p:txBody>
      </p:sp>
      <p:sp>
        <p:nvSpPr>
          <p:cNvPr id="39" name="Rectangle 34"/>
          <p:cNvSpPr>
            <a:spLocks noChangeArrowheads="1"/>
          </p:cNvSpPr>
          <p:nvPr/>
        </p:nvSpPr>
        <p:spPr bwMode="auto">
          <a:xfrm>
            <a:off x="8816578" y="5012109"/>
            <a:ext cx="538162" cy="412750"/>
          </a:xfrm>
          <a:prstGeom prst="rect">
            <a:avLst/>
          </a:prstGeom>
          <a:solidFill>
            <a:schemeClr val="bg1"/>
          </a:solidFill>
          <a:ln w="9525">
            <a:noFill/>
            <a:miter lim="800000"/>
            <a:headEnd/>
            <a:tailEnd/>
          </a:ln>
          <a:effectLst/>
        </p:spPr>
        <p:txBody>
          <a:bodyPr wrap="none" anchor="ctr"/>
          <a:lstStyle/>
          <a:p>
            <a:pPr algn="ctr"/>
            <a:r>
              <a:rPr kumimoji="1" lang="en-US" altLang="zh-CN" sz="1800">
                <a:latin typeface="+mj-ea"/>
                <a:ea typeface="+mj-ea"/>
              </a:rPr>
              <a:t>WG</a:t>
            </a:r>
          </a:p>
        </p:txBody>
      </p:sp>
      <p:sp>
        <p:nvSpPr>
          <p:cNvPr id="40" name="Rectangle 35"/>
          <p:cNvSpPr>
            <a:spLocks noChangeArrowheads="1"/>
          </p:cNvSpPr>
          <p:nvPr/>
        </p:nvSpPr>
        <p:spPr bwMode="auto">
          <a:xfrm>
            <a:off x="7843440" y="5012109"/>
            <a:ext cx="538163" cy="412750"/>
          </a:xfrm>
          <a:prstGeom prst="rect">
            <a:avLst/>
          </a:prstGeom>
          <a:solidFill>
            <a:schemeClr val="bg1"/>
          </a:solidFill>
          <a:ln w="9525">
            <a:noFill/>
            <a:miter lim="800000"/>
            <a:headEnd/>
            <a:tailEnd/>
          </a:ln>
          <a:effectLst/>
        </p:spPr>
        <p:txBody>
          <a:bodyPr wrap="none" anchor="ctr"/>
          <a:lstStyle/>
          <a:p>
            <a:pPr algn="ctr"/>
            <a:r>
              <a:rPr kumimoji="1" lang="en-US" altLang="zh-CN" sz="1800">
                <a:latin typeface="+mj-ea"/>
                <a:ea typeface="+mj-ea"/>
              </a:rPr>
              <a:t>WG</a:t>
            </a:r>
          </a:p>
        </p:txBody>
      </p:sp>
      <p:sp>
        <p:nvSpPr>
          <p:cNvPr id="8" name="Rectangle 5"/>
          <p:cNvSpPr>
            <a:spLocks noChangeArrowheads="1"/>
          </p:cNvSpPr>
          <p:nvPr/>
        </p:nvSpPr>
        <p:spPr bwMode="auto">
          <a:xfrm>
            <a:off x="917575" y="1564482"/>
            <a:ext cx="10828733" cy="493712"/>
          </a:xfrm>
          <a:prstGeom prst="rect">
            <a:avLst/>
          </a:prstGeom>
          <a:solidFill>
            <a:schemeClr val="accent3">
              <a:lumMod val="50000"/>
            </a:schemeClr>
          </a:solidFill>
          <a:ln w="9525">
            <a:solidFill>
              <a:schemeClr val="tx1"/>
            </a:solidFill>
            <a:miter lim="800000"/>
            <a:headEnd/>
            <a:tailEnd/>
          </a:ln>
          <a:effectLst/>
        </p:spPr>
        <p:txBody>
          <a:bodyPr wrap="none" anchor="ctr"/>
          <a:lstStyle/>
          <a:p>
            <a:pPr algn="ctr"/>
            <a:r>
              <a:rPr kumimoji="1" lang="zh-CN" altLang="en-US" sz="2000" dirty="0">
                <a:solidFill>
                  <a:schemeClr val="bg1"/>
                </a:solidFill>
                <a:ea typeface="黑体" pitchFamily="2" charset="-122"/>
              </a:rPr>
              <a:t>因特网协会 </a:t>
            </a:r>
            <a:r>
              <a:rPr kumimoji="1" lang="en-US" altLang="zh-CN" sz="2000" dirty="0">
                <a:solidFill>
                  <a:schemeClr val="bg1"/>
                </a:solidFill>
                <a:ea typeface="黑体" pitchFamily="2" charset="-122"/>
              </a:rPr>
              <a:t>ISOC</a:t>
            </a:r>
          </a:p>
        </p:txBody>
      </p:sp>
    </p:spTree>
    <p:extLst>
      <p:ext uri="{BB962C8B-B14F-4D97-AF65-F5344CB8AC3E}">
        <p14:creationId xmlns:p14="http://schemas.microsoft.com/office/powerpoint/2010/main" val="191368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175" y="2405601"/>
            <a:ext cx="12192000" cy="2657139"/>
          </a:xfrm>
          <a:prstGeom prst="rect">
            <a:avLst/>
          </a:prstGeom>
          <a:solidFill>
            <a:srgbClr val="418A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 name="标题 2"/>
          <p:cNvSpPr>
            <a:spLocks noGrp="1"/>
          </p:cNvSpPr>
          <p:nvPr>
            <p:ph type="title"/>
          </p:nvPr>
        </p:nvSpPr>
        <p:spPr>
          <a:xfrm>
            <a:off x="774699" y="352424"/>
            <a:ext cx="6086475" cy="429419"/>
          </a:xfrm>
        </p:spPr>
        <p:txBody>
          <a:bodyPr/>
          <a:lstStyle/>
          <a:p>
            <a:pPr marL="0" indent="0"/>
            <a:r>
              <a:rPr lang="zh-CN" altLang="en-US" dirty="0"/>
              <a:t>制订因特网的正式标准要经过以下的四个阶段 </a:t>
            </a:r>
          </a:p>
        </p:txBody>
      </p:sp>
      <p:sp>
        <p:nvSpPr>
          <p:cNvPr id="20" name="内容占位符 4"/>
          <p:cNvSpPr txBox="1">
            <a:spLocks/>
          </p:cNvSpPr>
          <p:nvPr/>
        </p:nvSpPr>
        <p:spPr>
          <a:xfrm>
            <a:off x="648338" y="2822748"/>
            <a:ext cx="11196679" cy="2064368"/>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bg1"/>
                </a:solidFill>
              </a:rPr>
              <a:t>因特网草案</a:t>
            </a:r>
            <a:r>
              <a:rPr lang="en-US" altLang="zh-CN" dirty="0">
                <a:solidFill>
                  <a:schemeClr val="bg1"/>
                </a:solidFill>
              </a:rPr>
              <a:t>(Internet Draft) ——</a:t>
            </a:r>
            <a:r>
              <a:rPr lang="zh-CN" altLang="en-US" dirty="0">
                <a:solidFill>
                  <a:schemeClr val="bg1"/>
                </a:solidFill>
              </a:rPr>
              <a:t>在这个阶段还不是 </a:t>
            </a:r>
            <a:r>
              <a:rPr lang="en-US" altLang="zh-CN" dirty="0">
                <a:solidFill>
                  <a:schemeClr val="bg1"/>
                </a:solidFill>
              </a:rPr>
              <a:t>RFC </a:t>
            </a:r>
            <a:r>
              <a:rPr lang="zh-CN" altLang="en-US" dirty="0">
                <a:solidFill>
                  <a:schemeClr val="bg1"/>
                </a:solidFill>
              </a:rPr>
              <a:t>文档。</a:t>
            </a:r>
          </a:p>
          <a:p>
            <a:r>
              <a:rPr lang="zh-CN" altLang="en-US" dirty="0">
                <a:solidFill>
                  <a:schemeClr val="bg1"/>
                </a:solidFill>
              </a:rPr>
              <a:t>建议标准</a:t>
            </a:r>
            <a:r>
              <a:rPr lang="en-US" altLang="zh-CN" dirty="0">
                <a:solidFill>
                  <a:schemeClr val="bg1"/>
                </a:solidFill>
              </a:rPr>
              <a:t>(Proposed Standard) ——</a:t>
            </a:r>
            <a:r>
              <a:rPr lang="zh-CN" altLang="en-US" dirty="0">
                <a:solidFill>
                  <a:schemeClr val="bg1"/>
                </a:solidFill>
              </a:rPr>
              <a:t>从这个阶段开始就成为 </a:t>
            </a:r>
            <a:r>
              <a:rPr lang="en-US" altLang="zh-CN" dirty="0">
                <a:solidFill>
                  <a:schemeClr val="bg1"/>
                </a:solidFill>
              </a:rPr>
              <a:t>RFC </a:t>
            </a:r>
            <a:r>
              <a:rPr lang="zh-CN" altLang="en-US" dirty="0">
                <a:solidFill>
                  <a:schemeClr val="bg1"/>
                </a:solidFill>
              </a:rPr>
              <a:t>文档。</a:t>
            </a:r>
          </a:p>
          <a:p>
            <a:r>
              <a:rPr lang="zh-CN" altLang="en-US" dirty="0">
                <a:solidFill>
                  <a:schemeClr val="bg1"/>
                </a:solidFill>
              </a:rPr>
              <a:t>草案标准</a:t>
            </a:r>
            <a:r>
              <a:rPr lang="en-US" altLang="zh-CN" dirty="0">
                <a:solidFill>
                  <a:schemeClr val="bg1"/>
                </a:solidFill>
              </a:rPr>
              <a:t>(Draft Standard)</a:t>
            </a:r>
          </a:p>
          <a:p>
            <a:r>
              <a:rPr lang="zh-CN" altLang="en-US" dirty="0">
                <a:solidFill>
                  <a:schemeClr val="bg1"/>
                </a:solidFill>
              </a:rPr>
              <a:t>因特网标准</a:t>
            </a:r>
            <a:r>
              <a:rPr lang="en-US" altLang="zh-CN" dirty="0">
                <a:solidFill>
                  <a:schemeClr val="bg1"/>
                </a:solidFill>
              </a:rPr>
              <a:t>(Internet Standard) </a:t>
            </a:r>
          </a:p>
        </p:txBody>
      </p:sp>
      <p:grpSp>
        <p:nvGrpSpPr>
          <p:cNvPr id="11" name="组合 10"/>
          <p:cNvGrpSpPr/>
          <p:nvPr/>
        </p:nvGrpSpPr>
        <p:grpSpPr>
          <a:xfrm>
            <a:off x="-39259" y="1613264"/>
            <a:ext cx="3213509" cy="1301644"/>
            <a:chOff x="-8805" y="5407865"/>
            <a:chExt cx="3213509" cy="1301644"/>
          </a:xfrm>
        </p:grpSpPr>
        <p:sp>
          <p:nvSpPr>
            <p:cNvPr id="12" name="矩形 11"/>
            <p:cNvSpPr/>
            <p:nvPr/>
          </p:nvSpPr>
          <p:spPr>
            <a:xfrm>
              <a:off x="2015764"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66888"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05" y="5666360"/>
              <a:ext cx="495299"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39571" y="6008462"/>
              <a:ext cx="266702" cy="2872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015764" y="642229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606273" y="540786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82413" y="5721244"/>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173740" y="6008462"/>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48494" y="6292362"/>
              <a:ext cx="156210" cy="135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0" y="5868194"/>
            <a:ext cx="12195175" cy="989805"/>
          </a:xfrm>
          <a:prstGeom prst="rect">
            <a:avLst/>
          </a:prstGeom>
          <a:solidFill>
            <a:srgbClr val="DDDDDD">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Tree>
    <p:extLst>
      <p:ext uri="{BB962C8B-B14F-4D97-AF65-F5344CB8AC3E}">
        <p14:creationId xmlns:p14="http://schemas.microsoft.com/office/powerpoint/2010/main" val="148265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9844" y="982909"/>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1" y="26677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267291"/>
            <a:ext cx="1218282"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因特网概述</a:t>
            </a:r>
          </a:p>
        </p:txBody>
      </p:sp>
      <p:sp>
        <p:nvSpPr>
          <p:cNvPr id="18" name="TextBox 1"/>
          <p:cNvSpPr txBox="1"/>
          <p:nvPr/>
        </p:nvSpPr>
        <p:spPr>
          <a:xfrm>
            <a:off x="7013575" y="1646922"/>
            <a:ext cx="3411190"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计算机网络在信息时代中的作用</a:t>
            </a:r>
          </a:p>
        </p:txBody>
      </p:sp>
      <p:sp>
        <p:nvSpPr>
          <p:cNvPr id="47" name="TextBox 1"/>
          <p:cNvSpPr txBox="1"/>
          <p:nvPr/>
        </p:nvSpPr>
        <p:spPr>
          <a:xfrm>
            <a:off x="7013575" y="2794794"/>
            <a:ext cx="1461939" cy="369353"/>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Microsoft YaHei UI" pitchFamily="18" charset="0"/>
                <a:cs typeface="Microsoft YaHei UI" pitchFamily="18" charset="0"/>
              </a:rPr>
              <a:t>因特网的组成</a:t>
            </a:r>
          </a:p>
        </p:txBody>
      </p:sp>
      <p:sp>
        <p:nvSpPr>
          <p:cNvPr id="48" name="TextBox 1"/>
          <p:cNvSpPr txBox="1"/>
          <p:nvPr/>
        </p:nvSpPr>
        <p:spPr>
          <a:xfrm>
            <a:off x="7013575" y="33027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计算机网络的定义与分类</a:t>
            </a:r>
          </a:p>
        </p:txBody>
      </p:sp>
      <p:sp>
        <p:nvSpPr>
          <p:cNvPr id="51" name="Freeform 3"/>
          <p:cNvSpPr/>
          <p:nvPr/>
        </p:nvSpPr>
        <p:spPr>
          <a:xfrm>
            <a:off x="6695261" y="1219994"/>
            <a:ext cx="48816" cy="48369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337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34349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3" name="Freeform 3"/>
          <p:cNvSpPr/>
          <p:nvPr/>
        </p:nvSpPr>
        <p:spPr>
          <a:xfrm>
            <a:off x="6632575" y="2870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338912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8" y="1626928"/>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8" y="2267291"/>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1.2</a:t>
            </a:r>
          </a:p>
        </p:txBody>
      </p:sp>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5" y="3810794"/>
            <a:ext cx="2923877"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计算机网络的主要性能指标</a:t>
            </a:r>
          </a:p>
        </p:txBody>
      </p:sp>
      <p:sp>
        <p:nvSpPr>
          <p:cNvPr id="39" name="TextBox 1"/>
          <p:cNvSpPr txBox="1"/>
          <p:nvPr/>
        </p:nvSpPr>
        <p:spPr>
          <a:xfrm>
            <a:off x="7013575" y="4356894"/>
            <a:ext cx="2192908"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计算机网络体系结构</a:t>
            </a:r>
          </a:p>
        </p:txBody>
      </p:sp>
      <p:sp>
        <p:nvSpPr>
          <p:cNvPr id="40" name="Freeform 3"/>
          <p:cNvSpPr/>
          <p:nvPr/>
        </p:nvSpPr>
        <p:spPr>
          <a:xfrm>
            <a:off x="6632575" y="39123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4424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8" y="2743994"/>
            <a:ext cx="355867" cy="369353"/>
          </a:xfrm>
          <a:prstGeom prst="rect">
            <a:avLst/>
          </a:prstGeom>
          <a:noFill/>
        </p:spPr>
        <p:txBody>
          <a:bodyPr wrap="none" lIns="0" tIns="0" rIns="0" bIns="60981" rtlCol="0">
            <a:spAutoFit/>
          </a:bodyPr>
          <a:lstStyle/>
          <a:p>
            <a:pPr>
              <a:lnSpc>
                <a:spcPts val="2401"/>
              </a:lnSpc>
            </a:pPr>
            <a:r>
              <a:rPr lang="en-US" altLang="zh-CN" sz="2000" dirty="0">
                <a:solidFill>
                  <a:schemeClr val="bg1"/>
                </a:solidFill>
                <a:latin typeface="+mj-lt"/>
                <a:cs typeface="Microsoft YaHei UI" pitchFamily="18" charset="0"/>
              </a:rPr>
              <a:t>1.3</a:t>
            </a:r>
          </a:p>
        </p:txBody>
      </p:sp>
      <p:sp>
        <p:nvSpPr>
          <p:cNvPr id="43" name="TextBox 1"/>
          <p:cNvSpPr txBox="1"/>
          <p:nvPr/>
        </p:nvSpPr>
        <p:spPr>
          <a:xfrm>
            <a:off x="6048108" y="32773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1.4</a:t>
            </a:r>
          </a:p>
        </p:txBody>
      </p:sp>
      <p:sp>
        <p:nvSpPr>
          <p:cNvPr id="44" name="TextBox 1"/>
          <p:cNvSpPr txBox="1"/>
          <p:nvPr/>
        </p:nvSpPr>
        <p:spPr>
          <a:xfrm>
            <a:off x="6048108" y="38234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1.5</a:t>
            </a:r>
          </a:p>
        </p:txBody>
      </p:sp>
      <p:sp>
        <p:nvSpPr>
          <p:cNvPr id="45" name="TextBox 1"/>
          <p:cNvSpPr txBox="1"/>
          <p:nvPr/>
        </p:nvSpPr>
        <p:spPr>
          <a:xfrm>
            <a:off x="6048108" y="43441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1.6</a:t>
            </a:r>
          </a:p>
        </p:txBody>
      </p:sp>
      <p:sp>
        <p:nvSpPr>
          <p:cNvPr id="58" name="TextBox 1"/>
          <p:cNvSpPr txBox="1"/>
          <p:nvPr/>
        </p:nvSpPr>
        <p:spPr>
          <a:xfrm>
            <a:off x="7013575" y="48775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计算机网络在我国的发展</a:t>
            </a:r>
          </a:p>
        </p:txBody>
      </p:sp>
      <p:sp>
        <p:nvSpPr>
          <p:cNvPr id="60" name="Freeform 3"/>
          <p:cNvSpPr/>
          <p:nvPr/>
        </p:nvSpPr>
        <p:spPr>
          <a:xfrm>
            <a:off x="6632575" y="49454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TextBox 1"/>
          <p:cNvSpPr txBox="1"/>
          <p:nvPr/>
        </p:nvSpPr>
        <p:spPr>
          <a:xfrm>
            <a:off x="6048108" y="48648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1.7</a:t>
            </a:r>
          </a:p>
        </p:txBody>
      </p:sp>
      <p:sp>
        <p:nvSpPr>
          <p:cNvPr id="66" name="TextBox 1"/>
          <p:cNvSpPr txBox="1"/>
          <p:nvPr/>
        </p:nvSpPr>
        <p:spPr>
          <a:xfrm>
            <a:off x="7013575" y="54236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两个重要的新兴网络技术</a:t>
            </a:r>
          </a:p>
        </p:txBody>
      </p:sp>
      <p:sp>
        <p:nvSpPr>
          <p:cNvPr id="67" name="Freeform 3"/>
          <p:cNvSpPr/>
          <p:nvPr/>
        </p:nvSpPr>
        <p:spPr>
          <a:xfrm>
            <a:off x="6632575" y="54915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7" name="TextBox 1"/>
          <p:cNvSpPr txBox="1"/>
          <p:nvPr/>
        </p:nvSpPr>
        <p:spPr>
          <a:xfrm>
            <a:off x="6048108" y="5410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1.8</a:t>
            </a:r>
          </a:p>
        </p:txBody>
      </p:sp>
    </p:spTree>
    <p:extLst>
      <p:ext uri="{BB962C8B-B14F-4D97-AF65-F5344CB8AC3E}">
        <p14:creationId xmlns:p14="http://schemas.microsoft.com/office/powerpoint/2010/main" val="401189722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07975" y="1130955"/>
            <a:ext cx="2667000" cy="5447863"/>
          </a:xfrm>
        </p:spPr>
        <p:txBody>
          <a:bodyPr>
            <a:normAutofit fontScale="92500"/>
          </a:bodyPr>
          <a:lstStyle/>
          <a:p>
            <a:pPr marL="0" indent="0">
              <a:buNone/>
            </a:pPr>
            <a:r>
              <a:rPr lang="zh-CN" altLang="en-US" dirty="0"/>
              <a:t>从因特网的工作方式上看，可以划分为以下的两大块：</a:t>
            </a:r>
          </a:p>
          <a:p>
            <a:pPr marL="0" indent="0">
              <a:buNone/>
            </a:pPr>
            <a:r>
              <a:rPr lang="en-US" altLang="zh-CN" dirty="0"/>
              <a:t>(1) </a:t>
            </a:r>
            <a:r>
              <a:rPr lang="zh-CN" altLang="en-US" dirty="0">
                <a:solidFill>
                  <a:srgbClr val="C00000"/>
                </a:solidFill>
              </a:rPr>
              <a:t>边缘部分  </a:t>
            </a:r>
            <a:r>
              <a:rPr lang="zh-CN" altLang="en-US" dirty="0"/>
              <a:t>由所有连接在因特网上的主机组成。这部分是用户直接使用的，用来进行通信（传送数据、音频或视频）和资源共享。</a:t>
            </a:r>
          </a:p>
          <a:p>
            <a:pPr marL="0" indent="0">
              <a:buNone/>
            </a:pPr>
            <a:r>
              <a:rPr lang="en-US" altLang="zh-CN" dirty="0"/>
              <a:t>(2) </a:t>
            </a:r>
            <a:r>
              <a:rPr lang="zh-CN" altLang="en-US" dirty="0">
                <a:solidFill>
                  <a:srgbClr val="C00000"/>
                </a:solidFill>
              </a:rPr>
              <a:t>核心部分  </a:t>
            </a:r>
            <a:r>
              <a:rPr lang="zh-CN" altLang="en-US" dirty="0"/>
              <a:t>由大量网络和连接这些网络的路由器组成。这部分是为边缘部分提供服务的（提供连通性和交换）。</a:t>
            </a:r>
          </a:p>
        </p:txBody>
      </p:sp>
      <p:sp>
        <p:nvSpPr>
          <p:cNvPr id="10" name="矩形 9"/>
          <p:cNvSpPr/>
          <p:nvPr/>
        </p:nvSpPr>
        <p:spPr>
          <a:xfrm>
            <a:off x="3279775" y="838993"/>
            <a:ext cx="8918575" cy="6020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4"/>
          <p:cNvSpPr>
            <a:spLocks noChangeArrowheads="1"/>
          </p:cNvSpPr>
          <p:nvPr/>
        </p:nvSpPr>
        <p:spPr bwMode="auto">
          <a:xfrm>
            <a:off x="3435489" y="1763356"/>
            <a:ext cx="8675687" cy="4248150"/>
          </a:xfrm>
          <a:prstGeom prst="ellipse">
            <a:avLst/>
          </a:prstGeom>
          <a:solidFill>
            <a:srgbClr val="7CC43A"/>
          </a:solidFill>
          <a:ln w="9525">
            <a:solidFill>
              <a:schemeClr val="tx1"/>
            </a:solidFill>
            <a:prstDash val="dash"/>
            <a:round/>
            <a:headEnd/>
            <a:tailEnd/>
          </a:ln>
          <a:effectLst/>
        </p:spPr>
        <p:txBody>
          <a:bodyPr wrap="none" anchor="ctr"/>
          <a:lstStyle/>
          <a:p>
            <a:endParaRPr lang="zh-CN" altLang="en-US"/>
          </a:p>
        </p:txBody>
      </p:sp>
      <p:sp>
        <p:nvSpPr>
          <p:cNvPr id="12" name="Oval 5"/>
          <p:cNvSpPr>
            <a:spLocks noChangeArrowheads="1"/>
          </p:cNvSpPr>
          <p:nvPr/>
        </p:nvSpPr>
        <p:spPr bwMode="auto">
          <a:xfrm>
            <a:off x="5083314" y="2752368"/>
            <a:ext cx="5381625" cy="2270125"/>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pic>
        <p:nvPicPr>
          <p:cNvPr id="14" name="Picture 7"/>
          <p:cNvPicPr>
            <a:picLocks noChangeArrowheads="1"/>
          </p:cNvPicPr>
          <p:nvPr/>
        </p:nvPicPr>
        <p:blipFill>
          <a:blip r:embed="rId2"/>
          <a:srcRect/>
          <a:stretch>
            <a:fillRect/>
          </a:stretch>
        </p:blipFill>
        <p:spPr bwMode="auto">
          <a:xfrm>
            <a:off x="6407289" y="3338156"/>
            <a:ext cx="495300" cy="347662"/>
          </a:xfrm>
          <a:prstGeom prst="rect">
            <a:avLst/>
          </a:prstGeom>
          <a:noFill/>
          <a:ln w="12699">
            <a:noFill/>
            <a:miter lim="800000"/>
            <a:headEnd/>
            <a:tailEnd/>
          </a:ln>
          <a:effectLst/>
        </p:spPr>
      </p:pic>
      <p:grpSp>
        <p:nvGrpSpPr>
          <p:cNvPr id="15" name="Group 8"/>
          <p:cNvGrpSpPr>
            <a:grpSpLocks/>
          </p:cNvGrpSpPr>
          <p:nvPr/>
        </p:nvGrpSpPr>
        <p:grpSpPr bwMode="auto">
          <a:xfrm rot="-448665">
            <a:off x="5362714" y="3682643"/>
            <a:ext cx="722312" cy="487363"/>
            <a:chOff x="2949" y="196"/>
            <a:chExt cx="941" cy="598"/>
          </a:xfrm>
          <a:solidFill>
            <a:srgbClr val="74B836"/>
          </a:solidFill>
        </p:grpSpPr>
        <p:sp>
          <p:nvSpPr>
            <p:cNvPr id="16" name="Oval 9"/>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17" name="Oval 10"/>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18" name="Oval 11"/>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19" name="Oval 12"/>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20" name="Oval 13"/>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21" name="Oval 14"/>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22" name="Oval 15"/>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23" name="Oval 16"/>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24" name="Freeform 17"/>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25" name="Freeform 18"/>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26" name="Freeform 19"/>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grpSp>
        <p:nvGrpSpPr>
          <p:cNvPr id="27" name="Group 20"/>
          <p:cNvGrpSpPr>
            <a:grpSpLocks/>
          </p:cNvGrpSpPr>
          <p:nvPr/>
        </p:nvGrpSpPr>
        <p:grpSpPr bwMode="auto">
          <a:xfrm rot="-448665">
            <a:off x="9621976" y="3520718"/>
            <a:ext cx="723900" cy="487363"/>
            <a:chOff x="2949" y="196"/>
            <a:chExt cx="941" cy="598"/>
          </a:xfrm>
          <a:solidFill>
            <a:srgbClr val="74B836"/>
          </a:solidFill>
        </p:grpSpPr>
        <p:sp>
          <p:nvSpPr>
            <p:cNvPr id="28" name="Oval 21"/>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29" name="Oval 22"/>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30" name="Oval 23"/>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31" name="Oval 24"/>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32" name="Oval 25"/>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33" name="Oval 26"/>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34" name="Oval 27"/>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35" name="Oval 28"/>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36" name="Freeform 29"/>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37" name="Freeform 30"/>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38" name="Freeform 31"/>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grpSp>
        <p:nvGrpSpPr>
          <p:cNvPr id="39" name="Group 32"/>
          <p:cNvGrpSpPr>
            <a:grpSpLocks/>
          </p:cNvGrpSpPr>
          <p:nvPr/>
        </p:nvGrpSpPr>
        <p:grpSpPr bwMode="auto">
          <a:xfrm rot="-448665">
            <a:off x="6729551" y="4330343"/>
            <a:ext cx="723900" cy="487363"/>
            <a:chOff x="2949" y="196"/>
            <a:chExt cx="941" cy="598"/>
          </a:xfrm>
          <a:solidFill>
            <a:srgbClr val="74B836"/>
          </a:solidFill>
        </p:grpSpPr>
        <p:sp>
          <p:nvSpPr>
            <p:cNvPr id="40" name="Oval 33"/>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41" name="Oval 34"/>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42" name="Oval 35"/>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43" name="Oval 36"/>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44" name="Oval 37"/>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45" name="Oval 38"/>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46" name="Oval 39"/>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47" name="Oval 40"/>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48" name="Freeform 41"/>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49" name="Freeform 42"/>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50" name="Freeform 43"/>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grpSp>
        <p:nvGrpSpPr>
          <p:cNvPr id="51" name="Group 44"/>
          <p:cNvGrpSpPr>
            <a:grpSpLocks/>
          </p:cNvGrpSpPr>
          <p:nvPr/>
        </p:nvGrpSpPr>
        <p:grpSpPr bwMode="auto">
          <a:xfrm rot="-448665">
            <a:off x="8577401" y="4330343"/>
            <a:ext cx="722313" cy="487363"/>
            <a:chOff x="2949" y="196"/>
            <a:chExt cx="941" cy="598"/>
          </a:xfrm>
          <a:solidFill>
            <a:srgbClr val="74B836"/>
          </a:solidFill>
        </p:grpSpPr>
        <p:sp>
          <p:nvSpPr>
            <p:cNvPr id="52" name="Oval 45"/>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53" name="Oval 46"/>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54" name="Oval 47"/>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55" name="Oval 48"/>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56" name="Oval 49"/>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57" name="Oval 50"/>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58" name="Oval 51"/>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59" name="Oval 52"/>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60" name="Freeform 53"/>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61" name="Freeform 54"/>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62" name="Freeform 55"/>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grpSp>
        <p:nvGrpSpPr>
          <p:cNvPr id="63" name="Group 56"/>
          <p:cNvGrpSpPr>
            <a:grpSpLocks/>
          </p:cNvGrpSpPr>
          <p:nvPr/>
        </p:nvGrpSpPr>
        <p:grpSpPr bwMode="auto">
          <a:xfrm rot="-448665">
            <a:off x="7532826" y="3036531"/>
            <a:ext cx="722313" cy="485775"/>
            <a:chOff x="2949" y="196"/>
            <a:chExt cx="941" cy="598"/>
          </a:xfrm>
          <a:solidFill>
            <a:srgbClr val="74B836"/>
          </a:solidFill>
        </p:grpSpPr>
        <p:sp>
          <p:nvSpPr>
            <p:cNvPr id="64" name="Oval 57"/>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65" name="Oval 58"/>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66" name="Oval 59"/>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67" name="Oval 60"/>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68" name="Oval 61"/>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69" name="Oval 62"/>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70" name="Oval 63"/>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71" name="Oval 64"/>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72" name="Freeform 65"/>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73" name="Freeform 66"/>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74" name="Freeform 67"/>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pic>
        <p:nvPicPr>
          <p:cNvPr id="75" name="Picture 68"/>
          <p:cNvPicPr>
            <a:picLocks noChangeArrowheads="1"/>
          </p:cNvPicPr>
          <p:nvPr/>
        </p:nvPicPr>
        <p:blipFill>
          <a:blip r:embed="rId2"/>
          <a:srcRect/>
          <a:stretch>
            <a:fillRect/>
          </a:stretch>
        </p:blipFill>
        <p:spPr bwMode="auto">
          <a:xfrm>
            <a:off x="5992951" y="4170006"/>
            <a:ext cx="493713" cy="347662"/>
          </a:xfrm>
          <a:prstGeom prst="rect">
            <a:avLst/>
          </a:prstGeom>
          <a:noFill/>
          <a:ln w="12699">
            <a:noFill/>
            <a:miter lim="800000"/>
            <a:headEnd/>
            <a:tailEnd/>
          </a:ln>
          <a:effectLst/>
        </p:spPr>
      </p:pic>
      <p:pic>
        <p:nvPicPr>
          <p:cNvPr id="76" name="Picture 69"/>
          <p:cNvPicPr>
            <a:picLocks noChangeArrowheads="1"/>
          </p:cNvPicPr>
          <p:nvPr/>
        </p:nvPicPr>
        <p:blipFill>
          <a:blip r:embed="rId2"/>
          <a:srcRect/>
          <a:stretch>
            <a:fillRect/>
          </a:stretch>
        </p:blipFill>
        <p:spPr bwMode="auto">
          <a:xfrm>
            <a:off x="7842389" y="4492268"/>
            <a:ext cx="493712" cy="347663"/>
          </a:xfrm>
          <a:prstGeom prst="rect">
            <a:avLst/>
          </a:prstGeom>
          <a:noFill/>
          <a:ln w="12699">
            <a:noFill/>
            <a:miter lim="800000"/>
            <a:headEnd/>
            <a:tailEnd/>
          </a:ln>
          <a:effectLst/>
        </p:spPr>
      </p:pic>
      <p:pic>
        <p:nvPicPr>
          <p:cNvPr id="77" name="Picture 70"/>
          <p:cNvPicPr>
            <a:picLocks noChangeArrowheads="1"/>
          </p:cNvPicPr>
          <p:nvPr/>
        </p:nvPicPr>
        <p:blipFill>
          <a:blip r:embed="rId2"/>
          <a:srcRect/>
          <a:stretch>
            <a:fillRect/>
          </a:stretch>
        </p:blipFill>
        <p:spPr bwMode="auto">
          <a:xfrm>
            <a:off x="9541014" y="4144606"/>
            <a:ext cx="493712" cy="347662"/>
          </a:xfrm>
          <a:prstGeom prst="rect">
            <a:avLst/>
          </a:prstGeom>
          <a:noFill/>
          <a:ln w="12699">
            <a:noFill/>
            <a:miter lim="800000"/>
            <a:headEnd/>
            <a:tailEnd/>
          </a:ln>
          <a:effectLst/>
        </p:spPr>
      </p:pic>
      <p:pic>
        <p:nvPicPr>
          <p:cNvPr id="78" name="Picture 71"/>
          <p:cNvPicPr>
            <a:picLocks noChangeArrowheads="1"/>
          </p:cNvPicPr>
          <p:nvPr/>
        </p:nvPicPr>
        <p:blipFill>
          <a:blip r:embed="rId2"/>
          <a:srcRect/>
          <a:stretch>
            <a:fillRect/>
          </a:stretch>
        </p:blipFill>
        <p:spPr bwMode="auto">
          <a:xfrm>
            <a:off x="8726626" y="3174643"/>
            <a:ext cx="493713" cy="347663"/>
          </a:xfrm>
          <a:prstGeom prst="rect">
            <a:avLst/>
          </a:prstGeom>
          <a:noFill/>
          <a:ln w="12699">
            <a:noFill/>
            <a:miter lim="800000"/>
            <a:headEnd/>
            <a:tailEnd/>
          </a:ln>
          <a:effectLst/>
        </p:spPr>
      </p:pic>
      <p:sp>
        <p:nvSpPr>
          <p:cNvPr id="85" name="Text Box 78"/>
          <p:cNvSpPr txBox="1">
            <a:spLocks noChangeArrowheads="1"/>
          </p:cNvSpPr>
          <p:nvPr/>
        </p:nvSpPr>
        <p:spPr bwMode="auto">
          <a:xfrm>
            <a:off x="6710501" y="3682643"/>
            <a:ext cx="2622550" cy="457200"/>
          </a:xfrm>
          <a:prstGeom prst="rect">
            <a:avLst/>
          </a:prstGeom>
          <a:noFill/>
          <a:ln w="9525">
            <a:noFill/>
            <a:miter lim="800000"/>
            <a:headEnd/>
            <a:tailEnd/>
          </a:ln>
          <a:effectLst/>
        </p:spPr>
        <p:txBody>
          <a:bodyPr wrap="none">
            <a:spAutoFit/>
          </a:bodyPr>
          <a:lstStyle/>
          <a:p>
            <a:r>
              <a:rPr lang="zh-CN" altLang="en-US" sz="2400" dirty="0">
                <a:ea typeface="黑体" pitchFamily="2" charset="-122"/>
              </a:rPr>
              <a:t>因特网的核心部分</a:t>
            </a:r>
          </a:p>
        </p:txBody>
      </p:sp>
      <p:sp>
        <p:nvSpPr>
          <p:cNvPr id="86" name="Text Box 79"/>
          <p:cNvSpPr txBox="1">
            <a:spLocks noChangeArrowheads="1"/>
          </p:cNvSpPr>
          <p:nvPr/>
        </p:nvSpPr>
        <p:spPr bwMode="auto">
          <a:xfrm>
            <a:off x="6407289" y="2077082"/>
            <a:ext cx="2632075" cy="468312"/>
          </a:xfrm>
          <a:prstGeom prst="rect">
            <a:avLst/>
          </a:prstGeom>
          <a:noFill/>
          <a:ln w="9525">
            <a:noFill/>
            <a:miter lim="800000"/>
            <a:headEnd/>
            <a:tailEnd/>
          </a:ln>
          <a:effectLst/>
        </p:spPr>
        <p:txBody>
          <a:bodyPr wrap="none">
            <a:spAutoFit/>
          </a:bodyPr>
          <a:lstStyle/>
          <a:p>
            <a:r>
              <a:rPr lang="zh-CN" altLang="en-US" sz="2400" dirty="0">
                <a:ea typeface="黑体" pitchFamily="2" charset="-122"/>
              </a:rPr>
              <a:t>因特网的边缘部分</a:t>
            </a:r>
          </a:p>
        </p:txBody>
      </p:sp>
      <p:sp>
        <p:nvSpPr>
          <p:cNvPr id="87" name="Text Box 80"/>
          <p:cNvSpPr txBox="1">
            <a:spLocks noChangeArrowheads="1"/>
          </p:cNvSpPr>
          <p:nvPr/>
        </p:nvSpPr>
        <p:spPr bwMode="auto">
          <a:xfrm>
            <a:off x="4384898" y="2776651"/>
            <a:ext cx="793750" cy="457200"/>
          </a:xfrm>
          <a:prstGeom prst="rect">
            <a:avLst/>
          </a:prstGeom>
          <a:noFill/>
          <a:ln w="9525">
            <a:noFill/>
            <a:miter lim="800000"/>
            <a:headEnd/>
            <a:tailEnd/>
          </a:ln>
          <a:effectLst/>
        </p:spPr>
        <p:txBody>
          <a:bodyPr wrap="none">
            <a:spAutoFit/>
          </a:bodyPr>
          <a:lstStyle/>
          <a:p>
            <a:r>
              <a:rPr lang="zh-CN" altLang="en-US" sz="2400" dirty="0">
                <a:ea typeface="黑体" pitchFamily="2" charset="-122"/>
              </a:rPr>
              <a:t>主机</a:t>
            </a:r>
          </a:p>
        </p:txBody>
      </p:sp>
      <p:sp>
        <p:nvSpPr>
          <p:cNvPr id="88" name="Text Box 81"/>
          <p:cNvSpPr txBox="1">
            <a:spLocks noChangeArrowheads="1"/>
          </p:cNvSpPr>
          <p:nvPr/>
        </p:nvSpPr>
        <p:spPr bwMode="auto">
          <a:xfrm>
            <a:off x="5362714" y="3203218"/>
            <a:ext cx="793750" cy="457200"/>
          </a:xfrm>
          <a:prstGeom prst="rect">
            <a:avLst/>
          </a:prstGeom>
          <a:noFill/>
          <a:ln w="9525">
            <a:noFill/>
            <a:miter lim="800000"/>
            <a:headEnd/>
            <a:tailEnd/>
          </a:ln>
          <a:effectLst/>
        </p:spPr>
        <p:txBody>
          <a:bodyPr wrap="none">
            <a:spAutoFit/>
          </a:bodyPr>
          <a:lstStyle/>
          <a:p>
            <a:r>
              <a:rPr lang="zh-CN" altLang="en-US" sz="2400" dirty="0">
                <a:ea typeface="黑体" pitchFamily="2" charset="-122"/>
              </a:rPr>
              <a:t>网络</a:t>
            </a:r>
          </a:p>
        </p:txBody>
      </p:sp>
      <p:sp>
        <p:nvSpPr>
          <p:cNvPr id="89" name="Text Box 82"/>
          <p:cNvSpPr txBox="1">
            <a:spLocks noChangeArrowheads="1"/>
          </p:cNvSpPr>
          <p:nvPr/>
        </p:nvSpPr>
        <p:spPr bwMode="auto">
          <a:xfrm>
            <a:off x="6167576" y="2850793"/>
            <a:ext cx="1098550" cy="457200"/>
          </a:xfrm>
          <a:prstGeom prst="rect">
            <a:avLst/>
          </a:prstGeom>
          <a:noFill/>
          <a:ln w="9525">
            <a:noFill/>
            <a:miter lim="800000"/>
            <a:headEnd/>
            <a:tailEnd/>
          </a:ln>
          <a:effectLst/>
        </p:spPr>
        <p:txBody>
          <a:bodyPr wrap="none">
            <a:spAutoFit/>
          </a:bodyPr>
          <a:lstStyle/>
          <a:p>
            <a:r>
              <a:rPr lang="zh-CN" altLang="en-US" sz="2400" dirty="0">
                <a:ea typeface="黑体" pitchFamily="2" charset="-122"/>
              </a:rPr>
              <a:t>路由器</a:t>
            </a:r>
          </a:p>
        </p:txBody>
      </p:sp>
      <p:grpSp>
        <p:nvGrpSpPr>
          <p:cNvPr id="91" name="组合 90"/>
          <p:cNvGrpSpPr/>
          <p:nvPr/>
        </p:nvGrpSpPr>
        <p:grpSpPr>
          <a:xfrm>
            <a:off x="8949077" y="5048696"/>
            <a:ext cx="808562" cy="513567"/>
            <a:chOff x="5173662" y="745331"/>
            <a:chExt cx="1679575" cy="1066800"/>
          </a:xfrm>
        </p:grpSpPr>
        <p:sp>
          <p:nvSpPr>
            <p:cNvPr id="9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p:cNvGrpSpPr/>
          <p:nvPr/>
        </p:nvGrpSpPr>
        <p:grpSpPr>
          <a:xfrm>
            <a:off x="5969190" y="5131233"/>
            <a:ext cx="808562" cy="513567"/>
            <a:chOff x="5173662" y="745331"/>
            <a:chExt cx="1679575" cy="1066800"/>
          </a:xfrm>
        </p:grpSpPr>
        <p:sp>
          <p:nvSpPr>
            <p:cNvPr id="9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6" name="组合 105"/>
          <p:cNvGrpSpPr/>
          <p:nvPr/>
        </p:nvGrpSpPr>
        <p:grpSpPr>
          <a:xfrm>
            <a:off x="4252926" y="3685692"/>
            <a:ext cx="808562" cy="513567"/>
            <a:chOff x="5173662" y="745331"/>
            <a:chExt cx="1679575" cy="1066800"/>
          </a:xfrm>
        </p:grpSpPr>
        <p:sp>
          <p:nvSpPr>
            <p:cNvPr id="10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1" name="组合 110"/>
          <p:cNvGrpSpPr/>
          <p:nvPr/>
        </p:nvGrpSpPr>
        <p:grpSpPr>
          <a:xfrm>
            <a:off x="10597704" y="3791692"/>
            <a:ext cx="808562" cy="513567"/>
            <a:chOff x="5173662" y="745331"/>
            <a:chExt cx="1679575" cy="1066800"/>
          </a:xfrm>
        </p:grpSpPr>
        <p:sp>
          <p:nvSpPr>
            <p:cNvPr id="11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1" name="组合 120"/>
          <p:cNvGrpSpPr/>
          <p:nvPr/>
        </p:nvGrpSpPr>
        <p:grpSpPr>
          <a:xfrm>
            <a:off x="5664216" y="2134394"/>
            <a:ext cx="808562" cy="513567"/>
            <a:chOff x="5173662" y="745331"/>
            <a:chExt cx="1679575" cy="1066800"/>
          </a:xfrm>
        </p:grpSpPr>
        <p:sp>
          <p:nvSpPr>
            <p:cNvPr id="12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6" name="组合 125"/>
          <p:cNvGrpSpPr/>
          <p:nvPr/>
        </p:nvGrpSpPr>
        <p:grpSpPr>
          <a:xfrm>
            <a:off x="9029616" y="2126592"/>
            <a:ext cx="808562" cy="513567"/>
            <a:chOff x="5173662" y="745331"/>
            <a:chExt cx="1679575" cy="1066800"/>
          </a:xfrm>
        </p:grpSpPr>
        <p:sp>
          <p:nvSpPr>
            <p:cNvPr id="12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6" name="标题 1"/>
          <p:cNvSpPr>
            <a:spLocks noGrp="1"/>
          </p:cNvSpPr>
          <p:nvPr>
            <p:ph type="title"/>
          </p:nvPr>
        </p:nvSpPr>
        <p:spPr>
          <a:xfrm>
            <a:off x="774700" y="362744"/>
            <a:ext cx="6581775" cy="400050"/>
          </a:xfrm>
        </p:spPr>
        <p:txBody>
          <a:bodyPr/>
          <a:lstStyle/>
          <a:p>
            <a:r>
              <a:rPr lang="en-US" altLang="zh-CN" dirty="0"/>
              <a:t>1.3  </a:t>
            </a:r>
            <a:r>
              <a:rPr lang="zh-CN" altLang="en-US" dirty="0"/>
              <a:t>因特网的组成 </a:t>
            </a:r>
          </a:p>
        </p:txBody>
      </p:sp>
      <p:sp>
        <p:nvSpPr>
          <p:cNvPr id="117" name="Text Box 84"/>
          <p:cNvSpPr txBox="1">
            <a:spLocks noChangeArrowheads="1"/>
          </p:cNvSpPr>
          <p:nvPr/>
        </p:nvSpPr>
        <p:spPr bwMode="auto">
          <a:xfrm>
            <a:off x="5928895" y="1009353"/>
            <a:ext cx="4185761" cy="461665"/>
          </a:xfrm>
          <a:prstGeom prst="rect">
            <a:avLst/>
          </a:prstGeom>
          <a:noFill/>
          <a:ln w="9525">
            <a:noFill/>
            <a:miter lim="800000"/>
            <a:headEnd/>
            <a:tailEnd/>
          </a:ln>
          <a:effectLst/>
        </p:spPr>
        <p:txBody>
          <a:bodyPr wrap="none">
            <a:spAutoFit/>
          </a:bodyPr>
          <a:lstStyle/>
          <a:p>
            <a:r>
              <a:rPr lang="zh-CN" altLang="en-US" b="1" dirty="0">
                <a:solidFill>
                  <a:srgbClr val="333399"/>
                </a:solidFill>
                <a:latin typeface="+mj-ea"/>
                <a:ea typeface="+mj-ea"/>
              </a:rPr>
              <a:t>因特网的边缘部分与核心部分</a:t>
            </a:r>
          </a:p>
        </p:txBody>
      </p:sp>
    </p:spTree>
    <p:extLst>
      <p:ext uri="{BB962C8B-B14F-4D97-AF65-F5344CB8AC3E}">
        <p14:creationId xmlns:p14="http://schemas.microsoft.com/office/powerpoint/2010/main" val="415429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因特网的边缘部分</a:t>
            </a:r>
          </a:p>
        </p:txBody>
      </p:sp>
      <p:sp>
        <p:nvSpPr>
          <p:cNvPr id="117" name="矩形 116"/>
          <p:cNvSpPr/>
          <p:nvPr/>
        </p:nvSpPr>
        <p:spPr>
          <a:xfrm>
            <a:off x="-8479" y="1644785"/>
            <a:ext cx="12184081" cy="3766209"/>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19" name="内容占位符 3"/>
          <p:cNvSpPr txBox="1">
            <a:spLocks/>
          </p:cNvSpPr>
          <p:nvPr/>
        </p:nvSpPr>
        <p:spPr>
          <a:xfrm>
            <a:off x="10883832" y="6020595"/>
            <a:ext cx="1291770" cy="838994"/>
          </a:xfrm>
          <a:prstGeom prst="rect">
            <a:avLst/>
          </a:prstGeom>
          <a:solidFill>
            <a:srgbClr val="A6B727"/>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20" name="内容占位符 3"/>
          <p:cNvSpPr txBox="1">
            <a:spLocks/>
          </p:cNvSpPr>
          <p:nvPr/>
        </p:nvSpPr>
        <p:spPr>
          <a:xfrm>
            <a:off x="9679146" y="6020594"/>
            <a:ext cx="943427" cy="838994"/>
          </a:xfrm>
          <a:prstGeom prst="rect">
            <a:avLst/>
          </a:prstGeom>
          <a:solidFill>
            <a:srgbClr val="F69200"/>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21" name="内容占位符 3"/>
          <p:cNvSpPr txBox="1">
            <a:spLocks/>
          </p:cNvSpPr>
          <p:nvPr/>
        </p:nvSpPr>
        <p:spPr>
          <a:xfrm>
            <a:off x="8880860" y="6020596"/>
            <a:ext cx="522513" cy="838994"/>
          </a:xfrm>
          <a:prstGeom prst="rect">
            <a:avLst/>
          </a:prstGeom>
          <a:solidFill>
            <a:srgbClr val="DF5327"/>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22" name="矩形 121"/>
          <p:cNvSpPr/>
          <p:nvPr/>
        </p:nvSpPr>
        <p:spPr>
          <a:xfrm>
            <a:off x="1831975" y="1644785"/>
            <a:ext cx="10343626" cy="3766209"/>
          </a:xfrm>
          <a:prstGeom prst="rect">
            <a:avLst/>
          </a:prstGeom>
          <a:solidFill>
            <a:srgbClr val="DDDDDD"/>
          </a:solidFill>
          <a:ln w="12700" cap="flat" cmpd="sng" algn="ctr">
            <a:noFill/>
            <a:prstDash val="solid"/>
            <a:miter lim="800000"/>
          </a:ln>
          <a:effectLst/>
        </p:spPr>
        <p:txBody>
          <a:bodyPr rtlCol="0" anchor="ctr"/>
          <a:lstStyle/>
          <a:p>
            <a:pPr marL="285750" lvl="0" indent="-285750" algn="just" defTabSz="914400">
              <a:lnSpc>
                <a:spcPct val="150000"/>
              </a:lnSpc>
              <a:buFont typeface="Wingdings" panose="05000000000000000000" pitchFamily="2" charset="2"/>
              <a:buChar char="l"/>
            </a:pPr>
            <a:r>
              <a:rPr lang="zh-CN" altLang="en-US" kern="0" dirty="0">
                <a:solidFill>
                  <a:srgbClr val="DDDDDD">
                    <a:lumMod val="25000"/>
                  </a:srgbClr>
                </a:solidFill>
              </a:rPr>
              <a:t>处在因特网边缘的部分就是连接在因特网上的所有的主机。这些主机又称为端系统</a:t>
            </a:r>
            <a:r>
              <a:rPr lang="en-US" altLang="zh-CN" kern="0" dirty="0">
                <a:solidFill>
                  <a:srgbClr val="DDDDDD">
                    <a:lumMod val="25000"/>
                  </a:srgbClr>
                </a:solidFill>
              </a:rPr>
              <a:t>(end system)</a:t>
            </a:r>
            <a:r>
              <a:rPr lang="zh-CN" altLang="en-US" kern="0" dirty="0">
                <a:solidFill>
                  <a:srgbClr val="DDDDDD">
                    <a:lumMod val="25000"/>
                  </a:srgbClr>
                </a:solidFill>
              </a:rPr>
              <a:t>。</a:t>
            </a:r>
          </a:p>
          <a:p>
            <a:pPr marL="285750" lvl="0" indent="-285750" algn="just" defTabSz="914400">
              <a:lnSpc>
                <a:spcPct val="150000"/>
              </a:lnSpc>
              <a:buFont typeface="Wingdings" panose="05000000000000000000" pitchFamily="2" charset="2"/>
              <a:buChar char="l"/>
            </a:pPr>
            <a:r>
              <a:rPr lang="zh-CN" altLang="en-US" kern="0" dirty="0">
                <a:solidFill>
                  <a:srgbClr val="DDDDDD">
                    <a:lumMod val="25000"/>
                  </a:srgbClr>
                </a:solidFill>
              </a:rPr>
              <a:t>“主机 </a:t>
            </a:r>
            <a:r>
              <a:rPr lang="en-US" altLang="zh-CN" kern="0" dirty="0">
                <a:solidFill>
                  <a:srgbClr val="DDDDDD">
                    <a:lumMod val="25000"/>
                  </a:srgbClr>
                </a:solidFill>
              </a:rPr>
              <a:t>A </a:t>
            </a:r>
            <a:r>
              <a:rPr lang="zh-CN" altLang="en-US" kern="0" dirty="0">
                <a:solidFill>
                  <a:srgbClr val="DDDDDD">
                    <a:lumMod val="25000"/>
                  </a:srgbClr>
                </a:solidFill>
              </a:rPr>
              <a:t>和主机 </a:t>
            </a:r>
            <a:r>
              <a:rPr lang="en-US" altLang="zh-CN" kern="0" dirty="0">
                <a:solidFill>
                  <a:srgbClr val="DDDDDD">
                    <a:lumMod val="25000"/>
                  </a:srgbClr>
                </a:solidFill>
              </a:rPr>
              <a:t>B </a:t>
            </a:r>
            <a:r>
              <a:rPr lang="zh-CN" altLang="en-US" kern="0" dirty="0">
                <a:solidFill>
                  <a:srgbClr val="DDDDDD">
                    <a:lumMod val="25000"/>
                  </a:srgbClr>
                </a:solidFill>
              </a:rPr>
              <a:t>进行通信”，实际上是指：“运行在主机 </a:t>
            </a:r>
            <a:r>
              <a:rPr lang="en-US" altLang="zh-CN" kern="0" dirty="0">
                <a:solidFill>
                  <a:srgbClr val="DDDDDD">
                    <a:lumMod val="25000"/>
                  </a:srgbClr>
                </a:solidFill>
              </a:rPr>
              <a:t>A </a:t>
            </a:r>
            <a:r>
              <a:rPr lang="zh-CN" altLang="en-US" kern="0" dirty="0">
                <a:solidFill>
                  <a:srgbClr val="DDDDDD">
                    <a:lumMod val="25000"/>
                  </a:srgbClr>
                </a:solidFill>
              </a:rPr>
              <a:t>上的某个程序和运行在主机 </a:t>
            </a:r>
            <a:r>
              <a:rPr lang="en-US" altLang="zh-CN" kern="0" dirty="0">
                <a:solidFill>
                  <a:srgbClr val="DDDDDD">
                    <a:lumMod val="25000"/>
                  </a:srgbClr>
                </a:solidFill>
              </a:rPr>
              <a:t>B </a:t>
            </a:r>
            <a:r>
              <a:rPr lang="zh-CN" altLang="en-US" kern="0" dirty="0">
                <a:solidFill>
                  <a:srgbClr val="DDDDDD">
                    <a:lumMod val="25000"/>
                  </a:srgbClr>
                </a:solidFill>
              </a:rPr>
              <a:t>上的另一个程序进行通信”。</a:t>
            </a:r>
          </a:p>
          <a:p>
            <a:pPr marL="285750" lvl="0" indent="-285750" algn="just" defTabSz="914400">
              <a:lnSpc>
                <a:spcPct val="150000"/>
              </a:lnSpc>
              <a:buFont typeface="Wingdings" panose="05000000000000000000" pitchFamily="2" charset="2"/>
              <a:buChar char="l"/>
            </a:pPr>
            <a:r>
              <a:rPr lang="zh-CN" altLang="en-US" kern="0" dirty="0">
                <a:solidFill>
                  <a:srgbClr val="DDDDDD">
                    <a:lumMod val="25000"/>
                  </a:srgbClr>
                </a:solidFill>
              </a:rPr>
              <a:t>即“主机 </a:t>
            </a:r>
            <a:r>
              <a:rPr lang="en-US" altLang="zh-CN" kern="0" dirty="0">
                <a:solidFill>
                  <a:srgbClr val="DDDDDD">
                    <a:lumMod val="25000"/>
                  </a:srgbClr>
                </a:solidFill>
              </a:rPr>
              <a:t>A </a:t>
            </a:r>
            <a:r>
              <a:rPr lang="zh-CN" altLang="en-US" kern="0" dirty="0">
                <a:solidFill>
                  <a:srgbClr val="DDDDDD">
                    <a:lumMod val="25000"/>
                  </a:srgbClr>
                </a:solidFill>
              </a:rPr>
              <a:t>的某个进程和主机 </a:t>
            </a:r>
            <a:r>
              <a:rPr lang="en-US" altLang="zh-CN" kern="0" dirty="0">
                <a:solidFill>
                  <a:srgbClr val="DDDDDD">
                    <a:lumMod val="25000"/>
                  </a:srgbClr>
                </a:solidFill>
              </a:rPr>
              <a:t>B </a:t>
            </a:r>
            <a:r>
              <a:rPr lang="zh-CN" altLang="en-US" kern="0" dirty="0">
                <a:solidFill>
                  <a:srgbClr val="DDDDDD">
                    <a:lumMod val="25000"/>
                  </a:srgbClr>
                </a:solidFill>
              </a:rPr>
              <a:t>上的另一个进程进行通信”。或简称为“计算机之间通信” </a:t>
            </a:r>
          </a:p>
        </p:txBody>
      </p:sp>
    </p:spTree>
    <p:extLst>
      <p:ext uri="{BB962C8B-B14F-4D97-AF65-F5344CB8AC3E}">
        <p14:creationId xmlns:p14="http://schemas.microsoft.com/office/powerpoint/2010/main" val="44975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1" y="1533351"/>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267291"/>
            <a:ext cx="1218282"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因特网概述</a:t>
            </a:r>
          </a:p>
        </p:txBody>
      </p:sp>
      <p:sp>
        <p:nvSpPr>
          <p:cNvPr id="18" name="TextBox 1"/>
          <p:cNvSpPr txBox="1"/>
          <p:nvPr/>
        </p:nvSpPr>
        <p:spPr>
          <a:xfrm>
            <a:off x="7013575" y="1646922"/>
            <a:ext cx="3411190" cy="350245"/>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Microsoft YaHei UI" pitchFamily="18" charset="0"/>
                <a:cs typeface="Microsoft YaHei UI" pitchFamily="18" charset="0"/>
              </a:rPr>
              <a:t>计算机网络在信息时代中的作用</a:t>
            </a:r>
          </a:p>
        </p:txBody>
      </p:sp>
      <p:sp>
        <p:nvSpPr>
          <p:cNvPr id="47" name="TextBox 1"/>
          <p:cNvSpPr txBox="1"/>
          <p:nvPr/>
        </p:nvSpPr>
        <p:spPr>
          <a:xfrm>
            <a:off x="7013575" y="2794794"/>
            <a:ext cx="1461939"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因特网的组成</a:t>
            </a:r>
          </a:p>
        </p:txBody>
      </p:sp>
      <p:sp>
        <p:nvSpPr>
          <p:cNvPr id="48" name="TextBox 1"/>
          <p:cNvSpPr txBox="1"/>
          <p:nvPr/>
        </p:nvSpPr>
        <p:spPr>
          <a:xfrm>
            <a:off x="7013575" y="33027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计算机网络的定义与分类</a:t>
            </a:r>
          </a:p>
        </p:txBody>
      </p:sp>
      <p:sp>
        <p:nvSpPr>
          <p:cNvPr id="51" name="Freeform 3"/>
          <p:cNvSpPr/>
          <p:nvPr/>
        </p:nvSpPr>
        <p:spPr>
          <a:xfrm>
            <a:off x="6695261" y="1219994"/>
            <a:ext cx="48816" cy="48369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337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34349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2870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338912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8" y="1626928"/>
            <a:ext cx="355867" cy="369353"/>
          </a:xfrm>
          <a:prstGeom prst="rect">
            <a:avLst/>
          </a:prstGeom>
          <a:noFill/>
        </p:spPr>
        <p:txBody>
          <a:bodyPr wrap="none" lIns="0" tIns="0" rIns="0" bIns="60981" rtlCol="0">
            <a:spAutoFit/>
          </a:bodyPr>
          <a:lstStyle/>
          <a:p>
            <a:pPr>
              <a:lnSpc>
                <a:spcPts val="2401"/>
              </a:lnSpc>
            </a:pPr>
            <a:r>
              <a:rPr lang="en-US" altLang="zh-CN" sz="2000" dirty="0">
                <a:solidFill>
                  <a:schemeClr val="bg1"/>
                </a:solidFill>
                <a:latin typeface="+mj-lt"/>
                <a:cs typeface="Microsoft YaHei UI" pitchFamily="18" charset="0"/>
              </a:rPr>
              <a:t>1.1</a:t>
            </a:r>
            <a:endParaRPr lang="zh-CN" altLang="en-US" sz="2000" dirty="0">
              <a:solidFill>
                <a:schemeClr val="bg1"/>
              </a:solidFill>
              <a:latin typeface="+mj-lt"/>
              <a:cs typeface="Microsoft YaHei UI" pitchFamily="18" charset="0"/>
            </a:endParaRPr>
          </a:p>
        </p:txBody>
      </p:sp>
      <p:sp>
        <p:nvSpPr>
          <p:cNvPr id="24" name="TextBox 1"/>
          <p:cNvSpPr txBox="1"/>
          <p:nvPr/>
        </p:nvSpPr>
        <p:spPr>
          <a:xfrm>
            <a:off x="6048108" y="2267291"/>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1.2</a:t>
            </a:r>
          </a:p>
        </p:txBody>
      </p:sp>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5" y="3810794"/>
            <a:ext cx="2923877"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计算机网络的主要性能指标</a:t>
            </a:r>
          </a:p>
        </p:txBody>
      </p:sp>
      <p:sp>
        <p:nvSpPr>
          <p:cNvPr id="39" name="TextBox 1"/>
          <p:cNvSpPr txBox="1"/>
          <p:nvPr/>
        </p:nvSpPr>
        <p:spPr>
          <a:xfrm>
            <a:off x="7013575" y="4356894"/>
            <a:ext cx="2192908"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计算机网络体系结构</a:t>
            </a:r>
          </a:p>
        </p:txBody>
      </p:sp>
      <p:sp>
        <p:nvSpPr>
          <p:cNvPr id="40" name="Freeform 3"/>
          <p:cNvSpPr/>
          <p:nvPr/>
        </p:nvSpPr>
        <p:spPr>
          <a:xfrm>
            <a:off x="6632575" y="39123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4424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8" y="2743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1.3</a:t>
            </a:r>
          </a:p>
        </p:txBody>
      </p:sp>
      <p:sp>
        <p:nvSpPr>
          <p:cNvPr id="43" name="TextBox 1"/>
          <p:cNvSpPr txBox="1"/>
          <p:nvPr/>
        </p:nvSpPr>
        <p:spPr>
          <a:xfrm>
            <a:off x="6048108" y="32773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1.4</a:t>
            </a:r>
          </a:p>
        </p:txBody>
      </p:sp>
      <p:sp>
        <p:nvSpPr>
          <p:cNvPr id="44" name="TextBox 1"/>
          <p:cNvSpPr txBox="1"/>
          <p:nvPr/>
        </p:nvSpPr>
        <p:spPr>
          <a:xfrm>
            <a:off x="6048108" y="38234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1.5</a:t>
            </a:r>
          </a:p>
        </p:txBody>
      </p:sp>
      <p:sp>
        <p:nvSpPr>
          <p:cNvPr id="45" name="TextBox 1"/>
          <p:cNvSpPr txBox="1"/>
          <p:nvPr/>
        </p:nvSpPr>
        <p:spPr>
          <a:xfrm>
            <a:off x="6048108" y="43441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1.6</a:t>
            </a:r>
          </a:p>
        </p:txBody>
      </p:sp>
      <p:sp>
        <p:nvSpPr>
          <p:cNvPr id="58" name="TextBox 1"/>
          <p:cNvSpPr txBox="1"/>
          <p:nvPr/>
        </p:nvSpPr>
        <p:spPr>
          <a:xfrm>
            <a:off x="7013575" y="48775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计算机网络在我国的发展</a:t>
            </a:r>
          </a:p>
        </p:txBody>
      </p:sp>
      <p:sp>
        <p:nvSpPr>
          <p:cNvPr id="60" name="Freeform 3"/>
          <p:cNvSpPr/>
          <p:nvPr/>
        </p:nvSpPr>
        <p:spPr>
          <a:xfrm>
            <a:off x="6632575" y="49454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TextBox 1"/>
          <p:cNvSpPr txBox="1"/>
          <p:nvPr/>
        </p:nvSpPr>
        <p:spPr>
          <a:xfrm>
            <a:off x="6048108" y="48648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1.7</a:t>
            </a:r>
          </a:p>
        </p:txBody>
      </p:sp>
      <p:sp>
        <p:nvSpPr>
          <p:cNvPr id="66" name="TextBox 1"/>
          <p:cNvSpPr txBox="1"/>
          <p:nvPr/>
        </p:nvSpPr>
        <p:spPr>
          <a:xfrm>
            <a:off x="7013575" y="54236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两个重要的新兴网络技术</a:t>
            </a:r>
          </a:p>
        </p:txBody>
      </p:sp>
      <p:sp>
        <p:nvSpPr>
          <p:cNvPr id="67" name="Freeform 3"/>
          <p:cNvSpPr/>
          <p:nvPr/>
        </p:nvSpPr>
        <p:spPr>
          <a:xfrm>
            <a:off x="6632575" y="54915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7" name="TextBox 1"/>
          <p:cNvSpPr txBox="1"/>
          <p:nvPr/>
        </p:nvSpPr>
        <p:spPr>
          <a:xfrm>
            <a:off x="6048108" y="5410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1.8</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网络应用程序的工作方式</a:t>
            </a:r>
          </a:p>
        </p:txBody>
      </p:sp>
      <p:sp>
        <p:nvSpPr>
          <p:cNvPr id="14" name="矩形 13"/>
          <p:cNvSpPr/>
          <p:nvPr/>
        </p:nvSpPr>
        <p:spPr>
          <a:xfrm>
            <a:off x="7919" y="1741828"/>
            <a:ext cx="12184081" cy="3669166"/>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5" name="内容占位符 3"/>
          <p:cNvSpPr txBox="1">
            <a:spLocks/>
          </p:cNvSpPr>
          <p:nvPr/>
        </p:nvSpPr>
        <p:spPr>
          <a:xfrm>
            <a:off x="10900230" y="5791995"/>
            <a:ext cx="1291770" cy="1066006"/>
          </a:xfrm>
          <a:prstGeom prst="rect">
            <a:avLst/>
          </a:prstGeom>
          <a:solidFill>
            <a:srgbClr val="A6B727"/>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6" name="内容占位符 3"/>
          <p:cNvSpPr txBox="1">
            <a:spLocks/>
          </p:cNvSpPr>
          <p:nvPr/>
        </p:nvSpPr>
        <p:spPr>
          <a:xfrm>
            <a:off x="9695544" y="5791994"/>
            <a:ext cx="943427" cy="1066006"/>
          </a:xfrm>
          <a:prstGeom prst="rect">
            <a:avLst/>
          </a:prstGeom>
          <a:solidFill>
            <a:srgbClr val="F69200"/>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7" name="内容占位符 3"/>
          <p:cNvSpPr txBox="1">
            <a:spLocks/>
          </p:cNvSpPr>
          <p:nvPr/>
        </p:nvSpPr>
        <p:spPr>
          <a:xfrm>
            <a:off x="8897258" y="5791996"/>
            <a:ext cx="522513" cy="1066006"/>
          </a:xfrm>
          <a:prstGeom prst="rect">
            <a:avLst/>
          </a:prstGeom>
          <a:solidFill>
            <a:srgbClr val="DF5327"/>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矩形 17"/>
          <p:cNvSpPr/>
          <p:nvPr/>
        </p:nvSpPr>
        <p:spPr>
          <a:xfrm>
            <a:off x="1908175" y="1741828"/>
            <a:ext cx="10283824" cy="3669166"/>
          </a:xfrm>
          <a:prstGeom prst="rect">
            <a:avLst/>
          </a:prstGeom>
          <a:solidFill>
            <a:srgbClr val="DDDDDD"/>
          </a:solidFill>
          <a:ln w="12700" cap="flat" cmpd="sng" algn="ctr">
            <a:noFill/>
            <a:prstDash val="solid"/>
            <a:miter lim="800000"/>
          </a:ln>
          <a:effectLst/>
        </p:spPr>
        <p:txBody>
          <a:bodyPr rtlCol="0" anchor="ctr"/>
          <a:lstStyle/>
          <a:p>
            <a:pPr lvl="0" algn="just" defTabSz="914400">
              <a:lnSpc>
                <a:spcPct val="150000"/>
              </a:lnSpc>
            </a:pPr>
            <a:r>
              <a:rPr lang="zh-CN" altLang="en-US" kern="0" dirty="0">
                <a:solidFill>
                  <a:srgbClr val="DDDDDD">
                    <a:lumMod val="25000"/>
                  </a:srgbClr>
                </a:solidFill>
                <a:latin typeface="微软雅黑"/>
              </a:rPr>
              <a:t>在网络边缘的端系统中运行的程序之间的</a:t>
            </a:r>
            <a:r>
              <a:rPr lang="en-US" altLang="zh-CN" kern="0" dirty="0">
                <a:solidFill>
                  <a:srgbClr val="DDDDDD">
                    <a:lumMod val="25000"/>
                  </a:srgbClr>
                </a:solidFill>
                <a:latin typeface="微软雅黑"/>
              </a:rPr>
              <a:t>g</a:t>
            </a:r>
            <a:r>
              <a:rPr lang="zh-CN" altLang="en-US" kern="0" dirty="0">
                <a:solidFill>
                  <a:srgbClr val="DDDDDD">
                    <a:lumMod val="25000"/>
                  </a:srgbClr>
                </a:solidFill>
                <a:latin typeface="微软雅黑"/>
              </a:rPr>
              <a:t>工作方式通常可划分为两大类：</a:t>
            </a:r>
          </a:p>
          <a:p>
            <a:pPr lvl="0" algn="just" defTabSz="914400">
              <a:lnSpc>
                <a:spcPct val="150000"/>
              </a:lnSpc>
            </a:pPr>
            <a:r>
              <a:rPr lang="zh-CN" altLang="en-US" kern="0" dirty="0">
                <a:solidFill>
                  <a:srgbClr val="DDDDDD">
                    <a:lumMod val="25000"/>
                  </a:srgbClr>
                </a:solidFill>
                <a:latin typeface="微软雅黑"/>
              </a:rPr>
              <a:t>客户服务器方式（</a:t>
            </a:r>
            <a:r>
              <a:rPr lang="en-US" altLang="zh-CN" kern="0" dirty="0">
                <a:solidFill>
                  <a:srgbClr val="DDDDDD">
                    <a:lumMod val="25000"/>
                  </a:srgbClr>
                </a:solidFill>
                <a:latin typeface="微软雅黑"/>
              </a:rPr>
              <a:t>C/S </a:t>
            </a:r>
            <a:r>
              <a:rPr lang="zh-CN" altLang="en-US" kern="0" dirty="0">
                <a:solidFill>
                  <a:srgbClr val="DDDDDD">
                    <a:lumMod val="25000"/>
                  </a:srgbClr>
                </a:solidFill>
                <a:latin typeface="微软雅黑"/>
              </a:rPr>
              <a:t>方式）</a:t>
            </a:r>
          </a:p>
          <a:p>
            <a:pPr marL="285750" lvl="0" indent="-285750" algn="just" defTabSz="914400">
              <a:lnSpc>
                <a:spcPct val="150000"/>
              </a:lnSpc>
              <a:buFont typeface="Wingdings" panose="05000000000000000000" pitchFamily="2" charset="2"/>
              <a:buChar char="l"/>
            </a:pPr>
            <a:r>
              <a:rPr lang="zh-CN" altLang="en-US" kern="0" dirty="0">
                <a:solidFill>
                  <a:srgbClr val="DDDDDD">
                    <a:lumMod val="25000"/>
                  </a:srgbClr>
                </a:solidFill>
                <a:latin typeface="微软雅黑"/>
              </a:rPr>
              <a:t>   即 </a:t>
            </a:r>
            <a:r>
              <a:rPr lang="en-US" altLang="zh-CN" kern="0" dirty="0">
                <a:solidFill>
                  <a:srgbClr val="DDDDDD">
                    <a:lumMod val="25000"/>
                  </a:srgbClr>
                </a:solidFill>
                <a:latin typeface="微软雅黑"/>
              </a:rPr>
              <a:t>Client/Server</a:t>
            </a:r>
            <a:r>
              <a:rPr lang="zh-CN" altLang="en-US" kern="0" dirty="0">
                <a:solidFill>
                  <a:srgbClr val="DDDDDD">
                    <a:lumMod val="25000"/>
                  </a:srgbClr>
                </a:solidFill>
                <a:latin typeface="微软雅黑"/>
              </a:rPr>
              <a:t>方式 </a:t>
            </a:r>
          </a:p>
          <a:p>
            <a:pPr lvl="0" algn="just" defTabSz="914400">
              <a:lnSpc>
                <a:spcPct val="150000"/>
              </a:lnSpc>
            </a:pPr>
            <a:r>
              <a:rPr lang="zh-CN" altLang="en-US" kern="0" dirty="0">
                <a:solidFill>
                  <a:srgbClr val="DDDDDD">
                    <a:lumMod val="25000"/>
                  </a:srgbClr>
                </a:solidFill>
                <a:latin typeface="微软雅黑"/>
              </a:rPr>
              <a:t>对等方式（</a:t>
            </a:r>
            <a:r>
              <a:rPr lang="en-US" altLang="zh-CN" kern="0" dirty="0">
                <a:solidFill>
                  <a:srgbClr val="DDDDDD">
                    <a:lumMod val="25000"/>
                  </a:srgbClr>
                </a:solidFill>
                <a:latin typeface="微软雅黑"/>
              </a:rPr>
              <a:t>P2P </a:t>
            </a:r>
            <a:r>
              <a:rPr lang="zh-CN" altLang="en-US" kern="0" dirty="0">
                <a:solidFill>
                  <a:srgbClr val="DDDDDD">
                    <a:lumMod val="25000"/>
                  </a:srgbClr>
                </a:solidFill>
                <a:latin typeface="微软雅黑"/>
              </a:rPr>
              <a:t>方式）</a:t>
            </a:r>
          </a:p>
          <a:p>
            <a:pPr marL="285750" lvl="0" indent="-285750" algn="just" defTabSz="914400">
              <a:lnSpc>
                <a:spcPct val="150000"/>
              </a:lnSpc>
              <a:buFont typeface="Wingdings" panose="05000000000000000000" pitchFamily="2" charset="2"/>
              <a:buChar char="l"/>
            </a:pPr>
            <a:r>
              <a:rPr lang="zh-CN" altLang="en-US" kern="0" dirty="0">
                <a:solidFill>
                  <a:srgbClr val="DDDDDD">
                    <a:lumMod val="25000"/>
                  </a:srgbClr>
                </a:solidFill>
                <a:latin typeface="微软雅黑"/>
              </a:rPr>
              <a:t>   即 </a:t>
            </a:r>
            <a:r>
              <a:rPr lang="en-US" altLang="zh-CN" kern="0" dirty="0">
                <a:solidFill>
                  <a:srgbClr val="DDDDDD">
                    <a:lumMod val="25000"/>
                  </a:srgbClr>
                </a:solidFill>
                <a:latin typeface="微软雅黑"/>
              </a:rPr>
              <a:t>Peer-to-Peer</a:t>
            </a:r>
            <a:r>
              <a:rPr lang="zh-CN" altLang="en-US" kern="0" dirty="0">
                <a:solidFill>
                  <a:srgbClr val="DDDDDD">
                    <a:lumMod val="25000"/>
                  </a:srgbClr>
                </a:solidFill>
                <a:latin typeface="微软雅黑"/>
              </a:rPr>
              <a:t>方式 </a:t>
            </a:r>
            <a:endParaRPr kumimoji="0" lang="en-US" altLang="zh-CN" b="0" i="0" u="none" strike="noStrike" kern="0" cap="none" spc="0" normalizeH="0" baseline="0" noProof="0" dirty="0">
              <a:ln>
                <a:noFill/>
              </a:ln>
              <a:solidFill>
                <a:srgbClr val="DDDDDD">
                  <a:lumMod val="25000"/>
                </a:srgbClr>
              </a:solidFill>
              <a:effectLst/>
              <a:uLnTx/>
              <a:uFillTx/>
              <a:latin typeface="微软雅黑"/>
              <a:ea typeface="微软雅黑"/>
            </a:endParaRPr>
          </a:p>
        </p:txBody>
      </p:sp>
    </p:spTree>
    <p:extLst>
      <p:ext uri="{BB962C8B-B14F-4D97-AF65-F5344CB8AC3E}">
        <p14:creationId xmlns:p14="http://schemas.microsoft.com/office/powerpoint/2010/main" val="2685091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客户服务器方式</a:t>
            </a:r>
          </a:p>
        </p:txBody>
      </p:sp>
      <p:sp>
        <p:nvSpPr>
          <p:cNvPr id="18" name="矩形 17"/>
          <p:cNvSpPr/>
          <p:nvPr/>
        </p:nvSpPr>
        <p:spPr>
          <a:xfrm>
            <a:off x="79375" y="838994"/>
            <a:ext cx="4183455" cy="6020594"/>
          </a:xfrm>
          <a:prstGeom prst="rect">
            <a:avLst/>
          </a:prstGeom>
          <a:solidFill>
            <a:srgbClr val="DDDDDD"/>
          </a:solidFill>
          <a:ln w="12700" cap="flat" cmpd="sng" algn="ctr">
            <a:noFill/>
            <a:prstDash val="solid"/>
            <a:miter lim="800000"/>
          </a:ln>
          <a:effectLst/>
        </p:spPr>
        <p:txBody>
          <a:bodyPr rtlCol="0" anchor="ctr"/>
          <a:lstStyle/>
          <a:p>
            <a:pPr>
              <a:lnSpc>
                <a:spcPct val="150000"/>
              </a:lnSpc>
            </a:pPr>
            <a:r>
              <a:rPr lang="zh-CN" altLang="en-US" dirty="0">
                <a:solidFill>
                  <a:srgbClr val="CC0000"/>
                </a:solidFill>
              </a:rPr>
              <a:t>客户</a:t>
            </a:r>
            <a:r>
              <a:rPr lang="en-US" altLang="zh-CN" dirty="0"/>
              <a:t>(client)</a:t>
            </a:r>
            <a:r>
              <a:rPr lang="zh-CN" altLang="en-US" dirty="0"/>
              <a:t>和</a:t>
            </a:r>
            <a:r>
              <a:rPr lang="zh-CN" altLang="en-US" dirty="0">
                <a:solidFill>
                  <a:srgbClr val="CC0000"/>
                </a:solidFill>
              </a:rPr>
              <a:t>服务器</a:t>
            </a:r>
            <a:r>
              <a:rPr lang="en-US" altLang="zh-CN" dirty="0"/>
              <a:t>(server)</a:t>
            </a:r>
            <a:r>
              <a:rPr lang="zh-CN" altLang="en-US" dirty="0"/>
              <a:t>都是指通信中所涉及的两个应用进程。</a:t>
            </a:r>
          </a:p>
          <a:p>
            <a:pPr>
              <a:lnSpc>
                <a:spcPct val="150000"/>
              </a:lnSpc>
            </a:pPr>
            <a:r>
              <a:rPr lang="zh-CN" altLang="en-US" dirty="0"/>
              <a:t>客户服务器方式所描述的是进程之间服务和被服务的关系。</a:t>
            </a:r>
          </a:p>
          <a:p>
            <a:pPr>
              <a:lnSpc>
                <a:spcPct val="150000"/>
              </a:lnSpc>
            </a:pPr>
            <a:r>
              <a:rPr lang="zh-CN" altLang="en-US" dirty="0"/>
              <a:t>客户是</a:t>
            </a:r>
            <a:r>
              <a:rPr lang="zh-CN" altLang="en-US" dirty="0">
                <a:solidFill>
                  <a:srgbClr val="C00000"/>
                </a:solidFill>
              </a:rPr>
              <a:t>服务的请求方</a:t>
            </a:r>
            <a:r>
              <a:rPr lang="zh-CN" altLang="en-US" dirty="0"/>
              <a:t>，服务器是</a:t>
            </a:r>
            <a:r>
              <a:rPr lang="zh-CN" altLang="en-US" dirty="0">
                <a:solidFill>
                  <a:srgbClr val="C00000"/>
                </a:solidFill>
              </a:rPr>
              <a:t>服务的提供方</a:t>
            </a:r>
            <a:r>
              <a:rPr lang="zh-CN" altLang="en-US" dirty="0"/>
              <a:t>。</a:t>
            </a:r>
          </a:p>
        </p:txBody>
      </p:sp>
      <p:sp>
        <p:nvSpPr>
          <p:cNvPr id="46" name="Oval 2"/>
          <p:cNvSpPr>
            <a:spLocks noChangeArrowheads="1"/>
          </p:cNvSpPr>
          <p:nvPr/>
        </p:nvSpPr>
        <p:spPr bwMode="auto">
          <a:xfrm>
            <a:off x="5810449" y="1665318"/>
            <a:ext cx="3993781" cy="3577808"/>
          </a:xfrm>
          <a:prstGeom prst="ellipse">
            <a:avLst/>
          </a:prstGeom>
          <a:solidFill>
            <a:schemeClr val="accent6">
              <a:lumMod val="40000"/>
              <a:lumOff val="60000"/>
            </a:schemeClr>
          </a:solidFill>
          <a:ln w="9525">
            <a:solidFill>
              <a:schemeClr val="tx1"/>
            </a:solidFill>
            <a:prstDash val="dash"/>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48" name="Line 3"/>
          <p:cNvSpPr>
            <a:spLocks noChangeShapeType="1"/>
          </p:cNvSpPr>
          <p:nvPr/>
        </p:nvSpPr>
        <p:spPr bwMode="auto">
          <a:xfrm flipV="1">
            <a:off x="6661805" y="3890220"/>
            <a:ext cx="448272" cy="322068"/>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49" name="Line 4"/>
          <p:cNvSpPr>
            <a:spLocks noChangeShapeType="1"/>
          </p:cNvSpPr>
          <p:nvPr/>
        </p:nvSpPr>
        <p:spPr bwMode="auto">
          <a:xfrm flipH="1" flipV="1">
            <a:off x="6448515" y="3160636"/>
            <a:ext cx="484424" cy="15227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0" name="Line 5"/>
          <p:cNvSpPr>
            <a:spLocks noChangeShapeType="1"/>
          </p:cNvSpPr>
          <p:nvPr/>
        </p:nvSpPr>
        <p:spPr bwMode="auto">
          <a:xfrm flipH="1">
            <a:off x="8688972" y="3541859"/>
            <a:ext cx="575705" cy="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1" name="Line 6"/>
          <p:cNvSpPr>
            <a:spLocks noChangeShapeType="1"/>
          </p:cNvSpPr>
          <p:nvPr/>
        </p:nvSpPr>
        <p:spPr bwMode="auto">
          <a:xfrm flipH="1">
            <a:off x="8264198" y="2400380"/>
            <a:ext cx="424775" cy="760256"/>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85" name="Line 7"/>
          <p:cNvSpPr>
            <a:spLocks noChangeShapeType="1"/>
          </p:cNvSpPr>
          <p:nvPr/>
        </p:nvSpPr>
        <p:spPr bwMode="auto">
          <a:xfrm flipH="1" flipV="1">
            <a:off x="8204550" y="4150942"/>
            <a:ext cx="319936" cy="483102"/>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86" name="Line 8"/>
          <p:cNvSpPr>
            <a:spLocks noChangeShapeType="1"/>
          </p:cNvSpPr>
          <p:nvPr/>
        </p:nvSpPr>
        <p:spPr bwMode="auto">
          <a:xfrm>
            <a:off x="7113693" y="2475967"/>
            <a:ext cx="271132" cy="555404"/>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87" name="Line 9"/>
          <p:cNvSpPr>
            <a:spLocks noChangeShapeType="1"/>
          </p:cNvSpPr>
          <p:nvPr/>
        </p:nvSpPr>
        <p:spPr bwMode="auto">
          <a:xfrm flipV="1">
            <a:off x="7295352" y="4075353"/>
            <a:ext cx="121106" cy="55869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88" name="Text Box 14"/>
          <p:cNvSpPr txBox="1">
            <a:spLocks noChangeArrowheads="1"/>
          </p:cNvSpPr>
          <p:nvPr/>
        </p:nvSpPr>
        <p:spPr bwMode="auto">
          <a:xfrm>
            <a:off x="5002211" y="2105859"/>
            <a:ext cx="1022171" cy="707886"/>
          </a:xfrm>
          <a:prstGeom prst="rect">
            <a:avLst/>
          </a:prstGeom>
          <a:noFill/>
          <a:ln w="9525">
            <a:noFill/>
            <a:miter lim="800000"/>
            <a:headEnd/>
            <a:tailEnd/>
          </a:ln>
          <a:effectLst/>
        </p:spPr>
        <p:txBody>
          <a:bodyPr wrap="square">
            <a:spAutoFit/>
          </a:bodyPr>
          <a:lstStyle/>
          <a:p>
            <a:r>
              <a:rPr kumimoji="1" lang="zh-CN" altLang="en-US" sz="2000" dirty="0">
                <a:solidFill>
                  <a:schemeClr val="tx1">
                    <a:lumMod val="65000"/>
                    <a:lumOff val="35000"/>
                  </a:schemeClr>
                </a:solidFill>
                <a:latin typeface="+mn-lt"/>
                <a:ea typeface="+mn-ea"/>
              </a:rPr>
              <a:t>运行客户程序</a:t>
            </a:r>
          </a:p>
        </p:txBody>
      </p:sp>
      <p:grpSp>
        <p:nvGrpSpPr>
          <p:cNvPr id="89" name="Group 16"/>
          <p:cNvGrpSpPr>
            <a:grpSpLocks/>
          </p:cNvGrpSpPr>
          <p:nvPr/>
        </p:nvGrpSpPr>
        <p:grpSpPr bwMode="auto">
          <a:xfrm>
            <a:off x="6690727" y="2475967"/>
            <a:ext cx="2304627" cy="2102208"/>
            <a:chOff x="1680" y="240"/>
            <a:chExt cx="2529" cy="1270"/>
          </a:xfrm>
          <a:solidFill>
            <a:srgbClr val="00B0F0"/>
          </a:solidFill>
        </p:grpSpPr>
        <p:sp>
          <p:nvSpPr>
            <p:cNvPr id="90" name="Oval 17"/>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1" name="Oval 18"/>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2" name="Oval 19"/>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3" name="Oval 20"/>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4" name="Oval 21"/>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5" name="Oval 22"/>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6" name="Oval 23"/>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7" name="Oval 24"/>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8" name="Oval 25"/>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grpSp>
      <p:sp>
        <p:nvSpPr>
          <p:cNvPr id="99" name="Text Box 26"/>
          <p:cNvSpPr txBox="1">
            <a:spLocks noChangeArrowheads="1"/>
          </p:cNvSpPr>
          <p:nvPr/>
        </p:nvSpPr>
        <p:spPr bwMode="auto">
          <a:xfrm>
            <a:off x="7179983" y="1484207"/>
            <a:ext cx="1205322" cy="412884"/>
          </a:xfrm>
          <a:prstGeom prst="rect">
            <a:avLst/>
          </a:prstGeom>
          <a:solidFill>
            <a:schemeClr val="bg1"/>
          </a:solidFill>
          <a:ln w="9525">
            <a:solidFill>
              <a:srgbClr val="000000"/>
            </a:solidFill>
            <a:miter lim="800000"/>
            <a:headEnd/>
            <a:tailEnd/>
          </a:ln>
          <a:effectLst/>
        </p:spPr>
        <p:txBody>
          <a:bodyPr wrap="square">
            <a:spAutoFit/>
          </a:bodyPr>
          <a:lstStyle/>
          <a:p>
            <a:r>
              <a:rPr kumimoji="1" lang="zh-CN" altLang="en-US" sz="2000" dirty="0">
                <a:solidFill>
                  <a:schemeClr val="tx1">
                    <a:lumMod val="65000"/>
                    <a:lumOff val="35000"/>
                  </a:schemeClr>
                </a:solidFill>
                <a:latin typeface="+mn-lt"/>
                <a:ea typeface="+mn-ea"/>
              </a:rPr>
              <a:t>网络边缘</a:t>
            </a:r>
          </a:p>
        </p:txBody>
      </p:sp>
      <p:sp>
        <p:nvSpPr>
          <p:cNvPr id="100" name="Text Box 27"/>
          <p:cNvSpPr txBox="1">
            <a:spLocks noChangeArrowheads="1"/>
          </p:cNvSpPr>
          <p:nvPr/>
        </p:nvSpPr>
        <p:spPr bwMode="auto">
          <a:xfrm>
            <a:off x="7401241" y="3789453"/>
            <a:ext cx="1235146" cy="401385"/>
          </a:xfrm>
          <a:prstGeom prst="rect">
            <a:avLst/>
          </a:prstGeom>
          <a:solidFill>
            <a:schemeClr val="bg1"/>
          </a:solidFill>
          <a:ln w="9525">
            <a:solidFill>
              <a:srgbClr val="000000"/>
            </a:solidFill>
            <a:miter lim="800000"/>
            <a:headEnd/>
            <a:tailEnd/>
          </a:ln>
          <a:effectLst/>
        </p:spPr>
        <p:txBody>
          <a:bodyPr wrap="square">
            <a:spAutoFit/>
          </a:bodyPr>
          <a:lstStyle/>
          <a:p>
            <a:r>
              <a:rPr kumimoji="1" lang="zh-CN" altLang="en-US" sz="2000" dirty="0">
                <a:solidFill>
                  <a:schemeClr val="tx1">
                    <a:lumMod val="65000"/>
                    <a:lumOff val="35000"/>
                  </a:schemeClr>
                </a:solidFill>
                <a:latin typeface="+mn-lt"/>
                <a:ea typeface="+mn-ea"/>
              </a:rPr>
              <a:t>网络核心</a:t>
            </a:r>
          </a:p>
        </p:txBody>
      </p:sp>
      <p:sp>
        <p:nvSpPr>
          <p:cNvPr id="101" name="Text Box 29"/>
          <p:cNvSpPr txBox="1">
            <a:spLocks noChangeArrowheads="1"/>
          </p:cNvSpPr>
          <p:nvPr/>
        </p:nvSpPr>
        <p:spPr bwMode="auto">
          <a:xfrm>
            <a:off x="9987804" y="2281973"/>
            <a:ext cx="1369171" cy="897218"/>
          </a:xfrm>
          <a:prstGeom prst="rect">
            <a:avLst/>
          </a:prstGeom>
          <a:noFill/>
          <a:ln w="9525">
            <a:noFill/>
            <a:miter lim="800000"/>
            <a:headEnd/>
            <a:tailEnd/>
          </a:ln>
          <a:effectLst/>
        </p:spPr>
        <p:txBody>
          <a:bodyPr wrap="square">
            <a:spAutoFit/>
          </a:bodyPr>
          <a:lstStyle/>
          <a:p>
            <a:pPr algn="ctr"/>
            <a:r>
              <a:rPr kumimoji="1" lang="zh-CN" altLang="en-US" sz="2000" dirty="0">
                <a:solidFill>
                  <a:schemeClr val="tx1">
                    <a:lumMod val="65000"/>
                    <a:lumOff val="35000"/>
                  </a:schemeClr>
                </a:solidFill>
                <a:latin typeface="+mn-lt"/>
                <a:ea typeface="+mn-ea"/>
              </a:rPr>
              <a:t>运行服务器程序</a:t>
            </a:r>
          </a:p>
        </p:txBody>
      </p:sp>
      <p:sp>
        <p:nvSpPr>
          <p:cNvPr id="102" name="Line 30"/>
          <p:cNvSpPr>
            <a:spLocks noChangeShapeType="1"/>
          </p:cNvSpPr>
          <p:nvPr/>
        </p:nvSpPr>
        <p:spPr bwMode="auto">
          <a:xfrm>
            <a:off x="5933363" y="2506641"/>
            <a:ext cx="328070" cy="397656"/>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3" name="Line 31"/>
          <p:cNvSpPr>
            <a:spLocks noChangeShapeType="1"/>
          </p:cNvSpPr>
          <p:nvPr/>
        </p:nvSpPr>
        <p:spPr bwMode="auto">
          <a:xfrm flipH="1">
            <a:off x="9594555" y="2658911"/>
            <a:ext cx="520575" cy="807361"/>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4" name="Text Box 32"/>
          <p:cNvSpPr txBox="1">
            <a:spLocks noChangeArrowheads="1"/>
          </p:cNvSpPr>
          <p:nvPr/>
        </p:nvSpPr>
        <p:spPr bwMode="auto">
          <a:xfrm>
            <a:off x="6144846" y="2307383"/>
            <a:ext cx="382512" cy="507124"/>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A</a:t>
            </a:r>
          </a:p>
        </p:txBody>
      </p:sp>
      <p:sp>
        <p:nvSpPr>
          <p:cNvPr id="105" name="Text Box 33"/>
          <p:cNvSpPr txBox="1">
            <a:spLocks noChangeArrowheads="1"/>
          </p:cNvSpPr>
          <p:nvPr/>
        </p:nvSpPr>
        <p:spPr bwMode="auto">
          <a:xfrm>
            <a:off x="9188864" y="2753669"/>
            <a:ext cx="372455" cy="507124"/>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B</a:t>
            </a:r>
          </a:p>
        </p:txBody>
      </p:sp>
      <p:grpSp>
        <p:nvGrpSpPr>
          <p:cNvPr id="106" name="Group 35"/>
          <p:cNvGrpSpPr>
            <a:grpSpLocks/>
          </p:cNvGrpSpPr>
          <p:nvPr/>
        </p:nvGrpSpPr>
        <p:grpSpPr bwMode="auto">
          <a:xfrm>
            <a:off x="6508163" y="2542790"/>
            <a:ext cx="2663425" cy="694528"/>
            <a:chOff x="1157" y="1101"/>
            <a:chExt cx="2947" cy="634"/>
          </a:xfrm>
        </p:grpSpPr>
        <p:sp>
          <p:nvSpPr>
            <p:cNvPr id="107" name="Freeform 36"/>
            <p:cNvSpPr>
              <a:spLocks/>
            </p:cNvSpPr>
            <p:nvPr/>
          </p:nvSpPr>
          <p:spPr bwMode="auto">
            <a:xfrm>
              <a:off x="1157" y="1319"/>
              <a:ext cx="2947" cy="416"/>
            </a:xfrm>
            <a:custGeom>
              <a:avLst/>
              <a:gdLst/>
              <a:ahLst/>
              <a:cxnLst>
                <a:cxn ang="0">
                  <a:pos x="0" y="0"/>
                </a:cxn>
                <a:cxn ang="0">
                  <a:pos x="2112" y="192"/>
                </a:cxn>
              </a:cxnLst>
              <a:rect l="0" t="0" r="r" b="b"/>
              <a:pathLst>
                <a:path w="2112" h="192">
                  <a:moveTo>
                    <a:pt x="0" y="0"/>
                  </a:moveTo>
                  <a:lnTo>
                    <a:pt x="2112" y="192"/>
                  </a:lnTo>
                </a:path>
              </a:pathLst>
            </a:custGeom>
            <a:noFill/>
            <a:ln w="57150" cap="flat" cmpd="sng">
              <a:solidFill>
                <a:srgbClr val="0000CC">
                  <a:alpha val="56000"/>
                </a:srgbClr>
              </a:solidFill>
              <a:prstDash val="sysDot"/>
              <a:round/>
              <a:headEnd type="none" w="med" len="lg"/>
              <a:tailEnd type="triangle" w="med" len="med"/>
            </a:ln>
            <a:effectLst/>
          </p:spPr>
          <p:txBody>
            <a:bodyPr/>
            <a:lstStyle/>
            <a:p>
              <a:endParaRPr lang="zh-CN" altLang="en-US" sz="2000">
                <a:solidFill>
                  <a:schemeClr val="tx1">
                    <a:lumMod val="65000"/>
                    <a:lumOff val="35000"/>
                  </a:schemeClr>
                </a:solidFill>
                <a:latin typeface="+mn-lt"/>
                <a:ea typeface="+mn-ea"/>
              </a:endParaRPr>
            </a:p>
          </p:txBody>
        </p:sp>
        <p:sp>
          <p:nvSpPr>
            <p:cNvPr id="108" name="Text Box 37"/>
            <p:cNvSpPr txBox="1">
              <a:spLocks noChangeArrowheads="1"/>
            </p:cNvSpPr>
            <p:nvPr/>
          </p:nvSpPr>
          <p:spPr bwMode="auto">
            <a:xfrm rot="455053">
              <a:off x="1920" y="1101"/>
              <a:ext cx="1846" cy="463"/>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① </a:t>
              </a:r>
              <a:r>
                <a:rPr kumimoji="1" lang="zh-CN" altLang="en-US" sz="2000" dirty="0">
                  <a:solidFill>
                    <a:schemeClr val="tx1">
                      <a:lumMod val="65000"/>
                      <a:lumOff val="35000"/>
                    </a:schemeClr>
                  </a:solidFill>
                  <a:latin typeface="+mn-lt"/>
                  <a:ea typeface="+mn-ea"/>
                </a:rPr>
                <a:t>请求服务</a:t>
              </a:r>
            </a:p>
          </p:txBody>
        </p:sp>
      </p:grpSp>
      <p:grpSp>
        <p:nvGrpSpPr>
          <p:cNvPr id="109" name="Group 38"/>
          <p:cNvGrpSpPr>
            <a:grpSpLocks/>
          </p:cNvGrpSpPr>
          <p:nvPr/>
        </p:nvGrpSpPr>
        <p:grpSpPr bwMode="auto">
          <a:xfrm>
            <a:off x="6448515" y="2932777"/>
            <a:ext cx="2663425" cy="759160"/>
            <a:chOff x="1091" y="1457"/>
            <a:chExt cx="2947" cy="693"/>
          </a:xfrm>
        </p:grpSpPr>
        <p:sp>
          <p:nvSpPr>
            <p:cNvPr id="110" name="Freeform 39"/>
            <p:cNvSpPr>
              <a:spLocks/>
            </p:cNvSpPr>
            <p:nvPr/>
          </p:nvSpPr>
          <p:spPr bwMode="auto">
            <a:xfrm rot="-10800000">
              <a:off x="1091" y="1457"/>
              <a:ext cx="2947" cy="416"/>
            </a:xfrm>
            <a:custGeom>
              <a:avLst/>
              <a:gdLst/>
              <a:ahLst/>
              <a:cxnLst>
                <a:cxn ang="0">
                  <a:pos x="0" y="0"/>
                </a:cxn>
                <a:cxn ang="0">
                  <a:pos x="2112" y="192"/>
                </a:cxn>
              </a:cxnLst>
              <a:rect l="0" t="0" r="r" b="b"/>
              <a:pathLst>
                <a:path w="2112" h="192">
                  <a:moveTo>
                    <a:pt x="0" y="0"/>
                  </a:moveTo>
                  <a:lnTo>
                    <a:pt x="2112" y="192"/>
                  </a:lnTo>
                </a:path>
              </a:pathLst>
            </a:custGeom>
            <a:noFill/>
            <a:ln w="57150" cap="flat" cmpd="sng">
              <a:solidFill>
                <a:srgbClr val="0000CC">
                  <a:alpha val="56000"/>
                </a:srgbClr>
              </a:solidFill>
              <a:prstDash val="sysDot"/>
              <a:round/>
              <a:headEnd type="none" w="med" len="lg"/>
              <a:tailEnd type="triangle" w="med" len="med"/>
            </a:ln>
            <a:effectLst/>
          </p:spPr>
          <p:txBody>
            <a:bodyPr/>
            <a:lstStyle/>
            <a:p>
              <a:endParaRPr lang="zh-CN" altLang="en-US" sz="2000">
                <a:ln>
                  <a:solidFill>
                    <a:srgbClr val="002060"/>
                  </a:solidFill>
                </a:ln>
                <a:solidFill>
                  <a:schemeClr val="tx1">
                    <a:lumMod val="65000"/>
                    <a:lumOff val="35000"/>
                  </a:schemeClr>
                </a:solidFill>
                <a:latin typeface="+mn-lt"/>
                <a:ea typeface="+mn-ea"/>
              </a:endParaRPr>
            </a:p>
          </p:txBody>
        </p:sp>
        <p:sp>
          <p:nvSpPr>
            <p:cNvPr id="111" name="Text Box 40"/>
            <p:cNvSpPr txBox="1">
              <a:spLocks noChangeArrowheads="1"/>
            </p:cNvSpPr>
            <p:nvPr/>
          </p:nvSpPr>
          <p:spPr bwMode="auto">
            <a:xfrm rot="499003">
              <a:off x="1624" y="1687"/>
              <a:ext cx="1846" cy="463"/>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② </a:t>
              </a:r>
              <a:r>
                <a:rPr kumimoji="1" lang="zh-CN" altLang="en-US" sz="2000" dirty="0">
                  <a:solidFill>
                    <a:schemeClr val="tx1">
                      <a:lumMod val="65000"/>
                      <a:lumOff val="35000"/>
                    </a:schemeClr>
                  </a:solidFill>
                  <a:latin typeface="+mn-lt"/>
                  <a:ea typeface="+mn-ea"/>
                </a:rPr>
                <a:t>得到服务</a:t>
              </a:r>
            </a:p>
          </p:txBody>
        </p:sp>
      </p:grpSp>
      <p:sp>
        <p:nvSpPr>
          <p:cNvPr id="112" name="Text Box 41"/>
          <p:cNvSpPr txBox="1">
            <a:spLocks noChangeArrowheads="1"/>
          </p:cNvSpPr>
          <p:nvPr/>
        </p:nvSpPr>
        <p:spPr bwMode="auto">
          <a:xfrm>
            <a:off x="6085197" y="3154063"/>
            <a:ext cx="729487" cy="507124"/>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客户</a:t>
            </a:r>
          </a:p>
        </p:txBody>
      </p:sp>
      <p:sp>
        <p:nvSpPr>
          <p:cNvPr id="113" name="Text Box 42"/>
          <p:cNvSpPr txBox="1">
            <a:spLocks noChangeArrowheads="1"/>
          </p:cNvSpPr>
          <p:nvPr/>
        </p:nvSpPr>
        <p:spPr bwMode="auto">
          <a:xfrm>
            <a:off x="9050482" y="3842019"/>
            <a:ext cx="997680" cy="507124"/>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服务器</a:t>
            </a:r>
          </a:p>
        </p:txBody>
      </p:sp>
      <p:sp>
        <p:nvSpPr>
          <p:cNvPr id="114" name="Text Box 43"/>
          <p:cNvSpPr txBox="1">
            <a:spLocks noChangeArrowheads="1"/>
          </p:cNvSpPr>
          <p:nvPr/>
        </p:nvSpPr>
        <p:spPr bwMode="auto">
          <a:xfrm>
            <a:off x="5928953" y="5769908"/>
            <a:ext cx="4161717" cy="707886"/>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客户 </a:t>
            </a:r>
            <a:r>
              <a:rPr lang="en-US" altLang="zh-CN" sz="2000" dirty="0">
                <a:solidFill>
                  <a:schemeClr val="tx1">
                    <a:lumMod val="65000"/>
                    <a:lumOff val="35000"/>
                  </a:schemeClr>
                </a:solidFill>
                <a:latin typeface="+mn-lt"/>
                <a:ea typeface="+mn-ea"/>
              </a:rPr>
              <a:t>A </a:t>
            </a:r>
            <a:r>
              <a:rPr lang="zh-CN" altLang="en-US" sz="2000" dirty="0">
                <a:solidFill>
                  <a:schemeClr val="tx1">
                    <a:lumMod val="65000"/>
                    <a:lumOff val="35000"/>
                  </a:schemeClr>
                </a:solidFill>
                <a:latin typeface="+mn-lt"/>
                <a:ea typeface="+mn-ea"/>
              </a:rPr>
              <a:t>向服务器 </a:t>
            </a:r>
            <a:r>
              <a:rPr lang="en-US" altLang="zh-CN" sz="2000" dirty="0">
                <a:solidFill>
                  <a:schemeClr val="tx1">
                    <a:lumMod val="65000"/>
                    <a:lumOff val="35000"/>
                  </a:schemeClr>
                </a:solidFill>
                <a:latin typeface="+mn-lt"/>
                <a:ea typeface="+mn-ea"/>
              </a:rPr>
              <a:t>B </a:t>
            </a:r>
            <a:r>
              <a:rPr lang="zh-CN" altLang="en-US" sz="2000" dirty="0">
                <a:solidFill>
                  <a:schemeClr val="tx1">
                    <a:lumMod val="65000"/>
                    <a:lumOff val="35000"/>
                  </a:schemeClr>
                </a:solidFill>
                <a:latin typeface="+mn-lt"/>
                <a:ea typeface="+mn-ea"/>
              </a:rPr>
              <a:t>发出请求服务，</a:t>
            </a:r>
          </a:p>
          <a:p>
            <a:r>
              <a:rPr lang="zh-CN" altLang="en-US" sz="2000" dirty="0">
                <a:solidFill>
                  <a:schemeClr val="tx1">
                    <a:lumMod val="65000"/>
                    <a:lumOff val="35000"/>
                  </a:schemeClr>
                </a:solidFill>
                <a:latin typeface="+mn-lt"/>
                <a:ea typeface="+mn-ea"/>
              </a:rPr>
              <a:t>而服务器 </a:t>
            </a:r>
            <a:r>
              <a:rPr lang="en-US" altLang="zh-CN" sz="2000" dirty="0">
                <a:solidFill>
                  <a:schemeClr val="tx1">
                    <a:lumMod val="65000"/>
                    <a:lumOff val="35000"/>
                  </a:schemeClr>
                </a:solidFill>
                <a:latin typeface="+mn-lt"/>
                <a:ea typeface="+mn-ea"/>
              </a:rPr>
              <a:t>B </a:t>
            </a:r>
            <a:r>
              <a:rPr lang="zh-CN" altLang="en-US" sz="2000" dirty="0">
                <a:solidFill>
                  <a:schemeClr val="tx1">
                    <a:lumMod val="65000"/>
                    <a:lumOff val="35000"/>
                  </a:schemeClr>
                </a:solidFill>
                <a:latin typeface="+mn-lt"/>
                <a:ea typeface="+mn-ea"/>
              </a:rPr>
              <a:t>向客户 </a:t>
            </a:r>
            <a:r>
              <a:rPr lang="en-US" altLang="zh-CN" sz="2000" dirty="0">
                <a:solidFill>
                  <a:schemeClr val="tx1">
                    <a:lumMod val="65000"/>
                    <a:lumOff val="35000"/>
                  </a:schemeClr>
                </a:solidFill>
                <a:latin typeface="+mn-lt"/>
                <a:ea typeface="+mn-ea"/>
              </a:rPr>
              <a:t>A </a:t>
            </a:r>
            <a:r>
              <a:rPr lang="zh-CN" altLang="en-US" sz="2000" dirty="0">
                <a:solidFill>
                  <a:schemeClr val="tx1">
                    <a:lumMod val="65000"/>
                    <a:lumOff val="35000"/>
                  </a:schemeClr>
                </a:solidFill>
                <a:latin typeface="+mn-lt"/>
                <a:ea typeface="+mn-ea"/>
              </a:rPr>
              <a:t>提供服务。</a:t>
            </a:r>
          </a:p>
        </p:txBody>
      </p:sp>
      <p:grpSp>
        <p:nvGrpSpPr>
          <p:cNvPr id="115" name="组合 114"/>
          <p:cNvGrpSpPr/>
          <p:nvPr/>
        </p:nvGrpSpPr>
        <p:grpSpPr>
          <a:xfrm>
            <a:off x="6067033" y="2660110"/>
            <a:ext cx="628926" cy="399470"/>
            <a:chOff x="5173662" y="745331"/>
            <a:chExt cx="1679575" cy="1066800"/>
          </a:xfrm>
        </p:grpSpPr>
        <p:sp>
          <p:nvSpPr>
            <p:cNvPr id="11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p:cNvGrpSpPr/>
          <p:nvPr/>
        </p:nvGrpSpPr>
        <p:grpSpPr>
          <a:xfrm>
            <a:off x="6841707" y="2014557"/>
            <a:ext cx="628926" cy="399470"/>
            <a:chOff x="5173662" y="745331"/>
            <a:chExt cx="1679575" cy="1066800"/>
          </a:xfrm>
        </p:grpSpPr>
        <p:sp>
          <p:nvSpPr>
            <p:cNvPr id="12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5" name="组合 124"/>
          <p:cNvGrpSpPr/>
          <p:nvPr/>
        </p:nvGrpSpPr>
        <p:grpSpPr>
          <a:xfrm>
            <a:off x="8435924" y="1946397"/>
            <a:ext cx="628926" cy="399470"/>
            <a:chOff x="5173662" y="745331"/>
            <a:chExt cx="1679575" cy="1066800"/>
          </a:xfrm>
        </p:grpSpPr>
        <p:sp>
          <p:nvSpPr>
            <p:cNvPr id="12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0" name="组合 129"/>
          <p:cNvGrpSpPr/>
          <p:nvPr/>
        </p:nvGrpSpPr>
        <p:grpSpPr>
          <a:xfrm>
            <a:off x="6247166" y="4248075"/>
            <a:ext cx="628926" cy="399470"/>
            <a:chOff x="5173662" y="745331"/>
            <a:chExt cx="1679575" cy="1066800"/>
          </a:xfrm>
        </p:grpSpPr>
        <p:sp>
          <p:nvSpPr>
            <p:cNvPr id="13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5" name="组合 134"/>
          <p:cNvGrpSpPr/>
          <p:nvPr/>
        </p:nvGrpSpPr>
        <p:grpSpPr>
          <a:xfrm>
            <a:off x="7054533" y="4705132"/>
            <a:ext cx="628926" cy="399470"/>
            <a:chOff x="5173662" y="745331"/>
            <a:chExt cx="1679575" cy="1066800"/>
          </a:xfrm>
        </p:grpSpPr>
        <p:sp>
          <p:nvSpPr>
            <p:cNvPr id="13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0" name="组合 139"/>
          <p:cNvGrpSpPr/>
          <p:nvPr/>
        </p:nvGrpSpPr>
        <p:grpSpPr>
          <a:xfrm>
            <a:off x="8328818" y="4694407"/>
            <a:ext cx="628926" cy="399470"/>
            <a:chOff x="5173662" y="745331"/>
            <a:chExt cx="1679575" cy="1066800"/>
          </a:xfrm>
        </p:grpSpPr>
        <p:sp>
          <p:nvSpPr>
            <p:cNvPr id="14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5" name="图片 1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3913" y="3008133"/>
            <a:ext cx="503931" cy="833886"/>
          </a:xfrm>
          <a:prstGeom prst="rect">
            <a:avLst/>
          </a:prstGeom>
        </p:spPr>
      </p:pic>
    </p:spTree>
    <p:extLst>
      <p:ext uri="{BB962C8B-B14F-4D97-AF65-F5344CB8AC3E}">
        <p14:creationId xmlns:p14="http://schemas.microsoft.com/office/powerpoint/2010/main" val="167695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2000"/>
                                        <p:tgtEl>
                                          <p:spTgt spid="106"/>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right)">
                                      <p:cBhvr>
                                        <p:cTn id="11" dur="2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客户软件的特点 </a:t>
            </a:r>
          </a:p>
        </p:txBody>
      </p:sp>
      <p:cxnSp>
        <p:nvCxnSpPr>
          <p:cNvPr id="144" name="直接连接符 143"/>
          <p:cNvCxnSpPr/>
          <p:nvPr/>
        </p:nvCxnSpPr>
        <p:spPr>
          <a:xfrm>
            <a:off x="0" y="1859340"/>
            <a:ext cx="12191999"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59034" y="6028251"/>
            <a:ext cx="12191999"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46" name="文本框 9"/>
          <p:cNvSpPr txBox="1"/>
          <p:nvPr/>
        </p:nvSpPr>
        <p:spPr>
          <a:xfrm>
            <a:off x="1374775" y="2171780"/>
            <a:ext cx="10112305" cy="1015663"/>
          </a:xfrm>
          <a:prstGeom prst="rect">
            <a:avLst/>
          </a:prstGeom>
          <a:noFill/>
        </p:spPr>
        <p:txBody>
          <a:bodyPr wrap="square" rtlCol="0">
            <a:spAutoFit/>
          </a:bodyPr>
          <a:lstStyle/>
          <a:p>
            <a:pPr>
              <a:lnSpc>
                <a:spcPct val="150000"/>
              </a:lnSpc>
            </a:pPr>
            <a:r>
              <a:rPr lang="zh-CN" altLang="en-US" sz="2000" dirty="0"/>
              <a:t>被用户调用后运行，在通信时主动向远地服务器发起通信（请求服务）。因此，客户程序必须知道服务器程序的地址。</a:t>
            </a:r>
          </a:p>
        </p:txBody>
      </p:sp>
      <p:grpSp>
        <p:nvGrpSpPr>
          <p:cNvPr id="147" name="组合 146"/>
          <p:cNvGrpSpPr/>
          <p:nvPr/>
        </p:nvGrpSpPr>
        <p:grpSpPr>
          <a:xfrm>
            <a:off x="598618" y="2366284"/>
            <a:ext cx="579307" cy="626654"/>
            <a:chOff x="6242320" y="1105727"/>
            <a:chExt cx="579005" cy="626655"/>
          </a:xfrm>
        </p:grpSpPr>
        <p:sp>
          <p:nvSpPr>
            <p:cNvPr id="148"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chemeClr val="accent4"/>
                  </a:solidFill>
                  <a:latin typeface="Impact" pitchFamily="34" charset="0"/>
                  <a:ea typeface="微软雅黑" pitchFamily="34" charset="-122"/>
                </a:rPr>
                <a:t>01</a:t>
              </a:r>
              <a:endParaRPr lang="zh-CN" altLang="en-US" sz="3200" dirty="0">
                <a:solidFill>
                  <a:schemeClr val="accent4"/>
                </a:solidFill>
                <a:latin typeface="微软雅黑" pitchFamily="34" charset="-122"/>
                <a:ea typeface="微软雅黑" pitchFamily="34" charset="-122"/>
              </a:endParaRPr>
            </a:p>
          </p:txBody>
        </p:sp>
        <p:sp>
          <p:nvSpPr>
            <p:cNvPr id="149" name="文本框 22"/>
            <p:cNvSpPr txBox="1"/>
            <p:nvPr/>
          </p:nvSpPr>
          <p:spPr>
            <a:xfrm>
              <a:off x="6242320" y="1516938"/>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50" name="组合 149"/>
          <p:cNvGrpSpPr/>
          <p:nvPr/>
        </p:nvGrpSpPr>
        <p:grpSpPr>
          <a:xfrm>
            <a:off x="596860" y="3543569"/>
            <a:ext cx="579307" cy="626655"/>
            <a:chOff x="6242320" y="1105727"/>
            <a:chExt cx="579005" cy="626656"/>
          </a:xfrm>
        </p:grpSpPr>
        <p:sp>
          <p:nvSpPr>
            <p:cNvPr id="15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chemeClr val="accent5"/>
                  </a:solidFill>
                  <a:latin typeface="Impact" pitchFamily="34" charset="0"/>
                  <a:ea typeface="微软雅黑" pitchFamily="34" charset="-122"/>
                </a:rPr>
                <a:t>02</a:t>
              </a:r>
              <a:endParaRPr lang="zh-CN" altLang="en-US" sz="3200" dirty="0">
                <a:solidFill>
                  <a:schemeClr val="accent5"/>
                </a:solidFill>
                <a:latin typeface="微软雅黑" pitchFamily="34" charset="-122"/>
                <a:ea typeface="微软雅黑" pitchFamily="34" charset="-122"/>
              </a:endParaRPr>
            </a:p>
          </p:txBody>
        </p:sp>
        <p:sp>
          <p:nvSpPr>
            <p:cNvPr id="15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chemeClr val="accent3"/>
                  </a:solidFill>
                  <a:latin typeface="Leelawadee" panose="020B0502040204020203" pitchFamily="34" charset="-34"/>
                  <a:cs typeface="Leelawadee" panose="020B0502040204020203" pitchFamily="34" charset="-34"/>
                </a:rPr>
                <a:t>OPTION</a:t>
              </a:r>
              <a:endParaRPr lang="zh-CN" altLang="en-US" sz="800" b="1" dirty="0">
                <a:solidFill>
                  <a:schemeClr val="accent3"/>
                </a:solidFill>
                <a:latin typeface="Leelawadee" panose="020B0502040204020203" pitchFamily="34" charset="-34"/>
                <a:cs typeface="Leelawadee" panose="020B0502040204020203" pitchFamily="34" charset="-34"/>
              </a:endParaRPr>
            </a:p>
          </p:txBody>
        </p:sp>
      </p:grpSp>
      <p:grpSp>
        <p:nvGrpSpPr>
          <p:cNvPr id="153" name="组合 152"/>
          <p:cNvGrpSpPr/>
          <p:nvPr/>
        </p:nvGrpSpPr>
        <p:grpSpPr>
          <a:xfrm>
            <a:off x="572437" y="4392231"/>
            <a:ext cx="579307" cy="626655"/>
            <a:chOff x="6242320" y="1105727"/>
            <a:chExt cx="579005" cy="626656"/>
          </a:xfrm>
        </p:grpSpPr>
        <p:sp>
          <p:nvSpPr>
            <p:cNvPr id="154" name="TextBox 6"/>
            <p:cNvSpPr txBox="1"/>
            <p:nvPr/>
          </p:nvSpPr>
          <p:spPr>
            <a:xfrm>
              <a:off x="6327224" y="1105727"/>
              <a:ext cx="448425" cy="492443"/>
            </a:xfrm>
            <a:prstGeom prst="rect">
              <a:avLst/>
            </a:prstGeom>
            <a:noFill/>
            <a:ln>
              <a:noFill/>
            </a:ln>
          </p:spPr>
          <p:txBody>
            <a:bodyPr vert="horz" wrap="square" lIns="0" tIns="0" rIns="0" bIns="0" rtlCol="0" anchor="ctr">
              <a:spAutoFit/>
            </a:bodyPr>
            <a:lstStyle/>
            <a:p>
              <a:pPr algn="l"/>
              <a:r>
                <a:rPr lang="en-US" altLang="zh-CN" sz="3200" dirty="0">
                  <a:solidFill>
                    <a:srgbClr val="7CC43A"/>
                  </a:solidFill>
                  <a:latin typeface="Impact" pitchFamily="34" charset="0"/>
                  <a:ea typeface="微软雅黑" pitchFamily="34" charset="-122"/>
                </a:rPr>
                <a:t>03</a:t>
              </a:r>
              <a:endParaRPr lang="zh-CN" altLang="en-US" sz="3200" dirty="0">
                <a:solidFill>
                  <a:srgbClr val="7CC43A"/>
                </a:solidFill>
                <a:latin typeface="微软雅黑" pitchFamily="34" charset="-122"/>
                <a:ea typeface="微软雅黑" pitchFamily="34" charset="-122"/>
              </a:endParaRPr>
            </a:p>
          </p:txBody>
        </p:sp>
        <p:sp>
          <p:nvSpPr>
            <p:cNvPr id="155"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56" name="TextBox 155"/>
          <p:cNvSpPr txBox="1"/>
          <p:nvPr/>
        </p:nvSpPr>
        <p:spPr>
          <a:xfrm>
            <a:off x="1374775" y="3693807"/>
            <a:ext cx="6308541" cy="400110"/>
          </a:xfrm>
          <a:prstGeom prst="rect">
            <a:avLst/>
          </a:prstGeom>
          <a:noFill/>
        </p:spPr>
        <p:txBody>
          <a:bodyPr wrap="square" rtlCol="0">
            <a:spAutoFit/>
          </a:bodyPr>
          <a:lstStyle/>
          <a:p>
            <a:r>
              <a:rPr lang="zh-CN" altLang="en-US" sz="2000" dirty="0"/>
              <a:t>可与多个服务器进行通信。 </a:t>
            </a:r>
          </a:p>
        </p:txBody>
      </p:sp>
      <p:sp>
        <p:nvSpPr>
          <p:cNvPr id="157" name="TextBox 156"/>
          <p:cNvSpPr txBox="1"/>
          <p:nvPr/>
        </p:nvSpPr>
        <p:spPr>
          <a:xfrm>
            <a:off x="1450975" y="4558667"/>
            <a:ext cx="7010400" cy="400110"/>
          </a:xfrm>
          <a:prstGeom prst="rect">
            <a:avLst/>
          </a:prstGeom>
          <a:noFill/>
        </p:spPr>
        <p:txBody>
          <a:bodyPr wrap="square" rtlCol="0">
            <a:spAutoFit/>
          </a:bodyPr>
          <a:lstStyle/>
          <a:p>
            <a:r>
              <a:rPr lang="zh-CN" altLang="en-US" sz="2000" dirty="0"/>
              <a:t>不需要特殊的硬件和很复杂的操作系统。 </a:t>
            </a:r>
          </a:p>
        </p:txBody>
      </p:sp>
      <p:sp>
        <p:nvSpPr>
          <p:cNvPr id="162" name="矩形 161"/>
          <p:cNvSpPr/>
          <p:nvPr/>
        </p:nvSpPr>
        <p:spPr>
          <a:xfrm>
            <a:off x="725300" y="3187443"/>
            <a:ext cx="10761780" cy="89951"/>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710786" y="4170224"/>
            <a:ext cx="10776294" cy="86977"/>
          </a:xfrm>
          <a:prstGeom prst="rect">
            <a:avLst/>
          </a:prstGeom>
          <a:solidFill>
            <a:srgbClr val="1A8AB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164" name="矩形 163"/>
          <p:cNvSpPr/>
          <p:nvPr/>
        </p:nvSpPr>
        <p:spPr>
          <a:xfrm>
            <a:off x="657974" y="5086326"/>
            <a:ext cx="10829106" cy="86134"/>
          </a:xfrm>
          <a:prstGeom prst="rect">
            <a:avLst/>
          </a:prstGeom>
          <a:solidFill>
            <a:srgbClr val="74B83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CC43A"/>
              </a:solidFill>
            </a:endParaRPr>
          </a:p>
        </p:txBody>
      </p:sp>
      <p:sp>
        <p:nvSpPr>
          <p:cNvPr id="166" name="内容占位符 3"/>
          <p:cNvSpPr txBox="1">
            <a:spLocks/>
          </p:cNvSpPr>
          <p:nvPr/>
        </p:nvSpPr>
        <p:spPr>
          <a:xfrm>
            <a:off x="10841195" y="5430815"/>
            <a:ext cx="1291770" cy="631371"/>
          </a:xfrm>
          <a:prstGeom prst="rect">
            <a:avLst/>
          </a:prstGeom>
          <a:solidFill>
            <a:schemeClr val="accent2"/>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
        <p:nvSpPr>
          <p:cNvPr id="167" name="内容占位符 3"/>
          <p:cNvSpPr txBox="1">
            <a:spLocks/>
          </p:cNvSpPr>
          <p:nvPr/>
        </p:nvSpPr>
        <p:spPr>
          <a:xfrm>
            <a:off x="9636509" y="5430814"/>
            <a:ext cx="943427" cy="631371"/>
          </a:xfrm>
          <a:prstGeom prst="rect">
            <a:avLst/>
          </a:prstGeom>
          <a:solidFill>
            <a:schemeClr val="accent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
        <p:nvSpPr>
          <p:cNvPr id="168" name="内容占位符 3"/>
          <p:cNvSpPr txBox="1">
            <a:spLocks/>
          </p:cNvSpPr>
          <p:nvPr/>
        </p:nvSpPr>
        <p:spPr>
          <a:xfrm>
            <a:off x="8838223" y="5430816"/>
            <a:ext cx="522513" cy="631371"/>
          </a:xfrm>
          <a:prstGeom prst="rect">
            <a:avLst/>
          </a:prstGeom>
          <a:solidFill>
            <a:schemeClr val="accent6"/>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Tree>
    <p:extLst>
      <p:ext uri="{BB962C8B-B14F-4D97-AF65-F5344CB8AC3E}">
        <p14:creationId xmlns:p14="http://schemas.microsoft.com/office/powerpoint/2010/main" val="1347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6" grpId="0"/>
      <p:bldP spid="157" grpId="0"/>
      <p:bldP spid="162" grpId="0" animBg="1"/>
      <p:bldP spid="163" grpId="0" animBg="1"/>
      <p:bldP spid="1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对等连接方式 </a:t>
            </a:r>
          </a:p>
        </p:txBody>
      </p:sp>
      <p:sp>
        <p:nvSpPr>
          <p:cNvPr id="44" name="内容占位符 2"/>
          <p:cNvSpPr txBox="1">
            <a:spLocks/>
          </p:cNvSpPr>
          <p:nvPr/>
        </p:nvSpPr>
        <p:spPr>
          <a:xfrm>
            <a:off x="270920" y="1327346"/>
            <a:ext cx="4761455" cy="1600200"/>
          </a:xfrm>
          <a:prstGeom prst="rect">
            <a:avLst/>
          </a:prstGeom>
        </p:spPr>
        <p:txBody>
          <a:bodyPr vert="horz" lIns="91440" tIns="45720" rIns="91440" bIns="45720" rtlCol="0">
            <a:normAutofit fontScale="92500" lnSpcReduction="10000"/>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dirty="0"/>
              <a:t>在</a:t>
            </a:r>
            <a:r>
              <a:rPr lang="zh-CN" altLang="en-US" sz="1800" dirty="0">
                <a:solidFill>
                  <a:srgbClr val="CC0000"/>
                </a:solidFill>
              </a:rPr>
              <a:t>对等连接</a:t>
            </a:r>
            <a:r>
              <a:rPr lang="en-US" altLang="zh-CN" sz="1800" dirty="0"/>
              <a:t>(peer-to-peer</a:t>
            </a:r>
            <a:r>
              <a:rPr lang="zh-CN" altLang="en-US" sz="1800" dirty="0"/>
              <a:t>，简写为</a:t>
            </a:r>
            <a:r>
              <a:rPr lang="en-US" altLang="zh-CN" sz="1800" dirty="0">
                <a:solidFill>
                  <a:srgbClr val="CC0000"/>
                </a:solidFill>
              </a:rPr>
              <a:t>P2P</a:t>
            </a:r>
            <a:r>
              <a:rPr lang="en-US" altLang="zh-CN" sz="1800" dirty="0"/>
              <a:t>)</a:t>
            </a:r>
            <a:r>
              <a:rPr lang="zh-CN" altLang="en-US" sz="1800" dirty="0"/>
              <a:t> 方式的网络应用中，通常没有固定的服务请求者和服务提供者，分布在网络中的应用进程是对等的，被称为</a:t>
            </a:r>
            <a:r>
              <a:rPr lang="zh-CN" altLang="en-US" sz="1800" dirty="0">
                <a:solidFill>
                  <a:srgbClr val="C00000"/>
                </a:solidFill>
              </a:rPr>
              <a:t>对等方</a:t>
            </a:r>
          </a:p>
        </p:txBody>
      </p:sp>
      <p:sp>
        <p:nvSpPr>
          <p:cNvPr id="46" name="内容占位符 2"/>
          <p:cNvSpPr txBox="1">
            <a:spLocks/>
          </p:cNvSpPr>
          <p:nvPr/>
        </p:nvSpPr>
        <p:spPr>
          <a:xfrm>
            <a:off x="105839" y="3765746"/>
            <a:ext cx="4774136" cy="25908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0">
              <a:lnSpc>
                <a:spcPct val="140000"/>
              </a:lnSpc>
            </a:pPr>
            <a:r>
              <a:rPr lang="zh-CN" altLang="en-US" sz="1800" dirty="0">
                <a:solidFill>
                  <a:srgbClr val="000000">
                    <a:lumMod val="75000"/>
                    <a:lumOff val="25000"/>
                  </a:srgbClr>
                </a:solidFill>
              </a:rPr>
              <a:t>对等连接方式从本质上看仍然是使用客户服务器方式，只是对等连接中的每一个主机既是客户又同时是服务器。</a:t>
            </a:r>
          </a:p>
          <a:p>
            <a:pPr lvl="0">
              <a:lnSpc>
                <a:spcPct val="140000"/>
              </a:lnSpc>
            </a:pPr>
            <a:r>
              <a:rPr lang="zh-CN" altLang="en-US" sz="1800" dirty="0">
                <a:solidFill>
                  <a:srgbClr val="000000">
                    <a:lumMod val="75000"/>
                    <a:lumOff val="25000"/>
                  </a:srgbClr>
                </a:solidFill>
              </a:rPr>
              <a:t>例如主机 </a:t>
            </a:r>
            <a:r>
              <a:rPr lang="en-US" altLang="zh-CN" sz="1800" dirty="0">
                <a:solidFill>
                  <a:srgbClr val="000000">
                    <a:lumMod val="75000"/>
                    <a:lumOff val="25000"/>
                  </a:srgbClr>
                </a:solidFill>
              </a:rPr>
              <a:t>C </a:t>
            </a:r>
            <a:r>
              <a:rPr lang="zh-CN" altLang="en-US" sz="1800" dirty="0">
                <a:solidFill>
                  <a:srgbClr val="000000">
                    <a:lumMod val="75000"/>
                    <a:lumOff val="25000"/>
                  </a:srgbClr>
                </a:solidFill>
              </a:rPr>
              <a:t>请求 </a:t>
            </a:r>
            <a:r>
              <a:rPr lang="en-US" altLang="zh-CN" sz="1800" dirty="0">
                <a:solidFill>
                  <a:srgbClr val="000000">
                    <a:lumMod val="75000"/>
                    <a:lumOff val="25000"/>
                  </a:srgbClr>
                </a:solidFill>
              </a:rPr>
              <a:t>D </a:t>
            </a:r>
            <a:r>
              <a:rPr lang="zh-CN" altLang="en-US" sz="1800" dirty="0">
                <a:solidFill>
                  <a:srgbClr val="000000">
                    <a:lumMod val="75000"/>
                    <a:lumOff val="25000"/>
                  </a:srgbClr>
                </a:solidFill>
              </a:rPr>
              <a:t>的服务时，</a:t>
            </a:r>
            <a:r>
              <a:rPr lang="en-US" altLang="zh-CN" sz="1800" dirty="0">
                <a:solidFill>
                  <a:srgbClr val="000000">
                    <a:lumMod val="75000"/>
                    <a:lumOff val="25000"/>
                  </a:srgbClr>
                </a:solidFill>
              </a:rPr>
              <a:t>C </a:t>
            </a:r>
            <a:r>
              <a:rPr lang="zh-CN" altLang="en-US" sz="1800" dirty="0">
                <a:solidFill>
                  <a:srgbClr val="000000">
                    <a:lumMod val="75000"/>
                    <a:lumOff val="25000"/>
                  </a:srgbClr>
                </a:solidFill>
              </a:rPr>
              <a:t>是客户，</a:t>
            </a:r>
            <a:r>
              <a:rPr lang="en-US" altLang="zh-CN" sz="1800" dirty="0">
                <a:solidFill>
                  <a:srgbClr val="000000">
                    <a:lumMod val="75000"/>
                    <a:lumOff val="25000"/>
                  </a:srgbClr>
                </a:solidFill>
              </a:rPr>
              <a:t>D </a:t>
            </a:r>
            <a:r>
              <a:rPr lang="zh-CN" altLang="en-US" sz="1800" dirty="0">
                <a:solidFill>
                  <a:srgbClr val="000000">
                    <a:lumMod val="75000"/>
                    <a:lumOff val="25000"/>
                  </a:srgbClr>
                </a:solidFill>
              </a:rPr>
              <a:t>是服务器。但如果 </a:t>
            </a:r>
            <a:r>
              <a:rPr lang="en-US" altLang="zh-CN" sz="1800" dirty="0">
                <a:solidFill>
                  <a:srgbClr val="000000">
                    <a:lumMod val="75000"/>
                    <a:lumOff val="25000"/>
                  </a:srgbClr>
                </a:solidFill>
              </a:rPr>
              <a:t>C </a:t>
            </a:r>
            <a:r>
              <a:rPr lang="zh-CN" altLang="en-US" sz="1800" dirty="0">
                <a:solidFill>
                  <a:srgbClr val="000000">
                    <a:lumMod val="75000"/>
                    <a:lumOff val="25000"/>
                  </a:srgbClr>
                </a:solidFill>
              </a:rPr>
              <a:t>又同时向 </a:t>
            </a:r>
            <a:r>
              <a:rPr lang="en-US" altLang="zh-CN" sz="1800" dirty="0">
                <a:solidFill>
                  <a:srgbClr val="000000">
                    <a:lumMod val="75000"/>
                    <a:lumOff val="25000"/>
                  </a:srgbClr>
                </a:solidFill>
              </a:rPr>
              <a:t>F</a:t>
            </a:r>
            <a:r>
              <a:rPr lang="zh-CN" altLang="en-US" sz="1800" dirty="0">
                <a:solidFill>
                  <a:srgbClr val="000000">
                    <a:lumMod val="75000"/>
                    <a:lumOff val="25000"/>
                  </a:srgbClr>
                </a:solidFill>
              </a:rPr>
              <a:t>提供服务，那么 </a:t>
            </a:r>
            <a:r>
              <a:rPr lang="en-US" altLang="zh-CN" sz="1800" dirty="0">
                <a:solidFill>
                  <a:srgbClr val="000000">
                    <a:lumMod val="75000"/>
                    <a:lumOff val="25000"/>
                  </a:srgbClr>
                </a:solidFill>
              </a:rPr>
              <a:t>C </a:t>
            </a:r>
            <a:r>
              <a:rPr lang="zh-CN" altLang="en-US" sz="1800" dirty="0">
                <a:solidFill>
                  <a:srgbClr val="000000">
                    <a:lumMod val="75000"/>
                    <a:lumOff val="25000"/>
                  </a:srgbClr>
                </a:solidFill>
              </a:rPr>
              <a:t>又同时起着服务器的作用。</a:t>
            </a:r>
          </a:p>
        </p:txBody>
      </p:sp>
      <p:sp>
        <p:nvSpPr>
          <p:cNvPr id="49" name="内容占位符 4"/>
          <p:cNvSpPr txBox="1">
            <a:spLocks/>
          </p:cNvSpPr>
          <p:nvPr/>
        </p:nvSpPr>
        <p:spPr>
          <a:xfrm>
            <a:off x="270920" y="3111098"/>
            <a:ext cx="4609055" cy="464458"/>
          </a:xfrm>
          <a:prstGeom prst="rect">
            <a:avLst/>
          </a:prstGeom>
          <a:solidFill>
            <a:srgbClr val="5E5E5E"/>
          </a:solidFill>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0" indent="0">
              <a:buNone/>
            </a:pPr>
            <a:r>
              <a:rPr lang="zh-CN" altLang="en-US" b="1" dirty="0">
                <a:solidFill>
                  <a:srgbClr val="FFFFFF"/>
                </a:solidFill>
              </a:rPr>
              <a:t>对等连接方式的特点</a:t>
            </a:r>
            <a:endParaRPr kumimoji="0" lang="zh-CN" altLang="en-US" sz="2000" b="1" i="0" u="none" strike="noStrike" kern="1200" cap="none" spc="0" normalizeH="0" baseline="0" noProof="0" dirty="0">
              <a:ln>
                <a:noFill/>
              </a:ln>
              <a:solidFill>
                <a:srgbClr val="FFFFFF"/>
              </a:solidFill>
              <a:effectLst/>
              <a:uLnTx/>
              <a:uFillTx/>
              <a:latin typeface="Arial"/>
              <a:ea typeface="微软雅黑"/>
              <a:cs typeface="+mn-cs"/>
            </a:endParaRPr>
          </a:p>
        </p:txBody>
      </p:sp>
      <p:cxnSp>
        <p:nvCxnSpPr>
          <p:cNvPr id="19" name="直接连接符 18"/>
          <p:cNvCxnSpPr/>
          <p:nvPr/>
        </p:nvCxnSpPr>
        <p:spPr>
          <a:xfrm flipH="1">
            <a:off x="5032375" y="1143794"/>
            <a:ext cx="76200" cy="5334000"/>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50" name="Oval 2"/>
          <p:cNvSpPr>
            <a:spLocks noChangeArrowheads="1"/>
          </p:cNvSpPr>
          <p:nvPr/>
        </p:nvSpPr>
        <p:spPr bwMode="auto">
          <a:xfrm>
            <a:off x="6443318" y="1667049"/>
            <a:ext cx="4772182" cy="3836211"/>
          </a:xfrm>
          <a:prstGeom prst="ellipse">
            <a:avLst/>
          </a:prstGeom>
          <a:solidFill>
            <a:schemeClr val="accent6">
              <a:lumMod val="40000"/>
              <a:lumOff val="60000"/>
            </a:schemeClr>
          </a:solidFill>
          <a:ln w="9525">
            <a:solidFill>
              <a:schemeClr val="tx1"/>
            </a:solidFill>
            <a:prstDash val="dash"/>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1" name="Line 3"/>
          <p:cNvSpPr>
            <a:spLocks noChangeShapeType="1"/>
          </p:cNvSpPr>
          <p:nvPr/>
        </p:nvSpPr>
        <p:spPr bwMode="auto">
          <a:xfrm flipV="1">
            <a:off x="7493891" y="3998894"/>
            <a:ext cx="536437" cy="345617"/>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2" name="Line 4"/>
          <p:cNvSpPr>
            <a:spLocks noChangeShapeType="1"/>
          </p:cNvSpPr>
          <p:nvPr/>
        </p:nvSpPr>
        <p:spPr bwMode="auto">
          <a:xfrm flipH="1" flipV="1">
            <a:off x="7238682" y="3215875"/>
            <a:ext cx="578559" cy="164921"/>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4" name="Line 5"/>
          <p:cNvSpPr>
            <a:spLocks noChangeShapeType="1"/>
          </p:cNvSpPr>
          <p:nvPr/>
        </p:nvSpPr>
        <p:spPr bwMode="auto">
          <a:xfrm flipH="1">
            <a:off x="9915910" y="3624592"/>
            <a:ext cx="688820" cy="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5" name="Line 6"/>
          <p:cNvSpPr>
            <a:spLocks noChangeShapeType="1"/>
          </p:cNvSpPr>
          <p:nvPr/>
        </p:nvSpPr>
        <p:spPr bwMode="auto">
          <a:xfrm flipH="1">
            <a:off x="9336113" y="2401307"/>
            <a:ext cx="506703" cy="814568"/>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6" name="Line 7"/>
          <p:cNvSpPr>
            <a:spLocks noChangeShapeType="1"/>
          </p:cNvSpPr>
          <p:nvPr/>
        </p:nvSpPr>
        <p:spPr bwMode="auto">
          <a:xfrm flipH="1" flipV="1">
            <a:off x="9337351" y="4278541"/>
            <a:ext cx="382816" cy="51771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7" name="Line 8"/>
          <p:cNvSpPr>
            <a:spLocks noChangeShapeType="1"/>
          </p:cNvSpPr>
          <p:nvPr/>
        </p:nvSpPr>
        <p:spPr bwMode="auto">
          <a:xfrm>
            <a:off x="8034047" y="2483052"/>
            <a:ext cx="324588" cy="595151"/>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8" name="Line 9"/>
          <p:cNvSpPr>
            <a:spLocks noChangeShapeType="1"/>
          </p:cNvSpPr>
          <p:nvPr/>
        </p:nvSpPr>
        <p:spPr bwMode="auto">
          <a:xfrm flipV="1">
            <a:off x="8250852" y="4196799"/>
            <a:ext cx="146188" cy="599453"/>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grpSp>
        <p:nvGrpSpPr>
          <p:cNvPr id="59" name="Group 15"/>
          <p:cNvGrpSpPr>
            <a:grpSpLocks/>
          </p:cNvGrpSpPr>
          <p:nvPr/>
        </p:nvGrpSpPr>
        <p:grpSpPr bwMode="auto">
          <a:xfrm>
            <a:off x="7528582" y="2483050"/>
            <a:ext cx="2754040" cy="2254402"/>
            <a:chOff x="1680" y="240"/>
            <a:chExt cx="2529" cy="1270"/>
          </a:xfrm>
          <a:solidFill>
            <a:srgbClr val="00B0F0"/>
          </a:solidFill>
        </p:grpSpPr>
        <p:sp>
          <p:nvSpPr>
            <p:cNvPr id="64" name="Oval 16"/>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65" name="Oval 17"/>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66" name="Oval 18"/>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67" name="Oval 19"/>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69" name="Oval 20"/>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0" name="Oval 21"/>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1" name="Oval 22"/>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2" name="Oval 23"/>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3" name="Oval 24"/>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grpSp>
      <p:sp>
        <p:nvSpPr>
          <p:cNvPr id="74" name="Text Box 25"/>
          <p:cNvSpPr txBox="1">
            <a:spLocks noChangeArrowheads="1"/>
          </p:cNvSpPr>
          <p:nvPr/>
        </p:nvSpPr>
        <p:spPr bwMode="auto">
          <a:xfrm>
            <a:off x="8355096" y="1788778"/>
            <a:ext cx="1219735" cy="400110"/>
          </a:xfrm>
          <a:prstGeom prst="rect">
            <a:avLst/>
          </a:prstGeom>
          <a:solidFill>
            <a:schemeClr val="bg1"/>
          </a:solidFill>
          <a:ln w="9525">
            <a:solidFill>
              <a:srgbClr val="000000"/>
            </a:solidFill>
            <a:miter lim="800000"/>
            <a:headEnd/>
            <a:tailEnd/>
          </a:ln>
          <a:effectLst/>
        </p:spPr>
        <p:txBody>
          <a:bodyPr wrap="square">
            <a:spAutoFit/>
          </a:bodyPr>
          <a:lstStyle/>
          <a:p>
            <a:pPr algn="ctr"/>
            <a:r>
              <a:rPr kumimoji="1" lang="zh-CN" altLang="en-US" sz="2000" dirty="0">
                <a:solidFill>
                  <a:schemeClr val="tx1">
                    <a:lumMod val="65000"/>
                    <a:lumOff val="35000"/>
                  </a:schemeClr>
                </a:solidFill>
                <a:latin typeface="+mn-lt"/>
                <a:ea typeface="+mn-ea"/>
              </a:rPr>
              <a:t>网络边缘</a:t>
            </a:r>
          </a:p>
        </p:txBody>
      </p:sp>
      <p:sp>
        <p:nvSpPr>
          <p:cNvPr id="75" name="Text Box 26"/>
          <p:cNvSpPr txBox="1">
            <a:spLocks noChangeArrowheads="1"/>
          </p:cNvSpPr>
          <p:nvPr/>
        </p:nvSpPr>
        <p:spPr bwMode="auto">
          <a:xfrm>
            <a:off x="8379264" y="3966464"/>
            <a:ext cx="1217639" cy="400110"/>
          </a:xfrm>
          <a:prstGeom prst="rect">
            <a:avLst/>
          </a:prstGeom>
          <a:solidFill>
            <a:schemeClr val="bg1"/>
          </a:solidFill>
          <a:ln w="9525">
            <a:solidFill>
              <a:srgbClr val="000000"/>
            </a:solidFill>
            <a:miter lim="800000"/>
            <a:headEnd/>
            <a:tailEnd/>
          </a:ln>
          <a:effectLst/>
        </p:spPr>
        <p:txBody>
          <a:bodyPr wrap="square">
            <a:spAutoFit/>
          </a:bodyPr>
          <a:lstStyle/>
          <a:p>
            <a:pPr algn="ctr"/>
            <a:r>
              <a:rPr kumimoji="1" lang="zh-CN" altLang="en-US" sz="2000" dirty="0">
                <a:solidFill>
                  <a:schemeClr val="tx1">
                    <a:lumMod val="65000"/>
                    <a:lumOff val="35000"/>
                  </a:schemeClr>
                </a:solidFill>
                <a:latin typeface="+mn-lt"/>
                <a:ea typeface="+mn-ea"/>
              </a:rPr>
              <a:t>网络核心</a:t>
            </a:r>
          </a:p>
        </p:txBody>
      </p:sp>
      <p:sp>
        <p:nvSpPr>
          <p:cNvPr id="76" name="Text Box 28"/>
          <p:cNvSpPr txBox="1">
            <a:spLocks noChangeArrowheads="1"/>
          </p:cNvSpPr>
          <p:nvPr/>
        </p:nvSpPr>
        <p:spPr bwMode="auto">
          <a:xfrm>
            <a:off x="10853788" y="1526508"/>
            <a:ext cx="974916" cy="639482"/>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运行</a:t>
            </a:r>
          </a:p>
          <a:p>
            <a:pPr algn="ctr"/>
            <a:r>
              <a:rPr kumimoji="1" lang="en-US" altLang="zh-CN" sz="2000">
                <a:solidFill>
                  <a:schemeClr val="tx1">
                    <a:lumMod val="65000"/>
                    <a:lumOff val="35000"/>
                  </a:schemeClr>
                </a:solidFill>
                <a:latin typeface="+mn-lt"/>
                <a:ea typeface="+mn-ea"/>
              </a:rPr>
              <a:t>P2P </a:t>
            </a:r>
            <a:r>
              <a:rPr kumimoji="1" lang="zh-CN" altLang="en-US" sz="2000">
                <a:solidFill>
                  <a:schemeClr val="tx1">
                    <a:lumMod val="65000"/>
                    <a:lumOff val="35000"/>
                  </a:schemeClr>
                </a:solidFill>
                <a:latin typeface="+mn-lt"/>
                <a:ea typeface="+mn-ea"/>
              </a:rPr>
              <a:t>程序</a:t>
            </a:r>
          </a:p>
        </p:txBody>
      </p:sp>
      <p:sp>
        <p:nvSpPr>
          <p:cNvPr id="77" name="Text Box 29"/>
          <p:cNvSpPr txBox="1">
            <a:spLocks noChangeArrowheads="1"/>
          </p:cNvSpPr>
          <p:nvPr/>
        </p:nvSpPr>
        <p:spPr bwMode="auto">
          <a:xfrm>
            <a:off x="10909270" y="4711694"/>
            <a:ext cx="974916" cy="639482"/>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65000"/>
                    <a:lumOff val="35000"/>
                  </a:schemeClr>
                </a:solidFill>
                <a:latin typeface="+mn-lt"/>
                <a:ea typeface="+mn-ea"/>
              </a:rPr>
              <a:t>运行</a:t>
            </a:r>
          </a:p>
          <a:p>
            <a:pPr algn="ctr"/>
            <a:r>
              <a:rPr kumimoji="1" lang="en-US" altLang="zh-CN" sz="2000" dirty="0">
                <a:solidFill>
                  <a:schemeClr val="tx1">
                    <a:lumMod val="65000"/>
                    <a:lumOff val="35000"/>
                  </a:schemeClr>
                </a:solidFill>
                <a:latin typeface="+mn-lt"/>
                <a:ea typeface="+mn-ea"/>
              </a:rPr>
              <a:t>P2P </a:t>
            </a:r>
            <a:r>
              <a:rPr kumimoji="1" lang="zh-CN" altLang="en-US" sz="2000" dirty="0">
                <a:solidFill>
                  <a:schemeClr val="tx1">
                    <a:lumMod val="65000"/>
                    <a:lumOff val="35000"/>
                  </a:schemeClr>
                </a:solidFill>
                <a:latin typeface="+mn-lt"/>
                <a:ea typeface="+mn-ea"/>
              </a:rPr>
              <a:t>程序</a:t>
            </a:r>
          </a:p>
        </p:txBody>
      </p:sp>
      <p:sp>
        <p:nvSpPr>
          <p:cNvPr id="78" name="Line 30"/>
          <p:cNvSpPr>
            <a:spLocks noChangeShapeType="1"/>
          </p:cNvSpPr>
          <p:nvPr/>
        </p:nvSpPr>
        <p:spPr bwMode="auto">
          <a:xfrm flipH="1">
            <a:off x="9769722" y="2237822"/>
            <a:ext cx="73094" cy="2693236"/>
          </a:xfrm>
          <a:prstGeom prst="line">
            <a:avLst/>
          </a:prstGeom>
          <a:noFill/>
          <a:ln w="76200">
            <a:solidFill>
              <a:srgbClr val="0000CC">
                <a:alpha val="56000"/>
              </a:srgbClr>
            </a:solidFill>
            <a:prstDash val="dash"/>
            <a:round/>
            <a:headEnd type="triangl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79" name="Line 31"/>
          <p:cNvSpPr>
            <a:spLocks noChangeShapeType="1"/>
          </p:cNvSpPr>
          <p:nvPr/>
        </p:nvSpPr>
        <p:spPr bwMode="auto">
          <a:xfrm flipH="1">
            <a:off x="10220439" y="1992590"/>
            <a:ext cx="417740" cy="46357"/>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80" name="Line 32"/>
          <p:cNvSpPr>
            <a:spLocks noChangeShapeType="1"/>
          </p:cNvSpPr>
          <p:nvPr/>
        </p:nvSpPr>
        <p:spPr bwMode="auto">
          <a:xfrm flipH="1">
            <a:off x="9921809" y="4970132"/>
            <a:ext cx="980843" cy="201728"/>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81" name="Text Box 33"/>
          <p:cNvSpPr txBox="1">
            <a:spLocks noChangeArrowheads="1"/>
          </p:cNvSpPr>
          <p:nvPr/>
        </p:nvSpPr>
        <p:spPr bwMode="auto">
          <a:xfrm>
            <a:off x="9333635" y="4551019"/>
            <a:ext cx="296733" cy="361447"/>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D</a:t>
            </a:r>
          </a:p>
        </p:txBody>
      </p:sp>
      <p:sp>
        <p:nvSpPr>
          <p:cNvPr id="82" name="Text Box 34"/>
          <p:cNvSpPr txBox="1">
            <a:spLocks noChangeArrowheads="1"/>
          </p:cNvSpPr>
          <p:nvPr/>
        </p:nvSpPr>
        <p:spPr bwMode="auto">
          <a:xfrm>
            <a:off x="9754214" y="1412776"/>
            <a:ext cx="289227" cy="361447"/>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C</a:t>
            </a:r>
          </a:p>
        </p:txBody>
      </p:sp>
      <p:sp>
        <p:nvSpPr>
          <p:cNvPr id="83" name="Line 36"/>
          <p:cNvSpPr>
            <a:spLocks noChangeShapeType="1"/>
          </p:cNvSpPr>
          <p:nvPr/>
        </p:nvSpPr>
        <p:spPr bwMode="auto">
          <a:xfrm flipH="1">
            <a:off x="7382393" y="2237822"/>
            <a:ext cx="651653" cy="2204208"/>
          </a:xfrm>
          <a:prstGeom prst="line">
            <a:avLst/>
          </a:prstGeom>
          <a:noFill/>
          <a:ln w="76200">
            <a:solidFill>
              <a:srgbClr val="0000CC">
                <a:alpha val="56000"/>
              </a:srgbClr>
            </a:solidFill>
            <a:prstDash val="dash"/>
            <a:round/>
            <a:headEnd type="triangl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84" name="Text Box 37"/>
          <p:cNvSpPr txBox="1">
            <a:spLocks noChangeArrowheads="1"/>
          </p:cNvSpPr>
          <p:nvPr/>
        </p:nvSpPr>
        <p:spPr bwMode="auto">
          <a:xfrm>
            <a:off x="7712190" y="1482397"/>
            <a:ext cx="277969" cy="361447"/>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E</a:t>
            </a:r>
          </a:p>
        </p:txBody>
      </p:sp>
      <p:sp>
        <p:nvSpPr>
          <p:cNvPr id="85" name="Text Box 38"/>
          <p:cNvSpPr txBox="1">
            <a:spLocks noChangeArrowheads="1"/>
          </p:cNvSpPr>
          <p:nvPr/>
        </p:nvSpPr>
        <p:spPr bwMode="auto">
          <a:xfrm>
            <a:off x="6906660" y="3978815"/>
            <a:ext cx="266709" cy="361447"/>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F</a:t>
            </a:r>
          </a:p>
        </p:txBody>
      </p:sp>
      <p:sp>
        <p:nvSpPr>
          <p:cNvPr id="86" name="Text Box 39"/>
          <p:cNvSpPr txBox="1">
            <a:spLocks noChangeArrowheads="1"/>
          </p:cNvSpPr>
          <p:nvPr/>
        </p:nvSpPr>
        <p:spPr bwMode="auto">
          <a:xfrm>
            <a:off x="5961169" y="1661932"/>
            <a:ext cx="974916" cy="639482"/>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65000"/>
                    <a:lumOff val="35000"/>
                  </a:schemeClr>
                </a:solidFill>
                <a:latin typeface="+mn-lt"/>
                <a:ea typeface="+mn-ea"/>
              </a:rPr>
              <a:t>运行</a:t>
            </a:r>
          </a:p>
          <a:p>
            <a:pPr algn="ctr"/>
            <a:r>
              <a:rPr kumimoji="1" lang="en-US" altLang="zh-CN" sz="2000" dirty="0">
                <a:solidFill>
                  <a:schemeClr val="tx1">
                    <a:lumMod val="65000"/>
                    <a:lumOff val="35000"/>
                  </a:schemeClr>
                </a:solidFill>
                <a:latin typeface="+mn-lt"/>
                <a:ea typeface="+mn-ea"/>
              </a:rPr>
              <a:t>P2P </a:t>
            </a:r>
            <a:r>
              <a:rPr kumimoji="1" lang="zh-CN" altLang="en-US" sz="2000" dirty="0">
                <a:solidFill>
                  <a:schemeClr val="tx1">
                    <a:lumMod val="65000"/>
                    <a:lumOff val="35000"/>
                  </a:schemeClr>
                </a:solidFill>
                <a:latin typeface="+mn-lt"/>
                <a:ea typeface="+mn-ea"/>
              </a:rPr>
              <a:t>程序</a:t>
            </a:r>
          </a:p>
        </p:txBody>
      </p:sp>
      <p:sp>
        <p:nvSpPr>
          <p:cNvPr id="87" name="Text Box 40"/>
          <p:cNvSpPr txBox="1">
            <a:spLocks noChangeArrowheads="1"/>
          </p:cNvSpPr>
          <p:nvPr/>
        </p:nvSpPr>
        <p:spPr bwMode="auto">
          <a:xfrm>
            <a:off x="5908163" y="4582571"/>
            <a:ext cx="974916" cy="639482"/>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运行</a:t>
            </a:r>
          </a:p>
          <a:p>
            <a:pPr algn="ctr"/>
            <a:r>
              <a:rPr kumimoji="1" lang="en-US" altLang="zh-CN" sz="2000">
                <a:solidFill>
                  <a:schemeClr val="tx1">
                    <a:lumMod val="65000"/>
                    <a:lumOff val="35000"/>
                  </a:schemeClr>
                </a:solidFill>
                <a:latin typeface="+mn-lt"/>
                <a:ea typeface="+mn-ea"/>
              </a:rPr>
              <a:t>P2P </a:t>
            </a:r>
            <a:r>
              <a:rPr kumimoji="1" lang="zh-CN" altLang="en-US" sz="2000">
                <a:solidFill>
                  <a:schemeClr val="tx1">
                    <a:lumMod val="65000"/>
                    <a:lumOff val="35000"/>
                  </a:schemeClr>
                </a:solidFill>
                <a:latin typeface="+mn-lt"/>
                <a:ea typeface="+mn-ea"/>
              </a:rPr>
              <a:t>程序</a:t>
            </a:r>
          </a:p>
        </p:txBody>
      </p:sp>
      <p:sp>
        <p:nvSpPr>
          <p:cNvPr id="88" name="Line 41"/>
          <p:cNvSpPr>
            <a:spLocks noChangeShapeType="1"/>
          </p:cNvSpPr>
          <p:nvPr/>
        </p:nvSpPr>
        <p:spPr bwMode="auto">
          <a:xfrm>
            <a:off x="6898748" y="1898893"/>
            <a:ext cx="990348" cy="338927"/>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8" name="Line 42"/>
          <p:cNvSpPr>
            <a:spLocks noChangeShapeType="1"/>
          </p:cNvSpPr>
          <p:nvPr/>
        </p:nvSpPr>
        <p:spPr bwMode="auto">
          <a:xfrm flipV="1">
            <a:off x="6805073" y="4685826"/>
            <a:ext cx="433609" cy="164922"/>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99" name="Line 43"/>
          <p:cNvSpPr>
            <a:spLocks noChangeShapeType="1"/>
          </p:cNvSpPr>
          <p:nvPr/>
        </p:nvSpPr>
        <p:spPr bwMode="auto">
          <a:xfrm flipH="1">
            <a:off x="7599197" y="2237821"/>
            <a:ext cx="2170525" cy="2284517"/>
          </a:xfrm>
          <a:prstGeom prst="line">
            <a:avLst/>
          </a:prstGeom>
          <a:noFill/>
          <a:ln w="76200">
            <a:solidFill>
              <a:srgbClr val="0000CC">
                <a:alpha val="56000"/>
              </a:srgbClr>
            </a:solidFill>
            <a:prstDash val="dash"/>
            <a:round/>
            <a:headEnd type="triangl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00" name="Text Box 44"/>
          <p:cNvSpPr txBox="1">
            <a:spLocks noChangeArrowheads="1"/>
          </p:cNvSpPr>
          <p:nvPr/>
        </p:nvSpPr>
        <p:spPr bwMode="auto">
          <a:xfrm>
            <a:off x="6570683" y="5911319"/>
            <a:ext cx="4644817" cy="707886"/>
          </a:xfrm>
          <a:prstGeom prst="rect">
            <a:avLst/>
          </a:prstGeom>
          <a:noFill/>
          <a:ln w="9525">
            <a:noFill/>
            <a:miter lim="800000"/>
            <a:headEnd/>
            <a:tailEnd/>
          </a:ln>
          <a:effectLst/>
        </p:spPr>
        <p:txBody>
          <a:bodyPr wrap="square">
            <a:spAutoFit/>
          </a:bodyPr>
          <a:lstStyle/>
          <a:p>
            <a:r>
              <a:rPr lang="zh-CN" altLang="en-US" sz="2000" dirty="0">
                <a:solidFill>
                  <a:schemeClr val="tx1">
                    <a:lumMod val="65000"/>
                    <a:lumOff val="35000"/>
                  </a:schemeClr>
                </a:solidFill>
                <a:latin typeface="+mn-lt"/>
                <a:ea typeface="+mn-ea"/>
              </a:rPr>
              <a:t>对等方相互之间直接通信，每个对等方</a:t>
            </a:r>
          </a:p>
          <a:p>
            <a:r>
              <a:rPr lang="zh-CN" altLang="en-US" sz="2000" dirty="0">
                <a:solidFill>
                  <a:schemeClr val="tx1">
                    <a:lumMod val="65000"/>
                    <a:lumOff val="35000"/>
                  </a:schemeClr>
                </a:solidFill>
                <a:latin typeface="+mn-lt"/>
                <a:ea typeface="+mn-ea"/>
              </a:rPr>
              <a:t>即是服务的请求者，又是服务的提供者</a:t>
            </a:r>
          </a:p>
        </p:txBody>
      </p:sp>
      <p:grpSp>
        <p:nvGrpSpPr>
          <p:cNvPr id="128" name="组合 127"/>
          <p:cNvGrpSpPr/>
          <p:nvPr/>
        </p:nvGrpSpPr>
        <p:grpSpPr>
          <a:xfrm>
            <a:off x="6621228" y="2942601"/>
            <a:ext cx="613517" cy="451085"/>
            <a:chOff x="5173662" y="745331"/>
            <a:chExt cx="1679575" cy="1066800"/>
          </a:xfrm>
        </p:grpSpPr>
        <p:sp>
          <p:nvSpPr>
            <p:cNvPr id="12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p:cNvGrpSpPr/>
          <p:nvPr/>
        </p:nvGrpSpPr>
        <p:grpSpPr>
          <a:xfrm>
            <a:off x="7161597" y="4432420"/>
            <a:ext cx="613517" cy="451085"/>
            <a:chOff x="5173662" y="745331"/>
            <a:chExt cx="1679575" cy="1066800"/>
          </a:xfrm>
        </p:grpSpPr>
        <p:sp>
          <p:nvSpPr>
            <p:cNvPr id="13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8" name="组合 137"/>
          <p:cNvGrpSpPr/>
          <p:nvPr/>
        </p:nvGrpSpPr>
        <p:grpSpPr>
          <a:xfrm>
            <a:off x="7956342" y="4806322"/>
            <a:ext cx="613517" cy="451085"/>
            <a:chOff x="5173662" y="745331"/>
            <a:chExt cx="1679575" cy="1066800"/>
          </a:xfrm>
        </p:grpSpPr>
        <p:sp>
          <p:nvSpPr>
            <p:cNvPr id="13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3" name="组合 142"/>
          <p:cNvGrpSpPr/>
          <p:nvPr/>
        </p:nvGrpSpPr>
        <p:grpSpPr>
          <a:xfrm>
            <a:off x="9482049" y="4951778"/>
            <a:ext cx="613517" cy="451085"/>
            <a:chOff x="5173662" y="745331"/>
            <a:chExt cx="1679575" cy="1066800"/>
          </a:xfrm>
        </p:grpSpPr>
        <p:sp>
          <p:nvSpPr>
            <p:cNvPr id="14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8" name="组合 147"/>
          <p:cNvGrpSpPr/>
          <p:nvPr/>
        </p:nvGrpSpPr>
        <p:grpSpPr>
          <a:xfrm>
            <a:off x="7637333" y="1871148"/>
            <a:ext cx="613517" cy="451085"/>
            <a:chOff x="5173662" y="745331"/>
            <a:chExt cx="1679575" cy="1066800"/>
          </a:xfrm>
        </p:grpSpPr>
        <p:sp>
          <p:nvSpPr>
            <p:cNvPr id="14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3" name="组合 152"/>
          <p:cNvGrpSpPr/>
          <p:nvPr/>
        </p:nvGrpSpPr>
        <p:grpSpPr>
          <a:xfrm>
            <a:off x="9647515" y="1782122"/>
            <a:ext cx="613517" cy="451085"/>
            <a:chOff x="5173662" y="745331"/>
            <a:chExt cx="1679575" cy="1066800"/>
          </a:xfrm>
        </p:grpSpPr>
        <p:sp>
          <p:nvSpPr>
            <p:cNvPr id="15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8" name="图片 1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8330" y="3084826"/>
            <a:ext cx="484249" cy="927582"/>
          </a:xfrm>
          <a:prstGeom prst="rect">
            <a:avLst/>
          </a:prstGeom>
        </p:spPr>
      </p:pic>
    </p:spTree>
    <p:extLst>
      <p:ext uri="{BB962C8B-B14F-4D97-AF65-F5344CB8AC3E}">
        <p14:creationId xmlns:p14="http://schemas.microsoft.com/office/powerpoint/2010/main" val="336969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up)">
                                      <p:cBhvr>
                                        <p:cTn id="7" dur="500"/>
                                        <p:tgtEl>
                                          <p:spTgt spid="7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up)">
                                      <p:cBhvr>
                                        <p:cTn id="11" dur="500"/>
                                        <p:tgtEl>
                                          <p:spTgt spid="9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wipe(down)">
                                      <p:cBhvr>
                                        <p:cTn id="1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3" grpId="0" animBg="1"/>
      <p:bldP spid="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因特网的核心部分</a:t>
            </a:r>
          </a:p>
        </p:txBody>
      </p:sp>
      <p:sp>
        <p:nvSpPr>
          <p:cNvPr id="51" name="矩形 50"/>
          <p:cNvSpPr/>
          <p:nvPr/>
        </p:nvSpPr>
        <p:spPr>
          <a:xfrm>
            <a:off x="14007" y="1372394"/>
            <a:ext cx="12192000" cy="2590800"/>
          </a:xfrm>
          <a:prstGeom prst="rect">
            <a:avLst/>
          </a:prstGeom>
          <a:solidFill>
            <a:srgbClr val="838383">
              <a:lumMod val="20000"/>
              <a:lumOff val="80000"/>
              <a:alpha val="80000"/>
            </a:srgbClr>
          </a:solid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838383">
                  <a:lumMod val="50000"/>
                </a:srgbClr>
              </a:solidFill>
              <a:effectLst/>
              <a:uLnTx/>
              <a:uFillTx/>
              <a:latin typeface="Arial"/>
              <a:ea typeface="微软雅黑"/>
              <a:cs typeface="+mn-cs"/>
            </a:endParaRPr>
          </a:p>
        </p:txBody>
      </p:sp>
      <p:sp>
        <p:nvSpPr>
          <p:cNvPr id="52" name="矩形 51"/>
          <p:cNvSpPr/>
          <p:nvPr/>
        </p:nvSpPr>
        <p:spPr>
          <a:xfrm>
            <a:off x="478464" y="1678202"/>
            <a:ext cx="11088914" cy="1938992"/>
          </a:xfrm>
          <a:prstGeom prst="rect">
            <a:avLst/>
          </a:prstGeom>
          <a:noFill/>
          <a:ln w="38100">
            <a:noFill/>
            <a:prstDash val="sysDot"/>
          </a:ln>
        </p:spPr>
        <p:txBody>
          <a:bodyPr wrap="square">
            <a:spAutoFit/>
          </a:bodyPr>
          <a:lstStyle/>
          <a:p>
            <a:pPr marL="342900" indent="-342900">
              <a:lnSpc>
                <a:spcPct val="150000"/>
              </a:lnSpc>
              <a:buFont typeface="Wingdings" panose="05000000000000000000" pitchFamily="2" charset="2"/>
              <a:buChar char="l"/>
            </a:pPr>
            <a:r>
              <a:rPr lang="zh-CN" altLang="en-US" sz="2000" dirty="0"/>
              <a:t>网络核心部分是因特网中最复杂的部分。</a:t>
            </a:r>
          </a:p>
          <a:p>
            <a:pPr marL="342900" indent="-342900">
              <a:lnSpc>
                <a:spcPct val="150000"/>
              </a:lnSpc>
              <a:buFont typeface="Wingdings" panose="05000000000000000000" pitchFamily="2" charset="2"/>
              <a:buChar char="l"/>
            </a:pPr>
            <a:r>
              <a:rPr lang="zh-CN" altLang="en-US" sz="2000" dirty="0"/>
              <a:t>网络中的核心部分要向网络边缘中的大量主机提供连通性，使边缘部分中的任何一个主机都能够向其他主机通信（即传送或接收各种形式的数据）。</a:t>
            </a:r>
          </a:p>
          <a:p>
            <a:pPr marL="342900" indent="-342900">
              <a:lnSpc>
                <a:spcPct val="150000"/>
              </a:lnSpc>
              <a:buFont typeface="Wingdings" panose="05000000000000000000" pitchFamily="2" charset="2"/>
              <a:buChar char="l"/>
            </a:pPr>
            <a:r>
              <a:rPr lang="zh-CN" altLang="en-US" sz="2000" dirty="0"/>
              <a:t>在网络核心部分起特殊作用的是</a:t>
            </a:r>
            <a:r>
              <a:rPr lang="zh-CN" altLang="en-US" sz="2000" dirty="0">
                <a:solidFill>
                  <a:srgbClr val="CC0000"/>
                </a:solidFill>
              </a:rPr>
              <a:t>路由器</a:t>
            </a:r>
            <a:r>
              <a:rPr lang="en-US" altLang="zh-CN" sz="2000" dirty="0"/>
              <a:t>(router)</a:t>
            </a:r>
            <a:r>
              <a:rPr lang="zh-CN" altLang="en-US" sz="2000" dirty="0"/>
              <a:t>。</a:t>
            </a:r>
          </a:p>
        </p:txBody>
      </p:sp>
      <p:sp>
        <p:nvSpPr>
          <p:cNvPr id="61" name="矩形 60"/>
          <p:cNvSpPr/>
          <p:nvPr/>
        </p:nvSpPr>
        <p:spPr>
          <a:xfrm>
            <a:off x="-27697" y="4481356"/>
            <a:ext cx="12216671" cy="4571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内容占位符 4"/>
          <p:cNvSpPr txBox="1">
            <a:spLocks/>
          </p:cNvSpPr>
          <p:nvPr/>
        </p:nvSpPr>
        <p:spPr>
          <a:xfrm>
            <a:off x="534093" y="4294846"/>
            <a:ext cx="4913852" cy="464458"/>
          </a:xfrm>
          <a:prstGeom prst="rect">
            <a:avLst/>
          </a:prstGeom>
          <a:solidFill>
            <a:srgbClr val="7CC43A"/>
          </a:solidFill>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b="1" dirty="0">
                <a:solidFill>
                  <a:schemeClr val="bg1"/>
                </a:solidFill>
              </a:rPr>
              <a:t>路由器的重要任务</a:t>
            </a:r>
          </a:p>
        </p:txBody>
      </p:sp>
      <p:sp>
        <p:nvSpPr>
          <p:cNvPr id="63" name="内容占位符 2"/>
          <p:cNvSpPr txBox="1">
            <a:spLocks/>
          </p:cNvSpPr>
          <p:nvPr/>
        </p:nvSpPr>
        <p:spPr>
          <a:xfrm>
            <a:off x="478464" y="4877594"/>
            <a:ext cx="11118449" cy="14478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pPr>
            <a:r>
              <a:rPr lang="zh-CN" altLang="en-US" dirty="0"/>
              <a:t>路由器是实现</a:t>
            </a:r>
            <a:r>
              <a:rPr lang="zh-CN" altLang="en-US" dirty="0">
                <a:solidFill>
                  <a:srgbClr val="CC0000"/>
                </a:solidFill>
              </a:rPr>
              <a:t>分组交换</a:t>
            </a:r>
            <a:r>
              <a:rPr lang="en-US" altLang="zh-CN" dirty="0"/>
              <a:t>(packet switching)</a:t>
            </a:r>
            <a:r>
              <a:rPr lang="zh-CN" altLang="en-US" dirty="0"/>
              <a:t>的关键构件，其任务是转发收到的分组，这是网络核心部分最重要的功能。 </a:t>
            </a:r>
          </a:p>
        </p:txBody>
      </p:sp>
      <p:sp>
        <p:nvSpPr>
          <p:cNvPr id="68" name="矩形 67"/>
          <p:cNvSpPr/>
          <p:nvPr/>
        </p:nvSpPr>
        <p:spPr>
          <a:xfrm>
            <a:off x="14007" y="6172993"/>
            <a:ext cx="12192000" cy="689181"/>
          </a:xfrm>
          <a:prstGeom prst="rect">
            <a:avLst/>
          </a:prstGeom>
          <a:solidFill>
            <a:srgbClr val="838383">
              <a:lumMod val="20000"/>
              <a:lumOff val="80000"/>
              <a:alpha val="80000"/>
            </a:srgbClr>
          </a:solid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838383">
                  <a:lumMod val="50000"/>
                </a:srgbClr>
              </a:solidFill>
              <a:effectLst/>
              <a:uLnTx/>
              <a:uFillTx/>
              <a:latin typeface="Arial"/>
              <a:ea typeface="微软雅黑"/>
              <a:cs typeface="+mn-cs"/>
            </a:endParaRPr>
          </a:p>
        </p:txBody>
      </p:sp>
    </p:spTree>
    <p:extLst>
      <p:ext uri="{BB962C8B-B14F-4D97-AF65-F5344CB8AC3E}">
        <p14:creationId xmlns:p14="http://schemas.microsoft.com/office/powerpoint/2010/main" val="1048947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电路交换的主要特点</a:t>
            </a:r>
          </a:p>
        </p:txBody>
      </p:sp>
      <p:sp>
        <p:nvSpPr>
          <p:cNvPr id="9" name="Rectangle 22"/>
          <p:cNvSpPr>
            <a:spLocks noChangeArrowheads="1"/>
          </p:cNvSpPr>
          <p:nvPr/>
        </p:nvSpPr>
        <p:spPr bwMode="auto">
          <a:xfrm>
            <a:off x="-15423" y="838994"/>
            <a:ext cx="6724198" cy="5867400"/>
          </a:xfrm>
          <a:prstGeom prst="rect">
            <a:avLst/>
          </a:prstGeom>
          <a:solidFill>
            <a:schemeClr val="bg1">
              <a:lumMod val="95000"/>
            </a:schemeClr>
          </a:solidFill>
          <a:ln>
            <a:noFill/>
          </a:ln>
          <a:effectLst/>
          <a:extLst/>
        </p:spPr>
        <p:txBody>
          <a:bodyPr wrap="none" anchor="ctr"/>
          <a:lstStyle/>
          <a:p>
            <a:endParaRPr lang="zh-CN" altLang="en-US" dirty="0"/>
          </a:p>
        </p:txBody>
      </p:sp>
      <p:sp>
        <p:nvSpPr>
          <p:cNvPr id="12" name="Text Box 8"/>
          <p:cNvSpPr txBox="1">
            <a:spLocks noChangeArrowheads="1"/>
          </p:cNvSpPr>
          <p:nvPr/>
        </p:nvSpPr>
        <p:spPr bwMode="auto">
          <a:xfrm>
            <a:off x="179726" y="1219994"/>
            <a:ext cx="655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两部电话机只需要用一对电线就能够互相连接起来。 </a:t>
            </a:r>
          </a:p>
        </p:txBody>
      </p:sp>
      <p:sp>
        <p:nvSpPr>
          <p:cNvPr id="23" name="矩形 22"/>
          <p:cNvSpPr/>
          <p:nvPr/>
        </p:nvSpPr>
        <p:spPr>
          <a:xfrm>
            <a:off x="-15422" y="6706395"/>
            <a:ext cx="12213772"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Box 4"/>
          <p:cNvSpPr txBox="1">
            <a:spLocks noChangeArrowheads="1"/>
          </p:cNvSpPr>
          <p:nvPr/>
        </p:nvSpPr>
        <p:spPr bwMode="auto">
          <a:xfrm>
            <a:off x="10439943" y="1524794"/>
            <a:ext cx="862013" cy="701675"/>
          </a:xfrm>
          <a:prstGeom prst="rect">
            <a:avLst/>
          </a:prstGeom>
          <a:noFill/>
          <a:ln w="9525">
            <a:noFill/>
            <a:miter lim="800000"/>
            <a:headEnd/>
            <a:tailEnd/>
          </a:ln>
          <a:effectLst/>
        </p:spPr>
        <p:txBody>
          <a:bodyPr wrap="none">
            <a:spAutoFit/>
          </a:bodyPr>
          <a:lstStyle/>
          <a:p>
            <a:r>
              <a:rPr kumimoji="1" lang="en-US" altLang="zh-CN" sz="4000" dirty="0">
                <a:latin typeface="Times New Roman" pitchFamily="18" charset="0"/>
                <a:sym typeface="Wingdings" pitchFamily="2" charset="2"/>
              </a:rPr>
              <a:t></a:t>
            </a:r>
            <a:r>
              <a:rPr kumimoji="1" lang="en-US" altLang="zh-CN" sz="4000" dirty="0">
                <a:latin typeface="Times New Roman" pitchFamily="18" charset="0"/>
              </a:rPr>
              <a:t> </a:t>
            </a:r>
          </a:p>
        </p:txBody>
      </p:sp>
      <p:sp>
        <p:nvSpPr>
          <p:cNvPr id="25" name="Text Box 5"/>
          <p:cNvSpPr txBox="1">
            <a:spLocks noChangeArrowheads="1"/>
          </p:cNvSpPr>
          <p:nvPr/>
        </p:nvSpPr>
        <p:spPr bwMode="auto">
          <a:xfrm>
            <a:off x="7968206" y="1524794"/>
            <a:ext cx="862012" cy="701675"/>
          </a:xfrm>
          <a:prstGeom prst="rect">
            <a:avLst/>
          </a:prstGeom>
          <a:noFill/>
          <a:ln w="9525">
            <a:noFill/>
            <a:miter lim="800000"/>
            <a:headEnd/>
            <a:tailEnd/>
          </a:ln>
          <a:effectLst/>
        </p:spPr>
        <p:txBody>
          <a:bodyPr wrap="none">
            <a:spAutoFit/>
          </a:bodyPr>
          <a:lstStyle/>
          <a:p>
            <a:r>
              <a:rPr kumimoji="1" lang="en-US" altLang="zh-CN" sz="4000" dirty="0">
                <a:latin typeface="Times New Roman" pitchFamily="18" charset="0"/>
                <a:sym typeface="Wingdings" pitchFamily="2" charset="2"/>
              </a:rPr>
              <a:t></a:t>
            </a:r>
            <a:r>
              <a:rPr kumimoji="1" lang="en-US" altLang="zh-CN" sz="4000" dirty="0">
                <a:latin typeface="Times New Roman" pitchFamily="18" charset="0"/>
              </a:rPr>
              <a:t> </a:t>
            </a:r>
          </a:p>
        </p:txBody>
      </p:sp>
      <p:sp>
        <p:nvSpPr>
          <p:cNvPr id="26" name="Line 6"/>
          <p:cNvSpPr>
            <a:spLocks noChangeShapeType="1"/>
          </p:cNvSpPr>
          <p:nvPr/>
        </p:nvSpPr>
        <p:spPr bwMode="auto">
          <a:xfrm flipV="1">
            <a:off x="8273006" y="1975644"/>
            <a:ext cx="2454275" cy="1588"/>
          </a:xfrm>
          <a:prstGeom prst="line">
            <a:avLst/>
          </a:prstGeom>
          <a:noFill/>
          <a:ln w="28575">
            <a:solidFill>
              <a:schemeClr val="tx1"/>
            </a:solidFill>
            <a:round/>
            <a:headEnd/>
            <a:tailEnd/>
          </a:ln>
          <a:effectLst/>
        </p:spPr>
        <p:txBody>
          <a:bodyPr/>
          <a:lstStyle/>
          <a:p>
            <a:endParaRPr lang="zh-CN" altLang="en-US"/>
          </a:p>
        </p:txBody>
      </p:sp>
      <p:sp>
        <p:nvSpPr>
          <p:cNvPr id="27" name="矩形 26"/>
          <p:cNvSpPr/>
          <p:nvPr/>
        </p:nvSpPr>
        <p:spPr>
          <a:xfrm>
            <a:off x="4071" y="2680183"/>
            <a:ext cx="12216671" cy="4571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内容占位符 4"/>
          <p:cNvSpPr txBox="1">
            <a:spLocks/>
          </p:cNvSpPr>
          <p:nvPr/>
        </p:nvSpPr>
        <p:spPr>
          <a:xfrm>
            <a:off x="-1" y="2437300"/>
            <a:ext cx="6708775" cy="464458"/>
          </a:xfrm>
          <a:prstGeom prst="rect">
            <a:avLst/>
          </a:prstGeom>
          <a:solidFill>
            <a:srgbClr val="7CC43A"/>
          </a:solidFill>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b="1" dirty="0">
                <a:solidFill>
                  <a:schemeClr val="bg1"/>
                </a:solidFill>
              </a:rPr>
              <a:t>更多的电话机互相连通</a:t>
            </a:r>
          </a:p>
        </p:txBody>
      </p:sp>
      <p:sp>
        <p:nvSpPr>
          <p:cNvPr id="30" name="Text Box 8"/>
          <p:cNvSpPr txBox="1">
            <a:spLocks noChangeArrowheads="1"/>
          </p:cNvSpPr>
          <p:nvPr/>
        </p:nvSpPr>
        <p:spPr bwMode="auto">
          <a:xfrm>
            <a:off x="155575" y="3048794"/>
            <a:ext cx="6553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50000"/>
              </a:lnSpc>
              <a:buFont typeface="Wingdings" panose="05000000000000000000" pitchFamily="2" charset="2"/>
              <a:buChar char="l"/>
            </a:pPr>
            <a:r>
              <a:rPr lang="en-US" altLang="zh-CN" sz="2000" dirty="0"/>
              <a:t>5 </a:t>
            </a:r>
            <a:r>
              <a:rPr lang="zh-CN" altLang="en-US" sz="2000" dirty="0"/>
              <a:t>部电话机两两相连，需 </a:t>
            </a:r>
            <a:r>
              <a:rPr lang="en-US" altLang="zh-CN" sz="2000" dirty="0"/>
              <a:t>10 </a:t>
            </a:r>
            <a:r>
              <a:rPr lang="zh-CN" altLang="en-US" sz="2000" dirty="0"/>
              <a:t>对电线。</a:t>
            </a:r>
            <a:endParaRPr lang="en-US" altLang="zh-CN" sz="2000" dirty="0"/>
          </a:p>
          <a:p>
            <a:pPr marL="285750" indent="-285750">
              <a:lnSpc>
                <a:spcPct val="150000"/>
              </a:lnSpc>
              <a:buFont typeface="Wingdings" panose="05000000000000000000" pitchFamily="2" charset="2"/>
              <a:buChar char="l"/>
            </a:pPr>
            <a:r>
              <a:rPr lang="en-US" altLang="zh-CN" sz="2000" dirty="0"/>
              <a:t>N </a:t>
            </a:r>
            <a:r>
              <a:rPr lang="zh-CN" altLang="en-US" sz="2000" dirty="0"/>
              <a:t>部电话机两两相连，需 </a:t>
            </a:r>
            <a:r>
              <a:rPr lang="en-US" altLang="zh-CN" sz="2000" dirty="0"/>
              <a:t>N(N – 1)/2 </a:t>
            </a:r>
            <a:r>
              <a:rPr lang="zh-CN" altLang="en-US" sz="2000" dirty="0"/>
              <a:t>对电线。</a:t>
            </a:r>
          </a:p>
          <a:p>
            <a:pPr marL="285750" indent="-285750">
              <a:lnSpc>
                <a:spcPct val="150000"/>
              </a:lnSpc>
              <a:buFont typeface="Wingdings" panose="05000000000000000000" pitchFamily="2" charset="2"/>
              <a:buChar char="l"/>
            </a:pPr>
            <a:r>
              <a:rPr lang="zh-CN" altLang="en-US" sz="2000" dirty="0"/>
              <a:t>当电话机的数量很大时，这种连接方法需要的电线对的数量与电话机数的平方成正比。</a:t>
            </a:r>
          </a:p>
        </p:txBody>
      </p:sp>
      <p:grpSp>
        <p:nvGrpSpPr>
          <p:cNvPr id="47" name="Group 20"/>
          <p:cNvGrpSpPr>
            <a:grpSpLocks/>
          </p:cNvGrpSpPr>
          <p:nvPr/>
        </p:nvGrpSpPr>
        <p:grpSpPr bwMode="auto">
          <a:xfrm>
            <a:off x="7679130" y="3772694"/>
            <a:ext cx="3968750" cy="2411413"/>
            <a:chOff x="1824" y="1570"/>
            <a:chExt cx="2500" cy="1519"/>
          </a:xfrm>
        </p:grpSpPr>
        <p:sp>
          <p:nvSpPr>
            <p:cNvPr id="48" name="Text Box 4"/>
            <p:cNvSpPr txBox="1">
              <a:spLocks noChangeArrowheads="1"/>
            </p:cNvSpPr>
            <p:nvPr/>
          </p:nvSpPr>
          <p:spPr bwMode="auto">
            <a:xfrm>
              <a:off x="2792" y="1570"/>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49" name="Text Box 5"/>
            <p:cNvSpPr txBox="1">
              <a:spLocks noChangeArrowheads="1"/>
            </p:cNvSpPr>
            <p:nvPr/>
          </p:nvSpPr>
          <p:spPr bwMode="auto">
            <a:xfrm>
              <a:off x="1824" y="2058"/>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50" name="Text Box 6"/>
            <p:cNvSpPr txBox="1">
              <a:spLocks noChangeArrowheads="1"/>
            </p:cNvSpPr>
            <p:nvPr/>
          </p:nvSpPr>
          <p:spPr bwMode="auto">
            <a:xfrm>
              <a:off x="2405" y="2685"/>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53" name="Text Box 7"/>
            <p:cNvSpPr txBox="1">
              <a:spLocks noChangeArrowheads="1"/>
            </p:cNvSpPr>
            <p:nvPr/>
          </p:nvSpPr>
          <p:spPr bwMode="auto">
            <a:xfrm>
              <a:off x="3824" y="2058"/>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54" name="Text Box 8"/>
            <p:cNvSpPr txBox="1">
              <a:spLocks noChangeArrowheads="1"/>
            </p:cNvSpPr>
            <p:nvPr/>
          </p:nvSpPr>
          <p:spPr bwMode="auto">
            <a:xfrm>
              <a:off x="3244" y="2685"/>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grpSp>
      <p:sp>
        <p:nvSpPr>
          <p:cNvPr id="55" name="Line 9"/>
          <p:cNvSpPr>
            <a:spLocks noChangeShapeType="1"/>
          </p:cNvSpPr>
          <p:nvPr/>
        </p:nvSpPr>
        <p:spPr bwMode="auto">
          <a:xfrm flipV="1">
            <a:off x="8156968" y="4175919"/>
            <a:ext cx="1384300" cy="733425"/>
          </a:xfrm>
          <a:prstGeom prst="line">
            <a:avLst/>
          </a:prstGeom>
          <a:noFill/>
          <a:ln w="28575">
            <a:solidFill>
              <a:srgbClr val="333399"/>
            </a:solidFill>
            <a:round/>
            <a:headEnd/>
            <a:tailEnd/>
          </a:ln>
          <a:effectLst/>
        </p:spPr>
        <p:txBody>
          <a:bodyPr/>
          <a:lstStyle/>
          <a:p>
            <a:endParaRPr lang="zh-CN" altLang="en-US"/>
          </a:p>
        </p:txBody>
      </p:sp>
      <p:sp>
        <p:nvSpPr>
          <p:cNvPr id="56" name="Line 10"/>
          <p:cNvSpPr>
            <a:spLocks noChangeShapeType="1"/>
          </p:cNvSpPr>
          <p:nvPr/>
        </p:nvSpPr>
        <p:spPr bwMode="auto">
          <a:xfrm>
            <a:off x="9679380" y="4214019"/>
            <a:ext cx="1536700" cy="773113"/>
          </a:xfrm>
          <a:prstGeom prst="line">
            <a:avLst/>
          </a:prstGeom>
          <a:noFill/>
          <a:ln w="28575">
            <a:solidFill>
              <a:srgbClr val="333399"/>
            </a:solidFill>
            <a:round/>
            <a:headEnd/>
            <a:tailEnd/>
          </a:ln>
          <a:effectLst/>
        </p:spPr>
        <p:txBody>
          <a:bodyPr/>
          <a:lstStyle/>
          <a:p>
            <a:endParaRPr lang="zh-CN" altLang="en-US"/>
          </a:p>
        </p:txBody>
      </p:sp>
      <p:sp>
        <p:nvSpPr>
          <p:cNvPr id="57" name="Line 11"/>
          <p:cNvSpPr>
            <a:spLocks noChangeShapeType="1"/>
          </p:cNvSpPr>
          <p:nvPr/>
        </p:nvSpPr>
        <p:spPr bwMode="auto">
          <a:xfrm>
            <a:off x="8015680" y="4958557"/>
            <a:ext cx="857250" cy="954087"/>
          </a:xfrm>
          <a:prstGeom prst="line">
            <a:avLst/>
          </a:prstGeom>
          <a:noFill/>
          <a:ln w="28575">
            <a:solidFill>
              <a:srgbClr val="333399"/>
            </a:solidFill>
            <a:round/>
            <a:headEnd/>
            <a:tailEnd/>
          </a:ln>
          <a:effectLst/>
        </p:spPr>
        <p:txBody>
          <a:bodyPr/>
          <a:lstStyle/>
          <a:p>
            <a:endParaRPr lang="zh-CN" altLang="en-US"/>
          </a:p>
        </p:txBody>
      </p:sp>
      <p:sp>
        <p:nvSpPr>
          <p:cNvPr id="58" name="Line 12"/>
          <p:cNvSpPr>
            <a:spLocks noChangeShapeType="1"/>
          </p:cNvSpPr>
          <p:nvPr/>
        </p:nvSpPr>
        <p:spPr bwMode="auto">
          <a:xfrm flipV="1">
            <a:off x="8987230" y="5982494"/>
            <a:ext cx="1254125" cy="0"/>
          </a:xfrm>
          <a:prstGeom prst="line">
            <a:avLst/>
          </a:prstGeom>
          <a:noFill/>
          <a:ln w="28575">
            <a:solidFill>
              <a:srgbClr val="333399"/>
            </a:solidFill>
            <a:round/>
            <a:headEnd/>
            <a:tailEnd/>
          </a:ln>
          <a:effectLst/>
        </p:spPr>
        <p:txBody>
          <a:bodyPr/>
          <a:lstStyle/>
          <a:p>
            <a:endParaRPr lang="zh-CN" altLang="en-US"/>
          </a:p>
        </p:txBody>
      </p:sp>
      <p:sp>
        <p:nvSpPr>
          <p:cNvPr id="59" name="Line 13"/>
          <p:cNvSpPr>
            <a:spLocks noChangeShapeType="1"/>
          </p:cNvSpPr>
          <p:nvPr/>
        </p:nvSpPr>
        <p:spPr bwMode="auto">
          <a:xfrm flipV="1">
            <a:off x="10323905" y="4953794"/>
            <a:ext cx="895350" cy="939800"/>
          </a:xfrm>
          <a:prstGeom prst="line">
            <a:avLst/>
          </a:prstGeom>
          <a:noFill/>
          <a:ln w="28575">
            <a:solidFill>
              <a:srgbClr val="333399"/>
            </a:solidFill>
            <a:round/>
            <a:headEnd/>
            <a:tailEnd/>
          </a:ln>
          <a:effectLst/>
        </p:spPr>
        <p:txBody>
          <a:bodyPr/>
          <a:lstStyle/>
          <a:p>
            <a:endParaRPr lang="zh-CN" altLang="en-US"/>
          </a:p>
        </p:txBody>
      </p:sp>
      <p:sp>
        <p:nvSpPr>
          <p:cNvPr id="60" name="Line 14"/>
          <p:cNvSpPr>
            <a:spLocks noChangeShapeType="1"/>
          </p:cNvSpPr>
          <p:nvPr/>
        </p:nvSpPr>
        <p:spPr bwMode="auto">
          <a:xfrm>
            <a:off x="9593655" y="4212432"/>
            <a:ext cx="627063" cy="1770062"/>
          </a:xfrm>
          <a:prstGeom prst="line">
            <a:avLst/>
          </a:prstGeom>
          <a:noFill/>
          <a:ln w="28575">
            <a:solidFill>
              <a:srgbClr val="333399"/>
            </a:solidFill>
            <a:round/>
            <a:headEnd/>
            <a:tailEnd/>
          </a:ln>
          <a:effectLst/>
        </p:spPr>
        <p:txBody>
          <a:bodyPr/>
          <a:lstStyle/>
          <a:p>
            <a:endParaRPr lang="zh-CN" altLang="en-US"/>
          </a:p>
        </p:txBody>
      </p:sp>
      <p:sp>
        <p:nvSpPr>
          <p:cNvPr id="64" name="Line 15"/>
          <p:cNvSpPr>
            <a:spLocks noChangeShapeType="1"/>
          </p:cNvSpPr>
          <p:nvPr/>
        </p:nvSpPr>
        <p:spPr bwMode="auto">
          <a:xfrm flipH="1">
            <a:off x="8971355" y="4229894"/>
            <a:ext cx="487363" cy="1741488"/>
          </a:xfrm>
          <a:prstGeom prst="line">
            <a:avLst/>
          </a:prstGeom>
          <a:noFill/>
          <a:ln w="28575">
            <a:solidFill>
              <a:srgbClr val="333399"/>
            </a:solidFill>
            <a:round/>
            <a:headEnd/>
            <a:tailEnd/>
          </a:ln>
          <a:effectLst/>
        </p:spPr>
        <p:txBody>
          <a:bodyPr/>
          <a:lstStyle/>
          <a:p>
            <a:endParaRPr lang="zh-CN" altLang="en-US"/>
          </a:p>
        </p:txBody>
      </p:sp>
      <p:sp>
        <p:nvSpPr>
          <p:cNvPr id="65" name="Line 16"/>
          <p:cNvSpPr>
            <a:spLocks noChangeShapeType="1"/>
          </p:cNvSpPr>
          <p:nvPr/>
        </p:nvSpPr>
        <p:spPr bwMode="auto">
          <a:xfrm>
            <a:off x="8183955" y="4950619"/>
            <a:ext cx="2982913" cy="0"/>
          </a:xfrm>
          <a:prstGeom prst="line">
            <a:avLst/>
          </a:prstGeom>
          <a:noFill/>
          <a:ln w="28575">
            <a:solidFill>
              <a:srgbClr val="333399"/>
            </a:solidFill>
            <a:round/>
            <a:headEnd/>
            <a:tailEnd/>
          </a:ln>
          <a:effectLst/>
        </p:spPr>
        <p:txBody>
          <a:bodyPr/>
          <a:lstStyle/>
          <a:p>
            <a:endParaRPr lang="zh-CN" altLang="en-US"/>
          </a:p>
        </p:txBody>
      </p:sp>
      <p:sp>
        <p:nvSpPr>
          <p:cNvPr id="66" name="Line 17"/>
          <p:cNvSpPr>
            <a:spLocks noChangeShapeType="1"/>
          </p:cNvSpPr>
          <p:nvPr/>
        </p:nvSpPr>
        <p:spPr bwMode="auto">
          <a:xfrm>
            <a:off x="8017268" y="4953794"/>
            <a:ext cx="2203450" cy="1009650"/>
          </a:xfrm>
          <a:prstGeom prst="line">
            <a:avLst/>
          </a:prstGeom>
          <a:noFill/>
          <a:ln w="28575">
            <a:solidFill>
              <a:srgbClr val="333399"/>
            </a:solidFill>
            <a:round/>
            <a:headEnd/>
            <a:tailEnd/>
          </a:ln>
          <a:effectLst/>
        </p:spPr>
        <p:txBody>
          <a:bodyPr/>
          <a:lstStyle/>
          <a:p>
            <a:endParaRPr lang="zh-CN" altLang="en-US"/>
          </a:p>
        </p:txBody>
      </p:sp>
      <p:sp>
        <p:nvSpPr>
          <p:cNvPr id="67" name="Line 18"/>
          <p:cNvSpPr>
            <a:spLocks noChangeShapeType="1"/>
          </p:cNvSpPr>
          <p:nvPr/>
        </p:nvSpPr>
        <p:spPr bwMode="auto">
          <a:xfrm flipV="1">
            <a:off x="9018980" y="5001419"/>
            <a:ext cx="2125663" cy="966788"/>
          </a:xfrm>
          <a:prstGeom prst="line">
            <a:avLst/>
          </a:prstGeom>
          <a:noFill/>
          <a:ln w="28575">
            <a:solidFill>
              <a:srgbClr val="333399"/>
            </a:solidFill>
            <a:round/>
            <a:headEnd/>
            <a:tailEnd/>
          </a:ln>
          <a:effectLst/>
        </p:spPr>
        <p:txBody>
          <a:bodyPr/>
          <a:lstStyle/>
          <a:p>
            <a:endParaRPr lang="zh-CN" altLang="en-US"/>
          </a:p>
        </p:txBody>
      </p:sp>
    </p:spTree>
    <p:extLst>
      <p:ext uri="{BB962C8B-B14F-4D97-AF65-F5344CB8AC3E}">
        <p14:creationId xmlns:p14="http://schemas.microsoft.com/office/powerpoint/2010/main" val="28777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55"/>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65"/>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66"/>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57"/>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64"/>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60"/>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56"/>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67"/>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58"/>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4" grpId="0" animBg="1"/>
      <p:bldP spid="65" grpId="0" animBg="1"/>
      <p:bldP spid="66" grpId="0" animBg="1"/>
      <p:bldP spid="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使用交换机</a:t>
            </a:r>
          </a:p>
        </p:txBody>
      </p:sp>
      <p:sp>
        <p:nvSpPr>
          <p:cNvPr id="9" name="Rectangle 22"/>
          <p:cNvSpPr>
            <a:spLocks noChangeArrowheads="1"/>
          </p:cNvSpPr>
          <p:nvPr/>
        </p:nvSpPr>
        <p:spPr bwMode="auto">
          <a:xfrm>
            <a:off x="6088277" y="826380"/>
            <a:ext cx="6117786" cy="3289214"/>
          </a:xfrm>
          <a:prstGeom prst="rect">
            <a:avLst/>
          </a:prstGeom>
          <a:solidFill>
            <a:schemeClr val="bg1">
              <a:lumMod val="95000"/>
            </a:schemeClr>
          </a:solidFill>
          <a:ln>
            <a:noFill/>
          </a:ln>
          <a:effectLst/>
          <a:extLst/>
        </p:spPr>
        <p:txBody>
          <a:bodyPr wrap="none" anchor="ctr"/>
          <a:lstStyle/>
          <a:p>
            <a:endParaRPr lang="zh-CN" altLang="en-US" dirty="0"/>
          </a:p>
        </p:txBody>
      </p:sp>
      <p:sp>
        <p:nvSpPr>
          <p:cNvPr id="12" name="Text Box 8"/>
          <p:cNvSpPr txBox="1">
            <a:spLocks noChangeArrowheads="1"/>
          </p:cNvSpPr>
          <p:nvPr/>
        </p:nvSpPr>
        <p:spPr bwMode="auto">
          <a:xfrm>
            <a:off x="179725" y="1682758"/>
            <a:ext cx="54622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当电话机的数量增多时，就要使用交换机来完成全网的交换任务。 </a:t>
            </a:r>
          </a:p>
        </p:txBody>
      </p:sp>
      <p:sp>
        <p:nvSpPr>
          <p:cNvPr id="23" name="矩形 22"/>
          <p:cNvSpPr/>
          <p:nvPr/>
        </p:nvSpPr>
        <p:spPr>
          <a:xfrm>
            <a:off x="-15422" y="6346498"/>
            <a:ext cx="12213772" cy="513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058" y="4129877"/>
            <a:ext cx="12216671" cy="45719"/>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内容占位符 4"/>
          <p:cNvSpPr txBox="1">
            <a:spLocks/>
          </p:cNvSpPr>
          <p:nvPr/>
        </p:nvSpPr>
        <p:spPr>
          <a:xfrm>
            <a:off x="-24130" y="3886994"/>
            <a:ext cx="6708775" cy="464458"/>
          </a:xfrm>
          <a:prstGeom prst="rect">
            <a:avLst/>
          </a:prstGeom>
          <a:solidFill>
            <a:schemeClr val="accent6"/>
          </a:solidFill>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b="1" dirty="0">
                <a:solidFill>
                  <a:schemeClr val="bg1"/>
                </a:solidFill>
              </a:rPr>
              <a:t>“交换”的含义</a:t>
            </a:r>
          </a:p>
        </p:txBody>
      </p:sp>
      <p:sp>
        <p:nvSpPr>
          <p:cNvPr id="30" name="Text Box 8"/>
          <p:cNvSpPr txBox="1">
            <a:spLocks noChangeArrowheads="1"/>
          </p:cNvSpPr>
          <p:nvPr/>
        </p:nvSpPr>
        <p:spPr bwMode="auto">
          <a:xfrm>
            <a:off x="179726" y="4670098"/>
            <a:ext cx="11710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000" dirty="0"/>
              <a:t>在这里，“</a:t>
            </a:r>
            <a:r>
              <a:rPr lang="zh-CN" altLang="en-US" sz="2000" dirty="0">
                <a:solidFill>
                  <a:srgbClr val="C00000"/>
                </a:solidFill>
              </a:rPr>
              <a:t>交换</a:t>
            </a:r>
            <a:r>
              <a:rPr lang="zh-CN" altLang="en-US" sz="2000" dirty="0"/>
              <a:t>”</a:t>
            </a:r>
            <a:r>
              <a:rPr lang="en-US" altLang="zh-CN" sz="2000" dirty="0"/>
              <a:t>(switching)</a:t>
            </a:r>
            <a:r>
              <a:rPr lang="zh-CN" altLang="en-US" sz="2000" dirty="0"/>
              <a:t>的含义就是</a:t>
            </a:r>
            <a:r>
              <a:rPr lang="zh-CN" altLang="en-US" sz="2000" dirty="0">
                <a:solidFill>
                  <a:srgbClr val="C00000"/>
                </a:solidFill>
              </a:rPr>
              <a:t>转接</a:t>
            </a:r>
            <a:r>
              <a:rPr lang="en-US" altLang="zh-CN" sz="2000" dirty="0"/>
              <a:t>——</a:t>
            </a:r>
            <a:r>
              <a:rPr lang="zh-CN" altLang="en-US" sz="2000" dirty="0"/>
              <a:t>把一条电话线转接到另一条电话线，使它们连通起来。</a:t>
            </a:r>
          </a:p>
          <a:p>
            <a:pPr>
              <a:lnSpc>
                <a:spcPct val="150000"/>
              </a:lnSpc>
            </a:pPr>
            <a:r>
              <a:rPr lang="zh-CN" altLang="en-US" sz="2000" dirty="0"/>
              <a:t>从通信资源的分配角度来看，“交换”就是按照某种方式</a:t>
            </a:r>
            <a:r>
              <a:rPr lang="zh-CN" altLang="en-US" sz="2000" dirty="0">
                <a:solidFill>
                  <a:srgbClr val="C00000"/>
                </a:solidFill>
              </a:rPr>
              <a:t>动态地分配</a:t>
            </a:r>
            <a:r>
              <a:rPr lang="zh-CN" altLang="en-US" sz="2000" dirty="0"/>
              <a:t>传输线路的资源。 </a:t>
            </a:r>
          </a:p>
        </p:txBody>
      </p:sp>
      <p:sp>
        <p:nvSpPr>
          <p:cNvPr id="92" name="Text Box 19"/>
          <p:cNvSpPr txBox="1">
            <a:spLocks noChangeArrowheads="1"/>
          </p:cNvSpPr>
          <p:nvPr/>
        </p:nvSpPr>
        <p:spPr bwMode="auto">
          <a:xfrm rot="1458061">
            <a:off x="10121900" y="1090194"/>
            <a:ext cx="792162" cy="82550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4800" b="1">
                <a:solidFill>
                  <a:srgbClr val="333399"/>
                </a:solidFill>
                <a:latin typeface="Times New Roman" pitchFamily="18" charset="0"/>
                <a:ea typeface="宋体" pitchFamily="2" charset="-122"/>
              </a:rPr>
              <a:t>…</a:t>
            </a:r>
          </a:p>
        </p:txBody>
      </p:sp>
      <p:sp>
        <p:nvSpPr>
          <p:cNvPr id="93" name="Line 4"/>
          <p:cNvSpPr>
            <a:spLocks noChangeShapeType="1"/>
          </p:cNvSpPr>
          <p:nvPr/>
        </p:nvSpPr>
        <p:spPr bwMode="auto">
          <a:xfrm flipH="1" flipV="1">
            <a:off x="9688512" y="2745957"/>
            <a:ext cx="1265238" cy="493712"/>
          </a:xfrm>
          <a:prstGeom prst="line">
            <a:avLst/>
          </a:prstGeom>
          <a:noFill/>
          <a:ln w="28575">
            <a:solidFill>
              <a:srgbClr val="000000"/>
            </a:solid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itchFamily="2" charset="-122"/>
            </a:endParaRPr>
          </a:p>
        </p:txBody>
      </p:sp>
      <p:sp>
        <p:nvSpPr>
          <p:cNvPr id="94" name="Line 5"/>
          <p:cNvSpPr>
            <a:spLocks noChangeShapeType="1"/>
          </p:cNvSpPr>
          <p:nvPr/>
        </p:nvSpPr>
        <p:spPr bwMode="auto">
          <a:xfrm flipV="1">
            <a:off x="9328150" y="2745957"/>
            <a:ext cx="73025" cy="1006475"/>
          </a:xfrm>
          <a:prstGeom prst="line">
            <a:avLst/>
          </a:prstGeom>
          <a:noFill/>
          <a:ln w="28575">
            <a:solidFill>
              <a:srgbClr val="000000"/>
            </a:solid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itchFamily="2" charset="-122"/>
            </a:endParaRPr>
          </a:p>
        </p:txBody>
      </p:sp>
      <p:sp>
        <p:nvSpPr>
          <p:cNvPr id="95" name="Line 6"/>
          <p:cNvSpPr>
            <a:spLocks noChangeShapeType="1"/>
          </p:cNvSpPr>
          <p:nvPr/>
        </p:nvSpPr>
        <p:spPr bwMode="auto">
          <a:xfrm flipV="1">
            <a:off x="7600950" y="2745957"/>
            <a:ext cx="1584325" cy="260350"/>
          </a:xfrm>
          <a:prstGeom prst="line">
            <a:avLst/>
          </a:prstGeom>
          <a:noFill/>
          <a:ln w="28575">
            <a:solidFill>
              <a:srgbClr val="000000"/>
            </a:solid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itchFamily="2" charset="-122"/>
            </a:endParaRPr>
          </a:p>
        </p:txBody>
      </p:sp>
      <p:sp>
        <p:nvSpPr>
          <p:cNvPr id="96" name="Line 7"/>
          <p:cNvSpPr>
            <a:spLocks noChangeShapeType="1"/>
          </p:cNvSpPr>
          <p:nvPr/>
        </p:nvSpPr>
        <p:spPr bwMode="auto">
          <a:xfrm>
            <a:off x="8464550" y="1450557"/>
            <a:ext cx="615950" cy="908050"/>
          </a:xfrm>
          <a:prstGeom prst="line">
            <a:avLst/>
          </a:prstGeom>
          <a:noFill/>
          <a:ln w="28575">
            <a:solidFill>
              <a:srgbClr val="000000"/>
            </a:solid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itchFamily="2" charset="-122"/>
            </a:endParaRPr>
          </a:p>
        </p:txBody>
      </p:sp>
      <p:sp>
        <p:nvSpPr>
          <p:cNvPr id="97" name="Text Box 8"/>
          <p:cNvSpPr txBox="1">
            <a:spLocks noChangeArrowheads="1"/>
          </p:cNvSpPr>
          <p:nvPr/>
        </p:nvSpPr>
        <p:spPr bwMode="auto">
          <a:xfrm>
            <a:off x="9147175" y="963194"/>
            <a:ext cx="793750" cy="64135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3600">
                <a:solidFill>
                  <a:srgbClr val="000000"/>
                </a:solidFill>
                <a:latin typeface="Times New Roman" pitchFamily="18" charset="0"/>
                <a:ea typeface="宋体" pitchFamily="2" charset="-122"/>
                <a:sym typeface="Wingdings" pitchFamily="2" charset="2"/>
              </a:rPr>
              <a:t></a:t>
            </a:r>
            <a:r>
              <a:rPr kumimoji="1" lang="en-US" altLang="zh-CN" sz="3600">
                <a:solidFill>
                  <a:srgbClr val="000000"/>
                </a:solidFill>
                <a:latin typeface="Times New Roman" pitchFamily="18" charset="0"/>
                <a:ea typeface="宋体" pitchFamily="2" charset="-122"/>
              </a:rPr>
              <a:t> </a:t>
            </a:r>
          </a:p>
        </p:txBody>
      </p:sp>
      <p:sp>
        <p:nvSpPr>
          <p:cNvPr id="98" name="Text Box 9"/>
          <p:cNvSpPr txBox="1">
            <a:spLocks noChangeArrowheads="1"/>
          </p:cNvSpPr>
          <p:nvPr/>
        </p:nvSpPr>
        <p:spPr bwMode="auto">
          <a:xfrm>
            <a:off x="7281862" y="1666457"/>
            <a:ext cx="793750" cy="64135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3600">
                <a:solidFill>
                  <a:srgbClr val="000000"/>
                </a:solidFill>
                <a:latin typeface="Times New Roman" pitchFamily="18" charset="0"/>
                <a:ea typeface="宋体" pitchFamily="2" charset="-122"/>
                <a:sym typeface="Wingdings" pitchFamily="2" charset="2"/>
              </a:rPr>
              <a:t></a:t>
            </a:r>
            <a:r>
              <a:rPr kumimoji="1" lang="en-US" altLang="zh-CN" sz="3600">
                <a:solidFill>
                  <a:srgbClr val="000000"/>
                </a:solidFill>
                <a:latin typeface="Times New Roman" pitchFamily="18" charset="0"/>
                <a:ea typeface="宋体" pitchFamily="2" charset="-122"/>
              </a:rPr>
              <a:t> </a:t>
            </a:r>
          </a:p>
        </p:txBody>
      </p:sp>
      <p:sp>
        <p:nvSpPr>
          <p:cNvPr id="99" name="Text Box 10"/>
          <p:cNvSpPr txBox="1">
            <a:spLocks noChangeArrowheads="1"/>
          </p:cNvSpPr>
          <p:nvPr/>
        </p:nvSpPr>
        <p:spPr bwMode="auto">
          <a:xfrm>
            <a:off x="7945437" y="3249194"/>
            <a:ext cx="793750" cy="64135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3600">
                <a:solidFill>
                  <a:srgbClr val="000000"/>
                </a:solidFill>
                <a:latin typeface="Times New Roman" pitchFamily="18" charset="0"/>
                <a:ea typeface="宋体" pitchFamily="2" charset="-122"/>
                <a:sym typeface="Wingdings" pitchFamily="2" charset="2"/>
              </a:rPr>
              <a:t></a:t>
            </a:r>
            <a:r>
              <a:rPr kumimoji="1" lang="en-US" altLang="zh-CN" sz="3600">
                <a:solidFill>
                  <a:srgbClr val="000000"/>
                </a:solidFill>
                <a:latin typeface="Times New Roman" pitchFamily="18" charset="0"/>
                <a:ea typeface="宋体" pitchFamily="2" charset="-122"/>
              </a:rPr>
              <a:t> </a:t>
            </a:r>
          </a:p>
        </p:txBody>
      </p:sp>
      <p:sp>
        <p:nvSpPr>
          <p:cNvPr id="100" name="Text Box 11"/>
          <p:cNvSpPr txBox="1">
            <a:spLocks noChangeArrowheads="1"/>
          </p:cNvSpPr>
          <p:nvPr/>
        </p:nvSpPr>
        <p:spPr bwMode="auto">
          <a:xfrm>
            <a:off x="10918825" y="1945857"/>
            <a:ext cx="793750" cy="64135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3600">
                <a:solidFill>
                  <a:srgbClr val="000000"/>
                </a:solidFill>
                <a:latin typeface="Times New Roman" pitchFamily="18" charset="0"/>
                <a:ea typeface="宋体" pitchFamily="2" charset="-122"/>
                <a:sym typeface="Wingdings" pitchFamily="2" charset="2"/>
              </a:rPr>
              <a:t></a:t>
            </a:r>
            <a:r>
              <a:rPr kumimoji="1" lang="en-US" altLang="zh-CN" sz="3600">
                <a:solidFill>
                  <a:srgbClr val="000000"/>
                </a:solidFill>
                <a:latin typeface="Times New Roman" pitchFamily="18" charset="0"/>
                <a:ea typeface="宋体" pitchFamily="2" charset="-122"/>
              </a:rPr>
              <a:t> </a:t>
            </a:r>
          </a:p>
        </p:txBody>
      </p:sp>
      <p:sp>
        <p:nvSpPr>
          <p:cNvPr id="101" name="Text Box 12"/>
          <p:cNvSpPr txBox="1">
            <a:spLocks noChangeArrowheads="1"/>
          </p:cNvSpPr>
          <p:nvPr/>
        </p:nvSpPr>
        <p:spPr bwMode="auto">
          <a:xfrm>
            <a:off x="9904412" y="3185694"/>
            <a:ext cx="793750" cy="64135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3600">
                <a:solidFill>
                  <a:srgbClr val="000000"/>
                </a:solidFill>
                <a:latin typeface="Times New Roman" pitchFamily="18" charset="0"/>
                <a:ea typeface="宋体" pitchFamily="2" charset="-122"/>
                <a:sym typeface="Wingdings" pitchFamily="2" charset="2"/>
              </a:rPr>
              <a:t></a:t>
            </a:r>
            <a:r>
              <a:rPr kumimoji="1" lang="en-US" altLang="zh-CN" sz="3600">
                <a:solidFill>
                  <a:srgbClr val="000000"/>
                </a:solidFill>
                <a:latin typeface="Times New Roman" pitchFamily="18" charset="0"/>
                <a:ea typeface="宋体" pitchFamily="2" charset="-122"/>
              </a:rPr>
              <a:t> </a:t>
            </a:r>
          </a:p>
        </p:txBody>
      </p:sp>
      <p:sp>
        <p:nvSpPr>
          <p:cNvPr id="102" name="Line 13"/>
          <p:cNvSpPr>
            <a:spLocks noChangeShapeType="1"/>
          </p:cNvSpPr>
          <p:nvPr/>
        </p:nvSpPr>
        <p:spPr bwMode="auto">
          <a:xfrm flipH="1" flipV="1">
            <a:off x="9472612" y="1306094"/>
            <a:ext cx="12700" cy="1155700"/>
          </a:xfrm>
          <a:prstGeom prst="line">
            <a:avLst/>
          </a:prstGeom>
          <a:noFill/>
          <a:ln w="28575">
            <a:solidFill>
              <a:srgbClr val="000000"/>
            </a:solid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itchFamily="2" charset="-122"/>
            </a:endParaRPr>
          </a:p>
        </p:txBody>
      </p:sp>
      <p:sp>
        <p:nvSpPr>
          <p:cNvPr id="103" name="Line 14"/>
          <p:cNvSpPr>
            <a:spLocks noChangeShapeType="1"/>
          </p:cNvSpPr>
          <p:nvPr/>
        </p:nvSpPr>
        <p:spPr bwMode="auto">
          <a:xfrm flipV="1">
            <a:off x="9832975" y="2314157"/>
            <a:ext cx="1425575" cy="257175"/>
          </a:xfrm>
          <a:prstGeom prst="line">
            <a:avLst/>
          </a:prstGeom>
          <a:noFill/>
          <a:ln w="28575">
            <a:solidFill>
              <a:srgbClr val="000000"/>
            </a:solid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itchFamily="2" charset="-122"/>
            </a:endParaRPr>
          </a:p>
        </p:txBody>
      </p:sp>
      <p:sp>
        <p:nvSpPr>
          <p:cNvPr id="104" name="Line 15"/>
          <p:cNvSpPr>
            <a:spLocks noChangeShapeType="1"/>
          </p:cNvSpPr>
          <p:nvPr/>
        </p:nvSpPr>
        <p:spPr bwMode="auto">
          <a:xfrm>
            <a:off x="7672387" y="2098257"/>
            <a:ext cx="1466850" cy="461962"/>
          </a:xfrm>
          <a:prstGeom prst="line">
            <a:avLst/>
          </a:prstGeom>
          <a:noFill/>
          <a:ln w="28575">
            <a:solidFill>
              <a:srgbClr val="000000"/>
            </a:solid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itchFamily="2" charset="-122"/>
            </a:endParaRPr>
          </a:p>
        </p:txBody>
      </p:sp>
      <p:sp>
        <p:nvSpPr>
          <p:cNvPr id="105" name="Line 16"/>
          <p:cNvSpPr>
            <a:spLocks noChangeShapeType="1"/>
          </p:cNvSpPr>
          <p:nvPr/>
        </p:nvSpPr>
        <p:spPr bwMode="auto">
          <a:xfrm flipV="1">
            <a:off x="8320087" y="2818982"/>
            <a:ext cx="936625" cy="863600"/>
          </a:xfrm>
          <a:prstGeom prst="line">
            <a:avLst/>
          </a:prstGeom>
          <a:noFill/>
          <a:ln w="28575">
            <a:solidFill>
              <a:srgbClr val="000000"/>
            </a:solid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itchFamily="2" charset="-122"/>
            </a:endParaRPr>
          </a:p>
        </p:txBody>
      </p:sp>
      <p:sp>
        <p:nvSpPr>
          <p:cNvPr id="106" name="Line 17"/>
          <p:cNvSpPr>
            <a:spLocks noChangeShapeType="1"/>
          </p:cNvSpPr>
          <p:nvPr/>
        </p:nvSpPr>
        <p:spPr bwMode="auto">
          <a:xfrm flipH="1" flipV="1">
            <a:off x="9401175" y="2601494"/>
            <a:ext cx="850900" cy="935038"/>
          </a:xfrm>
          <a:prstGeom prst="line">
            <a:avLst/>
          </a:prstGeom>
          <a:noFill/>
          <a:ln w="28575">
            <a:solidFill>
              <a:srgbClr val="000000"/>
            </a:solid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itchFamily="2" charset="-122"/>
            </a:endParaRPr>
          </a:p>
        </p:txBody>
      </p:sp>
      <p:sp>
        <p:nvSpPr>
          <p:cNvPr id="107" name="Text Box 20"/>
          <p:cNvSpPr txBox="1">
            <a:spLocks noChangeArrowheads="1"/>
          </p:cNvSpPr>
          <p:nvPr/>
        </p:nvSpPr>
        <p:spPr bwMode="auto">
          <a:xfrm>
            <a:off x="7169150" y="2585619"/>
            <a:ext cx="793750" cy="64135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3600">
                <a:solidFill>
                  <a:srgbClr val="000000"/>
                </a:solidFill>
                <a:latin typeface="Times New Roman" pitchFamily="18" charset="0"/>
                <a:ea typeface="宋体" pitchFamily="2" charset="-122"/>
                <a:sym typeface="Wingdings" pitchFamily="2" charset="2"/>
              </a:rPr>
              <a:t></a:t>
            </a:r>
            <a:r>
              <a:rPr kumimoji="1" lang="en-US" altLang="zh-CN" sz="3600">
                <a:solidFill>
                  <a:srgbClr val="000000"/>
                </a:solidFill>
                <a:latin typeface="Times New Roman" pitchFamily="18" charset="0"/>
                <a:ea typeface="宋体" pitchFamily="2" charset="-122"/>
              </a:rPr>
              <a:t> </a:t>
            </a:r>
          </a:p>
        </p:txBody>
      </p:sp>
      <p:sp>
        <p:nvSpPr>
          <p:cNvPr id="108" name="Text Box 21"/>
          <p:cNvSpPr txBox="1">
            <a:spLocks noChangeArrowheads="1"/>
          </p:cNvSpPr>
          <p:nvPr/>
        </p:nvSpPr>
        <p:spPr bwMode="auto">
          <a:xfrm>
            <a:off x="8150225" y="1104482"/>
            <a:ext cx="793750" cy="64135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3600">
                <a:solidFill>
                  <a:srgbClr val="000000"/>
                </a:solidFill>
                <a:latin typeface="Times New Roman" pitchFamily="18" charset="0"/>
                <a:ea typeface="宋体" pitchFamily="2" charset="-122"/>
                <a:sym typeface="Wingdings" pitchFamily="2" charset="2"/>
              </a:rPr>
              <a:t></a:t>
            </a:r>
            <a:r>
              <a:rPr kumimoji="1" lang="en-US" altLang="zh-CN" sz="3600">
                <a:solidFill>
                  <a:srgbClr val="000000"/>
                </a:solidFill>
                <a:latin typeface="Times New Roman" pitchFamily="18" charset="0"/>
                <a:ea typeface="宋体" pitchFamily="2" charset="-122"/>
              </a:rPr>
              <a:t> </a:t>
            </a:r>
          </a:p>
        </p:txBody>
      </p:sp>
      <p:sp>
        <p:nvSpPr>
          <p:cNvPr id="109" name="Text Box 22"/>
          <p:cNvSpPr txBox="1">
            <a:spLocks noChangeArrowheads="1"/>
          </p:cNvSpPr>
          <p:nvPr/>
        </p:nvSpPr>
        <p:spPr bwMode="auto">
          <a:xfrm>
            <a:off x="8958262" y="3374607"/>
            <a:ext cx="793750" cy="64135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3600">
                <a:solidFill>
                  <a:srgbClr val="000000"/>
                </a:solidFill>
                <a:latin typeface="Times New Roman" pitchFamily="18" charset="0"/>
                <a:ea typeface="宋体" pitchFamily="2" charset="-122"/>
                <a:sym typeface="Wingdings" pitchFamily="2" charset="2"/>
              </a:rPr>
              <a:t></a:t>
            </a:r>
            <a:r>
              <a:rPr kumimoji="1" lang="en-US" altLang="zh-CN" sz="3600">
                <a:solidFill>
                  <a:srgbClr val="000000"/>
                </a:solidFill>
                <a:latin typeface="Times New Roman" pitchFamily="18" charset="0"/>
                <a:ea typeface="宋体" pitchFamily="2" charset="-122"/>
              </a:rPr>
              <a:t> </a:t>
            </a:r>
          </a:p>
        </p:txBody>
      </p:sp>
      <p:sp>
        <p:nvSpPr>
          <p:cNvPr id="110" name="Text Box 23"/>
          <p:cNvSpPr txBox="1">
            <a:spLocks noChangeArrowheads="1"/>
          </p:cNvSpPr>
          <p:nvPr/>
        </p:nvSpPr>
        <p:spPr bwMode="auto">
          <a:xfrm>
            <a:off x="10587037" y="2850732"/>
            <a:ext cx="793750" cy="64135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en-US" altLang="zh-CN" sz="3600">
                <a:solidFill>
                  <a:srgbClr val="000000"/>
                </a:solidFill>
                <a:latin typeface="Times New Roman" pitchFamily="18" charset="0"/>
                <a:ea typeface="宋体" pitchFamily="2" charset="-122"/>
                <a:sym typeface="Wingdings" pitchFamily="2" charset="2"/>
              </a:rPr>
              <a:t></a:t>
            </a:r>
            <a:r>
              <a:rPr kumimoji="1" lang="en-US" altLang="zh-CN" sz="3600">
                <a:solidFill>
                  <a:srgbClr val="000000"/>
                </a:solidFill>
                <a:latin typeface="Times New Roman" pitchFamily="18" charset="0"/>
                <a:ea typeface="宋体" pitchFamily="2" charset="-122"/>
              </a:rPr>
              <a:t> </a:t>
            </a:r>
          </a:p>
        </p:txBody>
      </p:sp>
      <p:sp>
        <p:nvSpPr>
          <p:cNvPr id="111" name="AutoShape 18"/>
          <p:cNvSpPr>
            <a:spLocks noChangeArrowheads="1"/>
          </p:cNvSpPr>
          <p:nvPr/>
        </p:nvSpPr>
        <p:spPr bwMode="auto">
          <a:xfrm>
            <a:off x="8934450" y="2169694"/>
            <a:ext cx="1185862" cy="730250"/>
          </a:xfrm>
          <a:prstGeom prst="cube">
            <a:avLst>
              <a:gd name="adj" fmla="val 25000"/>
            </a:avLst>
          </a:prstGeom>
          <a:solidFill>
            <a:srgbClr val="FFCF01"/>
          </a:solid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1800" b="0" i="0" u="none" strike="noStrike" kern="0" cap="none" spc="0" normalizeH="0" baseline="0" noProof="0">
              <a:ln>
                <a:noFill/>
              </a:ln>
              <a:solidFill>
                <a:srgbClr val="333399"/>
              </a:solidFill>
              <a:effectLst/>
              <a:uLnTx/>
              <a:uFillTx/>
              <a:latin typeface="Times New Roman" pitchFamily="18" charset="0"/>
              <a:ea typeface="宋体" pitchFamily="2" charset="-122"/>
            </a:endParaRPr>
          </a:p>
        </p:txBody>
      </p:sp>
      <p:sp>
        <p:nvSpPr>
          <p:cNvPr id="112" name="Text Box 24"/>
          <p:cNvSpPr txBox="1">
            <a:spLocks noChangeArrowheads="1"/>
          </p:cNvSpPr>
          <p:nvPr/>
        </p:nvSpPr>
        <p:spPr bwMode="auto">
          <a:xfrm>
            <a:off x="8921750" y="2363369"/>
            <a:ext cx="1098550" cy="45720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kumimoji="1" lang="zh-CN" altLang="en-US" dirty="0">
                <a:solidFill>
                  <a:srgbClr val="333399"/>
                </a:solidFill>
                <a:latin typeface="Times New Roman" pitchFamily="18" charset="0"/>
                <a:ea typeface="黑体" pitchFamily="2" charset="-122"/>
              </a:rPr>
              <a:t>交换机</a:t>
            </a:r>
          </a:p>
        </p:txBody>
      </p:sp>
      <p:sp>
        <p:nvSpPr>
          <p:cNvPr id="113" name="Freeform 27"/>
          <p:cNvSpPr>
            <a:spLocks/>
          </p:cNvSpPr>
          <p:nvPr/>
        </p:nvSpPr>
        <p:spPr bwMode="auto">
          <a:xfrm>
            <a:off x="9473727" y="2187799"/>
            <a:ext cx="655638" cy="334963"/>
          </a:xfrm>
          <a:custGeom>
            <a:avLst/>
            <a:gdLst>
              <a:gd name="T0" fmla="*/ 0 w 413"/>
              <a:gd name="T1" fmla="*/ 0 h 211"/>
              <a:gd name="T2" fmla="*/ 2147483647 w 413"/>
              <a:gd name="T3" fmla="*/ 2147483647 h 211"/>
              <a:gd name="T4" fmla="*/ 2147483647 w 413"/>
              <a:gd name="T5" fmla="*/ 2147483647 h 211"/>
              <a:gd name="T6" fmla="*/ 0 60000 65536"/>
              <a:gd name="T7" fmla="*/ 0 60000 65536"/>
              <a:gd name="T8" fmla="*/ 0 60000 65536"/>
              <a:gd name="T9" fmla="*/ 0 w 413"/>
              <a:gd name="T10" fmla="*/ 0 h 211"/>
              <a:gd name="T11" fmla="*/ 413 w 413"/>
              <a:gd name="T12" fmla="*/ 211 h 211"/>
            </a:gdLst>
            <a:ahLst/>
            <a:cxnLst>
              <a:cxn ang="T6">
                <a:pos x="T0" y="T1"/>
              </a:cxn>
              <a:cxn ang="T7">
                <a:pos x="T2" y="T3"/>
              </a:cxn>
              <a:cxn ang="T8">
                <a:pos x="T4" y="T5"/>
              </a:cxn>
            </a:cxnLst>
            <a:rect l="T9" t="T10" r="T11" b="T12"/>
            <a:pathLst>
              <a:path w="413" h="211">
                <a:moveTo>
                  <a:pt x="0" y="0"/>
                </a:moveTo>
                <a:cubicBezTo>
                  <a:pt x="52" y="64"/>
                  <a:pt x="104" y="128"/>
                  <a:pt x="173" y="163"/>
                </a:cubicBezTo>
                <a:cubicBezTo>
                  <a:pt x="242" y="198"/>
                  <a:pt x="327" y="204"/>
                  <a:pt x="413" y="211"/>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z="1800">
              <a:solidFill>
                <a:srgbClr val="000000"/>
              </a:solidFill>
              <a:ea typeface="宋体" pitchFamily="2" charset="-122"/>
            </a:endParaRPr>
          </a:p>
        </p:txBody>
      </p:sp>
      <p:sp>
        <p:nvSpPr>
          <p:cNvPr id="114" name="Freeform 28"/>
          <p:cNvSpPr>
            <a:spLocks/>
          </p:cNvSpPr>
          <p:nvPr/>
        </p:nvSpPr>
        <p:spPr bwMode="auto">
          <a:xfrm rot="11421589">
            <a:off x="8914551" y="2554121"/>
            <a:ext cx="514350" cy="342900"/>
          </a:xfrm>
          <a:custGeom>
            <a:avLst/>
            <a:gdLst>
              <a:gd name="T0" fmla="*/ 0 w 413"/>
              <a:gd name="T1" fmla="*/ 0 h 211"/>
              <a:gd name="T2" fmla="*/ 2147483647 w 413"/>
              <a:gd name="T3" fmla="*/ 2147483647 h 211"/>
              <a:gd name="T4" fmla="*/ 2147483647 w 413"/>
              <a:gd name="T5" fmla="*/ 2147483647 h 211"/>
              <a:gd name="T6" fmla="*/ 0 60000 65536"/>
              <a:gd name="T7" fmla="*/ 0 60000 65536"/>
              <a:gd name="T8" fmla="*/ 0 60000 65536"/>
              <a:gd name="T9" fmla="*/ 0 w 413"/>
              <a:gd name="T10" fmla="*/ 0 h 211"/>
              <a:gd name="T11" fmla="*/ 413 w 413"/>
              <a:gd name="T12" fmla="*/ 211 h 211"/>
            </a:gdLst>
            <a:ahLst/>
            <a:cxnLst>
              <a:cxn ang="T6">
                <a:pos x="T0" y="T1"/>
              </a:cxn>
              <a:cxn ang="T7">
                <a:pos x="T2" y="T3"/>
              </a:cxn>
              <a:cxn ang="T8">
                <a:pos x="T4" y="T5"/>
              </a:cxn>
            </a:cxnLst>
            <a:rect l="T9" t="T10" r="T11" b="T12"/>
            <a:pathLst>
              <a:path w="413" h="211">
                <a:moveTo>
                  <a:pt x="0" y="0"/>
                </a:moveTo>
                <a:cubicBezTo>
                  <a:pt x="52" y="64"/>
                  <a:pt x="104" y="128"/>
                  <a:pt x="173" y="163"/>
                </a:cubicBezTo>
                <a:cubicBezTo>
                  <a:pt x="242" y="198"/>
                  <a:pt x="327" y="204"/>
                  <a:pt x="413" y="211"/>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408732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102"/>
                                        </p:tgtEl>
                                        <p:attrNameLst>
                                          <p:attrName>style.visibility</p:attrName>
                                        </p:attrNameLst>
                                      </p:cBhvr>
                                      <p:to>
                                        <p:strVal val="visible"/>
                                      </p:to>
                                    </p:set>
                                  </p:childTnLst>
                                </p:cTn>
                              </p:par>
                            </p:childTnLst>
                          </p:cTn>
                        </p:par>
                        <p:par>
                          <p:cTn id="7" fill="hold">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96"/>
                                        </p:tgtEl>
                                        <p:attrNameLst>
                                          <p:attrName>style.visibility</p:attrName>
                                        </p:attrNameLst>
                                      </p:cBhvr>
                                      <p:to>
                                        <p:strVal val="visible"/>
                                      </p:to>
                                    </p:set>
                                  </p:childTnLst>
                                </p:cTn>
                              </p:par>
                            </p:childTnLst>
                          </p:cTn>
                        </p:par>
                        <p:par>
                          <p:cTn id="10" fill="hold">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104"/>
                                        </p:tgtEl>
                                        <p:attrNameLst>
                                          <p:attrName>style.visibility</p:attrName>
                                        </p:attrNameLst>
                                      </p:cBhvr>
                                      <p:to>
                                        <p:strVal val="visible"/>
                                      </p:to>
                                    </p:set>
                                  </p:childTnLst>
                                </p:cTn>
                              </p:par>
                            </p:childTnLst>
                          </p:cTn>
                        </p:par>
                        <p:par>
                          <p:cTn id="13" fill="hold">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95"/>
                                        </p:tgtEl>
                                        <p:attrNameLst>
                                          <p:attrName>style.visibility</p:attrName>
                                        </p:attrNameLst>
                                      </p:cBhvr>
                                      <p:to>
                                        <p:strVal val="visible"/>
                                      </p:to>
                                    </p:set>
                                  </p:childTnLst>
                                </p:cTn>
                              </p:par>
                            </p:childTnLst>
                          </p:cTn>
                        </p:par>
                        <p:par>
                          <p:cTn id="16" fill="hold">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105"/>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94"/>
                                        </p:tgtEl>
                                        <p:attrNameLst>
                                          <p:attrName>style.visibility</p:attrName>
                                        </p:attrNameLst>
                                      </p:cBhvr>
                                      <p:to>
                                        <p:strVal val="visible"/>
                                      </p:to>
                                    </p:set>
                                  </p:childTnLst>
                                </p:cTn>
                              </p:par>
                            </p:childTnLst>
                          </p:cTn>
                        </p:par>
                        <p:par>
                          <p:cTn id="22" fill="hold">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106"/>
                                        </p:tgtEl>
                                        <p:attrNameLst>
                                          <p:attrName>style.visibility</p:attrName>
                                        </p:attrNameLst>
                                      </p:cBhvr>
                                      <p:to>
                                        <p:strVal val="visible"/>
                                      </p:to>
                                    </p:set>
                                  </p:childTnLst>
                                </p:cTn>
                              </p:par>
                            </p:childTnLst>
                          </p:cTn>
                        </p:par>
                        <p:par>
                          <p:cTn id="25" fill="hold">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93"/>
                                        </p:tgtEl>
                                        <p:attrNameLst>
                                          <p:attrName>style.visibility</p:attrName>
                                        </p:attrNameLst>
                                      </p:cBhvr>
                                      <p:to>
                                        <p:strVal val="visible"/>
                                      </p:to>
                                    </p:set>
                                  </p:childTnLst>
                                </p:cTn>
                              </p:par>
                            </p:childTnLst>
                          </p:cTn>
                        </p:par>
                        <p:par>
                          <p:cTn id="28" fill="hold">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1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wipe(left)">
                                      <p:cBhvr>
                                        <p:cTn id="35" dur="500"/>
                                        <p:tgtEl>
                                          <p:spTgt spid="1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wipe(down)">
                                      <p:cBhvr>
                                        <p:cTn id="4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102" grpId="0" animBg="1"/>
      <p:bldP spid="103" grpId="0" animBg="1"/>
      <p:bldP spid="104" grpId="0" animBg="1"/>
      <p:bldP spid="105" grpId="0" animBg="1"/>
      <p:bldP spid="106" grpId="0" animBg="1"/>
      <p:bldP spid="113" grpId="0" animBg="1"/>
      <p:bldP spid="1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175" y="2405601"/>
            <a:ext cx="12192000" cy="2657139"/>
          </a:xfrm>
          <a:prstGeom prst="rect">
            <a:avLst/>
          </a:prstGeom>
          <a:solidFill>
            <a:srgbClr val="74B8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 name="标题 2"/>
          <p:cNvSpPr>
            <a:spLocks noGrp="1"/>
          </p:cNvSpPr>
          <p:nvPr>
            <p:ph type="title"/>
          </p:nvPr>
        </p:nvSpPr>
        <p:spPr>
          <a:xfrm>
            <a:off x="774699" y="352424"/>
            <a:ext cx="6086475" cy="429419"/>
          </a:xfrm>
        </p:spPr>
        <p:txBody>
          <a:bodyPr/>
          <a:lstStyle/>
          <a:p>
            <a:pPr marL="0" indent="0"/>
            <a:r>
              <a:rPr lang="zh-CN" altLang="en-US" dirty="0"/>
              <a:t>电路交换的特点</a:t>
            </a:r>
          </a:p>
        </p:txBody>
      </p:sp>
      <p:sp>
        <p:nvSpPr>
          <p:cNvPr id="20" name="内容占位符 4"/>
          <p:cNvSpPr txBox="1">
            <a:spLocks/>
          </p:cNvSpPr>
          <p:nvPr/>
        </p:nvSpPr>
        <p:spPr>
          <a:xfrm>
            <a:off x="648338" y="2822748"/>
            <a:ext cx="11196679" cy="2064368"/>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bg1"/>
                </a:solidFill>
              </a:rPr>
              <a:t>电路交换必定是面向连接的。 </a:t>
            </a:r>
          </a:p>
          <a:p>
            <a:r>
              <a:rPr lang="zh-CN" altLang="en-US" dirty="0">
                <a:solidFill>
                  <a:schemeClr val="bg1"/>
                </a:solidFill>
              </a:rPr>
              <a:t>电路交换的三个阶段：</a:t>
            </a:r>
          </a:p>
          <a:p>
            <a:pPr lvl="1">
              <a:buFont typeface="Wingdings" panose="05000000000000000000" pitchFamily="2" charset="2"/>
              <a:buChar char="u"/>
            </a:pPr>
            <a:r>
              <a:rPr lang="zh-CN" altLang="en-US" dirty="0">
                <a:solidFill>
                  <a:schemeClr val="bg1"/>
                </a:solidFill>
                <a:ea typeface="黑体" pitchFamily="2" charset="-122"/>
              </a:rPr>
              <a:t>建立连接</a:t>
            </a:r>
          </a:p>
          <a:p>
            <a:pPr lvl="1">
              <a:buFont typeface="Wingdings" panose="05000000000000000000" pitchFamily="2" charset="2"/>
              <a:buChar char="u"/>
            </a:pPr>
            <a:r>
              <a:rPr lang="zh-CN" altLang="en-US" dirty="0">
                <a:solidFill>
                  <a:schemeClr val="bg1"/>
                </a:solidFill>
                <a:ea typeface="黑体" pitchFamily="2" charset="-122"/>
              </a:rPr>
              <a:t>通信</a:t>
            </a:r>
          </a:p>
          <a:p>
            <a:pPr lvl="1">
              <a:buFont typeface="Wingdings" panose="05000000000000000000" pitchFamily="2" charset="2"/>
              <a:buChar char="u"/>
            </a:pPr>
            <a:r>
              <a:rPr lang="zh-CN" altLang="en-US" dirty="0">
                <a:solidFill>
                  <a:schemeClr val="bg1"/>
                </a:solidFill>
                <a:ea typeface="黑体" pitchFamily="2" charset="-122"/>
              </a:rPr>
              <a:t>释放连接</a:t>
            </a:r>
          </a:p>
        </p:txBody>
      </p:sp>
      <p:grpSp>
        <p:nvGrpSpPr>
          <p:cNvPr id="11" name="组合 10"/>
          <p:cNvGrpSpPr/>
          <p:nvPr/>
        </p:nvGrpSpPr>
        <p:grpSpPr>
          <a:xfrm flipH="1">
            <a:off x="8994775" y="1653105"/>
            <a:ext cx="3203575" cy="1301644"/>
            <a:chOff x="-8805" y="5407865"/>
            <a:chExt cx="3213509" cy="1301644"/>
          </a:xfrm>
        </p:grpSpPr>
        <p:sp>
          <p:nvSpPr>
            <p:cNvPr id="12" name="矩形 11"/>
            <p:cNvSpPr/>
            <p:nvPr/>
          </p:nvSpPr>
          <p:spPr>
            <a:xfrm>
              <a:off x="2015764"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66888"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05" y="5666360"/>
              <a:ext cx="495299"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39571" y="6008462"/>
              <a:ext cx="266702" cy="2872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015764" y="642229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606273" y="540786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82413" y="5721244"/>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173740" y="6008462"/>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48494" y="6292362"/>
              <a:ext cx="156210" cy="135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0" y="5868194"/>
            <a:ext cx="12195175" cy="989805"/>
          </a:xfrm>
          <a:prstGeom prst="rect">
            <a:avLst/>
          </a:prstGeom>
          <a:solidFill>
            <a:srgbClr val="DDDDDD">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Tree>
    <p:extLst>
      <p:ext uri="{BB962C8B-B14F-4D97-AF65-F5344CB8AC3E}">
        <p14:creationId xmlns:p14="http://schemas.microsoft.com/office/powerpoint/2010/main" val="60319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电路交换举例</a:t>
            </a:r>
          </a:p>
        </p:txBody>
      </p:sp>
      <p:sp>
        <p:nvSpPr>
          <p:cNvPr id="23" name="矩形 22"/>
          <p:cNvSpPr/>
          <p:nvPr/>
        </p:nvSpPr>
        <p:spPr>
          <a:xfrm>
            <a:off x="-19050" y="1878013"/>
            <a:ext cx="12217400" cy="13993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内容占位符 3"/>
          <p:cNvSpPr txBox="1">
            <a:spLocks/>
          </p:cNvSpPr>
          <p:nvPr/>
        </p:nvSpPr>
        <p:spPr>
          <a:xfrm>
            <a:off x="716121" y="2182813"/>
            <a:ext cx="10747058" cy="1066800"/>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ltLang="zh-CN" dirty="0"/>
              <a:t>A </a:t>
            </a:r>
            <a:r>
              <a:rPr lang="zh-CN" altLang="en-US" dirty="0"/>
              <a:t>和 </a:t>
            </a:r>
            <a:r>
              <a:rPr lang="en-US" altLang="zh-CN" dirty="0"/>
              <a:t>B </a:t>
            </a:r>
            <a:r>
              <a:rPr lang="zh-CN" altLang="en-US" dirty="0"/>
              <a:t>通话经过四个交换机</a:t>
            </a:r>
          </a:p>
          <a:p>
            <a:r>
              <a:rPr lang="zh-CN" altLang="en-US" dirty="0"/>
              <a:t>通话在 </a:t>
            </a:r>
            <a:r>
              <a:rPr lang="en-US" altLang="zh-CN" dirty="0"/>
              <a:t>A </a:t>
            </a:r>
            <a:r>
              <a:rPr lang="zh-CN" altLang="en-US" dirty="0"/>
              <a:t>到 </a:t>
            </a:r>
            <a:r>
              <a:rPr lang="en-US" altLang="zh-CN" dirty="0"/>
              <a:t>B </a:t>
            </a:r>
            <a:r>
              <a:rPr lang="zh-CN" altLang="en-US" dirty="0"/>
              <a:t>的连接上进行</a:t>
            </a:r>
          </a:p>
        </p:txBody>
      </p:sp>
      <p:sp>
        <p:nvSpPr>
          <p:cNvPr id="50" name="矩形 49"/>
          <p:cNvSpPr/>
          <p:nvPr/>
        </p:nvSpPr>
        <p:spPr>
          <a:xfrm>
            <a:off x="0" y="1801813"/>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3"/>
          <p:cNvSpPr txBox="1">
            <a:spLocks noChangeArrowheads="1"/>
          </p:cNvSpPr>
          <p:nvPr/>
        </p:nvSpPr>
        <p:spPr>
          <a:xfrm>
            <a:off x="1143000" y="5422107"/>
            <a:ext cx="1755775" cy="481806"/>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10000"/>
              </a:lnSpc>
              <a:spcBef>
                <a:spcPct val="0"/>
              </a:spcBef>
              <a:buNone/>
            </a:pPr>
            <a:r>
              <a:rPr lang="zh-CN" altLang="en-US" dirty="0">
                <a:solidFill>
                  <a:schemeClr val="bg1"/>
                </a:solidFill>
              </a:rPr>
              <a:t>失真严重</a:t>
            </a:r>
          </a:p>
        </p:txBody>
      </p:sp>
      <p:sp>
        <p:nvSpPr>
          <p:cNvPr id="52" name="Freeform 4"/>
          <p:cNvSpPr>
            <a:spLocks/>
          </p:cNvSpPr>
          <p:nvPr/>
        </p:nvSpPr>
        <p:spPr bwMode="auto">
          <a:xfrm>
            <a:off x="3319220" y="5410994"/>
            <a:ext cx="212725" cy="325437"/>
          </a:xfrm>
          <a:custGeom>
            <a:avLst/>
            <a:gdLst/>
            <a:ahLst/>
            <a:cxnLst>
              <a:cxn ang="0">
                <a:pos x="9" y="0"/>
              </a:cxn>
              <a:cxn ang="0">
                <a:pos x="57" y="6"/>
              </a:cxn>
              <a:cxn ang="0">
                <a:pos x="99" y="27"/>
              </a:cxn>
              <a:cxn ang="0">
                <a:pos x="129" y="63"/>
              </a:cxn>
              <a:cxn ang="0">
                <a:pos x="132" y="114"/>
              </a:cxn>
              <a:cxn ang="0">
                <a:pos x="102" y="168"/>
              </a:cxn>
              <a:cxn ang="0">
                <a:pos x="51" y="198"/>
              </a:cxn>
              <a:cxn ang="0">
                <a:pos x="0" y="210"/>
              </a:cxn>
            </a:cxnLst>
            <a:rect l="0" t="0" r="r" b="b"/>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mpd="sng">
            <a:solidFill>
              <a:schemeClr val="tx1"/>
            </a:solidFill>
            <a:round/>
            <a:headEnd/>
            <a:tailEnd/>
          </a:ln>
          <a:effectLst/>
        </p:spPr>
        <p:txBody>
          <a:bodyPr/>
          <a:lstStyle/>
          <a:p>
            <a:endParaRPr lang="zh-CN" altLang="en-US"/>
          </a:p>
        </p:txBody>
      </p:sp>
      <p:sp>
        <p:nvSpPr>
          <p:cNvPr id="53" name="Line 5"/>
          <p:cNvSpPr>
            <a:spLocks noChangeShapeType="1"/>
          </p:cNvSpPr>
          <p:nvPr/>
        </p:nvSpPr>
        <p:spPr bwMode="auto">
          <a:xfrm flipV="1">
            <a:off x="2598495" y="5736431"/>
            <a:ext cx="711200" cy="488950"/>
          </a:xfrm>
          <a:prstGeom prst="line">
            <a:avLst/>
          </a:prstGeom>
          <a:noFill/>
          <a:ln w="9525">
            <a:solidFill>
              <a:schemeClr val="tx1"/>
            </a:solidFill>
            <a:round/>
            <a:headEnd/>
            <a:tailEnd/>
          </a:ln>
          <a:effectLst/>
        </p:spPr>
        <p:txBody>
          <a:bodyPr/>
          <a:lstStyle/>
          <a:p>
            <a:endParaRPr lang="zh-CN" altLang="en-US"/>
          </a:p>
        </p:txBody>
      </p:sp>
      <p:sp>
        <p:nvSpPr>
          <p:cNvPr id="54" name="Line 6"/>
          <p:cNvSpPr>
            <a:spLocks noChangeShapeType="1"/>
          </p:cNvSpPr>
          <p:nvPr/>
        </p:nvSpPr>
        <p:spPr bwMode="auto">
          <a:xfrm flipV="1">
            <a:off x="2603258" y="5414169"/>
            <a:ext cx="711200" cy="139700"/>
          </a:xfrm>
          <a:prstGeom prst="line">
            <a:avLst/>
          </a:prstGeom>
          <a:noFill/>
          <a:ln w="9525">
            <a:solidFill>
              <a:schemeClr val="tx1"/>
            </a:solidFill>
            <a:round/>
            <a:headEnd/>
            <a:tailEnd/>
          </a:ln>
          <a:effectLst/>
        </p:spPr>
        <p:txBody>
          <a:bodyPr/>
          <a:lstStyle/>
          <a:p>
            <a:endParaRPr lang="zh-CN" altLang="en-US"/>
          </a:p>
        </p:txBody>
      </p:sp>
      <p:sp>
        <p:nvSpPr>
          <p:cNvPr id="55" name="Line 7"/>
          <p:cNvSpPr>
            <a:spLocks noChangeShapeType="1"/>
          </p:cNvSpPr>
          <p:nvPr/>
        </p:nvSpPr>
        <p:spPr bwMode="auto">
          <a:xfrm flipV="1">
            <a:off x="9199320" y="5020469"/>
            <a:ext cx="927100" cy="285750"/>
          </a:xfrm>
          <a:prstGeom prst="line">
            <a:avLst/>
          </a:prstGeom>
          <a:noFill/>
          <a:ln w="9525">
            <a:solidFill>
              <a:schemeClr val="tx1"/>
            </a:solidFill>
            <a:round/>
            <a:headEnd/>
            <a:tailEnd/>
          </a:ln>
          <a:effectLst/>
        </p:spPr>
        <p:txBody>
          <a:bodyPr/>
          <a:lstStyle/>
          <a:p>
            <a:endParaRPr lang="zh-CN" altLang="en-US"/>
          </a:p>
        </p:txBody>
      </p:sp>
      <p:sp>
        <p:nvSpPr>
          <p:cNvPr id="56" name="Line 8"/>
          <p:cNvSpPr>
            <a:spLocks noChangeShapeType="1"/>
          </p:cNvSpPr>
          <p:nvPr/>
        </p:nvSpPr>
        <p:spPr bwMode="auto">
          <a:xfrm>
            <a:off x="2457208" y="4906169"/>
            <a:ext cx="847725" cy="169862"/>
          </a:xfrm>
          <a:prstGeom prst="line">
            <a:avLst/>
          </a:prstGeom>
          <a:noFill/>
          <a:ln w="9525">
            <a:solidFill>
              <a:schemeClr val="tx1"/>
            </a:solidFill>
            <a:round/>
            <a:headEnd/>
            <a:tailEnd/>
          </a:ln>
          <a:effectLst/>
        </p:spPr>
        <p:txBody>
          <a:bodyPr/>
          <a:lstStyle/>
          <a:p>
            <a:endParaRPr lang="zh-CN" altLang="en-US"/>
          </a:p>
        </p:txBody>
      </p:sp>
      <p:sp>
        <p:nvSpPr>
          <p:cNvPr id="57" name="Freeform 9"/>
          <p:cNvSpPr>
            <a:spLocks/>
          </p:cNvSpPr>
          <p:nvPr/>
        </p:nvSpPr>
        <p:spPr bwMode="auto">
          <a:xfrm>
            <a:off x="3290645" y="4344194"/>
            <a:ext cx="5930900" cy="1524000"/>
          </a:xfrm>
          <a:custGeom>
            <a:avLst/>
            <a:gdLst/>
            <a:ahLst/>
            <a:cxnLst>
              <a:cxn ang="0">
                <a:pos x="0" y="462"/>
              </a:cxn>
              <a:cxn ang="0">
                <a:pos x="3" y="463"/>
              </a:cxn>
              <a:cxn ang="0">
                <a:pos x="558" y="690"/>
              </a:cxn>
              <a:cxn ang="0">
                <a:pos x="1167" y="0"/>
              </a:cxn>
              <a:cxn ang="0">
                <a:pos x="1712" y="209"/>
              </a:cxn>
              <a:cxn ang="0">
                <a:pos x="2167" y="754"/>
              </a:cxn>
              <a:cxn ang="0">
                <a:pos x="2712" y="981"/>
              </a:cxn>
              <a:cxn ang="0">
                <a:pos x="3230" y="500"/>
              </a:cxn>
              <a:cxn ang="0">
                <a:pos x="3776" y="618"/>
              </a:cxn>
              <a:cxn ang="0">
                <a:pos x="3766" y="608"/>
              </a:cxn>
            </a:cxnLst>
            <a:rect l="0" t="0" r="r" b="b"/>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mpd="sng">
            <a:solidFill>
              <a:schemeClr val="tx1"/>
            </a:solidFill>
            <a:round/>
            <a:headEnd/>
            <a:tailEnd/>
          </a:ln>
          <a:effectLst/>
        </p:spPr>
        <p:txBody>
          <a:bodyPr wrap="none" anchor="ctr"/>
          <a:lstStyle/>
          <a:p>
            <a:endParaRPr lang="zh-CN" altLang="en-US"/>
          </a:p>
        </p:txBody>
      </p:sp>
      <p:sp>
        <p:nvSpPr>
          <p:cNvPr id="58" name="Rectangle 10"/>
          <p:cNvSpPr>
            <a:spLocks noChangeArrowheads="1"/>
          </p:cNvSpPr>
          <p:nvPr/>
        </p:nvSpPr>
        <p:spPr bwMode="auto">
          <a:xfrm>
            <a:off x="3352558" y="4888706"/>
            <a:ext cx="754062" cy="1042988"/>
          </a:xfrm>
          <a:prstGeom prst="rect">
            <a:avLst/>
          </a:prstGeom>
          <a:noFill/>
          <a:ln w="12700">
            <a:solidFill>
              <a:schemeClr val="tx1"/>
            </a:solidFill>
            <a:miter lim="800000"/>
            <a:headEnd/>
            <a:tailEnd/>
          </a:ln>
          <a:effectLst/>
        </p:spPr>
        <p:txBody>
          <a:bodyPr wrap="none" anchor="ctr"/>
          <a:lstStyle/>
          <a:p>
            <a:endParaRPr lang="zh-CN" altLang="en-US"/>
          </a:p>
        </p:txBody>
      </p:sp>
      <p:sp>
        <p:nvSpPr>
          <p:cNvPr id="59" name="Oval 11"/>
          <p:cNvSpPr>
            <a:spLocks noChangeArrowheads="1"/>
          </p:cNvSpPr>
          <p:nvPr/>
        </p:nvSpPr>
        <p:spPr bwMode="auto">
          <a:xfrm>
            <a:off x="3258895" y="5018881"/>
            <a:ext cx="93663" cy="93663"/>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0" name="Oval 12"/>
          <p:cNvSpPr>
            <a:spLocks noChangeArrowheads="1"/>
          </p:cNvSpPr>
          <p:nvPr/>
        </p:nvSpPr>
        <p:spPr bwMode="auto">
          <a:xfrm>
            <a:off x="3258895" y="5187156"/>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1" name="Oval 13"/>
          <p:cNvSpPr>
            <a:spLocks noChangeArrowheads="1"/>
          </p:cNvSpPr>
          <p:nvPr/>
        </p:nvSpPr>
        <p:spPr bwMode="auto">
          <a:xfrm>
            <a:off x="3258895" y="5363369"/>
            <a:ext cx="93663"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2" name="Oval 14"/>
          <p:cNvSpPr>
            <a:spLocks noChangeArrowheads="1"/>
          </p:cNvSpPr>
          <p:nvPr/>
        </p:nvSpPr>
        <p:spPr bwMode="auto">
          <a:xfrm>
            <a:off x="3258895" y="5520531"/>
            <a:ext cx="93663"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3" name="Oval 15"/>
          <p:cNvSpPr>
            <a:spLocks noChangeArrowheads="1"/>
          </p:cNvSpPr>
          <p:nvPr/>
        </p:nvSpPr>
        <p:spPr bwMode="auto">
          <a:xfrm>
            <a:off x="3258895" y="5688806"/>
            <a:ext cx="93663"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4" name="Oval 16"/>
          <p:cNvSpPr>
            <a:spLocks noChangeArrowheads="1"/>
          </p:cNvSpPr>
          <p:nvPr/>
        </p:nvSpPr>
        <p:spPr bwMode="auto">
          <a:xfrm>
            <a:off x="4106620" y="5018881"/>
            <a:ext cx="93663" cy="93663"/>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5" name="Oval 17"/>
          <p:cNvSpPr>
            <a:spLocks noChangeArrowheads="1"/>
          </p:cNvSpPr>
          <p:nvPr/>
        </p:nvSpPr>
        <p:spPr bwMode="auto">
          <a:xfrm>
            <a:off x="4106620" y="5187156"/>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6" name="Oval 18"/>
          <p:cNvSpPr>
            <a:spLocks noChangeArrowheads="1"/>
          </p:cNvSpPr>
          <p:nvPr/>
        </p:nvSpPr>
        <p:spPr bwMode="auto">
          <a:xfrm>
            <a:off x="4106620" y="5363369"/>
            <a:ext cx="93663"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7" name="Oval 19"/>
          <p:cNvSpPr>
            <a:spLocks noChangeArrowheads="1"/>
          </p:cNvSpPr>
          <p:nvPr/>
        </p:nvSpPr>
        <p:spPr bwMode="auto">
          <a:xfrm>
            <a:off x="4106620" y="5520531"/>
            <a:ext cx="93663"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8" name="Oval 20"/>
          <p:cNvSpPr>
            <a:spLocks noChangeArrowheads="1"/>
          </p:cNvSpPr>
          <p:nvPr/>
        </p:nvSpPr>
        <p:spPr bwMode="auto">
          <a:xfrm>
            <a:off x="4106620" y="5688806"/>
            <a:ext cx="93663"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69" name="Rectangle 21"/>
          <p:cNvSpPr>
            <a:spLocks noChangeArrowheads="1"/>
          </p:cNvSpPr>
          <p:nvPr/>
        </p:nvSpPr>
        <p:spPr bwMode="auto">
          <a:xfrm>
            <a:off x="5162308" y="3991769"/>
            <a:ext cx="752475" cy="1044575"/>
          </a:xfrm>
          <a:prstGeom prst="rect">
            <a:avLst/>
          </a:prstGeom>
          <a:noFill/>
          <a:ln w="12700">
            <a:solidFill>
              <a:schemeClr val="tx1"/>
            </a:solidFill>
            <a:miter lim="800000"/>
            <a:headEnd/>
            <a:tailEnd/>
          </a:ln>
          <a:effectLst/>
        </p:spPr>
        <p:txBody>
          <a:bodyPr wrap="none" anchor="ctr"/>
          <a:lstStyle/>
          <a:p>
            <a:endParaRPr lang="zh-CN" altLang="en-US"/>
          </a:p>
        </p:txBody>
      </p:sp>
      <p:sp>
        <p:nvSpPr>
          <p:cNvPr id="70" name="Oval 22"/>
          <p:cNvSpPr>
            <a:spLocks noChangeArrowheads="1"/>
          </p:cNvSpPr>
          <p:nvPr/>
        </p:nvSpPr>
        <p:spPr bwMode="auto">
          <a:xfrm>
            <a:off x="5067058" y="4123531"/>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71" name="Oval 23"/>
          <p:cNvSpPr>
            <a:spLocks noChangeArrowheads="1"/>
          </p:cNvSpPr>
          <p:nvPr/>
        </p:nvSpPr>
        <p:spPr bwMode="auto">
          <a:xfrm>
            <a:off x="5067058" y="4291806"/>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72" name="Oval 24"/>
          <p:cNvSpPr>
            <a:spLocks noChangeArrowheads="1"/>
          </p:cNvSpPr>
          <p:nvPr/>
        </p:nvSpPr>
        <p:spPr bwMode="auto">
          <a:xfrm>
            <a:off x="5067058" y="4469606"/>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73" name="Oval 25"/>
          <p:cNvSpPr>
            <a:spLocks noChangeArrowheads="1"/>
          </p:cNvSpPr>
          <p:nvPr/>
        </p:nvSpPr>
        <p:spPr bwMode="auto">
          <a:xfrm>
            <a:off x="5067058" y="4626769"/>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74" name="Oval 26"/>
          <p:cNvSpPr>
            <a:spLocks noChangeArrowheads="1"/>
          </p:cNvSpPr>
          <p:nvPr/>
        </p:nvSpPr>
        <p:spPr bwMode="auto">
          <a:xfrm>
            <a:off x="5067058" y="4795044"/>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75" name="Oval 27"/>
          <p:cNvSpPr>
            <a:spLocks noChangeArrowheads="1"/>
          </p:cNvSpPr>
          <p:nvPr/>
        </p:nvSpPr>
        <p:spPr bwMode="auto">
          <a:xfrm>
            <a:off x="5914783" y="4123531"/>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76" name="Oval 28"/>
          <p:cNvSpPr>
            <a:spLocks noChangeArrowheads="1"/>
          </p:cNvSpPr>
          <p:nvPr/>
        </p:nvSpPr>
        <p:spPr bwMode="auto">
          <a:xfrm>
            <a:off x="5914783" y="4291806"/>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77" name="Oval 29"/>
          <p:cNvSpPr>
            <a:spLocks noChangeArrowheads="1"/>
          </p:cNvSpPr>
          <p:nvPr/>
        </p:nvSpPr>
        <p:spPr bwMode="auto">
          <a:xfrm>
            <a:off x="5914783" y="4469606"/>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78" name="Oval 30"/>
          <p:cNvSpPr>
            <a:spLocks noChangeArrowheads="1"/>
          </p:cNvSpPr>
          <p:nvPr/>
        </p:nvSpPr>
        <p:spPr bwMode="auto">
          <a:xfrm>
            <a:off x="5914783" y="4626769"/>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79" name="Oval 31"/>
          <p:cNvSpPr>
            <a:spLocks noChangeArrowheads="1"/>
          </p:cNvSpPr>
          <p:nvPr/>
        </p:nvSpPr>
        <p:spPr bwMode="auto">
          <a:xfrm>
            <a:off x="5914783" y="4795044"/>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80" name="Rectangle 32"/>
          <p:cNvSpPr>
            <a:spLocks noChangeArrowheads="1"/>
          </p:cNvSpPr>
          <p:nvPr/>
        </p:nvSpPr>
        <p:spPr bwMode="auto">
          <a:xfrm>
            <a:off x="6745045" y="5336381"/>
            <a:ext cx="754063" cy="1042988"/>
          </a:xfrm>
          <a:prstGeom prst="rect">
            <a:avLst/>
          </a:prstGeom>
          <a:noFill/>
          <a:ln w="12700">
            <a:solidFill>
              <a:schemeClr val="tx1"/>
            </a:solidFill>
            <a:miter lim="800000"/>
            <a:headEnd/>
            <a:tailEnd/>
          </a:ln>
          <a:effectLst/>
        </p:spPr>
        <p:txBody>
          <a:bodyPr wrap="none" anchor="ctr"/>
          <a:lstStyle/>
          <a:p>
            <a:endParaRPr lang="zh-CN" altLang="en-US"/>
          </a:p>
        </p:txBody>
      </p:sp>
      <p:sp>
        <p:nvSpPr>
          <p:cNvPr id="81" name="Oval 33"/>
          <p:cNvSpPr>
            <a:spLocks noChangeArrowheads="1"/>
          </p:cNvSpPr>
          <p:nvPr/>
        </p:nvSpPr>
        <p:spPr bwMode="auto">
          <a:xfrm>
            <a:off x="6649795" y="5466556"/>
            <a:ext cx="95250" cy="93663"/>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82" name="Oval 34"/>
          <p:cNvSpPr>
            <a:spLocks noChangeArrowheads="1"/>
          </p:cNvSpPr>
          <p:nvPr/>
        </p:nvSpPr>
        <p:spPr bwMode="auto">
          <a:xfrm>
            <a:off x="6649795" y="5633244"/>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83" name="Oval 35"/>
          <p:cNvSpPr>
            <a:spLocks noChangeArrowheads="1"/>
          </p:cNvSpPr>
          <p:nvPr/>
        </p:nvSpPr>
        <p:spPr bwMode="auto">
          <a:xfrm>
            <a:off x="6649795" y="5811044"/>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84" name="Oval 36"/>
          <p:cNvSpPr>
            <a:spLocks noChangeArrowheads="1"/>
          </p:cNvSpPr>
          <p:nvPr/>
        </p:nvSpPr>
        <p:spPr bwMode="auto">
          <a:xfrm>
            <a:off x="6649795" y="5968206"/>
            <a:ext cx="95250"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85" name="Oval 37"/>
          <p:cNvSpPr>
            <a:spLocks noChangeArrowheads="1"/>
          </p:cNvSpPr>
          <p:nvPr/>
        </p:nvSpPr>
        <p:spPr bwMode="auto">
          <a:xfrm>
            <a:off x="6649795" y="6136481"/>
            <a:ext cx="95250"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86" name="Oval 38"/>
          <p:cNvSpPr>
            <a:spLocks noChangeArrowheads="1"/>
          </p:cNvSpPr>
          <p:nvPr/>
        </p:nvSpPr>
        <p:spPr bwMode="auto">
          <a:xfrm>
            <a:off x="7499108" y="5466556"/>
            <a:ext cx="93662" cy="93663"/>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87" name="Oval 39"/>
          <p:cNvSpPr>
            <a:spLocks noChangeArrowheads="1"/>
          </p:cNvSpPr>
          <p:nvPr/>
        </p:nvSpPr>
        <p:spPr bwMode="auto">
          <a:xfrm>
            <a:off x="7499108" y="5633244"/>
            <a:ext cx="93662"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88" name="Oval 40"/>
          <p:cNvSpPr>
            <a:spLocks noChangeArrowheads="1"/>
          </p:cNvSpPr>
          <p:nvPr/>
        </p:nvSpPr>
        <p:spPr bwMode="auto">
          <a:xfrm>
            <a:off x="7499108" y="5811044"/>
            <a:ext cx="93662"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89" name="Oval 41"/>
          <p:cNvSpPr>
            <a:spLocks noChangeArrowheads="1"/>
          </p:cNvSpPr>
          <p:nvPr/>
        </p:nvSpPr>
        <p:spPr bwMode="auto">
          <a:xfrm>
            <a:off x="7499108" y="5968206"/>
            <a:ext cx="93662"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90" name="Oval 42"/>
          <p:cNvSpPr>
            <a:spLocks noChangeArrowheads="1"/>
          </p:cNvSpPr>
          <p:nvPr/>
        </p:nvSpPr>
        <p:spPr bwMode="auto">
          <a:xfrm>
            <a:off x="7499108" y="6136481"/>
            <a:ext cx="93662"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91" name="Text Box 43"/>
          <p:cNvSpPr txBox="1">
            <a:spLocks noChangeArrowheads="1"/>
          </p:cNvSpPr>
          <p:nvPr/>
        </p:nvSpPr>
        <p:spPr bwMode="auto">
          <a:xfrm>
            <a:off x="2050808" y="4439444"/>
            <a:ext cx="790575" cy="762000"/>
          </a:xfrm>
          <a:prstGeom prst="rect">
            <a:avLst/>
          </a:prstGeom>
          <a:noFill/>
          <a:ln w="9525">
            <a:noFill/>
            <a:miter lim="800000"/>
            <a:headEnd/>
            <a:tailEnd/>
          </a:ln>
          <a:effectLst/>
        </p:spPr>
        <p:txBody>
          <a:bodyPr wrap="none">
            <a:spAutoFit/>
          </a:bodyPr>
          <a:lstStyle/>
          <a:p>
            <a:r>
              <a:rPr kumimoji="1" lang="en-US" altLang="zh-CN" sz="4400">
                <a:latin typeface="Wingdings" pitchFamily="2" charset="2"/>
              </a:rPr>
              <a:t>(</a:t>
            </a:r>
          </a:p>
        </p:txBody>
      </p:sp>
      <p:sp>
        <p:nvSpPr>
          <p:cNvPr id="92" name="Text Box 44"/>
          <p:cNvSpPr txBox="1">
            <a:spLocks noChangeArrowheads="1"/>
          </p:cNvSpPr>
          <p:nvPr/>
        </p:nvSpPr>
        <p:spPr bwMode="auto">
          <a:xfrm>
            <a:off x="9894645" y="4515644"/>
            <a:ext cx="788988" cy="762000"/>
          </a:xfrm>
          <a:prstGeom prst="rect">
            <a:avLst/>
          </a:prstGeom>
          <a:noFill/>
          <a:ln w="9525">
            <a:noFill/>
            <a:miter lim="800000"/>
            <a:headEnd/>
            <a:tailEnd/>
          </a:ln>
          <a:effectLst/>
        </p:spPr>
        <p:txBody>
          <a:bodyPr wrap="none">
            <a:spAutoFit/>
          </a:bodyPr>
          <a:lstStyle/>
          <a:p>
            <a:r>
              <a:rPr kumimoji="1" lang="en-US" altLang="zh-CN" sz="4400">
                <a:latin typeface="Wingdings" pitchFamily="2" charset="2"/>
              </a:rPr>
              <a:t>(</a:t>
            </a:r>
          </a:p>
        </p:txBody>
      </p:sp>
      <p:sp>
        <p:nvSpPr>
          <p:cNvPr id="93" name="Rectangle 45"/>
          <p:cNvSpPr>
            <a:spLocks noChangeArrowheads="1"/>
          </p:cNvSpPr>
          <p:nvPr/>
        </p:nvSpPr>
        <p:spPr bwMode="auto">
          <a:xfrm>
            <a:off x="8403983" y="4439444"/>
            <a:ext cx="754062" cy="1044575"/>
          </a:xfrm>
          <a:prstGeom prst="rect">
            <a:avLst/>
          </a:prstGeom>
          <a:noFill/>
          <a:ln w="12700">
            <a:solidFill>
              <a:schemeClr val="tx1"/>
            </a:solidFill>
            <a:miter lim="800000"/>
            <a:headEnd/>
            <a:tailEnd/>
          </a:ln>
          <a:effectLst/>
        </p:spPr>
        <p:txBody>
          <a:bodyPr wrap="none" anchor="ctr"/>
          <a:lstStyle/>
          <a:p>
            <a:endParaRPr lang="zh-CN" altLang="en-US"/>
          </a:p>
        </p:txBody>
      </p:sp>
      <p:sp>
        <p:nvSpPr>
          <p:cNvPr id="94" name="Oval 46"/>
          <p:cNvSpPr>
            <a:spLocks noChangeArrowheads="1"/>
          </p:cNvSpPr>
          <p:nvPr/>
        </p:nvSpPr>
        <p:spPr bwMode="auto">
          <a:xfrm>
            <a:off x="8308733" y="4571206"/>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95" name="Oval 47"/>
          <p:cNvSpPr>
            <a:spLocks noChangeArrowheads="1"/>
          </p:cNvSpPr>
          <p:nvPr/>
        </p:nvSpPr>
        <p:spPr bwMode="auto">
          <a:xfrm>
            <a:off x="8308733" y="4739481"/>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96" name="Oval 48"/>
          <p:cNvSpPr>
            <a:spLocks noChangeArrowheads="1"/>
          </p:cNvSpPr>
          <p:nvPr/>
        </p:nvSpPr>
        <p:spPr bwMode="auto">
          <a:xfrm>
            <a:off x="8308733" y="4917281"/>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97" name="Oval 49"/>
          <p:cNvSpPr>
            <a:spLocks noChangeArrowheads="1"/>
          </p:cNvSpPr>
          <p:nvPr/>
        </p:nvSpPr>
        <p:spPr bwMode="auto">
          <a:xfrm>
            <a:off x="8308733" y="5074444"/>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98" name="Oval 50"/>
          <p:cNvSpPr>
            <a:spLocks noChangeArrowheads="1"/>
          </p:cNvSpPr>
          <p:nvPr/>
        </p:nvSpPr>
        <p:spPr bwMode="auto">
          <a:xfrm>
            <a:off x="8308733" y="5242719"/>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99" name="Oval 51"/>
          <p:cNvSpPr>
            <a:spLocks noChangeArrowheads="1"/>
          </p:cNvSpPr>
          <p:nvPr/>
        </p:nvSpPr>
        <p:spPr bwMode="auto">
          <a:xfrm>
            <a:off x="9158045" y="4571206"/>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00" name="Oval 52"/>
          <p:cNvSpPr>
            <a:spLocks noChangeArrowheads="1"/>
          </p:cNvSpPr>
          <p:nvPr/>
        </p:nvSpPr>
        <p:spPr bwMode="auto">
          <a:xfrm>
            <a:off x="9158045" y="4739481"/>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01" name="Oval 53"/>
          <p:cNvSpPr>
            <a:spLocks noChangeArrowheads="1"/>
          </p:cNvSpPr>
          <p:nvPr/>
        </p:nvSpPr>
        <p:spPr bwMode="auto">
          <a:xfrm>
            <a:off x="9158045" y="4917281"/>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02" name="Oval 54"/>
          <p:cNvSpPr>
            <a:spLocks noChangeArrowheads="1"/>
          </p:cNvSpPr>
          <p:nvPr/>
        </p:nvSpPr>
        <p:spPr bwMode="auto">
          <a:xfrm>
            <a:off x="9158045" y="5074444"/>
            <a:ext cx="93663"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03" name="Oval 55"/>
          <p:cNvSpPr>
            <a:spLocks noChangeArrowheads="1"/>
          </p:cNvSpPr>
          <p:nvPr/>
        </p:nvSpPr>
        <p:spPr bwMode="auto">
          <a:xfrm>
            <a:off x="9158045" y="5242719"/>
            <a:ext cx="93663"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04" name="Line 56"/>
          <p:cNvSpPr>
            <a:spLocks noChangeShapeType="1"/>
          </p:cNvSpPr>
          <p:nvPr/>
        </p:nvSpPr>
        <p:spPr bwMode="auto">
          <a:xfrm flipH="1">
            <a:off x="2946158" y="4450556"/>
            <a:ext cx="127000" cy="561975"/>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05" name="Line 57"/>
          <p:cNvSpPr>
            <a:spLocks noChangeShapeType="1"/>
          </p:cNvSpPr>
          <p:nvPr/>
        </p:nvSpPr>
        <p:spPr bwMode="auto">
          <a:xfrm flipH="1" flipV="1">
            <a:off x="9666045" y="5187156"/>
            <a:ext cx="184150" cy="484188"/>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06" name="Line 58"/>
          <p:cNvSpPr>
            <a:spLocks noChangeShapeType="1"/>
          </p:cNvSpPr>
          <p:nvPr/>
        </p:nvSpPr>
        <p:spPr bwMode="auto">
          <a:xfrm flipH="1">
            <a:off x="6424370" y="4515644"/>
            <a:ext cx="677863" cy="596900"/>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07" name="Line 59"/>
          <p:cNvSpPr>
            <a:spLocks noChangeShapeType="1"/>
          </p:cNvSpPr>
          <p:nvPr/>
        </p:nvSpPr>
        <p:spPr bwMode="auto">
          <a:xfrm>
            <a:off x="7480058" y="4515644"/>
            <a:ext cx="468312" cy="936625"/>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08" name="Line 60"/>
          <p:cNvSpPr>
            <a:spLocks noChangeShapeType="1"/>
          </p:cNvSpPr>
          <p:nvPr/>
        </p:nvSpPr>
        <p:spPr bwMode="auto">
          <a:xfrm>
            <a:off x="4389195" y="4142581"/>
            <a:ext cx="161925" cy="765175"/>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09" name="Text Box 61"/>
          <p:cNvSpPr txBox="1">
            <a:spLocks noChangeArrowheads="1"/>
          </p:cNvSpPr>
          <p:nvPr/>
        </p:nvSpPr>
        <p:spPr bwMode="auto">
          <a:xfrm>
            <a:off x="2174633" y="5036344"/>
            <a:ext cx="790575" cy="762000"/>
          </a:xfrm>
          <a:prstGeom prst="rect">
            <a:avLst/>
          </a:prstGeom>
          <a:noFill/>
          <a:ln w="9525">
            <a:noFill/>
            <a:miter lim="800000"/>
            <a:headEnd/>
            <a:tailEnd/>
          </a:ln>
          <a:effectLst/>
        </p:spPr>
        <p:txBody>
          <a:bodyPr wrap="none">
            <a:spAutoFit/>
          </a:bodyPr>
          <a:lstStyle/>
          <a:p>
            <a:r>
              <a:rPr kumimoji="1" lang="en-US" altLang="zh-CN" sz="4400">
                <a:latin typeface="Wingdings" pitchFamily="2" charset="2"/>
              </a:rPr>
              <a:t>(</a:t>
            </a:r>
          </a:p>
        </p:txBody>
      </p:sp>
      <p:sp>
        <p:nvSpPr>
          <p:cNvPr id="110" name="Text Box 62"/>
          <p:cNvSpPr txBox="1">
            <a:spLocks noChangeArrowheads="1"/>
          </p:cNvSpPr>
          <p:nvPr/>
        </p:nvSpPr>
        <p:spPr bwMode="auto">
          <a:xfrm>
            <a:off x="2174633" y="5709444"/>
            <a:ext cx="790575" cy="762000"/>
          </a:xfrm>
          <a:prstGeom prst="rect">
            <a:avLst/>
          </a:prstGeom>
          <a:noFill/>
          <a:ln w="9525">
            <a:noFill/>
            <a:miter lim="800000"/>
            <a:headEnd/>
            <a:tailEnd/>
          </a:ln>
          <a:effectLst/>
        </p:spPr>
        <p:txBody>
          <a:bodyPr wrap="none">
            <a:spAutoFit/>
          </a:bodyPr>
          <a:lstStyle/>
          <a:p>
            <a:r>
              <a:rPr kumimoji="1" lang="en-US" altLang="zh-CN" sz="4400">
                <a:latin typeface="Wingdings" pitchFamily="2" charset="2"/>
              </a:rPr>
              <a:t>(</a:t>
            </a:r>
          </a:p>
        </p:txBody>
      </p:sp>
      <p:sp>
        <p:nvSpPr>
          <p:cNvPr id="111" name="Text Box 63"/>
          <p:cNvSpPr txBox="1">
            <a:spLocks noChangeArrowheads="1"/>
          </p:cNvSpPr>
          <p:nvPr/>
        </p:nvSpPr>
        <p:spPr bwMode="auto">
          <a:xfrm>
            <a:off x="3281120" y="4463256"/>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mj-ea"/>
                <a:ea typeface="+mj-ea"/>
              </a:rPr>
              <a:t>交换机</a:t>
            </a:r>
          </a:p>
        </p:txBody>
      </p:sp>
      <p:sp>
        <p:nvSpPr>
          <p:cNvPr id="112" name="Text Box 64"/>
          <p:cNvSpPr txBox="1">
            <a:spLocks noChangeArrowheads="1"/>
          </p:cNvSpPr>
          <p:nvPr/>
        </p:nvSpPr>
        <p:spPr bwMode="auto">
          <a:xfrm>
            <a:off x="5073408" y="3582194"/>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mj-ea"/>
                <a:ea typeface="+mj-ea"/>
              </a:rPr>
              <a:t>交换机</a:t>
            </a:r>
          </a:p>
        </p:txBody>
      </p:sp>
      <p:sp>
        <p:nvSpPr>
          <p:cNvPr id="113" name="Text Box 65"/>
          <p:cNvSpPr txBox="1">
            <a:spLocks noChangeArrowheads="1"/>
          </p:cNvSpPr>
          <p:nvPr/>
        </p:nvSpPr>
        <p:spPr bwMode="auto">
          <a:xfrm>
            <a:off x="6675195" y="4922044"/>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mj-ea"/>
                <a:ea typeface="+mj-ea"/>
              </a:rPr>
              <a:t>交换机</a:t>
            </a:r>
          </a:p>
        </p:txBody>
      </p:sp>
      <p:sp>
        <p:nvSpPr>
          <p:cNvPr id="114" name="Text Box 66"/>
          <p:cNvSpPr txBox="1">
            <a:spLocks noChangeArrowheads="1"/>
          </p:cNvSpPr>
          <p:nvPr/>
        </p:nvSpPr>
        <p:spPr bwMode="auto">
          <a:xfrm>
            <a:off x="8280158" y="4010819"/>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mj-ea"/>
                <a:ea typeface="+mj-ea"/>
              </a:rPr>
              <a:t>交换机</a:t>
            </a:r>
          </a:p>
        </p:txBody>
      </p:sp>
      <p:sp>
        <p:nvSpPr>
          <p:cNvPr id="115" name="Text Box 67"/>
          <p:cNvSpPr txBox="1">
            <a:spLocks noChangeArrowheads="1"/>
          </p:cNvSpPr>
          <p:nvPr/>
        </p:nvSpPr>
        <p:spPr bwMode="auto">
          <a:xfrm>
            <a:off x="2703270" y="4056856"/>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mj-ea"/>
                <a:ea typeface="+mj-ea"/>
              </a:rPr>
              <a:t>用户线</a:t>
            </a:r>
          </a:p>
        </p:txBody>
      </p:sp>
      <p:sp>
        <p:nvSpPr>
          <p:cNvPr id="116" name="Text Box 68"/>
          <p:cNvSpPr txBox="1">
            <a:spLocks noChangeArrowheads="1"/>
          </p:cNvSpPr>
          <p:nvPr/>
        </p:nvSpPr>
        <p:spPr bwMode="auto">
          <a:xfrm>
            <a:off x="9442208" y="5606256"/>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mj-ea"/>
                <a:ea typeface="+mj-ea"/>
              </a:rPr>
              <a:t>用户线</a:t>
            </a:r>
          </a:p>
        </p:txBody>
      </p:sp>
      <p:sp>
        <p:nvSpPr>
          <p:cNvPr id="117" name="Text Box 69"/>
          <p:cNvSpPr txBox="1">
            <a:spLocks noChangeArrowheads="1"/>
          </p:cNvSpPr>
          <p:nvPr/>
        </p:nvSpPr>
        <p:spPr bwMode="auto">
          <a:xfrm>
            <a:off x="6953008" y="4115594"/>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mj-ea"/>
                <a:ea typeface="+mj-ea"/>
              </a:rPr>
              <a:t>中继线</a:t>
            </a:r>
          </a:p>
        </p:txBody>
      </p:sp>
      <p:sp>
        <p:nvSpPr>
          <p:cNvPr id="118" name="Text Box 70"/>
          <p:cNvSpPr txBox="1">
            <a:spLocks noChangeArrowheads="1"/>
          </p:cNvSpPr>
          <p:nvPr/>
        </p:nvSpPr>
        <p:spPr bwMode="auto">
          <a:xfrm>
            <a:off x="3936758" y="3744119"/>
            <a:ext cx="946150" cy="396875"/>
          </a:xfrm>
          <a:prstGeom prst="rect">
            <a:avLst/>
          </a:prstGeom>
          <a:noFill/>
          <a:ln w="9525">
            <a:noFill/>
            <a:miter lim="800000"/>
            <a:headEnd/>
            <a:tailEnd/>
          </a:ln>
          <a:effectLst/>
        </p:spPr>
        <p:txBody>
          <a:bodyPr wrap="none">
            <a:spAutoFit/>
          </a:bodyPr>
          <a:lstStyle/>
          <a:p>
            <a:r>
              <a:rPr kumimoji="1" lang="zh-CN" altLang="en-US" sz="2000" dirty="0">
                <a:solidFill>
                  <a:schemeClr val="tx1">
                    <a:lumMod val="85000"/>
                    <a:lumOff val="15000"/>
                  </a:schemeClr>
                </a:solidFill>
                <a:latin typeface="+mj-ea"/>
                <a:ea typeface="+mj-ea"/>
              </a:rPr>
              <a:t>中继线</a:t>
            </a:r>
          </a:p>
        </p:txBody>
      </p:sp>
      <p:sp>
        <p:nvSpPr>
          <p:cNvPr id="119" name="Text Box 71"/>
          <p:cNvSpPr txBox="1">
            <a:spLocks noChangeArrowheads="1"/>
          </p:cNvSpPr>
          <p:nvPr/>
        </p:nvSpPr>
        <p:spPr bwMode="auto">
          <a:xfrm>
            <a:off x="10088320" y="4279106"/>
            <a:ext cx="354013" cy="396875"/>
          </a:xfrm>
          <a:prstGeom prst="rect">
            <a:avLst/>
          </a:prstGeom>
          <a:noFill/>
          <a:ln w="9525">
            <a:noFill/>
            <a:miter lim="800000"/>
            <a:headEnd/>
            <a:tailEnd/>
          </a:ln>
          <a:effectLst/>
        </p:spPr>
        <p:txBody>
          <a:bodyPr wrap="none">
            <a:spAutoFit/>
          </a:bodyPr>
          <a:lstStyle/>
          <a:p>
            <a:r>
              <a:rPr kumimoji="1" lang="en-US" altLang="zh-CN" sz="2000">
                <a:solidFill>
                  <a:schemeClr val="tx1">
                    <a:lumMod val="85000"/>
                    <a:lumOff val="15000"/>
                  </a:schemeClr>
                </a:solidFill>
                <a:latin typeface="+mj-ea"/>
                <a:ea typeface="+mj-ea"/>
              </a:rPr>
              <a:t>B</a:t>
            </a:r>
          </a:p>
        </p:txBody>
      </p:sp>
      <p:sp>
        <p:nvSpPr>
          <p:cNvPr id="120" name="Text Box 72"/>
          <p:cNvSpPr txBox="1">
            <a:spLocks noChangeArrowheads="1"/>
          </p:cNvSpPr>
          <p:nvPr/>
        </p:nvSpPr>
        <p:spPr bwMode="auto">
          <a:xfrm>
            <a:off x="2007945" y="5849144"/>
            <a:ext cx="380232" cy="400110"/>
          </a:xfrm>
          <a:prstGeom prst="rect">
            <a:avLst/>
          </a:prstGeom>
          <a:noFill/>
          <a:ln w="9525">
            <a:noFill/>
            <a:miter lim="800000"/>
            <a:headEnd/>
            <a:tailEnd/>
          </a:ln>
          <a:effectLst/>
        </p:spPr>
        <p:txBody>
          <a:bodyPr wrap="none">
            <a:spAutoFit/>
          </a:bodyPr>
          <a:lstStyle/>
          <a:p>
            <a:r>
              <a:rPr kumimoji="1" lang="en-US" altLang="zh-CN" sz="2000">
                <a:solidFill>
                  <a:schemeClr val="tx1">
                    <a:lumMod val="85000"/>
                    <a:lumOff val="15000"/>
                  </a:schemeClr>
                </a:solidFill>
                <a:latin typeface="+mj-ea"/>
                <a:ea typeface="+mj-ea"/>
              </a:rPr>
              <a:t>D</a:t>
            </a:r>
          </a:p>
        </p:txBody>
      </p:sp>
      <p:sp>
        <p:nvSpPr>
          <p:cNvPr id="121" name="Text Box 73"/>
          <p:cNvSpPr txBox="1">
            <a:spLocks noChangeArrowheads="1"/>
          </p:cNvSpPr>
          <p:nvPr/>
        </p:nvSpPr>
        <p:spPr bwMode="auto">
          <a:xfrm>
            <a:off x="1976195" y="5152231"/>
            <a:ext cx="368300" cy="396875"/>
          </a:xfrm>
          <a:prstGeom prst="rect">
            <a:avLst/>
          </a:prstGeom>
          <a:noFill/>
          <a:ln w="9525">
            <a:noFill/>
            <a:miter lim="800000"/>
            <a:headEnd/>
            <a:tailEnd/>
          </a:ln>
          <a:effectLst/>
        </p:spPr>
        <p:txBody>
          <a:bodyPr wrap="none">
            <a:spAutoFit/>
          </a:bodyPr>
          <a:lstStyle/>
          <a:p>
            <a:r>
              <a:rPr kumimoji="1" lang="en-US" altLang="zh-CN" sz="2000">
                <a:solidFill>
                  <a:schemeClr val="tx1">
                    <a:lumMod val="85000"/>
                    <a:lumOff val="15000"/>
                  </a:schemeClr>
                </a:solidFill>
                <a:latin typeface="+mj-ea"/>
                <a:ea typeface="+mj-ea"/>
              </a:rPr>
              <a:t>C</a:t>
            </a:r>
          </a:p>
        </p:txBody>
      </p:sp>
      <p:sp>
        <p:nvSpPr>
          <p:cNvPr id="122" name="Text Box 74"/>
          <p:cNvSpPr txBox="1">
            <a:spLocks noChangeArrowheads="1"/>
          </p:cNvSpPr>
          <p:nvPr/>
        </p:nvSpPr>
        <p:spPr bwMode="auto">
          <a:xfrm>
            <a:off x="2300045" y="4206081"/>
            <a:ext cx="365806" cy="400110"/>
          </a:xfrm>
          <a:prstGeom prst="rect">
            <a:avLst/>
          </a:prstGeom>
          <a:noFill/>
          <a:ln w="9525">
            <a:noFill/>
            <a:miter lim="800000"/>
            <a:headEnd/>
            <a:tailEnd/>
          </a:ln>
          <a:effectLst/>
        </p:spPr>
        <p:txBody>
          <a:bodyPr wrap="none">
            <a:spAutoFit/>
          </a:bodyPr>
          <a:lstStyle/>
          <a:p>
            <a:r>
              <a:rPr kumimoji="1" lang="en-US" altLang="zh-CN" sz="2000">
                <a:solidFill>
                  <a:schemeClr val="tx1">
                    <a:lumMod val="85000"/>
                    <a:lumOff val="15000"/>
                  </a:schemeClr>
                </a:solidFill>
                <a:latin typeface="+mj-ea"/>
                <a:ea typeface="+mj-ea"/>
              </a:rPr>
              <a:t>A</a:t>
            </a:r>
          </a:p>
        </p:txBody>
      </p:sp>
      <p:sp>
        <p:nvSpPr>
          <p:cNvPr id="123" name="Freeform 76"/>
          <p:cNvSpPr>
            <a:spLocks/>
          </p:cNvSpPr>
          <p:nvPr/>
        </p:nvSpPr>
        <p:spPr bwMode="auto">
          <a:xfrm>
            <a:off x="2552458" y="4339431"/>
            <a:ext cx="7561262" cy="1524000"/>
          </a:xfrm>
          <a:custGeom>
            <a:avLst/>
            <a:gdLst/>
            <a:ahLst/>
            <a:cxnLst>
              <a:cxn ang="0">
                <a:pos x="0" y="345"/>
              </a:cxn>
              <a:cxn ang="0">
                <a:pos x="476" y="448"/>
              </a:cxn>
              <a:cxn ang="0">
                <a:pos x="1006" y="686"/>
              </a:cxn>
              <a:cxn ang="0">
                <a:pos x="1609" y="0"/>
              </a:cxn>
              <a:cxn ang="0">
                <a:pos x="2158" y="211"/>
              </a:cxn>
              <a:cxn ang="0">
                <a:pos x="2606" y="750"/>
              </a:cxn>
              <a:cxn ang="0">
                <a:pos x="3145" y="960"/>
              </a:cxn>
              <a:cxn ang="0">
                <a:pos x="3657" y="485"/>
              </a:cxn>
              <a:cxn ang="0">
                <a:pos x="4197" y="604"/>
              </a:cxn>
              <a:cxn ang="0">
                <a:pos x="4763" y="436"/>
              </a:cxn>
            </a:cxnLst>
            <a:rect l="0" t="0" r="r" b="b"/>
            <a:pathLst>
              <a:path w="4763" h="960">
                <a:moveTo>
                  <a:pt x="0" y="345"/>
                </a:moveTo>
                <a:lnTo>
                  <a:pt x="476" y="448"/>
                </a:lnTo>
                <a:lnTo>
                  <a:pt x="1006" y="686"/>
                </a:lnTo>
                <a:lnTo>
                  <a:pt x="1609" y="0"/>
                </a:lnTo>
                <a:lnTo>
                  <a:pt x="2158" y="211"/>
                </a:lnTo>
                <a:lnTo>
                  <a:pt x="2606" y="750"/>
                </a:lnTo>
                <a:lnTo>
                  <a:pt x="3145" y="960"/>
                </a:lnTo>
                <a:lnTo>
                  <a:pt x="3657" y="485"/>
                </a:lnTo>
                <a:lnTo>
                  <a:pt x="4197" y="604"/>
                </a:lnTo>
                <a:lnTo>
                  <a:pt x="4763" y="436"/>
                </a:lnTo>
              </a:path>
            </a:pathLst>
          </a:custGeom>
          <a:noFill/>
          <a:ln w="76200" cmpd="sng">
            <a:solidFill>
              <a:srgbClr val="FF0000"/>
            </a:solidFill>
            <a:round/>
            <a:headEnd/>
            <a:tailEnd/>
          </a:ln>
          <a:effectLst/>
        </p:spPr>
        <p:txBody>
          <a:bodyPr/>
          <a:lstStyle/>
          <a:p>
            <a:endParaRPr lang="zh-CN" altLang="en-US"/>
          </a:p>
        </p:txBody>
      </p:sp>
    </p:spTree>
    <p:extLst>
      <p:ext uri="{BB962C8B-B14F-4D97-AF65-F5344CB8AC3E}">
        <p14:creationId xmlns:p14="http://schemas.microsoft.com/office/powerpoint/2010/main" val="337812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wipe(left)">
                                      <p:cBhvr>
                                        <p:cTn id="15" dur="2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电路交换举例</a:t>
            </a:r>
          </a:p>
        </p:txBody>
      </p:sp>
      <p:sp>
        <p:nvSpPr>
          <p:cNvPr id="23" name="矩形 22"/>
          <p:cNvSpPr/>
          <p:nvPr/>
        </p:nvSpPr>
        <p:spPr>
          <a:xfrm>
            <a:off x="-19050" y="1878013"/>
            <a:ext cx="12217400" cy="13993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内容占位符 3"/>
          <p:cNvSpPr txBox="1">
            <a:spLocks/>
          </p:cNvSpPr>
          <p:nvPr/>
        </p:nvSpPr>
        <p:spPr>
          <a:xfrm>
            <a:off x="716121" y="2182813"/>
            <a:ext cx="10747058" cy="1066800"/>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ltLang="zh-CN" dirty="0">
                <a:solidFill>
                  <a:schemeClr val="bg1"/>
                </a:solidFill>
              </a:rPr>
              <a:t>C </a:t>
            </a:r>
            <a:r>
              <a:rPr lang="zh-CN" altLang="en-US" dirty="0">
                <a:solidFill>
                  <a:schemeClr val="bg1"/>
                </a:solidFill>
              </a:rPr>
              <a:t>和 </a:t>
            </a:r>
            <a:r>
              <a:rPr lang="en-US" altLang="zh-CN" dirty="0">
                <a:solidFill>
                  <a:schemeClr val="bg1"/>
                </a:solidFill>
              </a:rPr>
              <a:t>D </a:t>
            </a:r>
            <a:r>
              <a:rPr lang="zh-CN" altLang="en-US" dirty="0">
                <a:solidFill>
                  <a:schemeClr val="bg1"/>
                </a:solidFill>
              </a:rPr>
              <a:t>通话只经过一个本地交换机</a:t>
            </a:r>
          </a:p>
          <a:p>
            <a:r>
              <a:rPr lang="zh-CN" altLang="en-US" dirty="0">
                <a:solidFill>
                  <a:schemeClr val="bg1"/>
                </a:solidFill>
              </a:rPr>
              <a:t>通话在 </a:t>
            </a:r>
            <a:r>
              <a:rPr lang="en-US" altLang="zh-CN" dirty="0">
                <a:solidFill>
                  <a:schemeClr val="bg1"/>
                </a:solidFill>
              </a:rPr>
              <a:t>C </a:t>
            </a:r>
            <a:r>
              <a:rPr lang="zh-CN" altLang="en-US" dirty="0">
                <a:solidFill>
                  <a:schemeClr val="bg1"/>
                </a:solidFill>
              </a:rPr>
              <a:t>到 </a:t>
            </a:r>
            <a:r>
              <a:rPr lang="en-US" altLang="zh-CN" dirty="0">
                <a:solidFill>
                  <a:schemeClr val="bg1"/>
                </a:solidFill>
              </a:rPr>
              <a:t>D </a:t>
            </a:r>
            <a:r>
              <a:rPr lang="zh-CN" altLang="en-US" dirty="0">
                <a:solidFill>
                  <a:schemeClr val="bg1"/>
                </a:solidFill>
              </a:rPr>
              <a:t>的连接上进行</a:t>
            </a:r>
          </a:p>
        </p:txBody>
      </p:sp>
      <p:sp>
        <p:nvSpPr>
          <p:cNvPr id="124" name="Freeform 4"/>
          <p:cNvSpPr>
            <a:spLocks/>
          </p:cNvSpPr>
          <p:nvPr/>
        </p:nvSpPr>
        <p:spPr bwMode="auto">
          <a:xfrm>
            <a:off x="3271837" y="5391150"/>
            <a:ext cx="212725" cy="325437"/>
          </a:xfrm>
          <a:custGeom>
            <a:avLst/>
            <a:gdLst/>
            <a:ahLst/>
            <a:cxnLst>
              <a:cxn ang="0">
                <a:pos x="9" y="0"/>
              </a:cxn>
              <a:cxn ang="0">
                <a:pos x="57" y="6"/>
              </a:cxn>
              <a:cxn ang="0">
                <a:pos x="99" y="27"/>
              </a:cxn>
              <a:cxn ang="0">
                <a:pos x="129" y="63"/>
              </a:cxn>
              <a:cxn ang="0">
                <a:pos x="132" y="114"/>
              </a:cxn>
              <a:cxn ang="0">
                <a:pos x="102" y="168"/>
              </a:cxn>
              <a:cxn ang="0">
                <a:pos x="51" y="198"/>
              </a:cxn>
              <a:cxn ang="0">
                <a:pos x="0" y="210"/>
              </a:cxn>
            </a:cxnLst>
            <a:rect l="0" t="0" r="r" b="b"/>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mpd="sng">
            <a:solidFill>
              <a:schemeClr val="tx1"/>
            </a:solidFill>
            <a:round/>
            <a:headEnd/>
            <a:tailEnd/>
          </a:ln>
          <a:effectLst/>
        </p:spPr>
        <p:txBody>
          <a:bodyPr/>
          <a:lstStyle/>
          <a:p>
            <a:endParaRPr lang="zh-CN" altLang="en-US"/>
          </a:p>
        </p:txBody>
      </p:sp>
      <p:sp>
        <p:nvSpPr>
          <p:cNvPr id="125" name="Line 5"/>
          <p:cNvSpPr>
            <a:spLocks noChangeShapeType="1"/>
          </p:cNvSpPr>
          <p:nvPr/>
        </p:nvSpPr>
        <p:spPr bwMode="auto">
          <a:xfrm flipV="1">
            <a:off x="2551112" y="5716587"/>
            <a:ext cx="711200" cy="488950"/>
          </a:xfrm>
          <a:prstGeom prst="line">
            <a:avLst/>
          </a:prstGeom>
          <a:noFill/>
          <a:ln w="9525">
            <a:solidFill>
              <a:schemeClr val="tx1"/>
            </a:solidFill>
            <a:round/>
            <a:headEnd/>
            <a:tailEnd/>
          </a:ln>
          <a:effectLst/>
        </p:spPr>
        <p:txBody>
          <a:bodyPr/>
          <a:lstStyle/>
          <a:p>
            <a:endParaRPr lang="zh-CN" altLang="en-US"/>
          </a:p>
        </p:txBody>
      </p:sp>
      <p:sp>
        <p:nvSpPr>
          <p:cNvPr id="126" name="Line 6"/>
          <p:cNvSpPr>
            <a:spLocks noChangeShapeType="1"/>
          </p:cNvSpPr>
          <p:nvPr/>
        </p:nvSpPr>
        <p:spPr bwMode="auto">
          <a:xfrm flipV="1">
            <a:off x="2555875" y="5394325"/>
            <a:ext cx="711200" cy="139700"/>
          </a:xfrm>
          <a:prstGeom prst="line">
            <a:avLst/>
          </a:prstGeom>
          <a:noFill/>
          <a:ln w="9525">
            <a:solidFill>
              <a:schemeClr val="tx1"/>
            </a:solidFill>
            <a:round/>
            <a:headEnd/>
            <a:tailEnd/>
          </a:ln>
          <a:effectLst/>
        </p:spPr>
        <p:txBody>
          <a:bodyPr/>
          <a:lstStyle/>
          <a:p>
            <a:endParaRPr lang="zh-CN" altLang="en-US"/>
          </a:p>
        </p:txBody>
      </p:sp>
      <p:sp>
        <p:nvSpPr>
          <p:cNvPr id="127" name="Line 7"/>
          <p:cNvSpPr>
            <a:spLocks noChangeShapeType="1"/>
          </p:cNvSpPr>
          <p:nvPr/>
        </p:nvSpPr>
        <p:spPr bwMode="auto">
          <a:xfrm flipV="1">
            <a:off x="9151937" y="5000625"/>
            <a:ext cx="927100" cy="285750"/>
          </a:xfrm>
          <a:prstGeom prst="line">
            <a:avLst/>
          </a:prstGeom>
          <a:noFill/>
          <a:ln w="9525">
            <a:solidFill>
              <a:schemeClr val="tx1"/>
            </a:solidFill>
            <a:round/>
            <a:headEnd/>
            <a:tailEnd/>
          </a:ln>
          <a:effectLst/>
        </p:spPr>
        <p:txBody>
          <a:bodyPr/>
          <a:lstStyle/>
          <a:p>
            <a:endParaRPr lang="zh-CN" altLang="en-US"/>
          </a:p>
        </p:txBody>
      </p:sp>
      <p:sp>
        <p:nvSpPr>
          <p:cNvPr id="128" name="Line 8"/>
          <p:cNvSpPr>
            <a:spLocks noChangeShapeType="1"/>
          </p:cNvSpPr>
          <p:nvPr/>
        </p:nvSpPr>
        <p:spPr bwMode="auto">
          <a:xfrm>
            <a:off x="2409825" y="4886325"/>
            <a:ext cx="847725" cy="169862"/>
          </a:xfrm>
          <a:prstGeom prst="line">
            <a:avLst/>
          </a:prstGeom>
          <a:noFill/>
          <a:ln w="9525">
            <a:solidFill>
              <a:schemeClr val="tx1"/>
            </a:solidFill>
            <a:round/>
            <a:headEnd/>
            <a:tailEnd/>
          </a:ln>
          <a:effectLst/>
        </p:spPr>
        <p:txBody>
          <a:bodyPr/>
          <a:lstStyle/>
          <a:p>
            <a:endParaRPr lang="zh-CN" altLang="en-US"/>
          </a:p>
        </p:txBody>
      </p:sp>
      <p:sp>
        <p:nvSpPr>
          <p:cNvPr id="129" name="Freeform 9"/>
          <p:cNvSpPr>
            <a:spLocks/>
          </p:cNvSpPr>
          <p:nvPr/>
        </p:nvSpPr>
        <p:spPr bwMode="auto">
          <a:xfrm>
            <a:off x="3243262" y="4324350"/>
            <a:ext cx="5930900" cy="1524000"/>
          </a:xfrm>
          <a:custGeom>
            <a:avLst/>
            <a:gdLst/>
            <a:ahLst/>
            <a:cxnLst>
              <a:cxn ang="0">
                <a:pos x="0" y="462"/>
              </a:cxn>
              <a:cxn ang="0">
                <a:pos x="3" y="463"/>
              </a:cxn>
              <a:cxn ang="0">
                <a:pos x="558" y="690"/>
              </a:cxn>
              <a:cxn ang="0">
                <a:pos x="1167" y="0"/>
              </a:cxn>
              <a:cxn ang="0">
                <a:pos x="1712" y="209"/>
              </a:cxn>
              <a:cxn ang="0">
                <a:pos x="2167" y="754"/>
              </a:cxn>
              <a:cxn ang="0">
                <a:pos x="2712" y="981"/>
              </a:cxn>
              <a:cxn ang="0">
                <a:pos x="3230" y="500"/>
              </a:cxn>
              <a:cxn ang="0">
                <a:pos x="3776" y="618"/>
              </a:cxn>
              <a:cxn ang="0">
                <a:pos x="3766" y="608"/>
              </a:cxn>
            </a:cxnLst>
            <a:rect l="0" t="0" r="r" b="b"/>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mpd="sng">
            <a:solidFill>
              <a:schemeClr val="tx1"/>
            </a:solidFill>
            <a:round/>
            <a:headEnd/>
            <a:tailEnd/>
          </a:ln>
          <a:effectLst/>
        </p:spPr>
        <p:txBody>
          <a:bodyPr wrap="none" anchor="ctr"/>
          <a:lstStyle/>
          <a:p>
            <a:endParaRPr lang="zh-CN" altLang="en-US"/>
          </a:p>
        </p:txBody>
      </p:sp>
      <p:sp>
        <p:nvSpPr>
          <p:cNvPr id="130" name="Rectangle 10"/>
          <p:cNvSpPr>
            <a:spLocks noChangeArrowheads="1"/>
          </p:cNvSpPr>
          <p:nvPr/>
        </p:nvSpPr>
        <p:spPr bwMode="auto">
          <a:xfrm>
            <a:off x="3305175" y="4868862"/>
            <a:ext cx="754062" cy="1042988"/>
          </a:xfrm>
          <a:prstGeom prst="rect">
            <a:avLst/>
          </a:prstGeom>
          <a:noFill/>
          <a:ln w="12700">
            <a:solidFill>
              <a:schemeClr val="tx1"/>
            </a:solidFill>
            <a:miter lim="800000"/>
            <a:headEnd/>
            <a:tailEnd/>
          </a:ln>
          <a:effectLst/>
        </p:spPr>
        <p:txBody>
          <a:bodyPr wrap="none" anchor="ctr"/>
          <a:lstStyle/>
          <a:p>
            <a:endParaRPr lang="zh-CN" altLang="en-US"/>
          </a:p>
        </p:txBody>
      </p:sp>
      <p:sp>
        <p:nvSpPr>
          <p:cNvPr id="131" name="Oval 11"/>
          <p:cNvSpPr>
            <a:spLocks noChangeArrowheads="1"/>
          </p:cNvSpPr>
          <p:nvPr/>
        </p:nvSpPr>
        <p:spPr bwMode="auto">
          <a:xfrm>
            <a:off x="3211512" y="4999037"/>
            <a:ext cx="93663" cy="93663"/>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32" name="Oval 12"/>
          <p:cNvSpPr>
            <a:spLocks noChangeArrowheads="1"/>
          </p:cNvSpPr>
          <p:nvPr/>
        </p:nvSpPr>
        <p:spPr bwMode="auto">
          <a:xfrm>
            <a:off x="3211512" y="5167312"/>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33" name="Oval 13"/>
          <p:cNvSpPr>
            <a:spLocks noChangeArrowheads="1"/>
          </p:cNvSpPr>
          <p:nvPr/>
        </p:nvSpPr>
        <p:spPr bwMode="auto">
          <a:xfrm>
            <a:off x="3211512" y="5343525"/>
            <a:ext cx="93663"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34" name="Oval 14"/>
          <p:cNvSpPr>
            <a:spLocks noChangeArrowheads="1"/>
          </p:cNvSpPr>
          <p:nvPr/>
        </p:nvSpPr>
        <p:spPr bwMode="auto">
          <a:xfrm>
            <a:off x="3211512" y="5500687"/>
            <a:ext cx="93663"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35" name="Oval 15"/>
          <p:cNvSpPr>
            <a:spLocks noChangeArrowheads="1"/>
          </p:cNvSpPr>
          <p:nvPr/>
        </p:nvSpPr>
        <p:spPr bwMode="auto">
          <a:xfrm>
            <a:off x="3211512" y="5668962"/>
            <a:ext cx="93663"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36" name="Oval 16"/>
          <p:cNvSpPr>
            <a:spLocks noChangeArrowheads="1"/>
          </p:cNvSpPr>
          <p:nvPr/>
        </p:nvSpPr>
        <p:spPr bwMode="auto">
          <a:xfrm>
            <a:off x="4059237" y="4999037"/>
            <a:ext cx="93663" cy="93663"/>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37" name="Oval 17"/>
          <p:cNvSpPr>
            <a:spLocks noChangeArrowheads="1"/>
          </p:cNvSpPr>
          <p:nvPr/>
        </p:nvSpPr>
        <p:spPr bwMode="auto">
          <a:xfrm>
            <a:off x="4059237" y="5167312"/>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38" name="Oval 18"/>
          <p:cNvSpPr>
            <a:spLocks noChangeArrowheads="1"/>
          </p:cNvSpPr>
          <p:nvPr/>
        </p:nvSpPr>
        <p:spPr bwMode="auto">
          <a:xfrm>
            <a:off x="4059237" y="5343525"/>
            <a:ext cx="93663"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39" name="Oval 19"/>
          <p:cNvSpPr>
            <a:spLocks noChangeArrowheads="1"/>
          </p:cNvSpPr>
          <p:nvPr/>
        </p:nvSpPr>
        <p:spPr bwMode="auto">
          <a:xfrm>
            <a:off x="4059237" y="5500687"/>
            <a:ext cx="93663"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40" name="Oval 20"/>
          <p:cNvSpPr>
            <a:spLocks noChangeArrowheads="1"/>
          </p:cNvSpPr>
          <p:nvPr/>
        </p:nvSpPr>
        <p:spPr bwMode="auto">
          <a:xfrm>
            <a:off x="4059237" y="5668962"/>
            <a:ext cx="93663"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41" name="Rectangle 21"/>
          <p:cNvSpPr>
            <a:spLocks noChangeArrowheads="1"/>
          </p:cNvSpPr>
          <p:nvPr/>
        </p:nvSpPr>
        <p:spPr bwMode="auto">
          <a:xfrm>
            <a:off x="5114925" y="3971925"/>
            <a:ext cx="752475" cy="1044575"/>
          </a:xfrm>
          <a:prstGeom prst="rect">
            <a:avLst/>
          </a:prstGeom>
          <a:noFill/>
          <a:ln w="12700">
            <a:solidFill>
              <a:schemeClr val="tx1"/>
            </a:solidFill>
            <a:miter lim="800000"/>
            <a:headEnd/>
            <a:tailEnd/>
          </a:ln>
          <a:effectLst/>
        </p:spPr>
        <p:txBody>
          <a:bodyPr wrap="none" anchor="ctr"/>
          <a:lstStyle/>
          <a:p>
            <a:endParaRPr lang="zh-CN" altLang="en-US"/>
          </a:p>
        </p:txBody>
      </p:sp>
      <p:sp>
        <p:nvSpPr>
          <p:cNvPr id="142" name="Oval 22"/>
          <p:cNvSpPr>
            <a:spLocks noChangeArrowheads="1"/>
          </p:cNvSpPr>
          <p:nvPr/>
        </p:nvSpPr>
        <p:spPr bwMode="auto">
          <a:xfrm>
            <a:off x="5019675" y="4103687"/>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43" name="Oval 23"/>
          <p:cNvSpPr>
            <a:spLocks noChangeArrowheads="1"/>
          </p:cNvSpPr>
          <p:nvPr/>
        </p:nvSpPr>
        <p:spPr bwMode="auto">
          <a:xfrm>
            <a:off x="5019675" y="4271962"/>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44" name="Oval 24"/>
          <p:cNvSpPr>
            <a:spLocks noChangeArrowheads="1"/>
          </p:cNvSpPr>
          <p:nvPr/>
        </p:nvSpPr>
        <p:spPr bwMode="auto">
          <a:xfrm>
            <a:off x="5019675" y="4449762"/>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45" name="Oval 25"/>
          <p:cNvSpPr>
            <a:spLocks noChangeArrowheads="1"/>
          </p:cNvSpPr>
          <p:nvPr/>
        </p:nvSpPr>
        <p:spPr bwMode="auto">
          <a:xfrm>
            <a:off x="5019675" y="4606925"/>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46" name="Oval 26"/>
          <p:cNvSpPr>
            <a:spLocks noChangeArrowheads="1"/>
          </p:cNvSpPr>
          <p:nvPr/>
        </p:nvSpPr>
        <p:spPr bwMode="auto">
          <a:xfrm>
            <a:off x="5019675" y="4775200"/>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47" name="Oval 27"/>
          <p:cNvSpPr>
            <a:spLocks noChangeArrowheads="1"/>
          </p:cNvSpPr>
          <p:nvPr/>
        </p:nvSpPr>
        <p:spPr bwMode="auto">
          <a:xfrm>
            <a:off x="5867400" y="4103687"/>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48" name="Oval 28"/>
          <p:cNvSpPr>
            <a:spLocks noChangeArrowheads="1"/>
          </p:cNvSpPr>
          <p:nvPr/>
        </p:nvSpPr>
        <p:spPr bwMode="auto">
          <a:xfrm>
            <a:off x="5867400" y="4271962"/>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49" name="Oval 29"/>
          <p:cNvSpPr>
            <a:spLocks noChangeArrowheads="1"/>
          </p:cNvSpPr>
          <p:nvPr/>
        </p:nvSpPr>
        <p:spPr bwMode="auto">
          <a:xfrm>
            <a:off x="5867400" y="4449762"/>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50" name="Oval 30"/>
          <p:cNvSpPr>
            <a:spLocks noChangeArrowheads="1"/>
          </p:cNvSpPr>
          <p:nvPr/>
        </p:nvSpPr>
        <p:spPr bwMode="auto">
          <a:xfrm>
            <a:off x="5867400" y="4606925"/>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51" name="Oval 31"/>
          <p:cNvSpPr>
            <a:spLocks noChangeArrowheads="1"/>
          </p:cNvSpPr>
          <p:nvPr/>
        </p:nvSpPr>
        <p:spPr bwMode="auto">
          <a:xfrm>
            <a:off x="5867400" y="4775200"/>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52" name="Rectangle 32"/>
          <p:cNvSpPr>
            <a:spLocks noChangeArrowheads="1"/>
          </p:cNvSpPr>
          <p:nvPr/>
        </p:nvSpPr>
        <p:spPr bwMode="auto">
          <a:xfrm>
            <a:off x="6697662" y="5316537"/>
            <a:ext cx="754063" cy="1042988"/>
          </a:xfrm>
          <a:prstGeom prst="rect">
            <a:avLst/>
          </a:prstGeom>
          <a:noFill/>
          <a:ln w="12700">
            <a:solidFill>
              <a:schemeClr val="tx1"/>
            </a:solidFill>
            <a:miter lim="800000"/>
            <a:headEnd/>
            <a:tailEnd/>
          </a:ln>
          <a:effectLst/>
        </p:spPr>
        <p:txBody>
          <a:bodyPr wrap="none" anchor="ctr"/>
          <a:lstStyle/>
          <a:p>
            <a:endParaRPr lang="zh-CN" altLang="en-US"/>
          </a:p>
        </p:txBody>
      </p:sp>
      <p:sp>
        <p:nvSpPr>
          <p:cNvPr id="153" name="Oval 33"/>
          <p:cNvSpPr>
            <a:spLocks noChangeArrowheads="1"/>
          </p:cNvSpPr>
          <p:nvPr/>
        </p:nvSpPr>
        <p:spPr bwMode="auto">
          <a:xfrm>
            <a:off x="6602412" y="5446712"/>
            <a:ext cx="95250" cy="93663"/>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54" name="Oval 34"/>
          <p:cNvSpPr>
            <a:spLocks noChangeArrowheads="1"/>
          </p:cNvSpPr>
          <p:nvPr/>
        </p:nvSpPr>
        <p:spPr bwMode="auto">
          <a:xfrm>
            <a:off x="6602412" y="5613400"/>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55" name="Oval 35"/>
          <p:cNvSpPr>
            <a:spLocks noChangeArrowheads="1"/>
          </p:cNvSpPr>
          <p:nvPr/>
        </p:nvSpPr>
        <p:spPr bwMode="auto">
          <a:xfrm>
            <a:off x="6602412" y="5791200"/>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56" name="Oval 36"/>
          <p:cNvSpPr>
            <a:spLocks noChangeArrowheads="1"/>
          </p:cNvSpPr>
          <p:nvPr/>
        </p:nvSpPr>
        <p:spPr bwMode="auto">
          <a:xfrm>
            <a:off x="6602412" y="5948362"/>
            <a:ext cx="95250"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57" name="Oval 37"/>
          <p:cNvSpPr>
            <a:spLocks noChangeArrowheads="1"/>
          </p:cNvSpPr>
          <p:nvPr/>
        </p:nvSpPr>
        <p:spPr bwMode="auto">
          <a:xfrm>
            <a:off x="6602412" y="6116637"/>
            <a:ext cx="95250"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58" name="Oval 38"/>
          <p:cNvSpPr>
            <a:spLocks noChangeArrowheads="1"/>
          </p:cNvSpPr>
          <p:nvPr/>
        </p:nvSpPr>
        <p:spPr bwMode="auto">
          <a:xfrm>
            <a:off x="7451725" y="5446712"/>
            <a:ext cx="93662" cy="93663"/>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59" name="Oval 39"/>
          <p:cNvSpPr>
            <a:spLocks noChangeArrowheads="1"/>
          </p:cNvSpPr>
          <p:nvPr/>
        </p:nvSpPr>
        <p:spPr bwMode="auto">
          <a:xfrm>
            <a:off x="7451725" y="5613400"/>
            <a:ext cx="93662"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60" name="Oval 40"/>
          <p:cNvSpPr>
            <a:spLocks noChangeArrowheads="1"/>
          </p:cNvSpPr>
          <p:nvPr/>
        </p:nvSpPr>
        <p:spPr bwMode="auto">
          <a:xfrm>
            <a:off x="7451725" y="5791200"/>
            <a:ext cx="93662"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61" name="Oval 41"/>
          <p:cNvSpPr>
            <a:spLocks noChangeArrowheads="1"/>
          </p:cNvSpPr>
          <p:nvPr/>
        </p:nvSpPr>
        <p:spPr bwMode="auto">
          <a:xfrm>
            <a:off x="7451725" y="5948362"/>
            <a:ext cx="93662"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62" name="Oval 42"/>
          <p:cNvSpPr>
            <a:spLocks noChangeArrowheads="1"/>
          </p:cNvSpPr>
          <p:nvPr/>
        </p:nvSpPr>
        <p:spPr bwMode="auto">
          <a:xfrm>
            <a:off x="7451725" y="6116637"/>
            <a:ext cx="93662" cy="952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63" name="Text Box 43"/>
          <p:cNvSpPr txBox="1">
            <a:spLocks noChangeArrowheads="1"/>
          </p:cNvSpPr>
          <p:nvPr/>
        </p:nvSpPr>
        <p:spPr bwMode="auto">
          <a:xfrm>
            <a:off x="2003425" y="4419600"/>
            <a:ext cx="790575" cy="762000"/>
          </a:xfrm>
          <a:prstGeom prst="rect">
            <a:avLst/>
          </a:prstGeom>
          <a:noFill/>
          <a:ln w="9525">
            <a:noFill/>
            <a:miter lim="800000"/>
            <a:headEnd/>
            <a:tailEnd/>
          </a:ln>
          <a:effectLst/>
        </p:spPr>
        <p:txBody>
          <a:bodyPr wrap="none">
            <a:spAutoFit/>
          </a:bodyPr>
          <a:lstStyle/>
          <a:p>
            <a:r>
              <a:rPr kumimoji="1" lang="en-US" altLang="zh-CN" sz="4400">
                <a:latin typeface="Wingdings" pitchFamily="2" charset="2"/>
              </a:rPr>
              <a:t>(</a:t>
            </a:r>
          </a:p>
        </p:txBody>
      </p:sp>
      <p:sp>
        <p:nvSpPr>
          <p:cNvPr id="164" name="Text Box 44"/>
          <p:cNvSpPr txBox="1">
            <a:spLocks noChangeArrowheads="1"/>
          </p:cNvSpPr>
          <p:nvPr/>
        </p:nvSpPr>
        <p:spPr bwMode="auto">
          <a:xfrm>
            <a:off x="9847262" y="4495800"/>
            <a:ext cx="788988" cy="762000"/>
          </a:xfrm>
          <a:prstGeom prst="rect">
            <a:avLst/>
          </a:prstGeom>
          <a:noFill/>
          <a:ln w="9525">
            <a:noFill/>
            <a:miter lim="800000"/>
            <a:headEnd/>
            <a:tailEnd/>
          </a:ln>
          <a:effectLst/>
        </p:spPr>
        <p:txBody>
          <a:bodyPr wrap="none">
            <a:spAutoFit/>
          </a:bodyPr>
          <a:lstStyle/>
          <a:p>
            <a:r>
              <a:rPr kumimoji="1" lang="en-US" altLang="zh-CN" sz="4400">
                <a:latin typeface="Wingdings" pitchFamily="2" charset="2"/>
              </a:rPr>
              <a:t>(</a:t>
            </a:r>
          </a:p>
        </p:txBody>
      </p:sp>
      <p:sp>
        <p:nvSpPr>
          <p:cNvPr id="165" name="Rectangle 45"/>
          <p:cNvSpPr>
            <a:spLocks noChangeArrowheads="1"/>
          </p:cNvSpPr>
          <p:nvPr/>
        </p:nvSpPr>
        <p:spPr bwMode="auto">
          <a:xfrm>
            <a:off x="8356600" y="4419600"/>
            <a:ext cx="754062" cy="1044575"/>
          </a:xfrm>
          <a:prstGeom prst="rect">
            <a:avLst/>
          </a:prstGeom>
          <a:noFill/>
          <a:ln w="12700">
            <a:solidFill>
              <a:schemeClr val="tx1"/>
            </a:solidFill>
            <a:miter lim="800000"/>
            <a:headEnd/>
            <a:tailEnd/>
          </a:ln>
          <a:effectLst/>
        </p:spPr>
        <p:txBody>
          <a:bodyPr wrap="none" anchor="ctr"/>
          <a:lstStyle/>
          <a:p>
            <a:endParaRPr lang="zh-CN" altLang="en-US"/>
          </a:p>
        </p:txBody>
      </p:sp>
      <p:sp>
        <p:nvSpPr>
          <p:cNvPr id="166" name="Oval 46"/>
          <p:cNvSpPr>
            <a:spLocks noChangeArrowheads="1"/>
          </p:cNvSpPr>
          <p:nvPr/>
        </p:nvSpPr>
        <p:spPr bwMode="auto">
          <a:xfrm>
            <a:off x="8261350" y="4551362"/>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67" name="Oval 47"/>
          <p:cNvSpPr>
            <a:spLocks noChangeArrowheads="1"/>
          </p:cNvSpPr>
          <p:nvPr/>
        </p:nvSpPr>
        <p:spPr bwMode="auto">
          <a:xfrm>
            <a:off x="8261350" y="4719637"/>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68" name="Oval 48"/>
          <p:cNvSpPr>
            <a:spLocks noChangeArrowheads="1"/>
          </p:cNvSpPr>
          <p:nvPr/>
        </p:nvSpPr>
        <p:spPr bwMode="auto">
          <a:xfrm>
            <a:off x="8261350" y="4897437"/>
            <a:ext cx="95250"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69" name="Oval 49"/>
          <p:cNvSpPr>
            <a:spLocks noChangeArrowheads="1"/>
          </p:cNvSpPr>
          <p:nvPr/>
        </p:nvSpPr>
        <p:spPr bwMode="auto">
          <a:xfrm>
            <a:off x="8261350" y="5054600"/>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70" name="Oval 50"/>
          <p:cNvSpPr>
            <a:spLocks noChangeArrowheads="1"/>
          </p:cNvSpPr>
          <p:nvPr/>
        </p:nvSpPr>
        <p:spPr bwMode="auto">
          <a:xfrm>
            <a:off x="8261350" y="5222875"/>
            <a:ext cx="95250"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71" name="Oval 51"/>
          <p:cNvSpPr>
            <a:spLocks noChangeArrowheads="1"/>
          </p:cNvSpPr>
          <p:nvPr/>
        </p:nvSpPr>
        <p:spPr bwMode="auto">
          <a:xfrm>
            <a:off x="9110662" y="4551362"/>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72" name="Oval 52"/>
          <p:cNvSpPr>
            <a:spLocks noChangeArrowheads="1"/>
          </p:cNvSpPr>
          <p:nvPr/>
        </p:nvSpPr>
        <p:spPr bwMode="auto">
          <a:xfrm>
            <a:off x="9110662" y="4719637"/>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73" name="Oval 53"/>
          <p:cNvSpPr>
            <a:spLocks noChangeArrowheads="1"/>
          </p:cNvSpPr>
          <p:nvPr/>
        </p:nvSpPr>
        <p:spPr bwMode="auto">
          <a:xfrm>
            <a:off x="9110662" y="4897437"/>
            <a:ext cx="93663" cy="920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74" name="Oval 54"/>
          <p:cNvSpPr>
            <a:spLocks noChangeArrowheads="1"/>
          </p:cNvSpPr>
          <p:nvPr/>
        </p:nvSpPr>
        <p:spPr bwMode="auto">
          <a:xfrm>
            <a:off x="9110662" y="5054600"/>
            <a:ext cx="93663"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75" name="Oval 55"/>
          <p:cNvSpPr>
            <a:spLocks noChangeArrowheads="1"/>
          </p:cNvSpPr>
          <p:nvPr/>
        </p:nvSpPr>
        <p:spPr bwMode="auto">
          <a:xfrm>
            <a:off x="9110662" y="5222875"/>
            <a:ext cx="93663" cy="9366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176" name="Line 56"/>
          <p:cNvSpPr>
            <a:spLocks noChangeShapeType="1"/>
          </p:cNvSpPr>
          <p:nvPr/>
        </p:nvSpPr>
        <p:spPr bwMode="auto">
          <a:xfrm flipH="1">
            <a:off x="2898775" y="4430712"/>
            <a:ext cx="127000" cy="561975"/>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77" name="Line 57"/>
          <p:cNvSpPr>
            <a:spLocks noChangeShapeType="1"/>
          </p:cNvSpPr>
          <p:nvPr/>
        </p:nvSpPr>
        <p:spPr bwMode="auto">
          <a:xfrm flipH="1" flipV="1">
            <a:off x="9618662" y="5167312"/>
            <a:ext cx="184150" cy="484188"/>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78" name="Line 58"/>
          <p:cNvSpPr>
            <a:spLocks noChangeShapeType="1"/>
          </p:cNvSpPr>
          <p:nvPr/>
        </p:nvSpPr>
        <p:spPr bwMode="auto">
          <a:xfrm flipH="1">
            <a:off x="6376987" y="4495800"/>
            <a:ext cx="677863" cy="596900"/>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79" name="Line 59"/>
          <p:cNvSpPr>
            <a:spLocks noChangeShapeType="1"/>
          </p:cNvSpPr>
          <p:nvPr/>
        </p:nvSpPr>
        <p:spPr bwMode="auto">
          <a:xfrm>
            <a:off x="7432675" y="4495800"/>
            <a:ext cx="468312" cy="936625"/>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80" name="Line 60"/>
          <p:cNvSpPr>
            <a:spLocks noChangeShapeType="1"/>
          </p:cNvSpPr>
          <p:nvPr/>
        </p:nvSpPr>
        <p:spPr bwMode="auto">
          <a:xfrm>
            <a:off x="4341812" y="4122737"/>
            <a:ext cx="161925" cy="765175"/>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181" name="Text Box 61"/>
          <p:cNvSpPr txBox="1">
            <a:spLocks noChangeArrowheads="1"/>
          </p:cNvSpPr>
          <p:nvPr/>
        </p:nvSpPr>
        <p:spPr bwMode="auto">
          <a:xfrm>
            <a:off x="2127250" y="5016500"/>
            <a:ext cx="790575" cy="762000"/>
          </a:xfrm>
          <a:prstGeom prst="rect">
            <a:avLst/>
          </a:prstGeom>
          <a:noFill/>
          <a:ln w="9525">
            <a:noFill/>
            <a:miter lim="800000"/>
            <a:headEnd/>
            <a:tailEnd/>
          </a:ln>
          <a:effectLst/>
        </p:spPr>
        <p:txBody>
          <a:bodyPr wrap="none">
            <a:spAutoFit/>
          </a:bodyPr>
          <a:lstStyle/>
          <a:p>
            <a:r>
              <a:rPr kumimoji="1" lang="en-US" altLang="zh-CN" sz="4400">
                <a:latin typeface="Wingdings" pitchFamily="2" charset="2"/>
              </a:rPr>
              <a:t>(</a:t>
            </a:r>
          </a:p>
        </p:txBody>
      </p:sp>
      <p:sp>
        <p:nvSpPr>
          <p:cNvPr id="182" name="Text Box 62"/>
          <p:cNvSpPr txBox="1">
            <a:spLocks noChangeArrowheads="1"/>
          </p:cNvSpPr>
          <p:nvPr/>
        </p:nvSpPr>
        <p:spPr bwMode="auto">
          <a:xfrm>
            <a:off x="2127250" y="5689600"/>
            <a:ext cx="790575" cy="762000"/>
          </a:xfrm>
          <a:prstGeom prst="rect">
            <a:avLst/>
          </a:prstGeom>
          <a:noFill/>
          <a:ln w="9525">
            <a:noFill/>
            <a:miter lim="800000"/>
            <a:headEnd/>
            <a:tailEnd/>
          </a:ln>
          <a:effectLst/>
        </p:spPr>
        <p:txBody>
          <a:bodyPr wrap="none">
            <a:spAutoFit/>
          </a:bodyPr>
          <a:lstStyle/>
          <a:p>
            <a:r>
              <a:rPr kumimoji="1" lang="en-US" altLang="zh-CN" sz="4400">
                <a:latin typeface="Wingdings" pitchFamily="2" charset="2"/>
              </a:rPr>
              <a:t>(</a:t>
            </a:r>
          </a:p>
        </p:txBody>
      </p:sp>
      <p:sp>
        <p:nvSpPr>
          <p:cNvPr id="183" name="Text Box 63"/>
          <p:cNvSpPr txBox="1">
            <a:spLocks noChangeArrowheads="1"/>
          </p:cNvSpPr>
          <p:nvPr/>
        </p:nvSpPr>
        <p:spPr bwMode="auto">
          <a:xfrm>
            <a:off x="3233737" y="4443412"/>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Times New Roman" pitchFamily="18" charset="0"/>
                <a:ea typeface="黑体" pitchFamily="2" charset="-122"/>
              </a:rPr>
              <a:t>交换机</a:t>
            </a:r>
          </a:p>
        </p:txBody>
      </p:sp>
      <p:sp>
        <p:nvSpPr>
          <p:cNvPr id="184" name="Text Box 64"/>
          <p:cNvSpPr txBox="1">
            <a:spLocks noChangeArrowheads="1"/>
          </p:cNvSpPr>
          <p:nvPr/>
        </p:nvSpPr>
        <p:spPr bwMode="auto">
          <a:xfrm>
            <a:off x="5026025" y="3562350"/>
            <a:ext cx="946150" cy="396875"/>
          </a:xfrm>
          <a:prstGeom prst="rect">
            <a:avLst/>
          </a:prstGeom>
          <a:noFill/>
          <a:ln w="9525">
            <a:noFill/>
            <a:miter lim="800000"/>
            <a:headEnd/>
            <a:tailEnd/>
          </a:ln>
          <a:effectLst/>
        </p:spPr>
        <p:txBody>
          <a:bodyPr wrap="none">
            <a:spAutoFit/>
          </a:bodyPr>
          <a:lstStyle/>
          <a:p>
            <a:r>
              <a:rPr kumimoji="1" lang="zh-CN" altLang="en-US" sz="2000" dirty="0">
                <a:solidFill>
                  <a:schemeClr val="tx1">
                    <a:lumMod val="85000"/>
                    <a:lumOff val="15000"/>
                  </a:schemeClr>
                </a:solidFill>
                <a:latin typeface="Times New Roman" pitchFamily="18" charset="0"/>
                <a:ea typeface="黑体" pitchFamily="2" charset="-122"/>
              </a:rPr>
              <a:t>交换机</a:t>
            </a:r>
          </a:p>
        </p:txBody>
      </p:sp>
      <p:sp>
        <p:nvSpPr>
          <p:cNvPr id="185" name="Text Box 65"/>
          <p:cNvSpPr txBox="1">
            <a:spLocks noChangeArrowheads="1"/>
          </p:cNvSpPr>
          <p:nvPr/>
        </p:nvSpPr>
        <p:spPr bwMode="auto">
          <a:xfrm>
            <a:off x="6627812" y="4902200"/>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Times New Roman" pitchFamily="18" charset="0"/>
                <a:ea typeface="黑体" pitchFamily="2" charset="-122"/>
              </a:rPr>
              <a:t>交换机</a:t>
            </a:r>
          </a:p>
        </p:txBody>
      </p:sp>
      <p:sp>
        <p:nvSpPr>
          <p:cNvPr id="186" name="Text Box 66"/>
          <p:cNvSpPr txBox="1">
            <a:spLocks noChangeArrowheads="1"/>
          </p:cNvSpPr>
          <p:nvPr/>
        </p:nvSpPr>
        <p:spPr bwMode="auto">
          <a:xfrm>
            <a:off x="8232775" y="3990975"/>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Times New Roman" pitchFamily="18" charset="0"/>
                <a:ea typeface="黑体" pitchFamily="2" charset="-122"/>
              </a:rPr>
              <a:t>交换机</a:t>
            </a:r>
          </a:p>
        </p:txBody>
      </p:sp>
      <p:sp>
        <p:nvSpPr>
          <p:cNvPr id="187" name="Text Box 67"/>
          <p:cNvSpPr txBox="1">
            <a:spLocks noChangeArrowheads="1"/>
          </p:cNvSpPr>
          <p:nvPr/>
        </p:nvSpPr>
        <p:spPr bwMode="auto">
          <a:xfrm>
            <a:off x="2655887" y="4037012"/>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Times New Roman" pitchFamily="18" charset="0"/>
                <a:ea typeface="黑体" pitchFamily="2" charset="-122"/>
              </a:rPr>
              <a:t>用户线</a:t>
            </a:r>
          </a:p>
        </p:txBody>
      </p:sp>
      <p:sp>
        <p:nvSpPr>
          <p:cNvPr id="188" name="Text Box 68"/>
          <p:cNvSpPr txBox="1">
            <a:spLocks noChangeArrowheads="1"/>
          </p:cNvSpPr>
          <p:nvPr/>
        </p:nvSpPr>
        <p:spPr bwMode="auto">
          <a:xfrm>
            <a:off x="9394825" y="5586412"/>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Times New Roman" pitchFamily="18" charset="0"/>
                <a:ea typeface="黑体" pitchFamily="2" charset="-122"/>
              </a:rPr>
              <a:t>用户线</a:t>
            </a:r>
          </a:p>
        </p:txBody>
      </p:sp>
      <p:sp>
        <p:nvSpPr>
          <p:cNvPr id="189" name="Text Box 69"/>
          <p:cNvSpPr txBox="1">
            <a:spLocks noChangeArrowheads="1"/>
          </p:cNvSpPr>
          <p:nvPr/>
        </p:nvSpPr>
        <p:spPr bwMode="auto">
          <a:xfrm>
            <a:off x="6905625" y="4095750"/>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Times New Roman" pitchFamily="18" charset="0"/>
                <a:ea typeface="黑体" pitchFamily="2" charset="-122"/>
              </a:rPr>
              <a:t>中继线</a:t>
            </a:r>
          </a:p>
        </p:txBody>
      </p:sp>
      <p:sp>
        <p:nvSpPr>
          <p:cNvPr id="190" name="Text Box 70"/>
          <p:cNvSpPr txBox="1">
            <a:spLocks noChangeArrowheads="1"/>
          </p:cNvSpPr>
          <p:nvPr/>
        </p:nvSpPr>
        <p:spPr bwMode="auto">
          <a:xfrm>
            <a:off x="3889375" y="3724275"/>
            <a:ext cx="946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85000"/>
                    <a:lumOff val="15000"/>
                  </a:schemeClr>
                </a:solidFill>
                <a:latin typeface="Times New Roman" pitchFamily="18" charset="0"/>
                <a:ea typeface="黑体" pitchFamily="2" charset="-122"/>
              </a:rPr>
              <a:t>中继线</a:t>
            </a:r>
          </a:p>
        </p:txBody>
      </p:sp>
      <p:sp>
        <p:nvSpPr>
          <p:cNvPr id="191" name="Text Box 71"/>
          <p:cNvSpPr txBox="1">
            <a:spLocks noChangeArrowheads="1"/>
          </p:cNvSpPr>
          <p:nvPr/>
        </p:nvSpPr>
        <p:spPr bwMode="auto">
          <a:xfrm>
            <a:off x="10040937" y="4259262"/>
            <a:ext cx="354013" cy="396875"/>
          </a:xfrm>
          <a:prstGeom prst="rect">
            <a:avLst/>
          </a:prstGeom>
          <a:noFill/>
          <a:ln w="9525">
            <a:noFill/>
            <a:miter lim="800000"/>
            <a:headEnd/>
            <a:tailEnd/>
          </a:ln>
          <a:effectLst/>
        </p:spPr>
        <p:txBody>
          <a:bodyPr wrap="none">
            <a:spAutoFit/>
          </a:bodyPr>
          <a:lstStyle/>
          <a:p>
            <a:r>
              <a:rPr kumimoji="1" lang="en-US" altLang="zh-CN" sz="2000">
                <a:solidFill>
                  <a:schemeClr val="tx1">
                    <a:lumMod val="85000"/>
                    <a:lumOff val="15000"/>
                  </a:schemeClr>
                </a:solidFill>
              </a:rPr>
              <a:t>B</a:t>
            </a:r>
          </a:p>
        </p:txBody>
      </p:sp>
      <p:sp>
        <p:nvSpPr>
          <p:cNvPr id="192" name="Text Box 72"/>
          <p:cNvSpPr txBox="1">
            <a:spLocks noChangeArrowheads="1"/>
          </p:cNvSpPr>
          <p:nvPr/>
        </p:nvSpPr>
        <p:spPr bwMode="auto">
          <a:xfrm>
            <a:off x="1960562" y="5829300"/>
            <a:ext cx="368300" cy="396875"/>
          </a:xfrm>
          <a:prstGeom prst="rect">
            <a:avLst/>
          </a:prstGeom>
          <a:noFill/>
          <a:ln w="9525">
            <a:noFill/>
            <a:miter lim="800000"/>
            <a:headEnd/>
            <a:tailEnd/>
          </a:ln>
          <a:effectLst/>
        </p:spPr>
        <p:txBody>
          <a:bodyPr wrap="none">
            <a:spAutoFit/>
          </a:bodyPr>
          <a:lstStyle/>
          <a:p>
            <a:r>
              <a:rPr kumimoji="1" lang="en-US" altLang="zh-CN" sz="2000">
                <a:solidFill>
                  <a:schemeClr val="tx1">
                    <a:lumMod val="85000"/>
                    <a:lumOff val="15000"/>
                  </a:schemeClr>
                </a:solidFill>
              </a:rPr>
              <a:t>D</a:t>
            </a:r>
          </a:p>
        </p:txBody>
      </p:sp>
      <p:sp>
        <p:nvSpPr>
          <p:cNvPr id="193" name="Text Box 73"/>
          <p:cNvSpPr txBox="1">
            <a:spLocks noChangeArrowheads="1"/>
          </p:cNvSpPr>
          <p:nvPr/>
        </p:nvSpPr>
        <p:spPr bwMode="auto">
          <a:xfrm>
            <a:off x="1928812" y="5132387"/>
            <a:ext cx="368300" cy="396875"/>
          </a:xfrm>
          <a:prstGeom prst="rect">
            <a:avLst/>
          </a:prstGeom>
          <a:noFill/>
          <a:ln w="9525">
            <a:noFill/>
            <a:miter lim="800000"/>
            <a:headEnd/>
            <a:tailEnd/>
          </a:ln>
          <a:effectLst/>
        </p:spPr>
        <p:txBody>
          <a:bodyPr wrap="none">
            <a:spAutoFit/>
          </a:bodyPr>
          <a:lstStyle/>
          <a:p>
            <a:r>
              <a:rPr kumimoji="1" lang="en-US" altLang="zh-CN" sz="2000">
                <a:solidFill>
                  <a:schemeClr val="tx1">
                    <a:lumMod val="85000"/>
                    <a:lumOff val="15000"/>
                  </a:schemeClr>
                </a:solidFill>
              </a:rPr>
              <a:t>C</a:t>
            </a:r>
          </a:p>
        </p:txBody>
      </p:sp>
      <p:sp>
        <p:nvSpPr>
          <p:cNvPr id="194" name="Text Box 74"/>
          <p:cNvSpPr txBox="1">
            <a:spLocks noChangeArrowheads="1"/>
          </p:cNvSpPr>
          <p:nvPr/>
        </p:nvSpPr>
        <p:spPr bwMode="auto">
          <a:xfrm>
            <a:off x="2252662" y="4186237"/>
            <a:ext cx="354013" cy="396875"/>
          </a:xfrm>
          <a:prstGeom prst="rect">
            <a:avLst/>
          </a:prstGeom>
          <a:noFill/>
          <a:ln w="9525">
            <a:noFill/>
            <a:miter lim="800000"/>
            <a:headEnd/>
            <a:tailEnd/>
          </a:ln>
          <a:effectLst/>
        </p:spPr>
        <p:txBody>
          <a:bodyPr wrap="none">
            <a:spAutoFit/>
          </a:bodyPr>
          <a:lstStyle/>
          <a:p>
            <a:r>
              <a:rPr kumimoji="1" lang="en-US" altLang="zh-CN" sz="2000">
                <a:solidFill>
                  <a:schemeClr val="tx1">
                    <a:lumMod val="85000"/>
                    <a:lumOff val="15000"/>
                  </a:schemeClr>
                </a:solidFill>
              </a:rPr>
              <a:t>A</a:t>
            </a:r>
          </a:p>
        </p:txBody>
      </p:sp>
      <p:grpSp>
        <p:nvGrpSpPr>
          <p:cNvPr id="195" name="Group 79"/>
          <p:cNvGrpSpPr>
            <a:grpSpLocks/>
          </p:cNvGrpSpPr>
          <p:nvPr/>
        </p:nvGrpSpPr>
        <p:grpSpPr bwMode="auto">
          <a:xfrm>
            <a:off x="2649537" y="5370512"/>
            <a:ext cx="849313" cy="720725"/>
            <a:chOff x="612" y="3112"/>
            <a:chExt cx="535" cy="454"/>
          </a:xfrm>
        </p:grpSpPr>
        <p:sp>
          <p:nvSpPr>
            <p:cNvPr id="196" name="Freeform 75"/>
            <p:cNvSpPr>
              <a:spLocks/>
            </p:cNvSpPr>
            <p:nvPr/>
          </p:nvSpPr>
          <p:spPr bwMode="auto">
            <a:xfrm>
              <a:off x="1014" y="3112"/>
              <a:ext cx="133" cy="227"/>
            </a:xfrm>
            <a:custGeom>
              <a:avLst/>
              <a:gdLst/>
              <a:ahLst/>
              <a:cxnLst>
                <a:cxn ang="0">
                  <a:pos x="0" y="2"/>
                </a:cxn>
                <a:cxn ang="0">
                  <a:pos x="54" y="5"/>
                </a:cxn>
                <a:cxn ang="0">
                  <a:pos x="97" y="30"/>
                </a:cxn>
                <a:cxn ang="0">
                  <a:pos x="126" y="66"/>
                </a:cxn>
                <a:cxn ang="0">
                  <a:pos x="129" y="115"/>
                </a:cxn>
                <a:cxn ang="0">
                  <a:pos x="100" y="168"/>
                </a:cxn>
                <a:cxn ang="0">
                  <a:pos x="66" y="194"/>
                </a:cxn>
                <a:cxn ang="0">
                  <a:pos x="9" y="227"/>
                </a:cxn>
              </a:cxnLst>
              <a:rect l="0" t="0" r="r" b="b"/>
              <a:pathLst>
                <a:path w="133" h="227">
                  <a:moveTo>
                    <a:pt x="0" y="2"/>
                  </a:moveTo>
                  <a:cubicBezTo>
                    <a:pt x="9" y="2"/>
                    <a:pt x="38" y="0"/>
                    <a:pt x="54" y="5"/>
                  </a:cubicBezTo>
                  <a:cubicBezTo>
                    <a:pt x="70" y="10"/>
                    <a:pt x="85" y="20"/>
                    <a:pt x="97" y="30"/>
                  </a:cubicBezTo>
                  <a:cubicBezTo>
                    <a:pt x="109" y="40"/>
                    <a:pt x="121" y="52"/>
                    <a:pt x="126" y="66"/>
                  </a:cubicBezTo>
                  <a:cubicBezTo>
                    <a:pt x="131" y="79"/>
                    <a:pt x="133" y="99"/>
                    <a:pt x="129" y="115"/>
                  </a:cubicBezTo>
                  <a:cubicBezTo>
                    <a:pt x="125" y="132"/>
                    <a:pt x="110" y="155"/>
                    <a:pt x="100" y="168"/>
                  </a:cubicBezTo>
                  <a:cubicBezTo>
                    <a:pt x="90" y="181"/>
                    <a:pt x="81" y="184"/>
                    <a:pt x="66" y="194"/>
                  </a:cubicBezTo>
                  <a:cubicBezTo>
                    <a:pt x="51" y="204"/>
                    <a:pt x="21" y="220"/>
                    <a:pt x="9" y="227"/>
                  </a:cubicBezTo>
                </a:path>
              </a:pathLst>
            </a:custGeom>
            <a:noFill/>
            <a:ln w="76200" cmpd="sng">
              <a:solidFill>
                <a:srgbClr val="FF0000"/>
              </a:solidFill>
              <a:round/>
              <a:headEnd/>
              <a:tailEnd/>
            </a:ln>
            <a:effectLst/>
          </p:spPr>
          <p:txBody>
            <a:bodyPr/>
            <a:lstStyle/>
            <a:p>
              <a:endParaRPr lang="zh-CN" altLang="en-US"/>
            </a:p>
          </p:txBody>
        </p:sp>
        <p:sp>
          <p:nvSpPr>
            <p:cNvPr id="197" name="Line 76"/>
            <p:cNvSpPr>
              <a:spLocks noChangeShapeType="1"/>
            </p:cNvSpPr>
            <p:nvPr/>
          </p:nvSpPr>
          <p:spPr bwMode="auto">
            <a:xfrm flipV="1">
              <a:off x="612" y="3113"/>
              <a:ext cx="408" cy="90"/>
            </a:xfrm>
            <a:prstGeom prst="line">
              <a:avLst/>
            </a:prstGeom>
            <a:noFill/>
            <a:ln w="76200">
              <a:solidFill>
                <a:srgbClr val="FF0000"/>
              </a:solidFill>
              <a:round/>
              <a:headEnd/>
              <a:tailEnd/>
            </a:ln>
            <a:effectLst/>
          </p:spPr>
          <p:txBody>
            <a:bodyPr/>
            <a:lstStyle/>
            <a:p>
              <a:endParaRPr lang="zh-CN" altLang="en-US"/>
            </a:p>
          </p:txBody>
        </p:sp>
        <p:sp>
          <p:nvSpPr>
            <p:cNvPr id="198" name="Line 77"/>
            <p:cNvSpPr>
              <a:spLocks noChangeShapeType="1"/>
            </p:cNvSpPr>
            <p:nvPr/>
          </p:nvSpPr>
          <p:spPr bwMode="auto">
            <a:xfrm flipV="1">
              <a:off x="612" y="3333"/>
              <a:ext cx="420" cy="233"/>
            </a:xfrm>
            <a:prstGeom prst="line">
              <a:avLst/>
            </a:prstGeom>
            <a:noFill/>
            <a:ln w="76200">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23396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  </a:t>
            </a:r>
            <a:r>
              <a:rPr lang="zh-CN" altLang="en-US" dirty="0"/>
              <a:t>计算机网络在信息时代的作用</a:t>
            </a:r>
          </a:p>
        </p:txBody>
      </p:sp>
      <p:sp>
        <p:nvSpPr>
          <p:cNvPr id="243" name="矩形 242"/>
          <p:cNvSpPr/>
          <p:nvPr/>
        </p:nvSpPr>
        <p:spPr>
          <a:xfrm>
            <a:off x="-43052" y="1452676"/>
            <a:ext cx="12198349" cy="6068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44" name="内容占位符 5"/>
          <p:cNvSpPr>
            <a:spLocks noGrp="1"/>
          </p:cNvSpPr>
          <p:nvPr>
            <p:ph idx="1"/>
          </p:nvPr>
        </p:nvSpPr>
        <p:spPr>
          <a:xfrm>
            <a:off x="486748" y="1905794"/>
            <a:ext cx="11175028" cy="3200400"/>
          </a:xfrm>
        </p:spPr>
        <p:txBody>
          <a:bodyPr>
            <a:noAutofit/>
          </a:bodyPr>
          <a:lstStyle/>
          <a:p>
            <a:pPr>
              <a:lnSpc>
                <a:spcPct val="150000"/>
              </a:lnSpc>
            </a:pPr>
            <a:r>
              <a:rPr lang="en-US" altLang="zh-CN" dirty="0"/>
              <a:t>21 </a:t>
            </a:r>
            <a:r>
              <a:rPr lang="zh-CN" altLang="en-US" dirty="0"/>
              <a:t>世纪的一些重要特征就是数字化、网络化和信息化，网络现已成为信息社会的命脉和发展知识经济的重要基础。</a:t>
            </a:r>
          </a:p>
          <a:p>
            <a:pPr>
              <a:lnSpc>
                <a:spcPct val="150000"/>
              </a:lnSpc>
            </a:pPr>
            <a:r>
              <a:rPr lang="zh-CN" altLang="en-US" dirty="0"/>
              <a:t>以因特网为代表的计算机网络得到了飞速的发展，已从最初的教育科研网络逐步发展成为商业网络。</a:t>
            </a:r>
          </a:p>
          <a:p>
            <a:pPr>
              <a:lnSpc>
                <a:spcPct val="150000"/>
              </a:lnSpc>
            </a:pPr>
            <a:r>
              <a:rPr lang="zh-CN" altLang="en-US" dirty="0"/>
              <a:t>因特网是人类自印刷术发明以来在通信方面的最大变革，已成为全球性的信息服务基础设施的雏形。</a:t>
            </a:r>
          </a:p>
        </p:txBody>
      </p:sp>
      <p:sp>
        <p:nvSpPr>
          <p:cNvPr id="245" name="矩形 244"/>
          <p:cNvSpPr/>
          <p:nvPr/>
        </p:nvSpPr>
        <p:spPr>
          <a:xfrm>
            <a:off x="848890" y="6293819"/>
            <a:ext cx="343077" cy="3693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46" name="矩形 245"/>
          <p:cNvSpPr/>
          <p:nvPr/>
        </p:nvSpPr>
        <p:spPr>
          <a:xfrm>
            <a:off x="2016814" y="5524030"/>
            <a:ext cx="266841" cy="2872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47" name="矩形 246"/>
          <p:cNvSpPr/>
          <p:nvPr/>
        </p:nvSpPr>
        <p:spPr>
          <a:xfrm>
            <a:off x="367079" y="5524030"/>
            <a:ext cx="266841" cy="2872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48" name="矩形 247"/>
          <p:cNvSpPr/>
          <p:nvPr/>
        </p:nvSpPr>
        <p:spPr>
          <a:xfrm>
            <a:off x="0" y="6097412"/>
            <a:ext cx="12198350" cy="762176"/>
          </a:xfrm>
          <a:prstGeom prst="rect">
            <a:avLst/>
          </a:prstGeom>
          <a:solidFill>
            <a:srgbClr val="74B836"/>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49" name="矩形 248"/>
          <p:cNvSpPr/>
          <p:nvPr/>
        </p:nvSpPr>
        <p:spPr>
          <a:xfrm>
            <a:off x="1" y="5904092"/>
            <a:ext cx="12198350" cy="606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50" name="矩形 249"/>
          <p:cNvSpPr/>
          <p:nvPr/>
        </p:nvSpPr>
        <p:spPr>
          <a:xfrm>
            <a:off x="-8809" y="5667672"/>
            <a:ext cx="495557" cy="5335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51" name="矩形 250"/>
          <p:cNvSpPr/>
          <p:nvPr/>
        </p:nvSpPr>
        <p:spPr>
          <a:xfrm>
            <a:off x="2340789" y="6009853"/>
            <a:ext cx="266841" cy="28728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52" name="矩形 251"/>
          <p:cNvSpPr/>
          <p:nvPr/>
        </p:nvSpPr>
        <p:spPr>
          <a:xfrm>
            <a:off x="2016814" y="6423778"/>
            <a:ext cx="266841" cy="2872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53" name="矩形 252"/>
          <p:cNvSpPr/>
          <p:nvPr/>
        </p:nvSpPr>
        <p:spPr>
          <a:xfrm>
            <a:off x="2607630" y="5409117"/>
            <a:ext cx="106736" cy="11491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54" name="矩形 253"/>
          <p:cNvSpPr/>
          <p:nvPr/>
        </p:nvSpPr>
        <p:spPr>
          <a:xfrm>
            <a:off x="1883393" y="5722569"/>
            <a:ext cx="266841" cy="28728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55" name="矩形 254"/>
          <p:cNvSpPr/>
          <p:nvPr/>
        </p:nvSpPr>
        <p:spPr>
          <a:xfrm flipV="1">
            <a:off x="1174351" y="6009853"/>
            <a:ext cx="266841" cy="2872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256" name="矩形 255"/>
          <p:cNvSpPr/>
          <p:nvPr/>
        </p:nvSpPr>
        <p:spPr>
          <a:xfrm>
            <a:off x="3050082" y="6293819"/>
            <a:ext cx="156291" cy="1355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Tree>
    <p:extLst>
      <p:ext uri="{BB962C8B-B14F-4D97-AF65-F5344CB8AC3E}">
        <p14:creationId xmlns:p14="http://schemas.microsoft.com/office/powerpoint/2010/main" val="785499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电路交换传送计算机数据效率低</a:t>
            </a:r>
          </a:p>
        </p:txBody>
      </p:sp>
      <p:sp>
        <p:nvSpPr>
          <p:cNvPr id="93" name="矩形 92"/>
          <p:cNvSpPr/>
          <p:nvPr/>
        </p:nvSpPr>
        <p:spPr>
          <a:xfrm>
            <a:off x="19386" y="1457881"/>
            <a:ext cx="12192000" cy="133825"/>
          </a:xfrm>
          <a:prstGeom prst="rect">
            <a:avLst/>
          </a:prstGeom>
          <a:solidFill>
            <a:srgbClr val="F69200">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94" name="矩形 93"/>
          <p:cNvSpPr/>
          <p:nvPr/>
        </p:nvSpPr>
        <p:spPr>
          <a:xfrm>
            <a:off x="870857" y="2542289"/>
            <a:ext cx="6142717" cy="906592"/>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lvl="0" defTabSz="914400"/>
            <a:r>
              <a:rPr lang="zh-CN" altLang="en-US" sz="3200" b="1" kern="0" dirty="0">
                <a:solidFill>
                  <a:srgbClr val="FFFFFF"/>
                </a:solidFill>
                <a:latin typeface="宋体" charset="-122"/>
              </a:rPr>
              <a:t>计算机数据具有突发性。</a:t>
            </a:r>
          </a:p>
        </p:txBody>
      </p:sp>
      <p:sp>
        <p:nvSpPr>
          <p:cNvPr id="95" name="矩形 94"/>
          <p:cNvSpPr/>
          <p:nvPr/>
        </p:nvSpPr>
        <p:spPr>
          <a:xfrm>
            <a:off x="870857" y="3870728"/>
            <a:ext cx="6142717" cy="930666"/>
          </a:xfrm>
          <a:prstGeom prst="rect">
            <a:avLst/>
          </a:prstGeom>
          <a:solidFill>
            <a:srgbClr val="74B836"/>
          </a:solidFill>
          <a:ln w="12700" cap="flat" cmpd="sng" algn="ctr">
            <a:noFill/>
            <a:prstDash val="solid"/>
            <a:miter lim="800000"/>
          </a:ln>
          <a:effectLst/>
        </p:spPr>
        <p:txBody>
          <a:bodyPr rtlCol="0" anchor="ctr"/>
          <a:lstStyle/>
          <a:p>
            <a:pPr defTabSz="914400"/>
            <a:r>
              <a:rPr lang="zh-CN" altLang="en-US" sz="3200" b="1" kern="0" dirty="0">
                <a:solidFill>
                  <a:srgbClr val="FFFFFF"/>
                </a:solidFill>
                <a:latin typeface="宋体" charset="-122"/>
              </a:rPr>
              <a:t>这导致通信线路的利用率很低。</a:t>
            </a:r>
          </a:p>
        </p:txBody>
      </p:sp>
      <p:sp>
        <p:nvSpPr>
          <p:cNvPr id="98" name="矩形 97"/>
          <p:cNvSpPr/>
          <p:nvPr/>
        </p:nvSpPr>
        <p:spPr>
          <a:xfrm>
            <a:off x="0" y="6697981"/>
            <a:ext cx="6426200" cy="45719"/>
          </a:xfrm>
          <a:prstGeom prst="rect">
            <a:avLst/>
          </a:prstGeom>
          <a:solidFill>
            <a:srgbClr val="F69200">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99" name="组合 98"/>
          <p:cNvGrpSpPr/>
          <p:nvPr/>
        </p:nvGrpSpPr>
        <p:grpSpPr>
          <a:xfrm>
            <a:off x="7288685" y="1851727"/>
            <a:ext cx="4282129" cy="4189413"/>
            <a:chOff x="6683375" y="1722438"/>
            <a:chExt cx="4279900" cy="4189413"/>
          </a:xfrm>
        </p:grpSpPr>
        <p:sp>
          <p:nvSpPr>
            <p:cNvPr id="100" name="Freeform 5"/>
            <p:cNvSpPr>
              <a:spLocks noEditPoints="1"/>
            </p:cNvSpPr>
            <p:nvPr/>
          </p:nvSpPr>
          <p:spPr bwMode="auto">
            <a:xfrm>
              <a:off x="6683375" y="1722438"/>
              <a:ext cx="4279900" cy="4189413"/>
            </a:xfrm>
            <a:custGeom>
              <a:avLst/>
              <a:gdLst>
                <a:gd name="T0" fmla="*/ 150 w 578"/>
                <a:gd name="T1" fmla="*/ 130 h 566"/>
                <a:gd name="T2" fmla="*/ 141 w 578"/>
                <a:gd name="T3" fmla="*/ 288 h 566"/>
                <a:gd name="T4" fmla="*/ 68 w 578"/>
                <a:gd name="T5" fmla="*/ 228 h 566"/>
                <a:gd name="T6" fmla="*/ 51 w 578"/>
                <a:gd name="T7" fmla="*/ 121 h 566"/>
                <a:gd name="T8" fmla="*/ 61 w 578"/>
                <a:gd name="T9" fmla="*/ 229 h 566"/>
                <a:gd name="T10" fmla="*/ 21 w 578"/>
                <a:gd name="T11" fmla="*/ 297 h 566"/>
                <a:gd name="T12" fmla="*/ 40 w 578"/>
                <a:gd name="T13" fmla="*/ 297 h 566"/>
                <a:gd name="T14" fmla="*/ 123 w 578"/>
                <a:gd name="T15" fmla="*/ 301 h 566"/>
                <a:gd name="T16" fmla="*/ 55 w 578"/>
                <a:gd name="T17" fmla="*/ 393 h 566"/>
                <a:gd name="T18" fmla="*/ 80 w 578"/>
                <a:gd name="T19" fmla="*/ 400 h 566"/>
                <a:gd name="T20" fmla="*/ 225 w 578"/>
                <a:gd name="T21" fmla="*/ 308 h 566"/>
                <a:gd name="T22" fmla="*/ 360 w 578"/>
                <a:gd name="T23" fmla="*/ 362 h 566"/>
                <a:gd name="T24" fmla="*/ 210 w 578"/>
                <a:gd name="T25" fmla="*/ 454 h 566"/>
                <a:gd name="T26" fmla="*/ 153 w 578"/>
                <a:gd name="T27" fmla="*/ 504 h 566"/>
                <a:gd name="T28" fmla="*/ 297 w 578"/>
                <a:gd name="T29" fmla="*/ 563 h 566"/>
                <a:gd name="T30" fmla="*/ 172 w 578"/>
                <a:gd name="T31" fmla="*/ 487 h 566"/>
                <a:gd name="T32" fmla="*/ 312 w 578"/>
                <a:gd name="T33" fmla="*/ 453 h 566"/>
                <a:gd name="T34" fmla="*/ 366 w 578"/>
                <a:gd name="T35" fmla="*/ 510 h 566"/>
                <a:gd name="T36" fmla="*/ 381 w 578"/>
                <a:gd name="T37" fmla="*/ 525 h 566"/>
                <a:gd name="T38" fmla="*/ 413 w 578"/>
                <a:gd name="T39" fmla="*/ 461 h 566"/>
                <a:gd name="T40" fmla="*/ 311 w 578"/>
                <a:gd name="T41" fmla="*/ 422 h 566"/>
                <a:gd name="T42" fmla="*/ 421 w 578"/>
                <a:gd name="T43" fmla="*/ 382 h 566"/>
                <a:gd name="T44" fmla="*/ 514 w 578"/>
                <a:gd name="T45" fmla="*/ 445 h 566"/>
                <a:gd name="T46" fmla="*/ 437 w 578"/>
                <a:gd name="T47" fmla="*/ 359 h 566"/>
                <a:gd name="T48" fmla="*/ 500 w 578"/>
                <a:gd name="T49" fmla="*/ 367 h 566"/>
                <a:gd name="T50" fmla="*/ 436 w 578"/>
                <a:gd name="T51" fmla="*/ 335 h 566"/>
                <a:gd name="T52" fmla="*/ 489 w 578"/>
                <a:gd name="T53" fmla="*/ 322 h 566"/>
                <a:gd name="T54" fmla="*/ 572 w 578"/>
                <a:gd name="T55" fmla="*/ 328 h 566"/>
                <a:gd name="T56" fmla="*/ 490 w 578"/>
                <a:gd name="T57" fmla="*/ 311 h 566"/>
                <a:gd name="T58" fmla="*/ 385 w 578"/>
                <a:gd name="T59" fmla="*/ 311 h 566"/>
                <a:gd name="T60" fmla="*/ 312 w 578"/>
                <a:gd name="T61" fmla="*/ 220 h 566"/>
                <a:gd name="T62" fmla="*/ 391 w 578"/>
                <a:gd name="T63" fmla="*/ 202 h 566"/>
                <a:gd name="T64" fmla="*/ 523 w 578"/>
                <a:gd name="T65" fmla="*/ 220 h 566"/>
                <a:gd name="T66" fmla="*/ 522 w 578"/>
                <a:gd name="T67" fmla="*/ 216 h 566"/>
                <a:gd name="T68" fmla="*/ 441 w 578"/>
                <a:gd name="T69" fmla="*/ 131 h 566"/>
                <a:gd name="T70" fmla="*/ 397 w 578"/>
                <a:gd name="T71" fmla="*/ 108 h 566"/>
                <a:gd name="T72" fmla="*/ 394 w 578"/>
                <a:gd name="T73" fmla="*/ 197 h 566"/>
                <a:gd name="T74" fmla="*/ 313 w 578"/>
                <a:gd name="T75" fmla="*/ 112 h 566"/>
                <a:gd name="T76" fmla="*/ 354 w 578"/>
                <a:gd name="T77" fmla="*/ 31 h 566"/>
                <a:gd name="T78" fmla="*/ 353 w 578"/>
                <a:gd name="T79" fmla="*/ 28 h 566"/>
                <a:gd name="T80" fmla="*/ 189 w 578"/>
                <a:gd name="T81" fmla="*/ 50 h 566"/>
                <a:gd name="T82" fmla="*/ 50 w 578"/>
                <a:gd name="T83" fmla="*/ 314 h 566"/>
                <a:gd name="T84" fmla="*/ 50 w 578"/>
                <a:gd name="T85" fmla="*/ 314 h 566"/>
                <a:gd name="T86" fmla="*/ 376 w 578"/>
                <a:gd name="T87" fmla="*/ 527 h 566"/>
                <a:gd name="T88" fmla="*/ 247 w 578"/>
                <a:gd name="T89" fmla="*/ 401 h 566"/>
                <a:gd name="T90" fmla="*/ 568 w 578"/>
                <a:gd name="T91" fmla="*/ 203 h 566"/>
                <a:gd name="T92" fmla="*/ 477 w 578"/>
                <a:gd name="T93" fmla="*/ 211 h 566"/>
                <a:gd name="T94" fmla="*/ 477 w 578"/>
                <a:gd name="T95" fmla="*/ 211 h 566"/>
                <a:gd name="T96" fmla="*/ 182 w 578"/>
                <a:gd name="T97" fmla="*/ 218 h 566"/>
                <a:gd name="T98" fmla="*/ 160 w 578"/>
                <a:gd name="T99" fmla="*/ 286 h 566"/>
                <a:gd name="T100" fmla="*/ 288 w 578"/>
                <a:gd name="T101" fmla="*/ 158 h 566"/>
                <a:gd name="T102" fmla="*/ 262 w 578"/>
                <a:gd name="T103" fmla="*/ 218 h 566"/>
                <a:gd name="T104" fmla="*/ 295 w 578"/>
                <a:gd name="T105" fmla="*/ 85 h 566"/>
                <a:gd name="T106" fmla="*/ 220 w 578"/>
                <a:gd name="T107" fmla="*/ 169 h 566"/>
                <a:gd name="T108" fmla="*/ 173 w 578"/>
                <a:gd name="T109" fmla="*/ 7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8" h="566">
                  <a:moveTo>
                    <a:pt x="143" y="58"/>
                  </a:moveTo>
                  <a:cubicBezTo>
                    <a:pt x="146" y="67"/>
                    <a:pt x="154" y="73"/>
                    <a:pt x="163" y="73"/>
                  </a:cubicBezTo>
                  <a:cubicBezTo>
                    <a:pt x="162" y="127"/>
                    <a:pt x="162" y="127"/>
                    <a:pt x="162" y="127"/>
                  </a:cubicBezTo>
                  <a:cubicBezTo>
                    <a:pt x="158" y="128"/>
                    <a:pt x="154" y="128"/>
                    <a:pt x="150" y="130"/>
                  </a:cubicBezTo>
                  <a:cubicBezTo>
                    <a:pt x="123" y="140"/>
                    <a:pt x="109" y="170"/>
                    <a:pt x="119" y="197"/>
                  </a:cubicBezTo>
                  <a:cubicBezTo>
                    <a:pt x="124" y="211"/>
                    <a:pt x="133" y="221"/>
                    <a:pt x="146" y="227"/>
                  </a:cubicBezTo>
                  <a:cubicBezTo>
                    <a:pt x="147" y="287"/>
                    <a:pt x="147" y="287"/>
                    <a:pt x="147" y="287"/>
                  </a:cubicBezTo>
                  <a:cubicBezTo>
                    <a:pt x="145" y="287"/>
                    <a:pt x="143" y="288"/>
                    <a:pt x="141" y="288"/>
                  </a:cubicBezTo>
                  <a:cubicBezTo>
                    <a:pt x="135" y="291"/>
                    <a:pt x="130" y="294"/>
                    <a:pt x="126" y="298"/>
                  </a:cubicBezTo>
                  <a:cubicBezTo>
                    <a:pt x="85" y="262"/>
                    <a:pt x="85" y="262"/>
                    <a:pt x="85" y="262"/>
                  </a:cubicBezTo>
                  <a:cubicBezTo>
                    <a:pt x="90" y="256"/>
                    <a:pt x="91" y="249"/>
                    <a:pt x="88" y="242"/>
                  </a:cubicBezTo>
                  <a:cubicBezTo>
                    <a:pt x="85" y="233"/>
                    <a:pt x="77" y="228"/>
                    <a:pt x="68" y="228"/>
                  </a:cubicBezTo>
                  <a:cubicBezTo>
                    <a:pt x="60" y="152"/>
                    <a:pt x="60" y="152"/>
                    <a:pt x="60" y="152"/>
                  </a:cubicBezTo>
                  <a:cubicBezTo>
                    <a:pt x="61" y="152"/>
                    <a:pt x="61" y="152"/>
                    <a:pt x="62" y="152"/>
                  </a:cubicBezTo>
                  <a:cubicBezTo>
                    <a:pt x="70" y="149"/>
                    <a:pt x="75" y="139"/>
                    <a:pt x="72" y="131"/>
                  </a:cubicBezTo>
                  <a:cubicBezTo>
                    <a:pt x="69" y="122"/>
                    <a:pt x="59" y="118"/>
                    <a:pt x="51" y="121"/>
                  </a:cubicBezTo>
                  <a:cubicBezTo>
                    <a:pt x="42" y="124"/>
                    <a:pt x="38" y="133"/>
                    <a:pt x="41" y="142"/>
                  </a:cubicBezTo>
                  <a:cubicBezTo>
                    <a:pt x="43" y="149"/>
                    <a:pt x="49" y="153"/>
                    <a:pt x="56" y="153"/>
                  </a:cubicBezTo>
                  <a:cubicBezTo>
                    <a:pt x="64" y="229"/>
                    <a:pt x="64" y="229"/>
                    <a:pt x="64" y="229"/>
                  </a:cubicBezTo>
                  <a:cubicBezTo>
                    <a:pt x="63" y="229"/>
                    <a:pt x="62" y="229"/>
                    <a:pt x="61" y="229"/>
                  </a:cubicBezTo>
                  <a:cubicBezTo>
                    <a:pt x="50" y="233"/>
                    <a:pt x="45" y="245"/>
                    <a:pt x="49" y="256"/>
                  </a:cubicBezTo>
                  <a:cubicBezTo>
                    <a:pt x="50" y="260"/>
                    <a:pt x="52" y="263"/>
                    <a:pt x="55" y="265"/>
                  </a:cubicBezTo>
                  <a:cubicBezTo>
                    <a:pt x="36" y="296"/>
                    <a:pt x="36" y="296"/>
                    <a:pt x="36" y="296"/>
                  </a:cubicBezTo>
                  <a:cubicBezTo>
                    <a:pt x="31" y="295"/>
                    <a:pt x="26" y="295"/>
                    <a:pt x="21" y="297"/>
                  </a:cubicBezTo>
                  <a:cubicBezTo>
                    <a:pt x="7" y="302"/>
                    <a:pt x="0" y="317"/>
                    <a:pt x="5" y="331"/>
                  </a:cubicBezTo>
                  <a:cubicBezTo>
                    <a:pt x="10" y="345"/>
                    <a:pt x="25" y="352"/>
                    <a:pt x="39" y="347"/>
                  </a:cubicBezTo>
                  <a:cubicBezTo>
                    <a:pt x="53" y="342"/>
                    <a:pt x="60" y="327"/>
                    <a:pt x="55" y="313"/>
                  </a:cubicBezTo>
                  <a:cubicBezTo>
                    <a:pt x="52" y="305"/>
                    <a:pt x="47" y="300"/>
                    <a:pt x="40" y="297"/>
                  </a:cubicBezTo>
                  <a:cubicBezTo>
                    <a:pt x="58" y="268"/>
                    <a:pt x="58" y="268"/>
                    <a:pt x="58" y="268"/>
                  </a:cubicBezTo>
                  <a:cubicBezTo>
                    <a:pt x="63" y="270"/>
                    <a:pt x="70" y="271"/>
                    <a:pt x="76" y="269"/>
                  </a:cubicBezTo>
                  <a:cubicBezTo>
                    <a:pt x="78" y="268"/>
                    <a:pt x="81" y="267"/>
                    <a:pt x="83" y="265"/>
                  </a:cubicBezTo>
                  <a:cubicBezTo>
                    <a:pt x="123" y="301"/>
                    <a:pt x="123" y="301"/>
                    <a:pt x="123" y="301"/>
                  </a:cubicBezTo>
                  <a:cubicBezTo>
                    <a:pt x="115" y="311"/>
                    <a:pt x="112" y="326"/>
                    <a:pt x="117" y="340"/>
                  </a:cubicBezTo>
                  <a:cubicBezTo>
                    <a:pt x="118" y="345"/>
                    <a:pt x="120" y="348"/>
                    <a:pt x="123" y="352"/>
                  </a:cubicBezTo>
                  <a:cubicBezTo>
                    <a:pt x="76" y="396"/>
                    <a:pt x="76" y="396"/>
                    <a:pt x="76" y="396"/>
                  </a:cubicBezTo>
                  <a:cubicBezTo>
                    <a:pt x="70" y="392"/>
                    <a:pt x="62" y="391"/>
                    <a:pt x="55" y="393"/>
                  </a:cubicBezTo>
                  <a:cubicBezTo>
                    <a:pt x="43" y="398"/>
                    <a:pt x="37" y="411"/>
                    <a:pt x="42" y="423"/>
                  </a:cubicBezTo>
                  <a:cubicBezTo>
                    <a:pt x="46" y="435"/>
                    <a:pt x="59" y="441"/>
                    <a:pt x="71" y="437"/>
                  </a:cubicBezTo>
                  <a:cubicBezTo>
                    <a:pt x="83" y="432"/>
                    <a:pt x="89" y="419"/>
                    <a:pt x="85" y="407"/>
                  </a:cubicBezTo>
                  <a:cubicBezTo>
                    <a:pt x="84" y="404"/>
                    <a:pt x="82" y="402"/>
                    <a:pt x="80" y="400"/>
                  </a:cubicBezTo>
                  <a:cubicBezTo>
                    <a:pt x="127" y="356"/>
                    <a:pt x="127" y="356"/>
                    <a:pt x="127" y="356"/>
                  </a:cubicBezTo>
                  <a:cubicBezTo>
                    <a:pt x="138" y="366"/>
                    <a:pt x="154" y="370"/>
                    <a:pt x="168" y="365"/>
                  </a:cubicBezTo>
                  <a:cubicBezTo>
                    <a:pt x="188" y="358"/>
                    <a:pt x="198" y="338"/>
                    <a:pt x="195" y="319"/>
                  </a:cubicBezTo>
                  <a:cubicBezTo>
                    <a:pt x="225" y="308"/>
                    <a:pt x="225" y="308"/>
                    <a:pt x="225" y="308"/>
                  </a:cubicBezTo>
                  <a:cubicBezTo>
                    <a:pt x="239" y="339"/>
                    <a:pt x="274" y="354"/>
                    <a:pt x="307" y="342"/>
                  </a:cubicBezTo>
                  <a:cubicBezTo>
                    <a:pt x="319" y="338"/>
                    <a:pt x="330" y="330"/>
                    <a:pt x="337" y="320"/>
                  </a:cubicBezTo>
                  <a:cubicBezTo>
                    <a:pt x="360" y="335"/>
                    <a:pt x="360" y="335"/>
                    <a:pt x="360" y="335"/>
                  </a:cubicBezTo>
                  <a:cubicBezTo>
                    <a:pt x="357" y="344"/>
                    <a:pt x="357" y="353"/>
                    <a:pt x="360" y="362"/>
                  </a:cubicBezTo>
                  <a:cubicBezTo>
                    <a:pt x="361" y="365"/>
                    <a:pt x="362" y="367"/>
                    <a:pt x="363" y="369"/>
                  </a:cubicBezTo>
                  <a:cubicBezTo>
                    <a:pt x="301" y="405"/>
                    <a:pt x="301" y="405"/>
                    <a:pt x="301" y="405"/>
                  </a:cubicBezTo>
                  <a:cubicBezTo>
                    <a:pt x="287" y="389"/>
                    <a:pt x="264" y="382"/>
                    <a:pt x="243" y="390"/>
                  </a:cubicBezTo>
                  <a:cubicBezTo>
                    <a:pt x="217" y="399"/>
                    <a:pt x="203" y="427"/>
                    <a:pt x="210" y="454"/>
                  </a:cubicBezTo>
                  <a:cubicBezTo>
                    <a:pt x="173" y="463"/>
                    <a:pt x="173" y="463"/>
                    <a:pt x="173" y="463"/>
                  </a:cubicBezTo>
                  <a:cubicBezTo>
                    <a:pt x="167" y="447"/>
                    <a:pt x="148" y="438"/>
                    <a:pt x="132" y="444"/>
                  </a:cubicBezTo>
                  <a:cubicBezTo>
                    <a:pt x="115" y="450"/>
                    <a:pt x="107" y="468"/>
                    <a:pt x="113" y="485"/>
                  </a:cubicBezTo>
                  <a:cubicBezTo>
                    <a:pt x="119" y="501"/>
                    <a:pt x="137" y="510"/>
                    <a:pt x="153" y="504"/>
                  </a:cubicBezTo>
                  <a:cubicBezTo>
                    <a:pt x="161" y="501"/>
                    <a:pt x="166" y="496"/>
                    <a:pt x="170" y="490"/>
                  </a:cubicBezTo>
                  <a:cubicBezTo>
                    <a:pt x="279" y="546"/>
                    <a:pt x="279" y="546"/>
                    <a:pt x="279" y="546"/>
                  </a:cubicBezTo>
                  <a:cubicBezTo>
                    <a:pt x="278" y="549"/>
                    <a:pt x="278" y="552"/>
                    <a:pt x="279" y="555"/>
                  </a:cubicBezTo>
                  <a:cubicBezTo>
                    <a:pt x="282" y="562"/>
                    <a:pt x="290" y="566"/>
                    <a:pt x="297" y="563"/>
                  </a:cubicBezTo>
                  <a:cubicBezTo>
                    <a:pt x="303" y="561"/>
                    <a:pt x="307" y="553"/>
                    <a:pt x="305" y="546"/>
                  </a:cubicBezTo>
                  <a:cubicBezTo>
                    <a:pt x="302" y="539"/>
                    <a:pt x="294" y="535"/>
                    <a:pt x="288" y="538"/>
                  </a:cubicBezTo>
                  <a:cubicBezTo>
                    <a:pt x="285" y="539"/>
                    <a:pt x="283" y="541"/>
                    <a:pt x="281" y="543"/>
                  </a:cubicBezTo>
                  <a:cubicBezTo>
                    <a:pt x="172" y="487"/>
                    <a:pt x="172" y="487"/>
                    <a:pt x="172" y="487"/>
                  </a:cubicBezTo>
                  <a:cubicBezTo>
                    <a:pt x="174" y="481"/>
                    <a:pt x="175" y="475"/>
                    <a:pt x="174" y="469"/>
                  </a:cubicBezTo>
                  <a:cubicBezTo>
                    <a:pt x="212" y="459"/>
                    <a:pt x="212" y="459"/>
                    <a:pt x="212" y="459"/>
                  </a:cubicBezTo>
                  <a:cubicBezTo>
                    <a:pt x="223" y="485"/>
                    <a:pt x="252" y="498"/>
                    <a:pt x="279" y="489"/>
                  </a:cubicBezTo>
                  <a:cubicBezTo>
                    <a:pt x="296" y="483"/>
                    <a:pt x="308" y="469"/>
                    <a:pt x="312" y="453"/>
                  </a:cubicBezTo>
                  <a:cubicBezTo>
                    <a:pt x="367" y="458"/>
                    <a:pt x="367" y="458"/>
                    <a:pt x="367" y="458"/>
                  </a:cubicBezTo>
                  <a:cubicBezTo>
                    <a:pt x="364" y="464"/>
                    <a:pt x="363" y="471"/>
                    <a:pt x="365" y="478"/>
                  </a:cubicBezTo>
                  <a:cubicBezTo>
                    <a:pt x="367" y="483"/>
                    <a:pt x="371" y="487"/>
                    <a:pt x="375" y="490"/>
                  </a:cubicBezTo>
                  <a:cubicBezTo>
                    <a:pt x="366" y="510"/>
                    <a:pt x="366" y="510"/>
                    <a:pt x="366" y="510"/>
                  </a:cubicBezTo>
                  <a:cubicBezTo>
                    <a:pt x="360" y="507"/>
                    <a:pt x="353" y="507"/>
                    <a:pt x="347" y="509"/>
                  </a:cubicBezTo>
                  <a:cubicBezTo>
                    <a:pt x="333" y="514"/>
                    <a:pt x="326" y="529"/>
                    <a:pt x="331" y="543"/>
                  </a:cubicBezTo>
                  <a:cubicBezTo>
                    <a:pt x="335" y="557"/>
                    <a:pt x="351" y="564"/>
                    <a:pt x="365" y="559"/>
                  </a:cubicBezTo>
                  <a:cubicBezTo>
                    <a:pt x="378" y="554"/>
                    <a:pt x="386" y="539"/>
                    <a:pt x="381" y="525"/>
                  </a:cubicBezTo>
                  <a:cubicBezTo>
                    <a:pt x="379" y="519"/>
                    <a:pt x="375" y="515"/>
                    <a:pt x="370" y="512"/>
                  </a:cubicBezTo>
                  <a:cubicBezTo>
                    <a:pt x="378" y="492"/>
                    <a:pt x="378" y="492"/>
                    <a:pt x="378" y="492"/>
                  </a:cubicBezTo>
                  <a:cubicBezTo>
                    <a:pt x="384" y="495"/>
                    <a:pt x="391" y="496"/>
                    <a:pt x="398" y="493"/>
                  </a:cubicBezTo>
                  <a:cubicBezTo>
                    <a:pt x="411" y="489"/>
                    <a:pt x="418" y="474"/>
                    <a:pt x="413" y="461"/>
                  </a:cubicBezTo>
                  <a:cubicBezTo>
                    <a:pt x="408" y="448"/>
                    <a:pt x="394" y="441"/>
                    <a:pt x="381" y="446"/>
                  </a:cubicBezTo>
                  <a:cubicBezTo>
                    <a:pt x="376" y="448"/>
                    <a:pt x="372" y="451"/>
                    <a:pt x="369" y="455"/>
                  </a:cubicBezTo>
                  <a:cubicBezTo>
                    <a:pt x="313" y="449"/>
                    <a:pt x="313" y="449"/>
                    <a:pt x="313" y="449"/>
                  </a:cubicBezTo>
                  <a:cubicBezTo>
                    <a:pt x="315" y="440"/>
                    <a:pt x="314" y="431"/>
                    <a:pt x="311" y="422"/>
                  </a:cubicBezTo>
                  <a:cubicBezTo>
                    <a:pt x="310" y="419"/>
                    <a:pt x="309" y="417"/>
                    <a:pt x="308" y="415"/>
                  </a:cubicBezTo>
                  <a:cubicBezTo>
                    <a:pt x="371" y="379"/>
                    <a:pt x="371" y="379"/>
                    <a:pt x="371" y="379"/>
                  </a:cubicBezTo>
                  <a:cubicBezTo>
                    <a:pt x="382" y="388"/>
                    <a:pt x="397" y="392"/>
                    <a:pt x="412" y="387"/>
                  </a:cubicBezTo>
                  <a:cubicBezTo>
                    <a:pt x="415" y="386"/>
                    <a:pt x="419" y="384"/>
                    <a:pt x="421" y="382"/>
                  </a:cubicBezTo>
                  <a:cubicBezTo>
                    <a:pt x="466" y="436"/>
                    <a:pt x="466" y="436"/>
                    <a:pt x="466" y="436"/>
                  </a:cubicBezTo>
                  <a:cubicBezTo>
                    <a:pt x="460" y="444"/>
                    <a:pt x="457" y="454"/>
                    <a:pt x="461" y="464"/>
                  </a:cubicBezTo>
                  <a:cubicBezTo>
                    <a:pt x="466" y="479"/>
                    <a:pt x="482" y="486"/>
                    <a:pt x="497" y="481"/>
                  </a:cubicBezTo>
                  <a:cubicBezTo>
                    <a:pt x="512" y="476"/>
                    <a:pt x="520" y="460"/>
                    <a:pt x="514" y="445"/>
                  </a:cubicBezTo>
                  <a:cubicBezTo>
                    <a:pt x="509" y="430"/>
                    <a:pt x="493" y="422"/>
                    <a:pt x="478" y="428"/>
                  </a:cubicBezTo>
                  <a:cubicBezTo>
                    <a:pt x="475" y="429"/>
                    <a:pt x="473" y="430"/>
                    <a:pt x="470" y="432"/>
                  </a:cubicBezTo>
                  <a:cubicBezTo>
                    <a:pt x="426" y="378"/>
                    <a:pt x="426" y="378"/>
                    <a:pt x="426" y="378"/>
                  </a:cubicBezTo>
                  <a:cubicBezTo>
                    <a:pt x="432" y="373"/>
                    <a:pt x="436" y="366"/>
                    <a:pt x="437" y="359"/>
                  </a:cubicBezTo>
                  <a:cubicBezTo>
                    <a:pt x="476" y="369"/>
                    <a:pt x="476" y="369"/>
                    <a:pt x="476" y="369"/>
                  </a:cubicBezTo>
                  <a:cubicBezTo>
                    <a:pt x="476" y="371"/>
                    <a:pt x="476" y="373"/>
                    <a:pt x="477" y="375"/>
                  </a:cubicBezTo>
                  <a:cubicBezTo>
                    <a:pt x="479" y="381"/>
                    <a:pt x="486" y="385"/>
                    <a:pt x="493" y="382"/>
                  </a:cubicBezTo>
                  <a:cubicBezTo>
                    <a:pt x="499" y="380"/>
                    <a:pt x="502" y="373"/>
                    <a:pt x="500" y="367"/>
                  </a:cubicBezTo>
                  <a:cubicBezTo>
                    <a:pt x="498" y="360"/>
                    <a:pt x="491" y="357"/>
                    <a:pt x="485" y="359"/>
                  </a:cubicBezTo>
                  <a:cubicBezTo>
                    <a:pt x="481" y="361"/>
                    <a:pt x="479" y="363"/>
                    <a:pt x="477" y="366"/>
                  </a:cubicBezTo>
                  <a:cubicBezTo>
                    <a:pt x="438" y="355"/>
                    <a:pt x="438" y="355"/>
                    <a:pt x="438" y="355"/>
                  </a:cubicBezTo>
                  <a:cubicBezTo>
                    <a:pt x="439" y="349"/>
                    <a:pt x="439" y="342"/>
                    <a:pt x="436" y="335"/>
                  </a:cubicBezTo>
                  <a:cubicBezTo>
                    <a:pt x="436" y="334"/>
                    <a:pt x="435" y="332"/>
                    <a:pt x="435" y="331"/>
                  </a:cubicBezTo>
                  <a:cubicBezTo>
                    <a:pt x="465" y="321"/>
                    <a:pt x="465" y="321"/>
                    <a:pt x="465" y="321"/>
                  </a:cubicBezTo>
                  <a:cubicBezTo>
                    <a:pt x="468" y="327"/>
                    <a:pt x="475" y="331"/>
                    <a:pt x="482" y="328"/>
                  </a:cubicBezTo>
                  <a:cubicBezTo>
                    <a:pt x="485" y="327"/>
                    <a:pt x="488" y="325"/>
                    <a:pt x="489" y="322"/>
                  </a:cubicBezTo>
                  <a:cubicBezTo>
                    <a:pt x="514" y="331"/>
                    <a:pt x="514" y="331"/>
                    <a:pt x="514" y="331"/>
                  </a:cubicBezTo>
                  <a:cubicBezTo>
                    <a:pt x="513" y="337"/>
                    <a:pt x="513" y="343"/>
                    <a:pt x="515" y="349"/>
                  </a:cubicBezTo>
                  <a:cubicBezTo>
                    <a:pt x="521" y="364"/>
                    <a:pt x="538" y="373"/>
                    <a:pt x="554" y="367"/>
                  </a:cubicBezTo>
                  <a:cubicBezTo>
                    <a:pt x="569" y="361"/>
                    <a:pt x="578" y="344"/>
                    <a:pt x="572" y="328"/>
                  </a:cubicBezTo>
                  <a:cubicBezTo>
                    <a:pt x="566" y="312"/>
                    <a:pt x="549" y="304"/>
                    <a:pt x="533" y="310"/>
                  </a:cubicBezTo>
                  <a:cubicBezTo>
                    <a:pt x="525" y="313"/>
                    <a:pt x="518" y="320"/>
                    <a:pt x="515" y="328"/>
                  </a:cubicBezTo>
                  <a:cubicBezTo>
                    <a:pt x="490" y="318"/>
                    <a:pt x="490" y="318"/>
                    <a:pt x="490" y="318"/>
                  </a:cubicBezTo>
                  <a:cubicBezTo>
                    <a:pt x="491" y="316"/>
                    <a:pt x="491" y="314"/>
                    <a:pt x="490" y="311"/>
                  </a:cubicBezTo>
                  <a:cubicBezTo>
                    <a:pt x="487" y="304"/>
                    <a:pt x="480" y="301"/>
                    <a:pt x="473" y="303"/>
                  </a:cubicBezTo>
                  <a:cubicBezTo>
                    <a:pt x="467" y="305"/>
                    <a:pt x="463" y="312"/>
                    <a:pt x="464" y="318"/>
                  </a:cubicBezTo>
                  <a:cubicBezTo>
                    <a:pt x="433" y="328"/>
                    <a:pt x="433" y="328"/>
                    <a:pt x="433" y="328"/>
                  </a:cubicBezTo>
                  <a:cubicBezTo>
                    <a:pt x="423" y="312"/>
                    <a:pt x="403" y="304"/>
                    <a:pt x="385" y="311"/>
                  </a:cubicBezTo>
                  <a:cubicBezTo>
                    <a:pt x="377" y="313"/>
                    <a:pt x="370" y="318"/>
                    <a:pt x="366" y="325"/>
                  </a:cubicBezTo>
                  <a:cubicBezTo>
                    <a:pt x="343" y="309"/>
                    <a:pt x="343" y="309"/>
                    <a:pt x="343" y="309"/>
                  </a:cubicBezTo>
                  <a:cubicBezTo>
                    <a:pt x="351" y="294"/>
                    <a:pt x="353" y="276"/>
                    <a:pt x="347" y="258"/>
                  </a:cubicBezTo>
                  <a:cubicBezTo>
                    <a:pt x="340" y="241"/>
                    <a:pt x="328" y="227"/>
                    <a:pt x="312" y="220"/>
                  </a:cubicBezTo>
                  <a:cubicBezTo>
                    <a:pt x="321" y="191"/>
                    <a:pt x="321" y="191"/>
                    <a:pt x="321" y="191"/>
                  </a:cubicBezTo>
                  <a:cubicBezTo>
                    <a:pt x="328" y="191"/>
                    <a:pt x="334" y="191"/>
                    <a:pt x="341" y="189"/>
                  </a:cubicBezTo>
                  <a:cubicBezTo>
                    <a:pt x="348" y="186"/>
                    <a:pt x="353" y="182"/>
                    <a:pt x="358" y="177"/>
                  </a:cubicBezTo>
                  <a:cubicBezTo>
                    <a:pt x="391" y="202"/>
                    <a:pt x="391" y="202"/>
                    <a:pt x="391" y="202"/>
                  </a:cubicBezTo>
                  <a:cubicBezTo>
                    <a:pt x="385" y="214"/>
                    <a:pt x="384" y="229"/>
                    <a:pt x="389" y="243"/>
                  </a:cubicBezTo>
                  <a:cubicBezTo>
                    <a:pt x="399" y="270"/>
                    <a:pt x="429" y="284"/>
                    <a:pt x="456" y="275"/>
                  </a:cubicBezTo>
                  <a:cubicBezTo>
                    <a:pt x="478" y="267"/>
                    <a:pt x="492" y="245"/>
                    <a:pt x="491" y="223"/>
                  </a:cubicBezTo>
                  <a:cubicBezTo>
                    <a:pt x="523" y="220"/>
                    <a:pt x="523" y="220"/>
                    <a:pt x="523" y="220"/>
                  </a:cubicBezTo>
                  <a:cubicBezTo>
                    <a:pt x="528" y="233"/>
                    <a:pt x="543" y="240"/>
                    <a:pt x="556" y="235"/>
                  </a:cubicBezTo>
                  <a:cubicBezTo>
                    <a:pt x="570" y="230"/>
                    <a:pt x="577" y="215"/>
                    <a:pt x="573" y="201"/>
                  </a:cubicBezTo>
                  <a:cubicBezTo>
                    <a:pt x="568" y="187"/>
                    <a:pt x="552" y="180"/>
                    <a:pt x="539" y="185"/>
                  </a:cubicBezTo>
                  <a:cubicBezTo>
                    <a:pt x="525" y="189"/>
                    <a:pt x="518" y="203"/>
                    <a:pt x="522" y="216"/>
                  </a:cubicBezTo>
                  <a:cubicBezTo>
                    <a:pt x="491" y="219"/>
                    <a:pt x="491" y="219"/>
                    <a:pt x="491" y="219"/>
                  </a:cubicBezTo>
                  <a:cubicBezTo>
                    <a:pt x="490" y="215"/>
                    <a:pt x="490" y="211"/>
                    <a:pt x="488" y="207"/>
                  </a:cubicBezTo>
                  <a:cubicBezTo>
                    <a:pt x="481" y="188"/>
                    <a:pt x="464" y="175"/>
                    <a:pt x="445" y="173"/>
                  </a:cubicBezTo>
                  <a:cubicBezTo>
                    <a:pt x="441" y="131"/>
                    <a:pt x="441" y="131"/>
                    <a:pt x="441" y="131"/>
                  </a:cubicBezTo>
                  <a:cubicBezTo>
                    <a:pt x="442" y="131"/>
                    <a:pt x="443" y="131"/>
                    <a:pt x="444" y="130"/>
                  </a:cubicBezTo>
                  <a:cubicBezTo>
                    <a:pt x="463" y="124"/>
                    <a:pt x="472" y="103"/>
                    <a:pt x="466" y="84"/>
                  </a:cubicBezTo>
                  <a:cubicBezTo>
                    <a:pt x="459" y="65"/>
                    <a:pt x="438" y="55"/>
                    <a:pt x="419" y="62"/>
                  </a:cubicBezTo>
                  <a:cubicBezTo>
                    <a:pt x="400" y="68"/>
                    <a:pt x="390" y="89"/>
                    <a:pt x="397" y="108"/>
                  </a:cubicBezTo>
                  <a:cubicBezTo>
                    <a:pt x="402" y="122"/>
                    <a:pt x="415" y="131"/>
                    <a:pt x="429" y="132"/>
                  </a:cubicBezTo>
                  <a:cubicBezTo>
                    <a:pt x="432" y="173"/>
                    <a:pt x="432" y="173"/>
                    <a:pt x="432" y="173"/>
                  </a:cubicBezTo>
                  <a:cubicBezTo>
                    <a:pt x="429" y="173"/>
                    <a:pt x="425" y="174"/>
                    <a:pt x="421" y="175"/>
                  </a:cubicBezTo>
                  <a:cubicBezTo>
                    <a:pt x="409" y="180"/>
                    <a:pt x="400" y="187"/>
                    <a:pt x="394" y="197"/>
                  </a:cubicBezTo>
                  <a:cubicBezTo>
                    <a:pt x="362" y="172"/>
                    <a:pt x="362" y="172"/>
                    <a:pt x="362" y="172"/>
                  </a:cubicBezTo>
                  <a:cubicBezTo>
                    <a:pt x="368" y="162"/>
                    <a:pt x="370" y="149"/>
                    <a:pt x="365" y="137"/>
                  </a:cubicBezTo>
                  <a:cubicBezTo>
                    <a:pt x="358" y="116"/>
                    <a:pt x="335" y="105"/>
                    <a:pt x="314" y="112"/>
                  </a:cubicBezTo>
                  <a:cubicBezTo>
                    <a:pt x="314" y="112"/>
                    <a:pt x="313" y="112"/>
                    <a:pt x="313" y="112"/>
                  </a:cubicBezTo>
                  <a:cubicBezTo>
                    <a:pt x="302" y="81"/>
                    <a:pt x="302" y="81"/>
                    <a:pt x="302" y="81"/>
                  </a:cubicBezTo>
                  <a:cubicBezTo>
                    <a:pt x="311" y="74"/>
                    <a:pt x="315" y="62"/>
                    <a:pt x="311" y="51"/>
                  </a:cubicBezTo>
                  <a:cubicBezTo>
                    <a:pt x="311" y="51"/>
                    <a:pt x="311" y="51"/>
                    <a:pt x="311" y="51"/>
                  </a:cubicBezTo>
                  <a:cubicBezTo>
                    <a:pt x="354" y="31"/>
                    <a:pt x="354" y="31"/>
                    <a:pt x="354" y="31"/>
                  </a:cubicBezTo>
                  <a:cubicBezTo>
                    <a:pt x="359" y="39"/>
                    <a:pt x="368" y="42"/>
                    <a:pt x="377" y="39"/>
                  </a:cubicBezTo>
                  <a:cubicBezTo>
                    <a:pt x="387" y="36"/>
                    <a:pt x="392" y="25"/>
                    <a:pt x="388" y="15"/>
                  </a:cubicBezTo>
                  <a:cubicBezTo>
                    <a:pt x="385" y="5"/>
                    <a:pt x="374" y="0"/>
                    <a:pt x="364" y="4"/>
                  </a:cubicBezTo>
                  <a:cubicBezTo>
                    <a:pt x="355" y="7"/>
                    <a:pt x="350" y="18"/>
                    <a:pt x="353" y="28"/>
                  </a:cubicBezTo>
                  <a:cubicBezTo>
                    <a:pt x="309" y="47"/>
                    <a:pt x="309" y="47"/>
                    <a:pt x="309" y="47"/>
                  </a:cubicBezTo>
                  <a:cubicBezTo>
                    <a:pt x="303" y="36"/>
                    <a:pt x="290" y="31"/>
                    <a:pt x="277" y="35"/>
                  </a:cubicBezTo>
                  <a:cubicBezTo>
                    <a:pt x="268" y="38"/>
                    <a:pt x="262" y="47"/>
                    <a:pt x="260" y="56"/>
                  </a:cubicBezTo>
                  <a:cubicBezTo>
                    <a:pt x="189" y="50"/>
                    <a:pt x="189" y="50"/>
                    <a:pt x="189" y="50"/>
                  </a:cubicBezTo>
                  <a:cubicBezTo>
                    <a:pt x="189" y="47"/>
                    <a:pt x="189" y="44"/>
                    <a:pt x="188" y="42"/>
                  </a:cubicBezTo>
                  <a:cubicBezTo>
                    <a:pt x="183" y="29"/>
                    <a:pt x="170" y="23"/>
                    <a:pt x="157" y="27"/>
                  </a:cubicBezTo>
                  <a:cubicBezTo>
                    <a:pt x="145" y="32"/>
                    <a:pt x="138" y="45"/>
                    <a:pt x="143" y="58"/>
                  </a:cubicBezTo>
                  <a:close/>
                  <a:moveTo>
                    <a:pt x="50" y="314"/>
                  </a:moveTo>
                  <a:cubicBezTo>
                    <a:pt x="54" y="326"/>
                    <a:pt x="48" y="338"/>
                    <a:pt x="37" y="342"/>
                  </a:cubicBezTo>
                  <a:cubicBezTo>
                    <a:pt x="26" y="346"/>
                    <a:pt x="13" y="340"/>
                    <a:pt x="9" y="329"/>
                  </a:cubicBezTo>
                  <a:cubicBezTo>
                    <a:pt x="5" y="318"/>
                    <a:pt x="11" y="305"/>
                    <a:pt x="23" y="301"/>
                  </a:cubicBezTo>
                  <a:cubicBezTo>
                    <a:pt x="34" y="297"/>
                    <a:pt x="46" y="303"/>
                    <a:pt x="50" y="314"/>
                  </a:cubicBezTo>
                  <a:close/>
                  <a:moveTo>
                    <a:pt x="363" y="555"/>
                  </a:moveTo>
                  <a:cubicBezTo>
                    <a:pt x="352" y="559"/>
                    <a:pt x="339" y="553"/>
                    <a:pt x="335" y="542"/>
                  </a:cubicBezTo>
                  <a:cubicBezTo>
                    <a:pt x="331" y="530"/>
                    <a:pt x="337" y="518"/>
                    <a:pt x="348" y="514"/>
                  </a:cubicBezTo>
                  <a:cubicBezTo>
                    <a:pt x="360" y="510"/>
                    <a:pt x="372" y="516"/>
                    <a:pt x="376" y="527"/>
                  </a:cubicBezTo>
                  <a:cubicBezTo>
                    <a:pt x="380" y="538"/>
                    <a:pt x="374" y="551"/>
                    <a:pt x="363" y="555"/>
                  </a:cubicBezTo>
                  <a:close/>
                  <a:moveTo>
                    <a:pt x="275" y="477"/>
                  </a:moveTo>
                  <a:cubicBezTo>
                    <a:pt x="254" y="485"/>
                    <a:pt x="231" y="474"/>
                    <a:pt x="223" y="453"/>
                  </a:cubicBezTo>
                  <a:cubicBezTo>
                    <a:pt x="215" y="432"/>
                    <a:pt x="226" y="409"/>
                    <a:pt x="247" y="401"/>
                  </a:cubicBezTo>
                  <a:cubicBezTo>
                    <a:pt x="269" y="394"/>
                    <a:pt x="292" y="405"/>
                    <a:pt x="299" y="426"/>
                  </a:cubicBezTo>
                  <a:cubicBezTo>
                    <a:pt x="307" y="447"/>
                    <a:pt x="296" y="470"/>
                    <a:pt x="275" y="477"/>
                  </a:cubicBezTo>
                  <a:close/>
                  <a:moveTo>
                    <a:pt x="540" y="189"/>
                  </a:moveTo>
                  <a:cubicBezTo>
                    <a:pt x="551" y="185"/>
                    <a:pt x="564" y="191"/>
                    <a:pt x="568" y="203"/>
                  </a:cubicBezTo>
                  <a:cubicBezTo>
                    <a:pt x="572" y="214"/>
                    <a:pt x="566" y="226"/>
                    <a:pt x="555" y="230"/>
                  </a:cubicBezTo>
                  <a:cubicBezTo>
                    <a:pt x="543" y="234"/>
                    <a:pt x="531" y="229"/>
                    <a:pt x="527" y="217"/>
                  </a:cubicBezTo>
                  <a:cubicBezTo>
                    <a:pt x="523" y="206"/>
                    <a:pt x="529" y="193"/>
                    <a:pt x="540" y="189"/>
                  </a:cubicBezTo>
                  <a:close/>
                  <a:moveTo>
                    <a:pt x="477" y="211"/>
                  </a:moveTo>
                  <a:cubicBezTo>
                    <a:pt x="484" y="232"/>
                    <a:pt x="473" y="256"/>
                    <a:pt x="452" y="263"/>
                  </a:cubicBezTo>
                  <a:cubicBezTo>
                    <a:pt x="431" y="271"/>
                    <a:pt x="408" y="260"/>
                    <a:pt x="400" y="239"/>
                  </a:cubicBezTo>
                  <a:cubicBezTo>
                    <a:pt x="393" y="218"/>
                    <a:pt x="404" y="194"/>
                    <a:pt x="425" y="187"/>
                  </a:cubicBezTo>
                  <a:cubicBezTo>
                    <a:pt x="446" y="179"/>
                    <a:pt x="469" y="190"/>
                    <a:pt x="477" y="211"/>
                  </a:cubicBezTo>
                  <a:close/>
                  <a:moveTo>
                    <a:pt x="130" y="193"/>
                  </a:moveTo>
                  <a:cubicBezTo>
                    <a:pt x="123" y="172"/>
                    <a:pt x="134" y="149"/>
                    <a:pt x="155" y="141"/>
                  </a:cubicBezTo>
                  <a:cubicBezTo>
                    <a:pt x="176" y="134"/>
                    <a:pt x="199" y="145"/>
                    <a:pt x="206" y="166"/>
                  </a:cubicBezTo>
                  <a:cubicBezTo>
                    <a:pt x="214" y="187"/>
                    <a:pt x="203" y="210"/>
                    <a:pt x="182" y="218"/>
                  </a:cubicBezTo>
                  <a:cubicBezTo>
                    <a:pt x="161" y="225"/>
                    <a:pt x="138" y="214"/>
                    <a:pt x="130" y="193"/>
                  </a:cubicBezTo>
                  <a:close/>
                  <a:moveTo>
                    <a:pt x="221" y="297"/>
                  </a:moveTo>
                  <a:cubicBezTo>
                    <a:pt x="190" y="307"/>
                    <a:pt x="190" y="307"/>
                    <a:pt x="190" y="307"/>
                  </a:cubicBezTo>
                  <a:cubicBezTo>
                    <a:pt x="184" y="295"/>
                    <a:pt x="172" y="288"/>
                    <a:pt x="160" y="286"/>
                  </a:cubicBezTo>
                  <a:cubicBezTo>
                    <a:pt x="158" y="231"/>
                    <a:pt x="158" y="231"/>
                    <a:pt x="158" y="231"/>
                  </a:cubicBezTo>
                  <a:cubicBezTo>
                    <a:pt x="167" y="233"/>
                    <a:pt x="177" y="232"/>
                    <a:pt x="186" y="229"/>
                  </a:cubicBezTo>
                  <a:cubicBezTo>
                    <a:pt x="209" y="221"/>
                    <a:pt x="223" y="198"/>
                    <a:pt x="221" y="175"/>
                  </a:cubicBezTo>
                  <a:cubicBezTo>
                    <a:pt x="288" y="158"/>
                    <a:pt x="288" y="158"/>
                    <a:pt x="288" y="158"/>
                  </a:cubicBezTo>
                  <a:cubicBezTo>
                    <a:pt x="288" y="160"/>
                    <a:pt x="288" y="162"/>
                    <a:pt x="289" y="164"/>
                  </a:cubicBezTo>
                  <a:cubicBezTo>
                    <a:pt x="293" y="175"/>
                    <a:pt x="300" y="182"/>
                    <a:pt x="310" y="187"/>
                  </a:cubicBezTo>
                  <a:cubicBezTo>
                    <a:pt x="301" y="216"/>
                    <a:pt x="301" y="216"/>
                    <a:pt x="301" y="216"/>
                  </a:cubicBezTo>
                  <a:cubicBezTo>
                    <a:pt x="288" y="213"/>
                    <a:pt x="275" y="213"/>
                    <a:pt x="262" y="218"/>
                  </a:cubicBezTo>
                  <a:cubicBezTo>
                    <a:pt x="230" y="230"/>
                    <a:pt x="212" y="264"/>
                    <a:pt x="221" y="297"/>
                  </a:cubicBezTo>
                  <a:close/>
                  <a:moveTo>
                    <a:pt x="260" y="59"/>
                  </a:moveTo>
                  <a:cubicBezTo>
                    <a:pt x="260" y="62"/>
                    <a:pt x="260" y="66"/>
                    <a:pt x="261" y="69"/>
                  </a:cubicBezTo>
                  <a:cubicBezTo>
                    <a:pt x="266" y="82"/>
                    <a:pt x="281" y="89"/>
                    <a:pt x="295" y="85"/>
                  </a:cubicBezTo>
                  <a:cubicBezTo>
                    <a:pt x="296" y="84"/>
                    <a:pt x="296" y="84"/>
                    <a:pt x="297" y="84"/>
                  </a:cubicBezTo>
                  <a:cubicBezTo>
                    <a:pt x="308" y="115"/>
                    <a:pt x="308" y="115"/>
                    <a:pt x="308" y="115"/>
                  </a:cubicBezTo>
                  <a:cubicBezTo>
                    <a:pt x="294" y="122"/>
                    <a:pt x="286" y="137"/>
                    <a:pt x="287" y="152"/>
                  </a:cubicBezTo>
                  <a:cubicBezTo>
                    <a:pt x="220" y="169"/>
                    <a:pt x="220" y="169"/>
                    <a:pt x="220" y="169"/>
                  </a:cubicBezTo>
                  <a:cubicBezTo>
                    <a:pt x="219" y="166"/>
                    <a:pt x="219" y="164"/>
                    <a:pt x="218" y="162"/>
                  </a:cubicBezTo>
                  <a:cubicBezTo>
                    <a:pt x="210" y="139"/>
                    <a:pt x="188" y="126"/>
                    <a:pt x="166" y="127"/>
                  </a:cubicBezTo>
                  <a:cubicBezTo>
                    <a:pt x="167" y="74"/>
                    <a:pt x="167" y="74"/>
                    <a:pt x="167" y="74"/>
                  </a:cubicBezTo>
                  <a:cubicBezTo>
                    <a:pt x="169" y="73"/>
                    <a:pt x="171" y="73"/>
                    <a:pt x="173" y="72"/>
                  </a:cubicBezTo>
                  <a:cubicBezTo>
                    <a:pt x="182" y="69"/>
                    <a:pt x="187" y="62"/>
                    <a:pt x="189" y="54"/>
                  </a:cubicBezTo>
                  <a:lnTo>
                    <a:pt x="260" y="59"/>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1" name="文本框 5"/>
            <p:cNvSpPr txBox="1"/>
            <p:nvPr/>
          </p:nvSpPr>
          <p:spPr>
            <a:xfrm>
              <a:off x="7531100" y="2667000"/>
              <a:ext cx="7747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noFill/>
                  </a:ln>
                  <a:solidFill>
                    <a:schemeClr val="tx2">
                      <a:lumMod val="60000"/>
                      <a:lumOff val="40000"/>
                    </a:schemeClr>
                  </a:solidFill>
                  <a:effectLst/>
                  <a:uLnTx/>
                  <a:uFillTx/>
                  <a:latin typeface="微软雅黑" panose="020B0503020204020204" pitchFamily="34" charset="-122"/>
                </a:rPr>
                <a:t>1</a:t>
              </a:r>
              <a:endParaRPr kumimoji="0" lang="zh-CN" altLang="en-US" sz="4400" b="1" i="0" u="none" strike="noStrike" kern="0" cap="none" spc="0" normalizeH="0" baseline="0" noProof="0" dirty="0">
                <a:ln>
                  <a:noFill/>
                </a:ln>
                <a:solidFill>
                  <a:schemeClr val="tx2">
                    <a:lumMod val="60000"/>
                    <a:lumOff val="40000"/>
                  </a:schemeClr>
                </a:solidFill>
                <a:effectLst/>
                <a:uLnTx/>
                <a:uFillTx/>
                <a:latin typeface="微软雅黑" panose="020B0503020204020204" pitchFamily="34" charset="-122"/>
              </a:endParaRPr>
            </a:p>
          </p:txBody>
        </p:sp>
        <p:sp>
          <p:nvSpPr>
            <p:cNvPr id="102" name="文本框 6"/>
            <p:cNvSpPr txBox="1"/>
            <p:nvPr/>
          </p:nvSpPr>
          <p:spPr>
            <a:xfrm>
              <a:off x="9537700" y="3035003"/>
              <a:ext cx="7747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noFill/>
                  </a:ln>
                  <a:solidFill>
                    <a:srgbClr val="74B836"/>
                  </a:solidFill>
                  <a:effectLst/>
                  <a:uLnTx/>
                  <a:uFillTx/>
                  <a:latin typeface="微软雅黑" panose="020B0503020204020204" pitchFamily="34" charset="-122"/>
                </a:rPr>
                <a:t>2</a:t>
              </a:r>
              <a:endParaRPr kumimoji="0" lang="zh-CN" altLang="en-US" sz="4400" b="1" i="0" u="none" strike="noStrike" kern="0" cap="none" spc="0" normalizeH="0" baseline="0" noProof="0" dirty="0">
                <a:ln>
                  <a:noFill/>
                </a:ln>
                <a:solidFill>
                  <a:srgbClr val="74B836"/>
                </a:solidFill>
                <a:effectLst/>
                <a:uLnTx/>
                <a:uFillTx/>
                <a:latin typeface="微软雅黑" panose="020B0503020204020204" pitchFamily="34" charset="-122"/>
              </a:endParaRPr>
            </a:p>
          </p:txBody>
        </p:sp>
      </p:grpSp>
      <p:sp>
        <p:nvSpPr>
          <p:cNvPr id="109" name="矩形 108"/>
          <p:cNvSpPr/>
          <p:nvPr/>
        </p:nvSpPr>
        <p:spPr>
          <a:xfrm>
            <a:off x="0" y="6269274"/>
            <a:ext cx="12192000" cy="588726"/>
          </a:xfrm>
          <a:prstGeom prst="rect">
            <a:avLst/>
          </a:prstGeom>
          <a:solidFill>
            <a:schemeClr val="bg1">
              <a:lumMod val="50000"/>
            </a:schemeClr>
          </a:solidFill>
          <a:ln w="12700" cap="flat" cmpd="sng" algn="ctr">
            <a:solidFill>
              <a:srgbClr val="A6B72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110" name="组合 109"/>
          <p:cNvGrpSpPr/>
          <p:nvPr/>
        </p:nvGrpSpPr>
        <p:grpSpPr>
          <a:xfrm>
            <a:off x="304800" y="5149788"/>
            <a:ext cx="1877787" cy="1129564"/>
            <a:chOff x="9675584" y="5175723"/>
            <a:chExt cx="1877787" cy="1129564"/>
          </a:xfrm>
        </p:grpSpPr>
        <p:sp>
          <p:nvSpPr>
            <p:cNvPr id="111" name="矩形 110"/>
            <p:cNvSpPr/>
            <p:nvPr/>
          </p:nvSpPr>
          <p:spPr>
            <a:xfrm>
              <a:off x="11286669" y="5640179"/>
              <a:ext cx="266702" cy="661889"/>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12" name="矩形 111"/>
            <p:cNvSpPr/>
            <p:nvPr/>
          </p:nvSpPr>
          <p:spPr>
            <a:xfrm>
              <a:off x="10807698" y="5828865"/>
              <a:ext cx="266702" cy="476421"/>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13" name="矩形 112"/>
            <p:cNvSpPr/>
            <p:nvPr/>
          </p:nvSpPr>
          <p:spPr>
            <a:xfrm>
              <a:off x="10241641" y="5175723"/>
              <a:ext cx="266702" cy="1129564"/>
            </a:xfrm>
            <a:prstGeom prst="rect">
              <a:avLst/>
            </a:prstGeom>
            <a:solidFill>
              <a:srgbClr val="83838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14" name="矩形 113"/>
            <p:cNvSpPr/>
            <p:nvPr/>
          </p:nvSpPr>
          <p:spPr>
            <a:xfrm>
              <a:off x="9675584" y="5974341"/>
              <a:ext cx="266702" cy="330945"/>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300261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en-US" altLang="zh-CN" dirty="0"/>
              <a:t>2. </a:t>
            </a:r>
            <a:r>
              <a:rPr lang="zh-CN" altLang="en-US" dirty="0"/>
              <a:t>分组交换的主要特点 </a:t>
            </a:r>
          </a:p>
        </p:txBody>
      </p:sp>
      <p:sp>
        <p:nvSpPr>
          <p:cNvPr id="17" name="Rectangle 22"/>
          <p:cNvSpPr>
            <a:spLocks noChangeArrowheads="1"/>
          </p:cNvSpPr>
          <p:nvPr/>
        </p:nvSpPr>
        <p:spPr bwMode="auto">
          <a:xfrm>
            <a:off x="-15423" y="838994"/>
            <a:ext cx="4895398" cy="5867400"/>
          </a:xfrm>
          <a:prstGeom prst="rect">
            <a:avLst/>
          </a:prstGeom>
          <a:solidFill>
            <a:schemeClr val="bg1">
              <a:lumMod val="95000"/>
            </a:schemeClr>
          </a:solidFill>
          <a:ln>
            <a:noFill/>
          </a:ln>
          <a:effectLst/>
          <a:extLst/>
        </p:spPr>
        <p:txBody>
          <a:bodyPr wrap="none" anchor="ctr"/>
          <a:lstStyle/>
          <a:p>
            <a:endParaRPr lang="zh-CN" altLang="en-US" dirty="0"/>
          </a:p>
        </p:txBody>
      </p:sp>
      <p:sp>
        <p:nvSpPr>
          <p:cNvPr id="18" name="Text Box 8"/>
          <p:cNvSpPr txBox="1">
            <a:spLocks noChangeArrowheads="1"/>
          </p:cNvSpPr>
          <p:nvPr/>
        </p:nvSpPr>
        <p:spPr bwMode="auto">
          <a:xfrm>
            <a:off x="179726" y="957587"/>
            <a:ext cx="46240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dirty="0"/>
              <a:t>在发送端，先把较长的报文</a:t>
            </a:r>
            <a:r>
              <a:rPr lang="zh-CN" altLang="en-US" dirty="0">
                <a:solidFill>
                  <a:srgbClr val="FF0000"/>
                </a:solidFill>
              </a:rPr>
              <a:t>划分成较短的、固定长度的数据段</a:t>
            </a:r>
            <a:r>
              <a:rPr lang="zh-CN" altLang="en-US" dirty="0"/>
              <a:t>。 </a:t>
            </a:r>
          </a:p>
        </p:txBody>
      </p:sp>
      <p:sp>
        <p:nvSpPr>
          <p:cNvPr id="19" name="矩形 18"/>
          <p:cNvSpPr/>
          <p:nvPr/>
        </p:nvSpPr>
        <p:spPr>
          <a:xfrm>
            <a:off x="-15422" y="6477794"/>
            <a:ext cx="12213772" cy="3810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71" y="2986877"/>
            <a:ext cx="12216671" cy="4571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内容占位符 4"/>
          <p:cNvSpPr txBox="1">
            <a:spLocks/>
          </p:cNvSpPr>
          <p:nvPr/>
        </p:nvSpPr>
        <p:spPr>
          <a:xfrm>
            <a:off x="0" y="2743994"/>
            <a:ext cx="4879976" cy="464458"/>
          </a:xfrm>
          <a:prstGeom prst="rect">
            <a:avLst/>
          </a:prstGeom>
          <a:solidFill>
            <a:srgbClr val="1A8ABC"/>
          </a:solidFill>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b="1" dirty="0">
                <a:solidFill>
                  <a:schemeClr val="bg1"/>
                </a:solidFill>
              </a:rPr>
              <a:t>添加首部构成分组</a:t>
            </a:r>
          </a:p>
        </p:txBody>
      </p:sp>
      <p:sp>
        <p:nvSpPr>
          <p:cNvPr id="25" name="Text Box 8"/>
          <p:cNvSpPr txBox="1">
            <a:spLocks noChangeArrowheads="1"/>
          </p:cNvSpPr>
          <p:nvPr/>
        </p:nvSpPr>
        <p:spPr bwMode="auto">
          <a:xfrm>
            <a:off x="155575" y="3355487"/>
            <a:ext cx="464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t>每一个数据段前面添加上</a:t>
            </a:r>
            <a:r>
              <a:rPr lang="zh-CN" altLang="en-US" sz="2000" dirty="0">
                <a:solidFill>
                  <a:srgbClr val="C00000"/>
                </a:solidFill>
              </a:rPr>
              <a:t>首部</a:t>
            </a:r>
            <a:r>
              <a:rPr lang="zh-CN" altLang="en-US" sz="2000" dirty="0"/>
              <a:t>构成分组。</a:t>
            </a:r>
          </a:p>
        </p:txBody>
      </p:sp>
      <p:sp>
        <p:nvSpPr>
          <p:cNvPr id="66" name="Line 8"/>
          <p:cNvSpPr>
            <a:spLocks noChangeShapeType="1"/>
          </p:cNvSpPr>
          <p:nvPr/>
        </p:nvSpPr>
        <p:spPr bwMode="auto">
          <a:xfrm>
            <a:off x="5880492" y="1368213"/>
            <a:ext cx="5184775" cy="0"/>
          </a:xfrm>
          <a:prstGeom prst="line">
            <a:avLst/>
          </a:prstGeom>
          <a:noFill/>
          <a:ln w="9525">
            <a:solidFill>
              <a:schemeClr val="tx1"/>
            </a:solidFill>
            <a:round/>
            <a:headEnd type="triangle" w="sm" len="lg"/>
            <a:tailEnd type="triangle" w="sm" len="lg"/>
          </a:ln>
          <a:effectLst/>
        </p:spPr>
        <p:txBody>
          <a:bodyPr wrap="none" anchor="ctr"/>
          <a:lstStyle/>
          <a:p>
            <a:endParaRPr lang="zh-CN" altLang="en-US"/>
          </a:p>
        </p:txBody>
      </p:sp>
      <p:sp>
        <p:nvSpPr>
          <p:cNvPr id="67" name="Text Box 9"/>
          <p:cNvSpPr txBox="1">
            <a:spLocks noChangeArrowheads="1"/>
          </p:cNvSpPr>
          <p:nvPr/>
        </p:nvSpPr>
        <p:spPr bwMode="auto">
          <a:xfrm>
            <a:off x="8185542" y="1128501"/>
            <a:ext cx="692150" cy="396875"/>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chemeClr val="tx1">
                    <a:lumMod val="85000"/>
                    <a:lumOff val="15000"/>
                  </a:schemeClr>
                </a:solidFill>
                <a:latin typeface="+mj-ea"/>
                <a:ea typeface="+mj-ea"/>
              </a:rPr>
              <a:t>报文</a:t>
            </a:r>
          </a:p>
        </p:txBody>
      </p:sp>
      <p:grpSp>
        <p:nvGrpSpPr>
          <p:cNvPr id="68" name="Group 77"/>
          <p:cNvGrpSpPr>
            <a:grpSpLocks/>
          </p:cNvGrpSpPr>
          <p:nvPr/>
        </p:nvGrpSpPr>
        <p:grpSpPr bwMode="auto">
          <a:xfrm>
            <a:off x="5809054" y="1584113"/>
            <a:ext cx="5256213" cy="431800"/>
            <a:chOff x="1202" y="2206"/>
            <a:chExt cx="3311" cy="272"/>
          </a:xfrm>
          <a:solidFill>
            <a:schemeClr val="bg1">
              <a:lumMod val="50000"/>
            </a:schemeClr>
          </a:solidFill>
        </p:grpSpPr>
        <p:grpSp>
          <p:nvGrpSpPr>
            <p:cNvPr id="69" name="Group 75"/>
            <p:cNvGrpSpPr>
              <a:grpSpLocks/>
            </p:cNvGrpSpPr>
            <p:nvPr/>
          </p:nvGrpSpPr>
          <p:grpSpPr bwMode="auto">
            <a:xfrm>
              <a:off x="1247" y="2206"/>
              <a:ext cx="3266" cy="272"/>
              <a:chOff x="1247" y="2931"/>
              <a:chExt cx="3266" cy="272"/>
            </a:xfrm>
            <a:grpFill/>
          </p:grpSpPr>
          <p:sp>
            <p:nvSpPr>
              <p:cNvPr id="71" name="Rectangle 70"/>
              <p:cNvSpPr>
                <a:spLocks noChangeArrowheads="1"/>
              </p:cNvSpPr>
              <p:nvPr/>
            </p:nvSpPr>
            <p:spPr bwMode="auto">
              <a:xfrm>
                <a:off x="1248" y="2931"/>
                <a:ext cx="1088" cy="272"/>
              </a:xfrm>
              <a:prstGeom prst="rect">
                <a:avLst/>
              </a:prstGeom>
              <a:grpFill/>
              <a:ln w="28575">
                <a:noFill/>
                <a:miter lim="800000"/>
                <a:headEnd/>
                <a:tailEnd/>
              </a:ln>
              <a:effectLst/>
            </p:spPr>
            <p:txBody>
              <a:bodyPr wrap="none" anchor="ctr"/>
              <a:lstStyle/>
              <a:p>
                <a:pPr algn="ctr"/>
                <a:endParaRPr lang="zh-CN" altLang="zh-CN" sz="2000">
                  <a:solidFill>
                    <a:srgbClr val="333399"/>
                  </a:solidFill>
                  <a:ea typeface="黑体" pitchFamily="2" charset="-122"/>
                </a:endParaRPr>
              </a:p>
            </p:txBody>
          </p:sp>
          <p:sp>
            <p:nvSpPr>
              <p:cNvPr id="72" name="Rectangle 71"/>
              <p:cNvSpPr>
                <a:spLocks noChangeArrowheads="1"/>
              </p:cNvSpPr>
              <p:nvPr/>
            </p:nvSpPr>
            <p:spPr bwMode="auto">
              <a:xfrm>
                <a:off x="2336" y="2931"/>
                <a:ext cx="1088" cy="272"/>
              </a:xfrm>
              <a:prstGeom prst="rect">
                <a:avLst/>
              </a:prstGeom>
              <a:grpFill/>
              <a:ln w="28575">
                <a:noFill/>
                <a:miter lim="800000"/>
                <a:headEnd/>
                <a:tailEnd/>
              </a:ln>
              <a:effectLst/>
            </p:spPr>
            <p:txBody>
              <a:bodyPr wrap="none" anchor="ctr"/>
              <a:lstStyle/>
              <a:p>
                <a:pPr algn="ctr"/>
                <a:endParaRPr lang="zh-CN" altLang="zh-CN" sz="2000">
                  <a:solidFill>
                    <a:srgbClr val="333399"/>
                  </a:solidFill>
                  <a:latin typeface="Tahoma" pitchFamily="34" charset="0"/>
                  <a:ea typeface="黑体" pitchFamily="2" charset="-122"/>
                </a:endParaRPr>
              </a:p>
            </p:txBody>
          </p:sp>
          <p:sp>
            <p:nvSpPr>
              <p:cNvPr id="73" name="Rectangle 72"/>
              <p:cNvSpPr>
                <a:spLocks noChangeArrowheads="1"/>
              </p:cNvSpPr>
              <p:nvPr/>
            </p:nvSpPr>
            <p:spPr bwMode="auto">
              <a:xfrm>
                <a:off x="3425" y="2931"/>
                <a:ext cx="1088" cy="272"/>
              </a:xfrm>
              <a:prstGeom prst="rect">
                <a:avLst/>
              </a:prstGeom>
              <a:grpFill/>
              <a:ln w="28575">
                <a:noFill/>
                <a:miter lim="800000"/>
                <a:headEnd/>
                <a:tailEnd/>
              </a:ln>
              <a:effectLst/>
            </p:spPr>
            <p:txBody>
              <a:bodyPr wrap="none" anchor="ctr"/>
              <a:lstStyle/>
              <a:p>
                <a:pPr algn="ctr"/>
                <a:endParaRPr lang="zh-CN" altLang="zh-CN" sz="2000">
                  <a:solidFill>
                    <a:srgbClr val="333399"/>
                  </a:solidFill>
                  <a:ea typeface="黑体" pitchFamily="2" charset="-122"/>
                </a:endParaRPr>
              </a:p>
            </p:txBody>
          </p:sp>
          <p:sp>
            <p:nvSpPr>
              <p:cNvPr id="74" name="Rectangle 74"/>
              <p:cNvSpPr>
                <a:spLocks noChangeArrowheads="1"/>
              </p:cNvSpPr>
              <p:nvPr/>
            </p:nvSpPr>
            <p:spPr bwMode="auto">
              <a:xfrm>
                <a:off x="1247" y="2931"/>
                <a:ext cx="3266" cy="272"/>
              </a:xfrm>
              <a:prstGeom prst="rect">
                <a:avLst/>
              </a:prstGeom>
              <a:grpFill/>
              <a:ln w="28575">
                <a:noFill/>
                <a:miter lim="800000"/>
                <a:headEnd/>
                <a:tailEnd/>
              </a:ln>
              <a:effectLst/>
            </p:spPr>
            <p:txBody>
              <a:bodyPr wrap="none" anchor="ctr"/>
              <a:lstStyle/>
              <a:p>
                <a:endParaRPr lang="zh-CN" altLang="en-US"/>
              </a:p>
            </p:txBody>
          </p:sp>
        </p:grpSp>
        <p:sp>
          <p:nvSpPr>
            <p:cNvPr id="70" name="Text Box 76"/>
            <p:cNvSpPr txBox="1">
              <a:spLocks noChangeArrowheads="1"/>
            </p:cNvSpPr>
            <p:nvPr/>
          </p:nvSpPr>
          <p:spPr bwMode="auto">
            <a:xfrm>
              <a:off x="1202" y="2219"/>
              <a:ext cx="3283" cy="233"/>
            </a:xfrm>
            <a:prstGeom prst="rect">
              <a:avLst/>
            </a:prstGeom>
            <a:grpFill/>
            <a:ln w="9525">
              <a:noFill/>
              <a:miter lim="800000"/>
              <a:headEnd/>
              <a:tailEnd/>
            </a:ln>
            <a:effectLst/>
          </p:spPr>
          <p:txBody>
            <a:bodyPr wrap="none">
              <a:spAutoFit/>
            </a:bodyPr>
            <a:lstStyle/>
            <a:p>
              <a:r>
                <a:rPr lang="en-US" altLang="zh-CN" sz="1800" dirty="0">
                  <a:solidFill>
                    <a:schemeClr val="bg1"/>
                  </a:solidFill>
                </a:rPr>
                <a:t>1101000110101010110101011100010011010010</a:t>
              </a:r>
            </a:p>
          </p:txBody>
        </p:sp>
      </p:grpSp>
      <p:grpSp>
        <p:nvGrpSpPr>
          <p:cNvPr id="75" name="Group 81"/>
          <p:cNvGrpSpPr>
            <a:grpSpLocks/>
          </p:cNvGrpSpPr>
          <p:nvPr/>
        </p:nvGrpSpPr>
        <p:grpSpPr bwMode="auto">
          <a:xfrm>
            <a:off x="6604393" y="2015915"/>
            <a:ext cx="3678238" cy="823913"/>
            <a:chOff x="1703" y="2478"/>
            <a:chExt cx="2317" cy="519"/>
          </a:xfrm>
        </p:grpSpPr>
        <p:sp>
          <p:nvSpPr>
            <p:cNvPr id="76" name="Text Box 78"/>
            <p:cNvSpPr txBox="1">
              <a:spLocks noChangeArrowheads="1"/>
            </p:cNvSpPr>
            <p:nvPr/>
          </p:nvSpPr>
          <p:spPr bwMode="auto">
            <a:xfrm>
              <a:off x="1703" y="2745"/>
              <a:ext cx="2317" cy="252"/>
            </a:xfrm>
            <a:prstGeom prst="rect">
              <a:avLst/>
            </a:prstGeom>
            <a:noFill/>
            <a:ln w="9525">
              <a:noFill/>
              <a:miter lim="800000"/>
              <a:headEnd/>
              <a:tailEnd/>
            </a:ln>
            <a:effectLst/>
          </p:spPr>
          <p:txBody>
            <a:bodyPr wrap="square">
              <a:spAutoFit/>
            </a:bodyPr>
            <a:lstStyle/>
            <a:p>
              <a:pPr algn="ctr"/>
              <a:r>
                <a:rPr lang="zh-CN" altLang="en-US" sz="2000" dirty="0">
                  <a:solidFill>
                    <a:schemeClr val="tx1">
                      <a:lumMod val="85000"/>
                      <a:lumOff val="15000"/>
                    </a:schemeClr>
                  </a:solidFill>
                  <a:latin typeface="+mj-ea"/>
                  <a:ea typeface="+mj-ea"/>
                </a:rPr>
                <a:t>假定这个报文较长不便于传输</a:t>
              </a:r>
            </a:p>
          </p:txBody>
        </p:sp>
        <p:sp>
          <p:nvSpPr>
            <p:cNvPr id="77" name="Line 79"/>
            <p:cNvSpPr>
              <a:spLocks noChangeShapeType="1"/>
            </p:cNvSpPr>
            <p:nvPr/>
          </p:nvSpPr>
          <p:spPr bwMode="auto">
            <a:xfrm flipV="1">
              <a:off x="2789" y="2478"/>
              <a:ext cx="91" cy="267"/>
            </a:xfrm>
            <a:prstGeom prst="line">
              <a:avLst/>
            </a:prstGeom>
            <a:noFill/>
            <a:ln w="28575">
              <a:solidFill>
                <a:srgbClr val="333399"/>
              </a:solidFill>
              <a:round/>
              <a:headEnd/>
              <a:tailEnd type="triangle" w="med" len="med"/>
            </a:ln>
            <a:effectLst/>
          </p:spPr>
          <p:txBody>
            <a:bodyPr/>
            <a:lstStyle/>
            <a:p>
              <a:endParaRPr lang="zh-CN" altLang="en-US">
                <a:solidFill>
                  <a:schemeClr val="tx1">
                    <a:lumMod val="85000"/>
                    <a:lumOff val="15000"/>
                  </a:schemeClr>
                </a:solidFill>
                <a:latin typeface="+mj-ea"/>
                <a:ea typeface="+mj-ea"/>
              </a:endParaRPr>
            </a:p>
          </p:txBody>
        </p:sp>
      </p:grpSp>
      <p:sp>
        <p:nvSpPr>
          <p:cNvPr id="78" name="Rectangle 12"/>
          <p:cNvSpPr>
            <a:spLocks noChangeArrowheads="1"/>
          </p:cNvSpPr>
          <p:nvPr/>
        </p:nvSpPr>
        <p:spPr bwMode="auto">
          <a:xfrm>
            <a:off x="6400800" y="3591719"/>
            <a:ext cx="1727200" cy="431800"/>
          </a:xfrm>
          <a:prstGeom prst="rect">
            <a:avLst/>
          </a:prstGeom>
          <a:solidFill>
            <a:srgbClr val="74B836"/>
          </a:solidFill>
          <a:ln w="28575">
            <a:solidFill>
              <a:schemeClr val="tx1"/>
            </a:solidFill>
            <a:miter lim="800000"/>
            <a:headEnd/>
            <a:tailEnd/>
          </a:ln>
          <a:effectLst/>
        </p:spPr>
        <p:txBody>
          <a:bodyPr wrap="none" anchor="ctr"/>
          <a:lstStyle/>
          <a:p>
            <a:pPr algn="ctr"/>
            <a:r>
              <a:rPr lang="zh-CN" altLang="en-US" sz="2000">
                <a:solidFill>
                  <a:schemeClr val="bg1"/>
                </a:solidFill>
                <a:latin typeface="Tahoma" pitchFamily="34" charset="0"/>
                <a:ea typeface="黑体" pitchFamily="2" charset="-122"/>
              </a:rPr>
              <a:t>数     据</a:t>
            </a:r>
          </a:p>
        </p:txBody>
      </p:sp>
      <p:sp>
        <p:nvSpPr>
          <p:cNvPr id="79" name="Rectangle 13"/>
          <p:cNvSpPr>
            <a:spLocks noChangeArrowheads="1"/>
          </p:cNvSpPr>
          <p:nvPr/>
        </p:nvSpPr>
        <p:spPr bwMode="auto">
          <a:xfrm>
            <a:off x="8129587" y="3591719"/>
            <a:ext cx="1727200" cy="431800"/>
          </a:xfrm>
          <a:prstGeom prst="rect">
            <a:avLst/>
          </a:prstGeom>
          <a:solidFill>
            <a:srgbClr val="74B836"/>
          </a:solidFill>
          <a:ln w="28575">
            <a:solidFill>
              <a:schemeClr val="tx1"/>
            </a:solidFill>
            <a:miter lim="800000"/>
            <a:headEnd/>
            <a:tailEnd/>
          </a:ln>
          <a:effectLst/>
        </p:spPr>
        <p:txBody>
          <a:bodyPr wrap="none" anchor="ctr"/>
          <a:lstStyle/>
          <a:p>
            <a:pPr algn="ctr"/>
            <a:r>
              <a:rPr lang="zh-CN" altLang="en-US" sz="2000">
                <a:solidFill>
                  <a:schemeClr val="bg1"/>
                </a:solidFill>
                <a:latin typeface="Tahoma" pitchFamily="34" charset="0"/>
                <a:ea typeface="黑体" pitchFamily="2" charset="-122"/>
              </a:rPr>
              <a:t>数     据</a:t>
            </a:r>
          </a:p>
        </p:txBody>
      </p:sp>
      <p:sp>
        <p:nvSpPr>
          <p:cNvPr id="80" name="Rectangle 14"/>
          <p:cNvSpPr>
            <a:spLocks noChangeArrowheads="1"/>
          </p:cNvSpPr>
          <p:nvPr/>
        </p:nvSpPr>
        <p:spPr bwMode="auto">
          <a:xfrm>
            <a:off x="9858375" y="3591719"/>
            <a:ext cx="1727200" cy="431800"/>
          </a:xfrm>
          <a:prstGeom prst="rect">
            <a:avLst/>
          </a:prstGeom>
          <a:solidFill>
            <a:srgbClr val="74B836"/>
          </a:solidFill>
          <a:ln w="28575">
            <a:solidFill>
              <a:schemeClr val="tx1"/>
            </a:solidFill>
            <a:miter lim="800000"/>
            <a:headEnd/>
            <a:tailEnd/>
          </a:ln>
          <a:effectLst/>
        </p:spPr>
        <p:txBody>
          <a:bodyPr wrap="none" anchor="ctr"/>
          <a:lstStyle/>
          <a:p>
            <a:pPr algn="ctr"/>
            <a:r>
              <a:rPr lang="zh-CN" altLang="en-US" sz="2000" dirty="0">
                <a:solidFill>
                  <a:schemeClr val="bg1"/>
                </a:solidFill>
                <a:latin typeface="Tahoma" pitchFamily="34" charset="0"/>
                <a:ea typeface="黑体" pitchFamily="2" charset="-122"/>
              </a:rPr>
              <a:t>数     据</a:t>
            </a:r>
          </a:p>
        </p:txBody>
      </p:sp>
      <p:grpSp>
        <p:nvGrpSpPr>
          <p:cNvPr id="81" name="Group 15"/>
          <p:cNvGrpSpPr>
            <a:grpSpLocks/>
          </p:cNvGrpSpPr>
          <p:nvPr/>
        </p:nvGrpSpPr>
        <p:grpSpPr bwMode="auto">
          <a:xfrm>
            <a:off x="6400800" y="3136106"/>
            <a:ext cx="5184775" cy="396875"/>
            <a:chOff x="1247" y="1737"/>
            <a:chExt cx="3266" cy="250"/>
          </a:xfrm>
        </p:grpSpPr>
        <p:sp>
          <p:nvSpPr>
            <p:cNvPr id="82"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p:spPr>
          <p:txBody>
            <a:bodyPr wrap="none" anchor="ctr"/>
            <a:lstStyle/>
            <a:p>
              <a:endParaRPr lang="zh-CN" altLang="en-US"/>
            </a:p>
          </p:txBody>
        </p:sp>
        <p:sp>
          <p:nvSpPr>
            <p:cNvPr id="83" name="Text Box 3"/>
            <p:cNvSpPr txBox="1">
              <a:spLocks noChangeArrowheads="1"/>
            </p:cNvSpPr>
            <p:nvPr/>
          </p:nvSpPr>
          <p:spPr bwMode="auto">
            <a:xfrm>
              <a:off x="2699" y="1737"/>
              <a:ext cx="436" cy="250"/>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Times New Roman" pitchFamily="18" charset="0"/>
                  <a:ea typeface="黑体" pitchFamily="2" charset="-122"/>
                </a:rPr>
                <a:t>报文</a:t>
              </a:r>
            </a:p>
          </p:txBody>
        </p:sp>
      </p:grpSp>
      <p:sp>
        <p:nvSpPr>
          <p:cNvPr id="84" name="Rectangle 16"/>
          <p:cNvSpPr>
            <a:spLocks noChangeArrowheads="1"/>
          </p:cNvSpPr>
          <p:nvPr/>
        </p:nvSpPr>
        <p:spPr bwMode="auto">
          <a:xfrm>
            <a:off x="5386817" y="4220369"/>
            <a:ext cx="1013984" cy="431800"/>
          </a:xfrm>
          <a:prstGeom prst="rect">
            <a:avLst/>
          </a:prstGeom>
          <a:solidFill>
            <a:srgbClr val="FF0000"/>
          </a:solidFill>
          <a:ln w="28575">
            <a:noFill/>
            <a:miter lim="800000"/>
            <a:headEnd/>
            <a:tailEnd/>
          </a:ln>
          <a:effectLst/>
        </p:spPr>
        <p:txBody>
          <a:bodyPr wrap="none" anchor="ctr"/>
          <a:lstStyle/>
          <a:p>
            <a:pPr algn="ctr"/>
            <a:r>
              <a:rPr lang="zh-CN" altLang="en-US" sz="2000" dirty="0">
                <a:solidFill>
                  <a:schemeClr val="bg1"/>
                </a:solidFill>
                <a:latin typeface="Tahoma" pitchFamily="34" charset="0"/>
                <a:ea typeface="黑体" pitchFamily="2" charset="-122"/>
              </a:rPr>
              <a:t>首部</a:t>
            </a:r>
          </a:p>
        </p:txBody>
      </p:sp>
      <p:sp>
        <p:nvSpPr>
          <p:cNvPr id="85" name="Rectangle 19"/>
          <p:cNvSpPr>
            <a:spLocks noChangeArrowheads="1"/>
          </p:cNvSpPr>
          <p:nvPr/>
        </p:nvSpPr>
        <p:spPr bwMode="auto">
          <a:xfrm>
            <a:off x="6978649" y="5055394"/>
            <a:ext cx="1150938" cy="431800"/>
          </a:xfrm>
          <a:prstGeom prst="rect">
            <a:avLst/>
          </a:prstGeom>
          <a:solidFill>
            <a:srgbClr val="FF0000"/>
          </a:solidFill>
          <a:ln w="28575">
            <a:noFill/>
            <a:miter lim="800000"/>
            <a:headEnd/>
            <a:tailEnd/>
          </a:ln>
          <a:effectLst/>
        </p:spPr>
        <p:txBody>
          <a:bodyPr wrap="none" anchor="ctr"/>
          <a:lstStyle/>
          <a:p>
            <a:pPr algn="ctr"/>
            <a:r>
              <a:rPr lang="zh-CN" altLang="en-US" sz="2000">
                <a:solidFill>
                  <a:schemeClr val="bg1"/>
                </a:solidFill>
                <a:latin typeface="Tahoma" pitchFamily="34" charset="0"/>
                <a:ea typeface="黑体" pitchFamily="2" charset="-122"/>
              </a:rPr>
              <a:t>首部</a:t>
            </a:r>
          </a:p>
        </p:txBody>
      </p:sp>
      <p:sp>
        <p:nvSpPr>
          <p:cNvPr id="86" name="Rectangle 20"/>
          <p:cNvSpPr>
            <a:spLocks noChangeArrowheads="1"/>
          </p:cNvSpPr>
          <p:nvPr/>
        </p:nvSpPr>
        <p:spPr bwMode="auto">
          <a:xfrm>
            <a:off x="8511016" y="5893594"/>
            <a:ext cx="1316804" cy="431800"/>
          </a:xfrm>
          <a:prstGeom prst="rect">
            <a:avLst/>
          </a:prstGeom>
          <a:solidFill>
            <a:srgbClr val="FF0000"/>
          </a:solidFill>
          <a:ln w="28575">
            <a:noFill/>
            <a:miter lim="800000"/>
            <a:headEnd/>
            <a:tailEnd/>
          </a:ln>
          <a:effectLst/>
        </p:spPr>
        <p:txBody>
          <a:bodyPr wrap="none" anchor="ctr"/>
          <a:lstStyle/>
          <a:p>
            <a:pPr algn="ctr"/>
            <a:r>
              <a:rPr lang="zh-CN" altLang="en-US" sz="2000" dirty="0">
                <a:solidFill>
                  <a:schemeClr val="bg1"/>
                </a:solidFill>
                <a:latin typeface="Tahoma" pitchFamily="34" charset="0"/>
                <a:ea typeface="黑体" pitchFamily="2" charset="-122"/>
              </a:rPr>
              <a:t>首部</a:t>
            </a:r>
          </a:p>
        </p:txBody>
      </p:sp>
      <p:grpSp>
        <p:nvGrpSpPr>
          <p:cNvPr id="87" name="Group 25"/>
          <p:cNvGrpSpPr>
            <a:grpSpLocks/>
          </p:cNvGrpSpPr>
          <p:nvPr/>
        </p:nvGrpSpPr>
        <p:grpSpPr bwMode="auto">
          <a:xfrm>
            <a:off x="5826125" y="3658394"/>
            <a:ext cx="2303462" cy="488950"/>
            <a:chOff x="1973" y="2532"/>
            <a:chExt cx="1451" cy="308"/>
          </a:xfrm>
        </p:grpSpPr>
        <p:sp>
          <p:nvSpPr>
            <p:cNvPr id="88" name="AutoShape 21"/>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endParaRPr>
            </a:p>
          </p:txBody>
        </p:sp>
        <p:sp>
          <p:nvSpPr>
            <p:cNvPr id="89" name="Text Box 24"/>
            <p:cNvSpPr txBox="1">
              <a:spLocks noChangeArrowheads="1"/>
            </p:cNvSpPr>
            <p:nvPr/>
          </p:nvSpPr>
          <p:spPr bwMode="auto">
            <a:xfrm>
              <a:off x="2489" y="2532"/>
              <a:ext cx="547" cy="250"/>
            </a:xfrm>
            <a:prstGeom prst="rect">
              <a:avLst/>
            </a:prstGeom>
            <a:noFill/>
            <a:ln w="9525">
              <a:noFill/>
              <a:miter lim="800000"/>
              <a:headEnd/>
              <a:tailEnd/>
            </a:ln>
            <a:effectLst/>
          </p:spPr>
          <p:txBody>
            <a:bodyPr wrap="none">
              <a:spAutoFit/>
            </a:bodyPr>
            <a:lstStyle/>
            <a:p>
              <a:r>
                <a:rPr lang="zh-CN" altLang="en-US" sz="2000" dirty="0">
                  <a:solidFill>
                    <a:schemeClr val="tx1">
                      <a:lumMod val="75000"/>
                      <a:lumOff val="25000"/>
                    </a:schemeClr>
                  </a:solidFill>
                  <a:latin typeface="Tahoma" pitchFamily="34" charset="0"/>
                  <a:ea typeface="黑体" pitchFamily="2" charset="-122"/>
                </a:rPr>
                <a:t>分组</a:t>
              </a:r>
              <a:r>
                <a:rPr lang="zh-CN" altLang="en-US" sz="1000" dirty="0">
                  <a:solidFill>
                    <a:schemeClr val="tx1">
                      <a:lumMod val="75000"/>
                      <a:lumOff val="25000"/>
                    </a:schemeClr>
                  </a:solidFill>
                  <a:ea typeface="黑体" pitchFamily="2" charset="-122"/>
                </a:rPr>
                <a:t> </a:t>
              </a:r>
              <a:r>
                <a:rPr lang="en-US" altLang="zh-CN" sz="2000" dirty="0">
                  <a:solidFill>
                    <a:schemeClr val="tx1">
                      <a:lumMod val="75000"/>
                      <a:lumOff val="25000"/>
                    </a:schemeClr>
                  </a:solidFill>
                  <a:ea typeface="黑体" pitchFamily="2" charset="-122"/>
                </a:rPr>
                <a:t>1</a:t>
              </a:r>
            </a:p>
          </p:txBody>
        </p:sp>
      </p:grpSp>
      <p:grpSp>
        <p:nvGrpSpPr>
          <p:cNvPr id="90" name="Group 26"/>
          <p:cNvGrpSpPr>
            <a:grpSpLocks/>
          </p:cNvGrpSpPr>
          <p:nvPr/>
        </p:nvGrpSpPr>
        <p:grpSpPr bwMode="auto">
          <a:xfrm>
            <a:off x="7553325" y="4493419"/>
            <a:ext cx="2303462" cy="488950"/>
            <a:chOff x="1973" y="2532"/>
            <a:chExt cx="1451" cy="308"/>
          </a:xfrm>
        </p:grpSpPr>
        <p:sp>
          <p:nvSpPr>
            <p:cNvPr id="91" name="AutoShape 2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endParaRPr>
            </a:p>
          </p:txBody>
        </p:sp>
        <p:sp>
          <p:nvSpPr>
            <p:cNvPr id="92" name="Text Box 28"/>
            <p:cNvSpPr txBox="1">
              <a:spLocks noChangeArrowheads="1"/>
            </p:cNvSpPr>
            <p:nvPr/>
          </p:nvSpPr>
          <p:spPr bwMode="auto">
            <a:xfrm>
              <a:off x="2489" y="2532"/>
              <a:ext cx="547" cy="250"/>
            </a:xfrm>
            <a:prstGeom prst="rect">
              <a:avLst/>
            </a:prstGeom>
            <a:noFill/>
            <a:ln w="9525">
              <a:noFill/>
              <a:miter lim="800000"/>
              <a:headEnd/>
              <a:tailEnd/>
            </a:ln>
            <a:effectLst/>
          </p:spPr>
          <p:txBody>
            <a:bodyPr wrap="none">
              <a:spAutoFit/>
            </a:bodyPr>
            <a:lstStyle/>
            <a:p>
              <a:r>
                <a:rPr lang="zh-CN" altLang="en-US" sz="2000" dirty="0">
                  <a:solidFill>
                    <a:schemeClr val="tx1">
                      <a:lumMod val="75000"/>
                      <a:lumOff val="25000"/>
                    </a:schemeClr>
                  </a:solidFill>
                  <a:latin typeface="Tahoma" pitchFamily="34" charset="0"/>
                  <a:ea typeface="黑体" pitchFamily="2" charset="-122"/>
                </a:rPr>
                <a:t>分组</a:t>
              </a:r>
              <a:r>
                <a:rPr lang="zh-CN" altLang="en-US" sz="1000" dirty="0">
                  <a:solidFill>
                    <a:schemeClr val="tx1">
                      <a:lumMod val="75000"/>
                      <a:lumOff val="25000"/>
                    </a:schemeClr>
                  </a:solidFill>
                  <a:ea typeface="黑体" pitchFamily="2" charset="-122"/>
                </a:rPr>
                <a:t> </a:t>
              </a:r>
              <a:r>
                <a:rPr lang="en-US" altLang="zh-CN" sz="2000" dirty="0">
                  <a:solidFill>
                    <a:schemeClr val="tx1">
                      <a:lumMod val="75000"/>
                      <a:lumOff val="25000"/>
                    </a:schemeClr>
                  </a:solidFill>
                  <a:ea typeface="黑体" pitchFamily="2" charset="-122"/>
                </a:rPr>
                <a:t>2</a:t>
              </a:r>
            </a:p>
          </p:txBody>
        </p:sp>
      </p:grpSp>
      <p:grpSp>
        <p:nvGrpSpPr>
          <p:cNvPr id="96" name="Group 29"/>
          <p:cNvGrpSpPr>
            <a:grpSpLocks/>
          </p:cNvGrpSpPr>
          <p:nvPr/>
        </p:nvGrpSpPr>
        <p:grpSpPr bwMode="auto">
          <a:xfrm>
            <a:off x="9251558" y="5345906"/>
            <a:ext cx="2303462" cy="488950"/>
            <a:chOff x="1973" y="2532"/>
            <a:chExt cx="1451" cy="308"/>
          </a:xfrm>
        </p:grpSpPr>
        <p:sp>
          <p:nvSpPr>
            <p:cNvPr id="97" name="AutoShape 3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endParaRPr>
            </a:p>
          </p:txBody>
        </p:sp>
        <p:sp>
          <p:nvSpPr>
            <p:cNvPr id="103" name="Text Box 31"/>
            <p:cNvSpPr txBox="1">
              <a:spLocks noChangeArrowheads="1"/>
            </p:cNvSpPr>
            <p:nvPr/>
          </p:nvSpPr>
          <p:spPr bwMode="auto">
            <a:xfrm>
              <a:off x="2489" y="2532"/>
              <a:ext cx="547" cy="250"/>
            </a:xfrm>
            <a:prstGeom prst="rect">
              <a:avLst/>
            </a:prstGeom>
            <a:noFill/>
            <a:ln w="9525">
              <a:noFill/>
              <a:miter lim="800000"/>
              <a:headEnd/>
              <a:tailEnd/>
            </a:ln>
            <a:effectLst/>
          </p:spPr>
          <p:txBody>
            <a:bodyPr wrap="none">
              <a:spAutoFit/>
            </a:bodyPr>
            <a:lstStyle/>
            <a:p>
              <a:r>
                <a:rPr lang="zh-CN" altLang="en-US" sz="2000">
                  <a:solidFill>
                    <a:schemeClr val="tx1">
                      <a:lumMod val="75000"/>
                      <a:lumOff val="25000"/>
                    </a:schemeClr>
                  </a:solidFill>
                  <a:latin typeface="Tahoma" pitchFamily="34" charset="0"/>
                  <a:ea typeface="黑体" pitchFamily="2" charset="-122"/>
                </a:rPr>
                <a:t>分组</a:t>
              </a:r>
              <a:r>
                <a:rPr lang="zh-CN" altLang="en-US" sz="1000">
                  <a:solidFill>
                    <a:schemeClr val="tx1">
                      <a:lumMod val="75000"/>
                      <a:lumOff val="25000"/>
                    </a:schemeClr>
                  </a:solidFill>
                  <a:ea typeface="黑体" pitchFamily="2" charset="-122"/>
                </a:rPr>
                <a:t> </a:t>
              </a:r>
              <a:r>
                <a:rPr lang="en-US" altLang="zh-CN" sz="2000">
                  <a:solidFill>
                    <a:schemeClr val="tx1">
                      <a:lumMod val="75000"/>
                      <a:lumOff val="25000"/>
                    </a:schemeClr>
                  </a:solidFill>
                  <a:ea typeface="黑体" pitchFamily="2" charset="-122"/>
                </a:rPr>
                <a:t>3</a:t>
              </a:r>
            </a:p>
          </p:txBody>
        </p:sp>
      </p:grpSp>
      <p:sp>
        <p:nvSpPr>
          <p:cNvPr id="2" name="矩形 1"/>
          <p:cNvSpPr/>
          <p:nvPr/>
        </p:nvSpPr>
        <p:spPr>
          <a:xfrm>
            <a:off x="339395" y="5680690"/>
            <a:ext cx="4185761" cy="461665"/>
          </a:xfrm>
          <a:prstGeom prst="rect">
            <a:avLst/>
          </a:prstGeom>
        </p:spPr>
        <p:txBody>
          <a:bodyPr wrap="none">
            <a:spAutoFit/>
          </a:bodyPr>
          <a:lstStyle/>
          <a:p>
            <a:r>
              <a:rPr lang="zh-CN" altLang="en-US" dirty="0">
                <a:solidFill>
                  <a:srgbClr val="FF0000"/>
                </a:solidFill>
                <a:latin typeface="+mj-ea"/>
                <a:ea typeface="+mj-ea"/>
              </a:rPr>
              <a:t>请注意：现在左边是“前面”</a:t>
            </a:r>
          </a:p>
        </p:txBody>
      </p:sp>
    </p:spTree>
    <p:extLst>
      <p:ext uri="{BB962C8B-B14F-4D97-AF65-F5344CB8AC3E}">
        <p14:creationId xmlns:p14="http://schemas.microsoft.com/office/powerpoint/2010/main" val="5271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1"/>
                                        </p:tgtEl>
                                        <p:attrNameLst>
                                          <p:attrName>style.visibility</p:attrName>
                                        </p:attrNameLst>
                                      </p:cBhvr>
                                      <p:to>
                                        <p:strVal val="hidden"/>
                                      </p:to>
                                    </p:set>
                                  </p:childTnLst>
                                </p:cTn>
                              </p:par>
                            </p:childTnLst>
                          </p:cTn>
                        </p:par>
                        <p:par>
                          <p:cTn id="11" fill="hold">
                            <p:stCondLst>
                              <p:cond delay="0"/>
                            </p:stCondLst>
                            <p:childTnLst>
                              <p:par>
                                <p:cTn id="12" presetID="42" presetClass="path" presetSubtype="0" accel="50000" decel="50000" fill="hold" grpId="0" nodeType="afterEffect">
                                  <p:stCondLst>
                                    <p:cond delay="0"/>
                                  </p:stCondLst>
                                  <p:childTnLst>
                                    <p:animMotion origin="layout" path="M 2.5E-6 0.0 L 2.5E-6 0.09653 " pathEditMode="relative" rAng="0" ptsTypes="AA">
                                      <p:cBhvr>
                                        <p:cTn id="13" dur="1000" fill="hold"/>
                                        <p:tgtEl>
                                          <p:spTgt spid="78"/>
                                        </p:tgtEl>
                                        <p:attrNameLst>
                                          <p:attrName>ppt_x</p:attrName>
                                          <p:attrName>ppt_y</p:attrName>
                                        </p:attrNameLst>
                                      </p:cBhvr>
                                      <p:rCtr x="0" y="48"/>
                                    </p:animMotion>
                                  </p:childTnLst>
                                </p:cTn>
                              </p:par>
                            </p:childTnLst>
                          </p:cTn>
                        </p:par>
                        <p:par>
                          <p:cTn id="14" fill="hold">
                            <p:stCondLst>
                              <p:cond delay="1000"/>
                            </p:stCondLst>
                            <p:childTnLst>
                              <p:par>
                                <p:cTn id="15" presetID="1" presetClass="entr" presetSubtype="0" fill="hold" grpId="0" nodeType="afterEffect">
                                  <p:stCondLst>
                                    <p:cond delay="500"/>
                                  </p:stCondLst>
                                  <p:childTnLst>
                                    <p:set>
                                      <p:cBhvr>
                                        <p:cTn id="16" dur="1" fill="hold">
                                          <p:stCondLst>
                                            <p:cond delay="0"/>
                                          </p:stCondLst>
                                        </p:cTn>
                                        <p:tgtEl>
                                          <p:spTgt spid="84"/>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500"/>
                                  </p:stCondLst>
                                  <p:childTnLst>
                                    <p:set>
                                      <p:cBhvr>
                                        <p:cTn id="19" dur="1" fill="hold">
                                          <p:stCondLst>
                                            <p:cond delay="0"/>
                                          </p:stCondLst>
                                        </p:cTn>
                                        <p:tgtEl>
                                          <p:spTgt spid="87"/>
                                        </p:tgtEl>
                                        <p:attrNameLst>
                                          <p:attrName>style.visibility</p:attrName>
                                        </p:attrNameLst>
                                      </p:cBhvr>
                                      <p:to>
                                        <p:strVal val="visible"/>
                                      </p:to>
                                    </p:set>
                                  </p:childTnLst>
                                </p:cTn>
                              </p:par>
                            </p:childTnLst>
                          </p:cTn>
                        </p:par>
                        <p:par>
                          <p:cTn id="20" fill="hold">
                            <p:stCondLst>
                              <p:cond delay="2000"/>
                            </p:stCondLst>
                            <p:childTnLst>
                              <p:par>
                                <p:cTn id="21" presetID="42" presetClass="path" presetSubtype="0" accel="50000" decel="50000" fill="hold" grpId="0" nodeType="afterEffect">
                                  <p:stCondLst>
                                    <p:cond delay="500"/>
                                  </p:stCondLst>
                                  <p:childTnLst>
                                    <p:animMotion origin="layout" path="M 0.0 -1.96532E-6 L 0.0 0.22035 " pathEditMode="relative" rAng="0" ptsTypes="AA">
                                      <p:cBhvr>
                                        <p:cTn id="22" dur="1000" fill="hold"/>
                                        <p:tgtEl>
                                          <p:spTgt spid="79"/>
                                        </p:tgtEl>
                                        <p:attrNameLst>
                                          <p:attrName>ppt_x</p:attrName>
                                          <p:attrName>ppt_y</p:attrName>
                                        </p:attrNameLst>
                                      </p:cBhvr>
                                      <p:rCtr x="0" y="110"/>
                                    </p:animMotion>
                                  </p:childTnLst>
                                </p:cTn>
                              </p:par>
                            </p:childTnLst>
                          </p:cTn>
                        </p:par>
                        <p:par>
                          <p:cTn id="23" fill="hold">
                            <p:stCondLst>
                              <p:cond delay="3500"/>
                            </p:stCondLst>
                            <p:childTnLst>
                              <p:par>
                                <p:cTn id="24" presetID="1" presetClass="entr" presetSubtype="0" fill="hold" grpId="0" nodeType="afterEffect">
                                  <p:stCondLst>
                                    <p:cond delay="500"/>
                                  </p:stCondLst>
                                  <p:childTnLst>
                                    <p:set>
                                      <p:cBhvr>
                                        <p:cTn id="25" dur="1" fill="hold">
                                          <p:stCondLst>
                                            <p:cond delay="0"/>
                                          </p:stCondLst>
                                        </p:cTn>
                                        <p:tgtEl>
                                          <p:spTgt spid="85"/>
                                        </p:tgtEl>
                                        <p:attrNameLst>
                                          <p:attrName>style.visibility</p:attrName>
                                        </p:attrNameLst>
                                      </p:cBhvr>
                                      <p:to>
                                        <p:strVal val="visible"/>
                                      </p:to>
                                    </p:set>
                                  </p:childTnLst>
                                </p:cTn>
                              </p:par>
                            </p:childTnLst>
                          </p:cTn>
                        </p:par>
                        <p:par>
                          <p:cTn id="26" fill="hold">
                            <p:stCondLst>
                              <p:cond delay="4000"/>
                            </p:stCondLst>
                            <p:childTnLst>
                              <p:par>
                                <p:cTn id="27" presetID="1" presetClass="entr" presetSubtype="0" fill="hold" nodeType="afterEffect">
                                  <p:stCondLst>
                                    <p:cond delay="500"/>
                                  </p:stCondLst>
                                  <p:childTnLst>
                                    <p:set>
                                      <p:cBhvr>
                                        <p:cTn id="28" dur="1" fill="hold">
                                          <p:stCondLst>
                                            <p:cond delay="0"/>
                                          </p:stCondLst>
                                        </p:cTn>
                                        <p:tgtEl>
                                          <p:spTgt spid="90"/>
                                        </p:tgtEl>
                                        <p:attrNameLst>
                                          <p:attrName>style.visibility</p:attrName>
                                        </p:attrNameLst>
                                      </p:cBhvr>
                                      <p:to>
                                        <p:strVal val="visible"/>
                                      </p:to>
                                    </p:set>
                                  </p:childTnLst>
                                </p:cTn>
                              </p:par>
                            </p:childTnLst>
                          </p:cTn>
                        </p:par>
                        <p:par>
                          <p:cTn id="29" fill="hold">
                            <p:stCondLst>
                              <p:cond delay="4500"/>
                            </p:stCondLst>
                            <p:childTnLst>
                              <p:par>
                                <p:cTn id="30" presetID="42" presetClass="path" presetSubtype="0" accel="50000" decel="50000" fill="hold" grpId="0" nodeType="afterEffect">
                                  <p:stCondLst>
                                    <p:cond delay="500"/>
                                  </p:stCondLst>
                                  <p:childTnLst>
                                    <p:animMotion origin="layout" path="M -2.5E-6 -1.96532E-6 L -2.5E-6 0.34613 " pathEditMode="relative" rAng="0" ptsTypes="AA">
                                      <p:cBhvr>
                                        <p:cTn id="31" dur="1000" fill="hold"/>
                                        <p:tgtEl>
                                          <p:spTgt spid="80"/>
                                        </p:tgtEl>
                                        <p:attrNameLst>
                                          <p:attrName>ppt_x</p:attrName>
                                          <p:attrName>ppt_y</p:attrName>
                                        </p:attrNameLst>
                                      </p:cBhvr>
                                      <p:rCtr x="0" y="173"/>
                                    </p:animMotion>
                                  </p:childTnLst>
                                </p:cTn>
                              </p:par>
                            </p:childTnLst>
                          </p:cTn>
                        </p:par>
                        <p:par>
                          <p:cTn id="32" fill="hold">
                            <p:stCondLst>
                              <p:cond delay="6000"/>
                            </p:stCondLst>
                            <p:childTnLst>
                              <p:par>
                                <p:cTn id="33" presetID="1" presetClass="entr" presetSubtype="0" fill="hold" grpId="0" nodeType="afterEffect">
                                  <p:stCondLst>
                                    <p:cond delay="500"/>
                                  </p:stCondLst>
                                  <p:childTnLst>
                                    <p:set>
                                      <p:cBhvr>
                                        <p:cTn id="34" dur="1" fill="hold">
                                          <p:stCondLst>
                                            <p:cond delay="0"/>
                                          </p:stCondLst>
                                        </p:cTn>
                                        <p:tgtEl>
                                          <p:spTgt spid="86"/>
                                        </p:tgtEl>
                                        <p:attrNameLst>
                                          <p:attrName>style.visibility</p:attrName>
                                        </p:attrNameLst>
                                      </p:cBhvr>
                                      <p:to>
                                        <p:strVal val="visible"/>
                                      </p:to>
                                    </p:set>
                                  </p:childTnLst>
                                </p:cTn>
                              </p:par>
                            </p:childTnLst>
                          </p:cTn>
                        </p:par>
                        <p:par>
                          <p:cTn id="35" fill="hold">
                            <p:stCondLst>
                              <p:cond delay="6500"/>
                            </p:stCondLst>
                            <p:childTnLst>
                              <p:par>
                                <p:cTn id="36" presetID="1" presetClass="entr" presetSubtype="0" fill="hold" nodeType="afterEffect">
                                  <p:stCondLst>
                                    <p:cond delay="500"/>
                                  </p:stCondLst>
                                  <p:childTnLst>
                                    <p:set>
                                      <p:cBhvr>
                                        <p:cTn id="37"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4" grpId="0" animBg="1"/>
      <p:bldP spid="85" grpId="0" animBg="1"/>
      <p:bldP spid="8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分组交换的传输单元</a:t>
            </a:r>
          </a:p>
        </p:txBody>
      </p:sp>
      <p:sp>
        <p:nvSpPr>
          <p:cNvPr id="41" name="矩形 40"/>
          <p:cNvSpPr/>
          <p:nvPr/>
        </p:nvSpPr>
        <p:spPr>
          <a:xfrm>
            <a:off x="-28575" y="838994"/>
            <a:ext cx="3765550" cy="60205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内容占位符 3"/>
          <p:cNvSpPr>
            <a:spLocks noGrp="1"/>
          </p:cNvSpPr>
          <p:nvPr>
            <p:ph idx="4294967295"/>
          </p:nvPr>
        </p:nvSpPr>
        <p:spPr>
          <a:xfrm>
            <a:off x="205851" y="1905794"/>
            <a:ext cx="3378724" cy="3886200"/>
          </a:xfrm>
          <a:prstGeom prst="rect">
            <a:avLst/>
          </a:prstGeom>
        </p:spPr>
        <p:txBody>
          <a:bodyPr>
            <a:normAutofit/>
          </a:bodyPr>
          <a:lstStyle/>
          <a:p>
            <a:pPr>
              <a:lnSpc>
                <a:spcPct val="170000"/>
              </a:lnSpc>
              <a:spcBef>
                <a:spcPct val="10000"/>
              </a:spcBef>
            </a:pPr>
            <a:r>
              <a:rPr lang="zh-CN" altLang="en-US" dirty="0"/>
              <a:t>分组交换网以“</a:t>
            </a:r>
            <a:r>
              <a:rPr lang="zh-CN" altLang="en-US" dirty="0">
                <a:solidFill>
                  <a:srgbClr val="FF0000"/>
                </a:solidFill>
              </a:rPr>
              <a:t>分组</a:t>
            </a:r>
            <a:r>
              <a:rPr lang="zh-CN" altLang="en-US" dirty="0"/>
              <a:t>”作为数据传输单元。</a:t>
            </a:r>
          </a:p>
          <a:p>
            <a:pPr>
              <a:lnSpc>
                <a:spcPct val="170000"/>
              </a:lnSpc>
              <a:spcBef>
                <a:spcPct val="10000"/>
              </a:spcBef>
            </a:pPr>
            <a:r>
              <a:rPr lang="zh-CN" altLang="en-US" dirty="0">
                <a:solidFill>
                  <a:srgbClr val="FF0000"/>
                </a:solidFill>
              </a:rPr>
              <a:t>依次</a:t>
            </a:r>
            <a:r>
              <a:rPr lang="zh-CN" altLang="en-US" dirty="0"/>
              <a:t>把各分组发送到接收端（假定接收端在左边）。</a:t>
            </a:r>
          </a:p>
        </p:txBody>
      </p:sp>
      <p:grpSp>
        <p:nvGrpSpPr>
          <p:cNvPr id="94" name="Group 22"/>
          <p:cNvGrpSpPr>
            <a:grpSpLocks/>
          </p:cNvGrpSpPr>
          <p:nvPr/>
        </p:nvGrpSpPr>
        <p:grpSpPr bwMode="auto">
          <a:xfrm>
            <a:off x="4587109" y="1433213"/>
            <a:ext cx="3435265" cy="993775"/>
            <a:chOff x="884" y="2078"/>
            <a:chExt cx="1452" cy="626"/>
          </a:xfrm>
        </p:grpSpPr>
        <p:sp>
          <p:nvSpPr>
            <p:cNvPr id="95" name="Rectangle 2"/>
            <p:cNvSpPr>
              <a:spLocks noChangeArrowheads="1"/>
            </p:cNvSpPr>
            <p:nvPr/>
          </p:nvSpPr>
          <p:spPr bwMode="auto">
            <a:xfrm>
              <a:off x="1247" y="2432"/>
              <a:ext cx="1088" cy="272"/>
            </a:xfrm>
            <a:prstGeom prst="rect">
              <a:avLst/>
            </a:prstGeom>
            <a:solidFill>
              <a:schemeClr val="accent5"/>
            </a:solidFill>
            <a:ln w="28575">
              <a:solidFill>
                <a:schemeClr val="tx1"/>
              </a:solidFill>
              <a:miter lim="800000"/>
              <a:headEnd/>
              <a:tailEnd/>
            </a:ln>
            <a:effectLst/>
          </p:spPr>
          <p:txBody>
            <a:bodyPr wrap="none" anchor="ctr"/>
            <a:lstStyle/>
            <a:p>
              <a:pPr algn="ctr"/>
              <a:r>
                <a:rPr lang="zh-CN" altLang="en-US" sz="2000">
                  <a:solidFill>
                    <a:schemeClr val="bg1"/>
                  </a:solidFill>
                  <a:latin typeface="+mj-ea"/>
                  <a:ea typeface="+mj-ea"/>
                </a:rPr>
                <a:t>数     据</a:t>
              </a:r>
            </a:p>
          </p:txBody>
        </p:sp>
        <p:sp>
          <p:nvSpPr>
            <p:cNvPr id="98" name="Rectangle 10"/>
            <p:cNvSpPr>
              <a:spLocks noChangeArrowheads="1"/>
            </p:cNvSpPr>
            <p:nvPr/>
          </p:nvSpPr>
          <p:spPr bwMode="auto">
            <a:xfrm>
              <a:off x="884" y="2432"/>
              <a:ext cx="363" cy="272"/>
            </a:xfrm>
            <a:prstGeom prst="rect">
              <a:avLst/>
            </a:prstGeom>
            <a:solidFill>
              <a:srgbClr val="7CC43A"/>
            </a:solidFill>
            <a:ln w="2857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首部</a:t>
              </a:r>
            </a:p>
          </p:txBody>
        </p:sp>
        <p:grpSp>
          <p:nvGrpSpPr>
            <p:cNvPr id="99" name="Group 13"/>
            <p:cNvGrpSpPr>
              <a:grpSpLocks/>
            </p:cNvGrpSpPr>
            <p:nvPr/>
          </p:nvGrpSpPr>
          <p:grpSpPr bwMode="auto">
            <a:xfrm>
              <a:off x="885" y="2078"/>
              <a:ext cx="1451" cy="308"/>
              <a:chOff x="1973" y="2532"/>
              <a:chExt cx="1451" cy="308"/>
            </a:xfrm>
          </p:grpSpPr>
          <p:sp>
            <p:nvSpPr>
              <p:cNvPr id="100"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latin typeface="+mj-ea"/>
                  <a:ea typeface="+mj-ea"/>
                </a:endParaRPr>
              </a:p>
            </p:txBody>
          </p:sp>
          <p:sp>
            <p:nvSpPr>
              <p:cNvPr id="101" name="Text Box 15"/>
              <p:cNvSpPr txBox="1">
                <a:spLocks noChangeArrowheads="1"/>
              </p:cNvSpPr>
              <p:nvPr/>
            </p:nvSpPr>
            <p:spPr bwMode="auto">
              <a:xfrm>
                <a:off x="2489" y="2532"/>
                <a:ext cx="381" cy="252"/>
              </a:xfrm>
              <a:prstGeom prst="rect">
                <a:avLst/>
              </a:prstGeom>
              <a:noFill/>
              <a:ln w="9525">
                <a:noFill/>
                <a:miter lim="800000"/>
                <a:headEnd/>
                <a:tailEnd/>
              </a:ln>
              <a:effectLst/>
            </p:spPr>
            <p:txBody>
              <a:bodyPr wrap="none">
                <a:spAutoFit/>
              </a:bodyPr>
              <a:lstStyle/>
              <a:p>
                <a:r>
                  <a:rPr lang="zh-CN" altLang="en-US" sz="2000" dirty="0">
                    <a:solidFill>
                      <a:schemeClr val="tx1">
                        <a:lumMod val="85000"/>
                        <a:lumOff val="15000"/>
                      </a:schemeClr>
                    </a:solidFill>
                    <a:latin typeface="+mj-ea"/>
                    <a:ea typeface="+mj-ea"/>
                  </a:rPr>
                  <a:t>分组</a:t>
                </a:r>
                <a:r>
                  <a:rPr lang="zh-CN" altLang="en-US" sz="1400" dirty="0">
                    <a:solidFill>
                      <a:schemeClr val="tx1">
                        <a:lumMod val="85000"/>
                        <a:lumOff val="15000"/>
                      </a:schemeClr>
                    </a:solidFill>
                    <a:latin typeface="+mj-ea"/>
                    <a:ea typeface="+mj-ea"/>
                  </a:rPr>
                  <a:t> </a:t>
                </a:r>
                <a:r>
                  <a:rPr lang="en-US" altLang="zh-CN" sz="2000" dirty="0">
                    <a:solidFill>
                      <a:schemeClr val="tx1">
                        <a:lumMod val="85000"/>
                        <a:lumOff val="15000"/>
                      </a:schemeClr>
                    </a:solidFill>
                    <a:latin typeface="+mj-ea"/>
                    <a:ea typeface="+mj-ea"/>
                  </a:rPr>
                  <a:t>1</a:t>
                </a:r>
              </a:p>
            </p:txBody>
          </p:sp>
        </p:grpSp>
      </p:grpSp>
      <p:grpSp>
        <p:nvGrpSpPr>
          <p:cNvPr id="102" name="Group 23"/>
          <p:cNvGrpSpPr>
            <a:grpSpLocks/>
          </p:cNvGrpSpPr>
          <p:nvPr/>
        </p:nvGrpSpPr>
        <p:grpSpPr bwMode="auto">
          <a:xfrm>
            <a:off x="6316677" y="2596928"/>
            <a:ext cx="3432898" cy="993775"/>
            <a:chOff x="1973" y="2623"/>
            <a:chExt cx="1451" cy="626"/>
          </a:xfrm>
        </p:grpSpPr>
        <p:sp>
          <p:nvSpPr>
            <p:cNvPr id="104" name="Rectangle 3"/>
            <p:cNvSpPr>
              <a:spLocks noChangeArrowheads="1"/>
            </p:cNvSpPr>
            <p:nvPr/>
          </p:nvSpPr>
          <p:spPr bwMode="auto">
            <a:xfrm>
              <a:off x="2336" y="2977"/>
              <a:ext cx="1088" cy="272"/>
            </a:xfrm>
            <a:prstGeom prst="rect">
              <a:avLst/>
            </a:prstGeom>
            <a:solidFill>
              <a:schemeClr val="accent5"/>
            </a:solidFill>
            <a:ln w="2857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数     据</a:t>
              </a:r>
            </a:p>
          </p:txBody>
        </p:sp>
        <p:sp>
          <p:nvSpPr>
            <p:cNvPr id="105" name="Rectangle 11"/>
            <p:cNvSpPr>
              <a:spLocks noChangeArrowheads="1"/>
            </p:cNvSpPr>
            <p:nvPr/>
          </p:nvSpPr>
          <p:spPr bwMode="auto">
            <a:xfrm>
              <a:off x="1973" y="2977"/>
              <a:ext cx="363" cy="272"/>
            </a:xfrm>
            <a:prstGeom prst="rect">
              <a:avLst/>
            </a:prstGeom>
            <a:solidFill>
              <a:schemeClr val="accent3"/>
            </a:solidFill>
            <a:ln w="2857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首部</a:t>
              </a:r>
            </a:p>
          </p:txBody>
        </p:sp>
        <p:grpSp>
          <p:nvGrpSpPr>
            <p:cNvPr id="106" name="Group 16"/>
            <p:cNvGrpSpPr>
              <a:grpSpLocks/>
            </p:cNvGrpSpPr>
            <p:nvPr/>
          </p:nvGrpSpPr>
          <p:grpSpPr bwMode="auto">
            <a:xfrm>
              <a:off x="1973" y="2623"/>
              <a:ext cx="1451" cy="308"/>
              <a:chOff x="1973" y="2532"/>
              <a:chExt cx="1451" cy="308"/>
            </a:xfrm>
          </p:grpSpPr>
          <p:sp>
            <p:nvSpPr>
              <p:cNvPr id="107"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latin typeface="+mj-ea"/>
                  <a:ea typeface="+mj-ea"/>
                </a:endParaRPr>
              </a:p>
            </p:txBody>
          </p:sp>
          <p:sp>
            <p:nvSpPr>
              <p:cNvPr id="108" name="Text Box 18"/>
              <p:cNvSpPr txBox="1">
                <a:spLocks noChangeArrowheads="1"/>
              </p:cNvSpPr>
              <p:nvPr/>
            </p:nvSpPr>
            <p:spPr bwMode="auto">
              <a:xfrm>
                <a:off x="2489" y="2532"/>
                <a:ext cx="375" cy="252"/>
              </a:xfrm>
              <a:prstGeom prst="rect">
                <a:avLst/>
              </a:prstGeom>
              <a:noFill/>
              <a:ln w="9525">
                <a:noFill/>
                <a:miter lim="800000"/>
                <a:headEnd/>
                <a:tailEnd/>
              </a:ln>
              <a:effectLst/>
            </p:spPr>
            <p:txBody>
              <a:bodyPr wrap="none">
                <a:spAutoFit/>
              </a:bodyPr>
              <a:lstStyle/>
              <a:p>
                <a:r>
                  <a:rPr lang="zh-CN" altLang="en-US" sz="2000" dirty="0">
                    <a:solidFill>
                      <a:schemeClr val="tx1">
                        <a:lumMod val="85000"/>
                        <a:lumOff val="15000"/>
                      </a:schemeClr>
                    </a:solidFill>
                    <a:latin typeface="+mj-ea"/>
                    <a:ea typeface="+mj-ea"/>
                  </a:rPr>
                  <a:t>分组</a:t>
                </a:r>
                <a:r>
                  <a:rPr lang="zh-CN" altLang="en-US" sz="1000" dirty="0">
                    <a:solidFill>
                      <a:schemeClr val="tx1">
                        <a:lumMod val="85000"/>
                        <a:lumOff val="15000"/>
                      </a:schemeClr>
                    </a:solidFill>
                    <a:latin typeface="+mj-ea"/>
                    <a:ea typeface="+mj-ea"/>
                  </a:rPr>
                  <a:t> </a:t>
                </a:r>
                <a:r>
                  <a:rPr lang="en-US" altLang="zh-CN" sz="2000" dirty="0">
                    <a:solidFill>
                      <a:schemeClr val="tx1">
                        <a:lumMod val="85000"/>
                        <a:lumOff val="15000"/>
                      </a:schemeClr>
                    </a:solidFill>
                    <a:latin typeface="+mj-ea"/>
                    <a:ea typeface="+mj-ea"/>
                  </a:rPr>
                  <a:t>2</a:t>
                </a:r>
              </a:p>
            </p:txBody>
          </p:sp>
        </p:grpSp>
      </p:grpSp>
      <p:grpSp>
        <p:nvGrpSpPr>
          <p:cNvPr id="109" name="Group 24"/>
          <p:cNvGrpSpPr>
            <a:grpSpLocks/>
          </p:cNvGrpSpPr>
          <p:nvPr/>
        </p:nvGrpSpPr>
        <p:grpSpPr bwMode="auto">
          <a:xfrm>
            <a:off x="8040763" y="3768802"/>
            <a:ext cx="3442361" cy="981075"/>
            <a:chOff x="3061" y="3167"/>
            <a:chExt cx="1455" cy="618"/>
          </a:xfrm>
        </p:grpSpPr>
        <p:sp>
          <p:nvSpPr>
            <p:cNvPr id="110" name="Rectangle 4"/>
            <p:cNvSpPr>
              <a:spLocks noChangeArrowheads="1"/>
            </p:cNvSpPr>
            <p:nvPr/>
          </p:nvSpPr>
          <p:spPr bwMode="auto">
            <a:xfrm>
              <a:off x="3428" y="3513"/>
              <a:ext cx="1088" cy="272"/>
            </a:xfrm>
            <a:prstGeom prst="rect">
              <a:avLst/>
            </a:prstGeom>
            <a:solidFill>
              <a:schemeClr val="accent5"/>
            </a:solidFill>
            <a:ln w="2857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数     据</a:t>
              </a:r>
            </a:p>
          </p:txBody>
        </p:sp>
        <p:sp>
          <p:nvSpPr>
            <p:cNvPr id="111" name="Rectangle 12"/>
            <p:cNvSpPr>
              <a:spLocks noChangeArrowheads="1"/>
            </p:cNvSpPr>
            <p:nvPr/>
          </p:nvSpPr>
          <p:spPr bwMode="auto">
            <a:xfrm>
              <a:off x="3061" y="3512"/>
              <a:ext cx="363" cy="272"/>
            </a:xfrm>
            <a:prstGeom prst="rect">
              <a:avLst/>
            </a:prstGeom>
            <a:solidFill>
              <a:srgbClr val="7CC43A"/>
            </a:solidFill>
            <a:ln w="2857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首部</a:t>
              </a:r>
            </a:p>
          </p:txBody>
        </p:sp>
        <p:grpSp>
          <p:nvGrpSpPr>
            <p:cNvPr id="112" name="Group 19"/>
            <p:cNvGrpSpPr>
              <a:grpSpLocks/>
            </p:cNvGrpSpPr>
            <p:nvPr/>
          </p:nvGrpSpPr>
          <p:grpSpPr bwMode="auto">
            <a:xfrm>
              <a:off x="3061" y="3167"/>
              <a:ext cx="1451" cy="308"/>
              <a:chOff x="1973" y="2532"/>
              <a:chExt cx="1451" cy="308"/>
            </a:xfrm>
          </p:grpSpPr>
          <p:sp>
            <p:nvSpPr>
              <p:cNvPr id="113"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latin typeface="+mj-ea"/>
                  <a:ea typeface="+mj-ea"/>
                </a:endParaRPr>
              </a:p>
            </p:txBody>
          </p:sp>
          <p:sp>
            <p:nvSpPr>
              <p:cNvPr id="114" name="Text Box 21"/>
              <p:cNvSpPr txBox="1">
                <a:spLocks noChangeArrowheads="1"/>
              </p:cNvSpPr>
              <p:nvPr/>
            </p:nvSpPr>
            <p:spPr bwMode="auto">
              <a:xfrm>
                <a:off x="2489" y="2532"/>
                <a:ext cx="378" cy="252"/>
              </a:xfrm>
              <a:prstGeom prst="rect">
                <a:avLst/>
              </a:prstGeom>
              <a:noFill/>
              <a:ln w="9525">
                <a:noFill/>
                <a:miter lim="800000"/>
                <a:headEnd/>
                <a:tailEnd/>
              </a:ln>
              <a:effectLst/>
            </p:spPr>
            <p:txBody>
              <a:bodyPr wrap="none">
                <a:spAutoFit/>
              </a:bodyPr>
              <a:lstStyle/>
              <a:p>
                <a:r>
                  <a:rPr lang="zh-CN" altLang="en-US" sz="2000" dirty="0">
                    <a:solidFill>
                      <a:schemeClr val="tx1">
                        <a:lumMod val="85000"/>
                        <a:lumOff val="15000"/>
                      </a:schemeClr>
                    </a:solidFill>
                    <a:latin typeface="+mj-ea"/>
                    <a:ea typeface="+mj-ea"/>
                  </a:rPr>
                  <a:t>分组</a:t>
                </a:r>
                <a:r>
                  <a:rPr lang="zh-CN" altLang="en-US" sz="1200" dirty="0">
                    <a:solidFill>
                      <a:schemeClr val="tx1">
                        <a:lumMod val="85000"/>
                        <a:lumOff val="15000"/>
                      </a:schemeClr>
                    </a:solidFill>
                    <a:latin typeface="+mj-ea"/>
                    <a:ea typeface="+mj-ea"/>
                  </a:rPr>
                  <a:t> </a:t>
                </a:r>
                <a:r>
                  <a:rPr lang="en-US" altLang="zh-CN" sz="2000" dirty="0">
                    <a:solidFill>
                      <a:schemeClr val="tx1">
                        <a:lumMod val="85000"/>
                        <a:lumOff val="15000"/>
                      </a:schemeClr>
                    </a:solidFill>
                    <a:latin typeface="+mj-ea"/>
                    <a:ea typeface="+mj-ea"/>
                  </a:rPr>
                  <a:t>3</a:t>
                </a:r>
              </a:p>
            </p:txBody>
          </p:sp>
        </p:grpSp>
      </p:gr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888" y="5868194"/>
            <a:ext cx="8452287"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53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0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1" end="1"/>
                                            </p:txEl>
                                          </p:spTgt>
                                        </p:tgtEl>
                                        <p:attrNameLst>
                                          <p:attrName>style.visibility</p:attrName>
                                        </p:attrNameLst>
                                      </p:cBhvr>
                                      <p:to>
                                        <p:strVal val="visible"/>
                                      </p:to>
                                    </p:set>
                                  </p:childTnLst>
                                </p:cTn>
                              </p:par>
                            </p:childTnLst>
                          </p:cTn>
                        </p:par>
                        <p:par>
                          <p:cTn id="17" fill="hold">
                            <p:stCondLst>
                              <p:cond delay="0"/>
                            </p:stCondLst>
                            <p:childTnLst>
                              <p:par>
                                <p:cTn id="18" presetID="2" presetClass="exit" presetSubtype="8" fill="hold" nodeType="afterEffect">
                                  <p:stCondLst>
                                    <p:cond delay="0"/>
                                  </p:stCondLst>
                                  <p:childTnLst>
                                    <p:anim calcmode="lin" valueType="num">
                                      <p:cBhvr additive="base">
                                        <p:cTn id="19" dur="2000"/>
                                        <p:tgtEl>
                                          <p:spTgt spid="94"/>
                                        </p:tgtEl>
                                        <p:attrNameLst>
                                          <p:attrName>ppt_x</p:attrName>
                                        </p:attrNameLst>
                                      </p:cBhvr>
                                      <p:tavLst>
                                        <p:tav tm="0">
                                          <p:val>
                                            <p:strVal val="ppt_x"/>
                                          </p:val>
                                        </p:tav>
                                        <p:tav tm="100000">
                                          <p:val>
                                            <p:strVal val="0-ppt_w/2"/>
                                          </p:val>
                                        </p:tav>
                                      </p:tavLst>
                                    </p:anim>
                                    <p:anim calcmode="lin" valueType="num">
                                      <p:cBhvr additive="base">
                                        <p:cTn id="20" dur="2000"/>
                                        <p:tgtEl>
                                          <p:spTgt spid="94"/>
                                        </p:tgtEl>
                                        <p:attrNameLst>
                                          <p:attrName>ppt_y</p:attrName>
                                        </p:attrNameLst>
                                      </p:cBhvr>
                                      <p:tavLst>
                                        <p:tav tm="0">
                                          <p:val>
                                            <p:strVal val="ppt_y"/>
                                          </p:val>
                                        </p:tav>
                                        <p:tav tm="100000">
                                          <p:val>
                                            <p:strVal val="ppt_y"/>
                                          </p:val>
                                        </p:tav>
                                      </p:tavLst>
                                    </p:anim>
                                    <p:set>
                                      <p:cBhvr>
                                        <p:cTn id="21" dur="1" fill="hold">
                                          <p:stCondLst>
                                            <p:cond delay="1999"/>
                                          </p:stCondLst>
                                        </p:cTn>
                                        <p:tgtEl>
                                          <p:spTgt spid="94"/>
                                        </p:tgtEl>
                                        <p:attrNameLst>
                                          <p:attrName>style.visibility</p:attrName>
                                        </p:attrNameLst>
                                      </p:cBhvr>
                                      <p:to>
                                        <p:strVal val="hidden"/>
                                      </p:to>
                                    </p:set>
                                  </p:childTnLst>
                                </p:cTn>
                              </p:par>
                            </p:childTnLst>
                          </p:cTn>
                        </p:par>
                        <p:par>
                          <p:cTn id="22" fill="hold">
                            <p:stCondLst>
                              <p:cond delay="2000"/>
                            </p:stCondLst>
                            <p:childTnLst>
                              <p:par>
                                <p:cTn id="23" presetID="2" presetClass="exit" presetSubtype="8" fill="hold" nodeType="afterEffect">
                                  <p:stCondLst>
                                    <p:cond delay="0"/>
                                  </p:stCondLst>
                                  <p:childTnLst>
                                    <p:anim calcmode="lin" valueType="num">
                                      <p:cBhvr additive="base">
                                        <p:cTn id="24" dur="2000"/>
                                        <p:tgtEl>
                                          <p:spTgt spid="102"/>
                                        </p:tgtEl>
                                        <p:attrNameLst>
                                          <p:attrName>ppt_x</p:attrName>
                                        </p:attrNameLst>
                                      </p:cBhvr>
                                      <p:tavLst>
                                        <p:tav tm="0">
                                          <p:val>
                                            <p:strVal val="ppt_x"/>
                                          </p:val>
                                        </p:tav>
                                        <p:tav tm="100000">
                                          <p:val>
                                            <p:strVal val="0-ppt_w/2"/>
                                          </p:val>
                                        </p:tav>
                                      </p:tavLst>
                                    </p:anim>
                                    <p:anim calcmode="lin" valueType="num">
                                      <p:cBhvr additive="base">
                                        <p:cTn id="25" dur="2000"/>
                                        <p:tgtEl>
                                          <p:spTgt spid="102"/>
                                        </p:tgtEl>
                                        <p:attrNameLst>
                                          <p:attrName>ppt_y</p:attrName>
                                        </p:attrNameLst>
                                      </p:cBhvr>
                                      <p:tavLst>
                                        <p:tav tm="0">
                                          <p:val>
                                            <p:strVal val="ppt_y"/>
                                          </p:val>
                                        </p:tav>
                                        <p:tav tm="100000">
                                          <p:val>
                                            <p:strVal val="ppt_y"/>
                                          </p:val>
                                        </p:tav>
                                      </p:tavLst>
                                    </p:anim>
                                    <p:set>
                                      <p:cBhvr>
                                        <p:cTn id="26" dur="1" fill="hold">
                                          <p:stCondLst>
                                            <p:cond delay="1999"/>
                                          </p:stCondLst>
                                        </p:cTn>
                                        <p:tgtEl>
                                          <p:spTgt spid="102"/>
                                        </p:tgtEl>
                                        <p:attrNameLst>
                                          <p:attrName>style.visibility</p:attrName>
                                        </p:attrNameLst>
                                      </p:cBhvr>
                                      <p:to>
                                        <p:strVal val="hidden"/>
                                      </p:to>
                                    </p:set>
                                  </p:childTnLst>
                                </p:cTn>
                              </p:par>
                            </p:childTnLst>
                          </p:cTn>
                        </p:par>
                        <p:par>
                          <p:cTn id="27" fill="hold">
                            <p:stCondLst>
                              <p:cond delay="4000"/>
                            </p:stCondLst>
                            <p:childTnLst>
                              <p:par>
                                <p:cTn id="28" presetID="2" presetClass="exit" presetSubtype="8" fill="hold" nodeType="afterEffect">
                                  <p:stCondLst>
                                    <p:cond delay="0"/>
                                  </p:stCondLst>
                                  <p:childTnLst>
                                    <p:anim calcmode="lin" valueType="num">
                                      <p:cBhvr additive="base">
                                        <p:cTn id="29" dur="2000"/>
                                        <p:tgtEl>
                                          <p:spTgt spid="109"/>
                                        </p:tgtEl>
                                        <p:attrNameLst>
                                          <p:attrName>ppt_x</p:attrName>
                                        </p:attrNameLst>
                                      </p:cBhvr>
                                      <p:tavLst>
                                        <p:tav tm="0">
                                          <p:val>
                                            <p:strVal val="ppt_x"/>
                                          </p:val>
                                        </p:tav>
                                        <p:tav tm="100000">
                                          <p:val>
                                            <p:strVal val="0-ppt_w/2"/>
                                          </p:val>
                                        </p:tav>
                                      </p:tavLst>
                                    </p:anim>
                                    <p:anim calcmode="lin" valueType="num">
                                      <p:cBhvr additive="base">
                                        <p:cTn id="30" dur="2000"/>
                                        <p:tgtEl>
                                          <p:spTgt spid="109"/>
                                        </p:tgtEl>
                                        <p:attrNameLst>
                                          <p:attrName>ppt_y</p:attrName>
                                        </p:attrNameLst>
                                      </p:cBhvr>
                                      <p:tavLst>
                                        <p:tav tm="0">
                                          <p:val>
                                            <p:strVal val="ppt_y"/>
                                          </p:val>
                                        </p:tav>
                                        <p:tav tm="100000">
                                          <p:val>
                                            <p:strVal val="ppt_y"/>
                                          </p:val>
                                        </p:tav>
                                      </p:tavLst>
                                    </p:anim>
                                    <p:set>
                                      <p:cBhvr>
                                        <p:cTn id="31" dur="1" fill="hold">
                                          <p:stCondLst>
                                            <p:cond delay="19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分组交换的传输单元</a:t>
            </a:r>
          </a:p>
        </p:txBody>
      </p:sp>
      <p:sp>
        <p:nvSpPr>
          <p:cNvPr id="24" name="矩形 23"/>
          <p:cNvSpPr/>
          <p:nvPr/>
        </p:nvSpPr>
        <p:spPr>
          <a:xfrm>
            <a:off x="-3026" y="2210594"/>
            <a:ext cx="12192000" cy="3352800"/>
          </a:xfrm>
          <a:prstGeom prst="rect">
            <a:avLst/>
          </a:prstGeom>
          <a:solidFill>
            <a:srgbClr val="838383">
              <a:lumMod val="20000"/>
              <a:lumOff val="80000"/>
              <a:alpha val="80000"/>
            </a:srgbClr>
          </a:solid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838383">
                  <a:lumMod val="50000"/>
                </a:srgbClr>
              </a:solidFill>
              <a:effectLst/>
              <a:uLnTx/>
              <a:uFillTx/>
              <a:latin typeface="Arial"/>
              <a:ea typeface="微软雅黑"/>
              <a:cs typeface="+mn-cs"/>
            </a:endParaRPr>
          </a:p>
        </p:txBody>
      </p:sp>
      <p:sp>
        <p:nvSpPr>
          <p:cNvPr id="25" name="矩形 24"/>
          <p:cNvSpPr/>
          <p:nvPr/>
        </p:nvSpPr>
        <p:spPr>
          <a:xfrm>
            <a:off x="461431" y="2743994"/>
            <a:ext cx="11088914" cy="2677656"/>
          </a:xfrm>
          <a:prstGeom prst="rect">
            <a:avLst/>
          </a:prstGeom>
          <a:noFill/>
          <a:ln w="38100">
            <a:noFill/>
            <a:prstDash val="sysDot"/>
          </a:ln>
        </p:spPr>
        <p:txBody>
          <a:bodyPr wrap="square">
            <a:spAutoFit/>
          </a:bodyPr>
          <a:lstStyle/>
          <a:p>
            <a:pPr>
              <a:lnSpc>
                <a:spcPct val="150000"/>
              </a:lnSpc>
            </a:pPr>
            <a:r>
              <a:rPr lang="zh-CN" altLang="en-US" sz="2800" dirty="0">
                <a:solidFill>
                  <a:srgbClr val="FF0000"/>
                </a:solidFill>
              </a:rPr>
              <a:t>每一个</a:t>
            </a:r>
            <a:r>
              <a:rPr lang="zh-CN" altLang="en-US" sz="2800" dirty="0"/>
              <a:t>分组的首部都含有</a:t>
            </a:r>
            <a:r>
              <a:rPr lang="zh-CN" altLang="en-US" sz="2800" dirty="0">
                <a:solidFill>
                  <a:srgbClr val="FF0000"/>
                </a:solidFill>
              </a:rPr>
              <a:t>地址</a:t>
            </a:r>
            <a:r>
              <a:rPr lang="zh-CN" altLang="en-US" sz="2800" dirty="0"/>
              <a:t>等控制信息。</a:t>
            </a:r>
          </a:p>
          <a:p>
            <a:pPr>
              <a:lnSpc>
                <a:spcPct val="150000"/>
              </a:lnSpc>
            </a:pPr>
            <a:r>
              <a:rPr lang="zh-CN" altLang="en-US" sz="2800" dirty="0"/>
              <a:t>分组交换网中的结点交换机根据收到的分组的首部中的</a:t>
            </a:r>
            <a:r>
              <a:rPr lang="zh-CN" altLang="en-US" sz="2800" dirty="0">
                <a:solidFill>
                  <a:srgbClr val="FF0000"/>
                </a:solidFill>
              </a:rPr>
              <a:t>地址信息</a:t>
            </a:r>
            <a:r>
              <a:rPr lang="zh-CN" altLang="en-US" sz="2800" dirty="0"/>
              <a:t>，把分组</a:t>
            </a:r>
            <a:r>
              <a:rPr lang="zh-CN" altLang="en-US" sz="2800" dirty="0">
                <a:solidFill>
                  <a:srgbClr val="FF0000"/>
                </a:solidFill>
              </a:rPr>
              <a:t>转发</a:t>
            </a:r>
            <a:r>
              <a:rPr lang="zh-CN" altLang="en-US" sz="2800" dirty="0"/>
              <a:t>到下一个结点交换机。</a:t>
            </a:r>
          </a:p>
          <a:p>
            <a:pPr>
              <a:lnSpc>
                <a:spcPct val="150000"/>
              </a:lnSpc>
            </a:pPr>
            <a:r>
              <a:rPr lang="zh-CN" altLang="en-US" sz="2800" dirty="0"/>
              <a:t>用这样的</a:t>
            </a:r>
            <a:r>
              <a:rPr lang="zh-CN" altLang="en-US" sz="2800" dirty="0">
                <a:solidFill>
                  <a:srgbClr val="FF0000"/>
                </a:solidFill>
              </a:rPr>
              <a:t>存储转发</a:t>
            </a:r>
            <a:r>
              <a:rPr lang="zh-CN" altLang="en-US" sz="2800" dirty="0"/>
              <a:t>方式，最后分组就能到达</a:t>
            </a:r>
            <a:r>
              <a:rPr lang="zh-CN" altLang="en-US" sz="2800" dirty="0">
                <a:solidFill>
                  <a:srgbClr val="FF0000"/>
                </a:solidFill>
              </a:rPr>
              <a:t>最终目的地</a:t>
            </a:r>
            <a:r>
              <a:rPr lang="zh-CN" altLang="en-US" sz="2800" dirty="0"/>
              <a:t>。</a:t>
            </a:r>
          </a:p>
        </p:txBody>
      </p:sp>
      <p:sp>
        <p:nvSpPr>
          <p:cNvPr id="27" name="内容占位符 4"/>
          <p:cNvSpPr txBox="1">
            <a:spLocks/>
          </p:cNvSpPr>
          <p:nvPr/>
        </p:nvSpPr>
        <p:spPr>
          <a:xfrm>
            <a:off x="0" y="1677194"/>
            <a:ext cx="12209087" cy="129612"/>
          </a:xfrm>
          <a:prstGeom prst="rect">
            <a:avLst/>
          </a:prstGeom>
          <a:solidFill>
            <a:schemeClr val="bg1">
              <a:lumMod val="50000"/>
            </a:schemeClr>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sp>
        <p:nvSpPr>
          <p:cNvPr id="30" name="内容占位符 4"/>
          <p:cNvSpPr txBox="1">
            <a:spLocks/>
          </p:cNvSpPr>
          <p:nvPr/>
        </p:nvSpPr>
        <p:spPr>
          <a:xfrm>
            <a:off x="2136775" y="6395130"/>
            <a:ext cx="10061575" cy="464458"/>
          </a:xfrm>
          <a:prstGeom prst="rect">
            <a:avLst/>
          </a:prstGeom>
          <a:solidFill>
            <a:schemeClr val="accent5"/>
          </a:solidFill>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grpSp>
        <p:nvGrpSpPr>
          <p:cNvPr id="37" name="组合 36"/>
          <p:cNvGrpSpPr/>
          <p:nvPr/>
        </p:nvGrpSpPr>
        <p:grpSpPr>
          <a:xfrm>
            <a:off x="0" y="5726805"/>
            <a:ext cx="1877787" cy="1129564"/>
            <a:chOff x="9675584" y="5175723"/>
            <a:chExt cx="1877787" cy="1129564"/>
          </a:xfrm>
        </p:grpSpPr>
        <p:sp>
          <p:nvSpPr>
            <p:cNvPr id="38" name="矩形 37"/>
            <p:cNvSpPr/>
            <p:nvPr/>
          </p:nvSpPr>
          <p:spPr>
            <a:xfrm>
              <a:off x="11286669" y="5640179"/>
              <a:ext cx="266702" cy="661889"/>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9" name="矩形 38"/>
            <p:cNvSpPr/>
            <p:nvPr/>
          </p:nvSpPr>
          <p:spPr>
            <a:xfrm>
              <a:off x="10807698" y="5828865"/>
              <a:ext cx="266702" cy="476421"/>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0" name="矩形 39"/>
            <p:cNvSpPr/>
            <p:nvPr/>
          </p:nvSpPr>
          <p:spPr>
            <a:xfrm>
              <a:off x="10241641" y="5175723"/>
              <a:ext cx="266702" cy="1129564"/>
            </a:xfrm>
            <a:prstGeom prst="rect">
              <a:avLst/>
            </a:prstGeom>
            <a:solidFill>
              <a:srgbClr val="83838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2" name="矩形 41"/>
            <p:cNvSpPr/>
            <p:nvPr/>
          </p:nvSpPr>
          <p:spPr>
            <a:xfrm>
              <a:off x="9675584" y="5974341"/>
              <a:ext cx="266702" cy="330945"/>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164936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收到分组后剥去首部</a:t>
            </a:r>
          </a:p>
        </p:txBody>
      </p:sp>
      <p:sp>
        <p:nvSpPr>
          <p:cNvPr id="13" name="内容占位符 3"/>
          <p:cNvSpPr>
            <a:spLocks noGrp="1"/>
          </p:cNvSpPr>
          <p:nvPr>
            <p:ph idx="4294967295"/>
          </p:nvPr>
        </p:nvSpPr>
        <p:spPr>
          <a:xfrm>
            <a:off x="218612" y="2376374"/>
            <a:ext cx="3683524" cy="1469009"/>
          </a:xfrm>
          <a:prstGeom prst="rect">
            <a:avLst/>
          </a:prstGeom>
        </p:spPr>
        <p:txBody>
          <a:bodyPr>
            <a:normAutofit/>
          </a:bodyPr>
          <a:lstStyle/>
          <a:p>
            <a:pPr>
              <a:lnSpc>
                <a:spcPct val="150000"/>
              </a:lnSpc>
            </a:pPr>
            <a:r>
              <a:rPr lang="zh-CN" altLang="en-US" dirty="0"/>
              <a:t>接收端收到分组后剥去首部还原成报文。</a:t>
            </a:r>
          </a:p>
        </p:txBody>
      </p:sp>
      <p:sp>
        <p:nvSpPr>
          <p:cNvPr id="41" name="Text Box 32"/>
          <p:cNvSpPr txBox="1">
            <a:spLocks noChangeArrowheads="1"/>
          </p:cNvSpPr>
          <p:nvPr/>
        </p:nvSpPr>
        <p:spPr bwMode="auto">
          <a:xfrm>
            <a:off x="1539936" y="4395447"/>
            <a:ext cx="2016125" cy="519112"/>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FF0000"/>
                </a:solidFill>
                <a:latin typeface="Tahoma" pitchFamily="34" charset="0"/>
                <a:ea typeface="黑体" pitchFamily="2" charset="-122"/>
              </a:rPr>
              <a:t>收到的数据</a:t>
            </a:r>
          </a:p>
        </p:txBody>
      </p:sp>
      <p:sp>
        <p:nvSpPr>
          <p:cNvPr id="43" name="Rectangle 5"/>
          <p:cNvSpPr>
            <a:spLocks noChangeArrowheads="1"/>
          </p:cNvSpPr>
          <p:nvPr/>
        </p:nvSpPr>
        <p:spPr bwMode="auto">
          <a:xfrm>
            <a:off x="5746258" y="2492829"/>
            <a:ext cx="2007056" cy="505618"/>
          </a:xfrm>
          <a:prstGeom prst="rect">
            <a:avLst/>
          </a:prstGeom>
          <a:solidFill>
            <a:schemeClr val="accent4"/>
          </a:solidFill>
          <a:ln w="2857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   数     据</a:t>
            </a:r>
          </a:p>
        </p:txBody>
      </p:sp>
      <p:sp>
        <p:nvSpPr>
          <p:cNvPr id="44" name="Rectangle 6"/>
          <p:cNvSpPr>
            <a:spLocks noChangeArrowheads="1"/>
          </p:cNvSpPr>
          <p:nvPr/>
        </p:nvSpPr>
        <p:spPr bwMode="auto">
          <a:xfrm>
            <a:off x="4638614" y="2492829"/>
            <a:ext cx="1107644" cy="505618"/>
          </a:xfrm>
          <a:prstGeom prst="rect">
            <a:avLst/>
          </a:prstGeom>
          <a:solidFill>
            <a:schemeClr val="accent6"/>
          </a:solidFill>
          <a:ln w="28575">
            <a:solidFill>
              <a:schemeClr val="tx1"/>
            </a:solidFill>
            <a:miter lim="800000"/>
            <a:headEnd/>
            <a:tailEnd/>
          </a:ln>
          <a:effectLst/>
        </p:spPr>
        <p:txBody>
          <a:bodyPr wrap="none" anchor="ctr"/>
          <a:lstStyle/>
          <a:p>
            <a:pPr algn="ctr"/>
            <a:r>
              <a:rPr lang="zh-CN" altLang="en-US" sz="2000">
                <a:solidFill>
                  <a:schemeClr val="bg1"/>
                </a:solidFill>
                <a:latin typeface="+mj-ea"/>
                <a:ea typeface="+mj-ea"/>
              </a:rPr>
              <a:t>首部</a:t>
            </a:r>
          </a:p>
        </p:txBody>
      </p:sp>
      <p:grpSp>
        <p:nvGrpSpPr>
          <p:cNvPr id="45" name="Group 7"/>
          <p:cNvGrpSpPr>
            <a:grpSpLocks/>
          </p:cNvGrpSpPr>
          <p:nvPr/>
        </p:nvGrpSpPr>
        <p:grpSpPr bwMode="auto">
          <a:xfrm>
            <a:off x="4638614" y="1930854"/>
            <a:ext cx="3114711" cy="488950"/>
            <a:chOff x="1973" y="2532"/>
            <a:chExt cx="1451" cy="308"/>
          </a:xfrm>
        </p:grpSpPr>
        <p:sp>
          <p:nvSpPr>
            <p:cNvPr id="46"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solidFill>
                  <a:schemeClr val="tx1">
                    <a:lumMod val="85000"/>
                    <a:lumOff val="15000"/>
                  </a:schemeClr>
                </a:solidFill>
                <a:latin typeface="+mj-ea"/>
                <a:ea typeface="+mj-ea"/>
              </a:endParaRPr>
            </a:p>
          </p:txBody>
        </p:sp>
        <p:sp>
          <p:nvSpPr>
            <p:cNvPr id="47" name="Text Box 9"/>
            <p:cNvSpPr txBox="1">
              <a:spLocks noChangeArrowheads="1"/>
            </p:cNvSpPr>
            <p:nvPr/>
          </p:nvSpPr>
          <p:spPr bwMode="auto">
            <a:xfrm>
              <a:off x="2489" y="2532"/>
              <a:ext cx="413" cy="252"/>
            </a:xfrm>
            <a:prstGeom prst="rect">
              <a:avLst/>
            </a:prstGeom>
            <a:noFill/>
            <a:ln w="9525">
              <a:noFill/>
              <a:miter lim="800000"/>
              <a:headEnd/>
              <a:tailEnd/>
            </a:ln>
            <a:effectLst/>
          </p:spPr>
          <p:txBody>
            <a:bodyPr wrap="none">
              <a:spAutoFit/>
            </a:bodyPr>
            <a:lstStyle/>
            <a:p>
              <a:r>
                <a:rPr lang="zh-CN" altLang="en-US" sz="2000" dirty="0">
                  <a:solidFill>
                    <a:schemeClr val="tx1">
                      <a:lumMod val="85000"/>
                      <a:lumOff val="15000"/>
                    </a:schemeClr>
                  </a:solidFill>
                  <a:latin typeface="+mj-ea"/>
                  <a:ea typeface="+mj-ea"/>
                </a:rPr>
                <a:t>分组</a:t>
              </a:r>
              <a:r>
                <a:rPr lang="zh-CN" altLang="en-US" sz="1000" dirty="0">
                  <a:solidFill>
                    <a:schemeClr val="tx1">
                      <a:lumMod val="85000"/>
                      <a:lumOff val="15000"/>
                    </a:schemeClr>
                  </a:solidFill>
                  <a:latin typeface="+mj-ea"/>
                  <a:ea typeface="+mj-ea"/>
                </a:rPr>
                <a:t> </a:t>
              </a:r>
              <a:r>
                <a:rPr lang="en-US" altLang="zh-CN" sz="2000" dirty="0">
                  <a:solidFill>
                    <a:schemeClr val="tx1">
                      <a:lumMod val="85000"/>
                      <a:lumOff val="15000"/>
                    </a:schemeClr>
                  </a:solidFill>
                  <a:latin typeface="+mj-ea"/>
                  <a:ea typeface="+mj-ea"/>
                </a:rPr>
                <a:t>1</a:t>
              </a:r>
            </a:p>
          </p:txBody>
        </p:sp>
      </p:grpSp>
      <p:sp>
        <p:nvSpPr>
          <p:cNvPr id="48" name="Rectangle 11"/>
          <p:cNvSpPr>
            <a:spLocks noChangeArrowheads="1"/>
          </p:cNvSpPr>
          <p:nvPr/>
        </p:nvSpPr>
        <p:spPr bwMode="auto">
          <a:xfrm>
            <a:off x="7762627" y="3533776"/>
            <a:ext cx="2008360" cy="505618"/>
          </a:xfrm>
          <a:prstGeom prst="rect">
            <a:avLst/>
          </a:prstGeom>
          <a:solidFill>
            <a:schemeClr val="accent4"/>
          </a:solidFill>
          <a:ln w="2857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    数     据</a:t>
            </a:r>
          </a:p>
        </p:txBody>
      </p:sp>
      <p:sp>
        <p:nvSpPr>
          <p:cNvPr id="49" name="Rectangle 12"/>
          <p:cNvSpPr>
            <a:spLocks noChangeArrowheads="1"/>
          </p:cNvSpPr>
          <p:nvPr/>
        </p:nvSpPr>
        <p:spPr bwMode="auto">
          <a:xfrm>
            <a:off x="6772214" y="3533776"/>
            <a:ext cx="990414" cy="505618"/>
          </a:xfrm>
          <a:prstGeom prst="rect">
            <a:avLst/>
          </a:prstGeom>
          <a:solidFill>
            <a:schemeClr val="accent6"/>
          </a:solidFill>
          <a:ln w="28575">
            <a:solidFill>
              <a:schemeClr val="tx1"/>
            </a:solidFill>
            <a:miter lim="800000"/>
            <a:headEnd/>
            <a:tailEnd/>
          </a:ln>
          <a:effectLst/>
        </p:spPr>
        <p:txBody>
          <a:bodyPr wrap="none" anchor="ctr"/>
          <a:lstStyle/>
          <a:p>
            <a:pPr algn="ctr"/>
            <a:r>
              <a:rPr lang="zh-CN" altLang="en-US" sz="2000">
                <a:solidFill>
                  <a:schemeClr val="bg1"/>
                </a:solidFill>
                <a:latin typeface="+mj-ea"/>
                <a:ea typeface="+mj-ea"/>
              </a:rPr>
              <a:t>首部</a:t>
            </a:r>
          </a:p>
        </p:txBody>
      </p:sp>
      <p:grpSp>
        <p:nvGrpSpPr>
          <p:cNvPr id="50" name="Group 13"/>
          <p:cNvGrpSpPr>
            <a:grpSpLocks/>
          </p:cNvGrpSpPr>
          <p:nvPr/>
        </p:nvGrpSpPr>
        <p:grpSpPr bwMode="auto">
          <a:xfrm>
            <a:off x="6772214" y="2971801"/>
            <a:ext cx="2997196" cy="488950"/>
            <a:chOff x="1973" y="2532"/>
            <a:chExt cx="1451" cy="308"/>
          </a:xfrm>
        </p:grpSpPr>
        <p:sp>
          <p:nvSpPr>
            <p:cNvPr id="51"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solidFill>
                  <a:schemeClr val="tx1">
                    <a:lumMod val="85000"/>
                    <a:lumOff val="15000"/>
                  </a:schemeClr>
                </a:solidFill>
                <a:latin typeface="+mj-ea"/>
                <a:ea typeface="+mj-ea"/>
              </a:endParaRPr>
            </a:p>
          </p:txBody>
        </p:sp>
        <p:sp>
          <p:nvSpPr>
            <p:cNvPr id="52" name="Text Box 15"/>
            <p:cNvSpPr txBox="1">
              <a:spLocks noChangeArrowheads="1"/>
            </p:cNvSpPr>
            <p:nvPr/>
          </p:nvSpPr>
          <p:spPr bwMode="auto">
            <a:xfrm>
              <a:off x="2489" y="2532"/>
              <a:ext cx="429" cy="252"/>
            </a:xfrm>
            <a:prstGeom prst="rect">
              <a:avLst/>
            </a:prstGeom>
            <a:noFill/>
            <a:ln w="9525">
              <a:noFill/>
              <a:miter lim="800000"/>
              <a:headEnd/>
              <a:tailEnd/>
            </a:ln>
            <a:effectLst/>
          </p:spPr>
          <p:txBody>
            <a:bodyPr wrap="none">
              <a:spAutoFit/>
            </a:bodyPr>
            <a:lstStyle/>
            <a:p>
              <a:r>
                <a:rPr lang="zh-CN" altLang="en-US" sz="2000">
                  <a:solidFill>
                    <a:schemeClr val="tx1">
                      <a:lumMod val="85000"/>
                      <a:lumOff val="15000"/>
                    </a:schemeClr>
                  </a:solidFill>
                  <a:latin typeface="+mj-ea"/>
                  <a:ea typeface="+mj-ea"/>
                </a:rPr>
                <a:t>分组</a:t>
              </a:r>
              <a:r>
                <a:rPr lang="zh-CN" altLang="en-US" sz="1000">
                  <a:solidFill>
                    <a:schemeClr val="tx1">
                      <a:lumMod val="85000"/>
                      <a:lumOff val="15000"/>
                    </a:schemeClr>
                  </a:solidFill>
                  <a:latin typeface="+mj-ea"/>
                  <a:ea typeface="+mj-ea"/>
                </a:rPr>
                <a:t> </a:t>
              </a:r>
              <a:r>
                <a:rPr lang="en-US" altLang="zh-CN" sz="2000">
                  <a:solidFill>
                    <a:schemeClr val="tx1">
                      <a:lumMod val="85000"/>
                      <a:lumOff val="15000"/>
                    </a:schemeClr>
                  </a:solidFill>
                  <a:latin typeface="+mj-ea"/>
                  <a:ea typeface="+mj-ea"/>
                </a:rPr>
                <a:t>2</a:t>
              </a:r>
            </a:p>
          </p:txBody>
        </p:sp>
      </p:grpSp>
      <p:sp>
        <p:nvSpPr>
          <p:cNvPr id="53" name="Rectangle 17"/>
          <p:cNvSpPr>
            <a:spLocks noChangeArrowheads="1"/>
          </p:cNvSpPr>
          <p:nvPr/>
        </p:nvSpPr>
        <p:spPr bwMode="auto">
          <a:xfrm>
            <a:off x="9744014" y="4524376"/>
            <a:ext cx="2057400" cy="505618"/>
          </a:xfrm>
          <a:prstGeom prst="rect">
            <a:avLst/>
          </a:prstGeom>
          <a:solidFill>
            <a:schemeClr val="accent4"/>
          </a:solidFill>
          <a:ln w="2857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   数     据</a:t>
            </a:r>
          </a:p>
        </p:txBody>
      </p:sp>
      <p:sp>
        <p:nvSpPr>
          <p:cNvPr id="54" name="Rectangle 18"/>
          <p:cNvSpPr>
            <a:spLocks noChangeArrowheads="1"/>
          </p:cNvSpPr>
          <p:nvPr/>
        </p:nvSpPr>
        <p:spPr bwMode="auto">
          <a:xfrm>
            <a:off x="8701715" y="4522789"/>
            <a:ext cx="1042299" cy="505618"/>
          </a:xfrm>
          <a:prstGeom prst="rect">
            <a:avLst/>
          </a:prstGeom>
          <a:solidFill>
            <a:schemeClr val="accent6"/>
          </a:solidFill>
          <a:ln w="28575">
            <a:solidFill>
              <a:schemeClr val="tx1"/>
            </a:solidFill>
            <a:miter lim="800000"/>
            <a:headEnd/>
            <a:tailEnd/>
          </a:ln>
          <a:effectLst/>
        </p:spPr>
        <p:txBody>
          <a:bodyPr wrap="none" anchor="ctr"/>
          <a:lstStyle/>
          <a:p>
            <a:pPr algn="ctr"/>
            <a:r>
              <a:rPr lang="zh-CN" altLang="en-US" sz="2000">
                <a:solidFill>
                  <a:schemeClr val="bg1"/>
                </a:solidFill>
                <a:latin typeface="+mj-ea"/>
                <a:ea typeface="+mj-ea"/>
              </a:rPr>
              <a:t>首部</a:t>
            </a:r>
          </a:p>
        </p:txBody>
      </p:sp>
      <p:grpSp>
        <p:nvGrpSpPr>
          <p:cNvPr id="55" name="Group 31"/>
          <p:cNvGrpSpPr>
            <a:grpSpLocks/>
          </p:cNvGrpSpPr>
          <p:nvPr/>
        </p:nvGrpSpPr>
        <p:grpSpPr bwMode="auto">
          <a:xfrm>
            <a:off x="8701716" y="3975101"/>
            <a:ext cx="3099698" cy="488950"/>
            <a:chOff x="3061" y="2668"/>
            <a:chExt cx="1451" cy="308"/>
          </a:xfrm>
        </p:grpSpPr>
        <p:sp>
          <p:nvSpPr>
            <p:cNvPr id="56"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solidFill>
                  <a:schemeClr val="tx1">
                    <a:lumMod val="85000"/>
                    <a:lumOff val="15000"/>
                  </a:schemeClr>
                </a:solidFill>
                <a:latin typeface="+mj-ea"/>
                <a:ea typeface="+mj-ea"/>
              </a:endParaRPr>
            </a:p>
          </p:txBody>
        </p:sp>
        <p:sp>
          <p:nvSpPr>
            <p:cNvPr id="57" name="Text Box 21"/>
            <p:cNvSpPr txBox="1">
              <a:spLocks noChangeArrowheads="1"/>
            </p:cNvSpPr>
            <p:nvPr/>
          </p:nvSpPr>
          <p:spPr bwMode="auto">
            <a:xfrm>
              <a:off x="3577" y="2668"/>
              <a:ext cx="396" cy="252"/>
            </a:xfrm>
            <a:prstGeom prst="rect">
              <a:avLst/>
            </a:prstGeom>
            <a:noFill/>
            <a:ln w="9525">
              <a:noFill/>
              <a:miter lim="800000"/>
              <a:headEnd/>
              <a:tailEnd/>
            </a:ln>
            <a:effectLst/>
          </p:spPr>
          <p:txBody>
            <a:bodyPr wrap="none">
              <a:spAutoFit/>
            </a:bodyPr>
            <a:lstStyle/>
            <a:p>
              <a:r>
                <a:rPr lang="zh-CN" altLang="en-US" sz="2000">
                  <a:solidFill>
                    <a:schemeClr val="tx1">
                      <a:lumMod val="85000"/>
                      <a:lumOff val="15000"/>
                    </a:schemeClr>
                  </a:solidFill>
                  <a:latin typeface="+mj-ea"/>
                  <a:ea typeface="+mj-ea"/>
                </a:rPr>
                <a:t>分组</a:t>
              </a:r>
              <a:r>
                <a:rPr lang="zh-CN" altLang="en-US" sz="1000">
                  <a:solidFill>
                    <a:schemeClr val="tx1">
                      <a:lumMod val="85000"/>
                      <a:lumOff val="15000"/>
                    </a:schemeClr>
                  </a:solidFill>
                  <a:latin typeface="+mj-ea"/>
                  <a:ea typeface="+mj-ea"/>
                </a:rPr>
                <a:t> </a:t>
              </a:r>
              <a:r>
                <a:rPr lang="en-US" altLang="zh-CN" sz="2000">
                  <a:solidFill>
                    <a:schemeClr val="tx1">
                      <a:lumMod val="85000"/>
                      <a:lumOff val="15000"/>
                    </a:schemeClr>
                  </a:solidFill>
                  <a:latin typeface="+mj-ea"/>
                  <a:ea typeface="+mj-ea"/>
                </a:rPr>
                <a:t>3</a:t>
              </a:r>
            </a:p>
          </p:txBody>
        </p:sp>
      </p:grpSp>
      <p:sp>
        <p:nvSpPr>
          <p:cNvPr id="58" name="矩形 57"/>
          <p:cNvSpPr/>
          <p:nvPr/>
        </p:nvSpPr>
        <p:spPr>
          <a:xfrm>
            <a:off x="3175" y="6096794"/>
            <a:ext cx="12192000" cy="762000"/>
          </a:xfrm>
          <a:prstGeom prst="rect">
            <a:avLst/>
          </a:prstGeom>
          <a:solidFill>
            <a:srgbClr val="74B8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4" name="直接连接符 3"/>
          <p:cNvCxnSpPr/>
          <p:nvPr/>
        </p:nvCxnSpPr>
        <p:spPr>
          <a:xfrm>
            <a:off x="4117975" y="1930854"/>
            <a:ext cx="0" cy="410312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59" name="内容占位符 4"/>
          <p:cNvSpPr txBox="1">
            <a:spLocks/>
          </p:cNvSpPr>
          <p:nvPr/>
        </p:nvSpPr>
        <p:spPr>
          <a:xfrm>
            <a:off x="149" y="1524794"/>
            <a:ext cx="12209087"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spTree>
    <p:extLst>
      <p:ext uri="{BB962C8B-B14F-4D97-AF65-F5344CB8AC3E}">
        <p14:creationId xmlns:p14="http://schemas.microsoft.com/office/powerpoint/2010/main" val="192350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5"/>
                                        </p:tgtEl>
                                        <p:attrNameLst>
                                          <p:attrName>style.visibility</p:attrName>
                                        </p:attrNameLst>
                                      </p:cBhvr>
                                      <p:to>
                                        <p:strVal val="hidden"/>
                                      </p:to>
                                    </p:set>
                                  </p:childTnLst>
                                </p:cTn>
                              </p:par>
                            </p:childTnLst>
                          </p:cTn>
                        </p:par>
                        <p:par>
                          <p:cTn id="11" fill="hold">
                            <p:stCondLst>
                              <p:cond delay="0"/>
                            </p:stCondLst>
                            <p:childTnLst>
                              <p:par>
                                <p:cTn id="12" presetID="29" presetClass="exit" presetSubtype="0" fill="hold" grpId="0" nodeType="afterEffect">
                                  <p:stCondLst>
                                    <p:cond delay="500"/>
                                  </p:stCondLst>
                                  <p:childTnLst>
                                    <p:anim calcmode="lin" valueType="num">
                                      <p:cBhvr>
                                        <p:cTn id="13" dur="1000"/>
                                        <p:tgtEl>
                                          <p:spTgt spid="44"/>
                                        </p:tgtEl>
                                        <p:attrNameLst>
                                          <p:attrName>ppt_x</p:attrName>
                                        </p:attrNameLst>
                                      </p:cBhvr>
                                      <p:tavLst>
                                        <p:tav tm="0">
                                          <p:val>
                                            <p:strVal val="ppt_x"/>
                                          </p:val>
                                        </p:tav>
                                        <p:tav tm="100000">
                                          <p:val>
                                            <p:strVal val="ppt_x-.2"/>
                                          </p:val>
                                        </p:tav>
                                      </p:tavLst>
                                    </p:anim>
                                    <p:anim calcmode="lin" valueType="num">
                                      <p:cBhvr>
                                        <p:cTn id="14" dur="1000"/>
                                        <p:tgtEl>
                                          <p:spTgt spid="44"/>
                                        </p:tgtEl>
                                        <p:attrNameLst>
                                          <p:attrName>ppt_y</p:attrName>
                                        </p:attrNameLst>
                                      </p:cBhvr>
                                      <p:tavLst>
                                        <p:tav tm="0">
                                          <p:val>
                                            <p:strVal val="ppt_y"/>
                                          </p:val>
                                        </p:tav>
                                        <p:tav tm="100000">
                                          <p:val>
                                            <p:strVal val="ppt_y"/>
                                          </p:val>
                                        </p:tav>
                                      </p:tavLst>
                                    </p:anim>
                                    <p:animEffect transition="out" filter="fade">
                                      <p:cBhvr>
                                        <p:cTn id="15" dur="1000"/>
                                        <p:tgtEl>
                                          <p:spTgt spid="44"/>
                                        </p:tgtEl>
                                      </p:cBhvr>
                                    </p:animEffect>
                                    <p:set>
                                      <p:cBhvr>
                                        <p:cTn id="16" dur="1" fill="hold">
                                          <p:stCondLst>
                                            <p:cond delay="999"/>
                                          </p:stCondLst>
                                        </p:cTn>
                                        <p:tgtEl>
                                          <p:spTgt spid="44"/>
                                        </p:tgtEl>
                                        <p:attrNameLst>
                                          <p:attrName>style.visibility</p:attrName>
                                        </p:attrNameLst>
                                      </p:cBhvr>
                                      <p:to>
                                        <p:strVal val="hidden"/>
                                      </p:to>
                                    </p:set>
                                  </p:childTnLst>
                                </p:cTn>
                              </p:par>
                            </p:childTnLst>
                          </p:cTn>
                        </p:par>
                        <p:par>
                          <p:cTn id="17" fill="hold">
                            <p:stCondLst>
                              <p:cond delay="1500"/>
                            </p:stCondLst>
                            <p:childTnLst>
                              <p:par>
                                <p:cTn id="18" presetID="42" presetClass="path" presetSubtype="0" accel="50000" decel="50000" fill="hold" grpId="0" nodeType="afterEffect">
                                  <p:stCondLst>
                                    <p:cond delay="0"/>
                                  </p:stCondLst>
                                  <p:childTnLst>
                                    <p:animMotion origin="layout" path="M 2.37376E-6 1.14325E-6 L 2.37376E-6 0.41101 " pathEditMode="relative" rAng="0" ptsTypes="AA">
                                      <p:cBhvr>
                                        <p:cTn id="19" dur="1000" fill="hold"/>
                                        <p:tgtEl>
                                          <p:spTgt spid="43"/>
                                        </p:tgtEl>
                                        <p:attrNameLst>
                                          <p:attrName>ppt_x</p:attrName>
                                          <p:attrName>ppt_y</p:attrName>
                                        </p:attrNameLst>
                                      </p:cBhvr>
                                      <p:rCtr x="0" y="20551"/>
                                    </p:animMotion>
                                  </p:childTnLst>
                                </p:cTn>
                              </p:par>
                            </p:childTnLst>
                          </p:cTn>
                        </p:par>
                        <p:par>
                          <p:cTn id="20" fill="hold">
                            <p:stCondLst>
                              <p:cond delay="2500"/>
                            </p:stCondLst>
                            <p:childTnLst>
                              <p:par>
                                <p:cTn id="21" presetID="1" presetClass="exit" presetSubtype="0" fill="hold" nodeType="afterEffect">
                                  <p:stCondLst>
                                    <p:cond delay="500"/>
                                  </p:stCondLst>
                                  <p:childTnLst>
                                    <p:set>
                                      <p:cBhvr>
                                        <p:cTn id="22" dur="1" fill="hold">
                                          <p:stCondLst>
                                            <p:cond delay="0"/>
                                          </p:stCondLst>
                                        </p:cTn>
                                        <p:tgtEl>
                                          <p:spTgt spid="50"/>
                                        </p:tgtEl>
                                        <p:attrNameLst>
                                          <p:attrName>style.visibility</p:attrName>
                                        </p:attrNameLst>
                                      </p:cBhvr>
                                      <p:to>
                                        <p:strVal val="hidden"/>
                                      </p:to>
                                    </p:set>
                                  </p:childTnLst>
                                </p:cTn>
                              </p:par>
                            </p:childTnLst>
                          </p:cTn>
                        </p:par>
                        <p:par>
                          <p:cTn id="23" fill="hold">
                            <p:stCondLst>
                              <p:cond delay="3000"/>
                            </p:stCondLst>
                            <p:childTnLst>
                              <p:par>
                                <p:cTn id="24" presetID="29" presetClass="exit" presetSubtype="0" fill="hold" grpId="0" nodeType="afterEffect">
                                  <p:stCondLst>
                                    <p:cond delay="500"/>
                                  </p:stCondLst>
                                  <p:childTnLst>
                                    <p:anim calcmode="lin" valueType="num">
                                      <p:cBhvr>
                                        <p:cTn id="25" dur="500"/>
                                        <p:tgtEl>
                                          <p:spTgt spid="49"/>
                                        </p:tgtEl>
                                        <p:attrNameLst>
                                          <p:attrName>ppt_x</p:attrName>
                                        </p:attrNameLst>
                                      </p:cBhvr>
                                      <p:tavLst>
                                        <p:tav tm="0">
                                          <p:val>
                                            <p:strVal val="ppt_x"/>
                                          </p:val>
                                        </p:tav>
                                        <p:tav tm="100000">
                                          <p:val>
                                            <p:strVal val="ppt_x-.2"/>
                                          </p:val>
                                        </p:tav>
                                      </p:tavLst>
                                    </p:anim>
                                    <p:anim calcmode="lin" valueType="num">
                                      <p:cBhvr>
                                        <p:cTn id="26" dur="500"/>
                                        <p:tgtEl>
                                          <p:spTgt spid="49"/>
                                        </p:tgtEl>
                                        <p:attrNameLst>
                                          <p:attrName>ppt_y</p:attrName>
                                        </p:attrNameLst>
                                      </p:cBhvr>
                                      <p:tavLst>
                                        <p:tav tm="0">
                                          <p:val>
                                            <p:strVal val="ppt_y"/>
                                          </p:val>
                                        </p:tav>
                                        <p:tav tm="100000">
                                          <p:val>
                                            <p:strVal val="ppt_y"/>
                                          </p:val>
                                        </p:tav>
                                      </p:tavLst>
                                    </p:anim>
                                    <p:animEffect transition="out" filter="fade">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par>
                          <p:cTn id="29" fill="hold">
                            <p:stCondLst>
                              <p:cond delay="4000"/>
                            </p:stCondLst>
                            <p:childTnLst>
                              <p:par>
                                <p:cTn id="30" presetID="42" presetClass="path" presetSubtype="0" accel="50000" decel="50000" fill="hold" grpId="0" nodeType="afterEffect">
                                  <p:stCondLst>
                                    <p:cond delay="0"/>
                                  </p:stCondLst>
                                  <p:childTnLst>
                                    <p:animMotion origin="layout" path="M 3.87298E-6 4.43416E-6 L 3.87298E-6 0.25919 " pathEditMode="relative" rAng="0" ptsTypes="AA">
                                      <p:cBhvr>
                                        <p:cTn id="31" dur="1000" fill="hold"/>
                                        <p:tgtEl>
                                          <p:spTgt spid="48"/>
                                        </p:tgtEl>
                                        <p:attrNameLst>
                                          <p:attrName>ppt_x</p:attrName>
                                          <p:attrName>ppt_y</p:attrName>
                                        </p:attrNameLst>
                                      </p:cBhvr>
                                      <p:rCtr x="0" y="12960"/>
                                    </p:animMotion>
                                  </p:childTnLst>
                                </p:cTn>
                              </p:par>
                            </p:childTnLst>
                          </p:cTn>
                        </p:par>
                        <p:par>
                          <p:cTn id="32" fill="hold">
                            <p:stCondLst>
                              <p:cond delay="5000"/>
                            </p:stCondLst>
                            <p:childTnLst>
                              <p:par>
                                <p:cTn id="33" presetID="1" presetClass="exit" presetSubtype="0" fill="hold" nodeType="afterEffect">
                                  <p:stCondLst>
                                    <p:cond delay="500"/>
                                  </p:stCondLst>
                                  <p:childTnLst>
                                    <p:set>
                                      <p:cBhvr>
                                        <p:cTn id="34" dur="1" fill="hold">
                                          <p:stCondLst>
                                            <p:cond delay="0"/>
                                          </p:stCondLst>
                                        </p:cTn>
                                        <p:tgtEl>
                                          <p:spTgt spid="55"/>
                                        </p:tgtEl>
                                        <p:attrNameLst>
                                          <p:attrName>style.visibility</p:attrName>
                                        </p:attrNameLst>
                                      </p:cBhvr>
                                      <p:to>
                                        <p:strVal val="hidden"/>
                                      </p:to>
                                    </p:set>
                                  </p:childTnLst>
                                </p:cTn>
                              </p:par>
                            </p:childTnLst>
                          </p:cTn>
                        </p:par>
                        <p:par>
                          <p:cTn id="35" fill="hold">
                            <p:stCondLst>
                              <p:cond delay="5500"/>
                            </p:stCondLst>
                            <p:childTnLst>
                              <p:par>
                                <p:cTn id="36" presetID="29" presetClass="exit" presetSubtype="0" fill="hold" grpId="0" nodeType="afterEffect">
                                  <p:stCondLst>
                                    <p:cond delay="500"/>
                                  </p:stCondLst>
                                  <p:childTnLst>
                                    <p:anim calcmode="lin" valueType="num">
                                      <p:cBhvr>
                                        <p:cTn id="37" dur="500"/>
                                        <p:tgtEl>
                                          <p:spTgt spid="54"/>
                                        </p:tgtEl>
                                        <p:attrNameLst>
                                          <p:attrName>ppt_x</p:attrName>
                                        </p:attrNameLst>
                                      </p:cBhvr>
                                      <p:tavLst>
                                        <p:tav tm="0">
                                          <p:val>
                                            <p:strVal val="ppt_x"/>
                                          </p:val>
                                        </p:tav>
                                        <p:tav tm="100000">
                                          <p:val>
                                            <p:strVal val="ppt_x-.2"/>
                                          </p:val>
                                        </p:tav>
                                      </p:tavLst>
                                    </p:anim>
                                    <p:anim calcmode="lin" valueType="num">
                                      <p:cBhvr>
                                        <p:cTn id="38" dur="500"/>
                                        <p:tgtEl>
                                          <p:spTgt spid="54"/>
                                        </p:tgtEl>
                                        <p:attrNameLst>
                                          <p:attrName>ppt_y</p:attrName>
                                        </p:attrNameLst>
                                      </p:cBhvr>
                                      <p:tavLst>
                                        <p:tav tm="0">
                                          <p:val>
                                            <p:strVal val="ppt_y"/>
                                          </p:val>
                                        </p:tav>
                                        <p:tav tm="100000">
                                          <p:val>
                                            <p:strVal val="ppt_y"/>
                                          </p:val>
                                        </p:tav>
                                      </p:tavLst>
                                    </p:anim>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childTnLst>
                          </p:cTn>
                        </p:par>
                        <p:par>
                          <p:cTn id="41" fill="hold">
                            <p:stCondLst>
                              <p:cond delay="6500"/>
                            </p:stCondLst>
                            <p:childTnLst>
                              <p:par>
                                <p:cTn id="42" presetID="42" presetClass="path" presetSubtype="0" accel="50000" decel="50000" fill="hold" grpId="0" nodeType="afterEffect">
                                  <p:stCondLst>
                                    <p:cond delay="0"/>
                                  </p:stCondLst>
                                  <p:childTnLst>
                                    <p:animMotion origin="layout" path="M -3.78449E-6 3.41819E-6 L -3.78449E-6 0.11478 " pathEditMode="relative" rAng="0" ptsTypes="AA">
                                      <p:cBhvr>
                                        <p:cTn id="43" dur="1000" fill="hold"/>
                                        <p:tgtEl>
                                          <p:spTgt spid="53"/>
                                        </p:tgtEl>
                                        <p:attrNameLst>
                                          <p:attrName>ppt_x</p:attrName>
                                          <p:attrName>ppt_y</p:attrName>
                                        </p:attrNameLst>
                                      </p:cBhvr>
                                      <p:rCtr x="0" y="57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animBg="1"/>
      <p:bldP spid="44" grpId="0" animBg="1"/>
      <p:bldP spid="48" grpId="0" animBg="1"/>
      <p:bldP spid="49" grpId="0" animBg="1"/>
      <p:bldP spid="53" grpId="0" animBg="1"/>
      <p:bldP spid="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37166" y="1346234"/>
            <a:ext cx="12184081" cy="4433054"/>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8" name="矩形 57"/>
          <p:cNvSpPr/>
          <p:nvPr/>
        </p:nvSpPr>
        <p:spPr>
          <a:xfrm>
            <a:off x="3175" y="1346234"/>
            <a:ext cx="10820400" cy="443305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 name="标题 2"/>
          <p:cNvSpPr>
            <a:spLocks noGrp="1"/>
          </p:cNvSpPr>
          <p:nvPr>
            <p:ph type="title"/>
          </p:nvPr>
        </p:nvSpPr>
        <p:spPr>
          <a:xfrm>
            <a:off x="774699" y="352424"/>
            <a:ext cx="6086475" cy="429419"/>
          </a:xfrm>
        </p:spPr>
        <p:txBody>
          <a:bodyPr/>
          <a:lstStyle/>
          <a:p>
            <a:pPr marL="0" indent="0"/>
            <a:r>
              <a:rPr lang="zh-CN" altLang="en-US" dirty="0"/>
              <a:t>最后还原成原来的报文</a:t>
            </a:r>
          </a:p>
        </p:txBody>
      </p:sp>
      <p:sp>
        <p:nvSpPr>
          <p:cNvPr id="13" name="内容占位符 3"/>
          <p:cNvSpPr>
            <a:spLocks noGrp="1"/>
          </p:cNvSpPr>
          <p:nvPr>
            <p:ph idx="4294967295"/>
          </p:nvPr>
        </p:nvSpPr>
        <p:spPr>
          <a:xfrm>
            <a:off x="536575" y="1919174"/>
            <a:ext cx="11429999" cy="3034620"/>
          </a:xfrm>
          <a:prstGeom prst="rect">
            <a:avLst/>
          </a:prstGeom>
        </p:spPr>
        <p:txBody>
          <a:bodyPr>
            <a:normAutofit/>
          </a:bodyPr>
          <a:lstStyle/>
          <a:p>
            <a:r>
              <a:rPr lang="zh-CN" altLang="en-US" dirty="0"/>
              <a:t>最后，在接收端把收到的数据</a:t>
            </a:r>
            <a:r>
              <a:rPr lang="zh-CN" altLang="en-US" dirty="0">
                <a:solidFill>
                  <a:srgbClr val="FF0000"/>
                </a:solidFill>
              </a:rPr>
              <a:t>恢复成为原来的报文</a:t>
            </a:r>
            <a:r>
              <a:rPr lang="zh-CN" altLang="en-US" dirty="0"/>
              <a:t>。</a:t>
            </a:r>
          </a:p>
          <a:p>
            <a:endParaRPr lang="zh-CN" altLang="en-US" dirty="0"/>
          </a:p>
          <a:p>
            <a:endParaRPr lang="zh-CN" altLang="en-US" dirty="0"/>
          </a:p>
          <a:p>
            <a:endParaRPr lang="en-US" altLang="zh-CN" dirty="0"/>
          </a:p>
          <a:p>
            <a:endParaRPr lang="en-US" altLang="zh-CN" dirty="0"/>
          </a:p>
          <a:p>
            <a:endParaRPr lang="en-US" altLang="zh-CN" dirty="0"/>
          </a:p>
          <a:p>
            <a:r>
              <a:rPr lang="zh-CN" altLang="en-US" dirty="0"/>
              <a:t>这里我们假定分组在传输过程中没有出现差错，在转发时也没有被丢弃。</a:t>
            </a:r>
          </a:p>
        </p:txBody>
      </p:sp>
      <p:grpSp>
        <p:nvGrpSpPr>
          <p:cNvPr id="26" name="Group 30"/>
          <p:cNvGrpSpPr>
            <a:grpSpLocks/>
          </p:cNvGrpSpPr>
          <p:nvPr/>
        </p:nvGrpSpPr>
        <p:grpSpPr bwMode="auto">
          <a:xfrm>
            <a:off x="1908175" y="2388383"/>
            <a:ext cx="7304170" cy="1174378"/>
            <a:chOff x="1202" y="1814"/>
            <a:chExt cx="3311" cy="614"/>
          </a:xfrm>
        </p:grpSpPr>
        <p:grpSp>
          <p:nvGrpSpPr>
            <p:cNvPr id="27" name="Group 5"/>
            <p:cNvGrpSpPr>
              <a:grpSpLocks/>
            </p:cNvGrpSpPr>
            <p:nvPr/>
          </p:nvGrpSpPr>
          <p:grpSpPr bwMode="auto">
            <a:xfrm>
              <a:off x="1247" y="1814"/>
              <a:ext cx="3266" cy="256"/>
              <a:chOff x="1247" y="1632"/>
              <a:chExt cx="3266" cy="256"/>
            </a:xfrm>
          </p:grpSpPr>
          <p:sp>
            <p:nvSpPr>
              <p:cNvPr id="35"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p:spPr>
            <p:txBody>
              <a:bodyPr wrap="none" anchor="ctr"/>
              <a:lstStyle/>
              <a:p>
                <a:endParaRPr lang="zh-CN" altLang="en-US"/>
              </a:p>
            </p:txBody>
          </p:sp>
          <p:sp>
            <p:nvSpPr>
              <p:cNvPr id="36" name="Text Box 7"/>
              <p:cNvSpPr txBox="1">
                <a:spLocks noChangeArrowheads="1"/>
              </p:cNvSpPr>
              <p:nvPr/>
            </p:nvSpPr>
            <p:spPr bwMode="auto">
              <a:xfrm>
                <a:off x="2411" y="1632"/>
                <a:ext cx="724" cy="209"/>
              </a:xfrm>
              <a:prstGeom prst="rect">
                <a:avLst/>
              </a:prstGeom>
              <a:noFill/>
              <a:ln w="9525">
                <a:noFill/>
                <a:miter lim="800000"/>
                <a:headEnd/>
                <a:tailEnd/>
              </a:ln>
              <a:effectLst/>
            </p:spPr>
            <p:txBody>
              <a:bodyPr wrap="square">
                <a:spAutoFit/>
              </a:bodyPr>
              <a:lstStyle/>
              <a:p>
                <a:pPr algn="ctr"/>
                <a:r>
                  <a:rPr kumimoji="1" lang="zh-CN" altLang="en-US" sz="2000" dirty="0">
                    <a:solidFill>
                      <a:srgbClr val="333399"/>
                    </a:solidFill>
                    <a:latin typeface="+mj-ea"/>
                    <a:ea typeface="+mj-ea"/>
                  </a:rPr>
                  <a:t>报文</a:t>
                </a:r>
              </a:p>
            </p:txBody>
          </p:sp>
        </p:grpSp>
        <p:sp>
          <p:nvSpPr>
            <p:cNvPr id="30" name="Text Box 29"/>
            <p:cNvSpPr txBox="1">
              <a:spLocks noChangeArrowheads="1"/>
            </p:cNvSpPr>
            <p:nvPr/>
          </p:nvSpPr>
          <p:spPr bwMode="auto">
            <a:xfrm>
              <a:off x="1202" y="2219"/>
              <a:ext cx="3311" cy="209"/>
            </a:xfrm>
            <a:prstGeom prst="rect">
              <a:avLst/>
            </a:prstGeom>
            <a:solidFill>
              <a:srgbClr val="FF0000"/>
            </a:solidFill>
            <a:ln w="9525">
              <a:noFill/>
              <a:miter lim="800000"/>
              <a:headEnd/>
              <a:tailEnd/>
            </a:ln>
            <a:effectLst/>
          </p:spPr>
          <p:txBody>
            <a:bodyPr wrap="square">
              <a:spAutoFit/>
            </a:bodyPr>
            <a:lstStyle/>
            <a:p>
              <a:r>
                <a:rPr lang="en-US" altLang="zh-CN" sz="2000" dirty="0">
                  <a:solidFill>
                    <a:schemeClr val="bg1"/>
                  </a:solidFill>
                  <a:latin typeface="+mj-ea"/>
                  <a:ea typeface="+mj-ea"/>
                </a:rPr>
                <a:t>1101000110101010110101011100010011010010</a:t>
              </a:r>
            </a:p>
          </p:txBody>
        </p:sp>
      </p:gr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175" y="6011863"/>
            <a:ext cx="318539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14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分组交换网的示意图</a:t>
            </a:r>
          </a:p>
        </p:txBody>
      </p:sp>
      <p:sp>
        <p:nvSpPr>
          <p:cNvPr id="109" name="矩形 108"/>
          <p:cNvSpPr/>
          <p:nvPr/>
        </p:nvSpPr>
        <p:spPr>
          <a:xfrm>
            <a:off x="3175" y="6325394"/>
            <a:ext cx="12195175" cy="53340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44" name="Group 3"/>
          <p:cNvGrpSpPr>
            <a:grpSpLocks/>
          </p:cNvGrpSpPr>
          <p:nvPr/>
        </p:nvGrpSpPr>
        <p:grpSpPr bwMode="auto">
          <a:xfrm>
            <a:off x="4572130" y="1912144"/>
            <a:ext cx="4090987" cy="3667125"/>
            <a:chOff x="2256" y="2386"/>
            <a:chExt cx="2147" cy="1919"/>
          </a:xfrm>
          <a:solidFill>
            <a:schemeClr val="bg1"/>
          </a:solidFill>
        </p:grpSpPr>
        <p:sp>
          <p:nvSpPr>
            <p:cNvPr id="45" name="Oval 4"/>
            <p:cNvSpPr>
              <a:spLocks noChangeArrowheads="1"/>
            </p:cNvSpPr>
            <p:nvPr/>
          </p:nvSpPr>
          <p:spPr bwMode="auto">
            <a:xfrm rot="-1674972">
              <a:off x="2346" y="2526"/>
              <a:ext cx="1015" cy="69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46" name="Oval 5"/>
            <p:cNvSpPr>
              <a:spLocks noChangeArrowheads="1"/>
            </p:cNvSpPr>
            <p:nvPr/>
          </p:nvSpPr>
          <p:spPr bwMode="auto">
            <a:xfrm rot="-774972">
              <a:off x="3025" y="2386"/>
              <a:ext cx="887" cy="64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47" name="Oval 6"/>
            <p:cNvSpPr>
              <a:spLocks noChangeArrowheads="1"/>
            </p:cNvSpPr>
            <p:nvPr/>
          </p:nvSpPr>
          <p:spPr bwMode="auto">
            <a:xfrm rot="-174972">
              <a:off x="3673" y="2621"/>
              <a:ext cx="655" cy="83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48" name="Oval 7"/>
            <p:cNvSpPr>
              <a:spLocks noChangeArrowheads="1"/>
            </p:cNvSpPr>
            <p:nvPr/>
          </p:nvSpPr>
          <p:spPr bwMode="auto">
            <a:xfrm rot="18365028">
              <a:off x="3754" y="3108"/>
              <a:ext cx="687" cy="610"/>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49" name="Oval 8"/>
            <p:cNvSpPr>
              <a:spLocks noChangeArrowheads="1"/>
            </p:cNvSpPr>
            <p:nvPr/>
          </p:nvSpPr>
          <p:spPr bwMode="auto">
            <a:xfrm rot="-1674972">
              <a:off x="3052" y="3445"/>
              <a:ext cx="1110" cy="77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50" name="Oval 9"/>
            <p:cNvSpPr>
              <a:spLocks noChangeArrowheads="1"/>
            </p:cNvSpPr>
            <p:nvPr/>
          </p:nvSpPr>
          <p:spPr bwMode="auto">
            <a:xfrm rot="-594972">
              <a:off x="2616" y="3772"/>
              <a:ext cx="793" cy="53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51" name="Oval 10"/>
            <p:cNvSpPr>
              <a:spLocks noChangeArrowheads="1"/>
            </p:cNvSpPr>
            <p:nvPr/>
          </p:nvSpPr>
          <p:spPr bwMode="auto">
            <a:xfrm rot="-1674972">
              <a:off x="2311" y="3539"/>
              <a:ext cx="503" cy="6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52" name="Oval 11"/>
            <p:cNvSpPr>
              <a:spLocks noChangeArrowheads="1"/>
            </p:cNvSpPr>
            <p:nvPr/>
          </p:nvSpPr>
          <p:spPr bwMode="auto">
            <a:xfrm rot="18065028">
              <a:off x="2160" y="3115"/>
              <a:ext cx="695" cy="504"/>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65"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grpSp>
      <p:sp>
        <p:nvSpPr>
          <p:cNvPr id="68" name="Line 13"/>
          <p:cNvSpPr>
            <a:spLocks noChangeShapeType="1"/>
          </p:cNvSpPr>
          <p:nvPr/>
        </p:nvSpPr>
        <p:spPr bwMode="auto">
          <a:xfrm flipV="1">
            <a:off x="5704017" y="2147094"/>
            <a:ext cx="1281113"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69" name="Line 14"/>
          <p:cNvSpPr>
            <a:spLocks noChangeShapeType="1"/>
          </p:cNvSpPr>
          <p:nvPr/>
        </p:nvSpPr>
        <p:spPr bwMode="auto">
          <a:xfrm>
            <a:off x="7142292" y="2221707"/>
            <a:ext cx="757238"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0" name="Line 15"/>
          <p:cNvSpPr>
            <a:spLocks noChangeShapeType="1"/>
          </p:cNvSpPr>
          <p:nvPr/>
        </p:nvSpPr>
        <p:spPr bwMode="auto">
          <a:xfrm flipH="1">
            <a:off x="4948367" y="2794794"/>
            <a:ext cx="66516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1" name="Line 16"/>
          <p:cNvSpPr>
            <a:spLocks noChangeShapeType="1"/>
          </p:cNvSpPr>
          <p:nvPr/>
        </p:nvSpPr>
        <p:spPr bwMode="auto">
          <a:xfrm>
            <a:off x="4989642" y="4228307"/>
            <a:ext cx="1520825"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2" name="Line 17"/>
          <p:cNvSpPr>
            <a:spLocks noChangeShapeType="1"/>
          </p:cNvSpPr>
          <p:nvPr/>
        </p:nvSpPr>
        <p:spPr bwMode="auto">
          <a:xfrm flipV="1">
            <a:off x="6573967" y="3896519"/>
            <a:ext cx="1325563"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3" name="Line 18"/>
          <p:cNvSpPr>
            <a:spLocks noChangeShapeType="1"/>
          </p:cNvSpPr>
          <p:nvPr/>
        </p:nvSpPr>
        <p:spPr bwMode="auto">
          <a:xfrm>
            <a:off x="5756405" y="2801144"/>
            <a:ext cx="2125662"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8" name="Line 19"/>
          <p:cNvSpPr>
            <a:spLocks noChangeShapeType="1"/>
          </p:cNvSpPr>
          <p:nvPr/>
        </p:nvSpPr>
        <p:spPr bwMode="auto">
          <a:xfrm>
            <a:off x="5654805" y="2637632"/>
            <a:ext cx="1000125"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9" name="Line 20"/>
          <p:cNvSpPr>
            <a:spLocks noChangeShapeType="1"/>
          </p:cNvSpPr>
          <p:nvPr/>
        </p:nvSpPr>
        <p:spPr bwMode="auto">
          <a:xfrm flipV="1">
            <a:off x="5978655" y="5180807"/>
            <a:ext cx="639762"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0" name="Line 21"/>
          <p:cNvSpPr>
            <a:spLocks noChangeShapeType="1"/>
          </p:cNvSpPr>
          <p:nvPr/>
        </p:nvSpPr>
        <p:spPr bwMode="auto">
          <a:xfrm rot="-5400000">
            <a:off x="6902580" y="1831182"/>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1" name="Line 22"/>
          <p:cNvSpPr>
            <a:spLocks noChangeShapeType="1"/>
          </p:cNvSpPr>
          <p:nvPr/>
        </p:nvSpPr>
        <p:spPr bwMode="auto">
          <a:xfrm>
            <a:off x="7991605" y="3896519"/>
            <a:ext cx="639762"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2" name="Line 23"/>
          <p:cNvSpPr>
            <a:spLocks noChangeShapeType="1"/>
          </p:cNvSpPr>
          <p:nvPr/>
        </p:nvSpPr>
        <p:spPr bwMode="auto">
          <a:xfrm flipV="1">
            <a:off x="4070480" y="4153694"/>
            <a:ext cx="64452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4" name="Line 24"/>
          <p:cNvSpPr>
            <a:spLocks noChangeShapeType="1"/>
          </p:cNvSpPr>
          <p:nvPr/>
        </p:nvSpPr>
        <p:spPr bwMode="auto">
          <a:xfrm rot="5400000" flipH="1">
            <a:off x="5227767" y="2262982"/>
            <a:ext cx="773113"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3" name="Text Box 25"/>
          <p:cNvSpPr txBox="1">
            <a:spLocks noChangeArrowheads="1"/>
          </p:cNvSpPr>
          <p:nvPr/>
        </p:nvSpPr>
        <p:spPr bwMode="auto">
          <a:xfrm>
            <a:off x="3725992" y="3518694"/>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1</a:t>
            </a:r>
            <a:endParaRPr kumimoji="1" lang="en-US" altLang="zh-CN" sz="2000" dirty="0">
              <a:latin typeface="+mn-ea"/>
            </a:endParaRPr>
          </a:p>
        </p:txBody>
      </p:sp>
      <p:sp>
        <p:nvSpPr>
          <p:cNvPr id="94" name="Line 27"/>
          <p:cNvSpPr>
            <a:spLocks noChangeShapeType="1"/>
          </p:cNvSpPr>
          <p:nvPr/>
        </p:nvSpPr>
        <p:spPr bwMode="auto">
          <a:xfrm flipV="1">
            <a:off x="7991605" y="3299619"/>
            <a:ext cx="806450"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pic>
        <p:nvPicPr>
          <p:cNvPr id="95" name="Picture 30"/>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56530" y="1284982"/>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31"/>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83755" y="2998854"/>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2"/>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3530" y="5704582"/>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110" name="Picture 33"/>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48805" y="4787007"/>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34"/>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8892" y="1483585"/>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Text Box 39"/>
          <p:cNvSpPr txBox="1">
            <a:spLocks noChangeArrowheads="1"/>
          </p:cNvSpPr>
          <p:nvPr/>
        </p:nvSpPr>
        <p:spPr bwMode="auto">
          <a:xfrm>
            <a:off x="8120192" y="4675982"/>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5</a:t>
            </a:r>
            <a:endParaRPr kumimoji="1" lang="en-US" altLang="zh-CN" sz="2000" dirty="0">
              <a:latin typeface="+mn-ea"/>
            </a:endParaRPr>
          </a:p>
        </p:txBody>
      </p:sp>
      <p:sp>
        <p:nvSpPr>
          <p:cNvPr id="115" name="Text Box 40"/>
          <p:cNvSpPr txBox="1">
            <a:spLocks noChangeArrowheads="1"/>
          </p:cNvSpPr>
          <p:nvPr/>
        </p:nvSpPr>
        <p:spPr bwMode="auto">
          <a:xfrm>
            <a:off x="9128255" y="287575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6</a:t>
            </a:r>
            <a:endParaRPr kumimoji="1" lang="en-US" altLang="zh-CN" sz="2000" dirty="0">
              <a:latin typeface="+mn-ea"/>
            </a:endParaRPr>
          </a:p>
        </p:txBody>
      </p:sp>
      <p:sp>
        <p:nvSpPr>
          <p:cNvPr id="116" name="Text Box 41"/>
          <p:cNvSpPr txBox="1">
            <a:spLocks noChangeArrowheads="1"/>
          </p:cNvSpPr>
          <p:nvPr/>
        </p:nvSpPr>
        <p:spPr bwMode="auto">
          <a:xfrm>
            <a:off x="6391405" y="1219994"/>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4</a:t>
            </a:r>
            <a:endParaRPr kumimoji="1" lang="en-US" altLang="zh-CN" sz="2000" dirty="0">
              <a:latin typeface="+mn-ea"/>
            </a:endParaRPr>
          </a:p>
        </p:txBody>
      </p:sp>
      <p:sp>
        <p:nvSpPr>
          <p:cNvPr id="117" name="Text Box 42"/>
          <p:cNvSpPr txBox="1">
            <a:spLocks noChangeArrowheads="1"/>
          </p:cNvSpPr>
          <p:nvPr/>
        </p:nvSpPr>
        <p:spPr bwMode="auto">
          <a:xfrm>
            <a:off x="5022980" y="136445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2</a:t>
            </a:r>
            <a:endParaRPr kumimoji="1" lang="en-US" altLang="zh-CN" sz="2000" dirty="0">
              <a:latin typeface="+mn-ea"/>
            </a:endParaRPr>
          </a:p>
        </p:txBody>
      </p:sp>
      <p:sp>
        <p:nvSpPr>
          <p:cNvPr id="118" name="Text Box 43"/>
          <p:cNvSpPr txBox="1">
            <a:spLocks noChangeArrowheads="1"/>
          </p:cNvSpPr>
          <p:nvPr/>
        </p:nvSpPr>
        <p:spPr bwMode="auto">
          <a:xfrm>
            <a:off x="5238880" y="561260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3</a:t>
            </a:r>
            <a:endParaRPr kumimoji="1" lang="en-US" altLang="zh-CN" sz="2000" dirty="0">
              <a:latin typeface="+mn-ea"/>
            </a:endParaRPr>
          </a:p>
        </p:txBody>
      </p:sp>
      <p:pic>
        <p:nvPicPr>
          <p:cNvPr id="119" name="Picture 45"/>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54555" y="3960879"/>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0" name="组合 119"/>
          <p:cNvGrpSpPr/>
          <p:nvPr/>
        </p:nvGrpSpPr>
        <p:grpSpPr>
          <a:xfrm>
            <a:off x="4626861" y="1957990"/>
            <a:ext cx="3633103" cy="3410839"/>
            <a:chOff x="2122921" y="2222780"/>
            <a:chExt cx="3633103" cy="3410839"/>
          </a:xfrm>
        </p:grpSpPr>
        <p:pic>
          <p:nvPicPr>
            <p:cNvPr id="121"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4825" y="4246644"/>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2"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3622" y="2789944"/>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0916" y="2222780"/>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588" y="3866147"/>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772" y="5209915"/>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6" name="Text Box 47"/>
            <p:cNvSpPr txBox="1">
              <a:spLocks noChangeArrowheads="1"/>
            </p:cNvSpPr>
            <p:nvPr/>
          </p:nvSpPr>
          <p:spPr bwMode="auto">
            <a:xfrm>
              <a:off x="2122921" y="3933056"/>
              <a:ext cx="401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A</a:t>
              </a:r>
            </a:p>
          </p:txBody>
        </p:sp>
        <p:sp>
          <p:nvSpPr>
            <p:cNvPr id="127" name="Text Box 47"/>
            <p:cNvSpPr txBox="1">
              <a:spLocks noChangeArrowheads="1"/>
            </p:cNvSpPr>
            <p:nvPr/>
          </p:nvSpPr>
          <p:spPr bwMode="auto">
            <a:xfrm>
              <a:off x="3086129" y="2420888"/>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B</a:t>
              </a:r>
            </a:p>
          </p:txBody>
        </p:sp>
        <p:sp>
          <p:nvSpPr>
            <p:cNvPr id="128" name="Text Box 47"/>
            <p:cNvSpPr txBox="1">
              <a:spLocks noChangeArrowheads="1"/>
            </p:cNvSpPr>
            <p:nvPr/>
          </p:nvSpPr>
          <p:spPr bwMode="auto">
            <a:xfrm>
              <a:off x="4302403" y="2477061"/>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D</a:t>
              </a:r>
            </a:p>
          </p:txBody>
        </p:sp>
        <p:sp>
          <p:nvSpPr>
            <p:cNvPr id="129" name="Text Box 47"/>
            <p:cNvSpPr txBox="1">
              <a:spLocks noChangeArrowheads="1"/>
            </p:cNvSpPr>
            <p:nvPr/>
          </p:nvSpPr>
          <p:spPr bwMode="auto">
            <a:xfrm>
              <a:off x="5329307" y="3516283"/>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E</a:t>
              </a:r>
            </a:p>
          </p:txBody>
        </p:sp>
        <p:sp>
          <p:nvSpPr>
            <p:cNvPr id="130" name="Text Box 47"/>
            <p:cNvSpPr txBox="1">
              <a:spLocks noChangeArrowheads="1"/>
            </p:cNvSpPr>
            <p:nvPr/>
          </p:nvSpPr>
          <p:spPr bwMode="auto">
            <a:xfrm>
              <a:off x="4373745" y="5171954"/>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C</a:t>
              </a:r>
            </a:p>
          </p:txBody>
        </p:sp>
      </p:grpSp>
      <p:sp>
        <p:nvSpPr>
          <p:cNvPr id="131" name="Rectangle 46"/>
          <p:cNvSpPr>
            <a:spLocks noChangeArrowheads="1"/>
          </p:cNvSpPr>
          <p:nvPr/>
        </p:nvSpPr>
        <p:spPr bwMode="auto">
          <a:xfrm>
            <a:off x="3870455" y="4028282"/>
            <a:ext cx="158750" cy="158750"/>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32" name="Text Box 48"/>
          <p:cNvSpPr txBox="1">
            <a:spLocks noChangeArrowheads="1"/>
          </p:cNvSpPr>
          <p:nvPr/>
        </p:nvSpPr>
        <p:spPr bwMode="auto">
          <a:xfrm>
            <a:off x="8576817" y="1624442"/>
            <a:ext cx="2475358" cy="430887"/>
          </a:xfrm>
          <a:prstGeom prst="rect">
            <a:avLst/>
          </a:prstGeom>
          <a:solidFill>
            <a:srgbClr val="FF6600"/>
          </a:solidFill>
          <a:ln w="38100">
            <a:solidFill>
              <a:srgbClr val="FF6600"/>
            </a:solidFill>
            <a:miter lim="800000"/>
            <a:headEnd/>
            <a:tailEnd/>
          </a:ln>
          <a:effectLst/>
          <a:extLst/>
        </p:spPr>
        <p:txBody>
          <a:bodyPr wrap="none">
            <a:spAutoFit/>
          </a:bodyPr>
          <a:lstStyle/>
          <a:p>
            <a:r>
              <a:rPr kumimoji="1" lang="en-US" altLang="zh-CN" sz="2200" dirty="0">
                <a:solidFill>
                  <a:schemeClr val="bg1"/>
                </a:solidFill>
                <a:latin typeface="+mn-ea"/>
              </a:rPr>
              <a:t>H</a:t>
            </a:r>
            <a:r>
              <a:rPr kumimoji="1" lang="en-US" altLang="zh-CN" sz="2200" baseline="-25000" dirty="0">
                <a:solidFill>
                  <a:schemeClr val="bg1"/>
                </a:solidFill>
                <a:latin typeface="+mn-ea"/>
              </a:rPr>
              <a:t>1 </a:t>
            </a:r>
            <a:r>
              <a:rPr kumimoji="1" lang="zh-CN" altLang="en-US" sz="2200" dirty="0">
                <a:solidFill>
                  <a:schemeClr val="bg1"/>
                </a:solidFill>
                <a:latin typeface="+mn-ea"/>
              </a:rPr>
              <a:t>向 </a:t>
            </a:r>
            <a:r>
              <a:rPr kumimoji="1" lang="en-US" altLang="zh-CN" sz="2200" dirty="0">
                <a:solidFill>
                  <a:schemeClr val="bg1"/>
                </a:solidFill>
                <a:latin typeface="+mn-ea"/>
              </a:rPr>
              <a:t>H</a:t>
            </a:r>
            <a:r>
              <a:rPr kumimoji="1" lang="en-US" altLang="zh-CN" sz="2200" baseline="-25000" dirty="0">
                <a:solidFill>
                  <a:schemeClr val="bg1"/>
                </a:solidFill>
                <a:latin typeface="+mn-ea"/>
              </a:rPr>
              <a:t>5</a:t>
            </a:r>
            <a:r>
              <a:rPr kumimoji="1" lang="en-US" altLang="zh-CN" sz="2200" dirty="0">
                <a:solidFill>
                  <a:schemeClr val="bg1"/>
                </a:solidFill>
                <a:latin typeface="+mn-ea"/>
              </a:rPr>
              <a:t> </a:t>
            </a:r>
            <a:r>
              <a:rPr kumimoji="1" lang="zh-CN" altLang="en-US" sz="2200" dirty="0">
                <a:solidFill>
                  <a:schemeClr val="bg1"/>
                </a:solidFill>
                <a:latin typeface="+mn-ea"/>
              </a:rPr>
              <a:t>发送数据</a:t>
            </a:r>
          </a:p>
        </p:txBody>
      </p:sp>
      <p:sp>
        <p:nvSpPr>
          <p:cNvPr id="133" name="Text Box 55"/>
          <p:cNvSpPr txBox="1">
            <a:spLocks noChangeArrowheads="1"/>
          </p:cNvSpPr>
          <p:nvPr/>
        </p:nvSpPr>
        <p:spPr bwMode="auto">
          <a:xfrm>
            <a:off x="3336167" y="201208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ea"/>
              </a:rPr>
              <a:t>分组交换机</a:t>
            </a:r>
          </a:p>
        </p:txBody>
      </p:sp>
      <p:sp>
        <p:nvSpPr>
          <p:cNvPr id="134" name="Text Box 56"/>
          <p:cNvSpPr txBox="1">
            <a:spLocks noChangeArrowheads="1"/>
          </p:cNvSpPr>
          <p:nvPr/>
        </p:nvSpPr>
        <p:spPr bwMode="auto">
          <a:xfrm>
            <a:off x="2989333" y="3020219"/>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ea"/>
              </a:rPr>
              <a:t>主机</a:t>
            </a:r>
          </a:p>
        </p:txBody>
      </p:sp>
      <p:sp>
        <p:nvSpPr>
          <p:cNvPr id="135" name="Line 57"/>
          <p:cNvSpPr>
            <a:spLocks noChangeShapeType="1"/>
          </p:cNvSpPr>
          <p:nvPr/>
        </p:nvSpPr>
        <p:spPr bwMode="auto">
          <a:xfrm>
            <a:off x="4662617" y="2443957"/>
            <a:ext cx="792163" cy="215900"/>
          </a:xfrm>
          <a:prstGeom prst="line">
            <a:avLst/>
          </a:prstGeom>
          <a:noFill/>
          <a:ln w="28575">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36" name="Line 58"/>
          <p:cNvSpPr>
            <a:spLocks noChangeShapeType="1"/>
          </p:cNvSpPr>
          <p:nvPr/>
        </p:nvSpPr>
        <p:spPr bwMode="auto">
          <a:xfrm>
            <a:off x="3438655" y="3380582"/>
            <a:ext cx="360362" cy="576262"/>
          </a:xfrm>
          <a:prstGeom prst="line">
            <a:avLst/>
          </a:prstGeom>
          <a:noFill/>
          <a:ln w="28575">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37" name="Rectangle 59"/>
          <p:cNvSpPr>
            <a:spLocks noChangeArrowheads="1"/>
          </p:cNvSpPr>
          <p:nvPr/>
        </p:nvSpPr>
        <p:spPr bwMode="auto">
          <a:xfrm>
            <a:off x="4734055" y="4028282"/>
            <a:ext cx="158750" cy="158750"/>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38" name="Rectangle 61"/>
          <p:cNvSpPr>
            <a:spLocks noChangeArrowheads="1"/>
          </p:cNvSpPr>
          <p:nvPr/>
        </p:nvSpPr>
        <p:spPr bwMode="auto">
          <a:xfrm>
            <a:off x="6535867" y="5036344"/>
            <a:ext cx="144463" cy="144463"/>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39" name="Rectangle 63"/>
          <p:cNvSpPr>
            <a:spLocks noChangeArrowheads="1"/>
          </p:cNvSpPr>
          <p:nvPr/>
        </p:nvSpPr>
        <p:spPr bwMode="auto">
          <a:xfrm>
            <a:off x="7831267" y="3883819"/>
            <a:ext cx="144463" cy="144463"/>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grpSp>
        <p:nvGrpSpPr>
          <p:cNvPr id="140" name="组合 139"/>
          <p:cNvGrpSpPr/>
          <p:nvPr/>
        </p:nvGrpSpPr>
        <p:grpSpPr>
          <a:xfrm>
            <a:off x="2934629" y="4388352"/>
            <a:ext cx="944694" cy="476337"/>
            <a:chOff x="4991975" y="5850409"/>
            <a:chExt cx="1127516" cy="387350"/>
          </a:xfrm>
        </p:grpSpPr>
        <p:sp>
          <p:nvSpPr>
            <p:cNvPr id="141" name="AutoShape 28"/>
            <p:cNvSpPr>
              <a:spLocks noChangeArrowheads="1"/>
            </p:cNvSpPr>
            <p:nvPr/>
          </p:nvSpPr>
          <p:spPr bwMode="auto">
            <a:xfrm flipV="1">
              <a:off x="5039991" y="5850409"/>
              <a:ext cx="1079500" cy="387350"/>
            </a:xfrm>
            <a:prstGeom prst="wedgeRoundRectCallout">
              <a:avLst>
                <a:gd name="adj1" fmla="val 54848"/>
                <a:gd name="adj2" fmla="val 96441"/>
                <a:gd name="adj3" fmla="val 16667"/>
              </a:avLst>
            </a:prstGeom>
            <a:solidFill>
              <a:srgbClr val="92D05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a:latin typeface="+mn-ea"/>
              </a:endParaRPr>
            </a:p>
          </p:txBody>
        </p:sp>
        <p:sp>
          <p:nvSpPr>
            <p:cNvPr id="142" name="Text Box 29"/>
            <p:cNvSpPr txBox="1">
              <a:spLocks noChangeArrowheads="1"/>
            </p:cNvSpPr>
            <p:nvPr/>
          </p:nvSpPr>
          <p:spPr bwMode="auto">
            <a:xfrm>
              <a:off x="4991975" y="5918489"/>
              <a:ext cx="1116932" cy="30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800" dirty="0">
                  <a:latin typeface="+mn-ea"/>
                </a:rPr>
                <a:t>分组</a:t>
              </a:r>
            </a:p>
          </p:txBody>
        </p:sp>
      </p:grpSp>
      <p:sp>
        <p:nvSpPr>
          <p:cNvPr id="143" name="矩形标注 142"/>
          <p:cNvSpPr/>
          <p:nvPr/>
        </p:nvSpPr>
        <p:spPr bwMode="auto">
          <a:xfrm>
            <a:off x="3775357" y="2673936"/>
            <a:ext cx="2981173" cy="1140114"/>
          </a:xfrm>
          <a:prstGeom prst="wedgeRectCallout">
            <a:avLst/>
          </a:prstGeom>
          <a:solidFill>
            <a:srgbClr val="FFC000"/>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ea"/>
              </a:rPr>
              <a:t>  交换机先将分组接收下来（存储），查看首部中的控制信息</a:t>
            </a:r>
          </a:p>
        </p:txBody>
      </p:sp>
      <p:sp>
        <p:nvSpPr>
          <p:cNvPr id="144" name="矩形标注 143"/>
          <p:cNvSpPr/>
          <p:nvPr/>
        </p:nvSpPr>
        <p:spPr bwMode="auto">
          <a:xfrm>
            <a:off x="4119476" y="2794794"/>
            <a:ext cx="2454491" cy="1047274"/>
          </a:xfrm>
          <a:prstGeom prst="wedgeRectCallout">
            <a:avLst/>
          </a:prstGeom>
          <a:solidFill>
            <a:srgbClr val="FFC000"/>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ea"/>
              </a:rPr>
              <a:t>  然后根据目的地址选择下一个交换机，并转发出去</a:t>
            </a:r>
          </a:p>
        </p:txBody>
      </p:sp>
      <p:sp>
        <p:nvSpPr>
          <p:cNvPr id="2" name="文本框 1"/>
          <p:cNvSpPr txBox="1"/>
          <p:nvPr/>
        </p:nvSpPr>
        <p:spPr>
          <a:xfrm>
            <a:off x="3175" y="838994"/>
            <a:ext cx="1292662" cy="5486399"/>
          </a:xfrm>
          <a:prstGeom prst="rect">
            <a:avLst/>
          </a:prstGeom>
          <a:solidFill>
            <a:srgbClr val="0070C0"/>
          </a:solidFill>
        </p:spPr>
        <p:txBody>
          <a:bodyPr vert="eaVert" wrap="square" rtlCol="0">
            <a:spAutoFit/>
          </a:bodyPr>
          <a:lstStyle/>
          <a:p>
            <a:pPr algn="ctr"/>
            <a:endParaRPr lang="en-US" altLang="zh-CN" dirty="0">
              <a:solidFill>
                <a:schemeClr val="bg1"/>
              </a:solidFill>
            </a:endParaRPr>
          </a:p>
          <a:p>
            <a:pPr algn="ctr"/>
            <a:r>
              <a:rPr lang="zh-CN" altLang="en-US" dirty="0">
                <a:solidFill>
                  <a:schemeClr val="bg1"/>
                </a:solidFill>
              </a:rPr>
              <a:t>单个分组的转发过程</a:t>
            </a:r>
            <a:endParaRPr lang="en-US" altLang="zh-CN" dirty="0">
              <a:solidFill>
                <a:schemeClr val="bg1"/>
              </a:solidFill>
            </a:endParaRPr>
          </a:p>
          <a:p>
            <a:pPr algn="ctr"/>
            <a:endParaRPr lang="zh-CN" altLang="en-US" dirty="0">
              <a:solidFill>
                <a:schemeClr val="bg1"/>
              </a:solidFill>
            </a:endParaRPr>
          </a:p>
        </p:txBody>
      </p:sp>
    </p:spTree>
    <p:extLst>
      <p:ext uri="{BB962C8B-B14F-4D97-AF65-F5344CB8AC3E}">
        <p14:creationId xmlns:p14="http://schemas.microsoft.com/office/powerpoint/2010/main" val="109985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3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par>
                          <p:cTn id="11" fill="hold">
                            <p:stCondLst>
                              <p:cond delay="0"/>
                            </p:stCondLst>
                            <p:childTnLst>
                              <p:par>
                                <p:cTn id="12" presetID="53" presetClass="entr" presetSubtype="16" fill="hold" nodeType="afterEffect">
                                  <p:stCondLst>
                                    <p:cond delay="0"/>
                                  </p:stCondLst>
                                  <p:childTnLst>
                                    <p:set>
                                      <p:cBhvr>
                                        <p:cTn id="13" dur="1" fill="hold">
                                          <p:stCondLst>
                                            <p:cond delay="0"/>
                                          </p:stCondLst>
                                        </p:cTn>
                                        <p:tgtEl>
                                          <p:spTgt spid="140"/>
                                        </p:tgtEl>
                                        <p:attrNameLst>
                                          <p:attrName>style.visibility</p:attrName>
                                        </p:attrNameLst>
                                      </p:cBhvr>
                                      <p:to>
                                        <p:strVal val="visible"/>
                                      </p:to>
                                    </p:set>
                                    <p:anim calcmode="lin" valueType="num">
                                      <p:cBhvr>
                                        <p:cTn id="14" dur="500" fill="hold"/>
                                        <p:tgtEl>
                                          <p:spTgt spid="140"/>
                                        </p:tgtEl>
                                        <p:attrNameLst>
                                          <p:attrName>ppt_w</p:attrName>
                                        </p:attrNameLst>
                                      </p:cBhvr>
                                      <p:tavLst>
                                        <p:tav tm="0">
                                          <p:val>
                                            <p:fltVal val="0"/>
                                          </p:val>
                                        </p:tav>
                                        <p:tav tm="100000">
                                          <p:val>
                                            <p:strVal val="#ppt_w"/>
                                          </p:val>
                                        </p:tav>
                                      </p:tavLst>
                                    </p:anim>
                                    <p:anim calcmode="lin" valueType="num">
                                      <p:cBhvr>
                                        <p:cTn id="15" dur="500" fill="hold"/>
                                        <p:tgtEl>
                                          <p:spTgt spid="140"/>
                                        </p:tgtEl>
                                        <p:attrNameLst>
                                          <p:attrName>ppt_h</p:attrName>
                                        </p:attrNameLst>
                                      </p:cBhvr>
                                      <p:tavLst>
                                        <p:tav tm="0">
                                          <p:val>
                                            <p:fltVal val="0"/>
                                          </p:val>
                                        </p:tav>
                                        <p:tav tm="100000">
                                          <p:val>
                                            <p:strVal val="#ppt_h"/>
                                          </p:val>
                                        </p:tav>
                                      </p:tavLst>
                                    </p:anim>
                                    <p:animEffect transition="in" filter="fade">
                                      <p:cBhvr>
                                        <p:cTn id="16" dur="500"/>
                                        <p:tgtEl>
                                          <p:spTgt spid="140"/>
                                        </p:tgtEl>
                                      </p:cBhvr>
                                    </p:animEffec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1" nodeType="clickEffect">
                                  <p:stCondLst>
                                    <p:cond delay="0"/>
                                  </p:stCondLst>
                                  <p:childTnLst>
                                    <p:animMotion origin="layout" path="M 0.00364 -0.0074 L 0.07079 4.67484E-6 " pathEditMode="relative" rAng="0" ptsTypes="AA">
                                      <p:cBhvr>
                                        <p:cTn id="20" dur="2000" fill="hold"/>
                                        <p:tgtEl>
                                          <p:spTgt spid="131"/>
                                        </p:tgtEl>
                                        <p:attrNameLst>
                                          <p:attrName>ppt_x</p:attrName>
                                          <p:attrName>ppt_y</p:attrName>
                                        </p:attrNameLst>
                                      </p:cBhvr>
                                      <p:rCtr x="3800" y="301"/>
                                    </p:animMotion>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143"/>
                                        </p:tgtEl>
                                        <p:attrNameLst>
                                          <p:attrName>style.visibility</p:attrName>
                                        </p:attrNameLst>
                                      </p:cBhvr>
                                      <p:to>
                                        <p:strVal val="visible"/>
                                      </p:to>
                                    </p:set>
                                    <p:anim calcmode="lin" valueType="num">
                                      <p:cBhvr>
                                        <p:cTn id="24" dur="500" fill="hold"/>
                                        <p:tgtEl>
                                          <p:spTgt spid="143"/>
                                        </p:tgtEl>
                                        <p:attrNameLst>
                                          <p:attrName>ppt_w</p:attrName>
                                        </p:attrNameLst>
                                      </p:cBhvr>
                                      <p:tavLst>
                                        <p:tav tm="0">
                                          <p:val>
                                            <p:fltVal val="0"/>
                                          </p:val>
                                        </p:tav>
                                        <p:tav tm="100000">
                                          <p:val>
                                            <p:strVal val="#ppt_w"/>
                                          </p:val>
                                        </p:tav>
                                      </p:tavLst>
                                    </p:anim>
                                    <p:anim calcmode="lin" valueType="num">
                                      <p:cBhvr>
                                        <p:cTn id="25" dur="500" fill="hold"/>
                                        <p:tgtEl>
                                          <p:spTgt spid="143"/>
                                        </p:tgtEl>
                                        <p:attrNameLst>
                                          <p:attrName>ppt_h</p:attrName>
                                        </p:attrNameLst>
                                      </p:cBhvr>
                                      <p:tavLst>
                                        <p:tav tm="0">
                                          <p:val>
                                            <p:fltVal val="0"/>
                                          </p:val>
                                        </p:tav>
                                        <p:tav tm="100000">
                                          <p:val>
                                            <p:strVal val="#ppt_h"/>
                                          </p:val>
                                        </p:tav>
                                      </p:tavLst>
                                    </p:anim>
                                    <p:animEffect transition="in" filter="fade">
                                      <p:cBhvr>
                                        <p:cTn id="26" dur="500"/>
                                        <p:tgtEl>
                                          <p:spTgt spid="143"/>
                                        </p:tgtEl>
                                      </p:cBhvr>
                                    </p:animEffec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44"/>
                                        </p:tgtEl>
                                        <p:attrNameLst>
                                          <p:attrName>style.visibility</p:attrName>
                                        </p:attrNameLst>
                                      </p:cBhvr>
                                      <p:to>
                                        <p:strVal val="visible"/>
                                      </p:to>
                                    </p:set>
                                    <p:anim calcmode="lin" valueType="num">
                                      <p:cBhvr>
                                        <p:cTn id="31" dur="500" fill="hold"/>
                                        <p:tgtEl>
                                          <p:spTgt spid="144"/>
                                        </p:tgtEl>
                                        <p:attrNameLst>
                                          <p:attrName>ppt_w</p:attrName>
                                        </p:attrNameLst>
                                      </p:cBhvr>
                                      <p:tavLst>
                                        <p:tav tm="0">
                                          <p:val>
                                            <p:fltVal val="0"/>
                                          </p:val>
                                        </p:tav>
                                        <p:tav tm="100000">
                                          <p:val>
                                            <p:strVal val="#ppt_w"/>
                                          </p:val>
                                        </p:tav>
                                      </p:tavLst>
                                    </p:anim>
                                    <p:anim calcmode="lin" valueType="num">
                                      <p:cBhvr>
                                        <p:cTn id="32" dur="500" fill="hold"/>
                                        <p:tgtEl>
                                          <p:spTgt spid="144"/>
                                        </p:tgtEl>
                                        <p:attrNameLst>
                                          <p:attrName>ppt_h</p:attrName>
                                        </p:attrNameLst>
                                      </p:cBhvr>
                                      <p:tavLst>
                                        <p:tav tm="0">
                                          <p:val>
                                            <p:fltVal val="0"/>
                                          </p:val>
                                        </p:tav>
                                        <p:tav tm="100000">
                                          <p:val>
                                            <p:strVal val="#ppt_h"/>
                                          </p:val>
                                        </p:tav>
                                      </p:tavLst>
                                    </p:anim>
                                    <p:animEffect transition="in" filter="fade">
                                      <p:cBhvr>
                                        <p:cTn id="33" dur="500"/>
                                        <p:tgtEl>
                                          <p:spTgt spid="144"/>
                                        </p:tgtEl>
                                      </p:cBhvr>
                                    </p:animEffec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2" nodeType="clickEffect">
                                  <p:stCondLst>
                                    <p:cond delay="0"/>
                                  </p:stCondLst>
                                  <p:childTnLst>
                                    <p:set>
                                      <p:cBhvr>
                                        <p:cTn id="37" dur="1" fill="hold">
                                          <p:stCondLst>
                                            <p:cond delay="0"/>
                                          </p:stCondLst>
                                        </p:cTn>
                                        <p:tgtEl>
                                          <p:spTgt spid="131"/>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137"/>
                                        </p:tgtEl>
                                        <p:attrNameLst>
                                          <p:attrName>style.visibility</p:attrName>
                                        </p:attrNameLst>
                                      </p:cBhvr>
                                      <p:to>
                                        <p:strVal val="visible"/>
                                      </p:to>
                                    </p:set>
                                  </p:childTnLst>
                                </p:cTn>
                              </p:par>
                            </p:childTnLst>
                          </p:cTn>
                        </p:par>
                        <p:par>
                          <p:cTn id="40" fill="hold">
                            <p:stCondLst>
                              <p:cond delay="0"/>
                            </p:stCondLst>
                            <p:childTnLst>
                              <p:par>
                                <p:cTn id="41" presetID="63" presetClass="path" presetSubtype="0" accel="50000" decel="50000" fill="hold" grpId="1" nodeType="afterEffect">
                                  <p:stCondLst>
                                    <p:cond delay="0"/>
                                  </p:stCondLst>
                                  <p:childTnLst>
                                    <p:animMotion origin="layout" path="M -4.37272E-6 -2.46471E-6 L 0.15435 0.14395 " pathEditMode="relative" rAng="0" ptsTypes="AA">
                                      <p:cBhvr>
                                        <p:cTn id="42" dur="2000" fill="hold"/>
                                        <p:tgtEl>
                                          <p:spTgt spid="137"/>
                                        </p:tgtEl>
                                        <p:attrNameLst>
                                          <p:attrName>ppt_x</p:attrName>
                                          <p:attrName>ppt_y</p:attrName>
                                        </p:attrNameLst>
                                      </p:cBhvr>
                                      <p:rCtr x="7132" y="7336"/>
                                    </p:animMotion>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137"/>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38"/>
                                        </p:tgtEl>
                                        <p:attrNameLst>
                                          <p:attrName>style.visibility</p:attrName>
                                        </p:attrNameLst>
                                      </p:cBhvr>
                                      <p:to>
                                        <p:strVal val="visible"/>
                                      </p:to>
                                    </p:set>
                                  </p:childTnLst>
                                </p:cTn>
                              </p:par>
                            </p:childTnLst>
                          </p:cTn>
                        </p:par>
                        <p:par>
                          <p:cTn id="49" fill="hold">
                            <p:stCondLst>
                              <p:cond delay="0"/>
                            </p:stCondLst>
                            <p:childTnLst>
                              <p:par>
                                <p:cTn id="50" presetID="63" presetClass="path" presetSubtype="0" accel="50000" decel="50000" fill="hold" grpId="1" nodeType="afterEffect">
                                  <p:stCondLst>
                                    <p:cond delay="0"/>
                                  </p:stCondLst>
                                  <p:childTnLst>
                                    <p:animMotion origin="layout" path="M 0.00729 -0.00185 L 0.10619 -0.16802 " pathEditMode="relative" rAng="0" ptsTypes="AA">
                                      <p:cBhvr>
                                        <p:cTn id="51" dur="2000" fill="hold"/>
                                        <p:tgtEl>
                                          <p:spTgt spid="138"/>
                                        </p:tgtEl>
                                        <p:attrNameLst>
                                          <p:attrName>ppt_x</p:attrName>
                                          <p:attrName>ppt_y</p:attrName>
                                        </p:attrNameLst>
                                      </p:cBhvr>
                                      <p:rCtr x="4750" y="-8031"/>
                                    </p:animMotion>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2" nodeType="clickEffect">
                                  <p:stCondLst>
                                    <p:cond delay="0"/>
                                  </p:stCondLst>
                                  <p:childTnLst>
                                    <p:set>
                                      <p:cBhvr>
                                        <p:cTn id="55" dur="1" fill="hold">
                                          <p:stCondLst>
                                            <p:cond delay="0"/>
                                          </p:stCondLst>
                                        </p:cTn>
                                        <p:tgtEl>
                                          <p:spTgt spid="138"/>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139"/>
                                        </p:tgtEl>
                                        <p:attrNameLst>
                                          <p:attrName>style.visibility</p:attrName>
                                        </p:attrNameLst>
                                      </p:cBhvr>
                                      <p:to>
                                        <p:strVal val="visible"/>
                                      </p:to>
                                    </p:set>
                                  </p:childTnLst>
                                </p:cTn>
                              </p:par>
                            </p:childTnLst>
                          </p:cTn>
                        </p:par>
                        <p:par>
                          <p:cTn id="58" fill="hold">
                            <p:stCondLst>
                              <p:cond delay="0"/>
                            </p:stCondLst>
                            <p:childTnLst>
                              <p:par>
                                <p:cTn id="59" presetID="63" presetClass="path" presetSubtype="0" accel="50000" decel="50000" fill="hold" grpId="1" nodeType="afterEffect">
                                  <p:stCondLst>
                                    <p:cond delay="0"/>
                                  </p:stCondLst>
                                  <p:childTnLst>
                                    <p:animMotion origin="layout" path="M -4.1645E-7 3.18676E-6 L 0.06403 0.14487 " pathEditMode="relative" rAng="0" ptsTypes="AA">
                                      <p:cBhvr>
                                        <p:cTn id="60" dur="2000" fill="hold"/>
                                        <p:tgtEl>
                                          <p:spTgt spid="139"/>
                                        </p:tgtEl>
                                        <p:attrNameLst>
                                          <p:attrName>ppt_x</p:attrName>
                                          <p:attrName>ppt_y</p:attrName>
                                        </p:attrNameLst>
                                      </p:cBhvr>
                                      <p:rCtr x="3084" y="72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1" grpId="1" animBg="1"/>
      <p:bldP spid="131" grpId="2" animBg="1"/>
      <p:bldP spid="132" grpId="0" animBg="1"/>
      <p:bldP spid="137" grpId="0" animBg="1"/>
      <p:bldP spid="137" grpId="1" animBg="1"/>
      <p:bldP spid="137" grpId="2" animBg="1"/>
      <p:bldP spid="138" grpId="0" animBg="1"/>
      <p:bldP spid="138" grpId="1" animBg="1"/>
      <p:bldP spid="138" grpId="2" animBg="1"/>
      <p:bldP spid="139" grpId="0" animBg="1"/>
      <p:bldP spid="139" grpId="1" animBg="1"/>
      <p:bldP spid="143" grpId="0" animBg="1"/>
      <p:bldP spid="14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分组交换网的示意图</a:t>
            </a:r>
          </a:p>
        </p:txBody>
      </p:sp>
      <p:sp>
        <p:nvSpPr>
          <p:cNvPr id="109" name="矩形 108"/>
          <p:cNvSpPr/>
          <p:nvPr/>
        </p:nvSpPr>
        <p:spPr>
          <a:xfrm>
            <a:off x="3175" y="6325394"/>
            <a:ext cx="12195175" cy="53340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64" name="Group 3"/>
          <p:cNvGrpSpPr>
            <a:grpSpLocks/>
          </p:cNvGrpSpPr>
          <p:nvPr/>
        </p:nvGrpSpPr>
        <p:grpSpPr bwMode="auto">
          <a:xfrm>
            <a:off x="4240080" y="1912144"/>
            <a:ext cx="4090987" cy="3667125"/>
            <a:chOff x="2256" y="2386"/>
            <a:chExt cx="2147" cy="1919"/>
          </a:xfrm>
          <a:solidFill>
            <a:schemeClr val="bg1"/>
          </a:solidFill>
        </p:grpSpPr>
        <p:sp>
          <p:nvSpPr>
            <p:cNvPr id="66" name="Oval 4"/>
            <p:cNvSpPr>
              <a:spLocks noChangeArrowheads="1"/>
            </p:cNvSpPr>
            <p:nvPr/>
          </p:nvSpPr>
          <p:spPr bwMode="auto">
            <a:xfrm rot="-1674972">
              <a:off x="2346" y="2526"/>
              <a:ext cx="1015" cy="69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67" name="Oval 5"/>
            <p:cNvSpPr>
              <a:spLocks noChangeArrowheads="1"/>
            </p:cNvSpPr>
            <p:nvPr/>
          </p:nvSpPr>
          <p:spPr bwMode="auto">
            <a:xfrm rot="-774972">
              <a:off x="3025" y="2386"/>
              <a:ext cx="887" cy="64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4" name="Oval 6"/>
            <p:cNvSpPr>
              <a:spLocks noChangeArrowheads="1"/>
            </p:cNvSpPr>
            <p:nvPr/>
          </p:nvSpPr>
          <p:spPr bwMode="auto">
            <a:xfrm rot="-174972">
              <a:off x="3673" y="2621"/>
              <a:ext cx="655" cy="83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5" name="Oval 7"/>
            <p:cNvSpPr>
              <a:spLocks noChangeArrowheads="1"/>
            </p:cNvSpPr>
            <p:nvPr/>
          </p:nvSpPr>
          <p:spPr bwMode="auto">
            <a:xfrm rot="18365028">
              <a:off x="3754" y="3108"/>
              <a:ext cx="687" cy="610"/>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6" name="Oval 8"/>
            <p:cNvSpPr>
              <a:spLocks noChangeArrowheads="1"/>
            </p:cNvSpPr>
            <p:nvPr/>
          </p:nvSpPr>
          <p:spPr bwMode="auto">
            <a:xfrm rot="-1674972">
              <a:off x="3052" y="3445"/>
              <a:ext cx="1110" cy="77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7" name="Oval 9"/>
            <p:cNvSpPr>
              <a:spLocks noChangeArrowheads="1"/>
            </p:cNvSpPr>
            <p:nvPr/>
          </p:nvSpPr>
          <p:spPr bwMode="auto">
            <a:xfrm rot="-594972">
              <a:off x="2616" y="3772"/>
              <a:ext cx="793" cy="53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3" name="Oval 10"/>
            <p:cNvSpPr>
              <a:spLocks noChangeArrowheads="1"/>
            </p:cNvSpPr>
            <p:nvPr/>
          </p:nvSpPr>
          <p:spPr bwMode="auto">
            <a:xfrm rot="-1674972">
              <a:off x="2311" y="3539"/>
              <a:ext cx="503" cy="6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5" name="Oval 11"/>
            <p:cNvSpPr>
              <a:spLocks noChangeArrowheads="1"/>
            </p:cNvSpPr>
            <p:nvPr/>
          </p:nvSpPr>
          <p:spPr bwMode="auto">
            <a:xfrm rot="18065028">
              <a:off x="2160" y="3115"/>
              <a:ext cx="695" cy="504"/>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6"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grpSp>
      <p:sp>
        <p:nvSpPr>
          <p:cNvPr id="87" name="Line 13"/>
          <p:cNvSpPr>
            <a:spLocks noChangeShapeType="1"/>
          </p:cNvSpPr>
          <p:nvPr/>
        </p:nvSpPr>
        <p:spPr bwMode="auto">
          <a:xfrm flipV="1">
            <a:off x="5371967" y="2147094"/>
            <a:ext cx="1281113"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8" name="Line 14"/>
          <p:cNvSpPr>
            <a:spLocks noChangeShapeType="1"/>
          </p:cNvSpPr>
          <p:nvPr/>
        </p:nvSpPr>
        <p:spPr bwMode="auto">
          <a:xfrm>
            <a:off x="6810242" y="2221707"/>
            <a:ext cx="757238"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9" name="Line 15"/>
          <p:cNvSpPr>
            <a:spLocks noChangeShapeType="1"/>
          </p:cNvSpPr>
          <p:nvPr/>
        </p:nvSpPr>
        <p:spPr bwMode="auto">
          <a:xfrm flipH="1">
            <a:off x="4616317" y="2794794"/>
            <a:ext cx="66516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0" name="Line 16"/>
          <p:cNvSpPr>
            <a:spLocks noChangeShapeType="1"/>
          </p:cNvSpPr>
          <p:nvPr/>
        </p:nvSpPr>
        <p:spPr bwMode="auto">
          <a:xfrm>
            <a:off x="4657592" y="4228307"/>
            <a:ext cx="1520825"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1" name="Line 17"/>
          <p:cNvSpPr>
            <a:spLocks noChangeShapeType="1"/>
          </p:cNvSpPr>
          <p:nvPr/>
        </p:nvSpPr>
        <p:spPr bwMode="auto">
          <a:xfrm flipV="1">
            <a:off x="6241917" y="3896519"/>
            <a:ext cx="1325563"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2" name="Line 18"/>
          <p:cNvSpPr>
            <a:spLocks noChangeShapeType="1"/>
          </p:cNvSpPr>
          <p:nvPr/>
        </p:nvSpPr>
        <p:spPr bwMode="auto">
          <a:xfrm>
            <a:off x="5424355" y="2801144"/>
            <a:ext cx="2125662"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6" name="Line 19"/>
          <p:cNvSpPr>
            <a:spLocks noChangeShapeType="1"/>
          </p:cNvSpPr>
          <p:nvPr/>
        </p:nvSpPr>
        <p:spPr bwMode="auto">
          <a:xfrm>
            <a:off x="5322755" y="2637632"/>
            <a:ext cx="1000125"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7" name="Line 20"/>
          <p:cNvSpPr>
            <a:spLocks noChangeShapeType="1"/>
          </p:cNvSpPr>
          <p:nvPr/>
        </p:nvSpPr>
        <p:spPr bwMode="auto">
          <a:xfrm flipV="1">
            <a:off x="5646605" y="5180807"/>
            <a:ext cx="639762"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9" name="Line 21"/>
          <p:cNvSpPr>
            <a:spLocks noChangeShapeType="1"/>
          </p:cNvSpPr>
          <p:nvPr/>
        </p:nvSpPr>
        <p:spPr bwMode="auto">
          <a:xfrm rot="-5400000">
            <a:off x="6570530" y="1831182"/>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00" name="Line 22"/>
          <p:cNvSpPr>
            <a:spLocks noChangeShapeType="1"/>
          </p:cNvSpPr>
          <p:nvPr/>
        </p:nvSpPr>
        <p:spPr bwMode="auto">
          <a:xfrm>
            <a:off x="7659555" y="3896519"/>
            <a:ext cx="639762"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01" name="Line 23"/>
          <p:cNvSpPr>
            <a:spLocks noChangeShapeType="1"/>
          </p:cNvSpPr>
          <p:nvPr/>
        </p:nvSpPr>
        <p:spPr bwMode="auto">
          <a:xfrm flipV="1">
            <a:off x="3738430" y="4153694"/>
            <a:ext cx="64452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02" name="Line 24"/>
          <p:cNvSpPr>
            <a:spLocks noChangeShapeType="1"/>
          </p:cNvSpPr>
          <p:nvPr/>
        </p:nvSpPr>
        <p:spPr bwMode="auto">
          <a:xfrm rot="5400000" flipH="1">
            <a:off x="4895717" y="2262982"/>
            <a:ext cx="773113"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03" name="Text Box 25"/>
          <p:cNvSpPr txBox="1">
            <a:spLocks noChangeArrowheads="1"/>
          </p:cNvSpPr>
          <p:nvPr/>
        </p:nvSpPr>
        <p:spPr bwMode="auto">
          <a:xfrm>
            <a:off x="3393942" y="3518694"/>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1</a:t>
            </a:r>
            <a:endParaRPr kumimoji="1" lang="en-US" altLang="zh-CN" sz="2000" dirty="0">
              <a:latin typeface="+mn-ea"/>
            </a:endParaRPr>
          </a:p>
        </p:txBody>
      </p:sp>
      <p:sp>
        <p:nvSpPr>
          <p:cNvPr id="104" name="Line 27"/>
          <p:cNvSpPr>
            <a:spLocks noChangeShapeType="1"/>
          </p:cNvSpPr>
          <p:nvPr/>
        </p:nvSpPr>
        <p:spPr bwMode="auto">
          <a:xfrm flipV="1">
            <a:off x="7659555" y="3299619"/>
            <a:ext cx="806450"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pic>
        <p:nvPicPr>
          <p:cNvPr id="105" name="Picture 30"/>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4480" y="1284982"/>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1"/>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1705" y="2998854"/>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32"/>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1480" y="5704582"/>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111" name="Picture 33"/>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6755" y="4787007"/>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34"/>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06842" y="1483585"/>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 name="Text Box 39"/>
          <p:cNvSpPr txBox="1">
            <a:spLocks noChangeArrowheads="1"/>
          </p:cNvSpPr>
          <p:nvPr/>
        </p:nvSpPr>
        <p:spPr bwMode="auto">
          <a:xfrm>
            <a:off x="7788142" y="4675982"/>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5</a:t>
            </a:r>
            <a:endParaRPr kumimoji="1" lang="en-US" altLang="zh-CN" sz="2000" dirty="0">
              <a:latin typeface="+mn-ea"/>
            </a:endParaRPr>
          </a:p>
        </p:txBody>
      </p:sp>
      <p:sp>
        <p:nvSpPr>
          <p:cNvPr id="146" name="Text Box 40"/>
          <p:cNvSpPr txBox="1">
            <a:spLocks noChangeArrowheads="1"/>
          </p:cNvSpPr>
          <p:nvPr/>
        </p:nvSpPr>
        <p:spPr bwMode="auto">
          <a:xfrm>
            <a:off x="8796205" y="287575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6</a:t>
            </a:r>
            <a:endParaRPr kumimoji="1" lang="en-US" altLang="zh-CN" sz="2000" dirty="0">
              <a:latin typeface="+mn-ea"/>
            </a:endParaRPr>
          </a:p>
        </p:txBody>
      </p:sp>
      <p:sp>
        <p:nvSpPr>
          <p:cNvPr id="147" name="Text Box 41"/>
          <p:cNvSpPr txBox="1">
            <a:spLocks noChangeArrowheads="1"/>
          </p:cNvSpPr>
          <p:nvPr/>
        </p:nvSpPr>
        <p:spPr bwMode="auto">
          <a:xfrm>
            <a:off x="6059355" y="1219994"/>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4</a:t>
            </a:r>
            <a:endParaRPr kumimoji="1" lang="en-US" altLang="zh-CN" sz="2000" dirty="0">
              <a:latin typeface="+mn-ea"/>
            </a:endParaRPr>
          </a:p>
        </p:txBody>
      </p:sp>
      <p:sp>
        <p:nvSpPr>
          <p:cNvPr id="148" name="Text Box 42"/>
          <p:cNvSpPr txBox="1">
            <a:spLocks noChangeArrowheads="1"/>
          </p:cNvSpPr>
          <p:nvPr/>
        </p:nvSpPr>
        <p:spPr bwMode="auto">
          <a:xfrm>
            <a:off x="4690930" y="136445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2</a:t>
            </a:r>
            <a:endParaRPr kumimoji="1" lang="en-US" altLang="zh-CN" sz="2000" dirty="0">
              <a:latin typeface="+mn-ea"/>
            </a:endParaRPr>
          </a:p>
        </p:txBody>
      </p:sp>
      <p:sp>
        <p:nvSpPr>
          <p:cNvPr id="149" name="Text Box 43"/>
          <p:cNvSpPr txBox="1">
            <a:spLocks noChangeArrowheads="1"/>
          </p:cNvSpPr>
          <p:nvPr/>
        </p:nvSpPr>
        <p:spPr bwMode="auto">
          <a:xfrm>
            <a:off x="4906830" y="561260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3</a:t>
            </a:r>
            <a:endParaRPr kumimoji="1" lang="en-US" altLang="zh-CN" sz="2000" dirty="0">
              <a:latin typeface="+mn-ea"/>
            </a:endParaRPr>
          </a:p>
        </p:txBody>
      </p:sp>
      <p:pic>
        <p:nvPicPr>
          <p:cNvPr id="150" name="Picture 45"/>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22505" y="3960879"/>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 name="Text Box 55"/>
          <p:cNvSpPr txBox="1">
            <a:spLocks noChangeArrowheads="1"/>
          </p:cNvSpPr>
          <p:nvPr/>
        </p:nvSpPr>
        <p:spPr bwMode="auto">
          <a:xfrm>
            <a:off x="3004117" y="201208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ea"/>
              </a:rPr>
              <a:t>分组交换机</a:t>
            </a:r>
          </a:p>
        </p:txBody>
      </p:sp>
      <p:grpSp>
        <p:nvGrpSpPr>
          <p:cNvPr id="152" name="组合 151"/>
          <p:cNvGrpSpPr/>
          <p:nvPr/>
        </p:nvGrpSpPr>
        <p:grpSpPr>
          <a:xfrm>
            <a:off x="4294811" y="1957990"/>
            <a:ext cx="3633103" cy="3410839"/>
            <a:chOff x="2122921" y="2222780"/>
            <a:chExt cx="3633103" cy="3410839"/>
          </a:xfrm>
        </p:grpSpPr>
        <p:pic>
          <p:nvPicPr>
            <p:cNvPr id="15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4825" y="4246644"/>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4"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3622" y="2789944"/>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0916" y="2222780"/>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588" y="3866147"/>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772" y="5209915"/>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58" name="Text Box 47"/>
            <p:cNvSpPr txBox="1">
              <a:spLocks noChangeArrowheads="1"/>
            </p:cNvSpPr>
            <p:nvPr/>
          </p:nvSpPr>
          <p:spPr bwMode="auto">
            <a:xfrm>
              <a:off x="2122921" y="3933056"/>
              <a:ext cx="401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A</a:t>
              </a:r>
            </a:p>
          </p:txBody>
        </p:sp>
        <p:sp>
          <p:nvSpPr>
            <p:cNvPr id="159" name="Text Box 47"/>
            <p:cNvSpPr txBox="1">
              <a:spLocks noChangeArrowheads="1"/>
            </p:cNvSpPr>
            <p:nvPr/>
          </p:nvSpPr>
          <p:spPr bwMode="auto">
            <a:xfrm>
              <a:off x="3086129" y="2420888"/>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B</a:t>
              </a:r>
            </a:p>
          </p:txBody>
        </p:sp>
        <p:sp>
          <p:nvSpPr>
            <p:cNvPr id="160" name="Text Box 47"/>
            <p:cNvSpPr txBox="1">
              <a:spLocks noChangeArrowheads="1"/>
            </p:cNvSpPr>
            <p:nvPr/>
          </p:nvSpPr>
          <p:spPr bwMode="auto">
            <a:xfrm>
              <a:off x="4302403" y="2477061"/>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D</a:t>
              </a:r>
            </a:p>
          </p:txBody>
        </p:sp>
        <p:sp>
          <p:nvSpPr>
            <p:cNvPr id="161" name="Text Box 47"/>
            <p:cNvSpPr txBox="1">
              <a:spLocks noChangeArrowheads="1"/>
            </p:cNvSpPr>
            <p:nvPr/>
          </p:nvSpPr>
          <p:spPr bwMode="auto">
            <a:xfrm>
              <a:off x="5329307" y="3516283"/>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E</a:t>
              </a:r>
            </a:p>
          </p:txBody>
        </p:sp>
        <p:sp>
          <p:nvSpPr>
            <p:cNvPr id="162" name="Text Box 47"/>
            <p:cNvSpPr txBox="1">
              <a:spLocks noChangeArrowheads="1"/>
            </p:cNvSpPr>
            <p:nvPr/>
          </p:nvSpPr>
          <p:spPr bwMode="auto">
            <a:xfrm>
              <a:off x="4373745" y="5171954"/>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C</a:t>
              </a:r>
            </a:p>
          </p:txBody>
        </p:sp>
      </p:grpSp>
      <p:sp>
        <p:nvSpPr>
          <p:cNvPr id="163" name="Text Box 56"/>
          <p:cNvSpPr txBox="1">
            <a:spLocks noChangeArrowheads="1"/>
          </p:cNvSpPr>
          <p:nvPr/>
        </p:nvSpPr>
        <p:spPr bwMode="auto">
          <a:xfrm>
            <a:off x="2657283" y="3020219"/>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ea"/>
              </a:rPr>
              <a:t>主机</a:t>
            </a:r>
          </a:p>
        </p:txBody>
      </p:sp>
      <p:sp>
        <p:nvSpPr>
          <p:cNvPr id="164" name="Line 57"/>
          <p:cNvSpPr>
            <a:spLocks noChangeShapeType="1"/>
          </p:cNvSpPr>
          <p:nvPr/>
        </p:nvSpPr>
        <p:spPr bwMode="auto">
          <a:xfrm>
            <a:off x="4330567" y="2443957"/>
            <a:ext cx="690655" cy="193675"/>
          </a:xfrm>
          <a:prstGeom prst="line">
            <a:avLst/>
          </a:prstGeom>
          <a:noFill/>
          <a:ln w="28575">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65" name="Line 58"/>
          <p:cNvSpPr>
            <a:spLocks noChangeShapeType="1"/>
          </p:cNvSpPr>
          <p:nvPr/>
        </p:nvSpPr>
        <p:spPr bwMode="auto">
          <a:xfrm>
            <a:off x="3106605" y="3380582"/>
            <a:ext cx="360362" cy="576262"/>
          </a:xfrm>
          <a:prstGeom prst="line">
            <a:avLst/>
          </a:prstGeom>
          <a:noFill/>
          <a:ln w="28575">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66" name="Rectangle 96"/>
          <p:cNvSpPr>
            <a:spLocks noChangeArrowheads="1"/>
          </p:cNvSpPr>
          <p:nvPr/>
        </p:nvSpPr>
        <p:spPr bwMode="auto">
          <a:xfrm>
            <a:off x="3541142" y="3950041"/>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67" name="Rectangle 96"/>
          <p:cNvSpPr>
            <a:spLocks noChangeArrowheads="1"/>
          </p:cNvSpPr>
          <p:nvPr/>
        </p:nvSpPr>
        <p:spPr bwMode="auto">
          <a:xfrm>
            <a:off x="3539350" y="3943260"/>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68" name="Rectangle 96"/>
          <p:cNvSpPr>
            <a:spLocks noChangeArrowheads="1"/>
          </p:cNvSpPr>
          <p:nvPr/>
        </p:nvSpPr>
        <p:spPr bwMode="auto">
          <a:xfrm>
            <a:off x="3538255" y="3942165"/>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69" name="Text Box 48"/>
          <p:cNvSpPr txBox="1">
            <a:spLocks noChangeArrowheads="1"/>
          </p:cNvSpPr>
          <p:nvPr/>
        </p:nvSpPr>
        <p:spPr bwMode="auto">
          <a:xfrm>
            <a:off x="8244767" y="1624442"/>
            <a:ext cx="2502608" cy="430887"/>
          </a:xfrm>
          <a:prstGeom prst="rect">
            <a:avLst/>
          </a:prstGeom>
          <a:solidFill>
            <a:srgbClr val="FF6600"/>
          </a:solidFill>
          <a:ln w="38100">
            <a:solidFill>
              <a:srgbClr val="FF6600"/>
            </a:solidFill>
            <a:miter lim="800000"/>
            <a:headEnd/>
            <a:tailEnd/>
          </a:ln>
          <a:effectLst/>
          <a:extLst/>
        </p:spPr>
        <p:txBody>
          <a:bodyPr wrap="none">
            <a:spAutoFit/>
          </a:bodyPr>
          <a:lstStyle>
            <a:defPPr>
              <a:defRPr lang="en-US"/>
            </a:defPPr>
            <a:lvl1pPr>
              <a:defRPr kumimoji="1" sz="2200">
                <a:solidFill>
                  <a:schemeClr val="bg1"/>
                </a:solidFill>
                <a:latin typeface="+mn-ea"/>
              </a:defRPr>
            </a:lvl1pPr>
          </a:lstStyle>
          <a:p>
            <a:r>
              <a:rPr lang="en-US" altLang="zh-CN" dirty="0"/>
              <a:t>H</a:t>
            </a:r>
            <a:r>
              <a:rPr lang="en-US" altLang="zh-CN" baseline="-25000" dirty="0"/>
              <a:t>1</a:t>
            </a:r>
            <a:r>
              <a:rPr lang="en-US" altLang="zh-CN" dirty="0"/>
              <a:t> </a:t>
            </a:r>
            <a:r>
              <a:rPr lang="zh-CN" altLang="en-US" dirty="0"/>
              <a:t>向 </a:t>
            </a:r>
            <a:r>
              <a:rPr lang="en-US" altLang="zh-CN" dirty="0"/>
              <a:t>H</a:t>
            </a:r>
            <a:r>
              <a:rPr lang="en-US" altLang="zh-CN" baseline="-25000" dirty="0"/>
              <a:t>5</a:t>
            </a:r>
            <a:r>
              <a:rPr lang="en-US" altLang="zh-CN" dirty="0"/>
              <a:t> </a:t>
            </a:r>
            <a:r>
              <a:rPr lang="zh-CN" altLang="en-US" dirty="0"/>
              <a:t>发送数据</a:t>
            </a:r>
          </a:p>
        </p:txBody>
      </p:sp>
      <p:sp>
        <p:nvSpPr>
          <p:cNvPr id="170" name="Rectangle 96"/>
          <p:cNvSpPr>
            <a:spLocks noChangeArrowheads="1"/>
          </p:cNvSpPr>
          <p:nvPr/>
        </p:nvSpPr>
        <p:spPr bwMode="auto">
          <a:xfrm>
            <a:off x="3536792" y="3956298"/>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71" name="Rectangle 96"/>
          <p:cNvSpPr>
            <a:spLocks noChangeArrowheads="1"/>
          </p:cNvSpPr>
          <p:nvPr/>
        </p:nvSpPr>
        <p:spPr bwMode="auto">
          <a:xfrm>
            <a:off x="3530429" y="3951643"/>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72" name="文本框 171"/>
          <p:cNvSpPr txBox="1"/>
          <p:nvPr/>
        </p:nvSpPr>
        <p:spPr>
          <a:xfrm>
            <a:off x="3175" y="838994"/>
            <a:ext cx="1292662" cy="5486399"/>
          </a:xfrm>
          <a:prstGeom prst="rect">
            <a:avLst/>
          </a:prstGeom>
          <a:solidFill>
            <a:srgbClr val="0070C0"/>
          </a:solidFill>
        </p:spPr>
        <p:txBody>
          <a:bodyPr vert="eaVert" wrap="square" rtlCol="0">
            <a:spAutoFit/>
          </a:bodyPr>
          <a:lstStyle/>
          <a:p>
            <a:pPr algn="ctr"/>
            <a:endParaRPr lang="en-US" altLang="zh-CN" dirty="0">
              <a:solidFill>
                <a:schemeClr val="bg1"/>
              </a:solidFill>
            </a:endParaRPr>
          </a:p>
          <a:p>
            <a:pPr algn="ctr"/>
            <a:r>
              <a:rPr lang="zh-CN" altLang="en-US" dirty="0">
                <a:solidFill>
                  <a:schemeClr val="bg1"/>
                </a:solidFill>
              </a:rPr>
              <a:t>连续多个分组的转发过程</a:t>
            </a:r>
            <a:endParaRPr lang="en-US" altLang="zh-CN" dirty="0">
              <a:solidFill>
                <a:schemeClr val="bg1"/>
              </a:solidFill>
            </a:endParaRPr>
          </a:p>
          <a:p>
            <a:pPr algn="ctr"/>
            <a:endParaRPr lang="zh-CN" altLang="en-US" dirty="0">
              <a:solidFill>
                <a:schemeClr val="bg1"/>
              </a:solidFill>
            </a:endParaRPr>
          </a:p>
        </p:txBody>
      </p:sp>
    </p:spTree>
    <p:extLst>
      <p:ext uri="{BB962C8B-B14F-4D97-AF65-F5344CB8AC3E}">
        <p14:creationId xmlns:p14="http://schemas.microsoft.com/office/powerpoint/2010/main" val="27745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7.23581E-7 1.80051E-6 L 0.07965 1.80051E-6 L 0.2133 0.15297 L 0.32145 -0.03726 L 0.38548 0.14209 " pathEditMode="relative" rAng="0" ptsTypes="AAAAA">
                                      <p:cBhvr>
                                        <p:cTn id="6" dur="2000" fill="hold"/>
                                        <p:tgtEl>
                                          <p:spTgt spid="166"/>
                                        </p:tgtEl>
                                        <p:attrNameLst>
                                          <p:attrName>ppt_x</p:attrName>
                                          <p:attrName>ppt_y</p:attrName>
                                        </p:attrNameLst>
                                      </p:cBhvr>
                                      <p:rCtr x="19274" y="5786"/>
                                    </p:animMotion>
                                  </p:childTnLst>
                                </p:cTn>
                              </p:par>
                              <p:par>
                                <p:cTn id="7" presetID="0" presetClass="path" presetSubtype="0" accel="50000" decel="50000" fill="hold" grpId="0" nodeType="withEffect">
                                  <p:stCondLst>
                                    <p:cond delay="1250"/>
                                  </p:stCondLst>
                                  <p:childTnLst>
                                    <p:animMotion origin="layout" path="M -5.8303E-7 -2.48785E-6 L 0.07587 -0.00347 L 0.13287 -0.19162 L 0.31754 -0.04929 L 0.38561 0.13539 " pathEditMode="relative" rAng="0" ptsTypes="AAAAA">
                                      <p:cBhvr>
                                        <p:cTn id="8" dur="2000" fill="hold"/>
                                        <p:tgtEl>
                                          <p:spTgt spid="167"/>
                                        </p:tgtEl>
                                        <p:attrNameLst>
                                          <p:attrName>ppt_x</p:attrName>
                                          <p:attrName>ppt_y</p:attrName>
                                        </p:attrNameLst>
                                      </p:cBhvr>
                                      <p:rCtr x="19274" y="-2823"/>
                                    </p:animMotion>
                                  </p:childTnLst>
                                </p:cTn>
                              </p:par>
                              <p:par>
                                <p:cTn id="9" presetID="0" presetClass="path" presetSubtype="0" accel="50000" decel="50000" fill="hold" grpId="0" nodeType="withEffect">
                                  <p:stCondLst>
                                    <p:cond delay="2250"/>
                                  </p:stCondLst>
                                  <p:childTnLst>
                                    <p:animMotion origin="layout" path="M -4.42478E-7 -1.05994E-6 L 0.07965 -1.05994E-6 L 0.21343 0.15297 L 0.32158 -0.03726 L 0.38574 0.1421 " pathEditMode="relative" rAng="0" ptsTypes="AAAAA">
                                      <p:cBhvr>
                                        <p:cTn id="10" dur="2000" fill="hold"/>
                                        <p:tgtEl>
                                          <p:spTgt spid="168"/>
                                        </p:tgtEl>
                                        <p:attrNameLst>
                                          <p:attrName>ppt_x</p:attrName>
                                          <p:attrName>ppt_y</p:attrName>
                                        </p:attrNameLst>
                                      </p:cBhvr>
                                      <p:rCtr x="19287" y="5786"/>
                                    </p:animMotion>
                                  </p:childTnLst>
                                </p:cTn>
                              </p:par>
                              <p:par>
                                <p:cTn id="11" presetID="0" presetClass="path" presetSubtype="0" accel="50000" decel="50000" fill="hold" grpId="0" nodeType="withEffect">
                                  <p:stCondLst>
                                    <p:cond delay="3250"/>
                                  </p:stCondLst>
                                  <p:childTnLst>
                                    <p:animMotion origin="layout" path="M -3.01926E-7 -3.91113E-6 L 0.07965 -3.91113E-6 L 0.21343 0.15298 L 0.32158 -0.03726 L 0.38587 0.1421 " pathEditMode="relative" rAng="0" ptsTypes="AAAAA">
                                      <p:cBhvr>
                                        <p:cTn id="12" dur="2000" fill="hold"/>
                                        <p:tgtEl>
                                          <p:spTgt spid="170"/>
                                        </p:tgtEl>
                                        <p:attrNameLst>
                                          <p:attrName>ppt_x</p:attrName>
                                          <p:attrName>ppt_y</p:attrName>
                                        </p:attrNameLst>
                                      </p:cBhvr>
                                      <p:rCtr x="19287" y="5786"/>
                                    </p:animMotion>
                                  </p:childTnLst>
                                </p:cTn>
                              </p:par>
                              <p:par>
                                <p:cTn id="13" presetID="0" presetClass="path" presetSubtype="0" accel="50000" decel="50000" fill="hold" grpId="0" nodeType="withEffect">
                                  <p:stCondLst>
                                    <p:cond delay="4250"/>
                                  </p:stCondLst>
                                  <p:childTnLst>
                                    <p:animMotion origin="layout" path="M 2.60281E-7 3.72599E-7 L 0.08017 0.00185 L 0.13391 -0.18422 L 0.32327 -0.03471 L 0.38639 0.137 " pathEditMode="relative" rAng="0" ptsTypes="AAAAA">
                                      <p:cBhvr>
                                        <p:cTn id="14" dur="2000" fill="hold"/>
                                        <p:tgtEl>
                                          <p:spTgt spid="171"/>
                                        </p:tgtEl>
                                        <p:attrNameLst>
                                          <p:attrName>ppt_x</p:attrName>
                                          <p:attrName>ppt_y</p:attrName>
                                        </p:attrNameLst>
                                      </p:cBhvr>
                                      <p:rCtr x="19313" y="-2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P spid="167" grpId="0" animBg="1"/>
      <p:bldP spid="168" grpId="0" animBg="1"/>
      <p:bldP spid="170" grpId="0" animBg="1"/>
      <p:bldP spid="17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分组交换网的示意图</a:t>
            </a:r>
          </a:p>
        </p:txBody>
      </p:sp>
      <p:sp>
        <p:nvSpPr>
          <p:cNvPr id="109" name="矩形 108"/>
          <p:cNvSpPr/>
          <p:nvPr/>
        </p:nvSpPr>
        <p:spPr>
          <a:xfrm>
            <a:off x="3175" y="6325394"/>
            <a:ext cx="12195175" cy="53340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72" name="文本框 171"/>
          <p:cNvSpPr txBox="1"/>
          <p:nvPr/>
        </p:nvSpPr>
        <p:spPr>
          <a:xfrm>
            <a:off x="3175" y="838994"/>
            <a:ext cx="1292662" cy="5486399"/>
          </a:xfrm>
          <a:prstGeom prst="rect">
            <a:avLst/>
          </a:prstGeom>
          <a:solidFill>
            <a:srgbClr val="0070C0"/>
          </a:solidFill>
        </p:spPr>
        <p:txBody>
          <a:bodyPr vert="eaVert" wrap="square" rtlCol="0">
            <a:spAutoFit/>
          </a:bodyPr>
          <a:lstStyle/>
          <a:p>
            <a:pPr algn="ctr"/>
            <a:endParaRPr lang="en-US" altLang="zh-CN" dirty="0">
              <a:solidFill>
                <a:schemeClr val="bg1"/>
              </a:solidFill>
            </a:endParaRPr>
          </a:p>
          <a:p>
            <a:pPr algn="ctr"/>
            <a:r>
              <a:rPr lang="zh-CN" altLang="en-US" dirty="0">
                <a:solidFill>
                  <a:schemeClr val="bg1"/>
                </a:solidFill>
              </a:rPr>
              <a:t>两台主机同时发送的情况</a:t>
            </a:r>
            <a:endParaRPr lang="en-US" altLang="zh-CN" dirty="0">
              <a:solidFill>
                <a:schemeClr val="bg1"/>
              </a:solidFill>
            </a:endParaRPr>
          </a:p>
          <a:p>
            <a:pPr algn="ctr"/>
            <a:endParaRPr lang="zh-CN" altLang="en-US" dirty="0">
              <a:solidFill>
                <a:schemeClr val="bg1"/>
              </a:solidFill>
            </a:endParaRPr>
          </a:p>
        </p:txBody>
      </p:sp>
      <p:grpSp>
        <p:nvGrpSpPr>
          <p:cNvPr id="61" name="Group 3"/>
          <p:cNvGrpSpPr>
            <a:grpSpLocks/>
          </p:cNvGrpSpPr>
          <p:nvPr/>
        </p:nvGrpSpPr>
        <p:grpSpPr bwMode="auto">
          <a:xfrm>
            <a:off x="4316280" y="1912144"/>
            <a:ext cx="4090987" cy="3667125"/>
            <a:chOff x="2256" y="2386"/>
            <a:chExt cx="2147" cy="1919"/>
          </a:xfrm>
          <a:solidFill>
            <a:schemeClr val="bg1"/>
          </a:solidFill>
        </p:grpSpPr>
        <p:sp>
          <p:nvSpPr>
            <p:cNvPr id="62" name="Oval 4"/>
            <p:cNvSpPr>
              <a:spLocks noChangeArrowheads="1"/>
            </p:cNvSpPr>
            <p:nvPr/>
          </p:nvSpPr>
          <p:spPr bwMode="auto">
            <a:xfrm rot="-1674972">
              <a:off x="2346" y="2526"/>
              <a:ext cx="1015" cy="69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63" name="Oval 5"/>
            <p:cNvSpPr>
              <a:spLocks noChangeArrowheads="1"/>
            </p:cNvSpPr>
            <p:nvPr/>
          </p:nvSpPr>
          <p:spPr bwMode="auto">
            <a:xfrm rot="-774972">
              <a:off x="3025" y="2386"/>
              <a:ext cx="887" cy="64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65" name="Oval 6"/>
            <p:cNvSpPr>
              <a:spLocks noChangeArrowheads="1"/>
            </p:cNvSpPr>
            <p:nvPr/>
          </p:nvSpPr>
          <p:spPr bwMode="auto">
            <a:xfrm rot="-174972">
              <a:off x="3673" y="2621"/>
              <a:ext cx="655" cy="83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68" name="Oval 7"/>
            <p:cNvSpPr>
              <a:spLocks noChangeArrowheads="1"/>
            </p:cNvSpPr>
            <p:nvPr/>
          </p:nvSpPr>
          <p:spPr bwMode="auto">
            <a:xfrm rot="18365028">
              <a:off x="3754" y="3108"/>
              <a:ext cx="687" cy="610"/>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69" name="Oval 8"/>
            <p:cNvSpPr>
              <a:spLocks noChangeArrowheads="1"/>
            </p:cNvSpPr>
            <p:nvPr/>
          </p:nvSpPr>
          <p:spPr bwMode="auto">
            <a:xfrm rot="-1674972">
              <a:off x="3052" y="3445"/>
              <a:ext cx="1110" cy="77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0" name="Oval 9"/>
            <p:cNvSpPr>
              <a:spLocks noChangeArrowheads="1"/>
            </p:cNvSpPr>
            <p:nvPr/>
          </p:nvSpPr>
          <p:spPr bwMode="auto">
            <a:xfrm rot="-594972">
              <a:off x="2616" y="3772"/>
              <a:ext cx="793" cy="53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1" name="Oval 10"/>
            <p:cNvSpPr>
              <a:spLocks noChangeArrowheads="1"/>
            </p:cNvSpPr>
            <p:nvPr/>
          </p:nvSpPr>
          <p:spPr bwMode="auto">
            <a:xfrm rot="-1674972">
              <a:off x="2311" y="3539"/>
              <a:ext cx="503" cy="6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2" name="Oval 11"/>
            <p:cNvSpPr>
              <a:spLocks noChangeArrowheads="1"/>
            </p:cNvSpPr>
            <p:nvPr/>
          </p:nvSpPr>
          <p:spPr bwMode="auto">
            <a:xfrm rot="18065028">
              <a:off x="2160" y="3115"/>
              <a:ext cx="695" cy="504"/>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3"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grpSp>
      <p:sp>
        <p:nvSpPr>
          <p:cNvPr id="78" name="Line 13"/>
          <p:cNvSpPr>
            <a:spLocks noChangeShapeType="1"/>
          </p:cNvSpPr>
          <p:nvPr/>
        </p:nvSpPr>
        <p:spPr bwMode="auto">
          <a:xfrm flipV="1">
            <a:off x="5448167" y="2147094"/>
            <a:ext cx="1281113"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9" name="Line 14"/>
          <p:cNvSpPr>
            <a:spLocks noChangeShapeType="1"/>
          </p:cNvSpPr>
          <p:nvPr/>
        </p:nvSpPr>
        <p:spPr bwMode="auto">
          <a:xfrm>
            <a:off x="6886442" y="2221707"/>
            <a:ext cx="757238"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0" name="Line 15"/>
          <p:cNvSpPr>
            <a:spLocks noChangeShapeType="1"/>
          </p:cNvSpPr>
          <p:nvPr/>
        </p:nvSpPr>
        <p:spPr bwMode="auto">
          <a:xfrm flipH="1">
            <a:off x="4692517" y="2794794"/>
            <a:ext cx="66516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1" name="Line 16"/>
          <p:cNvSpPr>
            <a:spLocks noChangeShapeType="1"/>
          </p:cNvSpPr>
          <p:nvPr/>
        </p:nvSpPr>
        <p:spPr bwMode="auto">
          <a:xfrm>
            <a:off x="4733792" y="4228307"/>
            <a:ext cx="1520825"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2" name="Line 17"/>
          <p:cNvSpPr>
            <a:spLocks noChangeShapeType="1"/>
          </p:cNvSpPr>
          <p:nvPr/>
        </p:nvSpPr>
        <p:spPr bwMode="auto">
          <a:xfrm flipV="1">
            <a:off x="6318117" y="3896519"/>
            <a:ext cx="1325563"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4" name="Line 18"/>
          <p:cNvSpPr>
            <a:spLocks noChangeShapeType="1"/>
          </p:cNvSpPr>
          <p:nvPr/>
        </p:nvSpPr>
        <p:spPr bwMode="auto">
          <a:xfrm>
            <a:off x="5500555" y="2801144"/>
            <a:ext cx="2125662"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3" name="Line 19"/>
          <p:cNvSpPr>
            <a:spLocks noChangeShapeType="1"/>
          </p:cNvSpPr>
          <p:nvPr/>
        </p:nvSpPr>
        <p:spPr bwMode="auto">
          <a:xfrm>
            <a:off x="5398955" y="2637632"/>
            <a:ext cx="1000125"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4" name="Line 20"/>
          <p:cNvSpPr>
            <a:spLocks noChangeShapeType="1"/>
          </p:cNvSpPr>
          <p:nvPr/>
        </p:nvSpPr>
        <p:spPr bwMode="auto">
          <a:xfrm flipV="1">
            <a:off x="5722805" y="5180807"/>
            <a:ext cx="639762"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5" name="Line 21"/>
          <p:cNvSpPr>
            <a:spLocks noChangeShapeType="1"/>
          </p:cNvSpPr>
          <p:nvPr/>
        </p:nvSpPr>
        <p:spPr bwMode="auto">
          <a:xfrm rot="-5400000">
            <a:off x="6646730" y="1831182"/>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8" name="Line 22"/>
          <p:cNvSpPr>
            <a:spLocks noChangeShapeType="1"/>
          </p:cNvSpPr>
          <p:nvPr/>
        </p:nvSpPr>
        <p:spPr bwMode="auto">
          <a:xfrm>
            <a:off x="7735755" y="3896519"/>
            <a:ext cx="639762"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08" name="Line 23"/>
          <p:cNvSpPr>
            <a:spLocks noChangeShapeType="1"/>
          </p:cNvSpPr>
          <p:nvPr/>
        </p:nvSpPr>
        <p:spPr bwMode="auto">
          <a:xfrm flipV="1">
            <a:off x="3814630" y="4153694"/>
            <a:ext cx="64452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10" name="Line 24"/>
          <p:cNvSpPr>
            <a:spLocks noChangeShapeType="1"/>
          </p:cNvSpPr>
          <p:nvPr/>
        </p:nvSpPr>
        <p:spPr bwMode="auto">
          <a:xfrm rot="5400000" flipH="1">
            <a:off x="4971917" y="2262982"/>
            <a:ext cx="773113"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13" name="Text Box 25"/>
          <p:cNvSpPr txBox="1">
            <a:spLocks noChangeArrowheads="1"/>
          </p:cNvSpPr>
          <p:nvPr/>
        </p:nvSpPr>
        <p:spPr bwMode="auto">
          <a:xfrm>
            <a:off x="3470142" y="3518694"/>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1</a:t>
            </a:r>
            <a:endParaRPr kumimoji="1" lang="en-US" altLang="zh-CN" sz="2000" dirty="0">
              <a:latin typeface="+mn-ea"/>
            </a:endParaRPr>
          </a:p>
        </p:txBody>
      </p:sp>
      <p:sp>
        <p:nvSpPr>
          <p:cNvPr id="114" name="Line 27"/>
          <p:cNvSpPr>
            <a:spLocks noChangeShapeType="1"/>
          </p:cNvSpPr>
          <p:nvPr/>
        </p:nvSpPr>
        <p:spPr bwMode="auto">
          <a:xfrm flipV="1">
            <a:off x="7735755" y="3299619"/>
            <a:ext cx="806450"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pic>
        <p:nvPicPr>
          <p:cNvPr id="115" name="Picture 30"/>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0680" y="1284982"/>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31"/>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27905" y="2998854"/>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32"/>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57680" y="5704582"/>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118" name="Picture 33"/>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2955" y="4787007"/>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34"/>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83042" y="1483585"/>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 name="Text Box 39"/>
          <p:cNvSpPr txBox="1">
            <a:spLocks noChangeArrowheads="1"/>
          </p:cNvSpPr>
          <p:nvPr/>
        </p:nvSpPr>
        <p:spPr bwMode="auto">
          <a:xfrm>
            <a:off x="7864342" y="4675982"/>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5</a:t>
            </a:r>
            <a:endParaRPr kumimoji="1" lang="en-US" altLang="zh-CN" sz="2000" dirty="0">
              <a:latin typeface="+mn-ea"/>
            </a:endParaRPr>
          </a:p>
        </p:txBody>
      </p:sp>
      <p:sp>
        <p:nvSpPr>
          <p:cNvPr id="121" name="Text Box 40"/>
          <p:cNvSpPr txBox="1">
            <a:spLocks noChangeArrowheads="1"/>
          </p:cNvSpPr>
          <p:nvPr/>
        </p:nvSpPr>
        <p:spPr bwMode="auto">
          <a:xfrm>
            <a:off x="8872405" y="287575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6</a:t>
            </a:r>
            <a:endParaRPr kumimoji="1" lang="en-US" altLang="zh-CN" sz="2000" dirty="0">
              <a:latin typeface="+mn-ea"/>
            </a:endParaRPr>
          </a:p>
        </p:txBody>
      </p:sp>
      <p:sp>
        <p:nvSpPr>
          <p:cNvPr id="122" name="Text Box 41"/>
          <p:cNvSpPr txBox="1">
            <a:spLocks noChangeArrowheads="1"/>
          </p:cNvSpPr>
          <p:nvPr/>
        </p:nvSpPr>
        <p:spPr bwMode="auto">
          <a:xfrm>
            <a:off x="6135555" y="1219994"/>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4</a:t>
            </a:r>
            <a:endParaRPr kumimoji="1" lang="en-US" altLang="zh-CN" sz="2000" dirty="0">
              <a:latin typeface="+mn-ea"/>
            </a:endParaRPr>
          </a:p>
        </p:txBody>
      </p:sp>
      <p:sp>
        <p:nvSpPr>
          <p:cNvPr id="123" name="Text Box 42"/>
          <p:cNvSpPr txBox="1">
            <a:spLocks noChangeArrowheads="1"/>
          </p:cNvSpPr>
          <p:nvPr/>
        </p:nvSpPr>
        <p:spPr bwMode="auto">
          <a:xfrm>
            <a:off x="4767130" y="136445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2</a:t>
            </a:r>
            <a:endParaRPr kumimoji="1" lang="en-US" altLang="zh-CN" sz="2000" dirty="0">
              <a:latin typeface="+mn-ea"/>
            </a:endParaRPr>
          </a:p>
        </p:txBody>
      </p:sp>
      <p:sp>
        <p:nvSpPr>
          <p:cNvPr id="124" name="Text Box 43"/>
          <p:cNvSpPr txBox="1">
            <a:spLocks noChangeArrowheads="1"/>
          </p:cNvSpPr>
          <p:nvPr/>
        </p:nvSpPr>
        <p:spPr bwMode="auto">
          <a:xfrm>
            <a:off x="4983030" y="561260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3</a:t>
            </a:r>
            <a:endParaRPr kumimoji="1" lang="en-US" altLang="zh-CN" sz="2000" dirty="0">
              <a:latin typeface="+mn-ea"/>
            </a:endParaRPr>
          </a:p>
        </p:txBody>
      </p:sp>
      <p:pic>
        <p:nvPicPr>
          <p:cNvPr id="125" name="Picture 45"/>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98705" y="3960879"/>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 Box 55"/>
          <p:cNvSpPr txBox="1">
            <a:spLocks noChangeArrowheads="1"/>
          </p:cNvSpPr>
          <p:nvPr/>
        </p:nvSpPr>
        <p:spPr bwMode="auto">
          <a:xfrm>
            <a:off x="3080317" y="201208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ea"/>
              </a:rPr>
              <a:t>分组交换机</a:t>
            </a:r>
          </a:p>
        </p:txBody>
      </p:sp>
      <p:sp>
        <p:nvSpPr>
          <p:cNvPr id="127" name="Text Box 56"/>
          <p:cNvSpPr txBox="1">
            <a:spLocks noChangeArrowheads="1"/>
          </p:cNvSpPr>
          <p:nvPr/>
        </p:nvSpPr>
        <p:spPr bwMode="auto">
          <a:xfrm>
            <a:off x="2733483" y="3020219"/>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ea"/>
              </a:rPr>
              <a:t>主机</a:t>
            </a:r>
          </a:p>
        </p:txBody>
      </p:sp>
      <p:sp>
        <p:nvSpPr>
          <p:cNvPr id="128" name="Line 57"/>
          <p:cNvSpPr>
            <a:spLocks noChangeShapeType="1"/>
          </p:cNvSpPr>
          <p:nvPr/>
        </p:nvSpPr>
        <p:spPr bwMode="auto">
          <a:xfrm>
            <a:off x="4406767" y="2443957"/>
            <a:ext cx="698755" cy="173806"/>
          </a:xfrm>
          <a:prstGeom prst="line">
            <a:avLst/>
          </a:prstGeom>
          <a:noFill/>
          <a:ln w="28575">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nvGrpSpPr>
          <p:cNvPr id="129" name="组合 128"/>
          <p:cNvGrpSpPr/>
          <p:nvPr/>
        </p:nvGrpSpPr>
        <p:grpSpPr>
          <a:xfrm>
            <a:off x="4371011" y="1957990"/>
            <a:ext cx="3633103" cy="3410839"/>
            <a:chOff x="2122921" y="2222780"/>
            <a:chExt cx="3633103" cy="3410839"/>
          </a:xfrm>
        </p:grpSpPr>
        <p:pic>
          <p:nvPicPr>
            <p:cNvPr id="130"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4825" y="4246644"/>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3622" y="2789944"/>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2"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0916" y="2222780"/>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588" y="3866147"/>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4"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772" y="5209915"/>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5" name="Text Box 47"/>
            <p:cNvSpPr txBox="1">
              <a:spLocks noChangeArrowheads="1"/>
            </p:cNvSpPr>
            <p:nvPr/>
          </p:nvSpPr>
          <p:spPr bwMode="auto">
            <a:xfrm>
              <a:off x="2122921" y="3933056"/>
              <a:ext cx="401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A</a:t>
              </a:r>
            </a:p>
          </p:txBody>
        </p:sp>
        <p:sp>
          <p:nvSpPr>
            <p:cNvPr id="136" name="Text Box 47"/>
            <p:cNvSpPr txBox="1">
              <a:spLocks noChangeArrowheads="1"/>
            </p:cNvSpPr>
            <p:nvPr/>
          </p:nvSpPr>
          <p:spPr bwMode="auto">
            <a:xfrm>
              <a:off x="3086129" y="2420888"/>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B</a:t>
              </a:r>
            </a:p>
          </p:txBody>
        </p:sp>
        <p:sp>
          <p:nvSpPr>
            <p:cNvPr id="137" name="Text Box 47"/>
            <p:cNvSpPr txBox="1">
              <a:spLocks noChangeArrowheads="1"/>
            </p:cNvSpPr>
            <p:nvPr/>
          </p:nvSpPr>
          <p:spPr bwMode="auto">
            <a:xfrm>
              <a:off x="4302403" y="2477061"/>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D</a:t>
              </a:r>
            </a:p>
          </p:txBody>
        </p:sp>
        <p:sp>
          <p:nvSpPr>
            <p:cNvPr id="138" name="Text Box 47"/>
            <p:cNvSpPr txBox="1">
              <a:spLocks noChangeArrowheads="1"/>
            </p:cNvSpPr>
            <p:nvPr/>
          </p:nvSpPr>
          <p:spPr bwMode="auto">
            <a:xfrm>
              <a:off x="5329307" y="3516283"/>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E</a:t>
              </a:r>
            </a:p>
          </p:txBody>
        </p:sp>
        <p:sp>
          <p:nvSpPr>
            <p:cNvPr id="139" name="Text Box 47"/>
            <p:cNvSpPr txBox="1">
              <a:spLocks noChangeArrowheads="1"/>
            </p:cNvSpPr>
            <p:nvPr/>
          </p:nvSpPr>
          <p:spPr bwMode="auto">
            <a:xfrm>
              <a:off x="4373745" y="5171954"/>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C</a:t>
              </a:r>
            </a:p>
          </p:txBody>
        </p:sp>
      </p:grpSp>
      <p:sp>
        <p:nvSpPr>
          <p:cNvPr id="140" name="Line 58"/>
          <p:cNvSpPr>
            <a:spLocks noChangeShapeType="1"/>
          </p:cNvSpPr>
          <p:nvPr/>
        </p:nvSpPr>
        <p:spPr bwMode="auto">
          <a:xfrm>
            <a:off x="3182805" y="3380582"/>
            <a:ext cx="360362" cy="576262"/>
          </a:xfrm>
          <a:prstGeom prst="line">
            <a:avLst/>
          </a:prstGeom>
          <a:noFill/>
          <a:ln w="28575">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41" name="Rectangle 96"/>
          <p:cNvSpPr>
            <a:spLocks noChangeArrowheads="1"/>
          </p:cNvSpPr>
          <p:nvPr/>
        </p:nvSpPr>
        <p:spPr bwMode="auto">
          <a:xfrm>
            <a:off x="5587073" y="5684490"/>
            <a:ext cx="217487" cy="217487"/>
          </a:xfrm>
          <a:prstGeom prst="rect">
            <a:avLst/>
          </a:prstGeom>
          <a:solidFill>
            <a:srgbClr val="3E5CCC"/>
          </a:solidFill>
          <a:ln w="9525">
            <a:solidFill>
              <a:srgbClr val="3E5CCC"/>
            </a:solidFill>
            <a:miter lim="800000"/>
            <a:headEnd/>
            <a:tailEnd/>
          </a:ln>
          <a:effectLst/>
          <a:extLst/>
        </p:spPr>
        <p:txBody>
          <a:bodyPr wrap="none" anchor="ctr"/>
          <a:lstStyle/>
          <a:p>
            <a:endParaRPr lang="zh-CN" altLang="en-US">
              <a:latin typeface="+mn-ea"/>
            </a:endParaRPr>
          </a:p>
        </p:txBody>
      </p:sp>
      <p:sp>
        <p:nvSpPr>
          <p:cNvPr id="142" name="Rectangle 96"/>
          <p:cNvSpPr>
            <a:spLocks noChangeArrowheads="1"/>
          </p:cNvSpPr>
          <p:nvPr/>
        </p:nvSpPr>
        <p:spPr bwMode="auto">
          <a:xfrm>
            <a:off x="3617342" y="3950041"/>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43" name="Rectangle 96"/>
          <p:cNvSpPr>
            <a:spLocks noChangeArrowheads="1"/>
          </p:cNvSpPr>
          <p:nvPr/>
        </p:nvSpPr>
        <p:spPr bwMode="auto">
          <a:xfrm>
            <a:off x="6936207" y="4291720"/>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44" name="Text Box 48"/>
          <p:cNvSpPr txBox="1">
            <a:spLocks noChangeArrowheads="1"/>
          </p:cNvSpPr>
          <p:nvPr/>
        </p:nvSpPr>
        <p:spPr bwMode="auto">
          <a:xfrm>
            <a:off x="8320967" y="1624442"/>
            <a:ext cx="2502608" cy="430887"/>
          </a:xfrm>
          <a:prstGeom prst="rect">
            <a:avLst/>
          </a:prstGeom>
          <a:solidFill>
            <a:srgbClr val="FF6600"/>
          </a:solidFill>
          <a:ln w="38100">
            <a:solidFill>
              <a:srgbClr val="FF6600"/>
            </a:solidFill>
            <a:miter lim="800000"/>
            <a:headEnd/>
            <a:tailEnd/>
          </a:ln>
          <a:effectLst/>
          <a:extLst/>
        </p:spPr>
        <p:txBody>
          <a:bodyPr wrap="none">
            <a:spAutoFit/>
          </a:bodyPr>
          <a:lstStyle>
            <a:defPPr>
              <a:defRPr lang="en-US"/>
            </a:defPPr>
            <a:lvl1pPr>
              <a:defRPr kumimoji="1" sz="2200">
                <a:solidFill>
                  <a:schemeClr val="bg1"/>
                </a:solidFill>
                <a:latin typeface="+mn-ea"/>
              </a:defRPr>
            </a:lvl1pPr>
          </a:lstStyle>
          <a:p>
            <a:r>
              <a:rPr lang="en-US" altLang="zh-CN" dirty="0"/>
              <a:t>H</a:t>
            </a:r>
            <a:r>
              <a:rPr lang="en-US" altLang="zh-CN" baseline="-25000" dirty="0"/>
              <a:t>1</a:t>
            </a:r>
            <a:r>
              <a:rPr lang="en-US" altLang="zh-CN" dirty="0"/>
              <a:t> </a:t>
            </a:r>
            <a:r>
              <a:rPr lang="zh-CN" altLang="en-US" dirty="0"/>
              <a:t>向 </a:t>
            </a:r>
            <a:r>
              <a:rPr lang="en-US" altLang="zh-CN" dirty="0"/>
              <a:t>H</a:t>
            </a:r>
            <a:r>
              <a:rPr lang="en-US" altLang="zh-CN" baseline="-25000" dirty="0"/>
              <a:t>5</a:t>
            </a:r>
            <a:r>
              <a:rPr lang="en-US" altLang="zh-CN" dirty="0"/>
              <a:t> </a:t>
            </a:r>
            <a:r>
              <a:rPr lang="zh-CN" altLang="en-US" dirty="0"/>
              <a:t>发送数据</a:t>
            </a:r>
          </a:p>
        </p:txBody>
      </p:sp>
      <p:sp>
        <p:nvSpPr>
          <p:cNvPr id="173" name="Text Box 48"/>
          <p:cNvSpPr txBox="1">
            <a:spLocks noChangeArrowheads="1"/>
          </p:cNvSpPr>
          <p:nvPr/>
        </p:nvSpPr>
        <p:spPr bwMode="auto">
          <a:xfrm>
            <a:off x="6474642" y="5618313"/>
            <a:ext cx="2715808" cy="461665"/>
          </a:xfrm>
          <a:prstGeom prst="rect">
            <a:avLst/>
          </a:prstGeom>
          <a:solidFill>
            <a:srgbClr val="3E5CCC"/>
          </a:solidFill>
          <a:ln w="38100">
            <a:solidFill>
              <a:srgbClr val="3E5CCC"/>
            </a:solidFill>
            <a:miter lim="800000"/>
            <a:headEnd/>
            <a:tailEnd/>
          </a:ln>
          <a:effectLst/>
          <a:extLst/>
        </p:spPr>
        <p:txBody>
          <a:bodyPr wrap="none">
            <a:spAutoFit/>
          </a:bodyPr>
          <a:lstStyle>
            <a:defPPr>
              <a:defRPr lang="en-US"/>
            </a:defPPr>
            <a:lvl1pPr>
              <a:defRPr kumimoji="1">
                <a:solidFill>
                  <a:schemeClr val="bg1"/>
                </a:solidFill>
                <a:latin typeface="+mn-ea"/>
              </a:defRPr>
            </a:lvl1pPr>
          </a:lstStyle>
          <a:p>
            <a:r>
              <a:rPr lang="en-US" altLang="zh-CN" dirty="0"/>
              <a:t>H</a:t>
            </a:r>
            <a:r>
              <a:rPr lang="en-US" altLang="zh-CN" baseline="-25000" dirty="0"/>
              <a:t>3</a:t>
            </a:r>
            <a:r>
              <a:rPr lang="en-US" altLang="zh-CN" dirty="0"/>
              <a:t> </a:t>
            </a:r>
            <a:r>
              <a:rPr lang="zh-CN" altLang="en-US" dirty="0"/>
              <a:t>向 </a:t>
            </a:r>
            <a:r>
              <a:rPr lang="en-US" altLang="zh-CN" dirty="0"/>
              <a:t>H</a:t>
            </a:r>
            <a:r>
              <a:rPr lang="en-US" altLang="zh-CN" baseline="-25000" dirty="0"/>
              <a:t>6</a:t>
            </a:r>
            <a:r>
              <a:rPr lang="en-US" altLang="zh-CN" dirty="0"/>
              <a:t> </a:t>
            </a:r>
            <a:r>
              <a:rPr lang="zh-CN" altLang="en-US" dirty="0"/>
              <a:t>发送数据</a:t>
            </a:r>
          </a:p>
        </p:txBody>
      </p:sp>
      <p:sp>
        <p:nvSpPr>
          <p:cNvPr id="174" name="Rectangle 96"/>
          <p:cNvSpPr>
            <a:spLocks noChangeArrowheads="1"/>
          </p:cNvSpPr>
          <p:nvPr/>
        </p:nvSpPr>
        <p:spPr bwMode="auto">
          <a:xfrm>
            <a:off x="3612992" y="3956298"/>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Tree>
    <p:extLst>
      <p:ext uri="{BB962C8B-B14F-4D97-AF65-F5344CB8AC3E}">
        <p14:creationId xmlns:p14="http://schemas.microsoft.com/office/powerpoint/2010/main" val="285883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500" fill="hold"/>
                                        <p:tgtEl>
                                          <p:spTgt spid="144"/>
                                        </p:tgtEl>
                                        <p:attrNameLst>
                                          <p:attrName>style.visibility</p:attrName>
                                        </p:attrNameLst>
                                      </p:cBhvr>
                                      <p:tavLst>
                                        <p:tav tm="0">
                                          <p:val>
                                            <p:strVal val="hidden"/>
                                          </p:val>
                                        </p:tav>
                                        <p:tav tm="50000">
                                          <p:val>
                                            <p:strVal val="visible"/>
                                          </p:val>
                                        </p:tav>
                                      </p:tavLst>
                                    </p:anim>
                                  </p:childTnLst>
                                </p:cTn>
                              </p:par>
                              <p:par>
                                <p:cTn id="7" presetID="0" presetClass="path" presetSubtype="0" accel="50000" decel="50000" fill="hold" grpId="0" nodeType="withEffect">
                                  <p:stCondLst>
                                    <p:cond delay="0"/>
                                  </p:stCondLst>
                                  <p:childTnLst>
                                    <p:animMotion origin="layout" path="M -3.01926E-7 -3.91113E-6 L 0.07965 -3.91113E-6 L 0.21343 0.15298 L 0.32171 -0.03726 L 0.38587 0.1421 " pathEditMode="relative" rAng="0" ptsTypes="AAAAA">
                                      <p:cBhvr>
                                        <p:cTn id="8" dur="2000" fill="hold"/>
                                        <p:tgtEl>
                                          <p:spTgt spid="174"/>
                                        </p:tgtEl>
                                        <p:attrNameLst>
                                          <p:attrName>ppt_x</p:attrName>
                                          <p:attrName>ppt_y</p:attrName>
                                        </p:attrNameLst>
                                      </p:cBhvr>
                                      <p:rCtr x="19287" y="5786"/>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026 0.00185 L 0.08069 0.01249 L 0.21447 0.15297 L 0.27199 0.04975 " pathEditMode="relative" rAng="0" ptsTypes="AAAA">
                                      <p:cBhvr>
                                        <p:cTn id="12" dur="2000" fill="hold"/>
                                        <p:tgtEl>
                                          <p:spTgt spid="142"/>
                                        </p:tgtEl>
                                        <p:attrNameLst>
                                          <p:attrName>ppt_x</p:attrName>
                                          <p:attrName>ppt_y</p:attrName>
                                        </p:attrNameLst>
                                      </p:cBhvr>
                                      <p:rCtr x="13470" y="7545"/>
                                    </p:animMotion>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2"/>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childTnLst>
                          </p:cTn>
                        </p:par>
                        <p:par>
                          <p:cTn id="19" fill="hold">
                            <p:stCondLst>
                              <p:cond delay="0"/>
                            </p:stCondLst>
                            <p:childTnLst>
                              <p:par>
                                <p:cTn id="20" presetID="0" presetClass="path" presetSubtype="0" accel="50000" decel="50000" fill="hold" grpId="0" nodeType="afterEffect">
                                  <p:stCondLst>
                                    <p:cond delay="0"/>
                                  </p:stCondLst>
                                  <p:childTnLst>
                                    <p:animMotion origin="layout" path="M -4.47683E-6 4.79981E-6 L 0.05297 -0.09049 L 0.11349 0.07845 " pathEditMode="relative" rAng="0" ptsTypes="AAA">
                                      <p:cBhvr>
                                        <p:cTn id="21" dur="2000" fill="hold"/>
                                        <p:tgtEl>
                                          <p:spTgt spid="143"/>
                                        </p:tgtEl>
                                        <p:attrNameLst>
                                          <p:attrName>ppt_x</p:attrName>
                                          <p:attrName>ppt_y</p:attrName>
                                        </p:attrNameLst>
                                      </p:cBhvr>
                                      <p:rCtr x="5674" y="-602"/>
                                    </p:animMotion>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73"/>
                                        </p:tgtEl>
                                        <p:attrNameLst>
                                          <p:attrName>style.visibility</p:attrName>
                                        </p:attrNameLst>
                                      </p:cBhvr>
                                      <p:to>
                                        <p:strVal val="visible"/>
                                      </p:to>
                                    </p:set>
                                  </p:childTnLst>
                                </p:cTn>
                              </p:par>
                            </p:childTnLst>
                          </p:cTn>
                        </p:par>
                        <p:par>
                          <p:cTn id="25" fill="hold">
                            <p:stCondLst>
                              <p:cond delay="2000"/>
                            </p:stCondLst>
                            <p:childTnLst>
                              <p:par>
                                <p:cTn id="26" presetID="35" presetClass="emph" presetSubtype="0" repeatCount="3000" fill="hold" grpId="0" nodeType="afterEffect">
                                  <p:stCondLst>
                                    <p:cond delay="0"/>
                                  </p:stCondLst>
                                  <p:childTnLst>
                                    <p:anim calcmode="discrete" valueType="str">
                                      <p:cBhvr>
                                        <p:cTn id="27" dur="500" fill="hold"/>
                                        <p:tgtEl>
                                          <p:spTgt spid="173"/>
                                        </p:tgtEl>
                                        <p:attrNameLst>
                                          <p:attrName>style.visibility</p:attrName>
                                        </p:attrNameLst>
                                      </p:cBhvr>
                                      <p:tavLst>
                                        <p:tav tm="0">
                                          <p:val>
                                            <p:strVal val="hidden"/>
                                          </p:val>
                                        </p:tav>
                                        <p:tav tm="50000">
                                          <p:val>
                                            <p:strVal val="visible"/>
                                          </p:val>
                                        </p:tav>
                                      </p:tavLst>
                                    </p:anim>
                                  </p:childTnLst>
                                </p:cTn>
                              </p:par>
                              <p:par>
                                <p:cTn id="28" presetID="0" presetClass="path" presetSubtype="0" accel="50000" decel="50000" fill="hold" grpId="0" nodeType="withEffect">
                                  <p:stCondLst>
                                    <p:cond delay="0"/>
                                  </p:stCondLst>
                                  <p:childTnLst>
                                    <p:animMotion origin="layout" path="M 4.85164E-6 1.09465E-6 L 0.05804 -0.11155 L 0.16605 -0.30225 L 0.24323 -0.37977 " pathEditMode="relative" rAng="0" ptsTypes="AAAA">
                                      <p:cBhvr>
                                        <p:cTn id="29" dur="2000" fill="hold"/>
                                        <p:tgtEl>
                                          <p:spTgt spid="141"/>
                                        </p:tgtEl>
                                        <p:attrNameLst>
                                          <p:attrName>ppt_x</p:attrName>
                                          <p:attrName>ppt_y</p:attrName>
                                        </p:attrNameLst>
                                      </p:cBhvr>
                                      <p:rCtr x="12155" y="-19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42" grpId="1" animBg="1"/>
      <p:bldP spid="143" grpId="0" animBg="1"/>
      <p:bldP spid="143" grpId="1" animBg="1"/>
      <p:bldP spid="144" grpId="0" animBg="1"/>
      <p:bldP spid="173" grpId="0" animBg="1"/>
      <p:bldP spid="173" grpId="1" animBg="1"/>
      <p:bldP spid="17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4699" y="352424"/>
            <a:ext cx="6086475" cy="429419"/>
          </a:xfrm>
        </p:spPr>
        <p:txBody>
          <a:bodyPr/>
          <a:lstStyle/>
          <a:p>
            <a:pPr marL="0" indent="0"/>
            <a:r>
              <a:rPr lang="zh-CN" altLang="en-US" dirty="0"/>
              <a:t>分组交换网的示意图</a:t>
            </a:r>
          </a:p>
        </p:txBody>
      </p:sp>
      <p:sp>
        <p:nvSpPr>
          <p:cNvPr id="109" name="矩形 108"/>
          <p:cNvSpPr/>
          <p:nvPr/>
        </p:nvSpPr>
        <p:spPr>
          <a:xfrm>
            <a:off x="3175" y="6325394"/>
            <a:ext cx="12195175" cy="53340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72" name="文本框 171"/>
          <p:cNvSpPr txBox="1"/>
          <p:nvPr/>
        </p:nvSpPr>
        <p:spPr>
          <a:xfrm>
            <a:off x="3175" y="838994"/>
            <a:ext cx="1292662" cy="5486399"/>
          </a:xfrm>
          <a:prstGeom prst="rect">
            <a:avLst/>
          </a:prstGeom>
          <a:solidFill>
            <a:srgbClr val="0070C0"/>
          </a:solidFill>
        </p:spPr>
        <p:txBody>
          <a:bodyPr vert="eaVert" wrap="square" rtlCol="0">
            <a:spAutoFit/>
          </a:bodyPr>
          <a:lstStyle/>
          <a:p>
            <a:pPr algn="ctr"/>
            <a:endParaRPr lang="en-US" altLang="zh-CN" dirty="0">
              <a:solidFill>
                <a:schemeClr val="bg1"/>
              </a:solidFill>
            </a:endParaRPr>
          </a:p>
          <a:p>
            <a:pPr algn="ctr"/>
            <a:r>
              <a:rPr lang="zh-CN" altLang="en-US" dirty="0">
                <a:solidFill>
                  <a:schemeClr val="bg1"/>
                </a:solidFill>
              </a:rPr>
              <a:t>两台主机连续发送的情况</a:t>
            </a:r>
            <a:endParaRPr lang="en-US" altLang="zh-CN" dirty="0">
              <a:solidFill>
                <a:schemeClr val="bg1"/>
              </a:solidFill>
            </a:endParaRPr>
          </a:p>
          <a:p>
            <a:pPr algn="ctr"/>
            <a:endParaRPr lang="zh-CN" altLang="en-US" dirty="0">
              <a:solidFill>
                <a:schemeClr val="bg1"/>
              </a:solidFill>
            </a:endParaRPr>
          </a:p>
        </p:txBody>
      </p:sp>
      <p:grpSp>
        <p:nvGrpSpPr>
          <p:cNvPr id="64" name="Group 3"/>
          <p:cNvGrpSpPr>
            <a:grpSpLocks/>
          </p:cNvGrpSpPr>
          <p:nvPr/>
        </p:nvGrpSpPr>
        <p:grpSpPr bwMode="auto">
          <a:xfrm>
            <a:off x="4392480" y="1912144"/>
            <a:ext cx="4090987" cy="3667125"/>
            <a:chOff x="2256" y="2386"/>
            <a:chExt cx="2147" cy="1919"/>
          </a:xfrm>
          <a:solidFill>
            <a:schemeClr val="bg1"/>
          </a:solidFill>
        </p:grpSpPr>
        <p:sp>
          <p:nvSpPr>
            <p:cNvPr id="66" name="Oval 4"/>
            <p:cNvSpPr>
              <a:spLocks noChangeArrowheads="1"/>
            </p:cNvSpPr>
            <p:nvPr/>
          </p:nvSpPr>
          <p:spPr bwMode="auto">
            <a:xfrm rot="-1674972">
              <a:off x="2346" y="2526"/>
              <a:ext cx="1015" cy="69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67" name="Oval 5"/>
            <p:cNvSpPr>
              <a:spLocks noChangeArrowheads="1"/>
            </p:cNvSpPr>
            <p:nvPr/>
          </p:nvSpPr>
          <p:spPr bwMode="auto">
            <a:xfrm rot="-774972">
              <a:off x="3025" y="2386"/>
              <a:ext cx="887" cy="64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4" name="Oval 6"/>
            <p:cNvSpPr>
              <a:spLocks noChangeArrowheads="1"/>
            </p:cNvSpPr>
            <p:nvPr/>
          </p:nvSpPr>
          <p:spPr bwMode="auto">
            <a:xfrm rot="-174972">
              <a:off x="3673" y="2621"/>
              <a:ext cx="655" cy="83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5" name="Oval 7"/>
            <p:cNvSpPr>
              <a:spLocks noChangeArrowheads="1"/>
            </p:cNvSpPr>
            <p:nvPr/>
          </p:nvSpPr>
          <p:spPr bwMode="auto">
            <a:xfrm rot="18365028">
              <a:off x="3754" y="3108"/>
              <a:ext cx="687" cy="610"/>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6" name="Oval 8"/>
            <p:cNvSpPr>
              <a:spLocks noChangeArrowheads="1"/>
            </p:cNvSpPr>
            <p:nvPr/>
          </p:nvSpPr>
          <p:spPr bwMode="auto">
            <a:xfrm rot="-1674972">
              <a:off x="3052" y="3445"/>
              <a:ext cx="1110" cy="77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77" name="Oval 9"/>
            <p:cNvSpPr>
              <a:spLocks noChangeArrowheads="1"/>
            </p:cNvSpPr>
            <p:nvPr/>
          </p:nvSpPr>
          <p:spPr bwMode="auto">
            <a:xfrm rot="-594972">
              <a:off x="2616" y="3772"/>
              <a:ext cx="793" cy="53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3" name="Oval 10"/>
            <p:cNvSpPr>
              <a:spLocks noChangeArrowheads="1"/>
            </p:cNvSpPr>
            <p:nvPr/>
          </p:nvSpPr>
          <p:spPr bwMode="auto">
            <a:xfrm rot="-1674972">
              <a:off x="2311" y="3539"/>
              <a:ext cx="503" cy="6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5" name="Oval 11"/>
            <p:cNvSpPr>
              <a:spLocks noChangeArrowheads="1"/>
            </p:cNvSpPr>
            <p:nvPr/>
          </p:nvSpPr>
          <p:spPr bwMode="auto">
            <a:xfrm rot="18065028">
              <a:off x="2160" y="3115"/>
              <a:ext cx="695" cy="504"/>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6"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grpSp>
      <p:sp>
        <p:nvSpPr>
          <p:cNvPr id="87" name="Line 13"/>
          <p:cNvSpPr>
            <a:spLocks noChangeShapeType="1"/>
          </p:cNvSpPr>
          <p:nvPr/>
        </p:nvSpPr>
        <p:spPr bwMode="auto">
          <a:xfrm flipV="1">
            <a:off x="5524367" y="2147094"/>
            <a:ext cx="1281113"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8" name="Line 14"/>
          <p:cNvSpPr>
            <a:spLocks noChangeShapeType="1"/>
          </p:cNvSpPr>
          <p:nvPr/>
        </p:nvSpPr>
        <p:spPr bwMode="auto">
          <a:xfrm>
            <a:off x="6962642" y="2221707"/>
            <a:ext cx="757238"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9" name="Line 15"/>
          <p:cNvSpPr>
            <a:spLocks noChangeShapeType="1"/>
          </p:cNvSpPr>
          <p:nvPr/>
        </p:nvSpPr>
        <p:spPr bwMode="auto">
          <a:xfrm flipH="1">
            <a:off x="4768717" y="2794794"/>
            <a:ext cx="66516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0" name="Line 16"/>
          <p:cNvSpPr>
            <a:spLocks noChangeShapeType="1"/>
          </p:cNvSpPr>
          <p:nvPr/>
        </p:nvSpPr>
        <p:spPr bwMode="auto">
          <a:xfrm>
            <a:off x="4809992" y="4228307"/>
            <a:ext cx="1520825"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1" name="Line 17"/>
          <p:cNvSpPr>
            <a:spLocks noChangeShapeType="1"/>
          </p:cNvSpPr>
          <p:nvPr/>
        </p:nvSpPr>
        <p:spPr bwMode="auto">
          <a:xfrm flipV="1">
            <a:off x="6394317" y="3896519"/>
            <a:ext cx="1325563"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2" name="Line 18"/>
          <p:cNvSpPr>
            <a:spLocks noChangeShapeType="1"/>
          </p:cNvSpPr>
          <p:nvPr/>
        </p:nvSpPr>
        <p:spPr bwMode="auto">
          <a:xfrm>
            <a:off x="5576755" y="2801144"/>
            <a:ext cx="2125662"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6" name="Line 19"/>
          <p:cNvSpPr>
            <a:spLocks noChangeShapeType="1"/>
          </p:cNvSpPr>
          <p:nvPr/>
        </p:nvSpPr>
        <p:spPr bwMode="auto">
          <a:xfrm>
            <a:off x="5475155" y="2637632"/>
            <a:ext cx="1000125"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7" name="Line 20"/>
          <p:cNvSpPr>
            <a:spLocks noChangeShapeType="1"/>
          </p:cNvSpPr>
          <p:nvPr/>
        </p:nvSpPr>
        <p:spPr bwMode="auto">
          <a:xfrm flipV="1">
            <a:off x="5799005" y="5180807"/>
            <a:ext cx="639762"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99" name="Line 21"/>
          <p:cNvSpPr>
            <a:spLocks noChangeShapeType="1"/>
          </p:cNvSpPr>
          <p:nvPr/>
        </p:nvSpPr>
        <p:spPr bwMode="auto">
          <a:xfrm rot="-5400000">
            <a:off x="6722930" y="1831182"/>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00" name="Line 22"/>
          <p:cNvSpPr>
            <a:spLocks noChangeShapeType="1"/>
          </p:cNvSpPr>
          <p:nvPr/>
        </p:nvSpPr>
        <p:spPr bwMode="auto">
          <a:xfrm>
            <a:off x="7811955" y="3896519"/>
            <a:ext cx="639762"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01" name="Line 23"/>
          <p:cNvSpPr>
            <a:spLocks noChangeShapeType="1"/>
          </p:cNvSpPr>
          <p:nvPr/>
        </p:nvSpPr>
        <p:spPr bwMode="auto">
          <a:xfrm flipV="1">
            <a:off x="3890830" y="4153694"/>
            <a:ext cx="64452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02" name="Line 24"/>
          <p:cNvSpPr>
            <a:spLocks noChangeShapeType="1"/>
          </p:cNvSpPr>
          <p:nvPr/>
        </p:nvSpPr>
        <p:spPr bwMode="auto">
          <a:xfrm rot="5400000" flipH="1">
            <a:off x="5048117" y="2262982"/>
            <a:ext cx="773113"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103" name="Text Box 25"/>
          <p:cNvSpPr txBox="1">
            <a:spLocks noChangeArrowheads="1"/>
          </p:cNvSpPr>
          <p:nvPr/>
        </p:nvSpPr>
        <p:spPr bwMode="auto">
          <a:xfrm>
            <a:off x="3546342" y="3518694"/>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1</a:t>
            </a:r>
            <a:endParaRPr kumimoji="1" lang="en-US" altLang="zh-CN" sz="2000" dirty="0">
              <a:latin typeface="+mn-ea"/>
            </a:endParaRPr>
          </a:p>
        </p:txBody>
      </p:sp>
      <p:sp>
        <p:nvSpPr>
          <p:cNvPr id="104" name="Line 27"/>
          <p:cNvSpPr>
            <a:spLocks noChangeShapeType="1"/>
          </p:cNvSpPr>
          <p:nvPr/>
        </p:nvSpPr>
        <p:spPr bwMode="auto">
          <a:xfrm flipV="1">
            <a:off x="7811955" y="3299619"/>
            <a:ext cx="806450"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pic>
        <p:nvPicPr>
          <p:cNvPr id="105" name="Picture 30"/>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6880" y="1284982"/>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1"/>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04105" y="2998854"/>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32"/>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33880" y="5704582"/>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111" name="Picture 33"/>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69155" y="4787007"/>
            <a:ext cx="585787" cy="46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34"/>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9242" y="1483585"/>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 name="Text Box 39"/>
          <p:cNvSpPr txBox="1">
            <a:spLocks noChangeArrowheads="1"/>
          </p:cNvSpPr>
          <p:nvPr/>
        </p:nvSpPr>
        <p:spPr bwMode="auto">
          <a:xfrm>
            <a:off x="7940542" y="4675982"/>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5</a:t>
            </a:r>
            <a:endParaRPr kumimoji="1" lang="en-US" altLang="zh-CN" sz="2000" dirty="0">
              <a:latin typeface="+mn-ea"/>
            </a:endParaRPr>
          </a:p>
        </p:txBody>
      </p:sp>
      <p:sp>
        <p:nvSpPr>
          <p:cNvPr id="146" name="Text Box 40"/>
          <p:cNvSpPr txBox="1">
            <a:spLocks noChangeArrowheads="1"/>
          </p:cNvSpPr>
          <p:nvPr/>
        </p:nvSpPr>
        <p:spPr bwMode="auto">
          <a:xfrm>
            <a:off x="8948605" y="287575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6</a:t>
            </a:r>
            <a:endParaRPr kumimoji="1" lang="en-US" altLang="zh-CN" sz="2000" dirty="0">
              <a:latin typeface="+mn-ea"/>
            </a:endParaRPr>
          </a:p>
        </p:txBody>
      </p:sp>
      <p:sp>
        <p:nvSpPr>
          <p:cNvPr id="147" name="Text Box 41"/>
          <p:cNvSpPr txBox="1">
            <a:spLocks noChangeArrowheads="1"/>
          </p:cNvSpPr>
          <p:nvPr/>
        </p:nvSpPr>
        <p:spPr bwMode="auto">
          <a:xfrm>
            <a:off x="6211755" y="1219994"/>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4</a:t>
            </a:r>
            <a:endParaRPr kumimoji="1" lang="en-US" altLang="zh-CN" sz="2000" dirty="0">
              <a:latin typeface="+mn-ea"/>
            </a:endParaRPr>
          </a:p>
        </p:txBody>
      </p:sp>
      <p:sp>
        <p:nvSpPr>
          <p:cNvPr id="148" name="Text Box 42"/>
          <p:cNvSpPr txBox="1">
            <a:spLocks noChangeArrowheads="1"/>
          </p:cNvSpPr>
          <p:nvPr/>
        </p:nvSpPr>
        <p:spPr bwMode="auto">
          <a:xfrm>
            <a:off x="4843330" y="136445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2</a:t>
            </a:r>
            <a:endParaRPr kumimoji="1" lang="en-US" altLang="zh-CN" sz="2000" dirty="0">
              <a:latin typeface="+mn-ea"/>
            </a:endParaRPr>
          </a:p>
        </p:txBody>
      </p:sp>
      <p:sp>
        <p:nvSpPr>
          <p:cNvPr id="149" name="Text Box 43"/>
          <p:cNvSpPr txBox="1">
            <a:spLocks noChangeArrowheads="1"/>
          </p:cNvSpPr>
          <p:nvPr/>
        </p:nvSpPr>
        <p:spPr bwMode="auto">
          <a:xfrm>
            <a:off x="5059230" y="5612607"/>
            <a:ext cx="484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mn-ea"/>
              </a:rPr>
              <a:t>H</a:t>
            </a:r>
            <a:r>
              <a:rPr kumimoji="1" lang="en-US" altLang="zh-CN" sz="2000" baseline="-25000" dirty="0">
                <a:latin typeface="+mn-ea"/>
              </a:rPr>
              <a:t>3</a:t>
            </a:r>
            <a:endParaRPr kumimoji="1" lang="en-US" altLang="zh-CN" sz="2000" dirty="0">
              <a:latin typeface="+mn-ea"/>
            </a:endParaRPr>
          </a:p>
        </p:txBody>
      </p:sp>
      <p:pic>
        <p:nvPicPr>
          <p:cNvPr id="150" name="Picture 45"/>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74905" y="3960879"/>
            <a:ext cx="587375" cy="46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 name="Text Box 55"/>
          <p:cNvSpPr txBox="1">
            <a:spLocks noChangeArrowheads="1"/>
          </p:cNvSpPr>
          <p:nvPr/>
        </p:nvSpPr>
        <p:spPr bwMode="auto">
          <a:xfrm>
            <a:off x="3156517" y="201208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ea"/>
              </a:rPr>
              <a:t>分组交换机</a:t>
            </a:r>
          </a:p>
        </p:txBody>
      </p:sp>
      <p:grpSp>
        <p:nvGrpSpPr>
          <p:cNvPr id="152" name="组合 151"/>
          <p:cNvGrpSpPr/>
          <p:nvPr/>
        </p:nvGrpSpPr>
        <p:grpSpPr>
          <a:xfrm>
            <a:off x="4447211" y="1957990"/>
            <a:ext cx="3633103" cy="3410839"/>
            <a:chOff x="2122921" y="2222780"/>
            <a:chExt cx="3633103" cy="3410839"/>
          </a:xfrm>
        </p:grpSpPr>
        <p:pic>
          <p:nvPicPr>
            <p:cNvPr id="15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4825" y="4246644"/>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4"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3622" y="2789944"/>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0916" y="2222780"/>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588" y="3866147"/>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772" y="5209915"/>
              <a:ext cx="616436" cy="3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58" name="Text Box 47"/>
            <p:cNvSpPr txBox="1">
              <a:spLocks noChangeArrowheads="1"/>
            </p:cNvSpPr>
            <p:nvPr/>
          </p:nvSpPr>
          <p:spPr bwMode="auto">
            <a:xfrm>
              <a:off x="2122921" y="3933056"/>
              <a:ext cx="401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A</a:t>
              </a:r>
            </a:p>
          </p:txBody>
        </p:sp>
        <p:sp>
          <p:nvSpPr>
            <p:cNvPr id="159" name="Text Box 47"/>
            <p:cNvSpPr txBox="1">
              <a:spLocks noChangeArrowheads="1"/>
            </p:cNvSpPr>
            <p:nvPr/>
          </p:nvSpPr>
          <p:spPr bwMode="auto">
            <a:xfrm>
              <a:off x="3086129" y="2420888"/>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B</a:t>
              </a:r>
            </a:p>
          </p:txBody>
        </p:sp>
        <p:sp>
          <p:nvSpPr>
            <p:cNvPr id="160" name="Text Box 47"/>
            <p:cNvSpPr txBox="1">
              <a:spLocks noChangeArrowheads="1"/>
            </p:cNvSpPr>
            <p:nvPr/>
          </p:nvSpPr>
          <p:spPr bwMode="auto">
            <a:xfrm>
              <a:off x="4302403" y="2477061"/>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D</a:t>
              </a:r>
            </a:p>
          </p:txBody>
        </p:sp>
        <p:sp>
          <p:nvSpPr>
            <p:cNvPr id="161" name="Text Box 47"/>
            <p:cNvSpPr txBox="1">
              <a:spLocks noChangeArrowheads="1"/>
            </p:cNvSpPr>
            <p:nvPr/>
          </p:nvSpPr>
          <p:spPr bwMode="auto">
            <a:xfrm>
              <a:off x="5329307" y="3516283"/>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E</a:t>
              </a:r>
            </a:p>
          </p:txBody>
        </p:sp>
        <p:sp>
          <p:nvSpPr>
            <p:cNvPr id="162" name="Text Box 47"/>
            <p:cNvSpPr txBox="1">
              <a:spLocks noChangeArrowheads="1"/>
            </p:cNvSpPr>
            <p:nvPr/>
          </p:nvSpPr>
          <p:spPr bwMode="auto">
            <a:xfrm>
              <a:off x="4373745" y="5171954"/>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kumimoji="1" lang="en-US" altLang="zh-CN" sz="2400" dirty="0">
                  <a:latin typeface="+mn-ea"/>
                  <a:ea typeface="+mn-ea"/>
                </a:rPr>
                <a:t>C</a:t>
              </a:r>
            </a:p>
          </p:txBody>
        </p:sp>
      </p:grpSp>
      <p:sp>
        <p:nvSpPr>
          <p:cNvPr id="163" name="Text Box 56"/>
          <p:cNvSpPr txBox="1">
            <a:spLocks noChangeArrowheads="1"/>
          </p:cNvSpPr>
          <p:nvPr/>
        </p:nvSpPr>
        <p:spPr bwMode="auto">
          <a:xfrm>
            <a:off x="2809683" y="3020219"/>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ea"/>
              </a:rPr>
              <a:t>主机</a:t>
            </a:r>
          </a:p>
        </p:txBody>
      </p:sp>
      <p:sp>
        <p:nvSpPr>
          <p:cNvPr id="164" name="Line 57"/>
          <p:cNvSpPr>
            <a:spLocks noChangeShapeType="1"/>
          </p:cNvSpPr>
          <p:nvPr/>
        </p:nvSpPr>
        <p:spPr bwMode="auto">
          <a:xfrm>
            <a:off x="4482967" y="2443957"/>
            <a:ext cx="690655" cy="193675"/>
          </a:xfrm>
          <a:prstGeom prst="line">
            <a:avLst/>
          </a:prstGeom>
          <a:noFill/>
          <a:ln w="28575">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65" name="Line 58"/>
          <p:cNvSpPr>
            <a:spLocks noChangeShapeType="1"/>
          </p:cNvSpPr>
          <p:nvPr/>
        </p:nvSpPr>
        <p:spPr bwMode="auto">
          <a:xfrm>
            <a:off x="3259005" y="3380582"/>
            <a:ext cx="360362" cy="576262"/>
          </a:xfrm>
          <a:prstGeom prst="line">
            <a:avLst/>
          </a:prstGeom>
          <a:noFill/>
          <a:ln w="28575">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66" name="Rectangle 96"/>
          <p:cNvSpPr>
            <a:spLocks noChangeArrowheads="1"/>
          </p:cNvSpPr>
          <p:nvPr/>
        </p:nvSpPr>
        <p:spPr bwMode="auto">
          <a:xfrm>
            <a:off x="3693542" y="3950041"/>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67" name="Rectangle 96"/>
          <p:cNvSpPr>
            <a:spLocks noChangeArrowheads="1"/>
          </p:cNvSpPr>
          <p:nvPr/>
        </p:nvSpPr>
        <p:spPr bwMode="auto">
          <a:xfrm>
            <a:off x="5663273" y="5684490"/>
            <a:ext cx="217487" cy="217487"/>
          </a:xfrm>
          <a:prstGeom prst="rect">
            <a:avLst/>
          </a:prstGeom>
          <a:solidFill>
            <a:srgbClr val="3E5CCC"/>
          </a:solidFill>
          <a:ln w="9525">
            <a:solidFill>
              <a:srgbClr val="3E5CCC"/>
            </a:solidFill>
            <a:miter lim="800000"/>
            <a:headEnd/>
            <a:tailEnd/>
          </a:ln>
          <a:effectLst/>
          <a:extLst/>
        </p:spPr>
        <p:txBody>
          <a:bodyPr wrap="none" anchor="ctr"/>
          <a:lstStyle/>
          <a:p>
            <a:endParaRPr lang="zh-CN" altLang="en-US">
              <a:latin typeface="+mn-ea"/>
            </a:endParaRPr>
          </a:p>
        </p:txBody>
      </p:sp>
      <p:sp>
        <p:nvSpPr>
          <p:cNvPr id="168" name="Rectangle 96"/>
          <p:cNvSpPr>
            <a:spLocks noChangeArrowheads="1"/>
          </p:cNvSpPr>
          <p:nvPr/>
        </p:nvSpPr>
        <p:spPr bwMode="auto">
          <a:xfrm>
            <a:off x="3691750" y="3943260"/>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69" name="Rectangle 96"/>
          <p:cNvSpPr>
            <a:spLocks noChangeArrowheads="1"/>
          </p:cNvSpPr>
          <p:nvPr/>
        </p:nvSpPr>
        <p:spPr bwMode="auto">
          <a:xfrm>
            <a:off x="5672154" y="5684490"/>
            <a:ext cx="217487" cy="217487"/>
          </a:xfrm>
          <a:prstGeom prst="rect">
            <a:avLst/>
          </a:prstGeom>
          <a:solidFill>
            <a:srgbClr val="3E5CCC"/>
          </a:solidFill>
          <a:ln w="9525">
            <a:solidFill>
              <a:srgbClr val="3E5CCC"/>
            </a:solidFill>
            <a:miter lim="800000"/>
            <a:headEnd/>
            <a:tailEnd/>
          </a:ln>
          <a:effectLst/>
          <a:extLst/>
        </p:spPr>
        <p:txBody>
          <a:bodyPr wrap="none" anchor="ctr"/>
          <a:lstStyle/>
          <a:p>
            <a:endParaRPr lang="zh-CN" altLang="en-US">
              <a:latin typeface="+mn-ea"/>
            </a:endParaRPr>
          </a:p>
        </p:txBody>
      </p:sp>
      <p:sp>
        <p:nvSpPr>
          <p:cNvPr id="170" name="Rectangle 96"/>
          <p:cNvSpPr>
            <a:spLocks noChangeArrowheads="1"/>
          </p:cNvSpPr>
          <p:nvPr/>
        </p:nvSpPr>
        <p:spPr bwMode="auto">
          <a:xfrm>
            <a:off x="3690655" y="3942165"/>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71" name="Rectangle 96"/>
          <p:cNvSpPr>
            <a:spLocks noChangeArrowheads="1"/>
          </p:cNvSpPr>
          <p:nvPr/>
        </p:nvSpPr>
        <p:spPr bwMode="auto">
          <a:xfrm>
            <a:off x="5672154" y="5684490"/>
            <a:ext cx="217487" cy="217487"/>
          </a:xfrm>
          <a:prstGeom prst="rect">
            <a:avLst/>
          </a:prstGeom>
          <a:solidFill>
            <a:srgbClr val="3E5CCC"/>
          </a:solidFill>
          <a:ln w="9525">
            <a:solidFill>
              <a:srgbClr val="3E5CCC"/>
            </a:solidFill>
            <a:miter lim="800000"/>
            <a:headEnd/>
            <a:tailEnd/>
          </a:ln>
          <a:effectLst/>
          <a:extLst/>
        </p:spPr>
        <p:txBody>
          <a:bodyPr wrap="none" anchor="ctr"/>
          <a:lstStyle/>
          <a:p>
            <a:endParaRPr lang="zh-CN" altLang="en-US">
              <a:latin typeface="+mn-ea"/>
            </a:endParaRPr>
          </a:p>
        </p:txBody>
      </p:sp>
      <p:sp>
        <p:nvSpPr>
          <p:cNvPr id="175" name="Text Box 48"/>
          <p:cNvSpPr txBox="1">
            <a:spLocks noChangeArrowheads="1"/>
          </p:cNvSpPr>
          <p:nvPr/>
        </p:nvSpPr>
        <p:spPr bwMode="auto">
          <a:xfrm>
            <a:off x="8397167" y="1624442"/>
            <a:ext cx="2502608" cy="430887"/>
          </a:xfrm>
          <a:prstGeom prst="rect">
            <a:avLst/>
          </a:prstGeom>
          <a:solidFill>
            <a:srgbClr val="FF6600"/>
          </a:solidFill>
          <a:ln w="38100">
            <a:solidFill>
              <a:srgbClr val="FF6600"/>
            </a:solidFill>
            <a:miter lim="800000"/>
            <a:headEnd/>
            <a:tailEnd/>
          </a:ln>
          <a:effectLst/>
          <a:extLst/>
        </p:spPr>
        <p:txBody>
          <a:bodyPr wrap="none">
            <a:spAutoFit/>
          </a:bodyPr>
          <a:lstStyle>
            <a:defPPr>
              <a:defRPr lang="en-US"/>
            </a:defPPr>
            <a:lvl1pPr>
              <a:defRPr kumimoji="1" sz="2200">
                <a:solidFill>
                  <a:schemeClr val="bg1"/>
                </a:solidFill>
                <a:latin typeface="+mn-ea"/>
              </a:defRPr>
            </a:lvl1pPr>
          </a:lstStyle>
          <a:p>
            <a:r>
              <a:rPr lang="en-US" altLang="zh-CN" dirty="0"/>
              <a:t>H</a:t>
            </a:r>
            <a:r>
              <a:rPr lang="en-US" altLang="zh-CN" baseline="-25000" dirty="0"/>
              <a:t>1</a:t>
            </a:r>
            <a:r>
              <a:rPr lang="en-US" altLang="zh-CN" dirty="0"/>
              <a:t> </a:t>
            </a:r>
            <a:r>
              <a:rPr lang="zh-CN" altLang="en-US" dirty="0"/>
              <a:t>向 </a:t>
            </a:r>
            <a:r>
              <a:rPr lang="en-US" altLang="zh-CN" dirty="0"/>
              <a:t>H</a:t>
            </a:r>
            <a:r>
              <a:rPr lang="en-US" altLang="zh-CN" baseline="-25000" dirty="0"/>
              <a:t>5</a:t>
            </a:r>
            <a:r>
              <a:rPr lang="en-US" altLang="zh-CN" dirty="0"/>
              <a:t> </a:t>
            </a:r>
            <a:r>
              <a:rPr lang="zh-CN" altLang="en-US" dirty="0"/>
              <a:t>发送数据</a:t>
            </a:r>
          </a:p>
        </p:txBody>
      </p:sp>
      <p:sp>
        <p:nvSpPr>
          <p:cNvPr id="176" name="Text Box 48"/>
          <p:cNvSpPr txBox="1">
            <a:spLocks noChangeArrowheads="1"/>
          </p:cNvSpPr>
          <p:nvPr/>
        </p:nvSpPr>
        <p:spPr bwMode="auto">
          <a:xfrm>
            <a:off x="6550842" y="5618313"/>
            <a:ext cx="2685351" cy="461665"/>
          </a:xfrm>
          <a:prstGeom prst="rect">
            <a:avLst/>
          </a:prstGeom>
          <a:solidFill>
            <a:srgbClr val="3E5CCC"/>
          </a:solidFill>
          <a:ln w="38100">
            <a:solidFill>
              <a:srgbClr val="3E5CCC"/>
            </a:solidFill>
            <a:miter lim="800000"/>
            <a:headEnd/>
            <a:tailEnd/>
          </a:ln>
          <a:effectLst/>
          <a:extLst/>
        </p:spPr>
        <p:txBody>
          <a:bodyPr wrap="none">
            <a:spAutoFit/>
          </a:bodyPr>
          <a:lstStyle/>
          <a:p>
            <a:r>
              <a:rPr kumimoji="1" lang="en-US" altLang="zh-CN" dirty="0">
                <a:solidFill>
                  <a:schemeClr val="bg1"/>
                </a:solidFill>
                <a:latin typeface="+mn-ea"/>
              </a:rPr>
              <a:t>H</a:t>
            </a:r>
            <a:r>
              <a:rPr kumimoji="1" lang="en-US" altLang="zh-CN" baseline="-25000" dirty="0">
                <a:solidFill>
                  <a:schemeClr val="bg1"/>
                </a:solidFill>
                <a:latin typeface="+mn-ea"/>
              </a:rPr>
              <a:t>3 </a:t>
            </a:r>
            <a:r>
              <a:rPr kumimoji="1" lang="zh-CN" altLang="en-US" dirty="0">
                <a:solidFill>
                  <a:schemeClr val="bg1"/>
                </a:solidFill>
                <a:latin typeface="+mn-ea"/>
              </a:rPr>
              <a:t>向 </a:t>
            </a:r>
            <a:r>
              <a:rPr kumimoji="1" lang="en-US" altLang="zh-CN" dirty="0">
                <a:solidFill>
                  <a:schemeClr val="bg1"/>
                </a:solidFill>
                <a:latin typeface="+mn-ea"/>
              </a:rPr>
              <a:t>H</a:t>
            </a:r>
            <a:r>
              <a:rPr kumimoji="1" lang="en-US" altLang="zh-CN" baseline="-25000" dirty="0">
                <a:solidFill>
                  <a:schemeClr val="bg1"/>
                </a:solidFill>
                <a:latin typeface="+mn-ea"/>
              </a:rPr>
              <a:t>6</a:t>
            </a:r>
            <a:r>
              <a:rPr kumimoji="1" lang="en-US" altLang="zh-CN" dirty="0">
                <a:solidFill>
                  <a:schemeClr val="bg1"/>
                </a:solidFill>
                <a:latin typeface="+mn-ea"/>
              </a:rPr>
              <a:t> </a:t>
            </a:r>
            <a:r>
              <a:rPr kumimoji="1" lang="zh-CN" altLang="en-US" dirty="0">
                <a:solidFill>
                  <a:schemeClr val="bg1"/>
                </a:solidFill>
                <a:latin typeface="+mn-ea"/>
              </a:rPr>
              <a:t>发送数据</a:t>
            </a:r>
          </a:p>
        </p:txBody>
      </p:sp>
      <p:sp>
        <p:nvSpPr>
          <p:cNvPr id="177" name="Rectangle 96"/>
          <p:cNvSpPr>
            <a:spLocks noChangeArrowheads="1"/>
          </p:cNvSpPr>
          <p:nvPr/>
        </p:nvSpPr>
        <p:spPr bwMode="auto">
          <a:xfrm>
            <a:off x="3689192" y="3956298"/>
            <a:ext cx="217487" cy="217487"/>
          </a:xfrm>
          <a:prstGeom prst="rect">
            <a:avLst/>
          </a:prstGeom>
          <a:solidFill>
            <a:srgbClr val="FF6600"/>
          </a:solidFill>
          <a:ln w="9525">
            <a:solidFill>
              <a:srgbClr val="FF6600"/>
            </a:solidFill>
            <a:miter lim="800000"/>
            <a:headEnd/>
            <a:tailEnd/>
          </a:ln>
          <a:effectLst/>
          <a:extLst/>
        </p:spPr>
        <p:txBody>
          <a:bodyPr wrap="none" anchor="ctr"/>
          <a:lstStyle/>
          <a:p>
            <a:endParaRPr lang="zh-CN" altLang="en-US">
              <a:latin typeface="+mn-ea"/>
            </a:endParaRPr>
          </a:p>
        </p:txBody>
      </p:sp>
      <p:sp>
        <p:nvSpPr>
          <p:cNvPr id="178" name="Rectangle 96"/>
          <p:cNvSpPr>
            <a:spLocks noChangeArrowheads="1"/>
          </p:cNvSpPr>
          <p:nvPr/>
        </p:nvSpPr>
        <p:spPr bwMode="auto">
          <a:xfrm>
            <a:off x="5670691" y="5698623"/>
            <a:ext cx="217487" cy="217487"/>
          </a:xfrm>
          <a:prstGeom prst="rect">
            <a:avLst/>
          </a:prstGeom>
          <a:solidFill>
            <a:srgbClr val="3E5CCC"/>
          </a:solidFill>
          <a:ln w="9525">
            <a:solidFill>
              <a:srgbClr val="3E5CCC"/>
            </a:solidFill>
            <a:miter lim="800000"/>
            <a:headEnd/>
            <a:tailEnd/>
          </a:ln>
          <a:effectLst/>
          <a:extLst/>
        </p:spPr>
        <p:txBody>
          <a:bodyPr wrap="none" anchor="ctr"/>
          <a:lstStyle/>
          <a:p>
            <a:endParaRPr lang="zh-CN" altLang="en-US">
              <a:latin typeface="+mn-ea"/>
            </a:endParaRPr>
          </a:p>
        </p:txBody>
      </p:sp>
    </p:spTree>
    <p:extLst>
      <p:ext uri="{BB962C8B-B14F-4D97-AF65-F5344CB8AC3E}">
        <p14:creationId xmlns:p14="http://schemas.microsoft.com/office/powerpoint/2010/main" val="372374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7.23581E-7 1.80051E-6 L 0.07965 1.80051E-6 L 0.2133 0.15297 L 0.32145 -0.03726 L 0.38548 0.14209 " pathEditMode="relative" rAng="0" ptsTypes="AAAAA">
                                      <p:cBhvr>
                                        <p:cTn id="6" dur="2000" fill="hold"/>
                                        <p:tgtEl>
                                          <p:spTgt spid="166"/>
                                        </p:tgtEl>
                                        <p:attrNameLst>
                                          <p:attrName>ppt_x</p:attrName>
                                          <p:attrName>ppt_y</p:attrName>
                                        </p:attrNameLst>
                                      </p:cBhvr>
                                      <p:rCtr x="19274" y="5786"/>
                                    </p:animMotion>
                                  </p:childTnLst>
                                </p:cTn>
                              </p:par>
                              <p:par>
                                <p:cTn id="7" presetID="0" presetClass="path" presetSubtype="0" accel="50000" decel="50000" fill="hold" grpId="0" nodeType="withEffect">
                                  <p:stCondLst>
                                    <p:cond delay="750"/>
                                  </p:stCondLst>
                                  <p:childTnLst>
                                    <p:animMotion origin="layout" path="M 4.85164E-6 1.09465E-6 L 0.05843 -0.11155 L 0.16723 -0.30225 L 0.24479 -0.37977 " pathEditMode="relative" rAng="0" ptsTypes="AAAA">
                                      <p:cBhvr>
                                        <p:cTn id="8" dur="2000" fill="hold"/>
                                        <p:tgtEl>
                                          <p:spTgt spid="167"/>
                                        </p:tgtEl>
                                        <p:attrNameLst>
                                          <p:attrName>ppt_x</p:attrName>
                                          <p:attrName>ppt_y</p:attrName>
                                        </p:attrNameLst>
                                      </p:cBhvr>
                                      <p:rCtr x="12233" y="-19000"/>
                                    </p:animMotion>
                                  </p:childTnLst>
                                </p:cTn>
                              </p:par>
                              <p:par>
                                <p:cTn id="9" presetID="0" presetClass="path" presetSubtype="0" accel="50000" decel="50000" fill="hold" grpId="0" nodeType="withEffect">
                                  <p:stCondLst>
                                    <p:cond delay="1250"/>
                                  </p:stCondLst>
                                  <p:childTnLst>
                                    <p:animMotion origin="layout" path="M -5.8303E-7 -2.48785E-6 L 0.07965 -2.48785E-6 L 0.2133 0.15298 L 0.32158 -0.03726 L 0.38561 0.1421 " pathEditMode="relative" rAng="0" ptsTypes="AAAAA">
                                      <p:cBhvr>
                                        <p:cTn id="10" dur="2000" fill="hold"/>
                                        <p:tgtEl>
                                          <p:spTgt spid="168"/>
                                        </p:tgtEl>
                                        <p:attrNameLst>
                                          <p:attrName>ppt_x</p:attrName>
                                          <p:attrName>ppt_y</p:attrName>
                                        </p:attrNameLst>
                                      </p:cBhvr>
                                      <p:rCtr x="19274" y="5786"/>
                                    </p:animMotion>
                                  </p:childTnLst>
                                </p:cTn>
                              </p:par>
                              <p:par>
                                <p:cTn id="11" presetID="0" presetClass="path" presetSubtype="0" accel="50000" decel="50000" fill="hold" grpId="0" nodeType="withEffect">
                                  <p:stCondLst>
                                    <p:cond delay="1750"/>
                                  </p:stCondLst>
                                  <p:childTnLst>
                                    <p:animMotion origin="layout" path="M 4.14888E-6 1.09465E-6 L 0.05791 -0.11155 L 0.16566 -0.30225 L 0.24258 -0.37977 " pathEditMode="relative" rAng="0" ptsTypes="AAAA">
                                      <p:cBhvr>
                                        <p:cTn id="12" dur="2000" fill="hold"/>
                                        <p:tgtEl>
                                          <p:spTgt spid="169"/>
                                        </p:tgtEl>
                                        <p:attrNameLst>
                                          <p:attrName>ppt_x</p:attrName>
                                          <p:attrName>ppt_y</p:attrName>
                                        </p:attrNameLst>
                                      </p:cBhvr>
                                      <p:rCtr x="12129" y="-19000"/>
                                    </p:animMotion>
                                  </p:childTnLst>
                                </p:cTn>
                              </p:par>
                              <p:par>
                                <p:cTn id="13" presetID="0" presetClass="path" presetSubtype="0" accel="50000" decel="50000" fill="hold" grpId="0" nodeType="withEffect">
                                  <p:stCondLst>
                                    <p:cond delay="2250"/>
                                  </p:stCondLst>
                                  <p:childTnLst>
                                    <p:animMotion origin="layout" path="M -4.42478E-7 -1.05994E-6 L 0.07965 -1.05994E-6 L 0.21343 0.15297 L 0.32158 -0.03726 L 0.38574 0.1421 " pathEditMode="relative" rAng="0" ptsTypes="AAAAA">
                                      <p:cBhvr>
                                        <p:cTn id="14" dur="2000" fill="hold"/>
                                        <p:tgtEl>
                                          <p:spTgt spid="170"/>
                                        </p:tgtEl>
                                        <p:attrNameLst>
                                          <p:attrName>ppt_x</p:attrName>
                                          <p:attrName>ppt_y</p:attrName>
                                        </p:attrNameLst>
                                      </p:cBhvr>
                                      <p:rCtr x="19287" y="5786"/>
                                    </p:animMotion>
                                  </p:childTnLst>
                                </p:cTn>
                              </p:par>
                              <p:par>
                                <p:cTn id="15" presetID="0" presetClass="path" presetSubtype="0" accel="50000" decel="50000" fill="hold" grpId="0" nodeType="withEffect">
                                  <p:stCondLst>
                                    <p:cond delay="2750"/>
                                  </p:stCondLst>
                                  <p:childTnLst>
                                    <p:animMotion origin="layout" path="M 4.14888E-6 1.09465E-6 L 0.05791 -0.11155 L 0.16566 -0.30225 L 0.24258 -0.37977 " pathEditMode="relative" rAng="0" ptsTypes="AAAA">
                                      <p:cBhvr>
                                        <p:cTn id="16" dur="2000" fill="hold"/>
                                        <p:tgtEl>
                                          <p:spTgt spid="171"/>
                                        </p:tgtEl>
                                        <p:attrNameLst>
                                          <p:attrName>ppt_x</p:attrName>
                                          <p:attrName>ppt_y</p:attrName>
                                        </p:attrNameLst>
                                      </p:cBhvr>
                                      <p:rCtr x="12129" y="-19000"/>
                                    </p:animMotion>
                                  </p:childTnLst>
                                </p:cTn>
                              </p:par>
                              <p:par>
                                <p:cTn id="17" presetID="0" presetClass="path" presetSubtype="0" accel="50000" decel="50000" fill="hold" grpId="0" nodeType="withEffect">
                                  <p:stCondLst>
                                    <p:cond delay="3250"/>
                                  </p:stCondLst>
                                  <p:childTnLst>
                                    <p:animMotion origin="layout" path="M -3.01926E-7 -3.91113E-6 L 0.07965 -3.91113E-6 L 0.21343 0.15298 L 0.32171 -0.03726 L 0.38587 0.1421 " pathEditMode="relative" rAng="0" ptsTypes="AAAAA">
                                      <p:cBhvr>
                                        <p:cTn id="18" dur="2000" fill="hold"/>
                                        <p:tgtEl>
                                          <p:spTgt spid="177"/>
                                        </p:tgtEl>
                                        <p:attrNameLst>
                                          <p:attrName>ppt_x</p:attrName>
                                          <p:attrName>ppt_y</p:attrName>
                                        </p:attrNameLst>
                                      </p:cBhvr>
                                      <p:rCtr x="19287" y="5786"/>
                                    </p:animMotion>
                                  </p:childTnLst>
                                </p:cTn>
                              </p:par>
                              <p:par>
                                <p:cTn id="19" presetID="0" presetClass="path" presetSubtype="0" accel="50000" decel="50000" fill="hold" grpId="0" nodeType="withEffect">
                                  <p:stCondLst>
                                    <p:cond delay="4000"/>
                                  </p:stCondLst>
                                  <p:childTnLst>
                                    <p:animMotion origin="layout" path="M 4.28943E-6 -3.28628E-7 L 0.0583 -0.11155 L 0.16684 -0.30224 L 0.24427 -0.37977 " pathEditMode="relative" rAng="0" ptsTypes="AAAA">
                                      <p:cBhvr>
                                        <p:cTn id="20" dur="2000" fill="hold"/>
                                        <p:tgtEl>
                                          <p:spTgt spid="178"/>
                                        </p:tgtEl>
                                        <p:attrNameLst>
                                          <p:attrName>ppt_x</p:attrName>
                                          <p:attrName>ppt_y</p:attrName>
                                        </p:attrNameLst>
                                      </p:cBhvr>
                                      <p:rCtr x="12207" y="-19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P spid="167" grpId="0" animBg="1"/>
      <p:bldP spid="168" grpId="0" animBg="1"/>
      <p:bldP spid="169" grpId="0" animBg="1"/>
      <p:bldP spid="170" grpId="0" animBg="1"/>
      <p:bldP spid="171" grpId="0" animBg="1"/>
      <p:bldP spid="177" grpId="0" animBg="1"/>
      <p:bldP spid="1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计算机网络向用户提供丰富的应用与服务 </a:t>
            </a:r>
          </a:p>
        </p:txBody>
      </p:sp>
      <p:grpSp>
        <p:nvGrpSpPr>
          <p:cNvPr id="44" name="组合 43"/>
          <p:cNvGrpSpPr/>
          <p:nvPr/>
        </p:nvGrpSpPr>
        <p:grpSpPr>
          <a:xfrm>
            <a:off x="612775" y="1782462"/>
            <a:ext cx="579307" cy="626655"/>
            <a:chOff x="6242320" y="1105727"/>
            <a:chExt cx="579005" cy="626656"/>
          </a:xfrm>
        </p:grpSpPr>
        <p:sp>
          <p:nvSpPr>
            <p:cNvPr id="45"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46"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47" name="组合 46"/>
          <p:cNvGrpSpPr/>
          <p:nvPr/>
        </p:nvGrpSpPr>
        <p:grpSpPr>
          <a:xfrm>
            <a:off x="612775" y="2751882"/>
            <a:ext cx="579307" cy="631762"/>
            <a:chOff x="6242320" y="2373233"/>
            <a:chExt cx="579005" cy="631762"/>
          </a:xfrm>
        </p:grpSpPr>
        <p:sp>
          <p:nvSpPr>
            <p:cNvPr id="48"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4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50" name="组合 49"/>
          <p:cNvGrpSpPr/>
          <p:nvPr/>
        </p:nvGrpSpPr>
        <p:grpSpPr>
          <a:xfrm>
            <a:off x="612775" y="3726411"/>
            <a:ext cx="579307" cy="620494"/>
            <a:chOff x="6242320" y="3640739"/>
            <a:chExt cx="579005" cy="620494"/>
          </a:xfrm>
        </p:grpSpPr>
        <p:sp>
          <p:nvSpPr>
            <p:cNvPr id="51"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52"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53" name="组合 52"/>
          <p:cNvGrpSpPr/>
          <p:nvPr/>
        </p:nvGrpSpPr>
        <p:grpSpPr>
          <a:xfrm>
            <a:off x="612775" y="4689673"/>
            <a:ext cx="579307" cy="609226"/>
            <a:chOff x="6250444" y="4908245"/>
            <a:chExt cx="579005" cy="609226"/>
          </a:xfrm>
        </p:grpSpPr>
        <p:sp>
          <p:nvSpPr>
            <p:cNvPr id="54"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55"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56" name="组合 55"/>
          <p:cNvGrpSpPr/>
          <p:nvPr/>
        </p:nvGrpSpPr>
        <p:grpSpPr>
          <a:xfrm>
            <a:off x="697725" y="2503796"/>
            <a:ext cx="4807240" cy="180682"/>
            <a:chOff x="6327224" y="1896619"/>
            <a:chExt cx="2624395" cy="9524"/>
          </a:xfrm>
        </p:grpSpPr>
        <p:cxnSp>
          <p:nvCxnSpPr>
            <p:cNvPr id="57" name="直接连接符 56"/>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697725" y="3435497"/>
            <a:ext cx="4807240" cy="122560"/>
            <a:chOff x="6327224" y="1896619"/>
            <a:chExt cx="2624395" cy="9524"/>
          </a:xfrm>
        </p:grpSpPr>
        <p:cxnSp>
          <p:nvCxnSpPr>
            <p:cNvPr id="60" name="直接连接符 59"/>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697725" y="4367197"/>
            <a:ext cx="4807240" cy="143360"/>
            <a:chOff x="6327224" y="1896619"/>
            <a:chExt cx="2624395" cy="9524"/>
          </a:xfrm>
        </p:grpSpPr>
        <p:cxnSp>
          <p:nvCxnSpPr>
            <p:cNvPr id="63" name="直接连接符 62"/>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697725" y="5298900"/>
            <a:ext cx="4807240" cy="113520"/>
            <a:chOff x="6327224" y="1896619"/>
            <a:chExt cx="2624395" cy="9524"/>
          </a:xfrm>
        </p:grpSpPr>
        <p:cxnSp>
          <p:nvCxnSpPr>
            <p:cNvPr id="66" name="直接连接符 65"/>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文本框 44"/>
          <p:cNvSpPr txBox="1"/>
          <p:nvPr/>
        </p:nvSpPr>
        <p:spPr>
          <a:xfrm>
            <a:off x="1431757" y="1995381"/>
            <a:ext cx="4140312" cy="461665"/>
          </a:xfrm>
          <a:prstGeom prst="rect">
            <a:avLst/>
          </a:prstGeom>
          <a:noFill/>
        </p:spPr>
        <p:txBody>
          <a:bodyPr wrap="square" rtlCol="0">
            <a:spAutoFit/>
          </a:bodyPr>
          <a:lstStyle/>
          <a:p>
            <a:pPr>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浏览信息和发布信息的平台。 </a:t>
            </a:r>
          </a:p>
        </p:txBody>
      </p:sp>
      <p:sp>
        <p:nvSpPr>
          <p:cNvPr id="69" name="文本框 44"/>
          <p:cNvSpPr txBox="1"/>
          <p:nvPr/>
        </p:nvSpPr>
        <p:spPr>
          <a:xfrm>
            <a:off x="1464926" y="2861431"/>
            <a:ext cx="3345143" cy="461665"/>
          </a:xfrm>
          <a:prstGeom prst="rect">
            <a:avLst/>
          </a:prstGeom>
          <a:noFill/>
        </p:spPr>
        <p:txBody>
          <a:bodyPr wrap="square" rtlCol="0">
            <a:spAutoFit/>
          </a:bodyPr>
          <a:lstStyle/>
          <a:p>
            <a:pPr>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通信和交流的平台。</a:t>
            </a:r>
          </a:p>
        </p:txBody>
      </p:sp>
      <p:sp>
        <p:nvSpPr>
          <p:cNvPr id="70" name="文本框 44"/>
          <p:cNvSpPr txBox="1"/>
          <p:nvPr/>
        </p:nvSpPr>
        <p:spPr>
          <a:xfrm>
            <a:off x="1464926" y="3843262"/>
            <a:ext cx="2659343" cy="430374"/>
          </a:xfrm>
          <a:prstGeom prst="rect">
            <a:avLst/>
          </a:prstGeom>
          <a:noFill/>
        </p:spPr>
        <p:txBody>
          <a:bodyPr wrap="square" rtlCol="0">
            <a:spAutoFit/>
          </a:bodyPr>
          <a:lstStyle/>
          <a:p>
            <a:pPr>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休闲和娱乐的平台。</a:t>
            </a:r>
          </a:p>
        </p:txBody>
      </p:sp>
      <p:sp>
        <p:nvSpPr>
          <p:cNvPr id="71" name="文本框 44"/>
          <p:cNvSpPr txBox="1"/>
          <p:nvPr/>
        </p:nvSpPr>
        <p:spPr>
          <a:xfrm>
            <a:off x="1457269" y="4817762"/>
            <a:ext cx="2209800" cy="430374"/>
          </a:xfrm>
          <a:prstGeom prst="rect">
            <a:avLst/>
          </a:prstGeom>
          <a:noFill/>
        </p:spPr>
        <p:txBody>
          <a:bodyPr wrap="square" rtlCol="0">
            <a:spAutoFit/>
          </a:bodyPr>
          <a:lstStyle/>
          <a:p>
            <a:pPr>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资源共享的平台。</a:t>
            </a:r>
          </a:p>
        </p:txBody>
      </p:sp>
      <p:grpSp>
        <p:nvGrpSpPr>
          <p:cNvPr id="72" name="组合 71"/>
          <p:cNvGrpSpPr/>
          <p:nvPr/>
        </p:nvGrpSpPr>
        <p:grpSpPr>
          <a:xfrm>
            <a:off x="6486469" y="1830391"/>
            <a:ext cx="579307" cy="626655"/>
            <a:chOff x="6242320" y="1105727"/>
            <a:chExt cx="579005" cy="626656"/>
          </a:xfrm>
        </p:grpSpPr>
        <p:sp>
          <p:nvSpPr>
            <p:cNvPr id="73"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05</a:t>
              </a:r>
              <a:endParaRPr lang="zh-CN" altLang="en-US" sz="3200" dirty="0">
                <a:solidFill>
                  <a:srgbClr val="FFB850"/>
                </a:solidFill>
                <a:latin typeface="微软雅黑" pitchFamily="34" charset="-122"/>
                <a:ea typeface="微软雅黑" pitchFamily="34" charset="-122"/>
              </a:endParaRPr>
            </a:p>
          </p:txBody>
        </p:sp>
        <p:sp>
          <p:nvSpPr>
            <p:cNvPr id="74"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75" name="组合 74"/>
          <p:cNvGrpSpPr/>
          <p:nvPr/>
        </p:nvGrpSpPr>
        <p:grpSpPr>
          <a:xfrm>
            <a:off x="6486469" y="2799811"/>
            <a:ext cx="579307" cy="631762"/>
            <a:chOff x="6242320" y="2373233"/>
            <a:chExt cx="579005" cy="631762"/>
          </a:xfrm>
        </p:grpSpPr>
        <p:sp>
          <p:nvSpPr>
            <p:cNvPr id="76"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06</a:t>
              </a:r>
              <a:endParaRPr lang="zh-CN" altLang="en-US" sz="3200" dirty="0">
                <a:solidFill>
                  <a:srgbClr val="01ACBE"/>
                </a:solidFill>
                <a:latin typeface="微软雅黑" pitchFamily="34" charset="-122"/>
                <a:ea typeface="微软雅黑" pitchFamily="34" charset="-122"/>
              </a:endParaRPr>
            </a:p>
          </p:txBody>
        </p:sp>
        <p:sp>
          <p:nvSpPr>
            <p:cNvPr id="7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78" name="组合 77"/>
          <p:cNvGrpSpPr/>
          <p:nvPr/>
        </p:nvGrpSpPr>
        <p:grpSpPr>
          <a:xfrm>
            <a:off x="6486469" y="3774340"/>
            <a:ext cx="579307" cy="620494"/>
            <a:chOff x="6242320" y="3640739"/>
            <a:chExt cx="579005" cy="620494"/>
          </a:xfrm>
        </p:grpSpPr>
        <p:sp>
          <p:nvSpPr>
            <p:cNvPr id="79"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07</a:t>
              </a:r>
              <a:endParaRPr lang="zh-CN" altLang="en-US" sz="3200" dirty="0">
                <a:solidFill>
                  <a:srgbClr val="C00000"/>
                </a:solidFill>
                <a:latin typeface="微软雅黑" pitchFamily="34" charset="-122"/>
                <a:ea typeface="微软雅黑" pitchFamily="34" charset="-122"/>
              </a:endParaRPr>
            </a:p>
          </p:txBody>
        </p:sp>
        <p:sp>
          <p:nvSpPr>
            <p:cNvPr id="80"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84" name="组合 83"/>
          <p:cNvGrpSpPr/>
          <p:nvPr/>
        </p:nvGrpSpPr>
        <p:grpSpPr>
          <a:xfrm>
            <a:off x="6571419" y="2551725"/>
            <a:ext cx="4807240" cy="180682"/>
            <a:chOff x="6327224" y="1896619"/>
            <a:chExt cx="2624395" cy="9524"/>
          </a:xfrm>
        </p:grpSpPr>
        <p:cxnSp>
          <p:nvCxnSpPr>
            <p:cNvPr id="85" name="直接连接符 84"/>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6571419" y="3483426"/>
            <a:ext cx="4807240" cy="122560"/>
            <a:chOff x="6327224" y="1896619"/>
            <a:chExt cx="2624395" cy="9524"/>
          </a:xfrm>
        </p:grpSpPr>
        <p:cxnSp>
          <p:nvCxnSpPr>
            <p:cNvPr id="88" name="直接连接符 87"/>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6571419" y="4415126"/>
            <a:ext cx="4807240" cy="143360"/>
            <a:chOff x="6327224" y="1896619"/>
            <a:chExt cx="2624395" cy="9524"/>
          </a:xfrm>
        </p:grpSpPr>
        <p:cxnSp>
          <p:nvCxnSpPr>
            <p:cNvPr id="91" name="直接连接符 90"/>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6" name="文本框 44"/>
          <p:cNvSpPr txBox="1"/>
          <p:nvPr/>
        </p:nvSpPr>
        <p:spPr>
          <a:xfrm>
            <a:off x="7305451" y="2043310"/>
            <a:ext cx="4140312" cy="430374"/>
          </a:xfrm>
          <a:prstGeom prst="rect">
            <a:avLst/>
          </a:prstGeom>
          <a:noFill/>
        </p:spPr>
        <p:txBody>
          <a:bodyPr wrap="square" rtlCol="0">
            <a:spAutoFit/>
          </a:bodyPr>
          <a:lstStyle/>
          <a:p>
            <a:pPr>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电子商务的平台。 </a:t>
            </a:r>
          </a:p>
        </p:txBody>
      </p:sp>
      <p:sp>
        <p:nvSpPr>
          <p:cNvPr id="97" name="文本框 44"/>
          <p:cNvSpPr txBox="1"/>
          <p:nvPr/>
        </p:nvSpPr>
        <p:spPr>
          <a:xfrm>
            <a:off x="7338620" y="2909360"/>
            <a:ext cx="3345143" cy="430374"/>
          </a:xfrm>
          <a:prstGeom prst="rect">
            <a:avLst/>
          </a:prstGeom>
          <a:noFill/>
        </p:spPr>
        <p:txBody>
          <a:bodyPr wrap="square" rtlCol="0">
            <a:spAutoFit/>
          </a:bodyPr>
          <a:lstStyle/>
          <a:p>
            <a:pPr>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远程协作的平台。</a:t>
            </a:r>
          </a:p>
        </p:txBody>
      </p:sp>
      <p:sp>
        <p:nvSpPr>
          <p:cNvPr id="98" name="文本框 44"/>
          <p:cNvSpPr txBox="1"/>
          <p:nvPr/>
        </p:nvSpPr>
        <p:spPr>
          <a:xfrm>
            <a:off x="7338620" y="3891191"/>
            <a:ext cx="2659343" cy="430374"/>
          </a:xfrm>
          <a:prstGeom prst="rect">
            <a:avLst/>
          </a:prstGeom>
          <a:noFill/>
        </p:spPr>
        <p:txBody>
          <a:bodyPr wrap="square" rtlCol="0">
            <a:spAutoFit/>
          </a:bodyPr>
          <a:lstStyle/>
          <a:p>
            <a:pPr>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网上办公的平台。</a:t>
            </a:r>
          </a:p>
        </p:txBody>
      </p:sp>
      <p:sp>
        <p:nvSpPr>
          <p:cNvPr id="100" name="矩形 99"/>
          <p:cNvSpPr/>
          <p:nvPr/>
        </p:nvSpPr>
        <p:spPr>
          <a:xfrm>
            <a:off x="-43052" y="1452676"/>
            <a:ext cx="12198349" cy="6068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101" name="矩形 100"/>
          <p:cNvSpPr/>
          <p:nvPr/>
        </p:nvSpPr>
        <p:spPr>
          <a:xfrm>
            <a:off x="0" y="6097412"/>
            <a:ext cx="12198350" cy="76217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103" name="矩形 102"/>
          <p:cNvSpPr/>
          <p:nvPr/>
        </p:nvSpPr>
        <p:spPr>
          <a:xfrm>
            <a:off x="6584455" y="5271155"/>
            <a:ext cx="4794204" cy="20895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6584455" y="4849516"/>
            <a:ext cx="4794204" cy="2089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923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anim calcmode="lin" valueType="num">
                                      <p:cBhvr>
                                        <p:cTn id="20" dur="1000" fill="hold"/>
                                        <p:tgtEl>
                                          <p:spTgt spid="47"/>
                                        </p:tgtEl>
                                        <p:attrNameLst>
                                          <p:attrName>ppt_x</p:attrName>
                                        </p:attrNameLst>
                                      </p:cBhvr>
                                      <p:tavLst>
                                        <p:tav tm="0">
                                          <p:val>
                                            <p:strVal val="#ppt_x"/>
                                          </p:val>
                                        </p:tav>
                                        <p:tav tm="100000">
                                          <p:val>
                                            <p:strVal val="#ppt_x"/>
                                          </p:val>
                                        </p:tav>
                                      </p:tavLst>
                                    </p:anim>
                                    <p:anim calcmode="lin" valueType="num">
                                      <p:cBhvr>
                                        <p:cTn id="21" dur="1000" fill="hold"/>
                                        <p:tgtEl>
                                          <p:spTgt spid="4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1000"/>
                                        <p:tgtEl>
                                          <p:spTgt spid="59"/>
                                        </p:tgtEl>
                                      </p:cBhvr>
                                    </p:animEffect>
                                    <p:anim calcmode="lin" valueType="num">
                                      <p:cBhvr>
                                        <p:cTn id="25" dur="1000" fill="hold"/>
                                        <p:tgtEl>
                                          <p:spTgt spid="59"/>
                                        </p:tgtEl>
                                        <p:attrNameLst>
                                          <p:attrName>ppt_x</p:attrName>
                                        </p:attrNameLst>
                                      </p:cBhvr>
                                      <p:tavLst>
                                        <p:tav tm="0">
                                          <p:val>
                                            <p:strVal val="#ppt_x"/>
                                          </p:val>
                                        </p:tav>
                                        <p:tav tm="100000">
                                          <p:val>
                                            <p:strVal val="#ppt_x"/>
                                          </p:val>
                                        </p:tav>
                                      </p:tavLst>
                                    </p:anim>
                                    <p:anim calcmode="lin" valueType="num">
                                      <p:cBhvr>
                                        <p:cTn id="26" dur="1000" fill="hold"/>
                                        <p:tgtEl>
                                          <p:spTgt spid="5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1000"/>
                                        <p:tgtEl>
                                          <p:spTgt spid="69"/>
                                        </p:tgtEl>
                                      </p:cBhvr>
                                    </p:animEffect>
                                    <p:anim calcmode="lin" valueType="num">
                                      <p:cBhvr>
                                        <p:cTn id="30" dur="1000" fill="hold"/>
                                        <p:tgtEl>
                                          <p:spTgt spid="69"/>
                                        </p:tgtEl>
                                        <p:attrNameLst>
                                          <p:attrName>ppt_x</p:attrName>
                                        </p:attrNameLst>
                                      </p:cBhvr>
                                      <p:tavLst>
                                        <p:tav tm="0">
                                          <p:val>
                                            <p:strVal val="#ppt_x"/>
                                          </p:val>
                                        </p:tav>
                                        <p:tav tm="100000">
                                          <p:val>
                                            <p:strVal val="#ppt_x"/>
                                          </p:val>
                                        </p:tav>
                                      </p:tavLst>
                                    </p:anim>
                                    <p:anim calcmode="lin" valueType="num">
                                      <p:cBhvr>
                                        <p:cTn id="3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anim calcmode="lin" valueType="num">
                                      <p:cBhvr>
                                        <p:cTn id="37" dur="1000" fill="hold"/>
                                        <p:tgtEl>
                                          <p:spTgt spid="50"/>
                                        </p:tgtEl>
                                        <p:attrNameLst>
                                          <p:attrName>ppt_x</p:attrName>
                                        </p:attrNameLst>
                                      </p:cBhvr>
                                      <p:tavLst>
                                        <p:tav tm="0">
                                          <p:val>
                                            <p:strVal val="#ppt_x"/>
                                          </p:val>
                                        </p:tav>
                                        <p:tav tm="100000">
                                          <p:val>
                                            <p:strVal val="#ppt_x"/>
                                          </p:val>
                                        </p:tav>
                                      </p:tavLst>
                                    </p:anim>
                                    <p:anim calcmode="lin" valueType="num">
                                      <p:cBhvr>
                                        <p:cTn id="38" dur="1000" fill="hold"/>
                                        <p:tgtEl>
                                          <p:spTgt spid="5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1000"/>
                                        <p:tgtEl>
                                          <p:spTgt spid="62"/>
                                        </p:tgtEl>
                                      </p:cBhvr>
                                    </p:animEffect>
                                    <p:anim calcmode="lin" valueType="num">
                                      <p:cBhvr>
                                        <p:cTn id="42" dur="1000" fill="hold"/>
                                        <p:tgtEl>
                                          <p:spTgt spid="62"/>
                                        </p:tgtEl>
                                        <p:attrNameLst>
                                          <p:attrName>ppt_x</p:attrName>
                                        </p:attrNameLst>
                                      </p:cBhvr>
                                      <p:tavLst>
                                        <p:tav tm="0">
                                          <p:val>
                                            <p:strVal val="#ppt_x"/>
                                          </p:val>
                                        </p:tav>
                                        <p:tav tm="100000">
                                          <p:val>
                                            <p:strVal val="#ppt_x"/>
                                          </p:val>
                                        </p:tav>
                                      </p:tavLst>
                                    </p:anim>
                                    <p:anim calcmode="lin" valueType="num">
                                      <p:cBhvr>
                                        <p:cTn id="43" dur="1000" fill="hold"/>
                                        <p:tgtEl>
                                          <p:spTgt spid="6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1000"/>
                                        <p:tgtEl>
                                          <p:spTgt spid="70"/>
                                        </p:tgtEl>
                                      </p:cBhvr>
                                    </p:animEffect>
                                    <p:anim calcmode="lin" valueType="num">
                                      <p:cBhvr>
                                        <p:cTn id="47" dur="1000" fill="hold"/>
                                        <p:tgtEl>
                                          <p:spTgt spid="70"/>
                                        </p:tgtEl>
                                        <p:attrNameLst>
                                          <p:attrName>ppt_x</p:attrName>
                                        </p:attrNameLst>
                                      </p:cBhvr>
                                      <p:tavLst>
                                        <p:tav tm="0">
                                          <p:val>
                                            <p:strVal val="#ppt_x"/>
                                          </p:val>
                                        </p:tav>
                                        <p:tav tm="100000">
                                          <p:val>
                                            <p:strVal val="#ppt_x"/>
                                          </p:val>
                                        </p:tav>
                                      </p:tavLst>
                                    </p:anim>
                                    <p:anim calcmode="lin" valueType="num">
                                      <p:cBhvr>
                                        <p:cTn id="48"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1000"/>
                                        <p:tgtEl>
                                          <p:spTgt spid="53"/>
                                        </p:tgtEl>
                                      </p:cBhvr>
                                    </p:animEffect>
                                    <p:anim calcmode="lin" valueType="num">
                                      <p:cBhvr>
                                        <p:cTn id="54" dur="1000" fill="hold"/>
                                        <p:tgtEl>
                                          <p:spTgt spid="53"/>
                                        </p:tgtEl>
                                        <p:attrNameLst>
                                          <p:attrName>ppt_x</p:attrName>
                                        </p:attrNameLst>
                                      </p:cBhvr>
                                      <p:tavLst>
                                        <p:tav tm="0">
                                          <p:val>
                                            <p:strVal val="#ppt_x"/>
                                          </p:val>
                                        </p:tav>
                                        <p:tav tm="100000">
                                          <p:val>
                                            <p:strVal val="#ppt_x"/>
                                          </p:val>
                                        </p:tav>
                                      </p:tavLst>
                                    </p:anim>
                                    <p:anim calcmode="lin" valueType="num">
                                      <p:cBhvr>
                                        <p:cTn id="55" dur="1000" fill="hold"/>
                                        <p:tgtEl>
                                          <p:spTgt spid="53"/>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1000"/>
                                        <p:tgtEl>
                                          <p:spTgt spid="65"/>
                                        </p:tgtEl>
                                      </p:cBhvr>
                                    </p:animEffect>
                                    <p:anim calcmode="lin" valueType="num">
                                      <p:cBhvr>
                                        <p:cTn id="59" dur="1000" fill="hold"/>
                                        <p:tgtEl>
                                          <p:spTgt spid="65"/>
                                        </p:tgtEl>
                                        <p:attrNameLst>
                                          <p:attrName>ppt_x</p:attrName>
                                        </p:attrNameLst>
                                      </p:cBhvr>
                                      <p:tavLst>
                                        <p:tav tm="0">
                                          <p:val>
                                            <p:strVal val="#ppt_x"/>
                                          </p:val>
                                        </p:tav>
                                        <p:tav tm="100000">
                                          <p:val>
                                            <p:strVal val="#ppt_x"/>
                                          </p:val>
                                        </p:tav>
                                      </p:tavLst>
                                    </p:anim>
                                    <p:anim calcmode="lin" valueType="num">
                                      <p:cBhvr>
                                        <p:cTn id="60" dur="1000" fill="hold"/>
                                        <p:tgtEl>
                                          <p:spTgt spid="6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1000"/>
                                        <p:tgtEl>
                                          <p:spTgt spid="71"/>
                                        </p:tgtEl>
                                      </p:cBhvr>
                                    </p:animEffect>
                                    <p:anim calcmode="lin" valueType="num">
                                      <p:cBhvr>
                                        <p:cTn id="64" dur="1000" fill="hold"/>
                                        <p:tgtEl>
                                          <p:spTgt spid="71"/>
                                        </p:tgtEl>
                                        <p:attrNameLst>
                                          <p:attrName>ppt_x</p:attrName>
                                        </p:attrNameLst>
                                      </p:cBhvr>
                                      <p:tavLst>
                                        <p:tav tm="0">
                                          <p:val>
                                            <p:strVal val="#ppt_x"/>
                                          </p:val>
                                        </p:tav>
                                        <p:tav tm="100000">
                                          <p:val>
                                            <p:strVal val="#ppt_x"/>
                                          </p:val>
                                        </p:tav>
                                      </p:tavLst>
                                    </p:anim>
                                    <p:anim calcmode="lin" valueType="num">
                                      <p:cBhvr>
                                        <p:cTn id="6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1000"/>
                                        <p:tgtEl>
                                          <p:spTgt spid="72"/>
                                        </p:tgtEl>
                                      </p:cBhvr>
                                    </p:animEffect>
                                    <p:anim calcmode="lin" valueType="num">
                                      <p:cBhvr>
                                        <p:cTn id="71" dur="1000" fill="hold"/>
                                        <p:tgtEl>
                                          <p:spTgt spid="72"/>
                                        </p:tgtEl>
                                        <p:attrNameLst>
                                          <p:attrName>ppt_x</p:attrName>
                                        </p:attrNameLst>
                                      </p:cBhvr>
                                      <p:tavLst>
                                        <p:tav tm="0">
                                          <p:val>
                                            <p:strVal val="#ppt_x"/>
                                          </p:val>
                                        </p:tav>
                                        <p:tav tm="100000">
                                          <p:val>
                                            <p:strVal val="#ppt_x"/>
                                          </p:val>
                                        </p:tav>
                                      </p:tavLst>
                                    </p:anim>
                                    <p:anim calcmode="lin" valueType="num">
                                      <p:cBhvr>
                                        <p:cTn id="72" dur="1000" fill="hold"/>
                                        <p:tgtEl>
                                          <p:spTgt spid="72"/>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fade">
                                      <p:cBhvr>
                                        <p:cTn id="75" dur="1000"/>
                                        <p:tgtEl>
                                          <p:spTgt spid="84"/>
                                        </p:tgtEl>
                                      </p:cBhvr>
                                    </p:animEffect>
                                    <p:anim calcmode="lin" valueType="num">
                                      <p:cBhvr>
                                        <p:cTn id="76" dur="1000" fill="hold"/>
                                        <p:tgtEl>
                                          <p:spTgt spid="84"/>
                                        </p:tgtEl>
                                        <p:attrNameLst>
                                          <p:attrName>ppt_x</p:attrName>
                                        </p:attrNameLst>
                                      </p:cBhvr>
                                      <p:tavLst>
                                        <p:tav tm="0">
                                          <p:val>
                                            <p:strVal val="#ppt_x"/>
                                          </p:val>
                                        </p:tav>
                                        <p:tav tm="100000">
                                          <p:val>
                                            <p:strVal val="#ppt_x"/>
                                          </p:val>
                                        </p:tav>
                                      </p:tavLst>
                                    </p:anim>
                                    <p:anim calcmode="lin" valueType="num">
                                      <p:cBhvr>
                                        <p:cTn id="77" dur="1000" fill="hold"/>
                                        <p:tgtEl>
                                          <p:spTgt spid="84"/>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96"/>
                                        </p:tgtEl>
                                        <p:attrNameLst>
                                          <p:attrName>style.visibility</p:attrName>
                                        </p:attrNameLst>
                                      </p:cBhvr>
                                      <p:to>
                                        <p:strVal val="visible"/>
                                      </p:to>
                                    </p:set>
                                    <p:animEffect transition="in" filter="fade">
                                      <p:cBhvr>
                                        <p:cTn id="80" dur="1000"/>
                                        <p:tgtEl>
                                          <p:spTgt spid="96"/>
                                        </p:tgtEl>
                                      </p:cBhvr>
                                    </p:animEffect>
                                    <p:anim calcmode="lin" valueType="num">
                                      <p:cBhvr>
                                        <p:cTn id="81" dur="1000" fill="hold"/>
                                        <p:tgtEl>
                                          <p:spTgt spid="96"/>
                                        </p:tgtEl>
                                        <p:attrNameLst>
                                          <p:attrName>ppt_x</p:attrName>
                                        </p:attrNameLst>
                                      </p:cBhvr>
                                      <p:tavLst>
                                        <p:tav tm="0">
                                          <p:val>
                                            <p:strVal val="#ppt_x"/>
                                          </p:val>
                                        </p:tav>
                                        <p:tav tm="100000">
                                          <p:val>
                                            <p:strVal val="#ppt_x"/>
                                          </p:val>
                                        </p:tav>
                                      </p:tavLst>
                                    </p:anim>
                                    <p:anim calcmode="lin" valueType="num">
                                      <p:cBhvr>
                                        <p:cTn id="82"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1000"/>
                                        <p:tgtEl>
                                          <p:spTgt spid="75"/>
                                        </p:tgtEl>
                                      </p:cBhvr>
                                    </p:animEffect>
                                    <p:anim calcmode="lin" valueType="num">
                                      <p:cBhvr>
                                        <p:cTn id="88" dur="1000" fill="hold"/>
                                        <p:tgtEl>
                                          <p:spTgt spid="75"/>
                                        </p:tgtEl>
                                        <p:attrNameLst>
                                          <p:attrName>ppt_x</p:attrName>
                                        </p:attrNameLst>
                                      </p:cBhvr>
                                      <p:tavLst>
                                        <p:tav tm="0">
                                          <p:val>
                                            <p:strVal val="#ppt_x"/>
                                          </p:val>
                                        </p:tav>
                                        <p:tav tm="100000">
                                          <p:val>
                                            <p:strVal val="#ppt_x"/>
                                          </p:val>
                                        </p:tav>
                                      </p:tavLst>
                                    </p:anim>
                                    <p:anim calcmode="lin" valueType="num">
                                      <p:cBhvr>
                                        <p:cTn id="89" dur="1000" fill="hold"/>
                                        <p:tgtEl>
                                          <p:spTgt spid="7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87"/>
                                        </p:tgtEl>
                                        <p:attrNameLst>
                                          <p:attrName>style.visibility</p:attrName>
                                        </p:attrNameLst>
                                      </p:cBhvr>
                                      <p:to>
                                        <p:strVal val="visible"/>
                                      </p:to>
                                    </p:set>
                                    <p:animEffect transition="in" filter="fade">
                                      <p:cBhvr>
                                        <p:cTn id="92" dur="1000"/>
                                        <p:tgtEl>
                                          <p:spTgt spid="87"/>
                                        </p:tgtEl>
                                      </p:cBhvr>
                                    </p:animEffect>
                                    <p:anim calcmode="lin" valueType="num">
                                      <p:cBhvr>
                                        <p:cTn id="93" dur="1000" fill="hold"/>
                                        <p:tgtEl>
                                          <p:spTgt spid="87"/>
                                        </p:tgtEl>
                                        <p:attrNameLst>
                                          <p:attrName>ppt_x</p:attrName>
                                        </p:attrNameLst>
                                      </p:cBhvr>
                                      <p:tavLst>
                                        <p:tav tm="0">
                                          <p:val>
                                            <p:strVal val="#ppt_x"/>
                                          </p:val>
                                        </p:tav>
                                        <p:tav tm="100000">
                                          <p:val>
                                            <p:strVal val="#ppt_x"/>
                                          </p:val>
                                        </p:tav>
                                      </p:tavLst>
                                    </p:anim>
                                    <p:anim calcmode="lin" valueType="num">
                                      <p:cBhvr>
                                        <p:cTn id="94" dur="1000" fill="hold"/>
                                        <p:tgtEl>
                                          <p:spTgt spid="8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animEffect transition="in" filter="fade">
                                      <p:cBhvr>
                                        <p:cTn id="97" dur="1000"/>
                                        <p:tgtEl>
                                          <p:spTgt spid="97"/>
                                        </p:tgtEl>
                                      </p:cBhvr>
                                    </p:animEffect>
                                    <p:anim calcmode="lin" valueType="num">
                                      <p:cBhvr>
                                        <p:cTn id="98" dur="1000" fill="hold"/>
                                        <p:tgtEl>
                                          <p:spTgt spid="97"/>
                                        </p:tgtEl>
                                        <p:attrNameLst>
                                          <p:attrName>ppt_x</p:attrName>
                                        </p:attrNameLst>
                                      </p:cBhvr>
                                      <p:tavLst>
                                        <p:tav tm="0">
                                          <p:val>
                                            <p:strVal val="#ppt_x"/>
                                          </p:val>
                                        </p:tav>
                                        <p:tav tm="100000">
                                          <p:val>
                                            <p:strVal val="#ppt_x"/>
                                          </p:val>
                                        </p:tav>
                                      </p:tavLst>
                                    </p:anim>
                                    <p:anim calcmode="lin" valueType="num">
                                      <p:cBhvr>
                                        <p:cTn id="9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fade">
                                      <p:cBhvr>
                                        <p:cTn id="104" dur="1000"/>
                                        <p:tgtEl>
                                          <p:spTgt spid="78"/>
                                        </p:tgtEl>
                                      </p:cBhvr>
                                    </p:animEffect>
                                    <p:anim calcmode="lin" valueType="num">
                                      <p:cBhvr>
                                        <p:cTn id="105" dur="1000" fill="hold"/>
                                        <p:tgtEl>
                                          <p:spTgt spid="78"/>
                                        </p:tgtEl>
                                        <p:attrNameLst>
                                          <p:attrName>ppt_x</p:attrName>
                                        </p:attrNameLst>
                                      </p:cBhvr>
                                      <p:tavLst>
                                        <p:tav tm="0">
                                          <p:val>
                                            <p:strVal val="#ppt_x"/>
                                          </p:val>
                                        </p:tav>
                                        <p:tav tm="100000">
                                          <p:val>
                                            <p:strVal val="#ppt_x"/>
                                          </p:val>
                                        </p:tav>
                                      </p:tavLst>
                                    </p:anim>
                                    <p:anim calcmode="lin" valueType="num">
                                      <p:cBhvr>
                                        <p:cTn id="106" dur="1000" fill="hold"/>
                                        <p:tgtEl>
                                          <p:spTgt spid="78"/>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fade">
                                      <p:cBhvr>
                                        <p:cTn id="109" dur="1000"/>
                                        <p:tgtEl>
                                          <p:spTgt spid="90"/>
                                        </p:tgtEl>
                                      </p:cBhvr>
                                    </p:animEffect>
                                    <p:anim calcmode="lin" valueType="num">
                                      <p:cBhvr>
                                        <p:cTn id="110" dur="1000" fill="hold"/>
                                        <p:tgtEl>
                                          <p:spTgt spid="90"/>
                                        </p:tgtEl>
                                        <p:attrNameLst>
                                          <p:attrName>ppt_x</p:attrName>
                                        </p:attrNameLst>
                                      </p:cBhvr>
                                      <p:tavLst>
                                        <p:tav tm="0">
                                          <p:val>
                                            <p:strVal val="#ppt_x"/>
                                          </p:val>
                                        </p:tav>
                                        <p:tav tm="100000">
                                          <p:val>
                                            <p:strVal val="#ppt_x"/>
                                          </p:val>
                                        </p:tav>
                                      </p:tavLst>
                                    </p:anim>
                                    <p:anim calcmode="lin" valueType="num">
                                      <p:cBhvr>
                                        <p:cTn id="111" dur="1000" fill="hold"/>
                                        <p:tgtEl>
                                          <p:spTgt spid="90"/>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1000"/>
                                        <p:tgtEl>
                                          <p:spTgt spid="98"/>
                                        </p:tgtEl>
                                      </p:cBhvr>
                                    </p:animEffect>
                                    <p:anim calcmode="lin" valueType="num">
                                      <p:cBhvr>
                                        <p:cTn id="115" dur="1000" fill="hold"/>
                                        <p:tgtEl>
                                          <p:spTgt spid="98"/>
                                        </p:tgtEl>
                                        <p:attrNameLst>
                                          <p:attrName>ppt_x</p:attrName>
                                        </p:attrNameLst>
                                      </p:cBhvr>
                                      <p:tavLst>
                                        <p:tav tm="0">
                                          <p:val>
                                            <p:strVal val="#ppt_x"/>
                                          </p:val>
                                        </p:tav>
                                        <p:tav tm="100000">
                                          <p:val>
                                            <p:strVal val="#ppt_x"/>
                                          </p:val>
                                        </p:tav>
                                      </p:tavLst>
                                    </p:anim>
                                    <p:anim calcmode="lin" valueType="num">
                                      <p:cBhvr>
                                        <p:cTn id="116"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103"/>
                                        </p:tgtEl>
                                        <p:attrNameLst>
                                          <p:attrName>style.visibility</p:attrName>
                                        </p:attrNameLst>
                                      </p:cBhvr>
                                      <p:to>
                                        <p:strVal val="visible"/>
                                      </p:to>
                                    </p:set>
                                    <p:animEffect transition="in" filter="fade">
                                      <p:cBhvr>
                                        <p:cTn id="121" dur="1000"/>
                                        <p:tgtEl>
                                          <p:spTgt spid="103"/>
                                        </p:tgtEl>
                                      </p:cBhvr>
                                    </p:animEffect>
                                    <p:anim calcmode="lin" valueType="num">
                                      <p:cBhvr>
                                        <p:cTn id="122" dur="1000" fill="hold"/>
                                        <p:tgtEl>
                                          <p:spTgt spid="103"/>
                                        </p:tgtEl>
                                        <p:attrNameLst>
                                          <p:attrName>ppt_x</p:attrName>
                                        </p:attrNameLst>
                                      </p:cBhvr>
                                      <p:tavLst>
                                        <p:tav tm="0">
                                          <p:val>
                                            <p:strVal val="#ppt_x"/>
                                          </p:val>
                                        </p:tav>
                                        <p:tav tm="100000">
                                          <p:val>
                                            <p:strVal val="#ppt_x"/>
                                          </p:val>
                                        </p:tav>
                                      </p:tavLst>
                                    </p:anim>
                                    <p:anim calcmode="lin" valueType="num">
                                      <p:cBhvr>
                                        <p:cTn id="123" dur="1000" fill="hold"/>
                                        <p:tgtEl>
                                          <p:spTgt spid="103"/>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04"/>
                                        </p:tgtEl>
                                        <p:attrNameLst>
                                          <p:attrName>style.visibility</p:attrName>
                                        </p:attrNameLst>
                                      </p:cBhvr>
                                      <p:to>
                                        <p:strVal val="visible"/>
                                      </p:to>
                                    </p:set>
                                    <p:animEffect transition="in" filter="fade">
                                      <p:cBhvr>
                                        <p:cTn id="126" dur="1000"/>
                                        <p:tgtEl>
                                          <p:spTgt spid="104"/>
                                        </p:tgtEl>
                                      </p:cBhvr>
                                    </p:animEffect>
                                    <p:anim calcmode="lin" valueType="num">
                                      <p:cBhvr>
                                        <p:cTn id="127" dur="1000" fill="hold"/>
                                        <p:tgtEl>
                                          <p:spTgt spid="104"/>
                                        </p:tgtEl>
                                        <p:attrNameLst>
                                          <p:attrName>ppt_x</p:attrName>
                                        </p:attrNameLst>
                                      </p:cBhvr>
                                      <p:tavLst>
                                        <p:tav tm="0">
                                          <p:val>
                                            <p:strVal val="#ppt_x"/>
                                          </p:val>
                                        </p:tav>
                                        <p:tav tm="100000">
                                          <p:val>
                                            <p:strVal val="#ppt_x"/>
                                          </p:val>
                                        </p:tav>
                                      </p:tavLst>
                                    </p:anim>
                                    <p:anim calcmode="lin" valueType="num">
                                      <p:cBhvr>
                                        <p:cTn id="128"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1" grpId="0"/>
      <p:bldP spid="96" grpId="0"/>
      <p:bldP spid="97" grpId="0"/>
      <p:bldP spid="98" grpId="0"/>
      <p:bldP spid="103" grpId="0" animBg="1"/>
      <p:bldP spid="10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37166" y="1727234"/>
            <a:ext cx="12184081" cy="3759960"/>
          </a:xfrm>
          <a:prstGeom prst="rect">
            <a:avLst/>
          </a:prstGeom>
          <a:solidFill>
            <a:srgbClr val="1A8A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8" name="矩形 57"/>
          <p:cNvSpPr/>
          <p:nvPr/>
        </p:nvSpPr>
        <p:spPr>
          <a:xfrm>
            <a:off x="3175" y="1727234"/>
            <a:ext cx="10515600" cy="3759960"/>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 name="标题 2"/>
          <p:cNvSpPr>
            <a:spLocks noGrp="1"/>
          </p:cNvSpPr>
          <p:nvPr>
            <p:ph type="title"/>
          </p:nvPr>
        </p:nvSpPr>
        <p:spPr>
          <a:xfrm>
            <a:off x="774699" y="352424"/>
            <a:ext cx="6086475" cy="429419"/>
          </a:xfrm>
        </p:spPr>
        <p:txBody>
          <a:bodyPr/>
          <a:lstStyle/>
          <a:p>
            <a:pPr marL="0" indent="0"/>
            <a:r>
              <a:rPr lang="zh-CN" altLang="en-US" dirty="0"/>
              <a:t>路由器</a:t>
            </a:r>
          </a:p>
        </p:txBody>
      </p:sp>
      <p:sp>
        <p:nvSpPr>
          <p:cNvPr id="13" name="内容占位符 3"/>
          <p:cNvSpPr>
            <a:spLocks noGrp="1"/>
          </p:cNvSpPr>
          <p:nvPr>
            <p:ph idx="4294967295"/>
          </p:nvPr>
        </p:nvSpPr>
        <p:spPr>
          <a:xfrm>
            <a:off x="536575" y="2300174"/>
            <a:ext cx="11429999" cy="3034620"/>
          </a:xfrm>
          <a:prstGeom prst="rect">
            <a:avLst/>
          </a:prstGeom>
        </p:spPr>
        <p:txBody>
          <a:bodyPr>
            <a:noAutofit/>
          </a:bodyPr>
          <a:lstStyle/>
          <a:p>
            <a:pPr>
              <a:lnSpc>
                <a:spcPct val="150000"/>
              </a:lnSpc>
            </a:pPr>
            <a:r>
              <a:rPr lang="zh-CN" altLang="en-US" sz="2400" dirty="0">
                <a:latin typeface="+mj-ea"/>
                <a:ea typeface="+mj-ea"/>
              </a:rPr>
              <a:t>在路由器中的输入和输出端口之间</a:t>
            </a:r>
            <a:r>
              <a:rPr lang="zh-CN" altLang="en-US" sz="2400" dirty="0">
                <a:solidFill>
                  <a:srgbClr val="FF0000"/>
                </a:solidFill>
                <a:latin typeface="+mj-ea"/>
                <a:ea typeface="+mj-ea"/>
              </a:rPr>
              <a:t>没有直接连线</a:t>
            </a:r>
            <a:r>
              <a:rPr lang="zh-CN" altLang="en-US" sz="2400" dirty="0">
                <a:latin typeface="+mj-ea"/>
                <a:ea typeface="+mj-ea"/>
              </a:rPr>
              <a:t>。</a:t>
            </a:r>
          </a:p>
          <a:p>
            <a:pPr>
              <a:lnSpc>
                <a:spcPct val="150000"/>
              </a:lnSpc>
            </a:pPr>
            <a:r>
              <a:rPr lang="zh-CN" altLang="en-US" sz="2400" dirty="0">
                <a:latin typeface="+mj-ea"/>
                <a:ea typeface="+mj-ea"/>
              </a:rPr>
              <a:t>路由器处理分组的过程是：</a:t>
            </a:r>
          </a:p>
          <a:p>
            <a:pPr lvl="1">
              <a:lnSpc>
                <a:spcPct val="150000"/>
              </a:lnSpc>
            </a:pPr>
            <a:r>
              <a:rPr lang="zh-CN" altLang="en-US" sz="2400" dirty="0">
                <a:solidFill>
                  <a:schemeClr val="tx1">
                    <a:lumMod val="95000"/>
                    <a:lumOff val="5000"/>
                  </a:schemeClr>
                </a:solidFill>
                <a:latin typeface="+mj-ea"/>
                <a:ea typeface="+mj-ea"/>
              </a:rPr>
              <a:t>把收到的分组先放入</a:t>
            </a:r>
            <a:r>
              <a:rPr lang="zh-CN" altLang="en-US" sz="2400" dirty="0">
                <a:solidFill>
                  <a:srgbClr val="FF0000"/>
                </a:solidFill>
                <a:latin typeface="+mj-ea"/>
                <a:ea typeface="+mj-ea"/>
              </a:rPr>
              <a:t>缓存（暂时存储）</a:t>
            </a:r>
            <a:r>
              <a:rPr lang="zh-CN" altLang="en-US" sz="2400" dirty="0">
                <a:solidFill>
                  <a:schemeClr val="tx1">
                    <a:lumMod val="95000"/>
                    <a:lumOff val="5000"/>
                  </a:schemeClr>
                </a:solidFill>
                <a:latin typeface="+mj-ea"/>
                <a:ea typeface="+mj-ea"/>
              </a:rPr>
              <a:t>；</a:t>
            </a:r>
          </a:p>
          <a:p>
            <a:pPr lvl="1">
              <a:lnSpc>
                <a:spcPct val="150000"/>
              </a:lnSpc>
            </a:pPr>
            <a:r>
              <a:rPr lang="zh-CN" altLang="en-US" sz="2400" dirty="0">
                <a:solidFill>
                  <a:schemeClr val="tx1">
                    <a:lumMod val="95000"/>
                    <a:lumOff val="5000"/>
                  </a:schemeClr>
                </a:solidFill>
                <a:latin typeface="+mj-ea"/>
                <a:ea typeface="+mj-ea"/>
              </a:rPr>
              <a:t>查找</a:t>
            </a:r>
            <a:r>
              <a:rPr lang="zh-CN" altLang="en-US" sz="2400" dirty="0">
                <a:solidFill>
                  <a:srgbClr val="FF0000"/>
                </a:solidFill>
                <a:latin typeface="+mj-ea"/>
                <a:ea typeface="+mj-ea"/>
              </a:rPr>
              <a:t>转发表</a:t>
            </a:r>
            <a:r>
              <a:rPr lang="zh-CN" altLang="en-US" sz="2400" dirty="0">
                <a:solidFill>
                  <a:schemeClr val="tx1">
                    <a:lumMod val="95000"/>
                    <a:lumOff val="5000"/>
                  </a:schemeClr>
                </a:solidFill>
                <a:latin typeface="+mj-ea"/>
                <a:ea typeface="+mj-ea"/>
              </a:rPr>
              <a:t>，找出到某个目的地址应从哪个端口转发；</a:t>
            </a:r>
          </a:p>
          <a:p>
            <a:pPr lvl="1">
              <a:lnSpc>
                <a:spcPct val="150000"/>
              </a:lnSpc>
            </a:pPr>
            <a:r>
              <a:rPr lang="zh-CN" altLang="en-US" sz="2400" dirty="0">
                <a:solidFill>
                  <a:schemeClr val="tx1">
                    <a:lumMod val="95000"/>
                    <a:lumOff val="5000"/>
                  </a:schemeClr>
                </a:solidFill>
                <a:latin typeface="+mj-ea"/>
                <a:ea typeface="+mj-ea"/>
              </a:rPr>
              <a:t>把分组送到适当的</a:t>
            </a:r>
            <a:r>
              <a:rPr lang="zh-CN" altLang="en-US" sz="2400" dirty="0">
                <a:solidFill>
                  <a:srgbClr val="FF0000"/>
                </a:solidFill>
                <a:latin typeface="+mj-ea"/>
                <a:ea typeface="+mj-ea"/>
              </a:rPr>
              <a:t>端口</a:t>
            </a:r>
            <a:r>
              <a:rPr lang="zh-CN" altLang="en-US" sz="2400" dirty="0">
                <a:solidFill>
                  <a:schemeClr val="tx1">
                    <a:lumMod val="95000"/>
                    <a:lumOff val="5000"/>
                  </a:schemeClr>
                </a:solidFill>
                <a:latin typeface="+mj-ea"/>
                <a:ea typeface="+mj-ea"/>
              </a:rPr>
              <a:t>转发出去。 </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175" y="6011862"/>
            <a:ext cx="318539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3188572" y="6706394"/>
            <a:ext cx="9009778" cy="15319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69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74699" y="352424"/>
            <a:ext cx="6238875" cy="429419"/>
          </a:xfrm>
        </p:spPr>
        <p:txBody>
          <a:bodyPr/>
          <a:lstStyle/>
          <a:p>
            <a:r>
              <a:rPr lang="zh-CN" altLang="en-US" dirty="0"/>
              <a:t>主机和路由器的作用不同</a:t>
            </a:r>
          </a:p>
        </p:txBody>
      </p:sp>
      <p:sp>
        <p:nvSpPr>
          <p:cNvPr id="7" name="Freeform 5"/>
          <p:cNvSpPr>
            <a:spLocks/>
          </p:cNvSpPr>
          <p:nvPr/>
        </p:nvSpPr>
        <p:spPr bwMode="auto">
          <a:xfrm>
            <a:off x="4842921" y="1540198"/>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8" name="Freeform 6"/>
          <p:cNvSpPr>
            <a:spLocks/>
          </p:cNvSpPr>
          <p:nvPr/>
        </p:nvSpPr>
        <p:spPr bwMode="auto">
          <a:xfrm>
            <a:off x="5846448" y="1292735"/>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9" name="Freeform 7"/>
          <p:cNvSpPr>
            <a:spLocks/>
          </p:cNvSpPr>
          <p:nvPr/>
        </p:nvSpPr>
        <p:spPr bwMode="auto">
          <a:xfrm>
            <a:off x="4045996" y="3487128"/>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5854159" y="3479191"/>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9"/>
          <p:cNvSpPr>
            <a:spLocks noChangeArrowheads="1"/>
          </p:cNvSpPr>
          <p:nvPr/>
        </p:nvSpPr>
        <p:spPr bwMode="auto">
          <a:xfrm>
            <a:off x="4045996" y="4639653"/>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10"/>
          <p:cNvSpPr>
            <a:spLocks noChangeArrowheads="1"/>
          </p:cNvSpPr>
          <p:nvPr/>
        </p:nvSpPr>
        <p:spPr bwMode="auto">
          <a:xfrm>
            <a:off x="5862096" y="4639653"/>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文本框 14"/>
          <p:cNvSpPr txBox="1"/>
          <p:nvPr/>
        </p:nvSpPr>
        <p:spPr>
          <a:xfrm>
            <a:off x="8308975" y="2889621"/>
            <a:ext cx="2882900" cy="2600840"/>
          </a:xfrm>
          <a:prstGeom prst="rect">
            <a:avLst/>
          </a:prstGeom>
          <a:noFill/>
        </p:spPr>
        <p:txBody>
          <a:bodyPr wrap="square" rtlCol="0">
            <a:spAutoFit/>
          </a:bodyPr>
          <a:lstStyle/>
          <a:p>
            <a:pPr>
              <a:lnSpc>
                <a:spcPct val="150000"/>
              </a:lnSpc>
            </a:pPr>
            <a:r>
              <a:rPr lang="zh-CN" altLang="en-US" sz="2800" dirty="0"/>
              <a:t>路由器对分组进行</a:t>
            </a:r>
            <a:r>
              <a:rPr lang="zh-CN" altLang="en-US" sz="2800" dirty="0">
                <a:solidFill>
                  <a:srgbClr val="FF0000"/>
                </a:solidFill>
              </a:rPr>
              <a:t>存储转发</a:t>
            </a:r>
            <a:r>
              <a:rPr lang="zh-CN" altLang="en-US" sz="2800" dirty="0"/>
              <a:t>，最后把分组交付给目的主机。</a:t>
            </a:r>
          </a:p>
        </p:txBody>
      </p:sp>
      <p:sp>
        <p:nvSpPr>
          <p:cNvPr id="14" name="文本框 15"/>
          <p:cNvSpPr txBox="1"/>
          <p:nvPr/>
        </p:nvSpPr>
        <p:spPr>
          <a:xfrm>
            <a:off x="937296" y="2451709"/>
            <a:ext cx="2710238" cy="3247171"/>
          </a:xfrm>
          <a:prstGeom prst="rect">
            <a:avLst/>
          </a:prstGeom>
          <a:noFill/>
        </p:spPr>
        <p:txBody>
          <a:bodyPr wrap="square" rtlCol="0">
            <a:spAutoFit/>
          </a:bodyPr>
          <a:lstStyle/>
          <a:p>
            <a:pPr>
              <a:lnSpc>
                <a:spcPct val="150000"/>
              </a:lnSpc>
            </a:pPr>
            <a:r>
              <a:rPr lang="zh-CN" altLang="en-US" sz="2800" dirty="0"/>
              <a:t>主机是</a:t>
            </a:r>
            <a:r>
              <a:rPr lang="zh-CN" altLang="en-US" sz="2800" dirty="0">
                <a:solidFill>
                  <a:srgbClr val="FF0000"/>
                </a:solidFill>
              </a:rPr>
              <a:t>为用户进行信息处理</a:t>
            </a:r>
            <a:r>
              <a:rPr lang="zh-CN" altLang="en-US" sz="2800" dirty="0"/>
              <a:t>的，并向网络发送分组，从网络接收分组。</a:t>
            </a:r>
          </a:p>
        </p:txBody>
      </p:sp>
      <p:sp>
        <p:nvSpPr>
          <p:cNvPr id="17" name="矩形 16"/>
          <p:cNvSpPr/>
          <p:nvPr/>
        </p:nvSpPr>
        <p:spPr>
          <a:xfrm>
            <a:off x="0" y="6325394"/>
            <a:ext cx="12198350" cy="53419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457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74699" y="352424"/>
            <a:ext cx="6238875" cy="429419"/>
          </a:xfrm>
        </p:spPr>
        <p:txBody>
          <a:bodyPr/>
          <a:lstStyle/>
          <a:p>
            <a:r>
              <a:rPr lang="zh-CN" altLang="en-US" dirty="0"/>
              <a:t>因特网的核心部分</a:t>
            </a:r>
          </a:p>
        </p:txBody>
      </p:sp>
      <p:sp>
        <p:nvSpPr>
          <p:cNvPr id="28" name="矩形 27"/>
          <p:cNvSpPr/>
          <p:nvPr/>
        </p:nvSpPr>
        <p:spPr>
          <a:xfrm>
            <a:off x="624907" y="2362994"/>
            <a:ext cx="11073608" cy="3350404"/>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t>因特网的核心部分是由许多</a:t>
            </a:r>
            <a:r>
              <a:rPr lang="zh-CN" altLang="en-US" dirty="0">
                <a:solidFill>
                  <a:srgbClr val="CC0000"/>
                </a:solidFill>
              </a:rPr>
              <a:t>网络</a:t>
            </a:r>
            <a:r>
              <a:rPr lang="zh-CN" altLang="en-US" dirty="0"/>
              <a:t>和把它们互连起来的</a:t>
            </a:r>
            <a:r>
              <a:rPr lang="zh-CN" altLang="en-US" dirty="0">
                <a:solidFill>
                  <a:srgbClr val="CC0000"/>
                </a:solidFill>
              </a:rPr>
              <a:t>路由器</a:t>
            </a:r>
            <a:r>
              <a:rPr lang="zh-CN" altLang="en-US" dirty="0"/>
              <a:t>组成，而</a:t>
            </a:r>
            <a:r>
              <a:rPr lang="zh-CN" altLang="en-US" dirty="0">
                <a:solidFill>
                  <a:srgbClr val="CC0000"/>
                </a:solidFill>
              </a:rPr>
              <a:t>主机处在因特网的边缘部分</a:t>
            </a:r>
            <a:r>
              <a:rPr lang="zh-CN" altLang="en-US" dirty="0"/>
              <a:t>。</a:t>
            </a:r>
          </a:p>
          <a:p>
            <a:pPr marL="285750" indent="-285750">
              <a:lnSpc>
                <a:spcPct val="150000"/>
              </a:lnSpc>
              <a:buFont typeface="Wingdings" panose="05000000000000000000" pitchFamily="2" charset="2"/>
              <a:buChar char="l"/>
            </a:pPr>
            <a:r>
              <a:rPr lang="zh-CN" altLang="en-US" dirty="0"/>
              <a:t>在因特网核心部分的路由器之间一般都用高速链路相连接，而在网络边缘的主机接入到核心部分则通常以相对较低速率的链路相连接。</a:t>
            </a:r>
          </a:p>
          <a:p>
            <a:pPr marL="285750" indent="-285750">
              <a:lnSpc>
                <a:spcPct val="150000"/>
              </a:lnSpc>
              <a:buFont typeface="Wingdings" panose="05000000000000000000" pitchFamily="2" charset="2"/>
              <a:buChar char="l"/>
            </a:pPr>
            <a:r>
              <a:rPr lang="zh-CN" altLang="en-US" dirty="0">
                <a:solidFill>
                  <a:srgbClr val="CC0000"/>
                </a:solidFill>
              </a:rPr>
              <a:t>主机</a:t>
            </a:r>
            <a:r>
              <a:rPr lang="zh-CN" altLang="en-US" dirty="0"/>
              <a:t>的用途是为用户进行信息处理的，并且可以和其他主机通过网络交换信息。</a:t>
            </a:r>
            <a:r>
              <a:rPr lang="zh-CN" altLang="en-US" dirty="0">
                <a:solidFill>
                  <a:srgbClr val="CC0000"/>
                </a:solidFill>
              </a:rPr>
              <a:t>路由器</a:t>
            </a:r>
            <a:r>
              <a:rPr lang="zh-CN" altLang="en-US" dirty="0"/>
              <a:t>的用途则是用来转发分组的，即进行分组交换的。 </a:t>
            </a:r>
          </a:p>
        </p:txBody>
      </p:sp>
      <p:cxnSp>
        <p:nvCxnSpPr>
          <p:cNvPr id="31" name="直接连接符 30"/>
          <p:cNvCxnSpPr/>
          <p:nvPr/>
        </p:nvCxnSpPr>
        <p:spPr>
          <a:xfrm>
            <a:off x="536574" y="838994"/>
            <a:ext cx="1" cy="6020594"/>
          </a:xfrm>
          <a:prstGeom prst="line">
            <a:avLst/>
          </a:prstGeom>
          <a:noFill/>
          <a:ln w="38100" cap="flat" cmpd="sng" algn="ctr">
            <a:solidFill>
              <a:schemeClr val="bg1">
                <a:lumMod val="50000"/>
              </a:schemeClr>
            </a:solidFill>
            <a:prstDash val="solid"/>
            <a:miter lim="800000"/>
          </a:ln>
          <a:effectLst/>
        </p:spPr>
      </p:cxnSp>
      <p:grpSp>
        <p:nvGrpSpPr>
          <p:cNvPr id="35" name="组合 34"/>
          <p:cNvGrpSpPr/>
          <p:nvPr/>
        </p:nvGrpSpPr>
        <p:grpSpPr>
          <a:xfrm>
            <a:off x="9820728" y="5453916"/>
            <a:ext cx="1877787" cy="1379688"/>
            <a:chOff x="9675584" y="5175723"/>
            <a:chExt cx="1877787" cy="1129564"/>
          </a:xfrm>
        </p:grpSpPr>
        <p:sp>
          <p:nvSpPr>
            <p:cNvPr id="36" name="矩形 35"/>
            <p:cNvSpPr/>
            <p:nvPr/>
          </p:nvSpPr>
          <p:spPr>
            <a:xfrm>
              <a:off x="11286669" y="5640179"/>
              <a:ext cx="266702" cy="661889"/>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7" name="矩形 36"/>
            <p:cNvSpPr/>
            <p:nvPr/>
          </p:nvSpPr>
          <p:spPr>
            <a:xfrm>
              <a:off x="10807698" y="5828865"/>
              <a:ext cx="266702" cy="476421"/>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8" name="矩形 37"/>
            <p:cNvSpPr/>
            <p:nvPr/>
          </p:nvSpPr>
          <p:spPr>
            <a:xfrm>
              <a:off x="10241641" y="5175723"/>
              <a:ext cx="266702" cy="1129564"/>
            </a:xfrm>
            <a:prstGeom prst="rect">
              <a:avLst/>
            </a:prstGeom>
            <a:solidFill>
              <a:srgbClr val="83838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9" name="矩形 38"/>
            <p:cNvSpPr/>
            <p:nvPr/>
          </p:nvSpPr>
          <p:spPr>
            <a:xfrm>
              <a:off x="9675584" y="5974341"/>
              <a:ext cx="266702" cy="330945"/>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229" name="内容占位符 4"/>
          <p:cNvSpPr txBox="1">
            <a:spLocks/>
          </p:cNvSpPr>
          <p:nvPr/>
        </p:nvSpPr>
        <p:spPr>
          <a:xfrm>
            <a:off x="149" y="1860075"/>
            <a:ext cx="12209087"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sp>
        <p:nvSpPr>
          <p:cNvPr id="230" name="内容占位符 4"/>
          <p:cNvSpPr txBox="1">
            <a:spLocks/>
          </p:cNvSpPr>
          <p:nvPr/>
        </p:nvSpPr>
        <p:spPr>
          <a:xfrm flipV="1">
            <a:off x="-10737" y="6508275"/>
            <a:ext cx="9831465"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spTree>
    <p:extLst>
      <p:ext uri="{BB962C8B-B14F-4D97-AF65-F5344CB8AC3E}">
        <p14:creationId xmlns:p14="http://schemas.microsoft.com/office/powerpoint/2010/main" val="4255994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93139" y="1600994"/>
            <a:ext cx="4987432" cy="471225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774699" y="352424"/>
            <a:ext cx="6238875" cy="429419"/>
          </a:xfrm>
        </p:spPr>
        <p:txBody>
          <a:bodyPr/>
          <a:lstStyle/>
          <a:p>
            <a:r>
              <a:rPr lang="zh-CN" altLang="en-US" dirty="0"/>
              <a:t>因特网的核心部分</a:t>
            </a:r>
          </a:p>
        </p:txBody>
      </p:sp>
      <p:sp>
        <p:nvSpPr>
          <p:cNvPr id="22" name="Line 13"/>
          <p:cNvSpPr>
            <a:spLocks noChangeShapeType="1"/>
          </p:cNvSpPr>
          <p:nvPr/>
        </p:nvSpPr>
        <p:spPr bwMode="auto">
          <a:xfrm flipV="1">
            <a:off x="6814340" y="2199868"/>
            <a:ext cx="1568450" cy="665162"/>
          </a:xfrm>
          <a:prstGeom prst="line">
            <a:avLst/>
          </a:prstGeom>
          <a:noFill/>
          <a:ln w="38100">
            <a:solidFill>
              <a:schemeClr val="tx1"/>
            </a:solidFill>
            <a:round/>
            <a:headEnd/>
            <a:tailEnd/>
          </a:ln>
          <a:effectLst/>
        </p:spPr>
        <p:txBody>
          <a:bodyPr wrap="none" anchor="ctr"/>
          <a:lstStyle/>
          <a:p>
            <a:endParaRPr lang="zh-CN" altLang="en-US"/>
          </a:p>
        </p:txBody>
      </p:sp>
      <p:sp>
        <p:nvSpPr>
          <p:cNvPr id="23" name="Line 14"/>
          <p:cNvSpPr>
            <a:spLocks noChangeShapeType="1"/>
          </p:cNvSpPr>
          <p:nvPr/>
        </p:nvSpPr>
        <p:spPr bwMode="auto">
          <a:xfrm>
            <a:off x="8576465" y="2288768"/>
            <a:ext cx="927100" cy="1671637"/>
          </a:xfrm>
          <a:prstGeom prst="line">
            <a:avLst/>
          </a:prstGeom>
          <a:noFill/>
          <a:ln w="38100">
            <a:solidFill>
              <a:schemeClr val="tx1"/>
            </a:solidFill>
            <a:round/>
            <a:headEnd/>
            <a:tailEnd/>
          </a:ln>
          <a:effectLst/>
        </p:spPr>
        <p:txBody>
          <a:bodyPr wrap="none" anchor="ctr"/>
          <a:lstStyle/>
          <a:p>
            <a:endParaRPr lang="zh-CN" altLang="en-US"/>
          </a:p>
        </p:txBody>
      </p:sp>
      <p:sp>
        <p:nvSpPr>
          <p:cNvPr id="24" name="Line 15"/>
          <p:cNvSpPr>
            <a:spLocks noChangeShapeType="1"/>
          </p:cNvSpPr>
          <p:nvPr/>
        </p:nvSpPr>
        <p:spPr bwMode="auto">
          <a:xfrm flipH="1">
            <a:off x="5890415" y="2972980"/>
            <a:ext cx="814388" cy="1506538"/>
          </a:xfrm>
          <a:prstGeom prst="line">
            <a:avLst/>
          </a:prstGeom>
          <a:noFill/>
          <a:ln w="38100">
            <a:solidFill>
              <a:schemeClr val="tx1"/>
            </a:solidFill>
            <a:round/>
            <a:headEnd/>
            <a:tailEnd/>
          </a:ln>
          <a:effectLst/>
        </p:spPr>
        <p:txBody>
          <a:bodyPr wrap="none" anchor="ctr"/>
          <a:lstStyle/>
          <a:p>
            <a:endParaRPr lang="zh-CN" altLang="en-US"/>
          </a:p>
        </p:txBody>
      </p:sp>
      <p:sp>
        <p:nvSpPr>
          <p:cNvPr id="25" name="Line 16"/>
          <p:cNvSpPr>
            <a:spLocks noChangeShapeType="1"/>
          </p:cNvSpPr>
          <p:nvPr/>
        </p:nvSpPr>
        <p:spPr bwMode="auto">
          <a:xfrm>
            <a:off x="5939628" y="4689068"/>
            <a:ext cx="1858962" cy="1058862"/>
          </a:xfrm>
          <a:prstGeom prst="line">
            <a:avLst/>
          </a:prstGeom>
          <a:noFill/>
          <a:ln w="38100">
            <a:solidFill>
              <a:schemeClr val="tx1"/>
            </a:solidFill>
            <a:round/>
            <a:headEnd/>
            <a:tailEnd/>
          </a:ln>
          <a:effectLst/>
        </p:spPr>
        <p:txBody>
          <a:bodyPr wrap="none" anchor="ctr"/>
          <a:lstStyle/>
          <a:p>
            <a:endParaRPr lang="zh-CN" altLang="en-US"/>
          </a:p>
        </p:txBody>
      </p:sp>
      <p:sp>
        <p:nvSpPr>
          <p:cNvPr id="26" name="Line 17"/>
          <p:cNvSpPr>
            <a:spLocks noChangeShapeType="1"/>
          </p:cNvSpPr>
          <p:nvPr/>
        </p:nvSpPr>
        <p:spPr bwMode="auto">
          <a:xfrm flipV="1">
            <a:off x="7877965" y="4292193"/>
            <a:ext cx="1625600" cy="1563687"/>
          </a:xfrm>
          <a:prstGeom prst="line">
            <a:avLst/>
          </a:prstGeom>
          <a:noFill/>
          <a:ln w="38100">
            <a:solidFill>
              <a:schemeClr val="tx1"/>
            </a:solidFill>
            <a:round/>
            <a:headEnd/>
            <a:tailEnd/>
          </a:ln>
          <a:effectLst/>
        </p:spPr>
        <p:txBody>
          <a:bodyPr wrap="none" anchor="ctr"/>
          <a:lstStyle/>
          <a:p>
            <a:endParaRPr lang="zh-CN" altLang="en-US"/>
          </a:p>
        </p:txBody>
      </p:sp>
      <p:sp>
        <p:nvSpPr>
          <p:cNvPr id="27" name="Line 18"/>
          <p:cNvSpPr>
            <a:spLocks noChangeShapeType="1"/>
          </p:cNvSpPr>
          <p:nvPr/>
        </p:nvSpPr>
        <p:spPr bwMode="auto">
          <a:xfrm>
            <a:off x="6877840" y="2980918"/>
            <a:ext cx="2606675" cy="1135062"/>
          </a:xfrm>
          <a:prstGeom prst="line">
            <a:avLst/>
          </a:prstGeom>
          <a:noFill/>
          <a:ln w="38100">
            <a:solidFill>
              <a:schemeClr val="tx1"/>
            </a:solidFill>
            <a:round/>
            <a:headEnd/>
            <a:tailEnd/>
          </a:ln>
          <a:effectLst/>
        </p:spPr>
        <p:txBody>
          <a:bodyPr wrap="none" anchor="ctr"/>
          <a:lstStyle/>
          <a:p>
            <a:endParaRPr lang="zh-CN" altLang="en-US"/>
          </a:p>
        </p:txBody>
      </p:sp>
      <p:sp>
        <p:nvSpPr>
          <p:cNvPr id="29" name="Line 19"/>
          <p:cNvSpPr>
            <a:spLocks noChangeShapeType="1"/>
          </p:cNvSpPr>
          <p:nvPr/>
        </p:nvSpPr>
        <p:spPr bwMode="auto">
          <a:xfrm>
            <a:off x="6754015" y="2788830"/>
            <a:ext cx="1225550" cy="2959100"/>
          </a:xfrm>
          <a:prstGeom prst="line">
            <a:avLst/>
          </a:prstGeom>
          <a:noFill/>
          <a:ln w="38100">
            <a:solidFill>
              <a:schemeClr val="tx1"/>
            </a:solidFill>
            <a:round/>
            <a:headEnd/>
            <a:tailEnd/>
          </a:ln>
          <a:effectLst/>
        </p:spPr>
        <p:txBody>
          <a:bodyPr wrap="none" anchor="ctr"/>
          <a:lstStyle/>
          <a:p>
            <a:endParaRPr lang="zh-CN" altLang="en-US"/>
          </a:p>
        </p:txBody>
      </p:sp>
      <p:sp>
        <p:nvSpPr>
          <p:cNvPr id="30" name="Line 20"/>
          <p:cNvSpPr>
            <a:spLocks noChangeShapeType="1"/>
          </p:cNvSpPr>
          <p:nvPr/>
        </p:nvSpPr>
        <p:spPr bwMode="auto">
          <a:xfrm flipV="1">
            <a:off x="7149303" y="5832068"/>
            <a:ext cx="784225" cy="655637"/>
          </a:xfrm>
          <a:prstGeom prst="line">
            <a:avLst/>
          </a:prstGeom>
          <a:noFill/>
          <a:ln w="19050">
            <a:solidFill>
              <a:schemeClr val="tx1"/>
            </a:solidFill>
            <a:round/>
            <a:headEnd/>
            <a:tailEnd/>
          </a:ln>
          <a:effectLst/>
        </p:spPr>
        <p:txBody>
          <a:bodyPr wrap="none" anchor="ctr"/>
          <a:lstStyle/>
          <a:p>
            <a:endParaRPr lang="zh-CN" altLang="en-US"/>
          </a:p>
        </p:txBody>
      </p:sp>
      <p:sp>
        <p:nvSpPr>
          <p:cNvPr id="32" name="Line 21"/>
          <p:cNvSpPr>
            <a:spLocks noChangeShapeType="1"/>
          </p:cNvSpPr>
          <p:nvPr/>
        </p:nvSpPr>
        <p:spPr bwMode="auto">
          <a:xfrm rot="-5400000">
            <a:off x="8748708" y="1546612"/>
            <a:ext cx="493713" cy="990600"/>
          </a:xfrm>
          <a:prstGeom prst="line">
            <a:avLst/>
          </a:prstGeom>
          <a:noFill/>
          <a:ln w="19050">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a:off x="9617865" y="4292193"/>
            <a:ext cx="784225" cy="1208087"/>
          </a:xfrm>
          <a:prstGeom prst="line">
            <a:avLst/>
          </a:prstGeom>
          <a:noFill/>
          <a:ln w="19050">
            <a:solidFill>
              <a:schemeClr val="tx1"/>
            </a:solidFill>
            <a:round/>
            <a:headEnd/>
            <a:tailEnd/>
          </a:ln>
          <a:effectLst/>
        </p:spPr>
        <p:txBody>
          <a:bodyPr wrap="none" anchor="ctr"/>
          <a:lstStyle/>
          <a:p>
            <a:endParaRPr lang="zh-CN" altLang="en-US"/>
          </a:p>
        </p:txBody>
      </p:sp>
      <p:sp>
        <p:nvSpPr>
          <p:cNvPr id="34" name="Line 23"/>
          <p:cNvSpPr>
            <a:spLocks noChangeShapeType="1"/>
          </p:cNvSpPr>
          <p:nvPr/>
        </p:nvSpPr>
        <p:spPr bwMode="auto">
          <a:xfrm>
            <a:off x="4809328" y="4609693"/>
            <a:ext cx="1090612" cy="19050"/>
          </a:xfrm>
          <a:prstGeom prst="line">
            <a:avLst/>
          </a:prstGeom>
          <a:noFill/>
          <a:ln w="19050">
            <a:solidFill>
              <a:schemeClr val="tx1"/>
            </a:solidFill>
            <a:round/>
            <a:headEnd/>
            <a:tailEnd/>
          </a:ln>
          <a:effectLst/>
        </p:spPr>
        <p:txBody>
          <a:bodyPr wrap="none" anchor="ctr"/>
          <a:lstStyle/>
          <a:p>
            <a:endParaRPr lang="zh-CN" altLang="en-US"/>
          </a:p>
        </p:txBody>
      </p:sp>
      <p:sp>
        <p:nvSpPr>
          <p:cNvPr id="40" name="Line 24"/>
          <p:cNvSpPr>
            <a:spLocks noChangeShapeType="1"/>
          </p:cNvSpPr>
          <p:nvPr/>
        </p:nvSpPr>
        <p:spPr bwMode="auto">
          <a:xfrm rot="5400000" flipH="1">
            <a:off x="6053133" y="2145099"/>
            <a:ext cx="1309688" cy="0"/>
          </a:xfrm>
          <a:prstGeom prst="line">
            <a:avLst/>
          </a:prstGeom>
          <a:noFill/>
          <a:ln w="19050">
            <a:solidFill>
              <a:schemeClr val="tx1"/>
            </a:solidFill>
            <a:round/>
            <a:headEnd/>
            <a:tailEnd/>
          </a:ln>
          <a:effectLst/>
        </p:spPr>
        <p:txBody>
          <a:bodyPr wrap="none" anchor="ctr"/>
          <a:lstStyle/>
          <a:p>
            <a:endParaRPr lang="zh-CN" altLang="en-US"/>
          </a:p>
        </p:txBody>
      </p:sp>
      <p:sp>
        <p:nvSpPr>
          <p:cNvPr id="46" name="Line 30"/>
          <p:cNvSpPr>
            <a:spLocks noChangeShapeType="1"/>
          </p:cNvSpPr>
          <p:nvPr/>
        </p:nvSpPr>
        <p:spPr bwMode="auto">
          <a:xfrm flipV="1">
            <a:off x="9617865" y="3274605"/>
            <a:ext cx="1108075" cy="796925"/>
          </a:xfrm>
          <a:prstGeom prst="line">
            <a:avLst/>
          </a:prstGeom>
          <a:noFill/>
          <a:ln w="19050">
            <a:solidFill>
              <a:schemeClr val="tx1"/>
            </a:solidFill>
            <a:round/>
            <a:headEnd/>
            <a:tailEnd/>
          </a:ln>
          <a:effectLst/>
        </p:spPr>
        <p:txBody>
          <a:bodyPr wrap="none" anchor="ctr"/>
          <a:lstStyle/>
          <a:p>
            <a:endParaRPr lang="zh-CN" altLang="en-US"/>
          </a:p>
        </p:txBody>
      </p:sp>
      <p:pic>
        <p:nvPicPr>
          <p:cNvPr id="54" name="Picture 38"/>
          <p:cNvPicPr>
            <a:picLocks noChangeArrowheads="1"/>
          </p:cNvPicPr>
          <p:nvPr/>
        </p:nvPicPr>
        <p:blipFill>
          <a:blip r:embed="rId2"/>
          <a:srcRect/>
          <a:stretch>
            <a:fillRect/>
          </a:stretch>
        </p:blipFill>
        <p:spPr bwMode="auto">
          <a:xfrm>
            <a:off x="6396828" y="2658655"/>
            <a:ext cx="762000" cy="528638"/>
          </a:xfrm>
          <a:prstGeom prst="rect">
            <a:avLst/>
          </a:prstGeom>
          <a:noFill/>
          <a:ln w="12699">
            <a:noFill/>
            <a:miter lim="800000"/>
            <a:headEnd/>
            <a:tailEnd/>
          </a:ln>
          <a:effectLst/>
        </p:spPr>
      </p:pic>
      <p:pic>
        <p:nvPicPr>
          <p:cNvPr id="55" name="Picture 39"/>
          <p:cNvPicPr>
            <a:picLocks noChangeArrowheads="1"/>
          </p:cNvPicPr>
          <p:nvPr/>
        </p:nvPicPr>
        <p:blipFill>
          <a:blip r:embed="rId2"/>
          <a:srcRect/>
          <a:stretch>
            <a:fillRect/>
          </a:stretch>
        </p:blipFill>
        <p:spPr bwMode="auto">
          <a:xfrm>
            <a:off x="8128790" y="2041118"/>
            <a:ext cx="762000" cy="530225"/>
          </a:xfrm>
          <a:prstGeom prst="rect">
            <a:avLst/>
          </a:prstGeom>
          <a:noFill/>
          <a:ln w="12699">
            <a:noFill/>
            <a:miter lim="800000"/>
            <a:headEnd/>
            <a:tailEnd/>
          </a:ln>
          <a:effectLst/>
        </p:spPr>
      </p:pic>
      <p:pic>
        <p:nvPicPr>
          <p:cNvPr id="56" name="Picture 40"/>
          <p:cNvPicPr>
            <a:picLocks noChangeArrowheads="1"/>
          </p:cNvPicPr>
          <p:nvPr/>
        </p:nvPicPr>
        <p:blipFill>
          <a:blip r:embed="rId2"/>
          <a:srcRect/>
          <a:stretch>
            <a:fillRect/>
          </a:stretch>
        </p:blipFill>
        <p:spPr bwMode="auto">
          <a:xfrm>
            <a:off x="9116215" y="3887380"/>
            <a:ext cx="762000" cy="530225"/>
          </a:xfrm>
          <a:prstGeom prst="rect">
            <a:avLst/>
          </a:prstGeom>
          <a:noFill/>
          <a:ln w="12699">
            <a:noFill/>
            <a:miter lim="800000"/>
            <a:headEnd/>
            <a:tailEnd/>
          </a:ln>
          <a:effectLst/>
        </p:spPr>
      </p:pic>
      <p:pic>
        <p:nvPicPr>
          <p:cNvPr id="57" name="Picture 41"/>
          <p:cNvPicPr>
            <a:picLocks noChangeArrowheads="1"/>
          </p:cNvPicPr>
          <p:nvPr/>
        </p:nvPicPr>
        <p:blipFill>
          <a:blip r:embed="rId2"/>
          <a:srcRect/>
          <a:stretch>
            <a:fillRect/>
          </a:stretch>
        </p:blipFill>
        <p:spPr bwMode="auto">
          <a:xfrm>
            <a:off x="7509665" y="5366930"/>
            <a:ext cx="762000" cy="530225"/>
          </a:xfrm>
          <a:prstGeom prst="rect">
            <a:avLst/>
          </a:prstGeom>
          <a:noFill/>
          <a:ln w="12699">
            <a:noFill/>
            <a:miter lim="800000"/>
            <a:headEnd/>
            <a:tailEnd/>
          </a:ln>
          <a:effectLst/>
        </p:spPr>
      </p:pic>
      <p:pic>
        <p:nvPicPr>
          <p:cNvPr id="58" name="Picture 42"/>
          <p:cNvPicPr>
            <a:picLocks noChangeArrowheads="1"/>
          </p:cNvPicPr>
          <p:nvPr/>
        </p:nvPicPr>
        <p:blipFill>
          <a:blip r:embed="rId2"/>
          <a:srcRect/>
          <a:stretch>
            <a:fillRect/>
          </a:stretch>
        </p:blipFill>
        <p:spPr bwMode="auto">
          <a:xfrm>
            <a:off x="5652290" y="4257268"/>
            <a:ext cx="762000" cy="528637"/>
          </a:xfrm>
          <a:prstGeom prst="rect">
            <a:avLst/>
          </a:prstGeom>
          <a:noFill/>
          <a:ln w="12699">
            <a:noFill/>
            <a:miter lim="800000"/>
            <a:headEnd/>
            <a:tailEnd/>
          </a:ln>
          <a:effectLst/>
        </p:spPr>
      </p:pic>
      <p:sp>
        <p:nvSpPr>
          <p:cNvPr id="215" name="Text Box 200"/>
          <p:cNvSpPr txBox="1">
            <a:spLocks noChangeArrowheads="1"/>
          </p:cNvSpPr>
          <p:nvPr/>
        </p:nvSpPr>
        <p:spPr bwMode="auto">
          <a:xfrm>
            <a:off x="688976" y="2199868"/>
            <a:ext cx="2820900" cy="519113"/>
          </a:xfrm>
          <a:prstGeom prst="rect">
            <a:avLst/>
          </a:prstGeom>
          <a:solidFill>
            <a:schemeClr val="accent6"/>
          </a:solidFill>
          <a:ln w="9525">
            <a:noFill/>
            <a:miter lim="800000"/>
            <a:headEnd/>
            <a:tailEnd/>
          </a:ln>
          <a:effectLst/>
        </p:spPr>
        <p:txBody>
          <a:bodyPr wrap="square">
            <a:spAutoFit/>
          </a:bodyPr>
          <a:lstStyle/>
          <a:p>
            <a:r>
              <a:rPr kumimoji="1" lang="zh-CN" altLang="en-US" sz="2800" dirty="0">
                <a:solidFill>
                  <a:schemeClr val="bg1"/>
                </a:solidFill>
                <a:ea typeface="黑体" pitchFamily="2" charset="-122"/>
              </a:rPr>
              <a:t>路由器</a:t>
            </a:r>
          </a:p>
        </p:txBody>
      </p:sp>
      <p:sp>
        <p:nvSpPr>
          <p:cNvPr id="216" name="Line 201"/>
          <p:cNvSpPr>
            <a:spLocks noChangeShapeType="1"/>
          </p:cNvSpPr>
          <p:nvPr/>
        </p:nvSpPr>
        <p:spPr bwMode="auto">
          <a:xfrm>
            <a:off x="3509875" y="2459424"/>
            <a:ext cx="2886953" cy="321469"/>
          </a:xfrm>
          <a:prstGeom prst="line">
            <a:avLst/>
          </a:prstGeom>
          <a:noFill/>
          <a:ln w="9525">
            <a:solidFill>
              <a:schemeClr val="tx1"/>
            </a:solidFill>
            <a:round/>
            <a:headEnd/>
            <a:tailEnd/>
          </a:ln>
          <a:effectLst/>
        </p:spPr>
        <p:txBody>
          <a:bodyPr/>
          <a:lstStyle/>
          <a:p>
            <a:endParaRPr lang="zh-CN" altLang="en-US"/>
          </a:p>
        </p:txBody>
      </p:sp>
      <p:sp>
        <p:nvSpPr>
          <p:cNvPr id="217" name="Text Box 202"/>
          <p:cNvSpPr txBox="1">
            <a:spLocks noChangeArrowheads="1"/>
          </p:cNvSpPr>
          <p:nvPr/>
        </p:nvSpPr>
        <p:spPr bwMode="auto">
          <a:xfrm>
            <a:off x="688976" y="3239779"/>
            <a:ext cx="2820900" cy="519112"/>
          </a:xfrm>
          <a:prstGeom prst="rect">
            <a:avLst/>
          </a:prstGeom>
          <a:solidFill>
            <a:schemeClr val="accent6"/>
          </a:solidFill>
          <a:ln w="9525">
            <a:noFill/>
            <a:miter lim="800000"/>
            <a:headEnd/>
            <a:tailEnd/>
          </a:ln>
          <a:effectLst/>
        </p:spPr>
        <p:txBody>
          <a:bodyPr wrap="square">
            <a:spAutoFit/>
          </a:bodyPr>
          <a:lstStyle/>
          <a:p>
            <a:r>
              <a:rPr kumimoji="1" lang="zh-CN" altLang="en-US" sz="2800" dirty="0">
                <a:solidFill>
                  <a:schemeClr val="bg1"/>
                </a:solidFill>
                <a:ea typeface="黑体" pitchFamily="2" charset="-122"/>
              </a:rPr>
              <a:t>网络</a:t>
            </a:r>
          </a:p>
        </p:txBody>
      </p:sp>
      <p:sp>
        <p:nvSpPr>
          <p:cNvPr id="218" name="Line 203"/>
          <p:cNvSpPr>
            <a:spLocks noChangeShapeType="1"/>
          </p:cNvSpPr>
          <p:nvPr/>
        </p:nvSpPr>
        <p:spPr bwMode="auto">
          <a:xfrm>
            <a:off x="3509876" y="3473946"/>
            <a:ext cx="2513889" cy="45134"/>
          </a:xfrm>
          <a:prstGeom prst="line">
            <a:avLst/>
          </a:prstGeom>
          <a:noFill/>
          <a:ln w="9525">
            <a:solidFill>
              <a:schemeClr val="tx1"/>
            </a:solidFill>
            <a:round/>
            <a:headEnd/>
            <a:tailEnd/>
          </a:ln>
          <a:effectLst/>
        </p:spPr>
        <p:txBody>
          <a:bodyPr/>
          <a:lstStyle/>
          <a:p>
            <a:endParaRPr lang="zh-CN" altLang="en-US"/>
          </a:p>
        </p:txBody>
      </p:sp>
      <p:sp>
        <p:nvSpPr>
          <p:cNvPr id="219" name="Text Box 204"/>
          <p:cNvSpPr txBox="1">
            <a:spLocks noChangeArrowheads="1"/>
          </p:cNvSpPr>
          <p:nvPr/>
        </p:nvSpPr>
        <p:spPr bwMode="auto">
          <a:xfrm>
            <a:off x="688975" y="1128304"/>
            <a:ext cx="2319338" cy="519113"/>
          </a:xfrm>
          <a:prstGeom prst="rect">
            <a:avLst/>
          </a:prstGeom>
          <a:noFill/>
          <a:ln w="9525">
            <a:noFill/>
            <a:miter lim="800000"/>
            <a:headEnd/>
            <a:tailEnd/>
          </a:ln>
          <a:effectLst/>
        </p:spPr>
        <p:txBody>
          <a:bodyPr wrap="none">
            <a:spAutoFit/>
          </a:bodyPr>
          <a:lstStyle/>
          <a:p>
            <a:r>
              <a:rPr kumimoji="1" lang="zh-CN" altLang="en-US" sz="2800" dirty="0">
                <a:solidFill>
                  <a:schemeClr val="tx2"/>
                </a:solidFill>
                <a:ea typeface="黑体" pitchFamily="2" charset="-122"/>
              </a:rPr>
              <a:t>网络核心部分</a:t>
            </a:r>
          </a:p>
        </p:txBody>
      </p:sp>
      <p:sp>
        <p:nvSpPr>
          <p:cNvPr id="221" name="Text Box 206"/>
          <p:cNvSpPr txBox="1">
            <a:spLocks noChangeArrowheads="1"/>
          </p:cNvSpPr>
          <p:nvPr/>
        </p:nvSpPr>
        <p:spPr bwMode="auto">
          <a:xfrm>
            <a:off x="689462" y="4340433"/>
            <a:ext cx="2744701" cy="520700"/>
          </a:xfrm>
          <a:prstGeom prst="rect">
            <a:avLst/>
          </a:prstGeom>
          <a:solidFill>
            <a:schemeClr val="accent6"/>
          </a:solidFill>
          <a:ln w="9525">
            <a:noFill/>
            <a:miter lim="800000"/>
            <a:headEnd/>
            <a:tailEnd/>
          </a:ln>
          <a:effectLst/>
        </p:spPr>
        <p:txBody>
          <a:bodyPr wrap="square">
            <a:spAutoFit/>
          </a:bodyPr>
          <a:lstStyle/>
          <a:p>
            <a:r>
              <a:rPr kumimoji="1" lang="zh-CN" altLang="en-US" sz="2800" dirty="0">
                <a:solidFill>
                  <a:schemeClr val="bg1"/>
                </a:solidFill>
                <a:ea typeface="黑体" pitchFamily="2" charset="-122"/>
              </a:rPr>
              <a:t>主机</a:t>
            </a:r>
          </a:p>
        </p:txBody>
      </p:sp>
      <p:sp>
        <p:nvSpPr>
          <p:cNvPr id="237" name="Text Box 84"/>
          <p:cNvSpPr txBox="1">
            <a:spLocks noChangeArrowheads="1"/>
          </p:cNvSpPr>
          <p:nvPr/>
        </p:nvSpPr>
        <p:spPr bwMode="auto">
          <a:xfrm>
            <a:off x="3924262" y="4419246"/>
            <a:ext cx="1029089" cy="461665"/>
          </a:xfrm>
          <a:prstGeom prst="rect">
            <a:avLst/>
          </a:prstGeom>
          <a:solidFill>
            <a:srgbClr val="74B836"/>
          </a:solidFill>
          <a:ln w="9525">
            <a:noFill/>
            <a:miter lim="800000"/>
            <a:headEnd/>
            <a:tailEnd/>
          </a:ln>
          <a:effectLst/>
        </p:spPr>
        <p:txBody>
          <a:bodyPr wrap="square">
            <a:spAutoFit/>
          </a:bodyPr>
          <a:lstStyle/>
          <a:p>
            <a:r>
              <a:rPr kumimoji="1" lang="en-US" altLang="zh-CN" dirty="0">
                <a:solidFill>
                  <a:schemeClr val="bg1"/>
                </a:solidFill>
                <a:latin typeface="+mj-ea"/>
                <a:ea typeface="+mj-ea"/>
              </a:rPr>
              <a:t>  H1</a:t>
            </a:r>
          </a:p>
        </p:txBody>
      </p:sp>
      <p:sp>
        <p:nvSpPr>
          <p:cNvPr id="238" name="Text Box 84"/>
          <p:cNvSpPr txBox="1">
            <a:spLocks noChangeArrowheads="1"/>
          </p:cNvSpPr>
          <p:nvPr/>
        </p:nvSpPr>
        <p:spPr bwMode="auto">
          <a:xfrm>
            <a:off x="6176074" y="6227580"/>
            <a:ext cx="1029089" cy="461665"/>
          </a:xfrm>
          <a:prstGeom prst="rect">
            <a:avLst/>
          </a:prstGeom>
          <a:solidFill>
            <a:srgbClr val="74B836"/>
          </a:solidFill>
          <a:ln w="9525">
            <a:noFill/>
            <a:miter lim="800000"/>
            <a:headEnd/>
            <a:tailEnd/>
          </a:ln>
          <a:effectLst/>
        </p:spPr>
        <p:txBody>
          <a:bodyPr wrap="square">
            <a:spAutoFit/>
          </a:bodyPr>
          <a:lstStyle/>
          <a:p>
            <a:r>
              <a:rPr kumimoji="1" lang="en-US" altLang="zh-CN" dirty="0">
                <a:solidFill>
                  <a:schemeClr val="bg1"/>
                </a:solidFill>
                <a:latin typeface="+mj-ea"/>
                <a:ea typeface="+mj-ea"/>
              </a:rPr>
              <a:t>  H3</a:t>
            </a:r>
          </a:p>
        </p:txBody>
      </p:sp>
      <p:sp>
        <p:nvSpPr>
          <p:cNvPr id="239" name="Text Box 84"/>
          <p:cNvSpPr txBox="1">
            <a:spLocks noChangeArrowheads="1"/>
          </p:cNvSpPr>
          <p:nvPr/>
        </p:nvSpPr>
        <p:spPr bwMode="auto">
          <a:xfrm>
            <a:off x="10155639" y="5500280"/>
            <a:ext cx="1029089" cy="461665"/>
          </a:xfrm>
          <a:prstGeom prst="rect">
            <a:avLst/>
          </a:prstGeom>
          <a:solidFill>
            <a:srgbClr val="74B836"/>
          </a:solidFill>
          <a:ln w="9525">
            <a:noFill/>
            <a:miter lim="800000"/>
            <a:headEnd/>
            <a:tailEnd/>
          </a:ln>
          <a:effectLst/>
        </p:spPr>
        <p:txBody>
          <a:bodyPr wrap="square">
            <a:spAutoFit/>
          </a:bodyPr>
          <a:lstStyle/>
          <a:p>
            <a:r>
              <a:rPr kumimoji="1" lang="en-US" altLang="zh-CN" dirty="0">
                <a:solidFill>
                  <a:schemeClr val="bg1"/>
                </a:solidFill>
                <a:latin typeface="+mj-ea"/>
                <a:ea typeface="+mj-ea"/>
              </a:rPr>
              <a:t>  H5</a:t>
            </a:r>
          </a:p>
        </p:txBody>
      </p:sp>
      <p:sp>
        <p:nvSpPr>
          <p:cNvPr id="240" name="Text Box 84"/>
          <p:cNvSpPr txBox="1">
            <a:spLocks noChangeArrowheads="1"/>
          </p:cNvSpPr>
          <p:nvPr/>
        </p:nvSpPr>
        <p:spPr bwMode="auto">
          <a:xfrm>
            <a:off x="10725940" y="3053506"/>
            <a:ext cx="1029089" cy="461665"/>
          </a:xfrm>
          <a:prstGeom prst="rect">
            <a:avLst/>
          </a:prstGeom>
          <a:solidFill>
            <a:srgbClr val="74B836"/>
          </a:solidFill>
          <a:ln w="9525">
            <a:noFill/>
            <a:miter lim="800000"/>
            <a:headEnd/>
            <a:tailEnd/>
          </a:ln>
          <a:effectLst/>
        </p:spPr>
        <p:txBody>
          <a:bodyPr wrap="square">
            <a:spAutoFit/>
          </a:bodyPr>
          <a:lstStyle/>
          <a:p>
            <a:r>
              <a:rPr kumimoji="1" lang="en-US" altLang="zh-CN" dirty="0">
                <a:solidFill>
                  <a:schemeClr val="bg1"/>
                </a:solidFill>
                <a:latin typeface="+mj-ea"/>
                <a:ea typeface="+mj-ea"/>
              </a:rPr>
              <a:t>  H6</a:t>
            </a:r>
          </a:p>
        </p:txBody>
      </p:sp>
      <p:sp>
        <p:nvSpPr>
          <p:cNvPr id="241" name="Text Box 84"/>
          <p:cNvSpPr txBox="1">
            <a:spLocks noChangeArrowheads="1"/>
          </p:cNvSpPr>
          <p:nvPr/>
        </p:nvSpPr>
        <p:spPr bwMode="auto">
          <a:xfrm>
            <a:off x="9503565" y="1490255"/>
            <a:ext cx="1029089" cy="461665"/>
          </a:xfrm>
          <a:prstGeom prst="rect">
            <a:avLst/>
          </a:prstGeom>
          <a:solidFill>
            <a:srgbClr val="74B836"/>
          </a:solidFill>
          <a:ln w="9525">
            <a:noFill/>
            <a:miter lim="800000"/>
            <a:headEnd/>
            <a:tailEnd/>
          </a:ln>
          <a:effectLst/>
        </p:spPr>
        <p:txBody>
          <a:bodyPr wrap="square">
            <a:spAutoFit/>
          </a:bodyPr>
          <a:lstStyle/>
          <a:p>
            <a:r>
              <a:rPr kumimoji="1" lang="en-US" altLang="zh-CN" dirty="0">
                <a:solidFill>
                  <a:schemeClr val="bg1"/>
                </a:solidFill>
                <a:latin typeface="+mj-ea"/>
                <a:ea typeface="+mj-ea"/>
              </a:rPr>
              <a:t>  H4</a:t>
            </a:r>
          </a:p>
        </p:txBody>
      </p:sp>
      <p:sp>
        <p:nvSpPr>
          <p:cNvPr id="242" name="Text Box 84"/>
          <p:cNvSpPr txBox="1">
            <a:spLocks noChangeArrowheads="1"/>
          </p:cNvSpPr>
          <p:nvPr/>
        </p:nvSpPr>
        <p:spPr bwMode="auto">
          <a:xfrm>
            <a:off x="6239470" y="1066563"/>
            <a:ext cx="1029089" cy="461665"/>
          </a:xfrm>
          <a:prstGeom prst="rect">
            <a:avLst/>
          </a:prstGeom>
          <a:solidFill>
            <a:srgbClr val="74B836"/>
          </a:solidFill>
          <a:ln w="9525">
            <a:noFill/>
            <a:miter lim="800000"/>
            <a:headEnd/>
            <a:tailEnd/>
          </a:ln>
          <a:effectLst/>
        </p:spPr>
        <p:txBody>
          <a:bodyPr wrap="square">
            <a:spAutoFit/>
          </a:bodyPr>
          <a:lstStyle/>
          <a:p>
            <a:r>
              <a:rPr kumimoji="1" lang="en-US" altLang="zh-CN" dirty="0">
                <a:solidFill>
                  <a:schemeClr val="bg1"/>
                </a:solidFill>
                <a:latin typeface="+mj-ea"/>
                <a:ea typeface="+mj-ea"/>
              </a:rPr>
              <a:t> H2</a:t>
            </a:r>
          </a:p>
        </p:txBody>
      </p:sp>
      <p:grpSp>
        <p:nvGrpSpPr>
          <p:cNvPr id="47" name="Group 20"/>
          <p:cNvGrpSpPr>
            <a:grpSpLocks/>
          </p:cNvGrpSpPr>
          <p:nvPr/>
        </p:nvGrpSpPr>
        <p:grpSpPr bwMode="auto">
          <a:xfrm>
            <a:off x="5899940" y="3397465"/>
            <a:ext cx="806836" cy="483803"/>
            <a:chOff x="1680" y="240"/>
            <a:chExt cx="2529" cy="1270"/>
          </a:xfrm>
          <a:solidFill>
            <a:schemeClr val="accent5">
              <a:lumMod val="20000"/>
              <a:lumOff val="80000"/>
            </a:schemeClr>
          </a:solidFill>
        </p:grpSpPr>
        <p:sp>
          <p:nvSpPr>
            <p:cNvPr id="48"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49"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50"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51"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52"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53"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5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6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6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62" name="Group 20"/>
          <p:cNvGrpSpPr>
            <a:grpSpLocks/>
          </p:cNvGrpSpPr>
          <p:nvPr/>
        </p:nvGrpSpPr>
        <p:grpSpPr bwMode="auto">
          <a:xfrm>
            <a:off x="7174829" y="2195908"/>
            <a:ext cx="793491" cy="526217"/>
            <a:chOff x="1680" y="240"/>
            <a:chExt cx="2529" cy="1270"/>
          </a:xfrm>
          <a:solidFill>
            <a:schemeClr val="accent5">
              <a:lumMod val="20000"/>
              <a:lumOff val="80000"/>
            </a:schemeClr>
          </a:solidFill>
        </p:grpSpPr>
        <p:sp>
          <p:nvSpPr>
            <p:cNvPr id="6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6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6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6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6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6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6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7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7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72" name="Group 20"/>
          <p:cNvGrpSpPr>
            <a:grpSpLocks/>
          </p:cNvGrpSpPr>
          <p:nvPr/>
        </p:nvGrpSpPr>
        <p:grpSpPr bwMode="auto">
          <a:xfrm>
            <a:off x="8698412" y="2947729"/>
            <a:ext cx="793491" cy="526217"/>
            <a:chOff x="1680" y="240"/>
            <a:chExt cx="2529" cy="1270"/>
          </a:xfrm>
          <a:solidFill>
            <a:schemeClr val="accent5">
              <a:lumMod val="20000"/>
              <a:lumOff val="80000"/>
            </a:schemeClr>
          </a:solidFill>
        </p:grpSpPr>
        <p:sp>
          <p:nvSpPr>
            <p:cNvPr id="7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7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7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7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7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7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7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8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8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82" name="Group 20"/>
          <p:cNvGrpSpPr>
            <a:grpSpLocks/>
          </p:cNvGrpSpPr>
          <p:nvPr/>
        </p:nvGrpSpPr>
        <p:grpSpPr bwMode="auto">
          <a:xfrm>
            <a:off x="7662564" y="3291385"/>
            <a:ext cx="793491" cy="526217"/>
            <a:chOff x="1680" y="240"/>
            <a:chExt cx="2529" cy="1270"/>
          </a:xfrm>
          <a:solidFill>
            <a:schemeClr val="accent5">
              <a:lumMod val="20000"/>
              <a:lumOff val="80000"/>
            </a:schemeClr>
          </a:solidFill>
        </p:grpSpPr>
        <p:sp>
          <p:nvSpPr>
            <p:cNvPr id="8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8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8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8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8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8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8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9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9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92" name="Group 20"/>
          <p:cNvGrpSpPr>
            <a:grpSpLocks/>
          </p:cNvGrpSpPr>
          <p:nvPr/>
        </p:nvGrpSpPr>
        <p:grpSpPr bwMode="auto">
          <a:xfrm>
            <a:off x="6996928" y="4139415"/>
            <a:ext cx="793491" cy="526217"/>
            <a:chOff x="1680" y="240"/>
            <a:chExt cx="2529" cy="1270"/>
          </a:xfrm>
          <a:solidFill>
            <a:schemeClr val="accent5">
              <a:lumMod val="20000"/>
              <a:lumOff val="80000"/>
            </a:schemeClr>
          </a:solidFill>
        </p:grpSpPr>
        <p:sp>
          <p:nvSpPr>
            <p:cNvPr id="9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9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9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9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9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9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9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10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10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102" name="Group 20"/>
          <p:cNvGrpSpPr>
            <a:grpSpLocks/>
          </p:cNvGrpSpPr>
          <p:nvPr/>
        </p:nvGrpSpPr>
        <p:grpSpPr bwMode="auto">
          <a:xfrm>
            <a:off x="8726580" y="1681408"/>
            <a:ext cx="731490" cy="471142"/>
            <a:chOff x="1680" y="240"/>
            <a:chExt cx="2529" cy="1270"/>
          </a:xfrm>
          <a:solidFill>
            <a:schemeClr val="accent5">
              <a:lumMod val="20000"/>
              <a:lumOff val="80000"/>
            </a:schemeClr>
          </a:solidFill>
        </p:grpSpPr>
        <p:sp>
          <p:nvSpPr>
            <p:cNvPr id="10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10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10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10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10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10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10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11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11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112" name="Group 20"/>
          <p:cNvGrpSpPr>
            <a:grpSpLocks/>
          </p:cNvGrpSpPr>
          <p:nvPr/>
        </p:nvGrpSpPr>
        <p:grpSpPr bwMode="auto">
          <a:xfrm>
            <a:off x="9756734" y="3291385"/>
            <a:ext cx="793491" cy="526217"/>
            <a:chOff x="1680" y="240"/>
            <a:chExt cx="2529" cy="1270"/>
          </a:xfrm>
          <a:solidFill>
            <a:schemeClr val="accent5">
              <a:lumMod val="20000"/>
              <a:lumOff val="80000"/>
            </a:schemeClr>
          </a:solidFill>
        </p:grpSpPr>
        <p:sp>
          <p:nvSpPr>
            <p:cNvPr id="11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11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11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11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11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11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11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12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12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122" name="Group 20"/>
          <p:cNvGrpSpPr>
            <a:grpSpLocks/>
          </p:cNvGrpSpPr>
          <p:nvPr/>
        </p:nvGrpSpPr>
        <p:grpSpPr bwMode="auto">
          <a:xfrm>
            <a:off x="9565782" y="4681980"/>
            <a:ext cx="793491" cy="526217"/>
            <a:chOff x="1680" y="240"/>
            <a:chExt cx="2529" cy="1270"/>
          </a:xfrm>
          <a:solidFill>
            <a:schemeClr val="accent5">
              <a:lumMod val="20000"/>
              <a:lumOff val="80000"/>
            </a:schemeClr>
          </a:solidFill>
        </p:grpSpPr>
        <p:sp>
          <p:nvSpPr>
            <p:cNvPr id="12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12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12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12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12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12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12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13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13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132" name="Group 20"/>
          <p:cNvGrpSpPr>
            <a:grpSpLocks/>
          </p:cNvGrpSpPr>
          <p:nvPr/>
        </p:nvGrpSpPr>
        <p:grpSpPr bwMode="auto">
          <a:xfrm>
            <a:off x="8375591" y="4710539"/>
            <a:ext cx="793491" cy="526217"/>
            <a:chOff x="1680" y="240"/>
            <a:chExt cx="2529" cy="1270"/>
          </a:xfrm>
          <a:solidFill>
            <a:schemeClr val="accent5">
              <a:lumMod val="20000"/>
              <a:lumOff val="80000"/>
            </a:schemeClr>
          </a:solidFill>
        </p:grpSpPr>
        <p:sp>
          <p:nvSpPr>
            <p:cNvPr id="13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13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13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13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13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13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13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14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14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142" name="Group 20"/>
          <p:cNvGrpSpPr>
            <a:grpSpLocks/>
          </p:cNvGrpSpPr>
          <p:nvPr/>
        </p:nvGrpSpPr>
        <p:grpSpPr bwMode="auto">
          <a:xfrm>
            <a:off x="6355812" y="4805454"/>
            <a:ext cx="793491" cy="526217"/>
            <a:chOff x="1680" y="240"/>
            <a:chExt cx="2529" cy="1270"/>
          </a:xfrm>
          <a:solidFill>
            <a:schemeClr val="accent5">
              <a:lumMod val="20000"/>
              <a:lumOff val="80000"/>
            </a:schemeClr>
          </a:solidFill>
        </p:grpSpPr>
        <p:sp>
          <p:nvSpPr>
            <p:cNvPr id="14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14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14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14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14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14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14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15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15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152" name="Group 20"/>
          <p:cNvGrpSpPr>
            <a:grpSpLocks/>
          </p:cNvGrpSpPr>
          <p:nvPr/>
        </p:nvGrpSpPr>
        <p:grpSpPr bwMode="auto">
          <a:xfrm>
            <a:off x="7174829" y="5881303"/>
            <a:ext cx="793491" cy="526217"/>
            <a:chOff x="1680" y="240"/>
            <a:chExt cx="2529" cy="1270"/>
          </a:xfrm>
          <a:solidFill>
            <a:schemeClr val="accent5">
              <a:lumMod val="20000"/>
              <a:lumOff val="80000"/>
            </a:schemeClr>
          </a:solidFill>
        </p:grpSpPr>
        <p:sp>
          <p:nvSpPr>
            <p:cNvPr id="15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15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15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15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15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15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15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16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16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grpSp>
        <p:nvGrpSpPr>
          <p:cNvPr id="162" name="Group 20"/>
          <p:cNvGrpSpPr>
            <a:grpSpLocks/>
          </p:cNvGrpSpPr>
          <p:nvPr/>
        </p:nvGrpSpPr>
        <p:grpSpPr bwMode="auto">
          <a:xfrm>
            <a:off x="5050643" y="4330585"/>
            <a:ext cx="513797" cy="526217"/>
            <a:chOff x="1680" y="240"/>
            <a:chExt cx="2529" cy="1270"/>
          </a:xfrm>
          <a:solidFill>
            <a:schemeClr val="accent5">
              <a:lumMod val="20000"/>
              <a:lumOff val="80000"/>
            </a:schemeClr>
          </a:solidFill>
        </p:grpSpPr>
        <p:sp>
          <p:nvSpPr>
            <p:cNvPr id="163"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164"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165"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166"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167"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168"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169"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170"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171"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sp>
        <p:nvSpPr>
          <p:cNvPr id="172" name="Line 203"/>
          <p:cNvSpPr>
            <a:spLocks noChangeShapeType="1"/>
          </p:cNvSpPr>
          <p:nvPr/>
        </p:nvSpPr>
        <p:spPr bwMode="auto">
          <a:xfrm>
            <a:off x="3459365" y="4607977"/>
            <a:ext cx="463070" cy="20766"/>
          </a:xfrm>
          <a:prstGeom prst="line">
            <a:avLst/>
          </a:prstGeom>
          <a:noFill/>
          <a:ln w="9525">
            <a:solidFill>
              <a:schemeClr val="tx1"/>
            </a:solidFill>
            <a:round/>
            <a:headEnd/>
            <a:tailEnd/>
          </a:ln>
          <a:effectLst/>
        </p:spPr>
        <p:txBody>
          <a:bodyPr/>
          <a:lstStyle/>
          <a:p>
            <a:endParaRPr lang="zh-CN" altLang="en-US"/>
          </a:p>
        </p:txBody>
      </p:sp>
    </p:spTree>
    <p:extLst>
      <p:ext uri="{BB962C8B-B14F-4D97-AF65-F5344CB8AC3E}">
        <p14:creationId xmlns:p14="http://schemas.microsoft.com/office/powerpoint/2010/main" val="20348685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椭圆 119"/>
          <p:cNvSpPr/>
          <p:nvPr/>
        </p:nvSpPr>
        <p:spPr>
          <a:xfrm>
            <a:off x="5346700" y="1448594"/>
            <a:ext cx="4733925" cy="4472731"/>
          </a:xfrm>
          <a:prstGeom prst="ellipse">
            <a:avLst/>
          </a:prstGeom>
          <a:solidFill>
            <a:srgbClr val="7CC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774699" y="352424"/>
            <a:ext cx="6238875" cy="429419"/>
          </a:xfrm>
        </p:spPr>
        <p:txBody>
          <a:bodyPr/>
          <a:lstStyle/>
          <a:p>
            <a:r>
              <a:rPr lang="zh-CN" altLang="en-US" dirty="0"/>
              <a:t>因特网的核心部分</a:t>
            </a:r>
          </a:p>
        </p:txBody>
      </p:sp>
      <p:sp>
        <p:nvSpPr>
          <p:cNvPr id="215" name="Text Box 200"/>
          <p:cNvSpPr txBox="1">
            <a:spLocks noChangeArrowheads="1"/>
          </p:cNvSpPr>
          <p:nvPr/>
        </p:nvSpPr>
        <p:spPr bwMode="auto">
          <a:xfrm>
            <a:off x="688976" y="2199868"/>
            <a:ext cx="2820900" cy="519113"/>
          </a:xfrm>
          <a:prstGeom prst="rect">
            <a:avLst/>
          </a:prstGeom>
          <a:solidFill>
            <a:schemeClr val="accent6"/>
          </a:solidFill>
          <a:ln w="9525">
            <a:noFill/>
            <a:miter lim="800000"/>
            <a:headEnd/>
            <a:tailEnd/>
          </a:ln>
          <a:effectLst/>
        </p:spPr>
        <p:txBody>
          <a:bodyPr wrap="square">
            <a:spAutoFit/>
          </a:bodyPr>
          <a:lstStyle/>
          <a:p>
            <a:r>
              <a:rPr kumimoji="1" lang="zh-CN" altLang="en-US" sz="2800" dirty="0">
                <a:solidFill>
                  <a:schemeClr val="bg1"/>
                </a:solidFill>
                <a:ea typeface="黑体" pitchFamily="2" charset="-122"/>
              </a:rPr>
              <a:t>路由器</a:t>
            </a:r>
          </a:p>
        </p:txBody>
      </p:sp>
      <p:sp>
        <p:nvSpPr>
          <p:cNvPr id="221" name="Text Box 206"/>
          <p:cNvSpPr txBox="1">
            <a:spLocks noChangeArrowheads="1"/>
          </p:cNvSpPr>
          <p:nvPr/>
        </p:nvSpPr>
        <p:spPr bwMode="auto">
          <a:xfrm>
            <a:off x="688976" y="3910666"/>
            <a:ext cx="2820414" cy="520700"/>
          </a:xfrm>
          <a:prstGeom prst="rect">
            <a:avLst/>
          </a:prstGeom>
          <a:solidFill>
            <a:schemeClr val="accent6"/>
          </a:solidFill>
          <a:ln w="9525">
            <a:noFill/>
            <a:miter lim="800000"/>
            <a:headEnd/>
            <a:tailEnd/>
          </a:ln>
          <a:effectLst/>
        </p:spPr>
        <p:txBody>
          <a:bodyPr wrap="square">
            <a:spAutoFit/>
          </a:bodyPr>
          <a:lstStyle/>
          <a:p>
            <a:r>
              <a:rPr kumimoji="1" lang="zh-CN" altLang="en-US" sz="2800" dirty="0">
                <a:solidFill>
                  <a:schemeClr val="bg1"/>
                </a:solidFill>
                <a:ea typeface="黑体" pitchFamily="2" charset="-122"/>
              </a:rPr>
              <a:t>主机</a:t>
            </a:r>
          </a:p>
        </p:txBody>
      </p:sp>
      <p:sp>
        <p:nvSpPr>
          <p:cNvPr id="62" name="Line 13"/>
          <p:cNvSpPr>
            <a:spLocks noChangeShapeType="1"/>
          </p:cNvSpPr>
          <p:nvPr/>
        </p:nvSpPr>
        <p:spPr bwMode="auto">
          <a:xfrm flipV="1">
            <a:off x="6608763" y="1922463"/>
            <a:ext cx="1628775" cy="638175"/>
          </a:xfrm>
          <a:prstGeom prst="line">
            <a:avLst/>
          </a:prstGeom>
          <a:noFill/>
          <a:ln w="38100">
            <a:solidFill>
              <a:schemeClr val="tx1"/>
            </a:solidFill>
            <a:round/>
            <a:headEnd/>
            <a:tailEnd/>
          </a:ln>
          <a:effectLst/>
        </p:spPr>
        <p:txBody>
          <a:bodyPr wrap="none" anchor="ctr"/>
          <a:lstStyle/>
          <a:p>
            <a:endParaRPr lang="zh-CN" altLang="en-US"/>
          </a:p>
        </p:txBody>
      </p:sp>
      <p:sp>
        <p:nvSpPr>
          <p:cNvPr id="63" name="Line 14"/>
          <p:cNvSpPr>
            <a:spLocks noChangeShapeType="1"/>
          </p:cNvSpPr>
          <p:nvPr/>
        </p:nvSpPr>
        <p:spPr bwMode="auto">
          <a:xfrm>
            <a:off x="8439150" y="2008188"/>
            <a:ext cx="962025" cy="1603375"/>
          </a:xfrm>
          <a:prstGeom prst="line">
            <a:avLst/>
          </a:prstGeom>
          <a:noFill/>
          <a:ln w="38100">
            <a:solidFill>
              <a:schemeClr val="tx1"/>
            </a:solidFill>
            <a:round/>
            <a:headEnd/>
            <a:tailEnd/>
          </a:ln>
          <a:effectLst/>
        </p:spPr>
        <p:txBody>
          <a:bodyPr wrap="none" anchor="ctr"/>
          <a:lstStyle/>
          <a:p>
            <a:endParaRPr lang="zh-CN" altLang="en-US"/>
          </a:p>
        </p:txBody>
      </p:sp>
      <p:sp>
        <p:nvSpPr>
          <p:cNvPr id="64" name="Line 15"/>
          <p:cNvSpPr>
            <a:spLocks noChangeShapeType="1"/>
          </p:cNvSpPr>
          <p:nvPr/>
        </p:nvSpPr>
        <p:spPr bwMode="auto">
          <a:xfrm flipH="1">
            <a:off x="5648325" y="2663825"/>
            <a:ext cx="847725" cy="1444625"/>
          </a:xfrm>
          <a:prstGeom prst="line">
            <a:avLst/>
          </a:prstGeom>
          <a:noFill/>
          <a:ln w="38100">
            <a:solidFill>
              <a:schemeClr val="tx1"/>
            </a:solidFill>
            <a:round/>
            <a:headEnd/>
            <a:tailEnd/>
          </a:ln>
          <a:effectLst/>
        </p:spPr>
        <p:txBody>
          <a:bodyPr wrap="none" anchor="ctr"/>
          <a:lstStyle/>
          <a:p>
            <a:endParaRPr lang="zh-CN" altLang="en-US"/>
          </a:p>
        </p:txBody>
      </p:sp>
      <p:sp>
        <p:nvSpPr>
          <p:cNvPr id="65" name="Line 16"/>
          <p:cNvSpPr>
            <a:spLocks noChangeShapeType="1"/>
          </p:cNvSpPr>
          <p:nvPr/>
        </p:nvSpPr>
        <p:spPr bwMode="auto">
          <a:xfrm>
            <a:off x="5700713" y="4308475"/>
            <a:ext cx="1930400" cy="1014413"/>
          </a:xfrm>
          <a:prstGeom prst="line">
            <a:avLst/>
          </a:prstGeom>
          <a:noFill/>
          <a:ln w="38100">
            <a:solidFill>
              <a:schemeClr val="tx1"/>
            </a:solidFill>
            <a:round/>
            <a:headEnd/>
            <a:tailEnd/>
          </a:ln>
          <a:effectLst/>
        </p:spPr>
        <p:txBody>
          <a:bodyPr wrap="none" anchor="ctr"/>
          <a:lstStyle/>
          <a:p>
            <a:endParaRPr lang="zh-CN" altLang="en-US"/>
          </a:p>
        </p:txBody>
      </p:sp>
      <p:sp>
        <p:nvSpPr>
          <p:cNvPr id="66" name="Line 17"/>
          <p:cNvSpPr>
            <a:spLocks noChangeShapeType="1"/>
          </p:cNvSpPr>
          <p:nvPr/>
        </p:nvSpPr>
        <p:spPr bwMode="auto">
          <a:xfrm flipV="1">
            <a:off x="7713663" y="3929063"/>
            <a:ext cx="1687512" cy="1498600"/>
          </a:xfrm>
          <a:prstGeom prst="line">
            <a:avLst/>
          </a:prstGeom>
          <a:noFill/>
          <a:ln w="38100">
            <a:solidFill>
              <a:schemeClr val="tx1"/>
            </a:solidFill>
            <a:round/>
            <a:headEnd/>
            <a:tailEnd/>
          </a:ln>
          <a:effectLst/>
        </p:spPr>
        <p:txBody>
          <a:bodyPr wrap="none" anchor="ctr"/>
          <a:lstStyle/>
          <a:p>
            <a:endParaRPr lang="zh-CN" altLang="en-US"/>
          </a:p>
        </p:txBody>
      </p:sp>
      <p:sp>
        <p:nvSpPr>
          <p:cNvPr id="67" name="Line 18"/>
          <p:cNvSpPr>
            <a:spLocks noChangeShapeType="1"/>
          </p:cNvSpPr>
          <p:nvPr/>
        </p:nvSpPr>
        <p:spPr bwMode="auto">
          <a:xfrm>
            <a:off x="6673850" y="2671763"/>
            <a:ext cx="2708275" cy="1087437"/>
          </a:xfrm>
          <a:prstGeom prst="line">
            <a:avLst/>
          </a:prstGeom>
          <a:noFill/>
          <a:ln w="38100">
            <a:solidFill>
              <a:schemeClr val="tx1"/>
            </a:solidFill>
            <a:round/>
            <a:headEnd/>
            <a:tailEnd/>
          </a:ln>
          <a:effectLst/>
        </p:spPr>
        <p:txBody>
          <a:bodyPr wrap="none" anchor="ctr"/>
          <a:lstStyle/>
          <a:p>
            <a:endParaRPr lang="zh-CN" altLang="en-US"/>
          </a:p>
        </p:txBody>
      </p:sp>
      <p:sp>
        <p:nvSpPr>
          <p:cNvPr id="68" name="Line 19"/>
          <p:cNvSpPr>
            <a:spLocks noChangeShapeType="1"/>
          </p:cNvSpPr>
          <p:nvPr/>
        </p:nvSpPr>
        <p:spPr bwMode="auto">
          <a:xfrm>
            <a:off x="6546850" y="2487613"/>
            <a:ext cx="1271588" cy="2835275"/>
          </a:xfrm>
          <a:prstGeom prst="line">
            <a:avLst/>
          </a:prstGeom>
          <a:noFill/>
          <a:ln w="38100">
            <a:solidFill>
              <a:schemeClr val="tx1"/>
            </a:solidFill>
            <a:round/>
            <a:headEnd/>
            <a:tailEnd/>
          </a:ln>
          <a:effectLst/>
        </p:spPr>
        <p:txBody>
          <a:bodyPr wrap="none" anchor="ctr"/>
          <a:lstStyle/>
          <a:p>
            <a:endParaRPr lang="zh-CN" altLang="en-US"/>
          </a:p>
        </p:txBody>
      </p:sp>
      <p:sp>
        <p:nvSpPr>
          <p:cNvPr id="69" name="Line 20"/>
          <p:cNvSpPr>
            <a:spLocks noChangeShapeType="1"/>
          </p:cNvSpPr>
          <p:nvPr/>
        </p:nvSpPr>
        <p:spPr bwMode="auto">
          <a:xfrm flipV="1">
            <a:off x="6958013" y="5403850"/>
            <a:ext cx="812800" cy="630238"/>
          </a:xfrm>
          <a:prstGeom prst="line">
            <a:avLst/>
          </a:prstGeom>
          <a:noFill/>
          <a:ln w="19050">
            <a:solidFill>
              <a:schemeClr val="tx1"/>
            </a:solidFill>
            <a:round/>
            <a:headEnd/>
            <a:tailEnd/>
          </a:ln>
          <a:effectLst/>
        </p:spPr>
        <p:txBody>
          <a:bodyPr wrap="none" anchor="ctr"/>
          <a:lstStyle/>
          <a:p>
            <a:endParaRPr lang="zh-CN" altLang="en-US"/>
          </a:p>
        </p:txBody>
      </p:sp>
      <p:sp>
        <p:nvSpPr>
          <p:cNvPr id="70" name="Line 21"/>
          <p:cNvSpPr>
            <a:spLocks noChangeShapeType="1"/>
          </p:cNvSpPr>
          <p:nvPr/>
        </p:nvSpPr>
        <p:spPr bwMode="auto">
          <a:xfrm rot="-5400000">
            <a:off x="8636794" y="1258094"/>
            <a:ext cx="473075" cy="1027113"/>
          </a:xfrm>
          <a:prstGeom prst="line">
            <a:avLst/>
          </a:prstGeom>
          <a:noFill/>
          <a:ln w="19050">
            <a:solidFill>
              <a:schemeClr val="tx1"/>
            </a:solidFill>
            <a:round/>
            <a:headEnd/>
            <a:tailEnd/>
          </a:ln>
          <a:effectLst/>
        </p:spPr>
        <p:txBody>
          <a:bodyPr wrap="none" anchor="ctr"/>
          <a:lstStyle/>
          <a:p>
            <a:endParaRPr lang="zh-CN" altLang="en-US"/>
          </a:p>
        </p:txBody>
      </p:sp>
      <p:sp>
        <p:nvSpPr>
          <p:cNvPr id="71" name="Line 22"/>
          <p:cNvSpPr>
            <a:spLocks noChangeShapeType="1"/>
          </p:cNvSpPr>
          <p:nvPr/>
        </p:nvSpPr>
        <p:spPr bwMode="auto">
          <a:xfrm>
            <a:off x="9520238" y="3929063"/>
            <a:ext cx="812800" cy="1157287"/>
          </a:xfrm>
          <a:prstGeom prst="line">
            <a:avLst/>
          </a:prstGeom>
          <a:noFill/>
          <a:ln w="19050">
            <a:solidFill>
              <a:schemeClr val="tx1"/>
            </a:solidFill>
            <a:round/>
            <a:headEnd/>
            <a:tailEnd/>
          </a:ln>
          <a:effectLst/>
        </p:spPr>
        <p:txBody>
          <a:bodyPr wrap="none" anchor="ctr"/>
          <a:lstStyle/>
          <a:p>
            <a:endParaRPr lang="zh-CN" altLang="en-US"/>
          </a:p>
        </p:txBody>
      </p:sp>
      <p:sp>
        <p:nvSpPr>
          <p:cNvPr id="72" name="Line 23"/>
          <p:cNvSpPr>
            <a:spLocks noChangeShapeType="1"/>
          </p:cNvSpPr>
          <p:nvPr/>
        </p:nvSpPr>
        <p:spPr bwMode="auto">
          <a:xfrm>
            <a:off x="4527550" y="4232275"/>
            <a:ext cx="1133475" cy="19050"/>
          </a:xfrm>
          <a:prstGeom prst="line">
            <a:avLst/>
          </a:prstGeom>
          <a:noFill/>
          <a:ln w="19050">
            <a:solidFill>
              <a:schemeClr val="tx1"/>
            </a:solidFill>
            <a:round/>
            <a:headEnd/>
            <a:tailEnd/>
          </a:ln>
          <a:effectLst/>
        </p:spPr>
        <p:txBody>
          <a:bodyPr wrap="none" anchor="ctr"/>
          <a:lstStyle/>
          <a:p>
            <a:endParaRPr lang="zh-CN" altLang="en-US"/>
          </a:p>
        </p:txBody>
      </p:sp>
      <p:sp>
        <p:nvSpPr>
          <p:cNvPr id="73" name="Line 24"/>
          <p:cNvSpPr>
            <a:spLocks noChangeShapeType="1"/>
          </p:cNvSpPr>
          <p:nvPr/>
        </p:nvSpPr>
        <p:spPr bwMode="auto">
          <a:xfrm rot="5400000" flipH="1">
            <a:off x="6055519" y="2053431"/>
            <a:ext cx="884238" cy="3175"/>
          </a:xfrm>
          <a:prstGeom prst="line">
            <a:avLst/>
          </a:prstGeom>
          <a:noFill/>
          <a:ln w="19050">
            <a:solidFill>
              <a:schemeClr val="tx1"/>
            </a:solidFill>
            <a:round/>
            <a:headEnd/>
            <a:tailEnd/>
          </a:ln>
          <a:effectLst/>
        </p:spPr>
        <p:txBody>
          <a:bodyPr wrap="none" anchor="ctr"/>
          <a:lstStyle/>
          <a:p>
            <a:endParaRPr lang="zh-CN" altLang="en-US"/>
          </a:p>
        </p:txBody>
      </p:sp>
      <p:sp>
        <p:nvSpPr>
          <p:cNvPr id="78" name="Line 30"/>
          <p:cNvSpPr>
            <a:spLocks noChangeShapeType="1"/>
          </p:cNvSpPr>
          <p:nvPr/>
        </p:nvSpPr>
        <p:spPr bwMode="auto">
          <a:xfrm flipV="1">
            <a:off x="9520238" y="2952750"/>
            <a:ext cx="1150937" cy="765175"/>
          </a:xfrm>
          <a:prstGeom prst="line">
            <a:avLst/>
          </a:prstGeom>
          <a:noFill/>
          <a:ln w="19050">
            <a:solidFill>
              <a:schemeClr val="tx1"/>
            </a:solidFill>
            <a:round/>
            <a:headEnd/>
            <a:tailEnd/>
          </a:ln>
          <a:effectLst/>
        </p:spPr>
        <p:txBody>
          <a:bodyPr wrap="none" anchor="ctr"/>
          <a:lstStyle/>
          <a:p>
            <a:endParaRPr lang="zh-CN" altLang="en-US"/>
          </a:p>
        </p:txBody>
      </p:sp>
      <p:sp>
        <p:nvSpPr>
          <p:cNvPr id="85" name="Text Box 38"/>
          <p:cNvSpPr txBox="1">
            <a:spLocks noChangeArrowheads="1"/>
          </p:cNvSpPr>
          <p:nvPr/>
        </p:nvSpPr>
        <p:spPr bwMode="auto">
          <a:xfrm>
            <a:off x="4212471" y="5272711"/>
            <a:ext cx="1107996" cy="830997"/>
          </a:xfrm>
          <a:prstGeom prst="rect">
            <a:avLst/>
          </a:prstGeom>
          <a:noFill/>
          <a:ln w="9525">
            <a:noFill/>
            <a:miter lim="800000"/>
            <a:headEnd/>
            <a:tailEnd/>
          </a:ln>
          <a:effectLst/>
        </p:spPr>
        <p:txBody>
          <a:bodyPr wrap="none">
            <a:spAutoFit/>
          </a:bodyPr>
          <a:lstStyle/>
          <a:p>
            <a:pPr algn="ctr"/>
            <a:r>
              <a:rPr kumimoji="1" lang="zh-CN" altLang="en-US" b="1" dirty="0">
                <a:solidFill>
                  <a:schemeClr val="tx2"/>
                </a:solidFill>
                <a:latin typeface="+mj-ea"/>
                <a:ea typeface="+mj-ea"/>
              </a:rPr>
              <a:t>发送的</a:t>
            </a:r>
          </a:p>
          <a:p>
            <a:pPr algn="ctr"/>
            <a:r>
              <a:rPr kumimoji="1" lang="zh-CN" altLang="en-US" b="1" dirty="0">
                <a:solidFill>
                  <a:schemeClr val="tx2"/>
                </a:solidFill>
                <a:latin typeface="+mj-ea"/>
                <a:ea typeface="+mj-ea"/>
              </a:rPr>
              <a:t>分组</a:t>
            </a:r>
          </a:p>
        </p:txBody>
      </p:sp>
      <p:pic>
        <p:nvPicPr>
          <p:cNvPr id="86" name="Picture 39"/>
          <p:cNvPicPr>
            <a:picLocks noChangeArrowheads="1"/>
          </p:cNvPicPr>
          <p:nvPr/>
        </p:nvPicPr>
        <p:blipFill>
          <a:blip r:embed="rId2"/>
          <a:srcRect/>
          <a:stretch>
            <a:fillRect/>
          </a:stretch>
        </p:blipFill>
        <p:spPr bwMode="auto">
          <a:xfrm>
            <a:off x="6176963" y="2362200"/>
            <a:ext cx="788987" cy="508000"/>
          </a:xfrm>
          <a:prstGeom prst="rect">
            <a:avLst/>
          </a:prstGeom>
          <a:noFill/>
          <a:ln w="12699">
            <a:noFill/>
            <a:miter lim="800000"/>
            <a:headEnd/>
            <a:tailEnd/>
          </a:ln>
          <a:effectLst/>
        </p:spPr>
      </p:pic>
      <p:pic>
        <p:nvPicPr>
          <p:cNvPr id="87" name="Picture 40"/>
          <p:cNvPicPr>
            <a:picLocks noChangeArrowheads="1"/>
          </p:cNvPicPr>
          <p:nvPr/>
        </p:nvPicPr>
        <p:blipFill>
          <a:blip r:embed="rId2"/>
          <a:srcRect/>
          <a:stretch>
            <a:fillRect/>
          </a:stretch>
        </p:blipFill>
        <p:spPr bwMode="auto">
          <a:xfrm>
            <a:off x="7974013" y="1771650"/>
            <a:ext cx="790575" cy="508000"/>
          </a:xfrm>
          <a:prstGeom prst="rect">
            <a:avLst/>
          </a:prstGeom>
          <a:noFill/>
          <a:ln w="12699">
            <a:noFill/>
            <a:miter lim="800000"/>
            <a:headEnd/>
            <a:tailEnd/>
          </a:ln>
          <a:effectLst/>
        </p:spPr>
      </p:pic>
      <p:pic>
        <p:nvPicPr>
          <p:cNvPr id="88" name="Picture 41"/>
          <p:cNvPicPr>
            <a:picLocks noChangeArrowheads="1"/>
          </p:cNvPicPr>
          <p:nvPr/>
        </p:nvPicPr>
        <p:blipFill>
          <a:blip r:embed="rId2"/>
          <a:srcRect/>
          <a:stretch>
            <a:fillRect/>
          </a:stretch>
        </p:blipFill>
        <p:spPr bwMode="auto">
          <a:xfrm>
            <a:off x="8999538" y="3541713"/>
            <a:ext cx="790575" cy="506412"/>
          </a:xfrm>
          <a:prstGeom prst="rect">
            <a:avLst/>
          </a:prstGeom>
          <a:noFill/>
          <a:ln w="12699">
            <a:noFill/>
            <a:miter lim="800000"/>
            <a:headEnd/>
            <a:tailEnd/>
          </a:ln>
          <a:effectLst/>
        </p:spPr>
      </p:pic>
      <p:pic>
        <p:nvPicPr>
          <p:cNvPr id="89" name="Picture 42"/>
          <p:cNvPicPr>
            <a:picLocks noChangeArrowheads="1"/>
          </p:cNvPicPr>
          <p:nvPr/>
        </p:nvPicPr>
        <p:blipFill>
          <a:blip r:embed="rId2"/>
          <a:srcRect/>
          <a:stretch>
            <a:fillRect/>
          </a:stretch>
        </p:blipFill>
        <p:spPr bwMode="auto">
          <a:xfrm>
            <a:off x="7331075" y="4959350"/>
            <a:ext cx="790575" cy="506413"/>
          </a:xfrm>
          <a:prstGeom prst="rect">
            <a:avLst/>
          </a:prstGeom>
          <a:noFill/>
          <a:ln w="12699">
            <a:noFill/>
            <a:miter lim="800000"/>
            <a:headEnd/>
            <a:tailEnd/>
          </a:ln>
          <a:effectLst/>
        </p:spPr>
      </p:pic>
      <p:pic>
        <p:nvPicPr>
          <p:cNvPr id="90" name="Picture 43"/>
          <p:cNvPicPr>
            <a:picLocks noChangeArrowheads="1"/>
          </p:cNvPicPr>
          <p:nvPr/>
        </p:nvPicPr>
        <p:blipFill>
          <a:blip r:embed="rId2"/>
          <a:srcRect/>
          <a:stretch>
            <a:fillRect/>
          </a:stretch>
        </p:blipFill>
        <p:spPr bwMode="auto">
          <a:xfrm>
            <a:off x="5402263" y="3894138"/>
            <a:ext cx="790575" cy="508000"/>
          </a:xfrm>
          <a:prstGeom prst="rect">
            <a:avLst/>
          </a:prstGeom>
          <a:noFill/>
          <a:ln w="12699">
            <a:noFill/>
            <a:miter lim="800000"/>
            <a:headEnd/>
            <a:tailEnd/>
          </a:ln>
          <a:effectLst/>
        </p:spPr>
      </p:pic>
      <p:sp>
        <p:nvSpPr>
          <p:cNvPr id="92" name="Line 46"/>
          <p:cNvSpPr>
            <a:spLocks noChangeShapeType="1"/>
          </p:cNvSpPr>
          <p:nvPr/>
        </p:nvSpPr>
        <p:spPr bwMode="auto">
          <a:xfrm>
            <a:off x="3534155" y="2459424"/>
            <a:ext cx="2642808" cy="20252"/>
          </a:xfrm>
          <a:prstGeom prst="line">
            <a:avLst/>
          </a:prstGeom>
          <a:noFill/>
          <a:ln w="9525">
            <a:solidFill>
              <a:schemeClr val="tx1"/>
            </a:solidFill>
            <a:round/>
            <a:headEnd/>
            <a:tailEnd/>
          </a:ln>
          <a:effectLst/>
        </p:spPr>
        <p:txBody>
          <a:bodyPr/>
          <a:lstStyle/>
          <a:p>
            <a:endParaRPr lang="zh-CN" altLang="en-US"/>
          </a:p>
        </p:txBody>
      </p:sp>
      <p:sp>
        <p:nvSpPr>
          <p:cNvPr id="93" name="Text Box 47"/>
          <p:cNvSpPr txBox="1">
            <a:spLocks noChangeArrowheads="1"/>
          </p:cNvSpPr>
          <p:nvPr/>
        </p:nvSpPr>
        <p:spPr bwMode="auto">
          <a:xfrm>
            <a:off x="5375275" y="3365500"/>
            <a:ext cx="455613" cy="579438"/>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A</a:t>
            </a:r>
          </a:p>
        </p:txBody>
      </p:sp>
      <p:sp>
        <p:nvSpPr>
          <p:cNvPr id="94" name="Text Box 48"/>
          <p:cNvSpPr txBox="1">
            <a:spLocks noChangeArrowheads="1"/>
          </p:cNvSpPr>
          <p:nvPr/>
        </p:nvSpPr>
        <p:spPr bwMode="auto">
          <a:xfrm>
            <a:off x="9305925" y="3006725"/>
            <a:ext cx="455613" cy="579438"/>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E</a:t>
            </a:r>
          </a:p>
        </p:txBody>
      </p:sp>
      <p:sp>
        <p:nvSpPr>
          <p:cNvPr id="95" name="Text Box 49"/>
          <p:cNvSpPr txBox="1">
            <a:spLocks noChangeArrowheads="1"/>
          </p:cNvSpPr>
          <p:nvPr/>
        </p:nvSpPr>
        <p:spPr bwMode="auto">
          <a:xfrm>
            <a:off x="8062913" y="2141538"/>
            <a:ext cx="477837" cy="579437"/>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D</a:t>
            </a:r>
          </a:p>
        </p:txBody>
      </p:sp>
      <p:sp>
        <p:nvSpPr>
          <p:cNvPr id="96" name="Text Box 50"/>
          <p:cNvSpPr txBox="1">
            <a:spLocks noChangeArrowheads="1"/>
          </p:cNvSpPr>
          <p:nvPr/>
        </p:nvSpPr>
        <p:spPr bwMode="auto">
          <a:xfrm>
            <a:off x="6577013" y="1857375"/>
            <a:ext cx="477837" cy="579438"/>
          </a:xfrm>
          <a:prstGeom prst="rect">
            <a:avLst/>
          </a:prstGeom>
          <a:noFill/>
          <a:ln w="9525">
            <a:noFill/>
            <a:miter lim="800000"/>
            <a:headEnd/>
            <a:tailEnd/>
          </a:ln>
          <a:effectLst/>
        </p:spPr>
        <p:txBody>
          <a:bodyPr wrap="none">
            <a:spAutoFit/>
          </a:bodyPr>
          <a:lstStyle/>
          <a:p>
            <a:r>
              <a:rPr kumimoji="1" lang="en-US" altLang="zh-CN" sz="3200" b="1">
                <a:solidFill>
                  <a:schemeClr val="tx2"/>
                </a:solidFill>
                <a:ea typeface="黑体" pitchFamily="2" charset="-122"/>
              </a:rPr>
              <a:t>B</a:t>
            </a:r>
          </a:p>
        </p:txBody>
      </p:sp>
      <p:sp>
        <p:nvSpPr>
          <p:cNvPr id="97" name="Text Box 51"/>
          <p:cNvSpPr txBox="1">
            <a:spLocks noChangeArrowheads="1"/>
          </p:cNvSpPr>
          <p:nvPr/>
        </p:nvSpPr>
        <p:spPr bwMode="auto">
          <a:xfrm>
            <a:off x="8089900" y="5022850"/>
            <a:ext cx="477838" cy="579438"/>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C</a:t>
            </a:r>
          </a:p>
        </p:txBody>
      </p:sp>
      <p:sp>
        <p:nvSpPr>
          <p:cNvPr id="98" name="Line 52"/>
          <p:cNvSpPr>
            <a:spLocks noChangeShapeType="1"/>
          </p:cNvSpPr>
          <p:nvPr/>
        </p:nvSpPr>
        <p:spPr bwMode="auto">
          <a:xfrm flipV="1">
            <a:off x="4732338" y="4565650"/>
            <a:ext cx="257175" cy="825500"/>
          </a:xfrm>
          <a:prstGeom prst="line">
            <a:avLst/>
          </a:prstGeom>
          <a:noFill/>
          <a:ln w="9525">
            <a:solidFill>
              <a:schemeClr val="tx1"/>
            </a:solidFill>
            <a:round/>
            <a:headEnd/>
            <a:tailEnd/>
          </a:ln>
          <a:effectLst/>
        </p:spPr>
        <p:txBody>
          <a:bodyPr/>
          <a:lstStyle/>
          <a:p>
            <a:endParaRPr lang="zh-CN" altLang="en-US"/>
          </a:p>
        </p:txBody>
      </p:sp>
      <p:sp>
        <p:nvSpPr>
          <p:cNvPr id="99" name="Rectangle 53"/>
          <p:cNvSpPr>
            <a:spLocks noChangeArrowheads="1"/>
          </p:cNvSpPr>
          <p:nvPr/>
        </p:nvSpPr>
        <p:spPr bwMode="auto">
          <a:xfrm>
            <a:off x="4811713" y="4329113"/>
            <a:ext cx="257175" cy="236537"/>
          </a:xfrm>
          <a:prstGeom prst="rect">
            <a:avLst/>
          </a:prstGeom>
          <a:solidFill>
            <a:srgbClr val="FFFF00"/>
          </a:solidFill>
          <a:ln w="9525">
            <a:noFill/>
            <a:miter lim="800000"/>
            <a:headEnd/>
            <a:tailEnd/>
          </a:ln>
          <a:effectLst/>
        </p:spPr>
        <p:txBody>
          <a:bodyPr wrap="none" anchor="ctr"/>
          <a:lstStyle/>
          <a:p>
            <a:endParaRPr lang="zh-CN" altLang="en-US"/>
          </a:p>
        </p:txBody>
      </p:sp>
      <p:sp>
        <p:nvSpPr>
          <p:cNvPr id="100" name="Rectangle 54"/>
          <p:cNvSpPr>
            <a:spLocks noChangeArrowheads="1"/>
          </p:cNvSpPr>
          <p:nvPr/>
        </p:nvSpPr>
        <p:spPr bwMode="auto">
          <a:xfrm>
            <a:off x="5192713" y="4329113"/>
            <a:ext cx="258762" cy="236537"/>
          </a:xfrm>
          <a:prstGeom prst="rect">
            <a:avLst/>
          </a:prstGeom>
          <a:solidFill>
            <a:srgbClr val="FFFF00"/>
          </a:solidFill>
          <a:ln w="9525">
            <a:noFill/>
            <a:miter lim="800000"/>
            <a:headEnd/>
            <a:tailEnd/>
          </a:ln>
          <a:effectLst/>
        </p:spPr>
        <p:txBody>
          <a:bodyPr wrap="none" anchor="ctr"/>
          <a:lstStyle/>
          <a:p>
            <a:endParaRPr lang="zh-CN" altLang="en-US"/>
          </a:p>
        </p:txBody>
      </p:sp>
      <p:sp>
        <p:nvSpPr>
          <p:cNvPr id="101" name="Rectangle 55"/>
          <p:cNvSpPr>
            <a:spLocks noChangeArrowheads="1"/>
          </p:cNvSpPr>
          <p:nvPr/>
        </p:nvSpPr>
        <p:spPr bwMode="auto">
          <a:xfrm>
            <a:off x="6272213" y="4329113"/>
            <a:ext cx="257175" cy="236537"/>
          </a:xfrm>
          <a:prstGeom prst="rect">
            <a:avLst/>
          </a:prstGeom>
          <a:solidFill>
            <a:srgbClr val="FFFF00"/>
          </a:solidFill>
          <a:ln w="9525">
            <a:noFill/>
            <a:miter lim="800000"/>
            <a:headEnd/>
            <a:tailEnd/>
          </a:ln>
          <a:effectLst/>
        </p:spPr>
        <p:txBody>
          <a:bodyPr wrap="none" anchor="ctr"/>
          <a:lstStyle/>
          <a:p>
            <a:endParaRPr lang="zh-CN" altLang="en-US"/>
          </a:p>
        </p:txBody>
      </p:sp>
      <p:sp>
        <p:nvSpPr>
          <p:cNvPr id="102" name="Rectangle 56"/>
          <p:cNvSpPr>
            <a:spLocks noChangeArrowheads="1"/>
          </p:cNvSpPr>
          <p:nvPr/>
        </p:nvSpPr>
        <p:spPr bwMode="auto">
          <a:xfrm>
            <a:off x="6915150" y="4683125"/>
            <a:ext cx="257175" cy="236538"/>
          </a:xfrm>
          <a:prstGeom prst="rect">
            <a:avLst/>
          </a:prstGeom>
          <a:solidFill>
            <a:srgbClr val="FFFF00"/>
          </a:solidFill>
          <a:ln w="9525">
            <a:noFill/>
            <a:miter lim="800000"/>
            <a:headEnd/>
            <a:tailEnd/>
          </a:ln>
          <a:effectLst/>
        </p:spPr>
        <p:txBody>
          <a:bodyPr wrap="none" anchor="ctr"/>
          <a:lstStyle/>
          <a:p>
            <a:endParaRPr lang="zh-CN" altLang="en-US"/>
          </a:p>
        </p:txBody>
      </p:sp>
      <p:sp>
        <p:nvSpPr>
          <p:cNvPr id="103" name="Rectangle 57"/>
          <p:cNvSpPr>
            <a:spLocks noChangeArrowheads="1"/>
          </p:cNvSpPr>
          <p:nvPr/>
        </p:nvSpPr>
        <p:spPr bwMode="auto">
          <a:xfrm>
            <a:off x="7977188" y="4643438"/>
            <a:ext cx="258762" cy="238125"/>
          </a:xfrm>
          <a:prstGeom prst="rect">
            <a:avLst/>
          </a:prstGeom>
          <a:solidFill>
            <a:srgbClr val="FFFF00"/>
          </a:solidFill>
          <a:ln w="9525">
            <a:noFill/>
            <a:miter lim="800000"/>
            <a:headEnd/>
            <a:tailEnd/>
          </a:ln>
          <a:effectLst/>
        </p:spPr>
        <p:txBody>
          <a:bodyPr wrap="none" anchor="ctr"/>
          <a:lstStyle/>
          <a:p>
            <a:endParaRPr lang="zh-CN" altLang="en-US"/>
          </a:p>
        </p:txBody>
      </p:sp>
      <p:sp>
        <p:nvSpPr>
          <p:cNvPr id="104" name="Rectangle 58"/>
          <p:cNvSpPr>
            <a:spLocks noChangeArrowheads="1"/>
          </p:cNvSpPr>
          <p:nvPr/>
        </p:nvSpPr>
        <p:spPr bwMode="auto">
          <a:xfrm>
            <a:off x="8345488" y="4291013"/>
            <a:ext cx="257175" cy="236537"/>
          </a:xfrm>
          <a:prstGeom prst="rect">
            <a:avLst/>
          </a:prstGeom>
          <a:solidFill>
            <a:srgbClr val="FFFF00"/>
          </a:solidFill>
          <a:ln w="9525">
            <a:noFill/>
            <a:miter lim="800000"/>
            <a:headEnd/>
            <a:tailEnd/>
          </a:ln>
          <a:effectLst/>
        </p:spPr>
        <p:txBody>
          <a:bodyPr wrap="none" anchor="ctr"/>
          <a:lstStyle/>
          <a:p>
            <a:endParaRPr lang="zh-CN" altLang="en-US"/>
          </a:p>
        </p:txBody>
      </p:sp>
      <p:sp>
        <p:nvSpPr>
          <p:cNvPr id="105" name="Rectangle 59"/>
          <p:cNvSpPr>
            <a:spLocks noChangeArrowheads="1"/>
          </p:cNvSpPr>
          <p:nvPr/>
        </p:nvSpPr>
        <p:spPr bwMode="auto">
          <a:xfrm>
            <a:off x="9415463" y="4219575"/>
            <a:ext cx="257175" cy="236538"/>
          </a:xfrm>
          <a:prstGeom prst="rect">
            <a:avLst/>
          </a:prstGeom>
          <a:solidFill>
            <a:srgbClr val="FFFF00"/>
          </a:solidFill>
          <a:ln w="9525">
            <a:noFill/>
            <a:miter lim="800000"/>
            <a:headEnd/>
            <a:tailEnd/>
          </a:ln>
          <a:effectLst/>
        </p:spPr>
        <p:txBody>
          <a:bodyPr wrap="none" anchor="ctr"/>
          <a:lstStyle/>
          <a:p>
            <a:endParaRPr lang="zh-CN" altLang="en-US"/>
          </a:p>
        </p:txBody>
      </p:sp>
      <p:sp>
        <p:nvSpPr>
          <p:cNvPr id="106" name="Rectangle 60"/>
          <p:cNvSpPr>
            <a:spLocks noChangeArrowheads="1"/>
          </p:cNvSpPr>
          <p:nvPr/>
        </p:nvSpPr>
        <p:spPr bwMode="auto">
          <a:xfrm>
            <a:off x="8696325" y="3965575"/>
            <a:ext cx="258763" cy="236538"/>
          </a:xfrm>
          <a:prstGeom prst="rect">
            <a:avLst/>
          </a:prstGeom>
          <a:solidFill>
            <a:srgbClr val="FFFF00"/>
          </a:solidFill>
          <a:ln w="9525">
            <a:noFill/>
            <a:miter lim="800000"/>
            <a:headEnd/>
            <a:tailEnd/>
          </a:ln>
          <a:effectLst/>
        </p:spPr>
        <p:txBody>
          <a:bodyPr wrap="none" anchor="ctr"/>
          <a:lstStyle/>
          <a:p>
            <a:endParaRPr lang="zh-CN" altLang="en-US"/>
          </a:p>
        </p:txBody>
      </p:sp>
      <p:sp>
        <p:nvSpPr>
          <p:cNvPr id="107" name="Rectangle 61"/>
          <p:cNvSpPr>
            <a:spLocks noChangeArrowheads="1"/>
          </p:cNvSpPr>
          <p:nvPr/>
        </p:nvSpPr>
        <p:spPr bwMode="auto">
          <a:xfrm>
            <a:off x="9793288" y="4752975"/>
            <a:ext cx="257175" cy="236538"/>
          </a:xfrm>
          <a:prstGeom prst="rect">
            <a:avLst/>
          </a:prstGeom>
          <a:solidFill>
            <a:srgbClr val="FFFF00"/>
          </a:solidFill>
          <a:ln w="9525">
            <a:noFill/>
            <a:miter lim="800000"/>
            <a:headEnd/>
            <a:tailEnd/>
          </a:ln>
          <a:effectLst/>
        </p:spPr>
        <p:txBody>
          <a:bodyPr wrap="none" anchor="ctr"/>
          <a:lstStyle/>
          <a:p>
            <a:endParaRPr lang="zh-CN" altLang="en-US"/>
          </a:p>
        </p:txBody>
      </p:sp>
      <p:sp>
        <p:nvSpPr>
          <p:cNvPr id="108" name="Rectangle 62"/>
          <p:cNvSpPr>
            <a:spLocks noChangeArrowheads="1"/>
          </p:cNvSpPr>
          <p:nvPr/>
        </p:nvSpPr>
        <p:spPr bwMode="auto">
          <a:xfrm>
            <a:off x="4681538" y="3879850"/>
            <a:ext cx="257175" cy="236538"/>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109" name="Rectangle 63"/>
          <p:cNvSpPr>
            <a:spLocks noChangeArrowheads="1"/>
          </p:cNvSpPr>
          <p:nvPr/>
        </p:nvSpPr>
        <p:spPr bwMode="auto">
          <a:xfrm>
            <a:off x="6289675" y="3078163"/>
            <a:ext cx="257175" cy="236537"/>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110" name="Rectangle 64"/>
          <p:cNvSpPr>
            <a:spLocks noChangeArrowheads="1"/>
          </p:cNvSpPr>
          <p:nvPr/>
        </p:nvSpPr>
        <p:spPr bwMode="auto">
          <a:xfrm>
            <a:off x="7172325" y="2560638"/>
            <a:ext cx="258763" cy="236537"/>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111" name="Rectangle 65"/>
          <p:cNvSpPr>
            <a:spLocks noChangeArrowheads="1"/>
          </p:cNvSpPr>
          <p:nvPr/>
        </p:nvSpPr>
        <p:spPr bwMode="auto">
          <a:xfrm>
            <a:off x="7686675" y="2749550"/>
            <a:ext cx="255588" cy="236538"/>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112" name="Rectangle 66"/>
          <p:cNvSpPr>
            <a:spLocks noChangeArrowheads="1"/>
          </p:cNvSpPr>
          <p:nvPr/>
        </p:nvSpPr>
        <p:spPr bwMode="auto">
          <a:xfrm>
            <a:off x="8713788" y="3148013"/>
            <a:ext cx="257175" cy="236537"/>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113" name="Rectangle 67"/>
          <p:cNvSpPr>
            <a:spLocks noChangeArrowheads="1"/>
          </p:cNvSpPr>
          <p:nvPr/>
        </p:nvSpPr>
        <p:spPr bwMode="auto">
          <a:xfrm>
            <a:off x="6015038" y="3621088"/>
            <a:ext cx="257175" cy="236537"/>
          </a:xfrm>
          <a:prstGeom prst="rect">
            <a:avLst/>
          </a:prstGeom>
          <a:solidFill>
            <a:srgbClr val="FFFF00"/>
          </a:solidFill>
          <a:ln w="19050">
            <a:noFill/>
            <a:miter lim="800000"/>
            <a:headEnd/>
            <a:tailEnd/>
          </a:ln>
          <a:effectLst/>
        </p:spPr>
        <p:txBody>
          <a:bodyPr wrap="none" anchor="ctr"/>
          <a:lstStyle/>
          <a:p>
            <a:endParaRPr lang="zh-CN" altLang="en-US"/>
          </a:p>
        </p:txBody>
      </p:sp>
      <p:sp>
        <p:nvSpPr>
          <p:cNvPr id="114" name="Rectangle 68"/>
          <p:cNvSpPr>
            <a:spLocks noChangeArrowheads="1"/>
          </p:cNvSpPr>
          <p:nvPr/>
        </p:nvSpPr>
        <p:spPr bwMode="auto">
          <a:xfrm>
            <a:off x="9869488" y="4044950"/>
            <a:ext cx="257175" cy="238125"/>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115" name="Rectangle 69"/>
          <p:cNvSpPr>
            <a:spLocks noChangeArrowheads="1"/>
          </p:cNvSpPr>
          <p:nvPr/>
        </p:nvSpPr>
        <p:spPr bwMode="auto">
          <a:xfrm>
            <a:off x="5065713" y="3879850"/>
            <a:ext cx="257175" cy="236538"/>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116" name="Rectangle 70"/>
          <p:cNvSpPr>
            <a:spLocks noChangeArrowheads="1"/>
          </p:cNvSpPr>
          <p:nvPr/>
        </p:nvSpPr>
        <p:spPr bwMode="auto">
          <a:xfrm>
            <a:off x="10152063" y="4470400"/>
            <a:ext cx="257175" cy="236538"/>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117" name="Rectangle 71"/>
          <p:cNvSpPr>
            <a:spLocks noChangeArrowheads="1"/>
          </p:cNvSpPr>
          <p:nvPr/>
        </p:nvSpPr>
        <p:spPr bwMode="auto">
          <a:xfrm>
            <a:off x="8156575" y="2916238"/>
            <a:ext cx="255588" cy="236537"/>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121" name="Text Box 84"/>
          <p:cNvSpPr txBox="1">
            <a:spLocks noChangeArrowheads="1"/>
          </p:cNvSpPr>
          <p:nvPr/>
        </p:nvSpPr>
        <p:spPr bwMode="auto">
          <a:xfrm>
            <a:off x="3534155" y="3965575"/>
            <a:ext cx="1029089" cy="461665"/>
          </a:xfrm>
          <a:prstGeom prst="rect">
            <a:avLst/>
          </a:prstGeom>
          <a:solidFill>
            <a:schemeClr val="bg1">
              <a:lumMod val="50000"/>
            </a:schemeClr>
          </a:solidFill>
          <a:ln w="9525">
            <a:noFill/>
            <a:miter lim="800000"/>
            <a:headEnd/>
            <a:tailEnd/>
          </a:ln>
          <a:effectLst/>
        </p:spPr>
        <p:txBody>
          <a:bodyPr wrap="square">
            <a:spAutoFit/>
          </a:bodyPr>
          <a:lstStyle/>
          <a:p>
            <a:r>
              <a:rPr kumimoji="1" lang="en-US" altLang="zh-CN" dirty="0">
                <a:solidFill>
                  <a:schemeClr val="bg1"/>
                </a:solidFill>
                <a:latin typeface="+mj-ea"/>
                <a:ea typeface="+mj-ea"/>
              </a:rPr>
              <a:t>  H1</a:t>
            </a:r>
          </a:p>
        </p:txBody>
      </p:sp>
      <p:sp>
        <p:nvSpPr>
          <p:cNvPr id="122" name="Text Box 84"/>
          <p:cNvSpPr txBox="1">
            <a:spLocks noChangeArrowheads="1"/>
          </p:cNvSpPr>
          <p:nvPr/>
        </p:nvSpPr>
        <p:spPr bwMode="auto">
          <a:xfrm>
            <a:off x="6064987" y="6000011"/>
            <a:ext cx="1029089" cy="461665"/>
          </a:xfrm>
          <a:prstGeom prst="rect">
            <a:avLst/>
          </a:prstGeom>
          <a:solidFill>
            <a:schemeClr val="bg1">
              <a:lumMod val="50000"/>
            </a:schemeClr>
          </a:solidFill>
          <a:ln w="9525">
            <a:noFill/>
            <a:miter lim="800000"/>
            <a:headEnd/>
            <a:tailEnd/>
          </a:ln>
          <a:effectLst/>
        </p:spPr>
        <p:txBody>
          <a:bodyPr wrap="square">
            <a:spAutoFit/>
          </a:bodyPr>
          <a:lstStyle/>
          <a:p>
            <a:r>
              <a:rPr kumimoji="1" lang="en-US" altLang="zh-CN" dirty="0">
                <a:solidFill>
                  <a:schemeClr val="bg1"/>
                </a:solidFill>
                <a:latin typeface="+mj-ea"/>
                <a:ea typeface="+mj-ea"/>
              </a:rPr>
              <a:t>  H3</a:t>
            </a:r>
          </a:p>
        </p:txBody>
      </p:sp>
      <p:sp>
        <p:nvSpPr>
          <p:cNvPr id="123" name="Text Box 84"/>
          <p:cNvSpPr txBox="1">
            <a:spLocks noChangeArrowheads="1"/>
          </p:cNvSpPr>
          <p:nvPr/>
        </p:nvSpPr>
        <p:spPr bwMode="auto">
          <a:xfrm>
            <a:off x="10044552" y="5272711"/>
            <a:ext cx="1029089" cy="461665"/>
          </a:xfrm>
          <a:prstGeom prst="rect">
            <a:avLst/>
          </a:prstGeom>
          <a:solidFill>
            <a:schemeClr val="bg1">
              <a:lumMod val="50000"/>
            </a:schemeClr>
          </a:solidFill>
          <a:ln w="9525">
            <a:noFill/>
            <a:miter lim="800000"/>
            <a:headEnd/>
            <a:tailEnd/>
          </a:ln>
          <a:effectLst/>
        </p:spPr>
        <p:txBody>
          <a:bodyPr wrap="square">
            <a:spAutoFit/>
          </a:bodyPr>
          <a:lstStyle/>
          <a:p>
            <a:r>
              <a:rPr kumimoji="1" lang="en-US" altLang="zh-CN" dirty="0">
                <a:solidFill>
                  <a:schemeClr val="bg1"/>
                </a:solidFill>
                <a:latin typeface="+mj-ea"/>
                <a:ea typeface="+mj-ea"/>
              </a:rPr>
              <a:t>  H5</a:t>
            </a:r>
          </a:p>
        </p:txBody>
      </p:sp>
      <p:sp>
        <p:nvSpPr>
          <p:cNvPr id="124" name="Text Box 84"/>
          <p:cNvSpPr txBox="1">
            <a:spLocks noChangeArrowheads="1"/>
          </p:cNvSpPr>
          <p:nvPr/>
        </p:nvSpPr>
        <p:spPr bwMode="auto">
          <a:xfrm>
            <a:off x="10614853" y="2825937"/>
            <a:ext cx="1029089" cy="461665"/>
          </a:xfrm>
          <a:prstGeom prst="rect">
            <a:avLst/>
          </a:prstGeom>
          <a:solidFill>
            <a:schemeClr val="bg1">
              <a:lumMod val="50000"/>
            </a:schemeClr>
          </a:solidFill>
          <a:ln w="9525">
            <a:noFill/>
            <a:miter lim="800000"/>
            <a:headEnd/>
            <a:tailEnd/>
          </a:ln>
          <a:effectLst/>
        </p:spPr>
        <p:txBody>
          <a:bodyPr wrap="square">
            <a:spAutoFit/>
          </a:bodyPr>
          <a:lstStyle/>
          <a:p>
            <a:r>
              <a:rPr kumimoji="1" lang="en-US" altLang="zh-CN" dirty="0">
                <a:solidFill>
                  <a:schemeClr val="bg1"/>
                </a:solidFill>
                <a:latin typeface="+mj-ea"/>
                <a:ea typeface="+mj-ea"/>
              </a:rPr>
              <a:t>  H6</a:t>
            </a:r>
          </a:p>
        </p:txBody>
      </p:sp>
      <p:sp>
        <p:nvSpPr>
          <p:cNvPr id="125" name="Text Box 84"/>
          <p:cNvSpPr txBox="1">
            <a:spLocks noChangeArrowheads="1"/>
          </p:cNvSpPr>
          <p:nvPr/>
        </p:nvSpPr>
        <p:spPr bwMode="auto">
          <a:xfrm>
            <a:off x="9392478" y="1262686"/>
            <a:ext cx="1029089" cy="461665"/>
          </a:xfrm>
          <a:prstGeom prst="rect">
            <a:avLst/>
          </a:prstGeom>
          <a:solidFill>
            <a:schemeClr val="bg1">
              <a:lumMod val="50000"/>
            </a:schemeClr>
          </a:solidFill>
          <a:ln w="9525">
            <a:noFill/>
            <a:miter lim="800000"/>
            <a:headEnd/>
            <a:tailEnd/>
          </a:ln>
          <a:effectLst/>
        </p:spPr>
        <p:txBody>
          <a:bodyPr wrap="square">
            <a:spAutoFit/>
          </a:bodyPr>
          <a:lstStyle/>
          <a:p>
            <a:r>
              <a:rPr kumimoji="1" lang="en-US" altLang="zh-CN" dirty="0">
                <a:solidFill>
                  <a:schemeClr val="bg1"/>
                </a:solidFill>
                <a:latin typeface="+mj-ea"/>
                <a:ea typeface="+mj-ea"/>
              </a:rPr>
              <a:t>  H4</a:t>
            </a:r>
          </a:p>
        </p:txBody>
      </p:sp>
      <p:sp>
        <p:nvSpPr>
          <p:cNvPr id="126" name="Text Box 84"/>
          <p:cNvSpPr txBox="1">
            <a:spLocks noChangeArrowheads="1"/>
          </p:cNvSpPr>
          <p:nvPr/>
        </p:nvSpPr>
        <p:spPr bwMode="auto">
          <a:xfrm>
            <a:off x="5937366" y="1073448"/>
            <a:ext cx="1029089" cy="461665"/>
          </a:xfrm>
          <a:prstGeom prst="rect">
            <a:avLst/>
          </a:prstGeom>
          <a:solidFill>
            <a:schemeClr val="bg1">
              <a:lumMod val="50000"/>
            </a:schemeClr>
          </a:solidFill>
          <a:ln w="9525">
            <a:noFill/>
            <a:miter lim="800000"/>
            <a:headEnd/>
            <a:tailEnd/>
          </a:ln>
          <a:effectLst/>
        </p:spPr>
        <p:txBody>
          <a:bodyPr wrap="square">
            <a:spAutoFit/>
          </a:bodyPr>
          <a:lstStyle/>
          <a:p>
            <a:r>
              <a:rPr kumimoji="1" lang="en-US" altLang="zh-CN" dirty="0">
                <a:solidFill>
                  <a:schemeClr val="bg1"/>
                </a:solidFill>
                <a:latin typeface="+mj-ea"/>
                <a:ea typeface="+mj-ea"/>
              </a:rPr>
              <a:t> H2</a:t>
            </a:r>
          </a:p>
        </p:txBody>
      </p:sp>
      <p:sp>
        <p:nvSpPr>
          <p:cNvPr id="127" name="Text Box 200"/>
          <p:cNvSpPr txBox="1">
            <a:spLocks noChangeArrowheads="1"/>
          </p:cNvSpPr>
          <p:nvPr/>
        </p:nvSpPr>
        <p:spPr bwMode="auto">
          <a:xfrm>
            <a:off x="688976" y="3036887"/>
            <a:ext cx="2820900" cy="519113"/>
          </a:xfrm>
          <a:prstGeom prst="rect">
            <a:avLst/>
          </a:prstGeom>
          <a:solidFill>
            <a:schemeClr val="accent6"/>
          </a:solidFill>
          <a:ln w="9525">
            <a:noFill/>
            <a:miter lim="800000"/>
            <a:headEnd/>
            <a:tailEnd/>
          </a:ln>
          <a:effectLst/>
        </p:spPr>
        <p:txBody>
          <a:bodyPr wrap="square">
            <a:spAutoFit/>
          </a:bodyPr>
          <a:lstStyle/>
          <a:p>
            <a:r>
              <a:rPr kumimoji="1" lang="zh-CN" altLang="en-US" sz="2800" dirty="0">
                <a:solidFill>
                  <a:schemeClr val="bg1"/>
                </a:solidFill>
                <a:ea typeface="黑体" pitchFamily="2" charset="-122"/>
              </a:rPr>
              <a:t>网络核心部分</a:t>
            </a:r>
          </a:p>
        </p:txBody>
      </p:sp>
      <p:sp>
        <p:nvSpPr>
          <p:cNvPr id="128" name="Line 46"/>
          <p:cNvSpPr>
            <a:spLocks noChangeShapeType="1"/>
          </p:cNvSpPr>
          <p:nvPr/>
        </p:nvSpPr>
        <p:spPr bwMode="auto">
          <a:xfrm>
            <a:off x="3509876" y="3246029"/>
            <a:ext cx="2190837" cy="20252"/>
          </a:xfrm>
          <a:prstGeom prst="line">
            <a:avLst/>
          </a:prstGeom>
          <a:noFill/>
          <a:ln w="9525">
            <a:solidFill>
              <a:schemeClr val="tx1"/>
            </a:solidFill>
            <a:round/>
            <a:headEnd/>
            <a:tailEnd/>
          </a:ln>
          <a:effectLst/>
        </p:spPr>
        <p:txBody>
          <a:bodyPr/>
          <a:lstStyle/>
          <a:p>
            <a:endParaRPr lang="zh-CN" altLang="en-US"/>
          </a:p>
        </p:txBody>
      </p:sp>
    </p:spTree>
    <p:extLst>
      <p:ext uri="{BB962C8B-B14F-4D97-AF65-F5344CB8AC3E}">
        <p14:creationId xmlns:p14="http://schemas.microsoft.com/office/powerpoint/2010/main" val="2790228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74699" y="352424"/>
            <a:ext cx="6238875" cy="429419"/>
          </a:xfrm>
        </p:spPr>
        <p:txBody>
          <a:bodyPr/>
          <a:lstStyle/>
          <a:p>
            <a:r>
              <a:rPr lang="zh-CN" altLang="en-US" dirty="0"/>
              <a:t>分组交换的优点</a:t>
            </a:r>
          </a:p>
        </p:txBody>
      </p:sp>
      <p:sp>
        <p:nvSpPr>
          <p:cNvPr id="22" name="矩形 21"/>
          <p:cNvSpPr/>
          <p:nvPr/>
        </p:nvSpPr>
        <p:spPr>
          <a:xfrm>
            <a:off x="201365" y="1779472"/>
            <a:ext cx="11765210" cy="710067"/>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FFFFFF"/>
              </a:solidFill>
              <a:effectLst/>
              <a:uLnTx/>
              <a:uFillTx/>
              <a:latin typeface="Arial"/>
              <a:ea typeface="微软雅黑"/>
              <a:cs typeface="+mn-cs"/>
            </a:endParaRPr>
          </a:p>
        </p:txBody>
      </p:sp>
      <p:sp>
        <p:nvSpPr>
          <p:cNvPr id="23" name="内容占位符 2"/>
          <p:cNvSpPr txBox="1">
            <a:spLocks/>
          </p:cNvSpPr>
          <p:nvPr/>
        </p:nvSpPr>
        <p:spPr>
          <a:xfrm>
            <a:off x="201366" y="1823741"/>
            <a:ext cx="10244384" cy="665798"/>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a:solidFill>
                  <a:srgbClr val="000000">
                    <a:lumMod val="85000"/>
                    <a:lumOff val="15000"/>
                  </a:srgbClr>
                </a:solidFill>
              </a:rPr>
              <a:t>动态分配传输带宽，对通信链路是逐段占用。 </a:t>
            </a:r>
            <a:endParaRPr kumimoji="0" lang="zh-CN" altLang="en-US" b="0" i="0" u="none" strike="noStrike" kern="1200" cap="none" spc="0" normalizeH="0" baseline="0" noProof="0" dirty="0">
              <a:ln>
                <a:noFill/>
              </a:ln>
              <a:solidFill>
                <a:srgbClr val="000000">
                  <a:lumMod val="85000"/>
                  <a:lumOff val="15000"/>
                </a:srgbClr>
              </a:solidFill>
              <a:effectLst/>
              <a:uLnTx/>
              <a:uFillTx/>
            </a:endParaRPr>
          </a:p>
        </p:txBody>
      </p:sp>
      <p:sp>
        <p:nvSpPr>
          <p:cNvPr id="24" name="内容占位符 3"/>
          <p:cNvSpPr txBox="1">
            <a:spLocks/>
          </p:cNvSpPr>
          <p:nvPr/>
        </p:nvSpPr>
        <p:spPr>
          <a:xfrm>
            <a:off x="201365" y="1249915"/>
            <a:ext cx="11765210" cy="464457"/>
          </a:xfrm>
          <a:prstGeom prst="rect">
            <a:avLst/>
          </a:prstGeom>
          <a:solidFill>
            <a:srgbClr val="A6B727"/>
          </a:solidFill>
        </p:spPr>
        <p:txBody>
          <a:bodyPr>
            <a:normAutofit lnSpcReduction="10000"/>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zh-CN" altLang="en-US" dirty="0">
                <a:solidFill>
                  <a:srgbClr val="FFFFFF"/>
                </a:solidFill>
              </a:rPr>
              <a:t>   高效</a:t>
            </a: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5" name="矩形 24"/>
          <p:cNvSpPr/>
          <p:nvPr/>
        </p:nvSpPr>
        <p:spPr>
          <a:xfrm>
            <a:off x="201365" y="3133435"/>
            <a:ext cx="11765210" cy="676565"/>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6" name="内容占位符 3"/>
          <p:cNvSpPr txBox="1">
            <a:spLocks/>
          </p:cNvSpPr>
          <p:nvPr/>
        </p:nvSpPr>
        <p:spPr>
          <a:xfrm>
            <a:off x="201365" y="2590800"/>
            <a:ext cx="11765210" cy="464457"/>
          </a:xfrm>
          <a:prstGeom prst="rect">
            <a:avLst/>
          </a:prstGeom>
          <a:solidFill>
            <a:srgbClr val="F69200"/>
          </a:solidFill>
        </p:spPr>
        <p:txBody>
          <a:bodyPr vert="horz" lIns="121917" tIns="60958" rIns="121917" bIns="60958" rtlCol="0">
            <a:normAutofit lnSpcReduction="10000"/>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0"/>
            <a:r>
              <a:rPr lang="zh-CN" altLang="en-US" dirty="0">
                <a:solidFill>
                  <a:srgbClr val="FFFFFF"/>
                </a:solidFill>
              </a:rPr>
              <a:t>   灵活</a:t>
            </a:r>
            <a:endParaRPr kumimoji="0" lang="zh-CN" altLang="en-US" sz="20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7" name="内容占位符 2"/>
          <p:cNvSpPr txBox="1">
            <a:spLocks/>
          </p:cNvSpPr>
          <p:nvPr/>
        </p:nvSpPr>
        <p:spPr>
          <a:xfrm>
            <a:off x="201364" y="3154949"/>
            <a:ext cx="10015785" cy="655051"/>
          </a:xfrm>
          <a:prstGeom prst="rect">
            <a:avLst/>
          </a:prstGeom>
        </p:spPr>
        <p:txBody>
          <a:bodyPr vert="horz" lIns="91440" tIns="45720" rIns="91440" bIns="45720" rtlCol="0">
            <a:noAutofit/>
          </a:bodyPr>
          <a:lstStyle>
            <a:defPPr>
              <a:defRPr lang="en-US"/>
            </a:defPPr>
            <a:lvl1pPr marL="360000" lvl="0" indent="-360000" defTabSz="914400">
              <a:lnSpc>
                <a:spcPct val="130000"/>
              </a:lnSpc>
              <a:spcBef>
                <a:spcPts val="300"/>
              </a:spcBef>
              <a:buFont typeface="Wingdings" pitchFamily="2" charset="2"/>
              <a:buChar char="l"/>
              <a:defRPr sz="2000">
                <a:solidFill>
                  <a:srgbClr val="000000">
                    <a:lumMod val="85000"/>
                    <a:lumOff val="15000"/>
                  </a:srgbClr>
                </a:solidFill>
                <a:latin typeface="微软雅黑" pitchFamily="34" charset="-122"/>
                <a:ea typeface="微软雅黑" pitchFamily="34" charset="-122"/>
              </a:defRPr>
            </a:lvl1pPr>
            <a:lvl2pPr marL="685800" indent="-228600" defTabSz="914400">
              <a:lnSpc>
                <a:spcPct val="130000"/>
              </a:lnSpc>
              <a:spcBef>
                <a:spcPts val="200"/>
              </a:spcBef>
              <a:buClr>
                <a:schemeClr val="tx1">
                  <a:lumMod val="85000"/>
                  <a:lumOff val="15000"/>
                </a:schemeClr>
              </a:buClr>
              <a:buFont typeface="Wingdings" pitchFamily="2" charset="2"/>
              <a:buChar char=""/>
              <a:defRPr sz="1800">
                <a:solidFill>
                  <a:schemeClr val="tx1">
                    <a:lumMod val="85000"/>
                    <a:lumOff val="15000"/>
                  </a:schemeClr>
                </a:solidFill>
                <a:latin typeface="微软雅黑" pitchFamily="34" charset="-122"/>
                <a:ea typeface="微软雅黑" pitchFamily="34" charset="-122"/>
              </a:defRPr>
            </a:lvl2pPr>
            <a:lvl3pPr marL="1143000" indent="-228600" defTabSz="914400">
              <a:lnSpc>
                <a:spcPct val="130000"/>
              </a:lnSpc>
              <a:spcBef>
                <a:spcPts val="500"/>
              </a:spcBef>
              <a:buFont typeface="Arial" panose="020B0604020202020204" pitchFamily="34" charset="0"/>
              <a:buChar char="•"/>
              <a:defRPr sz="1800">
                <a:solidFill>
                  <a:schemeClr val="tx1">
                    <a:lumMod val="85000"/>
                    <a:lumOff val="15000"/>
                  </a:schemeClr>
                </a:solidFill>
              </a:defRPr>
            </a:lvl3pPr>
            <a:lvl4pPr marL="1600200" indent="-228600" defTabSz="914400">
              <a:lnSpc>
                <a:spcPct val="130000"/>
              </a:lnSpc>
              <a:spcBef>
                <a:spcPts val="500"/>
              </a:spcBef>
              <a:buFont typeface="Arial" panose="020B0604020202020204" pitchFamily="34" charset="0"/>
              <a:buChar char="•"/>
              <a:defRPr sz="1800"/>
            </a:lvl4pPr>
            <a:lvl5pPr marL="2057400" indent="-228600" defTabSz="914400">
              <a:lnSpc>
                <a:spcPct val="130000"/>
              </a:lnSpc>
              <a:spcBef>
                <a:spcPts val="500"/>
              </a:spcBef>
              <a:buFont typeface="Arial" panose="020B0604020202020204" pitchFamily="34" charset="0"/>
              <a:buChar char="•"/>
              <a:defRPr sz="18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r>
              <a:rPr lang="zh-CN" altLang="en-US" dirty="0"/>
              <a:t>以分组为传送单位和查找路由。</a:t>
            </a:r>
          </a:p>
        </p:txBody>
      </p:sp>
      <p:sp>
        <p:nvSpPr>
          <p:cNvPr id="29" name="矩形 28"/>
          <p:cNvSpPr/>
          <p:nvPr/>
        </p:nvSpPr>
        <p:spPr>
          <a:xfrm>
            <a:off x="201365" y="4429629"/>
            <a:ext cx="11765210" cy="752765"/>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0" name="内容占位符 3"/>
          <p:cNvSpPr txBox="1">
            <a:spLocks/>
          </p:cNvSpPr>
          <p:nvPr/>
        </p:nvSpPr>
        <p:spPr>
          <a:xfrm>
            <a:off x="201365" y="3886994"/>
            <a:ext cx="11765210" cy="464457"/>
          </a:xfrm>
          <a:prstGeom prst="rect">
            <a:avLst/>
          </a:prstGeom>
          <a:solidFill>
            <a:srgbClr val="838383"/>
          </a:solidFill>
        </p:spPr>
        <p:txBody>
          <a:bodyPr vert="horz" lIns="121917" tIns="60958" rIns="121917" bIns="60958" rtlCol="0">
            <a:normAutofit lnSpcReduction="10000"/>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0"/>
            <a:r>
              <a:rPr lang="zh-CN" altLang="en-US" dirty="0">
                <a:solidFill>
                  <a:srgbClr val="FFFFFF"/>
                </a:solidFill>
              </a:rPr>
              <a:t>   迅速</a:t>
            </a:r>
            <a:endParaRPr kumimoji="0" lang="zh-CN" altLang="en-US" sz="20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32" name="内容占位符 2"/>
          <p:cNvSpPr txBox="1">
            <a:spLocks/>
          </p:cNvSpPr>
          <p:nvPr/>
        </p:nvSpPr>
        <p:spPr>
          <a:xfrm>
            <a:off x="201365" y="4451143"/>
            <a:ext cx="11765210" cy="731251"/>
          </a:xfrm>
          <a:prstGeom prst="rect">
            <a:avLst/>
          </a:prstGeom>
        </p:spPr>
        <p:txBody>
          <a:bodyPr vert="horz" lIns="91440" tIns="45720" rIns="91440" bIns="45720" rtlCol="0">
            <a:noAutofit/>
          </a:bodyPr>
          <a:lstStyle>
            <a:defPPr>
              <a:defRPr lang="en-US"/>
            </a:defPPr>
            <a:lvl1pPr marL="360000" lvl="0" indent="-360000" defTabSz="914400">
              <a:lnSpc>
                <a:spcPct val="130000"/>
              </a:lnSpc>
              <a:spcBef>
                <a:spcPts val="300"/>
              </a:spcBef>
              <a:buFont typeface="Wingdings" pitchFamily="2" charset="2"/>
              <a:buChar char="l"/>
              <a:defRPr sz="2000">
                <a:solidFill>
                  <a:srgbClr val="000000">
                    <a:lumMod val="85000"/>
                    <a:lumOff val="15000"/>
                  </a:srgbClr>
                </a:solidFill>
                <a:latin typeface="微软雅黑" pitchFamily="34" charset="-122"/>
                <a:ea typeface="微软雅黑" pitchFamily="34" charset="-122"/>
              </a:defRPr>
            </a:lvl1pPr>
            <a:lvl2pPr marL="685800" indent="-228600" defTabSz="914400">
              <a:lnSpc>
                <a:spcPct val="130000"/>
              </a:lnSpc>
              <a:spcBef>
                <a:spcPts val="200"/>
              </a:spcBef>
              <a:buClr>
                <a:schemeClr val="tx1">
                  <a:lumMod val="85000"/>
                  <a:lumOff val="15000"/>
                </a:schemeClr>
              </a:buClr>
              <a:buFont typeface="Wingdings" pitchFamily="2" charset="2"/>
              <a:buChar char=""/>
              <a:defRPr sz="1800">
                <a:solidFill>
                  <a:schemeClr val="tx1">
                    <a:lumMod val="85000"/>
                    <a:lumOff val="15000"/>
                  </a:schemeClr>
                </a:solidFill>
                <a:latin typeface="微软雅黑" pitchFamily="34" charset="-122"/>
                <a:ea typeface="微软雅黑" pitchFamily="34" charset="-122"/>
              </a:defRPr>
            </a:lvl2pPr>
            <a:lvl3pPr marL="1143000" indent="-228600" defTabSz="914400">
              <a:lnSpc>
                <a:spcPct val="130000"/>
              </a:lnSpc>
              <a:spcBef>
                <a:spcPts val="500"/>
              </a:spcBef>
              <a:buFont typeface="Arial" panose="020B0604020202020204" pitchFamily="34" charset="0"/>
              <a:buChar char="•"/>
              <a:defRPr sz="1800">
                <a:solidFill>
                  <a:schemeClr val="tx1">
                    <a:lumMod val="85000"/>
                    <a:lumOff val="15000"/>
                  </a:schemeClr>
                </a:solidFill>
              </a:defRPr>
            </a:lvl3pPr>
            <a:lvl4pPr marL="1600200" indent="-228600" defTabSz="914400">
              <a:lnSpc>
                <a:spcPct val="130000"/>
              </a:lnSpc>
              <a:spcBef>
                <a:spcPts val="500"/>
              </a:spcBef>
              <a:buFont typeface="Arial" panose="020B0604020202020204" pitchFamily="34" charset="0"/>
              <a:buChar char="•"/>
              <a:defRPr sz="1800"/>
            </a:lvl4pPr>
            <a:lvl5pPr marL="2057400" indent="-228600" defTabSz="914400">
              <a:lnSpc>
                <a:spcPct val="130000"/>
              </a:lnSpc>
              <a:spcBef>
                <a:spcPts val="500"/>
              </a:spcBef>
              <a:buFont typeface="Arial" panose="020B0604020202020204" pitchFamily="34" charset="0"/>
              <a:buChar char="•"/>
              <a:defRPr sz="18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r>
              <a:rPr lang="zh-CN" altLang="en-US" dirty="0"/>
              <a:t>不必先建立连接就能向其他主机发送分组。</a:t>
            </a:r>
          </a:p>
        </p:txBody>
      </p:sp>
      <p:sp>
        <p:nvSpPr>
          <p:cNvPr id="33" name="矩形 32"/>
          <p:cNvSpPr/>
          <p:nvPr/>
        </p:nvSpPr>
        <p:spPr>
          <a:xfrm>
            <a:off x="201365" y="5801229"/>
            <a:ext cx="11765210" cy="752765"/>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4" name="内容占位符 3"/>
          <p:cNvSpPr txBox="1">
            <a:spLocks/>
          </p:cNvSpPr>
          <p:nvPr/>
        </p:nvSpPr>
        <p:spPr>
          <a:xfrm>
            <a:off x="201365" y="5258594"/>
            <a:ext cx="11765210" cy="464457"/>
          </a:xfrm>
          <a:prstGeom prst="rect">
            <a:avLst/>
          </a:prstGeom>
          <a:solidFill>
            <a:srgbClr val="1A8ABC"/>
          </a:solidFill>
        </p:spPr>
        <p:txBody>
          <a:bodyPr vert="horz" lIns="121917" tIns="60958" rIns="121917" bIns="60958" rtlCol="0">
            <a:normAutofit lnSpcReduction="10000"/>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0"/>
            <a:r>
              <a:rPr lang="zh-CN" altLang="en-US" dirty="0">
                <a:solidFill>
                  <a:srgbClr val="FFFFFF"/>
                </a:solidFill>
              </a:rPr>
              <a:t>   可靠</a:t>
            </a:r>
            <a:endParaRPr kumimoji="0" lang="zh-CN" altLang="en-US" sz="20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0" name="内容占位符 2"/>
          <p:cNvSpPr txBox="1">
            <a:spLocks/>
          </p:cNvSpPr>
          <p:nvPr/>
        </p:nvSpPr>
        <p:spPr>
          <a:xfrm>
            <a:off x="201365" y="5822743"/>
            <a:ext cx="11765210" cy="731251"/>
          </a:xfrm>
          <a:prstGeom prst="rect">
            <a:avLst/>
          </a:prstGeom>
        </p:spPr>
        <p:txBody>
          <a:bodyPr vert="horz" lIns="91440" tIns="45720" rIns="91440" bIns="45720" rtlCol="0">
            <a:noAutofit/>
          </a:bodyPr>
          <a:lstStyle>
            <a:defPPr>
              <a:defRPr lang="en-US"/>
            </a:defPPr>
            <a:lvl1pPr marL="360000" lvl="0" indent="-360000" defTabSz="914400">
              <a:lnSpc>
                <a:spcPct val="130000"/>
              </a:lnSpc>
              <a:spcBef>
                <a:spcPts val="300"/>
              </a:spcBef>
              <a:buFont typeface="Wingdings" pitchFamily="2" charset="2"/>
              <a:buChar char="l"/>
              <a:defRPr sz="2000">
                <a:solidFill>
                  <a:srgbClr val="000000">
                    <a:lumMod val="85000"/>
                    <a:lumOff val="15000"/>
                  </a:srgbClr>
                </a:solidFill>
                <a:latin typeface="微软雅黑" pitchFamily="34" charset="-122"/>
                <a:ea typeface="微软雅黑" pitchFamily="34" charset="-122"/>
              </a:defRPr>
            </a:lvl1pPr>
            <a:lvl2pPr marL="685800" indent="-228600" defTabSz="914400">
              <a:lnSpc>
                <a:spcPct val="130000"/>
              </a:lnSpc>
              <a:spcBef>
                <a:spcPts val="200"/>
              </a:spcBef>
              <a:buClr>
                <a:schemeClr val="tx1">
                  <a:lumMod val="85000"/>
                  <a:lumOff val="15000"/>
                </a:schemeClr>
              </a:buClr>
              <a:buFont typeface="Wingdings" pitchFamily="2" charset="2"/>
              <a:buChar char=""/>
              <a:defRPr sz="1800">
                <a:solidFill>
                  <a:schemeClr val="tx1">
                    <a:lumMod val="85000"/>
                    <a:lumOff val="15000"/>
                  </a:schemeClr>
                </a:solidFill>
                <a:latin typeface="微软雅黑" pitchFamily="34" charset="-122"/>
                <a:ea typeface="微软雅黑" pitchFamily="34" charset="-122"/>
              </a:defRPr>
            </a:lvl2pPr>
            <a:lvl3pPr marL="1143000" indent="-228600" defTabSz="914400">
              <a:lnSpc>
                <a:spcPct val="130000"/>
              </a:lnSpc>
              <a:spcBef>
                <a:spcPts val="500"/>
              </a:spcBef>
              <a:buFont typeface="Arial" panose="020B0604020202020204" pitchFamily="34" charset="0"/>
              <a:buChar char="•"/>
              <a:defRPr sz="1800">
                <a:solidFill>
                  <a:schemeClr val="tx1">
                    <a:lumMod val="85000"/>
                    <a:lumOff val="15000"/>
                  </a:schemeClr>
                </a:solidFill>
              </a:defRPr>
            </a:lvl3pPr>
            <a:lvl4pPr marL="1600200" indent="-228600" defTabSz="914400">
              <a:lnSpc>
                <a:spcPct val="130000"/>
              </a:lnSpc>
              <a:spcBef>
                <a:spcPts val="500"/>
              </a:spcBef>
              <a:buFont typeface="Arial" panose="020B0604020202020204" pitchFamily="34" charset="0"/>
              <a:buChar char="•"/>
              <a:defRPr sz="1800"/>
            </a:lvl4pPr>
            <a:lvl5pPr marL="2057400" indent="-228600" defTabSz="914400">
              <a:lnSpc>
                <a:spcPct val="130000"/>
              </a:lnSpc>
              <a:spcBef>
                <a:spcPts val="500"/>
              </a:spcBef>
              <a:buFont typeface="Arial" panose="020B0604020202020204" pitchFamily="34" charset="0"/>
              <a:buChar char="•"/>
              <a:defRPr sz="18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r>
              <a:rPr lang="zh-CN" altLang="en-US" dirty="0"/>
              <a:t>保证可靠性的网络协议；分布式的路由选择协议使网络有很好的生存性</a:t>
            </a:r>
            <a:r>
              <a:rPr lang="en-US" altLang="zh-CN" dirty="0"/>
              <a:t>.</a:t>
            </a:r>
            <a:endParaRPr lang="zh-CN" altLang="en-US" dirty="0"/>
          </a:p>
        </p:txBody>
      </p:sp>
    </p:spTree>
    <p:extLst>
      <p:ext uri="{BB962C8B-B14F-4D97-AF65-F5344CB8AC3E}">
        <p14:creationId xmlns:p14="http://schemas.microsoft.com/office/powerpoint/2010/main" val="309546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animBg="1"/>
      <p:bldP spid="26" grpId="0" animBg="1"/>
      <p:bldP spid="27" grpId="0"/>
      <p:bldP spid="29" grpId="0" animBg="1"/>
      <p:bldP spid="30" grpId="0" animBg="1"/>
      <p:bldP spid="32" grpId="0"/>
      <p:bldP spid="33" grpId="0" animBg="1"/>
      <p:bldP spid="34" grpId="0" animBg="1"/>
      <p:bldP spid="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74699" y="352424"/>
            <a:ext cx="6238875" cy="429419"/>
          </a:xfrm>
        </p:spPr>
        <p:txBody>
          <a:bodyPr/>
          <a:lstStyle/>
          <a:p>
            <a:r>
              <a:rPr lang="zh-CN" altLang="en-US" dirty="0"/>
              <a:t>分组交换带来的问题</a:t>
            </a:r>
          </a:p>
        </p:txBody>
      </p:sp>
      <p:cxnSp>
        <p:nvCxnSpPr>
          <p:cNvPr id="16" name="直接连接符 15"/>
          <p:cNvCxnSpPr/>
          <p:nvPr/>
        </p:nvCxnSpPr>
        <p:spPr>
          <a:xfrm>
            <a:off x="1146175" y="838994"/>
            <a:ext cx="1" cy="6020594"/>
          </a:xfrm>
          <a:prstGeom prst="line">
            <a:avLst/>
          </a:prstGeom>
          <a:noFill/>
          <a:ln w="38100" cap="flat" cmpd="sng" algn="ctr">
            <a:solidFill>
              <a:schemeClr val="bg1">
                <a:lumMod val="50000"/>
              </a:schemeClr>
            </a:solidFill>
            <a:prstDash val="solid"/>
            <a:miter lim="800000"/>
          </a:ln>
          <a:effectLst/>
        </p:spPr>
      </p:cxnSp>
      <p:sp>
        <p:nvSpPr>
          <p:cNvPr id="28" name="内容占位符 4"/>
          <p:cNvSpPr txBox="1">
            <a:spLocks/>
          </p:cNvSpPr>
          <p:nvPr/>
        </p:nvSpPr>
        <p:spPr>
          <a:xfrm>
            <a:off x="149" y="1753394"/>
            <a:ext cx="12209087"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cxnSp>
        <p:nvCxnSpPr>
          <p:cNvPr id="35" name="直接连接符 34"/>
          <p:cNvCxnSpPr/>
          <p:nvPr/>
        </p:nvCxnSpPr>
        <p:spPr>
          <a:xfrm>
            <a:off x="11052175" y="811101"/>
            <a:ext cx="1" cy="6020594"/>
          </a:xfrm>
          <a:prstGeom prst="line">
            <a:avLst/>
          </a:prstGeom>
          <a:noFill/>
          <a:ln w="38100" cap="flat" cmpd="sng" algn="ctr">
            <a:solidFill>
              <a:schemeClr val="bg1">
                <a:lumMod val="50000"/>
              </a:schemeClr>
            </a:solidFill>
            <a:prstDash val="solid"/>
            <a:miter lim="800000"/>
          </a:ln>
          <a:effectLst/>
        </p:spPr>
      </p:cxnSp>
      <p:sp>
        <p:nvSpPr>
          <p:cNvPr id="36" name="Rectangle 3"/>
          <p:cNvSpPr txBox="1">
            <a:spLocks noChangeArrowheads="1"/>
          </p:cNvSpPr>
          <p:nvPr/>
        </p:nvSpPr>
        <p:spPr>
          <a:xfrm>
            <a:off x="1214397" y="2972594"/>
            <a:ext cx="9609177" cy="20574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pPr>
            <a:r>
              <a:rPr lang="zh-CN" altLang="en-US" dirty="0"/>
              <a:t>分组在各结点存储转发时需要</a:t>
            </a:r>
            <a:r>
              <a:rPr lang="zh-CN" altLang="en-US" dirty="0">
                <a:solidFill>
                  <a:srgbClr val="C00000"/>
                </a:solidFill>
              </a:rPr>
              <a:t>排队</a:t>
            </a:r>
            <a:r>
              <a:rPr lang="zh-CN" altLang="en-US" dirty="0"/>
              <a:t>，这就会造成一定的</a:t>
            </a:r>
            <a:r>
              <a:rPr lang="zh-CN" altLang="en-US" dirty="0">
                <a:solidFill>
                  <a:srgbClr val="C00000"/>
                </a:solidFill>
              </a:rPr>
              <a:t>时延</a:t>
            </a:r>
            <a:r>
              <a:rPr lang="zh-CN" altLang="en-US" dirty="0"/>
              <a:t>。 </a:t>
            </a:r>
          </a:p>
          <a:p>
            <a:pPr>
              <a:lnSpc>
                <a:spcPct val="150000"/>
              </a:lnSpc>
            </a:pPr>
            <a:r>
              <a:rPr lang="zh-CN" altLang="en-US" dirty="0"/>
              <a:t>分组必须携带的首部（里面有必不可少的控制信息）也造成了一定的</a:t>
            </a:r>
            <a:r>
              <a:rPr lang="zh-CN" altLang="en-US" dirty="0">
                <a:solidFill>
                  <a:srgbClr val="C00000"/>
                </a:solidFill>
              </a:rPr>
              <a:t>开销</a:t>
            </a:r>
            <a:r>
              <a:rPr lang="zh-CN" altLang="en-US" dirty="0"/>
              <a:t>。</a:t>
            </a:r>
            <a:endParaRPr lang="en-US" altLang="zh-CN" dirty="0"/>
          </a:p>
          <a:p>
            <a:pPr>
              <a:lnSpc>
                <a:spcPct val="150000"/>
              </a:lnSpc>
            </a:pPr>
            <a:r>
              <a:rPr lang="zh-CN" altLang="en-US" dirty="0"/>
              <a:t>无法确保通信时端到端所需的带宽，在通信量较大时可能造成</a:t>
            </a:r>
            <a:r>
              <a:rPr lang="zh-CN" altLang="en-US" dirty="0">
                <a:solidFill>
                  <a:srgbClr val="C00000"/>
                </a:solidFill>
              </a:rPr>
              <a:t>网络拥塞</a:t>
            </a:r>
            <a:r>
              <a:rPr lang="zh-CN" altLang="en-US" dirty="0"/>
              <a:t>。</a:t>
            </a:r>
          </a:p>
        </p:txBody>
      </p:sp>
      <p:sp>
        <p:nvSpPr>
          <p:cNvPr id="37" name="矩形 36"/>
          <p:cNvSpPr/>
          <p:nvPr/>
        </p:nvSpPr>
        <p:spPr>
          <a:xfrm>
            <a:off x="0" y="5791994"/>
            <a:ext cx="12209236" cy="10675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flipH="1">
            <a:off x="8461375" y="983857"/>
            <a:ext cx="3229725" cy="1301644"/>
            <a:chOff x="-8805" y="5407865"/>
            <a:chExt cx="3213509" cy="1301644"/>
          </a:xfrm>
        </p:grpSpPr>
        <p:sp>
          <p:nvSpPr>
            <p:cNvPr id="39" name="矩形 38"/>
            <p:cNvSpPr/>
            <p:nvPr/>
          </p:nvSpPr>
          <p:spPr>
            <a:xfrm>
              <a:off x="2015764"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66888"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805" y="5666360"/>
              <a:ext cx="495299"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339571" y="6008462"/>
              <a:ext cx="266702" cy="2872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015764" y="642229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606273" y="540786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882413" y="5721244"/>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flipV="1">
              <a:off x="1173740" y="6008462"/>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048494" y="6292362"/>
              <a:ext cx="156210" cy="135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9304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74699" y="352424"/>
            <a:ext cx="6238875" cy="429419"/>
          </a:xfrm>
        </p:spPr>
        <p:txBody>
          <a:bodyPr/>
          <a:lstStyle/>
          <a:p>
            <a:r>
              <a:rPr lang="zh-CN" altLang="en-US" dirty="0"/>
              <a:t>存储转发原理并非完全新的概念 </a:t>
            </a:r>
          </a:p>
        </p:txBody>
      </p:sp>
      <p:cxnSp>
        <p:nvCxnSpPr>
          <p:cNvPr id="16" name="直接连接符 15"/>
          <p:cNvCxnSpPr/>
          <p:nvPr/>
        </p:nvCxnSpPr>
        <p:spPr>
          <a:xfrm>
            <a:off x="1146175" y="1829594"/>
            <a:ext cx="1" cy="5029994"/>
          </a:xfrm>
          <a:prstGeom prst="line">
            <a:avLst/>
          </a:prstGeom>
          <a:noFill/>
          <a:ln w="38100" cap="flat" cmpd="sng" algn="ctr">
            <a:solidFill>
              <a:srgbClr val="FF0000"/>
            </a:solidFill>
            <a:prstDash val="solid"/>
            <a:miter lim="800000"/>
          </a:ln>
          <a:effectLst/>
        </p:spPr>
      </p:cxnSp>
      <p:sp>
        <p:nvSpPr>
          <p:cNvPr id="28" name="内容占位符 4"/>
          <p:cNvSpPr txBox="1">
            <a:spLocks/>
          </p:cNvSpPr>
          <p:nvPr/>
        </p:nvSpPr>
        <p:spPr>
          <a:xfrm>
            <a:off x="-10737" y="2439194"/>
            <a:ext cx="12209087" cy="45719"/>
          </a:xfrm>
          <a:prstGeom prst="rect">
            <a:avLst/>
          </a:prstGeom>
          <a:solidFill>
            <a:schemeClr val="accent5"/>
          </a:solidFill>
          <a:ln>
            <a:noFill/>
          </a:ln>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endParaRPr>
          </a:p>
        </p:txBody>
      </p:sp>
      <p:cxnSp>
        <p:nvCxnSpPr>
          <p:cNvPr id="35" name="直接连接符 34"/>
          <p:cNvCxnSpPr/>
          <p:nvPr/>
        </p:nvCxnSpPr>
        <p:spPr>
          <a:xfrm>
            <a:off x="11045151" y="1829594"/>
            <a:ext cx="7025" cy="5002101"/>
          </a:xfrm>
          <a:prstGeom prst="line">
            <a:avLst/>
          </a:prstGeom>
          <a:noFill/>
          <a:ln w="38100" cap="flat" cmpd="sng" algn="ctr">
            <a:solidFill>
              <a:srgbClr val="FF0000"/>
            </a:solidFill>
            <a:prstDash val="solid"/>
            <a:miter lim="800000"/>
          </a:ln>
          <a:effectLst/>
        </p:spPr>
      </p:cxnSp>
      <p:sp>
        <p:nvSpPr>
          <p:cNvPr id="36" name="Rectangle 3"/>
          <p:cNvSpPr txBox="1">
            <a:spLocks noChangeArrowheads="1"/>
          </p:cNvSpPr>
          <p:nvPr/>
        </p:nvSpPr>
        <p:spPr>
          <a:xfrm>
            <a:off x="1152275" y="3049966"/>
            <a:ext cx="9609177" cy="20574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pPr>
            <a:r>
              <a:rPr lang="zh-CN" altLang="en-US" dirty="0"/>
              <a:t>在 </a:t>
            </a:r>
            <a:r>
              <a:rPr lang="en-US" altLang="zh-CN" dirty="0"/>
              <a:t>20 </a:t>
            </a:r>
            <a:r>
              <a:rPr lang="zh-CN" altLang="en-US" dirty="0"/>
              <a:t>世纪 </a:t>
            </a:r>
            <a:r>
              <a:rPr lang="en-US" altLang="zh-CN" dirty="0"/>
              <a:t>40 </a:t>
            </a:r>
            <a:r>
              <a:rPr lang="zh-CN" altLang="en-US" dirty="0"/>
              <a:t>年代，电报通信也采用了基于人工存储转发原理的报文交换</a:t>
            </a:r>
            <a:r>
              <a:rPr lang="en-US" altLang="zh-CN" dirty="0"/>
              <a:t>(message switching)</a:t>
            </a:r>
            <a:r>
              <a:rPr lang="zh-CN" altLang="en-US" dirty="0"/>
              <a:t>。 </a:t>
            </a:r>
          </a:p>
          <a:p>
            <a:pPr>
              <a:lnSpc>
                <a:spcPct val="150000"/>
              </a:lnSpc>
            </a:pPr>
            <a:r>
              <a:rPr lang="zh-CN" altLang="en-US" dirty="0"/>
              <a:t>报文交换虽然采用的是人工方式，但原理上就是存储转发。</a:t>
            </a:r>
          </a:p>
        </p:txBody>
      </p:sp>
      <p:sp>
        <p:nvSpPr>
          <p:cNvPr id="37" name="矩形 36"/>
          <p:cNvSpPr/>
          <p:nvPr/>
        </p:nvSpPr>
        <p:spPr>
          <a:xfrm>
            <a:off x="0" y="5791994"/>
            <a:ext cx="12209236" cy="10675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flipH="1">
            <a:off x="9003938" y="4992480"/>
            <a:ext cx="3229725" cy="1301644"/>
            <a:chOff x="-8805" y="5407865"/>
            <a:chExt cx="3213509" cy="1301644"/>
          </a:xfrm>
        </p:grpSpPr>
        <p:sp>
          <p:nvSpPr>
            <p:cNvPr id="39" name="矩形 38"/>
            <p:cNvSpPr/>
            <p:nvPr/>
          </p:nvSpPr>
          <p:spPr>
            <a:xfrm>
              <a:off x="2015764"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66888"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805" y="5666360"/>
              <a:ext cx="495299"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339571" y="6008462"/>
              <a:ext cx="266702" cy="2872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015764" y="642229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606273" y="540786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882413" y="5721244"/>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flipV="1">
              <a:off x="1173740" y="6008462"/>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048494" y="6292362"/>
              <a:ext cx="156210" cy="135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6187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矩形 245"/>
          <p:cNvSpPr/>
          <p:nvPr/>
        </p:nvSpPr>
        <p:spPr>
          <a:xfrm>
            <a:off x="0" y="827090"/>
            <a:ext cx="3127375" cy="6032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774699" y="352424"/>
            <a:ext cx="6238875" cy="429419"/>
          </a:xfrm>
        </p:spPr>
        <p:txBody>
          <a:bodyPr/>
          <a:lstStyle/>
          <a:p>
            <a:r>
              <a:rPr lang="zh-CN" altLang="en-US" dirty="0"/>
              <a:t>三种交换的比较 </a:t>
            </a:r>
          </a:p>
        </p:txBody>
      </p:sp>
      <p:grpSp>
        <p:nvGrpSpPr>
          <p:cNvPr id="19" name="Group 134"/>
          <p:cNvGrpSpPr>
            <a:grpSpLocks/>
          </p:cNvGrpSpPr>
          <p:nvPr/>
        </p:nvGrpSpPr>
        <p:grpSpPr bwMode="auto">
          <a:xfrm>
            <a:off x="10418602" y="2078828"/>
            <a:ext cx="581025" cy="412750"/>
            <a:chOff x="4653" y="1604"/>
            <a:chExt cx="366" cy="260"/>
          </a:xfrm>
        </p:grpSpPr>
        <p:sp>
          <p:nvSpPr>
            <p:cNvPr id="20" name="AutoShape 4"/>
            <p:cNvSpPr>
              <a:spLocks noChangeArrowheads="1"/>
            </p:cNvSpPr>
            <p:nvPr/>
          </p:nvSpPr>
          <p:spPr bwMode="auto">
            <a:xfrm rot="5400000">
              <a:off x="4733" y="1579"/>
              <a:ext cx="211"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21" name="Text Box 5"/>
            <p:cNvSpPr txBox="1">
              <a:spLocks noChangeArrowheads="1"/>
            </p:cNvSpPr>
            <p:nvPr/>
          </p:nvSpPr>
          <p:spPr bwMode="auto">
            <a:xfrm rot="626605">
              <a:off x="4655" y="1604"/>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dirty="0">
                  <a:solidFill>
                    <a:schemeClr val="bg1"/>
                  </a:solidFill>
                  <a:latin typeface="+mj-ea"/>
                  <a:ea typeface="+mj-ea"/>
                </a:rPr>
                <a:t>P</a:t>
              </a:r>
              <a:r>
                <a:rPr kumimoji="1" lang="en-US" altLang="zh-CN" sz="2000" baseline="-25000" dirty="0">
                  <a:solidFill>
                    <a:schemeClr val="bg1"/>
                  </a:solidFill>
                  <a:latin typeface="+mj-ea"/>
                  <a:ea typeface="+mj-ea"/>
                </a:rPr>
                <a:t>1</a:t>
              </a:r>
              <a:endParaRPr kumimoji="1" lang="en-US" altLang="zh-CN" sz="2000" dirty="0">
                <a:solidFill>
                  <a:schemeClr val="bg1"/>
                </a:solidFill>
                <a:latin typeface="+mj-ea"/>
                <a:ea typeface="+mj-ea"/>
              </a:endParaRPr>
            </a:p>
          </p:txBody>
        </p:sp>
        <p:sp>
          <p:nvSpPr>
            <p:cNvPr id="22"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23"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24"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25" name="Group 135"/>
          <p:cNvGrpSpPr>
            <a:grpSpLocks/>
          </p:cNvGrpSpPr>
          <p:nvPr/>
        </p:nvGrpSpPr>
        <p:grpSpPr bwMode="auto">
          <a:xfrm>
            <a:off x="10404314" y="2362999"/>
            <a:ext cx="588963" cy="412750"/>
            <a:chOff x="4644" y="1783"/>
            <a:chExt cx="371" cy="260"/>
          </a:xfrm>
        </p:grpSpPr>
        <p:sp>
          <p:nvSpPr>
            <p:cNvPr id="26" name="AutoShape 9"/>
            <p:cNvSpPr>
              <a:spLocks noChangeArrowheads="1"/>
            </p:cNvSpPr>
            <p:nvPr/>
          </p:nvSpPr>
          <p:spPr bwMode="auto">
            <a:xfrm rot="5400000">
              <a:off x="4729" y="1758"/>
              <a:ext cx="211"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27" name="Text Box 10"/>
            <p:cNvSpPr txBox="1">
              <a:spLocks noChangeArrowheads="1"/>
            </p:cNvSpPr>
            <p:nvPr/>
          </p:nvSpPr>
          <p:spPr bwMode="auto">
            <a:xfrm rot="626605">
              <a:off x="4644" y="1783"/>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2</a:t>
              </a:r>
              <a:endParaRPr kumimoji="1" lang="en-US" altLang="zh-CN" sz="2000">
                <a:solidFill>
                  <a:schemeClr val="bg1"/>
                </a:solidFill>
                <a:latin typeface="+mj-ea"/>
                <a:ea typeface="+mj-ea"/>
              </a:endParaRPr>
            </a:p>
          </p:txBody>
        </p:sp>
        <p:sp>
          <p:nvSpPr>
            <p:cNvPr id="29"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30"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31"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32" name="Group 136"/>
          <p:cNvGrpSpPr>
            <a:grpSpLocks/>
          </p:cNvGrpSpPr>
          <p:nvPr/>
        </p:nvGrpSpPr>
        <p:grpSpPr bwMode="auto">
          <a:xfrm>
            <a:off x="10410664" y="2651924"/>
            <a:ext cx="587375" cy="403225"/>
            <a:chOff x="4648" y="1965"/>
            <a:chExt cx="370" cy="254"/>
          </a:xfrm>
        </p:grpSpPr>
        <p:sp>
          <p:nvSpPr>
            <p:cNvPr id="33" name="AutoShape 14"/>
            <p:cNvSpPr>
              <a:spLocks noChangeArrowheads="1"/>
            </p:cNvSpPr>
            <p:nvPr/>
          </p:nvSpPr>
          <p:spPr bwMode="auto">
            <a:xfrm rot="5400000">
              <a:off x="4732" y="1934"/>
              <a:ext cx="211"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34" name="Text Box 15"/>
            <p:cNvSpPr txBox="1">
              <a:spLocks noChangeArrowheads="1"/>
            </p:cNvSpPr>
            <p:nvPr/>
          </p:nvSpPr>
          <p:spPr bwMode="auto">
            <a:xfrm rot="626605">
              <a:off x="4648" y="1965"/>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3</a:t>
              </a:r>
              <a:endParaRPr kumimoji="1" lang="en-US" altLang="zh-CN" sz="2000">
                <a:solidFill>
                  <a:schemeClr val="bg1"/>
                </a:solidFill>
                <a:latin typeface="+mj-ea"/>
                <a:ea typeface="+mj-ea"/>
              </a:endParaRPr>
            </a:p>
          </p:txBody>
        </p:sp>
        <p:sp>
          <p:nvSpPr>
            <p:cNvPr id="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49"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50"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51" name="Group 137"/>
          <p:cNvGrpSpPr>
            <a:grpSpLocks/>
          </p:cNvGrpSpPr>
          <p:nvPr/>
        </p:nvGrpSpPr>
        <p:grpSpPr bwMode="auto">
          <a:xfrm>
            <a:off x="10417014" y="2921799"/>
            <a:ext cx="587375" cy="411163"/>
            <a:chOff x="4652" y="2135"/>
            <a:chExt cx="370" cy="259"/>
          </a:xfrm>
        </p:grpSpPr>
        <p:sp>
          <p:nvSpPr>
            <p:cNvPr id="52" name="AutoShape 19"/>
            <p:cNvSpPr>
              <a:spLocks noChangeArrowheads="1"/>
            </p:cNvSpPr>
            <p:nvPr/>
          </p:nvSpPr>
          <p:spPr bwMode="auto">
            <a:xfrm rot="5400000">
              <a:off x="4737" y="2109"/>
              <a:ext cx="210"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53" name="Text Box 20"/>
            <p:cNvSpPr txBox="1">
              <a:spLocks noChangeArrowheads="1"/>
            </p:cNvSpPr>
            <p:nvPr/>
          </p:nvSpPr>
          <p:spPr bwMode="auto">
            <a:xfrm rot="626605">
              <a:off x="4652" y="2135"/>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4</a:t>
              </a:r>
              <a:endParaRPr kumimoji="1" lang="en-US" altLang="zh-CN" sz="2000">
                <a:solidFill>
                  <a:schemeClr val="bg1"/>
                </a:solidFill>
                <a:latin typeface="+mj-ea"/>
                <a:ea typeface="+mj-ea"/>
              </a:endParaRPr>
            </a:p>
          </p:txBody>
        </p:sp>
        <p:sp>
          <p:nvSpPr>
            <p:cNvPr id="54"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55"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56"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57" name="Group 139"/>
          <p:cNvGrpSpPr>
            <a:grpSpLocks/>
          </p:cNvGrpSpPr>
          <p:nvPr/>
        </p:nvGrpSpPr>
        <p:grpSpPr bwMode="auto">
          <a:xfrm>
            <a:off x="10977408" y="2474123"/>
            <a:ext cx="596901" cy="401638"/>
            <a:chOff x="5005" y="1853"/>
            <a:chExt cx="376" cy="253"/>
          </a:xfrm>
        </p:grpSpPr>
        <p:sp>
          <p:nvSpPr>
            <p:cNvPr id="58" name="AutoShape 24"/>
            <p:cNvSpPr>
              <a:spLocks noChangeArrowheads="1"/>
            </p:cNvSpPr>
            <p:nvPr/>
          </p:nvSpPr>
          <p:spPr bwMode="auto">
            <a:xfrm rot="5400000">
              <a:off x="5096" y="1821"/>
              <a:ext cx="210"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59" name="Text Box 25"/>
            <p:cNvSpPr txBox="1">
              <a:spLocks noChangeArrowheads="1"/>
            </p:cNvSpPr>
            <p:nvPr/>
          </p:nvSpPr>
          <p:spPr bwMode="auto">
            <a:xfrm rot="626605">
              <a:off x="5005" y="1853"/>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1</a:t>
              </a:r>
              <a:endParaRPr kumimoji="1" lang="en-US" altLang="zh-CN" sz="2000">
                <a:solidFill>
                  <a:schemeClr val="bg1"/>
                </a:solidFill>
                <a:latin typeface="+mj-ea"/>
                <a:ea typeface="+mj-ea"/>
              </a:endParaRPr>
            </a:p>
          </p:txBody>
        </p:sp>
        <p:sp>
          <p:nvSpPr>
            <p:cNvPr id="6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6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6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63" name="Group 140"/>
          <p:cNvGrpSpPr>
            <a:grpSpLocks/>
          </p:cNvGrpSpPr>
          <p:nvPr/>
        </p:nvGrpSpPr>
        <p:grpSpPr bwMode="auto">
          <a:xfrm>
            <a:off x="10969458" y="2739235"/>
            <a:ext cx="596899" cy="420688"/>
            <a:chOff x="5000" y="2020"/>
            <a:chExt cx="376" cy="265"/>
          </a:xfrm>
        </p:grpSpPr>
        <p:sp>
          <p:nvSpPr>
            <p:cNvPr id="64" name="AutoShape 29"/>
            <p:cNvSpPr>
              <a:spLocks noChangeArrowheads="1"/>
            </p:cNvSpPr>
            <p:nvPr/>
          </p:nvSpPr>
          <p:spPr bwMode="auto">
            <a:xfrm rot="5400000">
              <a:off x="5091" y="2000"/>
              <a:ext cx="210"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65" name="Text Box 30"/>
            <p:cNvSpPr txBox="1">
              <a:spLocks noChangeArrowheads="1"/>
            </p:cNvSpPr>
            <p:nvPr/>
          </p:nvSpPr>
          <p:spPr bwMode="auto">
            <a:xfrm rot="626605">
              <a:off x="5000" y="2020"/>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2</a:t>
              </a:r>
              <a:endParaRPr kumimoji="1" lang="en-US" altLang="zh-CN" sz="2000">
                <a:solidFill>
                  <a:schemeClr val="bg1"/>
                </a:solidFill>
                <a:latin typeface="+mj-ea"/>
                <a:ea typeface="+mj-ea"/>
              </a:endParaRPr>
            </a:p>
          </p:txBody>
        </p:sp>
        <p:sp>
          <p:nvSpPr>
            <p:cNvPr id="66"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67"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68"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69" name="Group 141"/>
          <p:cNvGrpSpPr>
            <a:grpSpLocks/>
          </p:cNvGrpSpPr>
          <p:nvPr/>
        </p:nvGrpSpPr>
        <p:grpSpPr bwMode="auto">
          <a:xfrm>
            <a:off x="10985339" y="3026574"/>
            <a:ext cx="587375" cy="412750"/>
            <a:chOff x="5010" y="2201"/>
            <a:chExt cx="370" cy="260"/>
          </a:xfrm>
        </p:grpSpPr>
        <p:sp>
          <p:nvSpPr>
            <p:cNvPr id="70" name="AutoShape 34"/>
            <p:cNvSpPr>
              <a:spLocks noChangeArrowheads="1"/>
            </p:cNvSpPr>
            <p:nvPr/>
          </p:nvSpPr>
          <p:spPr bwMode="auto">
            <a:xfrm rot="5400000">
              <a:off x="5094" y="2176"/>
              <a:ext cx="211"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71" name="Text Box 35"/>
            <p:cNvSpPr txBox="1">
              <a:spLocks noChangeArrowheads="1"/>
            </p:cNvSpPr>
            <p:nvPr/>
          </p:nvSpPr>
          <p:spPr bwMode="auto">
            <a:xfrm rot="626605">
              <a:off x="5010" y="2201"/>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3</a:t>
              </a:r>
              <a:endParaRPr kumimoji="1" lang="en-US" altLang="zh-CN" sz="2000">
                <a:solidFill>
                  <a:schemeClr val="bg1"/>
                </a:solidFill>
                <a:latin typeface="+mj-ea"/>
                <a:ea typeface="+mj-ea"/>
              </a:endParaRPr>
            </a:p>
          </p:txBody>
        </p:sp>
        <p:sp>
          <p:nvSpPr>
            <p:cNvPr id="72"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73"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74"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75" name="Group 142"/>
          <p:cNvGrpSpPr>
            <a:grpSpLocks/>
          </p:cNvGrpSpPr>
          <p:nvPr/>
        </p:nvGrpSpPr>
        <p:grpSpPr bwMode="auto">
          <a:xfrm>
            <a:off x="10980583" y="3296450"/>
            <a:ext cx="598488" cy="422275"/>
            <a:chOff x="5007" y="2371"/>
            <a:chExt cx="377" cy="266"/>
          </a:xfrm>
        </p:grpSpPr>
        <p:sp>
          <p:nvSpPr>
            <p:cNvPr id="76" name="AutoShape 39"/>
            <p:cNvSpPr>
              <a:spLocks noChangeArrowheads="1"/>
            </p:cNvSpPr>
            <p:nvPr/>
          </p:nvSpPr>
          <p:spPr bwMode="auto">
            <a:xfrm rot="5400000">
              <a:off x="5098" y="2352"/>
              <a:ext cx="211"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77" name="Text Box 40"/>
            <p:cNvSpPr txBox="1">
              <a:spLocks noChangeArrowheads="1"/>
            </p:cNvSpPr>
            <p:nvPr/>
          </p:nvSpPr>
          <p:spPr bwMode="auto">
            <a:xfrm rot="626605">
              <a:off x="5007" y="2371"/>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4</a:t>
              </a:r>
              <a:endParaRPr kumimoji="1" lang="en-US" altLang="zh-CN" sz="2000">
                <a:solidFill>
                  <a:schemeClr val="bg1"/>
                </a:solidFill>
                <a:latin typeface="+mj-ea"/>
                <a:ea typeface="+mj-ea"/>
              </a:endParaRPr>
            </a:p>
          </p:txBody>
        </p:sp>
        <p:sp>
          <p:nvSpPr>
            <p:cNvPr id="78"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79"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80"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81" name="Group 132"/>
          <p:cNvGrpSpPr>
            <a:grpSpLocks/>
          </p:cNvGrpSpPr>
          <p:nvPr/>
        </p:nvGrpSpPr>
        <p:grpSpPr bwMode="auto">
          <a:xfrm>
            <a:off x="9826458" y="2258223"/>
            <a:ext cx="596899" cy="411163"/>
            <a:chOff x="4280" y="1717"/>
            <a:chExt cx="376" cy="259"/>
          </a:xfrm>
        </p:grpSpPr>
        <p:sp>
          <p:nvSpPr>
            <p:cNvPr id="82" name="AutoShape 49"/>
            <p:cNvSpPr>
              <a:spLocks noChangeArrowheads="1"/>
            </p:cNvSpPr>
            <p:nvPr/>
          </p:nvSpPr>
          <p:spPr bwMode="auto">
            <a:xfrm rot="5400000">
              <a:off x="4371" y="1691"/>
              <a:ext cx="210" cy="360"/>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83" name="Text Box 50"/>
            <p:cNvSpPr txBox="1">
              <a:spLocks noChangeArrowheads="1"/>
            </p:cNvSpPr>
            <p:nvPr/>
          </p:nvSpPr>
          <p:spPr bwMode="auto">
            <a:xfrm rot="626605">
              <a:off x="4280" y="1717"/>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3</a:t>
              </a:r>
              <a:endParaRPr kumimoji="1" lang="en-US" altLang="zh-CN" sz="2000">
                <a:solidFill>
                  <a:schemeClr val="bg1"/>
                </a:solidFill>
                <a:latin typeface="+mj-ea"/>
                <a:ea typeface="+mj-ea"/>
              </a:endParaRPr>
            </a:p>
          </p:txBody>
        </p:sp>
        <p:sp>
          <p:nvSpPr>
            <p:cNvPr id="84"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85"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86"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87" name="Group 133"/>
          <p:cNvGrpSpPr>
            <a:grpSpLocks/>
          </p:cNvGrpSpPr>
          <p:nvPr/>
        </p:nvGrpSpPr>
        <p:grpSpPr bwMode="auto">
          <a:xfrm>
            <a:off x="9842339" y="2536027"/>
            <a:ext cx="587375" cy="412750"/>
            <a:chOff x="4290" y="1892"/>
            <a:chExt cx="370" cy="260"/>
          </a:xfrm>
        </p:grpSpPr>
        <p:sp>
          <p:nvSpPr>
            <p:cNvPr id="88" name="AutoShape 54"/>
            <p:cNvSpPr>
              <a:spLocks noChangeArrowheads="1"/>
            </p:cNvSpPr>
            <p:nvPr/>
          </p:nvSpPr>
          <p:spPr bwMode="auto">
            <a:xfrm rot="5400000">
              <a:off x="4374" y="1867"/>
              <a:ext cx="211"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89" name="Text Box 55"/>
            <p:cNvSpPr txBox="1">
              <a:spLocks noChangeArrowheads="1"/>
            </p:cNvSpPr>
            <p:nvPr/>
          </p:nvSpPr>
          <p:spPr bwMode="auto">
            <a:xfrm rot="626605">
              <a:off x="4290" y="1892"/>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4</a:t>
              </a:r>
              <a:endParaRPr kumimoji="1" lang="en-US" altLang="zh-CN" sz="2000">
                <a:solidFill>
                  <a:schemeClr val="bg1"/>
                </a:solidFill>
                <a:latin typeface="+mj-ea"/>
                <a:ea typeface="+mj-ea"/>
              </a:endParaRPr>
            </a:p>
          </p:txBody>
        </p:sp>
        <p:sp>
          <p:nvSpPr>
            <p:cNvPr id="9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9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9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grpSp>
        <p:nvGrpSpPr>
          <p:cNvPr id="93" name="Group 127"/>
          <p:cNvGrpSpPr>
            <a:grpSpLocks/>
          </p:cNvGrpSpPr>
          <p:nvPr/>
        </p:nvGrpSpPr>
        <p:grpSpPr bwMode="auto">
          <a:xfrm>
            <a:off x="8024812" y="3010694"/>
            <a:ext cx="582613" cy="1069975"/>
            <a:chOff x="2876" y="2191"/>
            <a:chExt cx="367" cy="674"/>
          </a:xfrm>
          <a:solidFill>
            <a:srgbClr val="74B836"/>
          </a:solidFill>
        </p:grpSpPr>
        <p:sp>
          <p:nvSpPr>
            <p:cNvPr id="94" name="AutoShape 59"/>
            <p:cNvSpPr>
              <a:spLocks noChangeArrowheads="1"/>
            </p:cNvSpPr>
            <p:nvPr/>
          </p:nvSpPr>
          <p:spPr bwMode="auto">
            <a:xfrm rot="5400000">
              <a:off x="2729" y="2350"/>
              <a:ext cx="674" cy="355"/>
            </a:xfrm>
            <a:prstGeom prst="parallelogram">
              <a:avLst>
                <a:gd name="adj" fmla="val 18265"/>
              </a:avLst>
            </a:prstGeom>
            <a:grp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95"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96" name="Text Box 61"/>
            <p:cNvSpPr txBox="1">
              <a:spLocks noChangeArrowheads="1"/>
            </p:cNvSpPr>
            <p:nvPr/>
          </p:nvSpPr>
          <p:spPr bwMode="auto">
            <a:xfrm>
              <a:off x="2919" y="2300"/>
              <a:ext cx="278" cy="368"/>
            </a:xfrm>
            <a:prstGeom prst="rect">
              <a:avLst/>
            </a:prstGeom>
            <a:grpFill/>
            <a:ln w="9525">
              <a:noFill/>
              <a:miter lim="800000"/>
              <a:headEnd/>
              <a:tailEnd/>
            </a:ln>
            <a:effectLst/>
          </p:spPr>
          <p:txBody>
            <a:bodyPr wrap="none">
              <a:spAutoFit/>
            </a:bodyPr>
            <a:lstStyle/>
            <a:p>
              <a:pPr>
                <a:lnSpc>
                  <a:spcPct val="80000"/>
                </a:lnSpc>
              </a:pPr>
              <a:r>
                <a:rPr kumimoji="1" lang="zh-CN" altLang="en-US" sz="2000">
                  <a:solidFill>
                    <a:schemeClr val="bg1"/>
                  </a:solidFill>
                  <a:latin typeface="+mj-ea"/>
                  <a:ea typeface="+mj-ea"/>
                </a:rPr>
                <a:t>报</a:t>
              </a:r>
            </a:p>
            <a:p>
              <a:pPr>
                <a:lnSpc>
                  <a:spcPct val="80000"/>
                </a:lnSpc>
              </a:pPr>
              <a:r>
                <a:rPr kumimoji="1" lang="zh-CN" altLang="en-US" sz="2000">
                  <a:solidFill>
                    <a:schemeClr val="bg1"/>
                  </a:solidFill>
                  <a:latin typeface="+mj-ea"/>
                  <a:ea typeface="+mj-ea"/>
                </a:rPr>
                <a:t>文</a:t>
              </a:r>
            </a:p>
          </p:txBody>
        </p:sp>
        <p:sp>
          <p:nvSpPr>
            <p:cNvPr id="97" name="Line 62"/>
            <p:cNvSpPr>
              <a:spLocks noChangeShapeType="1"/>
            </p:cNvSpPr>
            <p:nvPr/>
          </p:nvSpPr>
          <p:spPr bwMode="auto">
            <a:xfrm>
              <a:off x="2876" y="2191"/>
              <a:ext cx="363" cy="57"/>
            </a:xfrm>
            <a:prstGeom prst="line">
              <a:avLst/>
            </a:prstGeom>
            <a:grp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98" name="Line 63"/>
            <p:cNvSpPr>
              <a:spLocks noChangeShapeType="1"/>
            </p:cNvSpPr>
            <p:nvPr/>
          </p:nvSpPr>
          <p:spPr bwMode="auto">
            <a:xfrm>
              <a:off x="2876" y="2807"/>
              <a:ext cx="363" cy="58"/>
            </a:xfrm>
            <a:prstGeom prst="line">
              <a:avLst/>
            </a:prstGeom>
            <a:grp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grpSp>
      <p:grpSp>
        <p:nvGrpSpPr>
          <p:cNvPr id="99" name="Group 128"/>
          <p:cNvGrpSpPr>
            <a:grpSpLocks/>
          </p:cNvGrpSpPr>
          <p:nvPr/>
        </p:nvGrpSpPr>
        <p:grpSpPr bwMode="auto">
          <a:xfrm>
            <a:off x="8620125" y="4347369"/>
            <a:ext cx="581025" cy="1071563"/>
            <a:chOff x="3251" y="3033"/>
            <a:chExt cx="366" cy="675"/>
          </a:xfrm>
          <a:solidFill>
            <a:srgbClr val="74B836"/>
          </a:solidFill>
        </p:grpSpPr>
        <p:sp>
          <p:nvSpPr>
            <p:cNvPr id="100" name="AutoShape 64"/>
            <p:cNvSpPr>
              <a:spLocks noChangeArrowheads="1"/>
            </p:cNvSpPr>
            <p:nvPr/>
          </p:nvSpPr>
          <p:spPr bwMode="auto">
            <a:xfrm rot="5400000">
              <a:off x="3102" y="3193"/>
              <a:ext cx="675" cy="355"/>
            </a:xfrm>
            <a:prstGeom prst="parallelogram">
              <a:avLst>
                <a:gd name="adj" fmla="val 18292"/>
              </a:avLst>
            </a:prstGeom>
            <a:grp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101"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102" name="Text Box 66"/>
            <p:cNvSpPr txBox="1">
              <a:spLocks noChangeArrowheads="1"/>
            </p:cNvSpPr>
            <p:nvPr/>
          </p:nvSpPr>
          <p:spPr bwMode="auto">
            <a:xfrm>
              <a:off x="3293" y="3143"/>
              <a:ext cx="278" cy="368"/>
            </a:xfrm>
            <a:prstGeom prst="rect">
              <a:avLst/>
            </a:prstGeom>
            <a:grpFill/>
            <a:ln w="9525">
              <a:noFill/>
              <a:miter lim="800000"/>
              <a:headEnd/>
              <a:tailEnd/>
            </a:ln>
            <a:effectLst/>
          </p:spPr>
          <p:txBody>
            <a:bodyPr wrap="none">
              <a:spAutoFit/>
            </a:bodyPr>
            <a:lstStyle/>
            <a:p>
              <a:pPr>
                <a:lnSpc>
                  <a:spcPct val="80000"/>
                </a:lnSpc>
              </a:pPr>
              <a:r>
                <a:rPr kumimoji="1" lang="zh-CN" altLang="en-US" sz="2000">
                  <a:solidFill>
                    <a:schemeClr val="bg1"/>
                  </a:solidFill>
                  <a:latin typeface="+mj-ea"/>
                  <a:ea typeface="+mj-ea"/>
                </a:rPr>
                <a:t>报</a:t>
              </a:r>
            </a:p>
            <a:p>
              <a:pPr>
                <a:lnSpc>
                  <a:spcPct val="80000"/>
                </a:lnSpc>
              </a:pPr>
              <a:r>
                <a:rPr kumimoji="1" lang="zh-CN" altLang="en-US" sz="2000">
                  <a:solidFill>
                    <a:schemeClr val="bg1"/>
                  </a:solidFill>
                  <a:latin typeface="+mj-ea"/>
                  <a:ea typeface="+mj-ea"/>
                </a:rPr>
                <a:t>文</a:t>
              </a:r>
            </a:p>
          </p:txBody>
        </p:sp>
        <p:sp>
          <p:nvSpPr>
            <p:cNvPr id="103" name="Line 67"/>
            <p:cNvSpPr>
              <a:spLocks noChangeShapeType="1"/>
            </p:cNvSpPr>
            <p:nvPr/>
          </p:nvSpPr>
          <p:spPr bwMode="auto">
            <a:xfrm>
              <a:off x="3251" y="3033"/>
              <a:ext cx="362" cy="58"/>
            </a:xfrm>
            <a:prstGeom prst="line">
              <a:avLst/>
            </a:prstGeom>
            <a:grp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104" name="Line 68"/>
            <p:cNvSpPr>
              <a:spLocks noChangeShapeType="1"/>
            </p:cNvSpPr>
            <p:nvPr/>
          </p:nvSpPr>
          <p:spPr bwMode="auto">
            <a:xfrm>
              <a:off x="3251" y="3650"/>
              <a:ext cx="362" cy="58"/>
            </a:xfrm>
            <a:prstGeom prst="line">
              <a:avLst/>
            </a:prstGeom>
            <a:grp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grpSp>
      <p:grpSp>
        <p:nvGrpSpPr>
          <p:cNvPr id="105" name="Group 126"/>
          <p:cNvGrpSpPr>
            <a:grpSpLocks/>
          </p:cNvGrpSpPr>
          <p:nvPr/>
        </p:nvGrpSpPr>
        <p:grpSpPr bwMode="auto">
          <a:xfrm>
            <a:off x="7458075" y="1739107"/>
            <a:ext cx="573087" cy="1069975"/>
            <a:chOff x="2519" y="1390"/>
            <a:chExt cx="361" cy="674"/>
          </a:xfrm>
          <a:solidFill>
            <a:srgbClr val="74B836"/>
          </a:solidFill>
        </p:grpSpPr>
        <p:sp>
          <p:nvSpPr>
            <p:cNvPr id="106" name="AutoShape 69"/>
            <p:cNvSpPr>
              <a:spLocks noChangeArrowheads="1"/>
            </p:cNvSpPr>
            <p:nvPr/>
          </p:nvSpPr>
          <p:spPr bwMode="auto">
            <a:xfrm rot="5400000">
              <a:off x="2366" y="1549"/>
              <a:ext cx="674" cy="355"/>
            </a:xfrm>
            <a:prstGeom prst="parallelogram">
              <a:avLst>
                <a:gd name="adj" fmla="val 18265"/>
              </a:avLst>
            </a:prstGeom>
            <a:grp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107"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108" name="Text Box 71"/>
            <p:cNvSpPr txBox="1">
              <a:spLocks noChangeArrowheads="1"/>
            </p:cNvSpPr>
            <p:nvPr/>
          </p:nvSpPr>
          <p:spPr bwMode="auto">
            <a:xfrm>
              <a:off x="2567" y="1500"/>
              <a:ext cx="278" cy="368"/>
            </a:xfrm>
            <a:prstGeom prst="rect">
              <a:avLst/>
            </a:prstGeom>
            <a:grpFill/>
            <a:ln w="9525">
              <a:noFill/>
              <a:miter lim="800000"/>
              <a:headEnd/>
              <a:tailEnd/>
            </a:ln>
            <a:effectLst/>
          </p:spPr>
          <p:txBody>
            <a:bodyPr wrap="none">
              <a:spAutoFit/>
            </a:bodyPr>
            <a:lstStyle/>
            <a:p>
              <a:pPr>
                <a:lnSpc>
                  <a:spcPct val="80000"/>
                </a:lnSpc>
              </a:pPr>
              <a:r>
                <a:rPr kumimoji="1" lang="zh-CN" altLang="en-US" sz="2000">
                  <a:solidFill>
                    <a:schemeClr val="bg1"/>
                  </a:solidFill>
                  <a:latin typeface="+mj-ea"/>
                  <a:ea typeface="+mj-ea"/>
                </a:rPr>
                <a:t>报</a:t>
              </a:r>
            </a:p>
            <a:p>
              <a:pPr>
                <a:lnSpc>
                  <a:spcPct val="80000"/>
                </a:lnSpc>
              </a:pPr>
              <a:r>
                <a:rPr kumimoji="1" lang="zh-CN" altLang="en-US" sz="2000">
                  <a:solidFill>
                    <a:schemeClr val="bg1"/>
                  </a:solidFill>
                  <a:latin typeface="+mj-ea"/>
                  <a:ea typeface="+mj-ea"/>
                </a:rPr>
                <a:t>文</a:t>
              </a:r>
            </a:p>
          </p:txBody>
        </p:sp>
        <p:sp>
          <p:nvSpPr>
            <p:cNvPr id="109" name="Line 72"/>
            <p:cNvSpPr>
              <a:spLocks noChangeShapeType="1"/>
            </p:cNvSpPr>
            <p:nvPr/>
          </p:nvSpPr>
          <p:spPr bwMode="auto">
            <a:xfrm>
              <a:off x="2519" y="1395"/>
              <a:ext cx="357" cy="53"/>
            </a:xfrm>
            <a:prstGeom prst="line">
              <a:avLst/>
            </a:prstGeom>
            <a:grp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110" name="Line 73"/>
            <p:cNvSpPr>
              <a:spLocks noChangeShapeType="1"/>
            </p:cNvSpPr>
            <p:nvPr/>
          </p:nvSpPr>
          <p:spPr bwMode="auto">
            <a:xfrm>
              <a:off x="2519" y="2001"/>
              <a:ext cx="357" cy="63"/>
            </a:xfrm>
            <a:prstGeom prst="line">
              <a:avLst/>
            </a:prstGeom>
            <a:grp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grpSp>
      <p:sp>
        <p:nvSpPr>
          <p:cNvPr id="111" name="Line 74"/>
          <p:cNvSpPr>
            <a:spLocks noChangeShapeType="1"/>
          </p:cNvSpPr>
          <p:nvPr/>
        </p:nvSpPr>
        <p:spPr bwMode="auto">
          <a:xfrm>
            <a:off x="5346700" y="1739107"/>
            <a:ext cx="0" cy="3813175"/>
          </a:xfrm>
          <a:prstGeom prst="line">
            <a:avLst/>
          </a:prstGeom>
          <a:noFill/>
          <a:ln w="12700">
            <a:solidFill>
              <a:schemeClr val="tx1"/>
            </a:solidFill>
            <a:round/>
            <a:headEnd/>
            <a:tailEn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12" name="Line 75"/>
          <p:cNvSpPr>
            <a:spLocks noChangeShapeType="1"/>
          </p:cNvSpPr>
          <p:nvPr/>
        </p:nvSpPr>
        <p:spPr bwMode="auto">
          <a:xfrm>
            <a:off x="5922962" y="1739107"/>
            <a:ext cx="0" cy="3813175"/>
          </a:xfrm>
          <a:prstGeom prst="line">
            <a:avLst/>
          </a:prstGeom>
          <a:noFill/>
          <a:ln w="12700">
            <a:solidFill>
              <a:schemeClr val="tx1"/>
            </a:solidFill>
            <a:round/>
            <a:headEnd/>
            <a:tailEn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13" name="Text Box 76"/>
          <p:cNvSpPr txBox="1">
            <a:spLocks noChangeArrowheads="1"/>
          </p:cNvSpPr>
          <p:nvPr/>
        </p:nvSpPr>
        <p:spPr bwMode="auto">
          <a:xfrm>
            <a:off x="4575175" y="5526882"/>
            <a:ext cx="2249334"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j-ea"/>
                <a:ea typeface="+mj-ea"/>
              </a:rPr>
              <a:t>A      B      C     D </a:t>
            </a:r>
          </a:p>
        </p:txBody>
      </p:sp>
      <p:sp>
        <p:nvSpPr>
          <p:cNvPr id="114" name="Text Box 77"/>
          <p:cNvSpPr txBox="1">
            <a:spLocks noChangeArrowheads="1"/>
          </p:cNvSpPr>
          <p:nvPr/>
        </p:nvSpPr>
        <p:spPr bwMode="auto">
          <a:xfrm>
            <a:off x="7272337" y="5526882"/>
            <a:ext cx="2249334"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j-ea"/>
                <a:ea typeface="+mj-ea"/>
              </a:rPr>
              <a:t>A      B      C      D</a:t>
            </a:r>
          </a:p>
        </p:txBody>
      </p:sp>
      <p:sp>
        <p:nvSpPr>
          <p:cNvPr id="115" name="Text Box 78"/>
          <p:cNvSpPr txBox="1">
            <a:spLocks noChangeArrowheads="1"/>
          </p:cNvSpPr>
          <p:nvPr/>
        </p:nvSpPr>
        <p:spPr bwMode="auto">
          <a:xfrm>
            <a:off x="9521671" y="5526882"/>
            <a:ext cx="2249334" cy="400110"/>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j-ea"/>
                <a:ea typeface="+mj-ea"/>
              </a:rPr>
              <a:t>A      B      C      D</a:t>
            </a:r>
          </a:p>
        </p:txBody>
      </p:sp>
      <p:sp>
        <p:nvSpPr>
          <p:cNvPr id="116" name="Line 79"/>
          <p:cNvSpPr>
            <a:spLocks noChangeShapeType="1"/>
          </p:cNvSpPr>
          <p:nvPr/>
        </p:nvSpPr>
        <p:spPr bwMode="auto">
          <a:xfrm>
            <a:off x="4770437" y="1872457"/>
            <a:ext cx="576263" cy="66675"/>
          </a:xfrm>
          <a:prstGeom prst="line">
            <a:avLst/>
          </a:prstGeom>
          <a:noFill/>
          <a:ln w="19050">
            <a:solidFill>
              <a:srgbClr val="333399"/>
            </a:solidFill>
            <a:round/>
            <a:headEnd/>
            <a:tailEnd type="triangle" w="sm" len="me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17" name="Line 80"/>
          <p:cNvSpPr>
            <a:spLocks noChangeShapeType="1"/>
          </p:cNvSpPr>
          <p:nvPr/>
        </p:nvSpPr>
        <p:spPr bwMode="auto">
          <a:xfrm>
            <a:off x="5346700" y="2140744"/>
            <a:ext cx="576262" cy="66675"/>
          </a:xfrm>
          <a:prstGeom prst="line">
            <a:avLst/>
          </a:prstGeom>
          <a:noFill/>
          <a:ln w="19050">
            <a:solidFill>
              <a:srgbClr val="333399"/>
            </a:solidFill>
            <a:round/>
            <a:headEnd/>
            <a:tailEnd type="triangle" w="sm" len="me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18" name="Line 81"/>
          <p:cNvSpPr>
            <a:spLocks noChangeShapeType="1"/>
          </p:cNvSpPr>
          <p:nvPr/>
        </p:nvSpPr>
        <p:spPr bwMode="auto">
          <a:xfrm>
            <a:off x="5922962" y="2407444"/>
            <a:ext cx="574675" cy="66675"/>
          </a:xfrm>
          <a:prstGeom prst="line">
            <a:avLst/>
          </a:prstGeom>
          <a:noFill/>
          <a:ln w="19050">
            <a:solidFill>
              <a:srgbClr val="333399"/>
            </a:solidFill>
            <a:round/>
            <a:headEnd/>
            <a:tailEnd type="triangle" w="sm" len="me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19" name="Line 82"/>
          <p:cNvSpPr>
            <a:spLocks noChangeShapeType="1"/>
          </p:cNvSpPr>
          <p:nvPr/>
        </p:nvSpPr>
        <p:spPr bwMode="auto">
          <a:xfrm flipH="1">
            <a:off x="4770437" y="2809082"/>
            <a:ext cx="1727200" cy="268287"/>
          </a:xfrm>
          <a:prstGeom prst="line">
            <a:avLst/>
          </a:prstGeom>
          <a:noFill/>
          <a:ln w="19050">
            <a:solidFill>
              <a:srgbClr val="333399"/>
            </a:solidFill>
            <a:round/>
            <a:headEnd/>
            <a:tailEnd type="triangle" w="sm" len="me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20" name="Text Box 87"/>
          <p:cNvSpPr txBox="1">
            <a:spLocks noChangeArrowheads="1"/>
          </p:cNvSpPr>
          <p:nvPr/>
        </p:nvSpPr>
        <p:spPr bwMode="auto">
          <a:xfrm>
            <a:off x="7766050" y="1296194"/>
            <a:ext cx="121058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j-ea"/>
                <a:ea typeface="+mj-ea"/>
              </a:rPr>
              <a:t>报文交换</a:t>
            </a:r>
          </a:p>
        </p:txBody>
      </p:sp>
      <p:sp>
        <p:nvSpPr>
          <p:cNvPr id="121" name="Text Box 88"/>
          <p:cNvSpPr txBox="1">
            <a:spLocks noChangeArrowheads="1"/>
          </p:cNvSpPr>
          <p:nvPr/>
        </p:nvSpPr>
        <p:spPr bwMode="auto">
          <a:xfrm>
            <a:off x="5006975" y="1296194"/>
            <a:ext cx="121058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j-ea"/>
                <a:ea typeface="+mj-ea"/>
              </a:rPr>
              <a:t>电路交换</a:t>
            </a:r>
          </a:p>
        </p:txBody>
      </p:sp>
      <p:sp>
        <p:nvSpPr>
          <p:cNvPr id="122" name="Text Box 89"/>
          <p:cNvSpPr txBox="1">
            <a:spLocks noChangeArrowheads="1"/>
          </p:cNvSpPr>
          <p:nvPr/>
        </p:nvSpPr>
        <p:spPr bwMode="auto">
          <a:xfrm>
            <a:off x="10089989" y="1296194"/>
            <a:ext cx="121058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j-ea"/>
                <a:ea typeface="+mj-ea"/>
              </a:rPr>
              <a:t>分组交换</a:t>
            </a:r>
          </a:p>
        </p:txBody>
      </p:sp>
      <p:sp>
        <p:nvSpPr>
          <p:cNvPr id="123" name="Line 90"/>
          <p:cNvSpPr>
            <a:spLocks noChangeShapeType="1"/>
          </p:cNvSpPr>
          <p:nvPr/>
        </p:nvSpPr>
        <p:spPr bwMode="auto">
          <a:xfrm>
            <a:off x="6970712" y="2207419"/>
            <a:ext cx="0" cy="2743200"/>
          </a:xfrm>
          <a:prstGeom prst="line">
            <a:avLst/>
          </a:prstGeom>
          <a:noFill/>
          <a:ln w="19050">
            <a:solidFill>
              <a:srgbClr val="333399"/>
            </a:solidFill>
            <a:round/>
            <a:headEnd/>
            <a:tailEnd type="triangle" w="sm" len="me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24" name="Text Box 91"/>
          <p:cNvSpPr txBox="1">
            <a:spLocks noChangeArrowheads="1"/>
          </p:cNvSpPr>
          <p:nvPr/>
        </p:nvSpPr>
        <p:spPr bwMode="auto">
          <a:xfrm>
            <a:off x="6869112" y="4966494"/>
            <a:ext cx="280846"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j-ea"/>
                <a:ea typeface="+mj-ea"/>
              </a:rPr>
              <a:t>t</a:t>
            </a:r>
          </a:p>
        </p:txBody>
      </p:sp>
      <p:grpSp>
        <p:nvGrpSpPr>
          <p:cNvPr id="125" name="Group 122"/>
          <p:cNvGrpSpPr>
            <a:grpSpLocks/>
          </p:cNvGrpSpPr>
          <p:nvPr/>
        </p:nvGrpSpPr>
        <p:grpSpPr bwMode="auto">
          <a:xfrm>
            <a:off x="3355975" y="1870869"/>
            <a:ext cx="1269999" cy="1230313"/>
            <a:chOff x="12" y="1473"/>
            <a:chExt cx="800" cy="775"/>
          </a:xfrm>
        </p:grpSpPr>
        <p:sp>
          <p:nvSpPr>
            <p:cNvPr id="126" name="Line 92"/>
            <p:cNvSpPr>
              <a:spLocks noChangeShapeType="1"/>
            </p:cNvSpPr>
            <p:nvPr/>
          </p:nvSpPr>
          <p:spPr bwMode="auto">
            <a:xfrm>
              <a:off x="630" y="1474"/>
              <a:ext cx="182" cy="0"/>
            </a:xfrm>
            <a:prstGeom prst="line">
              <a:avLst/>
            </a:prstGeom>
            <a:noFill/>
            <a:ln w="9525">
              <a:solidFill>
                <a:srgbClr val="333399"/>
              </a:solidFill>
              <a:round/>
              <a:headEnd/>
              <a:tailEn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27" name="Line 94"/>
            <p:cNvSpPr>
              <a:spLocks noChangeShapeType="1"/>
            </p:cNvSpPr>
            <p:nvPr/>
          </p:nvSpPr>
          <p:spPr bwMode="auto">
            <a:xfrm>
              <a:off x="622" y="2248"/>
              <a:ext cx="181" cy="0"/>
            </a:xfrm>
            <a:prstGeom prst="line">
              <a:avLst/>
            </a:prstGeom>
            <a:noFill/>
            <a:ln w="9525">
              <a:solidFill>
                <a:srgbClr val="333399"/>
              </a:solidFill>
              <a:round/>
              <a:headEnd/>
              <a:tailEn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28" name="Text Box 95"/>
            <p:cNvSpPr txBox="1">
              <a:spLocks noChangeArrowheads="1"/>
            </p:cNvSpPr>
            <p:nvPr/>
          </p:nvSpPr>
          <p:spPr bwMode="auto">
            <a:xfrm>
              <a:off x="12" y="1733"/>
              <a:ext cx="763" cy="233"/>
            </a:xfrm>
            <a:prstGeom prst="rect">
              <a:avLst/>
            </a:prstGeom>
            <a:noFill/>
            <a:ln w="9525">
              <a:noFill/>
              <a:miter lim="800000"/>
              <a:headEnd/>
              <a:tailEnd/>
            </a:ln>
            <a:effectLst/>
          </p:spPr>
          <p:txBody>
            <a:bodyPr wrap="none">
              <a:spAutoFit/>
            </a:bodyPr>
            <a:lstStyle/>
            <a:p>
              <a:pPr>
                <a:lnSpc>
                  <a:spcPct val="90000"/>
                </a:lnSpc>
              </a:pPr>
              <a:r>
                <a:rPr kumimoji="1" lang="zh-CN" altLang="en-US" sz="2000" dirty="0">
                  <a:solidFill>
                    <a:schemeClr val="tx1">
                      <a:lumMod val="65000"/>
                      <a:lumOff val="35000"/>
                    </a:schemeClr>
                  </a:solidFill>
                  <a:latin typeface="+mj-ea"/>
                  <a:ea typeface="+mj-ea"/>
                </a:rPr>
                <a:t>连接建立</a:t>
              </a:r>
            </a:p>
          </p:txBody>
        </p:sp>
        <p:sp>
          <p:nvSpPr>
            <p:cNvPr id="129"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p:spPr>
          <p:txBody>
            <a:bodyPr wrap="none" anchor="ctr"/>
            <a:lstStyle/>
            <a:p>
              <a:endParaRPr lang="zh-CN" altLang="en-US" sz="2000">
                <a:solidFill>
                  <a:schemeClr val="tx1">
                    <a:lumMod val="65000"/>
                    <a:lumOff val="35000"/>
                  </a:schemeClr>
                </a:solidFill>
                <a:latin typeface="+mj-ea"/>
                <a:ea typeface="+mj-ea"/>
              </a:endParaRPr>
            </a:p>
          </p:txBody>
        </p:sp>
      </p:grpSp>
      <p:grpSp>
        <p:nvGrpSpPr>
          <p:cNvPr id="130" name="Group 123"/>
          <p:cNvGrpSpPr>
            <a:grpSpLocks/>
          </p:cNvGrpSpPr>
          <p:nvPr/>
        </p:nvGrpSpPr>
        <p:grpSpPr bwMode="auto">
          <a:xfrm>
            <a:off x="3355975" y="3098007"/>
            <a:ext cx="1269999" cy="1011237"/>
            <a:chOff x="12" y="2246"/>
            <a:chExt cx="800" cy="637"/>
          </a:xfrm>
        </p:grpSpPr>
        <p:sp>
          <p:nvSpPr>
            <p:cNvPr id="131" name="Line 93"/>
            <p:cNvSpPr>
              <a:spLocks noChangeShapeType="1"/>
            </p:cNvSpPr>
            <p:nvPr/>
          </p:nvSpPr>
          <p:spPr bwMode="auto">
            <a:xfrm>
              <a:off x="630" y="2881"/>
              <a:ext cx="182" cy="0"/>
            </a:xfrm>
            <a:prstGeom prst="line">
              <a:avLst/>
            </a:prstGeom>
            <a:noFill/>
            <a:ln w="9525">
              <a:solidFill>
                <a:srgbClr val="333399"/>
              </a:solidFill>
              <a:round/>
              <a:headEnd/>
              <a:tailEn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32" name="Text Box 96"/>
            <p:cNvSpPr txBox="1">
              <a:spLocks noChangeArrowheads="1"/>
            </p:cNvSpPr>
            <p:nvPr/>
          </p:nvSpPr>
          <p:spPr bwMode="auto">
            <a:xfrm>
              <a:off x="12" y="2405"/>
              <a:ext cx="763" cy="233"/>
            </a:xfrm>
            <a:prstGeom prst="rect">
              <a:avLst/>
            </a:prstGeom>
            <a:noFill/>
            <a:ln w="9525">
              <a:noFill/>
              <a:miter lim="800000"/>
              <a:headEnd/>
              <a:tailEnd/>
            </a:ln>
            <a:effectLst/>
          </p:spPr>
          <p:txBody>
            <a:bodyPr wrap="none">
              <a:spAutoFit/>
            </a:bodyPr>
            <a:lstStyle/>
            <a:p>
              <a:pPr>
                <a:lnSpc>
                  <a:spcPct val="90000"/>
                </a:lnSpc>
              </a:pPr>
              <a:r>
                <a:rPr kumimoji="1" lang="zh-CN" altLang="en-US" sz="2000" dirty="0">
                  <a:solidFill>
                    <a:schemeClr val="tx1">
                      <a:lumMod val="65000"/>
                      <a:lumOff val="35000"/>
                    </a:schemeClr>
                  </a:solidFill>
                  <a:latin typeface="+mj-ea"/>
                  <a:ea typeface="+mj-ea"/>
                </a:rPr>
                <a:t>数据传送</a:t>
              </a:r>
            </a:p>
          </p:txBody>
        </p:sp>
        <p:sp>
          <p:nvSpPr>
            <p:cNvPr id="133"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p:spPr>
          <p:txBody>
            <a:bodyPr wrap="none" anchor="ctr"/>
            <a:lstStyle/>
            <a:p>
              <a:endParaRPr lang="zh-CN" altLang="en-US" sz="2000">
                <a:solidFill>
                  <a:schemeClr val="tx1">
                    <a:lumMod val="65000"/>
                    <a:lumOff val="35000"/>
                  </a:schemeClr>
                </a:solidFill>
                <a:latin typeface="+mj-ea"/>
                <a:ea typeface="+mj-ea"/>
              </a:endParaRPr>
            </a:p>
          </p:txBody>
        </p:sp>
      </p:grpSp>
      <p:sp>
        <p:nvSpPr>
          <p:cNvPr id="134" name="Freeform 99"/>
          <p:cNvSpPr>
            <a:spLocks/>
          </p:cNvSpPr>
          <p:nvPr/>
        </p:nvSpPr>
        <p:spPr bwMode="auto">
          <a:xfrm>
            <a:off x="4765675" y="1739107"/>
            <a:ext cx="4762" cy="3821112"/>
          </a:xfrm>
          <a:custGeom>
            <a:avLst/>
            <a:gdLst/>
            <a:ahLst/>
            <a:cxnLst>
              <a:cxn ang="0">
                <a:pos x="3" y="0"/>
              </a:cxn>
              <a:cxn ang="0">
                <a:pos x="0" y="2742"/>
              </a:cxn>
            </a:cxnLst>
            <a:rect l="0" t="0" r="r" b="b"/>
            <a:pathLst>
              <a:path w="3" h="2742">
                <a:moveTo>
                  <a:pt x="3" y="0"/>
                </a:moveTo>
                <a:lnTo>
                  <a:pt x="0" y="2742"/>
                </a:lnTo>
              </a:path>
            </a:pathLst>
          </a:custGeom>
          <a:noFill/>
          <a:ln w="12700">
            <a:solidFill>
              <a:schemeClr val="tx1"/>
            </a:solidFill>
            <a:round/>
            <a:headEnd/>
            <a:tailEn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35" name="Freeform 100"/>
          <p:cNvSpPr>
            <a:spLocks/>
          </p:cNvSpPr>
          <p:nvPr/>
        </p:nvSpPr>
        <p:spPr bwMode="auto">
          <a:xfrm>
            <a:off x="9196387" y="1716882"/>
            <a:ext cx="4763" cy="3813175"/>
          </a:xfrm>
          <a:custGeom>
            <a:avLst/>
            <a:gdLst/>
            <a:ahLst/>
            <a:cxnLst>
              <a:cxn ang="0">
                <a:pos x="3" y="0"/>
              </a:cxn>
              <a:cxn ang="0">
                <a:pos x="0" y="2736"/>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36" name="Line 101"/>
          <p:cNvSpPr>
            <a:spLocks noChangeShapeType="1"/>
          </p:cNvSpPr>
          <p:nvPr/>
        </p:nvSpPr>
        <p:spPr bwMode="auto">
          <a:xfrm>
            <a:off x="11571127" y="1766094"/>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37" name="Line 102"/>
          <p:cNvSpPr>
            <a:spLocks noChangeShapeType="1"/>
          </p:cNvSpPr>
          <p:nvPr/>
        </p:nvSpPr>
        <p:spPr bwMode="auto">
          <a:xfrm>
            <a:off x="10993277" y="1751807"/>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38" name="Line 103"/>
          <p:cNvSpPr>
            <a:spLocks noChangeShapeType="1"/>
          </p:cNvSpPr>
          <p:nvPr/>
        </p:nvSpPr>
        <p:spPr bwMode="auto">
          <a:xfrm>
            <a:off x="10424952" y="1739107"/>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39" name="Line 104"/>
          <p:cNvSpPr>
            <a:spLocks noChangeShapeType="1"/>
          </p:cNvSpPr>
          <p:nvPr/>
        </p:nvSpPr>
        <p:spPr bwMode="auto">
          <a:xfrm>
            <a:off x="7454900" y="1716882"/>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40" name="Line 105"/>
          <p:cNvSpPr>
            <a:spLocks noChangeShapeType="1"/>
          </p:cNvSpPr>
          <p:nvPr/>
        </p:nvSpPr>
        <p:spPr bwMode="auto">
          <a:xfrm>
            <a:off x="8024812" y="1716882"/>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41" name="Line 106"/>
          <p:cNvSpPr>
            <a:spLocks noChangeShapeType="1"/>
          </p:cNvSpPr>
          <p:nvPr/>
        </p:nvSpPr>
        <p:spPr bwMode="auto">
          <a:xfrm>
            <a:off x="8618537" y="1716882"/>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grpSp>
        <p:nvGrpSpPr>
          <p:cNvPr id="142" name="Group 125"/>
          <p:cNvGrpSpPr>
            <a:grpSpLocks/>
          </p:cNvGrpSpPr>
          <p:nvPr/>
        </p:nvGrpSpPr>
        <p:grpSpPr bwMode="auto">
          <a:xfrm>
            <a:off x="4756150" y="3085307"/>
            <a:ext cx="1766887" cy="1279525"/>
            <a:chOff x="817" y="2238"/>
            <a:chExt cx="1113" cy="806"/>
          </a:xfrm>
          <a:solidFill>
            <a:srgbClr val="74B836"/>
          </a:solidFill>
        </p:grpSpPr>
        <p:sp>
          <p:nvSpPr>
            <p:cNvPr id="143" name="Line 83"/>
            <p:cNvSpPr>
              <a:spLocks noChangeShapeType="1"/>
            </p:cNvSpPr>
            <p:nvPr/>
          </p:nvSpPr>
          <p:spPr bwMode="auto">
            <a:xfrm>
              <a:off x="841" y="2268"/>
              <a:ext cx="1089" cy="168"/>
            </a:xfrm>
            <a:prstGeom prst="line">
              <a:avLst/>
            </a:prstGeom>
            <a:grpFill/>
            <a:ln w="19050">
              <a:noFill/>
              <a:round/>
              <a:headEnd/>
              <a:tailEnd type="none" w="sm" len="med"/>
            </a:ln>
            <a:effectLst/>
          </p:spPr>
          <p:txBody>
            <a:bodyPr wrap="none" anchor="ctr"/>
            <a:lstStyle/>
            <a:p>
              <a:endParaRPr lang="zh-CN" altLang="en-US" sz="2000">
                <a:solidFill>
                  <a:schemeClr val="bg1"/>
                </a:solidFill>
                <a:latin typeface="+mj-ea"/>
                <a:ea typeface="+mj-ea"/>
              </a:endParaRPr>
            </a:p>
          </p:txBody>
        </p:sp>
        <p:sp>
          <p:nvSpPr>
            <p:cNvPr id="144" name="AutoShape 84"/>
            <p:cNvSpPr>
              <a:spLocks noChangeArrowheads="1"/>
            </p:cNvSpPr>
            <p:nvPr/>
          </p:nvSpPr>
          <p:spPr bwMode="auto">
            <a:xfrm rot="5400000">
              <a:off x="976" y="2091"/>
              <a:ext cx="793" cy="1092"/>
            </a:xfrm>
            <a:prstGeom prst="parallelogram">
              <a:avLst>
                <a:gd name="adj" fmla="val 21176"/>
              </a:avLst>
            </a:prstGeom>
            <a:grp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145" name="Text Box 85"/>
            <p:cNvSpPr txBox="1">
              <a:spLocks noChangeArrowheads="1"/>
            </p:cNvSpPr>
            <p:nvPr/>
          </p:nvSpPr>
          <p:spPr bwMode="auto">
            <a:xfrm>
              <a:off x="1113" y="2429"/>
              <a:ext cx="439" cy="252"/>
            </a:xfrm>
            <a:prstGeom prst="rect">
              <a:avLst/>
            </a:prstGeom>
            <a:grpFill/>
            <a:ln w="9525">
              <a:noFill/>
              <a:miter lim="800000"/>
              <a:headEnd/>
              <a:tailEnd/>
            </a:ln>
            <a:effectLst/>
          </p:spPr>
          <p:txBody>
            <a:bodyPr wrap="none">
              <a:spAutoFit/>
            </a:bodyPr>
            <a:lstStyle/>
            <a:p>
              <a:r>
                <a:rPr kumimoji="1" lang="zh-CN" altLang="en-US" sz="2000">
                  <a:solidFill>
                    <a:schemeClr val="bg1"/>
                  </a:solidFill>
                  <a:latin typeface="+mj-ea"/>
                  <a:ea typeface="+mj-ea"/>
                </a:rPr>
                <a:t>报文</a:t>
              </a:r>
            </a:p>
          </p:txBody>
        </p:sp>
        <p:sp>
          <p:nvSpPr>
            <p:cNvPr id="146"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147" name="Line 108"/>
            <p:cNvSpPr>
              <a:spLocks noChangeShapeType="1"/>
            </p:cNvSpPr>
            <p:nvPr/>
          </p:nvSpPr>
          <p:spPr bwMode="auto">
            <a:xfrm>
              <a:off x="823" y="2238"/>
              <a:ext cx="1094" cy="174"/>
            </a:xfrm>
            <a:prstGeom prst="line">
              <a:avLst/>
            </a:prstGeom>
            <a:grp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148" name="Line 109"/>
            <p:cNvSpPr>
              <a:spLocks noChangeShapeType="1"/>
            </p:cNvSpPr>
            <p:nvPr/>
          </p:nvSpPr>
          <p:spPr bwMode="auto">
            <a:xfrm>
              <a:off x="817" y="2865"/>
              <a:ext cx="1100" cy="179"/>
            </a:xfrm>
            <a:prstGeom prst="line">
              <a:avLst/>
            </a:prstGeom>
            <a:grp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grpSp>
      <p:grpSp>
        <p:nvGrpSpPr>
          <p:cNvPr id="149" name="Group 131"/>
          <p:cNvGrpSpPr>
            <a:grpSpLocks/>
          </p:cNvGrpSpPr>
          <p:nvPr/>
        </p:nvGrpSpPr>
        <p:grpSpPr bwMode="auto">
          <a:xfrm>
            <a:off x="9835989" y="1988348"/>
            <a:ext cx="582613" cy="403225"/>
            <a:chOff x="4286" y="1547"/>
            <a:chExt cx="367" cy="254"/>
          </a:xfrm>
        </p:grpSpPr>
        <p:sp>
          <p:nvSpPr>
            <p:cNvPr id="150" name="AutoShape 44"/>
            <p:cNvSpPr>
              <a:spLocks noChangeArrowheads="1"/>
            </p:cNvSpPr>
            <p:nvPr/>
          </p:nvSpPr>
          <p:spPr bwMode="auto">
            <a:xfrm rot="5400000">
              <a:off x="4367" y="1516"/>
              <a:ext cx="211"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151" name="Text Box 45"/>
            <p:cNvSpPr txBox="1">
              <a:spLocks noChangeArrowheads="1"/>
            </p:cNvSpPr>
            <p:nvPr/>
          </p:nvSpPr>
          <p:spPr bwMode="auto">
            <a:xfrm rot="626605">
              <a:off x="4288" y="1547"/>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a:solidFill>
                    <a:schemeClr val="bg1"/>
                  </a:solidFill>
                  <a:latin typeface="+mj-ea"/>
                  <a:ea typeface="+mj-ea"/>
                </a:rPr>
                <a:t>P</a:t>
              </a:r>
              <a:r>
                <a:rPr kumimoji="1" lang="en-US" altLang="zh-CN" sz="2000" baseline="-25000">
                  <a:solidFill>
                    <a:schemeClr val="bg1"/>
                  </a:solidFill>
                  <a:latin typeface="+mj-ea"/>
                  <a:ea typeface="+mj-ea"/>
                </a:rPr>
                <a:t>2</a:t>
              </a:r>
              <a:endParaRPr kumimoji="1" lang="en-US" altLang="zh-CN" sz="2000">
                <a:solidFill>
                  <a:schemeClr val="bg1"/>
                </a:solidFill>
                <a:latin typeface="+mj-ea"/>
                <a:ea typeface="+mj-ea"/>
              </a:endParaRPr>
            </a:p>
          </p:txBody>
        </p:sp>
        <p:sp>
          <p:nvSpPr>
            <p:cNvPr id="152"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153"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154"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grpSp>
      <p:grpSp>
        <p:nvGrpSpPr>
          <p:cNvPr id="155" name="Group 130"/>
          <p:cNvGrpSpPr>
            <a:grpSpLocks/>
          </p:cNvGrpSpPr>
          <p:nvPr/>
        </p:nvGrpSpPr>
        <p:grpSpPr bwMode="auto">
          <a:xfrm>
            <a:off x="9837577" y="1694654"/>
            <a:ext cx="587375" cy="412750"/>
            <a:chOff x="4287" y="1362"/>
            <a:chExt cx="370" cy="260"/>
          </a:xfrm>
        </p:grpSpPr>
        <p:sp>
          <p:nvSpPr>
            <p:cNvPr id="156" name="AutoShape 110"/>
            <p:cNvSpPr>
              <a:spLocks noChangeArrowheads="1"/>
            </p:cNvSpPr>
            <p:nvPr/>
          </p:nvSpPr>
          <p:spPr bwMode="auto">
            <a:xfrm rot="5400000">
              <a:off x="4371" y="1337"/>
              <a:ext cx="211" cy="359"/>
            </a:xfrm>
            <a:prstGeom prst="parallelogram">
              <a:avLst>
                <a:gd name="adj" fmla="val 29162"/>
              </a:avLst>
            </a:prstGeom>
            <a:solidFill>
              <a:srgbClr val="7CC43A"/>
            </a:solidFill>
            <a:ln w="9525">
              <a:noFill/>
              <a:miter lim="800000"/>
              <a:headEnd/>
              <a:tailEnd/>
            </a:ln>
            <a:effectLst/>
          </p:spPr>
          <p:txBody>
            <a:bodyPr wrap="none" anchor="ctr"/>
            <a:lstStyle/>
            <a:p>
              <a:endParaRPr lang="zh-CN" altLang="en-US" sz="2000">
                <a:solidFill>
                  <a:schemeClr val="bg1"/>
                </a:solidFill>
                <a:latin typeface="+mj-ea"/>
                <a:ea typeface="+mj-ea"/>
              </a:endParaRPr>
            </a:p>
          </p:txBody>
        </p:sp>
        <p:sp>
          <p:nvSpPr>
            <p:cNvPr id="157" name="Text Box 111"/>
            <p:cNvSpPr txBox="1">
              <a:spLocks noChangeArrowheads="1"/>
            </p:cNvSpPr>
            <p:nvPr/>
          </p:nvSpPr>
          <p:spPr bwMode="auto">
            <a:xfrm rot="626605">
              <a:off x="4287" y="1362"/>
              <a:ext cx="279" cy="252"/>
            </a:xfrm>
            <a:prstGeom prst="rect">
              <a:avLst/>
            </a:prstGeom>
            <a:noFill/>
            <a:ln w="9525">
              <a:noFill/>
              <a:miter lim="800000"/>
              <a:headEnd type="none" w="sm" len="lg"/>
              <a:tailEnd type="none" w="sm" len="lg"/>
            </a:ln>
            <a:effectLst/>
          </p:spPr>
          <p:txBody>
            <a:bodyPr wrap="none">
              <a:spAutoFit/>
            </a:bodyPr>
            <a:lstStyle/>
            <a:p>
              <a:r>
                <a:rPr kumimoji="1" lang="en-US" altLang="zh-CN" sz="2000" dirty="0">
                  <a:solidFill>
                    <a:schemeClr val="bg1"/>
                  </a:solidFill>
                  <a:latin typeface="+mj-ea"/>
                  <a:ea typeface="+mj-ea"/>
                </a:rPr>
                <a:t>P</a:t>
              </a:r>
              <a:r>
                <a:rPr kumimoji="1" lang="en-US" altLang="zh-CN" sz="2000" baseline="-25000" dirty="0">
                  <a:solidFill>
                    <a:schemeClr val="bg1"/>
                  </a:solidFill>
                  <a:latin typeface="+mj-ea"/>
                  <a:ea typeface="+mj-ea"/>
                </a:rPr>
                <a:t>1</a:t>
              </a:r>
              <a:endParaRPr kumimoji="1" lang="en-US" altLang="zh-CN" sz="2000" dirty="0">
                <a:solidFill>
                  <a:schemeClr val="bg1"/>
                </a:solidFill>
                <a:latin typeface="+mj-ea"/>
                <a:ea typeface="+mj-ea"/>
              </a:endParaRPr>
            </a:p>
          </p:txBody>
        </p:sp>
        <p:sp>
          <p:nvSpPr>
            <p:cNvPr id="158"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159"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p:spPr>
          <p:txBody>
            <a:bodyPr wrap="none" anchor="ctr"/>
            <a:lstStyle/>
            <a:p>
              <a:endParaRPr lang="zh-CN" altLang="en-US" sz="2000">
                <a:solidFill>
                  <a:schemeClr val="bg1"/>
                </a:solidFill>
                <a:latin typeface="+mj-ea"/>
                <a:ea typeface="+mj-ea"/>
              </a:endParaRPr>
            </a:p>
          </p:txBody>
        </p:sp>
        <p:sp>
          <p:nvSpPr>
            <p:cNvPr id="160"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noFill/>
              <a:miter lim="800000"/>
              <a:headEnd/>
              <a:tailEnd/>
            </a:ln>
            <a:effectLst/>
          </p:spPr>
          <p:txBody>
            <a:bodyPr wrap="none" anchor="ctr"/>
            <a:lstStyle/>
            <a:p>
              <a:endParaRPr lang="zh-CN" altLang="en-US" sz="2000">
                <a:solidFill>
                  <a:schemeClr val="bg1"/>
                </a:solidFill>
                <a:latin typeface="+mj-ea"/>
                <a:ea typeface="+mj-ea"/>
              </a:endParaRPr>
            </a:p>
          </p:txBody>
        </p:sp>
      </p:grpSp>
      <p:sp>
        <p:nvSpPr>
          <p:cNvPr id="161" name="Line 115"/>
          <p:cNvSpPr>
            <a:spLocks noChangeShapeType="1"/>
          </p:cNvSpPr>
          <p:nvPr/>
        </p:nvSpPr>
        <p:spPr bwMode="auto">
          <a:xfrm>
            <a:off x="9840752" y="1726407"/>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62" name="Line 116"/>
          <p:cNvSpPr>
            <a:spLocks noChangeShapeType="1"/>
          </p:cNvSpPr>
          <p:nvPr/>
        </p:nvSpPr>
        <p:spPr bwMode="auto">
          <a:xfrm>
            <a:off x="4765675" y="4191794"/>
            <a:ext cx="576262" cy="95250"/>
          </a:xfrm>
          <a:prstGeom prst="line">
            <a:avLst/>
          </a:prstGeom>
          <a:noFill/>
          <a:ln w="19050">
            <a:solidFill>
              <a:srgbClr val="333399"/>
            </a:solidFill>
            <a:round/>
            <a:headEnd/>
            <a:tailEnd type="triangle" w="sm" len="me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63" name="Line 117"/>
          <p:cNvSpPr>
            <a:spLocks noChangeShapeType="1"/>
          </p:cNvSpPr>
          <p:nvPr/>
        </p:nvSpPr>
        <p:spPr bwMode="auto">
          <a:xfrm>
            <a:off x="5351462" y="4372769"/>
            <a:ext cx="566738" cy="95250"/>
          </a:xfrm>
          <a:prstGeom prst="line">
            <a:avLst/>
          </a:prstGeom>
          <a:noFill/>
          <a:ln w="19050">
            <a:solidFill>
              <a:srgbClr val="333399"/>
            </a:solidFill>
            <a:round/>
            <a:headEnd/>
            <a:tailEnd type="triangle" w="sm" len="me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64" name="Line 118"/>
          <p:cNvSpPr>
            <a:spLocks noChangeShapeType="1"/>
          </p:cNvSpPr>
          <p:nvPr/>
        </p:nvSpPr>
        <p:spPr bwMode="auto">
          <a:xfrm>
            <a:off x="5918200" y="4563269"/>
            <a:ext cx="574675" cy="85725"/>
          </a:xfrm>
          <a:prstGeom prst="line">
            <a:avLst/>
          </a:prstGeom>
          <a:noFill/>
          <a:ln w="19050">
            <a:solidFill>
              <a:srgbClr val="333399"/>
            </a:solidFill>
            <a:round/>
            <a:headEnd/>
            <a:tailEnd type="triangle" w="sm" len="med"/>
          </a:ln>
          <a:effectLst/>
        </p:spPr>
        <p:txBody>
          <a:bodyPr wrap="none" anchor="ctr"/>
          <a:lstStyle/>
          <a:p>
            <a:endParaRPr lang="zh-CN" altLang="en-US" sz="2000">
              <a:solidFill>
                <a:schemeClr val="tx1">
                  <a:lumMod val="65000"/>
                  <a:lumOff val="35000"/>
                </a:schemeClr>
              </a:solidFill>
              <a:latin typeface="+mj-ea"/>
              <a:ea typeface="+mj-ea"/>
            </a:endParaRPr>
          </a:p>
        </p:txBody>
      </p:sp>
      <p:grpSp>
        <p:nvGrpSpPr>
          <p:cNvPr id="165" name="Group 124"/>
          <p:cNvGrpSpPr>
            <a:grpSpLocks/>
          </p:cNvGrpSpPr>
          <p:nvPr/>
        </p:nvGrpSpPr>
        <p:grpSpPr bwMode="auto">
          <a:xfrm>
            <a:off x="3355974" y="4087019"/>
            <a:ext cx="1246188" cy="592138"/>
            <a:chOff x="12" y="2869"/>
            <a:chExt cx="785" cy="373"/>
          </a:xfrm>
        </p:grpSpPr>
        <p:sp>
          <p:nvSpPr>
            <p:cNvPr id="166" name="Line 119"/>
            <p:cNvSpPr>
              <a:spLocks noChangeShapeType="1"/>
            </p:cNvSpPr>
            <p:nvPr/>
          </p:nvSpPr>
          <p:spPr bwMode="auto">
            <a:xfrm>
              <a:off x="615" y="3241"/>
              <a:ext cx="182" cy="0"/>
            </a:xfrm>
            <a:prstGeom prst="line">
              <a:avLst/>
            </a:prstGeom>
            <a:noFill/>
            <a:ln w="9525">
              <a:solidFill>
                <a:srgbClr val="333399"/>
              </a:solidFill>
              <a:round/>
              <a:headEnd/>
              <a:tailEnd/>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67"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168" name="Text Box 121"/>
            <p:cNvSpPr txBox="1">
              <a:spLocks noChangeArrowheads="1"/>
            </p:cNvSpPr>
            <p:nvPr/>
          </p:nvSpPr>
          <p:spPr bwMode="auto">
            <a:xfrm>
              <a:off x="12" y="2933"/>
              <a:ext cx="763" cy="233"/>
            </a:xfrm>
            <a:prstGeom prst="rect">
              <a:avLst/>
            </a:prstGeom>
            <a:noFill/>
            <a:ln w="9525">
              <a:noFill/>
              <a:miter lim="800000"/>
              <a:headEnd/>
              <a:tailEnd/>
            </a:ln>
            <a:effectLst/>
          </p:spPr>
          <p:txBody>
            <a:bodyPr wrap="none">
              <a:spAutoFit/>
            </a:bodyPr>
            <a:lstStyle/>
            <a:p>
              <a:pPr>
                <a:lnSpc>
                  <a:spcPct val="90000"/>
                </a:lnSpc>
              </a:pPr>
              <a:r>
                <a:rPr kumimoji="1" lang="zh-CN" altLang="en-US" sz="2000" dirty="0">
                  <a:solidFill>
                    <a:schemeClr val="tx1">
                      <a:lumMod val="65000"/>
                      <a:lumOff val="35000"/>
                    </a:schemeClr>
                  </a:solidFill>
                  <a:latin typeface="+mj-ea"/>
                  <a:ea typeface="+mj-ea"/>
                </a:rPr>
                <a:t>连接释放</a:t>
              </a:r>
            </a:p>
          </p:txBody>
        </p:sp>
      </p:grpSp>
      <p:sp>
        <p:nvSpPr>
          <p:cNvPr id="169" name="Freeform 107"/>
          <p:cNvSpPr>
            <a:spLocks/>
          </p:cNvSpPr>
          <p:nvPr/>
        </p:nvSpPr>
        <p:spPr bwMode="auto">
          <a:xfrm>
            <a:off x="6499225" y="1761332"/>
            <a:ext cx="4762" cy="3813175"/>
          </a:xfrm>
          <a:custGeom>
            <a:avLst/>
            <a:gdLst/>
            <a:ahLst/>
            <a:cxnLst>
              <a:cxn ang="0">
                <a:pos x="3" y="0"/>
              </a:cxn>
              <a:cxn ang="0">
                <a:pos x="0" y="2736"/>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p:spPr>
        <p:txBody>
          <a:bodyPr wrap="none" anchor="ctr"/>
          <a:lstStyle/>
          <a:p>
            <a:endParaRPr lang="zh-CN" altLang="en-US" sz="2000">
              <a:solidFill>
                <a:schemeClr val="tx1">
                  <a:lumMod val="65000"/>
                  <a:lumOff val="35000"/>
                </a:schemeClr>
              </a:solidFill>
              <a:latin typeface="+mj-ea"/>
              <a:ea typeface="+mj-ea"/>
            </a:endParaRPr>
          </a:p>
        </p:txBody>
      </p:sp>
      <p:sp>
        <p:nvSpPr>
          <p:cNvPr id="209" name="Line 146"/>
          <p:cNvSpPr>
            <a:spLocks noChangeShapeType="1"/>
          </p:cNvSpPr>
          <p:nvPr/>
        </p:nvSpPr>
        <p:spPr bwMode="auto">
          <a:xfrm>
            <a:off x="998537" y="2270598"/>
            <a:ext cx="1676400" cy="0"/>
          </a:xfrm>
          <a:prstGeom prst="line">
            <a:avLst/>
          </a:prstGeom>
          <a:noFill/>
          <a:ln w="9525">
            <a:solidFill>
              <a:schemeClr val="tx1"/>
            </a:solidFill>
            <a:round/>
            <a:headEnd type="none" w="sm" len="lg"/>
            <a:tailEnd type="none" w="sm" len="lg"/>
          </a:ln>
          <a:effectLst/>
        </p:spPr>
        <p:txBody>
          <a:bodyPr/>
          <a:lstStyle/>
          <a:p>
            <a:endParaRPr lang="zh-CN" altLang="en-US">
              <a:latin typeface="+mn-ea"/>
              <a:ea typeface="+mn-ea"/>
            </a:endParaRPr>
          </a:p>
        </p:txBody>
      </p:sp>
      <p:grpSp>
        <p:nvGrpSpPr>
          <p:cNvPr id="210" name="Group 147"/>
          <p:cNvGrpSpPr>
            <a:grpSpLocks/>
          </p:cNvGrpSpPr>
          <p:nvPr/>
        </p:nvGrpSpPr>
        <p:grpSpPr bwMode="auto">
          <a:xfrm>
            <a:off x="922337" y="1868999"/>
            <a:ext cx="1905000" cy="228600"/>
            <a:chOff x="768" y="2544"/>
            <a:chExt cx="1200" cy="144"/>
          </a:xfrm>
          <a:solidFill>
            <a:srgbClr val="FF0000"/>
          </a:solidFill>
        </p:grpSpPr>
        <p:sp>
          <p:nvSpPr>
            <p:cNvPr id="211" name="AutoShape 14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12" name="AutoShape 14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13" name="AutoShape 15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14" name="AutoShape 15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grpSp>
      <p:sp>
        <p:nvSpPr>
          <p:cNvPr id="215" name="AutoShape 165"/>
          <p:cNvSpPr>
            <a:spLocks noChangeArrowheads="1"/>
          </p:cNvSpPr>
          <p:nvPr/>
        </p:nvSpPr>
        <p:spPr bwMode="auto">
          <a:xfrm>
            <a:off x="998537" y="1564199"/>
            <a:ext cx="1905000" cy="304800"/>
          </a:xfrm>
          <a:prstGeom prst="rightArrow">
            <a:avLst>
              <a:gd name="adj1" fmla="val 58333"/>
              <a:gd name="adj2" fmla="val 109375"/>
            </a:avLst>
          </a:prstGeom>
          <a:solidFill>
            <a:srgbClr val="FF0000"/>
          </a:solid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16" name="Text Box 169"/>
          <p:cNvSpPr txBox="1">
            <a:spLocks noChangeArrowheads="1"/>
          </p:cNvSpPr>
          <p:nvPr/>
        </p:nvSpPr>
        <p:spPr bwMode="auto">
          <a:xfrm>
            <a:off x="179387" y="1162665"/>
            <a:ext cx="758825" cy="1200329"/>
          </a:xfrm>
          <a:prstGeom prst="rect">
            <a:avLst/>
          </a:prstGeom>
          <a:noFill/>
          <a:ln w="9525">
            <a:noFill/>
            <a:miter lim="800000"/>
            <a:headEnd/>
            <a:tailEnd/>
          </a:ln>
          <a:effectLst/>
        </p:spPr>
        <p:txBody>
          <a:bodyPr wrap="square">
            <a:spAutoFit/>
          </a:bodyPr>
          <a:lstStyle/>
          <a:p>
            <a:pPr algn="ctr">
              <a:lnSpc>
                <a:spcPct val="90000"/>
              </a:lnSpc>
            </a:pPr>
            <a:r>
              <a:rPr kumimoji="1" lang="zh-CN" altLang="en-US" sz="2000" dirty="0">
                <a:solidFill>
                  <a:schemeClr val="tx1">
                    <a:lumMod val="85000"/>
                    <a:lumOff val="15000"/>
                  </a:schemeClr>
                </a:solidFill>
                <a:latin typeface="+mn-ea"/>
                <a:ea typeface="+mn-ea"/>
              </a:rPr>
              <a:t>数据传送</a:t>
            </a:r>
          </a:p>
          <a:p>
            <a:pPr algn="ctr">
              <a:lnSpc>
                <a:spcPct val="90000"/>
              </a:lnSpc>
            </a:pPr>
            <a:r>
              <a:rPr kumimoji="1" lang="zh-CN" altLang="en-US" sz="2000" dirty="0">
                <a:solidFill>
                  <a:schemeClr val="tx1">
                    <a:lumMod val="85000"/>
                    <a:lumOff val="15000"/>
                  </a:schemeClr>
                </a:solidFill>
                <a:latin typeface="+mn-ea"/>
                <a:ea typeface="+mn-ea"/>
              </a:rPr>
              <a:t>的特点</a:t>
            </a:r>
          </a:p>
        </p:txBody>
      </p:sp>
      <p:sp>
        <p:nvSpPr>
          <p:cNvPr id="217" name="Text Box 170"/>
          <p:cNvSpPr txBox="1">
            <a:spLocks noChangeArrowheads="1"/>
          </p:cNvSpPr>
          <p:nvPr/>
        </p:nvSpPr>
        <p:spPr bwMode="auto">
          <a:xfrm>
            <a:off x="981511" y="1283212"/>
            <a:ext cx="1980029" cy="369332"/>
          </a:xfrm>
          <a:prstGeom prst="rect">
            <a:avLst/>
          </a:prstGeom>
          <a:noFill/>
          <a:ln w="9525">
            <a:noFill/>
            <a:miter lim="800000"/>
            <a:headEnd/>
            <a:tailEnd/>
          </a:ln>
          <a:effectLst/>
        </p:spPr>
        <p:txBody>
          <a:bodyPr wrap="none">
            <a:spAutoFit/>
          </a:bodyPr>
          <a:lstStyle/>
          <a:p>
            <a:pPr>
              <a:lnSpc>
                <a:spcPct val="90000"/>
              </a:lnSpc>
            </a:pPr>
            <a:r>
              <a:rPr kumimoji="1" lang="zh-CN" altLang="en-US" sz="2000" dirty="0">
                <a:solidFill>
                  <a:schemeClr val="tx1">
                    <a:lumMod val="85000"/>
                    <a:lumOff val="15000"/>
                  </a:schemeClr>
                </a:solidFill>
                <a:latin typeface="+mn-ea"/>
                <a:ea typeface="+mn-ea"/>
              </a:rPr>
              <a:t>比特流直达终点</a:t>
            </a:r>
          </a:p>
        </p:txBody>
      </p:sp>
      <p:sp>
        <p:nvSpPr>
          <p:cNvPr id="218" name="Line 145"/>
          <p:cNvSpPr>
            <a:spLocks noChangeShapeType="1"/>
          </p:cNvSpPr>
          <p:nvPr/>
        </p:nvSpPr>
        <p:spPr bwMode="auto">
          <a:xfrm flipV="1">
            <a:off x="458786" y="3581406"/>
            <a:ext cx="1954927" cy="24600"/>
          </a:xfrm>
          <a:prstGeom prst="line">
            <a:avLst/>
          </a:prstGeom>
          <a:noFill/>
          <a:ln w="9525">
            <a:solidFill>
              <a:schemeClr val="tx1"/>
            </a:solidFill>
            <a:round/>
            <a:headEnd type="none" w="sm" len="lg"/>
            <a:tailEnd type="none" w="sm" len="lg"/>
          </a:ln>
          <a:effectLst/>
        </p:spPr>
        <p:txBody>
          <a:bodyPr/>
          <a:lstStyle/>
          <a:p>
            <a:endParaRPr lang="zh-CN" altLang="en-US">
              <a:latin typeface="+mn-ea"/>
              <a:ea typeface="+mn-ea"/>
            </a:endParaRPr>
          </a:p>
        </p:txBody>
      </p:sp>
      <p:grpSp>
        <p:nvGrpSpPr>
          <p:cNvPr id="219" name="Group 152"/>
          <p:cNvGrpSpPr>
            <a:grpSpLocks/>
          </p:cNvGrpSpPr>
          <p:nvPr/>
        </p:nvGrpSpPr>
        <p:grpSpPr bwMode="auto">
          <a:xfrm>
            <a:off x="382587" y="3453605"/>
            <a:ext cx="2216150" cy="389733"/>
            <a:chOff x="768" y="2544"/>
            <a:chExt cx="1200" cy="144"/>
          </a:xfrm>
          <a:solidFill>
            <a:schemeClr val="accent5"/>
          </a:solidFill>
        </p:grpSpPr>
        <p:sp>
          <p:nvSpPr>
            <p:cNvPr id="220" name="AutoShape 153"/>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21" name="AutoShape 154"/>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22" name="AutoShape 155"/>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23" name="AutoShape 156"/>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grpSp>
      <p:sp>
        <p:nvSpPr>
          <p:cNvPr id="224" name="AutoShape 162"/>
          <p:cNvSpPr>
            <a:spLocks noChangeArrowheads="1"/>
          </p:cNvSpPr>
          <p:nvPr/>
        </p:nvSpPr>
        <p:spPr bwMode="auto">
          <a:xfrm>
            <a:off x="460375" y="2910150"/>
            <a:ext cx="797814" cy="519644"/>
          </a:xfrm>
          <a:prstGeom prst="curvedDownArrow">
            <a:avLst>
              <a:gd name="adj1" fmla="val 49271"/>
              <a:gd name="adj2" fmla="val 94271"/>
              <a:gd name="adj3" fmla="val 52602"/>
            </a:avLst>
          </a:prstGeom>
          <a:solidFill>
            <a:schemeClr val="accent5"/>
          </a:solid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25" name="AutoShape 163"/>
          <p:cNvSpPr>
            <a:spLocks noChangeArrowheads="1"/>
          </p:cNvSpPr>
          <p:nvPr/>
        </p:nvSpPr>
        <p:spPr bwMode="auto">
          <a:xfrm>
            <a:off x="1108075" y="2910150"/>
            <a:ext cx="797814" cy="519644"/>
          </a:xfrm>
          <a:prstGeom prst="curvedDownArrow">
            <a:avLst>
              <a:gd name="adj1" fmla="val 49271"/>
              <a:gd name="adj2" fmla="val 94271"/>
              <a:gd name="adj3" fmla="val 52602"/>
            </a:avLst>
          </a:prstGeom>
          <a:solidFill>
            <a:schemeClr val="accent5"/>
          </a:solid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26" name="AutoShape 164"/>
          <p:cNvSpPr>
            <a:spLocks noChangeArrowheads="1"/>
          </p:cNvSpPr>
          <p:nvPr/>
        </p:nvSpPr>
        <p:spPr bwMode="auto">
          <a:xfrm>
            <a:off x="1755775" y="2910150"/>
            <a:ext cx="797814" cy="519644"/>
          </a:xfrm>
          <a:prstGeom prst="curvedDownArrow">
            <a:avLst>
              <a:gd name="adj1" fmla="val 49271"/>
              <a:gd name="adj2" fmla="val 94271"/>
              <a:gd name="adj3" fmla="val 52602"/>
            </a:avLst>
          </a:prstGeom>
          <a:solidFill>
            <a:schemeClr val="accent5"/>
          </a:solid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27" name="Text Box 171"/>
          <p:cNvSpPr txBox="1">
            <a:spLocks noChangeArrowheads="1"/>
          </p:cNvSpPr>
          <p:nvPr/>
        </p:nvSpPr>
        <p:spPr bwMode="auto">
          <a:xfrm>
            <a:off x="479861" y="2581538"/>
            <a:ext cx="697627" cy="369332"/>
          </a:xfrm>
          <a:prstGeom prst="rect">
            <a:avLst/>
          </a:prstGeom>
          <a:noFill/>
          <a:ln w="9525">
            <a:noFill/>
            <a:miter lim="800000"/>
            <a:headEnd/>
            <a:tailEnd/>
          </a:ln>
          <a:effectLst/>
        </p:spPr>
        <p:txBody>
          <a:bodyPr wrap="none">
            <a:spAutoFit/>
          </a:bodyPr>
          <a:lstStyle/>
          <a:p>
            <a:pPr>
              <a:lnSpc>
                <a:spcPct val="90000"/>
              </a:lnSpc>
            </a:pPr>
            <a:r>
              <a:rPr kumimoji="1" lang="zh-CN" altLang="en-US" sz="2000">
                <a:solidFill>
                  <a:schemeClr val="tx1">
                    <a:lumMod val="85000"/>
                    <a:lumOff val="15000"/>
                  </a:schemeClr>
                </a:solidFill>
                <a:latin typeface="+mn-ea"/>
                <a:ea typeface="+mn-ea"/>
              </a:rPr>
              <a:t>报文</a:t>
            </a:r>
          </a:p>
        </p:txBody>
      </p:sp>
      <p:sp>
        <p:nvSpPr>
          <p:cNvPr id="228" name="Text Box 172"/>
          <p:cNvSpPr txBox="1">
            <a:spLocks noChangeArrowheads="1"/>
          </p:cNvSpPr>
          <p:nvPr/>
        </p:nvSpPr>
        <p:spPr bwMode="auto">
          <a:xfrm>
            <a:off x="1137086" y="2581538"/>
            <a:ext cx="697627" cy="369332"/>
          </a:xfrm>
          <a:prstGeom prst="rect">
            <a:avLst/>
          </a:prstGeom>
          <a:noFill/>
          <a:ln w="9525">
            <a:noFill/>
            <a:miter lim="800000"/>
            <a:headEnd/>
            <a:tailEnd/>
          </a:ln>
          <a:effectLst/>
        </p:spPr>
        <p:txBody>
          <a:bodyPr wrap="none">
            <a:spAutoFit/>
          </a:bodyPr>
          <a:lstStyle/>
          <a:p>
            <a:pPr>
              <a:lnSpc>
                <a:spcPct val="90000"/>
              </a:lnSpc>
            </a:pPr>
            <a:r>
              <a:rPr kumimoji="1" lang="zh-CN" altLang="en-US" sz="2000">
                <a:solidFill>
                  <a:schemeClr val="tx1">
                    <a:lumMod val="85000"/>
                    <a:lumOff val="15000"/>
                  </a:schemeClr>
                </a:solidFill>
                <a:latin typeface="+mn-ea"/>
                <a:ea typeface="+mn-ea"/>
              </a:rPr>
              <a:t>报文</a:t>
            </a:r>
          </a:p>
        </p:txBody>
      </p:sp>
      <p:sp>
        <p:nvSpPr>
          <p:cNvPr id="229" name="Text Box 173"/>
          <p:cNvSpPr txBox="1">
            <a:spLocks noChangeArrowheads="1"/>
          </p:cNvSpPr>
          <p:nvPr/>
        </p:nvSpPr>
        <p:spPr bwMode="auto">
          <a:xfrm>
            <a:off x="1794311" y="2581538"/>
            <a:ext cx="697627" cy="369332"/>
          </a:xfrm>
          <a:prstGeom prst="rect">
            <a:avLst/>
          </a:prstGeom>
          <a:noFill/>
          <a:ln w="9525">
            <a:noFill/>
            <a:miter lim="800000"/>
            <a:headEnd/>
            <a:tailEnd/>
          </a:ln>
          <a:effectLst/>
        </p:spPr>
        <p:txBody>
          <a:bodyPr wrap="none">
            <a:spAutoFit/>
          </a:bodyPr>
          <a:lstStyle/>
          <a:p>
            <a:pPr>
              <a:lnSpc>
                <a:spcPct val="90000"/>
              </a:lnSpc>
            </a:pPr>
            <a:r>
              <a:rPr kumimoji="1" lang="zh-CN" altLang="en-US" sz="2000">
                <a:solidFill>
                  <a:schemeClr val="tx1">
                    <a:lumMod val="85000"/>
                    <a:lumOff val="15000"/>
                  </a:schemeClr>
                </a:solidFill>
                <a:latin typeface="+mn-ea"/>
                <a:ea typeface="+mn-ea"/>
              </a:rPr>
              <a:t>报文</a:t>
            </a:r>
          </a:p>
        </p:txBody>
      </p:sp>
      <p:sp>
        <p:nvSpPr>
          <p:cNvPr id="230" name="Text Box 177"/>
          <p:cNvSpPr txBox="1">
            <a:spLocks noChangeArrowheads="1"/>
          </p:cNvSpPr>
          <p:nvPr/>
        </p:nvSpPr>
        <p:spPr bwMode="auto">
          <a:xfrm>
            <a:off x="675371" y="3877088"/>
            <a:ext cx="646331" cy="590931"/>
          </a:xfrm>
          <a:prstGeom prst="rect">
            <a:avLst/>
          </a:prstGeom>
          <a:noFill/>
          <a:ln w="9525">
            <a:noFill/>
            <a:miter lim="800000"/>
            <a:headEnd/>
            <a:tailEnd/>
          </a:ln>
          <a:effectLst/>
        </p:spPr>
        <p:txBody>
          <a:bodyPr wrap="none">
            <a:spAutoFit/>
          </a:bodyPr>
          <a:lstStyle/>
          <a:p>
            <a:pPr>
              <a:lnSpc>
                <a:spcPct val="90000"/>
              </a:lnSpc>
            </a:pPr>
            <a:r>
              <a:rPr kumimoji="1" lang="zh-CN" altLang="en-US" sz="1800" dirty="0">
                <a:latin typeface="+mn-ea"/>
                <a:ea typeface="+mn-ea"/>
              </a:rPr>
              <a:t>存储</a:t>
            </a:r>
          </a:p>
          <a:p>
            <a:pPr>
              <a:lnSpc>
                <a:spcPct val="90000"/>
              </a:lnSpc>
            </a:pPr>
            <a:r>
              <a:rPr kumimoji="1" lang="zh-CN" altLang="en-US" sz="1800" dirty="0">
                <a:latin typeface="+mn-ea"/>
                <a:ea typeface="+mn-ea"/>
              </a:rPr>
              <a:t>转发</a:t>
            </a:r>
          </a:p>
        </p:txBody>
      </p:sp>
      <p:sp>
        <p:nvSpPr>
          <p:cNvPr id="231" name="Text Box 178"/>
          <p:cNvSpPr txBox="1">
            <a:spLocks noChangeArrowheads="1"/>
          </p:cNvSpPr>
          <p:nvPr/>
        </p:nvSpPr>
        <p:spPr bwMode="auto">
          <a:xfrm>
            <a:off x="1360238" y="3852373"/>
            <a:ext cx="646331" cy="590931"/>
          </a:xfrm>
          <a:prstGeom prst="rect">
            <a:avLst/>
          </a:prstGeom>
          <a:noFill/>
          <a:ln w="9525">
            <a:noFill/>
            <a:miter lim="800000"/>
            <a:headEnd/>
            <a:tailEnd/>
          </a:ln>
          <a:effectLst/>
        </p:spPr>
        <p:txBody>
          <a:bodyPr wrap="none">
            <a:spAutoFit/>
          </a:bodyPr>
          <a:lstStyle/>
          <a:p>
            <a:pPr>
              <a:lnSpc>
                <a:spcPct val="90000"/>
              </a:lnSpc>
            </a:pPr>
            <a:r>
              <a:rPr kumimoji="1" lang="zh-CN" altLang="en-US" sz="1800" dirty="0">
                <a:latin typeface="+mn-ea"/>
                <a:ea typeface="+mn-ea"/>
              </a:rPr>
              <a:t>存储</a:t>
            </a:r>
          </a:p>
          <a:p>
            <a:pPr>
              <a:lnSpc>
                <a:spcPct val="90000"/>
              </a:lnSpc>
            </a:pPr>
            <a:r>
              <a:rPr kumimoji="1" lang="zh-CN" altLang="en-US" sz="1800" dirty="0">
                <a:latin typeface="+mn-ea"/>
                <a:ea typeface="+mn-ea"/>
              </a:rPr>
              <a:t>转发</a:t>
            </a:r>
          </a:p>
        </p:txBody>
      </p:sp>
      <p:sp>
        <p:nvSpPr>
          <p:cNvPr id="232" name="Line 144"/>
          <p:cNvSpPr>
            <a:spLocks noChangeShapeType="1"/>
          </p:cNvSpPr>
          <p:nvPr/>
        </p:nvSpPr>
        <p:spPr bwMode="auto">
          <a:xfrm>
            <a:off x="554037" y="5399973"/>
            <a:ext cx="1809750" cy="0"/>
          </a:xfrm>
          <a:prstGeom prst="line">
            <a:avLst/>
          </a:prstGeom>
          <a:noFill/>
          <a:ln w="9525">
            <a:solidFill>
              <a:schemeClr val="tx1"/>
            </a:solidFill>
            <a:round/>
            <a:headEnd type="none" w="sm" len="lg"/>
            <a:tailEnd type="none" w="sm" len="lg"/>
          </a:ln>
          <a:effectLst/>
        </p:spPr>
        <p:txBody>
          <a:bodyPr/>
          <a:lstStyle/>
          <a:p>
            <a:endParaRPr lang="zh-CN" altLang="en-US">
              <a:latin typeface="+mn-ea"/>
              <a:ea typeface="+mn-ea"/>
            </a:endParaRPr>
          </a:p>
        </p:txBody>
      </p:sp>
      <p:grpSp>
        <p:nvGrpSpPr>
          <p:cNvPr id="233" name="Group 157"/>
          <p:cNvGrpSpPr>
            <a:grpSpLocks/>
          </p:cNvGrpSpPr>
          <p:nvPr/>
        </p:nvGrpSpPr>
        <p:grpSpPr bwMode="auto">
          <a:xfrm>
            <a:off x="477837" y="5247573"/>
            <a:ext cx="2120900" cy="331696"/>
            <a:chOff x="768" y="2544"/>
            <a:chExt cx="1200" cy="144"/>
          </a:xfrm>
          <a:solidFill>
            <a:srgbClr val="FF9933"/>
          </a:solidFill>
        </p:grpSpPr>
        <p:sp>
          <p:nvSpPr>
            <p:cNvPr id="234" name="AutoShape 15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35" name="AutoShape 15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36" name="AutoShape 16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37" name="AutoShape 16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grpSp>
      <p:sp>
        <p:nvSpPr>
          <p:cNvPr id="238" name="AutoShape 166"/>
          <p:cNvSpPr>
            <a:spLocks noChangeArrowheads="1"/>
          </p:cNvSpPr>
          <p:nvPr/>
        </p:nvSpPr>
        <p:spPr bwMode="auto">
          <a:xfrm>
            <a:off x="477837" y="4866572"/>
            <a:ext cx="763524" cy="442261"/>
          </a:xfrm>
          <a:prstGeom prst="curvedDownArrow">
            <a:avLst>
              <a:gd name="adj1" fmla="val 13542"/>
              <a:gd name="adj2" fmla="val 66667"/>
              <a:gd name="adj3" fmla="val 36977"/>
            </a:avLst>
          </a:prstGeom>
          <a:solidFill>
            <a:srgbClr val="FF9933"/>
          </a:solid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39" name="AutoShape 167"/>
          <p:cNvSpPr>
            <a:spLocks noChangeArrowheads="1"/>
          </p:cNvSpPr>
          <p:nvPr/>
        </p:nvSpPr>
        <p:spPr bwMode="auto">
          <a:xfrm>
            <a:off x="1087437" y="4866572"/>
            <a:ext cx="763524" cy="442261"/>
          </a:xfrm>
          <a:prstGeom prst="curvedDownArrow">
            <a:avLst>
              <a:gd name="adj1" fmla="val 13542"/>
              <a:gd name="adj2" fmla="val 66667"/>
              <a:gd name="adj3" fmla="val 36977"/>
            </a:avLst>
          </a:prstGeom>
          <a:solidFill>
            <a:srgbClr val="FF9933"/>
          </a:solid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40" name="AutoShape 168"/>
          <p:cNvSpPr>
            <a:spLocks noChangeArrowheads="1"/>
          </p:cNvSpPr>
          <p:nvPr/>
        </p:nvSpPr>
        <p:spPr bwMode="auto">
          <a:xfrm>
            <a:off x="1697037" y="4866572"/>
            <a:ext cx="763524" cy="442261"/>
          </a:xfrm>
          <a:prstGeom prst="curvedDownArrow">
            <a:avLst>
              <a:gd name="adj1" fmla="val 13542"/>
              <a:gd name="adj2" fmla="val 66667"/>
              <a:gd name="adj3" fmla="val 36977"/>
            </a:avLst>
          </a:prstGeom>
          <a:solidFill>
            <a:srgbClr val="FF9933"/>
          </a:solidFill>
          <a:ln w="9525">
            <a:solidFill>
              <a:schemeClr val="tx1"/>
            </a:solidFill>
            <a:miter lim="800000"/>
            <a:headEnd type="none" w="sm" len="lg"/>
            <a:tailEnd type="none" w="sm" len="lg"/>
          </a:ln>
          <a:effectLst/>
        </p:spPr>
        <p:txBody>
          <a:bodyPr wrap="none" anchor="ctr"/>
          <a:lstStyle/>
          <a:p>
            <a:endParaRPr lang="zh-CN" altLang="en-US">
              <a:latin typeface="+mn-ea"/>
              <a:ea typeface="+mn-ea"/>
            </a:endParaRPr>
          </a:p>
        </p:txBody>
      </p:sp>
      <p:sp>
        <p:nvSpPr>
          <p:cNvPr id="241" name="Text Box 174"/>
          <p:cNvSpPr txBox="1">
            <a:spLocks noChangeArrowheads="1"/>
          </p:cNvSpPr>
          <p:nvPr/>
        </p:nvSpPr>
        <p:spPr bwMode="auto">
          <a:xfrm>
            <a:off x="497323" y="4537961"/>
            <a:ext cx="697627" cy="369332"/>
          </a:xfrm>
          <a:prstGeom prst="rect">
            <a:avLst/>
          </a:prstGeom>
          <a:noFill/>
          <a:ln w="9525">
            <a:noFill/>
            <a:miter lim="800000"/>
            <a:headEnd/>
            <a:tailEnd/>
          </a:ln>
          <a:effectLst/>
        </p:spPr>
        <p:txBody>
          <a:bodyPr wrap="none">
            <a:spAutoFit/>
          </a:bodyPr>
          <a:lstStyle/>
          <a:p>
            <a:pPr>
              <a:lnSpc>
                <a:spcPct val="90000"/>
              </a:lnSpc>
            </a:pPr>
            <a:r>
              <a:rPr kumimoji="1" lang="zh-CN" altLang="en-US" sz="2000" dirty="0">
                <a:solidFill>
                  <a:schemeClr val="tx1">
                    <a:lumMod val="85000"/>
                    <a:lumOff val="15000"/>
                  </a:schemeClr>
                </a:solidFill>
                <a:latin typeface="+mn-ea"/>
                <a:ea typeface="+mn-ea"/>
              </a:rPr>
              <a:t>分组</a:t>
            </a:r>
          </a:p>
        </p:txBody>
      </p:sp>
      <p:sp>
        <p:nvSpPr>
          <p:cNvPr id="242" name="Text Box 175"/>
          <p:cNvSpPr txBox="1">
            <a:spLocks noChangeArrowheads="1"/>
          </p:cNvSpPr>
          <p:nvPr/>
        </p:nvSpPr>
        <p:spPr bwMode="auto">
          <a:xfrm>
            <a:off x="1096962" y="4537961"/>
            <a:ext cx="697627" cy="369332"/>
          </a:xfrm>
          <a:prstGeom prst="rect">
            <a:avLst/>
          </a:prstGeom>
          <a:noFill/>
          <a:ln w="9525">
            <a:noFill/>
            <a:miter lim="800000"/>
            <a:headEnd/>
            <a:tailEnd/>
          </a:ln>
          <a:effectLst/>
        </p:spPr>
        <p:txBody>
          <a:bodyPr wrap="none">
            <a:spAutoFit/>
          </a:bodyPr>
          <a:lstStyle/>
          <a:p>
            <a:pPr>
              <a:lnSpc>
                <a:spcPct val="90000"/>
              </a:lnSpc>
            </a:pPr>
            <a:r>
              <a:rPr kumimoji="1" lang="zh-CN" altLang="en-US" sz="2000">
                <a:solidFill>
                  <a:schemeClr val="tx1">
                    <a:lumMod val="85000"/>
                    <a:lumOff val="15000"/>
                  </a:schemeClr>
                </a:solidFill>
                <a:latin typeface="+mn-ea"/>
                <a:ea typeface="+mn-ea"/>
              </a:rPr>
              <a:t>分组</a:t>
            </a:r>
          </a:p>
        </p:txBody>
      </p:sp>
      <p:sp>
        <p:nvSpPr>
          <p:cNvPr id="243" name="Text Box 176"/>
          <p:cNvSpPr txBox="1">
            <a:spLocks noChangeArrowheads="1"/>
          </p:cNvSpPr>
          <p:nvPr/>
        </p:nvSpPr>
        <p:spPr bwMode="auto">
          <a:xfrm>
            <a:off x="1716087" y="4537961"/>
            <a:ext cx="697627" cy="369332"/>
          </a:xfrm>
          <a:prstGeom prst="rect">
            <a:avLst/>
          </a:prstGeom>
          <a:noFill/>
          <a:ln w="9525">
            <a:noFill/>
            <a:miter lim="800000"/>
            <a:headEnd/>
            <a:tailEnd/>
          </a:ln>
          <a:effectLst/>
        </p:spPr>
        <p:txBody>
          <a:bodyPr wrap="none">
            <a:spAutoFit/>
          </a:bodyPr>
          <a:lstStyle/>
          <a:p>
            <a:pPr>
              <a:lnSpc>
                <a:spcPct val="90000"/>
              </a:lnSpc>
            </a:pPr>
            <a:r>
              <a:rPr kumimoji="1" lang="zh-CN" altLang="en-US" sz="2000" dirty="0">
                <a:solidFill>
                  <a:schemeClr val="tx1">
                    <a:lumMod val="85000"/>
                    <a:lumOff val="15000"/>
                  </a:schemeClr>
                </a:solidFill>
                <a:latin typeface="+mn-ea"/>
                <a:ea typeface="+mn-ea"/>
              </a:rPr>
              <a:t>分组</a:t>
            </a:r>
            <a:endParaRPr kumimoji="1" lang="zh-CN" altLang="en-US" dirty="0">
              <a:solidFill>
                <a:schemeClr val="tx1">
                  <a:lumMod val="85000"/>
                  <a:lumOff val="15000"/>
                </a:schemeClr>
              </a:solidFill>
              <a:latin typeface="+mn-ea"/>
              <a:ea typeface="+mn-ea"/>
            </a:endParaRPr>
          </a:p>
        </p:txBody>
      </p:sp>
      <p:sp>
        <p:nvSpPr>
          <p:cNvPr id="244" name="Text Box 179"/>
          <p:cNvSpPr txBox="1">
            <a:spLocks noChangeArrowheads="1"/>
          </p:cNvSpPr>
          <p:nvPr/>
        </p:nvSpPr>
        <p:spPr bwMode="auto">
          <a:xfrm>
            <a:off x="776802" y="5683914"/>
            <a:ext cx="646331" cy="590931"/>
          </a:xfrm>
          <a:prstGeom prst="rect">
            <a:avLst/>
          </a:prstGeom>
          <a:noFill/>
          <a:ln w="9525">
            <a:noFill/>
            <a:miter lim="800000"/>
            <a:headEnd/>
            <a:tailEnd/>
          </a:ln>
          <a:effectLst/>
        </p:spPr>
        <p:txBody>
          <a:bodyPr wrap="none">
            <a:spAutoFit/>
          </a:bodyPr>
          <a:lstStyle/>
          <a:p>
            <a:pPr>
              <a:lnSpc>
                <a:spcPct val="90000"/>
              </a:lnSpc>
            </a:pPr>
            <a:r>
              <a:rPr kumimoji="1" lang="zh-CN" altLang="en-US" sz="1800" dirty="0">
                <a:latin typeface="+mn-ea"/>
                <a:ea typeface="+mn-ea"/>
              </a:rPr>
              <a:t>存储</a:t>
            </a:r>
          </a:p>
          <a:p>
            <a:pPr>
              <a:lnSpc>
                <a:spcPct val="90000"/>
              </a:lnSpc>
            </a:pPr>
            <a:r>
              <a:rPr kumimoji="1" lang="zh-CN" altLang="en-US" sz="1800" dirty="0">
                <a:latin typeface="+mn-ea"/>
                <a:ea typeface="+mn-ea"/>
              </a:rPr>
              <a:t>转发</a:t>
            </a:r>
          </a:p>
        </p:txBody>
      </p:sp>
      <p:sp>
        <p:nvSpPr>
          <p:cNvPr id="245" name="Text Box 180"/>
          <p:cNvSpPr txBox="1">
            <a:spLocks noChangeArrowheads="1"/>
          </p:cNvSpPr>
          <p:nvPr/>
        </p:nvSpPr>
        <p:spPr bwMode="auto">
          <a:xfrm>
            <a:off x="1508124" y="5670420"/>
            <a:ext cx="646331" cy="590931"/>
          </a:xfrm>
          <a:prstGeom prst="rect">
            <a:avLst/>
          </a:prstGeom>
          <a:noFill/>
          <a:ln w="9525">
            <a:noFill/>
            <a:miter lim="800000"/>
            <a:headEnd/>
            <a:tailEnd/>
          </a:ln>
          <a:effectLst/>
        </p:spPr>
        <p:txBody>
          <a:bodyPr wrap="none">
            <a:spAutoFit/>
          </a:bodyPr>
          <a:lstStyle/>
          <a:p>
            <a:pPr>
              <a:lnSpc>
                <a:spcPct val="90000"/>
              </a:lnSpc>
            </a:pPr>
            <a:r>
              <a:rPr kumimoji="1" lang="zh-CN" altLang="en-US" sz="1800" dirty="0">
                <a:latin typeface="+mn-ea"/>
                <a:ea typeface="+mn-ea"/>
              </a:rPr>
              <a:t>存储</a:t>
            </a:r>
          </a:p>
          <a:p>
            <a:pPr>
              <a:lnSpc>
                <a:spcPct val="90000"/>
              </a:lnSpc>
            </a:pPr>
            <a:r>
              <a:rPr kumimoji="1" lang="zh-CN" altLang="en-US" sz="1800" dirty="0">
                <a:latin typeface="+mn-ea"/>
                <a:ea typeface="+mn-ea"/>
              </a:rPr>
              <a:t>转发</a:t>
            </a:r>
          </a:p>
        </p:txBody>
      </p:sp>
      <p:cxnSp>
        <p:nvCxnSpPr>
          <p:cNvPr id="3" name="直接连接符 2"/>
          <p:cNvCxnSpPr/>
          <p:nvPr/>
        </p:nvCxnSpPr>
        <p:spPr>
          <a:xfrm>
            <a:off x="3105150" y="827090"/>
            <a:ext cx="22225" cy="6032498"/>
          </a:xfrm>
          <a:prstGeom prst="line">
            <a:avLst/>
          </a:prstGeom>
          <a:ln w="57150">
            <a:solidFill>
              <a:srgbClr val="7CC43A"/>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35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wipe(left)">
                                      <p:cBhvr>
                                        <p:cTn id="10" dur="500"/>
                                        <p:tgtEl>
                                          <p:spTgt spid="1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500"/>
                                        <p:tgtEl>
                                          <p:spTgt spid="11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wipe(left)">
                                      <p:cBhvr>
                                        <p:cTn id="18" dur="500"/>
                                        <p:tgtEl>
                                          <p:spTgt spid="118"/>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wipe(right)">
                                      <p:cBhvr>
                                        <p:cTn id="22" dur="500"/>
                                        <p:tgtEl>
                                          <p:spTgt spid="119"/>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30"/>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wipe(left)">
                                      <p:cBhvr>
                                        <p:cTn id="29" dur="500"/>
                                        <p:tgtEl>
                                          <p:spTgt spid="142"/>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65"/>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62"/>
                                        </p:tgtEl>
                                        <p:attrNameLst>
                                          <p:attrName>style.visibility</p:attrName>
                                        </p:attrNameLst>
                                      </p:cBhvr>
                                      <p:to>
                                        <p:strVal val="visible"/>
                                      </p:to>
                                    </p:set>
                                    <p:animEffect transition="in" filter="wipe(left)">
                                      <p:cBhvr>
                                        <p:cTn id="36" dur="500"/>
                                        <p:tgtEl>
                                          <p:spTgt spid="162"/>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63"/>
                                        </p:tgtEl>
                                        <p:attrNameLst>
                                          <p:attrName>style.visibility</p:attrName>
                                        </p:attrNameLst>
                                      </p:cBhvr>
                                      <p:to>
                                        <p:strVal val="visible"/>
                                      </p:to>
                                    </p:set>
                                    <p:animEffect transition="in" filter="wipe(left)">
                                      <p:cBhvr>
                                        <p:cTn id="40" dur="500"/>
                                        <p:tgtEl>
                                          <p:spTgt spid="163"/>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64"/>
                                        </p:tgtEl>
                                        <p:attrNameLst>
                                          <p:attrName>style.visibility</p:attrName>
                                        </p:attrNameLst>
                                      </p:cBhvr>
                                      <p:to>
                                        <p:strVal val="visible"/>
                                      </p:to>
                                    </p:set>
                                    <p:animEffect transition="in" filter="wipe(left)">
                                      <p:cBhvr>
                                        <p:cTn id="44" dur="500"/>
                                        <p:tgtEl>
                                          <p:spTgt spid="16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left)">
                                      <p:cBhvr>
                                        <p:cTn id="52" dur="2000"/>
                                        <p:tgtEl>
                                          <p:spTgt spid="105"/>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93"/>
                                        </p:tgtEl>
                                        <p:attrNameLst>
                                          <p:attrName>style.visibility</p:attrName>
                                        </p:attrNameLst>
                                      </p:cBhvr>
                                      <p:to>
                                        <p:strVal val="visible"/>
                                      </p:to>
                                    </p:set>
                                    <p:animEffect transition="in" filter="wipe(left)">
                                      <p:cBhvr>
                                        <p:cTn id="56" dur="2000"/>
                                        <p:tgtEl>
                                          <p:spTgt spid="93"/>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99"/>
                                        </p:tgtEl>
                                        <p:attrNameLst>
                                          <p:attrName>style.visibility</p:attrName>
                                        </p:attrNameLst>
                                      </p:cBhvr>
                                      <p:to>
                                        <p:strVal val="visible"/>
                                      </p:to>
                                    </p:set>
                                    <p:animEffect transition="in" filter="wipe(left)">
                                      <p:cBhvr>
                                        <p:cTn id="60" dur="2000"/>
                                        <p:tgtEl>
                                          <p:spTgt spid="99"/>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2"/>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wipe(left)">
                                      <p:cBhvr>
                                        <p:cTn id="68" dur="500"/>
                                        <p:tgtEl>
                                          <p:spTgt spid="155"/>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49"/>
                                        </p:tgtEl>
                                        <p:attrNameLst>
                                          <p:attrName>style.visibility</p:attrName>
                                        </p:attrNameLst>
                                      </p:cBhvr>
                                      <p:to>
                                        <p:strVal val="visible"/>
                                      </p:to>
                                    </p:set>
                                    <p:animEffect transition="in" filter="wipe(left)">
                                      <p:cBhvr>
                                        <p:cTn id="72" dur="500"/>
                                        <p:tgtEl>
                                          <p:spTgt spid="149"/>
                                        </p:tgtEl>
                                      </p:cBhvr>
                                    </p:animEffect>
                                  </p:childTnLst>
                                </p:cTn>
                              </p:par>
                              <p:par>
                                <p:cTn id="73" presetID="22" presetClass="entr" presetSubtype="8"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left)">
                                      <p:cBhvr>
                                        <p:cTn id="75" dur="500"/>
                                        <p:tgtEl>
                                          <p:spTgt spid="19"/>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wipe(left)">
                                      <p:cBhvr>
                                        <p:cTn id="79" dur="500"/>
                                        <p:tgtEl>
                                          <p:spTgt spid="81"/>
                                        </p:tgtEl>
                                      </p:cBhvr>
                                    </p:animEffect>
                                  </p:childTnLst>
                                </p:cTn>
                              </p:par>
                              <p:par>
                                <p:cTn id="80" presetID="22" presetClass="entr" presetSubtype="8"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par>
                                <p:cTn id="83" presetID="22" presetClass="entr" presetSubtype="8"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wipe(left)">
                                      <p:cBhvr>
                                        <p:cTn id="85" dur="500"/>
                                        <p:tgtEl>
                                          <p:spTgt spid="57"/>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ipe(left)">
                                      <p:cBhvr>
                                        <p:cTn id="89" dur="500"/>
                                        <p:tgtEl>
                                          <p:spTgt spid="63"/>
                                        </p:tgtEl>
                                      </p:cBhvr>
                                    </p:animEffect>
                                  </p:childTnLst>
                                </p:cTn>
                              </p:par>
                              <p:par>
                                <p:cTn id="90" presetID="22" presetClass="entr" presetSubtype="8" fill="hold"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left)">
                                      <p:cBhvr>
                                        <p:cTn id="92" dur="500"/>
                                        <p:tgtEl>
                                          <p:spTgt spid="32"/>
                                        </p:tgtEl>
                                      </p:cBhvr>
                                    </p:animEffect>
                                  </p:childTnLst>
                                </p:cTn>
                              </p:par>
                              <p:par>
                                <p:cTn id="93" presetID="22" presetClass="entr" presetSubtype="8" fill="hold" nodeType="withEffect">
                                  <p:stCondLst>
                                    <p:cond delay="0"/>
                                  </p:stCondLst>
                                  <p:childTnLst>
                                    <p:set>
                                      <p:cBhvr>
                                        <p:cTn id="94" dur="1" fill="hold">
                                          <p:stCondLst>
                                            <p:cond delay="0"/>
                                          </p:stCondLst>
                                        </p:cTn>
                                        <p:tgtEl>
                                          <p:spTgt spid="87"/>
                                        </p:tgtEl>
                                        <p:attrNameLst>
                                          <p:attrName>style.visibility</p:attrName>
                                        </p:attrNameLst>
                                      </p:cBhvr>
                                      <p:to>
                                        <p:strVal val="visible"/>
                                      </p:to>
                                    </p:set>
                                    <p:animEffect transition="in" filter="wipe(left)">
                                      <p:cBhvr>
                                        <p:cTn id="95" dur="500"/>
                                        <p:tgtEl>
                                          <p:spTgt spid="87"/>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wipe(left)">
                                      <p:cBhvr>
                                        <p:cTn id="99" dur="500"/>
                                        <p:tgtEl>
                                          <p:spTgt spid="51"/>
                                        </p:tgtEl>
                                      </p:cBhvr>
                                    </p:animEffect>
                                  </p:childTnLst>
                                </p:cTn>
                              </p:par>
                              <p:par>
                                <p:cTn id="100" presetID="22" presetClass="entr" presetSubtype="8" fill="hold"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left)">
                                      <p:cBhvr>
                                        <p:cTn id="102" dur="500"/>
                                        <p:tgtEl>
                                          <p:spTgt spid="69"/>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75"/>
                                        </p:tgtEl>
                                        <p:attrNameLst>
                                          <p:attrName>style.visibility</p:attrName>
                                        </p:attrNameLst>
                                      </p:cBhvr>
                                      <p:to>
                                        <p:strVal val="visible"/>
                                      </p:to>
                                    </p:set>
                                    <p:animEffect transition="in" filter="wipe(left)">
                                      <p:cBhvr>
                                        <p:cTn id="10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8" grpId="0" animBg="1"/>
      <p:bldP spid="119" grpId="0" animBg="1"/>
      <p:bldP spid="120" grpId="0"/>
      <p:bldP spid="122" grpId="0"/>
      <p:bldP spid="162" grpId="0" animBg="1"/>
      <p:bldP spid="163" grpId="0" animBg="1"/>
      <p:bldP spid="16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9844" y="982909"/>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1" y="32011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267291"/>
            <a:ext cx="1218282"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因特网概述</a:t>
            </a:r>
          </a:p>
        </p:txBody>
      </p:sp>
      <p:sp>
        <p:nvSpPr>
          <p:cNvPr id="18" name="TextBox 1"/>
          <p:cNvSpPr txBox="1"/>
          <p:nvPr/>
        </p:nvSpPr>
        <p:spPr>
          <a:xfrm>
            <a:off x="7013575" y="1646922"/>
            <a:ext cx="3411190"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计算机网络在信息时代中的作用</a:t>
            </a:r>
          </a:p>
        </p:txBody>
      </p:sp>
      <p:sp>
        <p:nvSpPr>
          <p:cNvPr id="47" name="TextBox 1"/>
          <p:cNvSpPr txBox="1"/>
          <p:nvPr/>
        </p:nvSpPr>
        <p:spPr>
          <a:xfrm>
            <a:off x="7013575" y="2794794"/>
            <a:ext cx="1461939"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因特网的组成</a:t>
            </a:r>
          </a:p>
        </p:txBody>
      </p:sp>
      <p:sp>
        <p:nvSpPr>
          <p:cNvPr id="48" name="TextBox 1"/>
          <p:cNvSpPr txBox="1"/>
          <p:nvPr/>
        </p:nvSpPr>
        <p:spPr>
          <a:xfrm>
            <a:off x="7013575" y="3302794"/>
            <a:ext cx="2680221" cy="369353"/>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Microsoft YaHei UI" pitchFamily="18" charset="0"/>
                <a:cs typeface="Microsoft YaHei UI" pitchFamily="18" charset="0"/>
              </a:rPr>
              <a:t>计算机网络的定义与分类</a:t>
            </a:r>
          </a:p>
        </p:txBody>
      </p:sp>
      <p:sp>
        <p:nvSpPr>
          <p:cNvPr id="51" name="Freeform 3"/>
          <p:cNvSpPr/>
          <p:nvPr/>
        </p:nvSpPr>
        <p:spPr>
          <a:xfrm>
            <a:off x="6695261" y="1219994"/>
            <a:ext cx="48816" cy="48369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337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34349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3" name="Freeform 3"/>
          <p:cNvSpPr/>
          <p:nvPr/>
        </p:nvSpPr>
        <p:spPr>
          <a:xfrm>
            <a:off x="6632575" y="2870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338912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8" y="1626928"/>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8" y="2267291"/>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1.2</a:t>
            </a:r>
          </a:p>
        </p:txBody>
      </p:sp>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5" y="3810794"/>
            <a:ext cx="2923877"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计算机网络的主要性能指标</a:t>
            </a:r>
          </a:p>
        </p:txBody>
      </p:sp>
      <p:sp>
        <p:nvSpPr>
          <p:cNvPr id="39" name="TextBox 1"/>
          <p:cNvSpPr txBox="1"/>
          <p:nvPr/>
        </p:nvSpPr>
        <p:spPr>
          <a:xfrm>
            <a:off x="7013575" y="4356894"/>
            <a:ext cx="2192908"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计算机网络体系结构</a:t>
            </a:r>
          </a:p>
        </p:txBody>
      </p:sp>
      <p:sp>
        <p:nvSpPr>
          <p:cNvPr id="40" name="Freeform 3"/>
          <p:cNvSpPr/>
          <p:nvPr/>
        </p:nvSpPr>
        <p:spPr>
          <a:xfrm>
            <a:off x="6632575" y="39123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4424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8" y="2743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1.3</a:t>
            </a:r>
          </a:p>
        </p:txBody>
      </p:sp>
      <p:sp>
        <p:nvSpPr>
          <p:cNvPr id="43" name="TextBox 1"/>
          <p:cNvSpPr txBox="1"/>
          <p:nvPr/>
        </p:nvSpPr>
        <p:spPr>
          <a:xfrm>
            <a:off x="6048108" y="3277394"/>
            <a:ext cx="355867" cy="369353"/>
          </a:xfrm>
          <a:prstGeom prst="rect">
            <a:avLst/>
          </a:prstGeom>
          <a:noFill/>
        </p:spPr>
        <p:txBody>
          <a:bodyPr wrap="none" lIns="0" tIns="0" rIns="0" bIns="60981" rtlCol="0">
            <a:spAutoFit/>
          </a:bodyPr>
          <a:lstStyle/>
          <a:p>
            <a:pPr>
              <a:lnSpc>
                <a:spcPts val="2401"/>
              </a:lnSpc>
            </a:pPr>
            <a:r>
              <a:rPr lang="en-US" altLang="zh-CN" sz="2000" dirty="0">
                <a:solidFill>
                  <a:schemeClr val="bg1"/>
                </a:solidFill>
                <a:latin typeface="+mj-lt"/>
                <a:cs typeface="Microsoft YaHei UI" pitchFamily="18" charset="0"/>
              </a:rPr>
              <a:t>1.4</a:t>
            </a:r>
          </a:p>
        </p:txBody>
      </p:sp>
      <p:sp>
        <p:nvSpPr>
          <p:cNvPr id="44" name="TextBox 1"/>
          <p:cNvSpPr txBox="1"/>
          <p:nvPr/>
        </p:nvSpPr>
        <p:spPr>
          <a:xfrm>
            <a:off x="6048108" y="38234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1.5</a:t>
            </a:r>
          </a:p>
        </p:txBody>
      </p:sp>
      <p:sp>
        <p:nvSpPr>
          <p:cNvPr id="45" name="TextBox 1"/>
          <p:cNvSpPr txBox="1"/>
          <p:nvPr/>
        </p:nvSpPr>
        <p:spPr>
          <a:xfrm>
            <a:off x="6048108" y="43441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1.6</a:t>
            </a:r>
          </a:p>
        </p:txBody>
      </p:sp>
      <p:sp>
        <p:nvSpPr>
          <p:cNvPr id="58" name="TextBox 1"/>
          <p:cNvSpPr txBox="1"/>
          <p:nvPr/>
        </p:nvSpPr>
        <p:spPr>
          <a:xfrm>
            <a:off x="7013575" y="48775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计算机网络在我国的发展</a:t>
            </a:r>
          </a:p>
        </p:txBody>
      </p:sp>
      <p:sp>
        <p:nvSpPr>
          <p:cNvPr id="60" name="Freeform 3"/>
          <p:cNvSpPr/>
          <p:nvPr/>
        </p:nvSpPr>
        <p:spPr>
          <a:xfrm>
            <a:off x="6632575" y="49454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TextBox 1"/>
          <p:cNvSpPr txBox="1"/>
          <p:nvPr/>
        </p:nvSpPr>
        <p:spPr>
          <a:xfrm>
            <a:off x="6048108" y="48648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1.7</a:t>
            </a:r>
          </a:p>
        </p:txBody>
      </p:sp>
      <p:sp>
        <p:nvSpPr>
          <p:cNvPr id="66" name="TextBox 1"/>
          <p:cNvSpPr txBox="1"/>
          <p:nvPr/>
        </p:nvSpPr>
        <p:spPr>
          <a:xfrm>
            <a:off x="7013575" y="54236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两个重要的新兴网络技术</a:t>
            </a:r>
          </a:p>
        </p:txBody>
      </p:sp>
      <p:sp>
        <p:nvSpPr>
          <p:cNvPr id="67" name="Freeform 3"/>
          <p:cNvSpPr/>
          <p:nvPr/>
        </p:nvSpPr>
        <p:spPr>
          <a:xfrm>
            <a:off x="6632575" y="54915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7" name="TextBox 1"/>
          <p:cNvSpPr txBox="1"/>
          <p:nvPr/>
        </p:nvSpPr>
        <p:spPr>
          <a:xfrm>
            <a:off x="6048108" y="5410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1.8</a:t>
            </a:r>
          </a:p>
        </p:txBody>
      </p:sp>
    </p:spTree>
    <p:extLst>
      <p:ext uri="{BB962C8B-B14F-4D97-AF65-F5344CB8AC3E}">
        <p14:creationId xmlns:p14="http://schemas.microsoft.com/office/powerpoint/2010/main" val="21493640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9844" y="982909"/>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1" y="2184870"/>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267291"/>
            <a:ext cx="1218282" cy="369353"/>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Microsoft YaHei UI" pitchFamily="18" charset="0"/>
                <a:cs typeface="Microsoft YaHei UI" pitchFamily="18" charset="0"/>
              </a:rPr>
              <a:t>因特网概述</a:t>
            </a:r>
          </a:p>
        </p:txBody>
      </p:sp>
      <p:sp>
        <p:nvSpPr>
          <p:cNvPr id="18" name="TextBox 1"/>
          <p:cNvSpPr txBox="1"/>
          <p:nvPr/>
        </p:nvSpPr>
        <p:spPr>
          <a:xfrm>
            <a:off x="7013575" y="1646922"/>
            <a:ext cx="3411190"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计算机网络在信息时代中的作用</a:t>
            </a:r>
          </a:p>
        </p:txBody>
      </p:sp>
      <p:sp>
        <p:nvSpPr>
          <p:cNvPr id="47" name="TextBox 1"/>
          <p:cNvSpPr txBox="1"/>
          <p:nvPr/>
        </p:nvSpPr>
        <p:spPr>
          <a:xfrm>
            <a:off x="7013575" y="2794794"/>
            <a:ext cx="1461939"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因特网的组成</a:t>
            </a:r>
          </a:p>
        </p:txBody>
      </p:sp>
      <p:sp>
        <p:nvSpPr>
          <p:cNvPr id="48" name="TextBox 1"/>
          <p:cNvSpPr txBox="1"/>
          <p:nvPr/>
        </p:nvSpPr>
        <p:spPr>
          <a:xfrm>
            <a:off x="7013575" y="33027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计算机网络的定义与分类</a:t>
            </a:r>
          </a:p>
        </p:txBody>
      </p:sp>
      <p:sp>
        <p:nvSpPr>
          <p:cNvPr id="51" name="Freeform 3"/>
          <p:cNvSpPr/>
          <p:nvPr/>
        </p:nvSpPr>
        <p:spPr>
          <a:xfrm>
            <a:off x="6695261" y="1219994"/>
            <a:ext cx="48816" cy="48369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337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34349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3" name="Freeform 3"/>
          <p:cNvSpPr/>
          <p:nvPr/>
        </p:nvSpPr>
        <p:spPr>
          <a:xfrm>
            <a:off x="6632575" y="2870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338912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8" y="1626928"/>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8" y="2267291"/>
            <a:ext cx="355867" cy="369353"/>
          </a:xfrm>
          <a:prstGeom prst="rect">
            <a:avLst/>
          </a:prstGeom>
          <a:noFill/>
        </p:spPr>
        <p:txBody>
          <a:bodyPr wrap="none" lIns="0" tIns="0" rIns="0" bIns="60981" rtlCol="0">
            <a:spAutoFit/>
          </a:bodyPr>
          <a:lstStyle/>
          <a:p>
            <a:pPr>
              <a:lnSpc>
                <a:spcPts val="2401"/>
              </a:lnSpc>
            </a:pPr>
            <a:r>
              <a:rPr lang="en-US" altLang="zh-CN" sz="2000" dirty="0">
                <a:solidFill>
                  <a:schemeClr val="bg1"/>
                </a:solidFill>
                <a:latin typeface="+mj-lt"/>
                <a:cs typeface="Microsoft YaHei UI" pitchFamily="18" charset="0"/>
              </a:rPr>
              <a:t>1.2</a:t>
            </a:r>
          </a:p>
        </p:txBody>
      </p:sp>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5" y="3810794"/>
            <a:ext cx="2923877"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计算机网络的主要性能指标</a:t>
            </a:r>
          </a:p>
        </p:txBody>
      </p:sp>
      <p:sp>
        <p:nvSpPr>
          <p:cNvPr id="39" name="TextBox 1"/>
          <p:cNvSpPr txBox="1"/>
          <p:nvPr/>
        </p:nvSpPr>
        <p:spPr>
          <a:xfrm>
            <a:off x="7013575" y="4356894"/>
            <a:ext cx="2192908"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计算机网络体系结构</a:t>
            </a:r>
          </a:p>
        </p:txBody>
      </p:sp>
      <p:sp>
        <p:nvSpPr>
          <p:cNvPr id="40" name="Freeform 3"/>
          <p:cNvSpPr/>
          <p:nvPr/>
        </p:nvSpPr>
        <p:spPr>
          <a:xfrm>
            <a:off x="6632575" y="39123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4424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8" y="2743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1.3</a:t>
            </a:r>
          </a:p>
        </p:txBody>
      </p:sp>
      <p:sp>
        <p:nvSpPr>
          <p:cNvPr id="43" name="TextBox 1"/>
          <p:cNvSpPr txBox="1"/>
          <p:nvPr/>
        </p:nvSpPr>
        <p:spPr>
          <a:xfrm>
            <a:off x="6048108" y="32773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1.4</a:t>
            </a:r>
          </a:p>
        </p:txBody>
      </p:sp>
      <p:sp>
        <p:nvSpPr>
          <p:cNvPr id="44" name="TextBox 1"/>
          <p:cNvSpPr txBox="1"/>
          <p:nvPr/>
        </p:nvSpPr>
        <p:spPr>
          <a:xfrm>
            <a:off x="6048108" y="38234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1.5</a:t>
            </a:r>
          </a:p>
        </p:txBody>
      </p:sp>
      <p:sp>
        <p:nvSpPr>
          <p:cNvPr id="45" name="TextBox 1"/>
          <p:cNvSpPr txBox="1"/>
          <p:nvPr/>
        </p:nvSpPr>
        <p:spPr>
          <a:xfrm>
            <a:off x="6048108" y="43441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1.6</a:t>
            </a:r>
          </a:p>
        </p:txBody>
      </p:sp>
      <p:sp>
        <p:nvSpPr>
          <p:cNvPr id="58" name="TextBox 1"/>
          <p:cNvSpPr txBox="1"/>
          <p:nvPr/>
        </p:nvSpPr>
        <p:spPr>
          <a:xfrm>
            <a:off x="7013575" y="48775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计算机网络在我国的发展</a:t>
            </a:r>
          </a:p>
        </p:txBody>
      </p:sp>
      <p:sp>
        <p:nvSpPr>
          <p:cNvPr id="60" name="Freeform 3"/>
          <p:cNvSpPr/>
          <p:nvPr/>
        </p:nvSpPr>
        <p:spPr>
          <a:xfrm>
            <a:off x="6632575" y="49454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TextBox 1"/>
          <p:cNvSpPr txBox="1"/>
          <p:nvPr/>
        </p:nvSpPr>
        <p:spPr>
          <a:xfrm>
            <a:off x="6048108" y="48648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1.7</a:t>
            </a:r>
          </a:p>
        </p:txBody>
      </p:sp>
      <p:sp>
        <p:nvSpPr>
          <p:cNvPr id="66" name="TextBox 1"/>
          <p:cNvSpPr txBox="1"/>
          <p:nvPr/>
        </p:nvSpPr>
        <p:spPr>
          <a:xfrm>
            <a:off x="7013575" y="54236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两个重要的新兴网络技术</a:t>
            </a:r>
          </a:p>
        </p:txBody>
      </p:sp>
      <p:sp>
        <p:nvSpPr>
          <p:cNvPr id="67" name="Freeform 3"/>
          <p:cNvSpPr/>
          <p:nvPr/>
        </p:nvSpPr>
        <p:spPr>
          <a:xfrm>
            <a:off x="6632575" y="54915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7" name="TextBox 1"/>
          <p:cNvSpPr txBox="1"/>
          <p:nvPr/>
        </p:nvSpPr>
        <p:spPr>
          <a:xfrm>
            <a:off x="6048108" y="5410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1.8</a:t>
            </a:r>
          </a:p>
        </p:txBody>
      </p:sp>
    </p:spTree>
    <p:extLst>
      <p:ext uri="{BB962C8B-B14F-4D97-AF65-F5344CB8AC3E}">
        <p14:creationId xmlns:p14="http://schemas.microsoft.com/office/powerpoint/2010/main" val="3878207980"/>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1.4.1  </a:t>
            </a:r>
            <a:r>
              <a:rPr lang="zh-CN" altLang="en-US" dirty="0"/>
              <a:t>计算机网络的定义</a:t>
            </a:r>
          </a:p>
        </p:txBody>
      </p:sp>
      <p:sp>
        <p:nvSpPr>
          <p:cNvPr id="9" name="矩形 8"/>
          <p:cNvSpPr/>
          <p:nvPr/>
        </p:nvSpPr>
        <p:spPr>
          <a:xfrm flipV="1">
            <a:off x="-64547" y="1600994"/>
            <a:ext cx="12321094" cy="45719"/>
          </a:xfrm>
          <a:prstGeom prst="rect">
            <a:avLst/>
          </a:prstGeom>
          <a:solidFill>
            <a:srgbClr val="A6B727">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0" name="矩形 9"/>
          <p:cNvSpPr/>
          <p:nvPr/>
        </p:nvSpPr>
        <p:spPr>
          <a:xfrm>
            <a:off x="0" y="2416783"/>
            <a:ext cx="12192000" cy="2657139"/>
          </a:xfrm>
          <a:prstGeom prst="rect">
            <a:avLst/>
          </a:prstGeom>
          <a:solidFill>
            <a:srgbClr val="418A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1" name="内容占位符 4"/>
          <p:cNvSpPr txBox="1">
            <a:spLocks/>
          </p:cNvSpPr>
          <p:nvPr/>
        </p:nvSpPr>
        <p:spPr>
          <a:xfrm>
            <a:off x="669780" y="2604400"/>
            <a:ext cx="11196679" cy="495157"/>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zh-CN" altLang="en-US" b="1" dirty="0">
                <a:solidFill>
                  <a:srgbClr val="FFFFFF"/>
                </a:solidFill>
              </a:rPr>
              <a:t>最简单的定义：</a:t>
            </a:r>
            <a:endParaRPr kumimoji="0" lang="zh-CN" altLang="en-US" b="1" i="0" u="none" strike="noStrike" kern="1200" cap="none" spc="0" normalizeH="0" baseline="0" noProof="0" dirty="0">
              <a:ln>
                <a:noFill/>
              </a:ln>
              <a:solidFill>
                <a:srgbClr val="FFFFFF"/>
              </a:solidFill>
              <a:effectLst/>
              <a:uLnTx/>
              <a:uFillTx/>
            </a:endParaRPr>
          </a:p>
        </p:txBody>
      </p:sp>
      <p:sp>
        <p:nvSpPr>
          <p:cNvPr id="12" name="内容占位符 4"/>
          <p:cNvSpPr txBox="1">
            <a:spLocks/>
          </p:cNvSpPr>
          <p:nvPr/>
        </p:nvSpPr>
        <p:spPr>
          <a:xfrm>
            <a:off x="669780" y="3352177"/>
            <a:ext cx="11196679" cy="495157"/>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zh-CN" altLang="en-US" dirty="0">
                <a:solidFill>
                  <a:srgbClr val="FFFFFF"/>
                </a:solidFill>
              </a:rPr>
              <a:t>计算机网络是一些互相连接的、自治的计算机的集合</a:t>
            </a:r>
            <a:r>
              <a:rPr lang="zh-CN" altLang="en-US" sz="1800" dirty="0">
                <a:solidFill>
                  <a:srgbClr val="FFFFFF"/>
                </a:solidFill>
              </a:rPr>
              <a:t>。</a:t>
            </a:r>
          </a:p>
        </p:txBody>
      </p:sp>
      <p:sp>
        <p:nvSpPr>
          <p:cNvPr id="13" name="矩形 12"/>
          <p:cNvSpPr/>
          <p:nvPr/>
        </p:nvSpPr>
        <p:spPr>
          <a:xfrm>
            <a:off x="0" y="5891503"/>
            <a:ext cx="12195175" cy="968085"/>
          </a:xfrm>
          <a:prstGeom prst="rect">
            <a:avLst/>
          </a:prstGeom>
          <a:solidFill>
            <a:srgbClr val="DDDDDD">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Tree>
    <p:extLst>
      <p:ext uri="{BB962C8B-B14F-4D97-AF65-F5344CB8AC3E}">
        <p14:creationId xmlns:p14="http://schemas.microsoft.com/office/powerpoint/2010/main" val="3294533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1.4.2  </a:t>
            </a:r>
            <a:r>
              <a:rPr lang="zh-CN" altLang="en-US" dirty="0"/>
              <a:t>计算机网络的分类</a:t>
            </a:r>
          </a:p>
        </p:txBody>
      </p:sp>
      <p:sp>
        <p:nvSpPr>
          <p:cNvPr id="9" name="矩形 8"/>
          <p:cNvSpPr/>
          <p:nvPr/>
        </p:nvSpPr>
        <p:spPr>
          <a:xfrm flipV="1">
            <a:off x="-64547" y="1174275"/>
            <a:ext cx="12321094" cy="45719"/>
          </a:xfrm>
          <a:prstGeom prst="rect">
            <a:avLst/>
          </a:prstGeom>
          <a:solidFill>
            <a:srgbClr val="7CC43A">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3" name="矩形 12"/>
          <p:cNvSpPr/>
          <p:nvPr/>
        </p:nvSpPr>
        <p:spPr>
          <a:xfrm>
            <a:off x="0" y="5891502"/>
            <a:ext cx="12195175" cy="968085"/>
          </a:xfrm>
          <a:prstGeom prst="rect">
            <a:avLst/>
          </a:prstGeom>
          <a:solidFill>
            <a:srgbClr val="DDDDDD">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
        <p:nvSpPr>
          <p:cNvPr id="18" name="矩形 17"/>
          <p:cNvSpPr/>
          <p:nvPr/>
        </p:nvSpPr>
        <p:spPr>
          <a:xfrm>
            <a:off x="434975" y="1392238"/>
            <a:ext cx="5892800" cy="508000"/>
          </a:xfrm>
          <a:prstGeom prst="rect">
            <a:avLst/>
          </a:prstGeom>
          <a:solidFill>
            <a:srgbClr val="7CC43A">
              <a:alpha val="80000"/>
            </a:srgbClr>
          </a:solidFill>
          <a:ln w="12700" cap="flat" cmpd="sng" algn="ctr">
            <a:noFill/>
            <a:prstDash val="solid"/>
            <a:miter lim="800000"/>
          </a:ln>
          <a:effectLst/>
        </p:spPr>
        <p:txBody>
          <a:bodyPr rtlCol="0" anchor="ctr"/>
          <a:lstStyle/>
          <a:p>
            <a:pPr lvl="0" defTabSz="914400"/>
            <a:r>
              <a:rPr lang="zh-CN" altLang="en-US" sz="1800" b="1" kern="0" dirty="0">
                <a:solidFill>
                  <a:srgbClr val="FFFFFF"/>
                </a:solidFill>
                <a:latin typeface="宋体" charset="-122"/>
              </a:rPr>
              <a:t>从网络的作用范围进行分类</a:t>
            </a:r>
          </a:p>
        </p:txBody>
      </p:sp>
      <p:sp>
        <p:nvSpPr>
          <p:cNvPr id="19" name="矩形 18"/>
          <p:cNvSpPr/>
          <p:nvPr/>
        </p:nvSpPr>
        <p:spPr>
          <a:xfrm>
            <a:off x="434975" y="3980657"/>
            <a:ext cx="5892800" cy="476250"/>
          </a:xfrm>
          <a:prstGeom prst="rect">
            <a:avLst/>
          </a:prstGeom>
          <a:solidFill>
            <a:srgbClr val="F69200">
              <a:alpha val="80000"/>
            </a:srgbClr>
          </a:solidFill>
          <a:ln w="12700" cap="flat" cmpd="sng" algn="ctr">
            <a:noFill/>
            <a:prstDash val="solid"/>
            <a:miter lim="800000"/>
          </a:ln>
          <a:effectLst/>
        </p:spPr>
        <p:txBody>
          <a:bodyPr rtlCol="0" anchor="ctr"/>
          <a:lstStyle/>
          <a:p>
            <a:pPr lvl="0" defTabSz="914400"/>
            <a:r>
              <a:rPr lang="zh-CN" altLang="en-US" sz="1800" b="1" kern="0" dirty="0">
                <a:solidFill>
                  <a:srgbClr val="FFFFFF"/>
                </a:solidFill>
                <a:latin typeface="宋体" charset="-122"/>
              </a:rPr>
              <a:t>从网络的使用者进行分类</a:t>
            </a:r>
          </a:p>
        </p:txBody>
      </p:sp>
      <p:sp>
        <p:nvSpPr>
          <p:cNvPr id="20" name="Rectangle 3"/>
          <p:cNvSpPr txBox="1">
            <a:spLocks noChangeArrowheads="1"/>
          </p:cNvSpPr>
          <p:nvPr/>
        </p:nvSpPr>
        <p:spPr bwMode="auto">
          <a:xfrm>
            <a:off x="434975" y="1954213"/>
            <a:ext cx="11061700" cy="1371600"/>
          </a:xfrm>
          <a:prstGeom prst="rect">
            <a:avLst/>
          </a:prstGeom>
          <a:noFill/>
          <a:ln/>
        </p:spPr>
        <p:txBody>
          <a:bodyPr vert="horz" wrap="square" lIns="91440" tIns="45720" rIns="91440" bIns="45720" numCol="1" rtlCol="0" anchor="t" anchorCtr="0" compatLnSpc="1">
            <a:prstTxWarp prst="textNoShape">
              <a:avLst/>
            </a:prstTxWarp>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dirty="0">
                <a:solidFill>
                  <a:srgbClr val="000000">
                    <a:lumMod val="85000"/>
                    <a:lumOff val="15000"/>
                  </a:srgbClr>
                </a:solidFill>
                <a:latin typeface="+mj-ea"/>
                <a:ea typeface="+mj-ea"/>
              </a:rPr>
              <a:t>广域网 </a:t>
            </a:r>
            <a:r>
              <a:rPr lang="en-US" altLang="zh-CN" sz="1800" dirty="0">
                <a:solidFill>
                  <a:srgbClr val="000000">
                    <a:lumMod val="85000"/>
                    <a:lumOff val="15000"/>
                  </a:srgbClr>
                </a:solidFill>
                <a:latin typeface="+mj-ea"/>
                <a:ea typeface="+mj-ea"/>
              </a:rPr>
              <a:t>WAN (Wide Area Network)</a:t>
            </a:r>
          </a:p>
          <a:p>
            <a:pPr>
              <a:lnSpc>
                <a:spcPct val="150000"/>
              </a:lnSpc>
            </a:pPr>
            <a:r>
              <a:rPr lang="zh-CN" altLang="en-US" sz="1800" dirty="0">
                <a:solidFill>
                  <a:srgbClr val="000000">
                    <a:lumMod val="85000"/>
                    <a:lumOff val="15000"/>
                  </a:srgbClr>
                </a:solidFill>
                <a:latin typeface="+mj-ea"/>
                <a:ea typeface="+mj-ea"/>
              </a:rPr>
              <a:t>局域网 </a:t>
            </a:r>
            <a:r>
              <a:rPr lang="en-US" altLang="zh-CN" sz="1800" dirty="0">
                <a:solidFill>
                  <a:srgbClr val="000000">
                    <a:lumMod val="85000"/>
                    <a:lumOff val="15000"/>
                  </a:srgbClr>
                </a:solidFill>
                <a:latin typeface="+mj-ea"/>
                <a:ea typeface="+mj-ea"/>
              </a:rPr>
              <a:t>LAN (Local Area Network) </a:t>
            </a:r>
          </a:p>
          <a:p>
            <a:pPr>
              <a:lnSpc>
                <a:spcPct val="150000"/>
              </a:lnSpc>
            </a:pPr>
            <a:r>
              <a:rPr lang="zh-CN" altLang="en-US" sz="1800" dirty="0">
                <a:solidFill>
                  <a:srgbClr val="000000">
                    <a:lumMod val="85000"/>
                    <a:lumOff val="15000"/>
                  </a:srgbClr>
                </a:solidFill>
                <a:latin typeface="+mj-ea"/>
                <a:ea typeface="+mj-ea"/>
              </a:rPr>
              <a:t>城域网 </a:t>
            </a:r>
            <a:r>
              <a:rPr lang="en-US" altLang="zh-CN" sz="1800" dirty="0">
                <a:solidFill>
                  <a:srgbClr val="000000">
                    <a:lumMod val="85000"/>
                    <a:lumOff val="15000"/>
                  </a:srgbClr>
                </a:solidFill>
                <a:latin typeface="+mj-ea"/>
                <a:ea typeface="+mj-ea"/>
              </a:rPr>
              <a:t>MAN (Metropolitan Area Network)</a:t>
            </a:r>
          </a:p>
          <a:p>
            <a:pPr>
              <a:lnSpc>
                <a:spcPct val="150000"/>
              </a:lnSpc>
            </a:pPr>
            <a:r>
              <a:rPr lang="zh-CN" altLang="en-US" sz="1800" dirty="0">
                <a:solidFill>
                  <a:srgbClr val="000000">
                    <a:lumMod val="85000"/>
                    <a:lumOff val="15000"/>
                  </a:srgbClr>
                </a:solidFill>
                <a:latin typeface="+mj-ea"/>
                <a:ea typeface="+mj-ea"/>
              </a:rPr>
              <a:t>个人区域网 </a:t>
            </a:r>
            <a:r>
              <a:rPr lang="en-US" altLang="zh-CN" sz="1800" dirty="0">
                <a:solidFill>
                  <a:srgbClr val="000000">
                    <a:lumMod val="85000"/>
                    <a:lumOff val="15000"/>
                  </a:srgbClr>
                </a:solidFill>
                <a:latin typeface="+mj-ea"/>
                <a:ea typeface="+mj-ea"/>
              </a:rPr>
              <a:t>PAN (Personal Area Network) </a:t>
            </a:r>
            <a:endParaRPr lang="zh-CN" altLang="en-US" sz="1800" dirty="0">
              <a:solidFill>
                <a:srgbClr val="000000">
                  <a:lumMod val="85000"/>
                  <a:lumOff val="15000"/>
                </a:srgbClr>
              </a:solidFill>
              <a:latin typeface="+mj-ea"/>
              <a:ea typeface="+mj-ea"/>
            </a:endParaRPr>
          </a:p>
        </p:txBody>
      </p:sp>
      <p:sp>
        <p:nvSpPr>
          <p:cNvPr id="21" name="Rectangle 3"/>
          <p:cNvSpPr txBox="1">
            <a:spLocks noChangeArrowheads="1"/>
          </p:cNvSpPr>
          <p:nvPr/>
        </p:nvSpPr>
        <p:spPr bwMode="auto">
          <a:xfrm>
            <a:off x="446087" y="4583907"/>
            <a:ext cx="11050588" cy="1512887"/>
          </a:xfrm>
          <a:prstGeom prst="rect">
            <a:avLst/>
          </a:prstGeom>
          <a:noFill/>
          <a:ln/>
        </p:spPr>
        <p:txBody>
          <a:bodyPr vert="horz" wrap="square" lIns="91440" tIns="45720" rIns="91440" bIns="45720" numCol="1" rtlCol="0" anchor="t" anchorCtr="0" compatLnSpc="1">
            <a:prstTxWarp prst="textNoShape">
              <a:avLst/>
            </a:prstTxWarp>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dirty="0">
                <a:solidFill>
                  <a:srgbClr val="000000">
                    <a:lumMod val="85000"/>
                    <a:lumOff val="15000"/>
                  </a:srgbClr>
                </a:solidFill>
                <a:latin typeface="+mj-ea"/>
                <a:ea typeface="+mj-ea"/>
              </a:rPr>
              <a:t>公用网 </a:t>
            </a:r>
            <a:r>
              <a:rPr lang="en-US" altLang="zh-CN" sz="1800" dirty="0">
                <a:solidFill>
                  <a:srgbClr val="000000">
                    <a:lumMod val="85000"/>
                    <a:lumOff val="15000"/>
                  </a:srgbClr>
                </a:solidFill>
                <a:latin typeface="+mj-ea"/>
                <a:ea typeface="+mj-ea"/>
              </a:rPr>
              <a:t>(public network)</a:t>
            </a:r>
          </a:p>
          <a:p>
            <a:pPr>
              <a:lnSpc>
                <a:spcPct val="150000"/>
              </a:lnSpc>
            </a:pPr>
            <a:r>
              <a:rPr lang="zh-CN" altLang="en-US" sz="1800" dirty="0">
                <a:solidFill>
                  <a:srgbClr val="000000">
                    <a:lumMod val="85000"/>
                    <a:lumOff val="15000"/>
                  </a:srgbClr>
                </a:solidFill>
                <a:latin typeface="+mj-ea"/>
                <a:ea typeface="+mj-ea"/>
              </a:rPr>
              <a:t>专用网 </a:t>
            </a:r>
            <a:r>
              <a:rPr lang="en-US" altLang="zh-CN" sz="1800" dirty="0">
                <a:solidFill>
                  <a:srgbClr val="000000">
                    <a:lumMod val="85000"/>
                    <a:lumOff val="15000"/>
                  </a:srgbClr>
                </a:solidFill>
                <a:latin typeface="+mj-ea"/>
                <a:ea typeface="+mj-ea"/>
              </a:rPr>
              <a:t>(private network) </a:t>
            </a:r>
          </a:p>
        </p:txBody>
      </p:sp>
      <p:cxnSp>
        <p:nvCxnSpPr>
          <p:cNvPr id="22" name="直接连接符 21"/>
          <p:cNvCxnSpPr/>
          <p:nvPr/>
        </p:nvCxnSpPr>
        <p:spPr>
          <a:xfrm>
            <a:off x="3175" y="5761831"/>
            <a:ext cx="12192000" cy="0"/>
          </a:xfrm>
          <a:prstGeom prst="line">
            <a:avLst/>
          </a:prstGeom>
          <a:noFill/>
          <a:ln w="57150" cap="flat" cmpd="sng" algn="ctr">
            <a:solidFill>
              <a:srgbClr val="F69200"/>
            </a:solidFill>
            <a:prstDash val="solid"/>
            <a:miter lim="800000"/>
          </a:ln>
          <a:effectLst/>
        </p:spPr>
      </p:cxnSp>
    </p:spTree>
    <p:extLst>
      <p:ext uri="{BB962C8B-B14F-4D97-AF65-F5344CB8AC3E}">
        <p14:creationId xmlns:p14="http://schemas.microsoft.com/office/powerpoint/2010/main" val="2445256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9844" y="982909"/>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1" y="37345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267291"/>
            <a:ext cx="1218282"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因特网概述</a:t>
            </a:r>
          </a:p>
        </p:txBody>
      </p:sp>
      <p:sp>
        <p:nvSpPr>
          <p:cNvPr id="18" name="TextBox 1"/>
          <p:cNvSpPr txBox="1"/>
          <p:nvPr/>
        </p:nvSpPr>
        <p:spPr>
          <a:xfrm>
            <a:off x="7013575" y="1646922"/>
            <a:ext cx="3411190"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计算机网络在信息时代中的作用</a:t>
            </a:r>
          </a:p>
        </p:txBody>
      </p:sp>
      <p:sp>
        <p:nvSpPr>
          <p:cNvPr id="47" name="TextBox 1"/>
          <p:cNvSpPr txBox="1"/>
          <p:nvPr/>
        </p:nvSpPr>
        <p:spPr>
          <a:xfrm>
            <a:off x="7013575" y="2794794"/>
            <a:ext cx="1461939"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因特网的组成</a:t>
            </a:r>
          </a:p>
        </p:txBody>
      </p:sp>
      <p:sp>
        <p:nvSpPr>
          <p:cNvPr id="48" name="TextBox 1"/>
          <p:cNvSpPr txBox="1"/>
          <p:nvPr/>
        </p:nvSpPr>
        <p:spPr>
          <a:xfrm>
            <a:off x="7013575" y="33027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计算机网络的定义与分类</a:t>
            </a:r>
          </a:p>
        </p:txBody>
      </p:sp>
      <p:sp>
        <p:nvSpPr>
          <p:cNvPr id="51" name="Freeform 3"/>
          <p:cNvSpPr/>
          <p:nvPr/>
        </p:nvSpPr>
        <p:spPr>
          <a:xfrm>
            <a:off x="6695261" y="1219994"/>
            <a:ext cx="48816" cy="48369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337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34349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3" name="Freeform 3"/>
          <p:cNvSpPr/>
          <p:nvPr/>
        </p:nvSpPr>
        <p:spPr>
          <a:xfrm>
            <a:off x="6632575" y="2870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338912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8" y="1626928"/>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8" y="2267291"/>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1.2</a:t>
            </a:r>
          </a:p>
        </p:txBody>
      </p:sp>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5" y="3810794"/>
            <a:ext cx="2923877" cy="369353"/>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Microsoft YaHei UI" pitchFamily="18" charset="0"/>
                <a:cs typeface="Microsoft YaHei UI" pitchFamily="18" charset="0"/>
              </a:rPr>
              <a:t>计算机网络的主要性能指标</a:t>
            </a:r>
          </a:p>
        </p:txBody>
      </p:sp>
      <p:sp>
        <p:nvSpPr>
          <p:cNvPr id="39" name="TextBox 1"/>
          <p:cNvSpPr txBox="1"/>
          <p:nvPr/>
        </p:nvSpPr>
        <p:spPr>
          <a:xfrm>
            <a:off x="7013575" y="4356894"/>
            <a:ext cx="2192908"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计算机网络体系结构</a:t>
            </a:r>
          </a:p>
        </p:txBody>
      </p:sp>
      <p:sp>
        <p:nvSpPr>
          <p:cNvPr id="40" name="Freeform 3"/>
          <p:cNvSpPr/>
          <p:nvPr/>
        </p:nvSpPr>
        <p:spPr>
          <a:xfrm>
            <a:off x="6632575" y="39123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4424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8" y="2743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1.3</a:t>
            </a:r>
          </a:p>
        </p:txBody>
      </p:sp>
      <p:sp>
        <p:nvSpPr>
          <p:cNvPr id="43" name="TextBox 1"/>
          <p:cNvSpPr txBox="1"/>
          <p:nvPr/>
        </p:nvSpPr>
        <p:spPr>
          <a:xfrm>
            <a:off x="6048108" y="32773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1.4</a:t>
            </a:r>
          </a:p>
        </p:txBody>
      </p:sp>
      <p:sp>
        <p:nvSpPr>
          <p:cNvPr id="44" name="TextBox 1"/>
          <p:cNvSpPr txBox="1"/>
          <p:nvPr/>
        </p:nvSpPr>
        <p:spPr>
          <a:xfrm>
            <a:off x="6048108" y="3823494"/>
            <a:ext cx="355867" cy="369353"/>
          </a:xfrm>
          <a:prstGeom prst="rect">
            <a:avLst/>
          </a:prstGeom>
          <a:noFill/>
        </p:spPr>
        <p:txBody>
          <a:bodyPr wrap="none" lIns="0" tIns="0" rIns="0" bIns="60981" rtlCol="0">
            <a:spAutoFit/>
          </a:bodyPr>
          <a:lstStyle/>
          <a:p>
            <a:pPr>
              <a:lnSpc>
                <a:spcPts val="2401"/>
              </a:lnSpc>
            </a:pPr>
            <a:r>
              <a:rPr lang="en-US" altLang="zh-CN" sz="2000" dirty="0">
                <a:solidFill>
                  <a:schemeClr val="bg1"/>
                </a:solidFill>
                <a:latin typeface="+mj-lt"/>
                <a:cs typeface="Microsoft YaHei UI" pitchFamily="18" charset="0"/>
              </a:rPr>
              <a:t>1.5</a:t>
            </a:r>
          </a:p>
        </p:txBody>
      </p:sp>
      <p:sp>
        <p:nvSpPr>
          <p:cNvPr id="45" name="TextBox 1"/>
          <p:cNvSpPr txBox="1"/>
          <p:nvPr/>
        </p:nvSpPr>
        <p:spPr>
          <a:xfrm>
            <a:off x="6048108" y="43441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1.6</a:t>
            </a:r>
          </a:p>
        </p:txBody>
      </p:sp>
      <p:sp>
        <p:nvSpPr>
          <p:cNvPr id="58" name="TextBox 1"/>
          <p:cNvSpPr txBox="1"/>
          <p:nvPr/>
        </p:nvSpPr>
        <p:spPr>
          <a:xfrm>
            <a:off x="7013575" y="48775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计算机网络在我国的发展</a:t>
            </a:r>
          </a:p>
        </p:txBody>
      </p:sp>
      <p:sp>
        <p:nvSpPr>
          <p:cNvPr id="60" name="Freeform 3"/>
          <p:cNvSpPr/>
          <p:nvPr/>
        </p:nvSpPr>
        <p:spPr>
          <a:xfrm>
            <a:off x="6632575" y="49454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TextBox 1"/>
          <p:cNvSpPr txBox="1"/>
          <p:nvPr/>
        </p:nvSpPr>
        <p:spPr>
          <a:xfrm>
            <a:off x="6048108" y="48648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1.7</a:t>
            </a:r>
          </a:p>
        </p:txBody>
      </p:sp>
      <p:sp>
        <p:nvSpPr>
          <p:cNvPr id="66" name="TextBox 1"/>
          <p:cNvSpPr txBox="1"/>
          <p:nvPr/>
        </p:nvSpPr>
        <p:spPr>
          <a:xfrm>
            <a:off x="7013575" y="54236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两个重要的新兴网络技术</a:t>
            </a:r>
          </a:p>
        </p:txBody>
      </p:sp>
      <p:sp>
        <p:nvSpPr>
          <p:cNvPr id="67" name="Freeform 3"/>
          <p:cNvSpPr/>
          <p:nvPr/>
        </p:nvSpPr>
        <p:spPr>
          <a:xfrm>
            <a:off x="6632575" y="54915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7" name="TextBox 1"/>
          <p:cNvSpPr txBox="1"/>
          <p:nvPr/>
        </p:nvSpPr>
        <p:spPr>
          <a:xfrm>
            <a:off x="6048108" y="5410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1.8</a:t>
            </a:r>
          </a:p>
        </p:txBody>
      </p:sp>
    </p:spTree>
    <p:extLst>
      <p:ext uri="{BB962C8B-B14F-4D97-AF65-F5344CB8AC3E}">
        <p14:creationId xmlns:p14="http://schemas.microsoft.com/office/powerpoint/2010/main" val="760459322"/>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itchFamily="2" charset="-122"/>
              </a:rPr>
              <a:t>1.  </a:t>
            </a:r>
            <a:r>
              <a:rPr lang="zh-CN" altLang="en-US" dirty="0">
                <a:latin typeface="黑体" pitchFamily="2" charset="-122"/>
              </a:rPr>
              <a:t>速率</a:t>
            </a:r>
          </a:p>
        </p:txBody>
      </p:sp>
      <p:sp>
        <p:nvSpPr>
          <p:cNvPr id="236" name="矩形 235"/>
          <p:cNvSpPr/>
          <p:nvPr/>
        </p:nvSpPr>
        <p:spPr>
          <a:xfrm flipV="1">
            <a:off x="-64547" y="1600994"/>
            <a:ext cx="12321094" cy="45719"/>
          </a:xfrm>
          <a:prstGeom prst="rect">
            <a:avLst/>
          </a:prstGeom>
          <a:solidFill>
            <a:schemeClr val="bg1">
              <a:lumMod val="50000"/>
              <a:alpha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37" name="矩形 236"/>
          <p:cNvSpPr/>
          <p:nvPr/>
        </p:nvSpPr>
        <p:spPr>
          <a:xfrm>
            <a:off x="0" y="2416783"/>
            <a:ext cx="12192000" cy="2657139"/>
          </a:xfrm>
          <a:prstGeom prst="rect">
            <a:avLst/>
          </a:prstGeom>
          <a:solidFill>
            <a:srgbClr val="74B8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39" name="内容占位符 4"/>
          <p:cNvSpPr txBox="1">
            <a:spLocks/>
          </p:cNvSpPr>
          <p:nvPr/>
        </p:nvSpPr>
        <p:spPr>
          <a:xfrm>
            <a:off x="499248" y="2591594"/>
            <a:ext cx="10857728" cy="2058817"/>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zh-CN" altLang="en-US" dirty="0">
                <a:solidFill>
                  <a:srgbClr val="C00000"/>
                </a:solidFill>
              </a:rPr>
              <a:t>比特</a:t>
            </a:r>
            <a:r>
              <a:rPr lang="zh-CN" altLang="en-US" dirty="0">
                <a:solidFill>
                  <a:srgbClr val="FFFFFF"/>
                </a:solidFill>
              </a:rPr>
              <a:t>（</a:t>
            </a:r>
            <a:r>
              <a:rPr lang="en-US" altLang="zh-CN" dirty="0">
                <a:solidFill>
                  <a:srgbClr val="FFFFFF"/>
                </a:solidFill>
              </a:rPr>
              <a:t>bit</a:t>
            </a:r>
            <a:r>
              <a:rPr lang="zh-CN" altLang="en-US" dirty="0">
                <a:solidFill>
                  <a:srgbClr val="FFFFFF"/>
                </a:solidFill>
              </a:rPr>
              <a:t>）是计算机中数据量的单位，也是信息论中使用的信息量的单位。</a:t>
            </a:r>
          </a:p>
          <a:p>
            <a:pPr marL="0" lvl="0" indent="0">
              <a:buNone/>
            </a:pPr>
            <a:r>
              <a:rPr lang="en-US" altLang="zh-CN" dirty="0">
                <a:solidFill>
                  <a:srgbClr val="FFFFFF"/>
                </a:solidFill>
              </a:rPr>
              <a:t>Bit </a:t>
            </a:r>
            <a:r>
              <a:rPr lang="zh-CN" altLang="en-US" dirty="0">
                <a:solidFill>
                  <a:srgbClr val="FFFFFF"/>
                </a:solidFill>
              </a:rPr>
              <a:t>来源于 </a:t>
            </a:r>
            <a:r>
              <a:rPr lang="en-US" altLang="zh-CN" dirty="0">
                <a:solidFill>
                  <a:srgbClr val="FFFFFF"/>
                </a:solidFill>
              </a:rPr>
              <a:t>binary digit</a:t>
            </a:r>
            <a:r>
              <a:rPr lang="zh-CN" altLang="en-US" dirty="0">
                <a:solidFill>
                  <a:srgbClr val="FFFFFF"/>
                </a:solidFill>
              </a:rPr>
              <a:t>，意思是一个“</a:t>
            </a:r>
            <a:r>
              <a:rPr lang="zh-CN" altLang="en-US" dirty="0">
                <a:solidFill>
                  <a:srgbClr val="C00000"/>
                </a:solidFill>
              </a:rPr>
              <a:t>二进制数字</a:t>
            </a:r>
            <a:r>
              <a:rPr lang="zh-CN" altLang="en-US" dirty="0">
                <a:solidFill>
                  <a:srgbClr val="FFFFFF"/>
                </a:solidFill>
              </a:rPr>
              <a:t>”，因此一个比特就是二进制数字中的一个 </a:t>
            </a:r>
            <a:r>
              <a:rPr lang="en-US" altLang="zh-CN" dirty="0">
                <a:solidFill>
                  <a:srgbClr val="FFFFFF"/>
                </a:solidFill>
              </a:rPr>
              <a:t>1 </a:t>
            </a:r>
            <a:r>
              <a:rPr lang="zh-CN" altLang="en-US" dirty="0">
                <a:solidFill>
                  <a:srgbClr val="FFFFFF"/>
                </a:solidFill>
              </a:rPr>
              <a:t>或 </a:t>
            </a:r>
            <a:r>
              <a:rPr lang="en-US" altLang="zh-CN" dirty="0">
                <a:solidFill>
                  <a:srgbClr val="FFFFFF"/>
                </a:solidFill>
              </a:rPr>
              <a:t>0</a:t>
            </a:r>
            <a:r>
              <a:rPr lang="zh-CN" altLang="en-US" dirty="0">
                <a:solidFill>
                  <a:srgbClr val="FFFFFF"/>
                </a:solidFill>
              </a:rPr>
              <a:t>。</a:t>
            </a:r>
          </a:p>
          <a:p>
            <a:pPr marL="0" lvl="0" indent="0">
              <a:buNone/>
            </a:pPr>
            <a:r>
              <a:rPr lang="zh-CN" altLang="en-US" dirty="0">
                <a:solidFill>
                  <a:srgbClr val="C00000"/>
                </a:solidFill>
              </a:rPr>
              <a:t>速率</a:t>
            </a:r>
            <a:r>
              <a:rPr lang="zh-CN" altLang="en-US" dirty="0">
                <a:solidFill>
                  <a:srgbClr val="FFFFFF"/>
                </a:solidFill>
              </a:rPr>
              <a:t>即</a:t>
            </a:r>
            <a:r>
              <a:rPr lang="zh-CN" altLang="en-US" dirty="0">
                <a:solidFill>
                  <a:srgbClr val="C00000"/>
                </a:solidFill>
              </a:rPr>
              <a:t>数据率</a:t>
            </a:r>
            <a:r>
              <a:rPr lang="en-US" altLang="zh-CN" dirty="0">
                <a:solidFill>
                  <a:srgbClr val="FFFFFF"/>
                </a:solidFill>
              </a:rPr>
              <a:t>(data rate)</a:t>
            </a:r>
            <a:r>
              <a:rPr lang="zh-CN" altLang="en-US" dirty="0">
                <a:solidFill>
                  <a:srgbClr val="FFFFFF"/>
                </a:solidFill>
              </a:rPr>
              <a:t>或</a:t>
            </a:r>
            <a:r>
              <a:rPr lang="zh-CN" altLang="en-US" dirty="0">
                <a:solidFill>
                  <a:srgbClr val="C00000"/>
                </a:solidFill>
              </a:rPr>
              <a:t>比特率</a:t>
            </a:r>
            <a:r>
              <a:rPr lang="en-US" altLang="zh-CN" dirty="0">
                <a:solidFill>
                  <a:srgbClr val="FFFFFF"/>
                </a:solidFill>
              </a:rPr>
              <a:t>(bit rate)</a:t>
            </a:r>
            <a:r>
              <a:rPr lang="zh-CN" altLang="en-US" dirty="0">
                <a:solidFill>
                  <a:srgbClr val="FFFFFF"/>
                </a:solidFill>
              </a:rPr>
              <a:t>是计算机网络中最重要的一个性能指标。速率的单位是 </a:t>
            </a:r>
            <a:r>
              <a:rPr lang="en-US" altLang="zh-CN" dirty="0">
                <a:solidFill>
                  <a:srgbClr val="FFFFFF"/>
                </a:solidFill>
              </a:rPr>
              <a:t>b/s</a:t>
            </a:r>
            <a:r>
              <a:rPr lang="zh-CN" altLang="en-US" dirty="0">
                <a:solidFill>
                  <a:srgbClr val="FFFFFF"/>
                </a:solidFill>
              </a:rPr>
              <a:t>，或</a:t>
            </a:r>
            <a:r>
              <a:rPr lang="en-US" altLang="zh-CN" dirty="0">
                <a:solidFill>
                  <a:srgbClr val="FFFFFF"/>
                </a:solidFill>
              </a:rPr>
              <a:t>kb/s, Mb/s, Gb/s </a:t>
            </a:r>
            <a:r>
              <a:rPr lang="zh-CN" altLang="en-US" dirty="0">
                <a:solidFill>
                  <a:srgbClr val="FFFFFF"/>
                </a:solidFill>
              </a:rPr>
              <a:t>等。 </a:t>
            </a:r>
            <a:endParaRPr lang="zh-CN" altLang="en-US" sz="1800" dirty="0">
              <a:solidFill>
                <a:srgbClr val="FFFFFF"/>
              </a:solidFill>
            </a:endParaRPr>
          </a:p>
        </p:txBody>
      </p:sp>
      <p:sp>
        <p:nvSpPr>
          <p:cNvPr id="240" name="矩形 239"/>
          <p:cNvSpPr/>
          <p:nvPr/>
        </p:nvSpPr>
        <p:spPr>
          <a:xfrm>
            <a:off x="0" y="5891503"/>
            <a:ext cx="12195175" cy="968085"/>
          </a:xfrm>
          <a:prstGeom prst="rect">
            <a:avLst/>
          </a:prstGeom>
          <a:solidFill>
            <a:srgbClr val="DDDDDD">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Tree>
    <p:extLst>
      <p:ext uri="{BB962C8B-B14F-4D97-AF65-F5344CB8AC3E}">
        <p14:creationId xmlns:p14="http://schemas.microsoft.com/office/powerpoint/2010/main" val="1706989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矩形 239"/>
          <p:cNvSpPr/>
          <p:nvPr/>
        </p:nvSpPr>
        <p:spPr>
          <a:xfrm>
            <a:off x="0" y="1524794"/>
            <a:ext cx="12195175" cy="4572000"/>
          </a:xfrm>
          <a:prstGeom prst="rect">
            <a:avLst/>
          </a:prstGeom>
          <a:solidFill>
            <a:srgbClr val="DDDDDD">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
        <p:nvSpPr>
          <p:cNvPr id="2" name="标题 1"/>
          <p:cNvSpPr>
            <a:spLocks noGrp="1"/>
          </p:cNvSpPr>
          <p:nvPr>
            <p:ph type="title"/>
          </p:nvPr>
        </p:nvSpPr>
        <p:spPr/>
        <p:txBody>
          <a:bodyPr/>
          <a:lstStyle/>
          <a:p>
            <a:r>
              <a:rPr lang="en-US" altLang="zh-CN" dirty="0">
                <a:latin typeface="黑体" pitchFamily="2" charset="-122"/>
              </a:rPr>
              <a:t>2.  </a:t>
            </a:r>
            <a:r>
              <a:rPr lang="zh-CN" altLang="en-US" dirty="0">
                <a:latin typeface="黑体" pitchFamily="2" charset="-122"/>
              </a:rPr>
              <a:t>带宽</a:t>
            </a:r>
          </a:p>
        </p:txBody>
      </p:sp>
      <p:sp>
        <p:nvSpPr>
          <p:cNvPr id="237" name="矩形 236"/>
          <p:cNvSpPr/>
          <p:nvPr/>
        </p:nvSpPr>
        <p:spPr>
          <a:xfrm>
            <a:off x="0" y="1981994"/>
            <a:ext cx="12192000" cy="3505199"/>
          </a:xfrm>
          <a:prstGeom prst="rect">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39" name="内容占位符 4"/>
          <p:cNvSpPr txBox="1">
            <a:spLocks/>
          </p:cNvSpPr>
          <p:nvPr/>
        </p:nvSpPr>
        <p:spPr>
          <a:xfrm>
            <a:off x="499248" y="2591594"/>
            <a:ext cx="10019527" cy="2438400"/>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a:solidFill>
                  <a:schemeClr val="bg1"/>
                </a:solidFill>
              </a:rPr>
              <a:t>“</a:t>
            </a:r>
            <a:r>
              <a:rPr lang="zh-CN" altLang="en-US" dirty="0">
                <a:solidFill>
                  <a:srgbClr val="C00000"/>
                </a:solidFill>
              </a:rPr>
              <a:t>带宽</a:t>
            </a:r>
            <a:r>
              <a:rPr lang="zh-CN" altLang="en-US" dirty="0">
                <a:solidFill>
                  <a:schemeClr val="bg1"/>
                </a:solidFill>
              </a:rPr>
              <a:t>”</a:t>
            </a:r>
            <a:r>
              <a:rPr lang="en-US" altLang="zh-CN" dirty="0">
                <a:solidFill>
                  <a:schemeClr val="bg1"/>
                </a:solidFill>
              </a:rPr>
              <a:t>(bandwidth)</a:t>
            </a:r>
            <a:r>
              <a:rPr lang="zh-CN" altLang="en-US" dirty="0">
                <a:solidFill>
                  <a:schemeClr val="bg1"/>
                </a:solidFill>
              </a:rPr>
              <a:t>本来是指信号具有的频带宽度，单位是赫（或千赫、兆赫、吉赫等）。</a:t>
            </a:r>
          </a:p>
          <a:p>
            <a:pPr lvl="0"/>
            <a:r>
              <a:rPr lang="zh-CN" altLang="en-US" dirty="0">
                <a:solidFill>
                  <a:schemeClr val="bg1"/>
                </a:solidFill>
              </a:rPr>
              <a:t>现在“带宽”是数字信道所能传送的“</a:t>
            </a:r>
            <a:r>
              <a:rPr lang="zh-CN" altLang="en-US" dirty="0">
                <a:solidFill>
                  <a:srgbClr val="C00000"/>
                </a:solidFill>
              </a:rPr>
              <a:t>最高数据率</a:t>
            </a:r>
            <a:r>
              <a:rPr lang="zh-CN" altLang="en-US" dirty="0">
                <a:solidFill>
                  <a:schemeClr val="bg1"/>
                </a:solidFill>
              </a:rPr>
              <a:t>”的同义语，单位是“比特每秒”，或 </a:t>
            </a:r>
            <a:r>
              <a:rPr lang="en-US" altLang="zh-CN" dirty="0">
                <a:solidFill>
                  <a:schemeClr val="bg1"/>
                </a:solidFill>
              </a:rPr>
              <a:t>b/s (bit/s)</a:t>
            </a:r>
            <a:r>
              <a:rPr lang="zh-CN" altLang="en-US" dirty="0">
                <a:solidFill>
                  <a:schemeClr val="bg1"/>
                </a:solidFill>
              </a:rPr>
              <a:t>。 </a:t>
            </a:r>
            <a:endParaRPr lang="zh-CN" altLang="en-US" sz="1800" dirty="0">
              <a:solidFill>
                <a:schemeClr val="bg1"/>
              </a:solidFill>
            </a:endParaRPr>
          </a:p>
        </p:txBody>
      </p:sp>
    </p:spTree>
    <p:extLst>
      <p:ext uri="{BB962C8B-B14F-4D97-AF65-F5344CB8AC3E}">
        <p14:creationId xmlns:p14="http://schemas.microsoft.com/office/powerpoint/2010/main" val="934682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矩形 239"/>
          <p:cNvSpPr/>
          <p:nvPr/>
        </p:nvSpPr>
        <p:spPr>
          <a:xfrm>
            <a:off x="3175" y="838994"/>
            <a:ext cx="12195175" cy="419100"/>
          </a:xfrm>
          <a:prstGeom prst="rect">
            <a:avLst/>
          </a:prstGeom>
          <a:solidFill>
            <a:srgbClr val="7CC43A">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
        <p:nvSpPr>
          <p:cNvPr id="2" name="标题 1"/>
          <p:cNvSpPr>
            <a:spLocks noGrp="1"/>
          </p:cNvSpPr>
          <p:nvPr>
            <p:ph type="title"/>
          </p:nvPr>
        </p:nvSpPr>
        <p:spPr/>
        <p:txBody>
          <a:bodyPr/>
          <a:lstStyle/>
          <a:p>
            <a:r>
              <a:rPr lang="en-US" altLang="zh-CN" dirty="0">
                <a:latin typeface="黑体" pitchFamily="2" charset="-122"/>
              </a:rPr>
              <a:t>3.  </a:t>
            </a:r>
            <a:r>
              <a:rPr lang="zh-CN" altLang="en-US" dirty="0">
                <a:latin typeface="黑体" pitchFamily="2" charset="-122"/>
              </a:rPr>
              <a:t>吞吐量</a:t>
            </a:r>
          </a:p>
        </p:txBody>
      </p:sp>
      <p:sp>
        <p:nvSpPr>
          <p:cNvPr id="237" name="矩形 236"/>
          <p:cNvSpPr/>
          <p:nvPr/>
        </p:nvSpPr>
        <p:spPr>
          <a:xfrm>
            <a:off x="0" y="1981994"/>
            <a:ext cx="12192000" cy="3505199"/>
          </a:xfrm>
          <a:prstGeom prst="rect">
            <a:avLst/>
          </a:prstGeom>
          <a:solidFill>
            <a:schemeClr val="bg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39" name="内容占位符 4"/>
          <p:cNvSpPr txBox="1">
            <a:spLocks/>
          </p:cNvSpPr>
          <p:nvPr/>
        </p:nvSpPr>
        <p:spPr>
          <a:xfrm>
            <a:off x="499248" y="2591594"/>
            <a:ext cx="10019527" cy="2438400"/>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a:solidFill>
                  <a:srgbClr val="C00000"/>
                </a:solidFill>
              </a:rPr>
              <a:t>吞吐量</a:t>
            </a:r>
            <a:r>
              <a:rPr lang="en-US" altLang="zh-CN" dirty="0">
                <a:solidFill>
                  <a:srgbClr val="C00000"/>
                </a:solidFill>
              </a:rPr>
              <a:t>/</a:t>
            </a:r>
            <a:r>
              <a:rPr lang="zh-CN" altLang="en-US" dirty="0">
                <a:solidFill>
                  <a:srgbClr val="C00000"/>
                </a:solidFill>
              </a:rPr>
              <a:t>吞吐率</a:t>
            </a:r>
            <a:r>
              <a:rPr lang="en-US" altLang="zh-CN" dirty="0">
                <a:solidFill>
                  <a:schemeClr val="bg1"/>
                </a:solidFill>
              </a:rPr>
              <a:t>(throughput)</a:t>
            </a:r>
            <a:r>
              <a:rPr lang="zh-CN" altLang="en-US" dirty="0">
                <a:solidFill>
                  <a:schemeClr val="bg1"/>
                </a:solidFill>
              </a:rPr>
              <a:t>表示在单位时间内通过某个网络（或信道、接口）的数据量。</a:t>
            </a:r>
          </a:p>
          <a:p>
            <a:pPr lvl="0"/>
            <a:r>
              <a:rPr lang="zh-CN" altLang="en-US" dirty="0">
                <a:solidFill>
                  <a:schemeClr val="bg1"/>
                </a:solidFill>
              </a:rPr>
              <a:t>吞吐量更经常地用于对现实世界中的网络的一种测量，以便知道实际上到底有多少数据量能够通过网络。</a:t>
            </a:r>
          </a:p>
          <a:p>
            <a:pPr lvl="0"/>
            <a:r>
              <a:rPr lang="zh-CN" altLang="en-US" dirty="0">
                <a:solidFill>
                  <a:schemeClr val="bg1"/>
                </a:solidFill>
              </a:rPr>
              <a:t>受网络的带宽或网络的额定速率的限制。 </a:t>
            </a:r>
            <a:endParaRPr lang="zh-CN" altLang="en-US" sz="1800" dirty="0">
              <a:solidFill>
                <a:schemeClr val="bg1"/>
              </a:solidFill>
            </a:endParaRPr>
          </a:p>
        </p:txBody>
      </p:sp>
      <p:sp>
        <p:nvSpPr>
          <p:cNvPr id="6" name="矩形 5"/>
          <p:cNvSpPr/>
          <p:nvPr/>
        </p:nvSpPr>
        <p:spPr>
          <a:xfrm>
            <a:off x="3175" y="6020594"/>
            <a:ext cx="12195175" cy="838200"/>
          </a:xfrm>
          <a:prstGeom prst="rect">
            <a:avLst/>
          </a:prstGeom>
          <a:solidFill>
            <a:srgbClr val="7CC43A">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Tree>
    <p:extLst>
      <p:ext uri="{BB962C8B-B14F-4D97-AF65-F5344CB8AC3E}">
        <p14:creationId xmlns:p14="http://schemas.microsoft.com/office/powerpoint/2010/main" val="11550542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矩形 239"/>
          <p:cNvSpPr/>
          <p:nvPr/>
        </p:nvSpPr>
        <p:spPr>
          <a:xfrm>
            <a:off x="0" y="1141415"/>
            <a:ext cx="7623175" cy="1763712"/>
          </a:xfrm>
          <a:prstGeom prst="rect">
            <a:avLst/>
          </a:prstGeom>
          <a:noFill/>
          <a:ln w="12700" cap="flat" cmpd="sng" algn="ctr">
            <a:noFill/>
            <a:prstDash val="solid"/>
            <a:miter lim="800000"/>
          </a:ln>
          <a:effectLst/>
        </p:spPr>
        <p:txBody>
          <a:bodyPr rtlCol="0" anchor="ctr"/>
          <a:lstStyle/>
          <a:p>
            <a:pPr marL="342900" lvl="0" indent="-342900" defTabSz="914400">
              <a:lnSpc>
                <a:spcPct val="150000"/>
              </a:lnSpc>
              <a:buFont typeface="Wingdings" panose="05000000000000000000" pitchFamily="2" charset="2"/>
              <a:buChar char="l"/>
            </a:pPr>
            <a:r>
              <a:rPr lang="zh-CN" altLang="en-US" sz="1800" b="1" kern="0" dirty="0">
                <a:solidFill>
                  <a:srgbClr val="C00000"/>
                </a:solidFill>
                <a:latin typeface="Tahoma" pitchFamily="34" charset="0"/>
              </a:rPr>
              <a:t>发送时延</a:t>
            </a:r>
            <a:r>
              <a:rPr lang="zh-CN" altLang="en-US" sz="1800" kern="0" dirty="0">
                <a:solidFill>
                  <a:schemeClr val="tx1">
                    <a:lumMod val="95000"/>
                    <a:lumOff val="5000"/>
                  </a:schemeClr>
                </a:solidFill>
                <a:latin typeface="Tahoma" pitchFamily="34" charset="0"/>
              </a:rPr>
              <a:t>（传输时延 ）    发送数据时，数据块从结点进入到传输媒体所需要的时间。</a:t>
            </a:r>
          </a:p>
          <a:p>
            <a:pPr marL="342900" lvl="0" indent="-342900" defTabSz="914400">
              <a:lnSpc>
                <a:spcPct val="150000"/>
              </a:lnSpc>
              <a:buFont typeface="Wingdings" panose="05000000000000000000" pitchFamily="2" charset="2"/>
              <a:buChar char="l"/>
            </a:pPr>
            <a:r>
              <a:rPr lang="zh-CN" altLang="en-US" sz="1800" b="1" kern="0" dirty="0">
                <a:solidFill>
                  <a:srgbClr val="C00000"/>
                </a:solidFill>
                <a:latin typeface="Tahoma" pitchFamily="34" charset="0"/>
              </a:rPr>
              <a:t>发送</a:t>
            </a:r>
            <a:r>
              <a:rPr lang="zh-CN" altLang="en-US" sz="1800" kern="0" dirty="0">
                <a:solidFill>
                  <a:schemeClr val="tx1">
                    <a:lumMod val="95000"/>
                    <a:lumOff val="5000"/>
                  </a:schemeClr>
                </a:solidFill>
                <a:latin typeface="Tahoma" pitchFamily="34" charset="0"/>
              </a:rPr>
              <a:t>速率      通常是以信道最高数据率发送数据，因此就是</a:t>
            </a:r>
            <a:r>
              <a:rPr lang="zh-CN" altLang="en-US" sz="1800" b="1" kern="0" dirty="0">
                <a:solidFill>
                  <a:srgbClr val="C00000"/>
                </a:solidFill>
                <a:latin typeface="Tahoma" pitchFamily="34" charset="0"/>
              </a:rPr>
              <a:t>信道带宽</a:t>
            </a:r>
            <a:r>
              <a:rPr lang="zh-CN" altLang="en-US" sz="1800" b="1" kern="0" dirty="0">
                <a:solidFill>
                  <a:schemeClr val="bg1">
                    <a:lumMod val="50000"/>
                  </a:schemeClr>
                </a:solidFill>
                <a:latin typeface="Tahoma" pitchFamily="34" charset="0"/>
              </a:rPr>
              <a:t>。</a:t>
            </a:r>
          </a:p>
        </p:txBody>
      </p:sp>
      <p:sp>
        <p:nvSpPr>
          <p:cNvPr id="2" name="标题 1"/>
          <p:cNvSpPr>
            <a:spLocks noGrp="1"/>
          </p:cNvSpPr>
          <p:nvPr>
            <p:ph type="title"/>
          </p:nvPr>
        </p:nvSpPr>
        <p:spPr/>
        <p:txBody>
          <a:bodyPr/>
          <a:lstStyle/>
          <a:p>
            <a:r>
              <a:rPr lang="en-US" altLang="zh-CN" dirty="0">
                <a:latin typeface="黑体" pitchFamily="2" charset="-122"/>
              </a:rPr>
              <a:t>4. </a:t>
            </a:r>
            <a:r>
              <a:rPr lang="zh-CN" altLang="en-US" dirty="0">
                <a:latin typeface="黑体" pitchFamily="2" charset="-122"/>
              </a:rPr>
              <a:t>时延</a:t>
            </a:r>
            <a:r>
              <a:rPr lang="en-US" altLang="zh-CN" dirty="0">
                <a:latin typeface="黑体" pitchFamily="2" charset="-122"/>
              </a:rPr>
              <a:t>(delay </a:t>
            </a:r>
            <a:r>
              <a:rPr lang="zh-CN" altLang="en-US" dirty="0">
                <a:latin typeface="黑体" pitchFamily="2" charset="-122"/>
              </a:rPr>
              <a:t>或 </a:t>
            </a:r>
            <a:r>
              <a:rPr lang="en-US" altLang="zh-CN" dirty="0">
                <a:latin typeface="黑体" pitchFamily="2" charset="-122"/>
              </a:rPr>
              <a:t>latency)</a:t>
            </a:r>
            <a:endParaRPr lang="zh-CN" altLang="en-US" dirty="0">
              <a:latin typeface="黑体" pitchFamily="2" charset="-122"/>
            </a:endParaRPr>
          </a:p>
        </p:txBody>
      </p:sp>
      <p:grpSp>
        <p:nvGrpSpPr>
          <p:cNvPr id="10" name="Group 5"/>
          <p:cNvGrpSpPr>
            <a:grpSpLocks/>
          </p:cNvGrpSpPr>
          <p:nvPr/>
        </p:nvGrpSpPr>
        <p:grpSpPr bwMode="auto">
          <a:xfrm>
            <a:off x="7613650" y="1410496"/>
            <a:ext cx="4918870" cy="1225550"/>
            <a:chOff x="1574" y="3066"/>
            <a:chExt cx="3274" cy="772"/>
          </a:xfrm>
          <a:noFill/>
        </p:grpSpPr>
        <p:sp>
          <p:nvSpPr>
            <p:cNvPr id="11" name="Rectangle 6"/>
            <p:cNvSpPr>
              <a:spLocks noChangeArrowheads="1"/>
            </p:cNvSpPr>
            <p:nvPr/>
          </p:nvSpPr>
          <p:spPr bwMode="auto">
            <a:xfrm>
              <a:off x="1574" y="3066"/>
              <a:ext cx="3211" cy="772"/>
            </a:xfrm>
            <a:prstGeom prst="rect">
              <a:avLst/>
            </a:prstGeom>
            <a:grpFill/>
            <a:ln w="76200" cmpd="tri">
              <a:noFill/>
              <a:miter lim="800000"/>
              <a:headEnd/>
              <a:tailEnd/>
            </a:ln>
            <a:effectLst/>
          </p:spPr>
          <p:txBody>
            <a:bodyPr wrap="none" anchor="ctr"/>
            <a:lstStyle/>
            <a:p>
              <a:endParaRPr lang="zh-CN" altLang="en-US" sz="1800">
                <a:solidFill>
                  <a:schemeClr val="tx1">
                    <a:lumMod val="95000"/>
                    <a:lumOff val="5000"/>
                  </a:schemeClr>
                </a:solidFill>
                <a:latin typeface="+mj-ea"/>
                <a:ea typeface="+mj-ea"/>
              </a:endParaRPr>
            </a:p>
          </p:txBody>
        </p:sp>
        <p:sp>
          <p:nvSpPr>
            <p:cNvPr id="12" name="Text Box 7"/>
            <p:cNvSpPr txBox="1">
              <a:spLocks noChangeArrowheads="1"/>
            </p:cNvSpPr>
            <p:nvPr/>
          </p:nvSpPr>
          <p:spPr bwMode="auto">
            <a:xfrm>
              <a:off x="1861" y="3253"/>
              <a:ext cx="893" cy="233"/>
            </a:xfrm>
            <a:prstGeom prst="rect">
              <a:avLst/>
            </a:prstGeom>
            <a:grpFill/>
            <a:ln w="9525">
              <a:noFill/>
              <a:miter lim="800000"/>
              <a:headEnd/>
              <a:tailEnd/>
            </a:ln>
            <a:effectLst/>
          </p:spPr>
          <p:txBody>
            <a:bodyPr wrap="none">
              <a:spAutoFit/>
            </a:bodyPr>
            <a:lstStyle/>
            <a:p>
              <a:r>
                <a:rPr lang="zh-CN" altLang="en-US" sz="1800" dirty="0">
                  <a:solidFill>
                    <a:schemeClr val="tx1">
                      <a:lumMod val="95000"/>
                      <a:lumOff val="5000"/>
                    </a:schemeClr>
                  </a:solidFill>
                  <a:latin typeface="+mj-ea"/>
                  <a:ea typeface="+mj-ea"/>
                </a:rPr>
                <a:t>发送时延 </a:t>
              </a:r>
              <a:r>
                <a:rPr lang="en-US" altLang="zh-CN" sz="1800" dirty="0">
                  <a:solidFill>
                    <a:schemeClr val="tx1">
                      <a:lumMod val="95000"/>
                      <a:lumOff val="5000"/>
                    </a:schemeClr>
                  </a:solidFill>
                  <a:latin typeface="+mj-ea"/>
                  <a:ea typeface="+mj-ea"/>
                </a:rPr>
                <a:t>= </a:t>
              </a:r>
            </a:p>
          </p:txBody>
        </p:sp>
        <p:sp>
          <p:nvSpPr>
            <p:cNvPr id="13" name="Text Box 8"/>
            <p:cNvSpPr txBox="1">
              <a:spLocks noChangeArrowheads="1"/>
            </p:cNvSpPr>
            <p:nvPr/>
          </p:nvSpPr>
          <p:spPr bwMode="auto">
            <a:xfrm>
              <a:off x="2852" y="3142"/>
              <a:ext cx="1996" cy="233"/>
            </a:xfrm>
            <a:prstGeom prst="rect">
              <a:avLst/>
            </a:prstGeom>
            <a:grpFill/>
            <a:ln w="9525">
              <a:noFill/>
              <a:miter lim="800000"/>
              <a:headEnd/>
              <a:tailEnd/>
            </a:ln>
            <a:effectLst/>
          </p:spPr>
          <p:txBody>
            <a:bodyPr wrap="square">
              <a:spAutoFit/>
            </a:bodyPr>
            <a:lstStyle/>
            <a:p>
              <a:r>
                <a:rPr lang="zh-CN" altLang="en-US" sz="1800" dirty="0">
                  <a:solidFill>
                    <a:schemeClr val="tx1">
                      <a:lumMod val="95000"/>
                      <a:lumOff val="5000"/>
                    </a:schemeClr>
                  </a:solidFill>
                  <a:latin typeface="+mj-ea"/>
                  <a:ea typeface="+mj-ea"/>
                </a:rPr>
                <a:t>数据块长度（比特）</a:t>
              </a:r>
            </a:p>
          </p:txBody>
        </p:sp>
        <p:sp>
          <p:nvSpPr>
            <p:cNvPr id="14" name="Text Box 9"/>
            <p:cNvSpPr txBox="1">
              <a:spLocks noChangeArrowheads="1"/>
            </p:cNvSpPr>
            <p:nvPr/>
          </p:nvSpPr>
          <p:spPr bwMode="auto">
            <a:xfrm>
              <a:off x="2858" y="3467"/>
              <a:ext cx="1488" cy="233"/>
            </a:xfrm>
            <a:prstGeom prst="rect">
              <a:avLst/>
            </a:prstGeom>
            <a:grpFill/>
            <a:ln w="9525">
              <a:noFill/>
              <a:miter lim="800000"/>
              <a:headEnd/>
              <a:tailEnd/>
            </a:ln>
            <a:effectLst/>
          </p:spPr>
          <p:txBody>
            <a:bodyPr wrap="none">
              <a:spAutoFit/>
            </a:bodyPr>
            <a:lstStyle/>
            <a:p>
              <a:r>
                <a:rPr lang="zh-CN" altLang="en-US" sz="1800" dirty="0">
                  <a:solidFill>
                    <a:schemeClr val="tx1">
                      <a:lumMod val="95000"/>
                      <a:lumOff val="5000"/>
                    </a:schemeClr>
                  </a:solidFill>
                  <a:latin typeface="+mj-ea"/>
                  <a:ea typeface="+mj-ea"/>
                </a:rPr>
                <a:t>发送速率（比特</a:t>
              </a:r>
              <a:r>
                <a:rPr lang="en-US" altLang="zh-CN" sz="1800" dirty="0">
                  <a:solidFill>
                    <a:schemeClr val="tx1">
                      <a:lumMod val="95000"/>
                      <a:lumOff val="5000"/>
                    </a:schemeClr>
                  </a:solidFill>
                  <a:latin typeface="+mj-ea"/>
                  <a:ea typeface="+mj-ea"/>
                </a:rPr>
                <a:t>/</a:t>
              </a:r>
              <a:r>
                <a:rPr lang="zh-CN" altLang="en-US" sz="1800" dirty="0">
                  <a:solidFill>
                    <a:schemeClr val="tx1">
                      <a:lumMod val="95000"/>
                      <a:lumOff val="5000"/>
                    </a:schemeClr>
                  </a:solidFill>
                  <a:latin typeface="+mj-ea"/>
                  <a:ea typeface="+mj-ea"/>
                </a:rPr>
                <a:t>秒）</a:t>
              </a:r>
            </a:p>
          </p:txBody>
        </p:sp>
        <p:sp>
          <p:nvSpPr>
            <p:cNvPr id="15" name="Line 10"/>
            <p:cNvSpPr>
              <a:spLocks noChangeShapeType="1"/>
            </p:cNvSpPr>
            <p:nvPr/>
          </p:nvSpPr>
          <p:spPr bwMode="auto">
            <a:xfrm flipV="1">
              <a:off x="2791" y="3393"/>
              <a:ext cx="1474" cy="10"/>
            </a:xfrm>
            <a:prstGeom prst="line">
              <a:avLst/>
            </a:prstGeom>
            <a:grpFill/>
            <a:ln w="28575">
              <a:solidFill>
                <a:schemeClr val="tx1">
                  <a:lumMod val="95000"/>
                  <a:lumOff val="5000"/>
                </a:schemeClr>
              </a:solidFill>
              <a:round/>
              <a:headEnd/>
              <a:tailEnd/>
            </a:ln>
            <a:effectLst/>
          </p:spPr>
          <p:txBody>
            <a:bodyPr/>
            <a:lstStyle/>
            <a:p>
              <a:endParaRPr lang="zh-CN" altLang="en-US" sz="1800">
                <a:solidFill>
                  <a:schemeClr val="tx1">
                    <a:lumMod val="95000"/>
                    <a:lumOff val="5000"/>
                  </a:schemeClr>
                </a:solidFill>
                <a:latin typeface="+mj-ea"/>
                <a:ea typeface="+mj-ea"/>
              </a:endParaRPr>
            </a:p>
          </p:txBody>
        </p:sp>
      </p:grpSp>
      <p:sp>
        <p:nvSpPr>
          <p:cNvPr id="20" name="矩形 19"/>
          <p:cNvSpPr/>
          <p:nvPr/>
        </p:nvSpPr>
        <p:spPr>
          <a:xfrm>
            <a:off x="107950" y="2889254"/>
            <a:ext cx="7515225" cy="1531143"/>
          </a:xfrm>
          <a:prstGeom prst="rect">
            <a:avLst/>
          </a:prstGeom>
          <a:noFill/>
          <a:ln w="12700" cap="flat" cmpd="sng" algn="ctr">
            <a:noFill/>
            <a:prstDash val="solid"/>
            <a:miter lim="800000"/>
          </a:ln>
          <a:effectLst/>
        </p:spPr>
        <p:txBody>
          <a:bodyPr rtlCol="0" anchor="ctr"/>
          <a:lstStyle/>
          <a:p>
            <a:pPr marL="342900" lvl="0" indent="-342900" defTabSz="914400">
              <a:lnSpc>
                <a:spcPct val="150000"/>
              </a:lnSpc>
              <a:buFont typeface="Wingdings" panose="05000000000000000000" pitchFamily="2" charset="2"/>
              <a:buChar char="l"/>
            </a:pPr>
            <a:endParaRPr lang="en-US" altLang="zh-CN" sz="1800" b="1" kern="0" dirty="0">
              <a:solidFill>
                <a:srgbClr val="C00000"/>
              </a:solidFill>
              <a:latin typeface="Tahoma" pitchFamily="34" charset="0"/>
            </a:endParaRPr>
          </a:p>
          <a:p>
            <a:pPr marL="342900" lvl="0" indent="-342900" defTabSz="914400">
              <a:lnSpc>
                <a:spcPct val="150000"/>
              </a:lnSpc>
              <a:buFont typeface="Wingdings" panose="05000000000000000000" pitchFamily="2" charset="2"/>
              <a:buChar char="l"/>
            </a:pPr>
            <a:r>
              <a:rPr lang="zh-CN" altLang="en-US" sz="1800" b="1" kern="0" dirty="0">
                <a:solidFill>
                  <a:srgbClr val="C00000"/>
                </a:solidFill>
                <a:latin typeface="Tahoma" pitchFamily="34" charset="0"/>
              </a:rPr>
              <a:t>传播</a:t>
            </a:r>
            <a:r>
              <a:rPr lang="zh-CN" altLang="en-US" sz="1800" kern="0" dirty="0">
                <a:solidFill>
                  <a:schemeClr val="tx1">
                    <a:lumMod val="95000"/>
                    <a:lumOff val="5000"/>
                  </a:schemeClr>
                </a:solidFill>
                <a:latin typeface="Tahoma" pitchFamily="34" charset="0"/>
              </a:rPr>
              <a:t>时延    电磁波在信道中需要传播一定的距离而花费的时间。 </a:t>
            </a:r>
          </a:p>
          <a:p>
            <a:pPr marL="342900" lvl="0" indent="-342900" defTabSz="914400">
              <a:lnSpc>
                <a:spcPct val="150000"/>
              </a:lnSpc>
              <a:buFont typeface="Wingdings" panose="05000000000000000000" pitchFamily="2" charset="2"/>
              <a:buChar char="l"/>
            </a:pPr>
            <a:r>
              <a:rPr lang="zh-CN" altLang="en-US" sz="1800" kern="0" dirty="0">
                <a:solidFill>
                  <a:schemeClr val="tx1">
                    <a:lumMod val="95000"/>
                    <a:lumOff val="5000"/>
                  </a:schemeClr>
                </a:solidFill>
                <a:latin typeface="Tahoma" pitchFamily="34" charset="0"/>
              </a:rPr>
              <a:t>信号</a:t>
            </a:r>
            <a:r>
              <a:rPr lang="zh-CN" altLang="en-US" sz="1800" b="1" kern="0" dirty="0">
                <a:solidFill>
                  <a:srgbClr val="C00000"/>
                </a:solidFill>
                <a:latin typeface="Tahoma" pitchFamily="34" charset="0"/>
              </a:rPr>
              <a:t>传输速率</a:t>
            </a:r>
            <a:r>
              <a:rPr lang="zh-CN" altLang="en-US" sz="1800" kern="0" dirty="0">
                <a:solidFill>
                  <a:schemeClr val="tx1">
                    <a:lumMod val="95000"/>
                    <a:lumOff val="5000"/>
                  </a:schemeClr>
                </a:solidFill>
                <a:latin typeface="Tahoma" pitchFamily="34" charset="0"/>
              </a:rPr>
              <a:t>（即发送速率）和信号在信道上的</a:t>
            </a:r>
            <a:r>
              <a:rPr lang="zh-CN" altLang="en-US" sz="1800" b="1" kern="0" dirty="0">
                <a:solidFill>
                  <a:srgbClr val="C00000"/>
                </a:solidFill>
                <a:latin typeface="Tahoma" pitchFamily="34" charset="0"/>
              </a:rPr>
              <a:t>传播速率</a:t>
            </a:r>
            <a:r>
              <a:rPr lang="zh-CN" altLang="en-US" sz="1800" kern="0" dirty="0">
                <a:solidFill>
                  <a:schemeClr val="tx1">
                    <a:lumMod val="95000"/>
                    <a:lumOff val="5000"/>
                  </a:schemeClr>
                </a:solidFill>
                <a:latin typeface="Tahoma" pitchFamily="34" charset="0"/>
              </a:rPr>
              <a:t>是完全不同的概念</a:t>
            </a:r>
            <a:r>
              <a:rPr lang="zh-CN" altLang="en-US" sz="1800" b="1" kern="0" dirty="0">
                <a:solidFill>
                  <a:schemeClr val="bg1">
                    <a:lumMod val="50000"/>
                  </a:schemeClr>
                </a:solidFill>
                <a:latin typeface="Tahoma" pitchFamily="34" charset="0"/>
              </a:rPr>
              <a:t>。 </a:t>
            </a:r>
          </a:p>
          <a:p>
            <a:pPr marL="342900" lvl="0" indent="-342900" defTabSz="914400">
              <a:lnSpc>
                <a:spcPct val="150000"/>
              </a:lnSpc>
              <a:buFont typeface="Wingdings" panose="05000000000000000000" pitchFamily="2" charset="2"/>
              <a:buChar char="l"/>
            </a:pPr>
            <a:endParaRPr lang="zh-CN" altLang="en-US" sz="1800" b="1" kern="0" dirty="0">
              <a:solidFill>
                <a:srgbClr val="C00000"/>
              </a:solidFill>
              <a:latin typeface="Tahoma" pitchFamily="34" charset="0"/>
            </a:endParaRPr>
          </a:p>
        </p:txBody>
      </p:sp>
      <p:sp>
        <p:nvSpPr>
          <p:cNvPr id="21" name="矩形 20"/>
          <p:cNvSpPr/>
          <p:nvPr/>
        </p:nvSpPr>
        <p:spPr>
          <a:xfrm>
            <a:off x="-34925" y="2850675"/>
            <a:ext cx="12364844" cy="4571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28" name="Group 5"/>
          <p:cNvGrpSpPr>
            <a:grpSpLocks/>
          </p:cNvGrpSpPr>
          <p:nvPr/>
        </p:nvGrpSpPr>
        <p:grpSpPr bwMode="auto">
          <a:xfrm>
            <a:off x="7820021" y="3013475"/>
            <a:ext cx="6426200" cy="1282700"/>
            <a:chOff x="1020" y="2840"/>
            <a:chExt cx="4264" cy="808"/>
          </a:xfrm>
          <a:noFill/>
        </p:grpSpPr>
        <p:sp>
          <p:nvSpPr>
            <p:cNvPr id="29" name="Rectangle 6"/>
            <p:cNvSpPr>
              <a:spLocks noChangeArrowheads="1"/>
            </p:cNvSpPr>
            <p:nvPr/>
          </p:nvSpPr>
          <p:spPr bwMode="auto">
            <a:xfrm>
              <a:off x="1020" y="2840"/>
              <a:ext cx="4264" cy="772"/>
            </a:xfrm>
            <a:prstGeom prst="rect">
              <a:avLst/>
            </a:prstGeom>
            <a:grpFill/>
            <a:ln w="76200" cmpd="tri">
              <a:noFill/>
              <a:miter lim="800000"/>
              <a:headEnd/>
              <a:tailEnd/>
            </a:ln>
            <a:effectLst/>
          </p:spPr>
          <p:txBody>
            <a:bodyPr wrap="none" anchor="ctr"/>
            <a:lstStyle/>
            <a:p>
              <a:endParaRPr lang="zh-CN" altLang="en-US" sz="1800">
                <a:solidFill>
                  <a:schemeClr val="tx1">
                    <a:lumMod val="95000"/>
                    <a:lumOff val="5000"/>
                  </a:schemeClr>
                </a:solidFill>
                <a:latin typeface="+mj-ea"/>
                <a:ea typeface="+mj-ea"/>
              </a:endParaRPr>
            </a:p>
          </p:txBody>
        </p:sp>
        <p:sp>
          <p:nvSpPr>
            <p:cNvPr id="30" name="Text Box 7"/>
            <p:cNvSpPr txBox="1">
              <a:spLocks noChangeArrowheads="1"/>
            </p:cNvSpPr>
            <p:nvPr/>
          </p:nvSpPr>
          <p:spPr bwMode="auto">
            <a:xfrm>
              <a:off x="1234" y="3060"/>
              <a:ext cx="940" cy="233"/>
            </a:xfrm>
            <a:prstGeom prst="rect">
              <a:avLst/>
            </a:prstGeom>
            <a:grpFill/>
            <a:ln w="9525">
              <a:noFill/>
              <a:miter lim="800000"/>
              <a:headEnd/>
              <a:tailEnd/>
            </a:ln>
            <a:effectLst/>
          </p:spPr>
          <p:txBody>
            <a:bodyPr wrap="none">
              <a:spAutoFit/>
            </a:bodyPr>
            <a:lstStyle/>
            <a:p>
              <a:r>
                <a:rPr lang="zh-CN" altLang="en-US" sz="1800" dirty="0">
                  <a:solidFill>
                    <a:schemeClr val="tx1">
                      <a:lumMod val="95000"/>
                      <a:lumOff val="5000"/>
                    </a:schemeClr>
                  </a:solidFill>
                  <a:latin typeface="+mj-ea"/>
                  <a:ea typeface="+mj-ea"/>
                </a:rPr>
                <a:t>传播时延 </a:t>
              </a:r>
              <a:r>
                <a:rPr lang="en-US" altLang="zh-CN" sz="1800" dirty="0">
                  <a:solidFill>
                    <a:schemeClr val="tx1">
                      <a:lumMod val="95000"/>
                      <a:lumOff val="5000"/>
                    </a:schemeClr>
                  </a:solidFill>
                  <a:latin typeface="+mj-ea"/>
                  <a:ea typeface="+mj-ea"/>
                </a:rPr>
                <a:t>= </a:t>
              </a:r>
            </a:p>
          </p:txBody>
        </p:sp>
        <p:sp>
          <p:nvSpPr>
            <p:cNvPr id="31" name="Text Box 8"/>
            <p:cNvSpPr txBox="1">
              <a:spLocks noChangeArrowheads="1"/>
            </p:cNvSpPr>
            <p:nvPr/>
          </p:nvSpPr>
          <p:spPr bwMode="auto">
            <a:xfrm>
              <a:off x="2222" y="2943"/>
              <a:ext cx="1195" cy="233"/>
            </a:xfrm>
            <a:prstGeom prst="rect">
              <a:avLst/>
            </a:prstGeom>
            <a:grpFill/>
            <a:ln w="9525">
              <a:noFill/>
              <a:miter lim="800000"/>
              <a:headEnd/>
              <a:tailEnd/>
            </a:ln>
            <a:effectLst/>
          </p:spPr>
          <p:txBody>
            <a:bodyPr wrap="none">
              <a:spAutoFit/>
            </a:bodyPr>
            <a:lstStyle/>
            <a:p>
              <a:r>
                <a:rPr lang="zh-CN" altLang="en-US" sz="1800" dirty="0">
                  <a:solidFill>
                    <a:schemeClr val="tx1">
                      <a:lumMod val="95000"/>
                      <a:lumOff val="5000"/>
                    </a:schemeClr>
                  </a:solidFill>
                  <a:latin typeface="+mj-ea"/>
                  <a:ea typeface="+mj-ea"/>
                </a:rPr>
                <a:t>信道长度（米）</a:t>
              </a:r>
            </a:p>
          </p:txBody>
        </p:sp>
        <p:sp>
          <p:nvSpPr>
            <p:cNvPr id="32" name="Text Box 9"/>
            <p:cNvSpPr txBox="1">
              <a:spLocks noChangeArrowheads="1"/>
            </p:cNvSpPr>
            <p:nvPr/>
          </p:nvSpPr>
          <p:spPr bwMode="auto">
            <a:xfrm>
              <a:off x="2185" y="3241"/>
              <a:ext cx="1414" cy="407"/>
            </a:xfrm>
            <a:prstGeom prst="rect">
              <a:avLst/>
            </a:prstGeom>
            <a:grpFill/>
            <a:ln w="9525">
              <a:noFill/>
              <a:miter lim="800000"/>
              <a:headEnd/>
              <a:tailEnd/>
            </a:ln>
            <a:effectLst/>
          </p:spPr>
          <p:txBody>
            <a:bodyPr wrap="none">
              <a:spAutoFit/>
            </a:bodyPr>
            <a:lstStyle/>
            <a:p>
              <a:r>
                <a:rPr lang="zh-CN" altLang="en-US" sz="1800" dirty="0">
                  <a:solidFill>
                    <a:schemeClr val="tx1">
                      <a:lumMod val="95000"/>
                      <a:lumOff val="5000"/>
                    </a:schemeClr>
                  </a:solidFill>
                  <a:latin typeface="+mj-ea"/>
                  <a:ea typeface="+mj-ea"/>
                </a:rPr>
                <a:t>信号在信道上的</a:t>
              </a:r>
              <a:endParaRPr lang="en-US" altLang="zh-CN" sz="1800" dirty="0">
                <a:solidFill>
                  <a:schemeClr val="tx1">
                    <a:lumMod val="95000"/>
                    <a:lumOff val="5000"/>
                  </a:schemeClr>
                </a:solidFill>
                <a:latin typeface="+mj-ea"/>
                <a:ea typeface="+mj-ea"/>
              </a:endParaRPr>
            </a:p>
            <a:p>
              <a:r>
                <a:rPr lang="zh-CN" altLang="en-US" sz="1800" dirty="0">
                  <a:solidFill>
                    <a:schemeClr val="tx1">
                      <a:lumMod val="95000"/>
                      <a:lumOff val="5000"/>
                    </a:schemeClr>
                  </a:solidFill>
                  <a:latin typeface="+mj-ea"/>
                  <a:ea typeface="+mj-ea"/>
                </a:rPr>
                <a:t>传播速率（米</a:t>
              </a:r>
              <a:r>
                <a:rPr lang="en-US" altLang="zh-CN" sz="1800" dirty="0">
                  <a:solidFill>
                    <a:schemeClr val="tx1">
                      <a:lumMod val="95000"/>
                      <a:lumOff val="5000"/>
                    </a:schemeClr>
                  </a:solidFill>
                  <a:latin typeface="+mj-ea"/>
                  <a:ea typeface="+mj-ea"/>
                </a:rPr>
                <a:t>/</a:t>
              </a:r>
              <a:r>
                <a:rPr lang="zh-CN" altLang="en-US" sz="1800" dirty="0">
                  <a:solidFill>
                    <a:schemeClr val="tx1">
                      <a:lumMod val="95000"/>
                      <a:lumOff val="5000"/>
                    </a:schemeClr>
                  </a:solidFill>
                  <a:latin typeface="+mj-ea"/>
                  <a:ea typeface="+mj-ea"/>
                </a:rPr>
                <a:t>秒）</a:t>
              </a:r>
            </a:p>
          </p:txBody>
        </p:sp>
        <p:sp>
          <p:nvSpPr>
            <p:cNvPr id="33" name="Line 10"/>
            <p:cNvSpPr>
              <a:spLocks noChangeShapeType="1"/>
            </p:cNvSpPr>
            <p:nvPr/>
          </p:nvSpPr>
          <p:spPr bwMode="auto">
            <a:xfrm flipV="1">
              <a:off x="2190" y="3226"/>
              <a:ext cx="1348" cy="7"/>
            </a:xfrm>
            <a:prstGeom prst="line">
              <a:avLst/>
            </a:prstGeom>
            <a:grpFill/>
            <a:ln w="28575">
              <a:solidFill>
                <a:schemeClr val="tx1"/>
              </a:solidFill>
              <a:round/>
              <a:headEnd/>
              <a:tailEnd/>
            </a:ln>
            <a:effectLst/>
          </p:spPr>
          <p:txBody>
            <a:bodyPr/>
            <a:lstStyle/>
            <a:p>
              <a:endParaRPr lang="zh-CN" altLang="en-US" sz="1800">
                <a:solidFill>
                  <a:schemeClr val="tx1">
                    <a:lumMod val="95000"/>
                    <a:lumOff val="5000"/>
                  </a:schemeClr>
                </a:solidFill>
                <a:latin typeface="+mj-ea"/>
                <a:ea typeface="+mj-ea"/>
              </a:endParaRPr>
            </a:p>
          </p:txBody>
        </p:sp>
      </p:grpSp>
      <p:sp>
        <p:nvSpPr>
          <p:cNvPr id="34" name="矩形 33"/>
          <p:cNvSpPr/>
          <p:nvPr/>
        </p:nvSpPr>
        <p:spPr>
          <a:xfrm>
            <a:off x="15875" y="5029994"/>
            <a:ext cx="7515225" cy="1866100"/>
          </a:xfrm>
          <a:prstGeom prst="rect">
            <a:avLst/>
          </a:prstGeom>
          <a:noFill/>
          <a:ln w="12700" cap="flat" cmpd="sng" algn="ctr">
            <a:noFill/>
            <a:prstDash val="solid"/>
            <a:miter lim="800000"/>
          </a:ln>
          <a:effectLst/>
        </p:spPr>
        <p:txBody>
          <a:bodyPr rtlCol="0" anchor="ctr"/>
          <a:lstStyle/>
          <a:p>
            <a:pPr marL="285750" indent="-285750">
              <a:lnSpc>
                <a:spcPct val="150000"/>
              </a:lnSpc>
              <a:buFont typeface="Wingdings" panose="05000000000000000000" pitchFamily="2" charset="2"/>
              <a:buChar char="l"/>
            </a:pPr>
            <a:r>
              <a:rPr lang="zh-CN" altLang="en-US" sz="1800" b="1" dirty="0">
                <a:solidFill>
                  <a:srgbClr val="C00000"/>
                </a:solidFill>
              </a:rPr>
              <a:t>处理时延    </a:t>
            </a:r>
            <a:r>
              <a:rPr lang="zh-CN" altLang="en-US" sz="1800" dirty="0"/>
              <a:t>交换结点为存储转发而进行一些必要的处理所花费的时间。 </a:t>
            </a:r>
          </a:p>
          <a:p>
            <a:pPr marL="285750" indent="-285750">
              <a:lnSpc>
                <a:spcPct val="150000"/>
              </a:lnSpc>
              <a:buFont typeface="Wingdings" panose="05000000000000000000" pitchFamily="2" charset="2"/>
              <a:buChar char="l"/>
            </a:pPr>
            <a:r>
              <a:rPr lang="zh-CN" altLang="en-US" sz="1800" b="1" dirty="0">
                <a:solidFill>
                  <a:srgbClr val="C00000"/>
                </a:solidFill>
              </a:rPr>
              <a:t>排队时延    </a:t>
            </a:r>
            <a:r>
              <a:rPr lang="zh-CN" altLang="en-US" sz="1800" dirty="0"/>
              <a:t>结点缓存队列中分组</a:t>
            </a:r>
            <a:r>
              <a:rPr lang="zh-CN" altLang="en-US" sz="1800" b="1" dirty="0">
                <a:solidFill>
                  <a:srgbClr val="C00000"/>
                </a:solidFill>
              </a:rPr>
              <a:t>排队</a:t>
            </a:r>
            <a:r>
              <a:rPr lang="zh-CN" altLang="en-US" sz="1800" dirty="0"/>
              <a:t>所经历的时延。</a:t>
            </a:r>
          </a:p>
          <a:p>
            <a:pPr marL="285750" indent="-285750">
              <a:lnSpc>
                <a:spcPct val="150000"/>
              </a:lnSpc>
              <a:buFont typeface="Wingdings" panose="05000000000000000000" pitchFamily="2" charset="2"/>
              <a:buChar char="l"/>
            </a:pPr>
            <a:r>
              <a:rPr lang="zh-CN" altLang="en-US" sz="1800" dirty="0"/>
              <a:t>排队时延的长短往往取决于网络中</a:t>
            </a:r>
            <a:r>
              <a:rPr lang="zh-CN" altLang="en-US" sz="1800" b="1" dirty="0">
                <a:solidFill>
                  <a:srgbClr val="C00000"/>
                </a:solidFill>
              </a:rPr>
              <a:t>当时的通信量</a:t>
            </a:r>
            <a:r>
              <a:rPr lang="zh-CN" altLang="en-US" sz="1800" dirty="0"/>
              <a:t>，随时间变化会很大。</a:t>
            </a:r>
            <a:endParaRPr lang="en-US" altLang="zh-CN" sz="1800" dirty="0"/>
          </a:p>
          <a:p>
            <a:pPr marL="285750" indent="-285750">
              <a:lnSpc>
                <a:spcPct val="150000"/>
              </a:lnSpc>
              <a:buFont typeface="Wingdings" panose="05000000000000000000" pitchFamily="2" charset="2"/>
              <a:buChar char="l"/>
            </a:pPr>
            <a:r>
              <a:rPr lang="zh-CN" altLang="en-US" sz="1800" dirty="0"/>
              <a:t>分组从一个结点转发到另一个结点所经历的总时延就是以上四种时延之和： </a:t>
            </a:r>
          </a:p>
          <a:p>
            <a:pPr>
              <a:lnSpc>
                <a:spcPct val="150000"/>
              </a:lnSpc>
            </a:pPr>
            <a:endParaRPr lang="zh-CN" altLang="en-US" sz="1800" dirty="0"/>
          </a:p>
        </p:txBody>
      </p:sp>
      <p:sp>
        <p:nvSpPr>
          <p:cNvPr id="35" name="矩形 34"/>
          <p:cNvSpPr/>
          <p:nvPr/>
        </p:nvSpPr>
        <p:spPr>
          <a:xfrm>
            <a:off x="-166494" y="4420394"/>
            <a:ext cx="12364844" cy="4571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6" name="Text Box 5"/>
          <p:cNvSpPr txBox="1">
            <a:spLocks noChangeArrowheads="1"/>
          </p:cNvSpPr>
          <p:nvPr/>
        </p:nvSpPr>
        <p:spPr bwMode="auto">
          <a:xfrm>
            <a:off x="8150883" y="5211852"/>
            <a:ext cx="3858331" cy="646331"/>
          </a:xfrm>
          <a:prstGeom prst="rect">
            <a:avLst/>
          </a:prstGeom>
          <a:noFill/>
          <a:ln w="76200" cmpd="tri">
            <a:noFill/>
            <a:miter lim="800000"/>
            <a:headEnd/>
            <a:tailEnd/>
          </a:ln>
          <a:effectLst/>
        </p:spPr>
        <p:txBody>
          <a:bodyPr wrap="square">
            <a:spAutoFit/>
          </a:bodyPr>
          <a:lstStyle/>
          <a:p>
            <a:r>
              <a:rPr lang="zh-CN" altLang="en-US" sz="1800" dirty="0">
                <a:solidFill>
                  <a:schemeClr val="tx1">
                    <a:lumMod val="95000"/>
                    <a:lumOff val="5000"/>
                  </a:schemeClr>
                </a:solidFill>
                <a:latin typeface="+mj-ea"/>
                <a:ea typeface="+mj-ea"/>
              </a:rPr>
              <a:t>总时延 </a:t>
            </a:r>
            <a:r>
              <a:rPr lang="en-US" altLang="zh-CN" sz="1800" dirty="0">
                <a:solidFill>
                  <a:schemeClr val="tx1">
                    <a:lumMod val="95000"/>
                    <a:lumOff val="5000"/>
                  </a:schemeClr>
                </a:solidFill>
                <a:latin typeface="+mj-ea"/>
                <a:ea typeface="+mj-ea"/>
              </a:rPr>
              <a:t>= </a:t>
            </a:r>
            <a:r>
              <a:rPr lang="zh-CN" altLang="en-US" sz="1800" dirty="0">
                <a:solidFill>
                  <a:schemeClr val="tx1">
                    <a:lumMod val="95000"/>
                    <a:lumOff val="5000"/>
                  </a:schemeClr>
                </a:solidFill>
                <a:latin typeface="+mj-ea"/>
                <a:ea typeface="+mj-ea"/>
              </a:rPr>
              <a:t>发送时延 </a:t>
            </a:r>
            <a:r>
              <a:rPr lang="en-US" altLang="zh-CN" sz="1800" dirty="0">
                <a:solidFill>
                  <a:schemeClr val="tx1">
                    <a:lumMod val="95000"/>
                    <a:lumOff val="5000"/>
                  </a:schemeClr>
                </a:solidFill>
                <a:latin typeface="+mj-ea"/>
                <a:ea typeface="+mj-ea"/>
              </a:rPr>
              <a:t>+ </a:t>
            </a:r>
            <a:r>
              <a:rPr lang="zh-CN" altLang="en-US" sz="1800" dirty="0">
                <a:solidFill>
                  <a:schemeClr val="tx1">
                    <a:lumMod val="95000"/>
                    <a:lumOff val="5000"/>
                  </a:schemeClr>
                </a:solidFill>
                <a:latin typeface="+mj-ea"/>
                <a:ea typeface="+mj-ea"/>
              </a:rPr>
              <a:t>传播时延 </a:t>
            </a:r>
            <a:r>
              <a:rPr lang="en-US" altLang="zh-CN" sz="1800" dirty="0">
                <a:solidFill>
                  <a:schemeClr val="tx1">
                    <a:lumMod val="95000"/>
                    <a:lumOff val="5000"/>
                  </a:schemeClr>
                </a:solidFill>
                <a:latin typeface="+mj-ea"/>
                <a:ea typeface="+mj-ea"/>
              </a:rPr>
              <a:t>+ </a:t>
            </a:r>
            <a:r>
              <a:rPr lang="zh-CN" altLang="en-US" sz="1800" dirty="0">
                <a:solidFill>
                  <a:schemeClr val="tx1">
                    <a:lumMod val="95000"/>
                    <a:lumOff val="5000"/>
                  </a:schemeClr>
                </a:solidFill>
                <a:latin typeface="+mj-ea"/>
                <a:ea typeface="+mj-ea"/>
              </a:rPr>
              <a:t>处理时延 </a:t>
            </a:r>
            <a:r>
              <a:rPr lang="en-US" altLang="zh-CN" sz="1800" dirty="0">
                <a:solidFill>
                  <a:schemeClr val="tx1">
                    <a:lumMod val="95000"/>
                    <a:lumOff val="5000"/>
                  </a:schemeClr>
                </a:solidFill>
                <a:latin typeface="+mj-ea"/>
                <a:ea typeface="+mj-ea"/>
              </a:rPr>
              <a:t>+ </a:t>
            </a:r>
            <a:r>
              <a:rPr lang="zh-CN" altLang="en-US" sz="1800" dirty="0">
                <a:solidFill>
                  <a:schemeClr val="tx1">
                    <a:lumMod val="95000"/>
                    <a:lumOff val="5000"/>
                  </a:schemeClr>
                </a:solidFill>
                <a:latin typeface="+mj-ea"/>
                <a:ea typeface="+mj-ea"/>
              </a:rPr>
              <a:t>排队时延</a:t>
            </a:r>
          </a:p>
        </p:txBody>
      </p:sp>
      <p:sp>
        <p:nvSpPr>
          <p:cNvPr id="37" name="矩形 36"/>
          <p:cNvSpPr/>
          <p:nvPr/>
        </p:nvSpPr>
        <p:spPr>
          <a:xfrm>
            <a:off x="19050" y="6813869"/>
            <a:ext cx="12364844" cy="4571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38" name="直接连接符 37"/>
          <p:cNvCxnSpPr/>
          <p:nvPr/>
        </p:nvCxnSpPr>
        <p:spPr>
          <a:xfrm>
            <a:off x="7831131" y="1337010"/>
            <a:ext cx="0" cy="1201071"/>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7820021" y="3013475"/>
            <a:ext cx="22221" cy="122555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7800971" y="4747090"/>
            <a:ext cx="15871" cy="1806904"/>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6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5" grpId="0" animBg="1"/>
      <p:bldP spid="3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2" charset="-122"/>
              </a:rPr>
              <a:t>三种时延所产生的地方 </a:t>
            </a:r>
          </a:p>
        </p:txBody>
      </p:sp>
      <p:grpSp>
        <p:nvGrpSpPr>
          <p:cNvPr id="56" name="Group 22"/>
          <p:cNvGrpSpPr>
            <a:grpSpLocks/>
          </p:cNvGrpSpPr>
          <p:nvPr/>
        </p:nvGrpSpPr>
        <p:grpSpPr bwMode="auto">
          <a:xfrm>
            <a:off x="7879558" y="2659064"/>
            <a:ext cx="4052889" cy="2114550"/>
            <a:chOff x="3079" y="1979"/>
            <a:chExt cx="2553" cy="1332"/>
          </a:xfrm>
          <a:solidFill>
            <a:schemeClr val="accent4"/>
          </a:solidFill>
        </p:grpSpPr>
        <p:sp>
          <p:nvSpPr>
            <p:cNvPr id="57" name="Line 23"/>
            <p:cNvSpPr>
              <a:spLocks noChangeShapeType="1"/>
            </p:cNvSpPr>
            <p:nvPr/>
          </p:nvSpPr>
          <p:spPr bwMode="auto">
            <a:xfrm flipH="1">
              <a:off x="3079" y="2486"/>
              <a:ext cx="448" cy="825"/>
            </a:xfrm>
            <a:prstGeom prst="line">
              <a:avLst/>
            </a:prstGeom>
            <a:grpFill/>
            <a:ln>
              <a:headEnd/>
              <a:tailEnd type="triangle" w="med" len="lg"/>
            </a:ln>
          </p:spPr>
          <p:style>
            <a:lnRef idx="1">
              <a:schemeClr val="accent6"/>
            </a:lnRef>
            <a:fillRef idx="0">
              <a:schemeClr val="accent6"/>
            </a:fillRef>
            <a:effectRef idx="0">
              <a:schemeClr val="accent6"/>
            </a:effectRef>
            <a:fontRef idx="minor">
              <a:schemeClr val="tx1"/>
            </a:fontRef>
          </p:style>
          <p:txBody>
            <a:bodyPr/>
            <a:lstStyle/>
            <a:p>
              <a:endParaRPr lang="zh-CN" altLang="en-US">
                <a:solidFill>
                  <a:schemeClr val="tx1">
                    <a:lumMod val="95000"/>
                    <a:lumOff val="5000"/>
                  </a:schemeClr>
                </a:solidFill>
                <a:latin typeface="+mj-ea"/>
                <a:ea typeface="+mj-ea"/>
              </a:endParaRPr>
            </a:p>
          </p:txBody>
        </p:sp>
        <p:sp>
          <p:nvSpPr>
            <p:cNvPr id="58" name="Text Box 24"/>
            <p:cNvSpPr txBox="1">
              <a:spLocks noChangeArrowheads="1"/>
            </p:cNvSpPr>
            <p:nvPr/>
          </p:nvSpPr>
          <p:spPr bwMode="auto">
            <a:xfrm>
              <a:off x="3279" y="1979"/>
              <a:ext cx="2353" cy="523"/>
            </a:xfrm>
            <a:prstGeom prst="rect">
              <a:avLst/>
            </a:prstGeom>
            <a:grpFill/>
            <a:ln w="76200" cmpd="tri">
              <a:noFill/>
              <a:miter lim="800000"/>
              <a:headEnd/>
              <a:tailEnd/>
            </a:ln>
            <a:effectLst/>
          </p:spPr>
          <p:txBody>
            <a:bodyPr wrap="square">
              <a:spAutoFit/>
            </a:bodyPr>
            <a:lstStyle/>
            <a:p>
              <a:pPr algn="ctr"/>
              <a:r>
                <a:rPr kumimoji="1" lang="zh-CN" altLang="en-US" sz="2400" dirty="0">
                  <a:solidFill>
                    <a:schemeClr val="bg1"/>
                  </a:solidFill>
                  <a:latin typeface="+mj-ea"/>
                  <a:ea typeface="+mj-ea"/>
                </a:rPr>
                <a:t>在链路上产生</a:t>
              </a:r>
              <a:endParaRPr kumimoji="1" lang="en-US" altLang="zh-CN" sz="2400" dirty="0">
                <a:solidFill>
                  <a:schemeClr val="bg1"/>
                </a:solidFill>
                <a:latin typeface="+mj-ea"/>
                <a:ea typeface="+mj-ea"/>
              </a:endParaRPr>
            </a:p>
            <a:p>
              <a:pPr algn="ctr"/>
              <a:r>
                <a:rPr kumimoji="1" lang="zh-CN" altLang="en-US" sz="2400" dirty="0">
                  <a:solidFill>
                    <a:schemeClr val="bg1"/>
                  </a:solidFill>
                  <a:latin typeface="+mj-ea"/>
                  <a:ea typeface="+mj-ea"/>
                </a:rPr>
                <a:t>传播时延</a:t>
              </a:r>
            </a:p>
          </p:txBody>
        </p:sp>
      </p:grpSp>
      <p:grpSp>
        <p:nvGrpSpPr>
          <p:cNvPr id="61" name="Group 27"/>
          <p:cNvGrpSpPr>
            <a:grpSpLocks/>
          </p:cNvGrpSpPr>
          <p:nvPr/>
        </p:nvGrpSpPr>
        <p:grpSpPr bwMode="auto">
          <a:xfrm>
            <a:off x="3011488" y="2632871"/>
            <a:ext cx="5118100" cy="2176464"/>
            <a:chOff x="1566" y="1972"/>
            <a:chExt cx="3265" cy="1371"/>
          </a:xfrm>
        </p:grpSpPr>
        <p:sp>
          <p:nvSpPr>
            <p:cNvPr id="62" name="Text Box 28"/>
            <p:cNvSpPr txBox="1">
              <a:spLocks noChangeArrowheads="1"/>
            </p:cNvSpPr>
            <p:nvPr/>
          </p:nvSpPr>
          <p:spPr bwMode="auto">
            <a:xfrm>
              <a:off x="1566" y="1972"/>
              <a:ext cx="3265" cy="523"/>
            </a:xfrm>
            <a:prstGeom prst="rect">
              <a:avLst/>
            </a:prstGeom>
            <a:solidFill>
              <a:schemeClr val="accent5"/>
            </a:solidFill>
            <a:ln w="76200" cmpd="tri">
              <a:noFill/>
              <a:miter lim="800000"/>
              <a:headEnd/>
              <a:tailEnd/>
            </a:ln>
            <a:effectLst/>
          </p:spPr>
          <p:txBody>
            <a:bodyPr wrap="square">
              <a:spAutoFit/>
            </a:bodyPr>
            <a:lstStyle/>
            <a:p>
              <a:pPr algn="ctr"/>
              <a:r>
                <a:rPr kumimoji="1" lang="zh-CN" altLang="en-US" sz="2400" dirty="0">
                  <a:solidFill>
                    <a:schemeClr val="bg1"/>
                  </a:solidFill>
                  <a:latin typeface="+mj-ea"/>
                  <a:ea typeface="+mj-ea"/>
                </a:rPr>
                <a:t>在发送器产生发送时延</a:t>
              </a:r>
              <a:endParaRPr kumimoji="1" lang="en-US" altLang="zh-CN" sz="2400" dirty="0">
                <a:solidFill>
                  <a:schemeClr val="bg1"/>
                </a:solidFill>
                <a:latin typeface="+mj-ea"/>
                <a:ea typeface="+mj-ea"/>
              </a:endParaRPr>
            </a:p>
            <a:p>
              <a:pPr algn="ctr"/>
              <a:r>
                <a:rPr kumimoji="1" lang="en-US" altLang="zh-CN" sz="2400" dirty="0">
                  <a:solidFill>
                    <a:schemeClr val="bg1"/>
                  </a:solidFill>
                  <a:latin typeface="+mj-ea"/>
                  <a:ea typeface="+mj-ea"/>
                </a:rPr>
                <a:t>(</a:t>
              </a:r>
              <a:r>
                <a:rPr kumimoji="1" lang="zh-CN" altLang="en-US" sz="2400" dirty="0">
                  <a:solidFill>
                    <a:schemeClr val="bg1"/>
                  </a:solidFill>
                  <a:latin typeface="+mj-ea"/>
                  <a:ea typeface="+mj-ea"/>
                </a:rPr>
                <a:t>即传输时延</a:t>
              </a:r>
              <a:r>
                <a:rPr kumimoji="1" lang="en-US" altLang="zh-CN" sz="2400" dirty="0">
                  <a:solidFill>
                    <a:schemeClr val="bg1"/>
                  </a:solidFill>
                  <a:latin typeface="+mj-ea"/>
                  <a:ea typeface="+mj-ea"/>
                </a:rPr>
                <a:t>)</a:t>
              </a:r>
            </a:p>
          </p:txBody>
        </p:sp>
        <p:sp>
          <p:nvSpPr>
            <p:cNvPr id="63" name="Line 29"/>
            <p:cNvSpPr>
              <a:spLocks noChangeShapeType="1"/>
            </p:cNvSpPr>
            <p:nvPr/>
          </p:nvSpPr>
          <p:spPr bwMode="auto">
            <a:xfrm flipH="1">
              <a:off x="1912" y="2512"/>
              <a:ext cx="872" cy="831"/>
            </a:xfrm>
            <a:prstGeom prst="line">
              <a:avLst/>
            </a:prstGeom>
            <a:ln>
              <a:headEnd/>
              <a:tailEnd type="triangle" w="med" len="lg"/>
            </a:ln>
          </p:spPr>
          <p:style>
            <a:lnRef idx="1">
              <a:schemeClr val="accent2"/>
            </a:lnRef>
            <a:fillRef idx="0">
              <a:schemeClr val="accent2"/>
            </a:fillRef>
            <a:effectRef idx="0">
              <a:schemeClr val="accent2"/>
            </a:effectRef>
            <a:fontRef idx="minor">
              <a:schemeClr val="tx1"/>
            </a:fontRef>
          </p:style>
          <p:txBody>
            <a:bodyPr/>
            <a:lstStyle/>
            <a:p>
              <a:endParaRPr lang="zh-CN" altLang="en-US">
                <a:solidFill>
                  <a:schemeClr val="tx1">
                    <a:lumMod val="95000"/>
                    <a:lumOff val="5000"/>
                  </a:schemeClr>
                </a:solidFill>
                <a:latin typeface="+mj-ea"/>
                <a:ea typeface="+mj-ea"/>
              </a:endParaRPr>
            </a:p>
          </p:txBody>
        </p:sp>
      </p:grpSp>
      <p:grpSp>
        <p:nvGrpSpPr>
          <p:cNvPr id="65" name="Group 31"/>
          <p:cNvGrpSpPr>
            <a:grpSpLocks/>
          </p:cNvGrpSpPr>
          <p:nvPr/>
        </p:nvGrpSpPr>
        <p:grpSpPr bwMode="auto">
          <a:xfrm>
            <a:off x="588171" y="2632869"/>
            <a:ext cx="2357438" cy="1978025"/>
            <a:chOff x="23" y="1581"/>
            <a:chExt cx="1485" cy="1246"/>
          </a:xfrm>
        </p:grpSpPr>
        <p:sp>
          <p:nvSpPr>
            <p:cNvPr id="66" name="Line 32"/>
            <p:cNvSpPr>
              <a:spLocks noChangeShapeType="1"/>
            </p:cNvSpPr>
            <p:nvPr/>
          </p:nvSpPr>
          <p:spPr bwMode="auto">
            <a:xfrm>
              <a:off x="703" y="1979"/>
              <a:ext cx="730" cy="848"/>
            </a:xfrm>
            <a:prstGeom prst="line">
              <a:avLst/>
            </a:prstGeom>
            <a:ln>
              <a:headEnd/>
              <a:tailEnd type="triangle" w="med" len="lg"/>
            </a:ln>
          </p:spPr>
          <p:style>
            <a:lnRef idx="1">
              <a:schemeClr val="accent1"/>
            </a:lnRef>
            <a:fillRef idx="0">
              <a:schemeClr val="accent1"/>
            </a:fillRef>
            <a:effectRef idx="0">
              <a:schemeClr val="accent1"/>
            </a:effectRef>
            <a:fontRef idx="minor">
              <a:schemeClr val="tx1"/>
            </a:fontRef>
          </p:style>
          <p:txBody>
            <a:bodyPr/>
            <a:lstStyle/>
            <a:p>
              <a:endParaRPr lang="zh-CN" altLang="en-US">
                <a:solidFill>
                  <a:schemeClr val="tx1">
                    <a:lumMod val="95000"/>
                    <a:lumOff val="5000"/>
                  </a:schemeClr>
                </a:solidFill>
                <a:latin typeface="+mj-ea"/>
                <a:ea typeface="+mj-ea"/>
              </a:endParaRPr>
            </a:p>
          </p:txBody>
        </p:sp>
        <p:sp>
          <p:nvSpPr>
            <p:cNvPr id="67" name="Text Box 33"/>
            <p:cNvSpPr txBox="1">
              <a:spLocks noChangeArrowheads="1"/>
            </p:cNvSpPr>
            <p:nvPr/>
          </p:nvSpPr>
          <p:spPr bwMode="auto">
            <a:xfrm>
              <a:off x="23" y="1581"/>
              <a:ext cx="1485" cy="523"/>
            </a:xfrm>
            <a:prstGeom prst="rect">
              <a:avLst/>
            </a:prstGeom>
            <a:solidFill>
              <a:srgbClr val="74B836"/>
            </a:solidFill>
            <a:ln w="76200" cmpd="tri">
              <a:noFill/>
              <a:miter lim="800000"/>
              <a:headEnd/>
              <a:tailEnd/>
            </a:ln>
            <a:effectLst/>
          </p:spPr>
          <p:txBody>
            <a:bodyPr wrap="square">
              <a:spAutoFit/>
            </a:bodyPr>
            <a:lstStyle/>
            <a:p>
              <a:pPr algn="ctr"/>
              <a:r>
                <a:rPr kumimoji="1" lang="zh-CN" altLang="en-US" sz="2400" dirty="0">
                  <a:solidFill>
                    <a:schemeClr val="bg1"/>
                  </a:solidFill>
                  <a:latin typeface="+mj-ea"/>
                  <a:ea typeface="+mj-ea"/>
                </a:rPr>
                <a:t>在队列中产生</a:t>
              </a:r>
            </a:p>
            <a:p>
              <a:pPr algn="ctr"/>
              <a:r>
                <a:rPr kumimoji="1" lang="zh-CN" altLang="en-US" sz="2400" dirty="0">
                  <a:solidFill>
                    <a:schemeClr val="bg1"/>
                  </a:solidFill>
                  <a:latin typeface="+mj-ea"/>
                  <a:ea typeface="+mj-ea"/>
                </a:rPr>
                <a:t>处理时延</a:t>
              </a:r>
            </a:p>
          </p:txBody>
        </p:sp>
      </p:grpSp>
      <p:sp>
        <p:nvSpPr>
          <p:cNvPr id="69" name="Text Box 35"/>
          <p:cNvSpPr txBox="1">
            <a:spLocks noChangeArrowheads="1"/>
          </p:cNvSpPr>
          <p:nvPr/>
        </p:nvSpPr>
        <p:spPr bwMode="auto">
          <a:xfrm>
            <a:off x="0" y="1219994"/>
            <a:ext cx="12198350" cy="769441"/>
          </a:xfrm>
          <a:prstGeom prst="rect">
            <a:avLst/>
          </a:prstGeom>
          <a:solidFill>
            <a:schemeClr val="bg1">
              <a:lumMod val="50000"/>
            </a:schemeClr>
          </a:solidFill>
          <a:ln w="9525">
            <a:noFill/>
            <a:miter lim="800000"/>
            <a:headEnd/>
            <a:tailEnd/>
          </a:ln>
          <a:effectLst/>
        </p:spPr>
        <p:txBody>
          <a:bodyPr wrap="square">
            <a:spAutoFit/>
          </a:bodyPr>
          <a:lstStyle/>
          <a:p>
            <a:r>
              <a:rPr kumimoji="1" lang="zh-CN" altLang="en-US" sz="1400" dirty="0">
                <a:solidFill>
                  <a:schemeClr val="bg1"/>
                </a:solidFill>
                <a:latin typeface="+mj-ea"/>
                <a:ea typeface="+mj-ea"/>
              </a:rPr>
              <a:t>    </a:t>
            </a:r>
            <a:endParaRPr kumimoji="1" lang="en-US" altLang="zh-CN" sz="200" dirty="0">
              <a:solidFill>
                <a:schemeClr val="bg1"/>
              </a:solidFill>
              <a:latin typeface="+mj-ea"/>
              <a:ea typeface="+mj-ea"/>
            </a:endParaRPr>
          </a:p>
          <a:p>
            <a:r>
              <a:rPr kumimoji="1" lang="zh-CN" altLang="en-US" dirty="0">
                <a:solidFill>
                  <a:schemeClr val="bg1"/>
                </a:solidFill>
                <a:latin typeface="+mj-ea"/>
                <a:ea typeface="+mj-ea"/>
              </a:rPr>
              <a:t> 从结点 </a:t>
            </a:r>
            <a:r>
              <a:rPr kumimoji="1" lang="en-US" altLang="zh-CN" dirty="0">
                <a:solidFill>
                  <a:schemeClr val="bg1"/>
                </a:solidFill>
                <a:latin typeface="+mj-ea"/>
                <a:ea typeface="+mj-ea"/>
              </a:rPr>
              <a:t>A </a:t>
            </a:r>
            <a:r>
              <a:rPr kumimoji="1" lang="zh-CN" altLang="en-US" dirty="0">
                <a:solidFill>
                  <a:schemeClr val="bg1"/>
                </a:solidFill>
                <a:latin typeface="+mj-ea"/>
                <a:ea typeface="+mj-ea"/>
              </a:rPr>
              <a:t>向结点 </a:t>
            </a:r>
            <a:r>
              <a:rPr kumimoji="1" lang="en-US" altLang="zh-CN" dirty="0">
                <a:solidFill>
                  <a:schemeClr val="bg1"/>
                </a:solidFill>
                <a:latin typeface="+mj-ea"/>
                <a:ea typeface="+mj-ea"/>
              </a:rPr>
              <a:t>B </a:t>
            </a:r>
            <a:r>
              <a:rPr kumimoji="1" lang="zh-CN" altLang="en-US" dirty="0">
                <a:solidFill>
                  <a:schemeClr val="bg1"/>
                </a:solidFill>
                <a:latin typeface="+mj-ea"/>
                <a:ea typeface="+mj-ea"/>
              </a:rPr>
              <a:t>发送数据</a:t>
            </a:r>
            <a:endParaRPr kumimoji="1" lang="en-US" altLang="zh-CN" dirty="0">
              <a:solidFill>
                <a:schemeClr val="bg1"/>
              </a:solidFill>
              <a:latin typeface="+mj-ea"/>
              <a:ea typeface="+mj-ea"/>
            </a:endParaRPr>
          </a:p>
          <a:p>
            <a:endParaRPr kumimoji="1" lang="zh-CN" altLang="en-US" sz="600" dirty="0">
              <a:solidFill>
                <a:schemeClr val="bg1"/>
              </a:solidFill>
              <a:latin typeface="+mj-ea"/>
              <a:ea typeface="+mj-ea"/>
            </a:endParaRPr>
          </a:p>
        </p:txBody>
      </p:sp>
      <p:sp>
        <p:nvSpPr>
          <p:cNvPr id="71" name="矩形 70"/>
          <p:cNvSpPr/>
          <p:nvPr/>
        </p:nvSpPr>
        <p:spPr>
          <a:xfrm>
            <a:off x="3175" y="6439694"/>
            <a:ext cx="12195175" cy="419100"/>
          </a:xfrm>
          <a:prstGeom prst="rect">
            <a:avLst/>
          </a:prstGeom>
          <a:solidFill>
            <a:srgbClr val="7CC4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
        <p:nvSpPr>
          <p:cNvPr id="37" name="Rectangle 4"/>
          <p:cNvSpPr>
            <a:spLocks noChangeArrowheads="1"/>
          </p:cNvSpPr>
          <p:nvPr/>
        </p:nvSpPr>
        <p:spPr bwMode="auto">
          <a:xfrm>
            <a:off x="3556000" y="4801394"/>
            <a:ext cx="5522913"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p:spPr>
        <p:txBody>
          <a:bodyPr wrap="none" anchor="ctr"/>
          <a:lstStyle/>
          <a:p>
            <a:endParaRPr lang="zh-CN" altLang="en-US"/>
          </a:p>
        </p:txBody>
      </p:sp>
      <p:sp>
        <p:nvSpPr>
          <p:cNvPr id="38" name="Oval 5"/>
          <p:cNvSpPr>
            <a:spLocks noChangeArrowheads="1"/>
          </p:cNvSpPr>
          <p:nvPr/>
        </p:nvSpPr>
        <p:spPr bwMode="auto">
          <a:xfrm>
            <a:off x="2287588" y="4267994"/>
            <a:ext cx="1358900"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p:spPr>
        <p:txBody>
          <a:bodyPr wrap="none" anchor="ctr"/>
          <a:lstStyle/>
          <a:p>
            <a:endParaRPr lang="zh-CN" altLang="en-US"/>
          </a:p>
        </p:txBody>
      </p:sp>
      <p:sp>
        <p:nvSpPr>
          <p:cNvPr id="40" name="Oval 6"/>
          <p:cNvSpPr>
            <a:spLocks noChangeArrowheads="1"/>
          </p:cNvSpPr>
          <p:nvPr/>
        </p:nvSpPr>
        <p:spPr bwMode="auto">
          <a:xfrm>
            <a:off x="8988425" y="4267994"/>
            <a:ext cx="1358900"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p:spPr>
        <p:txBody>
          <a:bodyPr wrap="none" anchor="ctr"/>
          <a:lstStyle/>
          <a:p>
            <a:endParaRPr lang="zh-CN" altLang="en-US"/>
          </a:p>
        </p:txBody>
      </p:sp>
      <p:grpSp>
        <p:nvGrpSpPr>
          <p:cNvPr id="41" name="Group 7"/>
          <p:cNvGrpSpPr>
            <a:grpSpLocks/>
          </p:cNvGrpSpPr>
          <p:nvPr/>
        </p:nvGrpSpPr>
        <p:grpSpPr bwMode="auto">
          <a:xfrm>
            <a:off x="2649538" y="4675982"/>
            <a:ext cx="723900" cy="458787"/>
            <a:chOff x="1567" y="1056"/>
            <a:chExt cx="384" cy="336"/>
          </a:xfrm>
        </p:grpSpPr>
        <p:sp>
          <p:nvSpPr>
            <p:cNvPr id="72" name="Rectangle 8"/>
            <p:cNvSpPr>
              <a:spLocks noChangeArrowheads="1"/>
            </p:cNvSpPr>
            <p:nvPr/>
          </p:nvSpPr>
          <p:spPr bwMode="auto">
            <a:xfrm>
              <a:off x="1663" y="1056"/>
              <a:ext cx="288" cy="336"/>
            </a:xfrm>
            <a:prstGeom prst="rect">
              <a:avLst/>
            </a:prstGeom>
            <a:solidFill>
              <a:srgbClr val="99CCFF"/>
            </a:solidFill>
            <a:ln w="9525">
              <a:solidFill>
                <a:schemeClr val="folHlink"/>
              </a:solidFill>
              <a:miter lim="800000"/>
              <a:headEnd/>
              <a:tailEnd/>
            </a:ln>
            <a:effectLst/>
          </p:spPr>
          <p:txBody>
            <a:bodyPr wrap="none" anchor="ctr"/>
            <a:lstStyle/>
            <a:p>
              <a:endParaRPr lang="zh-CN" altLang="en-US"/>
            </a:p>
          </p:txBody>
        </p:sp>
        <p:sp>
          <p:nvSpPr>
            <p:cNvPr id="73" name="Freeform 9"/>
            <p:cNvSpPr>
              <a:spLocks/>
            </p:cNvSpPr>
            <p:nvPr/>
          </p:nvSpPr>
          <p:spPr bwMode="auto">
            <a:xfrm>
              <a:off x="1567" y="1056"/>
              <a:ext cx="384" cy="336"/>
            </a:xfrm>
            <a:custGeom>
              <a:avLst/>
              <a:gdLst/>
              <a:ahLst/>
              <a:cxnLst>
                <a:cxn ang="0">
                  <a:pos x="0" y="0"/>
                </a:cxn>
                <a:cxn ang="0">
                  <a:pos x="384" y="0"/>
                </a:cxn>
                <a:cxn ang="0">
                  <a:pos x="384" y="336"/>
                </a:cxn>
                <a:cxn ang="0">
                  <a:pos x="0" y="336"/>
                </a:cxn>
              </a:cxnLst>
              <a:rect l="0" t="0" r="r" b="b"/>
              <a:pathLst>
                <a:path w="384" h="336">
                  <a:moveTo>
                    <a:pt x="0" y="0"/>
                  </a:moveTo>
                  <a:lnTo>
                    <a:pt x="384" y="0"/>
                  </a:lnTo>
                  <a:lnTo>
                    <a:pt x="384" y="336"/>
                  </a:lnTo>
                  <a:lnTo>
                    <a:pt x="0" y="336"/>
                  </a:lnTo>
                </a:path>
              </a:pathLst>
            </a:custGeom>
            <a:noFill/>
            <a:ln w="28575" cmpd="sng">
              <a:solidFill>
                <a:schemeClr val="folHlink"/>
              </a:solidFill>
              <a:round/>
              <a:headEnd/>
              <a:tailEnd/>
            </a:ln>
            <a:effectLst/>
          </p:spPr>
          <p:txBody>
            <a:bodyPr/>
            <a:lstStyle/>
            <a:p>
              <a:endParaRPr lang="zh-CN" altLang="en-US"/>
            </a:p>
          </p:txBody>
        </p:sp>
        <p:sp>
          <p:nvSpPr>
            <p:cNvPr id="74" name="Line 10"/>
            <p:cNvSpPr>
              <a:spLocks noChangeShapeType="1"/>
            </p:cNvSpPr>
            <p:nvPr/>
          </p:nvSpPr>
          <p:spPr bwMode="auto">
            <a:xfrm>
              <a:off x="1855" y="1056"/>
              <a:ext cx="0" cy="336"/>
            </a:xfrm>
            <a:prstGeom prst="line">
              <a:avLst/>
            </a:prstGeom>
            <a:noFill/>
            <a:ln w="9525">
              <a:solidFill>
                <a:schemeClr val="folHlink"/>
              </a:solidFill>
              <a:round/>
              <a:headEnd/>
              <a:tailEnd/>
            </a:ln>
            <a:effectLst/>
          </p:spPr>
          <p:txBody>
            <a:bodyPr/>
            <a:lstStyle/>
            <a:p>
              <a:endParaRPr lang="zh-CN" altLang="en-US"/>
            </a:p>
          </p:txBody>
        </p:sp>
        <p:sp>
          <p:nvSpPr>
            <p:cNvPr id="75" name="Line 11"/>
            <p:cNvSpPr>
              <a:spLocks noChangeShapeType="1"/>
            </p:cNvSpPr>
            <p:nvPr/>
          </p:nvSpPr>
          <p:spPr bwMode="auto">
            <a:xfrm>
              <a:off x="1759" y="1056"/>
              <a:ext cx="0" cy="336"/>
            </a:xfrm>
            <a:prstGeom prst="line">
              <a:avLst/>
            </a:prstGeom>
            <a:noFill/>
            <a:ln w="9525">
              <a:solidFill>
                <a:schemeClr val="folHlink"/>
              </a:solidFill>
              <a:round/>
              <a:headEnd/>
              <a:tailEnd/>
            </a:ln>
            <a:effectLst/>
          </p:spPr>
          <p:txBody>
            <a:bodyPr/>
            <a:lstStyle/>
            <a:p>
              <a:endParaRPr lang="zh-CN" altLang="en-US"/>
            </a:p>
          </p:txBody>
        </p:sp>
        <p:sp>
          <p:nvSpPr>
            <p:cNvPr id="76" name="Line 12"/>
            <p:cNvSpPr>
              <a:spLocks noChangeShapeType="1"/>
            </p:cNvSpPr>
            <p:nvPr/>
          </p:nvSpPr>
          <p:spPr bwMode="auto">
            <a:xfrm>
              <a:off x="1663" y="1056"/>
              <a:ext cx="0" cy="336"/>
            </a:xfrm>
            <a:prstGeom prst="line">
              <a:avLst/>
            </a:prstGeom>
            <a:noFill/>
            <a:ln w="9525">
              <a:solidFill>
                <a:schemeClr val="folHlink"/>
              </a:solidFill>
              <a:round/>
              <a:headEnd/>
              <a:tailEnd/>
            </a:ln>
            <a:effectLst/>
          </p:spPr>
          <p:txBody>
            <a:bodyPr/>
            <a:lstStyle/>
            <a:p>
              <a:endParaRPr lang="zh-CN" altLang="en-US"/>
            </a:p>
          </p:txBody>
        </p:sp>
      </p:grpSp>
      <p:sp>
        <p:nvSpPr>
          <p:cNvPr id="77" name="Line 13"/>
          <p:cNvSpPr>
            <a:spLocks noChangeShapeType="1"/>
          </p:cNvSpPr>
          <p:nvPr/>
        </p:nvSpPr>
        <p:spPr bwMode="auto">
          <a:xfrm>
            <a:off x="3368675" y="4922044"/>
            <a:ext cx="271463" cy="6350"/>
          </a:xfrm>
          <a:prstGeom prst="line">
            <a:avLst/>
          </a:prstGeom>
          <a:noFill/>
          <a:ln w="28575">
            <a:solidFill>
              <a:schemeClr val="folHlink"/>
            </a:solidFill>
            <a:round/>
            <a:headEnd/>
            <a:tailEnd/>
          </a:ln>
          <a:effectLst/>
        </p:spPr>
        <p:txBody>
          <a:bodyPr/>
          <a:lstStyle/>
          <a:p>
            <a:endParaRPr lang="zh-CN" altLang="en-US"/>
          </a:p>
        </p:txBody>
      </p:sp>
      <p:sp>
        <p:nvSpPr>
          <p:cNvPr id="78" name="Rectangle 14"/>
          <p:cNvSpPr>
            <a:spLocks noChangeArrowheads="1"/>
          </p:cNvSpPr>
          <p:nvPr/>
        </p:nvSpPr>
        <p:spPr bwMode="auto">
          <a:xfrm>
            <a:off x="3430588" y="4828382"/>
            <a:ext cx="169862" cy="193675"/>
          </a:xfrm>
          <a:prstGeom prst="rect">
            <a:avLst/>
          </a:prstGeom>
          <a:solidFill>
            <a:schemeClr val="hlink"/>
          </a:solidFill>
          <a:ln w="9525">
            <a:solidFill>
              <a:schemeClr val="folHlink"/>
            </a:solidFill>
            <a:miter lim="800000"/>
            <a:headEnd/>
            <a:tailEnd/>
          </a:ln>
          <a:effectLst/>
        </p:spPr>
        <p:txBody>
          <a:bodyPr wrap="none" anchor="ctr"/>
          <a:lstStyle/>
          <a:p>
            <a:endParaRPr lang="zh-CN" altLang="en-US"/>
          </a:p>
        </p:txBody>
      </p:sp>
      <p:sp>
        <p:nvSpPr>
          <p:cNvPr id="79" name="AutoShape 15"/>
          <p:cNvSpPr>
            <a:spLocks noChangeArrowheads="1"/>
          </p:cNvSpPr>
          <p:nvPr/>
        </p:nvSpPr>
        <p:spPr bwMode="auto">
          <a:xfrm>
            <a:off x="4189413" y="4853782"/>
            <a:ext cx="1266825" cy="177800"/>
          </a:xfrm>
          <a:prstGeom prst="rightArrow">
            <a:avLst>
              <a:gd name="adj1" fmla="val 50000"/>
              <a:gd name="adj2" fmla="val 178125"/>
            </a:avLst>
          </a:prstGeom>
          <a:solidFill>
            <a:srgbClr val="00FFCC"/>
          </a:solidFill>
          <a:ln w="9525" algn="ctr">
            <a:solidFill>
              <a:schemeClr val="folHlink"/>
            </a:solidFill>
            <a:miter lim="800000"/>
            <a:headEnd/>
            <a:tailEnd/>
          </a:ln>
          <a:effectLst/>
        </p:spPr>
        <p:txBody>
          <a:bodyPr wrap="none" anchor="ctr"/>
          <a:lstStyle/>
          <a:p>
            <a:endParaRPr lang="zh-CN" altLang="en-US"/>
          </a:p>
        </p:txBody>
      </p:sp>
      <p:sp>
        <p:nvSpPr>
          <p:cNvPr id="80" name="AutoShape 16"/>
          <p:cNvSpPr>
            <a:spLocks noChangeArrowheads="1"/>
          </p:cNvSpPr>
          <p:nvPr/>
        </p:nvSpPr>
        <p:spPr bwMode="auto">
          <a:xfrm>
            <a:off x="1558925" y="4853782"/>
            <a:ext cx="1268413" cy="177800"/>
          </a:xfrm>
          <a:prstGeom prst="rightArrow">
            <a:avLst>
              <a:gd name="adj1" fmla="val 50000"/>
              <a:gd name="adj2" fmla="val 178348"/>
            </a:avLst>
          </a:prstGeom>
          <a:solidFill>
            <a:srgbClr val="00FFCC"/>
          </a:solidFill>
          <a:ln w="9525">
            <a:solidFill>
              <a:schemeClr val="folHlink"/>
            </a:solidFill>
            <a:miter lim="800000"/>
            <a:headEnd/>
            <a:tailEnd/>
          </a:ln>
          <a:effectLst/>
        </p:spPr>
        <p:txBody>
          <a:bodyPr wrap="none" anchor="ctr"/>
          <a:lstStyle/>
          <a:p>
            <a:endParaRPr lang="zh-CN" altLang="en-US"/>
          </a:p>
        </p:txBody>
      </p:sp>
      <p:sp>
        <p:nvSpPr>
          <p:cNvPr id="81" name="AutoShape 17"/>
          <p:cNvSpPr>
            <a:spLocks noChangeArrowheads="1"/>
          </p:cNvSpPr>
          <p:nvPr/>
        </p:nvSpPr>
        <p:spPr bwMode="auto">
          <a:xfrm>
            <a:off x="7983538" y="4845844"/>
            <a:ext cx="1266825" cy="176213"/>
          </a:xfrm>
          <a:prstGeom prst="rightArrow">
            <a:avLst>
              <a:gd name="adj1" fmla="val 50000"/>
              <a:gd name="adj2" fmla="val 179729"/>
            </a:avLst>
          </a:prstGeom>
          <a:solidFill>
            <a:srgbClr val="00FFCC"/>
          </a:solidFill>
          <a:ln w="9525" algn="ctr">
            <a:solidFill>
              <a:schemeClr val="folHlink"/>
            </a:solidFill>
            <a:miter lim="800000"/>
            <a:headEnd/>
            <a:tailEnd/>
          </a:ln>
          <a:effectLst/>
        </p:spPr>
        <p:txBody>
          <a:bodyPr wrap="none" anchor="ctr"/>
          <a:lstStyle/>
          <a:p>
            <a:endParaRPr lang="zh-CN" altLang="en-US"/>
          </a:p>
        </p:txBody>
      </p:sp>
      <p:sp>
        <p:nvSpPr>
          <p:cNvPr id="82" name="Text Box 18"/>
          <p:cNvSpPr txBox="1">
            <a:spLocks noChangeArrowheads="1"/>
          </p:cNvSpPr>
          <p:nvPr/>
        </p:nvSpPr>
        <p:spPr bwMode="auto">
          <a:xfrm>
            <a:off x="5480050" y="4744244"/>
            <a:ext cx="1592263"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rPr>
              <a:t>1 0 1 1 0 0 1</a:t>
            </a:r>
          </a:p>
        </p:txBody>
      </p:sp>
      <p:sp>
        <p:nvSpPr>
          <p:cNvPr id="83" name="Text Box 19"/>
          <p:cNvSpPr txBox="1">
            <a:spLocks noChangeArrowheads="1"/>
          </p:cNvSpPr>
          <p:nvPr/>
        </p:nvSpPr>
        <p:spPr bwMode="auto">
          <a:xfrm>
            <a:off x="7094538" y="4610894"/>
            <a:ext cx="488950" cy="457200"/>
          </a:xfrm>
          <a:prstGeom prst="rect">
            <a:avLst/>
          </a:prstGeom>
          <a:noFill/>
          <a:ln w="9525">
            <a:noFill/>
            <a:miter lim="800000"/>
            <a:headEnd/>
            <a:tailEnd/>
          </a:ln>
          <a:effectLst/>
        </p:spPr>
        <p:txBody>
          <a:bodyPr wrap="none">
            <a:spAutoFit/>
          </a:bodyPr>
          <a:lstStyle/>
          <a:p>
            <a:r>
              <a:rPr kumimoji="1" lang="en-US" altLang="zh-CN" sz="2400" b="1">
                <a:solidFill>
                  <a:srgbClr val="333399"/>
                </a:solidFill>
                <a:latin typeface="Times New Roman" pitchFamily="18" charset="0"/>
              </a:rPr>
              <a:t>…</a:t>
            </a:r>
          </a:p>
        </p:txBody>
      </p:sp>
      <p:sp>
        <p:nvSpPr>
          <p:cNvPr id="84" name="Text Box 20"/>
          <p:cNvSpPr txBox="1">
            <a:spLocks noChangeArrowheads="1"/>
          </p:cNvSpPr>
          <p:nvPr/>
        </p:nvSpPr>
        <p:spPr bwMode="auto">
          <a:xfrm>
            <a:off x="3651250" y="5572919"/>
            <a:ext cx="109855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Times New Roman" pitchFamily="18" charset="0"/>
                <a:ea typeface="黑体" pitchFamily="2" charset="-122"/>
              </a:rPr>
              <a:t>发送器</a:t>
            </a:r>
          </a:p>
        </p:txBody>
      </p:sp>
      <p:sp>
        <p:nvSpPr>
          <p:cNvPr id="85" name="Text Box 21"/>
          <p:cNvSpPr txBox="1">
            <a:spLocks noChangeArrowheads="1"/>
          </p:cNvSpPr>
          <p:nvPr/>
        </p:nvSpPr>
        <p:spPr bwMode="auto">
          <a:xfrm>
            <a:off x="2606675" y="5087144"/>
            <a:ext cx="79375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Times New Roman" pitchFamily="18" charset="0"/>
                <a:ea typeface="黑体" pitchFamily="2" charset="-122"/>
              </a:rPr>
              <a:t>队列</a:t>
            </a:r>
          </a:p>
        </p:txBody>
      </p:sp>
      <p:sp>
        <p:nvSpPr>
          <p:cNvPr id="86" name="Text Box 25"/>
          <p:cNvSpPr txBox="1">
            <a:spLocks noChangeArrowheads="1"/>
          </p:cNvSpPr>
          <p:nvPr/>
        </p:nvSpPr>
        <p:spPr bwMode="auto">
          <a:xfrm>
            <a:off x="9123363" y="5663407"/>
            <a:ext cx="105410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Times New Roman" pitchFamily="18" charset="0"/>
                <a:ea typeface="黑体" pitchFamily="2" charset="-122"/>
              </a:rPr>
              <a:t>结点</a:t>
            </a:r>
            <a:r>
              <a:rPr kumimoji="1" lang="zh-CN" altLang="en-US" sz="1600">
                <a:solidFill>
                  <a:srgbClr val="333399"/>
                </a:solidFill>
                <a:ea typeface="黑体" pitchFamily="2" charset="-122"/>
              </a:rPr>
              <a:t> </a:t>
            </a:r>
            <a:r>
              <a:rPr kumimoji="1" lang="en-US" altLang="zh-CN" sz="2400">
                <a:solidFill>
                  <a:srgbClr val="333399"/>
                </a:solidFill>
                <a:ea typeface="黑体" pitchFamily="2" charset="-122"/>
              </a:rPr>
              <a:t>B</a:t>
            </a:r>
          </a:p>
        </p:txBody>
      </p:sp>
      <p:sp>
        <p:nvSpPr>
          <p:cNvPr id="87" name="Text Box 26"/>
          <p:cNvSpPr txBox="1">
            <a:spLocks noChangeArrowheads="1"/>
          </p:cNvSpPr>
          <p:nvPr/>
        </p:nvSpPr>
        <p:spPr bwMode="auto">
          <a:xfrm>
            <a:off x="2427288" y="5572919"/>
            <a:ext cx="105410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Times New Roman" pitchFamily="18" charset="0"/>
                <a:ea typeface="黑体" pitchFamily="2" charset="-122"/>
              </a:rPr>
              <a:t>结点</a:t>
            </a:r>
            <a:r>
              <a:rPr kumimoji="1" lang="zh-CN" altLang="en-US" sz="1600">
                <a:solidFill>
                  <a:srgbClr val="333399"/>
                </a:solidFill>
                <a:ea typeface="黑体" pitchFamily="2" charset="-122"/>
              </a:rPr>
              <a:t> </a:t>
            </a:r>
            <a:r>
              <a:rPr kumimoji="1" lang="en-US" altLang="zh-CN" sz="2400">
                <a:solidFill>
                  <a:srgbClr val="333399"/>
                </a:solidFill>
                <a:ea typeface="黑体" pitchFamily="2" charset="-122"/>
              </a:rPr>
              <a:t>A</a:t>
            </a:r>
          </a:p>
        </p:txBody>
      </p:sp>
      <p:sp>
        <p:nvSpPr>
          <p:cNvPr id="88" name="Line 30"/>
          <p:cNvSpPr>
            <a:spLocks noChangeShapeType="1"/>
          </p:cNvSpPr>
          <p:nvPr/>
        </p:nvSpPr>
        <p:spPr bwMode="auto">
          <a:xfrm flipH="1" flipV="1">
            <a:off x="3506788" y="4996657"/>
            <a:ext cx="431800" cy="647700"/>
          </a:xfrm>
          <a:prstGeom prst="line">
            <a:avLst/>
          </a:prstGeom>
          <a:noFill/>
          <a:ln w="28575">
            <a:solidFill>
              <a:schemeClr val="folHlink"/>
            </a:solidFill>
            <a:round/>
            <a:headEnd/>
            <a:tailEnd type="triangle" w="med" len="lg"/>
          </a:ln>
          <a:effectLst/>
        </p:spPr>
        <p:txBody>
          <a:bodyPr/>
          <a:lstStyle/>
          <a:p>
            <a:endParaRPr lang="zh-CN" altLang="en-US"/>
          </a:p>
        </p:txBody>
      </p:sp>
      <p:sp>
        <p:nvSpPr>
          <p:cNvPr id="89" name="Text Box 34"/>
          <p:cNvSpPr txBox="1">
            <a:spLocks noChangeArrowheads="1"/>
          </p:cNvSpPr>
          <p:nvPr/>
        </p:nvSpPr>
        <p:spPr bwMode="auto">
          <a:xfrm>
            <a:off x="1527175" y="4391819"/>
            <a:ext cx="79375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Times New Roman" pitchFamily="18" charset="0"/>
                <a:ea typeface="黑体" pitchFamily="2" charset="-122"/>
              </a:rPr>
              <a:t>数据</a:t>
            </a:r>
            <a:endParaRPr kumimoji="1" lang="zh-CN" altLang="en-US" sz="2400">
              <a:solidFill>
                <a:srgbClr val="333399"/>
              </a:solidFill>
              <a:ea typeface="黑体" pitchFamily="2" charset="-122"/>
            </a:endParaRPr>
          </a:p>
        </p:txBody>
      </p:sp>
      <p:sp>
        <p:nvSpPr>
          <p:cNvPr id="90" name="Text Box 36"/>
          <p:cNvSpPr txBox="1">
            <a:spLocks noChangeArrowheads="1"/>
          </p:cNvSpPr>
          <p:nvPr/>
        </p:nvSpPr>
        <p:spPr bwMode="auto">
          <a:xfrm>
            <a:off x="5775325" y="5112544"/>
            <a:ext cx="79375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Times New Roman" pitchFamily="18" charset="0"/>
                <a:ea typeface="黑体" pitchFamily="2" charset="-122"/>
              </a:rPr>
              <a:t>链路</a:t>
            </a:r>
            <a:endParaRPr kumimoji="1" lang="zh-CN" altLang="en-US" sz="2400">
              <a:solidFill>
                <a:srgbClr val="333399"/>
              </a:solidFill>
              <a:ea typeface="黑体" pitchFamily="2" charset="-122"/>
            </a:endParaRPr>
          </a:p>
        </p:txBody>
      </p:sp>
    </p:spTree>
    <p:extLst>
      <p:ext uri="{BB962C8B-B14F-4D97-AF65-F5344CB8AC3E}">
        <p14:creationId xmlns:p14="http://schemas.microsoft.com/office/powerpoint/2010/main" val="245050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1905794"/>
            <a:ext cx="12198350" cy="35059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9050" y="189626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容易产生的错误概念 </a:t>
            </a:r>
          </a:p>
        </p:txBody>
      </p:sp>
      <p:sp>
        <p:nvSpPr>
          <p:cNvPr id="25" name="矩形 24"/>
          <p:cNvSpPr/>
          <p:nvPr/>
        </p:nvSpPr>
        <p:spPr>
          <a:xfrm>
            <a:off x="0" y="182959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575" y="4954588"/>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175" y="548719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内容占位符 4"/>
          <p:cNvSpPr txBox="1">
            <a:spLocks/>
          </p:cNvSpPr>
          <p:nvPr/>
        </p:nvSpPr>
        <p:spPr>
          <a:xfrm>
            <a:off x="477023" y="2820194"/>
            <a:ext cx="10857728" cy="2058817"/>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t>对于高速网络链路，我们提高的仅仅是数据的</a:t>
            </a:r>
            <a:r>
              <a:rPr lang="zh-CN" altLang="en-US" sz="2400" dirty="0">
                <a:solidFill>
                  <a:srgbClr val="C00000"/>
                </a:solidFill>
              </a:rPr>
              <a:t>发送速率</a:t>
            </a:r>
            <a:r>
              <a:rPr lang="zh-CN" altLang="en-US" sz="2400" dirty="0"/>
              <a:t>而不是比特在链路上的</a:t>
            </a:r>
            <a:r>
              <a:rPr lang="zh-CN" altLang="en-US" sz="2400" dirty="0">
                <a:solidFill>
                  <a:srgbClr val="C00000"/>
                </a:solidFill>
              </a:rPr>
              <a:t>传播速率</a:t>
            </a:r>
            <a:r>
              <a:rPr lang="zh-CN" altLang="en-US" sz="2400" dirty="0"/>
              <a:t>。 </a:t>
            </a:r>
          </a:p>
          <a:p>
            <a:pPr>
              <a:lnSpc>
                <a:spcPct val="150000"/>
              </a:lnSpc>
            </a:pPr>
            <a:r>
              <a:rPr lang="zh-CN" altLang="en-US" sz="2400" dirty="0"/>
              <a:t>提高链路带宽减小了数据的发送时延。 </a:t>
            </a:r>
          </a:p>
        </p:txBody>
      </p:sp>
    </p:spTree>
    <p:extLst>
      <p:ext uri="{BB962C8B-B14F-4D97-AF65-F5344CB8AC3E}">
        <p14:creationId xmlns:p14="http://schemas.microsoft.com/office/powerpoint/2010/main" val="51459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1905794"/>
            <a:ext cx="12198350" cy="3505994"/>
          </a:xfrm>
          <a:prstGeom prst="rect">
            <a:avLst/>
          </a:prstGeom>
          <a:solidFill>
            <a:srgbClr val="74B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9050" y="1896269"/>
            <a:ext cx="12217400" cy="570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5. </a:t>
            </a:r>
            <a:r>
              <a:rPr lang="zh-CN" altLang="en-US" dirty="0"/>
              <a:t>丢包率</a:t>
            </a:r>
          </a:p>
        </p:txBody>
      </p:sp>
      <p:sp>
        <p:nvSpPr>
          <p:cNvPr id="25" name="矩形 24"/>
          <p:cNvSpPr/>
          <p:nvPr/>
        </p:nvSpPr>
        <p:spPr>
          <a:xfrm>
            <a:off x="0" y="182959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575" y="4954588"/>
            <a:ext cx="12217400" cy="570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175" y="548719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内容占位符 4"/>
          <p:cNvSpPr txBox="1">
            <a:spLocks/>
          </p:cNvSpPr>
          <p:nvPr/>
        </p:nvSpPr>
        <p:spPr>
          <a:xfrm>
            <a:off x="477023" y="2923382"/>
            <a:ext cx="10857728" cy="2058817"/>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CC0000"/>
                </a:solidFill>
              </a:rPr>
              <a:t>丢包率</a:t>
            </a:r>
            <a:r>
              <a:rPr lang="zh-CN" altLang="en-US" dirty="0">
                <a:solidFill>
                  <a:schemeClr val="bg1"/>
                </a:solidFill>
              </a:rPr>
              <a:t>即分组丢失率，是指在一定的时间范围内，分组在传输过程中丢失的分组数量与总的分组数量的比率。</a:t>
            </a:r>
            <a:endParaRPr lang="en-US" altLang="zh-CN" dirty="0">
              <a:solidFill>
                <a:schemeClr val="bg1"/>
              </a:solidFill>
            </a:endParaRPr>
          </a:p>
          <a:p>
            <a:r>
              <a:rPr lang="zh-CN" altLang="en-US" dirty="0">
                <a:solidFill>
                  <a:schemeClr val="bg1"/>
                </a:solidFill>
              </a:rPr>
              <a:t>具体：接口丢包率、结点丢包率、链路丢包率、路径丢包率、网络丢包率等。</a:t>
            </a:r>
          </a:p>
          <a:p>
            <a:r>
              <a:rPr lang="zh-CN" altLang="en-US" dirty="0">
                <a:solidFill>
                  <a:schemeClr val="bg1"/>
                </a:solidFill>
              </a:rPr>
              <a:t>在现代计算机网络中</a:t>
            </a:r>
            <a:r>
              <a:rPr lang="zh-CN" altLang="en-US" dirty="0">
                <a:solidFill>
                  <a:srgbClr val="C00000"/>
                </a:solidFill>
              </a:rPr>
              <a:t>网络拥塞</a:t>
            </a:r>
            <a:r>
              <a:rPr lang="zh-CN" altLang="en-US" dirty="0">
                <a:solidFill>
                  <a:schemeClr val="bg1"/>
                </a:solidFill>
              </a:rPr>
              <a:t>是丢包的主要原因。因此，丢包率往往反映了网络的拥塞情况。</a:t>
            </a:r>
          </a:p>
        </p:txBody>
      </p:sp>
    </p:spTree>
    <p:extLst>
      <p:ext uri="{BB962C8B-B14F-4D97-AF65-F5344CB8AC3E}">
        <p14:creationId xmlns:p14="http://schemas.microsoft.com/office/powerpoint/2010/main" val="275427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en-US" altLang="zh-CN" dirty="0"/>
              <a:t>1.2.1  </a:t>
            </a:r>
            <a:r>
              <a:rPr lang="zh-CN" altLang="en-US" dirty="0"/>
              <a:t>网络的网络</a:t>
            </a:r>
          </a:p>
        </p:txBody>
      </p:sp>
      <p:sp>
        <p:nvSpPr>
          <p:cNvPr id="243" name="矩形 242"/>
          <p:cNvSpPr/>
          <p:nvPr/>
        </p:nvSpPr>
        <p:spPr>
          <a:xfrm>
            <a:off x="1" y="1768910"/>
            <a:ext cx="12198349" cy="723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19" name="矩形 18"/>
          <p:cNvSpPr/>
          <p:nvPr/>
        </p:nvSpPr>
        <p:spPr>
          <a:xfrm>
            <a:off x="0" y="2319861"/>
            <a:ext cx="12192000" cy="293873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4"/>
          <p:cNvSpPr txBox="1">
            <a:spLocks/>
          </p:cNvSpPr>
          <p:nvPr/>
        </p:nvSpPr>
        <p:spPr>
          <a:xfrm>
            <a:off x="645163" y="2757043"/>
            <a:ext cx="11196679" cy="2064368"/>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a:solidFill>
                  <a:schemeClr val="bg1"/>
                </a:solidFill>
              </a:rPr>
              <a:t>起源于美国的因特网现已发展成为世界上最大的国际性计算机互联网 </a:t>
            </a:r>
          </a:p>
          <a:p>
            <a:r>
              <a:rPr lang="zh-CN" altLang="en-US" sz="2400" b="1" dirty="0">
                <a:solidFill>
                  <a:srgbClr val="FFC000"/>
                </a:solidFill>
              </a:rPr>
              <a:t>网络</a:t>
            </a:r>
            <a:r>
              <a:rPr lang="en-US" altLang="zh-CN" sz="2400" b="1" dirty="0">
                <a:solidFill>
                  <a:schemeClr val="bg1"/>
                </a:solidFill>
              </a:rPr>
              <a:t>(network)</a:t>
            </a:r>
            <a:r>
              <a:rPr lang="zh-CN" altLang="en-US" sz="2400" b="1" dirty="0">
                <a:solidFill>
                  <a:schemeClr val="bg1"/>
                </a:solidFill>
              </a:rPr>
              <a:t>由若干结点</a:t>
            </a:r>
            <a:r>
              <a:rPr lang="en-US" altLang="zh-CN" sz="2400" b="1" dirty="0">
                <a:solidFill>
                  <a:schemeClr val="bg1"/>
                </a:solidFill>
              </a:rPr>
              <a:t>(node)</a:t>
            </a:r>
            <a:r>
              <a:rPr lang="zh-CN" altLang="en-US" sz="2400" b="1" dirty="0">
                <a:solidFill>
                  <a:schemeClr val="bg1"/>
                </a:solidFill>
              </a:rPr>
              <a:t>和连接这些</a:t>
            </a:r>
            <a:r>
              <a:rPr lang="zh-CN" altLang="en-US" sz="2400" b="1" dirty="0">
                <a:solidFill>
                  <a:srgbClr val="FFC000"/>
                </a:solidFill>
              </a:rPr>
              <a:t>结点</a:t>
            </a:r>
            <a:r>
              <a:rPr lang="zh-CN" altLang="en-US" sz="2400" b="1" dirty="0">
                <a:solidFill>
                  <a:schemeClr val="bg1"/>
                </a:solidFill>
              </a:rPr>
              <a:t>的</a:t>
            </a:r>
            <a:r>
              <a:rPr lang="zh-CN" altLang="en-US" sz="2400" b="1" dirty="0">
                <a:solidFill>
                  <a:srgbClr val="FFC000"/>
                </a:solidFill>
              </a:rPr>
              <a:t>链路</a:t>
            </a:r>
            <a:r>
              <a:rPr lang="en-US" altLang="zh-CN" sz="2400" b="1" dirty="0">
                <a:solidFill>
                  <a:schemeClr val="bg1"/>
                </a:solidFill>
              </a:rPr>
              <a:t>(link)</a:t>
            </a:r>
            <a:r>
              <a:rPr lang="zh-CN" altLang="en-US" sz="2400" b="1" dirty="0">
                <a:solidFill>
                  <a:schemeClr val="bg1"/>
                </a:solidFill>
              </a:rPr>
              <a:t>组成。 </a:t>
            </a:r>
          </a:p>
          <a:p>
            <a:r>
              <a:rPr lang="zh-CN" altLang="en-US" sz="2400" b="1" dirty="0">
                <a:solidFill>
                  <a:schemeClr val="bg1"/>
                </a:solidFill>
              </a:rPr>
              <a:t>互联网是“</a:t>
            </a:r>
            <a:r>
              <a:rPr lang="zh-CN" altLang="en-US" sz="2400" b="1" dirty="0">
                <a:solidFill>
                  <a:srgbClr val="FFC000"/>
                </a:solidFill>
              </a:rPr>
              <a:t>网络的网络</a:t>
            </a:r>
            <a:r>
              <a:rPr lang="zh-CN" altLang="en-US" sz="2400" b="1" dirty="0">
                <a:solidFill>
                  <a:schemeClr val="bg1"/>
                </a:solidFill>
              </a:rPr>
              <a:t>”</a:t>
            </a:r>
            <a:r>
              <a:rPr lang="en-US" altLang="zh-CN" sz="2400" b="1" dirty="0">
                <a:solidFill>
                  <a:schemeClr val="bg1"/>
                </a:solidFill>
              </a:rPr>
              <a:t>(network of networks)</a:t>
            </a:r>
            <a:r>
              <a:rPr lang="zh-CN" altLang="en-US" sz="2400" b="1" dirty="0">
                <a:solidFill>
                  <a:schemeClr val="bg1"/>
                </a:solidFill>
              </a:rPr>
              <a:t>。 </a:t>
            </a:r>
          </a:p>
          <a:p>
            <a:r>
              <a:rPr lang="zh-CN" altLang="en-US" sz="2400" b="1" dirty="0">
                <a:solidFill>
                  <a:schemeClr val="bg1"/>
                </a:solidFill>
              </a:rPr>
              <a:t>连接在因特网上的计算机都称为</a:t>
            </a:r>
            <a:r>
              <a:rPr lang="zh-CN" altLang="en-US" sz="2400" b="1" dirty="0">
                <a:solidFill>
                  <a:srgbClr val="FFC000"/>
                </a:solidFill>
              </a:rPr>
              <a:t>主机</a:t>
            </a:r>
            <a:r>
              <a:rPr lang="en-US" altLang="zh-CN" sz="2400" b="1" dirty="0">
                <a:solidFill>
                  <a:schemeClr val="bg1"/>
                </a:solidFill>
              </a:rPr>
              <a:t>(host)</a:t>
            </a:r>
            <a:r>
              <a:rPr lang="zh-CN" altLang="en-US" sz="2400" b="1" dirty="0">
                <a:solidFill>
                  <a:schemeClr val="bg1"/>
                </a:solidFill>
              </a:rPr>
              <a:t>。 </a:t>
            </a:r>
          </a:p>
        </p:txBody>
      </p:sp>
      <p:sp>
        <p:nvSpPr>
          <p:cNvPr id="23" name="内容占位符 3"/>
          <p:cNvSpPr txBox="1">
            <a:spLocks/>
          </p:cNvSpPr>
          <p:nvPr/>
        </p:nvSpPr>
        <p:spPr>
          <a:xfrm>
            <a:off x="10923127" y="5944878"/>
            <a:ext cx="1291770" cy="914711"/>
          </a:xfrm>
          <a:prstGeom prst="rect">
            <a:avLst/>
          </a:prstGeom>
          <a:solidFill>
            <a:srgbClr val="C00000"/>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
        <p:nvSpPr>
          <p:cNvPr id="24" name="内容占位符 3"/>
          <p:cNvSpPr txBox="1">
            <a:spLocks/>
          </p:cNvSpPr>
          <p:nvPr/>
        </p:nvSpPr>
        <p:spPr>
          <a:xfrm>
            <a:off x="9718441" y="5944877"/>
            <a:ext cx="943427" cy="914711"/>
          </a:xfrm>
          <a:prstGeom prst="rect">
            <a:avLst/>
          </a:prstGeom>
          <a:solidFill>
            <a:srgbClr val="7CC43A"/>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
        <p:nvSpPr>
          <p:cNvPr id="25" name="内容占位符 3"/>
          <p:cNvSpPr txBox="1">
            <a:spLocks/>
          </p:cNvSpPr>
          <p:nvPr/>
        </p:nvSpPr>
        <p:spPr>
          <a:xfrm>
            <a:off x="8920155" y="5944879"/>
            <a:ext cx="522513" cy="914711"/>
          </a:xfrm>
          <a:prstGeom prst="rect">
            <a:avLst/>
          </a:prstGeom>
          <a:solidFill>
            <a:srgbClr val="FF993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
        <p:nvSpPr>
          <p:cNvPr id="26" name="矩形 25"/>
          <p:cNvSpPr/>
          <p:nvPr/>
        </p:nvSpPr>
        <p:spPr>
          <a:xfrm>
            <a:off x="1" y="6515579"/>
            <a:ext cx="8920154" cy="344009"/>
          </a:xfrm>
          <a:prstGeom prst="rect">
            <a:avLst/>
          </a:prstGeom>
          <a:solidFill>
            <a:srgbClr val="4C3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9505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8574" y="1905794"/>
            <a:ext cx="12226924" cy="350599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9050" y="1896269"/>
            <a:ext cx="12217400" cy="570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6. </a:t>
            </a:r>
            <a:r>
              <a:rPr lang="zh-CN" altLang="en-US" dirty="0"/>
              <a:t>利用率</a:t>
            </a:r>
          </a:p>
        </p:txBody>
      </p:sp>
      <p:sp>
        <p:nvSpPr>
          <p:cNvPr id="25" name="矩形 24"/>
          <p:cNvSpPr/>
          <p:nvPr/>
        </p:nvSpPr>
        <p:spPr>
          <a:xfrm>
            <a:off x="0" y="182959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575" y="4954588"/>
            <a:ext cx="12217400" cy="570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175" y="548719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内容占位符 4"/>
          <p:cNvSpPr txBox="1">
            <a:spLocks/>
          </p:cNvSpPr>
          <p:nvPr/>
        </p:nvSpPr>
        <p:spPr>
          <a:xfrm>
            <a:off x="477023" y="2923382"/>
            <a:ext cx="10857728" cy="2058817"/>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C0000"/>
                </a:solidFill>
              </a:rPr>
              <a:t>信道利用率</a:t>
            </a:r>
            <a:r>
              <a:rPr lang="zh-CN" altLang="en-US" dirty="0">
                <a:solidFill>
                  <a:schemeClr val="bg1"/>
                </a:solidFill>
              </a:rPr>
              <a:t>指出某信道有百分之几的时间是被利用的（有数据通过）。完全空闲的信道的利用率是零。</a:t>
            </a:r>
          </a:p>
          <a:p>
            <a:r>
              <a:rPr lang="zh-CN" altLang="en-US" b="1" dirty="0">
                <a:solidFill>
                  <a:srgbClr val="CC0000"/>
                </a:solidFill>
              </a:rPr>
              <a:t>网络利用率</a:t>
            </a:r>
            <a:r>
              <a:rPr lang="zh-CN" altLang="en-US" dirty="0">
                <a:solidFill>
                  <a:schemeClr val="bg1"/>
                </a:solidFill>
              </a:rPr>
              <a:t>则是全网络的信道利用率的加权平均值。</a:t>
            </a:r>
          </a:p>
          <a:p>
            <a:r>
              <a:rPr lang="zh-CN" altLang="en-US" dirty="0">
                <a:solidFill>
                  <a:schemeClr val="bg1"/>
                </a:solidFill>
              </a:rPr>
              <a:t>信道利用率并非越高越好。 </a:t>
            </a:r>
          </a:p>
        </p:txBody>
      </p:sp>
    </p:spTree>
    <p:extLst>
      <p:ext uri="{BB962C8B-B14F-4D97-AF65-F5344CB8AC3E}">
        <p14:creationId xmlns:p14="http://schemas.microsoft.com/office/powerpoint/2010/main" val="1421984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30954" y="991394"/>
            <a:ext cx="6832471" cy="58681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时延与网络利用率的关系</a:t>
            </a:r>
          </a:p>
        </p:txBody>
      </p:sp>
      <p:sp>
        <p:nvSpPr>
          <p:cNvPr id="11" name="AutoShape 28"/>
          <p:cNvSpPr>
            <a:spLocks noChangeArrowheads="1"/>
          </p:cNvSpPr>
          <p:nvPr/>
        </p:nvSpPr>
        <p:spPr bwMode="auto">
          <a:xfrm>
            <a:off x="3176" y="991394"/>
            <a:ext cx="5105400" cy="469451"/>
          </a:xfrm>
          <a:prstGeom prst="rect">
            <a:avLst/>
          </a:prstGeom>
          <a:solidFill>
            <a:srgbClr val="838383"/>
          </a:solidFill>
          <a:ln>
            <a:noFill/>
          </a:ln>
          <a:effectLst/>
        </p:spPr>
        <p:txBody>
          <a:bodyPr wrap="none" anchor="ctr"/>
          <a:lstStyle/>
          <a:p>
            <a:pPr marL="0" marR="0" lvl="0" indent="0" algn="dist" defTabSz="914400" eaLnBrk="1" fontAlgn="ctr"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Tahoma" pitchFamily="34" charset="0"/>
            </a:endParaRPr>
          </a:p>
        </p:txBody>
      </p:sp>
      <p:sp>
        <p:nvSpPr>
          <p:cNvPr id="12" name="内容占位符 5"/>
          <p:cNvSpPr txBox="1">
            <a:spLocks/>
          </p:cNvSpPr>
          <p:nvPr/>
        </p:nvSpPr>
        <p:spPr>
          <a:xfrm>
            <a:off x="150197" y="1600994"/>
            <a:ext cx="4958378" cy="3879880"/>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t>根据排队论的理论，当某信道的利用率增大时，该信道引起的时延也就迅速增加。 </a:t>
            </a:r>
          </a:p>
          <a:p>
            <a:pPr>
              <a:lnSpc>
                <a:spcPct val="150000"/>
              </a:lnSpc>
            </a:pPr>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graphicFrame>
        <p:nvGraphicFramePr>
          <p:cNvPr id="3" name="对象 2"/>
          <p:cNvGraphicFramePr>
            <a:graphicFrameLocks noChangeAspect="1"/>
          </p:cNvGraphicFramePr>
          <p:nvPr>
            <p:extLst>
              <p:ext uri="{D42A27DB-BD31-4B8C-83A1-F6EECF244321}">
                <p14:modId xmlns:p14="http://schemas.microsoft.com/office/powerpoint/2010/main" val="1204528661"/>
              </p:ext>
            </p:extLst>
          </p:nvPr>
        </p:nvGraphicFramePr>
        <p:xfrm>
          <a:off x="1298575" y="4973460"/>
          <a:ext cx="1692275" cy="1067594"/>
        </p:xfrm>
        <a:graphic>
          <a:graphicData uri="http://schemas.openxmlformats.org/presentationml/2006/ole">
            <mc:AlternateContent xmlns:mc="http://schemas.openxmlformats.org/markup-compatibility/2006">
              <mc:Choice xmlns:v="urn:schemas-microsoft-com:vml" Requires="v">
                <p:oleObj spid="_x0000_s1051" name="公式" r:id="rId3" imgW="660113" imgH="393529" progId="Equation.3">
                  <p:embed/>
                </p:oleObj>
              </mc:Choice>
              <mc:Fallback>
                <p:oleObj name="公式" r:id="rId3" imgW="660113"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4973460"/>
                        <a:ext cx="1692275" cy="1067594"/>
                      </a:xfrm>
                      <a:prstGeom prst="rect">
                        <a:avLst/>
                      </a:prstGeom>
                      <a:noFill/>
                      <a:ln>
                        <a:noFill/>
                      </a:ln>
                    </p:spPr>
                  </p:pic>
                </p:oleObj>
              </mc:Fallback>
            </mc:AlternateContent>
          </a:graphicData>
        </a:graphic>
      </p:graphicFrame>
      <p:grpSp>
        <p:nvGrpSpPr>
          <p:cNvPr id="16" name="组合 15"/>
          <p:cNvGrpSpPr/>
          <p:nvPr/>
        </p:nvGrpSpPr>
        <p:grpSpPr>
          <a:xfrm>
            <a:off x="5330954" y="1651875"/>
            <a:ext cx="6867396" cy="4411651"/>
            <a:chOff x="487363" y="1680473"/>
            <a:chExt cx="7900455" cy="5084474"/>
          </a:xfrm>
        </p:grpSpPr>
        <p:sp>
          <p:nvSpPr>
            <p:cNvPr id="17" name="Rectangle 4"/>
            <p:cNvSpPr>
              <a:spLocks noChangeArrowheads="1"/>
            </p:cNvSpPr>
            <p:nvPr/>
          </p:nvSpPr>
          <p:spPr bwMode="auto">
            <a:xfrm>
              <a:off x="4360863" y="1989981"/>
              <a:ext cx="1603375" cy="4186237"/>
            </a:xfrm>
            <a:prstGeom prst="rect">
              <a:avLst/>
            </a:prstGeom>
            <a:solidFill>
              <a:srgbClr val="FFCCCC"/>
            </a:solidFill>
            <a:ln w="9525">
              <a:noFill/>
              <a:miter lim="800000"/>
              <a:headEnd/>
              <a:tailEnd/>
            </a:ln>
            <a:effectLst/>
          </p:spPr>
          <p:txBody>
            <a:bodyPr wrap="none" anchor="ctr"/>
            <a:lstStyle/>
            <a:p>
              <a:endParaRPr lang="zh-CN" altLang="en-US" sz="1600"/>
            </a:p>
          </p:txBody>
        </p:sp>
        <p:sp>
          <p:nvSpPr>
            <p:cNvPr id="18" name="Text Box 5"/>
            <p:cNvSpPr txBox="1">
              <a:spLocks noChangeArrowheads="1"/>
            </p:cNvSpPr>
            <p:nvPr/>
          </p:nvSpPr>
          <p:spPr bwMode="auto">
            <a:xfrm>
              <a:off x="487363" y="1680473"/>
              <a:ext cx="1394540" cy="603017"/>
            </a:xfrm>
            <a:prstGeom prst="rect">
              <a:avLst/>
            </a:prstGeom>
            <a:noFill/>
            <a:ln w="9525">
              <a:noFill/>
              <a:miter lim="800000"/>
              <a:headEnd/>
              <a:tailEnd/>
            </a:ln>
            <a:effectLst/>
          </p:spPr>
          <p:txBody>
            <a:bodyPr wrap="none">
              <a:spAutoFit/>
            </a:bodyPr>
            <a:lstStyle/>
            <a:p>
              <a:r>
                <a:rPr lang="zh-CN" altLang="en-US" sz="2800" dirty="0">
                  <a:solidFill>
                    <a:schemeClr val="folHlink"/>
                  </a:solidFill>
                  <a:ea typeface="黑体" pitchFamily="2" charset="-122"/>
                </a:rPr>
                <a:t>时延</a:t>
              </a:r>
              <a:r>
                <a:rPr lang="zh-CN" altLang="en-US" sz="1400" dirty="0">
                  <a:solidFill>
                    <a:schemeClr val="folHlink"/>
                  </a:solidFill>
                  <a:ea typeface="黑体" pitchFamily="2" charset="-122"/>
                </a:rPr>
                <a:t> </a:t>
              </a:r>
              <a:r>
                <a:rPr lang="en-US" altLang="zh-CN" sz="2800" i="1" dirty="0">
                  <a:solidFill>
                    <a:schemeClr val="folHlink"/>
                  </a:solidFill>
                  <a:ea typeface="黑体" pitchFamily="2" charset="-122"/>
                </a:rPr>
                <a:t>D</a:t>
              </a:r>
            </a:p>
          </p:txBody>
        </p:sp>
        <p:sp>
          <p:nvSpPr>
            <p:cNvPr id="19" name="Line 6"/>
            <p:cNvSpPr>
              <a:spLocks noChangeShapeType="1"/>
            </p:cNvSpPr>
            <p:nvPr/>
          </p:nvSpPr>
          <p:spPr bwMode="auto">
            <a:xfrm flipV="1">
              <a:off x="1895475" y="1843931"/>
              <a:ext cx="0" cy="4332287"/>
            </a:xfrm>
            <a:prstGeom prst="line">
              <a:avLst/>
            </a:prstGeom>
            <a:noFill/>
            <a:ln w="38100">
              <a:solidFill>
                <a:schemeClr val="tx2"/>
              </a:solidFill>
              <a:round/>
              <a:headEnd/>
              <a:tailEnd type="triangle" w="med" len="lg"/>
            </a:ln>
            <a:effectLst/>
          </p:spPr>
          <p:txBody>
            <a:bodyPr/>
            <a:lstStyle/>
            <a:p>
              <a:endParaRPr lang="zh-CN" altLang="en-US" sz="1600"/>
            </a:p>
          </p:txBody>
        </p:sp>
        <p:sp>
          <p:nvSpPr>
            <p:cNvPr id="20" name="Line 7"/>
            <p:cNvSpPr>
              <a:spLocks noChangeShapeType="1"/>
            </p:cNvSpPr>
            <p:nvPr/>
          </p:nvSpPr>
          <p:spPr bwMode="auto">
            <a:xfrm rot="5400000" flipV="1">
              <a:off x="4422775" y="3648918"/>
              <a:ext cx="0" cy="5054600"/>
            </a:xfrm>
            <a:prstGeom prst="line">
              <a:avLst/>
            </a:prstGeom>
            <a:noFill/>
            <a:ln w="38100">
              <a:solidFill>
                <a:schemeClr val="tx2"/>
              </a:solidFill>
              <a:round/>
              <a:headEnd/>
              <a:tailEnd type="triangle" w="med" len="lg"/>
            </a:ln>
            <a:effectLst/>
          </p:spPr>
          <p:txBody>
            <a:bodyPr/>
            <a:lstStyle/>
            <a:p>
              <a:endParaRPr lang="zh-CN" altLang="en-US" sz="1600"/>
            </a:p>
          </p:txBody>
        </p:sp>
        <p:sp>
          <p:nvSpPr>
            <p:cNvPr id="21" name="Line 8"/>
            <p:cNvSpPr>
              <a:spLocks noChangeShapeType="1"/>
            </p:cNvSpPr>
            <p:nvPr/>
          </p:nvSpPr>
          <p:spPr bwMode="auto">
            <a:xfrm>
              <a:off x="5964238" y="1843931"/>
              <a:ext cx="0" cy="4332287"/>
            </a:xfrm>
            <a:prstGeom prst="line">
              <a:avLst/>
            </a:prstGeom>
            <a:noFill/>
            <a:ln w="9525">
              <a:solidFill>
                <a:srgbClr val="CC0000"/>
              </a:solidFill>
              <a:prstDash val="dash"/>
              <a:round/>
              <a:headEnd/>
              <a:tailEnd/>
            </a:ln>
            <a:effectLst/>
          </p:spPr>
          <p:txBody>
            <a:bodyPr/>
            <a:lstStyle/>
            <a:p>
              <a:endParaRPr lang="zh-CN" altLang="en-US" sz="1600"/>
            </a:p>
          </p:txBody>
        </p:sp>
        <p:sp>
          <p:nvSpPr>
            <p:cNvPr id="22" name="Arc 9"/>
            <p:cNvSpPr>
              <a:spLocks/>
            </p:cNvSpPr>
            <p:nvPr/>
          </p:nvSpPr>
          <p:spPr bwMode="auto">
            <a:xfrm flipV="1">
              <a:off x="1895475" y="1989981"/>
              <a:ext cx="3981450"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p:spPr>
          <p:txBody>
            <a:bodyPr wrap="none" anchor="ctr"/>
            <a:lstStyle/>
            <a:p>
              <a:endParaRPr lang="zh-CN" altLang="en-US" sz="1600"/>
            </a:p>
          </p:txBody>
        </p:sp>
        <p:sp>
          <p:nvSpPr>
            <p:cNvPr id="23" name="Text Box 10"/>
            <p:cNvSpPr txBox="1">
              <a:spLocks noChangeArrowheads="1"/>
            </p:cNvSpPr>
            <p:nvPr/>
          </p:nvSpPr>
          <p:spPr bwMode="auto">
            <a:xfrm>
              <a:off x="6580189" y="5560269"/>
              <a:ext cx="1807629" cy="603016"/>
            </a:xfrm>
            <a:prstGeom prst="rect">
              <a:avLst/>
            </a:prstGeom>
            <a:noFill/>
            <a:ln w="9525">
              <a:noFill/>
              <a:miter lim="800000"/>
              <a:headEnd/>
              <a:tailEnd/>
            </a:ln>
            <a:effectLst/>
          </p:spPr>
          <p:txBody>
            <a:bodyPr wrap="none">
              <a:spAutoFit/>
            </a:bodyPr>
            <a:lstStyle/>
            <a:p>
              <a:r>
                <a:rPr lang="zh-CN" altLang="en-US" sz="2800" dirty="0">
                  <a:solidFill>
                    <a:schemeClr val="folHlink"/>
                  </a:solidFill>
                  <a:ea typeface="黑体" pitchFamily="2" charset="-122"/>
                </a:rPr>
                <a:t>利用率</a:t>
              </a:r>
              <a:r>
                <a:rPr lang="zh-CN" altLang="en-US" sz="1400" dirty="0">
                  <a:solidFill>
                    <a:schemeClr val="folHlink"/>
                  </a:solidFill>
                  <a:ea typeface="黑体" pitchFamily="2" charset="-122"/>
                </a:rPr>
                <a:t> </a:t>
              </a:r>
              <a:r>
                <a:rPr lang="en-US" altLang="zh-CN" sz="2800" i="1" dirty="0">
                  <a:solidFill>
                    <a:schemeClr val="folHlink"/>
                  </a:solidFill>
                  <a:ea typeface="黑体" pitchFamily="2" charset="-122"/>
                </a:rPr>
                <a:t>U</a:t>
              </a:r>
            </a:p>
          </p:txBody>
        </p:sp>
        <p:sp>
          <p:nvSpPr>
            <p:cNvPr id="24" name="Text Box 11"/>
            <p:cNvSpPr txBox="1">
              <a:spLocks noChangeArrowheads="1"/>
            </p:cNvSpPr>
            <p:nvPr/>
          </p:nvSpPr>
          <p:spPr bwMode="auto">
            <a:xfrm>
              <a:off x="5719763" y="6161931"/>
              <a:ext cx="442964" cy="603016"/>
            </a:xfrm>
            <a:prstGeom prst="rect">
              <a:avLst/>
            </a:prstGeom>
            <a:noFill/>
            <a:ln w="9525">
              <a:noFill/>
              <a:miter lim="800000"/>
              <a:headEnd/>
              <a:tailEnd/>
            </a:ln>
            <a:effectLst/>
          </p:spPr>
          <p:txBody>
            <a:bodyPr wrap="none">
              <a:spAutoFit/>
            </a:bodyPr>
            <a:lstStyle/>
            <a:p>
              <a:r>
                <a:rPr lang="en-US" altLang="zh-CN" sz="2800" dirty="0">
                  <a:solidFill>
                    <a:schemeClr val="folHlink"/>
                  </a:solidFill>
                  <a:ea typeface="黑体" pitchFamily="2" charset="-122"/>
                </a:rPr>
                <a:t>1</a:t>
              </a:r>
              <a:endParaRPr lang="en-US" altLang="zh-CN" sz="2800" i="1" dirty="0">
                <a:solidFill>
                  <a:schemeClr val="folHlink"/>
                </a:solidFill>
                <a:ea typeface="黑体" pitchFamily="2" charset="-122"/>
              </a:endParaRPr>
            </a:p>
          </p:txBody>
        </p:sp>
        <p:sp>
          <p:nvSpPr>
            <p:cNvPr id="26" name="Text Box 12"/>
            <p:cNvSpPr txBox="1">
              <a:spLocks noChangeArrowheads="1"/>
            </p:cNvSpPr>
            <p:nvPr/>
          </p:nvSpPr>
          <p:spPr bwMode="auto">
            <a:xfrm>
              <a:off x="1570038" y="6092082"/>
              <a:ext cx="442964" cy="603016"/>
            </a:xfrm>
            <a:prstGeom prst="rect">
              <a:avLst/>
            </a:prstGeom>
            <a:noFill/>
            <a:ln w="9525">
              <a:noFill/>
              <a:miter lim="800000"/>
              <a:headEnd/>
              <a:tailEnd/>
            </a:ln>
            <a:effectLst/>
          </p:spPr>
          <p:txBody>
            <a:bodyPr wrap="none">
              <a:spAutoFit/>
            </a:bodyPr>
            <a:lstStyle/>
            <a:p>
              <a:r>
                <a:rPr lang="en-US" altLang="zh-CN" sz="2800" dirty="0">
                  <a:solidFill>
                    <a:schemeClr val="folHlink"/>
                  </a:solidFill>
                  <a:ea typeface="黑体" pitchFamily="2" charset="-122"/>
                </a:rPr>
                <a:t>0</a:t>
              </a:r>
              <a:endParaRPr lang="en-US" altLang="zh-CN" sz="2800" i="1" dirty="0">
                <a:solidFill>
                  <a:schemeClr val="folHlink"/>
                </a:solidFill>
                <a:ea typeface="黑体" pitchFamily="2" charset="-122"/>
              </a:endParaRPr>
            </a:p>
          </p:txBody>
        </p:sp>
        <p:sp>
          <p:nvSpPr>
            <p:cNvPr id="27" name="Text Box 13"/>
            <p:cNvSpPr txBox="1">
              <a:spLocks noChangeArrowheads="1"/>
            </p:cNvSpPr>
            <p:nvPr/>
          </p:nvSpPr>
          <p:spPr bwMode="auto">
            <a:xfrm>
              <a:off x="1282700" y="5490418"/>
              <a:ext cx="664260" cy="603016"/>
            </a:xfrm>
            <a:prstGeom prst="rect">
              <a:avLst/>
            </a:prstGeom>
            <a:noFill/>
            <a:ln w="9525">
              <a:noFill/>
              <a:miter lim="800000"/>
              <a:headEnd/>
              <a:tailEnd/>
            </a:ln>
            <a:effectLst/>
          </p:spPr>
          <p:txBody>
            <a:bodyPr wrap="none">
              <a:spAutoFit/>
            </a:bodyPr>
            <a:lstStyle/>
            <a:p>
              <a:r>
                <a:rPr lang="en-US" altLang="zh-CN" sz="2800" i="1" dirty="0">
                  <a:solidFill>
                    <a:schemeClr val="folHlink"/>
                  </a:solidFill>
                  <a:ea typeface="黑体" pitchFamily="2" charset="-122"/>
                </a:rPr>
                <a:t>D</a:t>
              </a:r>
              <a:r>
                <a:rPr lang="en-US" altLang="zh-CN" sz="2800" baseline="-25000" dirty="0">
                  <a:solidFill>
                    <a:schemeClr val="folHlink"/>
                  </a:solidFill>
                  <a:ea typeface="黑体" pitchFamily="2" charset="-122"/>
                </a:rPr>
                <a:t>0</a:t>
              </a:r>
              <a:endParaRPr lang="en-US" altLang="zh-CN" sz="2800" i="1" baseline="-25000" dirty="0">
                <a:solidFill>
                  <a:schemeClr val="folHlink"/>
                </a:solidFill>
                <a:ea typeface="黑体" pitchFamily="2" charset="-122"/>
              </a:endParaRPr>
            </a:p>
          </p:txBody>
        </p:sp>
        <p:sp>
          <p:nvSpPr>
            <p:cNvPr id="28" name="Text Box 14"/>
            <p:cNvSpPr txBox="1">
              <a:spLocks noChangeArrowheads="1"/>
            </p:cNvSpPr>
            <p:nvPr/>
          </p:nvSpPr>
          <p:spPr bwMode="auto">
            <a:xfrm>
              <a:off x="4583113" y="2066181"/>
              <a:ext cx="1038620" cy="1596221"/>
            </a:xfrm>
            <a:prstGeom prst="rect">
              <a:avLst/>
            </a:prstGeom>
            <a:noFill/>
            <a:ln w="9525">
              <a:noFill/>
              <a:miter lim="800000"/>
              <a:headEnd/>
              <a:tailEnd/>
            </a:ln>
            <a:effectLst/>
          </p:spPr>
          <p:txBody>
            <a:bodyPr wrap="none">
              <a:spAutoFit/>
            </a:bodyPr>
            <a:lstStyle/>
            <a:p>
              <a:r>
                <a:rPr lang="zh-CN" altLang="en-US" sz="2800">
                  <a:solidFill>
                    <a:schemeClr val="folHlink"/>
                  </a:solidFill>
                  <a:ea typeface="黑体" pitchFamily="2" charset="-122"/>
                </a:rPr>
                <a:t>时延</a:t>
              </a:r>
            </a:p>
            <a:p>
              <a:r>
                <a:rPr lang="zh-CN" altLang="en-US" sz="2800">
                  <a:solidFill>
                    <a:schemeClr val="folHlink"/>
                  </a:solidFill>
                  <a:ea typeface="黑体" pitchFamily="2" charset="-122"/>
                </a:rPr>
                <a:t>急剧</a:t>
              </a:r>
            </a:p>
            <a:p>
              <a:r>
                <a:rPr lang="zh-CN" altLang="en-US" sz="2800">
                  <a:solidFill>
                    <a:schemeClr val="folHlink"/>
                  </a:solidFill>
                  <a:ea typeface="黑体" pitchFamily="2" charset="-122"/>
                </a:rPr>
                <a:t>增大</a:t>
              </a:r>
              <a:endParaRPr lang="zh-CN" altLang="en-US" sz="2800" i="1">
                <a:solidFill>
                  <a:schemeClr val="folHlink"/>
                </a:solidFill>
                <a:ea typeface="黑体" pitchFamily="2" charset="-122"/>
              </a:endParaRPr>
            </a:p>
          </p:txBody>
        </p:sp>
      </p:grpSp>
      <p:sp>
        <p:nvSpPr>
          <p:cNvPr id="6" name="矩形 5"/>
          <p:cNvSpPr/>
          <p:nvPr/>
        </p:nvSpPr>
        <p:spPr>
          <a:xfrm>
            <a:off x="150197" y="6367702"/>
            <a:ext cx="5110778" cy="400110"/>
          </a:xfrm>
          <a:prstGeom prst="rect">
            <a:avLst/>
          </a:prstGeom>
        </p:spPr>
        <p:txBody>
          <a:bodyPr wrap="square">
            <a:spAutoFit/>
          </a:bodyPr>
          <a:lstStyle/>
          <a:p>
            <a:pPr lvl="0"/>
            <a:r>
              <a:rPr lang="en-US" altLang="zh-CN" sz="2000" i="1" dirty="0">
                <a:solidFill>
                  <a:srgbClr val="C00000"/>
                </a:solidFill>
                <a:latin typeface="+mj-ea"/>
                <a:ea typeface="+mj-ea"/>
              </a:rPr>
              <a:t>U </a:t>
            </a:r>
            <a:r>
              <a:rPr lang="zh-CN" altLang="en-US" sz="2000" dirty="0">
                <a:solidFill>
                  <a:srgbClr val="C00000"/>
                </a:solidFill>
                <a:latin typeface="+mj-ea"/>
                <a:ea typeface="+mj-ea"/>
              </a:rPr>
              <a:t>是网络的利用率，数值在 </a:t>
            </a:r>
            <a:r>
              <a:rPr lang="en-US" altLang="zh-CN" sz="2000" dirty="0">
                <a:solidFill>
                  <a:srgbClr val="C00000"/>
                </a:solidFill>
                <a:latin typeface="+mj-ea"/>
                <a:ea typeface="+mj-ea"/>
              </a:rPr>
              <a:t>0 </a:t>
            </a:r>
            <a:r>
              <a:rPr lang="zh-CN" altLang="en-US" sz="2000" dirty="0">
                <a:solidFill>
                  <a:srgbClr val="C00000"/>
                </a:solidFill>
                <a:latin typeface="+mj-ea"/>
                <a:ea typeface="+mj-ea"/>
              </a:rPr>
              <a:t>到 </a:t>
            </a:r>
            <a:r>
              <a:rPr lang="en-US" altLang="zh-CN" sz="2000" dirty="0">
                <a:solidFill>
                  <a:srgbClr val="C00000"/>
                </a:solidFill>
                <a:latin typeface="+mj-ea"/>
                <a:ea typeface="+mj-ea"/>
              </a:rPr>
              <a:t>1 </a:t>
            </a:r>
            <a:r>
              <a:rPr lang="zh-CN" altLang="en-US" sz="2000" dirty="0">
                <a:solidFill>
                  <a:srgbClr val="C00000"/>
                </a:solidFill>
                <a:latin typeface="+mj-ea"/>
                <a:ea typeface="+mj-ea"/>
              </a:rPr>
              <a:t>之间。 </a:t>
            </a:r>
          </a:p>
        </p:txBody>
      </p:sp>
    </p:spTree>
    <p:extLst>
      <p:ext uri="{BB962C8B-B14F-4D97-AF65-F5344CB8AC3E}">
        <p14:creationId xmlns:p14="http://schemas.microsoft.com/office/powerpoint/2010/main" val="391360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9844" y="982909"/>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1" y="42679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267291"/>
            <a:ext cx="1218282"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因特网概述</a:t>
            </a:r>
          </a:p>
        </p:txBody>
      </p:sp>
      <p:sp>
        <p:nvSpPr>
          <p:cNvPr id="18" name="TextBox 1"/>
          <p:cNvSpPr txBox="1"/>
          <p:nvPr/>
        </p:nvSpPr>
        <p:spPr>
          <a:xfrm>
            <a:off x="7013575" y="1646922"/>
            <a:ext cx="3411190"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计算机网络在信息时代中的作用</a:t>
            </a:r>
          </a:p>
        </p:txBody>
      </p:sp>
      <p:sp>
        <p:nvSpPr>
          <p:cNvPr id="47" name="TextBox 1"/>
          <p:cNvSpPr txBox="1"/>
          <p:nvPr/>
        </p:nvSpPr>
        <p:spPr>
          <a:xfrm>
            <a:off x="7013575" y="2794794"/>
            <a:ext cx="1461939"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因特网的组成</a:t>
            </a:r>
          </a:p>
        </p:txBody>
      </p:sp>
      <p:sp>
        <p:nvSpPr>
          <p:cNvPr id="48" name="TextBox 1"/>
          <p:cNvSpPr txBox="1"/>
          <p:nvPr/>
        </p:nvSpPr>
        <p:spPr>
          <a:xfrm>
            <a:off x="7013575" y="33027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计算机网络的定义与分类</a:t>
            </a:r>
          </a:p>
        </p:txBody>
      </p:sp>
      <p:sp>
        <p:nvSpPr>
          <p:cNvPr id="51" name="Freeform 3"/>
          <p:cNvSpPr/>
          <p:nvPr/>
        </p:nvSpPr>
        <p:spPr>
          <a:xfrm>
            <a:off x="6695261" y="1219994"/>
            <a:ext cx="48816" cy="48369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337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34349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3" name="Freeform 3"/>
          <p:cNvSpPr/>
          <p:nvPr/>
        </p:nvSpPr>
        <p:spPr>
          <a:xfrm>
            <a:off x="6632575" y="28709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4B83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338912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8" y="1626928"/>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8" y="2267291"/>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1.2</a:t>
            </a:r>
          </a:p>
        </p:txBody>
      </p:sp>
      <p:sp>
        <p:nvSpPr>
          <p:cNvPr id="46" name="TextBox 1"/>
          <p:cNvSpPr txBox="1"/>
          <p:nvPr/>
        </p:nvSpPr>
        <p:spPr>
          <a:xfrm>
            <a:off x="545294" y="2704702"/>
            <a:ext cx="1846659"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5" y="3810794"/>
            <a:ext cx="2923877"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计算机网络的主要性能指标</a:t>
            </a:r>
          </a:p>
        </p:txBody>
      </p:sp>
      <p:sp>
        <p:nvSpPr>
          <p:cNvPr id="39" name="TextBox 1"/>
          <p:cNvSpPr txBox="1"/>
          <p:nvPr/>
        </p:nvSpPr>
        <p:spPr>
          <a:xfrm>
            <a:off x="7013575" y="4356894"/>
            <a:ext cx="2192908" cy="369353"/>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Microsoft YaHei UI" pitchFamily="18" charset="0"/>
                <a:cs typeface="Microsoft YaHei UI" pitchFamily="18" charset="0"/>
              </a:rPr>
              <a:t>计算机网络体系结构</a:t>
            </a:r>
          </a:p>
        </p:txBody>
      </p:sp>
      <p:sp>
        <p:nvSpPr>
          <p:cNvPr id="40" name="Freeform 3"/>
          <p:cNvSpPr/>
          <p:nvPr/>
        </p:nvSpPr>
        <p:spPr>
          <a:xfrm>
            <a:off x="6632575" y="391239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7CC43A"/>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44247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8" y="2743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1.3</a:t>
            </a:r>
          </a:p>
        </p:txBody>
      </p:sp>
      <p:sp>
        <p:nvSpPr>
          <p:cNvPr id="43" name="TextBox 1"/>
          <p:cNvSpPr txBox="1"/>
          <p:nvPr/>
        </p:nvSpPr>
        <p:spPr>
          <a:xfrm>
            <a:off x="6048108" y="32773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1.4</a:t>
            </a:r>
          </a:p>
        </p:txBody>
      </p:sp>
      <p:sp>
        <p:nvSpPr>
          <p:cNvPr id="44" name="TextBox 1"/>
          <p:cNvSpPr txBox="1"/>
          <p:nvPr/>
        </p:nvSpPr>
        <p:spPr>
          <a:xfrm>
            <a:off x="6048108" y="38234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1.5</a:t>
            </a:r>
          </a:p>
        </p:txBody>
      </p:sp>
      <p:sp>
        <p:nvSpPr>
          <p:cNvPr id="45" name="TextBox 1"/>
          <p:cNvSpPr txBox="1"/>
          <p:nvPr/>
        </p:nvSpPr>
        <p:spPr>
          <a:xfrm>
            <a:off x="6048108" y="4344194"/>
            <a:ext cx="355867" cy="369353"/>
          </a:xfrm>
          <a:prstGeom prst="rect">
            <a:avLst/>
          </a:prstGeom>
          <a:noFill/>
        </p:spPr>
        <p:txBody>
          <a:bodyPr wrap="none" lIns="0" tIns="0" rIns="0" bIns="60981" rtlCol="0">
            <a:spAutoFit/>
          </a:bodyPr>
          <a:lstStyle/>
          <a:p>
            <a:pPr>
              <a:lnSpc>
                <a:spcPts val="2401"/>
              </a:lnSpc>
            </a:pPr>
            <a:r>
              <a:rPr lang="en-US" altLang="zh-CN" sz="2000" dirty="0">
                <a:solidFill>
                  <a:schemeClr val="bg1"/>
                </a:solidFill>
                <a:latin typeface="+mj-lt"/>
                <a:cs typeface="Microsoft YaHei UI" pitchFamily="18" charset="0"/>
              </a:rPr>
              <a:t>1.6</a:t>
            </a:r>
          </a:p>
        </p:txBody>
      </p:sp>
      <p:sp>
        <p:nvSpPr>
          <p:cNvPr id="58" name="TextBox 1"/>
          <p:cNvSpPr txBox="1"/>
          <p:nvPr/>
        </p:nvSpPr>
        <p:spPr>
          <a:xfrm>
            <a:off x="7013575" y="48775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计算机网络在我国的发展</a:t>
            </a:r>
          </a:p>
        </p:txBody>
      </p:sp>
      <p:sp>
        <p:nvSpPr>
          <p:cNvPr id="60" name="Freeform 3"/>
          <p:cNvSpPr/>
          <p:nvPr/>
        </p:nvSpPr>
        <p:spPr>
          <a:xfrm>
            <a:off x="6632575" y="49454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TextBox 1"/>
          <p:cNvSpPr txBox="1"/>
          <p:nvPr/>
        </p:nvSpPr>
        <p:spPr>
          <a:xfrm>
            <a:off x="6048108" y="48648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1.7</a:t>
            </a:r>
          </a:p>
        </p:txBody>
      </p:sp>
      <p:sp>
        <p:nvSpPr>
          <p:cNvPr id="66" name="TextBox 1"/>
          <p:cNvSpPr txBox="1"/>
          <p:nvPr/>
        </p:nvSpPr>
        <p:spPr>
          <a:xfrm>
            <a:off x="7013575" y="5423694"/>
            <a:ext cx="2680221" cy="350245"/>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Microsoft YaHei UI" pitchFamily="18" charset="0"/>
                <a:cs typeface="Microsoft YaHei UI" pitchFamily="18" charset="0"/>
              </a:rPr>
              <a:t>两个重要的新兴网络技术</a:t>
            </a:r>
          </a:p>
        </p:txBody>
      </p:sp>
      <p:sp>
        <p:nvSpPr>
          <p:cNvPr id="67" name="Freeform 3"/>
          <p:cNvSpPr/>
          <p:nvPr/>
        </p:nvSpPr>
        <p:spPr>
          <a:xfrm>
            <a:off x="6632575" y="5491572"/>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7" name="TextBox 1"/>
          <p:cNvSpPr txBox="1"/>
          <p:nvPr/>
        </p:nvSpPr>
        <p:spPr>
          <a:xfrm>
            <a:off x="6048108" y="5410994"/>
            <a:ext cx="355867" cy="369353"/>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1.8</a:t>
            </a:r>
          </a:p>
        </p:txBody>
      </p:sp>
    </p:spTree>
    <p:extLst>
      <p:ext uri="{BB962C8B-B14F-4D97-AF65-F5344CB8AC3E}">
        <p14:creationId xmlns:p14="http://schemas.microsoft.com/office/powerpoint/2010/main" val="190566664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网络协议</a:t>
            </a:r>
          </a:p>
        </p:txBody>
      </p:sp>
      <p:cxnSp>
        <p:nvCxnSpPr>
          <p:cNvPr id="42" name="直接连接符 41"/>
          <p:cNvCxnSpPr/>
          <p:nvPr/>
        </p:nvCxnSpPr>
        <p:spPr>
          <a:xfrm>
            <a:off x="0" y="1660664"/>
            <a:ext cx="12192000" cy="0"/>
          </a:xfrm>
          <a:prstGeom prst="line">
            <a:avLst/>
          </a:prstGeom>
          <a:noFill/>
          <a:ln w="57150" cap="flat" cmpd="sng" algn="ctr">
            <a:solidFill>
              <a:srgbClr val="F69200"/>
            </a:solidFill>
            <a:prstDash val="solid"/>
            <a:miter lim="800000"/>
          </a:ln>
          <a:effectLst/>
        </p:spPr>
      </p:cxnSp>
      <p:sp>
        <p:nvSpPr>
          <p:cNvPr id="43" name="文本框 20"/>
          <p:cNvSpPr txBox="1"/>
          <p:nvPr/>
        </p:nvSpPr>
        <p:spPr>
          <a:xfrm>
            <a:off x="582142" y="2743994"/>
            <a:ext cx="11076458" cy="1938992"/>
          </a:xfrm>
          <a:prstGeom prst="rect">
            <a:avLst/>
          </a:prstGeom>
          <a:noFill/>
        </p:spPr>
        <p:txBody>
          <a:bodyPr wrap="square" rtlCol="0">
            <a:spAutoFit/>
          </a:bodyPr>
          <a:lstStyle/>
          <a:p>
            <a:pPr marL="342900" indent="-342900" defTabSz="914400">
              <a:lnSpc>
                <a:spcPct val="150000"/>
              </a:lnSpc>
              <a:buFont typeface="Wingdings" panose="05000000000000000000" pitchFamily="2" charset="2"/>
              <a:buChar char="l"/>
            </a:pPr>
            <a:r>
              <a:rPr lang="zh-CN" altLang="en-US" sz="2000" dirty="0">
                <a:solidFill>
                  <a:srgbClr val="4C6062"/>
                </a:solidFill>
                <a:latin typeface="微软雅黑" panose="020B0503020204020204" pitchFamily="34" charset="-122"/>
              </a:rPr>
              <a:t>计算机网络中的数据交换</a:t>
            </a:r>
            <a:r>
              <a:rPr lang="zh-CN" altLang="en-US" sz="2000" dirty="0">
                <a:solidFill>
                  <a:srgbClr val="C00000"/>
                </a:solidFill>
                <a:latin typeface="微软雅黑" panose="020B0503020204020204" pitchFamily="34" charset="-122"/>
              </a:rPr>
              <a:t>必须遵守事先约定好的规则。 </a:t>
            </a:r>
          </a:p>
          <a:p>
            <a:pPr marL="342900" indent="-342900" defTabSz="914400">
              <a:lnSpc>
                <a:spcPct val="150000"/>
              </a:lnSpc>
              <a:buFont typeface="Wingdings" panose="05000000000000000000" pitchFamily="2" charset="2"/>
              <a:buChar char="l"/>
            </a:pPr>
            <a:r>
              <a:rPr lang="zh-CN" altLang="en-US" sz="2000" dirty="0">
                <a:solidFill>
                  <a:srgbClr val="4C6062"/>
                </a:solidFill>
                <a:latin typeface="微软雅黑" panose="020B0503020204020204" pitchFamily="34" charset="-122"/>
              </a:rPr>
              <a:t>这些规则明确</a:t>
            </a:r>
            <a:r>
              <a:rPr lang="zh-CN" altLang="en-US" sz="2000" dirty="0">
                <a:solidFill>
                  <a:srgbClr val="C00000"/>
                </a:solidFill>
                <a:latin typeface="微软雅黑" panose="020B0503020204020204" pitchFamily="34" charset="-122"/>
              </a:rPr>
              <a:t>规定</a:t>
            </a:r>
            <a:r>
              <a:rPr lang="zh-CN" altLang="en-US" sz="2000" dirty="0">
                <a:solidFill>
                  <a:srgbClr val="4C6062"/>
                </a:solidFill>
                <a:latin typeface="微软雅黑" panose="020B0503020204020204" pitchFamily="34" charset="-122"/>
              </a:rPr>
              <a:t>了所交换的数据的格式以及有关的同步问题（同步含有时序的意思）。</a:t>
            </a:r>
          </a:p>
          <a:p>
            <a:pPr marL="342900" indent="-342900" defTabSz="914400">
              <a:lnSpc>
                <a:spcPct val="150000"/>
              </a:lnSpc>
              <a:buFont typeface="Wingdings" panose="05000000000000000000" pitchFamily="2" charset="2"/>
              <a:buChar char="l"/>
            </a:pPr>
            <a:r>
              <a:rPr lang="zh-CN" altLang="en-US" sz="2000" dirty="0">
                <a:solidFill>
                  <a:srgbClr val="C00000"/>
                </a:solidFill>
                <a:latin typeface="微软雅黑" panose="020B0503020204020204" pitchFamily="34" charset="-122"/>
              </a:rPr>
              <a:t>网络协议</a:t>
            </a:r>
            <a:r>
              <a:rPr lang="en-US" altLang="zh-CN" sz="2000" dirty="0">
                <a:solidFill>
                  <a:srgbClr val="4C6062"/>
                </a:solidFill>
                <a:latin typeface="微软雅黑" panose="020B0503020204020204" pitchFamily="34" charset="-122"/>
              </a:rPr>
              <a:t>(network protocol)</a:t>
            </a:r>
            <a:r>
              <a:rPr lang="zh-CN" altLang="en-US" sz="2000" dirty="0">
                <a:solidFill>
                  <a:srgbClr val="4C6062"/>
                </a:solidFill>
                <a:latin typeface="微软雅黑" panose="020B0503020204020204" pitchFamily="34" charset="-122"/>
              </a:rPr>
              <a:t>，简称为</a:t>
            </a:r>
            <a:r>
              <a:rPr lang="zh-CN" altLang="en-US" sz="2000" dirty="0">
                <a:solidFill>
                  <a:srgbClr val="C00000"/>
                </a:solidFill>
                <a:latin typeface="微软雅黑" panose="020B0503020204020204" pitchFamily="34" charset="-122"/>
              </a:rPr>
              <a:t>协议</a:t>
            </a:r>
            <a:r>
              <a:rPr lang="zh-CN" altLang="en-US" sz="2000" dirty="0">
                <a:solidFill>
                  <a:srgbClr val="4C6062"/>
                </a:solidFill>
                <a:latin typeface="微软雅黑" panose="020B0503020204020204" pitchFamily="34" charset="-122"/>
              </a:rPr>
              <a:t>，是为进行网络中的数据交换而建立的规则、标准或约定。 </a:t>
            </a:r>
          </a:p>
        </p:txBody>
      </p:sp>
      <p:sp>
        <p:nvSpPr>
          <p:cNvPr id="44" name="矩形 43"/>
          <p:cNvSpPr/>
          <p:nvPr/>
        </p:nvSpPr>
        <p:spPr>
          <a:xfrm>
            <a:off x="0" y="5880100"/>
            <a:ext cx="12192000" cy="977900"/>
          </a:xfrm>
          <a:prstGeom prst="rect">
            <a:avLst/>
          </a:prstGeom>
          <a:solidFill>
            <a:srgbClr val="DDDDD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5" name="矩形 44"/>
          <p:cNvSpPr/>
          <p:nvPr/>
        </p:nvSpPr>
        <p:spPr>
          <a:xfrm>
            <a:off x="527795" y="1449421"/>
            <a:ext cx="4082305" cy="422486"/>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46" name="矩形 45"/>
          <p:cNvSpPr/>
          <p:nvPr/>
        </p:nvSpPr>
        <p:spPr>
          <a:xfrm>
            <a:off x="0" y="5710627"/>
            <a:ext cx="12192000" cy="174111"/>
          </a:xfrm>
          <a:prstGeom prst="rect">
            <a:avLst/>
          </a:prstGeom>
          <a:solidFill>
            <a:srgbClr val="F69200">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218873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网络协议的三要素</a:t>
            </a:r>
          </a:p>
        </p:txBody>
      </p:sp>
      <p:cxnSp>
        <p:nvCxnSpPr>
          <p:cNvPr id="42" name="直接连接符 41"/>
          <p:cNvCxnSpPr/>
          <p:nvPr/>
        </p:nvCxnSpPr>
        <p:spPr>
          <a:xfrm>
            <a:off x="0" y="1660664"/>
            <a:ext cx="12192000" cy="0"/>
          </a:xfrm>
          <a:prstGeom prst="line">
            <a:avLst/>
          </a:prstGeom>
          <a:noFill/>
          <a:ln w="57150" cap="flat" cmpd="sng" algn="ctr">
            <a:solidFill>
              <a:srgbClr val="F69200"/>
            </a:solidFill>
            <a:prstDash val="solid"/>
            <a:miter lim="800000"/>
          </a:ln>
          <a:effectLst/>
        </p:spPr>
      </p:cxnSp>
      <p:sp>
        <p:nvSpPr>
          <p:cNvPr id="43" name="文本框 20"/>
          <p:cNvSpPr txBox="1"/>
          <p:nvPr/>
        </p:nvSpPr>
        <p:spPr>
          <a:xfrm>
            <a:off x="592574" y="2591594"/>
            <a:ext cx="11076458" cy="2345770"/>
          </a:xfrm>
          <a:prstGeom prst="rect">
            <a:avLst/>
          </a:prstGeom>
          <a:noFill/>
        </p:spPr>
        <p:txBody>
          <a:bodyPr wrap="square" rtlCol="0">
            <a:spAutoFit/>
          </a:bodyPr>
          <a:lstStyle/>
          <a:p>
            <a:pPr>
              <a:lnSpc>
                <a:spcPct val="150000"/>
              </a:lnSpc>
            </a:pPr>
            <a:r>
              <a:rPr lang="zh-CN" altLang="en-US" sz="2000" dirty="0">
                <a:solidFill>
                  <a:srgbClr val="C00000"/>
                </a:solidFill>
              </a:rPr>
              <a:t>语法</a:t>
            </a:r>
            <a:r>
              <a:rPr lang="zh-CN" altLang="en-US" sz="2000" dirty="0"/>
              <a:t>，即数据与控制信息的结构或格式。例如，地址字段多长以及它在整个分组中的什么位置。</a:t>
            </a:r>
          </a:p>
          <a:p>
            <a:pPr>
              <a:lnSpc>
                <a:spcPct val="150000"/>
              </a:lnSpc>
            </a:pPr>
            <a:r>
              <a:rPr lang="zh-CN" altLang="en-US" sz="2000" dirty="0">
                <a:solidFill>
                  <a:srgbClr val="C00000"/>
                </a:solidFill>
              </a:rPr>
              <a:t>语义</a:t>
            </a:r>
            <a:r>
              <a:rPr lang="zh-CN" altLang="en-US" sz="2000" dirty="0"/>
              <a:t>，即各个控制信息的具体含义，包括需要发出何种控制信息，完成何种动作以及做出何种响应。</a:t>
            </a:r>
          </a:p>
          <a:p>
            <a:pPr>
              <a:lnSpc>
                <a:spcPct val="150000"/>
              </a:lnSpc>
            </a:pPr>
            <a:r>
              <a:rPr lang="zh-CN" altLang="en-US" sz="2000" dirty="0">
                <a:solidFill>
                  <a:srgbClr val="C00000"/>
                </a:solidFill>
              </a:rPr>
              <a:t>同步</a:t>
            </a:r>
            <a:r>
              <a:rPr lang="zh-CN" altLang="en-US" sz="2000" dirty="0"/>
              <a:t>（或</a:t>
            </a:r>
            <a:r>
              <a:rPr lang="zh-CN" altLang="en-US" sz="2000" dirty="0">
                <a:solidFill>
                  <a:srgbClr val="C00000"/>
                </a:solidFill>
              </a:rPr>
              <a:t>时序</a:t>
            </a:r>
            <a:r>
              <a:rPr lang="zh-CN" altLang="en-US" sz="2000" dirty="0"/>
              <a:t>），即事件实现顺序和时间的详细说明，包括数据应该在何时发送出去以及数据应该以什么速率发送。</a:t>
            </a:r>
          </a:p>
        </p:txBody>
      </p:sp>
      <p:sp>
        <p:nvSpPr>
          <p:cNvPr id="44" name="矩形 43"/>
          <p:cNvSpPr/>
          <p:nvPr/>
        </p:nvSpPr>
        <p:spPr>
          <a:xfrm>
            <a:off x="0" y="5880100"/>
            <a:ext cx="12192000" cy="977900"/>
          </a:xfrm>
          <a:prstGeom prst="rect">
            <a:avLst/>
          </a:prstGeom>
          <a:solidFill>
            <a:srgbClr val="DDDDD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5" name="矩形 44"/>
          <p:cNvSpPr/>
          <p:nvPr/>
        </p:nvSpPr>
        <p:spPr>
          <a:xfrm>
            <a:off x="7851775" y="1449421"/>
            <a:ext cx="4082305" cy="422486"/>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46" name="矩形 45"/>
          <p:cNvSpPr/>
          <p:nvPr/>
        </p:nvSpPr>
        <p:spPr>
          <a:xfrm>
            <a:off x="0" y="5710627"/>
            <a:ext cx="12192000" cy="174111"/>
          </a:xfrm>
          <a:prstGeom prst="rect">
            <a:avLst/>
          </a:prstGeom>
          <a:solidFill>
            <a:srgbClr val="74B8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221763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层次模型与计算机网络体系结构</a:t>
            </a:r>
          </a:p>
        </p:txBody>
      </p:sp>
      <p:cxnSp>
        <p:nvCxnSpPr>
          <p:cNvPr id="42" name="直接连接符 41"/>
          <p:cNvCxnSpPr/>
          <p:nvPr/>
        </p:nvCxnSpPr>
        <p:spPr>
          <a:xfrm>
            <a:off x="0" y="1660664"/>
            <a:ext cx="12192000" cy="0"/>
          </a:xfrm>
          <a:prstGeom prst="line">
            <a:avLst/>
          </a:prstGeom>
          <a:noFill/>
          <a:ln w="57150" cap="flat" cmpd="sng" algn="ctr">
            <a:solidFill>
              <a:srgbClr val="F69200"/>
            </a:solidFill>
            <a:prstDash val="solid"/>
            <a:miter lim="800000"/>
          </a:ln>
          <a:effectLst/>
        </p:spPr>
      </p:cxnSp>
      <p:sp>
        <p:nvSpPr>
          <p:cNvPr id="43" name="文本框 20"/>
          <p:cNvSpPr txBox="1"/>
          <p:nvPr/>
        </p:nvSpPr>
        <p:spPr>
          <a:xfrm>
            <a:off x="592574" y="2591594"/>
            <a:ext cx="11076458" cy="1477328"/>
          </a:xfrm>
          <a:prstGeom prst="rect">
            <a:avLst/>
          </a:prstGeom>
          <a:noFill/>
        </p:spPr>
        <p:txBody>
          <a:bodyPr wrap="square" rtlCol="0">
            <a:spAutoFit/>
          </a:bodyPr>
          <a:lstStyle/>
          <a:p>
            <a:pPr>
              <a:lnSpc>
                <a:spcPct val="150000"/>
              </a:lnSpc>
            </a:pPr>
            <a:r>
              <a:rPr lang="zh-CN" altLang="en-US" sz="2000" dirty="0"/>
              <a:t>相互通信的两个计算机系统必须</a:t>
            </a:r>
            <a:r>
              <a:rPr lang="zh-CN" altLang="en-US" sz="2000" dirty="0">
                <a:solidFill>
                  <a:srgbClr val="C00000"/>
                </a:solidFill>
              </a:rPr>
              <a:t>高度协调工作</a:t>
            </a:r>
            <a:r>
              <a:rPr lang="zh-CN" altLang="en-US" sz="2000" dirty="0"/>
              <a:t>才行，而这种“协调”是相当复杂的。 </a:t>
            </a:r>
          </a:p>
          <a:p>
            <a:pPr>
              <a:lnSpc>
                <a:spcPct val="150000"/>
              </a:lnSpc>
            </a:pPr>
            <a:r>
              <a:rPr lang="zh-CN" altLang="en-US" sz="2000" dirty="0"/>
              <a:t>“</a:t>
            </a:r>
            <a:r>
              <a:rPr lang="zh-CN" altLang="en-US" sz="2000" dirty="0">
                <a:solidFill>
                  <a:srgbClr val="C00000"/>
                </a:solidFill>
              </a:rPr>
              <a:t>分层</a:t>
            </a:r>
            <a:r>
              <a:rPr lang="zh-CN" altLang="en-US" sz="2000" dirty="0"/>
              <a:t>”可将庞大而复杂的问题，转化为若干较小的局部问题，而这些较小的局部问题就比较易于研究和处理。 </a:t>
            </a:r>
          </a:p>
        </p:txBody>
      </p:sp>
      <p:sp>
        <p:nvSpPr>
          <p:cNvPr id="44" name="矩形 43"/>
          <p:cNvSpPr/>
          <p:nvPr/>
        </p:nvSpPr>
        <p:spPr>
          <a:xfrm>
            <a:off x="0" y="5880100"/>
            <a:ext cx="12192000" cy="977900"/>
          </a:xfrm>
          <a:prstGeom prst="rect">
            <a:avLst/>
          </a:prstGeom>
          <a:solidFill>
            <a:srgbClr val="DDDDD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5" name="矩形 44"/>
          <p:cNvSpPr/>
          <p:nvPr/>
        </p:nvSpPr>
        <p:spPr>
          <a:xfrm>
            <a:off x="384175" y="1449421"/>
            <a:ext cx="11549905" cy="422486"/>
          </a:xfrm>
          <a:prstGeom prst="rect">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46" name="矩形 45"/>
          <p:cNvSpPr/>
          <p:nvPr/>
        </p:nvSpPr>
        <p:spPr>
          <a:xfrm>
            <a:off x="0" y="5710627"/>
            <a:ext cx="12192000" cy="174111"/>
          </a:xfrm>
          <a:prstGeom prst="rect">
            <a:avLst/>
          </a:prstGeom>
          <a:solidFill>
            <a:schemeClr val="bg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183762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22"/>
          <p:cNvSpPr>
            <a:spLocks noChangeArrowheads="1"/>
          </p:cNvSpPr>
          <p:nvPr/>
        </p:nvSpPr>
        <p:spPr bwMode="auto">
          <a:xfrm>
            <a:off x="0" y="1228409"/>
            <a:ext cx="12213771" cy="5227143"/>
          </a:xfrm>
          <a:prstGeom prst="rect">
            <a:avLst/>
          </a:prstGeom>
          <a:solidFill>
            <a:schemeClr val="bg1">
              <a:lumMod val="95000"/>
            </a:schemeClr>
          </a:solidFill>
          <a:ln>
            <a:noFill/>
          </a:ln>
          <a:effectLst/>
          <a:extLst/>
        </p:spPr>
        <p:txBody>
          <a:bodyPr wrap="none" anchor="ctr"/>
          <a:lstStyle/>
          <a:p>
            <a:endParaRPr lang="zh-CN" altLang="en-US"/>
          </a:p>
        </p:txBody>
      </p:sp>
      <p:sp>
        <p:nvSpPr>
          <p:cNvPr id="2" name="标题 1"/>
          <p:cNvSpPr>
            <a:spLocks noGrp="1"/>
          </p:cNvSpPr>
          <p:nvPr>
            <p:ph type="title"/>
          </p:nvPr>
        </p:nvSpPr>
        <p:spPr/>
        <p:txBody>
          <a:bodyPr/>
          <a:lstStyle/>
          <a:p>
            <a:r>
              <a:rPr lang="zh-CN" altLang="en-US" dirty="0"/>
              <a:t>邮政系统分层实例</a:t>
            </a:r>
          </a:p>
        </p:txBody>
      </p:sp>
      <p:sp>
        <p:nvSpPr>
          <p:cNvPr id="57" name="Text Box 97"/>
          <p:cNvSpPr txBox="1">
            <a:spLocks noChangeArrowheads="1"/>
          </p:cNvSpPr>
          <p:nvPr/>
        </p:nvSpPr>
        <p:spPr bwMode="auto">
          <a:xfrm>
            <a:off x="594371" y="1640201"/>
            <a:ext cx="2842135" cy="534368"/>
          </a:xfrm>
          <a:prstGeom prst="rect">
            <a:avLst/>
          </a:prstGeom>
          <a:solidFill>
            <a:srgbClr val="7CC43A"/>
          </a:solidFill>
          <a:ln>
            <a:noFill/>
          </a:ln>
          <a:effectLs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kumimoji="1" lang="zh-CN" altLang="en-US" sz="2000" dirty="0">
                <a:solidFill>
                  <a:schemeClr val="bg1"/>
                </a:solidFill>
                <a:latin typeface="+mj-ea"/>
                <a:ea typeface="+mj-ea"/>
              </a:rPr>
              <a:t>用户应用层</a:t>
            </a:r>
          </a:p>
        </p:txBody>
      </p:sp>
      <p:sp>
        <p:nvSpPr>
          <p:cNvPr id="58" name="Text Box 98"/>
          <p:cNvSpPr txBox="1">
            <a:spLocks noChangeArrowheads="1"/>
          </p:cNvSpPr>
          <p:nvPr/>
        </p:nvSpPr>
        <p:spPr bwMode="auto">
          <a:xfrm>
            <a:off x="565081" y="2627206"/>
            <a:ext cx="2856457" cy="534368"/>
          </a:xfrm>
          <a:prstGeom prst="rect">
            <a:avLst/>
          </a:prstGeom>
          <a:solidFill>
            <a:schemeClr val="accent6"/>
          </a:solidFill>
          <a:ln>
            <a:noFill/>
          </a:ln>
          <a:effectLs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kumimoji="1" lang="zh-CN" altLang="en-US" sz="2000" dirty="0">
                <a:solidFill>
                  <a:schemeClr val="bg1"/>
                </a:solidFill>
                <a:latin typeface="+mj-ea"/>
                <a:ea typeface="+mj-ea"/>
              </a:rPr>
              <a:t>信件递送层</a:t>
            </a:r>
          </a:p>
        </p:txBody>
      </p:sp>
      <p:sp>
        <p:nvSpPr>
          <p:cNvPr id="59" name="Text Box 99"/>
          <p:cNvSpPr txBox="1">
            <a:spLocks noChangeArrowheads="1"/>
          </p:cNvSpPr>
          <p:nvPr/>
        </p:nvSpPr>
        <p:spPr bwMode="auto">
          <a:xfrm>
            <a:off x="568661" y="3509292"/>
            <a:ext cx="2852877" cy="534368"/>
          </a:xfrm>
          <a:prstGeom prst="rect">
            <a:avLst/>
          </a:prstGeom>
          <a:solidFill>
            <a:schemeClr val="accent6"/>
          </a:solidFill>
          <a:ln>
            <a:noFill/>
          </a:ln>
          <a:effectLs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kumimoji="1" lang="zh-CN" altLang="en-US" sz="2000" dirty="0">
                <a:solidFill>
                  <a:schemeClr val="bg1"/>
                </a:solidFill>
                <a:latin typeface="+mj-ea"/>
                <a:ea typeface="+mj-ea"/>
              </a:rPr>
              <a:t>邮包运送层</a:t>
            </a:r>
          </a:p>
        </p:txBody>
      </p:sp>
      <p:sp>
        <p:nvSpPr>
          <p:cNvPr id="60" name="Text Box 100"/>
          <p:cNvSpPr txBox="1">
            <a:spLocks noChangeArrowheads="1"/>
          </p:cNvSpPr>
          <p:nvPr/>
        </p:nvSpPr>
        <p:spPr bwMode="auto">
          <a:xfrm>
            <a:off x="597285" y="4415592"/>
            <a:ext cx="2888683" cy="534368"/>
          </a:xfrm>
          <a:prstGeom prst="rect">
            <a:avLst/>
          </a:prstGeom>
          <a:solidFill>
            <a:schemeClr val="accent5"/>
          </a:solidFill>
          <a:ln>
            <a:noFill/>
          </a:ln>
          <a:effectLs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kumimoji="1" lang="zh-CN" altLang="en-US" sz="2000" dirty="0">
                <a:solidFill>
                  <a:schemeClr val="bg1"/>
                </a:solidFill>
                <a:latin typeface="+mj-ea"/>
                <a:ea typeface="+mj-ea"/>
              </a:rPr>
              <a:t>交通运输层</a:t>
            </a:r>
          </a:p>
        </p:txBody>
      </p:sp>
      <p:sp>
        <p:nvSpPr>
          <p:cNvPr id="61" name="Text Box 101"/>
          <p:cNvSpPr txBox="1">
            <a:spLocks noChangeArrowheads="1"/>
          </p:cNvSpPr>
          <p:nvPr/>
        </p:nvSpPr>
        <p:spPr bwMode="auto">
          <a:xfrm>
            <a:off x="590027" y="5334794"/>
            <a:ext cx="2885102" cy="534368"/>
          </a:xfrm>
          <a:prstGeom prst="rect">
            <a:avLst/>
          </a:prstGeom>
          <a:solidFill>
            <a:schemeClr val="bg1">
              <a:lumMod val="50000"/>
            </a:schemeClr>
          </a:solidFill>
          <a:ln>
            <a:noFill/>
          </a:ln>
          <a:effectLs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kumimoji="1" lang="zh-CN" altLang="en-US" sz="2000" dirty="0">
                <a:solidFill>
                  <a:schemeClr val="bg1"/>
                </a:solidFill>
                <a:latin typeface="+mj-ea"/>
                <a:ea typeface="+mj-ea"/>
              </a:rPr>
              <a:t>交通工具层</a:t>
            </a:r>
          </a:p>
        </p:txBody>
      </p:sp>
      <p:sp>
        <p:nvSpPr>
          <p:cNvPr id="3" name="矩形 2"/>
          <p:cNvSpPr/>
          <p:nvPr/>
        </p:nvSpPr>
        <p:spPr>
          <a:xfrm>
            <a:off x="3989614" y="2553319"/>
            <a:ext cx="1752600" cy="5343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800" b="1" dirty="0">
                <a:latin typeface="+mj-ea"/>
                <a:ea typeface="+mj-ea"/>
              </a:rPr>
              <a:t>邮局</a:t>
            </a:r>
          </a:p>
        </p:txBody>
      </p:sp>
      <p:sp>
        <p:nvSpPr>
          <p:cNvPr id="84" name="矩形 83"/>
          <p:cNvSpPr/>
          <p:nvPr/>
        </p:nvSpPr>
        <p:spPr>
          <a:xfrm>
            <a:off x="3931358" y="3908601"/>
            <a:ext cx="1752600" cy="534368"/>
          </a:xfrm>
          <a:prstGeom prst="rect">
            <a:avLst/>
          </a:prstGeom>
          <a:solidFill>
            <a:srgbClr val="358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800" b="1" dirty="0">
                <a:latin typeface="+mj-ea"/>
                <a:ea typeface="+mj-ea"/>
              </a:rPr>
              <a:t>运送部门</a:t>
            </a:r>
          </a:p>
        </p:txBody>
      </p:sp>
      <p:sp>
        <p:nvSpPr>
          <p:cNvPr id="85" name="矩形 84"/>
          <p:cNvSpPr/>
          <p:nvPr/>
        </p:nvSpPr>
        <p:spPr>
          <a:xfrm>
            <a:off x="3970564" y="5366915"/>
            <a:ext cx="1752600" cy="53436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800" b="1" dirty="0">
                <a:latin typeface="+mj-ea"/>
                <a:ea typeface="+mj-ea"/>
              </a:rPr>
              <a:t>铁路部门</a:t>
            </a:r>
          </a:p>
        </p:txBody>
      </p:sp>
      <p:sp>
        <p:nvSpPr>
          <p:cNvPr id="87" name="矩形 86"/>
          <p:cNvSpPr/>
          <p:nvPr/>
        </p:nvSpPr>
        <p:spPr>
          <a:xfrm>
            <a:off x="6888055" y="3904136"/>
            <a:ext cx="1752600" cy="534368"/>
          </a:xfrm>
          <a:prstGeom prst="rect">
            <a:avLst/>
          </a:prstGeom>
          <a:solidFill>
            <a:srgbClr val="358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800" b="1" dirty="0">
                <a:latin typeface="+mj-ea"/>
                <a:ea typeface="+mj-ea"/>
              </a:rPr>
              <a:t>运送部门</a:t>
            </a:r>
          </a:p>
        </p:txBody>
      </p:sp>
      <p:sp>
        <p:nvSpPr>
          <p:cNvPr id="88" name="矩形 87"/>
          <p:cNvSpPr/>
          <p:nvPr/>
        </p:nvSpPr>
        <p:spPr>
          <a:xfrm>
            <a:off x="6784975" y="5264624"/>
            <a:ext cx="909107" cy="67977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800" b="1" dirty="0">
                <a:latin typeface="+mj-ea"/>
                <a:ea typeface="+mj-ea"/>
              </a:rPr>
              <a:t>铁 路</a:t>
            </a:r>
            <a:endParaRPr lang="en-US" altLang="zh-CN" sz="1800" b="1" dirty="0">
              <a:latin typeface="+mj-ea"/>
              <a:ea typeface="+mj-ea"/>
            </a:endParaRPr>
          </a:p>
          <a:p>
            <a:pPr algn="ctr">
              <a:lnSpc>
                <a:spcPct val="130000"/>
              </a:lnSpc>
            </a:pPr>
            <a:r>
              <a:rPr lang="zh-CN" altLang="en-US" sz="1800" b="1" dirty="0">
                <a:latin typeface="+mj-ea"/>
                <a:ea typeface="+mj-ea"/>
              </a:rPr>
              <a:t>部 门</a:t>
            </a:r>
          </a:p>
        </p:txBody>
      </p:sp>
      <p:sp>
        <p:nvSpPr>
          <p:cNvPr id="89" name="矩形 88"/>
          <p:cNvSpPr/>
          <p:nvPr/>
        </p:nvSpPr>
        <p:spPr>
          <a:xfrm>
            <a:off x="9909175" y="2532909"/>
            <a:ext cx="1752600" cy="5343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800" b="1" dirty="0">
                <a:latin typeface="+mj-ea"/>
                <a:ea typeface="+mj-ea"/>
              </a:rPr>
              <a:t>邮局</a:t>
            </a:r>
          </a:p>
        </p:txBody>
      </p:sp>
      <p:sp>
        <p:nvSpPr>
          <p:cNvPr id="90" name="矩形 89"/>
          <p:cNvSpPr/>
          <p:nvPr/>
        </p:nvSpPr>
        <p:spPr>
          <a:xfrm>
            <a:off x="9876064" y="3940487"/>
            <a:ext cx="1752600" cy="534368"/>
          </a:xfrm>
          <a:prstGeom prst="rect">
            <a:avLst/>
          </a:prstGeom>
          <a:solidFill>
            <a:srgbClr val="358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800" b="1" dirty="0">
                <a:latin typeface="+mj-ea"/>
                <a:ea typeface="+mj-ea"/>
              </a:rPr>
              <a:t>运送部门</a:t>
            </a:r>
          </a:p>
        </p:txBody>
      </p:sp>
      <p:sp>
        <p:nvSpPr>
          <p:cNvPr id="91" name="矩形 90"/>
          <p:cNvSpPr/>
          <p:nvPr/>
        </p:nvSpPr>
        <p:spPr>
          <a:xfrm>
            <a:off x="9890125" y="5346505"/>
            <a:ext cx="1752600" cy="53436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800" b="1" dirty="0">
                <a:latin typeface="+mj-ea"/>
                <a:ea typeface="+mj-ea"/>
              </a:rPr>
              <a:t>汽运部门</a:t>
            </a:r>
          </a:p>
        </p:txBody>
      </p:sp>
      <p:sp>
        <p:nvSpPr>
          <p:cNvPr id="92" name="矩形 91"/>
          <p:cNvSpPr/>
          <p:nvPr/>
        </p:nvSpPr>
        <p:spPr>
          <a:xfrm>
            <a:off x="7792267" y="5264624"/>
            <a:ext cx="909108" cy="67484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800" b="1" dirty="0">
                <a:latin typeface="+mj-ea"/>
              </a:rPr>
              <a:t>汽 运</a:t>
            </a:r>
            <a:endParaRPr lang="en-US" altLang="zh-CN" sz="1800" b="1" dirty="0">
              <a:latin typeface="+mj-ea"/>
            </a:endParaRPr>
          </a:p>
          <a:p>
            <a:pPr algn="ctr">
              <a:lnSpc>
                <a:spcPct val="130000"/>
              </a:lnSpc>
            </a:pPr>
            <a:r>
              <a:rPr lang="zh-CN" altLang="en-US" sz="1800" b="1" dirty="0">
                <a:latin typeface="+mj-ea"/>
              </a:rPr>
              <a:t>部 门</a:t>
            </a:r>
          </a:p>
        </p:txBody>
      </p:sp>
      <p:sp>
        <p:nvSpPr>
          <p:cNvPr id="93" name="Line 47"/>
          <p:cNvSpPr>
            <a:spLocks noChangeShapeType="1"/>
          </p:cNvSpPr>
          <p:nvPr/>
        </p:nvSpPr>
        <p:spPr bwMode="auto">
          <a:xfrm>
            <a:off x="5742214" y="1671370"/>
            <a:ext cx="4044283" cy="15003"/>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94" name="Line 48"/>
          <p:cNvSpPr>
            <a:spLocks noChangeShapeType="1"/>
          </p:cNvSpPr>
          <p:nvPr/>
        </p:nvSpPr>
        <p:spPr bwMode="auto">
          <a:xfrm>
            <a:off x="5742214" y="2820503"/>
            <a:ext cx="4044283"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endParaRPr lang="zh-CN" altLang="en-US" sz="1800" b="1">
              <a:latin typeface="+mj-ea"/>
              <a:ea typeface="+mj-ea"/>
            </a:endParaRPr>
          </a:p>
        </p:txBody>
      </p:sp>
      <p:sp>
        <p:nvSpPr>
          <p:cNvPr id="95" name="Line 49"/>
          <p:cNvSpPr>
            <a:spLocks noChangeShapeType="1"/>
          </p:cNvSpPr>
          <p:nvPr/>
        </p:nvSpPr>
        <p:spPr bwMode="auto">
          <a:xfrm flipV="1">
            <a:off x="5723164" y="4200271"/>
            <a:ext cx="1147763"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96" name="Line 51"/>
          <p:cNvSpPr>
            <a:spLocks noChangeShapeType="1"/>
          </p:cNvSpPr>
          <p:nvPr/>
        </p:nvSpPr>
        <p:spPr bwMode="auto">
          <a:xfrm flipV="1">
            <a:off x="8640655" y="4234406"/>
            <a:ext cx="1235409"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97" name="Line 52"/>
          <p:cNvSpPr>
            <a:spLocks noChangeShapeType="1"/>
          </p:cNvSpPr>
          <p:nvPr/>
        </p:nvSpPr>
        <p:spPr bwMode="auto">
          <a:xfrm>
            <a:off x="5881340" y="5606721"/>
            <a:ext cx="989586"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98" name="Line 53"/>
          <p:cNvSpPr>
            <a:spLocks noChangeShapeType="1"/>
          </p:cNvSpPr>
          <p:nvPr/>
        </p:nvSpPr>
        <p:spPr bwMode="auto">
          <a:xfrm>
            <a:off x="8712191" y="5613689"/>
            <a:ext cx="1082291"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99" name="Line 56"/>
          <p:cNvSpPr>
            <a:spLocks noChangeShapeType="1"/>
          </p:cNvSpPr>
          <p:nvPr/>
        </p:nvSpPr>
        <p:spPr bwMode="auto">
          <a:xfrm flipH="1">
            <a:off x="4861164" y="1794193"/>
            <a:ext cx="4750" cy="72744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100" name="Line 57"/>
          <p:cNvSpPr>
            <a:spLocks noChangeShapeType="1"/>
          </p:cNvSpPr>
          <p:nvPr/>
        </p:nvSpPr>
        <p:spPr bwMode="auto">
          <a:xfrm>
            <a:off x="4841763" y="3157454"/>
            <a:ext cx="27103" cy="701281"/>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101" name="Line 58"/>
          <p:cNvSpPr>
            <a:spLocks noChangeShapeType="1"/>
          </p:cNvSpPr>
          <p:nvPr/>
        </p:nvSpPr>
        <p:spPr bwMode="auto">
          <a:xfrm flipH="1">
            <a:off x="4847598" y="4491792"/>
            <a:ext cx="10868" cy="834929"/>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102" name="Line 60"/>
          <p:cNvSpPr>
            <a:spLocks noChangeShapeType="1"/>
          </p:cNvSpPr>
          <p:nvPr/>
        </p:nvSpPr>
        <p:spPr bwMode="auto">
          <a:xfrm>
            <a:off x="7284445" y="4474855"/>
            <a:ext cx="0" cy="440413"/>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endParaRPr lang="zh-CN" altLang="en-US" sz="1800" b="1">
              <a:latin typeface="+mj-ea"/>
              <a:ea typeface="+mj-ea"/>
            </a:endParaRPr>
          </a:p>
        </p:txBody>
      </p:sp>
      <p:sp>
        <p:nvSpPr>
          <p:cNvPr id="103" name="Line 61"/>
          <p:cNvSpPr>
            <a:spLocks noChangeShapeType="1"/>
          </p:cNvSpPr>
          <p:nvPr/>
        </p:nvSpPr>
        <p:spPr bwMode="auto">
          <a:xfrm>
            <a:off x="10728654" y="4474855"/>
            <a:ext cx="6630" cy="851866"/>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104" name="Line 62"/>
          <p:cNvSpPr>
            <a:spLocks noChangeShapeType="1"/>
          </p:cNvSpPr>
          <p:nvPr/>
        </p:nvSpPr>
        <p:spPr bwMode="auto">
          <a:xfrm>
            <a:off x="10621600" y="3157454"/>
            <a:ext cx="10742" cy="710491"/>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105" name="Line 63"/>
          <p:cNvSpPr>
            <a:spLocks noChangeShapeType="1"/>
          </p:cNvSpPr>
          <p:nvPr/>
        </p:nvSpPr>
        <p:spPr bwMode="auto">
          <a:xfrm>
            <a:off x="10600456" y="2123311"/>
            <a:ext cx="0" cy="325834"/>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endParaRPr lang="zh-CN" altLang="en-US" sz="1800" b="1">
              <a:latin typeface="+mj-ea"/>
              <a:ea typeface="+mj-ea"/>
            </a:endParaRPr>
          </a:p>
        </p:txBody>
      </p:sp>
      <p:sp>
        <p:nvSpPr>
          <p:cNvPr id="106" name="Text Box 67"/>
          <p:cNvSpPr txBox="1">
            <a:spLocks noChangeArrowheads="1"/>
          </p:cNvSpPr>
          <p:nvPr/>
        </p:nvSpPr>
        <p:spPr bwMode="auto">
          <a:xfrm>
            <a:off x="4315594" y="1725465"/>
            <a:ext cx="528079" cy="9037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信件</a:t>
            </a:r>
          </a:p>
        </p:txBody>
      </p:sp>
      <p:sp>
        <p:nvSpPr>
          <p:cNvPr id="107" name="Text Box 68"/>
          <p:cNvSpPr txBox="1">
            <a:spLocks noChangeArrowheads="1"/>
          </p:cNvSpPr>
          <p:nvPr/>
        </p:nvSpPr>
        <p:spPr bwMode="auto">
          <a:xfrm>
            <a:off x="4319553" y="3048794"/>
            <a:ext cx="446585" cy="9037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邮包</a:t>
            </a:r>
          </a:p>
        </p:txBody>
      </p:sp>
      <p:sp>
        <p:nvSpPr>
          <p:cNvPr id="108" name="Text Box 69"/>
          <p:cNvSpPr txBox="1">
            <a:spLocks noChangeArrowheads="1"/>
          </p:cNvSpPr>
          <p:nvPr/>
        </p:nvSpPr>
        <p:spPr bwMode="auto">
          <a:xfrm>
            <a:off x="4375045" y="4474855"/>
            <a:ext cx="335600" cy="9037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货物</a:t>
            </a:r>
          </a:p>
        </p:txBody>
      </p:sp>
      <p:sp>
        <p:nvSpPr>
          <p:cNvPr id="112" name="Text Box 73"/>
          <p:cNvSpPr txBox="1">
            <a:spLocks noChangeArrowheads="1"/>
          </p:cNvSpPr>
          <p:nvPr/>
        </p:nvSpPr>
        <p:spPr bwMode="auto">
          <a:xfrm>
            <a:off x="6215677" y="3746205"/>
            <a:ext cx="655249" cy="488201"/>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a:latin typeface="+mj-ea"/>
                <a:ea typeface="+mj-ea"/>
              </a:rPr>
              <a:t>邮包</a:t>
            </a:r>
          </a:p>
        </p:txBody>
      </p:sp>
      <p:sp>
        <p:nvSpPr>
          <p:cNvPr id="113" name="Text Box 74"/>
          <p:cNvSpPr txBox="1">
            <a:spLocks noChangeArrowheads="1"/>
          </p:cNvSpPr>
          <p:nvPr/>
        </p:nvSpPr>
        <p:spPr bwMode="auto">
          <a:xfrm>
            <a:off x="8890382" y="3746205"/>
            <a:ext cx="655249" cy="488201"/>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a:latin typeface="+mj-ea"/>
                <a:ea typeface="+mj-ea"/>
              </a:rPr>
              <a:t>邮包</a:t>
            </a:r>
          </a:p>
        </p:txBody>
      </p:sp>
      <p:sp>
        <p:nvSpPr>
          <p:cNvPr id="114" name="Text Box 75"/>
          <p:cNvSpPr txBox="1">
            <a:spLocks noChangeArrowheads="1"/>
          </p:cNvSpPr>
          <p:nvPr/>
        </p:nvSpPr>
        <p:spPr bwMode="auto">
          <a:xfrm>
            <a:off x="5952951" y="5657182"/>
            <a:ext cx="655249" cy="488201"/>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货物</a:t>
            </a:r>
          </a:p>
        </p:txBody>
      </p:sp>
      <p:sp>
        <p:nvSpPr>
          <p:cNvPr id="115" name="Text Box 76"/>
          <p:cNvSpPr txBox="1">
            <a:spLocks noChangeArrowheads="1"/>
          </p:cNvSpPr>
          <p:nvPr/>
        </p:nvSpPr>
        <p:spPr bwMode="auto">
          <a:xfrm>
            <a:off x="8925711" y="5691169"/>
            <a:ext cx="655249" cy="488201"/>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货物</a:t>
            </a:r>
          </a:p>
        </p:txBody>
      </p:sp>
      <p:sp>
        <p:nvSpPr>
          <p:cNvPr id="116" name="Text Box 77"/>
          <p:cNvSpPr txBox="1">
            <a:spLocks noChangeArrowheads="1"/>
          </p:cNvSpPr>
          <p:nvPr/>
        </p:nvSpPr>
        <p:spPr bwMode="auto">
          <a:xfrm>
            <a:off x="5983728" y="6235913"/>
            <a:ext cx="655249" cy="439278"/>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火车</a:t>
            </a:r>
          </a:p>
        </p:txBody>
      </p:sp>
      <p:sp>
        <p:nvSpPr>
          <p:cNvPr id="117" name="Text Box 78"/>
          <p:cNvSpPr txBox="1">
            <a:spLocks noChangeArrowheads="1"/>
          </p:cNvSpPr>
          <p:nvPr/>
        </p:nvSpPr>
        <p:spPr bwMode="auto">
          <a:xfrm>
            <a:off x="9139233" y="6208131"/>
            <a:ext cx="655249" cy="439278"/>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汽车</a:t>
            </a:r>
          </a:p>
        </p:txBody>
      </p:sp>
      <p:sp>
        <p:nvSpPr>
          <p:cNvPr id="118" name="Line 79"/>
          <p:cNvSpPr>
            <a:spLocks noChangeShapeType="1"/>
          </p:cNvSpPr>
          <p:nvPr/>
        </p:nvSpPr>
        <p:spPr bwMode="auto">
          <a:xfrm>
            <a:off x="4847598" y="5939472"/>
            <a:ext cx="0" cy="309722"/>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endParaRPr lang="zh-CN" altLang="en-US" sz="1800" b="1">
              <a:latin typeface="+mj-ea"/>
              <a:ea typeface="+mj-ea"/>
            </a:endParaRPr>
          </a:p>
        </p:txBody>
      </p:sp>
      <p:sp>
        <p:nvSpPr>
          <p:cNvPr id="119" name="Line 80"/>
          <p:cNvSpPr>
            <a:spLocks noChangeShapeType="1"/>
          </p:cNvSpPr>
          <p:nvPr/>
        </p:nvSpPr>
        <p:spPr bwMode="auto">
          <a:xfrm>
            <a:off x="4841763" y="6249194"/>
            <a:ext cx="2364775"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endParaRPr lang="zh-CN" altLang="en-US" sz="1800" b="1">
              <a:latin typeface="+mj-ea"/>
              <a:ea typeface="+mj-ea"/>
            </a:endParaRPr>
          </a:p>
        </p:txBody>
      </p:sp>
      <p:sp>
        <p:nvSpPr>
          <p:cNvPr id="120" name="Line 81"/>
          <p:cNvSpPr>
            <a:spLocks noChangeShapeType="1"/>
          </p:cNvSpPr>
          <p:nvPr/>
        </p:nvSpPr>
        <p:spPr bwMode="auto">
          <a:xfrm flipV="1">
            <a:off x="7219070" y="5939472"/>
            <a:ext cx="0" cy="30972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endParaRPr lang="zh-CN" altLang="en-US" sz="1800" b="1">
              <a:latin typeface="+mj-ea"/>
              <a:ea typeface="+mj-ea"/>
            </a:endParaRPr>
          </a:p>
        </p:txBody>
      </p:sp>
      <p:sp>
        <p:nvSpPr>
          <p:cNvPr id="121" name="Line 82"/>
          <p:cNvSpPr>
            <a:spLocks noChangeShapeType="1"/>
          </p:cNvSpPr>
          <p:nvPr/>
        </p:nvSpPr>
        <p:spPr bwMode="auto">
          <a:xfrm>
            <a:off x="8355978" y="5951802"/>
            <a:ext cx="0" cy="309722"/>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endParaRPr lang="zh-CN" altLang="en-US" sz="1800" b="1">
              <a:latin typeface="+mj-ea"/>
              <a:ea typeface="+mj-ea"/>
            </a:endParaRPr>
          </a:p>
        </p:txBody>
      </p:sp>
      <p:sp>
        <p:nvSpPr>
          <p:cNvPr id="122" name="Line 83"/>
          <p:cNvSpPr>
            <a:spLocks noChangeShapeType="1"/>
          </p:cNvSpPr>
          <p:nvPr/>
        </p:nvSpPr>
        <p:spPr bwMode="auto">
          <a:xfrm>
            <a:off x="8355978" y="6261524"/>
            <a:ext cx="2379306"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endParaRPr lang="zh-CN" altLang="en-US" sz="1800" b="1">
              <a:latin typeface="+mj-ea"/>
              <a:ea typeface="+mj-ea"/>
            </a:endParaRPr>
          </a:p>
        </p:txBody>
      </p:sp>
      <p:sp>
        <p:nvSpPr>
          <p:cNvPr id="123" name="Line 84"/>
          <p:cNvSpPr>
            <a:spLocks noChangeShapeType="1"/>
          </p:cNvSpPr>
          <p:nvPr/>
        </p:nvSpPr>
        <p:spPr bwMode="auto">
          <a:xfrm flipV="1">
            <a:off x="10735283" y="5951802"/>
            <a:ext cx="0" cy="30972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endParaRPr lang="zh-CN" altLang="en-US" sz="1800" b="1">
              <a:latin typeface="+mj-ea"/>
              <a:ea typeface="+mj-ea"/>
            </a:endParaRPr>
          </a:p>
        </p:txBody>
      </p:sp>
      <p:sp>
        <p:nvSpPr>
          <p:cNvPr id="124" name="Text Box 85"/>
          <p:cNvSpPr txBox="1">
            <a:spLocks noChangeArrowheads="1"/>
          </p:cNvSpPr>
          <p:nvPr/>
        </p:nvSpPr>
        <p:spPr bwMode="auto">
          <a:xfrm>
            <a:off x="6392251" y="4514875"/>
            <a:ext cx="655249" cy="488201"/>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货物</a:t>
            </a:r>
          </a:p>
        </p:txBody>
      </p:sp>
      <p:sp>
        <p:nvSpPr>
          <p:cNvPr id="125" name="Text Box 86"/>
          <p:cNvSpPr txBox="1">
            <a:spLocks noChangeArrowheads="1"/>
          </p:cNvSpPr>
          <p:nvPr/>
        </p:nvSpPr>
        <p:spPr bwMode="auto">
          <a:xfrm>
            <a:off x="8559698" y="4438504"/>
            <a:ext cx="655249" cy="488201"/>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pPr>
            <a:r>
              <a:rPr kumimoji="1" lang="zh-CN" altLang="en-US" sz="1800" b="1" dirty="0">
                <a:latin typeface="+mj-ea"/>
                <a:ea typeface="+mj-ea"/>
              </a:rPr>
              <a:t>货物</a:t>
            </a:r>
          </a:p>
        </p:txBody>
      </p:sp>
      <p:grpSp>
        <p:nvGrpSpPr>
          <p:cNvPr id="126" name="Group 647"/>
          <p:cNvGrpSpPr>
            <a:grpSpLocks noChangeAspect="1"/>
          </p:cNvGrpSpPr>
          <p:nvPr/>
        </p:nvGrpSpPr>
        <p:grpSpPr bwMode="auto">
          <a:xfrm flipH="1">
            <a:off x="3718882" y="1369589"/>
            <a:ext cx="381334" cy="390285"/>
            <a:chOff x="3161" y="1632"/>
            <a:chExt cx="1207" cy="1398"/>
          </a:xfrm>
        </p:grpSpPr>
        <p:grpSp>
          <p:nvGrpSpPr>
            <p:cNvPr id="127" name="Group 648"/>
            <p:cNvGrpSpPr>
              <a:grpSpLocks/>
            </p:cNvGrpSpPr>
            <p:nvPr/>
          </p:nvGrpSpPr>
          <p:grpSpPr bwMode="auto">
            <a:xfrm>
              <a:off x="3161" y="1632"/>
              <a:ext cx="1207" cy="1398"/>
              <a:chOff x="3161" y="2497"/>
              <a:chExt cx="501" cy="533"/>
            </a:xfrm>
          </p:grpSpPr>
          <p:sp>
            <p:nvSpPr>
              <p:cNvPr id="129" name="Freeform 649"/>
              <p:cNvSpPr>
                <a:spLocks/>
              </p:cNvSpPr>
              <p:nvPr/>
            </p:nvSpPr>
            <p:spPr bwMode="auto">
              <a:xfrm>
                <a:off x="3168" y="2592"/>
                <a:ext cx="338" cy="438"/>
              </a:xfrm>
              <a:custGeom>
                <a:avLst/>
                <a:gdLst>
                  <a:gd name="T0" fmla="*/ 1 w 676"/>
                  <a:gd name="T1" fmla="*/ 1 h 876"/>
                  <a:gd name="T2" fmla="*/ 1 w 676"/>
                  <a:gd name="T3" fmla="*/ 1 h 876"/>
                  <a:gd name="T4" fmla="*/ 1 w 676"/>
                  <a:gd name="T5" fmla="*/ 1 h 876"/>
                  <a:gd name="T6" fmla="*/ 1 w 676"/>
                  <a:gd name="T7" fmla="*/ 1 h 876"/>
                  <a:gd name="T8" fmla="*/ 1 w 676"/>
                  <a:gd name="T9" fmla="*/ 1 h 876"/>
                  <a:gd name="T10" fmla="*/ 1 w 676"/>
                  <a:gd name="T11" fmla="*/ 1 h 876"/>
                  <a:gd name="T12" fmla="*/ 1 w 676"/>
                  <a:gd name="T13" fmla="*/ 1 h 876"/>
                  <a:gd name="T14" fmla="*/ 1 w 676"/>
                  <a:gd name="T15" fmla="*/ 1 h 876"/>
                  <a:gd name="T16" fmla="*/ 1 w 676"/>
                  <a:gd name="T17" fmla="*/ 1 h 876"/>
                  <a:gd name="T18" fmla="*/ 1 w 676"/>
                  <a:gd name="T19" fmla="*/ 1 h 876"/>
                  <a:gd name="T20" fmla="*/ 1 w 676"/>
                  <a:gd name="T21" fmla="*/ 1 h 876"/>
                  <a:gd name="T22" fmla="*/ 1 w 676"/>
                  <a:gd name="T23" fmla="*/ 1 h 876"/>
                  <a:gd name="T24" fmla="*/ 1 w 676"/>
                  <a:gd name="T25" fmla="*/ 1 h 876"/>
                  <a:gd name="T26" fmla="*/ 1 w 676"/>
                  <a:gd name="T27" fmla="*/ 1 h 876"/>
                  <a:gd name="T28" fmla="*/ 1 w 676"/>
                  <a:gd name="T29" fmla="*/ 1 h 876"/>
                  <a:gd name="T30" fmla="*/ 1 w 676"/>
                  <a:gd name="T31" fmla="*/ 1 h 876"/>
                  <a:gd name="T32" fmla="*/ 1 w 676"/>
                  <a:gd name="T33" fmla="*/ 1 h 876"/>
                  <a:gd name="T34" fmla="*/ 1 w 676"/>
                  <a:gd name="T35" fmla="*/ 1 h 876"/>
                  <a:gd name="T36" fmla="*/ 1 w 676"/>
                  <a:gd name="T37" fmla="*/ 1 h 876"/>
                  <a:gd name="T38" fmla="*/ 1 w 676"/>
                  <a:gd name="T39" fmla="*/ 1 h 876"/>
                  <a:gd name="T40" fmla="*/ 1 w 676"/>
                  <a:gd name="T41" fmla="*/ 1 h 876"/>
                  <a:gd name="T42" fmla="*/ 1 w 676"/>
                  <a:gd name="T43" fmla="*/ 1 h 876"/>
                  <a:gd name="T44" fmla="*/ 1 w 676"/>
                  <a:gd name="T45" fmla="*/ 1 h 876"/>
                  <a:gd name="T46" fmla="*/ 1 w 676"/>
                  <a:gd name="T47" fmla="*/ 1 h 876"/>
                  <a:gd name="T48" fmla="*/ 1 w 676"/>
                  <a:gd name="T49" fmla="*/ 1 h 876"/>
                  <a:gd name="T50" fmla="*/ 1 w 676"/>
                  <a:gd name="T51" fmla="*/ 1 h 876"/>
                  <a:gd name="T52" fmla="*/ 1 w 676"/>
                  <a:gd name="T53" fmla="*/ 1 h 876"/>
                  <a:gd name="T54" fmla="*/ 1 w 676"/>
                  <a:gd name="T55" fmla="*/ 1 h 876"/>
                  <a:gd name="T56" fmla="*/ 1 w 676"/>
                  <a:gd name="T57" fmla="*/ 1 h 876"/>
                  <a:gd name="T58" fmla="*/ 1 w 676"/>
                  <a:gd name="T59" fmla="*/ 1 h 876"/>
                  <a:gd name="T60" fmla="*/ 1 w 676"/>
                  <a:gd name="T61" fmla="*/ 1 h 876"/>
                  <a:gd name="T62" fmla="*/ 1 w 676"/>
                  <a:gd name="T63" fmla="*/ 1 h 876"/>
                  <a:gd name="T64" fmla="*/ 1 w 676"/>
                  <a:gd name="T65" fmla="*/ 1 h 876"/>
                  <a:gd name="T66" fmla="*/ 1 w 676"/>
                  <a:gd name="T67" fmla="*/ 1 h 876"/>
                  <a:gd name="T68" fmla="*/ 1 w 676"/>
                  <a:gd name="T69" fmla="*/ 1 h 876"/>
                  <a:gd name="T70" fmla="*/ 1 w 676"/>
                  <a:gd name="T71" fmla="*/ 1 h 876"/>
                  <a:gd name="T72" fmla="*/ 1 w 676"/>
                  <a:gd name="T73" fmla="*/ 1 h 876"/>
                  <a:gd name="T74" fmla="*/ 1 w 676"/>
                  <a:gd name="T75" fmla="*/ 1 h 876"/>
                  <a:gd name="T76" fmla="*/ 1 w 676"/>
                  <a:gd name="T77" fmla="*/ 1 h 876"/>
                  <a:gd name="T78" fmla="*/ 1 w 676"/>
                  <a:gd name="T79" fmla="*/ 1 h 876"/>
                  <a:gd name="T80" fmla="*/ 1 w 676"/>
                  <a:gd name="T81" fmla="*/ 1 h 876"/>
                  <a:gd name="T82" fmla="*/ 1 w 676"/>
                  <a:gd name="T83" fmla="*/ 1 h 876"/>
                  <a:gd name="T84" fmla="*/ 1 w 676"/>
                  <a:gd name="T85" fmla="*/ 1 h 876"/>
                  <a:gd name="T86" fmla="*/ 1 w 676"/>
                  <a:gd name="T87" fmla="*/ 1 h 876"/>
                  <a:gd name="T88" fmla="*/ 1 w 676"/>
                  <a:gd name="T89" fmla="*/ 1 h 876"/>
                  <a:gd name="T90" fmla="*/ 1 w 676"/>
                  <a:gd name="T91" fmla="*/ 1 h 876"/>
                  <a:gd name="T92" fmla="*/ 1 w 676"/>
                  <a:gd name="T93" fmla="*/ 1 h 8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76"/>
                  <a:gd name="T142" fmla="*/ 0 h 876"/>
                  <a:gd name="T143" fmla="*/ 676 w 676"/>
                  <a:gd name="T144" fmla="*/ 876 h 8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76" h="876">
                    <a:moveTo>
                      <a:pt x="521" y="464"/>
                    </a:moveTo>
                    <a:lnTo>
                      <a:pt x="531" y="433"/>
                    </a:lnTo>
                    <a:lnTo>
                      <a:pt x="538" y="402"/>
                    </a:lnTo>
                    <a:lnTo>
                      <a:pt x="541" y="368"/>
                    </a:lnTo>
                    <a:lnTo>
                      <a:pt x="542" y="335"/>
                    </a:lnTo>
                    <a:lnTo>
                      <a:pt x="541" y="300"/>
                    </a:lnTo>
                    <a:lnTo>
                      <a:pt x="536" y="267"/>
                    </a:lnTo>
                    <a:lnTo>
                      <a:pt x="529" y="235"/>
                    </a:lnTo>
                    <a:lnTo>
                      <a:pt x="521" y="205"/>
                    </a:lnTo>
                    <a:lnTo>
                      <a:pt x="510" y="175"/>
                    </a:lnTo>
                    <a:lnTo>
                      <a:pt x="496" y="147"/>
                    </a:lnTo>
                    <a:lnTo>
                      <a:pt x="480" y="122"/>
                    </a:lnTo>
                    <a:lnTo>
                      <a:pt x="463" y="97"/>
                    </a:lnTo>
                    <a:lnTo>
                      <a:pt x="444" y="76"/>
                    </a:lnTo>
                    <a:lnTo>
                      <a:pt x="422" y="57"/>
                    </a:lnTo>
                    <a:lnTo>
                      <a:pt x="400" y="40"/>
                    </a:lnTo>
                    <a:lnTo>
                      <a:pt x="377" y="26"/>
                    </a:lnTo>
                    <a:lnTo>
                      <a:pt x="352" y="15"/>
                    </a:lnTo>
                    <a:lnTo>
                      <a:pt x="326" y="6"/>
                    </a:lnTo>
                    <a:lnTo>
                      <a:pt x="299" y="1"/>
                    </a:lnTo>
                    <a:lnTo>
                      <a:pt x="271" y="0"/>
                    </a:lnTo>
                    <a:lnTo>
                      <a:pt x="244" y="1"/>
                    </a:lnTo>
                    <a:lnTo>
                      <a:pt x="217" y="6"/>
                    </a:lnTo>
                    <a:lnTo>
                      <a:pt x="191" y="15"/>
                    </a:lnTo>
                    <a:lnTo>
                      <a:pt x="166" y="26"/>
                    </a:lnTo>
                    <a:lnTo>
                      <a:pt x="142" y="40"/>
                    </a:lnTo>
                    <a:lnTo>
                      <a:pt x="119" y="57"/>
                    </a:lnTo>
                    <a:lnTo>
                      <a:pt x="99" y="76"/>
                    </a:lnTo>
                    <a:lnTo>
                      <a:pt x="79" y="97"/>
                    </a:lnTo>
                    <a:lnTo>
                      <a:pt x="62" y="122"/>
                    </a:lnTo>
                    <a:lnTo>
                      <a:pt x="46" y="147"/>
                    </a:lnTo>
                    <a:lnTo>
                      <a:pt x="33" y="175"/>
                    </a:lnTo>
                    <a:lnTo>
                      <a:pt x="22" y="205"/>
                    </a:lnTo>
                    <a:lnTo>
                      <a:pt x="12" y="235"/>
                    </a:lnTo>
                    <a:lnTo>
                      <a:pt x="5" y="267"/>
                    </a:lnTo>
                    <a:lnTo>
                      <a:pt x="1" y="300"/>
                    </a:lnTo>
                    <a:lnTo>
                      <a:pt x="0" y="335"/>
                    </a:lnTo>
                    <a:lnTo>
                      <a:pt x="1" y="369"/>
                    </a:lnTo>
                    <a:lnTo>
                      <a:pt x="4" y="402"/>
                    </a:lnTo>
                    <a:lnTo>
                      <a:pt x="11" y="434"/>
                    </a:lnTo>
                    <a:lnTo>
                      <a:pt x="19" y="465"/>
                    </a:lnTo>
                    <a:lnTo>
                      <a:pt x="30" y="494"/>
                    </a:lnTo>
                    <a:lnTo>
                      <a:pt x="42" y="521"/>
                    </a:lnTo>
                    <a:lnTo>
                      <a:pt x="57" y="548"/>
                    </a:lnTo>
                    <a:lnTo>
                      <a:pt x="73" y="571"/>
                    </a:lnTo>
                    <a:lnTo>
                      <a:pt x="91" y="593"/>
                    </a:lnTo>
                    <a:lnTo>
                      <a:pt x="111" y="612"/>
                    </a:lnTo>
                    <a:lnTo>
                      <a:pt x="132" y="630"/>
                    </a:lnTo>
                    <a:lnTo>
                      <a:pt x="155" y="644"/>
                    </a:lnTo>
                    <a:lnTo>
                      <a:pt x="179" y="655"/>
                    </a:lnTo>
                    <a:lnTo>
                      <a:pt x="205" y="663"/>
                    </a:lnTo>
                    <a:lnTo>
                      <a:pt x="231" y="668"/>
                    </a:lnTo>
                    <a:lnTo>
                      <a:pt x="259" y="670"/>
                    </a:lnTo>
                    <a:lnTo>
                      <a:pt x="265" y="670"/>
                    </a:lnTo>
                    <a:lnTo>
                      <a:pt x="270" y="669"/>
                    </a:lnTo>
                    <a:lnTo>
                      <a:pt x="277" y="669"/>
                    </a:lnTo>
                    <a:lnTo>
                      <a:pt x="283" y="668"/>
                    </a:lnTo>
                    <a:lnTo>
                      <a:pt x="290" y="667"/>
                    </a:lnTo>
                    <a:lnTo>
                      <a:pt x="296" y="665"/>
                    </a:lnTo>
                    <a:lnTo>
                      <a:pt x="301" y="664"/>
                    </a:lnTo>
                    <a:lnTo>
                      <a:pt x="307" y="663"/>
                    </a:lnTo>
                    <a:lnTo>
                      <a:pt x="276" y="778"/>
                    </a:lnTo>
                    <a:lnTo>
                      <a:pt x="278" y="781"/>
                    </a:lnTo>
                    <a:lnTo>
                      <a:pt x="285" y="786"/>
                    </a:lnTo>
                    <a:lnTo>
                      <a:pt x="298" y="797"/>
                    </a:lnTo>
                    <a:lnTo>
                      <a:pt x="313" y="808"/>
                    </a:lnTo>
                    <a:lnTo>
                      <a:pt x="333" y="822"/>
                    </a:lnTo>
                    <a:lnTo>
                      <a:pt x="356" y="837"/>
                    </a:lnTo>
                    <a:lnTo>
                      <a:pt x="381" y="852"/>
                    </a:lnTo>
                    <a:lnTo>
                      <a:pt x="410" y="866"/>
                    </a:lnTo>
                    <a:lnTo>
                      <a:pt x="425" y="872"/>
                    </a:lnTo>
                    <a:lnTo>
                      <a:pt x="440" y="875"/>
                    </a:lnTo>
                    <a:lnTo>
                      <a:pt x="456" y="876"/>
                    </a:lnTo>
                    <a:lnTo>
                      <a:pt x="471" y="875"/>
                    </a:lnTo>
                    <a:lnTo>
                      <a:pt x="487" y="873"/>
                    </a:lnTo>
                    <a:lnTo>
                      <a:pt x="502" y="869"/>
                    </a:lnTo>
                    <a:lnTo>
                      <a:pt x="517" y="865"/>
                    </a:lnTo>
                    <a:lnTo>
                      <a:pt x="531" y="859"/>
                    </a:lnTo>
                    <a:lnTo>
                      <a:pt x="544" y="853"/>
                    </a:lnTo>
                    <a:lnTo>
                      <a:pt x="558" y="846"/>
                    </a:lnTo>
                    <a:lnTo>
                      <a:pt x="571" y="839"/>
                    </a:lnTo>
                    <a:lnTo>
                      <a:pt x="582" y="834"/>
                    </a:lnTo>
                    <a:lnTo>
                      <a:pt x="593" y="828"/>
                    </a:lnTo>
                    <a:lnTo>
                      <a:pt x="602" y="823"/>
                    </a:lnTo>
                    <a:lnTo>
                      <a:pt x="610" y="819"/>
                    </a:lnTo>
                    <a:lnTo>
                      <a:pt x="617" y="816"/>
                    </a:lnTo>
                    <a:lnTo>
                      <a:pt x="629" y="809"/>
                    </a:lnTo>
                    <a:lnTo>
                      <a:pt x="640" y="799"/>
                    </a:lnTo>
                    <a:lnTo>
                      <a:pt x="649" y="785"/>
                    </a:lnTo>
                    <a:lnTo>
                      <a:pt x="658" y="770"/>
                    </a:lnTo>
                    <a:lnTo>
                      <a:pt x="665" y="755"/>
                    </a:lnTo>
                    <a:lnTo>
                      <a:pt x="671" y="743"/>
                    </a:lnTo>
                    <a:lnTo>
                      <a:pt x="675" y="735"/>
                    </a:lnTo>
                    <a:lnTo>
                      <a:pt x="676" y="731"/>
                    </a:lnTo>
                    <a:lnTo>
                      <a:pt x="521" y="464"/>
                    </a:lnTo>
                    <a:close/>
                  </a:path>
                </a:pathLst>
              </a:custGeom>
              <a:solidFill>
                <a:srgbClr val="F2CCB2"/>
              </a:solidFill>
              <a:ln w="9525">
                <a:solidFill>
                  <a:srgbClr val="000000"/>
                </a:solidFill>
                <a:round/>
                <a:headEnd/>
                <a:tailEnd/>
              </a:ln>
              <a:extLst/>
            </p:spPr>
            <p:txBody>
              <a:bodyPr/>
              <a:lstStyle/>
              <a:p>
                <a:pPr>
                  <a:lnSpc>
                    <a:spcPct val="150000"/>
                  </a:lnSpc>
                </a:pPr>
                <a:endParaRPr lang="zh-CN" altLang="en-US" sz="2000" b="1">
                  <a:ea typeface="黑体" panose="02010609060101010101" pitchFamily="49" charset="-122"/>
                </a:endParaRPr>
              </a:p>
            </p:txBody>
          </p:sp>
          <p:sp>
            <p:nvSpPr>
              <p:cNvPr id="130" name="Freeform 650"/>
              <p:cNvSpPr>
                <a:spLocks/>
              </p:cNvSpPr>
              <p:nvPr/>
            </p:nvSpPr>
            <p:spPr bwMode="auto">
              <a:xfrm>
                <a:off x="3171" y="2497"/>
                <a:ext cx="491" cy="398"/>
              </a:xfrm>
              <a:custGeom>
                <a:avLst/>
                <a:gdLst>
                  <a:gd name="T0" fmla="*/ 0 w 983"/>
                  <a:gd name="T1" fmla="*/ 0 h 798"/>
                  <a:gd name="T2" fmla="*/ 0 w 983"/>
                  <a:gd name="T3" fmla="*/ 0 h 798"/>
                  <a:gd name="T4" fmla="*/ 0 w 983"/>
                  <a:gd name="T5" fmla="*/ 0 h 798"/>
                  <a:gd name="T6" fmla="*/ 0 w 983"/>
                  <a:gd name="T7" fmla="*/ 0 h 798"/>
                  <a:gd name="T8" fmla="*/ 0 w 983"/>
                  <a:gd name="T9" fmla="*/ 0 h 798"/>
                  <a:gd name="T10" fmla="*/ 0 w 983"/>
                  <a:gd name="T11" fmla="*/ 0 h 798"/>
                  <a:gd name="T12" fmla="*/ 0 w 983"/>
                  <a:gd name="T13" fmla="*/ 0 h 798"/>
                  <a:gd name="T14" fmla="*/ 0 w 983"/>
                  <a:gd name="T15" fmla="*/ 0 h 798"/>
                  <a:gd name="T16" fmla="*/ 0 w 983"/>
                  <a:gd name="T17" fmla="*/ 0 h 798"/>
                  <a:gd name="T18" fmla="*/ 0 w 983"/>
                  <a:gd name="T19" fmla="*/ 0 h 798"/>
                  <a:gd name="T20" fmla="*/ 0 w 983"/>
                  <a:gd name="T21" fmla="*/ 0 h 798"/>
                  <a:gd name="T22" fmla="*/ 0 w 983"/>
                  <a:gd name="T23" fmla="*/ 0 h 798"/>
                  <a:gd name="T24" fmla="*/ 0 w 983"/>
                  <a:gd name="T25" fmla="*/ 0 h 798"/>
                  <a:gd name="T26" fmla="*/ 0 w 983"/>
                  <a:gd name="T27" fmla="*/ 0 h 798"/>
                  <a:gd name="T28" fmla="*/ 0 w 983"/>
                  <a:gd name="T29" fmla="*/ 0 h 798"/>
                  <a:gd name="T30" fmla="*/ 0 w 983"/>
                  <a:gd name="T31" fmla="*/ 0 h 798"/>
                  <a:gd name="T32" fmla="*/ 0 w 983"/>
                  <a:gd name="T33" fmla="*/ 0 h 798"/>
                  <a:gd name="T34" fmla="*/ 0 w 983"/>
                  <a:gd name="T35" fmla="*/ 0 h 798"/>
                  <a:gd name="T36" fmla="*/ 0 w 983"/>
                  <a:gd name="T37" fmla="*/ 0 h 798"/>
                  <a:gd name="T38" fmla="*/ 0 w 983"/>
                  <a:gd name="T39" fmla="*/ 0 h 798"/>
                  <a:gd name="T40" fmla="*/ 0 w 983"/>
                  <a:gd name="T41" fmla="*/ 0 h 798"/>
                  <a:gd name="T42" fmla="*/ 0 w 983"/>
                  <a:gd name="T43" fmla="*/ 0 h 798"/>
                  <a:gd name="T44" fmla="*/ 0 w 983"/>
                  <a:gd name="T45" fmla="*/ 0 h 798"/>
                  <a:gd name="T46" fmla="*/ 0 w 983"/>
                  <a:gd name="T47" fmla="*/ 0 h 798"/>
                  <a:gd name="T48" fmla="*/ 0 w 983"/>
                  <a:gd name="T49" fmla="*/ 0 h 798"/>
                  <a:gd name="T50" fmla="*/ 0 w 983"/>
                  <a:gd name="T51" fmla="*/ 0 h 798"/>
                  <a:gd name="T52" fmla="*/ 0 w 983"/>
                  <a:gd name="T53" fmla="*/ 0 h 798"/>
                  <a:gd name="T54" fmla="*/ 0 w 983"/>
                  <a:gd name="T55" fmla="*/ 0 h 798"/>
                  <a:gd name="T56" fmla="*/ 0 w 983"/>
                  <a:gd name="T57" fmla="*/ 0 h 798"/>
                  <a:gd name="T58" fmla="*/ 0 w 983"/>
                  <a:gd name="T59" fmla="*/ 0 h 798"/>
                  <a:gd name="T60" fmla="*/ 0 w 983"/>
                  <a:gd name="T61" fmla="*/ 0 h 798"/>
                  <a:gd name="T62" fmla="*/ 0 w 983"/>
                  <a:gd name="T63" fmla="*/ 0 h 798"/>
                  <a:gd name="T64" fmla="*/ 0 w 983"/>
                  <a:gd name="T65" fmla="*/ 0 h 798"/>
                  <a:gd name="T66" fmla="*/ 0 w 983"/>
                  <a:gd name="T67" fmla="*/ 0 h 798"/>
                  <a:gd name="T68" fmla="*/ 0 w 983"/>
                  <a:gd name="T69" fmla="*/ 0 h 798"/>
                  <a:gd name="T70" fmla="*/ 0 w 983"/>
                  <a:gd name="T71" fmla="*/ 0 h 798"/>
                  <a:gd name="T72" fmla="*/ 0 w 983"/>
                  <a:gd name="T73" fmla="*/ 0 h 798"/>
                  <a:gd name="T74" fmla="*/ 0 w 983"/>
                  <a:gd name="T75" fmla="*/ 0 h 798"/>
                  <a:gd name="T76" fmla="*/ 0 w 983"/>
                  <a:gd name="T77" fmla="*/ 0 h 798"/>
                  <a:gd name="T78" fmla="*/ 0 w 983"/>
                  <a:gd name="T79" fmla="*/ 0 h 798"/>
                  <a:gd name="T80" fmla="*/ 0 w 983"/>
                  <a:gd name="T81" fmla="*/ 0 h 798"/>
                  <a:gd name="T82" fmla="*/ 0 w 983"/>
                  <a:gd name="T83" fmla="*/ 0 h 798"/>
                  <a:gd name="T84" fmla="*/ 0 w 983"/>
                  <a:gd name="T85" fmla="*/ 0 h 798"/>
                  <a:gd name="T86" fmla="*/ 0 w 983"/>
                  <a:gd name="T87" fmla="*/ 0 h 7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83"/>
                  <a:gd name="T133" fmla="*/ 0 h 798"/>
                  <a:gd name="T134" fmla="*/ 983 w 983"/>
                  <a:gd name="T135" fmla="*/ 798 h 7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83" h="798">
                    <a:moveTo>
                      <a:pt x="982" y="406"/>
                    </a:moveTo>
                    <a:lnTo>
                      <a:pt x="979" y="383"/>
                    </a:lnTo>
                    <a:lnTo>
                      <a:pt x="977" y="361"/>
                    </a:lnTo>
                    <a:lnTo>
                      <a:pt x="972" y="341"/>
                    </a:lnTo>
                    <a:lnTo>
                      <a:pt x="968" y="322"/>
                    </a:lnTo>
                    <a:lnTo>
                      <a:pt x="962" y="303"/>
                    </a:lnTo>
                    <a:lnTo>
                      <a:pt x="955" y="287"/>
                    </a:lnTo>
                    <a:lnTo>
                      <a:pt x="948" y="272"/>
                    </a:lnTo>
                    <a:lnTo>
                      <a:pt x="940" y="259"/>
                    </a:lnTo>
                    <a:lnTo>
                      <a:pt x="926" y="238"/>
                    </a:lnTo>
                    <a:lnTo>
                      <a:pt x="914" y="218"/>
                    </a:lnTo>
                    <a:lnTo>
                      <a:pt x="900" y="200"/>
                    </a:lnTo>
                    <a:lnTo>
                      <a:pt x="886" y="184"/>
                    </a:lnTo>
                    <a:lnTo>
                      <a:pt x="870" y="171"/>
                    </a:lnTo>
                    <a:lnTo>
                      <a:pt x="850" y="159"/>
                    </a:lnTo>
                    <a:lnTo>
                      <a:pt x="829" y="150"/>
                    </a:lnTo>
                    <a:lnTo>
                      <a:pt x="803" y="144"/>
                    </a:lnTo>
                    <a:lnTo>
                      <a:pt x="782" y="143"/>
                    </a:lnTo>
                    <a:lnTo>
                      <a:pt x="762" y="144"/>
                    </a:lnTo>
                    <a:lnTo>
                      <a:pt x="741" y="147"/>
                    </a:lnTo>
                    <a:lnTo>
                      <a:pt x="720" y="150"/>
                    </a:lnTo>
                    <a:lnTo>
                      <a:pt x="701" y="155"/>
                    </a:lnTo>
                    <a:lnTo>
                      <a:pt x="682" y="158"/>
                    </a:lnTo>
                    <a:lnTo>
                      <a:pt x="665" y="162"/>
                    </a:lnTo>
                    <a:lnTo>
                      <a:pt x="651" y="164"/>
                    </a:lnTo>
                    <a:lnTo>
                      <a:pt x="638" y="144"/>
                    </a:lnTo>
                    <a:lnTo>
                      <a:pt x="622" y="125"/>
                    </a:lnTo>
                    <a:lnTo>
                      <a:pt x="605" y="105"/>
                    </a:lnTo>
                    <a:lnTo>
                      <a:pt x="586" y="87"/>
                    </a:lnTo>
                    <a:lnTo>
                      <a:pt x="564" y="70"/>
                    </a:lnTo>
                    <a:lnTo>
                      <a:pt x="539" y="53"/>
                    </a:lnTo>
                    <a:lnTo>
                      <a:pt x="514" y="38"/>
                    </a:lnTo>
                    <a:lnTo>
                      <a:pt x="486" y="26"/>
                    </a:lnTo>
                    <a:lnTo>
                      <a:pt x="469" y="19"/>
                    </a:lnTo>
                    <a:lnTo>
                      <a:pt x="451" y="13"/>
                    </a:lnTo>
                    <a:lnTo>
                      <a:pt x="432" y="9"/>
                    </a:lnTo>
                    <a:lnTo>
                      <a:pt x="414" y="5"/>
                    </a:lnTo>
                    <a:lnTo>
                      <a:pt x="395" y="2"/>
                    </a:lnTo>
                    <a:lnTo>
                      <a:pt x="376" y="0"/>
                    </a:lnTo>
                    <a:lnTo>
                      <a:pt x="355" y="0"/>
                    </a:lnTo>
                    <a:lnTo>
                      <a:pt x="336" y="2"/>
                    </a:lnTo>
                    <a:lnTo>
                      <a:pt x="317" y="3"/>
                    </a:lnTo>
                    <a:lnTo>
                      <a:pt x="299" y="5"/>
                    </a:lnTo>
                    <a:lnTo>
                      <a:pt x="281" y="7"/>
                    </a:lnTo>
                    <a:lnTo>
                      <a:pt x="265" y="10"/>
                    </a:lnTo>
                    <a:lnTo>
                      <a:pt x="249" y="12"/>
                    </a:lnTo>
                    <a:lnTo>
                      <a:pt x="233" y="14"/>
                    </a:lnTo>
                    <a:lnTo>
                      <a:pt x="218" y="17"/>
                    </a:lnTo>
                    <a:lnTo>
                      <a:pt x="203" y="20"/>
                    </a:lnTo>
                    <a:lnTo>
                      <a:pt x="189" y="23"/>
                    </a:lnTo>
                    <a:lnTo>
                      <a:pt x="175" y="27"/>
                    </a:lnTo>
                    <a:lnTo>
                      <a:pt x="163" y="30"/>
                    </a:lnTo>
                    <a:lnTo>
                      <a:pt x="150" y="34"/>
                    </a:lnTo>
                    <a:lnTo>
                      <a:pt x="139" y="37"/>
                    </a:lnTo>
                    <a:lnTo>
                      <a:pt x="127" y="42"/>
                    </a:lnTo>
                    <a:lnTo>
                      <a:pt x="117" y="47"/>
                    </a:lnTo>
                    <a:lnTo>
                      <a:pt x="106" y="51"/>
                    </a:lnTo>
                    <a:lnTo>
                      <a:pt x="81" y="65"/>
                    </a:lnTo>
                    <a:lnTo>
                      <a:pt x="59" y="80"/>
                    </a:lnTo>
                    <a:lnTo>
                      <a:pt x="41" y="97"/>
                    </a:lnTo>
                    <a:lnTo>
                      <a:pt x="26" y="116"/>
                    </a:lnTo>
                    <a:lnTo>
                      <a:pt x="14" y="136"/>
                    </a:lnTo>
                    <a:lnTo>
                      <a:pt x="6" y="159"/>
                    </a:lnTo>
                    <a:lnTo>
                      <a:pt x="2" y="184"/>
                    </a:lnTo>
                    <a:lnTo>
                      <a:pt x="0" y="209"/>
                    </a:lnTo>
                    <a:lnTo>
                      <a:pt x="2" y="231"/>
                    </a:lnTo>
                    <a:lnTo>
                      <a:pt x="6" y="252"/>
                    </a:lnTo>
                    <a:lnTo>
                      <a:pt x="13" y="271"/>
                    </a:lnTo>
                    <a:lnTo>
                      <a:pt x="23" y="288"/>
                    </a:lnTo>
                    <a:lnTo>
                      <a:pt x="36" y="305"/>
                    </a:lnTo>
                    <a:lnTo>
                      <a:pt x="51" y="320"/>
                    </a:lnTo>
                    <a:lnTo>
                      <a:pt x="68" y="332"/>
                    </a:lnTo>
                    <a:lnTo>
                      <a:pt x="88" y="344"/>
                    </a:lnTo>
                    <a:lnTo>
                      <a:pt x="110" y="355"/>
                    </a:lnTo>
                    <a:lnTo>
                      <a:pt x="134" y="365"/>
                    </a:lnTo>
                    <a:lnTo>
                      <a:pt x="161" y="374"/>
                    </a:lnTo>
                    <a:lnTo>
                      <a:pt x="189" y="382"/>
                    </a:lnTo>
                    <a:lnTo>
                      <a:pt x="219" y="389"/>
                    </a:lnTo>
                    <a:lnTo>
                      <a:pt x="250" y="394"/>
                    </a:lnTo>
                    <a:lnTo>
                      <a:pt x="285" y="400"/>
                    </a:lnTo>
                    <a:lnTo>
                      <a:pt x="319" y="406"/>
                    </a:lnTo>
                    <a:lnTo>
                      <a:pt x="330" y="408"/>
                    </a:lnTo>
                    <a:lnTo>
                      <a:pt x="344" y="413"/>
                    </a:lnTo>
                    <a:lnTo>
                      <a:pt x="359" y="419"/>
                    </a:lnTo>
                    <a:lnTo>
                      <a:pt x="374" y="427"/>
                    </a:lnTo>
                    <a:lnTo>
                      <a:pt x="386" y="436"/>
                    </a:lnTo>
                    <a:lnTo>
                      <a:pt x="398" y="445"/>
                    </a:lnTo>
                    <a:lnTo>
                      <a:pt x="405" y="456"/>
                    </a:lnTo>
                    <a:lnTo>
                      <a:pt x="407" y="467"/>
                    </a:lnTo>
                    <a:lnTo>
                      <a:pt x="421" y="603"/>
                    </a:lnTo>
                    <a:lnTo>
                      <a:pt x="422" y="606"/>
                    </a:lnTo>
                    <a:lnTo>
                      <a:pt x="427" y="618"/>
                    </a:lnTo>
                    <a:lnTo>
                      <a:pt x="433" y="634"/>
                    </a:lnTo>
                    <a:lnTo>
                      <a:pt x="445" y="655"/>
                    </a:lnTo>
                    <a:lnTo>
                      <a:pt x="458" y="678"/>
                    </a:lnTo>
                    <a:lnTo>
                      <a:pt x="474" y="702"/>
                    </a:lnTo>
                    <a:lnTo>
                      <a:pt x="493" y="725"/>
                    </a:lnTo>
                    <a:lnTo>
                      <a:pt x="516" y="747"/>
                    </a:lnTo>
                    <a:lnTo>
                      <a:pt x="539" y="765"/>
                    </a:lnTo>
                    <a:lnTo>
                      <a:pt x="560" y="779"/>
                    </a:lnTo>
                    <a:lnTo>
                      <a:pt x="579" y="790"/>
                    </a:lnTo>
                    <a:lnTo>
                      <a:pt x="597" y="797"/>
                    </a:lnTo>
                    <a:lnTo>
                      <a:pt x="614" y="798"/>
                    </a:lnTo>
                    <a:lnTo>
                      <a:pt x="630" y="794"/>
                    </a:lnTo>
                    <a:lnTo>
                      <a:pt x="648" y="787"/>
                    </a:lnTo>
                    <a:lnTo>
                      <a:pt x="665" y="774"/>
                    </a:lnTo>
                    <a:lnTo>
                      <a:pt x="680" y="756"/>
                    </a:lnTo>
                    <a:lnTo>
                      <a:pt x="689" y="738"/>
                    </a:lnTo>
                    <a:lnTo>
                      <a:pt x="694" y="718"/>
                    </a:lnTo>
                    <a:lnTo>
                      <a:pt x="696" y="700"/>
                    </a:lnTo>
                    <a:lnTo>
                      <a:pt x="695" y="684"/>
                    </a:lnTo>
                    <a:lnTo>
                      <a:pt x="693" y="670"/>
                    </a:lnTo>
                    <a:lnTo>
                      <a:pt x="691" y="662"/>
                    </a:lnTo>
                    <a:lnTo>
                      <a:pt x="690" y="658"/>
                    </a:lnTo>
                    <a:lnTo>
                      <a:pt x="693" y="661"/>
                    </a:lnTo>
                    <a:lnTo>
                      <a:pt x="700" y="665"/>
                    </a:lnTo>
                    <a:lnTo>
                      <a:pt x="710" y="673"/>
                    </a:lnTo>
                    <a:lnTo>
                      <a:pt x="724" y="681"/>
                    </a:lnTo>
                    <a:lnTo>
                      <a:pt x="739" y="689"/>
                    </a:lnTo>
                    <a:lnTo>
                      <a:pt x="756" y="696"/>
                    </a:lnTo>
                    <a:lnTo>
                      <a:pt x="773" y="701"/>
                    </a:lnTo>
                    <a:lnTo>
                      <a:pt x="791" y="702"/>
                    </a:lnTo>
                    <a:lnTo>
                      <a:pt x="810" y="699"/>
                    </a:lnTo>
                    <a:lnTo>
                      <a:pt x="834" y="689"/>
                    </a:lnTo>
                    <a:lnTo>
                      <a:pt x="860" y="677"/>
                    </a:lnTo>
                    <a:lnTo>
                      <a:pt x="886" y="661"/>
                    </a:lnTo>
                    <a:lnTo>
                      <a:pt x="911" y="639"/>
                    </a:lnTo>
                    <a:lnTo>
                      <a:pt x="934" y="613"/>
                    </a:lnTo>
                    <a:lnTo>
                      <a:pt x="954" y="583"/>
                    </a:lnTo>
                    <a:lnTo>
                      <a:pt x="967" y="550"/>
                    </a:lnTo>
                    <a:lnTo>
                      <a:pt x="975" y="512"/>
                    </a:lnTo>
                    <a:lnTo>
                      <a:pt x="981" y="474"/>
                    </a:lnTo>
                    <a:lnTo>
                      <a:pt x="983" y="439"/>
                    </a:lnTo>
                    <a:lnTo>
                      <a:pt x="982" y="406"/>
                    </a:lnTo>
                    <a:close/>
                  </a:path>
                </a:pathLst>
              </a:custGeom>
              <a:solidFill>
                <a:srgbClr val="660000"/>
              </a:solidFill>
              <a:ln w="9525">
                <a:solidFill>
                  <a:srgbClr val="000000"/>
                </a:solidFill>
                <a:round/>
                <a:headEnd/>
                <a:tailEnd/>
              </a:ln>
              <a:extLst/>
            </p:spPr>
            <p:txBody>
              <a:bodyPr/>
              <a:lstStyle/>
              <a:p>
                <a:pPr>
                  <a:lnSpc>
                    <a:spcPct val="150000"/>
                  </a:lnSpc>
                </a:pPr>
                <a:endParaRPr lang="zh-CN" altLang="en-US" sz="2000" b="1">
                  <a:ea typeface="黑体" panose="02010609060101010101" pitchFamily="49" charset="-122"/>
                </a:endParaRPr>
              </a:p>
            </p:txBody>
          </p:sp>
          <p:sp>
            <p:nvSpPr>
              <p:cNvPr id="131" name="Freeform 651"/>
              <p:cNvSpPr>
                <a:spLocks/>
              </p:cNvSpPr>
              <p:nvPr/>
            </p:nvSpPr>
            <p:spPr bwMode="auto">
              <a:xfrm>
                <a:off x="3244" y="2510"/>
                <a:ext cx="256" cy="77"/>
              </a:xfrm>
              <a:custGeom>
                <a:avLst/>
                <a:gdLst>
                  <a:gd name="T0" fmla="*/ 1 w 511"/>
                  <a:gd name="T1" fmla="*/ 1 h 154"/>
                  <a:gd name="T2" fmla="*/ 1 w 511"/>
                  <a:gd name="T3" fmla="*/ 1 h 154"/>
                  <a:gd name="T4" fmla="*/ 1 w 511"/>
                  <a:gd name="T5" fmla="*/ 1 h 154"/>
                  <a:gd name="T6" fmla="*/ 1 w 511"/>
                  <a:gd name="T7" fmla="*/ 1 h 154"/>
                  <a:gd name="T8" fmla="*/ 1 w 511"/>
                  <a:gd name="T9" fmla="*/ 1 h 154"/>
                  <a:gd name="T10" fmla="*/ 1 w 511"/>
                  <a:gd name="T11" fmla="*/ 1 h 154"/>
                  <a:gd name="T12" fmla="*/ 1 w 511"/>
                  <a:gd name="T13" fmla="*/ 1 h 154"/>
                  <a:gd name="T14" fmla="*/ 1 w 511"/>
                  <a:gd name="T15" fmla="*/ 1 h 154"/>
                  <a:gd name="T16" fmla="*/ 1 w 511"/>
                  <a:gd name="T17" fmla="*/ 1 h 154"/>
                  <a:gd name="T18" fmla="*/ 1 w 511"/>
                  <a:gd name="T19" fmla="*/ 1 h 154"/>
                  <a:gd name="T20" fmla="*/ 1 w 511"/>
                  <a:gd name="T21" fmla="*/ 1 h 154"/>
                  <a:gd name="T22" fmla="*/ 1 w 511"/>
                  <a:gd name="T23" fmla="*/ 1 h 154"/>
                  <a:gd name="T24" fmla="*/ 1 w 511"/>
                  <a:gd name="T25" fmla="*/ 1 h 154"/>
                  <a:gd name="T26" fmla="*/ 1 w 511"/>
                  <a:gd name="T27" fmla="*/ 1 h 154"/>
                  <a:gd name="T28" fmla="*/ 1 w 511"/>
                  <a:gd name="T29" fmla="*/ 1 h 154"/>
                  <a:gd name="T30" fmla="*/ 1 w 511"/>
                  <a:gd name="T31" fmla="*/ 1 h 154"/>
                  <a:gd name="T32" fmla="*/ 1 w 511"/>
                  <a:gd name="T33" fmla="*/ 1 h 154"/>
                  <a:gd name="T34" fmla="*/ 1 w 511"/>
                  <a:gd name="T35" fmla="*/ 1 h 154"/>
                  <a:gd name="T36" fmla="*/ 1 w 511"/>
                  <a:gd name="T37" fmla="*/ 1 h 154"/>
                  <a:gd name="T38" fmla="*/ 1 w 511"/>
                  <a:gd name="T39" fmla="*/ 1 h 154"/>
                  <a:gd name="T40" fmla="*/ 1 w 511"/>
                  <a:gd name="T41" fmla="*/ 1 h 154"/>
                  <a:gd name="T42" fmla="*/ 1 w 511"/>
                  <a:gd name="T43" fmla="*/ 1 h 154"/>
                  <a:gd name="T44" fmla="*/ 1 w 511"/>
                  <a:gd name="T45" fmla="*/ 1 h 154"/>
                  <a:gd name="T46" fmla="*/ 0 w 511"/>
                  <a:gd name="T47" fmla="*/ 1 h 154"/>
                  <a:gd name="T48" fmla="*/ 0 w 511"/>
                  <a:gd name="T49" fmla="*/ 1 h 154"/>
                  <a:gd name="T50" fmla="*/ 1 w 511"/>
                  <a:gd name="T51" fmla="*/ 1 h 154"/>
                  <a:gd name="T52" fmla="*/ 1 w 511"/>
                  <a:gd name="T53" fmla="*/ 1 h 154"/>
                  <a:gd name="T54" fmla="*/ 1 w 511"/>
                  <a:gd name="T55" fmla="*/ 1 h 154"/>
                  <a:gd name="T56" fmla="*/ 1 w 511"/>
                  <a:gd name="T57" fmla="*/ 1 h 154"/>
                  <a:gd name="T58" fmla="*/ 1 w 511"/>
                  <a:gd name="T59" fmla="*/ 1 h 154"/>
                  <a:gd name="T60" fmla="*/ 1 w 511"/>
                  <a:gd name="T61" fmla="*/ 1 h 154"/>
                  <a:gd name="T62" fmla="*/ 1 w 511"/>
                  <a:gd name="T63" fmla="*/ 1 h 154"/>
                  <a:gd name="T64" fmla="*/ 1 w 511"/>
                  <a:gd name="T65" fmla="*/ 1 h 154"/>
                  <a:gd name="T66" fmla="*/ 1 w 511"/>
                  <a:gd name="T67" fmla="*/ 1 h 154"/>
                  <a:gd name="T68" fmla="*/ 1 w 511"/>
                  <a:gd name="T69" fmla="*/ 1 h 154"/>
                  <a:gd name="T70" fmla="*/ 1 w 511"/>
                  <a:gd name="T71" fmla="*/ 0 h 154"/>
                  <a:gd name="T72" fmla="*/ 1 w 511"/>
                  <a:gd name="T73" fmla="*/ 1 h 154"/>
                  <a:gd name="T74" fmla="*/ 1 w 511"/>
                  <a:gd name="T75" fmla="*/ 1 h 154"/>
                  <a:gd name="T76" fmla="*/ 1 w 511"/>
                  <a:gd name="T77" fmla="*/ 1 h 154"/>
                  <a:gd name="T78" fmla="*/ 1 w 511"/>
                  <a:gd name="T79" fmla="*/ 1 h 154"/>
                  <a:gd name="T80" fmla="*/ 1 w 511"/>
                  <a:gd name="T81" fmla="*/ 1 h 154"/>
                  <a:gd name="T82" fmla="*/ 1 w 511"/>
                  <a:gd name="T83" fmla="*/ 1 h 154"/>
                  <a:gd name="T84" fmla="*/ 1 w 511"/>
                  <a:gd name="T85" fmla="*/ 1 h 154"/>
                  <a:gd name="T86" fmla="*/ 1 w 511"/>
                  <a:gd name="T87" fmla="*/ 1 h 154"/>
                  <a:gd name="T88" fmla="*/ 1 w 511"/>
                  <a:gd name="T89" fmla="*/ 1 h 154"/>
                  <a:gd name="T90" fmla="*/ 1 w 511"/>
                  <a:gd name="T91" fmla="*/ 1 h 154"/>
                  <a:gd name="T92" fmla="*/ 1 w 511"/>
                  <a:gd name="T93" fmla="*/ 1 h 154"/>
                  <a:gd name="T94" fmla="*/ 1 w 511"/>
                  <a:gd name="T95" fmla="*/ 1 h 154"/>
                  <a:gd name="T96" fmla="*/ 1 w 511"/>
                  <a:gd name="T97" fmla="*/ 1 h 154"/>
                  <a:gd name="T98" fmla="*/ 1 w 511"/>
                  <a:gd name="T99" fmla="*/ 1 h 154"/>
                  <a:gd name="T100" fmla="*/ 1 w 511"/>
                  <a:gd name="T101" fmla="*/ 1 h 154"/>
                  <a:gd name="T102" fmla="*/ 1 w 511"/>
                  <a:gd name="T103" fmla="*/ 1 h 154"/>
                  <a:gd name="T104" fmla="*/ 1 w 511"/>
                  <a:gd name="T105" fmla="*/ 1 h 154"/>
                  <a:gd name="T106" fmla="*/ 1 w 511"/>
                  <a:gd name="T107" fmla="*/ 1 h 154"/>
                  <a:gd name="T108" fmla="*/ 1 w 511"/>
                  <a:gd name="T109" fmla="*/ 1 h 154"/>
                  <a:gd name="T110" fmla="*/ 1 w 511"/>
                  <a:gd name="T111" fmla="*/ 1 h 154"/>
                  <a:gd name="T112" fmla="*/ 1 w 511"/>
                  <a:gd name="T113" fmla="*/ 1 h 1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1"/>
                  <a:gd name="T172" fmla="*/ 0 h 154"/>
                  <a:gd name="T173" fmla="*/ 511 w 511"/>
                  <a:gd name="T174" fmla="*/ 154 h 1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1" h="154">
                    <a:moveTo>
                      <a:pt x="511" y="153"/>
                    </a:moveTo>
                    <a:lnTo>
                      <a:pt x="503" y="154"/>
                    </a:lnTo>
                    <a:lnTo>
                      <a:pt x="496" y="151"/>
                    </a:lnTo>
                    <a:lnTo>
                      <a:pt x="489" y="145"/>
                    </a:lnTo>
                    <a:lnTo>
                      <a:pt x="483" y="141"/>
                    </a:lnTo>
                    <a:lnTo>
                      <a:pt x="459" y="120"/>
                    </a:lnTo>
                    <a:lnTo>
                      <a:pt x="434" y="101"/>
                    </a:lnTo>
                    <a:lnTo>
                      <a:pt x="407" y="86"/>
                    </a:lnTo>
                    <a:lnTo>
                      <a:pt x="379" y="74"/>
                    </a:lnTo>
                    <a:lnTo>
                      <a:pt x="350" y="64"/>
                    </a:lnTo>
                    <a:lnTo>
                      <a:pt x="319" y="56"/>
                    </a:lnTo>
                    <a:lnTo>
                      <a:pt x="288" y="51"/>
                    </a:lnTo>
                    <a:lnTo>
                      <a:pt x="255" y="48"/>
                    </a:lnTo>
                    <a:lnTo>
                      <a:pt x="224" y="47"/>
                    </a:lnTo>
                    <a:lnTo>
                      <a:pt x="192" y="47"/>
                    </a:lnTo>
                    <a:lnTo>
                      <a:pt x="160" y="51"/>
                    </a:lnTo>
                    <a:lnTo>
                      <a:pt x="129" y="55"/>
                    </a:lnTo>
                    <a:lnTo>
                      <a:pt x="98" y="61"/>
                    </a:lnTo>
                    <a:lnTo>
                      <a:pt x="68" y="68"/>
                    </a:lnTo>
                    <a:lnTo>
                      <a:pt x="38" y="77"/>
                    </a:lnTo>
                    <a:lnTo>
                      <a:pt x="10" y="88"/>
                    </a:lnTo>
                    <a:lnTo>
                      <a:pt x="5" y="83"/>
                    </a:lnTo>
                    <a:lnTo>
                      <a:pt x="2" y="78"/>
                    </a:lnTo>
                    <a:lnTo>
                      <a:pt x="0" y="71"/>
                    </a:lnTo>
                    <a:lnTo>
                      <a:pt x="0" y="63"/>
                    </a:lnTo>
                    <a:lnTo>
                      <a:pt x="15" y="52"/>
                    </a:lnTo>
                    <a:lnTo>
                      <a:pt x="31" y="41"/>
                    </a:lnTo>
                    <a:lnTo>
                      <a:pt x="47" y="32"/>
                    </a:lnTo>
                    <a:lnTo>
                      <a:pt x="64" y="24"/>
                    </a:lnTo>
                    <a:lnTo>
                      <a:pt x="81" y="17"/>
                    </a:lnTo>
                    <a:lnTo>
                      <a:pt x="100" y="11"/>
                    </a:lnTo>
                    <a:lnTo>
                      <a:pt x="118" y="8"/>
                    </a:lnTo>
                    <a:lnTo>
                      <a:pt x="137" y="5"/>
                    </a:lnTo>
                    <a:lnTo>
                      <a:pt x="156" y="2"/>
                    </a:lnTo>
                    <a:lnTo>
                      <a:pt x="175" y="1"/>
                    </a:lnTo>
                    <a:lnTo>
                      <a:pt x="194" y="0"/>
                    </a:lnTo>
                    <a:lnTo>
                      <a:pt x="214" y="1"/>
                    </a:lnTo>
                    <a:lnTo>
                      <a:pt x="233" y="2"/>
                    </a:lnTo>
                    <a:lnTo>
                      <a:pt x="253" y="5"/>
                    </a:lnTo>
                    <a:lnTo>
                      <a:pt x="273" y="7"/>
                    </a:lnTo>
                    <a:lnTo>
                      <a:pt x="291" y="10"/>
                    </a:lnTo>
                    <a:lnTo>
                      <a:pt x="307" y="14"/>
                    </a:lnTo>
                    <a:lnTo>
                      <a:pt x="323" y="17"/>
                    </a:lnTo>
                    <a:lnTo>
                      <a:pt x="339" y="22"/>
                    </a:lnTo>
                    <a:lnTo>
                      <a:pt x="356" y="28"/>
                    </a:lnTo>
                    <a:lnTo>
                      <a:pt x="372" y="33"/>
                    </a:lnTo>
                    <a:lnTo>
                      <a:pt x="387" y="40"/>
                    </a:lnTo>
                    <a:lnTo>
                      <a:pt x="403" y="48"/>
                    </a:lnTo>
                    <a:lnTo>
                      <a:pt x="417" y="58"/>
                    </a:lnTo>
                    <a:lnTo>
                      <a:pt x="432" y="67"/>
                    </a:lnTo>
                    <a:lnTo>
                      <a:pt x="445" y="76"/>
                    </a:lnTo>
                    <a:lnTo>
                      <a:pt x="458" y="88"/>
                    </a:lnTo>
                    <a:lnTo>
                      <a:pt x="471" y="99"/>
                    </a:lnTo>
                    <a:lnTo>
                      <a:pt x="482" y="112"/>
                    </a:lnTo>
                    <a:lnTo>
                      <a:pt x="493" y="124"/>
                    </a:lnTo>
                    <a:lnTo>
                      <a:pt x="502" y="138"/>
                    </a:lnTo>
                    <a:lnTo>
                      <a:pt x="511" y="153"/>
                    </a:lnTo>
                    <a:close/>
                  </a:path>
                </a:pathLst>
              </a:custGeom>
              <a:solidFill>
                <a:srgbClr val="000000"/>
              </a:solidFill>
              <a:ln w="9525">
                <a:solidFill>
                  <a:srgbClr val="000000"/>
                </a:solidFill>
                <a:round/>
                <a:headEnd/>
                <a:tailEnd/>
              </a:ln>
              <a:extLst/>
            </p:spPr>
            <p:txBody>
              <a:bodyPr/>
              <a:lstStyle/>
              <a:p>
                <a:pPr>
                  <a:lnSpc>
                    <a:spcPct val="150000"/>
                  </a:lnSpc>
                </a:pPr>
                <a:endParaRPr lang="zh-CN" altLang="en-US" sz="2000" b="1">
                  <a:ea typeface="黑体" panose="02010609060101010101" pitchFamily="49" charset="-122"/>
                </a:endParaRPr>
              </a:p>
            </p:txBody>
          </p:sp>
          <p:sp>
            <p:nvSpPr>
              <p:cNvPr id="132" name="Freeform 652"/>
              <p:cNvSpPr>
                <a:spLocks/>
              </p:cNvSpPr>
              <p:nvPr/>
            </p:nvSpPr>
            <p:spPr bwMode="auto">
              <a:xfrm>
                <a:off x="3161" y="2556"/>
                <a:ext cx="338" cy="415"/>
              </a:xfrm>
              <a:custGeom>
                <a:avLst/>
                <a:gdLst>
                  <a:gd name="T0" fmla="*/ 1 w 676"/>
                  <a:gd name="T1" fmla="*/ 0 h 831"/>
                  <a:gd name="T2" fmla="*/ 1 w 676"/>
                  <a:gd name="T3" fmla="*/ 0 h 831"/>
                  <a:gd name="T4" fmla="*/ 1 w 676"/>
                  <a:gd name="T5" fmla="*/ 0 h 831"/>
                  <a:gd name="T6" fmla="*/ 1 w 676"/>
                  <a:gd name="T7" fmla="*/ 0 h 831"/>
                  <a:gd name="T8" fmla="*/ 1 w 676"/>
                  <a:gd name="T9" fmla="*/ 0 h 831"/>
                  <a:gd name="T10" fmla="*/ 1 w 676"/>
                  <a:gd name="T11" fmla="*/ 0 h 831"/>
                  <a:gd name="T12" fmla="*/ 1 w 676"/>
                  <a:gd name="T13" fmla="*/ 0 h 831"/>
                  <a:gd name="T14" fmla="*/ 1 w 676"/>
                  <a:gd name="T15" fmla="*/ 0 h 831"/>
                  <a:gd name="T16" fmla="*/ 1 w 676"/>
                  <a:gd name="T17" fmla="*/ 0 h 831"/>
                  <a:gd name="T18" fmla="*/ 1 w 676"/>
                  <a:gd name="T19" fmla="*/ 0 h 831"/>
                  <a:gd name="T20" fmla="*/ 1 w 676"/>
                  <a:gd name="T21" fmla="*/ 0 h 831"/>
                  <a:gd name="T22" fmla="*/ 1 w 676"/>
                  <a:gd name="T23" fmla="*/ 0 h 831"/>
                  <a:gd name="T24" fmla="*/ 1 w 676"/>
                  <a:gd name="T25" fmla="*/ 0 h 831"/>
                  <a:gd name="T26" fmla="*/ 1 w 676"/>
                  <a:gd name="T27" fmla="*/ 0 h 831"/>
                  <a:gd name="T28" fmla="*/ 1 w 676"/>
                  <a:gd name="T29" fmla="*/ 0 h 831"/>
                  <a:gd name="T30" fmla="*/ 1 w 676"/>
                  <a:gd name="T31" fmla="*/ 0 h 831"/>
                  <a:gd name="T32" fmla="*/ 1 w 676"/>
                  <a:gd name="T33" fmla="*/ 0 h 831"/>
                  <a:gd name="T34" fmla="*/ 1 w 676"/>
                  <a:gd name="T35" fmla="*/ 0 h 831"/>
                  <a:gd name="T36" fmla="*/ 1 w 676"/>
                  <a:gd name="T37" fmla="*/ 0 h 831"/>
                  <a:gd name="T38" fmla="*/ 1 w 676"/>
                  <a:gd name="T39" fmla="*/ 0 h 831"/>
                  <a:gd name="T40" fmla="*/ 1 w 676"/>
                  <a:gd name="T41" fmla="*/ 0 h 831"/>
                  <a:gd name="T42" fmla="*/ 1 w 676"/>
                  <a:gd name="T43" fmla="*/ 0 h 831"/>
                  <a:gd name="T44" fmla="*/ 1 w 676"/>
                  <a:gd name="T45" fmla="*/ 0 h 831"/>
                  <a:gd name="T46" fmla="*/ 1 w 676"/>
                  <a:gd name="T47" fmla="*/ 0 h 831"/>
                  <a:gd name="T48" fmla="*/ 1 w 676"/>
                  <a:gd name="T49" fmla="*/ 0 h 831"/>
                  <a:gd name="T50" fmla="*/ 1 w 676"/>
                  <a:gd name="T51" fmla="*/ 0 h 831"/>
                  <a:gd name="T52" fmla="*/ 1 w 676"/>
                  <a:gd name="T53" fmla="*/ 0 h 831"/>
                  <a:gd name="T54" fmla="*/ 1 w 676"/>
                  <a:gd name="T55" fmla="*/ 0 h 831"/>
                  <a:gd name="T56" fmla="*/ 1 w 676"/>
                  <a:gd name="T57" fmla="*/ 0 h 831"/>
                  <a:gd name="T58" fmla="*/ 1 w 676"/>
                  <a:gd name="T59" fmla="*/ 0 h 831"/>
                  <a:gd name="T60" fmla="*/ 1 w 676"/>
                  <a:gd name="T61" fmla="*/ 0 h 831"/>
                  <a:gd name="T62" fmla="*/ 1 w 676"/>
                  <a:gd name="T63" fmla="*/ 0 h 831"/>
                  <a:gd name="T64" fmla="*/ 1 w 676"/>
                  <a:gd name="T65" fmla="*/ 0 h 831"/>
                  <a:gd name="T66" fmla="*/ 1 w 676"/>
                  <a:gd name="T67" fmla="*/ 0 h 831"/>
                  <a:gd name="T68" fmla="*/ 1 w 676"/>
                  <a:gd name="T69" fmla="*/ 0 h 831"/>
                  <a:gd name="T70" fmla="*/ 1 w 676"/>
                  <a:gd name="T71" fmla="*/ 0 h 831"/>
                  <a:gd name="T72" fmla="*/ 1 w 676"/>
                  <a:gd name="T73" fmla="*/ 0 h 831"/>
                  <a:gd name="T74" fmla="*/ 1 w 676"/>
                  <a:gd name="T75" fmla="*/ 0 h 831"/>
                  <a:gd name="T76" fmla="*/ 1 w 676"/>
                  <a:gd name="T77" fmla="*/ 0 h 831"/>
                  <a:gd name="T78" fmla="*/ 1 w 676"/>
                  <a:gd name="T79" fmla="*/ 0 h 831"/>
                  <a:gd name="T80" fmla="*/ 1 w 676"/>
                  <a:gd name="T81" fmla="*/ 0 h 831"/>
                  <a:gd name="T82" fmla="*/ 1 w 676"/>
                  <a:gd name="T83" fmla="*/ 0 h 831"/>
                  <a:gd name="T84" fmla="*/ 1 w 676"/>
                  <a:gd name="T85" fmla="*/ 0 h 831"/>
                  <a:gd name="T86" fmla="*/ 1 w 676"/>
                  <a:gd name="T87" fmla="*/ 0 h 831"/>
                  <a:gd name="T88" fmla="*/ 1 w 676"/>
                  <a:gd name="T89" fmla="*/ 0 h 831"/>
                  <a:gd name="T90" fmla="*/ 1 w 676"/>
                  <a:gd name="T91" fmla="*/ 0 h 831"/>
                  <a:gd name="T92" fmla="*/ 1 w 676"/>
                  <a:gd name="T93" fmla="*/ 0 h 831"/>
                  <a:gd name="T94" fmla="*/ 1 w 676"/>
                  <a:gd name="T95" fmla="*/ 0 h 831"/>
                  <a:gd name="T96" fmla="*/ 1 w 676"/>
                  <a:gd name="T97" fmla="*/ 0 h 831"/>
                  <a:gd name="T98" fmla="*/ 1 w 676"/>
                  <a:gd name="T99" fmla="*/ 0 h 831"/>
                  <a:gd name="T100" fmla="*/ 1 w 676"/>
                  <a:gd name="T101" fmla="*/ 0 h 831"/>
                  <a:gd name="T102" fmla="*/ 1 w 676"/>
                  <a:gd name="T103" fmla="*/ 0 h 8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6"/>
                  <a:gd name="T157" fmla="*/ 0 h 831"/>
                  <a:gd name="T158" fmla="*/ 676 w 676"/>
                  <a:gd name="T159" fmla="*/ 831 h 8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6" h="831">
                    <a:moveTo>
                      <a:pt x="615" y="831"/>
                    </a:moveTo>
                    <a:lnTo>
                      <a:pt x="608" y="827"/>
                    </a:lnTo>
                    <a:lnTo>
                      <a:pt x="602" y="824"/>
                    </a:lnTo>
                    <a:lnTo>
                      <a:pt x="598" y="818"/>
                    </a:lnTo>
                    <a:lnTo>
                      <a:pt x="593" y="811"/>
                    </a:lnTo>
                    <a:lnTo>
                      <a:pt x="588" y="804"/>
                    </a:lnTo>
                    <a:lnTo>
                      <a:pt x="585" y="797"/>
                    </a:lnTo>
                    <a:lnTo>
                      <a:pt x="580" y="790"/>
                    </a:lnTo>
                    <a:lnTo>
                      <a:pt x="577" y="784"/>
                    </a:lnTo>
                    <a:lnTo>
                      <a:pt x="565" y="762"/>
                    </a:lnTo>
                    <a:lnTo>
                      <a:pt x="555" y="739"/>
                    </a:lnTo>
                    <a:lnTo>
                      <a:pt x="546" y="716"/>
                    </a:lnTo>
                    <a:lnTo>
                      <a:pt x="539" y="691"/>
                    </a:lnTo>
                    <a:lnTo>
                      <a:pt x="533" y="666"/>
                    </a:lnTo>
                    <a:lnTo>
                      <a:pt x="527" y="641"/>
                    </a:lnTo>
                    <a:lnTo>
                      <a:pt x="523" y="615"/>
                    </a:lnTo>
                    <a:lnTo>
                      <a:pt x="518" y="590"/>
                    </a:lnTo>
                    <a:lnTo>
                      <a:pt x="505" y="580"/>
                    </a:lnTo>
                    <a:lnTo>
                      <a:pt x="492" y="570"/>
                    </a:lnTo>
                    <a:lnTo>
                      <a:pt x="479" y="560"/>
                    </a:lnTo>
                    <a:lnTo>
                      <a:pt x="466" y="549"/>
                    </a:lnTo>
                    <a:lnTo>
                      <a:pt x="454" y="538"/>
                    </a:lnTo>
                    <a:lnTo>
                      <a:pt x="441" y="527"/>
                    </a:lnTo>
                    <a:lnTo>
                      <a:pt x="431" y="514"/>
                    </a:lnTo>
                    <a:lnTo>
                      <a:pt x="421" y="501"/>
                    </a:lnTo>
                    <a:lnTo>
                      <a:pt x="410" y="501"/>
                    </a:lnTo>
                    <a:lnTo>
                      <a:pt x="396" y="498"/>
                    </a:lnTo>
                    <a:lnTo>
                      <a:pt x="383" y="492"/>
                    </a:lnTo>
                    <a:lnTo>
                      <a:pt x="371" y="485"/>
                    </a:lnTo>
                    <a:lnTo>
                      <a:pt x="360" y="477"/>
                    </a:lnTo>
                    <a:lnTo>
                      <a:pt x="351" y="470"/>
                    </a:lnTo>
                    <a:lnTo>
                      <a:pt x="345" y="464"/>
                    </a:lnTo>
                    <a:lnTo>
                      <a:pt x="343" y="462"/>
                    </a:lnTo>
                    <a:lnTo>
                      <a:pt x="349" y="461"/>
                    </a:lnTo>
                    <a:lnTo>
                      <a:pt x="355" y="462"/>
                    </a:lnTo>
                    <a:lnTo>
                      <a:pt x="359" y="463"/>
                    </a:lnTo>
                    <a:lnTo>
                      <a:pt x="365" y="463"/>
                    </a:lnTo>
                    <a:lnTo>
                      <a:pt x="371" y="464"/>
                    </a:lnTo>
                    <a:lnTo>
                      <a:pt x="378" y="466"/>
                    </a:lnTo>
                    <a:lnTo>
                      <a:pt x="383" y="464"/>
                    </a:lnTo>
                    <a:lnTo>
                      <a:pt x="390" y="462"/>
                    </a:lnTo>
                    <a:lnTo>
                      <a:pt x="406" y="448"/>
                    </a:lnTo>
                    <a:lnTo>
                      <a:pt x="416" y="433"/>
                    </a:lnTo>
                    <a:lnTo>
                      <a:pt x="419" y="416"/>
                    </a:lnTo>
                    <a:lnTo>
                      <a:pt x="424" y="399"/>
                    </a:lnTo>
                    <a:lnTo>
                      <a:pt x="421" y="387"/>
                    </a:lnTo>
                    <a:lnTo>
                      <a:pt x="420" y="376"/>
                    </a:lnTo>
                    <a:lnTo>
                      <a:pt x="417" y="364"/>
                    </a:lnTo>
                    <a:lnTo>
                      <a:pt x="414" y="353"/>
                    </a:lnTo>
                    <a:lnTo>
                      <a:pt x="410" y="342"/>
                    </a:lnTo>
                    <a:lnTo>
                      <a:pt x="404" y="334"/>
                    </a:lnTo>
                    <a:lnTo>
                      <a:pt x="397" y="326"/>
                    </a:lnTo>
                    <a:lnTo>
                      <a:pt x="388" y="320"/>
                    </a:lnTo>
                    <a:lnTo>
                      <a:pt x="371" y="316"/>
                    </a:lnTo>
                    <a:lnTo>
                      <a:pt x="353" y="312"/>
                    </a:lnTo>
                    <a:lnTo>
                      <a:pt x="336" y="309"/>
                    </a:lnTo>
                    <a:lnTo>
                      <a:pt x="319" y="307"/>
                    </a:lnTo>
                    <a:lnTo>
                      <a:pt x="302" y="303"/>
                    </a:lnTo>
                    <a:lnTo>
                      <a:pt x="284" y="300"/>
                    </a:lnTo>
                    <a:lnTo>
                      <a:pt x="268" y="296"/>
                    </a:lnTo>
                    <a:lnTo>
                      <a:pt x="251" y="293"/>
                    </a:lnTo>
                    <a:lnTo>
                      <a:pt x="234" y="288"/>
                    </a:lnTo>
                    <a:lnTo>
                      <a:pt x="218" y="284"/>
                    </a:lnTo>
                    <a:lnTo>
                      <a:pt x="201" y="279"/>
                    </a:lnTo>
                    <a:lnTo>
                      <a:pt x="185" y="272"/>
                    </a:lnTo>
                    <a:lnTo>
                      <a:pt x="169" y="265"/>
                    </a:lnTo>
                    <a:lnTo>
                      <a:pt x="154" y="257"/>
                    </a:lnTo>
                    <a:lnTo>
                      <a:pt x="139" y="248"/>
                    </a:lnTo>
                    <a:lnTo>
                      <a:pt x="125" y="237"/>
                    </a:lnTo>
                    <a:lnTo>
                      <a:pt x="115" y="277"/>
                    </a:lnTo>
                    <a:lnTo>
                      <a:pt x="107" y="317"/>
                    </a:lnTo>
                    <a:lnTo>
                      <a:pt x="100" y="360"/>
                    </a:lnTo>
                    <a:lnTo>
                      <a:pt x="98" y="401"/>
                    </a:lnTo>
                    <a:lnTo>
                      <a:pt x="98" y="445"/>
                    </a:lnTo>
                    <a:lnTo>
                      <a:pt x="102" y="487"/>
                    </a:lnTo>
                    <a:lnTo>
                      <a:pt x="110" y="530"/>
                    </a:lnTo>
                    <a:lnTo>
                      <a:pt x="122" y="573"/>
                    </a:lnTo>
                    <a:lnTo>
                      <a:pt x="133" y="592"/>
                    </a:lnTo>
                    <a:lnTo>
                      <a:pt x="145" y="614"/>
                    </a:lnTo>
                    <a:lnTo>
                      <a:pt x="159" y="635"/>
                    </a:lnTo>
                    <a:lnTo>
                      <a:pt x="173" y="655"/>
                    </a:lnTo>
                    <a:lnTo>
                      <a:pt x="189" y="673"/>
                    </a:lnTo>
                    <a:lnTo>
                      <a:pt x="207" y="689"/>
                    </a:lnTo>
                    <a:lnTo>
                      <a:pt x="227" y="702"/>
                    </a:lnTo>
                    <a:lnTo>
                      <a:pt x="250" y="711"/>
                    </a:lnTo>
                    <a:lnTo>
                      <a:pt x="256" y="711"/>
                    </a:lnTo>
                    <a:lnTo>
                      <a:pt x="262" y="709"/>
                    </a:lnTo>
                    <a:lnTo>
                      <a:pt x="269" y="706"/>
                    </a:lnTo>
                    <a:lnTo>
                      <a:pt x="275" y="704"/>
                    </a:lnTo>
                    <a:lnTo>
                      <a:pt x="281" y="702"/>
                    </a:lnTo>
                    <a:lnTo>
                      <a:pt x="287" y="701"/>
                    </a:lnTo>
                    <a:lnTo>
                      <a:pt x="290" y="703"/>
                    </a:lnTo>
                    <a:lnTo>
                      <a:pt x="294" y="708"/>
                    </a:lnTo>
                    <a:lnTo>
                      <a:pt x="287" y="712"/>
                    </a:lnTo>
                    <a:lnTo>
                      <a:pt x="280" y="716"/>
                    </a:lnTo>
                    <a:lnTo>
                      <a:pt x="273" y="719"/>
                    </a:lnTo>
                    <a:lnTo>
                      <a:pt x="266" y="721"/>
                    </a:lnTo>
                    <a:lnTo>
                      <a:pt x="259" y="723"/>
                    </a:lnTo>
                    <a:lnTo>
                      <a:pt x="251" y="724"/>
                    </a:lnTo>
                    <a:lnTo>
                      <a:pt x="243" y="723"/>
                    </a:lnTo>
                    <a:lnTo>
                      <a:pt x="235" y="720"/>
                    </a:lnTo>
                    <a:lnTo>
                      <a:pt x="212" y="710"/>
                    </a:lnTo>
                    <a:lnTo>
                      <a:pt x="191" y="698"/>
                    </a:lnTo>
                    <a:lnTo>
                      <a:pt x="171" y="686"/>
                    </a:lnTo>
                    <a:lnTo>
                      <a:pt x="153" y="671"/>
                    </a:lnTo>
                    <a:lnTo>
                      <a:pt x="137" y="655"/>
                    </a:lnTo>
                    <a:lnTo>
                      <a:pt x="122" y="637"/>
                    </a:lnTo>
                    <a:lnTo>
                      <a:pt x="108" y="618"/>
                    </a:lnTo>
                    <a:lnTo>
                      <a:pt x="97" y="598"/>
                    </a:lnTo>
                    <a:lnTo>
                      <a:pt x="86" y="577"/>
                    </a:lnTo>
                    <a:lnTo>
                      <a:pt x="77" y="555"/>
                    </a:lnTo>
                    <a:lnTo>
                      <a:pt x="69" y="532"/>
                    </a:lnTo>
                    <a:lnTo>
                      <a:pt x="63" y="509"/>
                    </a:lnTo>
                    <a:lnTo>
                      <a:pt x="59" y="485"/>
                    </a:lnTo>
                    <a:lnTo>
                      <a:pt x="55" y="461"/>
                    </a:lnTo>
                    <a:lnTo>
                      <a:pt x="53" y="437"/>
                    </a:lnTo>
                    <a:lnTo>
                      <a:pt x="53" y="411"/>
                    </a:lnTo>
                    <a:lnTo>
                      <a:pt x="53" y="330"/>
                    </a:lnTo>
                    <a:lnTo>
                      <a:pt x="45" y="330"/>
                    </a:lnTo>
                    <a:lnTo>
                      <a:pt x="38" y="330"/>
                    </a:lnTo>
                    <a:lnTo>
                      <a:pt x="30" y="330"/>
                    </a:lnTo>
                    <a:lnTo>
                      <a:pt x="22" y="328"/>
                    </a:lnTo>
                    <a:lnTo>
                      <a:pt x="15" y="326"/>
                    </a:lnTo>
                    <a:lnTo>
                      <a:pt x="9" y="323"/>
                    </a:lnTo>
                    <a:lnTo>
                      <a:pt x="3" y="319"/>
                    </a:lnTo>
                    <a:lnTo>
                      <a:pt x="0" y="314"/>
                    </a:lnTo>
                    <a:lnTo>
                      <a:pt x="56" y="294"/>
                    </a:lnTo>
                    <a:lnTo>
                      <a:pt x="61" y="269"/>
                    </a:lnTo>
                    <a:lnTo>
                      <a:pt x="65" y="242"/>
                    </a:lnTo>
                    <a:lnTo>
                      <a:pt x="72" y="217"/>
                    </a:lnTo>
                    <a:lnTo>
                      <a:pt x="87" y="196"/>
                    </a:lnTo>
                    <a:lnTo>
                      <a:pt x="78" y="184"/>
                    </a:lnTo>
                    <a:lnTo>
                      <a:pt x="71" y="171"/>
                    </a:lnTo>
                    <a:lnTo>
                      <a:pt x="64" y="156"/>
                    </a:lnTo>
                    <a:lnTo>
                      <a:pt x="60" y="141"/>
                    </a:lnTo>
                    <a:lnTo>
                      <a:pt x="56" y="126"/>
                    </a:lnTo>
                    <a:lnTo>
                      <a:pt x="56" y="110"/>
                    </a:lnTo>
                    <a:lnTo>
                      <a:pt x="57" y="93"/>
                    </a:lnTo>
                    <a:lnTo>
                      <a:pt x="63" y="77"/>
                    </a:lnTo>
                    <a:lnTo>
                      <a:pt x="70" y="65"/>
                    </a:lnTo>
                    <a:lnTo>
                      <a:pt x="77" y="53"/>
                    </a:lnTo>
                    <a:lnTo>
                      <a:pt x="85" y="42"/>
                    </a:lnTo>
                    <a:lnTo>
                      <a:pt x="94" y="31"/>
                    </a:lnTo>
                    <a:lnTo>
                      <a:pt x="103" y="22"/>
                    </a:lnTo>
                    <a:lnTo>
                      <a:pt x="115" y="14"/>
                    </a:lnTo>
                    <a:lnTo>
                      <a:pt x="125" y="7"/>
                    </a:lnTo>
                    <a:lnTo>
                      <a:pt x="138" y="0"/>
                    </a:lnTo>
                    <a:lnTo>
                      <a:pt x="144" y="8"/>
                    </a:lnTo>
                    <a:lnTo>
                      <a:pt x="145" y="15"/>
                    </a:lnTo>
                    <a:lnTo>
                      <a:pt x="142" y="22"/>
                    </a:lnTo>
                    <a:lnTo>
                      <a:pt x="135" y="28"/>
                    </a:lnTo>
                    <a:lnTo>
                      <a:pt x="127" y="34"/>
                    </a:lnTo>
                    <a:lnTo>
                      <a:pt x="120" y="40"/>
                    </a:lnTo>
                    <a:lnTo>
                      <a:pt x="113" y="47"/>
                    </a:lnTo>
                    <a:lnTo>
                      <a:pt x="109" y="55"/>
                    </a:lnTo>
                    <a:lnTo>
                      <a:pt x="102" y="83"/>
                    </a:lnTo>
                    <a:lnTo>
                      <a:pt x="103" y="113"/>
                    </a:lnTo>
                    <a:lnTo>
                      <a:pt x="110" y="141"/>
                    </a:lnTo>
                    <a:lnTo>
                      <a:pt x="122" y="166"/>
                    </a:lnTo>
                    <a:lnTo>
                      <a:pt x="138" y="184"/>
                    </a:lnTo>
                    <a:lnTo>
                      <a:pt x="154" y="201"/>
                    </a:lnTo>
                    <a:lnTo>
                      <a:pt x="173" y="214"/>
                    </a:lnTo>
                    <a:lnTo>
                      <a:pt x="192" y="226"/>
                    </a:lnTo>
                    <a:lnTo>
                      <a:pt x="212" y="235"/>
                    </a:lnTo>
                    <a:lnTo>
                      <a:pt x="232" y="242"/>
                    </a:lnTo>
                    <a:lnTo>
                      <a:pt x="254" y="249"/>
                    </a:lnTo>
                    <a:lnTo>
                      <a:pt x="276" y="255"/>
                    </a:lnTo>
                    <a:lnTo>
                      <a:pt x="298" y="259"/>
                    </a:lnTo>
                    <a:lnTo>
                      <a:pt x="320" y="265"/>
                    </a:lnTo>
                    <a:lnTo>
                      <a:pt x="342" y="271"/>
                    </a:lnTo>
                    <a:lnTo>
                      <a:pt x="364" y="277"/>
                    </a:lnTo>
                    <a:lnTo>
                      <a:pt x="385" y="284"/>
                    </a:lnTo>
                    <a:lnTo>
                      <a:pt x="405" y="293"/>
                    </a:lnTo>
                    <a:lnTo>
                      <a:pt x="425" y="302"/>
                    </a:lnTo>
                    <a:lnTo>
                      <a:pt x="444" y="315"/>
                    </a:lnTo>
                    <a:lnTo>
                      <a:pt x="459" y="317"/>
                    </a:lnTo>
                    <a:lnTo>
                      <a:pt x="474" y="322"/>
                    </a:lnTo>
                    <a:lnTo>
                      <a:pt x="488" y="328"/>
                    </a:lnTo>
                    <a:lnTo>
                      <a:pt x="501" y="337"/>
                    </a:lnTo>
                    <a:lnTo>
                      <a:pt x="512" y="347"/>
                    </a:lnTo>
                    <a:lnTo>
                      <a:pt x="523" y="358"/>
                    </a:lnTo>
                    <a:lnTo>
                      <a:pt x="531" y="370"/>
                    </a:lnTo>
                    <a:lnTo>
                      <a:pt x="539" y="384"/>
                    </a:lnTo>
                    <a:lnTo>
                      <a:pt x="541" y="396"/>
                    </a:lnTo>
                    <a:lnTo>
                      <a:pt x="540" y="410"/>
                    </a:lnTo>
                    <a:lnTo>
                      <a:pt x="534" y="421"/>
                    </a:lnTo>
                    <a:lnTo>
                      <a:pt x="524" y="430"/>
                    </a:lnTo>
                    <a:lnTo>
                      <a:pt x="517" y="430"/>
                    </a:lnTo>
                    <a:lnTo>
                      <a:pt x="510" y="426"/>
                    </a:lnTo>
                    <a:lnTo>
                      <a:pt x="502" y="422"/>
                    </a:lnTo>
                    <a:lnTo>
                      <a:pt x="495" y="417"/>
                    </a:lnTo>
                    <a:lnTo>
                      <a:pt x="488" y="411"/>
                    </a:lnTo>
                    <a:lnTo>
                      <a:pt x="482" y="406"/>
                    </a:lnTo>
                    <a:lnTo>
                      <a:pt x="479" y="402"/>
                    </a:lnTo>
                    <a:lnTo>
                      <a:pt x="478" y="401"/>
                    </a:lnTo>
                    <a:lnTo>
                      <a:pt x="485" y="405"/>
                    </a:lnTo>
                    <a:lnTo>
                      <a:pt x="492" y="409"/>
                    </a:lnTo>
                    <a:lnTo>
                      <a:pt x="497" y="413"/>
                    </a:lnTo>
                    <a:lnTo>
                      <a:pt x="505" y="414"/>
                    </a:lnTo>
                    <a:lnTo>
                      <a:pt x="511" y="409"/>
                    </a:lnTo>
                    <a:lnTo>
                      <a:pt x="515" y="402"/>
                    </a:lnTo>
                    <a:lnTo>
                      <a:pt x="516" y="396"/>
                    </a:lnTo>
                    <a:lnTo>
                      <a:pt x="516" y="388"/>
                    </a:lnTo>
                    <a:lnTo>
                      <a:pt x="508" y="383"/>
                    </a:lnTo>
                    <a:lnTo>
                      <a:pt x="501" y="375"/>
                    </a:lnTo>
                    <a:lnTo>
                      <a:pt x="493" y="368"/>
                    </a:lnTo>
                    <a:lnTo>
                      <a:pt x="484" y="361"/>
                    </a:lnTo>
                    <a:lnTo>
                      <a:pt x="476" y="354"/>
                    </a:lnTo>
                    <a:lnTo>
                      <a:pt x="466" y="349"/>
                    </a:lnTo>
                    <a:lnTo>
                      <a:pt x="456" y="346"/>
                    </a:lnTo>
                    <a:lnTo>
                      <a:pt x="447" y="346"/>
                    </a:lnTo>
                    <a:lnTo>
                      <a:pt x="454" y="368"/>
                    </a:lnTo>
                    <a:lnTo>
                      <a:pt x="457" y="392"/>
                    </a:lnTo>
                    <a:lnTo>
                      <a:pt x="458" y="416"/>
                    </a:lnTo>
                    <a:lnTo>
                      <a:pt x="461" y="440"/>
                    </a:lnTo>
                    <a:lnTo>
                      <a:pt x="463" y="464"/>
                    </a:lnTo>
                    <a:lnTo>
                      <a:pt x="469" y="487"/>
                    </a:lnTo>
                    <a:lnTo>
                      <a:pt x="480" y="509"/>
                    </a:lnTo>
                    <a:lnTo>
                      <a:pt x="496" y="529"/>
                    </a:lnTo>
                    <a:lnTo>
                      <a:pt x="510" y="544"/>
                    </a:lnTo>
                    <a:lnTo>
                      <a:pt x="524" y="560"/>
                    </a:lnTo>
                    <a:lnTo>
                      <a:pt x="539" y="575"/>
                    </a:lnTo>
                    <a:lnTo>
                      <a:pt x="556" y="589"/>
                    </a:lnTo>
                    <a:lnTo>
                      <a:pt x="573" y="600"/>
                    </a:lnTo>
                    <a:lnTo>
                      <a:pt x="592" y="608"/>
                    </a:lnTo>
                    <a:lnTo>
                      <a:pt x="611" y="612"/>
                    </a:lnTo>
                    <a:lnTo>
                      <a:pt x="633" y="611"/>
                    </a:lnTo>
                    <a:lnTo>
                      <a:pt x="637" y="607"/>
                    </a:lnTo>
                    <a:lnTo>
                      <a:pt x="641" y="604"/>
                    </a:lnTo>
                    <a:lnTo>
                      <a:pt x="646" y="602"/>
                    </a:lnTo>
                    <a:lnTo>
                      <a:pt x="649" y="598"/>
                    </a:lnTo>
                    <a:lnTo>
                      <a:pt x="645" y="593"/>
                    </a:lnTo>
                    <a:lnTo>
                      <a:pt x="639" y="591"/>
                    </a:lnTo>
                    <a:lnTo>
                      <a:pt x="634" y="589"/>
                    </a:lnTo>
                    <a:lnTo>
                      <a:pt x="633" y="583"/>
                    </a:lnTo>
                    <a:lnTo>
                      <a:pt x="640" y="578"/>
                    </a:lnTo>
                    <a:lnTo>
                      <a:pt x="647" y="576"/>
                    </a:lnTo>
                    <a:lnTo>
                      <a:pt x="656" y="575"/>
                    </a:lnTo>
                    <a:lnTo>
                      <a:pt x="664" y="577"/>
                    </a:lnTo>
                    <a:lnTo>
                      <a:pt x="671" y="584"/>
                    </a:lnTo>
                    <a:lnTo>
                      <a:pt x="675" y="592"/>
                    </a:lnTo>
                    <a:lnTo>
                      <a:pt x="676" y="600"/>
                    </a:lnTo>
                    <a:lnTo>
                      <a:pt x="675" y="608"/>
                    </a:lnTo>
                    <a:lnTo>
                      <a:pt x="674" y="619"/>
                    </a:lnTo>
                    <a:lnTo>
                      <a:pt x="668" y="628"/>
                    </a:lnTo>
                    <a:lnTo>
                      <a:pt x="657" y="636"/>
                    </a:lnTo>
                    <a:lnTo>
                      <a:pt x="645" y="643"/>
                    </a:lnTo>
                    <a:lnTo>
                      <a:pt x="630" y="644"/>
                    </a:lnTo>
                    <a:lnTo>
                      <a:pt x="616" y="643"/>
                    </a:lnTo>
                    <a:lnTo>
                      <a:pt x="602" y="641"/>
                    </a:lnTo>
                    <a:lnTo>
                      <a:pt x="590" y="637"/>
                    </a:lnTo>
                    <a:lnTo>
                      <a:pt x="577" y="631"/>
                    </a:lnTo>
                    <a:lnTo>
                      <a:pt x="565" y="627"/>
                    </a:lnTo>
                    <a:lnTo>
                      <a:pt x="556" y="620"/>
                    </a:lnTo>
                    <a:lnTo>
                      <a:pt x="547" y="614"/>
                    </a:lnTo>
                    <a:lnTo>
                      <a:pt x="554" y="636"/>
                    </a:lnTo>
                    <a:lnTo>
                      <a:pt x="562" y="658"/>
                    </a:lnTo>
                    <a:lnTo>
                      <a:pt x="571" y="679"/>
                    </a:lnTo>
                    <a:lnTo>
                      <a:pt x="581" y="701"/>
                    </a:lnTo>
                    <a:lnTo>
                      <a:pt x="593" y="721"/>
                    </a:lnTo>
                    <a:lnTo>
                      <a:pt x="605" y="743"/>
                    </a:lnTo>
                    <a:lnTo>
                      <a:pt x="617" y="764"/>
                    </a:lnTo>
                    <a:lnTo>
                      <a:pt x="631" y="784"/>
                    </a:lnTo>
                    <a:lnTo>
                      <a:pt x="615" y="831"/>
                    </a:lnTo>
                    <a:close/>
                  </a:path>
                </a:pathLst>
              </a:custGeom>
              <a:solidFill>
                <a:srgbClr val="000000"/>
              </a:solidFill>
              <a:ln w="9525">
                <a:solidFill>
                  <a:srgbClr val="000000"/>
                </a:solidFill>
                <a:round/>
                <a:headEnd/>
                <a:tailEnd/>
              </a:ln>
              <a:extLst/>
            </p:spPr>
            <p:txBody>
              <a:bodyPr/>
              <a:lstStyle/>
              <a:p>
                <a:pPr>
                  <a:lnSpc>
                    <a:spcPct val="150000"/>
                  </a:lnSpc>
                </a:pPr>
                <a:endParaRPr lang="zh-CN" altLang="en-US" sz="2000" b="1">
                  <a:ea typeface="黑体" panose="02010609060101010101" pitchFamily="49" charset="-122"/>
                </a:endParaRPr>
              </a:p>
            </p:txBody>
          </p:sp>
          <p:sp>
            <p:nvSpPr>
              <p:cNvPr id="133" name="Freeform 653"/>
              <p:cNvSpPr>
                <a:spLocks/>
              </p:cNvSpPr>
              <p:nvPr/>
            </p:nvSpPr>
            <p:spPr bwMode="auto">
              <a:xfrm>
                <a:off x="3516" y="2583"/>
                <a:ext cx="130" cy="250"/>
              </a:xfrm>
              <a:custGeom>
                <a:avLst/>
                <a:gdLst>
                  <a:gd name="T0" fmla="*/ 1 w 260"/>
                  <a:gd name="T1" fmla="*/ 0 h 501"/>
                  <a:gd name="T2" fmla="*/ 1 w 260"/>
                  <a:gd name="T3" fmla="*/ 0 h 501"/>
                  <a:gd name="T4" fmla="*/ 1 w 260"/>
                  <a:gd name="T5" fmla="*/ 0 h 501"/>
                  <a:gd name="T6" fmla="*/ 1 w 260"/>
                  <a:gd name="T7" fmla="*/ 0 h 501"/>
                  <a:gd name="T8" fmla="*/ 1 w 260"/>
                  <a:gd name="T9" fmla="*/ 0 h 501"/>
                  <a:gd name="T10" fmla="*/ 1 w 260"/>
                  <a:gd name="T11" fmla="*/ 0 h 501"/>
                  <a:gd name="T12" fmla="*/ 1 w 260"/>
                  <a:gd name="T13" fmla="*/ 0 h 501"/>
                  <a:gd name="T14" fmla="*/ 1 w 260"/>
                  <a:gd name="T15" fmla="*/ 0 h 501"/>
                  <a:gd name="T16" fmla="*/ 1 w 260"/>
                  <a:gd name="T17" fmla="*/ 0 h 501"/>
                  <a:gd name="T18" fmla="*/ 1 w 260"/>
                  <a:gd name="T19" fmla="*/ 0 h 501"/>
                  <a:gd name="T20" fmla="*/ 1 w 260"/>
                  <a:gd name="T21" fmla="*/ 0 h 501"/>
                  <a:gd name="T22" fmla="*/ 1 w 260"/>
                  <a:gd name="T23" fmla="*/ 0 h 501"/>
                  <a:gd name="T24" fmla="*/ 1 w 260"/>
                  <a:gd name="T25" fmla="*/ 0 h 501"/>
                  <a:gd name="T26" fmla="*/ 1 w 260"/>
                  <a:gd name="T27" fmla="*/ 0 h 501"/>
                  <a:gd name="T28" fmla="*/ 1 w 260"/>
                  <a:gd name="T29" fmla="*/ 0 h 501"/>
                  <a:gd name="T30" fmla="*/ 1 w 260"/>
                  <a:gd name="T31" fmla="*/ 0 h 501"/>
                  <a:gd name="T32" fmla="*/ 1 w 260"/>
                  <a:gd name="T33" fmla="*/ 0 h 501"/>
                  <a:gd name="T34" fmla="*/ 1 w 260"/>
                  <a:gd name="T35" fmla="*/ 0 h 501"/>
                  <a:gd name="T36" fmla="*/ 1 w 260"/>
                  <a:gd name="T37" fmla="*/ 0 h 501"/>
                  <a:gd name="T38" fmla="*/ 1 w 260"/>
                  <a:gd name="T39" fmla="*/ 0 h 501"/>
                  <a:gd name="T40" fmla="*/ 1 w 260"/>
                  <a:gd name="T41" fmla="*/ 0 h 501"/>
                  <a:gd name="T42" fmla="*/ 1 w 260"/>
                  <a:gd name="T43" fmla="*/ 0 h 501"/>
                  <a:gd name="T44" fmla="*/ 1 w 260"/>
                  <a:gd name="T45" fmla="*/ 0 h 501"/>
                  <a:gd name="T46" fmla="*/ 1 w 260"/>
                  <a:gd name="T47" fmla="*/ 0 h 501"/>
                  <a:gd name="T48" fmla="*/ 1 w 260"/>
                  <a:gd name="T49" fmla="*/ 0 h 501"/>
                  <a:gd name="T50" fmla="*/ 1 w 260"/>
                  <a:gd name="T51" fmla="*/ 0 h 501"/>
                  <a:gd name="T52" fmla="*/ 1 w 260"/>
                  <a:gd name="T53" fmla="*/ 0 h 501"/>
                  <a:gd name="T54" fmla="*/ 1 w 260"/>
                  <a:gd name="T55" fmla="*/ 0 h 501"/>
                  <a:gd name="T56" fmla="*/ 1 w 260"/>
                  <a:gd name="T57" fmla="*/ 0 h 501"/>
                  <a:gd name="T58" fmla="*/ 1 w 260"/>
                  <a:gd name="T59" fmla="*/ 0 h 501"/>
                  <a:gd name="T60" fmla="*/ 1 w 260"/>
                  <a:gd name="T61" fmla="*/ 0 h 501"/>
                  <a:gd name="T62" fmla="*/ 1 w 260"/>
                  <a:gd name="T63" fmla="*/ 0 h 5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60"/>
                  <a:gd name="T97" fmla="*/ 0 h 501"/>
                  <a:gd name="T98" fmla="*/ 260 w 260"/>
                  <a:gd name="T99" fmla="*/ 501 h 5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60" h="501">
                    <a:moveTo>
                      <a:pt x="232" y="111"/>
                    </a:moveTo>
                    <a:lnTo>
                      <a:pt x="248" y="153"/>
                    </a:lnTo>
                    <a:lnTo>
                      <a:pt x="257" y="198"/>
                    </a:lnTo>
                    <a:lnTo>
                      <a:pt x="260" y="246"/>
                    </a:lnTo>
                    <a:lnTo>
                      <a:pt x="258" y="293"/>
                    </a:lnTo>
                    <a:lnTo>
                      <a:pt x="249" y="339"/>
                    </a:lnTo>
                    <a:lnTo>
                      <a:pt x="234" y="384"/>
                    </a:lnTo>
                    <a:lnTo>
                      <a:pt x="213" y="424"/>
                    </a:lnTo>
                    <a:lnTo>
                      <a:pt x="186" y="461"/>
                    </a:lnTo>
                    <a:lnTo>
                      <a:pt x="175" y="470"/>
                    </a:lnTo>
                    <a:lnTo>
                      <a:pt x="160" y="478"/>
                    </a:lnTo>
                    <a:lnTo>
                      <a:pt x="144" y="486"/>
                    </a:lnTo>
                    <a:lnTo>
                      <a:pt x="127" y="493"/>
                    </a:lnTo>
                    <a:lnTo>
                      <a:pt x="111" y="498"/>
                    </a:lnTo>
                    <a:lnTo>
                      <a:pt x="97" y="501"/>
                    </a:lnTo>
                    <a:lnTo>
                      <a:pt x="87" y="501"/>
                    </a:lnTo>
                    <a:lnTo>
                      <a:pt x="82" y="499"/>
                    </a:lnTo>
                    <a:lnTo>
                      <a:pt x="87" y="493"/>
                    </a:lnTo>
                    <a:lnTo>
                      <a:pt x="96" y="485"/>
                    </a:lnTo>
                    <a:lnTo>
                      <a:pt x="108" y="475"/>
                    </a:lnTo>
                    <a:lnTo>
                      <a:pt x="123" y="464"/>
                    </a:lnTo>
                    <a:lnTo>
                      <a:pt x="140" y="453"/>
                    </a:lnTo>
                    <a:lnTo>
                      <a:pt x="154" y="441"/>
                    </a:lnTo>
                    <a:lnTo>
                      <a:pt x="167" y="430"/>
                    </a:lnTo>
                    <a:lnTo>
                      <a:pt x="175" y="421"/>
                    </a:lnTo>
                    <a:lnTo>
                      <a:pt x="188" y="388"/>
                    </a:lnTo>
                    <a:lnTo>
                      <a:pt x="198" y="355"/>
                    </a:lnTo>
                    <a:lnTo>
                      <a:pt x="205" y="319"/>
                    </a:lnTo>
                    <a:lnTo>
                      <a:pt x="210" y="284"/>
                    </a:lnTo>
                    <a:lnTo>
                      <a:pt x="212" y="247"/>
                    </a:lnTo>
                    <a:lnTo>
                      <a:pt x="210" y="210"/>
                    </a:lnTo>
                    <a:lnTo>
                      <a:pt x="206" y="174"/>
                    </a:lnTo>
                    <a:lnTo>
                      <a:pt x="198" y="140"/>
                    </a:lnTo>
                    <a:lnTo>
                      <a:pt x="196" y="130"/>
                    </a:lnTo>
                    <a:lnTo>
                      <a:pt x="194" y="120"/>
                    </a:lnTo>
                    <a:lnTo>
                      <a:pt x="190" y="111"/>
                    </a:lnTo>
                    <a:lnTo>
                      <a:pt x="186" y="103"/>
                    </a:lnTo>
                    <a:lnTo>
                      <a:pt x="181" y="93"/>
                    </a:lnTo>
                    <a:lnTo>
                      <a:pt x="175" y="85"/>
                    </a:lnTo>
                    <a:lnTo>
                      <a:pt x="169" y="78"/>
                    </a:lnTo>
                    <a:lnTo>
                      <a:pt x="163" y="70"/>
                    </a:lnTo>
                    <a:lnTo>
                      <a:pt x="140" y="53"/>
                    </a:lnTo>
                    <a:lnTo>
                      <a:pt x="114" y="40"/>
                    </a:lnTo>
                    <a:lnTo>
                      <a:pt x="87" y="32"/>
                    </a:lnTo>
                    <a:lnTo>
                      <a:pt x="61" y="27"/>
                    </a:lnTo>
                    <a:lnTo>
                      <a:pt x="37" y="24"/>
                    </a:lnTo>
                    <a:lnTo>
                      <a:pt x="17" y="24"/>
                    </a:lnTo>
                    <a:lnTo>
                      <a:pt x="5" y="24"/>
                    </a:lnTo>
                    <a:lnTo>
                      <a:pt x="0" y="24"/>
                    </a:lnTo>
                    <a:lnTo>
                      <a:pt x="16" y="13"/>
                    </a:lnTo>
                    <a:lnTo>
                      <a:pt x="34" y="6"/>
                    </a:lnTo>
                    <a:lnTo>
                      <a:pt x="53" y="1"/>
                    </a:lnTo>
                    <a:lnTo>
                      <a:pt x="73" y="0"/>
                    </a:lnTo>
                    <a:lnTo>
                      <a:pt x="92" y="2"/>
                    </a:lnTo>
                    <a:lnTo>
                      <a:pt x="112" y="6"/>
                    </a:lnTo>
                    <a:lnTo>
                      <a:pt x="130" y="12"/>
                    </a:lnTo>
                    <a:lnTo>
                      <a:pt x="148" y="19"/>
                    </a:lnTo>
                    <a:lnTo>
                      <a:pt x="160" y="28"/>
                    </a:lnTo>
                    <a:lnTo>
                      <a:pt x="173" y="37"/>
                    </a:lnTo>
                    <a:lnTo>
                      <a:pt x="184" y="47"/>
                    </a:lnTo>
                    <a:lnTo>
                      <a:pt x="196" y="59"/>
                    </a:lnTo>
                    <a:lnTo>
                      <a:pt x="206" y="72"/>
                    </a:lnTo>
                    <a:lnTo>
                      <a:pt x="216" y="84"/>
                    </a:lnTo>
                    <a:lnTo>
                      <a:pt x="225" y="97"/>
                    </a:lnTo>
                    <a:lnTo>
                      <a:pt x="232" y="111"/>
                    </a:lnTo>
                    <a:close/>
                  </a:path>
                </a:pathLst>
              </a:custGeom>
              <a:solidFill>
                <a:srgbClr val="000000"/>
              </a:solidFill>
              <a:ln w="9525">
                <a:solidFill>
                  <a:srgbClr val="000000"/>
                </a:solidFill>
                <a:round/>
                <a:headEnd/>
                <a:tailEnd/>
              </a:ln>
              <a:extLst/>
            </p:spPr>
            <p:txBody>
              <a:bodyPr/>
              <a:lstStyle/>
              <a:p>
                <a:pPr>
                  <a:lnSpc>
                    <a:spcPct val="150000"/>
                  </a:lnSpc>
                </a:pPr>
                <a:endParaRPr lang="zh-CN" altLang="en-US" sz="2000" b="1">
                  <a:ea typeface="黑体" panose="02010609060101010101" pitchFamily="49" charset="-122"/>
                </a:endParaRPr>
              </a:p>
            </p:txBody>
          </p:sp>
          <p:sp>
            <p:nvSpPr>
              <p:cNvPr id="134" name="Freeform 654"/>
              <p:cNvSpPr>
                <a:spLocks/>
              </p:cNvSpPr>
              <p:nvPr/>
            </p:nvSpPr>
            <p:spPr bwMode="auto">
              <a:xfrm>
                <a:off x="3461" y="2608"/>
                <a:ext cx="117" cy="218"/>
              </a:xfrm>
              <a:custGeom>
                <a:avLst/>
                <a:gdLst>
                  <a:gd name="T0" fmla="*/ 1 w 233"/>
                  <a:gd name="T1" fmla="*/ 1 h 434"/>
                  <a:gd name="T2" fmla="*/ 1 w 233"/>
                  <a:gd name="T3" fmla="*/ 1 h 434"/>
                  <a:gd name="T4" fmla="*/ 1 w 233"/>
                  <a:gd name="T5" fmla="*/ 1 h 434"/>
                  <a:gd name="T6" fmla="*/ 1 w 233"/>
                  <a:gd name="T7" fmla="*/ 1 h 434"/>
                  <a:gd name="T8" fmla="*/ 1 w 233"/>
                  <a:gd name="T9" fmla="*/ 1 h 434"/>
                  <a:gd name="T10" fmla="*/ 1 w 233"/>
                  <a:gd name="T11" fmla="*/ 1 h 434"/>
                  <a:gd name="T12" fmla="*/ 1 w 233"/>
                  <a:gd name="T13" fmla="*/ 1 h 434"/>
                  <a:gd name="T14" fmla="*/ 1 w 233"/>
                  <a:gd name="T15" fmla="*/ 1 h 434"/>
                  <a:gd name="T16" fmla="*/ 1 w 233"/>
                  <a:gd name="T17" fmla="*/ 1 h 434"/>
                  <a:gd name="T18" fmla="*/ 1 w 233"/>
                  <a:gd name="T19" fmla="*/ 1 h 434"/>
                  <a:gd name="T20" fmla="*/ 1 w 233"/>
                  <a:gd name="T21" fmla="*/ 1 h 434"/>
                  <a:gd name="T22" fmla="*/ 1 w 233"/>
                  <a:gd name="T23" fmla="*/ 1 h 434"/>
                  <a:gd name="T24" fmla="*/ 1 w 233"/>
                  <a:gd name="T25" fmla="*/ 1 h 434"/>
                  <a:gd name="T26" fmla="*/ 1 w 233"/>
                  <a:gd name="T27" fmla="*/ 1 h 434"/>
                  <a:gd name="T28" fmla="*/ 1 w 233"/>
                  <a:gd name="T29" fmla="*/ 1 h 434"/>
                  <a:gd name="T30" fmla="*/ 1 w 233"/>
                  <a:gd name="T31" fmla="*/ 1 h 434"/>
                  <a:gd name="T32" fmla="*/ 1 w 233"/>
                  <a:gd name="T33" fmla="*/ 1 h 434"/>
                  <a:gd name="T34" fmla="*/ 1 w 233"/>
                  <a:gd name="T35" fmla="*/ 1 h 434"/>
                  <a:gd name="T36" fmla="*/ 1 w 233"/>
                  <a:gd name="T37" fmla="*/ 1 h 434"/>
                  <a:gd name="T38" fmla="*/ 1 w 233"/>
                  <a:gd name="T39" fmla="*/ 1 h 434"/>
                  <a:gd name="T40" fmla="*/ 1 w 233"/>
                  <a:gd name="T41" fmla="*/ 1 h 434"/>
                  <a:gd name="T42" fmla="*/ 1 w 233"/>
                  <a:gd name="T43" fmla="*/ 1 h 434"/>
                  <a:gd name="T44" fmla="*/ 1 w 233"/>
                  <a:gd name="T45" fmla="*/ 1 h 434"/>
                  <a:gd name="T46" fmla="*/ 1 w 233"/>
                  <a:gd name="T47" fmla="*/ 1 h 434"/>
                  <a:gd name="T48" fmla="*/ 1 w 233"/>
                  <a:gd name="T49" fmla="*/ 1 h 434"/>
                  <a:gd name="T50" fmla="*/ 1 w 233"/>
                  <a:gd name="T51" fmla="*/ 1 h 434"/>
                  <a:gd name="T52" fmla="*/ 1 w 233"/>
                  <a:gd name="T53" fmla="*/ 1 h 434"/>
                  <a:gd name="T54" fmla="*/ 1 w 233"/>
                  <a:gd name="T55" fmla="*/ 1 h 434"/>
                  <a:gd name="T56" fmla="*/ 1 w 233"/>
                  <a:gd name="T57" fmla="*/ 1 h 434"/>
                  <a:gd name="T58" fmla="*/ 1 w 233"/>
                  <a:gd name="T59" fmla="*/ 1 h 434"/>
                  <a:gd name="T60" fmla="*/ 1 w 233"/>
                  <a:gd name="T61" fmla="*/ 1 h 434"/>
                  <a:gd name="T62" fmla="*/ 1 w 233"/>
                  <a:gd name="T63" fmla="*/ 1 h 434"/>
                  <a:gd name="T64" fmla="*/ 1 w 233"/>
                  <a:gd name="T65" fmla="*/ 1 h 434"/>
                  <a:gd name="T66" fmla="*/ 1 w 233"/>
                  <a:gd name="T67" fmla="*/ 1 h 434"/>
                  <a:gd name="T68" fmla="*/ 1 w 233"/>
                  <a:gd name="T69" fmla="*/ 1 h 434"/>
                  <a:gd name="T70" fmla="*/ 1 w 233"/>
                  <a:gd name="T71" fmla="*/ 1 h 434"/>
                  <a:gd name="T72" fmla="*/ 1 w 233"/>
                  <a:gd name="T73" fmla="*/ 1 h 434"/>
                  <a:gd name="T74" fmla="*/ 1 w 233"/>
                  <a:gd name="T75" fmla="*/ 1 h 434"/>
                  <a:gd name="T76" fmla="*/ 1 w 233"/>
                  <a:gd name="T77" fmla="*/ 1 h 434"/>
                  <a:gd name="T78" fmla="*/ 1 w 233"/>
                  <a:gd name="T79" fmla="*/ 1 h 434"/>
                  <a:gd name="T80" fmla="*/ 1 w 233"/>
                  <a:gd name="T81" fmla="*/ 1 h 434"/>
                  <a:gd name="T82" fmla="*/ 1 w 233"/>
                  <a:gd name="T83" fmla="*/ 1 h 434"/>
                  <a:gd name="T84" fmla="*/ 1 w 233"/>
                  <a:gd name="T85" fmla="*/ 1 h 4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3"/>
                  <a:gd name="T130" fmla="*/ 0 h 434"/>
                  <a:gd name="T131" fmla="*/ 233 w 233"/>
                  <a:gd name="T132" fmla="*/ 434 h 4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3" h="434">
                    <a:moveTo>
                      <a:pt x="133" y="147"/>
                    </a:moveTo>
                    <a:lnTo>
                      <a:pt x="137" y="164"/>
                    </a:lnTo>
                    <a:lnTo>
                      <a:pt x="137" y="180"/>
                    </a:lnTo>
                    <a:lnTo>
                      <a:pt x="135" y="196"/>
                    </a:lnTo>
                    <a:lnTo>
                      <a:pt x="130" y="211"/>
                    </a:lnTo>
                    <a:lnTo>
                      <a:pt x="122" y="226"/>
                    </a:lnTo>
                    <a:lnTo>
                      <a:pt x="114" y="240"/>
                    </a:lnTo>
                    <a:lnTo>
                      <a:pt x="104" y="253"/>
                    </a:lnTo>
                    <a:lnTo>
                      <a:pt x="92" y="266"/>
                    </a:lnTo>
                    <a:lnTo>
                      <a:pt x="86" y="270"/>
                    </a:lnTo>
                    <a:lnTo>
                      <a:pt x="79" y="272"/>
                    </a:lnTo>
                    <a:lnTo>
                      <a:pt x="74" y="274"/>
                    </a:lnTo>
                    <a:lnTo>
                      <a:pt x="67" y="275"/>
                    </a:lnTo>
                    <a:lnTo>
                      <a:pt x="60" y="275"/>
                    </a:lnTo>
                    <a:lnTo>
                      <a:pt x="52" y="275"/>
                    </a:lnTo>
                    <a:lnTo>
                      <a:pt x="41" y="275"/>
                    </a:lnTo>
                    <a:lnTo>
                      <a:pt x="31" y="273"/>
                    </a:lnTo>
                    <a:lnTo>
                      <a:pt x="36" y="279"/>
                    </a:lnTo>
                    <a:lnTo>
                      <a:pt x="40" y="283"/>
                    </a:lnTo>
                    <a:lnTo>
                      <a:pt x="46" y="288"/>
                    </a:lnTo>
                    <a:lnTo>
                      <a:pt x="52" y="291"/>
                    </a:lnTo>
                    <a:lnTo>
                      <a:pt x="59" y="295"/>
                    </a:lnTo>
                    <a:lnTo>
                      <a:pt x="66" y="297"/>
                    </a:lnTo>
                    <a:lnTo>
                      <a:pt x="72" y="298"/>
                    </a:lnTo>
                    <a:lnTo>
                      <a:pt x="79" y="300"/>
                    </a:lnTo>
                    <a:lnTo>
                      <a:pt x="87" y="298"/>
                    </a:lnTo>
                    <a:lnTo>
                      <a:pt x="97" y="296"/>
                    </a:lnTo>
                    <a:lnTo>
                      <a:pt x="107" y="295"/>
                    </a:lnTo>
                    <a:lnTo>
                      <a:pt x="117" y="295"/>
                    </a:lnTo>
                    <a:lnTo>
                      <a:pt x="128" y="295"/>
                    </a:lnTo>
                    <a:lnTo>
                      <a:pt x="136" y="295"/>
                    </a:lnTo>
                    <a:lnTo>
                      <a:pt x="143" y="297"/>
                    </a:lnTo>
                    <a:lnTo>
                      <a:pt x="146" y="300"/>
                    </a:lnTo>
                    <a:lnTo>
                      <a:pt x="146" y="316"/>
                    </a:lnTo>
                    <a:lnTo>
                      <a:pt x="144" y="329"/>
                    </a:lnTo>
                    <a:lnTo>
                      <a:pt x="139" y="343"/>
                    </a:lnTo>
                    <a:lnTo>
                      <a:pt x="131" y="356"/>
                    </a:lnTo>
                    <a:lnTo>
                      <a:pt x="122" y="369"/>
                    </a:lnTo>
                    <a:lnTo>
                      <a:pt x="112" y="379"/>
                    </a:lnTo>
                    <a:lnTo>
                      <a:pt x="101" y="388"/>
                    </a:lnTo>
                    <a:lnTo>
                      <a:pt x="90" y="396"/>
                    </a:lnTo>
                    <a:lnTo>
                      <a:pt x="99" y="400"/>
                    </a:lnTo>
                    <a:lnTo>
                      <a:pt x="109" y="401"/>
                    </a:lnTo>
                    <a:lnTo>
                      <a:pt x="120" y="401"/>
                    </a:lnTo>
                    <a:lnTo>
                      <a:pt x="129" y="400"/>
                    </a:lnTo>
                    <a:lnTo>
                      <a:pt x="139" y="397"/>
                    </a:lnTo>
                    <a:lnTo>
                      <a:pt x="148" y="394"/>
                    </a:lnTo>
                    <a:lnTo>
                      <a:pt x="158" y="389"/>
                    </a:lnTo>
                    <a:lnTo>
                      <a:pt x="166" y="385"/>
                    </a:lnTo>
                    <a:lnTo>
                      <a:pt x="174" y="379"/>
                    </a:lnTo>
                    <a:lnTo>
                      <a:pt x="180" y="372"/>
                    </a:lnTo>
                    <a:lnTo>
                      <a:pt x="186" y="364"/>
                    </a:lnTo>
                    <a:lnTo>
                      <a:pt x="192" y="356"/>
                    </a:lnTo>
                    <a:lnTo>
                      <a:pt x="199" y="348"/>
                    </a:lnTo>
                    <a:lnTo>
                      <a:pt x="206" y="340"/>
                    </a:lnTo>
                    <a:lnTo>
                      <a:pt x="214" y="334"/>
                    </a:lnTo>
                    <a:lnTo>
                      <a:pt x="224" y="329"/>
                    </a:lnTo>
                    <a:lnTo>
                      <a:pt x="229" y="339"/>
                    </a:lnTo>
                    <a:lnTo>
                      <a:pt x="233" y="349"/>
                    </a:lnTo>
                    <a:lnTo>
                      <a:pt x="233" y="358"/>
                    </a:lnTo>
                    <a:lnTo>
                      <a:pt x="230" y="369"/>
                    </a:lnTo>
                    <a:lnTo>
                      <a:pt x="220" y="385"/>
                    </a:lnTo>
                    <a:lnTo>
                      <a:pt x="207" y="397"/>
                    </a:lnTo>
                    <a:lnTo>
                      <a:pt x="193" y="408"/>
                    </a:lnTo>
                    <a:lnTo>
                      <a:pt x="178" y="416"/>
                    </a:lnTo>
                    <a:lnTo>
                      <a:pt x="161" y="423"/>
                    </a:lnTo>
                    <a:lnTo>
                      <a:pt x="144" y="427"/>
                    </a:lnTo>
                    <a:lnTo>
                      <a:pt x="127" y="431"/>
                    </a:lnTo>
                    <a:lnTo>
                      <a:pt x="109" y="434"/>
                    </a:lnTo>
                    <a:lnTo>
                      <a:pt x="101" y="431"/>
                    </a:lnTo>
                    <a:lnTo>
                      <a:pt x="93" y="427"/>
                    </a:lnTo>
                    <a:lnTo>
                      <a:pt x="85" y="424"/>
                    </a:lnTo>
                    <a:lnTo>
                      <a:pt x="76" y="420"/>
                    </a:lnTo>
                    <a:lnTo>
                      <a:pt x="68" y="417"/>
                    </a:lnTo>
                    <a:lnTo>
                      <a:pt x="60" y="411"/>
                    </a:lnTo>
                    <a:lnTo>
                      <a:pt x="53" y="406"/>
                    </a:lnTo>
                    <a:lnTo>
                      <a:pt x="46" y="397"/>
                    </a:lnTo>
                    <a:lnTo>
                      <a:pt x="48" y="393"/>
                    </a:lnTo>
                    <a:lnTo>
                      <a:pt x="52" y="391"/>
                    </a:lnTo>
                    <a:lnTo>
                      <a:pt x="56" y="388"/>
                    </a:lnTo>
                    <a:lnTo>
                      <a:pt x="61" y="387"/>
                    </a:lnTo>
                    <a:lnTo>
                      <a:pt x="67" y="386"/>
                    </a:lnTo>
                    <a:lnTo>
                      <a:pt x="72" y="385"/>
                    </a:lnTo>
                    <a:lnTo>
                      <a:pt x="77" y="384"/>
                    </a:lnTo>
                    <a:lnTo>
                      <a:pt x="82" y="381"/>
                    </a:lnTo>
                    <a:lnTo>
                      <a:pt x="93" y="370"/>
                    </a:lnTo>
                    <a:lnTo>
                      <a:pt x="104" y="358"/>
                    </a:lnTo>
                    <a:lnTo>
                      <a:pt x="112" y="346"/>
                    </a:lnTo>
                    <a:lnTo>
                      <a:pt x="115" y="332"/>
                    </a:lnTo>
                    <a:lnTo>
                      <a:pt x="104" y="335"/>
                    </a:lnTo>
                    <a:lnTo>
                      <a:pt x="91" y="335"/>
                    </a:lnTo>
                    <a:lnTo>
                      <a:pt x="79" y="334"/>
                    </a:lnTo>
                    <a:lnTo>
                      <a:pt x="68" y="329"/>
                    </a:lnTo>
                    <a:lnTo>
                      <a:pt x="56" y="325"/>
                    </a:lnTo>
                    <a:lnTo>
                      <a:pt x="45" y="318"/>
                    </a:lnTo>
                    <a:lnTo>
                      <a:pt x="34" y="310"/>
                    </a:lnTo>
                    <a:lnTo>
                      <a:pt x="24" y="301"/>
                    </a:lnTo>
                    <a:lnTo>
                      <a:pt x="10" y="282"/>
                    </a:lnTo>
                    <a:lnTo>
                      <a:pt x="2" y="260"/>
                    </a:lnTo>
                    <a:lnTo>
                      <a:pt x="0" y="237"/>
                    </a:lnTo>
                    <a:lnTo>
                      <a:pt x="6" y="215"/>
                    </a:lnTo>
                    <a:lnTo>
                      <a:pt x="13" y="218"/>
                    </a:lnTo>
                    <a:lnTo>
                      <a:pt x="16" y="223"/>
                    </a:lnTo>
                    <a:lnTo>
                      <a:pt x="18" y="230"/>
                    </a:lnTo>
                    <a:lnTo>
                      <a:pt x="21" y="238"/>
                    </a:lnTo>
                    <a:lnTo>
                      <a:pt x="23" y="245"/>
                    </a:lnTo>
                    <a:lnTo>
                      <a:pt x="28" y="252"/>
                    </a:lnTo>
                    <a:lnTo>
                      <a:pt x="33" y="256"/>
                    </a:lnTo>
                    <a:lnTo>
                      <a:pt x="44" y="257"/>
                    </a:lnTo>
                    <a:lnTo>
                      <a:pt x="48" y="257"/>
                    </a:lnTo>
                    <a:lnTo>
                      <a:pt x="53" y="257"/>
                    </a:lnTo>
                    <a:lnTo>
                      <a:pt x="57" y="257"/>
                    </a:lnTo>
                    <a:lnTo>
                      <a:pt x="63" y="257"/>
                    </a:lnTo>
                    <a:lnTo>
                      <a:pt x="68" y="256"/>
                    </a:lnTo>
                    <a:lnTo>
                      <a:pt x="74" y="253"/>
                    </a:lnTo>
                    <a:lnTo>
                      <a:pt x="78" y="251"/>
                    </a:lnTo>
                    <a:lnTo>
                      <a:pt x="82" y="248"/>
                    </a:lnTo>
                    <a:lnTo>
                      <a:pt x="97" y="215"/>
                    </a:lnTo>
                    <a:lnTo>
                      <a:pt x="97" y="182"/>
                    </a:lnTo>
                    <a:lnTo>
                      <a:pt x="87" y="149"/>
                    </a:lnTo>
                    <a:lnTo>
                      <a:pt x="75" y="114"/>
                    </a:lnTo>
                    <a:lnTo>
                      <a:pt x="66" y="82"/>
                    </a:lnTo>
                    <a:lnTo>
                      <a:pt x="66" y="51"/>
                    </a:lnTo>
                    <a:lnTo>
                      <a:pt x="79" y="23"/>
                    </a:lnTo>
                    <a:lnTo>
                      <a:pt x="115" y="0"/>
                    </a:lnTo>
                    <a:lnTo>
                      <a:pt x="117" y="16"/>
                    </a:lnTo>
                    <a:lnTo>
                      <a:pt x="122" y="56"/>
                    </a:lnTo>
                    <a:lnTo>
                      <a:pt x="128" y="105"/>
                    </a:lnTo>
                    <a:lnTo>
                      <a:pt x="133" y="147"/>
                    </a:lnTo>
                    <a:close/>
                  </a:path>
                </a:pathLst>
              </a:custGeom>
              <a:solidFill>
                <a:srgbClr val="000000"/>
              </a:solidFill>
              <a:ln w="9525">
                <a:solidFill>
                  <a:srgbClr val="000000"/>
                </a:solidFill>
                <a:round/>
                <a:headEnd/>
                <a:tailEnd/>
              </a:ln>
              <a:extLst/>
            </p:spPr>
            <p:txBody>
              <a:bodyPr/>
              <a:lstStyle/>
              <a:p>
                <a:pPr>
                  <a:lnSpc>
                    <a:spcPct val="150000"/>
                  </a:lnSpc>
                </a:pPr>
                <a:endParaRPr lang="zh-CN" altLang="en-US" sz="2000" b="1">
                  <a:ea typeface="黑体" panose="02010609060101010101" pitchFamily="49" charset="-122"/>
                </a:endParaRPr>
              </a:p>
            </p:txBody>
          </p:sp>
        </p:grpSp>
        <p:sp>
          <p:nvSpPr>
            <p:cNvPr id="128" name="Freeform 655"/>
            <p:cNvSpPr>
              <a:spLocks/>
            </p:cNvSpPr>
            <p:nvPr/>
          </p:nvSpPr>
          <p:spPr bwMode="auto">
            <a:xfrm rot="462940">
              <a:off x="3540" y="2688"/>
              <a:ext cx="48" cy="240"/>
            </a:xfrm>
            <a:custGeom>
              <a:avLst/>
              <a:gdLst>
                <a:gd name="T0" fmla="*/ 0 w 144"/>
                <a:gd name="T1" fmla="*/ 0 h 624"/>
                <a:gd name="T2" fmla="*/ 0 w 144"/>
                <a:gd name="T3" fmla="*/ 0 h 624"/>
                <a:gd name="T4" fmla="*/ 0 w 144"/>
                <a:gd name="T5" fmla="*/ 0 h 624"/>
                <a:gd name="T6" fmla="*/ 0 w 144"/>
                <a:gd name="T7" fmla="*/ 0 h 624"/>
                <a:gd name="T8" fmla="*/ 0 w 144"/>
                <a:gd name="T9" fmla="*/ 0 h 624"/>
                <a:gd name="T10" fmla="*/ 0 w 144"/>
                <a:gd name="T11" fmla="*/ 0 h 624"/>
                <a:gd name="T12" fmla="*/ 0 w 144"/>
                <a:gd name="T13" fmla="*/ 0 h 624"/>
                <a:gd name="T14" fmla="*/ 0 w 144"/>
                <a:gd name="T15" fmla="*/ 0 h 624"/>
                <a:gd name="T16" fmla="*/ 0 w 144"/>
                <a:gd name="T17" fmla="*/ 0 h 624"/>
                <a:gd name="T18" fmla="*/ 0 w 144"/>
                <a:gd name="T19" fmla="*/ 0 h 6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4"/>
                <a:gd name="T31" fmla="*/ 0 h 624"/>
                <a:gd name="T32" fmla="*/ 144 w 144"/>
                <a:gd name="T33" fmla="*/ 624 h 6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4" h="624">
                  <a:moveTo>
                    <a:pt x="48" y="48"/>
                  </a:moveTo>
                  <a:lnTo>
                    <a:pt x="96" y="144"/>
                  </a:lnTo>
                  <a:lnTo>
                    <a:pt x="144" y="288"/>
                  </a:lnTo>
                  <a:lnTo>
                    <a:pt x="144" y="480"/>
                  </a:lnTo>
                  <a:lnTo>
                    <a:pt x="96" y="624"/>
                  </a:lnTo>
                  <a:lnTo>
                    <a:pt x="0" y="576"/>
                  </a:lnTo>
                  <a:lnTo>
                    <a:pt x="48" y="432"/>
                  </a:lnTo>
                  <a:lnTo>
                    <a:pt x="48" y="240"/>
                  </a:lnTo>
                  <a:lnTo>
                    <a:pt x="0" y="0"/>
                  </a:lnTo>
                  <a:lnTo>
                    <a:pt x="48" y="48"/>
                  </a:lnTo>
                  <a:close/>
                </a:path>
              </a:pathLst>
            </a:custGeom>
            <a:solidFill>
              <a:schemeClr val="tx1"/>
            </a:solidFill>
            <a:ln w="38100">
              <a:solidFill>
                <a:schemeClr val="tx1"/>
              </a:solidFill>
              <a:round/>
              <a:headEnd/>
              <a:tailEnd/>
            </a:ln>
          </p:spPr>
          <p:txBody>
            <a:bodyPr/>
            <a:lstStyle/>
            <a:p>
              <a:pPr>
                <a:lnSpc>
                  <a:spcPct val="150000"/>
                </a:lnSpc>
              </a:pPr>
              <a:endParaRPr lang="zh-CN" altLang="en-US" sz="2000" b="1">
                <a:ea typeface="黑体" panose="02010609060101010101" pitchFamily="49" charset="-122"/>
              </a:endParaRPr>
            </a:p>
          </p:txBody>
        </p:sp>
      </p:grpSp>
      <p:sp>
        <p:nvSpPr>
          <p:cNvPr id="135" name="Text Box 73"/>
          <p:cNvSpPr txBox="1">
            <a:spLocks noChangeArrowheads="1"/>
          </p:cNvSpPr>
          <p:nvPr/>
        </p:nvSpPr>
        <p:spPr bwMode="auto">
          <a:xfrm>
            <a:off x="6956820" y="2380614"/>
            <a:ext cx="655249" cy="488201"/>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信件</a:t>
            </a:r>
          </a:p>
        </p:txBody>
      </p:sp>
      <p:sp>
        <p:nvSpPr>
          <p:cNvPr id="136" name="Text Box 73"/>
          <p:cNvSpPr txBox="1">
            <a:spLocks noChangeArrowheads="1"/>
          </p:cNvSpPr>
          <p:nvPr/>
        </p:nvSpPr>
        <p:spPr bwMode="auto">
          <a:xfrm>
            <a:off x="6503177" y="1067594"/>
            <a:ext cx="1310498" cy="488201"/>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传递的信息</a:t>
            </a:r>
          </a:p>
        </p:txBody>
      </p:sp>
      <p:sp>
        <p:nvSpPr>
          <p:cNvPr id="137" name="Text Box 67"/>
          <p:cNvSpPr txBox="1">
            <a:spLocks noChangeArrowheads="1"/>
          </p:cNvSpPr>
          <p:nvPr/>
        </p:nvSpPr>
        <p:spPr bwMode="auto">
          <a:xfrm>
            <a:off x="10833869" y="1678872"/>
            <a:ext cx="528079" cy="9037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信件</a:t>
            </a:r>
          </a:p>
        </p:txBody>
      </p:sp>
      <p:sp>
        <p:nvSpPr>
          <p:cNvPr id="138" name="Text Box 68"/>
          <p:cNvSpPr txBox="1">
            <a:spLocks noChangeArrowheads="1"/>
          </p:cNvSpPr>
          <p:nvPr/>
        </p:nvSpPr>
        <p:spPr bwMode="auto">
          <a:xfrm>
            <a:off x="10837828" y="3060514"/>
            <a:ext cx="446585" cy="9037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邮包</a:t>
            </a:r>
          </a:p>
        </p:txBody>
      </p:sp>
      <p:sp>
        <p:nvSpPr>
          <p:cNvPr id="139" name="Text Box 69"/>
          <p:cNvSpPr txBox="1">
            <a:spLocks noChangeArrowheads="1"/>
          </p:cNvSpPr>
          <p:nvPr/>
        </p:nvSpPr>
        <p:spPr bwMode="auto">
          <a:xfrm>
            <a:off x="10930108" y="4442805"/>
            <a:ext cx="335600" cy="9037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50000"/>
              </a:spcBef>
            </a:pPr>
            <a:r>
              <a:rPr kumimoji="1" lang="zh-CN" altLang="en-US" sz="1800" b="1" dirty="0">
                <a:latin typeface="+mj-ea"/>
                <a:ea typeface="+mj-ea"/>
              </a:rPr>
              <a:t>货物</a:t>
            </a:r>
          </a:p>
        </p:txBody>
      </p:sp>
      <p:sp>
        <p:nvSpPr>
          <p:cNvPr id="140" name="Text Box 54"/>
          <p:cNvSpPr txBox="1">
            <a:spLocks noChangeArrowheads="1"/>
          </p:cNvSpPr>
          <p:nvPr/>
        </p:nvSpPr>
        <p:spPr bwMode="auto">
          <a:xfrm>
            <a:off x="4224858" y="1256882"/>
            <a:ext cx="1474975" cy="499624"/>
          </a:xfrm>
          <a:prstGeom prst="rect">
            <a:avLst/>
          </a:prstGeom>
          <a:solidFill>
            <a:srgbClr val="7CC43A"/>
          </a:solidFill>
          <a:ln>
            <a:noFill/>
          </a:ln>
          <a:effectLs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pPr>
            <a:r>
              <a:rPr kumimoji="1" lang="zh-CN" altLang="en-US" sz="2000" b="1" dirty="0">
                <a:solidFill>
                  <a:schemeClr val="bg1"/>
                </a:solidFill>
                <a:latin typeface="+mj-ea"/>
                <a:ea typeface="+mj-ea"/>
              </a:rPr>
              <a:t>用户</a:t>
            </a:r>
            <a:r>
              <a:rPr kumimoji="1" lang="en-US" altLang="zh-CN" sz="2000" b="1" dirty="0">
                <a:solidFill>
                  <a:schemeClr val="bg1"/>
                </a:solidFill>
                <a:latin typeface="+mj-ea"/>
                <a:ea typeface="+mj-ea"/>
              </a:rPr>
              <a:t>A</a:t>
            </a:r>
          </a:p>
        </p:txBody>
      </p:sp>
      <p:sp>
        <p:nvSpPr>
          <p:cNvPr id="141" name="Text Box 89"/>
          <p:cNvSpPr txBox="1">
            <a:spLocks noChangeArrowheads="1"/>
          </p:cNvSpPr>
          <p:nvPr/>
        </p:nvSpPr>
        <p:spPr bwMode="auto">
          <a:xfrm>
            <a:off x="9876065" y="1260250"/>
            <a:ext cx="1463508" cy="499624"/>
          </a:xfrm>
          <a:prstGeom prst="rect">
            <a:avLst/>
          </a:prstGeom>
          <a:solidFill>
            <a:srgbClr val="7CC43A"/>
          </a:solidFill>
          <a:ln>
            <a:noFill/>
          </a:ln>
          <a:effectLs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pPr>
            <a:r>
              <a:rPr kumimoji="1" lang="zh-CN" altLang="en-US" sz="2000" b="1" dirty="0">
                <a:solidFill>
                  <a:schemeClr val="bg1"/>
                </a:solidFill>
                <a:latin typeface="+mj-ea"/>
                <a:ea typeface="+mj-ea"/>
              </a:rPr>
              <a:t>用户</a:t>
            </a:r>
            <a:r>
              <a:rPr kumimoji="1" lang="en-US" altLang="zh-CN" sz="2000" b="1" dirty="0">
                <a:solidFill>
                  <a:schemeClr val="bg1"/>
                </a:solidFill>
                <a:latin typeface="+mj-ea"/>
                <a:ea typeface="+mj-ea"/>
              </a:rPr>
              <a:t>B</a:t>
            </a:r>
          </a:p>
        </p:txBody>
      </p:sp>
      <p:grpSp>
        <p:nvGrpSpPr>
          <p:cNvPr id="142" name="Group 642"/>
          <p:cNvGrpSpPr>
            <a:grpSpLocks noChangeAspect="1"/>
          </p:cNvGrpSpPr>
          <p:nvPr/>
        </p:nvGrpSpPr>
        <p:grpSpPr bwMode="auto">
          <a:xfrm flipH="1">
            <a:off x="11361948" y="1296242"/>
            <a:ext cx="358060" cy="408188"/>
            <a:chOff x="2925" y="527"/>
            <a:chExt cx="113" cy="147"/>
          </a:xfrm>
        </p:grpSpPr>
        <p:sp>
          <p:nvSpPr>
            <p:cNvPr id="143" name="Freeform 643"/>
            <p:cNvSpPr>
              <a:spLocks/>
            </p:cNvSpPr>
            <p:nvPr/>
          </p:nvSpPr>
          <p:spPr bwMode="auto">
            <a:xfrm>
              <a:off x="2944" y="546"/>
              <a:ext cx="94" cy="128"/>
            </a:xfrm>
            <a:custGeom>
              <a:avLst/>
              <a:gdLst>
                <a:gd name="T0" fmla="*/ 16 w 111"/>
                <a:gd name="T1" fmla="*/ 3 h 149"/>
                <a:gd name="T2" fmla="*/ 16 w 111"/>
                <a:gd name="T3" fmla="*/ 8 h 149"/>
                <a:gd name="T4" fmla="*/ 16 w 111"/>
                <a:gd name="T5" fmla="*/ 9 h 149"/>
                <a:gd name="T6" fmla="*/ 18 w 111"/>
                <a:gd name="T7" fmla="*/ 13 h 149"/>
                <a:gd name="T8" fmla="*/ 18 w 111"/>
                <a:gd name="T9" fmla="*/ 14 h 149"/>
                <a:gd name="T10" fmla="*/ 16 w 111"/>
                <a:gd name="T11" fmla="*/ 14 h 149"/>
                <a:gd name="T12" fmla="*/ 16 w 111"/>
                <a:gd name="T13" fmla="*/ 16 h 149"/>
                <a:gd name="T14" fmla="*/ 15 w 111"/>
                <a:gd name="T15" fmla="*/ 16 h 149"/>
                <a:gd name="T16" fmla="*/ 15 w 111"/>
                <a:gd name="T17" fmla="*/ 17 h 149"/>
                <a:gd name="T18" fmla="*/ 15 w 111"/>
                <a:gd name="T19" fmla="*/ 17 h 149"/>
                <a:gd name="T20" fmla="*/ 15 w 111"/>
                <a:gd name="T21" fmla="*/ 20 h 149"/>
                <a:gd name="T22" fmla="*/ 15 w 111"/>
                <a:gd name="T23" fmla="*/ 21 h 149"/>
                <a:gd name="T24" fmla="*/ 14 w 111"/>
                <a:gd name="T25" fmla="*/ 21 h 149"/>
                <a:gd name="T26" fmla="*/ 12 w 111"/>
                <a:gd name="T27" fmla="*/ 21 h 149"/>
                <a:gd name="T28" fmla="*/ 10 w 111"/>
                <a:gd name="T29" fmla="*/ 25 h 149"/>
                <a:gd name="T30" fmla="*/ 8 w 111"/>
                <a:gd name="T31" fmla="*/ 29 h 149"/>
                <a:gd name="T32" fmla="*/ 0 w 111"/>
                <a:gd name="T33" fmla="*/ 20 h 149"/>
                <a:gd name="T34" fmla="*/ 4 w 111"/>
                <a:gd name="T35" fmla="*/ 0 h 149"/>
                <a:gd name="T36" fmla="*/ 16 w 111"/>
                <a:gd name="T37" fmla="*/ 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1"/>
                <a:gd name="T58" fmla="*/ 0 h 149"/>
                <a:gd name="T59" fmla="*/ 111 w 111"/>
                <a:gd name="T60" fmla="*/ 149 h 1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50000"/>
                </a:lnSpc>
              </a:pPr>
              <a:endParaRPr lang="zh-CN" altLang="en-US" sz="2000" b="1">
                <a:ea typeface="黑体" panose="02010609060101010101" pitchFamily="49" charset="-122"/>
              </a:endParaRPr>
            </a:p>
          </p:txBody>
        </p:sp>
        <p:sp>
          <p:nvSpPr>
            <p:cNvPr id="144" name="Freeform 644"/>
            <p:cNvSpPr>
              <a:spLocks/>
            </p:cNvSpPr>
            <p:nvPr/>
          </p:nvSpPr>
          <p:spPr bwMode="auto">
            <a:xfrm>
              <a:off x="2944" y="546"/>
              <a:ext cx="94" cy="128"/>
            </a:xfrm>
            <a:custGeom>
              <a:avLst/>
              <a:gdLst>
                <a:gd name="T0" fmla="*/ 16 w 111"/>
                <a:gd name="T1" fmla="*/ 3 h 149"/>
                <a:gd name="T2" fmla="*/ 16 w 111"/>
                <a:gd name="T3" fmla="*/ 8 h 149"/>
                <a:gd name="T4" fmla="*/ 16 w 111"/>
                <a:gd name="T5" fmla="*/ 9 h 149"/>
                <a:gd name="T6" fmla="*/ 18 w 111"/>
                <a:gd name="T7" fmla="*/ 13 h 149"/>
                <a:gd name="T8" fmla="*/ 18 w 111"/>
                <a:gd name="T9" fmla="*/ 14 h 149"/>
                <a:gd name="T10" fmla="*/ 16 w 111"/>
                <a:gd name="T11" fmla="*/ 14 h 149"/>
                <a:gd name="T12" fmla="*/ 16 w 111"/>
                <a:gd name="T13" fmla="*/ 16 h 149"/>
                <a:gd name="T14" fmla="*/ 15 w 111"/>
                <a:gd name="T15" fmla="*/ 16 h 149"/>
                <a:gd name="T16" fmla="*/ 15 w 111"/>
                <a:gd name="T17" fmla="*/ 17 h 149"/>
                <a:gd name="T18" fmla="*/ 15 w 111"/>
                <a:gd name="T19" fmla="*/ 20 h 149"/>
                <a:gd name="T20" fmla="*/ 15 w 111"/>
                <a:gd name="T21" fmla="*/ 21 h 149"/>
                <a:gd name="T22" fmla="*/ 14 w 111"/>
                <a:gd name="T23" fmla="*/ 21 h 149"/>
                <a:gd name="T24" fmla="*/ 12 w 111"/>
                <a:gd name="T25" fmla="*/ 21 h 149"/>
                <a:gd name="T26" fmla="*/ 10 w 111"/>
                <a:gd name="T27" fmla="*/ 25 h 149"/>
                <a:gd name="T28" fmla="*/ 8 w 111"/>
                <a:gd name="T29" fmla="*/ 29 h 149"/>
                <a:gd name="T30" fmla="*/ 0 w 111"/>
                <a:gd name="T31" fmla="*/ 20 h 149"/>
                <a:gd name="T32" fmla="*/ 4 w 111"/>
                <a:gd name="T33" fmla="*/ 0 h 149"/>
                <a:gd name="T34" fmla="*/ 16 w 111"/>
                <a:gd name="T35" fmla="*/ 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1"/>
                <a:gd name="T55" fmla="*/ 0 h 149"/>
                <a:gd name="T56" fmla="*/ 111 w 111"/>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round/>
              <a:headEnd/>
              <a:tailEnd/>
            </a:ln>
          </p:spPr>
          <p:txBody>
            <a:bodyPr/>
            <a:lstStyle/>
            <a:p>
              <a:pPr>
                <a:lnSpc>
                  <a:spcPct val="150000"/>
                </a:lnSpc>
              </a:pPr>
              <a:endParaRPr lang="zh-CN" altLang="en-US" sz="2000" b="1">
                <a:ea typeface="黑体" panose="02010609060101010101" pitchFamily="49" charset="-122"/>
              </a:endParaRPr>
            </a:p>
          </p:txBody>
        </p:sp>
        <p:sp>
          <p:nvSpPr>
            <p:cNvPr id="145" name="Freeform 645"/>
            <p:cNvSpPr>
              <a:spLocks/>
            </p:cNvSpPr>
            <p:nvPr/>
          </p:nvSpPr>
          <p:spPr bwMode="auto">
            <a:xfrm>
              <a:off x="2925" y="527"/>
              <a:ext cx="113" cy="106"/>
            </a:xfrm>
            <a:custGeom>
              <a:avLst/>
              <a:gdLst>
                <a:gd name="T0" fmla="*/ 13 w 133"/>
                <a:gd name="T1" fmla="*/ 15 h 124"/>
                <a:gd name="T2" fmla="*/ 11 w 133"/>
                <a:gd name="T3" fmla="*/ 17 h 124"/>
                <a:gd name="T4" fmla="*/ 9 w 133"/>
                <a:gd name="T5" fmla="*/ 21 h 124"/>
                <a:gd name="T6" fmla="*/ 5 w 133"/>
                <a:gd name="T7" fmla="*/ 23 h 124"/>
                <a:gd name="T8" fmla="*/ 3 w 133"/>
                <a:gd name="T9" fmla="*/ 21 h 124"/>
                <a:gd name="T10" fmla="*/ 0 w 133"/>
                <a:gd name="T11" fmla="*/ 11 h 124"/>
                <a:gd name="T12" fmla="*/ 0 w 133"/>
                <a:gd name="T13" fmla="*/ 8 h 124"/>
                <a:gd name="T14" fmla="*/ 3 w 133"/>
                <a:gd name="T15" fmla="*/ 3 h 124"/>
                <a:gd name="T16" fmla="*/ 6 w 133"/>
                <a:gd name="T17" fmla="*/ 0 h 124"/>
                <a:gd name="T18" fmla="*/ 12 w 133"/>
                <a:gd name="T19" fmla="*/ 0 h 124"/>
                <a:gd name="T20" fmla="*/ 18 w 133"/>
                <a:gd name="T21" fmla="*/ 3 h 124"/>
                <a:gd name="T22" fmla="*/ 19 w 133"/>
                <a:gd name="T23" fmla="*/ 3 h 124"/>
                <a:gd name="T24" fmla="*/ 22 w 133"/>
                <a:gd name="T25" fmla="*/ 6 h 124"/>
                <a:gd name="T26" fmla="*/ 22 w 133"/>
                <a:gd name="T27" fmla="*/ 8 h 124"/>
                <a:gd name="T28" fmla="*/ 20 w 133"/>
                <a:gd name="T29" fmla="*/ 9 h 124"/>
                <a:gd name="T30" fmla="*/ 18 w 133"/>
                <a:gd name="T31" fmla="*/ 9 h 124"/>
                <a:gd name="T32" fmla="*/ 16 w 133"/>
                <a:gd name="T33" fmla="*/ 11 h 124"/>
                <a:gd name="T34" fmla="*/ 16 w 133"/>
                <a:gd name="T35" fmla="*/ 15 h 124"/>
                <a:gd name="T36" fmla="*/ 14 w 133"/>
                <a:gd name="T37" fmla="*/ 17 h 124"/>
                <a:gd name="T38" fmla="*/ 13 w 133"/>
                <a:gd name="T39" fmla="*/ 15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24"/>
                <a:gd name="T62" fmla="*/ 133 w 133"/>
                <a:gd name="T63" fmla="*/ 124 h 1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50000"/>
                </a:lnSpc>
              </a:pPr>
              <a:endParaRPr lang="zh-CN" altLang="en-US" sz="2000" b="1">
                <a:ea typeface="黑体" panose="02010609060101010101" pitchFamily="49" charset="-122"/>
              </a:endParaRPr>
            </a:p>
          </p:txBody>
        </p:sp>
        <p:sp>
          <p:nvSpPr>
            <p:cNvPr id="146" name="Freeform 646"/>
            <p:cNvSpPr>
              <a:spLocks/>
            </p:cNvSpPr>
            <p:nvPr/>
          </p:nvSpPr>
          <p:spPr bwMode="auto">
            <a:xfrm>
              <a:off x="2925" y="527"/>
              <a:ext cx="113" cy="106"/>
            </a:xfrm>
            <a:custGeom>
              <a:avLst/>
              <a:gdLst>
                <a:gd name="T0" fmla="*/ 13 w 133"/>
                <a:gd name="T1" fmla="*/ 15 h 124"/>
                <a:gd name="T2" fmla="*/ 11 w 133"/>
                <a:gd name="T3" fmla="*/ 17 h 124"/>
                <a:gd name="T4" fmla="*/ 9 w 133"/>
                <a:gd name="T5" fmla="*/ 21 h 124"/>
                <a:gd name="T6" fmla="*/ 5 w 133"/>
                <a:gd name="T7" fmla="*/ 23 h 124"/>
                <a:gd name="T8" fmla="*/ 3 w 133"/>
                <a:gd name="T9" fmla="*/ 21 h 124"/>
                <a:gd name="T10" fmla="*/ 0 w 133"/>
                <a:gd name="T11" fmla="*/ 11 h 124"/>
                <a:gd name="T12" fmla="*/ 0 w 133"/>
                <a:gd name="T13" fmla="*/ 8 h 124"/>
                <a:gd name="T14" fmla="*/ 3 w 133"/>
                <a:gd name="T15" fmla="*/ 3 h 124"/>
                <a:gd name="T16" fmla="*/ 6 w 133"/>
                <a:gd name="T17" fmla="*/ 0 h 124"/>
                <a:gd name="T18" fmla="*/ 12 w 133"/>
                <a:gd name="T19" fmla="*/ 0 h 124"/>
                <a:gd name="T20" fmla="*/ 18 w 133"/>
                <a:gd name="T21" fmla="*/ 3 h 124"/>
                <a:gd name="T22" fmla="*/ 19 w 133"/>
                <a:gd name="T23" fmla="*/ 3 h 124"/>
                <a:gd name="T24" fmla="*/ 22 w 133"/>
                <a:gd name="T25" fmla="*/ 6 h 124"/>
                <a:gd name="T26" fmla="*/ 22 w 133"/>
                <a:gd name="T27" fmla="*/ 8 h 124"/>
                <a:gd name="T28" fmla="*/ 20 w 133"/>
                <a:gd name="T29" fmla="*/ 9 h 124"/>
                <a:gd name="T30" fmla="*/ 18 w 133"/>
                <a:gd name="T31" fmla="*/ 9 h 124"/>
                <a:gd name="T32" fmla="*/ 16 w 133"/>
                <a:gd name="T33" fmla="*/ 11 h 124"/>
                <a:gd name="T34" fmla="*/ 16 w 133"/>
                <a:gd name="T35" fmla="*/ 15 h 124"/>
                <a:gd name="T36" fmla="*/ 14 w 133"/>
                <a:gd name="T37" fmla="*/ 17 h 124"/>
                <a:gd name="T38" fmla="*/ 13 w 133"/>
                <a:gd name="T39" fmla="*/ 15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24"/>
                <a:gd name="T62" fmla="*/ 133 w 133"/>
                <a:gd name="T63" fmla="*/ 124 h 1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round/>
              <a:headEnd/>
              <a:tailEnd/>
            </a:ln>
          </p:spPr>
          <p:txBody>
            <a:bodyPr/>
            <a:lstStyle/>
            <a:p>
              <a:pPr>
                <a:lnSpc>
                  <a:spcPct val="150000"/>
                </a:lnSpc>
              </a:pPr>
              <a:endParaRPr lang="zh-CN" altLang="en-US" sz="2000" b="1">
                <a:ea typeface="黑体" panose="02010609060101010101" pitchFamily="49" charset="-122"/>
              </a:endParaRPr>
            </a:p>
          </p:txBody>
        </p:sp>
      </p:grpSp>
      <p:sp>
        <p:nvSpPr>
          <p:cNvPr id="147" name="Line 60"/>
          <p:cNvSpPr>
            <a:spLocks noChangeShapeType="1"/>
          </p:cNvSpPr>
          <p:nvPr/>
        </p:nvSpPr>
        <p:spPr bwMode="auto">
          <a:xfrm flipH="1" flipV="1">
            <a:off x="8397794" y="4491792"/>
            <a:ext cx="0" cy="440413"/>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endParaRPr lang="zh-CN" altLang="en-US" sz="1800" b="1">
              <a:latin typeface="+mj-ea"/>
              <a:ea typeface="+mj-ea"/>
            </a:endParaRPr>
          </a:p>
        </p:txBody>
      </p:sp>
      <p:sp>
        <p:nvSpPr>
          <p:cNvPr id="148" name="Text Box 64"/>
          <p:cNvSpPr txBox="1">
            <a:spLocks noChangeArrowheads="1"/>
          </p:cNvSpPr>
          <p:nvPr/>
        </p:nvSpPr>
        <p:spPr bwMode="auto">
          <a:xfrm>
            <a:off x="7891265" y="1228409"/>
            <a:ext cx="1013057" cy="439278"/>
          </a:xfrm>
          <a:prstGeom prst="rect">
            <a:avLst/>
          </a:prstGeom>
          <a:solidFill>
            <a:srgbClr val="7CC43A"/>
          </a:solidFill>
          <a:ln w="19050">
            <a:noFill/>
            <a:miter lim="800000"/>
            <a:headEnd/>
            <a:tailEnd/>
          </a:ln>
          <a:effectLs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kumimoji="1" lang="zh-CN" altLang="en-US" sz="1800" b="1" dirty="0">
                <a:solidFill>
                  <a:schemeClr val="bg1"/>
                </a:solidFill>
                <a:latin typeface="+mj-ea"/>
                <a:ea typeface="+mj-ea"/>
              </a:rPr>
              <a:t>你好</a:t>
            </a:r>
          </a:p>
        </p:txBody>
      </p:sp>
      <p:sp>
        <p:nvSpPr>
          <p:cNvPr id="149" name="Text Box 65"/>
          <p:cNvSpPr txBox="1">
            <a:spLocks noChangeArrowheads="1"/>
          </p:cNvSpPr>
          <p:nvPr/>
        </p:nvSpPr>
        <p:spPr bwMode="auto">
          <a:xfrm>
            <a:off x="7705420" y="2351254"/>
            <a:ext cx="533351" cy="534368"/>
          </a:xfrm>
          <a:prstGeom prst="rect">
            <a:avLst/>
          </a:prstGeom>
          <a:solidFill>
            <a:schemeClr val="accent6"/>
          </a:solidFill>
          <a:ln w="19050">
            <a:noFill/>
            <a:miter lim="800000"/>
            <a:headEnd/>
            <a:tailEnd/>
          </a:ln>
          <a:effectLst/>
          <a:extLst/>
        </p:spPr>
        <p:txBody>
          <a:bodyPr wrap="square"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kumimoji="1" lang="en-US" altLang="zh-CN" sz="2000" dirty="0">
                <a:solidFill>
                  <a:schemeClr val="bg1"/>
                </a:solidFill>
                <a:latin typeface="+mj-ea"/>
                <a:ea typeface="+mj-ea"/>
              </a:rPr>
              <a:t>B</a:t>
            </a:r>
          </a:p>
        </p:txBody>
      </p:sp>
      <p:sp>
        <p:nvSpPr>
          <p:cNvPr id="150" name="Text Box 66"/>
          <p:cNvSpPr txBox="1">
            <a:spLocks noChangeArrowheads="1"/>
          </p:cNvSpPr>
          <p:nvPr/>
        </p:nvSpPr>
        <p:spPr bwMode="auto">
          <a:xfrm>
            <a:off x="8238772" y="2351254"/>
            <a:ext cx="657039" cy="534368"/>
          </a:xfrm>
          <a:prstGeom prst="rect">
            <a:avLst/>
          </a:prstGeom>
          <a:solidFill>
            <a:schemeClr val="accent6"/>
          </a:solidFill>
          <a:ln w="19050">
            <a:noFill/>
            <a:miter lim="800000"/>
            <a:headEnd/>
            <a:tailEnd/>
          </a:ln>
          <a:effectLst/>
          <a:extLst/>
        </p:spPr>
        <p:txBody>
          <a:bodyPr lIns="36000" tIns="36000" rIns="36000" bIns="3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kumimoji="1" lang="zh-CN" altLang="en-US" sz="2000" b="1" dirty="0">
                <a:solidFill>
                  <a:schemeClr val="bg1"/>
                </a:solidFill>
                <a:latin typeface="+mj-ea"/>
                <a:ea typeface="+mj-ea"/>
              </a:rPr>
              <a:t>你好</a:t>
            </a:r>
          </a:p>
        </p:txBody>
      </p:sp>
      <p:sp>
        <p:nvSpPr>
          <p:cNvPr id="151" name="Line 87"/>
          <p:cNvSpPr>
            <a:spLocks noChangeShapeType="1"/>
          </p:cNvSpPr>
          <p:nvPr/>
        </p:nvSpPr>
        <p:spPr bwMode="auto">
          <a:xfrm>
            <a:off x="8887322" y="1529613"/>
            <a:ext cx="281076" cy="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sz="1800">
              <a:latin typeface="+mj-ea"/>
              <a:ea typeface="+mj-ea"/>
            </a:endParaRPr>
          </a:p>
        </p:txBody>
      </p:sp>
      <p:sp>
        <p:nvSpPr>
          <p:cNvPr id="152" name="Line 88"/>
          <p:cNvSpPr>
            <a:spLocks noChangeShapeType="1"/>
          </p:cNvSpPr>
          <p:nvPr/>
        </p:nvSpPr>
        <p:spPr bwMode="auto">
          <a:xfrm>
            <a:off x="8911073" y="2624715"/>
            <a:ext cx="281076" cy="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sz="2000">
              <a:latin typeface="+mj-ea"/>
              <a:ea typeface="+mj-ea"/>
            </a:endParaRPr>
          </a:p>
        </p:txBody>
      </p:sp>
    </p:spTree>
    <p:extLst>
      <p:ext uri="{BB962C8B-B14F-4D97-AF65-F5344CB8AC3E}">
        <p14:creationId xmlns:p14="http://schemas.microsoft.com/office/powerpoint/2010/main" val="188566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层数多少要适当 </a:t>
            </a:r>
          </a:p>
        </p:txBody>
      </p:sp>
      <p:cxnSp>
        <p:nvCxnSpPr>
          <p:cNvPr id="42" name="直接连接符 41"/>
          <p:cNvCxnSpPr/>
          <p:nvPr/>
        </p:nvCxnSpPr>
        <p:spPr>
          <a:xfrm>
            <a:off x="6350" y="1753394"/>
            <a:ext cx="12192000" cy="0"/>
          </a:xfrm>
          <a:prstGeom prst="line">
            <a:avLst/>
          </a:prstGeom>
          <a:noFill/>
          <a:ln w="57150" cap="flat" cmpd="sng" algn="ctr">
            <a:solidFill>
              <a:srgbClr val="F69200"/>
            </a:solidFill>
            <a:prstDash val="solid"/>
            <a:miter lim="800000"/>
          </a:ln>
          <a:effectLst/>
        </p:spPr>
      </p:cxnSp>
      <p:sp>
        <p:nvSpPr>
          <p:cNvPr id="44" name="矩形 43"/>
          <p:cNvSpPr/>
          <p:nvPr/>
        </p:nvSpPr>
        <p:spPr>
          <a:xfrm>
            <a:off x="0" y="5880100"/>
            <a:ext cx="12192000" cy="977900"/>
          </a:xfrm>
          <a:prstGeom prst="rect">
            <a:avLst/>
          </a:prstGeom>
          <a:solidFill>
            <a:srgbClr val="DDDDD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6" name="矩形 45"/>
          <p:cNvSpPr/>
          <p:nvPr/>
        </p:nvSpPr>
        <p:spPr>
          <a:xfrm>
            <a:off x="0" y="5710627"/>
            <a:ext cx="12192000" cy="174111"/>
          </a:xfrm>
          <a:prstGeom prst="rect">
            <a:avLst/>
          </a:prstGeom>
          <a:solidFill>
            <a:schemeClr val="bg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8" name="组合 7"/>
          <p:cNvGrpSpPr/>
          <p:nvPr/>
        </p:nvGrpSpPr>
        <p:grpSpPr>
          <a:xfrm>
            <a:off x="612775" y="2489861"/>
            <a:ext cx="579307" cy="626655"/>
            <a:chOff x="6242320" y="1105727"/>
            <a:chExt cx="579005" cy="626656"/>
          </a:xfrm>
        </p:grpSpPr>
        <p:sp>
          <p:nvSpPr>
            <p:cNvPr id="9"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0"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1" name="组合 10"/>
          <p:cNvGrpSpPr/>
          <p:nvPr/>
        </p:nvGrpSpPr>
        <p:grpSpPr>
          <a:xfrm>
            <a:off x="612775" y="3459281"/>
            <a:ext cx="579307" cy="631762"/>
            <a:chOff x="6242320" y="2373233"/>
            <a:chExt cx="579005" cy="631762"/>
          </a:xfrm>
        </p:grpSpPr>
        <p:sp>
          <p:nvSpPr>
            <p:cNvPr id="12"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13"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4" name="组合 13"/>
          <p:cNvGrpSpPr/>
          <p:nvPr/>
        </p:nvGrpSpPr>
        <p:grpSpPr>
          <a:xfrm>
            <a:off x="612775" y="4433810"/>
            <a:ext cx="579307" cy="620494"/>
            <a:chOff x="6242320" y="3640739"/>
            <a:chExt cx="579005" cy="620494"/>
          </a:xfrm>
        </p:grpSpPr>
        <p:sp>
          <p:nvSpPr>
            <p:cNvPr id="15"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16"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6586425" y="2601969"/>
            <a:ext cx="579307" cy="609226"/>
            <a:chOff x="6250444" y="4908245"/>
            <a:chExt cx="579005" cy="609226"/>
          </a:xfrm>
        </p:grpSpPr>
        <p:sp>
          <p:nvSpPr>
            <p:cNvPr id="18"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19"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0" name="组合 19"/>
          <p:cNvGrpSpPr/>
          <p:nvPr/>
        </p:nvGrpSpPr>
        <p:grpSpPr>
          <a:xfrm>
            <a:off x="697725" y="3211195"/>
            <a:ext cx="4807240" cy="180682"/>
            <a:chOff x="6327224" y="1896619"/>
            <a:chExt cx="2624395" cy="9524"/>
          </a:xfrm>
        </p:grpSpPr>
        <p:cxnSp>
          <p:nvCxnSpPr>
            <p:cNvPr id="21" name="直接连接符 20"/>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97725" y="4142896"/>
            <a:ext cx="4807240" cy="122560"/>
            <a:chOff x="6327224" y="1896619"/>
            <a:chExt cx="2624395" cy="9524"/>
          </a:xfrm>
        </p:grpSpPr>
        <p:cxnSp>
          <p:nvCxnSpPr>
            <p:cNvPr id="24" name="直接连接符 23"/>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97725" y="5074596"/>
            <a:ext cx="4807240" cy="143360"/>
            <a:chOff x="6327224" y="1896619"/>
            <a:chExt cx="2624395" cy="9524"/>
          </a:xfrm>
        </p:grpSpPr>
        <p:cxnSp>
          <p:nvCxnSpPr>
            <p:cNvPr id="27" name="直接连接符 26"/>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671375" y="3211196"/>
            <a:ext cx="4807240" cy="113520"/>
            <a:chOff x="6327224" y="1896619"/>
            <a:chExt cx="2624395" cy="9524"/>
          </a:xfrm>
        </p:grpSpPr>
        <p:cxnSp>
          <p:nvCxnSpPr>
            <p:cNvPr id="30" name="直接连接符 29"/>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597920" y="3622135"/>
            <a:ext cx="579307" cy="626655"/>
            <a:chOff x="6242320" y="1105727"/>
            <a:chExt cx="579005" cy="626656"/>
          </a:xfrm>
        </p:grpSpPr>
        <p:sp>
          <p:nvSpPr>
            <p:cNvPr id="33"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05</a:t>
              </a:r>
              <a:endParaRPr lang="zh-CN" altLang="en-US" sz="3200" dirty="0">
                <a:solidFill>
                  <a:srgbClr val="FFB850"/>
                </a:solidFill>
                <a:latin typeface="微软雅黑" pitchFamily="34" charset="-122"/>
                <a:ea typeface="微软雅黑" pitchFamily="34" charset="-122"/>
              </a:endParaRPr>
            </a:p>
          </p:txBody>
        </p:sp>
        <p:sp>
          <p:nvSpPr>
            <p:cNvPr id="34"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35" name="组合 34"/>
          <p:cNvGrpSpPr/>
          <p:nvPr/>
        </p:nvGrpSpPr>
        <p:grpSpPr>
          <a:xfrm>
            <a:off x="6682870" y="4343469"/>
            <a:ext cx="4807240" cy="180682"/>
            <a:chOff x="6327224" y="1896619"/>
            <a:chExt cx="2624395" cy="9524"/>
          </a:xfrm>
        </p:grpSpPr>
        <p:cxnSp>
          <p:nvCxnSpPr>
            <p:cNvPr id="36" name="直接连接符 35"/>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6661850" y="5153858"/>
            <a:ext cx="4961825" cy="2681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661850" y="4732219"/>
            <a:ext cx="4961825" cy="2681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450975" y="2549019"/>
            <a:ext cx="2954655" cy="461665"/>
          </a:xfrm>
          <a:prstGeom prst="rect">
            <a:avLst/>
          </a:prstGeom>
        </p:spPr>
        <p:txBody>
          <a:bodyPr wrap="none">
            <a:spAutoFit/>
          </a:bodyPr>
          <a:lstStyle/>
          <a:p>
            <a:r>
              <a:rPr lang="zh-CN" altLang="en-US" dirty="0"/>
              <a:t>各层之间是独立的。</a:t>
            </a:r>
          </a:p>
        </p:txBody>
      </p:sp>
      <p:sp>
        <p:nvSpPr>
          <p:cNvPr id="41" name="矩形 40"/>
          <p:cNvSpPr/>
          <p:nvPr/>
        </p:nvSpPr>
        <p:spPr>
          <a:xfrm>
            <a:off x="1428750" y="3490059"/>
            <a:ext cx="1723549" cy="461665"/>
          </a:xfrm>
          <a:prstGeom prst="rect">
            <a:avLst/>
          </a:prstGeom>
        </p:spPr>
        <p:txBody>
          <a:bodyPr wrap="none">
            <a:spAutoFit/>
          </a:bodyPr>
          <a:lstStyle/>
          <a:p>
            <a:r>
              <a:rPr lang="zh-CN" altLang="en-US" dirty="0"/>
              <a:t>灵活性好。</a:t>
            </a:r>
          </a:p>
        </p:txBody>
      </p:sp>
      <p:sp>
        <p:nvSpPr>
          <p:cNvPr id="47" name="矩形 46"/>
          <p:cNvSpPr/>
          <p:nvPr/>
        </p:nvSpPr>
        <p:spPr>
          <a:xfrm>
            <a:off x="1454150" y="4433810"/>
            <a:ext cx="2646878" cy="461665"/>
          </a:xfrm>
          <a:prstGeom prst="rect">
            <a:avLst/>
          </a:prstGeom>
        </p:spPr>
        <p:txBody>
          <a:bodyPr wrap="none">
            <a:spAutoFit/>
          </a:bodyPr>
          <a:lstStyle/>
          <a:p>
            <a:r>
              <a:rPr lang="zh-CN" altLang="en-US" dirty="0"/>
              <a:t>结构上可分割开。</a:t>
            </a:r>
          </a:p>
        </p:txBody>
      </p:sp>
      <p:sp>
        <p:nvSpPr>
          <p:cNvPr id="48" name="矩形 47"/>
          <p:cNvSpPr/>
          <p:nvPr/>
        </p:nvSpPr>
        <p:spPr>
          <a:xfrm>
            <a:off x="7597667" y="2549019"/>
            <a:ext cx="2646878" cy="461665"/>
          </a:xfrm>
          <a:prstGeom prst="rect">
            <a:avLst/>
          </a:prstGeom>
        </p:spPr>
        <p:txBody>
          <a:bodyPr wrap="none">
            <a:spAutoFit/>
          </a:bodyPr>
          <a:lstStyle/>
          <a:p>
            <a:r>
              <a:rPr lang="zh-CN" altLang="en-US" dirty="0"/>
              <a:t>易于实现和维护。</a:t>
            </a:r>
          </a:p>
        </p:txBody>
      </p:sp>
      <p:sp>
        <p:nvSpPr>
          <p:cNvPr id="49" name="矩形 48"/>
          <p:cNvSpPr/>
          <p:nvPr/>
        </p:nvSpPr>
        <p:spPr>
          <a:xfrm>
            <a:off x="7597666" y="3629378"/>
            <a:ext cx="3124573" cy="461665"/>
          </a:xfrm>
          <a:prstGeom prst="rect">
            <a:avLst/>
          </a:prstGeom>
        </p:spPr>
        <p:txBody>
          <a:bodyPr wrap="none">
            <a:spAutoFit/>
          </a:bodyPr>
          <a:lstStyle/>
          <a:p>
            <a:r>
              <a:rPr lang="zh-CN" altLang="en-US" dirty="0"/>
              <a:t>能促进标准化工作。  </a:t>
            </a:r>
          </a:p>
        </p:txBody>
      </p:sp>
    </p:spTree>
    <p:extLst>
      <p:ext uri="{BB962C8B-B14F-4D97-AF65-F5344CB8AC3E}">
        <p14:creationId xmlns:p14="http://schemas.microsoft.com/office/powerpoint/2010/main" val="84808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1000"/>
                                        <p:tgtEl>
                                          <p:spTgt spid="29"/>
                                        </p:tgtEl>
                                      </p:cBhvr>
                                    </p:animEffect>
                                    <p:anim calcmode="lin" valueType="num">
                                      <p:cBhvr>
                                        <p:cTn id="56" dur="1000" fill="hold"/>
                                        <p:tgtEl>
                                          <p:spTgt spid="29"/>
                                        </p:tgtEl>
                                        <p:attrNameLst>
                                          <p:attrName>ppt_x</p:attrName>
                                        </p:attrNameLst>
                                      </p:cBhvr>
                                      <p:tavLst>
                                        <p:tav tm="0">
                                          <p:val>
                                            <p:strVal val="#ppt_x"/>
                                          </p:val>
                                        </p:tav>
                                        <p:tav tm="100000">
                                          <p:val>
                                            <p:strVal val="#ppt_x"/>
                                          </p:val>
                                        </p:tav>
                                      </p:tavLst>
                                    </p:anim>
                                    <p:anim calcmode="lin" valueType="num">
                                      <p:cBhvr>
                                        <p:cTn id="5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1000"/>
                                        <p:tgtEl>
                                          <p:spTgt spid="32"/>
                                        </p:tgtEl>
                                      </p:cBhvr>
                                    </p:animEffect>
                                    <p:anim calcmode="lin" valueType="num">
                                      <p:cBhvr>
                                        <p:cTn id="67" dur="1000" fill="hold"/>
                                        <p:tgtEl>
                                          <p:spTgt spid="32"/>
                                        </p:tgtEl>
                                        <p:attrNameLst>
                                          <p:attrName>ppt_x</p:attrName>
                                        </p:attrNameLst>
                                      </p:cBhvr>
                                      <p:tavLst>
                                        <p:tav tm="0">
                                          <p:val>
                                            <p:strVal val="#ppt_x"/>
                                          </p:val>
                                        </p:tav>
                                        <p:tav tm="100000">
                                          <p:val>
                                            <p:strVal val="#ppt_x"/>
                                          </p:val>
                                        </p:tav>
                                      </p:tavLst>
                                    </p:anim>
                                    <p:anim calcmode="lin" valueType="num">
                                      <p:cBhvr>
                                        <p:cTn id="68" dur="1000" fill="hold"/>
                                        <p:tgtEl>
                                          <p:spTgt spid="3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1000"/>
                                        <p:tgtEl>
                                          <p:spTgt spid="35"/>
                                        </p:tgtEl>
                                      </p:cBhvr>
                                    </p:animEffect>
                                    <p:anim calcmode="lin" valueType="num">
                                      <p:cBhvr>
                                        <p:cTn id="72" dur="1000" fill="hold"/>
                                        <p:tgtEl>
                                          <p:spTgt spid="35"/>
                                        </p:tgtEl>
                                        <p:attrNameLst>
                                          <p:attrName>ppt_x</p:attrName>
                                        </p:attrNameLst>
                                      </p:cBhvr>
                                      <p:tavLst>
                                        <p:tav tm="0">
                                          <p:val>
                                            <p:strVal val="#ppt_x"/>
                                          </p:val>
                                        </p:tav>
                                        <p:tav tm="100000">
                                          <p:val>
                                            <p:strVal val="#ppt_x"/>
                                          </p:val>
                                        </p:tav>
                                      </p:tavLst>
                                    </p:anim>
                                    <p:anim calcmode="lin" valueType="num">
                                      <p:cBhvr>
                                        <p:cTn id="7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1000"/>
                                        <p:tgtEl>
                                          <p:spTgt spid="38"/>
                                        </p:tgtEl>
                                      </p:cBhvr>
                                    </p:animEffect>
                                    <p:anim calcmode="lin" valueType="num">
                                      <p:cBhvr>
                                        <p:cTn id="83" dur="1000" fill="hold"/>
                                        <p:tgtEl>
                                          <p:spTgt spid="38"/>
                                        </p:tgtEl>
                                        <p:attrNameLst>
                                          <p:attrName>ppt_x</p:attrName>
                                        </p:attrNameLst>
                                      </p:cBhvr>
                                      <p:tavLst>
                                        <p:tav tm="0">
                                          <p:val>
                                            <p:strVal val="#ppt_x"/>
                                          </p:val>
                                        </p:tav>
                                        <p:tav tm="100000">
                                          <p:val>
                                            <p:strVal val="#ppt_x"/>
                                          </p:val>
                                        </p:tav>
                                      </p:tavLst>
                                    </p:anim>
                                    <p:anim calcmode="lin" valueType="num">
                                      <p:cBhvr>
                                        <p:cTn id="84" dur="1000" fill="hold"/>
                                        <p:tgtEl>
                                          <p:spTgt spid="3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1" grpId="0"/>
      <p:bldP spid="4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分层的好处 </a:t>
            </a:r>
          </a:p>
        </p:txBody>
      </p:sp>
      <p:sp>
        <p:nvSpPr>
          <p:cNvPr id="44" name="矩形 43"/>
          <p:cNvSpPr/>
          <p:nvPr/>
        </p:nvSpPr>
        <p:spPr>
          <a:xfrm>
            <a:off x="0" y="5661305"/>
            <a:ext cx="12192000" cy="1196695"/>
          </a:xfrm>
          <a:prstGeom prst="rect">
            <a:avLst/>
          </a:prstGeom>
          <a:solidFill>
            <a:srgbClr val="DDDDD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6" name="矩形 45"/>
          <p:cNvSpPr/>
          <p:nvPr/>
        </p:nvSpPr>
        <p:spPr>
          <a:xfrm>
            <a:off x="0" y="5487194"/>
            <a:ext cx="12192000" cy="174111"/>
          </a:xfrm>
          <a:prstGeom prst="rect">
            <a:avLst/>
          </a:prstGeom>
          <a:solidFill>
            <a:schemeClr val="bg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50" name="直接连接符 49"/>
          <p:cNvCxnSpPr/>
          <p:nvPr/>
        </p:nvCxnSpPr>
        <p:spPr>
          <a:xfrm>
            <a:off x="-14514" y="2156191"/>
            <a:ext cx="12192000" cy="0"/>
          </a:xfrm>
          <a:prstGeom prst="line">
            <a:avLst/>
          </a:prstGeom>
          <a:noFill/>
          <a:ln w="57150" cap="flat" cmpd="sng" algn="ctr">
            <a:solidFill>
              <a:srgbClr val="F69200"/>
            </a:solidFill>
            <a:prstDash val="solid"/>
            <a:miter lim="800000"/>
          </a:ln>
          <a:effectLst/>
        </p:spPr>
      </p:cxnSp>
      <p:sp>
        <p:nvSpPr>
          <p:cNvPr id="51" name="文本框 20"/>
          <p:cNvSpPr txBox="1"/>
          <p:nvPr/>
        </p:nvSpPr>
        <p:spPr>
          <a:xfrm>
            <a:off x="592574" y="3582194"/>
            <a:ext cx="11076458" cy="960776"/>
          </a:xfrm>
          <a:prstGeom prst="rect">
            <a:avLst/>
          </a:prstGeom>
          <a:noFill/>
        </p:spPr>
        <p:txBody>
          <a:bodyPr wrap="square" rtlCol="0">
            <a:spAutoFit/>
          </a:bodyPr>
          <a:lstStyle/>
          <a:p>
            <a:pPr>
              <a:lnSpc>
                <a:spcPct val="150000"/>
              </a:lnSpc>
            </a:pPr>
            <a:r>
              <a:rPr lang="zh-CN" altLang="en-US" sz="2000" dirty="0"/>
              <a:t>若层数太少，就会使每一层的协议太复杂。</a:t>
            </a:r>
          </a:p>
          <a:p>
            <a:pPr>
              <a:lnSpc>
                <a:spcPct val="150000"/>
              </a:lnSpc>
            </a:pPr>
            <a:r>
              <a:rPr lang="zh-CN" altLang="en-US" sz="2000" dirty="0"/>
              <a:t>层数太多又会在描述和综合各层功能的系统工程任务时遇到较多的困难。 </a:t>
            </a:r>
          </a:p>
        </p:txBody>
      </p:sp>
      <p:sp>
        <p:nvSpPr>
          <p:cNvPr id="52" name="矩形 51"/>
          <p:cNvSpPr/>
          <p:nvPr/>
        </p:nvSpPr>
        <p:spPr>
          <a:xfrm>
            <a:off x="3406159" y="1603829"/>
            <a:ext cx="8792191" cy="914400"/>
          </a:xfrm>
          <a:prstGeom prst="rect">
            <a:avLst/>
          </a:prstGeom>
          <a:solidFill>
            <a:srgbClr val="7CC4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53" name="矩形 52"/>
          <p:cNvSpPr/>
          <p:nvPr/>
        </p:nvSpPr>
        <p:spPr>
          <a:xfrm>
            <a:off x="2365375" y="1630817"/>
            <a:ext cx="685801" cy="914400"/>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54" name="矩形 53"/>
          <p:cNvSpPr/>
          <p:nvPr/>
        </p:nvSpPr>
        <p:spPr>
          <a:xfrm>
            <a:off x="1694539" y="1600994"/>
            <a:ext cx="381001" cy="914400"/>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56" name="矩形 55"/>
          <p:cNvSpPr/>
          <p:nvPr/>
        </p:nvSpPr>
        <p:spPr>
          <a:xfrm>
            <a:off x="1221013" y="1600994"/>
            <a:ext cx="190501" cy="914400"/>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370402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计算机网络的体系结构 </a:t>
            </a:r>
          </a:p>
        </p:txBody>
      </p:sp>
      <p:sp>
        <p:nvSpPr>
          <p:cNvPr id="44" name="矩形 43"/>
          <p:cNvSpPr/>
          <p:nvPr/>
        </p:nvSpPr>
        <p:spPr>
          <a:xfrm>
            <a:off x="0" y="5944394"/>
            <a:ext cx="12192000" cy="913606"/>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50" name="直接连接符 49"/>
          <p:cNvCxnSpPr/>
          <p:nvPr/>
        </p:nvCxnSpPr>
        <p:spPr>
          <a:xfrm>
            <a:off x="-35378" y="1721556"/>
            <a:ext cx="12192000" cy="0"/>
          </a:xfrm>
          <a:prstGeom prst="line">
            <a:avLst/>
          </a:prstGeom>
          <a:noFill/>
          <a:ln w="57150" cap="flat" cmpd="sng" algn="ctr">
            <a:solidFill>
              <a:schemeClr val="accent2"/>
            </a:solidFill>
            <a:prstDash val="solid"/>
            <a:miter lim="800000"/>
          </a:ln>
          <a:effectLst/>
        </p:spPr>
      </p:cxnSp>
      <p:sp>
        <p:nvSpPr>
          <p:cNvPr id="51" name="文本框 20"/>
          <p:cNvSpPr txBox="1"/>
          <p:nvPr/>
        </p:nvSpPr>
        <p:spPr>
          <a:xfrm>
            <a:off x="557771" y="2439194"/>
            <a:ext cx="10799204" cy="2400657"/>
          </a:xfrm>
          <a:prstGeom prst="rect">
            <a:avLst/>
          </a:prstGeom>
          <a:noFill/>
        </p:spPr>
        <p:txBody>
          <a:bodyPr wrap="square" rtlCol="0">
            <a:spAutoFit/>
          </a:bodyPr>
          <a:lstStyle/>
          <a:p>
            <a:pPr marL="952713" lvl="1" indent="-342900">
              <a:lnSpc>
                <a:spcPct val="150000"/>
              </a:lnSpc>
              <a:buFont typeface="Wingdings" panose="05000000000000000000" pitchFamily="2" charset="2"/>
              <a:buChar char="l"/>
            </a:pPr>
            <a:r>
              <a:rPr lang="zh-CN" altLang="en-US" sz="2000" dirty="0"/>
              <a:t>计算机网络的</a:t>
            </a:r>
            <a:r>
              <a:rPr lang="zh-CN" altLang="en-US" sz="2000" dirty="0">
                <a:solidFill>
                  <a:srgbClr val="C00000"/>
                </a:solidFill>
              </a:rPr>
              <a:t>体系结构</a:t>
            </a:r>
            <a:r>
              <a:rPr lang="en-US" altLang="zh-CN" sz="2000" dirty="0"/>
              <a:t>(architecture)</a:t>
            </a:r>
            <a:r>
              <a:rPr lang="zh-CN" altLang="en-US" sz="2000" dirty="0"/>
              <a:t>是计算机网络的各层及其协议的集合。 </a:t>
            </a:r>
          </a:p>
          <a:p>
            <a:pPr marL="952713" lvl="1" indent="-342900">
              <a:lnSpc>
                <a:spcPct val="150000"/>
              </a:lnSpc>
              <a:buFont typeface="Wingdings" panose="05000000000000000000" pitchFamily="2" charset="2"/>
              <a:buChar char="l"/>
            </a:pPr>
            <a:r>
              <a:rPr lang="zh-CN" altLang="en-US" sz="2000" dirty="0"/>
              <a:t>体系结构就是这个计算机网络及其部件所应完成的功能的</a:t>
            </a:r>
            <a:r>
              <a:rPr lang="zh-CN" altLang="en-US" sz="2000" dirty="0">
                <a:solidFill>
                  <a:srgbClr val="C00000"/>
                </a:solidFill>
              </a:rPr>
              <a:t>精确定义</a:t>
            </a:r>
            <a:r>
              <a:rPr lang="zh-CN" altLang="en-US" sz="2000" dirty="0"/>
              <a:t>。</a:t>
            </a:r>
          </a:p>
          <a:p>
            <a:pPr marL="952713" lvl="1" indent="-342900">
              <a:lnSpc>
                <a:spcPct val="150000"/>
              </a:lnSpc>
              <a:buFont typeface="Wingdings" panose="05000000000000000000" pitchFamily="2" charset="2"/>
              <a:buChar char="l"/>
            </a:pPr>
            <a:r>
              <a:rPr lang="zh-CN" altLang="en-US" sz="2000" dirty="0">
                <a:solidFill>
                  <a:srgbClr val="C00000"/>
                </a:solidFill>
              </a:rPr>
              <a:t>实现</a:t>
            </a:r>
            <a:r>
              <a:rPr lang="en-US" altLang="zh-CN" sz="2000" dirty="0"/>
              <a:t>(implementation)</a:t>
            </a:r>
            <a:r>
              <a:rPr lang="zh-CN" altLang="en-US" sz="2000" dirty="0"/>
              <a:t>是遵循这种体系结构的前提下用何种硬件或软件完成这些功能的问题。</a:t>
            </a:r>
          </a:p>
          <a:p>
            <a:pPr marL="952713" lvl="1" indent="-342900">
              <a:lnSpc>
                <a:spcPct val="150000"/>
              </a:lnSpc>
              <a:buFont typeface="Wingdings" panose="05000000000000000000" pitchFamily="2" charset="2"/>
              <a:buChar char="l"/>
            </a:pPr>
            <a:r>
              <a:rPr lang="zh-CN" altLang="en-US" sz="2000" dirty="0"/>
              <a:t>体系结构是抽象的，而实现则是具体的，是真正在运行的计算机硬件和软件。   </a:t>
            </a:r>
          </a:p>
        </p:txBody>
      </p:sp>
      <p:sp>
        <p:nvSpPr>
          <p:cNvPr id="52" name="矩形 51"/>
          <p:cNvSpPr/>
          <p:nvPr/>
        </p:nvSpPr>
        <p:spPr>
          <a:xfrm>
            <a:off x="3385295" y="1371941"/>
            <a:ext cx="8792191" cy="736600"/>
          </a:xfrm>
          <a:prstGeom prst="rect">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53" name="矩形 52"/>
          <p:cNvSpPr/>
          <p:nvPr/>
        </p:nvSpPr>
        <p:spPr>
          <a:xfrm>
            <a:off x="2344511" y="1371941"/>
            <a:ext cx="685801" cy="737474"/>
          </a:xfrm>
          <a:prstGeom prst="rect">
            <a:avLst/>
          </a:prstGeom>
          <a:solidFill>
            <a:srgbClr val="7CC4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54" name="矩形 53"/>
          <p:cNvSpPr/>
          <p:nvPr/>
        </p:nvSpPr>
        <p:spPr>
          <a:xfrm>
            <a:off x="1673675" y="1342118"/>
            <a:ext cx="381001" cy="737474"/>
          </a:xfrm>
          <a:prstGeom prst="rect">
            <a:avLst/>
          </a:prstGeom>
          <a:solidFill>
            <a:srgbClr val="7CC4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
        <p:nvSpPr>
          <p:cNvPr id="56" name="矩形 55"/>
          <p:cNvSpPr/>
          <p:nvPr/>
        </p:nvSpPr>
        <p:spPr>
          <a:xfrm>
            <a:off x="1200149" y="1342118"/>
            <a:ext cx="190501" cy="737474"/>
          </a:xfrm>
          <a:prstGeom prst="rect">
            <a:avLst/>
          </a:prstGeom>
          <a:solidFill>
            <a:srgbClr val="7CC4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23274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网络与因特网</a:t>
            </a:r>
          </a:p>
        </p:txBody>
      </p:sp>
      <p:sp>
        <p:nvSpPr>
          <p:cNvPr id="18" name="文本占位符 6"/>
          <p:cNvSpPr txBox="1">
            <a:spLocks/>
          </p:cNvSpPr>
          <p:nvPr/>
        </p:nvSpPr>
        <p:spPr>
          <a:xfrm>
            <a:off x="356097" y="1524794"/>
            <a:ext cx="3228478" cy="4630157"/>
          </a:xfrm>
          <a:prstGeom prst="rect">
            <a:avLst/>
          </a:prstGeom>
        </p:spPr>
        <p:txBody>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网络把许多计算机连接在一起。</a:t>
            </a:r>
          </a:p>
          <a:p>
            <a:r>
              <a:rPr lang="zh-CN" altLang="en-US" dirty="0"/>
              <a:t>因特网则把许多网络连接在一起。</a:t>
            </a:r>
            <a:endParaRPr lang="en-US" altLang="zh-CN" dirty="0"/>
          </a:p>
          <a:p>
            <a:r>
              <a:rPr lang="zh-CN" altLang="en-US" dirty="0"/>
              <a:t>为了避免意义上的不明确，我们把直接连接计算机的网络称为</a:t>
            </a:r>
            <a:r>
              <a:rPr lang="zh-CN" altLang="en-US" dirty="0">
                <a:solidFill>
                  <a:srgbClr val="C00000"/>
                </a:solidFill>
              </a:rPr>
              <a:t>物理网络</a:t>
            </a:r>
            <a:r>
              <a:rPr lang="zh-CN" altLang="en-US" dirty="0"/>
              <a:t>，而互联网是由物理网络集合构成的</a:t>
            </a:r>
            <a:r>
              <a:rPr lang="zh-CN" altLang="en-US" dirty="0">
                <a:solidFill>
                  <a:srgbClr val="C00000"/>
                </a:solidFill>
              </a:rPr>
              <a:t>逻辑网络</a:t>
            </a:r>
            <a:r>
              <a:rPr lang="zh-CN" altLang="en-US" dirty="0"/>
              <a:t>。</a:t>
            </a:r>
          </a:p>
        </p:txBody>
      </p:sp>
      <p:cxnSp>
        <p:nvCxnSpPr>
          <p:cNvPr id="27" name="直接连接符 26"/>
          <p:cNvCxnSpPr/>
          <p:nvPr/>
        </p:nvCxnSpPr>
        <p:spPr>
          <a:xfrm>
            <a:off x="3736975" y="1600994"/>
            <a:ext cx="17707" cy="4332956"/>
          </a:xfrm>
          <a:prstGeom prst="line">
            <a:avLst/>
          </a:prstGeom>
          <a:noFill/>
          <a:ln w="28575" cap="flat" cmpd="sng" algn="ctr">
            <a:solidFill>
              <a:srgbClr val="A6B727"/>
            </a:solidFill>
            <a:prstDash val="sysDash"/>
            <a:miter lim="800000"/>
          </a:ln>
          <a:effectLst/>
        </p:spPr>
      </p:cxnSp>
      <p:grpSp>
        <p:nvGrpSpPr>
          <p:cNvPr id="9" name="Group 4"/>
          <p:cNvGrpSpPr>
            <a:grpSpLocks/>
          </p:cNvGrpSpPr>
          <p:nvPr/>
        </p:nvGrpSpPr>
        <p:grpSpPr bwMode="auto">
          <a:xfrm>
            <a:off x="8031826" y="2451361"/>
            <a:ext cx="4107997" cy="2945263"/>
            <a:chOff x="109" y="1226"/>
            <a:chExt cx="2516" cy="1675"/>
          </a:xfrm>
          <a:solidFill>
            <a:schemeClr val="accent3">
              <a:lumMod val="20000"/>
              <a:lumOff val="80000"/>
            </a:schemeClr>
          </a:solidFill>
        </p:grpSpPr>
        <p:grpSp>
          <p:nvGrpSpPr>
            <p:cNvPr id="147" name="Group 5"/>
            <p:cNvGrpSpPr>
              <a:grpSpLocks/>
            </p:cNvGrpSpPr>
            <p:nvPr/>
          </p:nvGrpSpPr>
          <p:grpSpPr bwMode="auto">
            <a:xfrm>
              <a:off x="109" y="1226"/>
              <a:ext cx="2516" cy="1675"/>
              <a:chOff x="109" y="1226"/>
              <a:chExt cx="2516" cy="1675"/>
            </a:xfrm>
            <a:grpFill/>
          </p:grpSpPr>
          <p:grpSp>
            <p:nvGrpSpPr>
              <p:cNvPr id="149" name="Group 6"/>
              <p:cNvGrpSpPr>
                <a:grpSpLocks/>
              </p:cNvGrpSpPr>
              <p:nvPr/>
            </p:nvGrpSpPr>
            <p:grpSpPr bwMode="auto">
              <a:xfrm>
                <a:off x="109" y="1226"/>
                <a:ext cx="2516" cy="1675"/>
                <a:chOff x="109" y="1226"/>
                <a:chExt cx="2516" cy="1675"/>
              </a:xfrm>
              <a:grpFill/>
            </p:grpSpPr>
            <p:sp>
              <p:nvSpPr>
                <p:cNvPr id="151" name="Oval 7"/>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a:p>
              </p:txBody>
            </p:sp>
            <p:sp>
              <p:nvSpPr>
                <p:cNvPr id="152" name="Oval 8"/>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a:p>
              </p:txBody>
            </p:sp>
            <p:sp>
              <p:nvSpPr>
                <p:cNvPr id="153" name="Oval 9"/>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a:p>
              </p:txBody>
            </p:sp>
            <p:sp>
              <p:nvSpPr>
                <p:cNvPr id="154" name="Oval 10"/>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a:p>
              </p:txBody>
            </p:sp>
            <p:sp>
              <p:nvSpPr>
                <p:cNvPr id="155" name="Oval 11"/>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a:p>
              </p:txBody>
            </p:sp>
            <p:sp>
              <p:nvSpPr>
                <p:cNvPr id="156" name="Oval 12"/>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a:p>
              </p:txBody>
            </p:sp>
            <p:sp>
              <p:nvSpPr>
                <p:cNvPr id="157" name="Oval 13"/>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a:p>
              </p:txBody>
            </p:sp>
          </p:grpSp>
          <p:sp>
            <p:nvSpPr>
              <p:cNvPr id="150" name="Oval 14"/>
              <p:cNvSpPr>
                <a:spLocks noChangeArrowheads="1"/>
              </p:cNvSpPr>
              <p:nvPr/>
            </p:nvSpPr>
            <p:spPr bwMode="auto">
              <a:xfrm>
                <a:off x="339" y="1414"/>
                <a:ext cx="2085" cy="1152"/>
              </a:xfrm>
              <a:prstGeom prst="ellipse">
                <a:avLst/>
              </a:prstGeom>
              <a:grpFill/>
              <a:ln w="9525">
                <a:noFill/>
                <a:prstDash val="dash"/>
                <a:round/>
                <a:headEnd/>
                <a:tailEnd/>
              </a:ln>
            </p:spPr>
            <p:txBody>
              <a:bodyPr/>
              <a:lstStyle/>
              <a:p>
                <a:endParaRPr lang="zh-CN" altLang="en-US"/>
              </a:p>
            </p:txBody>
          </p:sp>
        </p:grpSp>
        <p:sp>
          <p:nvSpPr>
            <p:cNvPr id="148" name="Freeform 15"/>
            <p:cNvSpPr>
              <a:spLocks/>
            </p:cNvSpPr>
            <p:nvPr/>
          </p:nvSpPr>
          <p:spPr bwMode="auto">
            <a:xfrm>
              <a:off x="348" y="2192"/>
              <a:ext cx="126" cy="224"/>
            </a:xfrm>
            <a:custGeom>
              <a:avLst/>
              <a:gdLst/>
              <a:ahLst/>
              <a:cxnLst>
                <a:cxn ang="0">
                  <a:pos x="68" y="0"/>
                </a:cxn>
                <a:cxn ang="0">
                  <a:pos x="92" y="24"/>
                </a:cxn>
                <a:cxn ang="0">
                  <a:pos x="116" y="40"/>
                </a:cxn>
                <a:cxn ang="0">
                  <a:pos x="76" y="216"/>
                </a:cxn>
                <a:cxn ang="0">
                  <a:pos x="52" y="224"/>
                </a:cxn>
                <a:cxn ang="0">
                  <a:pos x="36" y="128"/>
                </a:cxn>
                <a:cxn ang="0">
                  <a:pos x="68" y="0"/>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w="9525">
              <a:noFill/>
              <a:round/>
              <a:headEnd/>
              <a:tailEnd/>
            </a:ln>
            <a:effectLst/>
          </p:spPr>
          <p:txBody>
            <a:bodyPr wrap="none" anchor="ctr"/>
            <a:lstStyle/>
            <a:p>
              <a:endParaRPr lang="zh-CN" altLang="en-US"/>
            </a:p>
          </p:txBody>
        </p:sp>
      </p:grpSp>
      <p:sp>
        <p:nvSpPr>
          <p:cNvPr id="10" name="Line 16"/>
          <p:cNvSpPr>
            <a:spLocks noChangeShapeType="1"/>
          </p:cNvSpPr>
          <p:nvPr/>
        </p:nvSpPr>
        <p:spPr bwMode="auto">
          <a:xfrm flipH="1">
            <a:off x="9898536" y="4022456"/>
            <a:ext cx="0" cy="588620"/>
          </a:xfrm>
          <a:prstGeom prst="line">
            <a:avLst/>
          </a:prstGeom>
          <a:noFill/>
          <a:ln w="9525">
            <a:solidFill>
              <a:schemeClr val="tx1"/>
            </a:solidFill>
            <a:round/>
            <a:headEnd/>
            <a:tailEnd/>
          </a:ln>
          <a:effectLst/>
        </p:spPr>
        <p:txBody>
          <a:bodyPr/>
          <a:lstStyle/>
          <a:p>
            <a:endParaRPr lang="zh-CN" altLang="en-US"/>
          </a:p>
        </p:txBody>
      </p:sp>
      <p:sp>
        <p:nvSpPr>
          <p:cNvPr id="11" name="Line 17"/>
          <p:cNvSpPr>
            <a:spLocks noChangeShapeType="1"/>
          </p:cNvSpPr>
          <p:nvPr/>
        </p:nvSpPr>
        <p:spPr bwMode="auto">
          <a:xfrm flipH="1" flipV="1">
            <a:off x="9526018" y="3630765"/>
            <a:ext cx="279904" cy="294310"/>
          </a:xfrm>
          <a:prstGeom prst="line">
            <a:avLst/>
          </a:prstGeom>
          <a:noFill/>
          <a:ln w="9525">
            <a:solidFill>
              <a:schemeClr val="tx1"/>
            </a:solidFill>
            <a:round/>
            <a:headEnd/>
            <a:tailEnd/>
          </a:ln>
          <a:effectLst/>
        </p:spPr>
        <p:txBody>
          <a:bodyPr/>
          <a:lstStyle/>
          <a:p>
            <a:endParaRPr lang="zh-CN" altLang="en-US"/>
          </a:p>
        </p:txBody>
      </p:sp>
      <p:sp>
        <p:nvSpPr>
          <p:cNvPr id="12" name="Text Box 18"/>
          <p:cNvSpPr txBox="1">
            <a:spLocks noChangeArrowheads="1"/>
          </p:cNvSpPr>
          <p:nvPr/>
        </p:nvSpPr>
        <p:spPr bwMode="auto">
          <a:xfrm>
            <a:off x="5503075" y="5396624"/>
            <a:ext cx="530915" cy="400110"/>
          </a:xfrm>
          <a:prstGeom prst="rect">
            <a:avLst/>
          </a:prstGeom>
          <a:noFill/>
          <a:ln w="9525">
            <a:noFill/>
            <a:miter lim="800000"/>
            <a:headEnd/>
            <a:tailEnd/>
          </a:ln>
          <a:effectLst/>
        </p:spPr>
        <p:txBody>
          <a:bodyPr wrap="none">
            <a:spAutoFit/>
          </a:bodyPr>
          <a:lstStyle/>
          <a:p>
            <a:r>
              <a:rPr kumimoji="1" lang="en-US" altLang="zh-CN" sz="2000" b="1" dirty="0">
                <a:solidFill>
                  <a:schemeClr val="tx1">
                    <a:lumMod val="65000"/>
                    <a:lumOff val="35000"/>
                  </a:schemeClr>
                </a:solidFill>
                <a:latin typeface="+mj-ea"/>
                <a:ea typeface="+mj-ea"/>
              </a:rPr>
              <a:t>(a)</a:t>
            </a:r>
          </a:p>
        </p:txBody>
      </p:sp>
      <p:sp>
        <p:nvSpPr>
          <p:cNvPr id="13" name="Text Box 19"/>
          <p:cNvSpPr txBox="1">
            <a:spLocks noChangeArrowheads="1"/>
          </p:cNvSpPr>
          <p:nvPr/>
        </p:nvSpPr>
        <p:spPr bwMode="auto">
          <a:xfrm>
            <a:off x="10094691" y="5533840"/>
            <a:ext cx="554960" cy="400110"/>
          </a:xfrm>
          <a:prstGeom prst="rect">
            <a:avLst/>
          </a:prstGeom>
          <a:noFill/>
          <a:ln w="9525">
            <a:noFill/>
            <a:miter lim="800000"/>
            <a:headEnd/>
            <a:tailEnd/>
          </a:ln>
          <a:effectLst/>
        </p:spPr>
        <p:txBody>
          <a:bodyPr wrap="none">
            <a:spAutoFit/>
          </a:bodyPr>
          <a:lstStyle/>
          <a:p>
            <a:r>
              <a:rPr kumimoji="1" lang="en-US" altLang="zh-CN" sz="2000" b="1" dirty="0">
                <a:solidFill>
                  <a:schemeClr val="tx1">
                    <a:lumMod val="65000"/>
                    <a:lumOff val="35000"/>
                  </a:schemeClr>
                </a:solidFill>
                <a:latin typeface="+mj-ea"/>
                <a:ea typeface="+mj-ea"/>
              </a:rPr>
              <a:t>(b)</a:t>
            </a:r>
          </a:p>
        </p:txBody>
      </p:sp>
      <p:grpSp>
        <p:nvGrpSpPr>
          <p:cNvPr id="14" name="Group 20"/>
          <p:cNvGrpSpPr>
            <a:grpSpLocks/>
          </p:cNvGrpSpPr>
          <p:nvPr/>
        </p:nvGrpSpPr>
        <p:grpSpPr bwMode="auto">
          <a:xfrm>
            <a:off x="3922990" y="2470479"/>
            <a:ext cx="3901355" cy="2648548"/>
            <a:chOff x="1680" y="240"/>
            <a:chExt cx="2529" cy="1270"/>
          </a:xfrm>
          <a:solidFill>
            <a:schemeClr val="tx2">
              <a:lumMod val="20000"/>
              <a:lumOff val="80000"/>
            </a:schemeClr>
          </a:solidFill>
        </p:grpSpPr>
        <p:sp>
          <p:nvSpPr>
            <p:cNvPr id="138"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139"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140"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141"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142"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143"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144"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145"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146"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sp>
        <p:nvSpPr>
          <p:cNvPr id="15" name="Line 30"/>
          <p:cNvSpPr>
            <a:spLocks noChangeShapeType="1"/>
          </p:cNvSpPr>
          <p:nvPr/>
        </p:nvSpPr>
        <p:spPr bwMode="auto">
          <a:xfrm flipH="1" flipV="1">
            <a:off x="6093715" y="2830295"/>
            <a:ext cx="942616" cy="1276786"/>
          </a:xfrm>
          <a:prstGeom prst="line">
            <a:avLst/>
          </a:prstGeom>
          <a:noFill/>
          <a:ln w="9525">
            <a:solidFill>
              <a:schemeClr val="tx1"/>
            </a:solidFill>
            <a:round/>
            <a:headEnd/>
            <a:tailEnd/>
          </a:ln>
          <a:effectLst/>
        </p:spPr>
        <p:txBody>
          <a:bodyPr wrap="none" anchor="ctr"/>
          <a:lstStyle/>
          <a:p>
            <a:endParaRPr lang="zh-CN" altLang="en-US"/>
          </a:p>
        </p:txBody>
      </p:sp>
      <p:sp>
        <p:nvSpPr>
          <p:cNvPr id="17" name="Text Box 31"/>
          <p:cNvSpPr txBox="1">
            <a:spLocks noChangeArrowheads="1"/>
          </p:cNvSpPr>
          <p:nvPr/>
        </p:nvSpPr>
        <p:spPr bwMode="auto">
          <a:xfrm>
            <a:off x="4749379" y="1803337"/>
            <a:ext cx="2236510" cy="400110"/>
          </a:xfrm>
          <a:prstGeom prst="rect">
            <a:avLst/>
          </a:prstGeom>
          <a:noFill/>
          <a:ln w="9525">
            <a:noFill/>
            <a:miter lim="800000"/>
            <a:headEnd/>
            <a:tailEnd/>
          </a:ln>
          <a:effectLst/>
        </p:spPr>
        <p:txBody>
          <a:bodyPr wrap="none">
            <a:spAutoFit/>
          </a:bodyPr>
          <a:lstStyle/>
          <a:p>
            <a:r>
              <a:rPr kumimoji="1" lang="zh-CN" altLang="en-US" sz="2000" b="1" dirty="0">
                <a:solidFill>
                  <a:schemeClr val="tx1">
                    <a:lumMod val="65000"/>
                    <a:lumOff val="35000"/>
                  </a:schemeClr>
                </a:solidFill>
                <a:latin typeface="+mj-ea"/>
                <a:ea typeface="+mj-ea"/>
              </a:rPr>
              <a:t>网络（物理网络）</a:t>
            </a:r>
          </a:p>
        </p:txBody>
      </p:sp>
      <p:sp>
        <p:nvSpPr>
          <p:cNvPr id="19" name="Line 32"/>
          <p:cNvSpPr>
            <a:spLocks noChangeShapeType="1"/>
          </p:cNvSpPr>
          <p:nvPr/>
        </p:nvSpPr>
        <p:spPr bwMode="auto">
          <a:xfrm flipH="1" flipV="1">
            <a:off x="9246114" y="4611076"/>
            <a:ext cx="1494191" cy="196928"/>
          </a:xfrm>
          <a:prstGeom prst="line">
            <a:avLst/>
          </a:prstGeom>
          <a:noFill/>
          <a:ln w="9525">
            <a:solidFill>
              <a:schemeClr val="tx1"/>
            </a:solidFill>
            <a:round/>
            <a:headEnd/>
            <a:tailEnd/>
          </a:ln>
          <a:effectLst/>
        </p:spPr>
        <p:txBody>
          <a:bodyPr wrap="none" anchor="ctr"/>
          <a:lstStyle/>
          <a:p>
            <a:endParaRPr lang="zh-CN" altLang="en-US"/>
          </a:p>
        </p:txBody>
      </p:sp>
      <p:sp>
        <p:nvSpPr>
          <p:cNvPr id="20" name="Line 33"/>
          <p:cNvSpPr>
            <a:spLocks noChangeShapeType="1"/>
          </p:cNvSpPr>
          <p:nvPr/>
        </p:nvSpPr>
        <p:spPr bwMode="auto">
          <a:xfrm flipV="1">
            <a:off x="9246114" y="2845217"/>
            <a:ext cx="465134" cy="97382"/>
          </a:xfrm>
          <a:prstGeom prst="line">
            <a:avLst/>
          </a:prstGeom>
          <a:noFill/>
          <a:ln w="9525">
            <a:solidFill>
              <a:schemeClr val="tx1"/>
            </a:solidFill>
            <a:round/>
            <a:headEnd/>
            <a:tailEnd/>
          </a:ln>
          <a:effectLst/>
        </p:spPr>
        <p:txBody>
          <a:bodyPr wrap="none" anchor="ctr"/>
          <a:lstStyle/>
          <a:p>
            <a:endParaRPr lang="zh-CN" altLang="en-US"/>
          </a:p>
        </p:txBody>
      </p:sp>
      <p:sp>
        <p:nvSpPr>
          <p:cNvPr id="23" name="Text Box 34"/>
          <p:cNvSpPr txBox="1">
            <a:spLocks noChangeArrowheads="1"/>
          </p:cNvSpPr>
          <p:nvPr/>
        </p:nvSpPr>
        <p:spPr bwMode="auto">
          <a:xfrm>
            <a:off x="8593692" y="1812968"/>
            <a:ext cx="2749471" cy="400110"/>
          </a:xfrm>
          <a:prstGeom prst="rect">
            <a:avLst/>
          </a:prstGeom>
          <a:noFill/>
          <a:ln w="9525">
            <a:noFill/>
            <a:miter lim="800000"/>
            <a:headEnd/>
            <a:tailEnd/>
          </a:ln>
          <a:effectLst/>
        </p:spPr>
        <p:txBody>
          <a:bodyPr wrap="none">
            <a:spAutoFit/>
          </a:bodyPr>
          <a:lstStyle/>
          <a:p>
            <a:r>
              <a:rPr kumimoji="1" lang="zh-CN" altLang="en-US" sz="2000" b="1">
                <a:solidFill>
                  <a:schemeClr val="tx1">
                    <a:lumMod val="65000"/>
                    <a:lumOff val="35000"/>
                  </a:schemeClr>
                </a:solidFill>
                <a:latin typeface="+mj-ea"/>
                <a:ea typeface="+mj-ea"/>
              </a:rPr>
              <a:t>互联网（网络的网络）</a:t>
            </a:r>
          </a:p>
        </p:txBody>
      </p:sp>
      <p:sp>
        <p:nvSpPr>
          <p:cNvPr id="24" name="Line 35"/>
          <p:cNvSpPr>
            <a:spLocks noChangeShapeType="1"/>
          </p:cNvSpPr>
          <p:nvPr/>
        </p:nvSpPr>
        <p:spPr bwMode="auto">
          <a:xfrm flipH="1">
            <a:off x="8686307" y="3630765"/>
            <a:ext cx="839711" cy="97382"/>
          </a:xfrm>
          <a:prstGeom prst="line">
            <a:avLst/>
          </a:prstGeom>
          <a:noFill/>
          <a:ln w="9525">
            <a:solidFill>
              <a:schemeClr val="tx1"/>
            </a:solidFill>
            <a:round/>
            <a:headEnd/>
            <a:tailEnd/>
          </a:ln>
          <a:effectLst/>
        </p:spPr>
        <p:txBody>
          <a:bodyPr wrap="none" anchor="ctr"/>
          <a:lstStyle/>
          <a:p>
            <a:endParaRPr lang="zh-CN" altLang="en-US"/>
          </a:p>
        </p:txBody>
      </p:sp>
      <p:sp>
        <p:nvSpPr>
          <p:cNvPr id="25" name="Line 36"/>
          <p:cNvSpPr>
            <a:spLocks noChangeShapeType="1"/>
          </p:cNvSpPr>
          <p:nvPr/>
        </p:nvSpPr>
        <p:spPr bwMode="auto">
          <a:xfrm>
            <a:off x="10085825" y="2845217"/>
            <a:ext cx="559807" cy="194764"/>
          </a:xfrm>
          <a:prstGeom prst="line">
            <a:avLst/>
          </a:prstGeom>
          <a:noFill/>
          <a:ln w="9525">
            <a:solidFill>
              <a:schemeClr val="tx1"/>
            </a:solidFill>
            <a:round/>
            <a:headEnd/>
            <a:tailEnd/>
          </a:ln>
          <a:effectLst/>
        </p:spPr>
        <p:txBody>
          <a:bodyPr/>
          <a:lstStyle/>
          <a:p>
            <a:endParaRPr lang="zh-CN" altLang="en-US"/>
          </a:p>
        </p:txBody>
      </p:sp>
      <p:sp>
        <p:nvSpPr>
          <p:cNvPr id="26" name="Line 37"/>
          <p:cNvSpPr>
            <a:spLocks noChangeShapeType="1"/>
          </p:cNvSpPr>
          <p:nvPr/>
        </p:nvSpPr>
        <p:spPr bwMode="auto">
          <a:xfrm>
            <a:off x="10832920" y="3139527"/>
            <a:ext cx="839711" cy="882930"/>
          </a:xfrm>
          <a:prstGeom prst="line">
            <a:avLst/>
          </a:prstGeom>
          <a:noFill/>
          <a:ln w="9525">
            <a:solidFill>
              <a:schemeClr val="tx1"/>
            </a:solidFill>
            <a:round/>
            <a:headEnd/>
            <a:tailEnd/>
          </a:ln>
          <a:effectLst/>
        </p:spPr>
        <p:txBody>
          <a:bodyPr/>
          <a:lstStyle/>
          <a:p>
            <a:endParaRPr lang="zh-CN" altLang="en-US"/>
          </a:p>
        </p:txBody>
      </p:sp>
      <p:sp>
        <p:nvSpPr>
          <p:cNvPr id="28" name="Line 38"/>
          <p:cNvSpPr>
            <a:spLocks noChangeShapeType="1"/>
          </p:cNvSpPr>
          <p:nvPr/>
        </p:nvSpPr>
        <p:spPr bwMode="auto">
          <a:xfrm flipH="1">
            <a:off x="10645632" y="3236909"/>
            <a:ext cx="94673" cy="588620"/>
          </a:xfrm>
          <a:prstGeom prst="line">
            <a:avLst/>
          </a:prstGeom>
          <a:noFill/>
          <a:ln w="9525">
            <a:solidFill>
              <a:schemeClr val="tx1"/>
            </a:solidFill>
            <a:round/>
            <a:headEnd/>
            <a:tailEnd/>
          </a:ln>
          <a:effectLst/>
        </p:spPr>
        <p:txBody>
          <a:bodyPr/>
          <a:lstStyle/>
          <a:p>
            <a:endParaRPr lang="zh-CN" altLang="en-US"/>
          </a:p>
        </p:txBody>
      </p:sp>
      <p:sp>
        <p:nvSpPr>
          <p:cNvPr id="29" name="Line 39"/>
          <p:cNvSpPr>
            <a:spLocks noChangeShapeType="1"/>
          </p:cNvSpPr>
          <p:nvPr/>
        </p:nvSpPr>
        <p:spPr bwMode="auto">
          <a:xfrm flipV="1">
            <a:off x="9526018" y="3139527"/>
            <a:ext cx="934384" cy="391692"/>
          </a:xfrm>
          <a:prstGeom prst="line">
            <a:avLst/>
          </a:prstGeom>
          <a:noFill/>
          <a:ln w="9525">
            <a:solidFill>
              <a:schemeClr val="tx1"/>
            </a:solidFill>
            <a:round/>
            <a:headEnd/>
            <a:tailEnd/>
          </a:ln>
          <a:effectLst/>
        </p:spPr>
        <p:txBody>
          <a:bodyPr/>
          <a:lstStyle/>
          <a:p>
            <a:endParaRPr lang="zh-CN" altLang="en-US"/>
          </a:p>
        </p:txBody>
      </p:sp>
      <p:sp>
        <p:nvSpPr>
          <p:cNvPr id="30" name="Line 40"/>
          <p:cNvSpPr>
            <a:spLocks noChangeShapeType="1"/>
          </p:cNvSpPr>
          <p:nvPr/>
        </p:nvSpPr>
        <p:spPr bwMode="auto">
          <a:xfrm>
            <a:off x="9151441" y="2942599"/>
            <a:ext cx="187288" cy="588620"/>
          </a:xfrm>
          <a:prstGeom prst="line">
            <a:avLst/>
          </a:prstGeom>
          <a:noFill/>
          <a:ln w="9525">
            <a:solidFill>
              <a:schemeClr val="tx1"/>
            </a:solidFill>
            <a:round/>
            <a:headEnd/>
            <a:tailEnd/>
          </a:ln>
          <a:effectLst/>
        </p:spPr>
        <p:txBody>
          <a:bodyPr/>
          <a:lstStyle/>
          <a:p>
            <a:endParaRPr lang="zh-CN" altLang="en-US"/>
          </a:p>
        </p:txBody>
      </p:sp>
      <p:sp>
        <p:nvSpPr>
          <p:cNvPr id="31" name="Line 41"/>
          <p:cNvSpPr>
            <a:spLocks noChangeShapeType="1"/>
          </p:cNvSpPr>
          <p:nvPr/>
        </p:nvSpPr>
        <p:spPr bwMode="auto">
          <a:xfrm flipV="1">
            <a:off x="9900594" y="3925074"/>
            <a:ext cx="652422" cy="194764"/>
          </a:xfrm>
          <a:prstGeom prst="line">
            <a:avLst/>
          </a:prstGeom>
          <a:noFill/>
          <a:ln w="9525">
            <a:solidFill>
              <a:schemeClr val="tx1"/>
            </a:solidFill>
            <a:round/>
            <a:headEnd/>
            <a:tailEnd/>
          </a:ln>
          <a:effectLst/>
        </p:spPr>
        <p:txBody>
          <a:bodyPr/>
          <a:lstStyle/>
          <a:p>
            <a:endParaRPr lang="zh-CN" altLang="en-US"/>
          </a:p>
        </p:txBody>
      </p:sp>
      <p:sp>
        <p:nvSpPr>
          <p:cNvPr id="32" name="Line 42"/>
          <p:cNvSpPr>
            <a:spLocks noChangeShapeType="1"/>
          </p:cNvSpPr>
          <p:nvPr/>
        </p:nvSpPr>
        <p:spPr bwMode="auto">
          <a:xfrm>
            <a:off x="10740305" y="3925074"/>
            <a:ext cx="839711" cy="97382"/>
          </a:xfrm>
          <a:prstGeom prst="line">
            <a:avLst/>
          </a:prstGeom>
          <a:noFill/>
          <a:ln w="9525">
            <a:solidFill>
              <a:schemeClr val="tx1"/>
            </a:solidFill>
            <a:round/>
            <a:headEnd/>
            <a:tailEnd/>
          </a:ln>
          <a:effectLst/>
        </p:spPr>
        <p:txBody>
          <a:bodyPr/>
          <a:lstStyle/>
          <a:p>
            <a:endParaRPr lang="zh-CN" altLang="en-US"/>
          </a:p>
        </p:txBody>
      </p:sp>
      <p:sp>
        <p:nvSpPr>
          <p:cNvPr id="33" name="Line 43"/>
          <p:cNvSpPr>
            <a:spLocks noChangeShapeType="1"/>
          </p:cNvSpPr>
          <p:nvPr/>
        </p:nvSpPr>
        <p:spPr bwMode="auto">
          <a:xfrm flipH="1">
            <a:off x="9058826" y="3728146"/>
            <a:ext cx="279904" cy="686002"/>
          </a:xfrm>
          <a:prstGeom prst="line">
            <a:avLst/>
          </a:prstGeom>
          <a:noFill/>
          <a:ln w="9525">
            <a:solidFill>
              <a:schemeClr val="tx1"/>
            </a:solidFill>
            <a:round/>
            <a:headEnd/>
            <a:tailEnd/>
          </a:ln>
          <a:effectLst/>
        </p:spPr>
        <p:txBody>
          <a:bodyPr/>
          <a:lstStyle/>
          <a:p>
            <a:endParaRPr lang="zh-CN" altLang="en-US"/>
          </a:p>
        </p:txBody>
      </p:sp>
      <p:sp>
        <p:nvSpPr>
          <p:cNvPr id="34" name="Line 44"/>
          <p:cNvSpPr>
            <a:spLocks noChangeShapeType="1"/>
          </p:cNvSpPr>
          <p:nvPr/>
        </p:nvSpPr>
        <p:spPr bwMode="auto">
          <a:xfrm>
            <a:off x="10645632" y="4022456"/>
            <a:ext cx="0" cy="686002"/>
          </a:xfrm>
          <a:prstGeom prst="line">
            <a:avLst/>
          </a:prstGeom>
          <a:noFill/>
          <a:ln w="9525">
            <a:solidFill>
              <a:schemeClr val="tx1"/>
            </a:solidFill>
            <a:round/>
            <a:headEnd/>
            <a:tailEnd/>
          </a:ln>
          <a:effectLst/>
        </p:spPr>
        <p:txBody>
          <a:bodyPr/>
          <a:lstStyle/>
          <a:p>
            <a:endParaRPr lang="zh-CN" altLang="en-US"/>
          </a:p>
        </p:txBody>
      </p:sp>
      <p:grpSp>
        <p:nvGrpSpPr>
          <p:cNvPr id="35" name="Group 45"/>
          <p:cNvGrpSpPr>
            <a:grpSpLocks/>
          </p:cNvGrpSpPr>
          <p:nvPr/>
        </p:nvGrpSpPr>
        <p:grpSpPr bwMode="auto">
          <a:xfrm>
            <a:off x="8778922" y="2745671"/>
            <a:ext cx="559807" cy="491238"/>
            <a:chOff x="2949" y="196"/>
            <a:chExt cx="941" cy="598"/>
          </a:xfrm>
          <a:solidFill>
            <a:srgbClr val="7CC43A"/>
          </a:solidFill>
        </p:grpSpPr>
        <p:sp>
          <p:nvSpPr>
            <p:cNvPr id="127" name="Oval 46"/>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128" name="Oval 47"/>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129" name="Oval 48"/>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130" name="Oval 49"/>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131" name="Oval 50"/>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132" name="Oval 51"/>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133" name="Oval 52"/>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134" name="Oval 53"/>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135" name="Freeform 54"/>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136" name="Freeform 55"/>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137" name="Freeform 56"/>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grpSp>
        <p:nvGrpSpPr>
          <p:cNvPr id="36" name="Group 57"/>
          <p:cNvGrpSpPr>
            <a:grpSpLocks/>
          </p:cNvGrpSpPr>
          <p:nvPr/>
        </p:nvGrpSpPr>
        <p:grpSpPr bwMode="auto">
          <a:xfrm>
            <a:off x="10365728" y="2745671"/>
            <a:ext cx="839711" cy="686002"/>
            <a:chOff x="2949" y="196"/>
            <a:chExt cx="941" cy="598"/>
          </a:xfrm>
          <a:solidFill>
            <a:srgbClr val="7CC43A"/>
          </a:solidFill>
        </p:grpSpPr>
        <p:sp>
          <p:nvSpPr>
            <p:cNvPr id="116" name="Oval 58"/>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117" name="Oval 59"/>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118" name="Oval 60"/>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119" name="Oval 61"/>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120" name="Oval 62"/>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121" name="Oval 63"/>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122" name="Oval 64"/>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123" name="Oval 65"/>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124" name="Freeform 6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125" name="Freeform 6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126" name="Freeform 6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grpSp>
        <p:nvGrpSpPr>
          <p:cNvPr id="37" name="Group 69"/>
          <p:cNvGrpSpPr>
            <a:grpSpLocks/>
          </p:cNvGrpSpPr>
          <p:nvPr/>
        </p:nvGrpSpPr>
        <p:grpSpPr bwMode="auto">
          <a:xfrm rot="20527939">
            <a:off x="8237638" y="3459805"/>
            <a:ext cx="654480" cy="586456"/>
            <a:chOff x="2949" y="196"/>
            <a:chExt cx="941" cy="598"/>
          </a:xfrm>
          <a:solidFill>
            <a:srgbClr val="7CC43A"/>
          </a:solidFill>
        </p:grpSpPr>
        <p:sp>
          <p:nvSpPr>
            <p:cNvPr id="105" name="Oval 70"/>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106" name="Oval 71"/>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107" name="Oval 72"/>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108" name="Oval 73"/>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109" name="Oval 74"/>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110" name="Oval 75"/>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111" name="Oval 76"/>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112" name="Oval 77"/>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113" name="Freeform 78"/>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114" name="Freeform 79"/>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115" name="Freeform 80"/>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grpSp>
        <p:nvGrpSpPr>
          <p:cNvPr id="38" name="Group 81"/>
          <p:cNvGrpSpPr>
            <a:grpSpLocks/>
          </p:cNvGrpSpPr>
          <p:nvPr/>
        </p:nvGrpSpPr>
        <p:grpSpPr bwMode="auto">
          <a:xfrm rot="20745072">
            <a:off x="8591634" y="4195580"/>
            <a:ext cx="745037" cy="686002"/>
            <a:chOff x="2949" y="196"/>
            <a:chExt cx="941" cy="598"/>
          </a:xfrm>
          <a:solidFill>
            <a:srgbClr val="7CC43A"/>
          </a:solidFill>
        </p:grpSpPr>
        <p:sp>
          <p:nvSpPr>
            <p:cNvPr id="94" name="Oval 82"/>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95" name="Oval 83"/>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96" name="Oval 84"/>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97" name="Oval 85"/>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98" name="Oval 86"/>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99" name="Oval 87"/>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100" name="Oval 88"/>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101" name="Oval 89"/>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102" name="Freeform 90"/>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103" name="Freeform 91"/>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104" name="Freeform 92"/>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sp>
        <p:nvSpPr>
          <p:cNvPr id="39" name="Line 93"/>
          <p:cNvSpPr>
            <a:spLocks noChangeShapeType="1"/>
          </p:cNvSpPr>
          <p:nvPr/>
        </p:nvSpPr>
        <p:spPr bwMode="auto">
          <a:xfrm flipH="1">
            <a:off x="10740305" y="4119838"/>
            <a:ext cx="932326" cy="688166"/>
          </a:xfrm>
          <a:prstGeom prst="line">
            <a:avLst/>
          </a:prstGeom>
          <a:noFill/>
          <a:ln w="9525">
            <a:solidFill>
              <a:schemeClr val="tx1"/>
            </a:solidFill>
            <a:round/>
            <a:headEnd/>
            <a:tailEnd/>
          </a:ln>
          <a:effectLst/>
        </p:spPr>
        <p:txBody>
          <a:bodyPr/>
          <a:lstStyle/>
          <a:p>
            <a:endParaRPr lang="zh-CN" altLang="en-US"/>
          </a:p>
        </p:txBody>
      </p:sp>
      <p:grpSp>
        <p:nvGrpSpPr>
          <p:cNvPr id="40" name="Group 94"/>
          <p:cNvGrpSpPr>
            <a:grpSpLocks/>
          </p:cNvGrpSpPr>
          <p:nvPr/>
        </p:nvGrpSpPr>
        <p:grpSpPr bwMode="auto">
          <a:xfrm rot="20933218">
            <a:off x="10365728" y="4513694"/>
            <a:ext cx="559807" cy="491238"/>
            <a:chOff x="2949" y="196"/>
            <a:chExt cx="941" cy="598"/>
          </a:xfrm>
          <a:solidFill>
            <a:srgbClr val="7CC43A"/>
          </a:solidFill>
        </p:grpSpPr>
        <p:sp>
          <p:nvSpPr>
            <p:cNvPr id="83" name="Oval 95"/>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84" name="Oval 96"/>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85" name="Oval 97"/>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86" name="Oval 98"/>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87" name="Oval 99"/>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88" name="Oval 100"/>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89" name="Oval 101"/>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90" name="Oval 102"/>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91" name="Freeform 103"/>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92" name="Freeform 104"/>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93" name="Freeform 105"/>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grpSp>
        <p:nvGrpSpPr>
          <p:cNvPr id="41" name="Group 106"/>
          <p:cNvGrpSpPr>
            <a:grpSpLocks/>
          </p:cNvGrpSpPr>
          <p:nvPr/>
        </p:nvGrpSpPr>
        <p:grpSpPr bwMode="auto">
          <a:xfrm rot="282232">
            <a:off x="11392727" y="3825528"/>
            <a:ext cx="559807" cy="491238"/>
            <a:chOff x="2949" y="196"/>
            <a:chExt cx="941" cy="598"/>
          </a:xfrm>
          <a:solidFill>
            <a:srgbClr val="7CC43A"/>
          </a:solidFill>
        </p:grpSpPr>
        <p:sp>
          <p:nvSpPr>
            <p:cNvPr id="72" name="Oval 107"/>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73" name="Oval 108"/>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74" name="Oval 109"/>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75" name="Oval 110"/>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76" name="Oval 111"/>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77" name="Oval 112"/>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78" name="Oval 113"/>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79" name="Oval 114"/>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80" name="Freeform 115"/>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81" name="Freeform 116"/>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82" name="Freeform 117"/>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sp>
        <p:nvSpPr>
          <p:cNvPr id="42" name="Line 118"/>
          <p:cNvSpPr>
            <a:spLocks noChangeShapeType="1"/>
          </p:cNvSpPr>
          <p:nvPr/>
        </p:nvSpPr>
        <p:spPr bwMode="auto">
          <a:xfrm flipV="1">
            <a:off x="4601582" y="2830295"/>
            <a:ext cx="1212229" cy="885094"/>
          </a:xfrm>
          <a:prstGeom prst="line">
            <a:avLst/>
          </a:prstGeom>
          <a:noFill/>
          <a:ln w="9525">
            <a:solidFill>
              <a:schemeClr val="tx1"/>
            </a:solidFill>
            <a:round/>
            <a:headEnd/>
            <a:tailEnd/>
          </a:ln>
          <a:effectLst/>
        </p:spPr>
        <p:txBody>
          <a:bodyPr wrap="none" anchor="ctr"/>
          <a:lstStyle/>
          <a:p>
            <a:endParaRPr lang="zh-CN" altLang="en-US"/>
          </a:p>
        </p:txBody>
      </p:sp>
      <p:sp>
        <p:nvSpPr>
          <p:cNvPr id="43" name="Line 119"/>
          <p:cNvSpPr>
            <a:spLocks noChangeShapeType="1"/>
          </p:cNvSpPr>
          <p:nvPr/>
        </p:nvSpPr>
        <p:spPr bwMode="auto">
          <a:xfrm flipV="1">
            <a:off x="5628581" y="2830295"/>
            <a:ext cx="279904" cy="1473714"/>
          </a:xfrm>
          <a:prstGeom prst="line">
            <a:avLst/>
          </a:prstGeom>
          <a:noFill/>
          <a:ln w="9525">
            <a:solidFill>
              <a:schemeClr val="tx1"/>
            </a:solidFill>
            <a:round/>
            <a:headEnd/>
            <a:tailEnd/>
          </a:ln>
          <a:effectLst/>
        </p:spPr>
        <p:txBody>
          <a:bodyPr wrap="none" anchor="ctr"/>
          <a:lstStyle/>
          <a:p>
            <a:endParaRPr lang="zh-CN" altLang="en-US"/>
          </a:p>
        </p:txBody>
      </p:sp>
      <p:pic>
        <p:nvPicPr>
          <p:cNvPr id="44" name="Picture 120"/>
          <p:cNvPicPr>
            <a:picLocks noChangeArrowheads="1"/>
          </p:cNvPicPr>
          <p:nvPr/>
        </p:nvPicPr>
        <p:blipFill>
          <a:blip r:embed="rId2"/>
          <a:srcRect/>
          <a:stretch>
            <a:fillRect/>
          </a:stretch>
        </p:blipFill>
        <p:spPr bwMode="auto">
          <a:xfrm>
            <a:off x="4414294" y="3518460"/>
            <a:ext cx="401332" cy="424153"/>
          </a:xfrm>
          <a:prstGeom prst="rect">
            <a:avLst/>
          </a:prstGeom>
          <a:noFill/>
          <a:ln w="9525">
            <a:noFill/>
            <a:miter lim="800000"/>
            <a:headEnd/>
            <a:tailEnd/>
          </a:ln>
          <a:effectLst/>
        </p:spPr>
      </p:pic>
      <p:pic>
        <p:nvPicPr>
          <p:cNvPr id="45" name="Picture 121"/>
          <p:cNvPicPr>
            <a:picLocks noChangeArrowheads="1"/>
          </p:cNvPicPr>
          <p:nvPr/>
        </p:nvPicPr>
        <p:blipFill>
          <a:blip r:embed="rId3"/>
          <a:srcRect/>
          <a:stretch>
            <a:fillRect/>
          </a:stretch>
        </p:blipFill>
        <p:spPr bwMode="auto">
          <a:xfrm>
            <a:off x="9151441" y="3433837"/>
            <a:ext cx="543342" cy="359231"/>
          </a:xfrm>
          <a:prstGeom prst="rect">
            <a:avLst/>
          </a:prstGeom>
          <a:noFill/>
          <a:ln w="12699">
            <a:noFill/>
            <a:miter lim="800000"/>
            <a:headEnd/>
            <a:tailEnd/>
          </a:ln>
          <a:effectLst/>
        </p:spPr>
      </p:pic>
      <p:pic>
        <p:nvPicPr>
          <p:cNvPr id="46" name="Picture 122"/>
          <p:cNvPicPr>
            <a:picLocks noChangeArrowheads="1"/>
          </p:cNvPicPr>
          <p:nvPr/>
        </p:nvPicPr>
        <p:blipFill>
          <a:blip r:embed="rId3"/>
          <a:srcRect/>
          <a:stretch>
            <a:fillRect/>
          </a:stretch>
        </p:blipFill>
        <p:spPr bwMode="auto">
          <a:xfrm>
            <a:off x="9618633" y="4513694"/>
            <a:ext cx="543342" cy="359231"/>
          </a:xfrm>
          <a:prstGeom prst="rect">
            <a:avLst/>
          </a:prstGeom>
          <a:noFill/>
          <a:ln w="12699">
            <a:noFill/>
            <a:miter lim="800000"/>
            <a:headEnd/>
            <a:tailEnd/>
          </a:ln>
          <a:effectLst/>
        </p:spPr>
      </p:pic>
      <p:pic>
        <p:nvPicPr>
          <p:cNvPr id="47" name="Picture 123"/>
          <p:cNvPicPr>
            <a:picLocks noChangeArrowheads="1"/>
          </p:cNvPicPr>
          <p:nvPr/>
        </p:nvPicPr>
        <p:blipFill>
          <a:blip r:embed="rId3"/>
          <a:srcRect/>
          <a:stretch>
            <a:fillRect/>
          </a:stretch>
        </p:blipFill>
        <p:spPr bwMode="auto">
          <a:xfrm>
            <a:off x="10365728" y="3728146"/>
            <a:ext cx="543342" cy="359231"/>
          </a:xfrm>
          <a:prstGeom prst="rect">
            <a:avLst/>
          </a:prstGeom>
          <a:noFill/>
          <a:ln w="12699">
            <a:noFill/>
            <a:miter lim="800000"/>
            <a:headEnd/>
            <a:tailEnd/>
          </a:ln>
          <a:effectLst/>
        </p:spPr>
      </p:pic>
      <p:pic>
        <p:nvPicPr>
          <p:cNvPr id="48" name="Picture 124"/>
          <p:cNvPicPr>
            <a:picLocks noChangeArrowheads="1"/>
          </p:cNvPicPr>
          <p:nvPr/>
        </p:nvPicPr>
        <p:blipFill>
          <a:blip r:embed="rId3"/>
          <a:srcRect/>
          <a:stretch>
            <a:fillRect/>
          </a:stretch>
        </p:blipFill>
        <p:spPr bwMode="auto">
          <a:xfrm>
            <a:off x="11020209" y="3433837"/>
            <a:ext cx="543342" cy="359231"/>
          </a:xfrm>
          <a:prstGeom prst="rect">
            <a:avLst/>
          </a:prstGeom>
          <a:noFill/>
          <a:ln w="12699">
            <a:noFill/>
            <a:miter lim="800000"/>
            <a:headEnd/>
            <a:tailEnd/>
          </a:ln>
          <a:effectLst/>
        </p:spPr>
      </p:pic>
      <p:pic>
        <p:nvPicPr>
          <p:cNvPr id="49" name="Picture 125"/>
          <p:cNvPicPr>
            <a:picLocks noChangeArrowheads="1"/>
          </p:cNvPicPr>
          <p:nvPr/>
        </p:nvPicPr>
        <p:blipFill>
          <a:blip r:embed="rId3"/>
          <a:srcRect/>
          <a:stretch>
            <a:fillRect/>
          </a:stretch>
        </p:blipFill>
        <p:spPr bwMode="auto">
          <a:xfrm>
            <a:off x="9618633" y="2648289"/>
            <a:ext cx="543342" cy="359231"/>
          </a:xfrm>
          <a:prstGeom prst="rect">
            <a:avLst/>
          </a:prstGeom>
          <a:noFill/>
          <a:ln w="12699">
            <a:noFill/>
            <a:miter lim="800000"/>
            <a:headEnd/>
            <a:tailEnd/>
          </a:ln>
          <a:effectLst/>
        </p:spPr>
      </p:pic>
      <p:pic>
        <p:nvPicPr>
          <p:cNvPr id="50" name="Picture 126"/>
          <p:cNvPicPr>
            <a:picLocks noChangeArrowheads="1"/>
          </p:cNvPicPr>
          <p:nvPr/>
        </p:nvPicPr>
        <p:blipFill>
          <a:blip r:embed="rId3"/>
          <a:srcRect/>
          <a:stretch>
            <a:fillRect/>
          </a:stretch>
        </p:blipFill>
        <p:spPr bwMode="auto">
          <a:xfrm>
            <a:off x="10925535" y="4316766"/>
            <a:ext cx="543342" cy="359231"/>
          </a:xfrm>
          <a:prstGeom prst="rect">
            <a:avLst/>
          </a:prstGeom>
          <a:noFill/>
          <a:ln w="12699">
            <a:noFill/>
            <a:miter lim="800000"/>
            <a:headEnd/>
            <a:tailEnd/>
          </a:ln>
          <a:effectLst/>
        </p:spPr>
      </p:pic>
      <p:grpSp>
        <p:nvGrpSpPr>
          <p:cNvPr id="51" name="Group 127"/>
          <p:cNvGrpSpPr>
            <a:grpSpLocks/>
          </p:cNvGrpSpPr>
          <p:nvPr/>
        </p:nvGrpSpPr>
        <p:grpSpPr bwMode="auto">
          <a:xfrm rot="20933218">
            <a:off x="9618633" y="3825528"/>
            <a:ext cx="559807" cy="491238"/>
            <a:chOff x="2949" y="196"/>
            <a:chExt cx="941" cy="598"/>
          </a:xfrm>
          <a:solidFill>
            <a:srgbClr val="7CC43A"/>
          </a:solidFill>
        </p:grpSpPr>
        <p:sp>
          <p:nvSpPr>
            <p:cNvPr id="61" name="Oval 128"/>
            <p:cNvSpPr>
              <a:spLocks noChangeArrowheads="1"/>
            </p:cNvSpPr>
            <p:nvPr/>
          </p:nvSpPr>
          <p:spPr bwMode="auto">
            <a:xfrm>
              <a:off x="3168" y="196"/>
              <a:ext cx="407" cy="162"/>
            </a:xfrm>
            <a:prstGeom prst="ellipse">
              <a:avLst/>
            </a:prstGeom>
            <a:grpFill/>
            <a:ln w="12700">
              <a:solidFill>
                <a:schemeClr val="tx1"/>
              </a:solidFill>
              <a:round/>
              <a:headEnd/>
              <a:tailEnd/>
            </a:ln>
            <a:effectLst/>
          </p:spPr>
          <p:txBody>
            <a:bodyPr wrap="none" anchor="ctr"/>
            <a:lstStyle/>
            <a:p>
              <a:endParaRPr lang="zh-CN" altLang="en-US"/>
            </a:p>
          </p:txBody>
        </p:sp>
        <p:sp>
          <p:nvSpPr>
            <p:cNvPr id="62" name="Oval 129"/>
            <p:cNvSpPr>
              <a:spLocks noChangeArrowheads="1"/>
            </p:cNvSpPr>
            <p:nvPr/>
          </p:nvSpPr>
          <p:spPr bwMode="auto">
            <a:xfrm rot="900000">
              <a:off x="3512" y="252"/>
              <a:ext cx="275" cy="131"/>
            </a:xfrm>
            <a:prstGeom prst="ellipse">
              <a:avLst/>
            </a:prstGeom>
            <a:grpFill/>
            <a:ln w="12700">
              <a:solidFill>
                <a:schemeClr val="tx1"/>
              </a:solidFill>
              <a:round/>
              <a:headEnd/>
              <a:tailEnd/>
            </a:ln>
            <a:effectLst/>
          </p:spPr>
          <p:txBody>
            <a:bodyPr wrap="none" anchor="ctr"/>
            <a:lstStyle/>
            <a:p>
              <a:endParaRPr lang="zh-CN" altLang="en-US"/>
            </a:p>
          </p:txBody>
        </p:sp>
        <p:sp>
          <p:nvSpPr>
            <p:cNvPr id="63" name="Oval 130"/>
            <p:cNvSpPr>
              <a:spLocks noChangeArrowheads="1"/>
            </p:cNvSpPr>
            <p:nvPr/>
          </p:nvSpPr>
          <p:spPr bwMode="auto">
            <a:xfrm rot="1500000">
              <a:off x="3650" y="385"/>
              <a:ext cx="240" cy="153"/>
            </a:xfrm>
            <a:prstGeom prst="ellipse">
              <a:avLst/>
            </a:prstGeom>
            <a:grpFill/>
            <a:ln w="12700">
              <a:solidFill>
                <a:schemeClr val="tx1"/>
              </a:solidFill>
              <a:round/>
              <a:headEnd/>
              <a:tailEnd/>
            </a:ln>
            <a:effectLst/>
          </p:spPr>
          <p:txBody>
            <a:bodyPr wrap="none" anchor="ctr"/>
            <a:lstStyle/>
            <a:p>
              <a:endParaRPr lang="zh-CN" altLang="en-US"/>
            </a:p>
          </p:txBody>
        </p:sp>
        <p:sp>
          <p:nvSpPr>
            <p:cNvPr id="64" name="Oval 131"/>
            <p:cNvSpPr>
              <a:spLocks noChangeArrowheads="1"/>
            </p:cNvSpPr>
            <p:nvPr/>
          </p:nvSpPr>
          <p:spPr bwMode="auto">
            <a:xfrm rot="20040000">
              <a:off x="3573" y="537"/>
              <a:ext cx="291" cy="189"/>
            </a:xfrm>
            <a:prstGeom prst="ellipse">
              <a:avLst/>
            </a:prstGeom>
            <a:grpFill/>
            <a:ln w="12700">
              <a:solidFill>
                <a:schemeClr val="tx1"/>
              </a:solidFill>
              <a:round/>
              <a:headEnd/>
              <a:tailEnd/>
            </a:ln>
            <a:effectLst/>
          </p:spPr>
          <p:txBody>
            <a:bodyPr wrap="none" anchor="ctr"/>
            <a:lstStyle/>
            <a:p>
              <a:endParaRPr lang="zh-CN" altLang="en-US"/>
            </a:p>
          </p:txBody>
        </p:sp>
        <p:sp>
          <p:nvSpPr>
            <p:cNvPr id="65" name="Oval 132"/>
            <p:cNvSpPr>
              <a:spLocks noChangeArrowheads="1"/>
            </p:cNvSpPr>
            <p:nvPr/>
          </p:nvSpPr>
          <p:spPr bwMode="auto">
            <a:xfrm>
              <a:off x="3216" y="555"/>
              <a:ext cx="471" cy="239"/>
            </a:xfrm>
            <a:prstGeom prst="ellipse">
              <a:avLst/>
            </a:prstGeom>
            <a:grpFill/>
            <a:ln w="12700">
              <a:solidFill>
                <a:schemeClr val="tx1"/>
              </a:solidFill>
              <a:round/>
              <a:headEnd/>
              <a:tailEnd/>
            </a:ln>
            <a:effectLst/>
          </p:spPr>
          <p:txBody>
            <a:bodyPr wrap="none" anchor="ctr"/>
            <a:lstStyle/>
            <a:p>
              <a:endParaRPr lang="zh-CN" altLang="en-US"/>
            </a:p>
          </p:txBody>
        </p:sp>
        <p:sp>
          <p:nvSpPr>
            <p:cNvPr id="66" name="Oval 133"/>
            <p:cNvSpPr>
              <a:spLocks noChangeArrowheads="1"/>
            </p:cNvSpPr>
            <p:nvPr/>
          </p:nvSpPr>
          <p:spPr bwMode="auto">
            <a:xfrm rot="1080000">
              <a:off x="3023" y="555"/>
              <a:ext cx="265" cy="156"/>
            </a:xfrm>
            <a:prstGeom prst="ellipse">
              <a:avLst/>
            </a:prstGeom>
            <a:grpFill/>
            <a:ln w="12700">
              <a:solidFill>
                <a:schemeClr val="tx1"/>
              </a:solidFill>
              <a:round/>
              <a:headEnd/>
              <a:tailEnd/>
            </a:ln>
            <a:effectLst/>
          </p:spPr>
          <p:txBody>
            <a:bodyPr wrap="none" anchor="ctr"/>
            <a:lstStyle/>
            <a:p>
              <a:endParaRPr lang="zh-CN" altLang="en-US"/>
            </a:p>
          </p:txBody>
        </p:sp>
        <p:sp>
          <p:nvSpPr>
            <p:cNvPr id="67" name="Oval 134"/>
            <p:cNvSpPr>
              <a:spLocks noChangeArrowheads="1"/>
            </p:cNvSpPr>
            <p:nvPr/>
          </p:nvSpPr>
          <p:spPr bwMode="auto">
            <a:xfrm>
              <a:off x="2949" y="432"/>
              <a:ext cx="217" cy="156"/>
            </a:xfrm>
            <a:prstGeom prst="ellipse">
              <a:avLst/>
            </a:prstGeom>
            <a:grpFill/>
            <a:ln w="12700">
              <a:solidFill>
                <a:schemeClr val="tx1"/>
              </a:solidFill>
              <a:round/>
              <a:headEnd/>
              <a:tailEnd/>
            </a:ln>
            <a:effectLst/>
          </p:spPr>
          <p:txBody>
            <a:bodyPr wrap="none" anchor="ctr"/>
            <a:lstStyle/>
            <a:p>
              <a:endParaRPr lang="zh-CN" altLang="en-US"/>
            </a:p>
          </p:txBody>
        </p:sp>
        <p:sp>
          <p:nvSpPr>
            <p:cNvPr id="68" name="Oval 135"/>
            <p:cNvSpPr>
              <a:spLocks noChangeArrowheads="1"/>
            </p:cNvSpPr>
            <p:nvPr/>
          </p:nvSpPr>
          <p:spPr bwMode="auto">
            <a:xfrm rot="19740000">
              <a:off x="2984" y="310"/>
              <a:ext cx="295" cy="156"/>
            </a:xfrm>
            <a:prstGeom prst="ellipse">
              <a:avLst/>
            </a:prstGeom>
            <a:grpFill/>
            <a:ln w="12700">
              <a:solidFill>
                <a:schemeClr val="tx1"/>
              </a:solidFill>
              <a:round/>
              <a:headEnd/>
              <a:tailEnd/>
            </a:ln>
            <a:effectLst/>
          </p:spPr>
          <p:txBody>
            <a:bodyPr wrap="none" anchor="ctr"/>
            <a:lstStyle/>
            <a:p>
              <a:endParaRPr lang="zh-CN" altLang="en-US"/>
            </a:p>
          </p:txBody>
        </p:sp>
        <p:sp>
          <p:nvSpPr>
            <p:cNvPr id="69" name="Freeform 13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70" name="Freeform 13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12700" cap="rnd" cmpd="sng">
              <a:noFill/>
              <a:prstDash val="solid"/>
              <a:round/>
              <a:headEnd type="none" w="med" len="med"/>
              <a:tailEnd type="none" w="med" len="med"/>
            </a:ln>
            <a:effectLst/>
          </p:spPr>
          <p:txBody>
            <a:bodyPr/>
            <a:lstStyle/>
            <a:p>
              <a:endParaRPr lang="zh-CN" altLang="en-US"/>
            </a:p>
          </p:txBody>
        </p:sp>
        <p:sp>
          <p:nvSpPr>
            <p:cNvPr id="71" name="Freeform 13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12700" cap="rnd" cmpd="sng">
              <a:noFill/>
              <a:prstDash val="solid"/>
              <a:round/>
              <a:headEnd type="none" w="med" len="med"/>
              <a:tailEnd type="none" w="med" len="med"/>
            </a:ln>
            <a:effectLst/>
          </p:spPr>
          <p:txBody>
            <a:bodyPr/>
            <a:lstStyle/>
            <a:p>
              <a:endParaRPr lang="zh-CN" altLang="en-US"/>
            </a:p>
          </p:txBody>
        </p:sp>
      </p:grpSp>
      <p:pic>
        <p:nvPicPr>
          <p:cNvPr id="52" name="Picture 139"/>
          <p:cNvPicPr>
            <a:picLocks noChangeArrowheads="1"/>
          </p:cNvPicPr>
          <p:nvPr/>
        </p:nvPicPr>
        <p:blipFill>
          <a:blip r:embed="rId2"/>
          <a:srcRect/>
          <a:stretch>
            <a:fillRect/>
          </a:stretch>
        </p:blipFill>
        <p:spPr bwMode="auto">
          <a:xfrm>
            <a:off x="5348678" y="4204462"/>
            <a:ext cx="401332" cy="424153"/>
          </a:xfrm>
          <a:prstGeom prst="rect">
            <a:avLst/>
          </a:prstGeom>
          <a:noFill/>
          <a:ln w="9525">
            <a:noFill/>
            <a:miter lim="800000"/>
            <a:headEnd/>
            <a:tailEnd/>
          </a:ln>
          <a:effectLst/>
        </p:spPr>
      </p:pic>
      <p:pic>
        <p:nvPicPr>
          <p:cNvPr id="53" name="Picture 140"/>
          <p:cNvPicPr>
            <a:picLocks noChangeArrowheads="1"/>
          </p:cNvPicPr>
          <p:nvPr/>
        </p:nvPicPr>
        <p:blipFill>
          <a:blip r:embed="rId2"/>
          <a:srcRect/>
          <a:stretch>
            <a:fillRect/>
          </a:stretch>
        </p:blipFill>
        <p:spPr bwMode="auto">
          <a:xfrm>
            <a:off x="6935484" y="4009698"/>
            <a:ext cx="401332" cy="424153"/>
          </a:xfrm>
          <a:prstGeom prst="rect">
            <a:avLst/>
          </a:prstGeom>
          <a:noFill/>
          <a:ln w="9525">
            <a:noFill/>
            <a:miter lim="800000"/>
            <a:headEnd/>
            <a:tailEnd/>
          </a:ln>
          <a:effectLst/>
        </p:spPr>
      </p:pic>
      <p:pic>
        <p:nvPicPr>
          <p:cNvPr id="54" name="Picture 141"/>
          <p:cNvPicPr>
            <a:picLocks noChangeAspect="1" noChangeArrowheads="1"/>
          </p:cNvPicPr>
          <p:nvPr/>
        </p:nvPicPr>
        <p:blipFill>
          <a:blip r:embed="rId4"/>
          <a:srcRect/>
          <a:stretch>
            <a:fillRect/>
          </a:stretch>
        </p:blipFill>
        <p:spPr bwMode="auto">
          <a:xfrm rot="20640517">
            <a:off x="5647104" y="2693960"/>
            <a:ext cx="563923" cy="348411"/>
          </a:xfrm>
          <a:prstGeom prst="rect">
            <a:avLst/>
          </a:prstGeom>
          <a:noFill/>
          <a:ln w="12700">
            <a:noFill/>
            <a:miter lim="800000"/>
            <a:headEnd/>
            <a:tailEnd/>
          </a:ln>
          <a:effectLst/>
        </p:spPr>
      </p:pic>
      <p:sp>
        <p:nvSpPr>
          <p:cNvPr id="55" name="Oval 142"/>
          <p:cNvSpPr>
            <a:spLocks noChangeArrowheads="1"/>
          </p:cNvSpPr>
          <p:nvPr/>
        </p:nvSpPr>
        <p:spPr bwMode="auto">
          <a:xfrm>
            <a:off x="6853159" y="3916645"/>
            <a:ext cx="559807" cy="588620"/>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56" name="Text Box 143"/>
          <p:cNvSpPr txBox="1">
            <a:spLocks noChangeArrowheads="1"/>
          </p:cNvSpPr>
          <p:nvPr/>
        </p:nvSpPr>
        <p:spPr bwMode="auto">
          <a:xfrm>
            <a:off x="6312275" y="2514838"/>
            <a:ext cx="800219" cy="461665"/>
          </a:xfrm>
          <a:prstGeom prst="rect">
            <a:avLst/>
          </a:prstGeom>
          <a:noFill/>
          <a:ln w="9525">
            <a:noFill/>
            <a:miter lim="800000"/>
            <a:headEnd/>
            <a:tailEnd/>
          </a:ln>
          <a:effectLst/>
        </p:spPr>
        <p:txBody>
          <a:bodyPr wrap="none">
            <a:spAutoFit/>
          </a:bodyPr>
          <a:lstStyle/>
          <a:p>
            <a:r>
              <a:rPr kumimoji="1" lang="zh-CN" altLang="en-US" b="1" dirty="0">
                <a:solidFill>
                  <a:schemeClr val="tx1">
                    <a:lumMod val="65000"/>
                    <a:lumOff val="35000"/>
                  </a:schemeClr>
                </a:solidFill>
                <a:latin typeface="+mj-ea"/>
                <a:ea typeface="+mj-ea"/>
              </a:rPr>
              <a:t>结点</a:t>
            </a:r>
          </a:p>
        </p:txBody>
      </p:sp>
      <p:sp>
        <p:nvSpPr>
          <p:cNvPr id="57" name="Text Box 144"/>
          <p:cNvSpPr txBox="1">
            <a:spLocks noChangeArrowheads="1"/>
          </p:cNvSpPr>
          <p:nvPr/>
        </p:nvSpPr>
        <p:spPr bwMode="auto">
          <a:xfrm>
            <a:off x="6032372" y="4182650"/>
            <a:ext cx="800219" cy="461665"/>
          </a:xfrm>
          <a:prstGeom prst="rect">
            <a:avLst/>
          </a:prstGeom>
          <a:noFill/>
          <a:ln w="9525">
            <a:noFill/>
            <a:miter lim="800000"/>
            <a:headEnd/>
            <a:tailEnd/>
          </a:ln>
          <a:effectLst/>
        </p:spPr>
        <p:txBody>
          <a:bodyPr wrap="none">
            <a:spAutoFit/>
          </a:bodyPr>
          <a:lstStyle/>
          <a:p>
            <a:r>
              <a:rPr kumimoji="1" lang="zh-CN" altLang="en-US" b="1" dirty="0">
                <a:solidFill>
                  <a:schemeClr val="tx1">
                    <a:lumMod val="65000"/>
                    <a:lumOff val="35000"/>
                  </a:schemeClr>
                </a:solidFill>
                <a:latin typeface="+mj-ea"/>
                <a:ea typeface="+mj-ea"/>
              </a:rPr>
              <a:t>链路</a:t>
            </a:r>
          </a:p>
        </p:txBody>
      </p:sp>
      <p:sp>
        <p:nvSpPr>
          <p:cNvPr id="58" name="Oval 145"/>
          <p:cNvSpPr>
            <a:spLocks noChangeArrowheads="1"/>
          </p:cNvSpPr>
          <p:nvPr/>
        </p:nvSpPr>
        <p:spPr bwMode="auto">
          <a:xfrm>
            <a:off x="5651221" y="2548969"/>
            <a:ext cx="559807" cy="588620"/>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59" name="Oval 146"/>
          <p:cNvSpPr>
            <a:spLocks noChangeArrowheads="1"/>
          </p:cNvSpPr>
          <p:nvPr/>
        </p:nvSpPr>
        <p:spPr bwMode="auto">
          <a:xfrm>
            <a:off x="4350492" y="3466523"/>
            <a:ext cx="559807" cy="588620"/>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60" name="Oval 147"/>
          <p:cNvSpPr>
            <a:spLocks noChangeArrowheads="1"/>
          </p:cNvSpPr>
          <p:nvPr/>
        </p:nvSpPr>
        <p:spPr bwMode="auto">
          <a:xfrm>
            <a:off x="5272527" y="4141705"/>
            <a:ext cx="559807" cy="588620"/>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158" name="矩形 157"/>
          <p:cNvSpPr/>
          <p:nvPr/>
        </p:nvSpPr>
        <p:spPr>
          <a:xfrm>
            <a:off x="0" y="6154950"/>
            <a:ext cx="12192000" cy="703049"/>
          </a:xfrm>
          <a:prstGeom prst="rect">
            <a:avLst/>
          </a:prstGeom>
          <a:solidFill>
            <a:srgbClr val="FFFFFF">
              <a:lumMod val="85000"/>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59" name="矩形 158"/>
          <p:cNvSpPr/>
          <p:nvPr/>
        </p:nvSpPr>
        <p:spPr>
          <a:xfrm>
            <a:off x="-65426" y="1209139"/>
            <a:ext cx="12223664" cy="87055"/>
          </a:xfrm>
          <a:prstGeom prst="rect">
            <a:avLst/>
          </a:prstGeom>
          <a:solidFill>
            <a:srgbClr val="F69200">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301662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关于开放系统互连参考模型</a:t>
            </a:r>
            <a:r>
              <a:rPr lang="en-US" altLang="zh-CN" dirty="0"/>
              <a:t>OSI/RM</a:t>
            </a:r>
            <a:endParaRPr lang="zh-CN" altLang="en-US" dirty="0"/>
          </a:p>
        </p:txBody>
      </p:sp>
      <p:sp>
        <p:nvSpPr>
          <p:cNvPr id="44" name="矩形 43"/>
          <p:cNvSpPr/>
          <p:nvPr/>
        </p:nvSpPr>
        <p:spPr>
          <a:xfrm>
            <a:off x="0" y="5944394"/>
            <a:ext cx="12192000" cy="913606"/>
          </a:xfrm>
          <a:prstGeom prst="rect">
            <a:avLst/>
          </a:prstGeom>
          <a:solidFill>
            <a:srgbClr val="7CC4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50" name="直接连接符 49"/>
          <p:cNvCxnSpPr/>
          <p:nvPr/>
        </p:nvCxnSpPr>
        <p:spPr>
          <a:xfrm>
            <a:off x="-35378" y="1296194"/>
            <a:ext cx="12192000" cy="0"/>
          </a:xfrm>
          <a:prstGeom prst="line">
            <a:avLst/>
          </a:prstGeom>
          <a:noFill/>
          <a:ln w="57150" cap="flat" cmpd="sng" algn="ctr">
            <a:solidFill>
              <a:schemeClr val="accent3"/>
            </a:solidFill>
            <a:prstDash val="solid"/>
            <a:miter lim="800000"/>
          </a:ln>
          <a:effectLst/>
        </p:spPr>
      </p:cxnSp>
      <p:sp>
        <p:nvSpPr>
          <p:cNvPr id="51" name="文本框 20"/>
          <p:cNvSpPr txBox="1"/>
          <p:nvPr/>
        </p:nvSpPr>
        <p:spPr>
          <a:xfrm>
            <a:off x="531917" y="1981994"/>
            <a:ext cx="10799204" cy="3323987"/>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mj-ea"/>
                <a:ea typeface="+mj-ea"/>
              </a:rPr>
              <a:t>只要遵循 </a:t>
            </a:r>
            <a:r>
              <a:rPr lang="en-US" altLang="zh-CN" sz="2000" dirty="0">
                <a:latin typeface="+mj-ea"/>
                <a:ea typeface="+mj-ea"/>
              </a:rPr>
              <a:t>OSI </a:t>
            </a:r>
            <a:r>
              <a:rPr lang="zh-CN" altLang="en-US" sz="2000" dirty="0">
                <a:latin typeface="+mj-ea"/>
                <a:ea typeface="+mj-ea"/>
              </a:rPr>
              <a:t>标准，一个系统就可以和位于世界上任何地方的、也遵循这同一标准的其他任何系统进行通信。</a:t>
            </a:r>
          </a:p>
          <a:p>
            <a:pPr marL="342900" indent="-342900">
              <a:lnSpc>
                <a:spcPct val="150000"/>
              </a:lnSpc>
              <a:buFont typeface="Wingdings" panose="05000000000000000000" pitchFamily="2" charset="2"/>
              <a:buChar char="l"/>
            </a:pPr>
            <a:r>
              <a:rPr lang="zh-CN" altLang="en-US" sz="2000" dirty="0">
                <a:latin typeface="+mj-ea"/>
                <a:ea typeface="+mj-ea"/>
              </a:rPr>
              <a:t>在市场化方面 </a:t>
            </a:r>
            <a:r>
              <a:rPr lang="en-US" altLang="zh-CN" sz="2000" dirty="0">
                <a:latin typeface="+mj-ea"/>
                <a:ea typeface="+mj-ea"/>
              </a:rPr>
              <a:t>OSI </a:t>
            </a:r>
            <a:r>
              <a:rPr lang="zh-CN" altLang="en-US" sz="2000" dirty="0">
                <a:latin typeface="+mj-ea"/>
                <a:ea typeface="+mj-ea"/>
              </a:rPr>
              <a:t>却失败了。</a:t>
            </a:r>
          </a:p>
          <a:p>
            <a:pPr marL="952713" lvl="1" indent="-342900">
              <a:lnSpc>
                <a:spcPct val="150000"/>
              </a:lnSpc>
              <a:buFont typeface="Wingdings" panose="05000000000000000000" pitchFamily="2" charset="2"/>
              <a:buChar char="Ø"/>
            </a:pPr>
            <a:r>
              <a:rPr lang="en-US" altLang="zh-CN" sz="2000" dirty="0">
                <a:solidFill>
                  <a:schemeClr val="tx1">
                    <a:lumMod val="65000"/>
                    <a:lumOff val="35000"/>
                  </a:schemeClr>
                </a:solidFill>
                <a:latin typeface="+mj-ea"/>
                <a:ea typeface="+mj-ea"/>
              </a:rPr>
              <a:t>OSI </a:t>
            </a:r>
            <a:r>
              <a:rPr lang="zh-CN" altLang="en-US" sz="2000" dirty="0">
                <a:solidFill>
                  <a:schemeClr val="tx1">
                    <a:lumMod val="65000"/>
                    <a:lumOff val="35000"/>
                  </a:schemeClr>
                </a:solidFill>
                <a:latin typeface="+mj-ea"/>
                <a:ea typeface="+mj-ea"/>
              </a:rPr>
              <a:t>的专家们在完成 </a:t>
            </a:r>
            <a:r>
              <a:rPr lang="en-US" altLang="zh-CN" sz="2000" dirty="0">
                <a:solidFill>
                  <a:schemeClr val="tx1">
                    <a:lumMod val="65000"/>
                    <a:lumOff val="35000"/>
                  </a:schemeClr>
                </a:solidFill>
                <a:latin typeface="+mj-ea"/>
                <a:ea typeface="+mj-ea"/>
              </a:rPr>
              <a:t>OSI </a:t>
            </a:r>
            <a:r>
              <a:rPr lang="zh-CN" altLang="en-US" sz="2000" dirty="0">
                <a:solidFill>
                  <a:schemeClr val="tx1">
                    <a:lumMod val="65000"/>
                    <a:lumOff val="35000"/>
                  </a:schemeClr>
                </a:solidFill>
                <a:latin typeface="+mj-ea"/>
                <a:ea typeface="+mj-ea"/>
              </a:rPr>
              <a:t>标准时没有商业驱动力；</a:t>
            </a:r>
          </a:p>
          <a:p>
            <a:pPr marL="952713" lvl="1" indent="-342900">
              <a:lnSpc>
                <a:spcPct val="150000"/>
              </a:lnSpc>
              <a:buFont typeface="Wingdings" panose="05000000000000000000" pitchFamily="2" charset="2"/>
              <a:buChar char="Ø"/>
            </a:pPr>
            <a:r>
              <a:rPr lang="en-US" altLang="zh-CN" sz="2000" dirty="0">
                <a:solidFill>
                  <a:schemeClr val="tx1">
                    <a:lumMod val="65000"/>
                    <a:lumOff val="35000"/>
                  </a:schemeClr>
                </a:solidFill>
                <a:latin typeface="+mj-ea"/>
                <a:ea typeface="+mj-ea"/>
              </a:rPr>
              <a:t>OSI </a:t>
            </a:r>
            <a:r>
              <a:rPr lang="zh-CN" altLang="en-US" sz="2000" dirty="0">
                <a:solidFill>
                  <a:schemeClr val="tx1">
                    <a:lumMod val="65000"/>
                    <a:lumOff val="35000"/>
                  </a:schemeClr>
                </a:solidFill>
                <a:latin typeface="+mj-ea"/>
                <a:ea typeface="+mj-ea"/>
              </a:rPr>
              <a:t>的协议实现起来过分复杂，且运行效率很低；</a:t>
            </a:r>
          </a:p>
          <a:p>
            <a:pPr marL="952713" lvl="1" indent="-342900">
              <a:lnSpc>
                <a:spcPct val="150000"/>
              </a:lnSpc>
              <a:buFont typeface="Wingdings" panose="05000000000000000000" pitchFamily="2" charset="2"/>
              <a:buChar char="Ø"/>
            </a:pPr>
            <a:r>
              <a:rPr lang="en-US" altLang="zh-CN" sz="2000" dirty="0">
                <a:solidFill>
                  <a:schemeClr val="tx1">
                    <a:lumMod val="65000"/>
                    <a:lumOff val="35000"/>
                  </a:schemeClr>
                </a:solidFill>
                <a:latin typeface="+mj-ea"/>
                <a:ea typeface="+mj-ea"/>
              </a:rPr>
              <a:t>OSI </a:t>
            </a:r>
            <a:r>
              <a:rPr lang="zh-CN" altLang="en-US" sz="2000" dirty="0">
                <a:solidFill>
                  <a:schemeClr val="tx1">
                    <a:lumMod val="65000"/>
                    <a:lumOff val="35000"/>
                  </a:schemeClr>
                </a:solidFill>
                <a:latin typeface="+mj-ea"/>
                <a:ea typeface="+mj-ea"/>
              </a:rPr>
              <a:t>标准的制定周期太长，因而使得按 </a:t>
            </a:r>
            <a:r>
              <a:rPr lang="en-US" altLang="zh-CN" sz="2000" dirty="0">
                <a:solidFill>
                  <a:schemeClr val="tx1">
                    <a:lumMod val="65000"/>
                    <a:lumOff val="35000"/>
                  </a:schemeClr>
                </a:solidFill>
                <a:latin typeface="+mj-ea"/>
                <a:ea typeface="+mj-ea"/>
              </a:rPr>
              <a:t>OSI </a:t>
            </a:r>
            <a:r>
              <a:rPr lang="zh-CN" altLang="en-US" sz="2000" dirty="0">
                <a:solidFill>
                  <a:schemeClr val="tx1">
                    <a:lumMod val="65000"/>
                    <a:lumOff val="35000"/>
                  </a:schemeClr>
                </a:solidFill>
                <a:latin typeface="+mj-ea"/>
                <a:ea typeface="+mj-ea"/>
              </a:rPr>
              <a:t>标准生产的设备无法及时进入市场；</a:t>
            </a:r>
          </a:p>
          <a:p>
            <a:pPr marL="952713" lvl="1" indent="-342900">
              <a:lnSpc>
                <a:spcPct val="150000"/>
              </a:lnSpc>
              <a:buFont typeface="Wingdings" panose="05000000000000000000" pitchFamily="2" charset="2"/>
              <a:buChar char="Ø"/>
            </a:pPr>
            <a:r>
              <a:rPr lang="en-US" altLang="zh-CN" sz="2000" dirty="0">
                <a:solidFill>
                  <a:schemeClr val="tx1">
                    <a:lumMod val="65000"/>
                    <a:lumOff val="35000"/>
                  </a:schemeClr>
                </a:solidFill>
                <a:latin typeface="+mj-ea"/>
                <a:ea typeface="+mj-ea"/>
              </a:rPr>
              <a:t>OSI </a:t>
            </a:r>
            <a:r>
              <a:rPr lang="zh-CN" altLang="en-US" sz="2000" dirty="0">
                <a:solidFill>
                  <a:schemeClr val="tx1">
                    <a:lumMod val="65000"/>
                    <a:lumOff val="35000"/>
                  </a:schemeClr>
                </a:solidFill>
                <a:latin typeface="+mj-ea"/>
                <a:ea typeface="+mj-ea"/>
              </a:rPr>
              <a:t>的层次划分并也不太合理，有些功能在多个层次中重复出现。  </a:t>
            </a:r>
          </a:p>
        </p:txBody>
      </p:sp>
    </p:spTree>
    <p:extLst>
      <p:ext uri="{BB962C8B-B14F-4D97-AF65-F5344CB8AC3E}">
        <p14:creationId xmlns:p14="http://schemas.microsoft.com/office/powerpoint/2010/main" val="216478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两种国际标准</a:t>
            </a:r>
          </a:p>
        </p:txBody>
      </p:sp>
      <p:sp>
        <p:nvSpPr>
          <p:cNvPr id="44" name="矩形 43"/>
          <p:cNvSpPr/>
          <p:nvPr/>
        </p:nvSpPr>
        <p:spPr>
          <a:xfrm>
            <a:off x="6350" y="1525190"/>
            <a:ext cx="12192000" cy="3200003"/>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50" name="直接连接符 49"/>
          <p:cNvCxnSpPr/>
          <p:nvPr/>
        </p:nvCxnSpPr>
        <p:spPr>
          <a:xfrm>
            <a:off x="-35378" y="1296194"/>
            <a:ext cx="12192000" cy="0"/>
          </a:xfrm>
          <a:prstGeom prst="line">
            <a:avLst/>
          </a:prstGeom>
          <a:noFill/>
          <a:ln w="57150" cap="flat" cmpd="sng" algn="ctr">
            <a:solidFill>
              <a:schemeClr val="accent3"/>
            </a:solidFill>
            <a:prstDash val="solid"/>
            <a:miter lim="800000"/>
          </a:ln>
          <a:effectLst/>
        </p:spPr>
      </p:cxnSp>
      <p:sp>
        <p:nvSpPr>
          <p:cNvPr id="51" name="文本框 20"/>
          <p:cNvSpPr txBox="1"/>
          <p:nvPr/>
        </p:nvSpPr>
        <p:spPr>
          <a:xfrm>
            <a:off x="384175" y="2248028"/>
            <a:ext cx="10799204" cy="1754326"/>
          </a:xfrm>
          <a:prstGeom prst="rect">
            <a:avLst/>
          </a:prstGeom>
          <a:noFill/>
        </p:spPr>
        <p:txBody>
          <a:bodyPr wrap="square" rtlCol="0">
            <a:spAutoFit/>
          </a:bodyPr>
          <a:lstStyle/>
          <a:p>
            <a:pPr>
              <a:lnSpc>
                <a:spcPct val="150000"/>
              </a:lnSpc>
            </a:pPr>
            <a:r>
              <a:rPr lang="zh-CN" altLang="en-US" dirty="0"/>
              <a:t>法律上的</a:t>
            </a:r>
            <a:r>
              <a:rPr lang="en-US" altLang="zh-CN" dirty="0"/>
              <a:t>(</a:t>
            </a:r>
            <a:r>
              <a:rPr lang="en-US" altLang="zh-CN" i="1" dirty="0"/>
              <a:t>de jure</a:t>
            </a:r>
            <a:r>
              <a:rPr lang="en-US" altLang="zh-CN" dirty="0"/>
              <a:t>)</a:t>
            </a:r>
            <a:r>
              <a:rPr lang="zh-CN" altLang="en-US" dirty="0"/>
              <a:t>国际标准 </a:t>
            </a:r>
            <a:r>
              <a:rPr lang="en-US" altLang="zh-CN" dirty="0"/>
              <a:t>OSI </a:t>
            </a:r>
            <a:r>
              <a:rPr lang="zh-CN" altLang="en-US" dirty="0"/>
              <a:t>并没有得到市场的认可。</a:t>
            </a:r>
          </a:p>
          <a:p>
            <a:pPr>
              <a:lnSpc>
                <a:spcPct val="150000"/>
              </a:lnSpc>
            </a:pPr>
            <a:r>
              <a:rPr lang="zh-CN" altLang="en-US" dirty="0"/>
              <a:t>是非国际标准 </a:t>
            </a:r>
            <a:r>
              <a:rPr lang="en-US" altLang="zh-CN" dirty="0"/>
              <a:t>TCP/IP </a:t>
            </a:r>
            <a:r>
              <a:rPr lang="zh-CN" altLang="en-US" dirty="0"/>
              <a:t>现在获得了最广泛的应用。</a:t>
            </a:r>
          </a:p>
          <a:p>
            <a:pPr lvl="1">
              <a:lnSpc>
                <a:spcPct val="150000"/>
              </a:lnSpc>
            </a:pPr>
            <a:r>
              <a:rPr lang="en-US" altLang="zh-CN" dirty="0">
                <a:solidFill>
                  <a:srgbClr val="C00000"/>
                </a:solidFill>
                <a:latin typeface="Arial" charset="0"/>
                <a:ea typeface="黑体" pitchFamily="2" charset="-122"/>
              </a:rPr>
              <a:t>TCP/IP </a:t>
            </a:r>
            <a:r>
              <a:rPr lang="zh-CN" altLang="en-US" dirty="0">
                <a:solidFill>
                  <a:srgbClr val="C00000"/>
                </a:solidFill>
                <a:latin typeface="Arial" charset="0"/>
                <a:ea typeface="黑体" pitchFamily="2" charset="-122"/>
              </a:rPr>
              <a:t>常被称为事实上的</a:t>
            </a:r>
            <a:r>
              <a:rPr lang="en-US" altLang="zh-CN" dirty="0">
                <a:solidFill>
                  <a:srgbClr val="C00000"/>
                </a:solidFill>
                <a:latin typeface="Arial" charset="0"/>
                <a:ea typeface="黑体" pitchFamily="2" charset="-122"/>
              </a:rPr>
              <a:t>(</a:t>
            </a:r>
            <a:r>
              <a:rPr lang="en-US" altLang="zh-CN" i="1" dirty="0">
                <a:solidFill>
                  <a:srgbClr val="C00000"/>
                </a:solidFill>
                <a:latin typeface="Arial" charset="0"/>
                <a:ea typeface="黑体" pitchFamily="2" charset="-122"/>
              </a:rPr>
              <a:t>de facto</a:t>
            </a:r>
            <a:r>
              <a:rPr lang="en-US" altLang="zh-CN" dirty="0">
                <a:solidFill>
                  <a:srgbClr val="C00000"/>
                </a:solidFill>
                <a:latin typeface="Arial" charset="0"/>
                <a:ea typeface="黑体" pitchFamily="2" charset="-122"/>
              </a:rPr>
              <a:t>) </a:t>
            </a:r>
            <a:r>
              <a:rPr lang="zh-CN" altLang="en-US" dirty="0">
                <a:solidFill>
                  <a:srgbClr val="C00000"/>
                </a:solidFill>
                <a:latin typeface="Arial" charset="0"/>
                <a:ea typeface="黑体" pitchFamily="2" charset="-122"/>
              </a:rPr>
              <a:t>国际标准。</a:t>
            </a:r>
          </a:p>
        </p:txBody>
      </p:sp>
      <p:cxnSp>
        <p:nvCxnSpPr>
          <p:cNvPr id="8" name="直接连接符 7"/>
          <p:cNvCxnSpPr/>
          <p:nvPr/>
        </p:nvCxnSpPr>
        <p:spPr>
          <a:xfrm>
            <a:off x="155575" y="5106194"/>
            <a:ext cx="12192000" cy="0"/>
          </a:xfrm>
          <a:prstGeom prst="line">
            <a:avLst/>
          </a:prstGeom>
          <a:noFill/>
          <a:ln w="57150" cap="flat" cmpd="sng" algn="ctr">
            <a:solidFill>
              <a:schemeClr val="accent3"/>
            </a:solidFill>
            <a:prstDash val="solid"/>
            <a:miter lim="800000"/>
          </a:ln>
          <a:effectLst/>
        </p:spPr>
      </p:cxn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3743" y="6011863"/>
            <a:ext cx="258460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60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具有五层协议的体系结构 </a:t>
            </a:r>
          </a:p>
        </p:txBody>
      </p:sp>
      <p:sp>
        <p:nvSpPr>
          <p:cNvPr id="44" name="矩形 43"/>
          <p:cNvSpPr/>
          <p:nvPr/>
        </p:nvSpPr>
        <p:spPr>
          <a:xfrm>
            <a:off x="6350" y="1525190"/>
            <a:ext cx="12192000" cy="3200003"/>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50" name="直接连接符 49"/>
          <p:cNvCxnSpPr/>
          <p:nvPr/>
        </p:nvCxnSpPr>
        <p:spPr>
          <a:xfrm>
            <a:off x="-35378" y="1296194"/>
            <a:ext cx="12192000" cy="0"/>
          </a:xfrm>
          <a:prstGeom prst="line">
            <a:avLst/>
          </a:prstGeom>
          <a:noFill/>
          <a:ln w="57150" cap="flat" cmpd="sng" algn="ctr">
            <a:solidFill>
              <a:srgbClr val="C00000"/>
            </a:solidFill>
            <a:prstDash val="solid"/>
            <a:miter lim="800000"/>
          </a:ln>
          <a:effectLst/>
        </p:spPr>
      </p:cxnSp>
      <p:sp>
        <p:nvSpPr>
          <p:cNvPr id="51" name="文本框 20"/>
          <p:cNvSpPr txBox="1"/>
          <p:nvPr/>
        </p:nvSpPr>
        <p:spPr>
          <a:xfrm>
            <a:off x="688975" y="2439194"/>
            <a:ext cx="10494404" cy="1938992"/>
          </a:xfrm>
          <a:prstGeom prst="rect">
            <a:avLst/>
          </a:prstGeom>
          <a:noFill/>
        </p:spPr>
        <p:txBody>
          <a:bodyPr wrap="square" rtlCol="0">
            <a:spAutoFit/>
          </a:bodyPr>
          <a:lstStyle/>
          <a:p>
            <a:pPr>
              <a:lnSpc>
                <a:spcPct val="150000"/>
              </a:lnSpc>
            </a:pPr>
            <a:r>
              <a:rPr lang="en-US" altLang="zh-CN" sz="2000" dirty="0"/>
              <a:t>TCP/IP </a:t>
            </a:r>
            <a:r>
              <a:rPr lang="zh-CN" altLang="en-US" sz="2000" dirty="0"/>
              <a:t>是四层的体系结构：应用层、运输层、网际层和网络接口层。</a:t>
            </a:r>
          </a:p>
          <a:p>
            <a:pPr>
              <a:lnSpc>
                <a:spcPct val="150000"/>
              </a:lnSpc>
            </a:pPr>
            <a:r>
              <a:rPr lang="zh-CN" altLang="en-US" sz="2000" dirty="0"/>
              <a:t>但最下面的网络接口层并没有具体内容。</a:t>
            </a:r>
          </a:p>
          <a:p>
            <a:pPr>
              <a:lnSpc>
                <a:spcPct val="150000"/>
              </a:lnSpc>
            </a:pPr>
            <a:r>
              <a:rPr lang="zh-CN" altLang="en-US" sz="2000" dirty="0"/>
              <a:t>因此往往采取折中的办法，即综合 </a:t>
            </a:r>
            <a:r>
              <a:rPr lang="en-US" altLang="zh-CN" sz="2000" dirty="0"/>
              <a:t>OSI </a:t>
            </a:r>
            <a:r>
              <a:rPr lang="zh-CN" altLang="en-US" sz="2000" dirty="0"/>
              <a:t>和 </a:t>
            </a:r>
            <a:r>
              <a:rPr lang="en-US" altLang="zh-CN" sz="2000" dirty="0"/>
              <a:t>TCP/IP </a:t>
            </a:r>
            <a:r>
              <a:rPr lang="zh-CN" altLang="en-US" sz="2000" dirty="0"/>
              <a:t>的优点，采用一种只有五层协议的体系结构 。 </a:t>
            </a:r>
          </a:p>
        </p:txBody>
      </p:sp>
      <p:cxnSp>
        <p:nvCxnSpPr>
          <p:cNvPr id="8" name="直接连接符 7"/>
          <p:cNvCxnSpPr/>
          <p:nvPr/>
        </p:nvCxnSpPr>
        <p:spPr>
          <a:xfrm>
            <a:off x="-35378" y="5106194"/>
            <a:ext cx="12192000" cy="0"/>
          </a:xfrm>
          <a:prstGeom prst="line">
            <a:avLst/>
          </a:prstGeom>
          <a:noFill/>
          <a:ln w="57150" cap="flat" cmpd="sng" algn="ctr">
            <a:solidFill>
              <a:srgbClr val="C00000"/>
            </a:solidFill>
            <a:prstDash val="solid"/>
            <a:miter lim="800000"/>
          </a:ln>
          <a:effectLst/>
        </p:spPr>
      </p:cxn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75" y="6011863"/>
            <a:ext cx="29749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86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OSI </a:t>
            </a:r>
            <a:r>
              <a:rPr lang="zh-CN" altLang="en-US" dirty="0"/>
              <a:t>与 </a:t>
            </a:r>
            <a:r>
              <a:rPr lang="en-US" altLang="zh-CN" dirty="0"/>
              <a:t>TCP/IP</a:t>
            </a:r>
            <a:r>
              <a:rPr lang="zh-CN" altLang="en-US" dirty="0"/>
              <a:t>体系结构的比较</a:t>
            </a:r>
          </a:p>
        </p:txBody>
      </p:sp>
      <p:sp>
        <p:nvSpPr>
          <p:cNvPr id="36" name="矩形 35"/>
          <p:cNvSpPr/>
          <p:nvPr/>
        </p:nvSpPr>
        <p:spPr>
          <a:xfrm>
            <a:off x="-23201" y="6096793"/>
            <a:ext cx="12192000" cy="763589"/>
          </a:xfrm>
          <a:prstGeom prst="rect">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13" name="Group 3"/>
          <p:cNvGrpSpPr>
            <a:grpSpLocks/>
          </p:cNvGrpSpPr>
          <p:nvPr/>
        </p:nvGrpSpPr>
        <p:grpSpPr bwMode="auto">
          <a:xfrm>
            <a:off x="1062037" y="1766094"/>
            <a:ext cx="2065338" cy="4106863"/>
            <a:chOff x="144" y="1523"/>
            <a:chExt cx="1301" cy="2587"/>
          </a:xfrm>
        </p:grpSpPr>
        <p:sp>
          <p:nvSpPr>
            <p:cNvPr id="14" name="AutoShape 4"/>
            <p:cNvSpPr>
              <a:spLocks noChangeArrowheads="1"/>
            </p:cNvSpPr>
            <p:nvPr/>
          </p:nvSpPr>
          <p:spPr bwMode="auto">
            <a:xfrm>
              <a:off x="146" y="1523"/>
              <a:ext cx="1299" cy="2587"/>
            </a:xfrm>
            <a:prstGeom prst="cube">
              <a:avLst>
                <a:gd name="adj" fmla="val 9144"/>
              </a:avLst>
            </a:prstGeom>
            <a:solidFill>
              <a:srgbClr val="CCECFF"/>
            </a:solidFill>
            <a:ln w="28575">
              <a:solidFill>
                <a:schemeClr val="tx1"/>
              </a:solidFill>
              <a:miter lim="800000"/>
              <a:headEnd/>
              <a:tailEnd/>
            </a:ln>
          </p:spPr>
          <p:txBody>
            <a:bodyPr wrap="none" anchor="ctr"/>
            <a:lstStyle/>
            <a:p>
              <a:endParaRPr lang="zh-CN" altLang="en-US"/>
            </a:p>
          </p:txBody>
        </p:sp>
        <p:sp>
          <p:nvSpPr>
            <p:cNvPr id="18" name="Freeform 5"/>
            <p:cNvSpPr>
              <a:spLocks/>
            </p:cNvSpPr>
            <p:nvPr/>
          </p:nvSpPr>
          <p:spPr bwMode="auto">
            <a:xfrm>
              <a:off x="147" y="1804"/>
              <a:ext cx="1290" cy="190"/>
            </a:xfrm>
            <a:custGeom>
              <a:avLst/>
              <a:gdLst>
                <a:gd name="T0" fmla="*/ 81 w 2049"/>
                <a:gd name="T1" fmla="*/ 0 h 182"/>
                <a:gd name="T2" fmla="*/ 73 w 2049"/>
                <a:gd name="T3" fmla="*/ 242 h 182"/>
                <a:gd name="T4" fmla="*/ 0 w 2049"/>
                <a:gd name="T5" fmla="*/ 245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6"/>
            <p:cNvSpPr>
              <a:spLocks/>
            </p:cNvSpPr>
            <p:nvPr/>
          </p:nvSpPr>
          <p:spPr bwMode="auto">
            <a:xfrm>
              <a:off x="146" y="2155"/>
              <a:ext cx="1290" cy="191"/>
            </a:xfrm>
            <a:custGeom>
              <a:avLst/>
              <a:gdLst>
                <a:gd name="T0" fmla="*/ 81 w 2049"/>
                <a:gd name="T1" fmla="*/ 0 h 182"/>
                <a:gd name="T2" fmla="*/ 73 w 2049"/>
                <a:gd name="T3" fmla="*/ 251 h 182"/>
                <a:gd name="T4" fmla="*/ 0 w 2049"/>
                <a:gd name="T5" fmla="*/ 254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Freeform 7"/>
            <p:cNvSpPr>
              <a:spLocks/>
            </p:cNvSpPr>
            <p:nvPr/>
          </p:nvSpPr>
          <p:spPr bwMode="auto">
            <a:xfrm>
              <a:off x="146" y="2506"/>
              <a:ext cx="1289" cy="191"/>
            </a:xfrm>
            <a:custGeom>
              <a:avLst/>
              <a:gdLst>
                <a:gd name="T0" fmla="*/ 80 w 2049"/>
                <a:gd name="T1" fmla="*/ 0 h 182"/>
                <a:gd name="T2" fmla="*/ 73 w 2049"/>
                <a:gd name="T3" fmla="*/ 251 h 182"/>
                <a:gd name="T4" fmla="*/ 0 w 2049"/>
                <a:gd name="T5" fmla="*/ 254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8"/>
            <p:cNvSpPr>
              <a:spLocks/>
            </p:cNvSpPr>
            <p:nvPr/>
          </p:nvSpPr>
          <p:spPr bwMode="auto">
            <a:xfrm>
              <a:off x="146" y="2857"/>
              <a:ext cx="1289" cy="193"/>
            </a:xfrm>
            <a:custGeom>
              <a:avLst/>
              <a:gdLst>
                <a:gd name="T0" fmla="*/ 80 w 2049"/>
                <a:gd name="T1" fmla="*/ 0 h 185"/>
                <a:gd name="T2" fmla="*/ 73 w 2049"/>
                <a:gd name="T3" fmla="*/ 248 h 185"/>
                <a:gd name="T4" fmla="*/ 0 w 2049"/>
                <a:gd name="T5" fmla="*/ 245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9"/>
            <p:cNvSpPr>
              <a:spLocks/>
            </p:cNvSpPr>
            <p:nvPr/>
          </p:nvSpPr>
          <p:spPr bwMode="auto">
            <a:xfrm>
              <a:off x="145" y="3209"/>
              <a:ext cx="1290" cy="195"/>
            </a:xfrm>
            <a:custGeom>
              <a:avLst/>
              <a:gdLst>
                <a:gd name="T0" fmla="*/ 81 w 2049"/>
                <a:gd name="T1" fmla="*/ 0 h 187"/>
                <a:gd name="T2" fmla="*/ 73 w 2049"/>
                <a:gd name="T3" fmla="*/ 250 h 187"/>
                <a:gd name="T4" fmla="*/ 0 w 2049"/>
                <a:gd name="T5" fmla="*/ 244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Freeform 10"/>
            <p:cNvSpPr>
              <a:spLocks/>
            </p:cNvSpPr>
            <p:nvPr/>
          </p:nvSpPr>
          <p:spPr bwMode="auto">
            <a:xfrm>
              <a:off x="144" y="3560"/>
              <a:ext cx="1290" cy="191"/>
            </a:xfrm>
            <a:custGeom>
              <a:avLst/>
              <a:gdLst>
                <a:gd name="T0" fmla="*/ 81 w 2049"/>
                <a:gd name="T1" fmla="*/ 0 h 182"/>
                <a:gd name="T2" fmla="*/ 73 w 2049"/>
                <a:gd name="T3" fmla="*/ 251 h 182"/>
                <a:gd name="T4" fmla="*/ 0 w 2049"/>
                <a:gd name="T5" fmla="*/ 254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Text Box 11"/>
            <p:cNvSpPr txBox="1">
              <a:spLocks noChangeArrowheads="1"/>
            </p:cNvSpPr>
            <p:nvPr/>
          </p:nvSpPr>
          <p:spPr bwMode="auto">
            <a:xfrm>
              <a:off x="545" y="1697"/>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应用层</a:t>
              </a:r>
            </a:p>
          </p:txBody>
        </p:sp>
        <p:sp>
          <p:nvSpPr>
            <p:cNvPr id="29" name="Text Box 12"/>
            <p:cNvSpPr txBox="1">
              <a:spLocks noChangeArrowheads="1"/>
            </p:cNvSpPr>
            <p:nvPr/>
          </p:nvSpPr>
          <p:spPr bwMode="auto">
            <a:xfrm>
              <a:off x="524" y="273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运输层</a:t>
              </a:r>
            </a:p>
          </p:txBody>
        </p:sp>
        <p:sp>
          <p:nvSpPr>
            <p:cNvPr id="30" name="Text Box 13"/>
            <p:cNvSpPr txBox="1">
              <a:spLocks noChangeArrowheads="1"/>
            </p:cNvSpPr>
            <p:nvPr/>
          </p:nvSpPr>
          <p:spPr bwMode="auto">
            <a:xfrm>
              <a:off x="532" y="3085"/>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网络层</a:t>
              </a:r>
            </a:p>
          </p:txBody>
        </p:sp>
        <p:sp>
          <p:nvSpPr>
            <p:cNvPr id="31" name="Text Box 14"/>
            <p:cNvSpPr txBox="1">
              <a:spLocks noChangeArrowheads="1"/>
            </p:cNvSpPr>
            <p:nvPr/>
          </p:nvSpPr>
          <p:spPr bwMode="auto">
            <a:xfrm>
              <a:off x="532" y="2029"/>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表示层</a:t>
              </a:r>
            </a:p>
          </p:txBody>
        </p:sp>
        <p:sp>
          <p:nvSpPr>
            <p:cNvPr id="32" name="Text Box 15"/>
            <p:cNvSpPr txBox="1">
              <a:spLocks noChangeArrowheads="1"/>
            </p:cNvSpPr>
            <p:nvPr/>
          </p:nvSpPr>
          <p:spPr bwMode="auto">
            <a:xfrm>
              <a:off x="532" y="2381"/>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会话层</a:t>
              </a:r>
            </a:p>
          </p:txBody>
        </p:sp>
        <p:sp>
          <p:nvSpPr>
            <p:cNvPr id="33" name="Text Box 16"/>
            <p:cNvSpPr txBox="1">
              <a:spLocks noChangeArrowheads="1"/>
            </p:cNvSpPr>
            <p:nvPr/>
          </p:nvSpPr>
          <p:spPr bwMode="auto">
            <a:xfrm>
              <a:off x="431" y="3418"/>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数据链路层</a:t>
              </a:r>
            </a:p>
          </p:txBody>
        </p:sp>
        <p:sp>
          <p:nvSpPr>
            <p:cNvPr id="37" name="Text Box 17"/>
            <p:cNvSpPr txBox="1">
              <a:spLocks noChangeArrowheads="1"/>
            </p:cNvSpPr>
            <p:nvPr/>
          </p:nvSpPr>
          <p:spPr bwMode="auto">
            <a:xfrm>
              <a:off x="532" y="3749"/>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物理层</a:t>
              </a:r>
            </a:p>
          </p:txBody>
        </p:sp>
        <p:sp>
          <p:nvSpPr>
            <p:cNvPr id="38" name="Text Box 18"/>
            <p:cNvSpPr txBox="1">
              <a:spLocks noChangeArrowheads="1"/>
            </p:cNvSpPr>
            <p:nvPr/>
          </p:nvSpPr>
          <p:spPr bwMode="auto">
            <a:xfrm>
              <a:off x="206" y="1559"/>
              <a:ext cx="196" cy="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80000"/>
                </a:lnSpc>
              </a:pPr>
              <a:r>
                <a:rPr kumimoji="1" lang="en-US" altLang="zh-CN" sz="2000">
                  <a:solidFill>
                    <a:srgbClr val="333399"/>
                  </a:solidFill>
                  <a:latin typeface="黑体" pitchFamily="2" charset="-122"/>
                  <a:ea typeface="黑体" pitchFamily="2" charset="-122"/>
                </a:rPr>
                <a:t>7</a:t>
              </a:r>
            </a:p>
            <a:p>
              <a:pPr eaLnBrk="1" hangingPunct="1">
                <a:lnSpc>
                  <a:spcPct val="180000"/>
                </a:lnSpc>
              </a:pPr>
              <a:r>
                <a:rPr kumimoji="1" lang="en-US" altLang="zh-CN" sz="2000">
                  <a:solidFill>
                    <a:srgbClr val="333399"/>
                  </a:solidFill>
                  <a:latin typeface="黑体" pitchFamily="2" charset="-122"/>
                  <a:ea typeface="黑体" pitchFamily="2" charset="-122"/>
                </a:rPr>
                <a:t>6</a:t>
              </a:r>
            </a:p>
            <a:p>
              <a:pPr eaLnBrk="1" hangingPunct="1">
                <a:lnSpc>
                  <a:spcPct val="180000"/>
                </a:lnSpc>
              </a:pPr>
              <a:r>
                <a:rPr kumimoji="1" lang="en-US" altLang="zh-CN" sz="2000">
                  <a:solidFill>
                    <a:srgbClr val="333399"/>
                  </a:solidFill>
                  <a:latin typeface="黑体" pitchFamily="2" charset="-122"/>
                  <a:ea typeface="黑体" pitchFamily="2" charset="-122"/>
                </a:rPr>
                <a:t>5</a:t>
              </a:r>
            </a:p>
            <a:p>
              <a:pPr eaLnBrk="1" hangingPunct="1">
                <a:lnSpc>
                  <a:spcPct val="180000"/>
                </a:lnSpc>
              </a:pPr>
              <a:r>
                <a:rPr kumimoji="1" lang="en-US" altLang="zh-CN" sz="2000">
                  <a:solidFill>
                    <a:srgbClr val="333399"/>
                  </a:solidFill>
                  <a:latin typeface="黑体" pitchFamily="2" charset="-122"/>
                  <a:ea typeface="黑体" pitchFamily="2" charset="-122"/>
                </a:rPr>
                <a:t>4</a:t>
              </a:r>
            </a:p>
            <a:p>
              <a:pPr eaLnBrk="1" hangingPunct="1">
                <a:lnSpc>
                  <a:spcPct val="180000"/>
                </a:lnSpc>
              </a:pPr>
              <a:r>
                <a:rPr kumimoji="1" lang="en-US" altLang="zh-CN" sz="2000">
                  <a:solidFill>
                    <a:srgbClr val="333399"/>
                  </a:solidFill>
                  <a:latin typeface="黑体" pitchFamily="2" charset="-122"/>
                  <a:ea typeface="黑体" pitchFamily="2" charset="-122"/>
                </a:rPr>
                <a:t>3</a:t>
              </a:r>
            </a:p>
            <a:p>
              <a:pPr eaLnBrk="1" hangingPunct="1">
                <a:lnSpc>
                  <a:spcPct val="180000"/>
                </a:lnSpc>
              </a:pPr>
              <a:r>
                <a:rPr kumimoji="1" lang="en-US" altLang="zh-CN" sz="2000">
                  <a:solidFill>
                    <a:srgbClr val="333399"/>
                  </a:solidFill>
                  <a:latin typeface="黑体" pitchFamily="2" charset="-122"/>
                  <a:ea typeface="黑体" pitchFamily="2" charset="-122"/>
                </a:rPr>
                <a:t>2</a:t>
              </a:r>
            </a:p>
            <a:p>
              <a:pPr eaLnBrk="1" hangingPunct="1">
                <a:lnSpc>
                  <a:spcPct val="180000"/>
                </a:lnSpc>
              </a:pPr>
              <a:r>
                <a:rPr kumimoji="1" lang="en-US" altLang="zh-CN" sz="2000">
                  <a:solidFill>
                    <a:srgbClr val="333399"/>
                  </a:solidFill>
                  <a:latin typeface="黑体" pitchFamily="2" charset="-122"/>
                  <a:ea typeface="黑体" pitchFamily="2" charset="-122"/>
                </a:rPr>
                <a:t>1</a:t>
              </a:r>
            </a:p>
          </p:txBody>
        </p:sp>
      </p:grpSp>
      <p:sp>
        <p:nvSpPr>
          <p:cNvPr id="39" name="Text Box 19"/>
          <p:cNvSpPr txBox="1">
            <a:spLocks noChangeArrowheads="1"/>
          </p:cNvSpPr>
          <p:nvPr/>
        </p:nvSpPr>
        <p:spPr bwMode="auto">
          <a:xfrm>
            <a:off x="1157287" y="1310482"/>
            <a:ext cx="1960563" cy="396875"/>
          </a:xfrm>
          <a:prstGeom prst="rect">
            <a:avLst/>
          </a:prstGeom>
          <a:solidFill>
            <a:schemeClr val="bg1"/>
          </a:solidFill>
          <a:ln>
            <a:noFill/>
          </a:ln>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dirty="0">
                <a:solidFill>
                  <a:srgbClr val="333399"/>
                </a:solidFill>
                <a:ea typeface="黑体" pitchFamily="2" charset="-122"/>
              </a:rPr>
              <a:t>OSI </a:t>
            </a:r>
            <a:r>
              <a:rPr kumimoji="1" lang="zh-CN" altLang="en-US" sz="2000" dirty="0">
                <a:solidFill>
                  <a:srgbClr val="333399"/>
                </a:solidFill>
                <a:ea typeface="黑体" pitchFamily="2" charset="-122"/>
              </a:rPr>
              <a:t>的体系结构</a:t>
            </a:r>
          </a:p>
        </p:txBody>
      </p:sp>
      <p:grpSp>
        <p:nvGrpSpPr>
          <p:cNvPr id="40" name="Group 20"/>
          <p:cNvGrpSpPr>
            <a:grpSpLocks/>
          </p:cNvGrpSpPr>
          <p:nvPr/>
        </p:nvGrpSpPr>
        <p:grpSpPr bwMode="auto">
          <a:xfrm>
            <a:off x="4559300" y="1691482"/>
            <a:ext cx="2705100" cy="4171950"/>
            <a:chOff x="1672" y="1476"/>
            <a:chExt cx="1704" cy="2628"/>
          </a:xfrm>
        </p:grpSpPr>
        <p:sp>
          <p:nvSpPr>
            <p:cNvPr id="41" name="AutoShape 21"/>
            <p:cNvSpPr>
              <a:spLocks noChangeArrowheads="1"/>
            </p:cNvSpPr>
            <p:nvPr/>
          </p:nvSpPr>
          <p:spPr bwMode="auto">
            <a:xfrm>
              <a:off x="1688" y="1476"/>
              <a:ext cx="1687" cy="2628"/>
            </a:xfrm>
            <a:prstGeom prst="cube">
              <a:avLst>
                <a:gd name="adj" fmla="val 9144"/>
              </a:avLst>
            </a:prstGeom>
            <a:solidFill>
              <a:srgbClr val="FFFF99"/>
            </a:solidFill>
            <a:ln w="28575">
              <a:solidFill>
                <a:schemeClr val="tx1"/>
              </a:solidFill>
              <a:miter lim="800000"/>
              <a:headEnd/>
              <a:tailEnd/>
            </a:ln>
          </p:spPr>
          <p:txBody>
            <a:bodyPr wrap="none" anchor="ctr"/>
            <a:lstStyle/>
            <a:p>
              <a:endParaRPr lang="zh-CN" altLang="en-US"/>
            </a:p>
          </p:txBody>
        </p:sp>
        <p:sp>
          <p:nvSpPr>
            <p:cNvPr id="42" name="Freeform 22"/>
            <p:cNvSpPr>
              <a:spLocks/>
            </p:cNvSpPr>
            <p:nvPr/>
          </p:nvSpPr>
          <p:spPr bwMode="auto">
            <a:xfrm>
              <a:off x="1686" y="2496"/>
              <a:ext cx="1690" cy="204"/>
            </a:xfrm>
            <a:custGeom>
              <a:avLst/>
              <a:gdLst>
                <a:gd name="T0" fmla="*/ 1726 w 1684"/>
                <a:gd name="T1" fmla="*/ 0 h 176"/>
                <a:gd name="T2" fmla="*/ 1566 w 1684"/>
                <a:gd name="T3" fmla="*/ 483 h 176"/>
                <a:gd name="T4" fmla="*/ 0 w 1684"/>
                <a:gd name="T5" fmla="*/ 496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 name="Freeform 23"/>
            <p:cNvSpPr>
              <a:spLocks/>
            </p:cNvSpPr>
            <p:nvPr/>
          </p:nvSpPr>
          <p:spPr bwMode="auto">
            <a:xfrm>
              <a:off x="1687" y="2845"/>
              <a:ext cx="1685" cy="216"/>
            </a:xfrm>
            <a:custGeom>
              <a:avLst/>
              <a:gdLst>
                <a:gd name="T0" fmla="*/ 1721 w 1679"/>
                <a:gd name="T1" fmla="*/ 0 h 186"/>
                <a:gd name="T2" fmla="*/ 1564 w 1679"/>
                <a:gd name="T3" fmla="*/ 530 h 186"/>
                <a:gd name="T4" fmla="*/ 0 w 1679"/>
                <a:gd name="T5" fmla="*/ 521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 name="Freeform 24"/>
            <p:cNvSpPr>
              <a:spLocks/>
            </p:cNvSpPr>
            <p:nvPr/>
          </p:nvSpPr>
          <p:spPr bwMode="auto">
            <a:xfrm>
              <a:off x="1686" y="3217"/>
              <a:ext cx="1674" cy="188"/>
            </a:xfrm>
            <a:custGeom>
              <a:avLst/>
              <a:gdLst>
                <a:gd name="T0" fmla="*/ 1710 w 1668"/>
                <a:gd name="T1" fmla="*/ 0 h 162"/>
                <a:gd name="T2" fmla="*/ 1568 w 1668"/>
                <a:gd name="T3" fmla="*/ 455 h 162"/>
                <a:gd name="T4" fmla="*/ 0 w 1668"/>
                <a:gd name="T5" fmla="*/ 460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 name="Text Box 25"/>
            <p:cNvSpPr txBox="1">
              <a:spLocks noChangeArrowheads="1"/>
            </p:cNvSpPr>
            <p:nvPr/>
          </p:nvSpPr>
          <p:spPr bwMode="auto">
            <a:xfrm>
              <a:off x="2154" y="1718"/>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ea typeface="黑体" pitchFamily="2" charset="-122"/>
                </a:rPr>
                <a:t>应用层</a:t>
              </a:r>
            </a:p>
          </p:txBody>
        </p:sp>
        <p:sp>
          <p:nvSpPr>
            <p:cNvPr id="46" name="Text Box 26"/>
            <p:cNvSpPr txBox="1">
              <a:spLocks noChangeArrowheads="1"/>
            </p:cNvSpPr>
            <p:nvPr/>
          </p:nvSpPr>
          <p:spPr bwMode="auto">
            <a:xfrm>
              <a:off x="1973" y="3577"/>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ea typeface="黑体" pitchFamily="2" charset="-122"/>
                </a:rPr>
                <a:t>网络接口层</a:t>
              </a:r>
            </a:p>
          </p:txBody>
        </p:sp>
        <p:sp>
          <p:nvSpPr>
            <p:cNvPr id="47" name="Text Box 27"/>
            <p:cNvSpPr txBox="1">
              <a:spLocks noChangeArrowheads="1"/>
            </p:cNvSpPr>
            <p:nvPr/>
          </p:nvSpPr>
          <p:spPr bwMode="auto">
            <a:xfrm>
              <a:off x="2018" y="3113"/>
              <a:ext cx="7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ea typeface="黑体" pitchFamily="2" charset="-122"/>
                </a:rPr>
                <a:t>网际层 </a:t>
              </a:r>
              <a:r>
                <a:rPr kumimoji="1" lang="en-US" altLang="zh-CN" sz="2000">
                  <a:solidFill>
                    <a:srgbClr val="333399"/>
                  </a:solidFill>
                  <a:ea typeface="黑体" pitchFamily="2" charset="-122"/>
                </a:rPr>
                <a:t>IP</a:t>
              </a:r>
            </a:p>
          </p:txBody>
        </p:sp>
        <p:sp>
          <p:nvSpPr>
            <p:cNvPr id="48" name="Text Box 28"/>
            <p:cNvSpPr txBox="1">
              <a:spLocks noChangeArrowheads="1"/>
            </p:cNvSpPr>
            <p:nvPr/>
          </p:nvSpPr>
          <p:spPr bwMode="auto">
            <a:xfrm>
              <a:off x="1701" y="2012"/>
              <a:ext cx="149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rgbClr val="333399"/>
                  </a:solidFill>
                  <a:ea typeface="黑体" pitchFamily="2" charset="-122"/>
                </a:rPr>
                <a:t> (</a:t>
              </a:r>
              <a:r>
                <a:rPr kumimoji="1" lang="zh-CN" altLang="en-US" sz="2000">
                  <a:solidFill>
                    <a:srgbClr val="333399"/>
                  </a:solidFill>
                  <a:ea typeface="黑体" pitchFamily="2" charset="-122"/>
                </a:rPr>
                <a:t>各种应用层协议如</a:t>
              </a:r>
            </a:p>
            <a:p>
              <a:pPr algn="ctr" eaLnBrk="1" hangingPunct="1"/>
              <a:r>
                <a:rPr kumimoji="1" lang="en-US" altLang="zh-CN" sz="2000">
                  <a:solidFill>
                    <a:srgbClr val="333399"/>
                  </a:solidFill>
                  <a:ea typeface="黑体" pitchFamily="2" charset="-122"/>
                </a:rPr>
                <a:t>TELNET, FTP, </a:t>
              </a:r>
            </a:p>
            <a:p>
              <a:pPr algn="ctr" eaLnBrk="1" hangingPunct="1"/>
              <a:r>
                <a:rPr kumimoji="1" lang="en-US" altLang="zh-CN" sz="2000">
                  <a:solidFill>
                    <a:srgbClr val="333399"/>
                  </a:solidFill>
                  <a:ea typeface="黑体" pitchFamily="2" charset="-122"/>
                </a:rPr>
                <a:t>SMTP </a:t>
              </a:r>
              <a:r>
                <a:rPr kumimoji="1" lang="zh-CN" altLang="zh-CN" sz="2000">
                  <a:solidFill>
                    <a:srgbClr val="333399"/>
                  </a:solidFill>
                  <a:ea typeface="黑体" pitchFamily="2" charset="-122"/>
                </a:rPr>
                <a:t>等</a:t>
              </a:r>
              <a:r>
                <a:rPr kumimoji="1" lang="en-US" altLang="zh-CN" sz="2000">
                  <a:solidFill>
                    <a:srgbClr val="333399"/>
                  </a:solidFill>
                  <a:ea typeface="黑体" pitchFamily="2" charset="-122"/>
                </a:rPr>
                <a:t>)</a:t>
              </a:r>
            </a:p>
          </p:txBody>
        </p:sp>
        <p:sp>
          <p:nvSpPr>
            <p:cNvPr id="49" name="Text Box 29"/>
            <p:cNvSpPr txBox="1">
              <a:spLocks noChangeArrowheads="1"/>
            </p:cNvSpPr>
            <p:nvPr/>
          </p:nvSpPr>
          <p:spPr bwMode="auto">
            <a:xfrm>
              <a:off x="1672" y="2750"/>
              <a:ext cx="15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ea typeface="黑体" pitchFamily="2" charset="-122"/>
                </a:rPr>
                <a:t>运输层</a:t>
              </a:r>
              <a:r>
                <a:rPr kumimoji="1" lang="en-US" altLang="zh-CN" sz="2000">
                  <a:solidFill>
                    <a:srgbClr val="333399"/>
                  </a:solidFill>
                  <a:ea typeface="黑体" pitchFamily="2" charset="-122"/>
                </a:rPr>
                <a:t>(TCP</a:t>
              </a:r>
              <a:r>
                <a:rPr kumimoji="1" lang="en-US" altLang="zh-CN" sz="1200">
                  <a:solidFill>
                    <a:srgbClr val="333399"/>
                  </a:solidFill>
                  <a:ea typeface="黑体" pitchFamily="2" charset="-122"/>
                </a:rPr>
                <a:t> </a:t>
              </a:r>
              <a:r>
                <a:rPr kumimoji="1" lang="zh-CN" altLang="en-US" sz="2000">
                  <a:solidFill>
                    <a:srgbClr val="333399"/>
                  </a:solidFill>
                  <a:ea typeface="黑体" pitchFamily="2" charset="-122"/>
                </a:rPr>
                <a:t>或</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UDP)</a:t>
              </a:r>
            </a:p>
          </p:txBody>
        </p:sp>
      </p:grpSp>
      <p:sp>
        <p:nvSpPr>
          <p:cNvPr id="50" name="Text Box 30"/>
          <p:cNvSpPr txBox="1">
            <a:spLocks noChangeArrowheads="1"/>
          </p:cNvSpPr>
          <p:nvPr/>
        </p:nvSpPr>
        <p:spPr bwMode="auto">
          <a:xfrm>
            <a:off x="4818063" y="1310482"/>
            <a:ext cx="234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solidFill>
                  <a:srgbClr val="333399"/>
                </a:solidFill>
                <a:ea typeface="黑体" pitchFamily="2" charset="-122"/>
              </a:rPr>
              <a:t>TCP/IP </a:t>
            </a:r>
            <a:r>
              <a:rPr kumimoji="1" lang="zh-CN" altLang="en-US" sz="2000">
                <a:solidFill>
                  <a:srgbClr val="333399"/>
                </a:solidFill>
                <a:ea typeface="黑体" pitchFamily="2" charset="-122"/>
              </a:rPr>
              <a:t>的体系结构</a:t>
            </a:r>
          </a:p>
        </p:txBody>
      </p:sp>
      <p:sp>
        <p:nvSpPr>
          <p:cNvPr id="51" name="Text Box 31"/>
          <p:cNvSpPr txBox="1">
            <a:spLocks noChangeArrowheads="1"/>
          </p:cNvSpPr>
          <p:nvPr/>
        </p:nvSpPr>
        <p:spPr bwMode="auto">
          <a:xfrm>
            <a:off x="8836025" y="1296194"/>
            <a:ext cx="221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ea typeface="黑体" pitchFamily="2" charset="-122"/>
              </a:rPr>
              <a:t>五层原理体系结构</a:t>
            </a:r>
          </a:p>
        </p:txBody>
      </p:sp>
      <p:grpSp>
        <p:nvGrpSpPr>
          <p:cNvPr id="52" name="Group 32"/>
          <p:cNvGrpSpPr>
            <a:grpSpLocks/>
          </p:cNvGrpSpPr>
          <p:nvPr/>
        </p:nvGrpSpPr>
        <p:grpSpPr bwMode="auto">
          <a:xfrm>
            <a:off x="8931275" y="1726407"/>
            <a:ext cx="2065338" cy="4106862"/>
            <a:chOff x="3847" y="1480"/>
            <a:chExt cx="1301" cy="2587"/>
          </a:xfrm>
        </p:grpSpPr>
        <p:sp>
          <p:nvSpPr>
            <p:cNvPr id="53" name="AutoShape 33"/>
            <p:cNvSpPr>
              <a:spLocks noChangeArrowheads="1"/>
            </p:cNvSpPr>
            <p:nvPr/>
          </p:nvSpPr>
          <p:spPr bwMode="auto">
            <a:xfrm>
              <a:off x="3849" y="1480"/>
              <a:ext cx="1299" cy="2587"/>
            </a:xfrm>
            <a:prstGeom prst="cube">
              <a:avLst>
                <a:gd name="adj" fmla="val 9144"/>
              </a:avLst>
            </a:prstGeom>
            <a:solidFill>
              <a:srgbClr val="FFCCCC"/>
            </a:solidFill>
            <a:ln w="28575">
              <a:solidFill>
                <a:schemeClr val="tx1"/>
              </a:solidFill>
              <a:miter lim="800000"/>
              <a:headEnd/>
              <a:tailEnd/>
            </a:ln>
          </p:spPr>
          <p:txBody>
            <a:bodyPr wrap="none" anchor="ctr"/>
            <a:lstStyle/>
            <a:p>
              <a:endParaRPr lang="zh-CN" altLang="en-US"/>
            </a:p>
          </p:txBody>
        </p:sp>
        <p:sp>
          <p:nvSpPr>
            <p:cNvPr id="54" name="Freeform 34"/>
            <p:cNvSpPr>
              <a:spLocks/>
            </p:cNvSpPr>
            <p:nvPr/>
          </p:nvSpPr>
          <p:spPr bwMode="auto">
            <a:xfrm>
              <a:off x="3849" y="2463"/>
              <a:ext cx="1289" cy="191"/>
            </a:xfrm>
            <a:custGeom>
              <a:avLst/>
              <a:gdLst>
                <a:gd name="T0" fmla="*/ 80 w 2049"/>
                <a:gd name="T1" fmla="*/ 0 h 182"/>
                <a:gd name="T2" fmla="*/ 73 w 2049"/>
                <a:gd name="T3" fmla="*/ 251 h 182"/>
                <a:gd name="T4" fmla="*/ 0 w 2049"/>
                <a:gd name="T5" fmla="*/ 254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35"/>
            <p:cNvSpPr>
              <a:spLocks/>
            </p:cNvSpPr>
            <p:nvPr/>
          </p:nvSpPr>
          <p:spPr bwMode="auto">
            <a:xfrm>
              <a:off x="3849" y="2814"/>
              <a:ext cx="1289" cy="193"/>
            </a:xfrm>
            <a:custGeom>
              <a:avLst/>
              <a:gdLst>
                <a:gd name="T0" fmla="*/ 80 w 2049"/>
                <a:gd name="T1" fmla="*/ 0 h 185"/>
                <a:gd name="T2" fmla="*/ 73 w 2049"/>
                <a:gd name="T3" fmla="*/ 248 h 185"/>
                <a:gd name="T4" fmla="*/ 0 w 2049"/>
                <a:gd name="T5" fmla="*/ 245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36"/>
            <p:cNvSpPr>
              <a:spLocks/>
            </p:cNvSpPr>
            <p:nvPr/>
          </p:nvSpPr>
          <p:spPr bwMode="auto">
            <a:xfrm>
              <a:off x="3848" y="3166"/>
              <a:ext cx="1290" cy="195"/>
            </a:xfrm>
            <a:custGeom>
              <a:avLst/>
              <a:gdLst>
                <a:gd name="T0" fmla="*/ 81 w 2049"/>
                <a:gd name="T1" fmla="*/ 0 h 187"/>
                <a:gd name="T2" fmla="*/ 73 w 2049"/>
                <a:gd name="T3" fmla="*/ 250 h 187"/>
                <a:gd name="T4" fmla="*/ 0 w 2049"/>
                <a:gd name="T5" fmla="*/ 244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Freeform 37"/>
            <p:cNvSpPr>
              <a:spLocks/>
            </p:cNvSpPr>
            <p:nvPr/>
          </p:nvSpPr>
          <p:spPr bwMode="auto">
            <a:xfrm>
              <a:off x="3847" y="3517"/>
              <a:ext cx="1290" cy="191"/>
            </a:xfrm>
            <a:custGeom>
              <a:avLst/>
              <a:gdLst>
                <a:gd name="T0" fmla="*/ 81 w 2049"/>
                <a:gd name="T1" fmla="*/ 0 h 182"/>
                <a:gd name="T2" fmla="*/ 73 w 2049"/>
                <a:gd name="T3" fmla="*/ 251 h 182"/>
                <a:gd name="T4" fmla="*/ 0 w 2049"/>
                <a:gd name="T5" fmla="*/ 254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 name="Text Box 38"/>
            <p:cNvSpPr txBox="1">
              <a:spLocks noChangeArrowheads="1"/>
            </p:cNvSpPr>
            <p:nvPr/>
          </p:nvSpPr>
          <p:spPr bwMode="auto">
            <a:xfrm>
              <a:off x="4227" y="2691"/>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运输层</a:t>
              </a:r>
            </a:p>
          </p:txBody>
        </p:sp>
        <p:sp>
          <p:nvSpPr>
            <p:cNvPr id="59" name="Text Box 39"/>
            <p:cNvSpPr txBox="1">
              <a:spLocks noChangeArrowheads="1"/>
            </p:cNvSpPr>
            <p:nvPr/>
          </p:nvSpPr>
          <p:spPr bwMode="auto">
            <a:xfrm>
              <a:off x="4235" y="3042"/>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网络层</a:t>
              </a:r>
            </a:p>
          </p:txBody>
        </p:sp>
        <p:sp>
          <p:nvSpPr>
            <p:cNvPr id="60" name="Text Box 40"/>
            <p:cNvSpPr txBox="1">
              <a:spLocks noChangeArrowheads="1"/>
            </p:cNvSpPr>
            <p:nvPr/>
          </p:nvSpPr>
          <p:spPr bwMode="auto">
            <a:xfrm>
              <a:off x="4235" y="198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应用层</a:t>
              </a:r>
            </a:p>
          </p:txBody>
        </p:sp>
        <p:sp>
          <p:nvSpPr>
            <p:cNvPr id="61" name="Text Box 41"/>
            <p:cNvSpPr txBox="1">
              <a:spLocks noChangeArrowheads="1"/>
            </p:cNvSpPr>
            <p:nvPr/>
          </p:nvSpPr>
          <p:spPr bwMode="auto">
            <a:xfrm>
              <a:off x="4134" y="3375"/>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数据链路层</a:t>
              </a:r>
            </a:p>
          </p:txBody>
        </p:sp>
        <p:sp>
          <p:nvSpPr>
            <p:cNvPr id="62" name="Text Box 42"/>
            <p:cNvSpPr txBox="1">
              <a:spLocks noChangeArrowheads="1"/>
            </p:cNvSpPr>
            <p:nvPr/>
          </p:nvSpPr>
          <p:spPr bwMode="auto">
            <a:xfrm>
              <a:off x="4235" y="370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latin typeface="Times New Roman" pitchFamily="18" charset="0"/>
                  <a:ea typeface="黑体" pitchFamily="2" charset="-122"/>
                </a:rPr>
                <a:t>物理层</a:t>
              </a:r>
            </a:p>
          </p:txBody>
        </p:sp>
        <p:sp>
          <p:nvSpPr>
            <p:cNvPr id="63" name="Text Box 43"/>
            <p:cNvSpPr txBox="1">
              <a:spLocks noChangeArrowheads="1"/>
            </p:cNvSpPr>
            <p:nvPr/>
          </p:nvSpPr>
          <p:spPr bwMode="auto">
            <a:xfrm>
              <a:off x="3909" y="1516"/>
              <a:ext cx="196" cy="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80000"/>
                </a:lnSpc>
              </a:pPr>
              <a:endParaRPr kumimoji="1" lang="en-US" altLang="zh-CN" sz="2000">
                <a:solidFill>
                  <a:srgbClr val="333399"/>
                </a:solidFill>
                <a:latin typeface="黑体" pitchFamily="2" charset="-122"/>
                <a:ea typeface="黑体" pitchFamily="2" charset="-122"/>
              </a:endParaRPr>
            </a:p>
            <a:p>
              <a:pPr eaLnBrk="1" hangingPunct="1">
                <a:lnSpc>
                  <a:spcPct val="180000"/>
                </a:lnSpc>
              </a:pPr>
              <a:r>
                <a:rPr kumimoji="1" lang="en-US" altLang="zh-CN" sz="2000">
                  <a:solidFill>
                    <a:srgbClr val="333399"/>
                  </a:solidFill>
                  <a:latin typeface="黑体" pitchFamily="2" charset="-122"/>
                  <a:ea typeface="黑体" pitchFamily="2" charset="-122"/>
                </a:rPr>
                <a:t>5</a:t>
              </a:r>
            </a:p>
            <a:p>
              <a:pPr eaLnBrk="1" hangingPunct="1">
                <a:lnSpc>
                  <a:spcPct val="180000"/>
                </a:lnSpc>
              </a:pPr>
              <a:r>
                <a:rPr kumimoji="1" lang="en-US" altLang="zh-CN" sz="2000">
                  <a:solidFill>
                    <a:srgbClr val="333399"/>
                  </a:solidFill>
                  <a:latin typeface="黑体" pitchFamily="2" charset="-122"/>
                  <a:ea typeface="黑体" pitchFamily="2" charset="-122"/>
                </a:rPr>
                <a:t> </a:t>
              </a:r>
            </a:p>
            <a:p>
              <a:pPr eaLnBrk="1" hangingPunct="1">
                <a:lnSpc>
                  <a:spcPct val="180000"/>
                </a:lnSpc>
              </a:pPr>
              <a:r>
                <a:rPr kumimoji="1" lang="en-US" altLang="zh-CN" sz="2000">
                  <a:solidFill>
                    <a:srgbClr val="333399"/>
                  </a:solidFill>
                  <a:latin typeface="黑体" pitchFamily="2" charset="-122"/>
                  <a:ea typeface="黑体" pitchFamily="2" charset="-122"/>
                </a:rPr>
                <a:t>4</a:t>
              </a:r>
            </a:p>
            <a:p>
              <a:pPr eaLnBrk="1" hangingPunct="1">
                <a:lnSpc>
                  <a:spcPct val="180000"/>
                </a:lnSpc>
              </a:pPr>
              <a:r>
                <a:rPr kumimoji="1" lang="en-US" altLang="zh-CN" sz="2000">
                  <a:solidFill>
                    <a:srgbClr val="333399"/>
                  </a:solidFill>
                  <a:latin typeface="黑体" pitchFamily="2" charset="-122"/>
                  <a:ea typeface="黑体" pitchFamily="2" charset="-122"/>
                </a:rPr>
                <a:t>3</a:t>
              </a:r>
            </a:p>
            <a:p>
              <a:pPr eaLnBrk="1" hangingPunct="1">
                <a:lnSpc>
                  <a:spcPct val="180000"/>
                </a:lnSpc>
              </a:pPr>
              <a:r>
                <a:rPr kumimoji="1" lang="en-US" altLang="zh-CN" sz="2000">
                  <a:solidFill>
                    <a:srgbClr val="333399"/>
                  </a:solidFill>
                  <a:latin typeface="黑体" pitchFamily="2" charset="-122"/>
                  <a:ea typeface="黑体" pitchFamily="2" charset="-122"/>
                </a:rPr>
                <a:t>2</a:t>
              </a:r>
            </a:p>
            <a:p>
              <a:pPr eaLnBrk="1" hangingPunct="1">
                <a:lnSpc>
                  <a:spcPct val="180000"/>
                </a:lnSpc>
              </a:pPr>
              <a:r>
                <a:rPr kumimoji="1" lang="en-US" altLang="zh-CN" sz="2000">
                  <a:solidFill>
                    <a:srgbClr val="333399"/>
                  </a:solidFill>
                  <a:latin typeface="黑体" pitchFamily="2" charset="-122"/>
                  <a:ea typeface="黑体" pitchFamily="2" charset="-122"/>
                </a:rPr>
                <a:t>1</a:t>
              </a:r>
            </a:p>
          </p:txBody>
        </p:sp>
      </p:grpSp>
    </p:spTree>
    <p:extLst>
      <p:ext uri="{BB962C8B-B14F-4D97-AF65-F5344CB8AC3E}">
        <p14:creationId xmlns:p14="http://schemas.microsoft.com/office/powerpoint/2010/main" val="749073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各层协议要解决的问题</a:t>
            </a:r>
          </a:p>
        </p:txBody>
      </p:sp>
      <p:sp>
        <p:nvSpPr>
          <p:cNvPr id="34" name="椭圆 33"/>
          <p:cNvSpPr/>
          <p:nvPr/>
        </p:nvSpPr>
        <p:spPr>
          <a:xfrm>
            <a:off x="4839494" y="1896864"/>
            <a:ext cx="3926681" cy="374273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175" y="6477794"/>
            <a:ext cx="12195175" cy="381000"/>
          </a:xfrm>
          <a:prstGeom prst="rect">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34" name="Line 14"/>
          <p:cNvSpPr>
            <a:spLocks noChangeShapeType="1"/>
          </p:cNvSpPr>
          <p:nvPr/>
        </p:nvSpPr>
        <p:spPr bwMode="auto">
          <a:xfrm flipV="1">
            <a:off x="5796024" y="2177257"/>
            <a:ext cx="1371600" cy="585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Line 15"/>
          <p:cNvSpPr>
            <a:spLocks noChangeShapeType="1"/>
          </p:cNvSpPr>
          <p:nvPr/>
        </p:nvSpPr>
        <p:spPr bwMode="auto">
          <a:xfrm>
            <a:off x="7337486" y="2256632"/>
            <a:ext cx="809625" cy="14716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Line 16"/>
          <p:cNvSpPr>
            <a:spLocks noChangeShapeType="1"/>
          </p:cNvSpPr>
          <p:nvPr/>
        </p:nvSpPr>
        <p:spPr bwMode="auto">
          <a:xfrm flipH="1">
            <a:off x="4984811" y="2859882"/>
            <a:ext cx="712788" cy="132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 name="Line 17"/>
          <p:cNvSpPr>
            <a:spLocks noChangeShapeType="1"/>
          </p:cNvSpPr>
          <p:nvPr/>
        </p:nvSpPr>
        <p:spPr bwMode="auto">
          <a:xfrm>
            <a:off x="5029261" y="4368007"/>
            <a:ext cx="1630363" cy="928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18"/>
          <p:cNvSpPr>
            <a:spLocks noChangeShapeType="1"/>
          </p:cNvSpPr>
          <p:nvPr/>
        </p:nvSpPr>
        <p:spPr bwMode="auto">
          <a:xfrm flipV="1">
            <a:off x="6726299" y="4018757"/>
            <a:ext cx="1420812" cy="1374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19"/>
          <p:cNvSpPr>
            <a:spLocks noChangeShapeType="1"/>
          </p:cNvSpPr>
          <p:nvPr/>
        </p:nvSpPr>
        <p:spPr bwMode="auto">
          <a:xfrm>
            <a:off x="5849999" y="2866232"/>
            <a:ext cx="2279650" cy="995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20"/>
          <p:cNvSpPr>
            <a:spLocks noChangeShapeType="1"/>
          </p:cNvSpPr>
          <p:nvPr/>
        </p:nvSpPr>
        <p:spPr bwMode="auto">
          <a:xfrm>
            <a:off x="5742049" y="2694782"/>
            <a:ext cx="1071562" cy="2600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21"/>
          <p:cNvSpPr>
            <a:spLocks noChangeShapeType="1"/>
          </p:cNvSpPr>
          <p:nvPr/>
        </p:nvSpPr>
        <p:spPr bwMode="auto">
          <a:xfrm flipV="1">
            <a:off x="6045546" y="5369719"/>
            <a:ext cx="729965" cy="471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22"/>
          <p:cNvSpPr>
            <a:spLocks noChangeShapeType="1"/>
          </p:cNvSpPr>
          <p:nvPr/>
        </p:nvSpPr>
        <p:spPr bwMode="auto">
          <a:xfrm rot="16200000">
            <a:off x="7082693" y="1846263"/>
            <a:ext cx="3540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 name="Line 23"/>
          <p:cNvSpPr>
            <a:spLocks noChangeShapeType="1"/>
          </p:cNvSpPr>
          <p:nvPr/>
        </p:nvSpPr>
        <p:spPr bwMode="auto">
          <a:xfrm>
            <a:off x="8245536" y="4018757"/>
            <a:ext cx="685800" cy="10620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 name="Line 24"/>
          <p:cNvSpPr>
            <a:spLocks noChangeShapeType="1"/>
          </p:cNvSpPr>
          <p:nvPr/>
        </p:nvSpPr>
        <p:spPr bwMode="auto">
          <a:xfrm flipV="1">
            <a:off x="3698007" y="4290218"/>
            <a:ext cx="1037567" cy="23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 name="Line 25"/>
          <p:cNvSpPr>
            <a:spLocks noChangeShapeType="1"/>
          </p:cNvSpPr>
          <p:nvPr/>
        </p:nvSpPr>
        <p:spPr bwMode="auto">
          <a:xfrm rot="5400000" flipH="1">
            <a:off x="5291993" y="2300288"/>
            <a:ext cx="81280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Oval 29"/>
          <p:cNvSpPr>
            <a:spLocks noChangeArrowheads="1"/>
          </p:cNvSpPr>
          <p:nvPr/>
        </p:nvSpPr>
        <p:spPr bwMode="auto">
          <a:xfrm>
            <a:off x="5502336" y="2569369"/>
            <a:ext cx="488950" cy="484188"/>
          </a:xfrm>
          <a:prstGeom prst="ellipse">
            <a:avLst/>
          </a:prstGeom>
          <a:solidFill>
            <a:schemeClr val="accent1"/>
          </a:solidFill>
          <a:ln w="19050">
            <a:solidFill>
              <a:schemeClr val="tx1"/>
            </a:solidFill>
            <a:round/>
            <a:headEnd/>
            <a:tailEnd/>
          </a:ln>
        </p:spPr>
        <p:txBody>
          <a:bodyPr wrap="none" anchor="ctr"/>
          <a:lstStyle/>
          <a:p>
            <a:endParaRPr lang="zh-CN" altLang="en-US"/>
          </a:p>
        </p:txBody>
      </p:sp>
      <p:sp>
        <p:nvSpPr>
          <p:cNvPr id="150" name="Line 30"/>
          <p:cNvSpPr>
            <a:spLocks noChangeShapeType="1"/>
          </p:cNvSpPr>
          <p:nvPr/>
        </p:nvSpPr>
        <p:spPr bwMode="auto">
          <a:xfrm flipV="1">
            <a:off x="8245536" y="3401570"/>
            <a:ext cx="1225180" cy="4235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1" name="Group 41"/>
          <p:cNvGrpSpPr>
            <a:grpSpLocks/>
          </p:cNvGrpSpPr>
          <p:nvPr/>
        </p:nvGrpSpPr>
        <p:grpSpPr bwMode="auto">
          <a:xfrm>
            <a:off x="3114326" y="3386757"/>
            <a:ext cx="304800" cy="457200"/>
            <a:chOff x="480" y="288"/>
            <a:chExt cx="336" cy="576"/>
          </a:xfrm>
        </p:grpSpPr>
        <p:sp>
          <p:nvSpPr>
            <p:cNvPr id="162" name="Oval 42"/>
            <p:cNvSpPr>
              <a:spLocks noChangeArrowheads="1"/>
            </p:cNvSpPr>
            <p:nvPr/>
          </p:nvSpPr>
          <p:spPr bwMode="auto">
            <a:xfrm>
              <a:off x="576" y="288"/>
              <a:ext cx="144"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3" name="Line 43"/>
            <p:cNvSpPr>
              <a:spLocks noChangeShapeType="1"/>
            </p:cNvSpPr>
            <p:nvPr/>
          </p:nvSpPr>
          <p:spPr bwMode="auto">
            <a:xfrm>
              <a:off x="480" y="57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64" name="Line 44"/>
            <p:cNvSpPr>
              <a:spLocks noChangeShapeType="1"/>
            </p:cNvSpPr>
            <p:nvPr/>
          </p:nvSpPr>
          <p:spPr bwMode="auto">
            <a:xfrm>
              <a:off x="648" y="48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65" name="Line 45"/>
            <p:cNvSpPr>
              <a:spLocks noChangeShapeType="1"/>
            </p:cNvSpPr>
            <p:nvPr/>
          </p:nvSpPr>
          <p:spPr bwMode="auto">
            <a:xfrm flipH="1">
              <a:off x="504" y="72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66" name="Line 46"/>
            <p:cNvSpPr>
              <a:spLocks noChangeShapeType="1"/>
            </p:cNvSpPr>
            <p:nvPr/>
          </p:nvSpPr>
          <p:spPr bwMode="auto">
            <a:xfrm>
              <a:off x="648" y="72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67" name="Text Box 47"/>
          <p:cNvSpPr txBox="1">
            <a:spLocks noChangeArrowheads="1"/>
          </p:cNvSpPr>
          <p:nvPr/>
        </p:nvSpPr>
        <p:spPr bwMode="auto">
          <a:xfrm>
            <a:off x="3266726" y="4638451"/>
            <a:ext cx="862563"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80000"/>
              </a:lnSpc>
              <a:spcBef>
                <a:spcPct val="50000"/>
              </a:spcBef>
            </a:pPr>
            <a:r>
              <a:rPr kumimoji="1" lang="en-US" altLang="zh-CN" sz="2400" b="1" dirty="0">
                <a:latin typeface="Times New Roman" pitchFamily="18" charset="0"/>
                <a:ea typeface="黑体" pitchFamily="2" charset="-122"/>
              </a:rPr>
              <a:t>(A)</a:t>
            </a:r>
          </a:p>
        </p:txBody>
      </p:sp>
      <p:sp>
        <p:nvSpPr>
          <p:cNvPr id="168" name="Text Box 48"/>
          <p:cNvSpPr txBox="1">
            <a:spLocks noChangeArrowheads="1"/>
          </p:cNvSpPr>
          <p:nvPr/>
        </p:nvSpPr>
        <p:spPr bwMode="auto">
          <a:xfrm>
            <a:off x="9618724" y="3781250"/>
            <a:ext cx="60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80000"/>
              </a:lnSpc>
              <a:spcBef>
                <a:spcPct val="50000"/>
              </a:spcBef>
            </a:pPr>
            <a:r>
              <a:rPr kumimoji="1" lang="en-US" altLang="zh-CN" sz="2400" b="1" dirty="0">
                <a:latin typeface="Times New Roman" pitchFamily="18" charset="0"/>
                <a:ea typeface="黑体" pitchFamily="2" charset="-122"/>
              </a:rPr>
              <a:t>(B)</a:t>
            </a:r>
          </a:p>
        </p:txBody>
      </p:sp>
      <p:grpSp>
        <p:nvGrpSpPr>
          <p:cNvPr id="169" name="Group 49"/>
          <p:cNvGrpSpPr>
            <a:grpSpLocks/>
          </p:cNvGrpSpPr>
          <p:nvPr/>
        </p:nvGrpSpPr>
        <p:grpSpPr bwMode="auto">
          <a:xfrm>
            <a:off x="9672984" y="2403476"/>
            <a:ext cx="304800" cy="457200"/>
            <a:chOff x="480" y="288"/>
            <a:chExt cx="336" cy="576"/>
          </a:xfrm>
        </p:grpSpPr>
        <p:sp>
          <p:nvSpPr>
            <p:cNvPr id="170" name="Oval 50"/>
            <p:cNvSpPr>
              <a:spLocks noChangeArrowheads="1"/>
            </p:cNvSpPr>
            <p:nvPr/>
          </p:nvSpPr>
          <p:spPr bwMode="auto">
            <a:xfrm>
              <a:off x="576" y="288"/>
              <a:ext cx="144"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1" name="Line 51"/>
            <p:cNvSpPr>
              <a:spLocks noChangeShapeType="1"/>
            </p:cNvSpPr>
            <p:nvPr/>
          </p:nvSpPr>
          <p:spPr bwMode="auto">
            <a:xfrm>
              <a:off x="480" y="57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2" name="Line 52"/>
            <p:cNvSpPr>
              <a:spLocks noChangeShapeType="1"/>
            </p:cNvSpPr>
            <p:nvPr/>
          </p:nvSpPr>
          <p:spPr bwMode="auto">
            <a:xfrm>
              <a:off x="648" y="48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3" name="Line 53"/>
            <p:cNvSpPr>
              <a:spLocks noChangeShapeType="1"/>
            </p:cNvSpPr>
            <p:nvPr/>
          </p:nvSpPr>
          <p:spPr bwMode="auto">
            <a:xfrm flipH="1">
              <a:off x="504" y="72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4" name="Line 54"/>
            <p:cNvSpPr>
              <a:spLocks noChangeShapeType="1"/>
            </p:cNvSpPr>
            <p:nvPr/>
          </p:nvSpPr>
          <p:spPr bwMode="auto">
            <a:xfrm>
              <a:off x="648" y="72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75" name="AutoShape 55"/>
          <p:cNvSpPr>
            <a:spLocks noChangeArrowheads="1"/>
          </p:cNvSpPr>
          <p:nvPr/>
        </p:nvSpPr>
        <p:spPr bwMode="auto">
          <a:xfrm>
            <a:off x="2437183" y="3876918"/>
            <a:ext cx="381000" cy="511564"/>
          </a:xfrm>
          <a:prstGeom prst="foldedCorner">
            <a:avLst>
              <a:gd name="adj" fmla="val 32500"/>
            </a:avLst>
          </a:prstGeom>
          <a:solidFill>
            <a:srgbClr val="7CC43A"/>
          </a:solidFill>
          <a:ln w="9525">
            <a:solidFill>
              <a:schemeClr val="tx2"/>
            </a:solidFill>
            <a:round/>
            <a:headEnd/>
            <a:tailEnd/>
          </a:ln>
        </p:spPr>
        <p:txBody>
          <a:bodyPr>
            <a:spAutoFit/>
          </a:bodyPr>
          <a:lstStyle/>
          <a:p>
            <a:pPr algn="ctr" eaLnBrk="0" hangingPunct="0">
              <a:lnSpc>
                <a:spcPct val="80000"/>
              </a:lnSpc>
              <a:spcBef>
                <a:spcPct val="50000"/>
              </a:spcBef>
            </a:pPr>
            <a:r>
              <a:rPr kumimoji="1" lang="en-US" altLang="zh-CN" sz="2400" b="1" dirty="0">
                <a:solidFill>
                  <a:schemeClr val="bg1"/>
                </a:solidFill>
                <a:latin typeface="Times New Roman" pitchFamily="18" charset="0"/>
                <a:ea typeface="黑体" pitchFamily="2" charset="-122"/>
              </a:rPr>
              <a:t>x</a:t>
            </a:r>
          </a:p>
        </p:txBody>
      </p:sp>
      <p:sp>
        <p:nvSpPr>
          <p:cNvPr id="176" name="AutoShape 56"/>
          <p:cNvSpPr>
            <a:spLocks noChangeArrowheads="1"/>
          </p:cNvSpPr>
          <p:nvPr/>
        </p:nvSpPr>
        <p:spPr bwMode="auto">
          <a:xfrm>
            <a:off x="10414122" y="3008718"/>
            <a:ext cx="381000" cy="511564"/>
          </a:xfrm>
          <a:prstGeom prst="foldedCorner">
            <a:avLst>
              <a:gd name="adj" fmla="val 32500"/>
            </a:avLst>
          </a:prstGeom>
          <a:solidFill>
            <a:srgbClr val="7CC43A"/>
          </a:solidFill>
          <a:ln w="9525">
            <a:solidFill>
              <a:schemeClr val="tx2"/>
            </a:solidFill>
            <a:round/>
            <a:headEnd/>
            <a:tailEnd/>
          </a:ln>
        </p:spPr>
        <p:txBody>
          <a:bodyPr>
            <a:spAutoFit/>
          </a:bodyPr>
          <a:lstStyle/>
          <a:p>
            <a:pPr algn="ctr" eaLnBrk="0" hangingPunct="0">
              <a:lnSpc>
                <a:spcPct val="80000"/>
              </a:lnSpc>
              <a:spcBef>
                <a:spcPct val="50000"/>
              </a:spcBef>
            </a:pPr>
            <a:r>
              <a:rPr kumimoji="1" lang="en-US" altLang="zh-CN" sz="2400" b="1" dirty="0">
                <a:solidFill>
                  <a:schemeClr val="bg1"/>
                </a:solidFill>
                <a:latin typeface="Times New Roman" pitchFamily="18" charset="0"/>
                <a:ea typeface="黑体" pitchFamily="2" charset="-122"/>
              </a:rPr>
              <a:t>y</a:t>
            </a:r>
          </a:p>
        </p:txBody>
      </p:sp>
      <p:sp>
        <p:nvSpPr>
          <p:cNvPr id="178" name="Text Box 58"/>
          <p:cNvSpPr txBox="1">
            <a:spLocks noChangeArrowheads="1"/>
          </p:cNvSpPr>
          <p:nvPr/>
        </p:nvSpPr>
        <p:spPr bwMode="auto">
          <a:xfrm>
            <a:off x="1716458" y="3900488"/>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dirty="0">
                <a:ea typeface="黑体" pitchFamily="2" charset="-122"/>
              </a:rPr>
              <a:t>进程</a:t>
            </a:r>
          </a:p>
        </p:txBody>
      </p:sp>
      <p:sp>
        <p:nvSpPr>
          <p:cNvPr id="179" name="Text Box 59"/>
          <p:cNvSpPr txBox="1">
            <a:spLocks noChangeArrowheads="1"/>
          </p:cNvSpPr>
          <p:nvPr/>
        </p:nvSpPr>
        <p:spPr bwMode="auto">
          <a:xfrm>
            <a:off x="10795122" y="3040615"/>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dirty="0">
                <a:ea typeface="黑体" pitchFamily="2" charset="-122"/>
              </a:rPr>
              <a:t>进程</a:t>
            </a:r>
          </a:p>
        </p:txBody>
      </p:sp>
      <p:sp>
        <p:nvSpPr>
          <p:cNvPr id="66" name="Oval 37"/>
          <p:cNvSpPr>
            <a:spLocks noChangeArrowheads="1"/>
          </p:cNvSpPr>
          <p:nvPr/>
        </p:nvSpPr>
        <p:spPr bwMode="auto">
          <a:xfrm>
            <a:off x="6880286" y="1993106"/>
            <a:ext cx="574675" cy="576263"/>
          </a:xfrm>
          <a:prstGeom prst="ellipse">
            <a:avLst/>
          </a:prstGeom>
          <a:solidFill>
            <a:srgbClr val="66FF33"/>
          </a:solidFill>
          <a:ln w="19050">
            <a:solidFill>
              <a:schemeClr val="tx1"/>
            </a:solidFill>
            <a:round/>
            <a:headEnd/>
            <a:tailEnd/>
          </a:ln>
          <a:effectLst/>
        </p:spPr>
        <p:txBody>
          <a:bodyPr wrap="none" anchor="ctr"/>
          <a:lstStyle/>
          <a:p>
            <a:pPr algn="ctr"/>
            <a:endParaRPr lang="en-US" altLang="zh-CN" sz="2000" dirty="0"/>
          </a:p>
        </p:txBody>
      </p:sp>
      <p:sp>
        <p:nvSpPr>
          <p:cNvPr id="180" name="Oval 37"/>
          <p:cNvSpPr>
            <a:spLocks noChangeArrowheads="1"/>
          </p:cNvSpPr>
          <p:nvPr/>
        </p:nvSpPr>
        <p:spPr bwMode="auto">
          <a:xfrm>
            <a:off x="5483574" y="2495776"/>
            <a:ext cx="574675" cy="576263"/>
          </a:xfrm>
          <a:prstGeom prst="ellipse">
            <a:avLst/>
          </a:prstGeom>
          <a:solidFill>
            <a:srgbClr val="66FF33"/>
          </a:solidFill>
          <a:ln w="19050">
            <a:solidFill>
              <a:schemeClr val="tx1"/>
            </a:solidFill>
            <a:round/>
            <a:headEnd/>
            <a:tailEnd/>
          </a:ln>
          <a:effectLst/>
        </p:spPr>
        <p:txBody>
          <a:bodyPr wrap="none" anchor="ctr"/>
          <a:lstStyle/>
          <a:p>
            <a:pPr algn="ctr"/>
            <a:endParaRPr lang="en-US" altLang="zh-CN" sz="2000" dirty="0"/>
          </a:p>
        </p:txBody>
      </p:sp>
      <p:sp>
        <p:nvSpPr>
          <p:cNvPr id="183" name="Oval 37"/>
          <p:cNvSpPr>
            <a:spLocks noChangeArrowheads="1"/>
          </p:cNvSpPr>
          <p:nvPr/>
        </p:nvSpPr>
        <p:spPr bwMode="auto">
          <a:xfrm>
            <a:off x="7933766" y="3619500"/>
            <a:ext cx="574675" cy="576263"/>
          </a:xfrm>
          <a:prstGeom prst="ellipse">
            <a:avLst/>
          </a:prstGeom>
          <a:solidFill>
            <a:srgbClr val="66FF33"/>
          </a:solidFill>
          <a:ln w="19050">
            <a:solidFill>
              <a:schemeClr val="tx1"/>
            </a:solidFill>
            <a:round/>
            <a:headEnd/>
            <a:tailEnd/>
          </a:ln>
          <a:effectLst/>
        </p:spPr>
        <p:txBody>
          <a:bodyPr wrap="none" anchor="ctr"/>
          <a:lstStyle/>
          <a:p>
            <a:pPr algn="ctr"/>
            <a:endParaRPr lang="en-US" altLang="zh-CN" sz="2000" dirty="0"/>
          </a:p>
        </p:txBody>
      </p:sp>
      <p:sp>
        <p:nvSpPr>
          <p:cNvPr id="181" name="Oval 37"/>
          <p:cNvSpPr>
            <a:spLocks noChangeArrowheads="1"/>
          </p:cNvSpPr>
          <p:nvPr/>
        </p:nvSpPr>
        <p:spPr bwMode="auto">
          <a:xfrm>
            <a:off x="4675248" y="3948907"/>
            <a:ext cx="574675" cy="576263"/>
          </a:xfrm>
          <a:prstGeom prst="ellipse">
            <a:avLst/>
          </a:prstGeom>
          <a:solidFill>
            <a:srgbClr val="66FF33"/>
          </a:solidFill>
          <a:ln w="19050">
            <a:solidFill>
              <a:schemeClr val="tx1"/>
            </a:solidFill>
            <a:round/>
            <a:headEnd/>
            <a:tailEnd/>
          </a:ln>
          <a:effectLst/>
        </p:spPr>
        <p:txBody>
          <a:bodyPr wrap="none" anchor="ctr"/>
          <a:lstStyle/>
          <a:p>
            <a:pPr algn="ctr"/>
            <a:endParaRPr lang="en-US" altLang="zh-CN" sz="2000" dirty="0"/>
          </a:p>
        </p:txBody>
      </p:sp>
      <p:sp>
        <p:nvSpPr>
          <p:cNvPr id="182" name="Oval 37"/>
          <p:cNvSpPr>
            <a:spLocks noChangeArrowheads="1"/>
          </p:cNvSpPr>
          <p:nvPr/>
        </p:nvSpPr>
        <p:spPr bwMode="auto">
          <a:xfrm>
            <a:off x="6515496" y="4911724"/>
            <a:ext cx="574675" cy="576263"/>
          </a:xfrm>
          <a:prstGeom prst="ellipse">
            <a:avLst/>
          </a:prstGeom>
          <a:solidFill>
            <a:srgbClr val="66FF33"/>
          </a:solidFill>
          <a:ln w="19050">
            <a:solidFill>
              <a:schemeClr val="tx1"/>
            </a:solidFill>
            <a:round/>
            <a:headEnd/>
            <a:tailEnd/>
          </a:ln>
          <a:effectLst/>
        </p:spPr>
        <p:txBody>
          <a:bodyPr wrap="none" anchor="ctr"/>
          <a:lstStyle/>
          <a:p>
            <a:pPr algn="ctr"/>
            <a:endParaRPr lang="en-US" altLang="zh-CN" sz="2000" dirty="0"/>
          </a:p>
        </p:txBody>
      </p:sp>
      <p:sp>
        <p:nvSpPr>
          <p:cNvPr id="158" name="Freeform 38"/>
          <p:cNvSpPr>
            <a:spLocks/>
          </p:cNvSpPr>
          <p:nvPr/>
        </p:nvSpPr>
        <p:spPr bwMode="auto">
          <a:xfrm>
            <a:off x="3965576" y="3189114"/>
            <a:ext cx="5576948" cy="2008239"/>
          </a:xfrm>
          <a:custGeom>
            <a:avLst/>
            <a:gdLst>
              <a:gd name="T0" fmla="*/ 0 w 2352"/>
              <a:gd name="T1" fmla="*/ 2147483647 h 1040"/>
              <a:gd name="T2" fmla="*/ 2147483647 w 2352"/>
              <a:gd name="T3" fmla="*/ 2147483647 h 1040"/>
              <a:gd name="T4" fmla="*/ 2147483647 w 2352"/>
              <a:gd name="T5" fmla="*/ 2147483647 h 1040"/>
              <a:gd name="T6" fmla="*/ 2147483647 w 2352"/>
              <a:gd name="T7" fmla="*/ 2147483647 h 1040"/>
              <a:gd name="T8" fmla="*/ 2147483647 w 2352"/>
              <a:gd name="T9" fmla="*/ 0 h 1040"/>
              <a:gd name="T10" fmla="*/ 0 60000 65536"/>
              <a:gd name="T11" fmla="*/ 0 60000 65536"/>
              <a:gd name="T12" fmla="*/ 0 60000 65536"/>
              <a:gd name="T13" fmla="*/ 0 60000 65536"/>
              <a:gd name="T14" fmla="*/ 0 60000 65536"/>
              <a:gd name="T15" fmla="*/ 0 w 2352"/>
              <a:gd name="T16" fmla="*/ 0 h 1040"/>
              <a:gd name="T17" fmla="*/ 2352 w 2352"/>
              <a:gd name="T18" fmla="*/ 1040 h 1040"/>
            </a:gdLst>
            <a:ahLst/>
            <a:cxnLst>
              <a:cxn ang="T10">
                <a:pos x="T0" y="T1"/>
              </a:cxn>
              <a:cxn ang="T11">
                <a:pos x="T2" y="T3"/>
              </a:cxn>
              <a:cxn ang="T12">
                <a:pos x="T4" y="T5"/>
              </a:cxn>
              <a:cxn ang="T13">
                <a:pos x="T6" y="T7"/>
              </a:cxn>
              <a:cxn ang="T14">
                <a:pos x="T8" y="T9"/>
              </a:cxn>
            </a:cxnLst>
            <a:rect l="T15" t="T16" r="T17" b="T18"/>
            <a:pathLst>
              <a:path w="2352" h="1040">
                <a:moveTo>
                  <a:pt x="0" y="432"/>
                </a:moveTo>
                <a:cubicBezTo>
                  <a:pt x="84" y="384"/>
                  <a:pt x="168" y="336"/>
                  <a:pt x="384" y="432"/>
                </a:cubicBezTo>
                <a:cubicBezTo>
                  <a:pt x="600" y="528"/>
                  <a:pt x="1040" y="1040"/>
                  <a:pt x="1296" y="1008"/>
                </a:cubicBezTo>
                <a:cubicBezTo>
                  <a:pt x="1552" y="976"/>
                  <a:pt x="1744" y="408"/>
                  <a:pt x="1920" y="240"/>
                </a:cubicBezTo>
                <a:cubicBezTo>
                  <a:pt x="2096" y="72"/>
                  <a:pt x="2224" y="36"/>
                  <a:pt x="2352" y="0"/>
                </a:cubicBezTo>
              </a:path>
            </a:pathLst>
          </a:custGeom>
          <a:noFill/>
          <a:ln w="57150" cap="sq">
            <a:solidFill>
              <a:srgbClr val="CC33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0" name="Line 40"/>
          <p:cNvSpPr>
            <a:spLocks noChangeShapeType="1"/>
          </p:cNvSpPr>
          <p:nvPr/>
        </p:nvSpPr>
        <p:spPr bwMode="auto">
          <a:xfrm flipV="1">
            <a:off x="3598924" y="3336132"/>
            <a:ext cx="5943600" cy="1143000"/>
          </a:xfrm>
          <a:prstGeom prst="line">
            <a:avLst/>
          </a:prstGeom>
          <a:noFill/>
          <a:ln w="571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 name="Line 39"/>
          <p:cNvSpPr>
            <a:spLocks noChangeShapeType="1"/>
          </p:cNvSpPr>
          <p:nvPr/>
        </p:nvSpPr>
        <p:spPr bwMode="auto">
          <a:xfrm>
            <a:off x="5137211" y="4426744"/>
            <a:ext cx="1447800" cy="838200"/>
          </a:xfrm>
          <a:prstGeom prst="line">
            <a:avLst/>
          </a:prstGeom>
          <a:noFill/>
          <a:ln w="571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7" name="Freeform 57"/>
          <p:cNvSpPr>
            <a:spLocks/>
          </p:cNvSpPr>
          <p:nvPr/>
        </p:nvSpPr>
        <p:spPr bwMode="auto">
          <a:xfrm>
            <a:off x="3522724" y="2735262"/>
            <a:ext cx="6096000" cy="1210469"/>
          </a:xfrm>
          <a:custGeom>
            <a:avLst/>
            <a:gdLst>
              <a:gd name="T0" fmla="*/ 0 w 3792"/>
              <a:gd name="T1" fmla="*/ 2147483647 h 984"/>
              <a:gd name="T2" fmla="*/ 2147483647 w 3792"/>
              <a:gd name="T3" fmla="*/ 2147483647 h 984"/>
              <a:gd name="T4" fmla="*/ 2147483647 w 3792"/>
              <a:gd name="T5" fmla="*/ 2147483647 h 984"/>
              <a:gd name="T6" fmla="*/ 0 60000 65536"/>
              <a:gd name="T7" fmla="*/ 0 60000 65536"/>
              <a:gd name="T8" fmla="*/ 0 60000 65536"/>
              <a:gd name="T9" fmla="*/ 0 w 3792"/>
              <a:gd name="T10" fmla="*/ 0 h 984"/>
              <a:gd name="T11" fmla="*/ 3792 w 3792"/>
              <a:gd name="T12" fmla="*/ 984 h 984"/>
            </a:gdLst>
            <a:ahLst/>
            <a:cxnLst>
              <a:cxn ang="T6">
                <a:pos x="T0" y="T1"/>
              </a:cxn>
              <a:cxn ang="T7">
                <a:pos x="T2" y="T3"/>
              </a:cxn>
              <a:cxn ang="T8">
                <a:pos x="T4" y="T5"/>
              </a:cxn>
            </a:cxnLst>
            <a:rect l="T9" t="T10" r="T11" b="T12"/>
            <a:pathLst>
              <a:path w="3792" h="984">
                <a:moveTo>
                  <a:pt x="0" y="984"/>
                </a:moveTo>
                <a:cubicBezTo>
                  <a:pt x="476" y="612"/>
                  <a:pt x="952" y="240"/>
                  <a:pt x="1584" y="120"/>
                </a:cubicBezTo>
                <a:cubicBezTo>
                  <a:pt x="2216" y="0"/>
                  <a:pt x="3004" y="132"/>
                  <a:pt x="3792" y="264"/>
                </a:cubicBezTo>
              </a:path>
            </a:pathLst>
          </a:custGeom>
          <a:noFill/>
          <a:ln w="57150">
            <a:solidFill>
              <a:srgbClr val="CC33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grpSp>
        <p:nvGrpSpPr>
          <p:cNvPr id="184" name="组合 183"/>
          <p:cNvGrpSpPr/>
          <p:nvPr/>
        </p:nvGrpSpPr>
        <p:grpSpPr>
          <a:xfrm>
            <a:off x="5587005" y="5841059"/>
            <a:ext cx="808562" cy="513567"/>
            <a:chOff x="5173662" y="745331"/>
            <a:chExt cx="1679575" cy="1066800"/>
          </a:xfrm>
        </p:grpSpPr>
        <p:sp>
          <p:nvSpPr>
            <p:cNvPr id="18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7CC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p:cNvGrpSpPr/>
          <p:nvPr/>
        </p:nvGrpSpPr>
        <p:grpSpPr>
          <a:xfrm>
            <a:off x="8959668" y="4987952"/>
            <a:ext cx="808562" cy="513567"/>
            <a:chOff x="5173662" y="745331"/>
            <a:chExt cx="1679575" cy="1066800"/>
          </a:xfrm>
        </p:grpSpPr>
        <p:sp>
          <p:nvSpPr>
            <p:cNvPr id="19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7CC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4" name="组合 193"/>
          <p:cNvGrpSpPr/>
          <p:nvPr/>
        </p:nvGrpSpPr>
        <p:grpSpPr>
          <a:xfrm>
            <a:off x="9519243" y="2982769"/>
            <a:ext cx="808562" cy="513567"/>
            <a:chOff x="5173662" y="745331"/>
            <a:chExt cx="1679575" cy="1066800"/>
          </a:xfrm>
        </p:grpSpPr>
        <p:sp>
          <p:nvSpPr>
            <p:cNvPr id="19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7CC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9" name="组合 198"/>
          <p:cNvGrpSpPr/>
          <p:nvPr/>
        </p:nvGrpSpPr>
        <p:grpSpPr>
          <a:xfrm>
            <a:off x="6914821" y="1155690"/>
            <a:ext cx="808562" cy="513567"/>
            <a:chOff x="5173662" y="745331"/>
            <a:chExt cx="1679575" cy="1066800"/>
          </a:xfrm>
        </p:grpSpPr>
        <p:sp>
          <p:nvSpPr>
            <p:cNvPr id="20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7CC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4" name="组合 203"/>
          <p:cNvGrpSpPr/>
          <p:nvPr/>
        </p:nvGrpSpPr>
        <p:grpSpPr>
          <a:xfrm>
            <a:off x="5377604" y="1366784"/>
            <a:ext cx="808562" cy="513567"/>
            <a:chOff x="5173662" y="745331"/>
            <a:chExt cx="1679575" cy="1066800"/>
          </a:xfrm>
        </p:grpSpPr>
        <p:sp>
          <p:nvSpPr>
            <p:cNvPr id="20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7CC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9" name="组合 208"/>
          <p:cNvGrpSpPr/>
          <p:nvPr/>
        </p:nvGrpSpPr>
        <p:grpSpPr>
          <a:xfrm>
            <a:off x="2914784" y="3900488"/>
            <a:ext cx="808562" cy="513567"/>
            <a:chOff x="5173662" y="745331"/>
            <a:chExt cx="1679575" cy="1066800"/>
          </a:xfrm>
        </p:grpSpPr>
        <p:sp>
          <p:nvSpPr>
            <p:cNvPr id="21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7CC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2401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500" fill="hold"/>
                                        <p:tgtEl>
                                          <p:spTgt spid="13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6" presetClass="entr" presetSubtype="42" fill="hold" grpId="0" nodeType="click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barn(outHorizontal)">
                                      <p:cBhvr>
                                        <p:cTn id="11" dur="500"/>
                                        <p:tgtEl>
                                          <p:spTgt spid="159"/>
                                        </p:tgtEl>
                                      </p:cBhvr>
                                    </p:animEffec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barn(outHorizontal)">
                                      <p:cBhvr>
                                        <p:cTn id="16" dur="500"/>
                                        <p:tgtEl>
                                          <p:spTgt spid="158"/>
                                        </p:tgtEl>
                                      </p:cBhvr>
                                    </p:animEffec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60"/>
                                        </p:tgtEl>
                                        <p:attrNameLst>
                                          <p:attrName>style.visibility</p:attrName>
                                        </p:attrNameLst>
                                      </p:cBhvr>
                                      <p:to>
                                        <p:strVal val="visible"/>
                                      </p:to>
                                    </p:set>
                                    <p:animEffect transition="in" filter="barn(outHorizontal)">
                                      <p:cBhvr>
                                        <p:cTn id="21" dur="500"/>
                                        <p:tgtEl>
                                          <p:spTgt spid="160"/>
                                        </p:tgtEl>
                                      </p:cBhvr>
                                    </p:animEffec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177"/>
                                        </p:tgtEl>
                                        <p:attrNameLst>
                                          <p:attrName>style.visibility</p:attrName>
                                        </p:attrNameLst>
                                      </p:cBhvr>
                                      <p:to>
                                        <p:strVal val="visible"/>
                                      </p:to>
                                    </p:set>
                                    <p:animEffect transition="in" filter="barn(outVertical)">
                                      <p:cBhvr>
                                        <p:cTn id="2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58" grpId="0" animBg="1"/>
      <p:bldP spid="160" grpId="0" animBg="1"/>
      <p:bldP spid="159" grpId="0" animBg="1"/>
      <p:bldP spid="17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48594"/>
            <a:ext cx="12198350" cy="4343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各层协议的主要功能</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 name="矩形 2"/>
          <p:cNvSpPr/>
          <p:nvPr/>
        </p:nvSpPr>
        <p:spPr>
          <a:xfrm>
            <a:off x="1755775" y="1600994"/>
            <a:ext cx="10058400" cy="4247317"/>
          </a:xfrm>
          <a:prstGeom prst="rect">
            <a:avLst/>
          </a:prstGeom>
        </p:spPr>
        <p:txBody>
          <a:bodyPr wrap="square">
            <a:spAutoFit/>
          </a:bodyPr>
          <a:lstStyle/>
          <a:p>
            <a:pPr>
              <a:lnSpc>
                <a:spcPct val="150000"/>
              </a:lnSpc>
            </a:pPr>
            <a:r>
              <a:rPr lang="zh-CN" altLang="en-US" sz="2000" b="1" dirty="0">
                <a:solidFill>
                  <a:srgbClr val="FF0000"/>
                </a:solidFill>
              </a:rPr>
              <a:t>物理层</a:t>
            </a:r>
            <a:r>
              <a:rPr lang="en-US" altLang="zh-CN" sz="2000" b="1" dirty="0">
                <a:solidFill>
                  <a:srgbClr val="FF0000"/>
                </a:solidFill>
              </a:rPr>
              <a:t>: </a:t>
            </a:r>
            <a:r>
              <a:rPr lang="zh-CN" altLang="en-US" sz="2000" dirty="0"/>
              <a:t>如何在物理媒体上传送比特流</a:t>
            </a:r>
          </a:p>
          <a:p>
            <a:pPr>
              <a:lnSpc>
                <a:spcPct val="150000"/>
              </a:lnSpc>
            </a:pPr>
            <a:r>
              <a:rPr lang="zh-CN" altLang="en-US" sz="2000" b="1" dirty="0">
                <a:solidFill>
                  <a:srgbClr val="FF0000"/>
                </a:solidFill>
              </a:rPr>
              <a:t>数据链路层</a:t>
            </a:r>
            <a:r>
              <a:rPr lang="en-US" altLang="zh-CN" sz="2000" b="1" dirty="0">
                <a:solidFill>
                  <a:srgbClr val="FF0000"/>
                </a:solidFill>
              </a:rPr>
              <a:t>: </a:t>
            </a:r>
            <a:r>
              <a:rPr lang="zh-CN" altLang="en-US" sz="2000" dirty="0"/>
              <a:t>相邻节点间分组</a:t>
            </a:r>
            <a:r>
              <a:rPr lang="en-US" altLang="zh-CN" sz="2000" dirty="0"/>
              <a:t>(</a:t>
            </a:r>
            <a:r>
              <a:rPr lang="zh-CN" altLang="en-US" sz="2000" dirty="0"/>
              <a:t>帧</a:t>
            </a:r>
            <a:r>
              <a:rPr lang="en-US" altLang="zh-CN" sz="2000" dirty="0"/>
              <a:t>)</a:t>
            </a:r>
            <a:r>
              <a:rPr lang="zh-CN" altLang="en-US" sz="2000" dirty="0"/>
              <a:t>的传输</a:t>
            </a:r>
          </a:p>
          <a:p>
            <a:pPr lvl="1">
              <a:lnSpc>
                <a:spcPct val="150000"/>
              </a:lnSpc>
            </a:pPr>
            <a:r>
              <a:rPr lang="en-US" altLang="zh-CN" sz="2000" dirty="0"/>
              <a:t>PPP, </a:t>
            </a:r>
            <a:r>
              <a:rPr lang="zh-CN" altLang="en-US" sz="2000" dirty="0"/>
              <a:t>以太网</a:t>
            </a:r>
          </a:p>
          <a:p>
            <a:pPr>
              <a:lnSpc>
                <a:spcPct val="150000"/>
              </a:lnSpc>
            </a:pPr>
            <a:r>
              <a:rPr lang="zh-CN" altLang="en-US" sz="2000" b="1" dirty="0">
                <a:solidFill>
                  <a:srgbClr val="FF0000"/>
                </a:solidFill>
              </a:rPr>
              <a:t>网络层</a:t>
            </a:r>
            <a:r>
              <a:rPr lang="en-US" altLang="zh-CN" sz="2000" b="1" dirty="0">
                <a:solidFill>
                  <a:srgbClr val="FF0000"/>
                </a:solidFill>
              </a:rPr>
              <a:t>: </a:t>
            </a:r>
            <a:r>
              <a:rPr lang="zh-CN" altLang="en-US" sz="2000" dirty="0"/>
              <a:t>如何将分组从源主机通过中间路由器传送到目的主机</a:t>
            </a:r>
          </a:p>
          <a:p>
            <a:pPr lvl="1">
              <a:lnSpc>
                <a:spcPct val="150000"/>
              </a:lnSpc>
            </a:pPr>
            <a:r>
              <a:rPr lang="en-US" altLang="zh-CN" sz="2000" dirty="0"/>
              <a:t>IP, </a:t>
            </a:r>
            <a:r>
              <a:rPr lang="zh-CN" altLang="en-US" sz="2000" dirty="0"/>
              <a:t>选路协议</a:t>
            </a:r>
          </a:p>
          <a:p>
            <a:pPr>
              <a:lnSpc>
                <a:spcPct val="150000"/>
              </a:lnSpc>
            </a:pPr>
            <a:r>
              <a:rPr lang="zh-CN" altLang="en-US" sz="2000" b="1" dirty="0">
                <a:solidFill>
                  <a:srgbClr val="FF0000"/>
                </a:solidFill>
              </a:rPr>
              <a:t>运输层</a:t>
            </a:r>
            <a:r>
              <a:rPr lang="en-US" altLang="zh-CN" sz="2000" b="1" dirty="0">
                <a:solidFill>
                  <a:srgbClr val="FF0000"/>
                </a:solidFill>
              </a:rPr>
              <a:t>: </a:t>
            </a:r>
            <a:r>
              <a:rPr lang="zh-CN" altLang="en-US" sz="2000" dirty="0"/>
              <a:t>提供不同主机上应用程序间的数据传输服务</a:t>
            </a:r>
          </a:p>
          <a:p>
            <a:pPr lvl="1">
              <a:lnSpc>
                <a:spcPct val="150000"/>
              </a:lnSpc>
            </a:pPr>
            <a:r>
              <a:rPr lang="en-US" altLang="zh-CN" sz="2000" dirty="0"/>
              <a:t>TCP, UDP</a:t>
            </a:r>
          </a:p>
          <a:p>
            <a:pPr>
              <a:lnSpc>
                <a:spcPct val="150000"/>
              </a:lnSpc>
            </a:pPr>
            <a:r>
              <a:rPr lang="zh-CN" altLang="en-US" sz="2000" b="1" dirty="0">
                <a:solidFill>
                  <a:srgbClr val="FF0000"/>
                </a:solidFill>
              </a:rPr>
              <a:t>应用层</a:t>
            </a:r>
            <a:r>
              <a:rPr lang="en-US" altLang="zh-CN" sz="2000" b="1" dirty="0">
                <a:solidFill>
                  <a:srgbClr val="FF0000"/>
                </a:solidFill>
              </a:rPr>
              <a:t>:</a:t>
            </a:r>
            <a:r>
              <a:rPr lang="zh-CN" altLang="en-US" sz="2000" dirty="0"/>
              <a:t>如何通过应用进程间的交互来完成特定网络应用。</a:t>
            </a:r>
          </a:p>
          <a:p>
            <a:pPr lvl="1">
              <a:lnSpc>
                <a:spcPct val="150000"/>
              </a:lnSpc>
            </a:pPr>
            <a:r>
              <a:rPr lang="en-US" altLang="zh-CN" sz="2000" dirty="0"/>
              <a:t>FTP, SMTP, STTP</a:t>
            </a:r>
          </a:p>
        </p:txBody>
      </p:sp>
    </p:spTree>
    <p:extLst>
      <p:ext uri="{BB962C8B-B14F-4D97-AF65-F5344CB8AC3E}">
        <p14:creationId xmlns:p14="http://schemas.microsoft.com/office/powerpoint/2010/main" val="30951581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8" name="AutoShape 29"/>
          <p:cNvSpPr>
            <a:spLocks noChangeArrowheads="1"/>
          </p:cNvSpPr>
          <p:nvPr/>
        </p:nvSpPr>
        <p:spPr bwMode="auto">
          <a:xfrm flipV="1">
            <a:off x="2271711" y="2767805"/>
            <a:ext cx="227013" cy="588963"/>
          </a:xfrm>
          <a:prstGeom prst="upArrow">
            <a:avLst>
              <a:gd name="adj1" fmla="val 50000"/>
              <a:gd name="adj2" fmla="val 45968"/>
            </a:avLst>
          </a:prstGeom>
          <a:solidFill>
            <a:srgbClr val="FF0000"/>
          </a:solidFill>
          <a:ln w="12700">
            <a:solidFill>
              <a:schemeClr val="tx1"/>
            </a:solidFill>
            <a:miter lim="800000"/>
            <a:headEnd/>
            <a:tailEnd/>
          </a:ln>
          <a:effectLst/>
        </p:spPr>
        <p:txBody>
          <a:bodyPr vert="eaVert" wrap="none" anchor="ctr"/>
          <a:lstStyle/>
          <a:p>
            <a:endParaRPr lang="zh-CN" altLang="en-US"/>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0" name="Text Box 31"/>
          <p:cNvSpPr txBox="1">
            <a:spLocks noChangeArrowheads="1"/>
          </p:cNvSpPr>
          <p:nvPr/>
        </p:nvSpPr>
        <p:spPr bwMode="auto">
          <a:xfrm>
            <a:off x="3273425" y="2367755"/>
            <a:ext cx="5264150" cy="400110"/>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应用进程数据先传送到应用层</a:t>
            </a:r>
          </a:p>
        </p:txBody>
      </p:sp>
      <p:sp>
        <p:nvSpPr>
          <p:cNvPr id="51" name="Text Box 32"/>
          <p:cNvSpPr txBox="1">
            <a:spLocks noChangeArrowheads="1"/>
          </p:cNvSpPr>
          <p:nvPr/>
        </p:nvSpPr>
        <p:spPr bwMode="auto">
          <a:xfrm>
            <a:off x="3273425" y="3028949"/>
            <a:ext cx="5264150" cy="400110"/>
          </a:xfrm>
          <a:prstGeom prst="rect">
            <a:avLst/>
          </a:prstGeom>
          <a:solidFill>
            <a:schemeClr val="accent5"/>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加上应用层首部，成为应用层 </a:t>
            </a:r>
            <a:r>
              <a:rPr kumimoji="1" lang="en-US" altLang="zh-CN" sz="2000" dirty="0">
                <a:solidFill>
                  <a:schemeClr val="bg1"/>
                </a:solidFill>
                <a:latin typeface="+mj-ea"/>
                <a:ea typeface="+mj-ea"/>
              </a:rPr>
              <a:t>PDU</a:t>
            </a:r>
          </a:p>
        </p:txBody>
      </p:sp>
    </p:spTree>
    <p:extLst>
      <p:ext uri="{BB962C8B-B14F-4D97-AF65-F5344CB8AC3E}">
        <p14:creationId xmlns:p14="http://schemas.microsoft.com/office/powerpoint/2010/main" val="282809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1000"/>
                                        <p:tgtEl>
                                          <p:spTgt spid="48"/>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8" name="AutoShape 29"/>
          <p:cNvSpPr>
            <a:spLocks noChangeArrowheads="1"/>
          </p:cNvSpPr>
          <p:nvPr/>
        </p:nvSpPr>
        <p:spPr bwMode="auto">
          <a:xfrm flipV="1">
            <a:off x="2306635" y="3212306"/>
            <a:ext cx="227013" cy="588963"/>
          </a:xfrm>
          <a:prstGeom prst="upArrow">
            <a:avLst>
              <a:gd name="adj1" fmla="val 50000"/>
              <a:gd name="adj2" fmla="val 45968"/>
            </a:avLst>
          </a:prstGeom>
          <a:solidFill>
            <a:srgbClr val="FF0000"/>
          </a:solidFill>
          <a:ln w="12700">
            <a:solidFill>
              <a:schemeClr val="tx1"/>
            </a:solidFill>
            <a:miter lim="800000"/>
            <a:headEnd/>
            <a:tailEnd/>
          </a:ln>
          <a:effectLst/>
        </p:spPr>
        <p:txBody>
          <a:bodyPr vert="eaVert" wrap="none" anchor="ctr"/>
          <a:lstStyle/>
          <a:p>
            <a:endParaRPr lang="zh-CN" altLang="en-US"/>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0" name="Text Box 31"/>
          <p:cNvSpPr txBox="1">
            <a:spLocks noChangeArrowheads="1"/>
          </p:cNvSpPr>
          <p:nvPr/>
        </p:nvSpPr>
        <p:spPr bwMode="auto">
          <a:xfrm>
            <a:off x="3386931" y="2820194"/>
            <a:ext cx="5264150" cy="400110"/>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应用层 </a:t>
            </a:r>
            <a:r>
              <a:rPr kumimoji="1" lang="en-US" altLang="zh-CN" sz="2000" dirty="0">
                <a:solidFill>
                  <a:schemeClr val="bg1"/>
                </a:solidFill>
                <a:latin typeface="+mj-ea"/>
                <a:ea typeface="+mj-ea"/>
              </a:rPr>
              <a:t>PDU </a:t>
            </a:r>
            <a:r>
              <a:rPr kumimoji="1" lang="zh-CN" altLang="en-US" sz="2000" dirty="0">
                <a:solidFill>
                  <a:schemeClr val="bg1"/>
                </a:solidFill>
                <a:latin typeface="+mj-ea"/>
                <a:ea typeface="+mj-ea"/>
              </a:rPr>
              <a:t>再传送到运输层</a:t>
            </a:r>
          </a:p>
        </p:txBody>
      </p:sp>
      <p:sp>
        <p:nvSpPr>
          <p:cNvPr id="51" name="Text Box 32"/>
          <p:cNvSpPr txBox="1">
            <a:spLocks noChangeArrowheads="1"/>
          </p:cNvSpPr>
          <p:nvPr/>
        </p:nvSpPr>
        <p:spPr bwMode="auto">
          <a:xfrm>
            <a:off x="3386931" y="3481388"/>
            <a:ext cx="5264150" cy="400110"/>
          </a:xfrm>
          <a:prstGeom prst="rect">
            <a:avLst/>
          </a:prstGeom>
          <a:solidFill>
            <a:schemeClr val="accent5"/>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加上运输层首部，成为运输层报文</a:t>
            </a:r>
          </a:p>
        </p:txBody>
      </p:sp>
    </p:spTree>
    <p:extLst>
      <p:ext uri="{BB962C8B-B14F-4D97-AF65-F5344CB8AC3E}">
        <p14:creationId xmlns:p14="http://schemas.microsoft.com/office/powerpoint/2010/main" val="212039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1000"/>
                                        <p:tgtEl>
                                          <p:spTgt spid="48"/>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8" name="AutoShape 29"/>
          <p:cNvSpPr>
            <a:spLocks noChangeArrowheads="1"/>
          </p:cNvSpPr>
          <p:nvPr/>
        </p:nvSpPr>
        <p:spPr bwMode="auto">
          <a:xfrm flipV="1">
            <a:off x="2306635" y="3729035"/>
            <a:ext cx="227013" cy="588963"/>
          </a:xfrm>
          <a:prstGeom prst="upArrow">
            <a:avLst>
              <a:gd name="adj1" fmla="val 50000"/>
              <a:gd name="adj2" fmla="val 45968"/>
            </a:avLst>
          </a:prstGeom>
          <a:solidFill>
            <a:srgbClr val="FF0000"/>
          </a:solidFill>
          <a:ln w="12700">
            <a:solidFill>
              <a:schemeClr val="tx1"/>
            </a:solidFill>
            <a:miter lim="800000"/>
            <a:headEnd/>
            <a:tailEnd/>
          </a:ln>
          <a:effectLst/>
        </p:spPr>
        <p:txBody>
          <a:bodyPr vert="eaVert" wrap="none" anchor="ctr"/>
          <a:lstStyle/>
          <a:p>
            <a:endParaRPr lang="zh-CN" altLang="en-US"/>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0" name="Text Box 31"/>
          <p:cNvSpPr txBox="1">
            <a:spLocks noChangeArrowheads="1"/>
          </p:cNvSpPr>
          <p:nvPr/>
        </p:nvSpPr>
        <p:spPr bwMode="auto">
          <a:xfrm>
            <a:off x="3386931" y="3336923"/>
            <a:ext cx="5264150" cy="400110"/>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运输层报文再传送到网络层</a:t>
            </a:r>
          </a:p>
        </p:txBody>
      </p:sp>
      <p:sp>
        <p:nvSpPr>
          <p:cNvPr id="51" name="Text Box 32"/>
          <p:cNvSpPr txBox="1">
            <a:spLocks noChangeArrowheads="1"/>
          </p:cNvSpPr>
          <p:nvPr/>
        </p:nvSpPr>
        <p:spPr bwMode="auto">
          <a:xfrm>
            <a:off x="3386931" y="3998117"/>
            <a:ext cx="5264150" cy="400110"/>
          </a:xfrm>
          <a:prstGeom prst="rect">
            <a:avLst/>
          </a:prstGeom>
          <a:solidFill>
            <a:schemeClr val="accent5"/>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加上网络层首部，成为 </a:t>
            </a:r>
            <a:r>
              <a:rPr kumimoji="1" lang="en-US" altLang="zh-CN" sz="2000" dirty="0">
                <a:solidFill>
                  <a:schemeClr val="bg1"/>
                </a:solidFill>
                <a:latin typeface="+mj-ea"/>
                <a:ea typeface="+mj-ea"/>
              </a:rPr>
              <a:t>IP </a:t>
            </a:r>
            <a:r>
              <a:rPr kumimoji="1" lang="zh-CN" altLang="en-US" sz="2000" dirty="0">
                <a:solidFill>
                  <a:schemeClr val="bg1"/>
                </a:solidFill>
                <a:latin typeface="+mj-ea"/>
                <a:ea typeface="+mj-ea"/>
              </a:rPr>
              <a:t>数据报（或分组）</a:t>
            </a:r>
          </a:p>
        </p:txBody>
      </p:sp>
    </p:spTree>
    <p:extLst>
      <p:ext uri="{BB962C8B-B14F-4D97-AF65-F5344CB8AC3E}">
        <p14:creationId xmlns:p14="http://schemas.microsoft.com/office/powerpoint/2010/main" val="64706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1000"/>
                                        <p:tgtEl>
                                          <p:spTgt spid="48"/>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8" name="AutoShape 29"/>
          <p:cNvSpPr>
            <a:spLocks noChangeArrowheads="1"/>
          </p:cNvSpPr>
          <p:nvPr/>
        </p:nvSpPr>
        <p:spPr bwMode="auto">
          <a:xfrm flipV="1">
            <a:off x="2306635" y="4360802"/>
            <a:ext cx="227013" cy="588963"/>
          </a:xfrm>
          <a:prstGeom prst="upArrow">
            <a:avLst>
              <a:gd name="adj1" fmla="val 50000"/>
              <a:gd name="adj2" fmla="val 45968"/>
            </a:avLst>
          </a:prstGeom>
          <a:solidFill>
            <a:srgbClr val="FF0000"/>
          </a:solidFill>
          <a:ln w="12700">
            <a:solidFill>
              <a:schemeClr val="tx1"/>
            </a:solidFill>
            <a:miter lim="800000"/>
            <a:headEnd/>
            <a:tailEnd/>
          </a:ln>
          <a:effectLst/>
        </p:spPr>
        <p:txBody>
          <a:bodyPr vert="eaVert" wrap="none" anchor="ctr"/>
          <a:lstStyle/>
          <a:p>
            <a:endParaRPr lang="zh-CN" altLang="en-US"/>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0" name="Text Box 31"/>
          <p:cNvSpPr txBox="1">
            <a:spLocks noChangeArrowheads="1"/>
          </p:cNvSpPr>
          <p:nvPr/>
        </p:nvSpPr>
        <p:spPr bwMode="auto">
          <a:xfrm>
            <a:off x="3386931" y="3968690"/>
            <a:ext cx="5264150" cy="400110"/>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en-US" altLang="zh-CN" sz="2000" dirty="0">
                <a:solidFill>
                  <a:schemeClr val="bg1"/>
                </a:solidFill>
                <a:latin typeface="+mj-ea"/>
                <a:ea typeface="+mj-ea"/>
              </a:rPr>
              <a:t>IP </a:t>
            </a:r>
            <a:r>
              <a:rPr kumimoji="1" lang="zh-CN" altLang="en-US" sz="2000" dirty="0">
                <a:solidFill>
                  <a:schemeClr val="bg1"/>
                </a:solidFill>
                <a:latin typeface="+mj-ea"/>
                <a:ea typeface="+mj-ea"/>
              </a:rPr>
              <a:t>数据报再传送到数据链路层</a:t>
            </a:r>
          </a:p>
        </p:txBody>
      </p:sp>
      <p:sp>
        <p:nvSpPr>
          <p:cNvPr id="51" name="Text Box 32"/>
          <p:cNvSpPr txBox="1">
            <a:spLocks noChangeArrowheads="1"/>
          </p:cNvSpPr>
          <p:nvPr/>
        </p:nvSpPr>
        <p:spPr bwMode="auto">
          <a:xfrm>
            <a:off x="3386931" y="4629884"/>
            <a:ext cx="5264150" cy="400110"/>
          </a:xfrm>
          <a:prstGeom prst="rect">
            <a:avLst/>
          </a:prstGeom>
          <a:solidFill>
            <a:schemeClr val="accent5"/>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加上链路层首部和尾部，成为数据链路层帧</a:t>
            </a:r>
          </a:p>
        </p:txBody>
      </p:sp>
    </p:spTree>
    <p:extLst>
      <p:ext uri="{BB962C8B-B14F-4D97-AF65-F5344CB8AC3E}">
        <p14:creationId xmlns:p14="http://schemas.microsoft.com/office/powerpoint/2010/main" val="249399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1000"/>
                                        <p:tgtEl>
                                          <p:spTgt spid="48"/>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因特网与连接的主机</a:t>
            </a:r>
          </a:p>
        </p:txBody>
      </p:sp>
      <p:sp>
        <p:nvSpPr>
          <p:cNvPr id="158" name="矩形 157"/>
          <p:cNvSpPr/>
          <p:nvPr/>
        </p:nvSpPr>
        <p:spPr>
          <a:xfrm>
            <a:off x="9525" y="857614"/>
            <a:ext cx="1025525" cy="6001974"/>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59" name="矩形 158"/>
          <p:cNvSpPr/>
          <p:nvPr/>
        </p:nvSpPr>
        <p:spPr>
          <a:xfrm>
            <a:off x="1035050" y="6706395"/>
            <a:ext cx="11142270" cy="153194"/>
          </a:xfrm>
          <a:prstGeom prst="rect">
            <a:avLst/>
          </a:prstGeom>
          <a:solidFill>
            <a:srgbClr val="F69200">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79" name="Line 4"/>
          <p:cNvSpPr>
            <a:spLocks noChangeShapeType="1"/>
          </p:cNvSpPr>
          <p:nvPr/>
        </p:nvSpPr>
        <p:spPr bwMode="auto">
          <a:xfrm flipH="1" flipV="1">
            <a:off x="3082227" y="3714524"/>
            <a:ext cx="1416748" cy="0"/>
          </a:xfrm>
          <a:prstGeom prst="line">
            <a:avLst/>
          </a:prstGeom>
          <a:noFill/>
          <a:ln w="19050">
            <a:solidFill>
              <a:schemeClr val="tx1"/>
            </a:solidFill>
            <a:round/>
            <a:headEnd/>
            <a:tailEnd/>
          </a:ln>
          <a:effectLst/>
        </p:spPr>
        <p:txBody>
          <a:bodyPr wrap="none" anchor="ctr"/>
          <a:lstStyle/>
          <a:p>
            <a:endParaRPr lang="zh-CN" altLang="en-US"/>
          </a:p>
        </p:txBody>
      </p:sp>
      <p:sp>
        <p:nvSpPr>
          <p:cNvPr id="180" name="Line 5"/>
          <p:cNvSpPr>
            <a:spLocks noChangeShapeType="1"/>
          </p:cNvSpPr>
          <p:nvPr/>
        </p:nvSpPr>
        <p:spPr bwMode="auto">
          <a:xfrm flipH="1">
            <a:off x="7013575" y="3742641"/>
            <a:ext cx="1292047" cy="1"/>
          </a:xfrm>
          <a:prstGeom prst="line">
            <a:avLst/>
          </a:prstGeom>
          <a:noFill/>
          <a:ln w="19050">
            <a:solidFill>
              <a:schemeClr val="tx1"/>
            </a:solidFill>
            <a:round/>
            <a:headEnd/>
            <a:tailEnd/>
          </a:ln>
          <a:effectLst/>
        </p:spPr>
        <p:txBody>
          <a:bodyPr wrap="none" anchor="ctr"/>
          <a:lstStyle/>
          <a:p>
            <a:endParaRPr lang="zh-CN" altLang="en-US"/>
          </a:p>
        </p:txBody>
      </p:sp>
      <p:sp>
        <p:nvSpPr>
          <p:cNvPr id="181" name="Line 6"/>
          <p:cNvSpPr>
            <a:spLocks noChangeShapeType="1"/>
          </p:cNvSpPr>
          <p:nvPr/>
        </p:nvSpPr>
        <p:spPr bwMode="auto">
          <a:xfrm flipH="1">
            <a:off x="6229770" y="2304991"/>
            <a:ext cx="751281" cy="1124803"/>
          </a:xfrm>
          <a:prstGeom prst="line">
            <a:avLst/>
          </a:prstGeom>
          <a:noFill/>
          <a:ln w="19050">
            <a:solidFill>
              <a:schemeClr val="tx1"/>
            </a:solidFill>
            <a:round/>
            <a:headEnd/>
            <a:tailEnd/>
          </a:ln>
          <a:effectLst/>
        </p:spPr>
        <p:txBody>
          <a:bodyPr wrap="none" anchor="ctr"/>
          <a:lstStyle/>
          <a:p>
            <a:endParaRPr lang="zh-CN" altLang="en-US"/>
          </a:p>
        </p:txBody>
      </p:sp>
      <p:sp>
        <p:nvSpPr>
          <p:cNvPr id="182" name="Line 7"/>
          <p:cNvSpPr>
            <a:spLocks noChangeShapeType="1"/>
          </p:cNvSpPr>
          <p:nvPr/>
        </p:nvSpPr>
        <p:spPr bwMode="auto">
          <a:xfrm flipH="1" flipV="1">
            <a:off x="6487974" y="4385243"/>
            <a:ext cx="986154" cy="1055460"/>
          </a:xfrm>
          <a:prstGeom prst="line">
            <a:avLst/>
          </a:prstGeom>
          <a:noFill/>
          <a:ln w="19050">
            <a:solidFill>
              <a:schemeClr val="tx1"/>
            </a:solidFill>
            <a:round/>
            <a:headEnd/>
            <a:tailEnd/>
          </a:ln>
          <a:effectLst/>
        </p:spPr>
        <p:txBody>
          <a:bodyPr wrap="none" anchor="ctr"/>
          <a:lstStyle/>
          <a:p>
            <a:endParaRPr lang="zh-CN" altLang="en-US"/>
          </a:p>
        </p:txBody>
      </p:sp>
      <p:sp>
        <p:nvSpPr>
          <p:cNvPr id="183" name="Line 8"/>
          <p:cNvSpPr>
            <a:spLocks noChangeShapeType="1"/>
          </p:cNvSpPr>
          <p:nvPr/>
        </p:nvSpPr>
        <p:spPr bwMode="auto">
          <a:xfrm>
            <a:off x="4294590" y="2304992"/>
            <a:ext cx="695724" cy="1124802"/>
          </a:xfrm>
          <a:prstGeom prst="line">
            <a:avLst/>
          </a:prstGeom>
          <a:noFill/>
          <a:ln w="19050">
            <a:solidFill>
              <a:schemeClr val="tx1"/>
            </a:solidFill>
            <a:round/>
            <a:headEnd/>
            <a:tailEnd/>
          </a:ln>
          <a:effectLst/>
        </p:spPr>
        <p:txBody>
          <a:bodyPr wrap="none" anchor="ctr"/>
          <a:lstStyle/>
          <a:p>
            <a:endParaRPr lang="zh-CN" altLang="en-US"/>
          </a:p>
        </p:txBody>
      </p:sp>
      <p:sp>
        <p:nvSpPr>
          <p:cNvPr id="184" name="Line 9"/>
          <p:cNvSpPr>
            <a:spLocks noChangeShapeType="1"/>
          </p:cNvSpPr>
          <p:nvPr/>
        </p:nvSpPr>
        <p:spPr bwMode="auto">
          <a:xfrm flipV="1">
            <a:off x="4328170" y="4267994"/>
            <a:ext cx="556964" cy="1172709"/>
          </a:xfrm>
          <a:prstGeom prst="line">
            <a:avLst/>
          </a:prstGeom>
          <a:noFill/>
          <a:ln w="19050">
            <a:solidFill>
              <a:schemeClr val="tx1"/>
            </a:solidFill>
            <a:round/>
            <a:headEnd/>
            <a:tailEnd/>
          </a:ln>
          <a:effectLst/>
        </p:spPr>
        <p:txBody>
          <a:bodyPr wrap="none" anchor="ctr"/>
          <a:lstStyle/>
          <a:p>
            <a:endParaRPr lang="zh-CN" altLang="en-US"/>
          </a:p>
        </p:txBody>
      </p:sp>
      <p:sp>
        <p:nvSpPr>
          <p:cNvPr id="192" name="Text Box 17"/>
          <p:cNvSpPr txBox="1">
            <a:spLocks noChangeArrowheads="1"/>
          </p:cNvSpPr>
          <p:nvPr/>
        </p:nvSpPr>
        <p:spPr bwMode="auto">
          <a:xfrm>
            <a:off x="2783065" y="1427768"/>
            <a:ext cx="1008609" cy="584775"/>
          </a:xfrm>
          <a:prstGeom prst="rect">
            <a:avLst/>
          </a:prstGeom>
          <a:noFill/>
          <a:ln w="9525">
            <a:noFill/>
            <a:miter lim="800000"/>
            <a:headEnd/>
            <a:tailEnd/>
          </a:ln>
          <a:effectLst/>
        </p:spPr>
        <p:txBody>
          <a:bodyPr wrap="none">
            <a:spAutoFit/>
          </a:bodyPr>
          <a:lstStyle/>
          <a:p>
            <a:r>
              <a:rPr kumimoji="1" lang="zh-CN" altLang="en-US" sz="3200" b="1" dirty="0">
                <a:latin typeface="Times New Roman" pitchFamily="18" charset="0"/>
                <a:ea typeface="黑体" pitchFamily="2" charset="-122"/>
              </a:rPr>
              <a:t>主机</a:t>
            </a:r>
          </a:p>
        </p:txBody>
      </p:sp>
      <p:grpSp>
        <p:nvGrpSpPr>
          <p:cNvPr id="196" name="组合 195"/>
          <p:cNvGrpSpPr/>
          <p:nvPr/>
        </p:nvGrpSpPr>
        <p:grpSpPr>
          <a:xfrm>
            <a:off x="3526339" y="5580486"/>
            <a:ext cx="921752" cy="585461"/>
            <a:chOff x="5173662" y="745331"/>
            <a:chExt cx="1679575" cy="1066800"/>
          </a:xfrm>
        </p:grpSpPr>
        <p:sp>
          <p:nvSpPr>
            <p:cNvPr id="19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1" name="组合 200"/>
          <p:cNvGrpSpPr/>
          <p:nvPr/>
        </p:nvGrpSpPr>
        <p:grpSpPr>
          <a:xfrm>
            <a:off x="7055329" y="5534388"/>
            <a:ext cx="1047780" cy="588025"/>
            <a:chOff x="4509044" y="740659"/>
            <a:chExt cx="1909218" cy="1071472"/>
          </a:xfrm>
        </p:grpSpPr>
        <p:sp>
          <p:nvSpPr>
            <p:cNvPr id="202" name="Freeform 16"/>
            <p:cNvSpPr>
              <a:spLocks noEditPoints="1"/>
            </p:cNvSpPr>
            <p:nvPr/>
          </p:nvSpPr>
          <p:spPr bwMode="auto">
            <a:xfrm>
              <a:off x="4509044" y="740659"/>
              <a:ext cx="403225" cy="1041399"/>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6" name="组合 205"/>
          <p:cNvGrpSpPr/>
          <p:nvPr/>
        </p:nvGrpSpPr>
        <p:grpSpPr>
          <a:xfrm>
            <a:off x="8398262" y="3401070"/>
            <a:ext cx="1000572" cy="616832"/>
            <a:chOff x="4595064" y="688168"/>
            <a:chExt cx="1823198" cy="1123963"/>
          </a:xfrm>
        </p:grpSpPr>
        <p:sp>
          <p:nvSpPr>
            <p:cNvPr id="207" name="Freeform 16"/>
            <p:cNvSpPr>
              <a:spLocks noEditPoints="1"/>
            </p:cNvSpPr>
            <p:nvPr/>
          </p:nvSpPr>
          <p:spPr bwMode="auto">
            <a:xfrm>
              <a:off x="4595064" y="688168"/>
              <a:ext cx="403225" cy="1041399"/>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1" name="组合 210"/>
          <p:cNvGrpSpPr/>
          <p:nvPr/>
        </p:nvGrpSpPr>
        <p:grpSpPr>
          <a:xfrm>
            <a:off x="6426348" y="1538734"/>
            <a:ext cx="1047780" cy="588025"/>
            <a:chOff x="4509044" y="740659"/>
            <a:chExt cx="1909218" cy="1071472"/>
          </a:xfrm>
        </p:grpSpPr>
        <p:sp>
          <p:nvSpPr>
            <p:cNvPr id="212" name="Freeform 16"/>
            <p:cNvSpPr>
              <a:spLocks noEditPoints="1"/>
            </p:cNvSpPr>
            <p:nvPr/>
          </p:nvSpPr>
          <p:spPr bwMode="auto">
            <a:xfrm>
              <a:off x="4509044" y="740659"/>
              <a:ext cx="403225" cy="1041399"/>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合 215"/>
          <p:cNvGrpSpPr/>
          <p:nvPr/>
        </p:nvGrpSpPr>
        <p:grpSpPr>
          <a:xfrm>
            <a:off x="3812805" y="1524794"/>
            <a:ext cx="921752" cy="585461"/>
            <a:chOff x="5173662" y="745331"/>
            <a:chExt cx="1679575" cy="1066800"/>
          </a:xfrm>
        </p:grpSpPr>
        <p:sp>
          <p:nvSpPr>
            <p:cNvPr id="21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20"/>
          <p:cNvGrpSpPr/>
          <p:nvPr/>
        </p:nvGrpSpPr>
        <p:grpSpPr>
          <a:xfrm>
            <a:off x="1989809" y="3394478"/>
            <a:ext cx="952435" cy="601688"/>
            <a:chOff x="5173662" y="715763"/>
            <a:chExt cx="1735485" cy="1096368"/>
          </a:xfrm>
        </p:grpSpPr>
        <p:sp>
          <p:nvSpPr>
            <p:cNvPr id="222" name="Freeform 16"/>
            <p:cNvSpPr>
              <a:spLocks noEditPoints="1"/>
            </p:cNvSpPr>
            <p:nvPr/>
          </p:nvSpPr>
          <p:spPr bwMode="auto">
            <a:xfrm>
              <a:off x="6505922" y="715763"/>
              <a:ext cx="403225" cy="1041399"/>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6" name="矩形 225"/>
          <p:cNvSpPr/>
          <p:nvPr/>
        </p:nvSpPr>
        <p:spPr>
          <a:xfrm>
            <a:off x="11204575" y="838994"/>
            <a:ext cx="1025525" cy="6001974"/>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45" name="Group 20"/>
          <p:cNvGrpSpPr>
            <a:grpSpLocks/>
          </p:cNvGrpSpPr>
          <p:nvPr/>
        </p:nvGrpSpPr>
        <p:grpSpPr bwMode="auto">
          <a:xfrm>
            <a:off x="3578431" y="2496815"/>
            <a:ext cx="3901355" cy="2648548"/>
            <a:chOff x="1680" y="240"/>
            <a:chExt cx="2529" cy="1270"/>
          </a:xfrm>
          <a:solidFill>
            <a:srgbClr val="1A8ABC"/>
          </a:solidFill>
        </p:grpSpPr>
        <p:sp>
          <p:nvSpPr>
            <p:cNvPr id="46" name="Oval 21"/>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a:p>
          </p:txBody>
        </p:sp>
        <p:sp>
          <p:nvSpPr>
            <p:cNvPr id="47" name="Oval 22"/>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a:p>
          </p:txBody>
        </p:sp>
        <p:sp>
          <p:nvSpPr>
            <p:cNvPr id="48" name="Oval 23"/>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a:p>
          </p:txBody>
        </p:sp>
        <p:sp>
          <p:nvSpPr>
            <p:cNvPr id="49" name="Oval 24"/>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a:p>
          </p:txBody>
        </p:sp>
        <p:sp>
          <p:nvSpPr>
            <p:cNvPr id="50" name="Oval 25"/>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a:p>
          </p:txBody>
        </p:sp>
        <p:sp>
          <p:nvSpPr>
            <p:cNvPr id="51" name="Oval 26"/>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a:p>
          </p:txBody>
        </p:sp>
        <p:sp>
          <p:nvSpPr>
            <p:cNvPr id="52" name="Oval 27"/>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a:p>
          </p:txBody>
        </p:sp>
        <p:sp>
          <p:nvSpPr>
            <p:cNvPr id="53" name="Oval 28"/>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a:p>
          </p:txBody>
        </p:sp>
        <p:sp>
          <p:nvSpPr>
            <p:cNvPr id="54" name="Oval 29"/>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a:p>
          </p:txBody>
        </p:sp>
      </p:grpSp>
      <p:sp>
        <p:nvSpPr>
          <p:cNvPr id="195" name="Text Box 20"/>
          <p:cNvSpPr txBox="1">
            <a:spLocks noChangeArrowheads="1"/>
          </p:cNvSpPr>
          <p:nvPr/>
        </p:nvSpPr>
        <p:spPr bwMode="auto">
          <a:xfrm>
            <a:off x="4885620" y="3548094"/>
            <a:ext cx="1420582" cy="584775"/>
          </a:xfrm>
          <a:prstGeom prst="rect">
            <a:avLst/>
          </a:prstGeom>
          <a:noFill/>
          <a:ln w="9525">
            <a:noFill/>
            <a:miter lim="800000"/>
            <a:headEnd/>
            <a:tailEnd/>
          </a:ln>
          <a:effectLst/>
        </p:spPr>
        <p:txBody>
          <a:bodyPr wrap="none">
            <a:spAutoFit/>
          </a:bodyPr>
          <a:lstStyle/>
          <a:p>
            <a:r>
              <a:rPr kumimoji="1" lang="zh-CN" altLang="en-US" sz="3200" b="1" dirty="0">
                <a:solidFill>
                  <a:schemeClr val="bg1"/>
                </a:solidFill>
                <a:latin typeface="+mj-ea"/>
                <a:ea typeface="+mj-ea"/>
              </a:rPr>
              <a:t>因特网</a:t>
            </a:r>
          </a:p>
        </p:txBody>
      </p:sp>
    </p:spTree>
    <p:extLst>
      <p:ext uri="{BB962C8B-B14F-4D97-AF65-F5344CB8AC3E}">
        <p14:creationId xmlns:p14="http://schemas.microsoft.com/office/powerpoint/2010/main" val="31280827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8" name="AutoShape 29"/>
          <p:cNvSpPr>
            <a:spLocks noChangeArrowheads="1"/>
          </p:cNvSpPr>
          <p:nvPr/>
        </p:nvSpPr>
        <p:spPr bwMode="auto">
          <a:xfrm flipV="1">
            <a:off x="2306635" y="4964906"/>
            <a:ext cx="227013" cy="588963"/>
          </a:xfrm>
          <a:prstGeom prst="upArrow">
            <a:avLst>
              <a:gd name="adj1" fmla="val 50000"/>
              <a:gd name="adj2" fmla="val 45968"/>
            </a:avLst>
          </a:prstGeom>
          <a:solidFill>
            <a:srgbClr val="FF0000"/>
          </a:solidFill>
          <a:ln w="12700">
            <a:solidFill>
              <a:schemeClr val="tx1"/>
            </a:solidFill>
            <a:miter lim="800000"/>
            <a:headEnd/>
            <a:tailEnd/>
          </a:ln>
          <a:effectLst/>
        </p:spPr>
        <p:txBody>
          <a:bodyPr vert="eaVert" wrap="none" anchor="ctr"/>
          <a:lstStyle/>
          <a:p>
            <a:endParaRPr lang="zh-CN" altLang="en-US"/>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0" name="Text Box 31"/>
          <p:cNvSpPr txBox="1">
            <a:spLocks noChangeArrowheads="1"/>
          </p:cNvSpPr>
          <p:nvPr/>
        </p:nvSpPr>
        <p:spPr bwMode="auto">
          <a:xfrm>
            <a:off x="3386931" y="4572794"/>
            <a:ext cx="5264150" cy="400110"/>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数据链路层帧再传送到物理层</a:t>
            </a:r>
          </a:p>
        </p:txBody>
      </p:sp>
      <p:sp>
        <p:nvSpPr>
          <p:cNvPr id="51" name="Text Box 32"/>
          <p:cNvSpPr txBox="1">
            <a:spLocks noChangeArrowheads="1"/>
          </p:cNvSpPr>
          <p:nvPr/>
        </p:nvSpPr>
        <p:spPr bwMode="auto">
          <a:xfrm>
            <a:off x="3386931" y="5233988"/>
            <a:ext cx="5264150" cy="400110"/>
          </a:xfrm>
          <a:prstGeom prst="rect">
            <a:avLst/>
          </a:prstGeom>
          <a:solidFill>
            <a:schemeClr val="accent5"/>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最下面的物理层把比特流传送到物理媒体</a:t>
            </a:r>
          </a:p>
        </p:txBody>
      </p:sp>
    </p:spTree>
    <p:extLst>
      <p:ext uri="{BB962C8B-B14F-4D97-AF65-F5344CB8AC3E}">
        <p14:creationId xmlns:p14="http://schemas.microsoft.com/office/powerpoint/2010/main" val="345989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1000"/>
                                        <p:tgtEl>
                                          <p:spTgt spid="48"/>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2" name="AutoShape 25"/>
          <p:cNvSpPr>
            <a:spLocks noChangeArrowheads="1"/>
          </p:cNvSpPr>
          <p:nvPr/>
        </p:nvSpPr>
        <p:spPr bwMode="auto">
          <a:xfrm flipV="1">
            <a:off x="2289175" y="5603081"/>
            <a:ext cx="395287"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w="12700">
            <a:solidFill>
              <a:schemeClr val="tx1"/>
            </a:solidFill>
            <a:miter lim="800000"/>
            <a:headEnd/>
            <a:tailEnd/>
          </a:ln>
          <a:effectLst/>
        </p:spPr>
        <p:txBody>
          <a:bodyPr wrap="none" anchor="ctr"/>
          <a:lstStyle/>
          <a:p>
            <a:endParaRPr lang="zh-CN" altLang="en-US"/>
          </a:p>
        </p:txBody>
      </p:sp>
      <p:sp>
        <p:nvSpPr>
          <p:cNvPr id="53" name="Text Box 26"/>
          <p:cNvSpPr txBox="1">
            <a:spLocks noChangeArrowheads="1"/>
          </p:cNvSpPr>
          <p:nvPr/>
        </p:nvSpPr>
        <p:spPr bwMode="auto">
          <a:xfrm>
            <a:off x="5443537" y="5699919"/>
            <a:ext cx="1708150" cy="396875"/>
          </a:xfrm>
          <a:prstGeom prst="rect">
            <a:avLst/>
          </a:prstGeom>
          <a:noFill/>
          <a:ln w="12700">
            <a:noFill/>
            <a:miter lim="800000"/>
            <a:headEnd/>
            <a:tailEnd/>
          </a:ln>
          <a:effectLst/>
        </p:spPr>
        <p:txBody>
          <a:bodyPr wrap="none">
            <a:spAutoFit/>
          </a:bodyPr>
          <a:lstStyle/>
          <a:p>
            <a:pPr defTabSz="762000" eaLnBrk="0" hangingPunct="0"/>
            <a:r>
              <a:rPr kumimoji="1" lang="zh-CN" altLang="en-US" sz="2000">
                <a:solidFill>
                  <a:srgbClr val="333399"/>
                </a:solidFill>
                <a:latin typeface="黑体" pitchFamily="2" charset="-122"/>
                <a:ea typeface="黑体" pitchFamily="2" charset="-122"/>
              </a:rPr>
              <a:t>物理传输媒体</a:t>
            </a:r>
          </a:p>
        </p:txBody>
      </p:sp>
      <p:sp>
        <p:nvSpPr>
          <p:cNvPr id="54" name="AutoShape 27"/>
          <p:cNvSpPr>
            <a:spLocks noChangeArrowheads="1"/>
          </p:cNvSpPr>
          <p:nvPr/>
        </p:nvSpPr>
        <p:spPr bwMode="auto">
          <a:xfrm rot="5400000">
            <a:off x="4847432" y="5699125"/>
            <a:ext cx="290510" cy="393700"/>
          </a:xfrm>
          <a:prstGeom prst="upArrow">
            <a:avLst>
              <a:gd name="adj1" fmla="val 50000"/>
              <a:gd name="adj2" fmla="val 54867"/>
            </a:avLst>
          </a:prstGeom>
          <a:solidFill>
            <a:srgbClr val="FF0000"/>
          </a:solidFill>
          <a:ln w="12700">
            <a:solidFill>
              <a:schemeClr val="tx1"/>
            </a:solidFill>
            <a:miter lim="800000"/>
            <a:headEnd/>
            <a:tailEnd/>
          </a:ln>
          <a:effectLst/>
        </p:spPr>
        <p:txBody>
          <a:bodyPr vert="eaVert" wrap="none" anchor="ctr"/>
          <a:lstStyle/>
          <a:p>
            <a:endParaRPr lang="zh-CN" altLang="en-US"/>
          </a:p>
        </p:txBody>
      </p:sp>
      <p:sp>
        <p:nvSpPr>
          <p:cNvPr id="55" name="AutoShape 28"/>
          <p:cNvSpPr>
            <a:spLocks noChangeArrowheads="1"/>
          </p:cNvSpPr>
          <p:nvPr/>
        </p:nvSpPr>
        <p:spPr bwMode="auto">
          <a:xfrm rot="5400000">
            <a:off x="7584281" y="5648327"/>
            <a:ext cx="290511" cy="393700"/>
          </a:xfrm>
          <a:prstGeom prst="upArrow">
            <a:avLst>
              <a:gd name="adj1" fmla="val 50000"/>
              <a:gd name="adj2" fmla="val 54867"/>
            </a:avLst>
          </a:prstGeom>
          <a:solidFill>
            <a:srgbClr val="FF0000"/>
          </a:solidFill>
          <a:ln w="12700">
            <a:solidFill>
              <a:schemeClr val="tx1"/>
            </a:solidFill>
            <a:miter lim="800000"/>
            <a:headEnd/>
            <a:tailEnd/>
          </a:ln>
          <a:effectLst/>
        </p:spPr>
        <p:txBody>
          <a:bodyPr vert="eaVert" wrap="none" anchor="ctr"/>
          <a:lstStyle/>
          <a:p>
            <a:endParaRPr lang="zh-CN" altLang="en-US"/>
          </a:p>
        </p:txBody>
      </p:sp>
      <p:grpSp>
        <p:nvGrpSpPr>
          <p:cNvPr id="56" name="Group 34"/>
          <p:cNvGrpSpPr>
            <a:grpSpLocks/>
          </p:cNvGrpSpPr>
          <p:nvPr/>
        </p:nvGrpSpPr>
        <p:grpSpPr bwMode="auto">
          <a:xfrm>
            <a:off x="3211512" y="5831681"/>
            <a:ext cx="1066800" cy="139700"/>
            <a:chOff x="1344" y="912"/>
            <a:chExt cx="672" cy="96"/>
          </a:xfrm>
          <a:solidFill>
            <a:schemeClr val="bg1"/>
          </a:solidFill>
        </p:grpSpPr>
        <p:sp>
          <p:nvSpPr>
            <p:cNvPr id="5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p:spPr>
          <p:txBody>
            <a:bodyPr/>
            <a:lstStyle/>
            <a:p>
              <a:endParaRPr lang="zh-CN" altLang="en-US"/>
            </a:p>
          </p:txBody>
        </p:sp>
        <p:sp>
          <p:nvSpPr>
            <p:cNvPr id="58" name="Freeform 36"/>
            <p:cNvSpPr>
              <a:spLocks/>
            </p:cNvSpPr>
            <p:nvPr/>
          </p:nvSpPr>
          <p:spPr bwMode="auto">
            <a:xfrm>
              <a:off x="1392" y="912"/>
              <a:ext cx="576" cy="96"/>
            </a:xfrm>
            <a:custGeom>
              <a:avLst/>
              <a:gdLst/>
              <a:ahLst/>
              <a:cxnLst>
                <a:cxn ang="0">
                  <a:pos x="0" y="96"/>
                </a:cxn>
                <a:cxn ang="0">
                  <a:pos x="0" y="0"/>
                </a:cxn>
                <a:cxn ang="0">
                  <a:pos x="192" y="0"/>
                </a:cxn>
                <a:cxn ang="0">
                  <a:pos x="192" y="192"/>
                </a:cxn>
                <a:cxn ang="0">
                  <a:pos x="288" y="192"/>
                </a:cxn>
                <a:cxn ang="0">
                  <a:pos x="288" y="0"/>
                </a:cxn>
                <a:cxn ang="0">
                  <a:pos x="336" y="0"/>
                </a:cxn>
                <a:cxn ang="0">
                  <a:pos x="336" y="192"/>
                </a:cxn>
                <a:cxn ang="0">
                  <a:pos x="480" y="192"/>
                </a:cxn>
                <a:cxn ang="0">
                  <a:pos x="480" y="0"/>
                </a:cxn>
                <a:cxn ang="0">
                  <a:pos x="576" y="0"/>
                </a:cxn>
                <a:cxn ang="0">
                  <a:pos x="576" y="96"/>
                </a:cxn>
                <a:cxn ang="0">
                  <a:pos x="0" y="96"/>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p:spPr>
          <p:txBody>
            <a:bodyPr/>
            <a:lstStyle/>
            <a:p>
              <a:endParaRPr lang="zh-CN" altLang="en-US"/>
            </a:p>
          </p:txBody>
        </p:sp>
      </p:grpSp>
      <p:grpSp>
        <p:nvGrpSpPr>
          <p:cNvPr id="59" name="Group 37"/>
          <p:cNvGrpSpPr>
            <a:grpSpLocks/>
          </p:cNvGrpSpPr>
          <p:nvPr/>
        </p:nvGrpSpPr>
        <p:grpSpPr bwMode="auto">
          <a:xfrm>
            <a:off x="8193087" y="5830094"/>
            <a:ext cx="1066800" cy="142875"/>
            <a:chOff x="4158" y="3753"/>
            <a:chExt cx="672" cy="90"/>
          </a:xfrm>
          <a:solidFill>
            <a:schemeClr val="bg1"/>
          </a:solidFill>
        </p:grpSpPr>
        <p:sp>
          <p:nvSpPr>
            <p:cNvPr id="6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p:spPr>
          <p:txBody>
            <a:bodyPr/>
            <a:lstStyle/>
            <a:p>
              <a:endParaRPr lang="zh-CN" altLang="en-US"/>
            </a:p>
          </p:txBody>
        </p:sp>
        <p:sp>
          <p:nvSpPr>
            <p:cNvPr id="61" name="Freeform 39"/>
            <p:cNvSpPr>
              <a:spLocks/>
            </p:cNvSpPr>
            <p:nvPr/>
          </p:nvSpPr>
          <p:spPr bwMode="auto">
            <a:xfrm>
              <a:off x="4209" y="3753"/>
              <a:ext cx="576" cy="90"/>
            </a:xfrm>
            <a:custGeom>
              <a:avLst/>
              <a:gdLst/>
              <a:ahLst/>
              <a:cxnLst>
                <a:cxn ang="0">
                  <a:pos x="0" y="51"/>
                </a:cxn>
                <a:cxn ang="0">
                  <a:pos x="0" y="3"/>
                </a:cxn>
                <a:cxn ang="0">
                  <a:pos x="135" y="3"/>
                </a:cxn>
                <a:cxn ang="0">
                  <a:pos x="138" y="99"/>
                </a:cxn>
                <a:cxn ang="0">
                  <a:pos x="264" y="98"/>
                </a:cxn>
                <a:cxn ang="0">
                  <a:pos x="264" y="0"/>
                </a:cxn>
                <a:cxn ang="0">
                  <a:pos x="426" y="0"/>
                </a:cxn>
                <a:cxn ang="0">
                  <a:pos x="426" y="99"/>
                </a:cxn>
                <a:cxn ang="0">
                  <a:pos x="480" y="99"/>
                </a:cxn>
                <a:cxn ang="0">
                  <a:pos x="480" y="3"/>
                </a:cxn>
                <a:cxn ang="0">
                  <a:pos x="576" y="3"/>
                </a:cxn>
                <a:cxn ang="0">
                  <a:pos x="576" y="51"/>
                </a:cxn>
                <a:cxn ang="0">
                  <a:pos x="0" y="51"/>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p:spPr>
          <p:txBody>
            <a:bodyPr/>
            <a:lstStyle/>
            <a:p>
              <a:endParaRPr lang="zh-CN" altLang="en-US"/>
            </a:p>
          </p:txBody>
        </p:sp>
      </p:grpSp>
      <p:sp>
        <p:nvSpPr>
          <p:cNvPr id="62" name="Text Box 40"/>
          <p:cNvSpPr txBox="1">
            <a:spLocks noChangeArrowheads="1"/>
          </p:cNvSpPr>
          <p:nvPr/>
        </p:nvSpPr>
        <p:spPr bwMode="auto">
          <a:xfrm>
            <a:off x="3432175" y="4669631"/>
            <a:ext cx="5486400" cy="707886"/>
          </a:xfrm>
          <a:prstGeom prst="rect">
            <a:avLst/>
          </a:prstGeom>
          <a:solidFill>
            <a:schemeClr val="accent6"/>
          </a:solidFill>
          <a:ln w="12700">
            <a:noFill/>
            <a:miter lim="800000"/>
            <a:headEnd/>
            <a:tailEnd/>
          </a:ln>
          <a:effectLst/>
        </p:spPr>
        <p:txBody>
          <a:bodyPr wrap="square">
            <a:spAutoFit/>
          </a:bodyPr>
          <a:lstStyle/>
          <a:p>
            <a:pPr algn="ctr" defTabSz="762000" eaLnBrk="0" hangingPunct="0"/>
            <a:r>
              <a:rPr kumimoji="1" lang="zh-CN" altLang="en-US" sz="2000" dirty="0">
                <a:solidFill>
                  <a:schemeClr val="bg1"/>
                </a:solidFill>
                <a:latin typeface="+mj-ea"/>
                <a:ea typeface="+mj-ea"/>
              </a:rPr>
              <a:t>电信号（或光信号）在物理媒体中传播</a:t>
            </a:r>
          </a:p>
          <a:p>
            <a:pPr algn="ctr" defTabSz="762000" eaLnBrk="0" hangingPunct="0"/>
            <a:r>
              <a:rPr kumimoji="1" lang="zh-CN" altLang="en-US" sz="2000" dirty="0">
                <a:solidFill>
                  <a:schemeClr val="bg1"/>
                </a:solidFill>
                <a:latin typeface="+mj-ea"/>
                <a:ea typeface="+mj-ea"/>
              </a:rPr>
              <a:t>从发送端物理层传送到接收端物理层</a:t>
            </a:r>
          </a:p>
        </p:txBody>
      </p:sp>
      <p:sp>
        <p:nvSpPr>
          <p:cNvPr id="63" name="AutoShape 42"/>
          <p:cNvSpPr>
            <a:spLocks noChangeArrowheads="1"/>
          </p:cNvSpPr>
          <p:nvPr/>
        </p:nvSpPr>
        <p:spPr bwMode="auto">
          <a:xfrm rot="5400000" flipH="1">
            <a:off x="9663906" y="5551487"/>
            <a:ext cx="431800" cy="39528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w="12700">
            <a:solidFill>
              <a:schemeClr val="tx1"/>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72348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left)">
                                      <p:cBhvr>
                                        <p:cTn id="18" dur="500"/>
                                        <p:tgtEl>
                                          <p:spTgt spid="55"/>
                                        </p:tgtEl>
                                      </p:cBhvr>
                                    </p:animEffec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59"/>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55" grpId="0" animBg="1"/>
      <p:bldP spid="6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2" name="Text Box 30"/>
          <p:cNvSpPr txBox="1">
            <a:spLocks noChangeArrowheads="1"/>
          </p:cNvSpPr>
          <p:nvPr/>
        </p:nvSpPr>
        <p:spPr bwMode="auto">
          <a:xfrm>
            <a:off x="4422775" y="5086290"/>
            <a:ext cx="4801314" cy="400110"/>
          </a:xfrm>
          <a:prstGeom prst="rect">
            <a:avLst/>
          </a:prstGeom>
          <a:solidFill>
            <a:schemeClr val="accent5"/>
          </a:solidFill>
          <a:ln w="12700">
            <a:noFill/>
            <a:miter lim="800000"/>
            <a:headEnd type="none" w="sm" len="lg"/>
            <a:tailEnd type="none" w="sm" len="lg"/>
          </a:ln>
          <a:effectLst/>
        </p:spPr>
        <p:txBody>
          <a:bodyPr wrap="none">
            <a:spAutoFit/>
          </a:bodyPr>
          <a:lstStyle/>
          <a:p>
            <a:pPr defTabSz="762000" eaLnBrk="0" hangingPunct="0"/>
            <a:r>
              <a:rPr kumimoji="1" lang="zh-CN" altLang="en-US" sz="2000" dirty="0">
                <a:solidFill>
                  <a:schemeClr val="bg1"/>
                </a:solidFill>
                <a:latin typeface="+mj-ea"/>
                <a:ea typeface="+mj-ea"/>
              </a:rPr>
              <a:t>物理层接收到比特流，上交给数据链路层</a:t>
            </a:r>
          </a:p>
        </p:txBody>
      </p:sp>
      <p:sp>
        <p:nvSpPr>
          <p:cNvPr id="53" name="AutoShape 31"/>
          <p:cNvSpPr>
            <a:spLocks noChangeArrowheads="1"/>
          </p:cNvSpPr>
          <p:nvPr/>
        </p:nvSpPr>
        <p:spPr bwMode="auto">
          <a:xfrm rot="10800000" flipV="1">
            <a:off x="9958387" y="5005386"/>
            <a:ext cx="228601" cy="481013"/>
          </a:xfrm>
          <a:prstGeom prst="upArrow">
            <a:avLst>
              <a:gd name="adj1" fmla="val 50000"/>
              <a:gd name="adj2" fmla="val 50403"/>
            </a:avLst>
          </a:prstGeom>
          <a:solidFill>
            <a:srgbClr val="FF0000"/>
          </a:solidFill>
          <a:ln w="12700">
            <a:solidFill>
              <a:schemeClr val="tx1"/>
            </a:solidFill>
            <a:miter lim="800000"/>
            <a:headEnd/>
            <a:tailEnd/>
          </a:ln>
          <a:effectLst/>
        </p:spPr>
        <p:txBody>
          <a:bodyPr vert="eaVert" wrap="none" anchor="ctr"/>
          <a:lstStyle/>
          <a:p>
            <a:endParaRPr lang="zh-CN" altLang="en-US"/>
          </a:p>
        </p:txBody>
      </p:sp>
    </p:spTree>
    <p:extLst>
      <p:ext uri="{BB962C8B-B14F-4D97-AF65-F5344CB8AC3E}">
        <p14:creationId xmlns:p14="http://schemas.microsoft.com/office/powerpoint/2010/main" val="672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2" name="Text Box 30"/>
          <p:cNvSpPr txBox="1">
            <a:spLocks noChangeArrowheads="1"/>
          </p:cNvSpPr>
          <p:nvPr/>
        </p:nvSpPr>
        <p:spPr bwMode="auto">
          <a:xfrm>
            <a:off x="3279775" y="4425892"/>
            <a:ext cx="6019800" cy="707886"/>
          </a:xfrm>
          <a:prstGeom prst="rect">
            <a:avLst/>
          </a:prstGeom>
          <a:solidFill>
            <a:schemeClr val="accent5"/>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数据链路层剥去帧首部和帧尾部取出数据部分，上交给网络层</a:t>
            </a:r>
          </a:p>
        </p:txBody>
      </p:sp>
      <p:sp>
        <p:nvSpPr>
          <p:cNvPr id="53" name="AutoShape 31"/>
          <p:cNvSpPr>
            <a:spLocks noChangeArrowheads="1"/>
          </p:cNvSpPr>
          <p:nvPr/>
        </p:nvSpPr>
        <p:spPr bwMode="auto">
          <a:xfrm rot="10800000" flipV="1">
            <a:off x="9958387" y="4420394"/>
            <a:ext cx="228601" cy="481013"/>
          </a:xfrm>
          <a:prstGeom prst="upArrow">
            <a:avLst>
              <a:gd name="adj1" fmla="val 50000"/>
              <a:gd name="adj2" fmla="val 50403"/>
            </a:avLst>
          </a:prstGeom>
          <a:solidFill>
            <a:srgbClr val="FF0000"/>
          </a:solidFill>
          <a:ln w="12700">
            <a:solidFill>
              <a:schemeClr val="tx1"/>
            </a:solidFill>
            <a:miter lim="800000"/>
            <a:headEnd/>
            <a:tailEnd/>
          </a:ln>
          <a:effectLst/>
        </p:spPr>
        <p:txBody>
          <a:bodyPr vert="eaVert" wrap="none" anchor="ctr"/>
          <a:lstStyle/>
          <a:p>
            <a:endParaRPr lang="zh-CN" altLang="en-US"/>
          </a:p>
        </p:txBody>
      </p:sp>
    </p:spTree>
    <p:extLst>
      <p:ext uri="{BB962C8B-B14F-4D97-AF65-F5344CB8AC3E}">
        <p14:creationId xmlns:p14="http://schemas.microsoft.com/office/powerpoint/2010/main" val="13429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2" name="Text Box 30"/>
          <p:cNvSpPr txBox="1">
            <a:spLocks noChangeArrowheads="1"/>
          </p:cNvSpPr>
          <p:nvPr/>
        </p:nvSpPr>
        <p:spPr bwMode="auto">
          <a:xfrm>
            <a:off x="3355975" y="3816293"/>
            <a:ext cx="5832793" cy="400110"/>
          </a:xfrm>
          <a:prstGeom prst="rect">
            <a:avLst/>
          </a:prstGeom>
          <a:solidFill>
            <a:schemeClr val="accent5"/>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网络层剥去首部，取出数据部分上交给运输层</a:t>
            </a:r>
          </a:p>
        </p:txBody>
      </p:sp>
      <p:sp>
        <p:nvSpPr>
          <p:cNvPr id="53" name="AutoShape 31"/>
          <p:cNvSpPr>
            <a:spLocks noChangeArrowheads="1"/>
          </p:cNvSpPr>
          <p:nvPr/>
        </p:nvSpPr>
        <p:spPr bwMode="auto">
          <a:xfrm rot="10800000" flipV="1">
            <a:off x="9958387" y="3810795"/>
            <a:ext cx="228601" cy="481013"/>
          </a:xfrm>
          <a:prstGeom prst="upArrow">
            <a:avLst>
              <a:gd name="adj1" fmla="val 50000"/>
              <a:gd name="adj2" fmla="val 50403"/>
            </a:avLst>
          </a:prstGeom>
          <a:solidFill>
            <a:srgbClr val="FF0000"/>
          </a:solidFill>
          <a:ln w="12700">
            <a:solidFill>
              <a:schemeClr val="tx1"/>
            </a:solidFill>
            <a:miter lim="800000"/>
            <a:headEnd/>
            <a:tailEnd/>
          </a:ln>
          <a:effectLst/>
        </p:spPr>
        <p:txBody>
          <a:bodyPr vert="eaVert" wrap="none" anchor="ctr"/>
          <a:lstStyle/>
          <a:p>
            <a:endParaRPr lang="zh-CN" altLang="en-US"/>
          </a:p>
        </p:txBody>
      </p:sp>
    </p:spTree>
    <p:extLst>
      <p:ext uri="{BB962C8B-B14F-4D97-AF65-F5344CB8AC3E}">
        <p14:creationId xmlns:p14="http://schemas.microsoft.com/office/powerpoint/2010/main" val="68077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2" name="Text Box 30"/>
          <p:cNvSpPr txBox="1">
            <a:spLocks noChangeArrowheads="1"/>
          </p:cNvSpPr>
          <p:nvPr/>
        </p:nvSpPr>
        <p:spPr bwMode="auto">
          <a:xfrm>
            <a:off x="3279775" y="3282893"/>
            <a:ext cx="5908993" cy="400110"/>
          </a:xfrm>
          <a:prstGeom prst="rect">
            <a:avLst/>
          </a:prstGeom>
          <a:solidFill>
            <a:schemeClr val="accent5"/>
          </a:solidFill>
          <a:ln w="12700">
            <a:noFill/>
            <a:miter lim="800000"/>
            <a:headEnd type="none" w="sm" len="lg"/>
            <a:tailEnd type="none" w="sm" len="lg"/>
          </a:ln>
          <a:effectLst/>
        </p:spPr>
        <p:txBody>
          <a:bodyPr wrap="square">
            <a:spAutoFit/>
          </a:bodyPr>
          <a:lstStyle/>
          <a:p>
            <a:pPr algn="r" defTabSz="762000" eaLnBrk="0" hangingPunct="0"/>
            <a:r>
              <a:rPr kumimoji="1" lang="zh-CN" altLang="en-US" sz="2000" dirty="0">
                <a:solidFill>
                  <a:schemeClr val="bg1"/>
                </a:solidFill>
                <a:latin typeface="+mj-ea"/>
                <a:ea typeface="+mj-ea"/>
              </a:rPr>
              <a:t>运输层剥去首部，取出数据部分上交给应用层</a:t>
            </a:r>
          </a:p>
        </p:txBody>
      </p:sp>
      <p:sp>
        <p:nvSpPr>
          <p:cNvPr id="53" name="AutoShape 31"/>
          <p:cNvSpPr>
            <a:spLocks noChangeArrowheads="1"/>
          </p:cNvSpPr>
          <p:nvPr/>
        </p:nvSpPr>
        <p:spPr bwMode="auto">
          <a:xfrm rot="10800000" flipV="1">
            <a:off x="9958387" y="3277395"/>
            <a:ext cx="228601" cy="481013"/>
          </a:xfrm>
          <a:prstGeom prst="upArrow">
            <a:avLst>
              <a:gd name="adj1" fmla="val 50000"/>
              <a:gd name="adj2" fmla="val 50403"/>
            </a:avLst>
          </a:prstGeom>
          <a:solidFill>
            <a:srgbClr val="FF0000"/>
          </a:solidFill>
          <a:ln w="12700">
            <a:solidFill>
              <a:schemeClr val="tx1"/>
            </a:solidFill>
            <a:miter lim="800000"/>
            <a:headEnd/>
            <a:tailEnd/>
          </a:ln>
          <a:effectLst/>
        </p:spPr>
        <p:txBody>
          <a:bodyPr vert="eaVert" wrap="none" anchor="ctr"/>
          <a:lstStyle/>
          <a:p>
            <a:endParaRPr lang="zh-CN" altLang="en-US"/>
          </a:p>
        </p:txBody>
      </p:sp>
    </p:spTree>
    <p:extLst>
      <p:ext uri="{BB962C8B-B14F-4D97-AF65-F5344CB8AC3E}">
        <p14:creationId xmlns:p14="http://schemas.microsoft.com/office/powerpoint/2010/main" val="345391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2" name="Text Box 30"/>
          <p:cNvSpPr txBox="1">
            <a:spLocks noChangeArrowheads="1"/>
          </p:cNvSpPr>
          <p:nvPr/>
        </p:nvSpPr>
        <p:spPr bwMode="auto">
          <a:xfrm>
            <a:off x="3279775" y="2801879"/>
            <a:ext cx="6096000" cy="400110"/>
          </a:xfrm>
          <a:prstGeom prst="rect">
            <a:avLst/>
          </a:prstGeom>
          <a:solidFill>
            <a:schemeClr val="accent5"/>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应用层剥去首部，取出应用程序数据上交给应用进程</a:t>
            </a:r>
          </a:p>
        </p:txBody>
      </p:sp>
      <p:sp>
        <p:nvSpPr>
          <p:cNvPr id="53" name="AutoShape 31"/>
          <p:cNvSpPr>
            <a:spLocks noChangeArrowheads="1"/>
          </p:cNvSpPr>
          <p:nvPr/>
        </p:nvSpPr>
        <p:spPr bwMode="auto">
          <a:xfrm rot="10800000" flipV="1">
            <a:off x="9909175" y="2796381"/>
            <a:ext cx="228601" cy="481013"/>
          </a:xfrm>
          <a:prstGeom prst="upArrow">
            <a:avLst>
              <a:gd name="adj1" fmla="val 50000"/>
              <a:gd name="adj2" fmla="val 50403"/>
            </a:avLst>
          </a:prstGeom>
          <a:solidFill>
            <a:srgbClr val="FF0000"/>
          </a:solidFill>
          <a:ln w="12700">
            <a:solidFill>
              <a:schemeClr val="tx1"/>
            </a:solidFill>
            <a:miter lim="800000"/>
            <a:headEnd/>
            <a:tailEnd/>
          </a:ln>
          <a:effectLst/>
        </p:spPr>
        <p:txBody>
          <a:bodyPr vert="eaVert" wrap="none" anchor="ctr"/>
          <a:lstStyle/>
          <a:p>
            <a:endParaRPr lang="zh-CN" altLang="en-US"/>
          </a:p>
        </p:txBody>
      </p:sp>
    </p:spTree>
    <p:extLst>
      <p:ext uri="{BB962C8B-B14F-4D97-AF65-F5344CB8AC3E}">
        <p14:creationId xmlns:p14="http://schemas.microsoft.com/office/powerpoint/2010/main" val="195801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2" name="Text Box 30"/>
          <p:cNvSpPr txBox="1">
            <a:spLocks noChangeArrowheads="1"/>
          </p:cNvSpPr>
          <p:nvPr/>
        </p:nvSpPr>
        <p:spPr bwMode="auto">
          <a:xfrm>
            <a:off x="6953250" y="2105819"/>
            <a:ext cx="1981200" cy="1015663"/>
          </a:xfrm>
          <a:prstGeom prst="rect">
            <a:avLst/>
          </a:prstGeom>
          <a:solidFill>
            <a:srgbClr val="FF0000"/>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我收到了 </a:t>
            </a:r>
            <a:r>
              <a:rPr kumimoji="1" lang="en-US" altLang="zh-CN" sz="2000" dirty="0">
                <a:solidFill>
                  <a:schemeClr val="bg1"/>
                </a:solidFill>
                <a:latin typeface="+mj-ea"/>
                <a:ea typeface="+mj-ea"/>
              </a:rPr>
              <a:t>AP1 </a:t>
            </a:r>
            <a:r>
              <a:rPr kumimoji="1" lang="zh-CN" altLang="en-US" sz="2000" dirty="0">
                <a:solidFill>
                  <a:schemeClr val="bg1"/>
                </a:solidFill>
                <a:latin typeface="+mj-ea"/>
                <a:ea typeface="+mj-ea"/>
              </a:rPr>
              <a:t>发来的应用程序数据！</a:t>
            </a:r>
          </a:p>
        </p:txBody>
      </p:sp>
      <p:sp>
        <p:nvSpPr>
          <p:cNvPr id="3" name="右箭头 2"/>
          <p:cNvSpPr/>
          <p:nvPr/>
        </p:nvSpPr>
        <p:spPr>
          <a:xfrm>
            <a:off x="8842375" y="2516979"/>
            <a:ext cx="685800" cy="29845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70530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5852319" y="744536"/>
            <a:ext cx="417513" cy="101346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1920875" y="2770980"/>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168525" y="295036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168525" y="357743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168525" y="41346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168525" y="46934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168525" y="52601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1920875" y="337264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1930400" y="394731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1908175" y="452358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1908175" y="511571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00350"/>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29781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052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162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7228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2879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00425"/>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3975100"/>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551362"/>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143500"/>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1946275" y="1758920"/>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03462"/>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08237"/>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1925638" y="2283618"/>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1946275" y="2404268"/>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82162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48" name="Rectangle 30"/>
          <p:cNvSpPr>
            <a:spLocks noChangeArrowheads="1"/>
          </p:cNvSpPr>
          <p:nvPr/>
        </p:nvSpPr>
        <p:spPr bwMode="auto">
          <a:xfrm>
            <a:off x="5622925" y="2202657"/>
            <a:ext cx="2592388" cy="358775"/>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nvGrpSpPr>
          <p:cNvPr id="50" name="Group 31"/>
          <p:cNvGrpSpPr>
            <a:grpSpLocks/>
          </p:cNvGrpSpPr>
          <p:nvPr/>
        </p:nvGrpSpPr>
        <p:grpSpPr bwMode="auto">
          <a:xfrm>
            <a:off x="4183063" y="2091532"/>
            <a:ext cx="1454150" cy="1008062"/>
            <a:chOff x="1655" y="1525"/>
            <a:chExt cx="916" cy="635"/>
          </a:xfrm>
        </p:grpSpPr>
        <p:sp>
          <p:nvSpPr>
            <p:cNvPr id="51" name="Text Box 32"/>
            <p:cNvSpPr txBox="1">
              <a:spLocks noChangeArrowheads="1"/>
            </p:cNvSpPr>
            <p:nvPr/>
          </p:nvSpPr>
          <p:spPr bwMode="auto">
            <a:xfrm>
              <a:off x="1655" y="1525"/>
              <a:ext cx="916" cy="25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latin typeface="+mj-ea"/>
                  <a:ea typeface="+mj-ea"/>
                </a:rPr>
                <a:t>应用层首部</a:t>
              </a:r>
            </a:p>
          </p:txBody>
        </p:sp>
        <p:sp>
          <p:nvSpPr>
            <p:cNvPr id="5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p:spPr>
          <p:txBody>
            <a:bodyPr wrap="none" anchor="ctr"/>
            <a:lstStyle/>
            <a:p>
              <a:endParaRPr lang="zh-CN" altLang="en-US" sz="2000">
                <a:latin typeface="+mj-ea"/>
                <a:ea typeface="+mj-ea"/>
              </a:endParaRPr>
            </a:p>
          </p:txBody>
        </p:sp>
        <p:sp>
          <p:nvSpPr>
            <p:cNvPr id="54" name="Rectangle 34"/>
            <p:cNvSpPr>
              <a:spLocks noChangeArrowheads="1"/>
            </p:cNvSpPr>
            <p:nvPr/>
          </p:nvSpPr>
          <p:spPr bwMode="auto">
            <a:xfrm>
              <a:off x="2245" y="1934"/>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grpSp>
      <p:sp>
        <p:nvSpPr>
          <p:cNvPr id="55" name="Rectangle 35"/>
          <p:cNvSpPr>
            <a:spLocks noChangeArrowheads="1"/>
          </p:cNvSpPr>
          <p:nvPr/>
        </p:nvSpPr>
        <p:spPr bwMode="auto">
          <a:xfrm>
            <a:off x="3089275" y="5044282"/>
            <a:ext cx="6134100" cy="358775"/>
          </a:xfrm>
          <a:prstGeom prst="rect">
            <a:avLst/>
          </a:prstGeom>
          <a:solidFill>
            <a:schemeClr val="accent5"/>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10100110100101  </a:t>
            </a:r>
            <a:r>
              <a:rPr lang="zh-CN" altLang="en-US" sz="2000" dirty="0">
                <a:solidFill>
                  <a:schemeClr val="bg1"/>
                </a:solidFill>
                <a:latin typeface="+mj-ea"/>
                <a:ea typeface="+mj-ea"/>
              </a:rPr>
              <a:t>比  特  流  </a:t>
            </a:r>
            <a:r>
              <a:rPr lang="en-US" altLang="zh-CN" sz="2000" dirty="0">
                <a:solidFill>
                  <a:schemeClr val="bg1"/>
                </a:solidFill>
                <a:latin typeface="+mj-ea"/>
                <a:ea typeface="+mj-ea"/>
              </a:rPr>
              <a:t>110101110101</a:t>
            </a:r>
          </a:p>
        </p:txBody>
      </p:sp>
      <p:sp>
        <p:nvSpPr>
          <p:cNvPr id="56" name="Rectangle 37"/>
          <p:cNvSpPr>
            <a:spLocks noChangeArrowheads="1"/>
          </p:cNvSpPr>
          <p:nvPr/>
        </p:nvSpPr>
        <p:spPr bwMode="auto">
          <a:xfrm>
            <a:off x="5622925" y="2740819"/>
            <a:ext cx="2592388" cy="358775"/>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a:solidFill>
                  <a:schemeClr val="bg1"/>
                </a:solidFill>
                <a:latin typeface="+mj-ea"/>
                <a:ea typeface="+mj-ea"/>
              </a:rPr>
              <a:t>应 用 程 序 数 据</a:t>
            </a:r>
          </a:p>
        </p:txBody>
      </p:sp>
      <p:grpSp>
        <p:nvGrpSpPr>
          <p:cNvPr id="57" name="Group 38"/>
          <p:cNvGrpSpPr>
            <a:grpSpLocks/>
          </p:cNvGrpSpPr>
          <p:nvPr/>
        </p:nvGrpSpPr>
        <p:grpSpPr bwMode="auto">
          <a:xfrm>
            <a:off x="5119688" y="3317082"/>
            <a:ext cx="3095625" cy="358775"/>
            <a:chOff x="2245" y="2297"/>
            <a:chExt cx="1950" cy="226"/>
          </a:xfrm>
        </p:grpSpPr>
        <p:sp>
          <p:nvSpPr>
            <p:cNvPr id="58" name="Rectangle 39"/>
            <p:cNvSpPr>
              <a:spLocks noChangeArrowheads="1"/>
            </p:cNvSpPr>
            <p:nvPr/>
          </p:nvSpPr>
          <p:spPr bwMode="auto">
            <a:xfrm>
              <a:off x="2245" y="2297"/>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59" name="Rectangle 40"/>
            <p:cNvSpPr>
              <a:spLocks noChangeArrowheads="1"/>
            </p:cNvSpPr>
            <p:nvPr/>
          </p:nvSpPr>
          <p:spPr bwMode="auto">
            <a:xfrm>
              <a:off x="2562" y="2297"/>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a:solidFill>
                    <a:schemeClr val="bg1"/>
                  </a:solidFill>
                  <a:latin typeface="+mj-ea"/>
                  <a:ea typeface="+mj-ea"/>
                </a:rPr>
                <a:t>应 用 程 序 数 据</a:t>
              </a:r>
            </a:p>
          </p:txBody>
        </p:sp>
      </p:grpSp>
      <p:grpSp>
        <p:nvGrpSpPr>
          <p:cNvPr id="60" name="Group 41"/>
          <p:cNvGrpSpPr>
            <a:grpSpLocks/>
          </p:cNvGrpSpPr>
          <p:nvPr/>
        </p:nvGrpSpPr>
        <p:grpSpPr bwMode="auto">
          <a:xfrm>
            <a:off x="4614863" y="3893344"/>
            <a:ext cx="3600450" cy="358775"/>
            <a:chOff x="1927" y="2660"/>
            <a:chExt cx="2268" cy="226"/>
          </a:xfrm>
        </p:grpSpPr>
        <p:sp>
          <p:nvSpPr>
            <p:cNvPr id="61" name="Rectangle 42"/>
            <p:cNvSpPr>
              <a:spLocks noChangeArrowheads="1"/>
            </p:cNvSpPr>
            <p:nvPr/>
          </p:nvSpPr>
          <p:spPr bwMode="auto">
            <a:xfrm>
              <a:off x="1927" y="2660"/>
              <a:ext cx="318" cy="226"/>
            </a:xfrm>
            <a:prstGeom prst="rect">
              <a:avLst/>
            </a:prstGeom>
            <a:solidFill>
              <a:schemeClr val="bg1">
                <a:lumMod val="50000"/>
              </a:schemeClr>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4</a:t>
              </a:r>
            </a:p>
          </p:txBody>
        </p:sp>
        <p:sp>
          <p:nvSpPr>
            <p:cNvPr id="62" name="Rectangle 43"/>
            <p:cNvSpPr>
              <a:spLocks noChangeArrowheads="1"/>
            </p:cNvSpPr>
            <p:nvPr/>
          </p:nvSpPr>
          <p:spPr bwMode="auto">
            <a:xfrm>
              <a:off x="2245" y="2660"/>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a:solidFill>
                    <a:schemeClr val="bg1"/>
                  </a:solidFill>
                  <a:latin typeface="+mj-ea"/>
                  <a:ea typeface="+mj-ea"/>
                </a:rPr>
                <a:t>H</a:t>
              </a:r>
              <a:r>
                <a:rPr lang="en-US" altLang="zh-CN" sz="2000" b="1" baseline="-25000">
                  <a:solidFill>
                    <a:schemeClr val="bg1"/>
                  </a:solidFill>
                  <a:latin typeface="+mj-ea"/>
                  <a:ea typeface="+mj-ea"/>
                </a:rPr>
                <a:t>5</a:t>
              </a:r>
            </a:p>
          </p:txBody>
        </p:sp>
        <p:sp>
          <p:nvSpPr>
            <p:cNvPr id="63" name="Rectangle 44"/>
            <p:cNvSpPr>
              <a:spLocks noChangeArrowheads="1"/>
            </p:cNvSpPr>
            <p:nvPr/>
          </p:nvSpPr>
          <p:spPr bwMode="auto">
            <a:xfrm>
              <a:off x="2562" y="2660"/>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a:solidFill>
                    <a:schemeClr val="bg1"/>
                  </a:solidFill>
                  <a:latin typeface="+mj-ea"/>
                  <a:ea typeface="+mj-ea"/>
                </a:rPr>
                <a:t>应 用 程 序 数 据</a:t>
              </a:r>
            </a:p>
          </p:txBody>
        </p:sp>
      </p:grpSp>
      <p:grpSp>
        <p:nvGrpSpPr>
          <p:cNvPr id="64" name="Group 45"/>
          <p:cNvGrpSpPr>
            <a:grpSpLocks/>
          </p:cNvGrpSpPr>
          <p:nvPr/>
        </p:nvGrpSpPr>
        <p:grpSpPr bwMode="auto">
          <a:xfrm>
            <a:off x="4111625" y="4469607"/>
            <a:ext cx="4103688" cy="358775"/>
            <a:chOff x="1610" y="3023"/>
            <a:chExt cx="2585" cy="226"/>
          </a:xfrm>
        </p:grpSpPr>
        <p:sp>
          <p:nvSpPr>
            <p:cNvPr id="65" name="Rectangle 46"/>
            <p:cNvSpPr>
              <a:spLocks noChangeArrowheads="1"/>
            </p:cNvSpPr>
            <p:nvPr/>
          </p:nvSpPr>
          <p:spPr bwMode="auto">
            <a:xfrm>
              <a:off x="1610" y="3023"/>
              <a:ext cx="318" cy="226"/>
            </a:xfrm>
            <a:prstGeom prst="rect">
              <a:avLst/>
            </a:prstGeom>
            <a:solidFill>
              <a:schemeClr val="accent4"/>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3</a:t>
              </a:r>
            </a:p>
          </p:txBody>
        </p:sp>
        <p:sp>
          <p:nvSpPr>
            <p:cNvPr id="66" name="Rectangle 47"/>
            <p:cNvSpPr>
              <a:spLocks noChangeArrowheads="1"/>
            </p:cNvSpPr>
            <p:nvPr/>
          </p:nvSpPr>
          <p:spPr bwMode="auto">
            <a:xfrm>
              <a:off x="1928" y="3023"/>
              <a:ext cx="318" cy="226"/>
            </a:xfrm>
            <a:prstGeom prst="rect">
              <a:avLst/>
            </a:prstGeom>
            <a:solidFill>
              <a:schemeClr val="bg1">
                <a:lumMod val="50000"/>
              </a:schemeClr>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4</a:t>
              </a:r>
            </a:p>
          </p:txBody>
        </p:sp>
        <p:sp>
          <p:nvSpPr>
            <p:cNvPr id="67" name="Rectangle 48"/>
            <p:cNvSpPr>
              <a:spLocks noChangeArrowheads="1"/>
            </p:cNvSpPr>
            <p:nvPr/>
          </p:nvSpPr>
          <p:spPr bwMode="auto">
            <a:xfrm>
              <a:off x="2246" y="3023"/>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68" name="Rectangle 49"/>
            <p:cNvSpPr>
              <a:spLocks noChangeArrowheads="1"/>
            </p:cNvSpPr>
            <p:nvPr/>
          </p:nvSpPr>
          <p:spPr bwMode="auto">
            <a:xfrm>
              <a:off x="2562" y="3023"/>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grpSp>
        <p:nvGrpSpPr>
          <p:cNvPr id="69" name="Group 50"/>
          <p:cNvGrpSpPr>
            <a:grpSpLocks/>
          </p:cNvGrpSpPr>
          <p:nvPr/>
        </p:nvGrpSpPr>
        <p:grpSpPr bwMode="auto">
          <a:xfrm>
            <a:off x="2008187" y="2470947"/>
            <a:ext cx="4694238" cy="569913"/>
            <a:chOff x="412" y="1655"/>
            <a:chExt cx="2957" cy="359"/>
          </a:xfrm>
          <a:solidFill>
            <a:srgbClr val="FF0000"/>
          </a:solidFill>
        </p:grpSpPr>
        <p:sp>
          <p:nvSpPr>
            <p:cNvPr id="70" name="AutoShape 51"/>
            <p:cNvSpPr>
              <a:spLocks noChangeArrowheads="1"/>
            </p:cNvSpPr>
            <p:nvPr/>
          </p:nvSpPr>
          <p:spPr bwMode="auto">
            <a:xfrm flipV="1">
              <a:off x="412" y="1786"/>
              <a:ext cx="124" cy="228"/>
            </a:xfrm>
            <a:prstGeom prst="upArrow">
              <a:avLst>
                <a:gd name="adj1" fmla="val 50000"/>
                <a:gd name="adj2" fmla="val 45968"/>
              </a:avLst>
            </a:prstGeom>
            <a:grpFill/>
            <a:ln w="12700">
              <a:solidFill>
                <a:schemeClr val="tx1"/>
              </a:solidFill>
              <a:miter lim="800000"/>
              <a:headEnd/>
              <a:tailEnd/>
            </a:ln>
            <a:effectLst/>
          </p:spPr>
          <p:txBody>
            <a:bodyPr vert="eaVert" wrap="none" anchor="ctr"/>
            <a:lstStyle/>
            <a:p>
              <a:endParaRPr lang="zh-CN" altLang="en-US"/>
            </a:p>
          </p:txBody>
        </p:sp>
        <p:sp>
          <p:nvSpPr>
            <p:cNvPr id="71" name="AutoShape 52"/>
            <p:cNvSpPr>
              <a:spLocks noChangeArrowheads="1"/>
            </p:cNvSpPr>
            <p:nvPr/>
          </p:nvSpPr>
          <p:spPr bwMode="auto">
            <a:xfrm flipV="1">
              <a:off x="3245" y="1655"/>
              <a:ext cx="124" cy="228"/>
            </a:xfrm>
            <a:prstGeom prst="upArrow">
              <a:avLst>
                <a:gd name="adj1" fmla="val 50000"/>
                <a:gd name="adj2" fmla="val 45968"/>
              </a:avLst>
            </a:prstGeom>
            <a:grpFill/>
            <a:ln w="12700">
              <a:solidFill>
                <a:schemeClr val="tx1"/>
              </a:solidFill>
              <a:miter lim="800000"/>
              <a:headEnd/>
              <a:tailEnd/>
            </a:ln>
            <a:effectLst/>
          </p:spPr>
          <p:txBody>
            <a:bodyPr vert="eaVert" wrap="none" anchor="ctr"/>
            <a:lstStyle/>
            <a:p>
              <a:endParaRPr lang="zh-CN" altLang="en-US"/>
            </a:p>
          </p:txBody>
        </p:sp>
      </p:grpSp>
      <p:grpSp>
        <p:nvGrpSpPr>
          <p:cNvPr id="72" name="Group 53"/>
          <p:cNvGrpSpPr>
            <a:grpSpLocks/>
          </p:cNvGrpSpPr>
          <p:nvPr/>
        </p:nvGrpSpPr>
        <p:grpSpPr bwMode="auto">
          <a:xfrm>
            <a:off x="2005012" y="3017836"/>
            <a:ext cx="4349750" cy="625475"/>
            <a:chOff x="410" y="1971"/>
            <a:chExt cx="2740" cy="394"/>
          </a:xfrm>
          <a:solidFill>
            <a:srgbClr val="FF0000"/>
          </a:solidFill>
        </p:grpSpPr>
        <p:sp>
          <p:nvSpPr>
            <p:cNvPr id="73" name="AutoShape 54"/>
            <p:cNvSpPr>
              <a:spLocks noChangeArrowheads="1"/>
            </p:cNvSpPr>
            <p:nvPr/>
          </p:nvSpPr>
          <p:spPr bwMode="auto">
            <a:xfrm rot="10800000">
              <a:off x="410" y="2116"/>
              <a:ext cx="125" cy="249"/>
            </a:xfrm>
            <a:prstGeom prst="upArrow">
              <a:avLst>
                <a:gd name="adj1" fmla="val 50000"/>
                <a:gd name="adj2" fmla="val 49800"/>
              </a:avLst>
            </a:prstGeom>
            <a:grpFill/>
            <a:ln w="12700">
              <a:solidFill>
                <a:schemeClr val="tx1"/>
              </a:solidFill>
              <a:miter lim="800000"/>
              <a:headEnd/>
              <a:tailEnd/>
            </a:ln>
            <a:effectLst/>
          </p:spPr>
          <p:txBody>
            <a:bodyPr vert="eaVert" wrap="none" anchor="ctr"/>
            <a:lstStyle/>
            <a:p>
              <a:endParaRPr lang="zh-CN" altLang="en-US"/>
            </a:p>
          </p:txBody>
        </p:sp>
        <p:sp>
          <p:nvSpPr>
            <p:cNvPr id="74" name="AutoShape 55"/>
            <p:cNvSpPr>
              <a:spLocks noChangeArrowheads="1"/>
            </p:cNvSpPr>
            <p:nvPr/>
          </p:nvSpPr>
          <p:spPr bwMode="auto">
            <a:xfrm rot="10800000">
              <a:off x="3025" y="1971"/>
              <a:ext cx="125" cy="249"/>
            </a:xfrm>
            <a:prstGeom prst="upArrow">
              <a:avLst>
                <a:gd name="adj1" fmla="val 50000"/>
                <a:gd name="adj2" fmla="val 49800"/>
              </a:avLst>
            </a:prstGeom>
            <a:grpFill/>
            <a:ln w="12700">
              <a:solidFill>
                <a:schemeClr val="tx1"/>
              </a:solidFill>
              <a:miter lim="800000"/>
              <a:headEnd/>
              <a:tailEnd/>
            </a:ln>
            <a:effectLst/>
          </p:spPr>
          <p:txBody>
            <a:bodyPr vert="eaVert" wrap="none" anchor="ctr"/>
            <a:lstStyle/>
            <a:p>
              <a:endParaRPr lang="zh-CN" altLang="en-US"/>
            </a:p>
          </p:txBody>
        </p:sp>
      </p:grpSp>
      <p:grpSp>
        <p:nvGrpSpPr>
          <p:cNvPr id="75" name="Group 56"/>
          <p:cNvGrpSpPr>
            <a:grpSpLocks/>
          </p:cNvGrpSpPr>
          <p:nvPr/>
        </p:nvGrpSpPr>
        <p:grpSpPr bwMode="auto">
          <a:xfrm>
            <a:off x="2005012" y="3594098"/>
            <a:ext cx="4029075" cy="606425"/>
            <a:chOff x="410" y="2334"/>
            <a:chExt cx="2538" cy="382"/>
          </a:xfrm>
          <a:solidFill>
            <a:srgbClr val="FF0000"/>
          </a:solidFill>
        </p:grpSpPr>
        <p:sp>
          <p:nvSpPr>
            <p:cNvPr id="76" name="AutoShape 57"/>
            <p:cNvSpPr>
              <a:spLocks noChangeArrowheads="1"/>
            </p:cNvSpPr>
            <p:nvPr/>
          </p:nvSpPr>
          <p:spPr bwMode="auto">
            <a:xfrm rot="10800000">
              <a:off x="410" y="2468"/>
              <a:ext cx="125" cy="248"/>
            </a:xfrm>
            <a:prstGeom prst="upArrow">
              <a:avLst>
                <a:gd name="adj1" fmla="val 50000"/>
                <a:gd name="adj2" fmla="val 49600"/>
              </a:avLst>
            </a:prstGeom>
            <a:grpFill/>
            <a:ln w="12700">
              <a:solidFill>
                <a:schemeClr val="tx1"/>
              </a:solidFill>
              <a:miter lim="800000"/>
              <a:headEnd/>
              <a:tailEnd/>
            </a:ln>
            <a:effectLst/>
          </p:spPr>
          <p:txBody>
            <a:bodyPr vert="eaVert" wrap="none" anchor="ctr"/>
            <a:lstStyle/>
            <a:p>
              <a:endParaRPr lang="zh-CN" altLang="en-US"/>
            </a:p>
          </p:txBody>
        </p:sp>
        <p:sp>
          <p:nvSpPr>
            <p:cNvPr id="77" name="AutoShape 58"/>
            <p:cNvSpPr>
              <a:spLocks noChangeArrowheads="1"/>
            </p:cNvSpPr>
            <p:nvPr/>
          </p:nvSpPr>
          <p:spPr bwMode="auto">
            <a:xfrm rot="10800000">
              <a:off x="2823" y="2334"/>
              <a:ext cx="125" cy="248"/>
            </a:xfrm>
            <a:prstGeom prst="upArrow">
              <a:avLst>
                <a:gd name="adj1" fmla="val 50000"/>
                <a:gd name="adj2" fmla="val 49600"/>
              </a:avLst>
            </a:prstGeom>
            <a:grpFill/>
            <a:ln w="12700">
              <a:solidFill>
                <a:schemeClr val="tx1"/>
              </a:solidFill>
              <a:miter lim="800000"/>
              <a:headEnd/>
              <a:tailEnd/>
            </a:ln>
            <a:effectLst/>
          </p:spPr>
          <p:txBody>
            <a:bodyPr vert="eaVert" wrap="none" anchor="ctr"/>
            <a:lstStyle/>
            <a:p>
              <a:endParaRPr lang="zh-CN" altLang="en-US"/>
            </a:p>
          </p:txBody>
        </p:sp>
      </p:grpSp>
      <p:grpSp>
        <p:nvGrpSpPr>
          <p:cNvPr id="78" name="Group 59"/>
          <p:cNvGrpSpPr>
            <a:grpSpLocks/>
          </p:cNvGrpSpPr>
          <p:nvPr/>
        </p:nvGrpSpPr>
        <p:grpSpPr bwMode="auto">
          <a:xfrm>
            <a:off x="2003425" y="4138614"/>
            <a:ext cx="3832225" cy="703263"/>
            <a:chOff x="409" y="2677"/>
            <a:chExt cx="2414" cy="443"/>
          </a:xfrm>
          <a:solidFill>
            <a:srgbClr val="FF0000"/>
          </a:solidFill>
        </p:grpSpPr>
        <p:sp>
          <p:nvSpPr>
            <p:cNvPr id="79" name="AutoShape 60"/>
            <p:cNvSpPr>
              <a:spLocks noChangeArrowheads="1"/>
            </p:cNvSpPr>
            <p:nvPr/>
          </p:nvSpPr>
          <p:spPr bwMode="auto">
            <a:xfrm rot="10800000">
              <a:off x="409" y="2870"/>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sp>
          <p:nvSpPr>
            <p:cNvPr id="80" name="AutoShape 61"/>
            <p:cNvSpPr>
              <a:spLocks noChangeArrowheads="1"/>
            </p:cNvSpPr>
            <p:nvPr/>
          </p:nvSpPr>
          <p:spPr bwMode="auto">
            <a:xfrm rot="10800000">
              <a:off x="2699" y="2677"/>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grpSp>
      <p:grpSp>
        <p:nvGrpSpPr>
          <p:cNvPr id="81" name="Group 62"/>
          <p:cNvGrpSpPr>
            <a:grpSpLocks/>
          </p:cNvGrpSpPr>
          <p:nvPr/>
        </p:nvGrpSpPr>
        <p:grpSpPr bwMode="auto">
          <a:xfrm>
            <a:off x="2003425" y="4746627"/>
            <a:ext cx="3359150" cy="687388"/>
            <a:chOff x="409" y="3060"/>
            <a:chExt cx="2116" cy="433"/>
          </a:xfrm>
          <a:solidFill>
            <a:srgbClr val="FF0000"/>
          </a:solidFill>
        </p:grpSpPr>
        <p:sp>
          <p:nvSpPr>
            <p:cNvPr id="82" name="AutoShape 63"/>
            <p:cNvSpPr>
              <a:spLocks noChangeArrowheads="1"/>
            </p:cNvSpPr>
            <p:nvPr/>
          </p:nvSpPr>
          <p:spPr bwMode="auto">
            <a:xfrm rot="10800000">
              <a:off x="409" y="3243"/>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sp>
          <p:nvSpPr>
            <p:cNvPr id="83" name="AutoShape 64"/>
            <p:cNvSpPr>
              <a:spLocks noChangeArrowheads="1"/>
            </p:cNvSpPr>
            <p:nvPr/>
          </p:nvSpPr>
          <p:spPr bwMode="auto">
            <a:xfrm rot="10800000">
              <a:off x="2401" y="3060"/>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grpSp>
      <p:grpSp>
        <p:nvGrpSpPr>
          <p:cNvPr id="84" name="Group 65"/>
          <p:cNvGrpSpPr>
            <a:grpSpLocks/>
          </p:cNvGrpSpPr>
          <p:nvPr/>
        </p:nvGrpSpPr>
        <p:grpSpPr bwMode="auto">
          <a:xfrm>
            <a:off x="3606800" y="2601119"/>
            <a:ext cx="1512888" cy="1074738"/>
            <a:chOff x="1292" y="1846"/>
            <a:chExt cx="953" cy="677"/>
          </a:xfrm>
        </p:grpSpPr>
        <p:sp>
          <p:nvSpPr>
            <p:cNvPr id="85" name="Rectangle 66"/>
            <p:cNvSpPr>
              <a:spLocks noChangeArrowheads="1"/>
            </p:cNvSpPr>
            <p:nvPr/>
          </p:nvSpPr>
          <p:spPr bwMode="auto">
            <a:xfrm>
              <a:off x="1927" y="2297"/>
              <a:ext cx="318" cy="226"/>
            </a:xfrm>
            <a:prstGeom prst="rect">
              <a:avLst/>
            </a:prstGeom>
            <a:solidFill>
              <a:schemeClr val="bg1">
                <a:lumMod val="50000"/>
              </a:schemeClr>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4</a:t>
              </a:r>
            </a:p>
          </p:txBody>
        </p:sp>
        <p:sp>
          <p:nvSpPr>
            <p:cNvPr id="86" name="Text Box 67"/>
            <p:cNvSpPr txBox="1">
              <a:spLocks noChangeArrowheads="1"/>
            </p:cNvSpPr>
            <p:nvPr/>
          </p:nvSpPr>
          <p:spPr bwMode="auto">
            <a:xfrm>
              <a:off x="1292" y="1846"/>
              <a:ext cx="916" cy="25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latin typeface="+mj-ea"/>
                  <a:ea typeface="+mj-ea"/>
                </a:rPr>
                <a:t>运输层首部</a:t>
              </a:r>
            </a:p>
          </p:txBody>
        </p:sp>
        <p:sp>
          <p:nvSpPr>
            <p:cNvPr id="87"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p:spPr>
          <p:txBody>
            <a:bodyPr wrap="none" anchor="ctr"/>
            <a:lstStyle/>
            <a:p>
              <a:endParaRPr lang="zh-CN" altLang="en-US" sz="2000">
                <a:latin typeface="+mj-ea"/>
                <a:ea typeface="+mj-ea"/>
              </a:endParaRPr>
            </a:p>
          </p:txBody>
        </p:sp>
      </p:grpSp>
      <p:grpSp>
        <p:nvGrpSpPr>
          <p:cNvPr id="88" name="Group 69"/>
          <p:cNvGrpSpPr>
            <a:grpSpLocks/>
          </p:cNvGrpSpPr>
          <p:nvPr/>
        </p:nvGrpSpPr>
        <p:grpSpPr bwMode="auto">
          <a:xfrm>
            <a:off x="3089275" y="3099594"/>
            <a:ext cx="1525588" cy="1152525"/>
            <a:chOff x="966" y="2160"/>
            <a:chExt cx="961" cy="726"/>
          </a:xfrm>
        </p:grpSpPr>
        <p:sp>
          <p:nvSpPr>
            <p:cNvPr id="89" name="Rectangle 70"/>
            <p:cNvSpPr>
              <a:spLocks noChangeArrowheads="1"/>
            </p:cNvSpPr>
            <p:nvPr/>
          </p:nvSpPr>
          <p:spPr bwMode="auto">
            <a:xfrm>
              <a:off x="1609" y="2660"/>
              <a:ext cx="318" cy="226"/>
            </a:xfrm>
            <a:prstGeom prst="rect">
              <a:avLst/>
            </a:prstGeom>
            <a:solidFill>
              <a:schemeClr val="accent4"/>
            </a:solidFill>
            <a:ln w="9525">
              <a:solidFill>
                <a:schemeClr val="tx1"/>
              </a:solidFill>
              <a:miter lim="800000"/>
              <a:headEnd/>
              <a:tailEnd/>
            </a:ln>
            <a:effectLst/>
          </p:spPr>
          <p:txBody>
            <a:bodyPr wrap="none" anchor="ctr"/>
            <a:lstStyle/>
            <a:p>
              <a:pPr algn="ctr"/>
              <a:r>
                <a:rPr lang="en-US" altLang="zh-CN" sz="2000">
                  <a:solidFill>
                    <a:srgbClr val="333399"/>
                  </a:solidFill>
                  <a:latin typeface="+mj-ea"/>
                  <a:ea typeface="+mj-ea"/>
                </a:rPr>
                <a:t>H</a:t>
              </a:r>
              <a:r>
                <a:rPr lang="en-US" altLang="zh-CN" sz="2000" b="1" baseline="-25000">
                  <a:solidFill>
                    <a:srgbClr val="333399"/>
                  </a:solidFill>
                  <a:latin typeface="+mj-ea"/>
                  <a:ea typeface="+mj-ea"/>
                </a:rPr>
                <a:t>3</a:t>
              </a:r>
            </a:p>
          </p:txBody>
        </p:sp>
        <p:sp>
          <p:nvSpPr>
            <p:cNvPr id="90" name="Text Box 71"/>
            <p:cNvSpPr txBox="1">
              <a:spLocks noChangeArrowheads="1"/>
            </p:cNvSpPr>
            <p:nvPr/>
          </p:nvSpPr>
          <p:spPr bwMode="auto">
            <a:xfrm>
              <a:off x="966" y="2160"/>
              <a:ext cx="916" cy="25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latin typeface="+mj-ea"/>
                  <a:ea typeface="+mj-ea"/>
                </a:rPr>
                <a:t>网络层首部</a:t>
              </a:r>
            </a:p>
          </p:txBody>
        </p:sp>
        <p:sp>
          <p:nvSpPr>
            <p:cNvPr id="91"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p:spPr>
          <p:txBody>
            <a:bodyPr wrap="none" anchor="ctr"/>
            <a:lstStyle/>
            <a:p>
              <a:endParaRPr lang="zh-CN" altLang="en-US" sz="2000">
                <a:latin typeface="+mj-ea"/>
                <a:ea typeface="+mj-ea"/>
              </a:endParaRPr>
            </a:p>
          </p:txBody>
        </p:sp>
      </p:grpSp>
      <p:grpSp>
        <p:nvGrpSpPr>
          <p:cNvPr id="92" name="Group 73"/>
          <p:cNvGrpSpPr>
            <a:grpSpLocks/>
          </p:cNvGrpSpPr>
          <p:nvPr/>
        </p:nvGrpSpPr>
        <p:grpSpPr bwMode="auto">
          <a:xfrm>
            <a:off x="2919412" y="3733800"/>
            <a:ext cx="1184275" cy="1100138"/>
            <a:chOff x="986" y="2422"/>
            <a:chExt cx="746" cy="693"/>
          </a:xfrm>
        </p:grpSpPr>
        <p:sp>
          <p:nvSpPr>
            <p:cNvPr id="93" name="Rectangle 74"/>
            <p:cNvSpPr>
              <a:spLocks noChangeArrowheads="1"/>
            </p:cNvSpPr>
            <p:nvPr/>
          </p:nvSpPr>
          <p:spPr bwMode="auto">
            <a:xfrm>
              <a:off x="1093" y="2889"/>
              <a:ext cx="639" cy="226"/>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dirty="0">
                  <a:solidFill>
                    <a:srgbClr val="333399"/>
                  </a:solidFill>
                </a:rPr>
                <a:t>H</a:t>
              </a:r>
              <a:r>
                <a:rPr lang="en-US" altLang="zh-CN" b="1" baseline="-25000" dirty="0">
                  <a:solidFill>
                    <a:srgbClr val="333399"/>
                  </a:solidFill>
                </a:rPr>
                <a:t>2</a:t>
              </a:r>
            </a:p>
          </p:txBody>
        </p:sp>
        <p:sp>
          <p:nvSpPr>
            <p:cNvPr id="94" name="Text Box 75"/>
            <p:cNvSpPr txBox="1">
              <a:spLocks noChangeArrowheads="1"/>
            </p:cNvSpPr>
            <p:nvPr/>
          </p:nvSpPr>
          <p:spPr bwMode="auto">
            <a:xfrm>
              <a:off x="986" y="2422"/>
              <a:ext cx="596" cy="404"/>
            </a:xfrm>
            <a:prstGeom prst="rect">
              <a:avLst/>
            </a:prstGeom>
            <a:noFill/>
            <a:ln w="12700">
              <a:noFill/>
              <a:miter lim="800000"/>
              <a:headEnd type="none" w="sm" len="lg"/>
              <a:tailEnd type="none" w="sm" len="lg"/>
            </a:ln>
            <a:effectLst/>
          </p:spPr>
          <p:txBody>
            <a:bodyPr wrap="none">
              <a:spAutoFit/>
            </a:bodyPr>
            <a:lstStyle/>
            <a:p>
              <a:pPr algn="ctr" defTabSz="762000" eaLnBrk="0" hangingPunct="0">
                <a:lnSpc>
                  <a:spcPct val="90000"/>
                </a:lnSpc>
              </a:pPr>
              <a:r>
                <a:rPr kumimoji="1" lang="zh-CN" altLang="en-US" sz="2000" dirty="0">
                  <a:solidFill>
                    <a:srgbClr val="333399"/>
                  </a:solidFill>
                  <a:latin typeface="Arial Rounded MT Bold" pitchFamily="34" charset="0"/>
                  <a:ea typeface="黑体" pitchFamily="2" charset="-122"/>
                </a:rPr>
                <a:t>链路层</a:t>
              </a:r>
            </a:p>
            <a:p>
              <a:pPr algn="ctr" defTabSz="762000" eaLnBrk="0" hangingPunct="0">
                <a:lnSpc>
                  <a:spcPct val="90000"/>
                </a:lnSpc>
              </a:pPr>
              <a:r>
                <a:rPr kumimoji="1" lang="zh-CN" altLang="en-US" sz="2000" dirty="0">
                  <a:solidFill>
                    <a:srgbClr val="333399"/>
                  </a:solidFill>
                  <a:latin typeface="Arial Rounded MT Bold" pitchFamily="34" charset="0"/>
                  <a:ea typeface="黑体" pitchFamily="2" charset="-122"/>
                </a:rPr>
                <a:t>首部</a:t>
              </a:r>
              <a:endParaRPr kumimoji="1" lang="zh-CN" altLang="en-US" sz="2000" dirty="0">
                <a:solidFill>
                  <a:srgbClr val="333399"/>
                </a:solidFill>
                <a:latin typeface="Times New Roman" pitchFamily="18" charset="0"/>
                <a:ea typeface="黑体" pitchFamily="2" charset="-122"/>
              </a:endParaRPr>
            </a:p>
          </p:txBody>
        </p:sp>
        <p:sp>
          <p:nvSpPr>
            <p:cNvPr id="95"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p:spPr>
          <p:txBody>
            <a:bodyPr wrap="none" anchor="ctr"/>
            <a:lstStyle/>
            <a:p>
              <a:endParaRPr lang="zh-CN" altLang="en-US"/>
            </a:p>
          </p:txBody>
        </p:sp>
      </p:grpSp>
      <p:grpSp>
        <p:nvGrpSpPr>
          <p:cNvPr id="96" name="Group 77"/>
          <p:cNvGrpSpPr>
            <a:grpSpLocks/>
          </p:cNvGrpSpPr>
          <p:nvPr/>
        </p:nvGrpSpPr>
        <p:grpSpPr bwMode="auto">
          <a:xfrm>
            <a:off x="8215313" y="3537744"/>
            <a:ext cx="1312862" cy="1290638"/>
            <a:chOff x="4195" y="2436"/>
            <a:chExt cx="635" cy="813"/>
          </a:xfrm>
        </p:grpSpPr>
        <p:sp>
          <p:nvSpPr>
            <p:cNvPr id="97" name="Rectangle 78"/>
            <p:cNvSpPr>
              <a:spLocks noChangeArrowheads="1"/>
            </p:cNvSpPr>
            <p:nvPr/>
          </p:nvSpPr>
          <p:spPr bwMode="auto">
            <a:xfrm>
              <a:off x="4195" y="3023"/>
              <a:ext cx="488" cy="226"/>
            </a:xfrm>
            <a:prstGeom prst="rect">
              <a:avLst/>
            </a:prstGeom>
            <a:solidFill>
              <a:srgbClr val="CCFF33"/>
            </a:solidFill>
            <a:ln w="9525">
              <a:solidFill>
                <a:schemeClr val="tx1"/>
              </a:solidFill>
              <a:miter lim="800000"/>
              <a:headEnd/>
              <a:tailEnd/>
            </a:ln>
            <a:effectLst/>
          </p:spPr>
          <p:txBody>
            <a:bodyPr wrap="none" anchor="ctr"/>
            <a:lstStyle/>
            <a:p>
              <a:pPr algn="ctr"/>
              <a:r>
                <a:rPr lang="en-US" altLang="zh-CN" sz="2000">
                  <a:solidFill>
                    <a:srgbClr val="333399"/>
                  </a:solidFill>
                  <a:latin typeface="+mj-ea"/>
                  <a:ea typeface="+mj-ea"/>
                </a:rPr>
                <a:t>T</a:t>
              </a:r>
              <a:r>
                <a:rPr lang="en-US" altLang="zh-CN" sz="2000" b="1" baseline="-25000">
                  <a:solidFill>
                    <a:srgbClr val="333399"/>
                  </a:solidFill>
                  <a:latin typeface="+mj-ea"/>
                  <a:ea typeface="+mj-ea"/>
                </a:rPr>
                <a:t>2</a:t>
              </a:r>
            </a:p>
          </p:txBody>
        </p:sp>
        <p:sp>
          <p:nvSpPr>
            <p:cNvPr id="98"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p:spPr>
          <p:txBody>
            <a:bodyPr wrap="none" anchor="ctr"/>
            <a:lstStyle/>
            <a:p>
              <a:endParaRPr lang="zh-CN" altLang="en-US" sz="2000">
                <a:latin typeface="+mj-ea"/>
                <a:ea typeface="+mj-ea"/>
              </a:endParaRPr>
            </a:p>
          </p:txBody>
        </p:sp>
        <p:sp>
          <p:nvSpPr>
            <p:cNvPr id="99" name="Text Box 80"/>
            <p:cNvSpPr txBox="1">
              <a:spLocks noChangeArrowheads="1"/>
            </p:cNvSpPr>
            <p:nvPr/>
          </p:nvSpPr>
          <p:spPr bwMode="auto">
            <a:xfrm>
              <a:off x="4234" y="2436"/>
              <a:ext cx="596" cy="404"/>
            </a:xfrm>
            <a:prstGeom prst="rect">
              <a:avLst/>
            </a:prstGeom>
            <a:noFill/>
            <a:ln w="12700">
              <a:noFill/>
              <a:miter lim="800000"/>
              <a:headEnd type="none" w="sm" len="lg"/>
              <a:tailEnd type="none" w="sm" len="lg"/>
            </a:ln>
            <a:effectLst/>
          </p:spPr>
          <p:txBody>
            <a:bodyPr wrap="none">
              <a:spAutoFit/>
            </a:bodyPr>
            <a:lstStyle/>
            <a:p>
              <a:pPr algn="ctr" defTabSz="762000" eaLnBrk="0" hangingPunct="0">
                <a:lnSpc>
                  <a:spcPct val="90000"/>
                </a:lnSpc>
              </a:pPr>
              <a:r>
                <a:rPr kumimoji="1" lang="zh-CN" altLang="en-US" sz="2000">
                  <a:solidFill>
                    <a:srgbClr val="333399"/>
                  </a:solidFill>
                  <a:latin typeface="+mj-ea"/>
                  <a:ea typeface="+mj-ea"/>
                </a:rPr>
                <a:t>链路层</a:t>
              </a:r>
            </a:p>
            <a:p>
              <a:pPr algn="ctr" defTabSz="762000" eaLnBrk="0" hangingPunct="0">
                <a:lnSpc>
                  <a:spcPct val="90000"/>
                </a:lnSpc>
              </a:pPr>
              <a:r>
                <a:rPr kumimoji="1" lang="zh-CN" altLang="en-US" sz="2000">
                  <a:solidFill>
                    <a:srgbClr val="333399"/>
                  </a:solidFill>
                  <a:latin typeface="+mj-ea"/>
                  <a:ea typeface="+mj-ea"/>
                </a:rPr>
                <a:t>尾部</a:t>
              </a:r>
            </a:p>
          </p:txBody>
        </p:sp>
      </p:grpSp>
    </p:spTree>
    <p:extLst>
      <p:ext uri="{BB962C8B-B14F-4D97-AF65-F5344CB8AC3E}">
        <p14:creationId xmlns:p14="http://schemas.microsoft.com/office/powerpoint/2010/main" val="43273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1000"/>
                                        <p:tgtEl>
                                          <p:spTgt spid="69"/>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56"/>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50"/>
                                        </p:tgtEl>
                                        <p:attrNameLst>
                                          <p:attrName>style.visibility</p:attrName>
                                        </p:attrNameLst>
                                      </p:cBhvr>
                                      <p:to>
                                        <p:strVal val="visible"/>
                                      </p:to>
                                    </p:set>
                                    <p:animEffect transition="in" filter="slide(fromLeft)">
                                      <p:cBhvr>
                                        <p:cTn id="17" dur="1000"/>
                                        <p:tgtEl>
                                          <p:spTgt spid="50"/>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69"/>
                                        </p:tgtEl>
                                        <p:attrNameLst>
                                          <p:attrName>style.opacity</p:attrName>
                                        </p:attrNameLst>
                                      </p:cBhvr>
                                      <p:to>
                                        <p:strVal val="0.5"/>
                                      </p:to>
                                    </p:set>
                                    <p:animEffect filter="image" prLst="opacity: 0.5">
                                      <p:cBhvr rctx="IE">
                                        <p:cTn id="21" dur="indefinite"/>
                                        <p:tgtEl>
                                          <p:spTgt spid="69"/>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72"/>
                                        </p:tgtEl>
                                        <p:attrNameLst>
                                          <p:attrName>style.visibility</p:attrName>
                                        </p:attrNameLst>
                                      </p:cBhvr>
                                      <p:to>
                                        <p:strVal val="visible"/>
                                      </p:to>
                                    </p:set>
                                    <p:animEffect transition="in" filter="wipe(up)">
                                      <p:cBhvr>
                                        <p:cTn id="25" dur="1000"/>
                                        <p:tgtEl>
                                          <p:spTgt spid="72"/>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57"/>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84"/>
                                        </p:tgtEl>
                                        <p:attrNameLst>
                                          <p:attrName>style.visibility</p:attrName>
                                        </p:attrNameLst>
                                      </p:cBhvr>
                                      <p:to>
                                        <p:strVal val="visible"/>
                                      </p:to>
                                    </p:set>
                                    <p:animEffect transition="in" filter="slide(fromLeft)">
                                      <p:cBhvr>
                                        <p:cTn id="32" dur="1000"/>
                                        <p:tgtEl>
                                          <p:spTgt spid="84"/>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72"/>
                                        </p:tgtEl>
                                        <p:attrNameLst>
                                          <p:attrName>style.opacity</p:attrName>
                                        </p:attrNameLst>
                                      </p:cBhvr>
                                      <p:to>
                                        <p:strVal val="0.5"/>
                                      </p:to>
                                    </p:set>
                                    <p:animEffect filter="image" prLst="opacity: 0.5">
                                      <p:cBhvr rctx="IE">
                                        <p:cTn id="36" dur="indefinite"/>
                                        <p:tgtEl>
                                          <p:spTgt spid="72"/>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up)">
                                      <p:cBhvr>
                                        <p:cTn id="40" dur="1000"/>
                                        <p:tgtEl>
                                          <p:spTgt spid="75"/>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60"/>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88"/>
                                        </p:tgtEl>
                                        <p:attrNameLst>
                                          <p:attrName>style.visibility</p:attrName>
                                        </p:attrNameLst>
                                      </p:cBhvr>
                                      <p:to>
                                        <p:strVal val="visible"/>
                                      </p:to>
                                    </p:set>
                                    <p:animEffect transition="in" filter="slide(fromLeft)">
                                      <p:cBhvr>
                                        <p:cTn id="47" dur="1000"/>
                                        <p:tgtEl>
                                          <p:spTgt spid="88"/>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75"/>
                                        </p:tgtEl>
                                        <p:attrNameLst>
                                          <p:attrName>style.opacity</p:attrName>
                                        </p:attrNameLst>
                                      </p:cBhvr>
                                      <p:to>
                                        <p:strVal val="0.5"/>
                                      </p:to>
                                    </p:set>
                                    <p:animEffect filter="image" prLst="opacity: 0.5">
                                      <p:cBhvr rctx="IE">
                                        <p:cTn id="51" dur="indefinite"/>
                                        <p:tgtEl>
                                          <p:spTgt spid="75"/>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wipe(up)">
                                      <p:cBhvr>
                                        <p:cTn id="55" dur="1000"/>
                                        <p:tgtEl>
                                          <p:spTgt spid="78"/>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64"/>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slide(fromLeft)">
                                      <p:cBhvr>
                                        <p:cTn id="62" dur="1000"/>
                                        <p:tgtEl>
                                          <p:spTgt spid="92"/>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slide(fromRight)">
                                      <p:cBhvr>
                                        <p:cTn id="66" dur="1000"/>
                                        <p:tgtEl>
                                          <p:spTgt spid="96"/>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wipe(up)">
                                      <p:cBhvr>
                                        <p:cTn id="70" dur="1000"/>
                                        <p:tgtEl>
                                          <p:spTgt spid="81"/>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78"/>
                                        </p:tgtEl>
                                        <p:attrNameLst>
                                          <p:attrName>style.opacity</p:attrName>
                                        </p:attrNameLst>
                                      </p:cBhvr>
                                      <p:to>
                                        <p:strVal val="0.5"/>
                                      </p:to>
                                    </p:set>
                                    <p:animEffect filter="image" prLst="opacity: 0.5">
                                      <p:cBhvr rctx="IE">
                                        <p:cTn id="74" dur="indefinite"/>
                                        <p:tgtEl>
                                          <p:spTgt spid="78"/>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P spid="55" grpId="0" animBg="1"/>
      <p:bldP spid="5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5852319" y="744536"/>
            <a:ext cx="417513" cy="101346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1920875" y="2770980"/>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168525" y="295036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168525" y="357743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168525" y="41346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168525" y="46934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168525" y="52601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1920875" y="337264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1930400" y="394731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1908175" y="452358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1908175" y="511571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00350"/>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29781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052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162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7228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2879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00425"/>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3975100"/>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551362"/>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143500"/>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1946275" y="1758920"/>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03462"/>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08237"/>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1925638" y="2283618"/>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1946275" y="2404268"/>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82162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100" name="Text Box 30"/>
          <p:cNvSpPr txBox="1">
            <a:spLocks noChangeArrowheads="1"/>
          </p:cNvSpPr>
          <p:nvPr/>
        </p:nvSpPr>
        <p:spPr bwMode="auto">
          <a:xfrm>
            <a:off x="2994024" y="4009230"/>
            <a:ext cx="6134893" cy="400110"/>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计算机 </a:t>
            </a:r>
            <a:r>
              <a:rPr kumimoji="1" lang="en-US" altLang="zh-CN" sz="2000" dirty="0">
                <a:solidFill>
                  <a:schemeClr val="bg1"/>
                </a:solidFill>
                <a:latin typeface="+mj-ea"/>
                <a:ea typeface="+mj-ea"/>
              </a:rPr>
              <a:t>2 </a:t>
            </a:r>
            <a:r>
              <a:rPr kumimoji="1" lang="zh-CN" altLang="en-US" sz="2000" dirty="0">
                <a:solidFill>
                  <a:schemeClr val="bg1"/>
                </a:solidFill>
                <a:latin typeface="+mj-ea"/>
                <a:ea typeface="+mj-ea"/>
              </a:rPr>
              <a:t>的物理层收到比特流后交给数据链路层</a:t>
            </a:r>
          </a:p>
        </p:txBody>
      </p:sp>
      <p:sp>
        <p:nvSpPr>
          <p:cNvPr id="101" name="Rectangle 30"/>
          <p:cNvSpPr>
            <a:spLocks noChangeArrowheads="1"/>
          </p:cNvSpPr>
          <p:nvPr/>
        </p:nvSpPr>
        <p:spPr bwMode="auto">
          <a:xfrm>
            <a:off x="2994025" y="5164929"/>
            <a:ext cx="6134100" cy="358775"/>
          </a:xfrm>
          <a:prstGeom prst="rect">
            <a:avLst/>
          </a:prstGeom>
          <a:solidFill>
            <a:schemeClr val="accent5"/>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10100110100101  </a:t>
            </a:r>
            <a:r>
              <a:rPr lang="zh-CN" altLang="en-US" sz="2000" dirty="0">
                <a:solidFill>
                  <a:schemeClr val="bg1"/>
                </a:solidFill>
                <a:latin typeface="+mj-ea"/>
                <a:ea typeface="+mj-ea"/>
              </a:rPr>
              <a:t>比  特  流  </a:t>
            </a:r>
            <a:r>
              <a:rPr lang="en-US" altLang="zh-CN" sz="2000" dirty="0">
                <a:solidFill>
                  <a:schemeClr val="bg1"/>
                </a:solidFill>
                <a:latin typeface="+mj-ea"/>
                <a:ea typeface="+mj-ea"/>
              </a:rPr>
              <a:t>110101110101</a:t>
            </a:r>
          </a:p>
        </p:txBody>
      </p:sp>
      <p:grpSp>
        <p:nvGrpSpPr>
          <p:cNvPr id="102" name="Group 32"/>
          <p:cNvGrpSpPr>
            <a:grpSpLocks/>
          </p:cNvGrpSpPr>
          <p:nvPr/>
        </p:nvGrpSpPr>
        <p:grpSpPr bwMode="auto">
          <a:xfrm>
            <a:off x="2994818" y="4590254"/>
            <a:ext cx="6134100" cy="358775"/>
            <a:chOff x="977" y="3023"/>
            <a:chExt cx="3864" cy="226"/>
          </a:xfrm>
        </p:grpSpPr>
        <p:sp>
          <p:nvSpPr>
            <p:cNvPr id="103" name="Rectangle 33"/>
            <p:cNvSpPr>
              <a:spLocks noChangeArrowheads="1"/>
            </p:cNvSpPr>
            <p:nvPr/>
          </p:nvSpPr>
          <p:spPr bwMode="auto">
            <a:xfrm>
              <a:off x="977" y="3023"/>
              <a:ext cx="633" cy="226"/>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sz="2000" dirty="0">
                  <a:latin typeface="+mj-ea"/>
                  <a:ea typeface="+mj-ea"/>
                </a:rPr>
                <a:t>H</a:t>
              </a:r>
              <a:r>
                <a:rPr lang="en-US" altLang="zh-CN" sz="2000" b="1" baseline="-25000" dirty="0">
                  <a:latin typeface="+mj-ea"/>
                  <a:ea typeface="+mj-ea"/>
                </a:rPr>
                <a:t>2</a:t>
              </a:r>
            </a:p>
          </p:txBody>
        </p:sp>
        <p:sp>
          <p:nvSpPr>
            <p:cNvPr id="104" name="Rectangle 34"/>
            <p:cNvSpPr>
              <a:spLocks noChangeArrowheads="1"/>
            </p:cNvSpPr>
            <p:nvPr/>
          </p:nvSpPr>
          <p:spPr bwMode="auto">
            <a:xfrm>
              <a:off x="4195" y="3023"/>
              <a:ext cx="646" cy="226"/>
            </a:xfrm>
            <a:prstGeom prst="rect">
              <a:avLst/>
            </a:prstGeom>
            <a:solidFill>
              <a:srgbClr val="CCFF33"/>
            </a:solidFill>
            <a:ln w="9525">
              <a:solidFill>
                <a:schemeClr val="tx1"/>
              </a:solidFill>
              <a:miter lim="800000"/>
              <a:headEnd/>
              <a:tailEnd/>
            </a:ln>
            <a:effectLst/>
          </p:spPr>
          <p:txBody>
            <a:bodyPr wrap="none" anchor="ctr"/>
            <a:lstStyle/>
            <a:p>
              <a:pPr algn="ctr"/>
              <a:r>
                <a:rPr lang="en-US" altLang="zh-CN" sz="2000" dirty="0">
                  <a:latin typeface="+mj-ea"/>
                  <a:ea typeface="+mj-ea"/>
                </a:rPr>
                <a:t>T</a:t>
              </a:r>
              <a:r>
                <a:rPr lang="en-US" altLang="zh-CN" sz="2000" b="1" baseline="-25000" dirty="0">
                  <a:latin typeface="+mj-ea"/>
                  <a:ea typeface="+mj-ea"/>
                </a:rPr>
                <a:t>2</a:t>
              </a:r>
            </a:p>
          </p:txBody>
        </p:sp>
        <p:grpSp>
          <p:nvGrpSpPr>
            <p:cNvPr id="105" name="Group 35"/>
            <p:cNvGrpSpPr>
              <a:grpSpLocks/>
            </p:cNvGrpSpPr>
            <p:nvPr/>
          </p:nvGrpSpPr>
          <p:grpSpPr bwMode="auto">
            <a:xfrm>
              <a:off x="1610" y="3023"/>
              <a:ext cx="2585" cy="226"/>
              <a:chOff x="1610" y="3023"/>
              <a:chExt cx="2585" cy="226"/>
            </a:xfrm>
          </p:grpSpPr>
          <p:sp>
            <p:nvSpPr>
              <p:cNvPr id="106" name="Rectangle 36"/>
              <p:cNvSpPr>
                <a:spLocks noChangeArrowheads="1"/>
              </p:cNvSpPr>
              <p:nvPr/>
            </p:nvSpPr>
            <p:spPr bwMode="auto">
              <a:xfrm>
                <a:off x="1610" y="3023"/>
                <a:ext cx="318" cy="226"/>
              </a:xfrm>
              <a:prstGeom prst="rect">
                <a:avLst/>
              </a:prstGeom>
              <a:solidFill>
                <a:schemeClr val="accent4"/>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3</a:t>
                </a:r>
              </a:p>
            </p:txBody>
          </p:sp>
          <p:sp>
            <p:nvSpPr>
              <p:cNvPr id="107" name="Rectangle 37"/>
              <p:cNvSpPr>
                <a:spLocks noChangeArrowheads="1"/>
              </p:cNvSpPr>
              <p:nvPr/>
            </p:nvSpPr>
            <p:spPr bwMode="auto">
              <a:xfrm>
                <a:off x="1928" y="3023"/>
                <a:ext cx="318" cy="226"/>
              </a:xfrm>
              <a:prstGeom prst="rect">
                <a:avLst/>
              </a:prstGeom>
              <a:solidFill>
                <a:schemeClr val="bg1">
                  <a:lumMod val="50000"/>
                </a:schemeClr>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4</a:t>
                </a:r>
              </a:p>
            </p:txBody>
          </p:sp>
          <p:sp>
            <p:nvSpPr>
              <p:cNvPr id="108" name="Rectangle 38"/>
              <p:cNvSpPr>
                <a:spLocks noChangeArrowheads="1"/>
              </p:cNvSpPr>
              <p:nvPr/>
            </p:nvSpPr>
            <p:spPr bwMode="auto">
              <a:xfrm>
                <a:off x="2246" y="3023"/>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109" name="Rectangle 39"/>
              <p:cNvSpPr>
                <a:spLocks noChangeArrowheads="1"/>
              </p:cNvSpPr>
              <p:nvPr/>
            </p:nvSpPr>
            <p:spPr bwMode="auto">
              <a:xfrm>
                <a:off x="2562" y="3023"/>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grpSp>
      <p:grpSp>
        <p:nvGrpSpPr>
          <p:cNvPr id="110" name="Group 40"/>
          <p:cNvGrpSpPr>
            <a:grpSpLocks/>
          </p:cNvGrpSpPr>
          <p:nvPr/>
        </p:nvGrpSpPr>
        <p:grpSpPr bwMode="auto">
          <a:xfrm>
            <a:off x="5677378" y="4816479"/>
            <a:ext cx="4354513" cy="585788"/>
            <a:chOff x="2574" y="3111"/>
            <a:chExt cx="2743" cy="369"/>
          </a:xfrm>
          <a:solidFill>
            <a:srgbClr val="FF0000"/>
          </a:solidFill>
        </p:grpSpPr>
        <p:sp>
          <p:nvSpPr>
            <p:cNvPr id="111" name="AutoShape 41"/>
            <p:cNvSpPr>
              <a:spLocks noChangeArrowheads="1"/>
            </p:cNvSpPr>
            <p:nvPr/>
          </p:nvSpPr>
          <p:spPr bwMode="auto">
            <a:xfrm rot="10800000" flipV="1">
              <a:off x="5193" y="3230"/>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sp>
          <p:nvSpPr>
            <p:cNvPr id="112" name="AutoShape 42"/>
            <p:cNvSpPr>
              <a:spLocks noChangeArrowheads="1"/>
            </p:cNvSpPr>
            <p:nvPr/>
          </p:nvSpPr>
          <p:spPr bwMode="auto">
            <a:xfrm rot="10800000" flipV="1">
              <a:off x="2574" y="3111"/>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grpSp>
    </p:spTree>
    <p:extLst>
      <p:ext uri="{BB962C8B-B14F-4D97-AF65-F5344CB8AC3E}">
        <p14:creationId xmlns:p14="http://schemas.microsoft.com/office/powerpoint/2010/main" val="385356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01"/>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000"/>
                                        <p:tgtEl>
                                          <p:spTgt spid="110"/>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01"/>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en-US" altLang="zh-CN" dirty="0"/>
              <a:t>1.2.2  </a:t>
            </a:r>
            <a:r>
              <a:rPr lang="zh-CN" altLang="en-US" dirty="0"/>
              <a:t>因特网发展的三个阶段</a:t>
            </a:r>
          </a:p>
        </p:txBody>
      </p:sp>
      <p:sp>
        <p:nvSpPr>
          <p:cNvPr id="243" name="矩形 242"/>
          <p:cNvSpPr/>
          <p:nvPr/>
        </p:nvSpPr>
        <p:spPr>
          <a:xfrm>
            <a:off x="1" y="1768910"/>
            <a:ext cx="12198349" cy="723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77" tIns="45738" rIns="91477" bIns="45738" rtlCol="0" anchor="ctr"/>
          <a:lstStyle/>
          <a:p>
            <a:pPr algn="ctr"/>
            <a:endParaRPr lang="zh-CN" altLang="en-US"/>
          </a:p>
        </p:txBody>
      </p:sp>
      <p:sp>
        <p:nvSpPr>
          <p:cNvPr id="19" name="矩形 18"/>
          <p:cNvSpPr/>
          <p:nvPr/>
        </p:nvSpPr>
        <p:spPr>
          <a:xfrm>
            <a:off x="3175" y="2319861"/>
            <a:ext cx="12192000" cy="2938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4"/>
          <p:cNvSpPr txBox="1">
            <a:spLocks/>
          </p:cNvSpPr>
          <p:nvPr/>
        </p:nvSpPr>
        <p:spPr>
          <a:xfrm>
            <a:off x="645163" y="2757043"/>
            <a:ext cx="11196679" cy="2064368"/>
          </a:xfrm>
          <a:prstGeom prst="rect">
            <a:avLst/>
          </a:prstGeom>
        </p:spPr>
        <p:txBody>
          <a:bodyPr vert="horz" lIns="91440" tIns="45720" rIns="91440" bIns="45720" rtlCol="0">
            <a:noAutofit/>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b="1" dirty="0">
                <a:solidFill>
                  <a:schemeClr val="bg1"/>
                </a:solidFill>
              </a:rPr>
              <a:t>第一阶段是从单个网络</a:t>
            </a:r>
            <a:r>
              <a:rPr lang="en-US" altLang="zh-CN" sz="2800" b="1" dirty="0">
                <a:solidFill>
                  <a:schemeClr val="bg1"/>
                </a:solidFill>
              </a:rPr>
              <a:t>ARPANET</a:t>
            </a:r>
            <a:r>
              <a:rPr lang="zh-CN" altLang="en-US" sz="2800" b="1" dirty="0">
                <a:solidFill>
                  <a:schemeClr val="bg1"/>
                </a:solidFill>
              </a:rPr>
              <a:t>向互联网发展的过程。 </a:t>
            </a:r>
          </a:p>
          <a:p>
            <a:r>
              <a:rPr lang="en-US" altLang="zh-CN" sz="2800" b="1" dirty="0">
                <a:solidFill>
                  <a:schemeClr val="bg1"/>
                </a:solidFill>
              </a:rPr>
              <a:t>1983</a:t>
            </a:r>
            <a:r>
              <a:rPr lang="zh-CN" altLang="en-US" sz="2800" b="1" dirty="0">
                <a:solidFill>
                  <a:schemeClr val="bg1"/>
                </a:solidFill>
              </a:rPr>
              <a:t>年</a:t>
            </a:r>
            <a:r>
              <a:rPr lang="en-US" altLang="zh-CN" sz="2800" b="1" dirty="0">
                <a:solidFill>
                  <a:schemeClr val="bg1"/>
                </a:solidFill>
              </a:rPr>
              <a:t>TCP/IP</a:t>
            </a:r>
            <a:r>
              <a:rPr lang="zh-CN" altLang="en-US" sz="2800" b="1" dirty="0">
                <a:solidFill>
                  <a:schemeClr val="bg1"/>
                </a:solidFill>
              </a:rPr>
              <a:t>协议成为</a:t>
            </a:r>
            <a:r>
              <a:rPr lang="en-US" altLang="zh-CN" sz="2800" b="1" dirty="0">
                <a:solidFill>
                  <a:schemeClr val="bg1"/>
                </a:solidFill>
              </a:rPr>
              <a:t>ARPANET</a:t>
            </a:r>
            <a:r>
              <a:rPr lang="zh-CN" altLang="en-US" sz="2800" b="1" dirty="0">
                <a:solidFill>
                  <a:schemeClr val="bg1"/>
                </a:solidFill>
              </a:rPr>
              <a:t>上的标准协议。</a:t>
            </a:r>
          </a:p>
          <a:p>
            <a:r>
              <a:rPr lang="zh-CN" altLang="en-US" sz="2800" b="1" dirty="0">
                <a:solidFill>
                  <a:schemeClr val="bg1"/>
                </a:solidFill>
              </a:rPr>
              <a:t>人们把</a:t>
            </a:r>
            <a:r>
              <a:rPr lang="en-US" altLang="zh-CN" sz="2800" b="1" dirty="0">
                <a:solidFill>
                  <a:schemeClr val="bg1"/>
                </a:solidFill>
              </a:rPr>
              <a:t>1983</a:t>
            </a:r>
            <a:r>
              <a:rPr lang="zh-CN" altLang="en-US" sz="2800" b="1" dirty="0">
                <a:solidFill>
                  <a:schemeClr val="bg1"/>
                </a:solidFill>
              </a:rPr>
              <a:t>年作为因特网的诞生时间。 </a:t>
            </a:r>
          </a:p>
        </p:txBody>
      </p:sp>
      <p:grpSp>
        <p:nvGrpSpPr>
          <p:cNvPr id="2" name="组合 1"/>
          <p:cNvGrpSpPr/>
          <p:nvPr/>
        </p:nvGrpSpPr>
        <p:grpSpPr>
          <a:xfrm flipH="1">
            <a:off x="-19237" y="5944879"/>
            <a:ext cx="3297433" cy="914713"/>
            <a:chOff x="8920155" y="5944877"/>
            <a:chExt cx="3294742" cy="914713"/>
          </a:xfrm>
        </p:grpSpPr>
        <p:sp>
          <p:nvSpPr>
            <p:cNvPr id="23" name="内容占位符 3"/>
            <p:cNvSpPr txBox="1">
              <a:spLocks/>
            </p:cNvSpPr>
            <p:nvPr/>
          </p:nvSpPr>
          <p:spPr>
            <a:xfrm>
              <a:off x="10923127" y="5944878"/>
              <a:ext cx="1291770" cy="914711"/>
            </a:xfrm>
            <a:prstGeom prst="rect">
              <a:avLst/>
            </a:prstGeom>
            <a:solidFill>
              <a:srgbClr val="C00000"/>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
          <p:nvSpPr>
            <p:cNvPr id="24" name="内容占位符 3"/>
            <p:cNvSpPr txBox="1">
              <a:spLocks/>
            </p:cNvSpPr>
            <p:nvPr/>
          </p:nvSpPr>
          <p:spPr>
            <a:xfrm>
              <a:off x="9718441" y="5944877"/>
              <a:ext cx="943427" cy="914711"/>
            </a:xfrm>
            <a:prstGeom prst="rect">
              <a:avLst/>
            </a:prstGeom>
            <a:solidFill>
              <a:srgbClr val="7CC43A"/>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sp>
          <p:nvSpPr>
            <p:cNvPr id="25" name="内容占位符 3"/>
            <p:cNvSpPr txBox="1">
              <a:spLocks/>
            </p:cNvSpPr>
            <p:nvPr/>
          </p:nvSpPr>
          <p:spPr>
            <a:xfrm>
              <a:off x="8920155" y="5944879"/>
              <a:ext cx="522513" cy="914711"/>
            </a:xfrm>
            <a:prstGeom prst="rect">
              <a:avLst/>
            </a:prstGeom>
            <a:solidFill>
              <a:srgbClr val="FF993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chemeClr val="bg1"/>
                </a:solidFill>
              </a:endParaRPr>
            </a:p>
          </p:txBody>
        </p:sp>
      </p:grpSp>
      <p:sp>
        <p:nvSpPr>
          <p:cNvPr id="26" name="矩形 25"/>
          <p:cNvSpPr/>
          <p:nvPr/>
        </p:nvSpPr>
        <p:spPr>
          <a:xfrm>
            <a:off x="3278196" y="6515583"/>
            <a:ext cx="8920154" cy="3440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804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5852319" y="744536"/>
            <a:ext cx="417513" cy="101346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1920875" y="2770980"/>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168525" y="295036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168525" y="357743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168525" y="41346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168525" y="46934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168525" y="52601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1920875" y="337264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1930400" y="394731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1908175" y="452358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1908175" y="511571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00350"/>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29781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052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162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7228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2879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00425"/>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3975100"/>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551362"/>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143500"/>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1946275" y="1758920"/>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03462"/>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08237"/>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1925638" y="2283618"/>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1946275" y="2404268"/>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82162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100" name="Text Box 30"/>
          <p:cNvSpPr txBox="1">
            <a:spLocks noChangeArrowheads="1"/>
          </p:cNvSpPr>
          <p:nvPr/>
        </p:nvSpPr>
        <p:spPr bwMode="auto">
          <a:xfrm>
            <a:off x="2890441" y="3281500"/>
            <a:ext cx="6134893" cy="707886"/>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数据链路层剥去帧首部和帧尾部后把帧的数据部分交给网络层</a:t>
            </a:r>
          </a:p>
        </p:txBody>
      </p:sp>
      <p:grpSp>
        <p:nvGrpSpPr>
          <p:cNvPr id="48" name="Group 2"/>
          <p:cNvGrpSpPr>
            <a:grpSpLocks/>
          </p:cNvGrpSpPr>
          <p:nvPr/>
        </p:nvGrpSpPr>
        <p:grpSpPr bwMode="auto">
          <a:xfrm>
            <a:off x="3999705" y="4210050"/>
            <a:ext cx="4103688" cy="358775"/>
            <a:chOff x="1610" y="3023"/>
            <a:chExt cx="2585" cy="226"/>
          </a:xfrm>
        </p:grpSpPr>
        <p:sp>
          <p:nvSpPr>
            <p:cNvPr id="50" name="Rectangle 3"/>
            <p:cNvSpPr>
              <a:spLocks noChangeArrowheads="1"/>
            </p:cNvSpPr>
            <p:nvPr/>
          </p:nvSpPr>
          <p:spPr bwMode="auto">
            <a:xfrm>
              <a:off x="1610" y="3023"/>
              <a:ext cx="318" cy="226"/>
            </a:xfrm>
            <a:prstGeom prst="rect">
              <a:avLst/>
            </a:prstGeom>
            <a:solidFill>
              <a:schemeClr val="accent4"/>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3</a:t>
              </a:r>
            </a:p>
          </p:txBody>
        </p:sp>
        <p:sp>
          <p:nvSpPr>
            <p:cNvPr id="51" name="Rectangle 4"/>
            <p:cNvSpPr>
              <a:spLocks noChangeArrowheads="1"/>
            </p:cNvSpPr>
            <p:nvPr/>
          </p:nvSpPr>
          <p:spPr bwMode="auto">
            <a:xfrm>
              <a:off x="1928" y="3023"/>
              <a:ext cx="318" cy="226"/>
            </a:xfrm>
            <a:prstGeom prst="rect">
              <a:avLst/>
            </a:prstGeom>
            <a:solidFill>
              <a:schemeClr val="bg1">
                <a:lumMod val="50000"/>
              </a:schemeClr>
            </a:solidFill>
            <a:ln w="9525">
              <a:no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4</a:t>
              </a:r>
            </a:p>
          </p:txBody>
        </p:sp>
        <p:sp>
          <p:nvSpPr>
            <p:cNvPr id="52" name="Rectangle 5"/>
            <p:cNvSpPr>
              <a:spLocks noChangeArrowheads="1"/>
            </p:cNvSpPr>
            <p:nvPr/>
          </p:nvSpPr>
          <p:spPr bwMode="auto">
            <a:xfrm>
              <a:off x="2246" y="3023"/>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53" name="Rectangle 6"/>
            <p:cNvSpPr>
              <a:spLocks noChangeArrowheads="1"/>
            </p:cNvSpPr>
            <p:nvPr/>
          </p:nvSpPr>
          <p:spPr bwMode="auto">
            <a:xfrm>
              <a:off x="2562" y="3023"/>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sp>
        <p:nvSpPr>
          <p:cNvPr id="54" name="Rectangle 36"/>
          <p:cNvSpPr>
            <a:spLocks noChangeArrowheads="1"/>
          </p:cNvSpPr>
          <p:nvPr/>
        </p:nvSpPr>
        <p:spPr bwMode="auto">
          <a:xfrm>
            <a:off x="2994818" y="4784725"/>
            <a:ext cx="1004887" cy="358775"/>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sz="2000" dirty="0">
                <a:solidFill>
                  <a:srgbClr val="333399"/>
                </a:solidFill>
                <a:latin typeface="+mj-ea"/>
                <a:ea typeface="+mj-ea"/>
              </a:rPr>
              <a:t>H</a:t>
            </a:r>
            <a:r>
              <a:rPr lang="en-US" altLang="zh-CN" sz="2000" b="1" baseline="-25000" dirty="0">
                <a:solidFill>
                  <a:srgbClr val="333399"/>
                </a:solidFill>
                <a:latin typeface="+mj-ea"/>
                <a:ea typeface="+mj-ea"/>
              </a:rPr>
              <a:t>2</a:t>
            </a:r>
          </a:p>
        </p:txBody>
      </p:sp>
      <p:sp>
        <p:nvSpPr>
          <p:cNvPr id="55" name="Rectangle 37"/>
          <p:cNvSpPr>
            <a:spLocks noChangeArrowheads="1"/>
          </p:cNvSpPr>
          <p:nvPr/>
        </p:nvSpPr>
        <p:spPr bwMode="auto">
          <a:xfrm>
            <a:off x="8103393" y="4786313"/>
            <a:ext cx="1025525" cy="358775"/>
          </a:xfrm>
          <a:prstGeom prst="rect">
            <a:avLst/>
          </a:prstGeom>
          <a:solidFill>
            <a:srgbClr val="CCFF33"/>
          </a:solidFill>
          <a:ln w="9525">
            <a:solidFill>
              <a:schemeClr val="tx1"/>
            </a:solidFill>
            <a:miter lim="800000"/>
            <a:headEnd/>
            <a:tailEnd/>
          </a:ln>
          <a:effectLst/>
        </p:spPr>
        <p:txBody>
          <a:bodyPr wrap="none" anchor="ctr"/>
          <a:lstStyle/>
          <a:p>
            <a:pPr algn="ctr"/>
            <a:r>
              <a:rPr lang="en-US" altLang="zh-CN" sz="2000">
                <a:solidFill>
                  <a:srgbClr val="333399"/>
                </a:solidFill>
                <a:latin typeface="+mj-ea"/>
                <a:ea typeface="+mj-ea"/>
              </a:rPr>
              <a:t>T</a:t>
            </a:r>
            <a:r>
              <a:rPr lang="en-US" altLang="zh-CN" sz="2000" b="1" baseline="-25000">
                <a:solidFill>
                  <a:srgbClr val="333399"/>
                </a:solidFill>
                <a:latin typeface="+mj-ea"/>
                <a:ea typeface="+mj-ea"/>
              </a:rPr>
              <a:t>2</a:t>
            </a:r>
          </a:p>
        </p:txBody>
      </p:sp>
      <p:grpSp>
        <p:nvGrpSpPr>
          <p:cNvPr id="56" name="Group 38"/>
          <p:cNvGrpSpPr>
            <a:grpSpLocks/>
          </p:cNvGrpSpPr>
          <p:nvPr/>
        </p:nvGrpSpPr>
        <p:grpSpPr bwMode="auto">
          <a:xfrm>
            <a:off x="3999705" y="4786313"/>
            <a:ext cx="4103688" cy="358775"/>
            <a:chOff x="1610" y="3023"/>
            <a:chExt cx="2585" cy="226"/>
          </a:xfrm>
        </p:grpSpPr>
        <p:sp>
          <p:nvSpPr>
            <p:cNvPr id="57" name="Rectangle 39"/>
            <p:cNvSpPr>
              <a:spLocks noChangeArrowheads="1"/>
            </p:cNvSpPr>
            <p:nvPr/>
          </p:nvSpPr>
          <p:spPr bwMode="auto">
            <a:xfrm>
              <a:off x="1610" y="3023"/>
              <a:ext cx="318" cy="226"/>
            </a:xfrm>
            <a:prstGeom prst="rect">
              <a:avLst/>
            </a:prstGeom>
            <a:solidFill>
              <a:schemeClr val="accent4"/>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3</a:t>
              </a:r>
            </a:p>
          </p:txBody>
        </p:sp>
        <p:sp>
          <p:nvSpPr>
            <p:cNvPr id="58" name="Rectangle 40"/>
            <p:cNvSpPr>
              <a:spLocks noChangeArrowheads="1"/>
            </p:cNvSpPr>
            <p:nvPr/>
          </p:nvSpPr>
          <p:spPr bwMode="auto">
            <a:xfrm>
              <a:off x="1928" y="3023"/>
              <a:ext cx="318" cy="226"/>
            </a:xfrm>
            <a:prstGeom prst="rect">
              <a:avLst/>
            </a:prstGeom>
            <a:solidFill>
              <a:schemeClr val="bg1">
                <a:lumMod val="50000"/>
              </a:schemeClr>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4</a:t>
              </a:r>
            </a:p>
          </p:txBody>
        </p:sp>
        <p:sp>
          <p:nvSpPr>
            <p:cNvPr id="59" name="Rectangle 41"/>
            <p:cNvSpPr>
              <a:spLocks noChangeArrowheads="1"/>
            </p:cNvSpPr>
            <p:nvPr/>
          </p:nvSpPr>
          <p:spPr bwMode="auto">
            <a:xfrm>
              <a:off x="2246" y="3023"/>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60" name="Rectangle 42"/>
            <p:cNvSpPr>
              <a:spLocks noChangeArrowheads="1"/>
            </p:cNvSpPr>
            <p:nvPr/>
          </p:nvSpPr>
          <p:spPr bwMode="auto">
            <a:xfrm>
              <a:off x="2562" y="3023"/>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grpSp>
        <p:nvGrpSpPr>
          <p:cNvPr id="61" name="Group 43"/>
          <p:cNvGrpSpPr>
            <a:grpSpLocks/>
          </p:cNvGrpSpPr>
          <p:nvPr/>
        </p:nvGrpSpPr>
        <p:grpSpPr bwMode="auto">
          <a:xfrm>
            <a:off x="5761038" y="4469635"/>
            <a:ext cx="4229100" cy="396875"/>
            <a:chOff x="2653" y="2817"/>
            <a:chExt cx="2664" cy="250"/>
          </a:xfrm>
          <a:solidFill>
            <a:srgbClr val="FF0000"/>
          </a:solidFill>
        </p:grpSpPr>
        <p:sp>
          <p:nvSpPr>
            <p:cNvPr id="62" name="AutoShape 44"/>
            <p:cNvSpPr>
              <a:spLocks noChangeArrowheads="1"/>
            </p:cNvSpPr>
            <p:nvPr/>
          </p:nvSpPr>
          <p:spPr bwMode="auto">
            <a:xfrm rot="10800000" flipV="1">
              <a:off x="5193" y="2817"/>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sp>
          <p:nvSpPr>
            <p:cNvPr id="63" name="AutoShape 45"/>
            <p:cNvSpPr>
              <a:spLocks noChangeArrowheads="1"/>
            </p:cNvSpPr>
            <p:nvPr/>
          </p:nvSpPr>
          <p:spPr bwMode="auto">
            <a:xfrm rot="10800000" flipV="1">
              <a:off x="2653" y="2817"/>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grpSp>
    </p:spTree>
    <p:extLst>
      <p:ext uri="{BB962C8B-B14F-4D97-AF65-F5344CB8AC3E}">
        <p14:creationId xmlns:p14="http://schemas.microsoft.com/office/powerpoint/2010/main" val="80657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54"/>
                                        </p:tgtEl>
                                      </p:cBhvr>
                                    </p:animEffect>
                                    <p:set>
                                      <p:cBhvr>
                                        <p:cTn id="7" dur="1" fill="hold">
                                          <p:stCondLst>
                                            <p:cond delay="999"/>
                                          </p:stCondLst>
                                        </p:cTn>
                                        <p:tgtEl>
                                          <p:spTgt spid="54"/>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55"/>
                                        </p:tgtEl>
                                      </p:cBhvr>
                                    </p:animEffect>
                                    <p:set>
                                      <p:cBhvr>
                                        <p:cTn id="11" dur="1" fill="hold">
                                          <p:stCondLst>
                                            <p:cond delay="999"/>
                                          </p:stCondLst>
                                        </p:cTn>
                                        <p:tgtEl>
                                          <p:spTgt spid="55"/>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down)">
                                      <p:cBhvr>
                                        <p:cTn id="15" dur="1000"/>
                                        <p:tgtEl>
                                          <p:spTgt spid="61"/>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56"/>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5852319" y="744536"/>
            <a:ext cx="417513" cy="101346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1920875" y="2770980"/>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168525" y="295036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168525" y="357743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168525" y="41346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168525" y="46934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168525" y="52601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1920875" y="337264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1930400" y="394731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1908175" y="452358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1908175" y="511571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00350"/>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29781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052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162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7228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2879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00425"/>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3975100"/>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551362"/>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143500"/>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1946275" y="1758920"/>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03462"/>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08237"/>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1925638" y="2283618"/>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1946275" y="2404268"/>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82162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100" name="Text Box 30"/>
          <p:cNvSpPr txBox="1">
            <a:spLocks noChangeArrowheads="1"/>
          </p:cNvSpPr>
          <p:nvPr/>
        </p:nvSpPr>
        <p:spPr bwMode="auto">
          <a:xfrm>
            <a:off x="2890441" y="2928937"/>
            <a:ext cx="6134893" cy="400110"/>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网络层剥去分组首部后把分组的数据部分交给运输层</a:t>
            </a:r>
          </a:p>
        </p:txBody>
      </p:sp>
      <p:grpSp>
        <p:nvGrpSpPr>
          <p:cNvPr id="48" name="Group 2"/>
          <p:cNvGrpSpPr>
            <a:grpSpLocks/>
          </p:cNvGrpSpPr>
          <p:nvPr/>
        </p:nvGrpSpPr>
        <p:grpSpPr bwMode="auto">
          <a:xfrm>
            <a:off x="4504530" y="3520144"/>
            <a:ext cx="3598863" cy="358775"/>
            <a:chOff x="1928" y="3023"/>
            <a:chExt cx="2267" cy="226"/>
          </a:xfrm>
        </p:grpSpPr>
        <p:sp>
          <p:nvSpPr>
            <p:cNvPr id="51" name="Rectangle 4"/>
            <p:cNvSpPr>
              <a:spLocks noChangeArrowheads="1"/>
            </p:cNvSpPr>
            <p:nvPr/>
          </p:nvSpPr>
          <p:spPr bwMode="auto">
            <a:xfrm>
              <a:off x="1928" y="3023"/>
              <a:ext cx="318" cy="226"/>
            </a:xfrm>
            <a:prstGeom prst="rect">
              <a:avLst/>
            </a:prstGeom>
            <a:solidFill>
              <a:schemeClr val="bg1">
                <a:lumMod val="50000"/>
              </a:schemeClr>
            </a:solidFill>
            <a:ln w="9525">
              <a:no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4</a:t>
              </a:r>
            </a:p>
          </p:txBody>
        </p:sp>
        <p:sp>
          <p:nvSpPr>
            <p:cNvPr id="52" name="Rectangle 5"/>
            <p:cNvSpPr>
              <a:spLocks noChangeArrowheads="1"/>
            </p:cNvSpPr>
            <p:nvPr/>
          </p:nvSpPr>
          <p:spPr bwMode="auto">
            <a:xfrm>
              <a:off x="2246" y="3023"/>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53" name="Rectangle 6"/>
            <p:cNvSpPr>
              <a:spLocks noChangeArrowheads="1"/>
            </p:cNvSpPr>
            <p:nvPr/>
          </p:nvSpPr>
          <p:spPr bwMode="auto">
            <a:xfrm>
              <a:off x="2562" y="3023"/>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grpSp>
        <p:nvGrpSpPr>
          <p:cNvPr id="56" name="Group 38"/>
          <p:cNvGrpSpPr>
            <a:grpSpLocks/>
          </p:cNvGrpSpPr>
          <p:nvPr/>
        </p:nvGrpSpPr>
        <p:grpSpPr bwMode="auto">
          <a:xfrm>
            <a:off x="3999705" y="4096407"/>
            <a:ext cx="4103688" cy="358775"/>
            <a:chOff x="1610" y="3023"/>
            <a:chExt cx="2585" cy="226"/>
          </a:xfrm>
        </p:grpSpPr>
        <p:sp>
          <p:nvSpPr>
            <p:cNvPr id="57" name="Rectangle 39"/>
            <p:cNvSpPr>
              <a:spLocks noChangeArrowheads="1"/>
            </p:cNvSpPr>
            <p:nvPr/>
          </p:nvSpPr>
          <p:spPr bwMode="auto">
            <a:xfrm>
              <a:off x="1610" y="3023"/>
              <a:ext cx="318" cy="226"/>
            </a:xfrm>
            <a:prstGeom prst="rect">
              <a:avLst/>
            </a:prstGeom>
            <a:solidFill>
              <a:schemeClr val="accent4"/>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3</a:t>
              </a:r>
            </a:p>
          </p:txBody>
        </p:sp>
        <p:sp>
          <p:nvSpPr>
            <p:cNvPr id="58" name="Rectangle 40"/>
            <p:cNvSpPr>
              <a:spLocks noChangeArrowheads="1"/>
            </p:cNvSpPr>
            <p:nvPr/>
          </p:nvSpPr>
          <p:spPr bwMode="auto">
            <a:xfrm>
              <a:off x="1928" y="3023"/>
              <a:ext cx="318" cy="226"/>
            </a:xfrm>
            <a:prstGeom prst="rect">
              <a:avLst/>
            </a:prstGeom>
            <a:solidFill>
              <a:schemeClr val="bg1">
                <a:lumMod val="50000"/>
              </a:schemeClr>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4</a:t>
              </a:r>
            </a:p>
          </p:txBody>
        </p:sp>
        <p:sp>
          <p:nvSpPr>
            <p:cNvPr id="59" name="Rectangle 41"/>
            <p:cNvSpPr>
              <a:spLocks noChangeArrowheads="1"/>
            </p:cNvSpPr>
            <p:nvPr/>
          </p:nvSpPr>
          <p:spPr bwMode="auto">
            <a:xfrm>
              <a:off x="2246" y="3023"/>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60" name="Rectangle 42"/>
            <p:cNvSpPr>
              <a:spLocks noChangeArrowheads="1"/>
            </p:cNvSpPr>
            <p:nvPr/>
          </p:nvSpPr>
          <p:spPr bwMode="auto">
            <a:xfrm>
              <a:off x="2562" y="3023"/>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grpSp>
        <p:nvGrpSpPr>
          <p:cNvPr id="61" name="Group 43"/>
          <p:cNvGrpSpPr>
            <a:grpSpLocks/>
          </p:cNvGrpSpPr>
          <p:nvPr/>
        </p:nvGrpSpPr>
        <p:grpSpPr bwMode="auto">
          <a:xfrm>
            <a:off x="5761038" y="3779729"/>
            <a:ext cx="4229100" cy="396875"/>
            <a:chOff x="2653" y="2817"/>
            <a:chExt cx="2664" cy="250"/>
          </a:xfrm>
          <a:solidFill>
            <a:srgbClr val="FF0000"/>
          </a:solidFill>
        </p:grpSpPr>
        <p:sp>
          <p:nvSpPr>
            <p:cNvPr id="62" name="AutoShape 44"/>
            <p:cNvSpPr>
              <a:spLocks noChangeArrowheads="1"/>
            </p:cNvSpPr>
            <p:nvPr/>
          </p:nvSpPr>
          <p:spPr bwMode="auto">
            <a:xfrm rot="10800000" flipV="1">
              <a:off x="5193" y="2817"/>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sp>
          <p:nvSpPr>
            <p:cNvPr id="63" name="AutoShape 45"/>
            <p:cNvSpPr>
              <a:spLocks noChangeArrowheads="1"/>
            </p:cNvSpPr>
            <p:nvPr/>
          </p:nvSpPr>
          <p:spPr bwMode="auto">
            <a:xfrm rot="10800000" flipV="1">
              <a:off x="2653" y="2817"/>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grpSp>
    </p:spTree>
    <p:extLst>
      <p:ext uri="{BB962C8B-B14F-4D97-AF65-F5344CB8AC3E}">
        <p14:creationId xmlns:p14="http://schemas.microsoft.com/office/powerpoint/2010/main" val="188366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1000"/>
                                        <p:tgtEl>
                                          <p:spTgt spid="61"/>
                                        </p:tgtEl>
                                      </p:cBhvr>
                                    </p:animEffect>
                                  </p:childTnLst>
                                </p:cTn>
                              </p:par>
                            </p:childTnLst>
                          </p:cTn>
                        </p:par>
                        <p:par>
                          <p:cTn id="8" fill="hold">
                            <p:stCondLst>
                              <p:cond delay="1000"/>
                            </p:stCondLst>
                            <p:childTnLst>
                              <p:par>
                                <p:cTn id="9" presetID="1" presetClass="exit" presetSubtype="0" fill="hold" nodeType="afterEffect">
                                  <p:stCondLst>
                                    <p:cond delay="0"/>
                                  </p:stCondLst>
                                  <p:childTnLst>
                                    <p:set>
                                      <p:cBhvr>
                                        <p:cTn id="10" dur="1" fill="hold">
                                          <p:stCondLst>
                                            <p:cond delay="0"/>
                                          </p:stCondLst>
                                        </p:cTn>
                                        <p:tgtEl>
                                          <p:spTgt spid="56"/>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childTnLst>
                                </p:cTn>
                              </p:par>
                            </p:childTnLst>
                          </p:cTn>
                        </p:par>
                        <p:par>
                          <p:cTn id="14" fill="hold">
                            <p:stCondLst>
                              <p:cond delay="1000"/>
                            </p:stCondLst>
                            <p:childTnLst>
                              <p:par>
                                <p:cTn id="15" presetID="1" presetClass="exit" presetSubtype="0" fill="hold" nodeType="afterEffect">
                                  <p:stCondLst>
                                    <p:cond delay="0"/>
                                  </p:stCondLst>
                                  <p:childTnLst>
                                    <p:set>
                                      <p:cBhvr>
                                        <p:cTn id="16"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5852319" y="744536"/>
            <a:ext cx="417513" cy="101346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1920875" y="2770980"/>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168525" y="295036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168525" y="357743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168525" y="41346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168525" y="46934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168525" y="52601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1920875" y="337264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1930400" y="394731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1908175" y="452358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1908175" y="511571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00350"/>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29781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052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162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7228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2879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00425"/>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3975100"/>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551362"/>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143500"/>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1946275" y="1758920"/>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03462"/>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08237"/>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1925638" y="2283618"/>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1946275" y="2404268"/>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82162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100" name="Text Box 30"/>
          <p:cNvSpPr txBox="1">
            <a:spLocks noChangeArrowheads="1"/>
          </p:cNvSpPr>
          <p:nvPr/>
        </p:nvSpPr>
        <p:spPr bwMode="auto">
          <a:xfrm>
            <a:off x="2890441" y="2362994"/>
            <a:ext cx="6134893" cy="400110"/>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运输层剥去报文首部后把报文的数据部分交给应用层</a:t>
            </a:r>
          </a:p>
        </p:txBody>
      </p:sp>
      <p:grpSp>
        <p:nvGrpSpPr>
          <p:cNvPr id="48" name="Group 2"/>
          <p:cNvGrpSpPr>
            <a:grpSpLocks/>
          </p:cNvGrpSpPr>
          <p:nvPr/>
        </p:nvGrpSpPr>
        <p:grpSpPr bwMode="auto">
          <a:xfrm>
            <a:off x="5009355" y="2954201"/>
            <a:ext cx="3094038" cy="358775"/>
            <a:chOff x="2246" y="3023"/>
            <a:chExt cx="1949" cy="226"/>
          </a:xfrm>
        </p:grpSpPr>
        <p:sp>
          <p:nvSpPr>
            <p:cNvPr id="52" name="Rectangle 5"/>
            <p:cNvSpPr>
              <a:spLocks noChangeArrowheads="1"/>
            </p:cNvSpPr>
            <p:nvPr/>
          </p:nvSpPr>
          <p:spPr bwMode="auto">
            <a:xfrm>
              <a:off x="2246" y="3023"/>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53" name="Rectangle 6"/>
            <p:cNvSpPr>
              <a:spLocks noChangeArrowheads="1"/>
            </p:cNvSpPr>
            <p:nvPr/>
          </p:nvSpPr>
          <p:spPr bwMode="auto">
            <a:xfrm>
              <a:off x="2562" y="3023"/>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grpSp>
        <p:nvGrpSpPr>
          <p:cNvPr id="56" name="Group 38"/>
          <p:cNvGrpSpPr>
            <a:grpSpLocks/>
          </p:cNvGrpSpPr>
          <p:nvPr/>
        </p:nvGrpSpPr>
        <p:grpSpPr bwMode="auto">
          <a:xfrm>
            <a:off x="4504530" y="3530464"/>
            <a:ext cx="3598863" cy="358775"/>
            <a:chOff x="1928" y="3023"/>
            <a:chExt cx="2267" cy="226"/>
          </a:xfrm>
        </p:grpSpPr>
        <p:sp>
          <p:nvSpPr>
            <p:cNvPr id="58" name="Rectangle 40"/>
            <p:cNvSpPr>
              <a:spLocks noChangeArrowheads="1"/>
            </p:cNvSpPr>
            <p:nvPr/>
          </p:nvSpPr>
          <p:spPr bwMode="auto">
            <a:xfrm>
              <a:off x="1928" y="3023"/>
              <a:ext cx="318" cy="226"/>
            </a:xfrm>
            <a:prstGeom prst="rect">
              <a:avLst/>
            </a:prstGeom>
            <a:solidFill>
              <a:schemeClr val="bg1">
                <a:lumMod val="50000"/>
              </a:schemeClr>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4</a:t>
              </a:r>
            </a:p>
          </p:txBody>
        </p:sp>
        <p:sp>
          <p:nvSpPr>
            <p:cNvPr id="59" name="Rectangle 41"/>
            <p:cNvSpPr>
              <a:spLocks noChangeArrowheads="1"/>
            </p:cNvSpPr>
            <p:nvPr/>
          </p:nvSpPr>
          <p:spPr bwMode="auto">
            <a:xfrm>
              <a:off x="2246" y="3023"/>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60" name="Rectangle 42"/>
            <p:cNvSpPr>
              <a:spLocks noChangeArrowheads="1"/>
            </p:cNvSpPr>
            <p:nvPr/>
          </p:nvSpPr>
          <p:spPr bwMode="auto">
            <a:xfrm>
              <a:off x="2562" y="3023"/>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grpSp>
        <p:nvGrpSpPr>
          <p:cNvPr id="61" name="Group 43"/>
          <p:cNvGrpSpPr>
            <a:grpSpLocks/>
          </p:cNvGrpSpPr>
          <p:nvPr/>
        </p:nvGrpSpPr>
        <p:grpSpPr bwMode="auto">
          <a:xfrm>
            <a:off x="5761038" y="3213786"/>
            <a:ext cx="4229100" cy="396875"/>
            <a:chOff x="2653" y="2817"/>
            <a:chExt cx="2664" cy="250"/>
          </a:xfrm>
          <a:solidFill>
            <a:srgbClr val="FF0000"/>
          </a:solidFill>
        </p:grpSpPr>
        <p:sp>
          <p:nvSpPr>
            <p:cNvPr id="62" name="AutoShape 44"/>
            <p:cNvSpPr>
              <a:spLocks noChangeArrowheads="1"/>
            </p:cNvSpPr>
            <p:nvPr/>
          </p:nvSpPr>
          <p:spPr bwMode="auto">
            <a:xfrm rot="10800000" flipV="1">
              <a:off x="5193" y="2817"/>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sp>
          <p:nvSpPr>
            <p:cNvPr id="63" name="AutoShape 45"/>
            <p:cNvSpPr>
              <a:spLocks noChangeArrowheads="1"/>
            </p:cNvSpPr>
            <p:nvPr/>
          </p:nvSpPr>
          <p:spPr bwMode="auto">
            <a:xfrm rot="10800000" flipV="1">
              <a:off x="2653" y="2817"/>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grpSp>
    </p:spTree>
    <p:extLst>
      <p:ext uri="{BB962C8B-B14F-4D97-AF65-F5344CB8AC3E}">
        <p14:creationId xmlns:p14="http://schemas.microsoft.com/office/powerpoint/2010/main" val="9243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1000"/>
                                        <p:tgtEl>
                                          <p:spTgt spid="61"/>
                                        </p:tgtEl>
                                      </p:cBhvr>
                                    </p:animEffect>
                                  </p:childTnLst>
                                </p:cTn>
                              </p:par>
                            </p:childTnLst>
                          </p:cTn>
                        </p:par>
                        <p:par>
                          <p:cTn id="8" fill="hold">
                            <p:stCondLst>
                              <p:cond delay="1000"/>
                            </p:stCondLst>
                            <p:childTnLst>
                              <p:par>
                                <p:cTn id="9" presetID="1" presetClass="exit" presetSubtype="0" fill="hold" nodeType="afterEffect">
                                  <p:stCondLst>
                                    <p:cond delay="0"/>
                                  </p:stCondLst>
                                  <p:childTnLst>
                                    <p:set>
                                      <p:cBhvr>
                                        <p:cTn id="10" dur="1" fill="hold">
                                          <p:stCondLst>
                                            <p:cond delay="0"/>
                                          </p:stCondLst>
                                        </p:cTn>
                                        <p:tgtEl>
                                          <p:spTgt spid="56"/>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childTnLst>
                                </p:cTn>
                              </p:par>
                            </p:childTnLst>
                          </p:cTn>
                        </p:par>
                        <p:par>
                          <p:cTn id="14" fill="hold">
                            <p:stCondLst>
                              <p:cond delay="1000"/>
                            </p:stCondLst>
                            <p:childTnLst>
                              <p:par>
                                <p:cTn id="15" presetID="1" presetClass="exit" presetSubtype="0" fill="hold" nodeType="afterEffect">
                                  <p:stCondLst>
                                    <p:cond delay="0"/>
                                  </p:stCondLst>
                                  <p:childTnLst>
                                    <p:set>
                                      <p:cBhvr>
                                        <p:cTn id="16"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5852319" y="744536"/>
            <a:ext cx="417513" cy="101346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1920875" y="2770980"/>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168525" y="295036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168525" y="357743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168525" y="41346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168525" y="469344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168525" y="52601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1920875" y="337264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1930400" y="394731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1908175" y="452358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1908175" y="511571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00350"/>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29781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052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162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72281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2879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00425"/>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3975100"/>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551362"/>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143500"/>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1946275" y="1758920"/>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03462"/>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08237"/>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1925638" y="2283618"/>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1946275" y="2404268"/>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82162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100" name="Text Box 30"/>
          <p:cNvSpPr txBox="1">
            <a:spLocks noChangeArrowheads="1"/>
          </p:cNvSpPr>
          <p:nvPr/>
        </p:nvSpPr>
        <p:spPr bwMode="auto">
          <a:xfrm>
            <a:off x="2890441" y="3561694"/>
            <a:ext cx="6134893" cy="707886"/>
          </a:xfrm>
          <a:prstGeom prst="rect">
            <a:avLst/>
          </a:prstGeom>
          <a:solidFill>
            <a:schemeClr val="accent6"/>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应用层剥去应用层 </a:t>
            </a:r>
            <a:r>
              <a:rPr kumimoji="1" lang="en-US" altLang="zh-CN" sz="2000" dirty="0">
                <a:solidFill>
                  <a:schemeClr val="bg1"/>
                </a:solidFill>
                <a:latin typeface="+mj-ea"/>
                <a:ea typeface="+mj-ea"/>
              </a:rPr>
              <a:t>PDU </a:t>
            </a:r>
            <a:r>
              <a:rPr kumimoji="1" lang="zh-CN" altLang="en-US" sz="2000" dirty="0">
                <a:solidFill>
                  <a:schemeClr val="bg1"/>
                </a:solidFill>
                <a:latin typeface="+mj-ea"/>
                <a:ea typeface="+mj-ea"/>
              </a:rPr>
              <a:t>首部后把应用程序数据交给应用进程</a:t>
            </a:r>
          </a:p>
        </p:txBody>
      </p:sp>
      <p:sp>
        <p:nvSpPr>
          <p:cNvPr id="53" name="Rectangle 6"/>
          <p:cNvSpPr>
            <a:spLocks noChangeArrowheads="1"/>
          </p:cNvSpPr>
          <p:nvPr/>
        </p:nvSpPr>
        <p:spPr bwMode="auto">
          <a:xfrm>
            <a:off x="5511005" y="2420801"/>
            <a:ext cx="2592388" cy="358775"/>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nvGrpSpPr>
          <p:cNvPr id="56" name="Group 38"/>
          <p:cNvGrpSpPr>
            <a:grpSpLocks/>
          </p:cNvGrpSpPr>
          <p:nvPr/>
        </p:nvGrpSpPr>
        <p:grpSpPr bwMode="auto">
          <a:xfrm>
            <a:off x="5009355" y="2997064"/>
            <a:ext cx="3094038" cy="358775"/>
            <a:chOff x="2246" y="3023"/>
            <a:chExt cx="1949" cy="226"/>
          </a:xfrm>
        </p:grpSpPr>
        <p:sp>
          <p:nvSpPr>
            <p:cNvPr id="59" name="Rectangle 41"/>
            <p:cNvSpPr>
              <a:spLocks noChangeArrowheads="1"/>
            </p:cNvSpPr>
            <p:nvPr/>
          </p:nvSpPr>
          <p:spPr bwMode="auto">
            <a:xfrm>
              <a:off x="2246" y="3023"/>
              <a:ext cx="318" cy="226"/>
            </a:xfrm>
            <a:prstGeom prst="rect">
              <a:avLst/>
            </a:prstGeom>
            <a:solidFill>
              <a:srgbClr val="FF0000"/>
            </a:solidFill>
            <a:ln w="9525">
              <a:solidFill>
                <a:schemeClr val="tx1"/>
              </a:solidFill>
              <a:miter lim="800000"/>
              <a:headEnd/>
              <a:tailEnd/>
            </a:ln>
            <a:effectLst/>
          </p:spPr>
          <p:txBody>
            <a:bodyPr wrap="none" anchor="ctr"/>
            <a:lstStyle/>
            <a:p>
              <a:pPr algn="ctr"/>
              <a:r>
                <a:rPr lang="en-US" altLang="zh-CN" sz="2000" dirty="0">
                  <a:solidFill>
                    <a:schemeClr val="bg1"/>
                  </a:solidFill>
                  <a:latin typeface="+mj-ea"/>
                  <a:ea typeface="+mj-ea"/>
                </a:rPr>
                <a:t>H</a:t>
              </a:r>
              <a:r>
                <a:rPr lang="en-US" altLang="zh-CN" sz="2000" b="1" baseline="-25000" dirty="0">
                  <a:solidFill>
                    <a:schemeClr val="bg1"/>
                  </a:solidFill>
                  <a:latin typeface="+mj-ea"/>
                  <a:ea typeface="+mj-ea"/>
                </a:rPr>
                <a:t>5</a:t>
              </a:r>
            </a:p>
          </p:txBody>
        </p:sp>
        <p:sp>
          <p:nvSpPr>
            <p:cNvPr id="60" name="Rectangle 42"/>
            <p:cNvSpPr>
              <a:spLocks noChangeArrowheads="1"/>
            </p:cNvSpPr>
            <p:nvPr/>
          </p:nvSpPr>
          <p:spPr bwMode="auto">
            <a:xfrm>
              <a:off x="2562" y="3023"/>
              <a:ext cx="1633" cy="226"/>
            </a:xfrm>
            <a:prstGeom prst="rect">
              <a:avLst/>
            </a:prstGeom>
            <a:solidFill>
              <a:schemeClr val="accent5"/>
            </a:solidFill>
            <a:ln w="9525">
              <a:solidFill>
                <a:schemeClr val="tx1"/>
              </a:solidFill>
              <a:miter lim="800000"/>
              <a:headEnd/>
              <a:tailEnd/>
            </a:ln>
            <a:effectLst/>
          </p:spPr>
          <p:txBody>
            <a:bodyPr wrap="none" anchor="ctr"/>
            <a:lstStyle/>
            <a:p>
              <a:pPr algn="ctr"/>
              <a:r>
                <a:rPr lang="zh-CN" altLang="en-US" sz="2000" dirty="0">
                  <a:solidFill>
                    <a:schemeClr val="bg1"/>
                  </a:solidFill>
                  <a:latin typeface="+mj-ea"/>
                  <a:ea typeface="+mj-ea"/>
                </a:rPr>
                <a:t>应 用 程 序 数 据</a:t>
              </a:r>
            </a:p>
          </p:txBody>
        </p:sp>
      </p:grpSp>
      <p:grpSp>
        <p:nvGrpSpPr>
          <p:cNvPr id="61" name="Group 43"/>
          <p:cNvGrpSpPr>
            <a:grpSpLocks/>
          </p:cNvGrpSpPr>
          <p:nvPr/>
        </p:nvGrpSpPr>
        <p:grpSpPr bwMode="auto">
          <a:xfrm>
            <a:off x="5761038" y="2680386"/>
            <a:ext cx="4229100" cy="396875"/>
            <a:chOff x="2653" y="2817"/>
            <a:chExt cx="2664" cy="250"/>
          </a:xfrm>
          <a:solidFill>
            <a:srgbClr val="FF0000"/>
          </a:solidFill>
        </p:grpSpPr>
        <p:sp>
          <p:nvSpPr>
            <p:cNvPr id="62" name="AutoShape 44"/>
            <p:cNvSpPr>
              <a:spLocks noChangeArrowheads="1"/>
            </p:cNvSpPr>
            <p:nvPr/>
          </p:nvSpPr>
          <p:spPr bwMode="auto">
            <a:xfrm rot="10800000" flipV="1">
              <a:off x="5193" y="2817"/>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sp>
          <p:nvSpPr>
            <p:cNvPr id="63" name="AutoShape 45"/>
            <p:cNvSpPr>
              <a:spLocks noChangeArrowheads="1"/>
            </p:cNvSpPr>
            <p:nvPr/>
          </p:nvSpPr>
          <p:spPr bwMode="auto">
            <a:xfrm rot="10800000" flipV="1">
              <a:off x="2653" y="2817"/>
              <a:ext cx="124" cy="250"/>
            </a:xfrm>
            <a:prstGeom prst="upArrow">
              <a:avLst>
                <a:gd name="adj1" fmla="val 50000"/>
                <a:gd name="adj2" fmla="val 50403"/>
              </a:avLst>
            </a:prstGeom>
            <a:grpFill/>
            <a:ln w="12700">
              <a:solidFill>
                <a:schemeClr val="tx1"/>
              </a:solidFill>
              <a:miter lim="800000"/>
              <a:headEnd/>
              <a:tailEnd/>
            </a:ln>
            <a:effectLst/>
          </p:spPr>
          <p:txBody>
            <a:bodyPr vert="eaVert" wrap="none" anchor="ctr"/>
            <a:lstStyle/>
            <a:p>
              <a:endParaRPr lang="zh-CN" altLang="en-US"/>
            </a:p>
          </p:txBody>
        </p:sp>
      </p:grpSp>
    </p:spTree>
    <p:extLst>
      <p:ext uri="{BB962C8B-B14F-4D97-AF65-F5344CB8AC3E}">
        <p14:creationId xmlns:p14="http://schemas.microsoft.com/office/powerpoint/2010/main" val="264103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1000"/>
                                        <p:tgtEl>
                                          <p:spTgt spid="61"/>
                                        </p:tgtEl>
                                      </p:cBhvr>
                                    </p:animEffect>
                                  </p:childTnLst>
                                </p:cTn>
                              </p:par>
                            </p:childTnLst>
                          </p:cTn>
                        </p:par>
                        <p:par>
                          <p:cTn id="8" fill="hold">
                            <p:stCondLst>
                              <p:cond delay="1000"/>
                            </p:stCondLst>
                            <p:childTnLst>
                              <p:par>
                                <p:cTn id="9" presetID="1" presetClass="exit" presetSubtype="0" fill="hold" nodeType="afterEffect">
                                  <p:stCondLst>
                                    <p:cond delay="0"/>
                                  </p:stCondLst>
                                  <p:childTnLst>
                                    <p:set>
                                      <p:cBhvr>
                                        <p:cTn id="10" dur="1" fill="hold">
                                          <p:stCondLst>
                                            <p:cond delay="0"/>
                                          </p:stCondLst>
                                        </p:cTn>
                                        <p:tgtEl>
                                          <p:spTgt spid="56"/>
                                        </p:tgtEl>
                                        <p:attrNameLst>
                                          <p:attrName>style.visibility</p:attrName>
                                        </p:attrNameLst>
                                      </p:cBhvr>
                                      <p:to>
                                        <p:strVal val="hidden"/>
                                      </p:to>
                                    </p:set>
                                  </p:childTnLst>
                                </p:cTn>
                              </p:par>
                            </p:childTnLst>
                          </p:cTn>
                        </p:par>
                        <p:par>
                          <p:cTn id="11" fill="hold">
                            <p:stCondLst>
                              <p:cond delay="1000"/>
                            </p:stCondLst>
                            <p:childTnLst>
                              <p:par>
                                <p:cTn id="12" presetID="1" presetClass="exit" presetSubtype="0" fill="hold" nodeType="afterEffect">
                                  <p:stCondLst>
                                    <p:cond delay="0"/>
                                  </p:stCondLst>
                                  <p:childTnLst>
                                    <p:set>
                                      <p:cBhvr>
                                        <p:cTn id="13"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zh-CN" altLang="en-US" sz="1200" dirty="0"/>
              <a:t> </a:t>
            </a:r>
            <a:r>
              <a:rPr lang="en-US" altLang="zh-CN" dirty="0"/>
              <a:t>1</a:t>
            </a:r>
            <a:r>
              <a:rPr lang="en-US" altLang="zh-CN" sz="1200" dirty="0"/>
              <a:t> </a:t>
            </a:r>
            <a:r>
              <a:rPr lang="zh-CN" altLang="en-US" dirty="0"/>
              <a:t>向主机</a:t>
            </a:r>
            <a:r>
              <a:rPr lang="zh-CN" altLang="en-US" sz="1200" dirty="0"/>
              <a:t> </a:t>
            </a:r>
            <a:r>
              <a:rPr lang="en-US" altLang="zh-CN" dirty="0"/>
              <a:t>2</a:t>
            </a:r>
            <a:r>
              <a:rPr lang="en-US" altLang="zh-CN" sz="1200" dirty="0"/>
              <a:t> </a:t>
            </a:r>
            <a:r>
              <a:rPr lang="zh-CN" altLang="en-US" dirty="0"/>
              <a:t>发送数据 </a:t>
            </a:r>
          </a:p>
        </p:txBody>
      </p:sp>
      <p:sp>
        <p:nvSpPr>
          <p:cNvPr id="35" name="矩形 34"/>
          <p:cNvSpPr/>
          <p:nvPr/>
        </p:nvSpPr>
        <p:spPr>
          <a:xfrm>
            <a:off x="3175" y="6477794"/>
            <a:ext cx="12195175" cy="381000"/>
          </a:xfrm>
          <a:prstGeom prst="rect">
            <a:avLst/>
          </a:prstGeom>
          <a:solidFill>
            <a:srgbClr val="358D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AutoShape 3"/>
          <p:cNvSpPr>
            <a:spLocks noChangeArrowheads="1"/>
          </p:cNvSpPr>
          <p:nvPr/>
        </p:nvSpPr>
        <p:spPr bwMode="auto">
          <a:xfrm rot="-5400000">
            <a:off x="6080919" y="1057274"/>
            <a:ext cx="417513" cy="9677401"/>
          </a:xfrm>
          <a:prstGeom prst="rect">
            <a:avLst/>
          </a:prstGeom>
          <a:solidFill>
            <a:schemeClr val="bg1">
              <a:lumMod val="50000"/>
            </a:schemeClr>
          </a:solidFill>
          <a:ln w="19050">
            <a:solidFill>
              <a:schemeClr val="tx1"/>
            </a:solidFill>
            <a:round/>
            <a:headEnd type="none" w="sm" len="lg"/>
            <a:tailEnd type="none" w="sm" len="lg"/>
          </a:ln>
          <a:effectLst/>
        </p:spPr>
        <p:txBody>
          <a:bodyPr wrap="none" anchor="ctr"/>
          <a:lstStyle/>
          <a:p>
            <a:endParaRPr lang="zh-CN" altLang="en-US"/>
          </a:p>
        </p:txBody>
      </p:sp>
      <p:sp>
        <p:nvSpPr>
          <p:cNvPr id="22" name="AutoShape 4"/>
          <p:cNvSpPr>
            <a:spLocks noChangeArrowheads="1"/>
          </p:cNvSpPr>
          <p:nvPr/>
        </p:nvSpPr>
        <p:spPr bwMode="auto">
          <a:xfrm>
            <a:off x="2216150" y="2855117"/>
            <a:ext cx="838200" cy="2997200"/>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23" name="Text Box 5"/>
          <p:cNvSpPr txBox="1">
            <a:spLocks noChangeArrowheads="1"/>
          </p:cNvSpPr>
          <p:nvPr/>
        </p:nvSpPr>
        <p:spPr bwMode="auto">
          <a:xfrm>
            <a:off x="2463800" y="303450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24" name="Text Box 6"/>
          <p:cNvSpPr txBox="1">
            <a:spLocks noChangeArrowheads="1"/>
          </p:cNvSpPr>
          <p:nvPr/>
        </p:nvSpPr>
        <p:spPr bwMode="auto">
          <a:xfrm>
            <a:off x="2463800" y="366156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25" name="Text Box 7"/>
          <p:cNvSpPr txBox="1">
            <a:spLocks noChangeArrowheads="1"/>
          </p:cNvSpPr>
          <p:nvPr/>
        </p:nvSpPr>
        <p:spPr bwMode="auto">
          <a:xfrm>
            <a:off x="2463800" y="42187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26" name="Text Box 8"/>
          <p:cNvSpPr txBox="1">
            <a:spLocks noChangeArrowheads="1"/>
          </p:cNvSpPr>
          <p:nvPr/>
        </p:nvSpPr>
        <p:spPr bwMode="auto">
          <a:xfrm>
            <a:off x="2463800" y="477758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27" name="Text Box 9"/>
          <p:cNvSpPr txBox="1">
            <a:spLocks noChangeArrowheads="1"/>
          </p:cNvSpPr>
          <p:nvPr/>
        </p:nvSpPr>
        <p:spPr bwMode="auto">
          <a:xfrm>
            <a:off x="2463800" y="534431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28" name="Freeform 10"/>
          <p:cNvSpPr>
            <a:spLocks/>
          </p:cNvSpPr>
          <p:nvPr/>
        </p:nvSpPr>
        <p:spPr bwMode="auto">
          <a:xfrm>
            <a:off x="2216150" y="3456780"/>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29" name="Freeform 11"/>
          <p:cNvSpPr>
            <a:spLocks/>
          </p:cNvSpPr>
          <p:nvPr/>
        </p:nvSpPr>
        <p:spPr bwMode="auto">
          <a:xfrm>
            <a:off x="2225675" y="4031455"/>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0" name="Freeform 12"/>
          <p:cNvSpPr>
            <a:spLocks/>
          </p:cNvSpPr>
          <p:nvPr/>
        </p:nvSpPr>
        <p:spPr bwMode="auto">
          <a:xfrm>
            <a:off x="2203450" y="4607717"/>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1" name="Freeform 13"/>
          <p:cNvSpPr>
            <a:spLocks/>
          </p:cNvSpPr>
          <p:nvPr/>
        </p:nvSpPr>
        <p:spPr bwMode="auto">
          <a:xfrm>
            <a:off x="2203450" y="5199855"/>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32" name="AutoShape 14"/>
          <p:cNvSpPr>
            <a:spLocks noChangeArrowheads="1"/>
          </p:cNvSpPr>
          <p:nvPr/>
        </p:nvSpPr>
        <p:spPr bwMode="auto">
          <a:xfrm>
            <a:off x="9540875" y="2884487"/>
            <a:ext cx="838200" cy="3030537"/>
          </a:xfrm>
          <a:prstGeom prst="cube">
            <a:avLst>
              <a:gd name="adj" fmla="val 10764"/>
            </a:avLst>
          </a:prstGeom>
          <a:solidFill>
            <a:schemeClr val="accent3"/>
          </a:solidFill>
          <a:ln w="19050">
            <a:solidFill>
              <a:schemeClr val="tx1"/>
            </a:solidFill>
            <a:miter lim="800000"/>
            <a:headEnd type="none" w="sm" len="lg"/>
            <a:tailEnd type="none" w="sm" len="lg"/>
          </a:ln>
          <a:effectLst/>
        </p:spPr>
        <p:txBody>
          <a:bodyPr wrap="none" anchor="ctr"/>
          <a:lstStyle/>
          <a:p>
            <a:endParaRPr lang="zh-CN" altLang="en-US"/>
          </a:p>
        </p:txBody>
      </p:sp>
      <p:sp>
        <p:nvSpPr>
          <p:cNvPr id="33" name="Text Box 15"/>
          <p:cNvSpPr txBox="1">
            <a:spLocks noChangeArrowheads="1"/>
          </p:cNvSpPr>
          <p:nvPr/>
        </p:nvSpPr>
        <p:spPr bwMode="auto">
          <a:xfrm>
            <a:off x="9578975" y="3062287"/>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34" name="Text Box 16"/>
          <p:cNvSpPr txBox="1">
            <a:spLocks noChangeArrowheads="1"/>
          </p:cNvSpPr>
          <p:nvPr/>
        </p:nvSpPr>
        <p:spPr bwMode="auto">
          <a:xfrm>
            <a:off x="9578975" y="36893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36" name="Text Box 17"/>
          <p:cNvSpPr txBox="1">
            <a:spLocks noChangeArrowheads="1"/>
          </p:cNvSpPr>
          <p:nvPr/>
        </p:nvSpPr>
        <p:spPr bwMode="auto">
          <a:xfrm>
            <a:off x="9578975" y="4246562"/>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37" name="Text Box 18"/>
          <p:cNvSpPr txBox="1">
            <a:spLocks noChangeArrowheads="1"/>
          </p:cNvSpPr>
          <p:nvPr/>
        </p:nvSpPr>
        <p:spPr bwMode="auto">
          <a:xfrm>
            <a:off x="9578975" y="480694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38" name="Text Box 19"/>
          <p:cNvSpPr txBox="1">
            <a:spLocks noChangeArrowheads="1"/>
          </p:cNvSpPr>
          <p:nvPr/>
        </p:nvSpPr>
        <p:spPr bwMode="auto">
          <a:xfrm>
            <a:off x="9578975" y="5372099"/>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39" name="Freeform 20"/>
          <p:cNvSpPr>
            <a:spLocks/>
          </p:cNvSpPr>
          <p:nvPr/>
        </p:nvSpPr>
        <p:spPr bwMode="auto">
          <a:xfrm>
            <a:off x="9540875" y="3484562"/>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0" name="Freeform 21"/>
          <p:cNvSpPr>
            <a:spLocks/>
          </p:cNvSpPr>
          <p:nvPr/>
        </p:nvSpPr>
        <p:spPr bwMode="auto">
          <a:xfrm>
            <a:off x="9550400" y="4059237"/>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1" name="Freeform 22"/>
          <p:cNvSpPr>
            <a:spLocks/>
          </p:cNvSpPr>
          <p:nvPr/>
        </p:nvSpPr>
        <p:spPr bwMode="auto">
          <a:xfrm>
            <a:off x="9528175" y="4635499"/>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2" name="Freeform 23"/>
          <p:cNvSpPr>
            <a:spLocks/>
          </p:cNvSpPr>
          <p:nvPr/>
        </p:nvSpPr>
        <p:spPr bwMode="auto">
          <a:xfrm>
            <a:off x="9528175" y="5227637"/>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43" name="Text Box 24"/>
          <p:cNvSpPr txBox="1">
            <a:spLocks noChangeArrowheads="1"/>
          </p:cNvSpPr>
          <p:nvPr/>
        </p:nvSpPr>
        <p:spPr bwMode="auto">
          <a:xfrm>
            <a:off x="2241550" y="1843057"/>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1</a:t>
            </a:r>
          </a:p>
        </p:txBody>
      </p:sp>
      <p:sp>
        <p:nvSpPr>
          <p:cNvPr id="44" name="AutoShape 25"/>
          <p:cNvSpPr>
            <a:spLocks noChangeArrowheads="1"/>
          </p:cNvSpPr>
          <p:nvPr/>
        </p:nvSpPr>
        <p:spPr bwMode="auto">
          <a:xfrm>
            <a:off x="9688513" y="2387599"/>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5" name="Text Box 26"/>
          <p:cNvSpPr txBox="1">
            <a:spLocks noChangeArrowheads="1"/>
          </p:cNvSpPr>
          <p:nvPr/>
        </p:nvSpPr>
        <p:spPr bwMode="auto">
          <a:xfrm>
            <a:off x="9682163" y="2492374"/>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46" name="AutoShape 27"/>
          <p:cNvSpPr>
            <a:spLocks noChangeArrowheads="1"/>
          </p:cNvSpPr>
          <p:nvPr/>
        </p:nvSpPr>
        <p:spPr bwMode="auto">
          <a:xfrm>
            <a:off x="2220913" y="2367755"/>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47" name="Text Box 28"/>
          <p:cNvSpPr txBox="1">
            <a:spLocks noChangeArrowheads="1"/>
          </p:cNvSpPr>
          <p:nvPr/>
        </p:nvSpPr>
        <p:spPr bwMode="auto">
          <a:xfrm>
            <a:off x="2241550" y="248840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49" name="Text Box 30"/>
          <p:cNvSpPr txBox="1">
            <a:spLocks noChangeArrowheads="1"/>
          </p:cNvSpPr>
          <p:nvPr/>
        </p:nvSpPr>
        <p:spPr bwMode="auto">
          <a:xfrm>
            <a:off x="9588500" y="1905764"/>
            <a:ext cx="886781" cy="40011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b="1" dirty="0">
                <a:solidFill>
                  <a:schemeClr val="tx1">
                    <a:lumMod val="95000"/>
                    <a:lumOff val="5000"/>
                  </a:schemeClr>
                </a:solidFill>
                <a:latin typeface="+mj-ea"/>
                <a:ea typeface="+mj-ea"/>
              </a:rPr>
              <a:t>主机</a:t>
            </a:r>
            <a:r>
              <a:rPr kumimoji="1" lang="zh-CN" altLang="en-US" sz="1000" b="1" dirty="0">
                <a:solidFill>
                  <a:schemeClr val="tx1">
                    <a:lumMod val="95000"/>
                    <a:lumOff val="5000"/>
                  </a:schemeClr>
                </a:solidFill>
                <a:latin typeface="+mj-ea"/>
                <a:ea typeface="+mj-ea"/>
              </a:rPr>
              <a:t> </a:t>
            </a:r>
            <a:r>
              <a:rPr kumimoji="1" lang="en-US" altLang="zh-CN" sz="2000" b="1" dirty="0">
                <a:solidFill>
                  <a:schemeClr val="tx1">
                    <a:lumMod val="95000"/>
                    <a:lumOff val="5000"/>
                  </a:schemeClr>
                </a:solidFill>
                <a:latin typeface="+mj-ea"/>
                <a:ea typeface="+mj-ea"/>
              </a:rPr>
              <a:t>2</a:t>
            </a:r>
          </a:p>
        </p:txBody>
      </p:sp>
      <p:sp>
        <p:nvSpPr>
          <p:cNvPr id="52" name="Text Box 30"/>
          <p:cNvSpPr txBox="1">
            <a:spLocks noChangeArrowheads="1"/>
          </p:cNvSpPr>
          <p:nvPr/>
        </p:nvSpPr>
        <p:spPr bwMode="auto">
          <a:xfrm>
            <a:off x="6953250" y="2105819"/>
            <a:ext cx="1981200" cy="1015663"/>
          </a:xfrm>
          <a:prstGeom prst="rect">
            <a:avLst/>
          </a:prstGeom>
          <a:solidFill>
            <a:srgbClr val="FF0000"/>
          </a:solidFill>
          <a:ln w="12700">
            <a:noFill/>
            <a:miter lim="800000"/>
            <a:headEnd type="none" w="sm" len="lg"/>
            <a:tailEnd type="none" w="sm" len="lg"/>
          </a:ln>
          <a:effectLst/>
        </p:spPr>
        <p:txBody>
          <a:bodyPr wrap="square">
            <a:spAutoFit/>
          </a:bodyPr>
          <a:lstStyle/>
          <a:p>
            <a:pPr defTabSz="762000" eaLnBrk="0" hangingPunct="0"/>
            <a:r>
              <a:rPr kumimoji="1" lang="zh-CN" altLang="en-US" sz="2000" dirty="0">
                <a:solidFill>
                  <a:schemeClr val="bg1"/>
                </a:solidFill>
                <a:latin typeface="+mj-ea"/>
                <a:ea typeface="+mj-ea"/>
              </a:rPr>
              <a:t>我收到了 </a:t>
            </a:r>
            <a:r>
              <a:rPr kumimoji="1" lang="en-US" altLang="zh-CN" sz="2000" dirty="0">
                <a:solidFill>
                  <a:schemeClr val="bg1"/>
                </a:solidFill>
                <a:latin typeface="+mj-ea"/>
                <a:ea typeface="+mj-ea"/>
              </a:rPr>
              <a:t>AP1 </a:t>
            </a:r>
            <a:r>
              <a:rPr kumimoji="1" lang="zh-CN" altLang="en-US" sz="2000" dirty="0">
                <a:solidFill>
                  <a:schemeClr val="bg1"/>
                </a:solidFill>
                <a:latin typeface="+mj-ea"/>
                <a:ea typeface="+mj-ea"/>
              </a:rPr>
              <a:t>发来的应用程序数据！</a:t>
            </a:r>
          </a:p>
        </p:txBody>
      </p:sp>
      <p:sp>
        <p:nvSpPr>
          <p:cNvPr id="3" name="右箭头 2"/>
          <p:cNvSpPr/>
          <p:nvPr/>
        </p:nvSpPr>
        <p:spPr>
          <a:xfrm>
            <a:off x="8842375" y="2516979"/>
            <a:ext cx="685800" cy="29845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86549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1.6.4  </a:t>
            </a:r>
            <a:r>
              <a:rPr lang="zh-CN" altLang="en-US" dirty="0"/>
              <a:t>实体、协议和服务 </a:t>
            </a:r>
          </a:p>
        </p:txBody>
      </p:sp>
      <p:sp>
        <p:nvSpPr>
          <p:cNvPr id="44" name="矩形 43"/>
          <p:cNvSpPr/>
          <p:nvPr/>
        </p:nvSpPr>
        <p:spPr>
          <a:xfrm>
            <a:off x="6350" y="1525190"/>
            <a:ext cx="12192000" cy="3200003"/>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50" name="直接连接符 49"/>
          <p:cNvCxnSpPr/>
          <p:nvPr/>
        </p:nvCxnSpPr>
        <p:spPr>
          <a:xfrm>
            <a:off x="-35378" y="1296194"/>
            <a:ext cx="12192000" cy="0"/>
          </a:xfrm>
          <a:prstGeom prst="line">
            <a:avLst/>
          </a:prstGeom>
          <a:noFill/>
          <a:ln w="57150" cap="flat" cmpd="sng" algn="ctr">
            <a:solidFill>
              <a:schemeClr val="accent5"/>
            </a:solidFill>
            <a:prstDash val="solid"/>
            <a:miter lim="800000"/>
          </a:ln>
          <a:effectLst/>
        </p:spPr>
      </p:cxnSp>
      <p:sp>
        <p:nvSpPr>
          <p:cNvPr id="51" name="文本框 20"/>
          <p:cNvSpPr txBox="1"/>
          <p:nvPr/>
        </p:nvSpPr>
        <p:spPr>
          <a:xfrm>
            <a:off x="813420" y="2183138"/>
            <a:ext cx="10494404" cy="1884106"/>
          </a:xfrm>
          <a:prstGeom prst="rect">
            <a:avLst/>
          </a:prstGeom>
          <a:noFill/>
        </p:spPr>
        <p:txBody>
          <a:bodyPr wrap="square" rtlCol="0">
            <a:spAutoFit/>
          </a:bodyPr>
          <a:lstStyle/>
          <a:p>
            <a:pPr>
              <a:lnSpc>
                <a:spcPct val="150000"/>
              </a:lnSpc>
            </a:pPr>
            <a:r>
              <a:rPr lang="zh-CN" altLang="en-US" sz="2000" dirty="0">
                <a:solidFill>
                  <a:srgbClr val="FF0000"/>
                </a:solidFill>
              </a:rPr>
              <a:t>实体</a:t>
            </a:r>
            <a:r>
              <a:rPr lang="en-US" altLang="zh-CN" sz="2000" dirty="0"/>
              <a:t>(entity) </a:t>
            </a:r>
            <a:r>
              <a:rPr lang="zh-CN" altLang="en-US" sz="2000" dirty="0"/>
              <a:t>表示任何可发送或接收信息的硬件或软件进程。 </a:t>
            </a:r>
          </a:p>
          <a:p>
            <a:pPr>
              <a:lnSpc>
                <a:spcPct val="150000"/>
              </a:lnSpc>
            </a:pPr>
            <a:r>
              <a:rPr lang="zh-CN" altLang="en-US" sz="2000" dirty="0"/>
              <a:t>协议是控制</a:t>
            </a:r>
            <a:r>
              <a:rPr lang="zh-CN" altLang="en-US" sz="2000" dirty="0">
                <a:solidFill>
                  <a:srgbClr val="FF0000"/>
                </a:solidFill>
              </a:rPr>
              <a:t>两个对等实体</a:t>
            </a:r>
            <a:r>
              <a:rPr lang="zh-CN" altLang="en-US" sz="2000" dirty="0"/>
              <a:t>进行通信的规则的集合。 </a:t>
            </a:r>
          </a:p>
          <a:p>
            <a:pPr>
              <a:lnSpc>
                <a:spcPct val="150000"/>
              </a:lnSpc>
            </a:pPr>
            <a:r>
              <a:rPr lang="zh-CN" altLang="en-US" sz="2000" dirty="0"/>
              <a:t>在协议的控制下，两个对等实体间的通信使得本层能够</a:t>
            </a:r>
            <a:r>
              <a:rPr lang="zh-CN" altLang="en-US" sz="2000" dirty="0">
                <a:solidFill>
                  <a:srgbClr val="FF0000"/>
                </a:solidFill>
              </a:rPr>
              <a:t>向上一层提供服务</a:t>
            </a:r>
            <a:r>
              <a:rPr lang="zh-CN" altLang="en-US" sz="2000" dirty="0"/>
              <a:t>。</a:t>
            </a:r>
          </a:p>
          <a:p>
            <a:pPr>
              <a:lnSpc>
                <a:spcPct val="150000"/>
              </a:lnSpc>
            </a:pPr>
            <a:r>
              <a:rPr lang="zh-CN" altLang="en-US" sz="2000" dirty="0"/>
              <a:t>要实现本层协议，还需要使用</a:t>
            </a:r>
            <a:r>
              <a:rPr lang="zh-CN" altLang="en-US" sz="2000" dirty="0">
                <a:solidFill>
                  <a:srgbClr val="FF0000"/>
                </a:solidFill>
              </a:rPr>
              <a:t>下层</a:t>
            </a:r>
            <a:r>
              <a:rPr lang="zh-CN" altLang="en-US" sz="2000" dirty="0"/>
              <a:t>所提供的服务。 </a:t>
            </a:r>
          </a:p>
        </p:txBody>
      </p:sp>
      <p:cxnSp>
        <p:nvCxnSpPr>
          <p:cNvPr id="8" name="直接连接符 7"/>
          <p:cNvCxnSpPr/>
          <p:nvPr/>
        </p:nvCxnSpPr>
        <p:spPr>
          <a:xfrm>
            <a:off x="-35378" y="5106194"/>
            <a:ext cx="12192000" cy="0"/>
          </a:xfrm>
          <a:prstGeom prst="line">
            <a:avLst/>
          </a:prstGeom>
          <a:noFill/>
          <a:ln w="57150" cap="flat" cmpd="sng" algn="ctr">
            <a:solidFill>
              <a:schemeClr val="accent5"/>
            </a:solidFill>
            <a:prstDash val="solid"/>
            <a:miter lim="800000"/>
          </a:ln>
          <a:effectLst/>
        </p:spPr>
      </p:cxnSp>
    </p:spTree>
    <p:extLst>
      <p:ext uri="{BB962C8B-B14F-4D97-AF65-F5344CB8AC3E}">
        <p14:creationId xmlns:p14="http://schemas.microsoft.com/office/powerpoint/2010/main" val="31892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实体、协议和服务（续） </a:t>
            </a:r>
          </a:p>
        </p:txBody>
      </p:sp>
      <p:sp>
        <p:nvSpPr>
          <p:cNvPr id="44" name="矩形 43"/>
          <p:cNvSpPr/>
          <p:nvPr/>
        </p:nvSpPr>
        <p:spPr>
          <a:xfrm>
            <a:off x="6350" y="1753790"/>
            <a:ext cx="12192000" cy="3200003"/>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50" name="直接连接符 49"/>
          <p:cNvCxnSpPr/>
          <p:nvPr/>
        </p:nvCxnSpPr>
        <p:spPr>
          <a:xfrm>
            <a:off x="-35378" y="1524794"/>
            <a:ext cx="12192000" cy="0"/>
          </a:xfrm>
          <a:prstGeom prst="line">
            <a:avLst/>
          </a:prstGeom>
          <a:noFill/>
          <a:ln w="57150" cap="flat" cmpd="sng" algn="ctr">
            <a:solidFill>
              <a:schemeClr val="accent4"/>
            </a:solidFill>
            <a:prstDash val="solid"/>
            <a:miter lim="800000"/>
          </a:ln>
          <a:effectLst/>
        </p:spPr>
      </p:cxnSp>
      <p:sp>
        <p:nvSpPr>
          <p:cNvPr id="51" name="文本框 20"/>
          <p:cNvSpPr txBox="1"/>
          <p:nvPr/>
        </p:nvSpPr>
        <p:spPr>
          <a:xfrm>
            <a:off x="813420" y="2411738"/>
            <a:ext cx="10494404" cy="1884106"/>
          </a:xfrm>
          <a:prstGeom prst="rect">
            <a:avLst/>
          </a:prstGeom>
          <a:noFill/>
        </p:spPr>
        <p:txBody>
          <a:bodyPr wrap="square" rtlCol="0">
            <a:spAutoFit/>
          </a:bodyPr>
          <a:lstStyle/>
          <a:p>
            <a:pPr>
              <a:lnSpc>
                <a:spcPct val="150000"/>
              </a:lnSpc>
            </a:pPr>
            <a:r>
              <a:rPr lang="zh-CN" altLang="en-US" sz="2000" dirty="0"/>
              <a:t>本层的服务用户只能看见服务而无法看见下面的协议。</a:t>
            </a:r>
          </a:p>
          <a:p>
            <a:pPr>
              <a:lnSpc>
                <a:spcPct val="150000"/>
              </a:lnSpc>
            </a:pPr>
            <a:r>
              <a:rPr lang="zh-CN" altLang="en-US" sz="2000" dirty="0"/>
              <a:t>下面的协议对上面的服务用户是</a:t>
            </a:r>
            <a:r>
              <a:rPr lang="zh-CN" altLang="en-US" sz="2000" dirty="0">
                <a:solidFill>
                  <a:srgbClr val="FF0000"/>
                </a:solidFill>
              </a:rPr>
              <a:t>透明</a:t>
            </a:r>
            <a:r>
              <a:rPr lang="zh-CN" altLang="en-US" sz="2000" dirty="0"/>
              <a:t>的。 </a:t>
            </a:r>
          </a:p>
          <a:p>
            <a:pPr>
              <a:lnSpc>
                <a:spcPct val="150000"/>
              </a:lnSpc>
            </a:pPr>
            <a:r>
              <a:rPr lang="zh-CN" altLang="en-US" sz="2000" dirty="0"/>
              <a:t>协议是“</a:t>
            </a:r>
            <a:r>
              <a:rPr lang="zh-CN" altLang="en-US" sz="2000" dirty="0">
                <a:solidFill>
                  <a:srgbClr val="FF0000"/>
                </a:solidFill>
              </a:rPr>
              <a:t>水平的</a:t>
            </a:r>
            <a:r>
              <a:rPr lang="zh-CN" altLang="en-US" sz="2000" dirty="0"/>
              <a:t>”，即协议是控制对等实体之间通信的规则。</a:t>
            </a:r>
          </a:p>
          <a:p>
            <a:pPr>
              <a:lnSpc>
                <a:spcPct val="150000"/>
              </a:lnSpc>
            </a:pPr>
            <a:r>
              <a:rPr lang="zh-CN" altLang="en-US" sz="2000" dirty="0"/>
              <a:t>服务是“</a:t>
            </a:r>
            <a:r>
              <a:rPr lang="zh-CN" altLang="en-US" sz="2000" dirty="0">
                <a:solidFill>
                  <a:srgbClr val="FF0000"/>
                </a:solidFill>
              </a:rPr>
              <a:t>垂直的</a:t>
            </a:r>
            <a:r>
              <a:rPr lang="zh-CN" altLang="en-US" sz="2000" dirty="0"/>
              <a:t>”，即服务是由下层向上层通过层间接口提供的。</a:t>
            </a:r>
          </a:p>
        </p:txBody>
      </p:sp>
      <p:cxnSp>
        <p:nvCxnSpPr>
          <p:cNvPr id="8" name="直接连接符 7"/>
          <p:cNvCxnSpPr/>
          <p:nvPr/>
        </p:nvCxnSpPr>
        <p:spPr>
          <a:xfrm>
            <a:off x="-35378" y="5334794"/>
            <a:ext cx="12192000" cy="0"/>
          </a:xfrm>
          <a:prstGeom prst="line">
            <a:avLst/>
          </a:prstGeom>
          <a:noFill/>
          <a:ln w="57150" cap="flat" cmpd="sng" algn="ctr">
            <a:solidFill>
              <a:schemeClr val="accent4"/>
            </a:solidFill>
            <a:prstDash val="solid"/>
            <a:miter lim="800000"/>
          </a:ln>
          <a:effectLst/>
        </p:spPr>
      </p:cxnSp>
    </p:spTree>
    <p:extLst>
      <p:ext uri="{BB962C8B-B14F-4D97-AF65-F5344CB8AC3E}">
        <p14:creationId xmlns:p14="http://schemas.microsoft.com/office/powerpoint/2010/main" val="309678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实体、协议、服务和服务访问点（续） </a:t>
            </a:r>
          </a:p>
        </p:txBody>
      </p:sp>
      <p:sp>
        <p:nvSpPr>
          <p:cNvPr id="7" name="Rectangle 63"/>
          <p:cNvSpPr>
            <a:spLocks noChangeArrowheads="1"/>
          </p:cNvSpPr>
          <p:nvPr/>
        </p:nvSpPr>
        <p:spPr bwMode="auto">
          <a:xfrm>
            <a:off x="0" y="3036887"/>
            <a:ext cx="12198349" cy="2808287"/>
          </a:xfrm>
          <a:prstGeom prst="rect">
            <a:avLst/>
          </a:prstGeom>
          <a:solidFill>
            <a:schemeClr val="bg1">
              <a:lumMod val="85000"/>
            </a:schemeClr>
          </a:solidFill>
          <a:ln>
            <a:noFill/>
          </a:ln>
          <a:effectLst/>
          <a:extLst/>
        </p:spPr>
        <p:txBody>
          <a:bodyPr wrap="none" anchor="ctr"/>
          <a:lstStyle/>
          <a:p>
            <a:endParaRPr lang="zh-CN" altLang="en-US"/>
          </a:p>
        </p:txBody>
      </p:sp>
      <p:sp>
        <p:nvSpPr>
          <p:cNvPr id="9" name="Rectangle 35"/>
          <p:cNvSpPr>
            <a:spLocks noChangeArrowheads="1"/>
          </p:cNvSpPr>
          <p:nvPr/>
        </p:nvSpPr>
        <p:spPr bwMode="auto">
          <a:xfrm>
            <a:off x="2136775" y="3886994"/>
            <a:ext cx="8001000" cy="990600"/>
          </a:xfrm>
          <a:prstGeom prst="rect">
            <a:avLst/>
          </a:prstGeom>
          <a:solidFill>
            <a:srgbClr val="7CC43A"/>
          </a:solidFill>
          <a:ln w="12700">
            <a:solidFill>
              <a:schemeClr val="tx1"/>
            </a:solidFill>
            <a:prstDash val="dash"/>
            <a:miter lim="800000"/>
            <a:headEnd/>
            <a:tailEnd/>
          </a:ln>
          <a:effectLst/>
          <a:extLst/>
        </p:spPr>
        <p:txBody>
          <a:bodyPr wrap="none" anchor="ctr"/>
          <a:lstStyle/>
          <a:p>
            <a:pPr algn="ctr"/>
            <a:endParaRPr kumimoji="1" lang="zh-CN" altLang="zh-CN" sz="2000">
              <a:solidFill>
                <a:schemeClr val="folHlink"/>
              </a:solidFill>
              <a:latin typeface="+mj-ea"/>
              <a:ea typeface="+mj-ea"/>
            </a:endParaRPr>
          </a:p>
        </p:txBody>
      </p:sp>
      <p:sp>
        <p:nvSpPr>
          <p:cNvPr id="10" name="Rectangle 36"/>
          <p:cNvSpPr>
            <a:spLocks noChangeArrowheads="1"/>
          </p:cNvSpPr>
          <p:nvPr/>
        </p:nvSpPr>
        <p:spPr bwMode="auto">
          <a:xfrm>
            <a:off x="3432175" y="3792537"/>
            <a:ext cx="233363" cy="254000"/>
          </a:xfrm>
          <a:prstGeom prst="rect">
            <a:avLst/>
          </a:prstGeom>
          <a:solidFill>
            <a:srgbClr val="C00000"/>
          </a:solidFill>
          <a:ln w="19050">
            <a:solidFill>
              <a:srgbClr val="CC0000"/>
            </a:solidFill>
            <a:miter lim="800000"/>
            <a:headEnd/>
            <a:tailEnd/>
          </a:ln>
          <a:effectLst/>
          <a:extLst/>
        </p:spPr>
        <p:txBody>
          <a:bodyPr wrap="none" anchor="ctr"/>
          <a:lstStyle/>
          <a:p>
            <a:endParaRPr lang="zh-CN" altLang="en-US" sz="2000">
              <a:latin typeface="+mj-ea"/>
              <a:ea typeface="+mj-ea"/>
            </a:endParaRPr>
          </a:p>
        </p:txBody>
      </p:sp>
      <p:sp>
        <p:nvSpPr>
          <p:cNvPr id="11" name="Line 37"/>
          <p:cNvSpPr>
            <a:spLocks noChangeShapeType="1"/>
          </p:cNvSpPr>
          <p:nvPr/>
        </p:nvSpPr>
        <p:spPr bwMode="auto">
          <a:xfrm>
            <a:off x="4483102" y="2044699"/>
            <a:ext cx="3038474" cy="0"/>
          </a:xfrm>
          <a:prstGeom prst="line">
            <a:avLst/>
          </a:prstGeom>
          <a:noFill/>
          <a:ln w="1270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j-ea"/>
              <a:ea typeface="+mj-ea"/>
            </a:endParaRPr>
          </a:p>
        </p:txBody>
      </p:sp>
      <p:sp>
        <p:nvSpPr>
          <p:cNvPr id="12" name="Text Box 38"/>
          <p:cNvSpPr txBox="1">
            <a:spLocks noChangeArrowheads="1"/>
          </p:cNvSpPr>
          <p:nvPr/>
        </p:nvSpPr>
        <p:spPr bwMode="auto">
          <a:xfrm>
            <a:off x="5073652" y="1833530"/>
            <a:ext cx="1600199" cy="400110"/>
          </a:xfrm>
          <a:prstGeom prst="rect">
            <a:avLst/>
          </a:prstGeom>
          <a:solidFill>
            <a:schemeClr val="bg1"/>
          </a:solidFill>
          <a:ln>
            <a:noFill/>
          </a:ln>
          <a:effectLst/>
          <a:extLst/>
        </p:spPr>
        <p:txBody>
          <a:bodyPr wrap="square">
            <a:spAutoFit/>
          </a:bodyPr>
          <a:lstStyle/>
          <a:p>
            <a:r>
              <a:rPr kumimoji="1" lang="zh-CN" altLang="en-US" sz="2000" dirty="0">
                <a:latin typeface="+mj-ea"/>
                <a:ea typeface="+mj-ea"/>
              </a:rPr>
              <a:t>协议</a:t>
            </a:r>
            <a:r>
              <a:rPr kumimoji="1" lang="en-US" altLang="zh-CN" sz="2000" dirty="0">
                <a:latin typeface="+mj-ea"/>
                <a:ea typeface="+mj-ea"/>
              </a:rPr>
              <a:t>(n + 1)</a:t>
            </a:r>
          </a:p>
        </p:txBody>
      </p:sp>
      <p:sp>
        <p:nvSpPr>
          <p:cNvPr id="13" name="Text Box 39"/>
          <p:cNvSpPr txBox="1">
            <a:spLocks noChangeArrowheads="1"/>
          </p:cNvSpPr>
          <p:nvPr/>
        </p:nvSpPr>
        <p:spPr bwMode="auto">
          <a:xfrm>
            <a:off x="3785476" y="3392427"/>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mj-ea"/>
                <a:ea typeface="+mj-ea"/>
              </a:rPr>
              <a:t>接口</a:t>
            </a:r>
            <a:endParaRPr kumimoji="1" lang="en-US" altLang="zh-CN" sz="2000" dirty="0">
              <a:latin typeface="+mj-ea"/>
              <a:ea typeface="+mj-ea"/>
            </a:endParaRPr>
          </a:p>
        </p:txBody>
      </p:sp>
      <p:sp>
        <p:nvSpPr>
          <p:cNvPr id="14" name="Text Box 40"/>
          <p:cNvSpPr txBox="1">
            <a:spLocks noChangeArrowheads="1"/>
          </p:cNvSpPr>
          <p:nvPr/>
        </p:nvSpPr>
        <p:spPr bwMode="auto">
          <a:xfrm>
            <a:off x="7603410" y="342582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chemeClr val="folHlink"/>
                </a:solidFill>
                <a:latin typeface="+mj-ea"/>
                <a:ea typeface="+mj-ea"/>
              </a:rPr>
              <a:t>接口</a:t>
            </a:r>
            <a:endParaRPr kumimoji="1" lang="en-US" altLang="zh-CN" sz="2000" dirty="0">
              <a:solidFill>
                <a:schemeClr val="folHlink"/>
              </a:solidFill>
              <a:latin typeface="+mj-ea"/>
              <a:ea typeface="+mj-ea"/>
            </a:endParaRPr>
          </a:p>
        </p:txBody>
      </p:sp>
      <p:sp>
        <p:nvSpPr>
          <p:cNvPr id="15" name="Text Box 41"/>
          <p:cNvSpPr txBox="1">
            <a:spLocks noChangeArrowheads="1"/>
          </p:cNvSpPr>
          <p:nvPr/>
        </p:nvSpPr>
        <p:spPr bwMode="auto">
          <a:xfrm>
            <a:off x="3775217" y="2382539"/>
            <a:ext cx="1210588" cy="400110"/>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mj-ea"/>
                <a:ea typeface="+mj-ea"/>
              </a:rPr>
              <a:t>交换信息</a:t>
            </a:r>
          </a:p>
        </p:txBody>
      </p:sp>
      <p:sp>
        <p:nvSpPr>
          <p:cNvPr id="16" name="AutoShape 42"/>
          <p:cNvSpPr>
            <a:spLocks noChangeArrowheads="1"/>
          </p:cNvSpPr>
          <p:nvPr/>
        </p:nvSpPr>
        <p:spPr bwMode="auto">
          <a:xfrm>
            <a:off x="3473450" y="2341562"/>
            <a:ext cx="158750" cy="1430337"/>
          </a:xfrm>
          <a:prstGeom prst="upDownArrow">
            <a:avLst>
              <a:gd name="adj1" fmla="val 50000"/>
              <a:gd name="adj2" fmla="val 180200"/>
            </a:avLst>
          </a:prstGeom>
          <a:solidFill>
            <a:srgbClr val="FF0000"/>
          </a:solidFill>
          <a:ln w="12700">
            <a:solidFill>
              <a:schemeClr val="tx1"/>
            </a:solidFill>
            <a:miter lim="800000"/>
            <a:headEnd type="none" w="med" len="lg"/>
            <a:tailEnd type="none" w="med" len="lg"/>
          </a:ln>
          <a:effectLst/>
          <a:extLst/>
        </p:spPr>
        <p:txBody>
          <a:bodyPr vert="eaVert" wrap="none" anchor="ctr"/>
          <a:lstStyle/>
          <a:p>
            <a:endParaRPr lang="zh-CN" altLang="en-US" sz="2000">
              <a:latin typeface="+mj-ea"/>
              <a:ea typeface="+mj-ea"/>
            </a:endParaRPr>
          </a:p>
        </p:txBody>
      </p:sp>
      <p:sp>
        <p:nvSpPr>
          <p:cNvPr id="17" name="Rectangle 43"/>
          <p:cNvSpPr>
            <a:spLocks noChangeArrowheads="1"/>
          </p:cNvSpPr>
          <p:nvPr/>
        </p:nvSpPr>
        <p:spPr bwMode="auto">
          <a:xfrm>
            <a:off x="8301037" y="3772693"/>
            <a:ext cx="236538" cy="254000"/>
          </a:xfrm>
          <a:prstGeom prst="rect">
            <a:avLst/>
          </a:prstGeom>
          <a:solidFill>
            <a:srgbClr val="C00000"/>
          </a:solidFill>
          <a:ln w="19050">
            <a:solidFill>
              <a:srgbClr val="CC0000"/>
            </a:solidFill>
            <a:miter lim="800000"/>
            <a:headEnd/>
            <a:tailEnd/>
          </a:ln>
          <a:effectLst/>
          <a:extLst/>
        </p:spPr>
        <p:txBody>
          <a:bodyPr wrap="none" anchor="ctr"/>
          <a:lstStyle/>
          <a:p>
            <a:endParaRPr lang="zh-CN" altLang="en-US" sz="2000">
              <a:latin typeface="+mj-ea"/>
              <a:ea typeface="+mj-ea"/>
            </a:endParaRPr>
          </a:p>
        </p:txBody>
      </p:sp>
      <p:sp>
        <p:nvSpPr>
          <p:cNvPr id="18" name="AutoShape 44"/>
          <p:cNvSpPr>
            <a:spLocks noChangeArrowheads="1"/>
          </p:cNvSpPr>
          <p:nvPr/>
        </p:nvSpPr>
        <p:spPr bwMode="auto">
          <a:xfrm>
            <a:off x="8340725" y="2321718"/>
            <a:ext cx="158750" cy="1430337"/>
          </a:xfrm>
          <a:prstGeom prst="upDownArrow">
            <a:avLst>
              <a:gd name="adj1" fmla="val 50000"/>
              <a:gd name="adj2" fmla="val 180200"/>
            </a:avLst>
          </a:prstGeom>
          <a:solidFill>
            <a:srgbClr val="FF0000"/>
          </a:solidFill>
          <a:ln w="12700">
            <a:solidFill>
              <a:schemeClr val="tx1"/>
            </a:solidFill>
            <a:miter lim="800000"/>
            <a:headEnd type="none" w="med" len="lg"/>
            <a:tailEnd type="none" w="med" len="lg"/>
          </a:ln>
          <a:effectLst/>
          <a:extLst/>
        </p:spPr>
        <p:txBody>
          <a:bodyPr vert="eaVert" wrap="none" anchor="ctr"/>
          <a:lstStyle/>
          <a:p>
            <a:endParaRPr lang="zh-CN" altLang="en-US" sz="2000">
              <a:latin typeface="+mj-ea"/>
              <a:ea typeface="+mj-ea"/>
            </a:endParaRPr>
          </a:p>
        </p:txBody>
      </p:sp>
      <p:sp>
        <p:nvSpPr>
          <p:cNvPr id="19" name="Text Box 45"/>
          <p:cNvSpPr txBox="1">
            <a:spLocks noChangeArrowheads="1"/>
          </p:cNvSpPr>
          <p:nvPr/>
        </p:nvSpPr>
        <p:spPr bwMode="auto">
          <a:xfrm>
            <a:off x="6885265" y="2497136"/>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mj-ea"/>
                <a:ea typeface="+mj-ea"/>
              </a:rPr>
              <a:t>交换信息</a:t>
            </a:r>
          </a:p>
        </p:txBody>
      </p:sp>
      <p:sp>
        <p:nvSpPr>
          <p:cNvPr id="20" name="Rectangle 46"/>
          <p:cNvSpPr>
            <a:spLocks noChangeArrowheads="1"/>
          </p:cNvSpPr>
          <p:nvPr/>
        </p:nvSpPr>
        <p:spPr bwMode="auto">
          <a:xfrm>
            <a:off x="2670176" y="1812924"/>
            <a:ext cx="1791166" cy="525463"/>
          </a:xfrm>
          <a:prstGeom prst="rect">
            <a:avLst/>
          </a:prstGeom>
          <a:solidFill>
            <a:schemeClr val="accent6"/>
          </a:solidFill>
          <a:ln w="12700">
            <a:noFill/>
            <a:miter lim="800000"/>
            <a:headEnd/>
            <a:tailEnd/>
          </a:ln>
          <a:effectLst>
            <a:outerShdw dist="45791" dir="2021404" algn="ctr" rotWithShape="0">
              <a:schemeClr val="bg2"/>
            </a:outerShdw>
          </a:effectLst>
        </p:spPr>
        <p:txBody>
          <a:bodyPr wrap="none" anchor="ctr"/>
          <a:lstStyle/>
          <a:p>
            <a:pPr algn="ctr"/>
            <a:endParaRPr kumimoji="1" lang="zh-CN" altLang="zh-CN" sz="2000">
              <a:solidFill>
                <a:schemeClr val="folHlink"/>
              </a:solidFill>
              <a:latin typeface="+mj-ea"/>
              <a:ea typeface="+mj-ea"/>
            </a:endParaRPr>
          </a:p>
        </p:txBody>
      </p:sp>
      <p:sp>
        <p:nvSpPr>
          <p:cNvPr id="21" name="Text Box 47"/>
          <p:cNvSpPr txBox="1">
            <a:spLocks noChangeArrowheads="1"/>
          </p:cNvSpPr>
          <p:nvPr/>
        </p:nvSpPr>
        <p:spPr bwMode="auto">
          <a:xfrm>
            <a:off x="2933932" y="1862075"/>
            <a:ext cx="1518364" cy="400110"/>
          </a:xfrm>
          <a:prstGeom prst="rect">
            <a:avLst/>
          </a:prstGeom>
          <a:noFill/>
          <a:ln>
            <a:noFill/>
          </a:ln>
          <a:effectLst/>
          <a:extLst/>
        </p:spPr>
        <p:txBody>
          <a:bodyPr wrap="none">
            <a:spAutoFit/>
          </a:bodyPr>
          <a:lstStyle/>
          <a:p>
            <a:r>
              <a:rPr kumimoji="1" lang="zh-CN" altLang="en-US" sz="2000" dirty="0">
                <a:solidFill>
                  <a:schemeClr val="bg1"/>
                </a:solidFill>
                <a:latin typeface="+mj-ea"/>
                <a:ea typeface="+mj-ea"/>
              </a:rPr>
              <a:t>实体</a:t>
            </a:r>
            <a:r>
              <a:rPr kumimoji="1" lang="en-US" altLang="zh-CN" sz="2000" dirty="0">
                <a:solidFill>
                  <a:schemeClr val="bg1"/>
                </a:solidFill>
                <a:latin typeface="+mj-ea"/>
                <a:ea typeface="+mj-ea"/>
              </a:rPr>
              <a:t>(n + 1)</a:t>
            </a:r>
          </a:p>
        </p:txBody>
      </p:sp>
      <p:sp>
        <p:nvSpPr>
          <p:cNvPr id="22" name="Text Box 48"/>
          <p:cNvSpPr txBox="1">
            <a:spLocks noChangeArrowheads="1"/>
          </p:cNvSpPr>
          <p:nvPr/>
        </p:nvSpPr>
        <p:spPr bwMode="auto">
          <a:xfrm>
            <a:off x="231775" y="408939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mj-ea"/>
                <a:ea typeface="+mj-ea"/>
              </a:rPr>
              <a:t>服务提供者</a:t>
            </a:r>
          </a:p>
        </p:txBody>
      </p:sp>
      <p:sp>
        <p:nvSpPr>
          <p:cNvPr id="23" name="Line 49"/>
          <p:cNvSpPr>
            <a:spLocks noChangeShapeType="1"/>
          </p:cNvSpPr>
          <p:nvPr/>
        </p:nvSpPr>
        <p:spPr bwMode="auto">
          <a:xfrm>
            <a:off x="0" y="3033712"/>
            <a:ext cx="12198349" cy="0"/>
          </a:xfrm>
          <a:prstGeom prst="line">
            <a:avLst/>
          </a:prstGeom>
          <a:noFill/>
          <a:ln w="1270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50"/>
          <p:cNvSpPr txBox="1">
            <a:spLocks noChangeArrowheads="1"/>
          </p:cNvSpPr>
          <p:nvPr/>
        </p:nvSpPr>
        <p:spPr bwMode="auto">
          <a:xfrm>
            <a:off x="10340180" y="4040187"/>
            <a:ext cx="1007007" cy="400110"/>
          </a:xfrm>
          <a:prstGeom prst="rect">
            <a:avLst/>
          </a:prstGeom>
          <a:noFill/>
          <a:ln>
            <a:noFill/>
          </a:ln>
          <a:effectLst/>
          <a:extLst/>
        </p:spPr>
        <p:txBody>
          <a:bodyPr wrap="none">
            <a:spAutoFit/>
          </a:bodyPr>
          <a:lstStyle/>
          <a:p>
            <a:r>
              <a:rPr kumimoji="1" lang="zh-CN" altLang="en-US" sz="2000" dirty="0">
                <a:latin typeface="+mj-ea"/>
                <a:ea typeface="+mj-ea"/>
              </a:rPr>
              <a:t>第 </a:t>
            </a:r>
            <a:r>
              <a:rPr kumimoji="1" lang="en-US" altLang="zh-CN" sz="2000" dirty="0">
                <a:latin typeface="+mj-ea"/>
                <a:ea typeface="+mj-ea"/>
              </a:rPr>
              <a:t>n </a:t>
            </a:r>
            <a:r>
              <a:rPr kumimoji="1" lang="zh-CN" altLang="en-US" sz="2000" dirty="0">
                <a:latin typeface="+mj-ea"/>
                <a:ea typeface="+mj-ea"/>
              </a:rPr>
              <a:t>层</a:t>
            </a:r>
          </a:p>
        </p:txBody>
      </p:sp>
      <p:sp>
        <p:nvSpPr>
          <p:cNvPr id="25" name="Text Box 51"/>
          <p:cNvSpPr txBox="1">
            <a:spLocks noChangeArrowheads="1"/>
          </p:cNvSpPr>
          <p:nvPr/>
        </p:nvSpPr>
        <p:spPr bwMode="auto">
          <a:xfrm>
            <a:off x="10082210" y="2033585"/>
            <a:ext cx="1499128" cy="400110"/>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mj-ea"/>
                <a:ea typeface="+mj-ea"/>
              </a:rPr>
              <a:t>第 </a:t>
            </a:r>
            <a:r>
              <a:rPr kumimoji="1" lang="en-US" altLang="zh-CN" sz="2000" dirty="0">
                <a:latin typeface="+mj-ea"/>
                <a:ea typeface="+mj-ea"/>
              </a:rPr>
              <a:t>n + 1 </a:t>
            </a:r>
            <a:r>
              <a:rPr kumimoji="1" lang="zh-CN" altLang="en-US" sz="2000" dirty="0">
                <a:latin typeface="+mj-ea"/>
                <a:ea typeface="+mj-ea"/>
              </a:rPr>
              <a:t>层</a:t>
            </a:r>
          </a:p>
        </p:txBody>
      </p:sp>
      <p:sp>
        <p:nvSpPr>
          <p:cNvPr id="26" name="Rectangle 52"/>
          <p:cNvSpPr>
            <a:spLocks noChangeArrowheads="1"/>
          </p:cNvSpPr>
          <p:nvPr/>
        </p:nvSpPr>
        <p:spPr bwMode="auto">
          <a:xfrm>
            <a:off x="7473951" y="1812924"/>
            <a:ext cx="1825623" cy="525463"/>
          </a:xfrm>
          <a:prstGeom prst="rect">
            <a:avLst/>
          </a:prstGeom>
          <a:solidFill>
            <a:schemeClr val="accent6"/>
          </a:solidFill>
          <a:ln w="12700">
            <a:noFill/>
            <a:miter lim="800000"/>
            <a:headEnd/>
            <a:tailEnd/>
          </a:ln>
          <a:effectLst/>
        </p:spPr>
        <p:txBody>
          <a:bodyPr wrap="none" anchor="ctr"/>
          <a:lstStyle/>
          <a:p>
            <a:pPr algn="ctr"/>
            <a:endParaRPr kumimoji="1" lang="zh-CN" altLang="zh-CN" sz="2000">
              <a:solidFill>
                <a:schemeClr val="folHlink"/>
              </a:solidFill>
              <a:latin typeface="+mj-ea"/>
              <a:ea typeface="+mj-ea"/>
            </a:endParaRPr>
          </a:p>
        </p:txBody>
      </p:sp>
      <p:sp>
        <p:nvSpPr>
          <p:cNvPr id="27" name="Text Box 53"/>
          <p:cNvSpPr txBox="1">
            <a:spLocks noChangeArrowheads="1"/>
          </p:cNvSpPr>
          <p:nvPr/>
        </p:nvSpPr>
        <p:spPr bwMode="auto">
          <a:xfrm>
            <a:off x="7684584" y="1884362"/>
            <a:ext cx="1614990" cy="400110"/>
          </a:xfrm>
          <a:prstGeom prst="rect">
            <a:avLst/>
          </a:prstGeom>
          <a:noFill/>
          <a:ln>
            <a:noFill/>
          </a:ln>
          <a:effectLst/>
          <a:extLst/>
        </p:spPr>
        <p:txBody>
          <a:bodyPr wrap="square">
            <a:spAutoFit/>
          </a:bodyPr>
          <a:lstStyle/>
          <a:p>
            <a:r>
              <a:rPr kumimoji="1" lang="zh-CN" altLang="en-US" sz="2000" dirty="0">
                <a:solidFill>
                  <a:schemeClr val="bg1"/>
                </a:solidFill>
                <a:latin typeface="+mj-ea"/>
                <a:ea typeface="+mj-ea"/>
              </a:rPr>
              <a:t>实体</a:t>
            </a:r>
            <a:r>
              <a:rPr kumimoji="1" lang="en-US" altLang="zh-CN" sz="2000" dirty="0">
                <a:solidFill>
                  <a:schemeClr val="bg1"/>
                </a:solidFill>
                <a:latin typeface="+mj-ea"/>
                <a:ea typeface="+mj-ea"/>
              </a:rPr>
              <a:t>(n + 1)</a:t>
            </a:r>
          </a:p>
        </p:txBody>
      </p:sp>
      <p:sp>
        <p:nvSpPr>
          <p:cNvPr id="28" name="Text Box 55"/>
          <p:cNvSpPr txBox="1">
            <a:spLocks noChangeArrowheads="1"/>
          </p:cNvSpPr>
          <p:nvPr/>
        </p:nvSpPr>
        <p:spPr bwMode="auto">
          <a:xfrm>
            <a:off x="536575" y="181133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mj-ea"/>
                <a:ea typeface="+mj-ea"/>
              </a:rPr>
              <a:t>服务用户</a:t>
            </a:r>
          </a:p>
        </p:txBody>
      </p:sp>
      <p:sp>
        <p:nvSpPr>
          <p:cNvPr id="29" name="Rectangle 56"/>
          <p:cNvSpPr>
            <a:spLocks noChangeArrowheads="1"/>
          </p:cNvSpPr>
          <p:nvPr/>
        </p:nvSpPr>
        <p:spPr bwMode="auto">
          <a:xfrm>
            <a:off x="2670176" y="4040187"/>
            <a:ext cx="1791165" cy="523875"/>
          </a:xfrm>
          <a:prstGeom prst="rect">
            <a:avLst/>
          </a:prstGeom>
          <a:solidFill>
            <a:schemeClr val="accent6"/>
          </a:solidFill>
          <a:ln w="12700">
            <a:noFill/>
            <a:miter lim="800000"/>
            <a:headEnd/>
            <a:tailEnd/>
          </a:ln>
          <a:effectLst/>
        </p:spPr>
        <p:txBody>
          <a:bodyPr wrap="none" anchor="ctr"/>
          <a:lstStyle/>
          <a:p>
            <a:pPr algn="ctr"/>
            <a:endParaRPr kumimoji="1" lang="zh-CN" altLang="zh-CN" sz="2000">
              <a:solidFill>
                <a:schemeClr val="folHlink"/>
              </a:solidFill>
              <a:latin typeface="+mj-ea"/>
              <a:ea typeface="+mj-ea"/>
            </a:endParaRPr>
          </a:p>
        </p:txBody>
      </p:sp>
      <p:sp>
        <p:nvSpPr>
          <p:cNvPr id="30" name="Rectangle 57"/>
          <p:cNvSpPr>
            <a:spLocks noChangeArrowheads="1"/>
          </p:cNvSpPr>
          <p:nvPr/>
        </p:nvSpPr>
        <p:spPr bwMode="auto">
          <a:xfrm>
            <a:off x="7446963" y="4040187"/>
            <a:ext cx="1852611" cy="523875"/>
          </a:xfrm>
          <a:prstGeom prst="rect">
            <a:avLst/>
          </a:prstGeom>
          <a:solidFill>
            <a:schemeClr val="accent6"/>
          </a:solidFill>
          <a:ln w="12700">
            <a:noFill/>
            <a:miter lim="800000"/>
            <a:headEnd/>
            <a:tailEnd/>
          </a:ln>
          <a:effectLst/>
        </p:spPr>
        <p:txBody>
          <a:bodyPr wrap="none" anchor="ctr"/>
          <a:lstStyle/>
          <a:p>
            <a:pPr algn="ctr"/>
            <a:endParaRPr kumimoji="1" lang="zh-CN" altLang="zh-CN" sz="2000">
              <a:solidFill>
                <a:schemeClr val="folHlink"/>
              </a:solidFill>
              <a:latin typeface="+mj-ea"/>
              <a:ea typeface="+mj-ea"/>
            </a:endParaRPr>
          </a:p>
        </p:txBody>
      </p:sp>
      <p:sp>
        <p:nvSpPr>
          <p:cNvPr id="31" name="Text Box 58"/>
          <p:cNvSpPr txBox="1">
            <a:spLocks noChangeArrowheads="1"/>
          </p:cNvSpPr>
          <p:nvPr/>
        </p:nvSpPr>
        <p:spPr bwMode="auto">
          <a:xfrm>
            <a:off x="3184991" y="4081462"/>
            <a:ext cx="1026243" cy="400110"/>
          </a:xfrm>
          <a:prstGeom prst="rect">
            <a:avLst/>
          </a:prstGeom>
          <a:noFill/>
          <a:ln>
            <a:noFill/>
          </a:ln>
          <a:effectLst/>
          <a:extLst/>
        </p:spPr>
        <p:txBody>
          <a:bodyPr wrap="none">
            <a:spAutoFit/>
          </a:bodyPr>
          <a:lstStyle/>
          <a:p>
            <a:r>
              <a:rPr kumimoji="1" lang="zh-CN" altLang="en-US" sz="2000" dirty="0">
                <a:solidFill>
                  <a:schemeClr val="bg1"/>
                </a:solidFill>
                <a:latin typeface="+mj-ea"/>
                <a:ea typeface="+mj-ea"/>
              </a:rPr>
              <a:t>实体</a:t>
            </a:r>
            <a:r>
              <a:rPr kumimoji="1" lang="en-US" altLang="zh-CN" sz="2000" dirty="0">
                <a:solidFill>
                  <a:schemeClr val="bg1"/>
                </a:solidFill>
                <a:latin typeface="+mj-ea"/>
                <a:ea typeface="+mj-ea"/>
              </a:rPr>
              <a:t>(n)</a:t>
            </a:r>
          </a:p>
        </p:txBody>
      </p:sp>
      <p:sp>
        <p:nvSpPr>
          <p:cNvPr id="32" name="Text Box 59"/>
          <p:cNvSpPr txBox="1">
            <a:spLocks noChangeArrowheads="1"/>
          </p:cNvSpPr>
          <p:nvPr/>
        </p:nvSpPr>
        <p:spPr bwMode="auto">
          <a:xfrm>
            <a:off x="7922207" y="4117943"/>
            <a:ext cx="1026243" cy="400110"/>
          </a:xfrm>
          <a:prstGeom prst="rect">
            <a:avLst/>
          </a:prstGeom>
          <a:noFill/>
          <a:ln>
            <a:noFill/>
          </a:ln>
          <a:effectLst/>
          <a:extLst/>
        </p:spPr>
        <p:txBody>
          <a:bodyPr wrap="none">
            <a:spAutoFit/>
          </a:bodyPr>
          <a:lstStyle/>
          <a:p>
            <a:r>
              <a:rPr kumimoji="1" lang="zh-CN" altLang="en-US" sz="2000" dirty="0">
                <a:solidFill>
                  <a:schemeClr val="bg1"/>
                </a:solidFill>
                <a:latin typeface="+mj-ea"/>
                <a:ea typeface="+mj-ea"/>
              </a:rPr>
              <a:t>实体</a:t>
            </a:r>
            <a:r>
              <a:rPr kumimoji="1" lang="en-US" altLang="zh-CN" sz="2000" dirty="0">
                <a:solidFill>
                  <a:schemeClr val="bg1"/>
                </a:solidFill>
                <a:latin typeface="+mj-ea"/>
                <a:ea typeface="+mj-ea"/>
              </a:rPr>
              <a:t>(n)</a:t>
            </a:r>
          </a:p>
        </p:txBody>
      </p:sp>
      <p:sp>
        <p:nvSpPr>
          <p:cNvPr id="33" name="Line 60"/>
          <p:cNvSpPr>
            <a:spLocks noChangeShapeType="1"/>
          </p:cNvSpPr>
          <p:nvPr/>
        </p:nvSpPr>
        <p:spPr bwMode="auto">
          <a:xfrm>
            <a:off x="4483103" y="4281517"/>
            <a:ext cx="3019424" cy="6320"/>
          </a:xfrm>
          <a:prstGeom prst="line">
            <a:avLst/>
          </a:prstGeom>
          <a:noFill/>
          <a:ln w="1270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j-ea"/>
              <a:ea typeface="+mj-ea"/>
            </a:endParaRPr>
          </a:p>
        </p:txBody>
      </p:sp>
      <p:sp>
        <p:nvSpPr>
          <p:cNvPr id="34" name="Text Box 61"/>
          <p:cNvSpPr txBox="1">
            <a:spLocks noChangeArrowheads="1"/>
          </p:cNvSpPr>
          <p:nvPr/>
        </p:nvSpPr>
        <p:spPr bwMode="auto">
          <a:xfrm>
            <a:off x="5073652" y="4091015"/>
            <a:ext cx="1482723" cy="400110"/>
          </a:xfrm>
          <a:prstGeom prst="rect">
            <a:avLst/>
          </a:prstGeom>
          <a:solidFill>
            <a:schemeClr val="bg1"/>
          </a:solidFill>
          <a:ln>
            <a:noFill/>
          </a:ln>
          <a:effectLst/>
          <a:extLst/>
        </p:spPr>
        <p:txBody>
          <a:bodyPr wrap="square">
            <a:spAutoFit/>
          </a:bodyPr>
          <a:lstStyle/>
          <a:p>
            <a:pPr algn="ctr"/>
            <a:r>
              <a:rPr kumimoji="1" lang="zh-CN" altLang="en-US" sz="2000" dirty="0">
                <a:latin typeface="+mj-ea"/>
                <a:ea typeface="+mj-ea"/>
              </a:rPr>
              <a:t>协议</a:t>
            </a:r>
            <a:r>
              <a:rPr kumimoji="1" lang="en-US" altLang="zh-CN" sz="2000" dirty="0">
                <a:latin typeface="+mj-ea"/>
                <a:ea typeface="+mj-ea"/>
              </a:rPr>
              <a:t>(n)</a:t>
            </a:r>
          </a:p>
        </p:txBody>
      </p:sp>
    </p:spTree>
    <p:extLst>
      <p:ext uri="{BB962C8B-B14F-4D97-AF65-F5344CB8AC3E}">
        <p14:creationId xmlns:p14="http://schemas.microsoft.com/office/powerpoint/2010/main" val="32558605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1.6.5  TCP/IP</a:t>
            </a:r>
            <a:r>
              <a:rPr lang="zh-CN" altLang="en-US" dirty="0"/>
              <a:t>的体系结构</a:t>
            </a:r>
          </a:p>
        </p:txBody>
      </p:sp>
      <p:sp>
        <p:nvSpPr>
          <p:cNvPr id="4" name="矩形 3"/>
          <p:cNvSpPr/>
          <p:nvPr/>
        </p:nvSpPr>
        <p:spPr>
          <a:xfrm>
            <a:off x="0" y="1677194"/>
            <a:ext cx="12242800" cy="3581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 Box 16"/>
          <p:cNvSpPr txBox="1">
            <a:spLocks noChangeArrowheads="1"/>
          </p:cNvSpPr>
          <p:nvPr/>
        </p:nvSpPr>
        <p:spPr bwMode="auto">
          <a:xfrm>
            <a:off x="3175" y="6150908"/>
            <a:ext cx="12255502" cy="707886"/>
          </a:xfrm>
          <a:prstGeom prst="rect">
            <a:avLst/>
          </a:prstGeom>
          <a:solidFill>
            <a:schemeClr val="accent6"/>
          </a:solidFill>
          <a:ln w="9525">
            <a:noFill/>
            <a:miter lim="800000"/>
            <a:headEnd/>
            <a:tailEnd/>
          </a:ln>
          <a:effectLst/>
        </p:spPr>
        <p:txBody>
          <a:bodyPr wrap="square">
            <a:spAutoFit/>
          </a:bodyPr>
          <a:lstStyle/>
          <a:p>
            <a:pPr algn="ctr"/>
            <a:r>
              <a:rPr kumimoji="1" lang="zh-CN" altLang="en-US" sz="2000" b="1" dirty="0">
                <a:solidFill>
                  <a:schemeClr val="bg1"/>
                </a:solidFill>
                <a:latin typeface="+mj-ea"/>
              </a:rPr>
              <a:t>路由器在转发分组时最高只用到网络层</a:t>
            </a:r>
          </a:p>
          <a:p>
            <a:pPr algn="ctr"/>
            <a:r>
              <a:rPr kumimoji="1" lang="zh-CN" altLang="en-US" sz="2000" b="1" dirty="0">
                <a:solidFill>
                  <a:schemeClr val="bg1"/>
                </a:solidFill>
                <a:latin typeface="+mj-ea"/>
              </a:rPr>
              <a:t>而没有使用运输层和应用层。 </a:t>
            </a:r>
          </a:p>
        </p:txBody>
      </p:sp>
      <p:graphicFrame>
        <p:nvGraphicFramePr>
          <p:cNvPr id="26" name="Object 2"/>
          <p:cNvGraphicFramePr>
            <a:graphicFrameLocks noGrp="1" noChangeAspect="1"/>
          </p:cNvGraphicFramePr>
          <p:nvPr>
            <p:ph idx="1"/>
            <p:extLst>
              <p:ext uri="{D42A27DB-BD31-4B8C-83A1-F6EECF244321}">
                <p14:modId xmlns:p14="http://schemas.microsoft.com/office/powerpoint/2010/main" val="1150760352"/>
              </p:ext>
            </p:extLst>
          </p:nvPr>
        </p:nvGraphicFramePr>
        <p:xfrm>
          <a:off x="2747962" y="3912394"/>
          <a:ext cx="1944688" cy="1111250"/>
        </p:xfrm>
        <a:graphic>
          <a:graphicData uri="http://schemas.openxmlformats.org/presentationml/2006/ole">
            <mc:AlternateContent xmlns:mc="http://schemas.openxmlformats.org/markup-compatibility/2006">
              <mc:Choice xmlns:v="urn:schemas-microsoft-com:vml" Requires="v">
                <p:oleObj spid="_x0000_s4114" name="VISIO" r:id="rId3" imgW="1689840" imgH="964440" progId="Visio.Drawing.11">
                  <p:embed/>
                </p:oleObj>
              </mc:Choice>
              <mc:Fallback>
                <p:oleObj name="VISIO" r:id="rId3" imgW="1689840" imgH="9644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962" y="3912394"/>
                        <a:ext cx="1944688"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7" name="Object 3"/>
          <p:cNvGraphicFramePr>
            <a:graphicFrameLocks noChangeAspect="1"/>
          </p:cNvGraphicFramePr>
          <p:nvPr>
            <p:extLst>
              <p:ext uri="{D42A27DB-BD31-4B8C-83A1-F6EECF244321}">
                <p14:modId xmlns:p14="http://schemas.microsoft.com/office/powerpoint/2010/main" val="1585510806"/>
              </p:ext>
            </p:extLst>
          </p:nvPr>
        </p:nvGraphicFramePr>
        <p:xfrm>
          <a:off x="7608887" y="3912394"/>
          <a:ext cx="1944688" cy="1111250"/>
        </p:xfrm>
        <a:graphic>
          <a:graphicData uri="http://schemas.openxmlformats.org/presentationml/2006/ole">
            <mc:AlternateContent xmlns:mc="http://schemas.openxmlformats.org/markup-compatibility/2006">
              <mc:Choice xmlns:v="urn:schemas-microsoft-com:vml" Requires="v">
                <p:oleObj spid="_x0000_s4115" name="VISIO" r:id="rId5" imgW="1689840" imgH="964440" progId="Visio.Drawing.11">
                  <p:embed/>
                </p:oleObj>
              </mc:Choice>
              <mc:Fallback>
                <p:oleObj name="VISIO" r:id="rId5" imgW="1689840" imgH="9644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887" y="3912394"/>
                        <a:ext cx="1944688"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 name="AutoShape 5"/>
          <p:cNvSpPr>
            <a:spLocks noChangeArrowheads="1"/>
          </p:cNvSpPr>
          <p:nvPr/>
        </p:nvSpPr>
        <p:spPr bwMode="auto">
          <a:xfrm>
            <a:off x="963613" y="2445544"/>
            <a:ext cx="1590675" cy="2273300"/>
          </a:xfrm>
          <a:prstGeom prst="cube">
            <a:avLst>
              <a:gd name="adj" fmla="val 25301"/>
            </a:avLst>
          </a:prstGeom>
          <a:solidFill>
            <a:srgbClr val="FFFF99"/>
          </a:solidFill>
          <a:ln w="28575">
            <a:solidFill>
              <a:schemeClr val="tx1"/>
            </a:solidFill>
            <a:miter lim="800000"/>
            <a:headEnd/>
            <a:tailEnd/>
          </a:ln>
          <a:effectLst/>
        </p:spPr>
        <p:txBody>
          <a:bodyPr wrap="none" anchor="ctr"/>
          <a:lstStyle/>
          <a:p>
            <a:endParaRPr lang="zh-CN" altLang="en-US"/>
          </a:p>
        </p:txBody>
      </p:sp>
      <p:sp>
        <p:nvSpPr>
          <p:cNvPr id="30" name="Freeform 6"/>
          <p:cNvSpPr>
            <a:spLocks/>
          </p:cNvSpPr>
          <p:nvPr/>
        </p:nvSpPr>
        <p:spPr bwMode="auto">
          <a:xfrm>
            <a:off x="962025" y="2836069"/>
            <a:ext cx="1587500" cy="365125"/>
          </a:xfrm>
          <a:custGeom>
            <a:avLst/>
            <a:gdLst/>
            <a:ahLst/>
            <a:cxnLst>
              <a:cxn ang="0">
                <a:pos x="1000" y="0"/>
              </a:cxn>
              <a:cxn ang="0">
                <a:pos x="770" y="226"/>
              </a:cxn>
              <a:cxn ang="0">
                <a:pos x="0" y="230"/>
              </a:cxn>
            </a:cxnLst>
            <a:rect l="0" t="0" r="r" b="b"/>
            <a:pathLst>
              <a:path w="1000" h="230">
                <a:moveTo>
                  <a:pt x="1000" y="0"/>
                </a:moveTo>
                <a:lnTo>
                  <a:pt x="770" y="226"/>
                </a:lnTo>
                <a:lnTo>
                  <a:pt x="0" y="230"/>
                </a:lnTo>
              </a:path>
            </a:pathLst>
          </a:custGeom>
          <a:noFill/>
          <a:ln w="19050">
            <a:solidFill>
              <a:schemeClr val="tx1"/>
            </a:solidFill>
            <a:round/>
            <a:headEnd/>
            <a:tailEnd/>
          </a:ln>
          <a:effectLst/>
        </p:spPr>
        <p:txBody>
          <a:bodyPr wrap="none" anchor="ctr"/>
          <a:lstStyle/>
          <a:p>
            <a:endParaRPr lang="zh-CN" altLang="en-US"/>
          </a:p>
        </p:txBody>
      </p:sp>
      <p:sp>
        <p:nvSpPr>
          <p:cNvPr id="32" name="Text Box 7"/>
          <p:cNvSpPr txBox="1">
            <a:spLocks noChangeArrowheads="1"/>
          </p:cNvSpPr>
          <p:nvPr/>
        </p:nvSpPr>
        <p:spPr bwMode="auto">
          <a:xfrm>
            <a:off x="1135063" y="2720182"/>
            <a:ext cx="946150" cy="1954212"/>
          </a:xfrm>
          <a:prstGeom prst="rect">
            <a:avLst/>
          </a:prstGeom>
          <a:noFill/>
          <a:ln w="9525">
            <a:noFill/>
            <a:miter lim="800000"/>
            <a:headEnd/>
            <a:tailEnd/>
          </a:ln>
          <a:effectLst/>
        </p:spPr>
        <p:txBody>
          <a:bodyPr wrap="none">
            <a:spAutoFit/>
          </a:bodyPr>
          <a:lstStyle/>
          <a:p>
            <a:pPr algn="ctr">
              <a:lnSpc>
                <a:spcPct val="130000"/>
              </a:lnSpc>
            </a:pPr>
            <a:r>
              <a:rPr kumimoji="1" lang="zh-CN" altLang="en-US" sz="2000">
                <a:solidFill>
                  <a:srgbClr val="333399"/>
                </a:solidFill>
                <a:latin typeface="黑体" pitchFamily="2" charset="-122"/>
                <a:ea typeface="黑体" pitchFamily="2" charset="-122"/>
              </a:rPr>
              <a:t>应用层</a:t>
            </a:r>
          </a:p>
          <a:p>
            <a:pPr algn="ctr">
              <a:lnSpc>
                <a:spcPct val="130000"/>
              </a:lnSpc>
            </a:pPr>
            <a:r>
              <a:rPr kumimoji="1" lang="zh-CN" altLang="en-US" sz="2000">
                <a:solidFill>
                  <a:srgbClr val="333399"/>
                </a:solidFill>
                <a:latin typeface="黑体" pitchFamily="2" charset="-122"/>
                <a:ea typeface="黑体" pitchFamily="2" charset="-122"/>
              </a:rPr>
              <a:t>运输层</a:t>
            </a:r>
          </a:p>
          <a:p>
            <a:pPr algn="ctr">
              <a:lnSpc>
                <a:spcPct val="130000"/>
              </a:lnSpc>
            </a:pPr>
            <a:r>
              <a:rPr kumimoji="1" lang="zh-CN" altLang="en-US" sz="2000">
                <a:solidFill>
                  <a:srgbClr val="333399"/>
                </a:solidFill>
                <a:latin typeface="黑体" pitchFamily="2" charset="-122"/>
                <a:ea typeface="黑体" pitchFamily="2" charset="-122"/>
              </a:rPr>
              <a:t>网际层</a:t>
            </a:r>
          </a:p>
          <a:p>
            <a:pPr algn="ctr">
              <a:lnSpc>
                <a:spcPct val="130000"/>
              </a:lnSpc>
            </a:pPr>
            <a:r>
              <a:rPr kumimoji="1" lang="zh-CN" altLang="en-US" sz="2000">
                <a:solidFill>
                  <a:srgbClr val="333399"/>
                </a:solidFill>
                <a:latin typeface="黑体" pitchFamily="2" charset="-122"/>
                <a:ea typeface="黑体" pitchFamily="2" charset="-122"/>
              </a:rPr>
              <a:t>网络</a:t>
            </a:r>
          </a:p>
          <a:p>
            <a:pPr algn="ctr">
              <a:lnSpc>
                <a:spcPct val="90000"/>
              </a:lnSpc>
            </a:pPr>
            <a:r>
              <a:rPr kumimoji="1" lang="zh-CN" altLang="en-US" sz="2000">
                <a:solidFill>
                  <a:srgbClr val="333399"/>
                </a:solidFill>
                <a:latin typeface="黑体" pitchFamily="2" charset="-122"/>
                <a:ea typeface="黑体" pitchFamily="2" charset="-122"/>
              </a:rPr>
              <a:t>接口层</a:t>
            </a:r>
          </a:p>
        </p:txBody>
      </p:sp>
      <p:sp>
        <p:nvSpPr>
          <p:cNvPr id="33" name="Freeform 8"/>
          <p:cNvSpPr>
            <a:spLocks/>
          </p:cNvSpPr>
          <p:nvPr/>
        </p:nvSpPr>
        <p:spPr bwMode="auto">
          <a:xfrm>
            <a:off x="958850" y="3226594"/>
            <a:ext cx="1590675" cy="387350"/>
          </a:xfrm>
          <a:custGeom>
            <a:avLst/>
            <a:gdLst/>
            <a:ahLst/>
            <a:cxnLst>
              <a:cxn ang="0">
                <a:pos x="1002" y="0"/>
              </a:cxn>
              <a:cxn ang="0">
                <a:pos x="770" y="240"/>
              </a:cxn>
              <a:cxn ang="0">
                <a:pos x="0" y="244"/>
              </a:cxn>
            </a:cxnLst>
            <a:rect l="0" t="0" r="r" b="b"/>
            <a:pathLst>
              <a:path w="1002" h="244">
                <a:moveTo>
                  <a:pt x="1002" y="0"/>
                </a:moveTo>
                <a:lnTo>
                  <a:pt x="770" y="240"/>
                </a:lnTo>
                <a:lnTo>
                  <a:pt x="0" y="244"/>
                </a:lnTo>
              </a:path>
            </a:pathLst>
          </a:custGeom>
          <a:noFill/>
          <a:ln w="19050">
            <a:solidFill>
              <a:schemeClr val="tx1"/>
            </a:solidFill>
            <a:round/>
            <a:headEnd/>
            <a:tailEnd/>
          </a:ln>
          <a:effectLst/>
        </p:spPr>
        <p:txBody>
          <a:bodyPr wrap="none" anchor="ctr"/>
          <a:lstStyle/>
          <a:p>
            <a:endParaRPr lang="zh-CN" altLang="en-US"/>
          </a:p>
        </p:txBody>
      </p:sp>
      <p:sp>
        <p:nvSpPr>
          <p:cNvPr id="35" name="Freeform 9"/>
          <p:cNvSpPr>
            <a:spLocks/>
          </p:cNvSpPr>
          <p:nvPr/>
        </p:nvSpPr>
        <p:spPr bwMode="auto">
          <a:xfrm>
            <a:off x="958850" y="3617119"/>
            <a:ext cx="1590675" cy="409575"/>
          </a:xfrm>
          <a:custGeom>
            <a:avLst/>
            <a:gdLst/>
            <a:ahLst/>
            <a:cxnLst>
              <a:cxn ang="0">
                <a:pos x="1002" y="0"/>
              </a:cxn>
              <a:cxn ang="0">
                <a:pos x="770" y="254"/>
              </a:cxn>
              <a:cxn ang="0">
                <a:pos x="0" y="258"/>
              </a:cxn>
            </a:cxnLst>
            <a:rect l="0" t="0" r="r" b="b"/>
            <a:pathLst>
              <a:path w="1002" h="258">
                <a:moveTo>
                  <a:pt x="1002" y="0"/>
                </a:moveTo>
                <a:lnTo>
                  <a:pt x="770" y="254"/>
                </a:lnTo>
                <a:lnTo>
                  <a:pt x="0" y="258"/>
                </a:lnTo>
              </a:path>
            </a:pathLst>
          </a:custGeom>
          <a:noFill/>
          <a:ln w="19050">
            <a:solidFill>
              <a:schemeClr val="tx1"/>
            </a:solidFill>
            <a:round/>
            <a:headEnd/>
            <a:tailEnd/>
          </a:ln>
          <a:effectLst/>
        </p:spPr>
        <p:txBody>
          <a:bodyPr wrap="none" anchor="ctr"/>
          <a:lstStyle/>
          <a:p>
            <a:endParaRPr lang="zh-CN" altLang="en-US"/>
          </a:p>
        </p:txBody>
      </p:sp>
      <p:sp>
        <p:nvSpPr>
          <p:cNvPr id="36" name="AutoShape 10"/>
          <p:cNvSpPr>
            <a:spLocks noChangeArrowheads="1"/>
          </p:cNvSpPr>
          <p:nvPr/>
        </p:nvSpPr>
        <p:spPr bwMode="auto">
          <a:xfrm>
            <a:off x="9913938" y="2521744"/>
            <a:ext cx="1590675" cy="2273300"/>
          </a:xfrm>
          <a:prstGeom prst="cube">
            <a:avLst>
              <a:gd name="adj" fmla="val 25301"/>
            </a:avLst>
          </a:prstGeom>
          <a:solidFill>
            <a:srgbClr val="FFFF99"/>
          </a:solidFill>
          <a:ln w="28575">
            <a:solidFill>
              <a:schemeClr val="tx1"/>
            </a:solidFill>
            <a:miter lim="800000"/>
            <a:headEnd/>
            <a:tailEnd/>
          </a:ln>
          <a:effectLst/>
        </p:spPr>
        <p:txBody>
          <a:bodyPr wrap="none" anchor="ctr"/>
          <a:lstStyle/>
          <a:p>
            <a:endParaRPr lang="zh-CN" altLang="en-US"/>
          </a:p>
        </p:txBody>
      </p:sp>
      <p:sp>
        <p:nvSpPr>
          <p:cNvPr id="37" name="Freeform 11"/>
          <p:cNvSpPr>
            <a:spLocks/>
          </p:cNvSpPr>
          <p:nvPr/>
        </p:nvSpPr>
        <p:spPr bwMode="auto">
          <a:xfrm>
            <a:off x="9912350" y="2912269"/>
            <a:ext cx="1597025" cy="365125"/>
          </a:xfrm>
          <a:custGeom>
            <a:avLst/>
            <a:gdLst/>
            <a:ahLst/>
            <a:cxnLst>
              <a:cxn ang="0">
                <a:pos x="1006" y="0"/>
              </a:cxn>
              <a:cxn ang="0">
                <a:pos x="770" y="226"/>
              </a:cxn>
              <a:cxn ang="0">
                <a:pos x="0" y="230"/>
              </a:cxn>
            </a:cxnLst>
            <a:rect l="0" t="0" r="r" b="b"/>
            <a:pathLst>
              <a:path w="1006" h="230">
                <a:moveTo>
                  <a:pt x="1006" y="0"/>
                </a:moveTo>
                <a:lnTo>
                  <a:pt x="770" y="226"/>
                </a:lnTo>
                <a:lnTo>
                  <a:pt x="0" y="230"/>
                </a:lnTo>
              </a:path>
            </a:pathLst>
          </a:custGeom>
          <a:noFill/>
          <a:ln w="19050">
            <a:solidFill>
              <a:schemeClr val="tx1"/>
            </a:solidFill>
            <a:round/>
            <a:headEnd/>
            <a:tailEnd/>
          </a:ln>
          <a:effectLst/>
        </p:spPr>
        <p:txBody>
          <a:bodyPr wrap="none" anchor="ctr"/>
          <a:lstStyle/>
          <a:p>
            <a:endParaRPr lang="zh-CN" altLang="en-US"/>
          </a:p>
        </p:txBody>
      </p:sp>
      <p:sp>
        <p:nvSpPr>
          <p:cNvPr id="40" name="Freeform 12"/>
          <p:cNvSpPr>
            <a:spLocks/>
          </p:cNvSpPr>
          <p:nvPr/>
        </p:nvSpPr>
        <p:spPr bwMode="auto">
          <a:xfrm>
            <a:off x="9909175" y="3312319"/>
            <a:ext cx="1581150" cy="377825"/>
          </a:xfrm>
          <a:custGeom>
            <a:avLst/>
            <a:gdLst/>
            <a:ahLst/>
            <a:cxnLst>
              <a:cxn ang="0">
                <a:pos x="996" y="0"/>
              </a:cxn>
              <a:cxn ang="0">
                <a:pos x="770" y="234"/>
              </a:cxn>
              <a:cxn ang="0">
                <a:pos x="0" y="238"/>
              </a:cxn>
            </a:cxnLst>
            <a:rect l="0" t="0" r="r" b="b"/>
            <a:pathLst>
              <a:path w="996" h="238">
                <a:moveTo>
                  <a:pt x="996" y="0"/>
                </a:moveTo>
                <a:lnTo>
                  <a:pt x="770" y="234"/>
                </a:lnTo>
                <a:lnTo>
                  <a:pt x="0" y="238"/>
                </a:lnTo>
              </a:path>
            </a:pathLst>
          </a:custGeom>
          <a:noFill/>
          <a:ln w="19050">
            <a:solidFill>
              <a:schemeClr val="tx1"/>
            </a:solidFill>
            <a:round/>
            <a:headEnd/>
            <a:tailEnd/>
          </a:ln>
          <a:effectLst/>
        </p:spPr>
        <p:txBody>
          <a:bodyPr wrap="none" anchor="ctr"/>
          <a:lstStyle/>
          <a:p>
            <a:endParaRPr lang="zh-CN" altLang="en-US"/>
          </a:p>
        </p:txBody>
      </p:sp>
      <p:sp>
        <p:nvSpPr>
          <p:cNvPr id="42" name="Freeform 13"/>
          <p:cNvSpPr>
            <a:spLocks/>
          </p:cNvSpPr>
          <p:nvPr/>
        </p:nvSpPr>
        <p:spPr bwMode="auto">
          <a:xfrm>
            <a:off x="9909175" y="3712369"/>
            <a:ext cx="1581150" cy="390525"/>
          </a:xfrm>
          <a:custGeom>
            <a:avLst/>
            <a:gdLst/>
            <a:ahLst/>
            <a:cxnLst>
              <a:cxn ang="0">
                <a:pos x="996" y="0"/>
              </a:cxn>
              <a:cxn ang="0">
                <a:pos x="770" y="242"/>
              </a:cxn>
              <a:cxn ang="0">
                <a:pos x="0" y="246"/>
              </a:cxn>
            </a:cxnLst>
            <a:rect l="0" t="0" r="r" b="b"/>
            <a:pathLst>
              <a:path w="996" h="246">
                <a:moveTo>
                  <a:pt x="996" y="0"/>
                </a:moveTo>
                <a:lnTo>
                  <a:pt x="770" y="242"/>
                </a:lnTo>
                <a:lnTo>
                  <a:pt x="0" y="246"/>
                </a:lnTo>
              </a:path>
            </a:pathLst>
          </a:custGeom>
          <a:noFill/>
          <a:ln w="19050">
            <a:solidFill>
              <a:schemeClr val="tx1"/>
            </a:solidFill>
            <a:round/>
            <a:headEnd/>
            <a:tailEnd/>
          </a:ln>
          <a:effectLst/>
        </p:spPr>
        <p:txBody>
          <a:bodyPr wrap="none" anchor="ctr"/>
          <a:lstStyle/>
          <a:p>
            <a:endParaRPr lang="zh-CN" altLang="en-US"/>
          </a:p>
        </p:txBody>
      </p:sp>
      <p:sp>
        <p:nvSpPr>
          <p:cNvPr id="46" name="AutoShape 14"/>
          <p:cNvSpPr>
            <a:spLocks noChangeArrowheads="1"/>
          </p:cNvSpPr>
          <p:nvPr/>
        </p:nvSpPr>
        <p:spPr bwMode="auto">
          <a:xfrm>
            <a:off x="5341937" y="3402807"/>
            <a:ext cx="1590675" cy="1447800"/>
          </a:xfrm>
          <a:prstGeom prst="cube">
            <a:avLst>
              <a:gd name="adj" fmla="val 25301"/>
            </a:avLst>
          </a:prstGeom>
          <a:solidFill>
            <a:srgbClr val="CCECFF"/>
          </a:solidFill>
          <a:ln w="28575">
            <a:solidFill>
              <a:schemeClr val="tx1"/>
            </a:solidFill>
            <a:miter lim="800000"/>
            <a:headEnd/>
            <a:tailEnd/>
          </a:ln>
          <a:effectLst/>
        </p:spPr>
        <p:txBody>
          <a:bodyPr wrap="none" anchor="ctr"/>
          <a:lstStyle/>
          <a:p>
            <a:endParaRPr lang="zh-CN" altLang="en-US"/>
          </a:p>
        </p:txBody>
      </p:sp>
      <p:sp>
        <p:nvSpPr>
          <p:cNvPr id="47" name="Freeform 15"/>
          <p:cNvSpPr>
            <a:spLocks/>
          </p:cNvSpPr>
          <p:nvPr/>
        </p:nvSpPr>
        <p:spPr bwMode="auto">
          <a:xfrm>
            <a:off x="5337175" y="3791744"/>
            <a:ext cx="1592262" cy="366713"/>
          </a:xfrm>
          <a:custGeom>
            <a:avLst/>
            <a:gdLst/>
            <a:ahLst/>
            <a:cxnLst>
              <a:cxn ang="0">
                <a:pos x="1003" y="0"/>
              </a:cxn>
              <a:cxn ang="0">
                <a:pos x="770" y="227"/>
              </a:cxn>
              <a:cxn ang="0">
                <a:pos x="0" y="231"/>
              </a:cxn>
            </a:cxnLst>
            <a:rect l="0" t="0" r="r" b="b"/>
            <a:pathLst>
              <a:path w="1003" h="231">
                <a:moveTo>
                  <a:pt x="1003" y="0"/>
                </a:moveTo>
                <a:lnTo>
                  <a:pt x="770" y="227"/>
                </a:lnTo>
                <a:lnTo>
                  <a:pt x="0" y="231"/>
                </a:lnTo>
              </a:path>
            </a:pathLst>
          </a:custGeom>
          <a:noFill/>
          <a:ln w="19050">
            <a:solidFill>
              <a:schemeClr val="tx1"/>
            </a:solidFill>
            <a:round/>
            <a:headEnd/>
            <a:tailEnd/>
          </a:ln>
          <a:effectLst/>
        </p:spPr>
        <p:txBody>
          <a:bodyPr wrap="none" anchor="ctr"/>
          <a:lstStyle/>
          <a:p>
            <a:endParaRPr lang="zh-CN" altLang="en-US"/>
          </a:p>
        </p:txBody>
      </p:sp>
      <p:sp>
        <p:nvSpPr>
          <p:cNvPr id="49" name="Text Box 16"/>
          <p:cNvSpPr txBox="1">
            <a:spLocks noChangeArrowheads="1"/>
          </p:cNvSpPr>
          <p:nvPr/>
        </p:nvSpPr>
        <p:spPr bwMode="auto">
          <a:xfrm>
            <a:off x="1293813" y="2058194"/>
            <a:ext cx="862012" cy="396875"/>
          </a:xfrm>
          <a:prstGeom prst="rect">
            <a:avLst/>
          </a:prstGeom>
          <a:noFill/>
          <a:ln w="9525">
            <a:noFill/>
            <a:miter lim="800000"/>
            <a:headEnd/>
            <a:tailEnd/>
          </a:ln>
          <a:effectLst/>
        </p:spPr>
        <p:txBody>
          <a:bodyPr wrap="none">
            <a:spAutoFit/>
          </a:bodyPr>
          <a:lstStyle/>
          <a:p>
            <a:r>
              <a:rPr kumimoji="1" lang="zh-CN" altLang="en-US" sz="2000">
                <a:solidFill>
                  <a:srgbClr val="333399"/>
                </a:solidFill>
                <a:ea typeface="黑体" pitchFamily="2" charset="-122"/>
              </a:rPr>
              <a:t>主机</a:t>
            </a:r>
            <a:r>
              <a:rPr kumimoji="1" lang="en-US" altLang="zh-CN" sz="2000">
                <a:solidFill>
                  <a:srgbClr val="333399"/>
                </a:solidFill>
                <a:ea typeface="黑体" pitchFamily="2" charset="-122"/>
              </a:rPr>
              <a:t>A</a:t>
            </a:r>
          </a:p>
        </p:txBody>
      </p:sp>
      <p:sp>
        <p:nvSpPr>
          <p:cNvPr id="50" name="Text Box 17"/>
          <p:cNvSpPr txBox="1">
            <a:spLocks noChangeArrowheads="1"/>
          </p:cNvSpPr>
          <p:nvPr/>
        </p:nvSpPr>
        <p:spPr bwMode="auto">
          <a:xfrm>
            <a:off x="10290175" y="2134394"/>
            <a:ext cx="862013" cy="396875"/>
          </a:xfrm>
          <a:prstGeom prst="rect">
            <a:avLst/>
          </a:prstGeom>
          <a:noFill/>
          <a:ln w="9525">
            <a:noFill/>
            <a:miter lim="800000"/>
            <a:headEnd/>
            <a:tailEnd/>
          </a:ln>
          <a:effectLst/>
        </p:spPr>
        <p:txBody>
          <a:bodyPr wrap="none">
            <a:spAutoFit/>
          </a:bodyPr>
          <a:lstStyle/>
          <a:p>
            <a:r>
              <a:rPr kumimoji="1" lang="zh-CN" altLang="en-US" sz="2000">
                <a:solidFill>
                  <a:srgbClr val="333399"/>
                </a:solidFill>
                <a:ea typeface="黑体" pitchFamily="2" charset="-122"/>
              </a:rPr>
              <a:t>主机</a:t>
            </a:r>
            <a:r>
              <a:rPr kumimoji="1" lang="en-US" altLang="zh-CN" sz="2000">
                <a:solidFill>
                  <a:srgbClr val="333399"/>
                </a:solidFill>
                <a:ea typeface="黑体" pitchFamily="2" charset="-122"/>
              </a:rPr>
              <a:t>B</a:t>
            </a:r>
          </a:p>
        </p:txBody>
      </p:sp>
      <p:sp>
        <p:nvSpPr>
          <p:cNvPr id="51" name="Text Box 18"/>
          <p:cNvSpPr txBox="1">
            <a:spLocks noChangeArrowheads="1"/>
          </p:cNvSpPr>
          <p:nvPr/>
        </p:nvSpPr>
        <p:spPr bwMode="auto">
          <a:xfrm>
            <a:off x="5695950" y="2971007"/>
            <a:ext cx="946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黑体" pitchFamily="2" charset="-122"/>
                <a:ea typeface="黑体" pitchFamily="2" charset="-122"/>
              </a:rPr>
              <a:t>路由器</a:t>
            </a:r>
          </a:p>
        </p:txBody>
      </p:sp>
      <p:sp>
        <p:nvSpPr>
          <p:cNvPr id="52" name="Text Box 19"/>
          <p:cNvSpPr txBox="1">
            <a:spLocks noChangeArrowheads="1"/>
          </p:cNvSpPr>
          <p:nvPr/>
        </p:nvSpPr>
        <p:spPr bwMode="auto">
          <a:xfrm>
            <a:off x="8167687" y="4226719"/>
            <a:ext cx="8572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黑体" pitchFamily="2" charset="-122"/>
                <a:ea typeface="黑体" pitchFamily="2" charset="-122"/>
              </a:rPr>
              <a:t>网络</a:t>
            </a:r>
            <a:r>
              <a:rPr kumimoji="1" lang="zh-CN" altLang="en-US" sz="600">
                <a:solidFill>
                  <a:srgbClr val="333399"/>
                </a:solidFill>
                <a:latin typeface="黑体" pitchFamily="2" charset="-122"/>
                <a:ea typeface="黑体" pitchFamily="2" charset="-122"/>
              </a:rPr>
              <a:t> </a:t>
            </a:r>
            <a:r>
              <a:rPr kumimoji="1" lang="en-US" altLang="zh-CN" sz="2000">
                <a:solidFill>
                  <a:srgbClr val="333399"/>
                </a:solidFill>
                <a:latin typeface="黑体" pitchFamily="2" charset="-122"/>
                <a:ea typeface="黑体" pitchFamily="2" charset="-122"/>
              </a:rPr>
              <a:t>2</a:t>
            </a:r>
          </a:p>
        </p:txBody>
      </p:sp>
      <p:sp>
        <p:nvSpPr>
          <p:cNvPr id="53" name="Text Box 20"/>
          <p:cNvSpPr txBox="1">
            <a:spLocks noChangeArrowheads="1"/>
          </p:cNvSpPr>
          <p:nvPr/>
        </p:nvSpPr>
        <p:spPr bwMode="auto">
          <a:xfrm>
            <a:off x="3324225" y="4201319"/>
            <a:ext cx="85090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黑体" pitchFamily="2" charset="-122"/>
                <a:ea typeface="黑体" pitchFamily="2" charset="-122"/>
              </a:rPr>
              <a:t>网络</a:t>
            </a:r>
            <a:r>
              <a:rPr kumimoji="1" lang="zh-CN" altLang="en-US" sz="500">
                <a:solidFill>
                  <a:srgbClr val="333399"/>
                </a:solidFill>
                <a:latin typeface="黑体" pitchFamily="2" charset="-122"/>
                <a:ea typeface="黑体" pitchFamily="2" charset="-122"/>
              </a:rPr>
              <a:t> </a:t>
            </a:r>
            <a:r>
              <a:rPr kumimoji="1" lang="en-US" altLang="zh-CN" sz="2000">
                <a:solidFill>
                  <a:srgbClr val="333399"/>
                </a:solidFill>
                <a:latin typeface="黑体" pitchFamily="2" charset="-122"/>
                <a:ea typeface="黑体" pitchFamily="2" charset="-122"/>
              </a:rPr>
              <a:t>1</a:t>
            </a:r>
          </a:p>
        </p:txBody>
      </p:sp>
      <p:sp>
        <p:nvSpPr>
          <p:cNvPr id="54" name="Line 21"/>
          <p:cNvSpPr>
            <a:spLocks noChangeShapeType="1"/>
          </p:cNvSpPr>
          <p:nvPr/>
        </p:nvSpPr>
        <p:spPr bwMode="auto">
          <a:xfrm flipV="1">
            <a:off x="2219324" y="4412455"/>
            <a:ext cx="901701" cy="1589"/>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55" name="Line 22"/>
          <p:cNvSpPr>
            <a:spLocks noChangeShapeType="1"/>
          </p:cNvSpPr>
          <p:nvPr/>
        </p:nvSpPr>
        <p:spPr bwMode="auto">
          <a:xfrm flipH="1">
            <a:off x="4381499" y="4474369"/>
            <a:ext cx="987425" cy="15875"/>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56" name="Line 23"/>
          <p:cNvSpPr>
            <a:spLocks noChangeShapeType="1"/>
          </p:cNvSpPr>
          <p:nvPr/>
        </p:nvSpPr>
        <p:spPr bwMode="auto">
          <a:xfrm>
            <a:off x="6739402" y="4457468"/>
            <a:ext cx="1017122" cy="32776"/>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57" name="Line 24"/>
          <p:cNvSpPr>
            <a:spLocks noChangeShapeType="1"/>
          </p:cNvSpPr>
          <p:nvPr/>
        </p:nvSpPr>
        <p:spPr bwMode="auto">
          <a:xfrm flipH="1">
            <a:off x="9267825" y="4490244"/>
            <a:ext cx="696913"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58" name="Text Box 25"/>
          <p:cNvSpPr txBox="1">
            <a:spLocks noChangeArrowheads="1"/>
          </p:cNvSpPr>
          <p:nvPr/>
        </p:nvSpPr>
        <p:spPr bwMode="auto">
          <a:xfrm>
            <a:off x="10058400" y="2796382"/>
            <a:ext cx="946150" cy="1954212"/>
          </a:xfrm>
          <a:prstGeom prst="rect">
            <a:avLst/>
          </a:prstGeom>
          <a:noFill/>
          <a:ln w="9525">
            <a:noFill/>
            <a:miter lim="800000"/>
            <a:headEnd/>
            <a:tailEnd/>
          </a:ln>
          <a:effectLst/>
        </p:spPr>
        <p:txBody>
          <a:bodyPr wrap="none">
            <a:spAutoFit/>
          </a:bodyPr>
          <a:lstStyle/>
          <a:p>
            <a:pPr algn="ctr">
              <a:lnSpc>
                <a:spcPct val="130000"/>
              </a:lnSpc>
            </a:pPr>
            <a:r>
              <a:rPr kumimoji="1" lang="zh-CN" altLang="en-US" sz="2000">
                <a:solidFill>
                  <a:srgbClr val="333399"/>
                </a:solidFill>
                <a:latin typeface="黑体" pitchFamily="2" charset="-122"/>
                <a:ea typeface="黑体" pitchFamily="2" charset="-122"/>
              </a:rPr>
              <a:t>应用层</a:t>
            </a:r>
          </a:p>
          <a:p>
            <a:pPr algn="ctr">
              <a:lnSpc>
                <a:spcPct val="130000"/>
              </a:lnSpc>
            </a:pPr>
            <a:r>
              <a:rPr kumimoji="1" lang="zh-CN" altLang="en-US" sz="2000">
                <a:solidFill>
                  <a:srgbClr val="333399"/>
                </a:solidFill>
                <a:latin typeface="黑体" pitchFamily="2" charset="-122"/>
                <a:ea typeface="黑体" pitchFamily="2" charset="-122"/>
              </a:rPr>
              <a:t>运输层</a:t>
            </a:r>
          </a:p>
          <a:p>
            <a:pPr algn="ctr">
              <a:lnSpc>
                <a:spcPct val="130000"/>
              </a:lnSpc>
            </a:pPr>
            <a:r>
              <a:rPr kumimoji="1" lang="zh-CN" altLang="en-US" sz="2000">
                <a:solidFill>
                  <a:srgbClr val="333399"/>
                </a:solidFill>
                <a:latin typeface="黑体" pitchFamily="2" charset="-122"/>
                <a:ea typeface="黑体" pitchFamily="2" charset="-122"/>
              </a:rPr>
              <a:t>网际层</a:t>
            </a:r>
          </a:p>
          <a:p>
            <a:pPr algn="ctr">
              <a:lnSpc>
                <a:spcPct val="130000"/>
              </a:lnSpc>
            </a:pPr>
            <a:r>
              <a:rPr kumimoji="1" lang="zh-CN" altLang="en-US" sz="2000">
                <a:solidFill>
                  <a:srgbClr val="333399"/>
                </a:solidFill>
                <a:latin typeface="黑体" pitchFamily="2" charset="-122"/>
                <a:ea typeface="黑体" pitchFamily="2" charset="-122"/>
              </a:rPr>
              <a:t>网络</a:t>
            </a:r>
          </a:p>
          <a:p>
            <a:pPr algn="ctr">
              <a:lnSpc>
                <a:spcPct val="90000"/>
              </a:lnSpc>
            </a:pPr>
            <a:r>
              <a:rPr kumimoji="1" lang="zh-CN" altLang="en-US" sz="2000">
                <a:solidFill>
                  <a:srgbClr val="333399"/>
                </a:solidFill>
                <a:latin typeface="黑体" pitchFamily="2" charset="-122"/>
                <a:ea typeface="黑体" pitchFamily="2" charset="-122"/>
              </a:rPr>
              <a:t>接口层</a:t>
            </a:r>
          </a:p>
        </p:txBody>
      </p:sp>
      <p:sp>
        <p:nvSpPr>
          <p:cNvPr id="60" name="Text Box 26"/>
          <p:cNvSpPr txBox="1">
            <a:spLocks noChangeArrowheads="1"/>
          </p:cNvSpPr>
          <p:nvPr/>
        </p:nvSpPr>
        <p:spPr bwMode="auto">
          <a:xfrm>
            <a:off x="5470525" y="3680619"/>
            <a:ext cx="946150" cy="1160463"/>
          </a:xfrm>
          <a:prstGeom prst="rect">
            <a:avLst/>
          </a:prstGeom>
          <a:noFill/>
          <a:ln w="9525">
            <a:noFill/>
            <a:miter lim="800000"/>
            <a:headEnd/>
            <a:tailEnd/>
          </a:ln>
          <a:effectLst/>
        </p:spPr>
        <p:txBody>
          <a:bodyPr wrap="none">
            <a:spAutoFit/>
          </a:bodyPr>
          <a:lstStyle/>
          <a:p>
            <a:pPr algn="ctr">
              <a:lnSpc>
                <a:spcPct val="130000"/>
              </a:lnSpc>
            </a:pPr>
            <a:r>
              <a:rPr kumimoji="1" lang="zh-CN" altLang="en-US" sz="2000">
                <a:solidFill>
                  <a:srgbClr val="333399"/>
                </a:solidFill>
                <a:latin typeface="黑体" pitchFamily="2" charset="-122"/>
                <a:ea typeface="黑体" pitchFamily="2" charset="-122"/>
              </a:rPr>
              <a:t>网际层</a:t>
            </a:r>
          </a:p>
          <a:p>
            <a:pPr algn="ctr">
              <a:lnSpc>
                <a:spcPct val="130000"/>
              </a:lnSpc>
            </a:pPr>
            <a:r>
              <a:rPr kumimoji="1" lang="zh-CN" altLang="en-US" sz="2000">
                <a:solidFill>
                  <a:srgbClr val="333399"/>
                </a:solidFill>
                <a:latin typeface="黑体" pitchFamily="2" charset="-122"/>
                <a:ea typeface="黑体" pitchFamily="2" charset="-122"/>
              </a:rPr>
              <a:t>网络</a:t>
            </a:r>
          </a:p>
          <a:p>
            <a:pPr algn="ctr">
              <a:lnSpc>
                <a:spcPct val="90000"/>
              </a:lnSpc>
            </a:pPr>
            <a:r>
              <a:rPr kumimoji="1" lang="zh-CN" altLang="en-US" sz="2000">
                <a:solidFill>
                  <a:srgbClr val="333399"/>
                </a:solidFill>
                <a:latin typeface="黑体" pitchFamily="2" charset="-122"/>
                <a:ea typeface="黑体" pitchFamily="2" charset="-122"/>
              </a:rPr>
              <a:t>接口层</a:t>
            </a:r>
          </a:p>
        </p:txBody>
      </p:sp>
      <p:sp>
        <p:nvSpPr>
          <p:cNvPr id="68" name="Text Box 27"/>
          <p:cNvSpPr txBox="1">
            <a:spLocks noChangeArrowheads="1"/>
          </p:cNvSpPr>
          <p:nvPr/>
        </p:nvSpPr>
        <p:spPr bwMode="auto">
          <a:xfrm>
            <a:off x="536575" y="2763044"/>
            <a:ext cx="325438" cy="1755775"/>
          </a:xfrm>
          <a:prstGeom prst="rect">
            <a:avLst/>
          </a:prstGeom>
          <a:noFill/>
          <a:ln w="9525">
            <a:noFill/>
            <a:miter lim="800000"/>
            <a:headEnd/>
            <a:tailEnd/>
          </a:ln>
          <a:effectLst/>
        </p:spPr>
        <p:txBody>
          <a:bodyPr wrap="none">
            <a:spAutoFit/>
          </a:bodyPr>
          <a:lstStyle/>
          <a:p>
            <a:pPr algn="ctr">
              <a:lnSpc>
                <a:spcPct val="130000"/>
              </a:lnSpc>
            </a:pPr>
            <a:r>
              <a:rPr kumimoji="1" lang="en-US" altLang="zh-CN" sz="2000">
                <a:solidFill>
                  <a:srgbClr val="333399"/>
                </a:solidFill>
                <a:ea typeface="黑体" pitchFamily="2" charset="-122"/>
              </a:rPr>
              <a:t>4</a:t>
            </a:r>
          </a:p>
          <a:p>
            <a:pPr algn="ctr">
              <a:lnSpc>
                <a:spcPct val="130000"/>
              </a:lnSpc>
            </a:pPr>
            <a:r>
              <a:rPr kumimoji="1" lang="en-US" altLang="zh-CN" sz="2000">
                <a:solidFill>
                  <a:srgbClr val="333399"/>
                </a:solidFill>
                <a:ea typeface="黑体" pitchFamily="2" charset="-122"/>
              </a:rPr>
              <a:t>3</a:t>
            </a:r>
          </a:p>
          <a:p>
            <a:pPr algn="ctr">
              <a:lnSpc>
                <a:spcPct val="130000"/>
              </a:lnSpc>
            </a:pPr>
            <a:r>
              <a:rPr kumimoji="1" lang="en-US" altLang="zh-CN" sz="2000">
                <a:solidFill>
                  <a:srgbClr val="333399"/>
                </a:solidFill>
                <a:ea typeface="黑体" pitchFamily="2" charset="-122"/>
              </a:rPr>
              <a:t>2</a:t>
            </a:r>
          </a:p>
          <a:p>
            <a:pPr algn="ctr">
              <a:lnSpc>
                <a:spcPct val="155000"/>
              </a:lnSpc>
            </a:pPr>
            <a:r>
              <a:rPr kumimoji="1" lang="en-US" altLang="zh-CN" sz="2000">
                <a:solidFill>
                  <a:srgbClr val="333399"/>
                </a:solidFill>
                <a:ea typeface="黑体" pitchFamily="2" charset="-122"/>
              </a:rPr>
              <a:t>1</a:t>
            </a:r>
          </a:p>
        </p:txBody>
      </p:sp>
    </p:spTree>
    <p:extLst>
      <p:ext uri="{BB962C8B-B14F-4D97-AF65-F5344CB8AC3E}">
        <p14:creationId xmlns:p14="http://schemas.microsoft.com/office/powerpoint/2010/main" val="15729667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1.6.5  TCP/IP</a:t>
            </a:r>
            <a:r>
              <a:rPr lang="zh-CN" altLang="en-US" dirty="0"/>
              <a:t>的体系结构</a:t>
            </a:r>
          </a:p>
        </p:txBody>
      </p:sp>
      <p:sp>
        <p:nvSpPr>
          <p:cNvPr id="61" name="AutoShape 2"/>
          <p:cNvSpPr>
            <a:spLocks noChangeArrowheads="1"/>
          </p:cNvSpPr>
          <p:nvPr/>
        </p:nvSpPr>
        <p:spPr bwMode="auto">
          <a:xfrm>
            <a:off x="3889376" y="3400313"/>
            <a:ext cx="8299450" cy="3435472"/>
          </a:xfrm>
          <a:prstGeom prst="triangle">
            <a:avLst>
              <a:gd name="adj" fmla="val 50000"/>
            </a:avLst>
          </a:prstGeom>
          <a:solidFill>
            <a:schemeClr val="bg1">
              <a:lumMod val="85000"/>
            </a:schemeClr>
          </a:solidFill>
          <a:ln w="9525">
            <a:solidFill>
              <a:schemeClr val="tx1"/>
            </a:solidFill>
            <a:miter lim="800000"/>
            <a:headEnd/>
            <a:tailEnd/>
          </a:ln>
          <a:effectLst/>
        </p:spPr>
        <p:txBody>
          <a:bodyPr wrap="none" anchor="ctr"/>
          <a:lstStyle/>
          <a:p>
            <a:endParaRPr lang="zh-CN" altLang="en-US"/>
          </a:p>
        </p:txBody>
      </p:sp>
      <p:sp>
        <p:nvSpPr>
          <p:cNvPr id="62" name="AutoShape 3"/>
          <p:cNvSpPr>
            <a:spLocks noChangeArrowheads="1"/>
          </p:cNvSpPr>
          <p:nvPr/>
        </p:nvSpPr>
        <p:spPr bwMode="auto">
          <a:xfrm flipV="1">
            <a:off x="3889376" y="1143794"/>
            <a:ext cx="8299450" cy="4290901"/>
          </a:xfrm>
          <a:prstGeom prst="triangle">
            <a:avLst>
              <a:gd name="adj" fmla="val 50000"/>
            </a:avLst>
          </a:prstGeom>
          <a:solidFill>
            <a:schemeClr val="bg1">
              <a:lumMod val="85000"/>
            </a:schemeClr>
          </a:solidFill>
          <a:ln w="9525">
            <a:solidFill>
              <a:schemeClr val="tx1"/>
            </a:solidFill>
            <a:miter lim="800000"/>
            <a:headEnd/>
            <a:tailEnd/>
          </a:ln>
          <a:effectLst/>
        </p:spPr>
        <p:txBody>
          <a:bodyPr wrap="none" anchor="ctr"/>
          <a:lstStyle/>
          <a:p>
            <a:endParaRPr lang="zh-CN" altLang="en-US"/>
          </a:p>
        </p:txBody>
      </p:sp>
      <p:sp>
        <p:nvSpPr>
          <p:cNvPr id="63" name="Rectangle 5"/>
          <p:cNvSpPr>
            <a:spLocks noChangeArrowheads="1"/>
          </p:cNvSpPr>
          <p:nvPr/>
        </p:nvSpPr>
        <p:spPr bwMode="auto">
          <a:xfrm>
            <a:off x="5337175" y="2066528"/>
            <a:ext cx="1025489" cy="442862"/>
          </a:xfrm>
          <a:prstGeom prst="rect">
            <a:avLst/>
          </a:prstGeom>
          <a:solidFill>
            <a:srgbClr val="7CC43A"/>
          </a:solidFill>
          <a:ln w="9525">
            <a:noFill/>
            <a:miter lim="800000"/>
            <a:headEnd/>
            <a:tailEnd/>
          </a:ln>
          <a:effectLst/>
        </p:spPr>
        <p:txBody>
          <a:bodyPr wrap="none" anchor="ctr"/>
          <a:lstStyle/>
          <a:p>
            <a:pPr algn="ctr"/>
            <a:r>
              <a:rPr kumimoji="1" lang="en-US" altLang="zh-CN" sz="2000" b="1" dirty="0">
                <a:solidFill>
                  <a:schemeClr val="bg1"/>
                </a:solidFill>
                <a:ea typeface="黑体" pitchFamily="2" charset="-122"/>
              </a:rPr>
              <a:t>HTTP</a:t>
            </a:r>
          </a:p>
        </p:txBody>
      </p:sp>
      <p:sp>
        <p:nvSpPr>
          <p:cNvPr id="64" name="Rectangle 6"/>
          <p:cNvSpPr>
            <a:spLocks noChangeArrowheads="1"/>
          </p:cNvSpPr>
          <p:nvPr/>
        </p:nvSpPr>
        <p:spPr bwMode="auto">
          <a:xfrm>
            <a:off x="6884989" y="2066528"/>
            <a:ext cx="1027488" cy="442862"/>
          </a:xfrm>
          <a:prstGeom prst="rect">
            <a:avLst/>
          </a:prstGeom>
          <a:solidFill>
            <a:srgbClr val="7CC43A"/>
          </a:solidFill>
          <a:ln w="9525">
            <a:noFill/>
            <a:miter lim="800000"/>
            <a:headEnd/>
            <a:tailEnd/>
          </a:ln>
          <a:effectLst/>
        </p:spPr>
        <p:txBody>
          <a:bodyPr wrap="none" anchor="ctr"/>
          <a:lstStyle/>
          <a:p>
            <a:pPr algn="ctr"/>
            <a:r>
              <a:rPr kumimoji="1" lang="en-US" altLang="zh-CN" sz="2000" b="1" dirty="0">
                <a:solidFill>
                  <a:schemeClr val="bg1"/>
                </a:solidFill>
                <a:ea typeface="黑体" pitchFamily="2" charset="-122"/>
              </a:rPr>
              <a:t>SMTP</a:t>
            </a:r>
          </a:p>
        </p:txBody>
      </p:sp>
      <p:sp>
        <p:nvSpPr>
          <p:cNvPr id="65" name="Rectangle 7"/>
          <p:cNvSpPr>
            <a:spLocks noChangeArrowheads="1"/>
          </p:cNvSpPr>
          <p:nvPr/>
        </p:nvSpPr>
        <p:spPr bwMode="auto">
          <a:xfrm>
            <a:off x="8026400" y="2066528"/>
            <a:ext cx="1025489" cy="442862"/>
          </a:xfrm>
          <a:prstGeom prst="rect">
            <a:avLst/>
          </a:prstGeom>
          <a:solidFill>
            <a:srgbClr val="7CC43A"/>
          </a:solidFill>
          <a:ln w="9525">
            <a:noFill/>
            <a:miter lim="800000"/>
            <a:headEnd/>
            <a:tailEnd/>
          </a:ln>
          <a:effectLst/>
        </p:spPr>
        <p:txBody>
          <a:bodyPr wrap="none" anchor="ctr"/>
          <a:lstStyle/>
          <a:p>
            <a:pPr algn="ctr"/>
            <a:r>
              <a:rPr kumimoji="1" lang="en-US" altLang="zh-CN" sz="2000" b="1">
                <a:solidFill>
                  <a:schemeClr val="bg1"/>
                </a:solidFill>
                <a:latin typeface="+mj-ea"/>
                <a:ea typeface="+mj-ea"/>
              </a:rPr>
              <a:t>DNS</a:t>
            </a:r>
          </a:p>
        </p:txBody>
      </p:sp>
      <p:sp>
        <p:nvSpPr>
          <p:cNvPr id="66" name="Rectangle 8"/>
          <p:cNvSpPr>
            <a:spLocks noChangeArrowheads="1"/>
          </p:cNvSpPr>
          <p:nvPr/>
        </p:nvSpPr>
        <p:spPr bwMode="auto">
          <a:xfrm>
            <a:off x="9574214" y="2066528"/>
            <a:ext cx="1027488" cy="442862"/>
          </a:xfrm>
          <a:prstGeom prst="rect">
            <a:avLst/>
          </a:prstGeom>
          <a:solidFill>
            <a:srgbClr val="7CC43A"/>
          </a:solidFill>
          <a:ln w="9525">
            <a:noFill/>
            <a:miter lim="800000"/>
            <a:headEnd/>
            <a:tailEnd/>
          </a:ln>
          <a:effectLst/>
        </p:spPr>
        <p:txBody>
          <a:bodyPr wrap="none" anchor="ctr"/>
          <a:lstStyle/>
          <a:p>
            <a:pPr algn="ctr"/>
            <a:r>
              <a:rPr kumimoji="1" lang="en-US" altLang="zh-CN" sz="2000" b="1">
                <a:solidFill>
                  <a:schemeClr val="bg1"/>
                </a:solidFill>
                <a:latin typeface="+mj-ea"/>
                <a:ea typeface="+mj-ea"/>
              </a:rPr>
              <a:t>RTP</a:t>
            </a:r>
          </a:p>
        </p:txBody>
      </p:sp>
      <p:sp>
        <p:nvSpPr>
          <p:cNvPr id="70" name="Rectangle 12"/>
          <p:cNvSpPr>
            <a:spLocks noChangeArrowheads="1"/>
          </p:cNvSpPr>
          <p:nvPr/>
        </p:nvSpPr>
        <p:spPr bwMode="auto">
          <a:xfrm>
            <a:off x="5459413" y="5601849"/>
            <a:ext cx="1461814" cy="617864"/>
          </a:xfrm>
          <a:prstGeom prst="rect">
            <a:avLst/>
          </a:prstGeom>
          <a:solidFill>
            <a:schemeClr val="accent4"/>
          </a:solidFill>
          <a:ln w="9525">
            <a:noFill/>
            <a:miter lim="800000"/>
            <a:headEnd/>
            <a:tailEnd/>
          </a:ln>
          <a:effectLst>
            <a:outerShdw dist="35921" dir="2700000" algn="ctr" rotWithShape="0">
              <a:schemeClr val="bg2"/>
            </a:outerShdw>
          </a:effectLst>
        </p:spPr>
        <p:txBody>
          <a:bodyPr wrap="none" anchor="ctr"/>
          <a:lstStyle/>
          <a:p>
            <a:pPr algn="ctr"/>
            <a:endParaRPr kumimoji="1" lang="zh-CN" altLang="zh-CN" sz="1600">
              <a:solidFill>
                <a:schemeClr val="bg1"/>
              </a:solidFill>
              <a:latin typeface="Times New Roman" pitchFamily="18" charset="0"/>
            </a:endParaRPr>
          </a:p>
        </p:txBody>
      </p:sp>
      <p:sp>
        <p:nvSpPr>
          <p:cNvPr id="71" name="Rectangle 13"/>
          <p:cNvSpPr>
            <a:spLocks noChangeArrowheads="1"/>
          </p:cNvSpPr>
          <p:nvPr/>
        </p:nvSpPr>
        <p:spPr bwMode="auto">
          <a:xfrm>
            <a:off x="7170737" y="5601849"/>
            <a:ext cx="1595437" cy="617864"/>
          </a:xfrm>
          <a:prstGeom prst="rect">
            <a:avLst/>
          </a:prstGeom>
          <a:solidFill>
            <a:schemeClr val="accent4"/>
          </a:solidFill>
          <a:ln w="9525">
            <a:noFill/>
            <a:miter lim="800000"/>
            <a:headEnd/>
            <a:tailEnd/>
          </a:ln>
          <a:effectLst>
            <a:outerShdw dist="35921" dir="2700000" algn="ctr" rotWithShape="0">
              <a:schemeClr val="bg2"/>
            </a:outerShdw>
          </a:effectLst>
        </p:spPr>
        <p:txBody>
          <a:bodyPr wrap="none" anchor="ctr"/>
          <a:lstStyle/>
          <a:p>
            <a:pPr algn="ctr"/>
            <a:endParaRPr kumimoji="1" lang="zh-CN" altLang="zh-CN" sz="1600">
              <a:solidFill>
                <a:schemeClr val="bg1"/>
              </a:solidFill>
              <a:latin typeface="Times New Roman" pitchFamily="18" charset="0"/>
            </a:endParaRPr>
          </a:p>
        </p:txBody>
      </p:sp>
      <p:sp>
        <p:nvSpPr>
          <p:cNvPr id="73" name="Line 15"/>
          <p:cNvSpPr>
            <a:spLocks noChangeShapeType="1"/>
          </p:cNvSpPr>
          <p:nvPr/>
        </p:nvSpPr>
        <p:spPr bwMode="auto">
          <a:xfrm>
            <a:off x="1069976" y="5288645"/>
            <a:ext cx="10375032" cy="0"/>
          </a:xfrm>
          <a:prstGeom prst="line">
            <a:avLst/>
          </a:prstGeom>
          <a:noFill/>
          <a:ln w="9525">
            <a:solidFill>
              <a:schemeClr val="tx1"/>
            </a:solidFill>
            <a:prstDash val="dash"/>
            <a:round/>
            <a:headEnd/>
            <a:tailEnd/>
          </a:ln>
          <a:effectLst/>
        </p:spPr>
        <p:txBody>
          <a:bodyPr/>
          <a:lstStyle/>
          <a:p>
            <a:endParaRPr lang="zh-CN" altLang="en-US"/>
          </a:p>
        </p:txBody>
      </p:sp>
      <p:sp>
        <p:nvSpPr>
          <p:cNvPr id="75" name="Line 17"/>
          <p:cNvSpPr>
            <a:spLocks noChangeShapeType="1"/>
          </p:cNvSpPr>
          <p:nvPr/>
        </p:nvSpPr>
        <p:spPr bwMode="auto">
          <a:xfrm>
            <a:off x="1069976" y="3237595"/>
            <a:ext cx="10375032" cy="0"/>
          </a:xfrm>
          <a:prstGeom prst="line">
            <a:avLst/>
          </a:prstGeom>
          <a:noFill/>
          <a:ln w="9525">
            <a:solidFill>
              <a:schemeClr val="tx1"/>
            </a:solidFill>
            <a:prstDash val="dash"/>
            <a:round/>
            <a:headEnd/>
            <a:tailEnd/>
          </a:ln>
          <a:effectLst/>
        </p:spPr>
        <p:txBody>
          <a:bodyPr/>
          <a:lstStyle/>
          <a:p>
            <a:endParaRPr lang="zh-CN" altLang="en-US"/>
          </a:p>
        </p:txBody>
      </p:sp>
      <p:sp>
        <p:nvSpPr>
          <p:cNvPr id="74" name="Line 16"/>
          <p:cNvSpPr>
            <a:spLocks noChangeShapeType="1"/>
          </p:cNvSpPr>
          <p:nvPr/>
        </p:nvSpPr>
        <p:spPr bwMode="auto">
          <a:xfrm flipV="1">
            <a:off x="1069976" y="4264707"/>
            <a:ext cx="10375031" cy="11112"/>
          </a:xfrm>
          <a:prstGeom prst="line">
            <a:avLst/>
          </a:prstGeom>
          <a:noFill/>
          <a:ln w="9525">
            <a:solidFill>
              <a:schemeClr val="tx1"/>
            </a:solidFill>
            <a:prstDash val="dash"/>
            <a:round/>
            <a:headEnd/>
            <a:tailEnd/>
          </a:ln>
          <a:effectLst/>
        </p:spPr>
        <p:txBody>
          <a:bodyPr/>
          <a:lstStyle/>
          <a:p>
            <a:endParaRPr lang="zh-CN" altLang="en-US"/>
          </a:p>
        </p:txBody>
      </p:sp>
      <p:sp>
        <p:nvSpPr>
          <p:cNvPr id="72" name="Rectangle 14"/>
          <p:cNvSpPr>
            <a:spLocks noChangeArrowheads="1"/>
          </p:cNvSpPr>
          <p:nvPr/>
        </p:nvSpPr>
        <p:spPr bwMode="auto">
          <a:xfrm>
            <a:off x="9209088" y="5601849"/>
            <a:ext cx="1460036" cy="617864"/>
          </a:xfrm>
          <a:prstGeom prst="rect">
            <a:avLst/>
          </a:prstGeom>
          <a:solidFill>
            <a:schemeClr val="accent4"/>
          </a:solidFill>
          <a:ln w="9525">
            <a:noFill/>
            <a:miter lim="800000"/>
            <a:headEnd/>
            <a:tailEnd/>
          </a:ln>
          <a:effectLst>
            <a:outerShdw dist="35921" dir="2700000" algn="ctr" rotWithShape="0">
              <a:schemeClr val="bg2"/>
            </a:outerShdw>
          </a:effectLst>
        </p:spPr>
        <p:txBody>
          <a:bodyPr wrap="none" anchor="ctr"/>
          <a:lstStyle/>
          <a:p>
            <a:pPr algn="ctr"/>
            <a:endParaRPr kumimoji="1" lang="zh-CN" altLang="zh-CN" sz="1600">
              <a:solidFill>
                <a:schemeClr val="bg1"/>
              </a:solidFill>
              <a:latin typeface="Times New Roman" pitchFamily="18" charset="0"/>
            </a:endParaRPr>
          </a:p>
        </p:txBody>
      </p:sp>
      <p:sp>
        <p:nvSpPr>
          <p:cNvPr id="76" name="Text Box 18"/>
          <p:cNvSpPr txBox="1">
            <a:spLocks noChangeArrowheads="1"/>
          </p:cNvSpPr>
          <p:nvPr/>
        </p:nvSpPr>
        <p:spPr bwMode="auto">
          <a:xfrm>
            <a:off x="1225550" y="4775580"/>
            <a:ext cx="1059904" cy="400110"/>
          </a:xfrm>
          <a:prstGeom prst="rect">
            <a:avLst/>
          </a:prstGeom>
          <a:noFill/>
          <a:ln w="9525">
            <a:noFill/>
            <a:miter lim="800000"/>
            <a:headEnd/>
            <a:tailEnd/>
          </a:ln>
          <a:effectLst/>
        </p:spPr>
        <p:txBody>
          <a:bodyPr wrap="square">
            <a:spAutoFit/>
          </a:bodyPr>
          <a:lstStyle/>
          <a:p>
            <a:r>
              <a:rPr kumimoji="1" lang="zh-CN" altLang="en-US" sz="2000" dirty="0">
                <a:solidFill>
                  <a:schemeClr val="tx1">
                    <a:lumMod val="95000"/>
                    <a:lumOff val="5000"/>
                  </a:schemeClr>
                </a:solidFill>
                <a:ea typeface="黑体" pitchFamily="2" charset="-122"/>
              </a:rPr>
              <a:t>网际层</a:t>
            </a:r>
          </a:p>
        </p:txBody>
      </p:sp>
      <p:sp>
        <p:nvSpPr>
          <p:cNvPr id="77" name="Text Box 19"/>
          <p:cNvSpPr txBox="1">
            <a:spLocks noChangeArrowheads="1"/>
          </p:cNvSpPr>
          <p:nvPr/>
        </p:nvSpPr>
        <p:spPr bwMode="auto">
          <a:xfrm>
            <a:off x="1225550" y="5865892"/>
            <a:ext cx="1628980" cy="400110"/>
          </a:xfrm>
          <a:prstGeom prst="rect">
            <a:avLst/>
          </a:prstGeom>
          <a:noFill/>
          <a:ln w="9525">
            <a:noFill/>
            <a:miter lim="800000"/>
            <a:headEnd/>
            <a:tailEnd/>
          </a:ln>
          <a:effectLst/>
        </p:spPr>
        <p:txBody>
          <a:bodyPr wrap="square">
            <a:spAutoFit/>
          </a:bodyPr>
          <a:lstStyle/>
          <a:p>
            <a:r>
              <a:rPr kumimoji="1" lang="zh-CN" altLang="en-US" sz="2000" dirty="0">
                <a:solidFill>
                  <a:schemeClr val="tx1">
                    <a:lumMod val="95000"/>
                    <a:lumOff val="5000"/>
                  </a:schemeClr>
                </a:solidFill>
                <a:ea typeface="黑体" pitchFamily="2" charset="-122"/>
              </a:rPr>
              <a:t>网络接口层</a:t>
            </a:r>
          </a:p>
        </p:txBody>
      </p:sp>
      <p:sp>
        <p:nvSpPr>
          <p:cNvPr id="78" name="Text Box 20"/>
          <p:cNvSpPr txBox="1">
            <a:spLocks noChangeArrowheads="1"/>
          </p:cNvSpPr>
          <p:nvPr/>
        </p:nvSpPr>
        <p:spPr bwMode="auto">
          <a:xfrm>
            <a:off x="1222375" y="3801069"/>
            <a:ext cx="1059904" cy="400110"/>
          </a:xfrm>
          <a:prstGeom prst="rect">
            <a:avLst/>
          </a:prstGeom>
          <a:noFill/>
          <a:ln w="9525">
            <a:noFill/>
            <a:miter lim="800000"/>
            <a:headEnd/>
            <a:tailEnd/>
          </a:ln>
          <a:effectLst/>
        </p:spPr>
        <p:txBody>
          <a:bodyPr wrap="square">
            <a:spAutoFit/>
          </a:bodyPr>
          <a:lstStyle/>
          <a:p>
            <a:r>
              <a:rPr kumimoji="1" lang="zh-CN" altLang="en-US" sz="2000" dirty="0">
                <a:solidFill>
                  <a:schemeClr val="tx1">
                    <a:lumMod val="95000"/>
                    <a:lumOff val="5000"/>
                  </a:schemeClr>
                </a:solidFill>
                <a:ea typeface="黑体" pitchFamily="2" charset="-122"/>
              </a:rPr>
              <a:t>运输层</a:t>
            </a:r>
          </a:p>
        </p:txBody>
      </p:sp>
      <p:sp>
        <p:nvSpPr>
          <p:cNvPr id="79" name="Text Box 21"/>
          <p:cNvSpPr txBox="1">
            <a:spLocks noChangeArrowheads="1"/>
          </p:cNvSpPr>
          <p:nvPr/>
        </p:nvSpPr>
        <p:spPr bwMode="auto">
          <a:xfrm>
            <a:off x="1225550" y="2735150"/>
            <a:ext cx="1059904" cy="400110"/>
          </a:xfrm>
          <a:prstGeom prst="rect">
            <a:avLst/>
          </a:prstGeom>
          <a:noFill/>
          <a:ln w="9525">
            <a:noFill/>
            <a:miter lim="800000"/>
            <a:headEnd/>
            <a:tailEnd/>
          </a:ln>
          <a:effectLst/>
        </p:spPr>
        <p:txBody>
          <a:bodyPr wrap="square">
            <a:spAutoFit/>
          </a:bodyPr>
          <a:lstStyle/>
          <a:p>
            <a:r>
              <a:rPr kumimoji="1" lang="zh-CN" altLang="en-US" sz="2000" dirty="0">
                <a:solidFill>
                  <a:schemeClr val="tx1">
                    <a:lumMod val="95000"/>
                    <a:lumOff val="5000"/>
                  </a:schemeClr>
                </a:solidFill>
                <a:ea typeface="黑体" pitchFamily="2" charset="-122"/>
              </a:rPr>
              <a:t>应用层</a:t>
            </a:r>
          </a:p>
        </p:txBody>
      </p:sp>
      <p:sp>
        <p:nvSpPr>
          <p:cNvPr id="80" name="Text Box 22"/>
          <p:cNvSpPr txBox="1">
            <a:spLocks noChangeArrowheads="1"/>
          </p:cNvSpPr>
          <p:nvPr/>
        </p:nvSpPr>
        <p:spPr bwMode="auto">
          <a:xfrm>
            <a:off x="6400801" y="1981994"/>
            <a:ext cx="490828" cy="400110"/>
          </a:xfrm>
          <a:prstGeom prst="rect">
            <a:avLst/>
          </a:prstGeom>
          <a:noFill/>
          <a:ln w="9525">
            <a:noFill/>
            <a:miter lim="800000"/>
            <a:headEnd/>
            <a:tailEnd/>
          </a:ln>
          <a:effectLst/>
        </p:spPr>
        <p:txBody>
          <a:bodyPr wrap="square">
            <a:spAutoFit/>
          </a:bodyPr>
          <a:lstStyle/>
          <a:p>
            <a:r>
              <a:rPr kumimoji="1" lang="en-US" altLang="zh-CN" sz="2000" b="1">
                <a:solidFill>
                  <a:srgbClr val="333399"/>
                </a:solidFill>
                <a:latin typeface="Times New Roman" pitchFamily="18" charset="0"/>
                <a:ea typeface="黑体" pitchFamily="2" charset="-122"/>
              </a:rPr>
              <a:t>…</a:t>
            </a:r>
          </a:p>
        </p:txBody>
      </p:sp>
      <p:sp>
        <p:nvSpPr>
          <p:cNvPr id="81" name="Text Box 23"/>
          <p:cNvSpPr txBox="1">
            <a:spLocks noChangeArrowheads="1"/>
          </p:cNvSpPr>
          <p:nvPr/>
        </p:nvSpPr>
        <p:spPr bwMode="auto">
          <a:xfrm>
            <a:off x="9096376" y="1981994"/>
            <a:ext cx="490828" cy="400110"/>
          </a:xfrm>
          <a:prstGeom prst="rect">
            <a:avLst/>
          </a:prstGeom>
          <a:noFill/>
          <a:ln w="9525">
            <a:noFill/>
            <a:miter lim="800000"/>
            <a:headEnd/>
            <a:tailEnd/>
          </a:ln>
          <a:effectLst/>
        </p:spPr>
        <p:txBody>
          <a:bodyPr wrap="square">
            <a:spAutoFit/>
          </a:bodyPr>
          <a:lstStyle/>
          <a:p>
            <a:r>
              <a:rPr kumimoji="1" lang="en-US" altLang="zh-CN" sz="2000" b="1">
                <a:solidFill>
                  <a:srgbClr val="333399"/>
                </a:solidFill>
                <a:latin typeface="Times New Roman" pitchFamily="18" charset="0"/>
                <a:ea typeface="黑体" pitchFamily="2" charset="-122"/>
              </a:rPr>
              <a:t>…</a:t>
            </a:r>
          </a:p>
        </p:txBody>
      </p:sp>
      <p:sp>
        <p:nvSpPr>
          <p:cNvPr id="82" name="Text Box 24"/>
          <p:cNvSpPr txBox="1">
            <a:spLocks noChangeArrowheads="1"/>
          </p:cNvSpPr>
          <p:nvPr/>
        </p:nvSpPr>
        <p:spPr bwMode="auto">
          <a:xfrm>
            <a:off x="8748180" y="5612536"/>
            <a:ext cx="433920" cy="338554"/>
          </a:xfrm>
          <a:prstGeom prst="rect">
            <a:avLst/>
          </a:prstGeom>
          <a:noFill/>
          <a:ln w="9525">
            <a:noFill/>
            <a:miter lim="800000"/>
            <a:headEnd/>
            <a:tailEnd/>
          </a:ln>
          <a:effectLst/>
        </p:spPr>
        <p:txBody>
          <a:bodyPr wrap="square">
            <a:spAutoFit/>
          </a:bodyPr>
          <a:lstStyle/>
          <a:p>
            <a:r>
              <a:rPr kumimoji="1" lang="en-US" altLang="zh-CN" sz="1600" b="1" dirty="0">
                <a:latin typeface="Times New Roman" pitchFamily="18" charset="0"/>
              </a:rPr>
              <a:t>…</a:t>
            </a:r>
          </a:p>
        </p:txBody>
      </p:sp>
      <p:sp>
        <p:nvSpPr>
          <p:cNvPr id="83" name="Line 25"/>
          <p:cNvSpPr>
            <a:spLocks noChangeShapeType="1"/>
          </p:cNvSpPr>
          <p:nvPr/>
        </p:nvSpPr>
        <p:spPr bwMode="auto">
          <a:xfrm>
            <a:off x="5854701" y="2467986"/>
            <a:ext cx="570854" cy="616079"/>
          </a:xfrm>
          <a:prstGeom prst="line">
            <a:avLst/>
          </a:prstGeom>
          <a:noFill/>
          <a:ln w="28575">
            <a:solidFill>
              <a:schemeClr val="tx1"/>
            </a:solidFill>
            <a:round/>
            <a:headEnd type="triangle" w="med" len="lg"/>
            <a:tailEnd type="triangle" w="med" len="lg"/>
          </a:ln>
          <a:effectLst/>
        </p:spPr>
        <p:txBody>
          <a:bodyPr/>
          <a:lstStyle/>
          <a:p>
            <a:endParaRPr lang="zh-CN" altLang="en-US"/>
          </a:p>
        </p:txBody>
      </p:sp>
      <p:sp>
        <p:nvSpPr>
          <p:cNvPr id="84" name="Line 26"/>
          <p:cNvSpPr>
            <a:spLocks noChangeShapeType="1"/>
          </p:cNvSpPr>
          <p:nvPr/>
        </p:nvSpPr>
        <p:spPr bwMode="auto">
          <a:xfrm>
            <a:off x="8539163" y="2491991"/>
            <a:ext cx="657994" cy="557149"/>
          </a:xfrm>
          <a:prstGeom prst="line">
            <a:avLst/>
          </a:prstGeom>
          <a:noFill/>
          <a:ln w="28575">
            <a:solidFill>
              <a:schemeClr val="tx1"/>
            </a:solidFill>
            <a:round/>
            <a:headEnd type="triangle" w="med" len="lg"/>
            <a:tailEnd type="triangle" w="med" len="lg"/>
          </a:ln>
          <a:effectLst/>
        </p:spPr>
        <p:txBody>
          <a:bodyPr/>
          <a:lstStyle/>
          <a:p>
            <a:endParaRPr lang="zh-CN" altLang="en-US"/>
          </a:p>
        </p:txBody>
      </p:sp>
      <p:sp>
        <p:nvSpPr>
          <p:cNvPr id="85" name="Line 27"/>
          <p:cNvSpPr>
            <a:spLocks noChangeShapeType="1"/>
          </p:cNvSpPr>
          <p:nvPr/>
        </p:nvSpPr>
        <p:spPr bwMode="auto">
          <a:xfrm flipH="1">
            <a:off x="6816725" y="2472944"/>
            <a:ext cx="654437" cy="585721"/>
          </a:xfrm>
          <a:prstGeom prst="line">
            <a:avLst/>
          </a:prstGeom>
          <a:noFill/>
          <a:ln w="28575">
            <a:solidFill>
              <a:schemeClr val="tx1"/>
            </a:solidFill>
            <a:round/>
            <a:headEnd type="triangle" w="med" len="lg"/>
            <a:tailEnd type="triangle" w="med" len="lg"/>
          </a:ln>
          <a:effectLst/>
        </p:spPr>
        <p:txBody>
          <a:bodyPr/>
          <a:lstStyle/>
          <a:p>
            <a:endParaRPr lang="zh-CN" altLang="en-US"/>
          </a:p>
        </p:txBody>
      </p:sp>
      <p:sp>
        <p:nvSpPr>
          <p:cNvPr id="86" name="Line 28"/>
          <p:cNvSpPr>
            <a:spLocks noChangeShapeType="1"/>
          </p:cNvSpPr>
          <p:nvPr/>
        </p:nvSpPr>
        <p:spPr bwMode="auto">
          <a:xfrm flipH="1">
            <a:off x="9531350" y="2472151"/>
            <a:ext cx="641988" cy="592864"/>
          </a:xfrm>
          <a:prstGeom prst="line">
            <a:avLst/>
          </a:prstGeom>
          <a:noFill/>
          <a:ln w="28575">
            <a:solidFill>
              <a:schemeClr val="tx1"/>
            </a:solidFill>
            <a:round/>
            <a:headEnd type="triangle" w="med" len="lg"/>
            <a:tailEnd type="triangle" w="med" len="lg"/>
          </a:ln>
          <a:effectLst/>
        </p:spPr>
        <p:txBody>
          <a:bodyPr/>
          <a:lstStyle/>
          <a:p>
            <a:endParaRPr lang="zh-CN" altLang="en-US"/>
          </a:p>
        </p:txBody>
      </p:sp>
      <p:sp>
        <p:nvSpPr>
          <p:cNvPr id="87" name="Line 29"/>
          <p:cNvSpPr>
            <a:spLocks noChangeShapeType="1"/>
          </p:cNvSpPr>
          <p:nvPr/>
        </p:nvSpPr>
        <p:spPr bwMode="auto">
          <a:xfrm>
            <a:off x="6596063" y="3403038"/>
            <a:ext cx="1287534" cy="744652"/>
          </a:xfrm>
          <a:prstGeom prst="line">
            <a:avLst/>
          </a:prstGeom>
          <a:noFill/>
          <a:ln w="28575">
            <a:solidFill>
              <a:schemeClr val="tx1"/>
            </a:solidFill>
            <a:round/>
            <a:headEnd type="triangle" w="med" len="lg"/>
            <a:tailEnd type="triangle" w="med" len="lg"/>
          </a:ln>
          <a:effectLst/>
        </p:spPr>
        <p:txBody>
          <a:bodyPr/>
          <a:lstStyle/>
          <a:p>
            <a:endParaRPr lang="zh-CN" altLang="en-US"/>
          </a:p>
        </p:txBody>
      </p:sp>
      <p:sp>
        <p:nvSpPr>
          <p:cNvPr id="88" name="Line 30"/>
          <p:cNvSpPr>
            <a:spLocks noChangeShapeType="1"/>
          </p:cNvSpPr>
          <p:nvPr/>
        </p:nvSpPr>
        <p:spPr bwMode="auto">
          <a:xfrm flipH="1">
            <a:off x="8229600" y="3420697"/>
            <a:ext cx="1291091" cy="728580"/>
          </a:xfrm>
          <a:prstGeom prst="line">
            <a:avLst/>
          </a:prstGeom>
          <a:noFill/>
          <a:ln w="28575">
            <a:solidFill>
              <a:schemeClr val="tx1"/>
            </a:solidFill>
            <a:round/>
            <a:headEnd type="triangle" w="med" len="lg"/>
            <a:tailEnd type="triangle" w="med" len="lg"/>
          </a:ln>
          <a:effectLst/>
        </p:spPr>
        <p:txBody>
          <a:bodyPr/>
          <a:lstStyle/>
          <a:p>
            <a:endParaRPr lang="zh-CN" altLang="en-US"/>
          </a:p>
        </p:txBody>
      </p:sp>
      <p:sp>
        <p:nvSpPr>
          <p:cNvPr id="89" name="Line 31"/>
          <p:cNvSpPr>
            <a:spLocks noChangeShapeType="1"/>
          </p:cNvSpPr>
          <p:nvPr/>
        </p:nvSpPr>
        <p:spPr bwMode="auto">
          <a:xfrm>
            <a:off x="8229601" y="4558852"/>
            <a:ext cx="1867272" cy="1119523"/>
          </a:xfrm>
          <a:prstGeom prst="line">
            <a:avLst/>
          </a:prstGeom>
          <a:noFill/>
          <a:ln w="28575">
            <a:solidFill>
              <a:schemeClr val="tx1"/>
            </a:solidFill>
            <a:round/>
            <a:headEnd type="triangle" w="med" len="lg"/>
            <a:tailEnd type="triangle" w="med" len="lg"/>
          </a:ln>
          <a:effectLst/>
        </p:spPr>
        <p:txBody>
          <a:bodyPr/>
          <a:lstStyle/>
          <a:p>
            <a:endParaRPr lang="zh-CN" altLang="en-US"/>
          </a:p>
        </p:txBody>
      </p:sp>
      <p:sp>
        <p:nvSpPr>
          <p:cNvPr id="90" name="Line 32"/>
          <p:cNvSpPr>
            <a:spLocks noChangeShapeType="1"/>
          </p:cNvSpPr>
          <p:nvPr/>
        </p:nvSpPr>
        <p:spPr bwMode="auto">
          <a:xfrm flipH="1">
            <a:off x="6013449" y="4558852"/>
            <a:ext cx="1844161" cy="1119524"/>
          </a:xfrm>
          <a:prstGeom prst="line">
            <a:avLst/>
          </a:prstGeom>
          <a:noFill/>
          <a:ln w="28575">
            <a:solidFill>
              <a:schemeClr val="tx1"/>
            </a:solidFill>
            <a:round/>
            <a:headEnd type="triangle" w="med" len="lg"/>
            <a:tailEnd type="triangle" w="med" len="lg"/>
          </a:ln>
          <a:effectLst/>
        </p:spPr>
        <p:txBody>
          <a:bodyPr/>
          <a:lstStyle/>
          <a:p>
            <a:endParaRPr lang="zh-CN" altLang="en-US"/>
          </a:p>
        </p:txBody>
      </p:sp>
      <p:sp>
        <p:nvSpPr>
          <p:cNvPr id="91" name="Line 33"/>
          <p:cNvSpPr>
            <a:spLocks noChangeShapeType="1"/>
          </p:cNvSpPr>
          <p:nvPr/>
        </p:nvSpPr>
        <p:spPr bwMode="auto">
          <a:xfrm flipH="1">
            <a:off x="7742237" y="4558852"/>
            <a:ext cx="296864" cy="1119523"/>
          </a:xfrm>
          <a:prstGeom prst="line">
            <a:avLst/>
          </a:prstGeom>
          <a:noFill/>
          <a:ln w="28575">
            <a:solidFill>
              <a:schemeClr val="tx1"/>
            </a:solidFill>
            <a:round/>
            <a:headEnd type="triangle" w="med" len="lg"/>
            <a:tailEnd type="triangle" w="med" len="lg"/>
          </a:ln>
          <a:effectLst/>
        </p:spPr>
        <p:txBody>
          <a:bodyPr/>
          <a:lstStyle/>
          <a:p>
            <a:endParaRPr lang="zh-CN" altLang="en-US"/>
          </a:p>
        </p:txBody>
      </p:sp>
      <p:sp>
        <p:nvSpPr>
          <p:cNvPr id="92" name="Text Box 34"/>
          <p:cNvSpPr txBox="1">
            <a:spLocks noChangeArrowheads="1"/>
          </p:cNvSpPr>
          <p:nvPr/>
        </p:nvSpPr>
        <p:spPr bwMode="auto">
          <a:xfrm>
            <a:off x="5486572" y="5717717"/>
            <a:ext cx="1541839" cy="400110"/>
          </a:xfrm>
          <a:prstGeom prst="rect">
            <a:avLst/>
          </a:prstGeom>
          <a:noFill/>
          <a:ln w="9525">
            <a:noFill/>
            <a:miter lim="800000"/>
            <a:headEnd/>
            <a:tailEnd/>
          </a:ln>
          <a:effectLst/>
        </p:spPr>
        <p:txBody>
          <a:bodyPr wrap="square">
            <a:spAutoFit/>
          </a:bodyPr>
          <a:lstStyle/>
          <a:p>
            <a:r>
              <a:rPr kumimoji="1" lang="zh-CN" altLang="en-US" sz="2000" b="1" dirty="0">
                <a:solidFill>
                  <a:schemeClr val="bg1"/>
                </a:solidFill>
                <a:latin typeface="+mj-ea"/>
                <a:ea typeface="+mj-ea"/>
              </a:rPr>
              <a:t>网络接口 </a:t>
            </a:r>
            <a:r>
              <a:rPr kumimoji="1" lang="en-US" altLang="zh-CN" sz="2000" b="1" dirty="0">
                <a:solidFill>
                  <a:schemeClr val="bg1"/>
                </a:solidFill>
                <a:latin typeface="+mj-ea"/>
                <a:ea typeface="+mj-ea"/>
              </a:rPr>
              <a:t>1</a:t>
            </a:r>
          </a:p>
        </p:txBody>
      </p:sp>
      <p:sp>
        <p:nvSpPr>
          <p:cNvPr id="93" name="Text Box 35"/>
          <p:cNvSpPr txBox="1">
            <a:spLocks noChangeArrowheads="1"/>
          </p:cNvSpPr>
          <p:nvPr/>
        </p:nvSpPr>
        <p:spPr bwMode="auto">
          <a:xfrm>
            <a:off x="7131050" y="5685967"/>
            <a:ext cx="1728260" cy="400110"/>
          </a:xfrm>
          <a:prstGeom prst="rect">
            <a:avLst/>
          </a:prstGeom>
          <a:noFill/>
          <a:ln w="9525">
            <a:noFill/>
            <a:miter lim="800000"/>
            <a:headEnd/>
            <a:tailEnd/>
          </a:ln>
          <a:effectLst/>
        </p:spPr>
        <p:txBody>
          <a:bodyPr wrap="square">
            <a:spAutoFit/>
          </a:bodyPr>
          <a:lstStyle/>
          <a:p>
            <a:r>
              <a:rPr kumimoji="1" lang="zh-CN" altLang="en-US" sz="2000" b="1">
                <a:solidFill>
                  <a:schemeClr val="bg1"/>
                </a:solidFill>
                <a:latin typeface="+mj-ea"/>
                <a:ea typeface="+mj-ea"/>
              </a:rPr>
              <a:t>网络接口 </a:t>
            </a:r>
            <a:r>
              <a:rPr kumimoji="1" lang="en-US" altLang="zh-CN" sz="2000" b="1">
                <a:solidFill>
                  <a:schemeClr val="bg1"/>
                </a:solidFill>
                <a:latin typeface="+mj-ea"/>
                <a:ea typeface="+mj-ea"/>
              </a:rPr>
              <a:t>2</a:t>
            </a:r>
          </a:p>
        </p:txBody>
      </p:sp>
      <p:sp>
        <p:nvSpPr>
          <p:cNvPr id="94" name="Text Box 36"/>
          <p:cNvSpPr txBox="1">
            <a:spLocks noChangeArrowheads="1"/>
          </p:cNvSpPr>
          <p:nvPr/>
        </p:nvSpPr>
        <p:spPr bwMode="auto">
          <a:xfrm>
            <a:off x="9182100" y="5665329"/>
            <a:ext cx="1541839" cy="400110"/>
          </a:xfrm>
          <a:prstGeom prst="rect">
            <a:avLst/>
          </a:prstGeom>
          <a:noFill/>
          <a:ln w="9525">
            <a:noFill/>
            <a:miter lim="800000"/>
            <a:headEnd/>
            <a:tailEnd/>
          </a:ln>
          <a:effectLst/>
        </p:spPr>
        <p:txBody>
          <a:bodyPr wrap="square">
            <a:spAutoFit/>
          </a:bodyPr>
          <a:lstStyle/>
          <a:p>
            <a:r>
              <a:rPr kumimoji="1" lang="zh-CN" altLang="en-US" sz="2000" b="1">
                <a:solidFill>
                  <a:schemeClr val="bg1"/>
                </a:solidFill>
                <a:latin typeface="+mj-ea"/>
                <a:ea typeface="+mj-ea"/>
              </a:rPr>
              <a:t>网络接口 </a:t>
            </a:r>
            <a:r>
              <a:rPr kumimoji="1" lang="en-US" altLang="zh-CN" sz="2000" b="1">
                <a:solidFill>
                  <a:schemeClr val="bg1"/>
                </a:solidFill>
                <a:latin typeface="+mj-ea"/>
                <a:ea typeface="+mj-ea"/>
              </a:rPr>
              <a:t>3</a:t>
            </a:r>
          </a:p>
        </p:txBody>
      </p:sp>
      <p:sp>
        <p:nvSpPr>
          <p:cNvPr id="68" name="Rectangle 10"/>
          <p:cNvSpPr>
            <a:spLocks noChangeArrowheads="1"/>
          </p:cNvSpPr>
          <p:nvPr/>
        </p:nvSpPr>
        <p:spPr bwMode="auto">
          <a:xfrm>
            <a:off x="8491216" y="3011090"/>
            <a:ext cx="1385888" cy="442862"/>
          </a:xfrm>
          <a:prstGeom prst="rect">
            <a:avLst/>
          </a:prstGeom>
          <a:solidFill>
            <a:srgbClr val="FF0000"/>
          </a:solidFill>
          <a:ln w="9525">
            <a:noFill/>
            <a:miter lim="800000"/>
            <a:headEnd/>
            <a:tailEnd/>
          </a:ln>
          <a:effectLst/>
        </p:spPr>
        <p:txBody>
          <a:bodyPr wrap="none" anchor="ctr"/>
          <a:lstStyle/>
          <a:p>
            <a:pPr algn="ctr"/>
            <a:r>
              <a:rPr kumimoji="1" lang="en-US" altLang="zh-CN" sz="2000" b="1">
                <a:solidFill>
                  <a:schemeClr val="bg1"/>
                </a:solidFill>
                <a:ea typeface="黑体" pitchFamily="2" charset="-122"/>
              </a:rPr>
              <a:t>UDP</a:t>
            </a:r>
          </a:p>
        </p:txBody>
      </p:sp>
      <p:sp>
        <p:nvSpPr>
          <p:cNvPr id="67" name="Rectangle 9"/>
          <p:cNvSpPr>
            <a:spLocks noChangeArrowheads="1"/>
          </p:cNvSpPr>
          <p:nvPr/>
        </p:nvSpPr>
        <p:spPr bwMode="auto">
          <a:xfrm>
            <a:off x="6192838" y="3011090"/>
            <a:ext cx="1384300" cy="442862"/>
          </a:xfrm>
          <a:prstGeom prst="rect">
            <a:avLst/>
          </a:prstGeom>
          <a:solidFill>
            <a:srgbClr val="FF0000"/>
          </a:solidFill>
          <a:ln w="9525">
            <a:noFill/>
            <a:miter lim="800000"/>
            <a:headEnd/>
            <a:tailEnd/>
          </a:ln>
          <a:effectLst/>
        </p:spPr>
        <p:txBody>
          <a:bodyPr wrap="none" anchor="ctr"/>
          <a:lstStyle/>
          <a:p>
            <a:pPr algn="ctr"/>
            <a:r>
              <a:rPr kumimoji="1" lang="en-US" altLang="zh-CN" sz="2000" b="1">
                <a:solidFill>
                  <a:schemeClr val="bg1"/>
                </a:solidFill>
                <a:ea typeface="黑体" pitchFamily="2" charset="-122"/>
              </a:rPr>
              <a:t>TCP</a:t>
            </a:r>
          </a:p>
        </p:txBody>
      </p:sp>
      <p:sp>
        <p:nvSpPr>
          <p:cNvPr id="69" name="Rectangle 11"/>
          <p:cNvSpPr>
            <a:spLocks noChangeArrowheads="1"/>
          </p:cNvSpPr>
          <p:nvPr/>
        </p:nvSpPr>
        <p:spPr bwMode="auto">
          <a:xfrm>
            <a:off x="7398733" y="4115990"/>
            <a:ext cx="1460577" cy="442862"/>
          </a:xfrm>
          <a:prstGeom prst="rect">
            <a:avLst/>
          </a:prstGeom>
          <a:solidFill>
            <a:schemeClr val="accent5"/>
          </a:solidFill>
          <a:ln w="9525">
            <a:noFill/>
            <a:miter lim="800000"/>
            <a:headEnd/>
            <a:tailEnd/>
          </a:ln>
          <a:effectLst>
            <a:outerShdw dist="35921" dir="2700000" algn="ctr" rotWithShape="0">
              <a:schemeClr val="bg2"/>
            </a:outerShdw>
          </a:effectLst>
        </p:spPr>
        <p:txBody>
          <a:bodyPr wrap="none" anchor="ctr"/>
          <a:lstStyle/>
          <a:p>
            <a:pPr algn="ctr"/>
            <a:r>
              <a:rPr kumimoji="1" lang="en-US" altLang="zh-CN" sz="2000" b="1">
                <a:solidFill>
                  <a:schemeClr val="bg1"/>
                </a:solidFill>
                <a:ea typeface="黑体" pitchFamily="2" charset="-122"/>
              </a:rPr>
              <a:t>IP</a:t>
            </a:r>
          </a:p>
        </p:txBody>
      </p:sp>
    </p:spTree>
    <p:extLst>
      <p:ext uri="{BB962C8B-B14F-4D97-AF65-F5344CB8AC3E}">
        <p14:creationId xmlns:p14="http://schemas.microsoft.com/office/powerpoint/2010/main" val="167125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0"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1" presetClass="exit" presetSubtype="0" fill="hold" grpId="1" nodeType="afterEffect">
                                  <p:stCondLst>
                                    <p:cond delay="0"/>
                                  </p:stCondLst>
                                  <p:childTnLst>
                                    <p:set>
                                      <p:cBhvr>
                                        <p:cTn id="12" dur="1" fill="hold">
                                          <p:stCondLst>
                                            <p:cond delay="0"/>
                                          </p:stCondLst>
                                        </p:cTn>
                                        <p:tgtEl>
                                          <p:spTgt spid="62"/>
                                        </p:tgtEl>
                                        <p:attrNameLst>
                                          <p:attrName>style.visibility</p:attrName>
                                        </p:attrNameLst>
                                      </p:cBhvr>
                                      <p:to>
                                        <p:strVal val="hidden"/>
                                      </p:to>
                                    </p:set>
                                  </p:childTnLst>
                                </p:cTn>
                              </p:par>
                            </p:childTnLst>
                          </p:cTn>
                        </p:par>
                        <p:par>
                          <p:cTn id="13" fill="hold">
                            <p:stCondLst>
                              <p:cond delay="3000"/>
                            </p:stCondLst>
                            <p:childTnLst>
                              <p:par>
                                <p:cTn id="14" presetID="1"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childTnLst>
                                </p:cTn>
                              </p:par>
                            </p:childTnLst>
                          </p:cTn>
                        </p:par>
                        <p:par>
                          <p:cTn id="16" fill="hold">
                            <p:stCondLst>
                              <p:cond delay="3000"/>
                            </p:stCondLst>
                            <p:childTnLst>
                              <p:par>
                                <p:cTn id="17" presetID="35" presetClass="emph" presetSubtype="0" repeatCount="3000" fill="hold" grpId="1" nodeType="afterEffect">
                                  <p:stCondLst>
                                    <p:cond delay="0"/>
                                  </p:stCondLst>
                                  <p:childTnLst>
                                    <p:anim calcmode="discrete" valueType="str">
                                      <p:cBhvr>
                                        <p:cTn id="18"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2" grpId="1" animBg="1"/>
      <p:bldP spid="69" grpId="0" animBg="1"/>
      <p:bldP spid="6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5088</TotalTime>
  <Words>6420</Words>
  <Application>Microsoft Office PowerPoint</Application>
  <PresentationFormat>自定义</PresentationFormat>
  <Paragraphs>1414</Paragraphs>
  <Slides>107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107</vt:i4>
      </vt:variant>
    </vt:vector>
  </HeadingPairs>
  <TitlesOfParts>
    <vt:vector size="123" baseType="lpstr">
      <vt:lpstr>Arial Unicode MS</vt:lpstr>
      <vt:lpstr>Microsoft YaHei UI</vt:lpstr>
      <vt:lpstr>黑体</vt:lpstr>
      <vt:lpstr>宋体</vt:lpstr>
      <vt:lpstr>微软雅黑</vt:lpstr>
      <vt:lpstr>Arial</vt:lpstr>
      <vt:lpstr>Arial Rounded MT Bold</vt:lpstr>
      <vt:lpstr>Impact</vt:lpstr>
      <vt:lpstr>Leelawadee</vt:lpstr>
      <vt:lpstr>Symbol</vt:lpstr>
      <vt:lpstr>Tahoma</vt:lpstr>
      <vt:lpstr>Times New Roman</vt:lpstr>
      <vt:lpstr>Wingdings</vt:lpstr>
      <vt:lpstr>Office Theme</vt:lpstr>
      <vt:lpstr>公式</vt:lpstr>
      <vt:lpstr>VISIO</vt:lpstr>
      <vt:lpstr>PowerPoint 演示文稿</vt:lpstr>
      <vt:lpstr>PowerPoint 演示文稿</vt:lpstr>
      <vt:lpstr>1.1  计算机网络在信息时代的作用</vt:lpstr>
      <vt:lpstr>计算机网络向用户提供丰富的应用与服务 </vt:lpstr>
      <vt:lpstr>PowerPoint 演示文稿</vt:lpstr>
      <vt:lpstr>1.2.1  网络的网络</vt:lpstr>
      <vt:lpstr>网络与因特网</vt:lpstr>
      <vt:lpstr>因特网与连接的主机</vt:lpstr>
      <vt:lpstr>1.2.2  因特网发展的三个阶段</vt:lpstr>
      <vt:lpstr>1.2.2  因特网发展的三个阶段</vt:lpstr>
      <vt:lpstr>用户通过 ISP 上网</vt:lpstr>
      <vt:lpstr>用户通过 ISP 上网</vt:lpstr>
      <vt:lpstr>万维网 WWW 的问世</vt:lpstr>
      <vt:lpstr>因特网的发展情况概况</vt:lpstr>
      <vt:lpstr>1.2.3  因特网的标准化工作</vt:lpstr>
      <vt:lpstr>制订因特网的正式标准要经过以下的四个阶段 </vt:lpstr>
      <vt:lpstr>PowerPoint 演示文稿</vt:lpstr>
      <vt:lpstr>1.3  因特网的组成 </vt:lpstr>
      <vt:lpstr>1.3.1  因特网的边缘部分</vt:lpstr>
      <vt:lpstr>网络应用程序的工作方式</vt:lpstr>
      <vt:lpstr>1.  客户服务器方式</vt:lpstr>
      <vt:lpstr>客户软件的特点 </vt:lpstr>
      <vt:lpstr>2. 对等连接方式 </vt:lpstr>
      <vt:lpstr>1.3.2  因特网的核心部分</vt:lpstr>
      <vt:lpstr>1. 电路交换的主要特点</vt:lpstr>
      <vt:lpstr>使用交换机</vt:lpstr>
      <vt:lpstr>电路交换的特点</vt:lpstr>
      <vt:lpstr>电路交换举例</vt:lpstr>
      <vt:lpstr>电路交换举例</vt:lpstr>
      <vt:lpstr>电路交换传送计算机数据效率低</vt:lpstr>
      <vt:lpstr>2. 分组交换的主要特点 </vt:lpstr>
      <vt:lpstr>分组交换的传输单元</vt:lpstr>
      <vt:lpstr>分组交换的传输单元</vt:lpstr>
      <vt:lpstr>收到分组后剥去首部</vt:lpstr>
      <vt:lpstr>最后还原成原来的报文</vt:lpstr>
      <vt:lpstr>分组交换网的示意图</vt:lpstr>
      <vt:lpstr>分组交换网的示意图</vt:lpstr>
      <vt:lpstr>分组交换网的示意图</vt:lpstr>
      <vt:lpstr>分组交换网的示意图</vt:lpstr>
      <vt:lpstr>路由器</vt:lpstr>
      <vt:lpstr>主机和路由器的作用不同</vt:lpstr>
      <vt:lpstr>因特网的核心部分</vt:lpstr>
      <vt:lpstr>因特网的核心部分</vt:lpstr>
      <vt:lpstr>因特网的核心部分</vt:lpstr>
      <vt:lpstr>分组交换的优点</vt:lpstr>
      <vt:lpstr>分组交换带来的问题</vt:lpstr>
      <vt:lpstr>存储转发原理并非完全新的概念 </vt:lpstr>
      <vt:lpstr>三种交换的比较 </vt:lpstr>
      <vt:lpstr>PowerPoint 演示文稿</vt:lpstr>
      <vt:lpstr>1.4.1  计算机网络的定义</vt:lpstr>
      <vt:lpstr>1.4.2  计算机网络的分类</vt:lpstr>
      <vt:lpstr>PowerPoint 演示文稿</vt:lpstr>
      <vt:lpstr>1.  速率</vt:lpstr>
      <vt:lpstr>2.  带宽</vt:lpstr>
      <vt:lpstr>3.  吞吐量</vt:lpstr>
      <vt:lpstr>4. 时延(delay 或 latency)</vt:lpstr>
      <vt:lpstr>三种时延所产生的地方 </vt:lpstr>
      <vt:lpstr>容易产生的错误概念 </vt:lpstr>
      <vt:lpstr>5. 丢包率</vt:lpstr>
      <vt:lpstr>6. 利用率</vt:lpstr>
      <vt:lpstr>时延与网络利用率的关系</vt:lpstr>
      <vt:lpstr>PowerPoint 演示文稿</vt:lpstr>
      <vt:lpstr>1.6.1  网络协议</vt:lpstr>
      <vt:lpstr>网络协议的三要素</vt:lpstr>
      <vt:lpstr>1.6.2  层次模型与计算机网络体系结构</vt:lpstr>
      <vt:lpstr>邮政系统分层实例</vt:lpstr>
      <vt:lpstr>层数多少要适当 </vt:lpstr>
      <vt:lpstr>分层的好处 </vt:lpstr>
      <vt:lpstr>计算机网络的体系结构 </vt:lpstr>
      <vt:lpstr>关于开放系统互连参考模型OSI/RM</vt:lpstr>
      <vt:lpstr>两种国际标准</vt:lpstr>
      <vt:lpstr>1.6.3  具有五层协议的体系结构 </vt:lpstr>
      <vt:lpstr>OSI 与 TCP/IP体系结构的比较</vt:lpstr>
      <vt:lpstr>各层协议要解决的问题</vt:lpstr>
      <vt:lpstr>各层协议的主要功能</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1.6.4  实体、协议和服务 </vt:lpstr>
      <vt:lpstr>实体、协议和服务（续） </vt:lpstr>
      <vt:lpstr>实体、协议、服务和服务访问点（续） </vt:lpstr>
      <vt:lpstr>1.6.5  TCP/IP的体系结构</vt:lpstr>
      <vt:lpstr>1.6.5  TCP/IP的体系结构</vt:lpstr>
      <vt:lpstr>PowerPoint 演示文稿</vt:lpstr>
      <vt:lpstr>1. 7  计算机网络在我国的发展</vt:lpstr>
      <vt:lpstr>PowerPoint 演示文稿</vt:lpstr>
      <vt:lpstr>1.8.1  云计算</vt:lpstr>
      <vt:lpstr>云计算服务类型</vt:lpstr>
      <vt:lpstr>1.8.2  物联网</vt:lpstr>
      <vt:lpstr>物联网三种基本的应用模式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liufengtao</cp:lastModifiedBy>
  <cp:revision>202</cp:revision>
  <dcterms:created xsi:type="dcterms:W3CDTF">2006-08-16T00:00:00Z</dcterms:created>
  <dcterms:modified xsi:type="dcterms:W3CDTF">2018-12-28T07:14:23Z</dcterms:modified>
</cp:coreProperties>
</file>