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omments/comment1.xml" ContentType="application/vnd.openxmlformats-officedocument.presentationml.comments+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70"/>
  </p:notesMasterIdLst>
  <p:sldIdLst>
    <p:sldId id="383" r:id="rId2"/>
    <p:sldId id="384" r:id="rId3"/>
    <p:sldId id="385" r:id="rId4"/>
    <p:sldId id="386" r:id="rId5"/>
    <p:sldId id="387" r:id="rId6"/>
    <p:sldId id="388" r:id="rId7"/>
    <p:sldId id="389" r:id="rId8"/>
    <p:sldId id="390" r:id="rId9"/>
    <p:sldId id="391" r:id="rId10"/>
    <p:sldId id="392" r:id="rId11"/>
    <p:sldId id="393" r:id="rId12"/>
    <p:sldId id="394" r:id="rId13"/>
    <p:sldId id="395" r:id="rId14"/>
    <p:sldId id="365" r:id="rId15"/>
    <p:sldId id="366" r:id="rId16"/>
    <p:sldId id="367" r:id="rId17"/>
    <p:sldId id="368" r:id="rId18"/>
    <p:sldId id="369" r:id="rId19"/>
    <p:sldId id="362" r:id="rId20"/>
    <p:sldId id="397" r:id="rId21"/>
    <p:sldId id="268" r:id="rId22"/>
    <p:sldId id="401" r:id="rId23"/>
    <p:sldId id="269" r:id="rId24"/>
    <p:sldId id="279" r:id="rId25"/>
    <p:sldId id="271" r:id="rId26"/>
    <p:sldId id="398" r:id="rId27"/>
    <p:sldId id="289" r:id="rId28"/>
    <p:sldId id="358" r:id="rId29"/>
    <p:sldId id="303" r:id="rId30"/>
    <p:sldId id="304" r:id="rId31"/>
    <p:sldId id="306" r:id="rId32"/>
    <p:sldId id="307" r:id="rId33"/>
    <p:sldId id="308" r:id="rId34"/>
    <p:sldId id="309" r:id="rId35"/>
    <p:sldId id="310" r:id="rId36"/>
    <p:sldId id="302" r:id="rId37"/>
    <p:sldId id="311" r:id="rId38"/>
    <p:sldId id="312" r:id="rId39"/>
    <p:sldId id="313" r:id="rId40"/>
    <p:sldId id="316" r:id="rId41"/>
    <p:sldId id="399" r:id="rId42"/>
    <p:sldId id="318" r:id="rId43"/>
    <p:sldId id="372" r:id="rId44"/>
    <p:sldId id="317" r:id="rId45"/>
    <p:sldId id="319" r:id="rId46"/>
    <p:sldId id="320" r:id="rId47"/>
    <p:sldId id="378" r:id="rId48"/>
    <p:sldId id="379" r:id="rId49"/>
    <p:sldId id="400" r:id="rId50"/>
    <p:sldId id="329" r:id="rId51"/>
    <p:sldId id="375" r:id="rId52"/>
    <p:sldId id="374" r:id="rId53"/>
    <p:sldId id="331" r:id="rId54"/>
    <p:sldId id="333" r:id="rId55"/>
    <p:sldId id="334" r:id="rId56"/>
    <p:sldId id="335" r:id="rId57"/>
    <p:sldId id="336" r:id="rId58"/>
    <p:sldId id="338" r:id="rId59"/>
    <p:sldId id="340" r:id="rId60"/>
    <p:sldId id="341" r:id="rId61"/>
    <p:sldId id="342" r:id="rId62"/>
    <p:sldId id="343" r:id="rId63"/>
    <p:sldId id="344" r:id="rId64"/>
    <p:sldId id="345" r:id="rId65"/>
    <p:sldId id="376" r:id="rId66"/>
    <p:sldId id="360" r:id="rId67"/>
    <p:sldId id="377" r:id="rId68"/>
    <p:sldId id="396" r:id="rId69"/>
  </p:sldIdLst>
  <p:sldSz cx="12198350" cy="6858000"/>
  <p:notesSz cx="6858000" cy="9144000"/>
  <p:custDataLst>
    <p:tags r:id="rId71"/>
  </p:custDataLst>
  <p:defaultTextStyle>
    <a:defPPr>
      <a:defRPr lang="zh-CN"/>
    </a:defPPr>
    <a:lvl1pPr algn="l" rtl="0" fontAlgn="base">
      <a:spcBef>
        <a:spcPct val="0"/>
      </a:spcBef>
      <a:spcAft>
        <a:spcPct val="0"/>
      </a:spcAft>
      <a:defRPr sz="2400" kern="1200">
        <a:solidFill>
          <a:schemeClr val="tx1"/>
        </a:solidFill>
        <a:latin typeface="Tahoma" pitchFamily="34" charset="0"/>
        <a:ea typeface="宋体" charset="-122"/>
        <a:cs typeface="+mn-cs"/>
      </a:defRPr>
    </a:lvl1pPr>
    <a:lvl2pPr marL="457200" algn="l" rtl="0" fontAlgn="base">
      <a:spcBef>
        <a:spcPct val="0"/>
      </a:spcBef>
      <a:spcAft>
        <a:spcPct val="0"/>
      </a:spcAft>
      <a:defRPr sz="2400" kern="1200">
        <a:solidFill>
          <a:schemeClr val="tx1"/>
        </a:solidFill>
        <a:latin typeface="Tahoma" pitchFamily="34" charset="0"/>
        <a:ea typeface="宋体" charset="-122"/>
        <a:cs typeface="+mn-cs"/>
      </a:defRPr>
    </a:lvl2pPr>
    <a:lvl3pPr marL="914400" algn="l" rtl="0" fontAlgn="base">
      <a:spcBef>
        <a:spcPct val="0"/>
      </a:spcBef>
      <a:spcAft>
        <a:spcPct val="0"/>
      </a:spcAft>
      <a:defRPr sz="2400" kern="1200">
        <a:solidFill>
          <a:schemeClr val="tx1"/>
        </a:solidFill>
        <a:latin typeface="Tahoma" pitchFamily="34" charset="0"/>
        <a:ea typeface="宋体" charset="-122"/>
        <a:cs typeface="+mn-cs"/>
      </a:defRPr>
    </a:lvl3pPr>
    <a:lvl4pPr marL="1371600" algn="l" rtl="0" fontAlgn="base">
      <a:spcBef>
        <a:spcPct val="0"/>
      </a:spcBef>
      <a:spcAft>
        <a:spcPct val="0"/>
      </a:spcAft>
      <a:defRPr sz="2400" kern="1200">
        <a:solidFill>
          <a:schemeClr val="tx1"/>
        </a:solidFill>
        <a:latin typeface="Tahoma" pitchFamily="34" charset="0"/>
        <a:ea typeface="宋体" charset="-122"/>
        <a:cs typeface="+mn-cs"/>
      </a:defRPr>
    </a:lvl4pPr>
    <a:lvl5pPr marL="1828800" algn="l" rtl="0" fontAlgn="base">
      <a:spcBef>
        <a:spcPct val="0"/>
      </a:spcBef>
      <a:spcAft>
        <a:spcPct val="0"/>
      </a:spcAft>
      <a:defRPr sz="2400" kern="1200">
        <a:solidFill>
          <a:schemeClr val="tx1"/>
        </a:solidFill>
        <a:latin typeface="Tahoma" pitchFamily="34" charset="0"/>
        <a:ea typeface="宋体" charset="-122"/>
        <a:cs typeface="+mn-cs"/>
      </a:defRPr>
    </a:lvl5pPr>
    <a:lvl6pPr marL="2286000" algn="l" defTabSz="914400" rtl="0" eaLnBrk="1" latinLnBrk="0" hangingPunct="1">
      <a:defRPr sz="2400" kern="1200">
        <a:solidFill>
          <a:schemeClr val="tx1"/>
        </a:solidFill>
        <a:latin typeface="Tahoma" pitchFamily="34" charset="0"/>
        <a:ea typeface="宋体" charset="-122"/>
        <a:cs typeface="+mn-cs"/>
      </a:defRPr>
    </a:lvl6pPr>
    <a:lvl7pPr marL="2743200" algn="l" defTabSz="914400" rtl="0" eaLnBrk="1" latinLnBrk="0" hangingPunct="1">
      <a:defRPr sz="2400" kern="1200">
        <a:solidFill>
          <a:schemeClr val="tx1"/>
        </a:solidFill>
        <a:latin typeface="Tahoma" pitchFamily="34" charset="0"/>
        <a:ea typeface="宋体" charset="-122"/>
        <a:cs typeface="+mn-cs"/>
      </a:defRPr>
    </a:lvl7pPr>
    <a:lvl8pPr marL="3200400" algn="l" defTabSz="914400" rtl="0" eaLnBrk="1" latinLnBrk="0" hangingPunct="1">
      <a:defRPr sz="2400" kern="1200">
        <a:solidFill>
          <a:schemeClr val="tx1"/>
        </a:solidFill>
        <a:latin typeface="Tahoma" pitchFamily="34" charset="0"/>
        <a:ea typeface="宋体" charset="-122"/>
        <a:cs typeface="+mn-cs"/>
      </a:defRPr>
    </a:lvl8pPr>
    <a:lvl9pPr marL="3657600" algn="l" defTabSz="914400" rtl="0" eaLnBrk="1" latinLnBrk="0" hangingPunct="1">
      <a:defRPr sz="2400" kern="1200">
        <a:solidFill>
          <a:schemeClr val="tx1"/>
        </a:solidFill>
        <a:latin typeface="Tahoma" pitchFamily="34" charset="0"/>
        <a:ea typeface="宋体"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guide id="3" pos="3842">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in7" initials="w" lastIdx="4" clrIdx="0">
    <p:extLst>
      <p:ext uri="{19B8F6BF-5375-455C-9EA6-DF929625EA0E}">
        <p15:presenceInfo xmlns:p15="http://schemas.microsoft.com/office/powerpoint/2012/main" userId="win7"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99"/>
    <a:srgbClr val="CCECFF"/>
    <a:srgbClr val="CC00FF"/>
    <a:srgbClr val="FF9933"/>
    <a:srgbClr val="F8F8F8"/>
    <a:srgbClr val="66FFCC"/>
    <a:srgbClr val="FFCC99"/>
    <a:srgbClr val="FFCCFF"/>
    <a:srgbClr val="FFCC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360" autoAdjust="0"/>
    <p:restoredTop sz="94511" autoAdjust="0"/>
  </p:normalViewPr>
  <p:slideViewPr>
    <p:cSldViewPr>
      <p:cViewPr varScale="1">
        <p:scale>
          <a:sx n="63" d="100"/>
          <a:sy n="63" d="100"/>
        </p:scale>
        <p:origin x="768" y="40"/>
      </p:cViewPr>
      <p:guideLst>
        <p:guide orient="horz" pos="2160"/>
        <p:guide pos="2880"/>
        <p:guide pos="3842"/>
      </p:guideLst>
    </p:cSldViewPr>
  </p:slideViewPr>
  <p:notesTextViewPr>
    <p:cViewPr>
      <p:scale>
        <a:sx n="100" d="100"/>
        <a:sy n="100" d="100"/>
      </p:scale>
      <p:origin x="0" y="0"/>
    </p:cViewPr>
  </p:notesTextViewPr>
  <p:sorterViewPr>
    <p:cViewPr>
      <p:scale>
        <a:sx n="66" d="100"/>
        <a:sy n="66" d="100"/>
      </p:scale>
      <p:origin x="0" y="11664"/>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commentAuthors" Target="commentAuthor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notesMaster" Target="notesMasters/notesMaster1.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tags" Target="tags/tag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6-08-13T15:05:01.934" idx="3">
    <p:pos x="2053" y="1841"/>
    <p:text>统一风格，美化该图</p:text>
    <p:extLst>
      <p:ext uri="{C676402C-5697-4E1C-873F-D02D1690AC5C}">
        <p15:threadingInfo xmlns:p15="http://schemas.microsoft.com/office/powerpoint/2012/main" timeZoneBias="-480"/>
      </p:ext>
    </p:extLst>
  </p:cm>
</p:cmLst>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865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defRPr>
            </a:lvl1pPr>
          </a:lstStyle>
          <a:p>
            <a:pPr>
              <a:defRPr/>
            </a:pPr>
            <a:endParaRPr lang="en-US" altLang="zh-CN"/>
          </a:p>
        </p:txBody>
      </p:sp>
      <p:sp>
        <p:nvSpPr>
          <p:cNvPr id="19865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en-US" altLang="zh-CN"/>
          </a:p>
        </p:txBody>
      </p:sp>
      <p:sp>
        <p:nvSpPr>
          <p:cNvPr id="64516" name="Rectangle 4"/>
          <p:cNvSpPr>
            <a:spLocks noGrp="1" noRot="1" noChangeAspect="1" noChangeArrowheads="1" noTextEdit="1"/>
          </p:cNvSpPr>
          <p:nvPr>
            <p:ph type="sldImg" idx="2"/>
          </p:nvPr>
        </p:nvSpPr>
        <p:spPr bwMode="auto">
          <a:xfrm>
            <a:off x="379413" y="685800"/>
            <a:ext cx="6099175" cy="3429000"/>
          </a:xfrm>
          <a:prstGeom prst="rect">
            <a:avLst/>
          </a:prstGeom>
          <a:noFill/>
          <a:ln w="9525">
            <a:solidFill>
              <a:srgbClr val="000000"/>
            </a:solidFill>
            <a:miter lim="800000"/>
            <a:headEnd/>
            <a:tailEnd/>
          </a:ln>
        </p:spPr>
      </p:sp>
      <p:sp>
        <p:nvSpPr>
          <p:cNvPr id="19866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19866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defRPr>
            </a:lvl1pPr>
          </a:lstStyle>
          <a:p>
            <a:pPr>
              <a:defRPr/>
            </a:pPr>
            <a:endParaRPr lang="en-US" altLang="zh-CN"/>
          </a:p>
        </p:txBody>
      </p:sp>
      <p:sp>
        <p:nvSpPr>
          <p:cNvPr id="19866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defRPr>
            </a:lvl1pPr>
          </a:lstStyle>
          <a:p>
            <a:pPr>
              <a:defRPr/>
            </a:pPr>
            <a:fld id="{9EF351F9-7F7A-4479-AB45-DE1EFF430381}" type="slidenum">
              <a:rPr lang="en-US" altLang="zh-CN"/>
              <a:pPr>
                <a:defRPr/>
              </a:pPr>
              <a:t>‹#›</a:t>
            </a:fld>
            <a:endParaRPr lang="en-US" altLang="zh-CN"/>
          </a:p>
        </p:txBody>
      </p:sp>
    </p:spTree>
    <p:extLst>
      <p:ext uri="{BB962C8B-B14F-4D97-AF65-F5344CB8AC3E}">
        <p14:creationId xmlns:p14="http://schemas.microsoft.com/office/powerpoint/2010/main" val="274245742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p>
            <a:fld id="{02B9B64E-C144-4FDF-A8E2-5E7946C47D64}" type="slidenum">
              <a:rPr lang="en-US" altLang="zh-CN" smtClean="0"/>
              <a:pPr/>
              <a:t>50</a:t>
            </a:fld>
            <a:endParaRPr lang="en-US" altLang="zh-CN" smtClean="0"/>
          </a:p>
        </p:txBody>
      </p:sp>
      <p:sp>
        <p:nvSpPr>
          <p:cNvPr id="72707" name="Rectangle 2"/>
          <p:cNvSpPr>
            <a:spLocks noGrp="1" noRot="1" noChangeAspect="1" noChangeArrowheads="1" noTextEdit="1"/>
          </p:cNvSpPr>
          <p:nvPr>
            <p:ph type="sldImg"/>
          </p:nvPr>
        </p:nvSpPr>
        <p:spPr>
          <a:xfrm>
            <a:off x="379413" y="685800"/>
            <a:ext cx="6099175" cy="3429000"/>
          </a:xfrm>
          <a:ln/>
        </p:spPr>
      </p:sp>
      <p:sp>
        <p:nvSpPr>
          <p:cNvPr id="72708"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12682034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p>
            <a:fld id="{F349D6ED-2193-420E-AD20-B8DE258DCB04}" type="slidenum">
              <a:rPr lang="en-US" altLang="zh-CN" smtClean="0"/>
              <a:pPr/>
              <a:t>59</a:t>
            </a:fld>
            <a:endParaRPr lang="en-US" altLang="zh-CN" smtClean="0"/>
          </a:p>
        </p:txBody>
      </p:sp>
      <p:sp>
        <p:nvSpPr>
          <p:cNvPr id="80899" name="Rectangle 2"/>
          <p:cNvSpPr>
            <a:spLocks noGrp="1" noRot="1" noChangeAspect="1" noChangeArrowheads="1" noTextEdit="1"/>
          </p:cNvSpPr>
          <p:nvPr>
            <p:ph type="sldImg"/>
          </p:nvPr>
        </p:nvSpPr>
        <p:spPr>
          <a:xfrm>
            <a:off x="379413" y="685800"/>
            <a:ext cx="6099175" cy="3429000"/>
          </a:xfrm>
          <a:ln/>
        </p:spPr>
      </p:sp>
      <p:sp>
        <p:nvSpPr>
          <p:cNvPr id="80900"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20795967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p:spPr>
        <p:txBody>
          <a:bodyPr/>
          <a:lstStyle/>
          <a:p>
            <a:fld id="{7FB1A422-CE1B-4B2C-84CC-D5829C7D7235}" type="slidenum">
              <a:rPr lang="en-US" altLang="zh-CN" smtClean="0"/>
              <a:pPr/>
              <a:t>60</a:t>
            </a:fld>
            <a:endParaRPr lang="en-US" altLang="zh-CN" smtClean="0"/>
          </a:p>
        </p:txBody>
      </p:sp>
      <p:sp>
        <p:nvSpPr>
          <p:cNvPr id="81923" name="Rectangle 2"/>
          <p:cNvSpPr>
            <a:spLocks noGrp="1" noRot="1" noChangeAspect="1" noChangeArrowheads="1" noTextEdit="1"/>
          </p:cNvSpPr>
          <p:nvPr>
            <p:ph type="sldImg"/>
          </p:nvPr>
        </p:nvSpPr>
        <p:spPr>
          <a:xfrm>
            <a:off x="379413" y="685800"/>
            <a:ext cx="6099175" cy="3429000"/>
          </a:xfrm>
          <a:ln/>
        </p:spPr>
      </p:sp>
      <p:sp>
        <p:nvSpPr>
          <p:cNvPr id="81924"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30392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p>
            <a:fld id="{E61AC9D1-2D2F-4BBD-9826-2B0E4F5DB895}" type="slidenum">
              <a:rPr lang="en-US" altLang="zh-CN" smtClean="0"/>
              <a:pPr/>
              <a:t>61</a:t>
            </a:fld>
            <a:endParaRPr lang="en-US" altLang="zh-CN" smtClean="0"/>
          </a:p>
        </p:txBody>
      </p:sp>
      <p:sp>
        <p:nvSpPr>
          <p:cNvPr id="82947" name="Rectangle 2"/>
          <p:cNvSpPr>
            <a:spLocks noGrp="1" noRot="1" noChangeAspect="1" noChangeArrowheads="1" noTextEdit="1"/>
          </p:cNvSpPr>
          <p:nvPr>
            <p:ph type="sldImg"/>
          </p:nvPr>
        </p:nvSpPr>
        <p:spPr>
          <a:xfrm>
            <a:off x="379413" y="685800"/>
            <a:ext cx="6099175" cy="3429000"/>
          </a:xfrm>
          <a:ln/>
        </p:spPr>
      </p:sp>
      <p:sp>
        <p:nvSpPr>
          <p:cNvPr id="82948"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20986677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p>
            <a:fld id="{0CE7DAC2-525D-477A-8FF1-94F649292052}" type="slidenum">
              <a:rPr lang="en-US" altLang="zh-CN" smtClean="0"/>
              <a:pPr/>
              <a:t>62</a:t>
            </a:fld>
            <a:endParaRPr lang="en-US" altLang="zh-CN" smtClean="0"/>
          </a:p>
        </p:txBody>
      </p:sp>
      <p:sp>
        <p:nvSpPr>
          <p:cNvPr id="83971" name="Rectangle 2"/>
          <p:cNvSpPr>
            <a:spLocks noGrp="1" noRot="1" noChangeAspect="1" noChangeArrowheads="1" noTextEdit="1"/>
          </p:cNvSpPr>
          <p:nvPr>
            <p:ph type="sldImg"/>
          </p:nvPr>
        </p:nvSpPr>
        <p:spPr>
          <a:xfrm>
            <a:off x="379413" y="685800"/>
            <a:ext cx="6099175" cy="3429000"/>
          </a:xfrm>
          <a:ln/>
        </p:spPr>
      </p:sp>
      <p:sp>
        <p:nvSpPr>
          <p:cNvPr id="83972"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17288927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p>
            <a:fld id="{36DC28EB-F793-4B96-BCFC-8EFA85ABDD4B}" type="slidenum">
              <a:rPr lang="en-US" altLang="zh-CN" smtClean="0"/>
              <a:pPr/>
              <a:t>63</a:t>
            </a:fld>
            <a:endParaRPr lang="en-US" altLang="zh-CN" smtClean="0"/>
          </a:p>
        </p:txBody>
      </p:sp>
      <p:sp>
        <p:nvSpPr>
          <p:cNvPr id="84995" name="Rectangle 2"/>
          <p:cNvSpPr>
            <a:spLocks noGrp="1" noRot="1" noChangeAspect="1" noChangeArrowheads="1" noTextEdit="1"/>
          </p:cNvSpPr>
          <p:nvPr>
            <p:ph type="sldImg"/>
          </p:nvPr>
        </p:nvSpPr>
        <p:spPr>
          <a:xfrm>
            <a:off x="379413" y="685800"/>
            <a:ext cx="6099175" cy="3429000"/>
          </a:xfrm>
          <a:ln/>
        </p:spPr>
      </p:sp>
      <p:sp>
        <p:nvSpPr>
          <p:cNvPr id="84996"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4937024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p>
            <a:fld id="{B459227C-7C39-4870-9FB4-44EE33889CD7}" type="slidenum">
              <a:rPr lang="en-US" altLang="zh-CN" smtClean="0"/>
              <a:pPr/>
              <a:t>64</a:t>
            </a:fld>
            <a:endParaRPr lang="en-US" altLang="zh-CN" smtClean="0"/>
          </a:p>
        </p:txBody>
      </p:sp>
      <p:sp>
        <p:nvSpPr>
          <p:cNvPr id="86019" name="Rectangle 2"/>
          <p:cNvSpPr>
            <a:spLocks noGrp="1" noRot="1" noChangeAspect="1" noChangeArrowheads="1" noTextEdit="1"/>
          </p:cNvSpPr>
          <p:nvPr>
            <p:ph type="sldImg"/>
          </p:nvPr>
        </p:nvSpPr>
        <p:spPr>
          <a:xfrm>
            <a:off x="379413" y="685800"/>
            <a:ext cx="6099175" cy="3429000"/>
          </a:xfrm>
          <a:ln/>
        </p:spPr>
      </p:sp>
      <p:sp>
        <p:nvSpPr>
          <p:cNvPr id="86020"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42517622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p>
            <a:fld id="{B459227C-7C39-4870-9FB4-44EE33889CD7}" type="slidenum">
              <a:rPr lang="en-US" altLang="zh-CN" smtClean="0"/>
              <a:pPr/>
              <a:t>65</a:t>
            </a:fld>
            <a:endParaRPr lang="en-US" altLang="zh-CN" smtClean="0"/>
          </a:p>
        </p:txBody>
      </p:sp>
      <p:sp>
        <p:nvSpPr>
          <p:cNvPr id="86019" name="Rectangle 2"/>
          <p:cNvSpPr>
            <a:spLocks noGrp="1" noRot="1" noChangeAspect="1" noChangeArrowheads="1" noTextEdit="1"/>
          </p:cNvSpPr>
          <p:nvPr>
            <p:ph type="sldImg"/>
          </p:nvPr>
        </p:nvSpPr>
        <p:spPr>
          <a:xfrm>
            <a:off x="379413" y="685800"/>
            <a:ext cx="6099175" cy="3429000"/>
          </a:xfrm>
          <a:ln/>
        </p:spPr>
      </p:sp>
      <p:sp>
        <p:nvSpPr>
          <p:cNvPr id="86020"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1724847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p>
            <a:fld id="{DC1A9637-B935-4A11-AE76-C82891DF4C6F}" type="slidenum">
              <a:rPr lang="en-US" altLang="zh-CN" smtClean="0"/>
              <a:pPr/>
              <a:t>66</a:t>
            </a:fld>
            <a:endParaRPr lang="en-US" altLang="zh-CN" smtClean="0"/>
          </a:p>
        </p:txBody>
      </p:sp>
      <p:sp>
        <p:nvSpPr>
          <p:cNvPr id="87043" name="Rectangle 2"/>
          <p:cNvSpPr>
            <a:spLocks noGrp="1" noRot="1" noChangeAspect="1" noChangeArrowheads="1" noTextEdit="1"/>
          </p:cNvSpPr>
          <p:nvPr>
            <p:ph type="sldImg"/>
          </p:nvPr>
        </p:nvSpPr>
        <p:spPr>
          <a:xfrm>
            <a:off x="379413" y="685800"/>
            <a:ext cx="6099175" cy="3429000"/>
          </a:xfrm>
          <a:ln/>
        </p:spPr>
      </p:sp>
      <p:sp>
        <p:nvSpPr>
          <p:cNvPr id="87044"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40903542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p>
            <a:fld id="{DC1A9637-B935-4A11-AE76-C82891DF4C6F}" type="slidenum">
              <a:rPr lang="en-US" altLang="zh-CN" smtClean="0"/>
              <a:pPr/>
              <a:t>67</a:t>
            </a:fld>
            <a:endParaRPr lang="en-US" altLang="zh-CN" smtClean="0"/>
          </a:p>
        </p:txBody>
      </p:sp>
      <p:sp>
        <p:nvSpPr>
          <p:cNvPr id="87043" name="Rectangle 2"/>
          <p:cNvSpPr>
            <a:spLocks noGrp="1" noRot="1" noChangeAspect="1" noChangeArrowheads="1" noTextEdit="1"/>
          </p:cNvSpPr>
          <p:nvPr>
            <p:ph type="sldImg"/>
          </p:nvPr>
        </p:nvSpPr>
        <p:spPr>
          <a:xfrm>
            <a:off x="379413" y="685800"/>
            <a:ext cx="6099175" cy="3429000"/>
          </a:xfrm>
          <a:ln/>
        </p:spPr>
      </p:sp>
      <p:sp>
        <p:nvSpPr>
          <p:cNvPr id="87044"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2086810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Tahoma" pitchFamily="34" charset="0"/>
                <a:ea typeface="宋体" pitchFamily="2" charset="-122"/>
              </a:defRPr>
            </a:lvl9pPr>
          </a:lstStyle>
          <a:p>
            <a:pPr eaLnBrk="1" hangingPunct="1"/>
            <a:fld id="{9BF0251D-C6B8-4BA7-B5C7-D3B2F01C57D9}" type="slidenum">
              <a:rPr lang="en-US" altLang="zh-CN" sz="1200" smtClean="0">
                <a:latin typeface="Arial" charset="0"/>
              </a:rPr>
              <a:pPr eaLnBrk="1" hangingPunct="1"/>
              <a:t>51</a:t>
            </a:fld>
            <a:endParaRPr lang="en-US" altLang="zh-CN" sz="1200" smtClean="0">
              <a:latin typeface="Arial" charset="0"/>
            </a:endParaRPr>
          </a:p>
        </p:txBody>
      </p:sp>
      <p:sp>
        <p:nvSpPr>
          <p:cNvPr id="62467" name="Rectangle 2"/>
          <p:cNvSpPr>
            <a:spLocks noGrp="1" noRot="1" noChangeAspect="1" noChangeArrowheads="1" noTextEdit="1"/>
          </p:cNvSpPr>
          <p:nvPr>
            <p:ph type="sldImg"/>
          </p:nvPr>
        </p:nvSpPr>
        <p:spPr>
          <a:xfrm>
            <a:off x="379413" y="685800"/>
            <a:ext cx="6099175" cy="3429000"/>
          </a:xfrm>
          <a:ln/>
        </p:spPr>
      </p:sp>
      <p:sp>
        <p:nvSpPr>
          <p:cNvPr id="624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22209182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p>
            <a:fld id="{02B9B64E-C144-4FDF-A8E2-5E7946C47D64}" type="slidenum">
              <a:rPr lang="en-US" altLang="zh-CN" smtClean="0"/>
              <a:pPr/>
              <a:t>52</a:t>
            </a:fld>
            <a:endParaRPr lang="en-US" altLang="zh-CN" smtClean="0"/>
          </a:p>
        </p:txBody>
      </p:sp>
      <p:sp>
        <p:nvSpPr>
          <p:cNvPr id="72707" name="Rectangle 2"/>
          <p:cNvSpPr>
            <a:spLocks noGrp="1" noRot="1" noChangeAspect="1" noChangeArrowheads="1" noTextEdit="1"/>
          </p:cNvSpPr>
          <p:nvPr>
            <p:ph type="sldImg"/>
          </p:nvPr>
        </p:nvSpPr>
        <p:spPr>
          <a:xfrm>
            <a:off x="379413" y="685800"/>
            <a:ext cx="6099175" cy="3429000"/>
          </a:xfrm>
          <a:ln/>
        </p:spPr>
      </p:sp>
      <p:sp>
        <p:nvSpPr>
          <p:cNvPr id="72708"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27809182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p>
            <a:fld id="{229DD59A-8823-4F65-89CD-68F7AA43A0E7}" type="slidenum">
              <a:rPr lang="en-US" altLang="zh-CN" smtClean="0"/>
              <a:pPr/>
              <a:t>53</a:t>
            </a:fld>
            <a:endParaRPr lang="en-US" altLang="zh-CN" smtClean="0"/>
          </a:p>
        </p:txBody>
      </p:sp>
      <p:sp>
        <p:nvSpPr>
          <p:cNvPr id="73731" name="Rectangle 2"/>
          <p:cNvSpPr>
            <a:spLocks noGrp="1" noRot="1" noChangeAspect="1" noChangeArrowheads="1" noTextEdit="1"/>
          </p:cNvSpPr>
          <p:nvPr>
            <p:ph type="sldImg"/>
          </p:nvPr>
        </p:nvSpPr>
        <p:spPr>
          <a:xfrm>
            <a:off x="379413" y="685800"/>
            <a:ext cx="6099175" cy="3429000"/>
          </a:xfrm>
          <a:ln/>
        </p:spPr>
      </p:sp>
      <p:sp>
        <p:nvSpPr>
          <p:cNvPr id="73732"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38705546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p>
            <a:fld id="{ED1FA4F8-247E-4203-88A2-11FA7BCD9221}" type="slidenum">
              <a:rPr lang="en-US" altLang="zh-CN" smtClean="0"/>
              <a:pPr/>
              <a:t>54</a:t>
            </a:fld>
            <a:endParaRPr lang="en-US" altLang="zh-CN" smtClean="0"/>
          </a:p>
        </p:txBody>
      </p:sp>
      <p:sp>
        <p:nvSpPr>
          <p:cNvPr id="75779" name="Rectangle 2"/>
          <p:cNvSpPr>
            <a:spLocks noGrp="1" noRot="1" noChangeAspect="1" noChangeArrowheads="1" noTextEdit="1"/>
          </p:cNvSpPr>
          <p:nvPr>
            <p:ph type="sldImg"/>
          </p:nvPr>
        </p:nvSpPr>
        <p:spPr>
          <a:xfrm>
            <a:off x="379413" y="685800"/>
            <a:ext cx="6099175" cy="3429000"/>
          </a:xfrm>
          <a:ln/>
        </p:spPr>
      </p:sp>
      <p:sp>
        <p:nvSpPr>
          <p:cNvPr id="75780"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35655709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p>
            <a:fld id="{27265007-7F66-484A-86D5-B0F85FB8380D}" type="slidenum">
              <a:rPr lang="en-US" altLang="zh-CN" smtClean="0"/>
              <a:pPr/>
              <a:t>55</a:t>
            </a:fld>
            <a:endParaRPr lang="en-US" altLang="zh-CN" smtClean="0"/>
          </a:p>
        </p:txBody>
      </p:sp>
      <p:sp>
        <p:nvSpPr>
          <p:cNvPr id="76803" name="Rectangle 2"/>
          <p:cNvSpPr>
            <a:spLocks noGrp="1" noRot="1" noChangeAspect="1" noChangeArrowheads="1" noTextEdit="1"/>
          </p:cNvSpPr>
          <p:nvPr>
            <p:ph type="sldImg"/>
          </p:nvPr>
        </p:nvSpPr>
        <p:spPr>
          <a:xfrm>
            <a:off x="379413" y="685800"/>
            <a:ext cx="6099175" cy="3429000"/>
          </a:xfrm>
          <a:ln/>
        </p:spPr>
      </p:sp>
      <p:sp>
        <p:nvSpPr>
          <p:cNvPr id="76804"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31024369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p:spPr>
        <p:txBody>
          <a:bodyPr/>
          <a:lstStyle/>
          <a:p>
            <a:fld id="{33529BBC-A58B-4C9F-8E05-B7D61AEE7F06}" type="slidenum">
              <a:rPr lang="en-US" altLang="zh-CN" smtClean="0"/>
              <a:pPr/>
              <a:t>56</a:t>
            </a:fld>
            <a:endParaRPr lang="en-US" altLang="zh-CN" smtClean="0"/>
          </a:p>
        </p:txBody>
      </p:sp>
      <p:sp>
        <p:nvSpPr>
          <p:cNvPr id="77827" name="Rectangle 2"/>
          <p:cNvSpPr>
            <a:spLocks noGrp="1" noRot="1" noChangeAspect="1" noChangeArrowheads="1" noTextEdit="1"/>
          </p:cNvSpPr>
          <p:nvPr>
            <p:ph type="sldImg"/>
          </p:nvPr>
        </p:nvSpPr>
        <p:spPr>
          <a:xfrm>
            <a:off x="379413" y="685800"/>
            <a:ext cx="6099175" cy="3429000"/>
          </a:xfrm>
          <a:ln/>
        </p:spPr>
      </p:sp>
      <p:sp>
        <p:nvSpPr>
          <p:cNvPr id="77828"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37427332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p>
            <a:fld id="{723C79EB-CC93-4CBF-909E-6DFA8BF04E91}" type="slidenum">
              <a:rPr lang="en-US" altLang="zh-CN" smtClean="0"/>
              <a:pPr/>
              <a:t>57</a:t>
            </a:fld>
            <a:endParaRPr lang="en-US" altLang="zh-CN" smtClean="0"/>
          </a:p>
        </p:txBody>
      </p:sp>
      <p:sp>
        <p:nvSpPr>
          <p:cNvPr id="78851" name="Rectangle 2"/>
          <p:cNvSpPr>
            <a:spLocks noGrp="1" noRot="1" noChangeAspect="1" noChangeArrowheads="1" noTextEdit="1"/>
          </p:cNvSpPr>
          <p:nvPr>
            <p:ph type="sldImg"/>
          </p:nvPr>
        </p:nvSpPr>
        <p:spPr>
          <a:xfrm>
            <a:off x="379413" y="685800"/>
            <a:ext cx="6099175" cy="3429000"/>
          </a:xfrm>
          <a:ln/>
        </p:spPr>
      </p:sp>
      <p:sp>
        <p:nvSpPr>
          <p:cNvPr id="78852"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23081055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p:spPr>
        <p:txBody>
          <a:bodyPr/>
          <a:lstStyle/>
          <a:p>
            <a:fld id="{FCFE118A-095C-4FA1-8CD2-9CF0547BA392}" type="slidenum">
              <a:rPr lang="en-US" altLang="zh-CN" smtClean="0"/>
              <a:pPr/>
              <a:t>58</a:t>
            </a:fld>
            <a:endParaRPr lang="en-US" altLang="zh-CN" smtClean="0"/>
          </a:p>
        </p:txBody>
      </p:sp>
      <p:sp>
        <p:nvSpPr>
          <p:cNvPr id="79875" name="Rectangle 2"/>
          <p:cNvSpPr>
            <a:spLocks noGrp="1" noRot="1" noChangeAspect="1" noChangeArrowheads="1" noTextEdit="1"/>
          </p:cNvSpPr>
          <p:nvPr>
            <p:ph type="sldImg"/>
          </p:nvPr>
        </p:nvSpPr>
        <p:spPr>
          <a:xfrm>
            <a:off x="379413" y="685800"/>
            <a:ext cx="6099175" cy="3429000"/>
          </a:xfrm>
          <a:ln/>
        </p:spPr>
      </p:sp>
      <p:sp>
        <p:nvSpPr>
          <p:cNvPr id="79876"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38338819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标题幻灯片">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14876" y="2840569"/>
            <a:ext cx="10368598" cy="1960033"/>
          </a:xfrm>
          <a:prstGeom prst="rect">
            <a:avLst/>
          </a:prstGeom>
        </p:spPr>
        <p:txBody>
          <a:bodyPr/>
          <a:lstStyle/>
          <a:p>
            <a:r>
              <a:rPr lang="zh-CN" altLang="en-US" smtClean="0"/>
              <a:t>单击此处编辑母版标题样式</a:t>
            </a:r>
            <a:endParaRPr lang="en-US" dirty="0"/>
          </a:p>
        </p:txBody>
      </p:sp>
      <p:sp>
        <p:nvSpPr>
          <p:cNvPr id="3" name="Subtitle 2"/>
          <p:cNvSpPr>
            <a:spLocks noGrp="1"/>
          </p:cNvSpPr>
          <p:nvPr>
            <p:ph type="subTitle" idx="1"/>
          </p:nvPr>
        </p:nvSpPr>
        <p:spPr>
          <a:xfrm>
            <a:off x="1829754" y="5181601"/>
            <a:ext cx="8538845" cy="2336800"/>
          </a:xfrm>
          <a:prstGeom prst="rect">
            <a:avLst/>
          </a:prstGeom>
        </p:spPr>
        <p:txBody>
          <a:bodyPr/>
          <a:lstStyle>
            <a:lvl1pPr marL="0" indent="0" algn="ctr">
              <a:buNone/>
              <a:defRPr>
                <a:solidFill>
                  <a:schemeClr val="tx1">
                    <a:tint val="75000"/>
                  </a:schemeClr>
                </a:solidFill>
              </a:defRPr>
            </a:lvl1pPr>
            <a:lvl2pPr marL="511999" indent="0" algn="ctr">
              <a:buNone/>
              <a:defRPr>
                <a:solidFill>
                  <a:schemeClr val="tx1">
                    <a:tint val="75000"/>
                  </a:schemeClr>
                </a:solidFill>
              </a:defRPr>
            </a:lvl2pPr>
            <a:lvl3pPr marL="1023999" indent="0" algn="ctr">
              <a:buNone/>
              <a:defRPr>
                <a:solidFill>
                  <a:schemeClr val="tx1">
                    <a:tint val="75000"/>
                  </a:schemeClr>
                </a:solidFill>
              </a:defRPr>
            </a:lvl3pPr>
            <a:lvl4pPr marL="1535998" indent="0" algn="ctr">
              <a:buNone/>
              <a:defRPr>
                <a:solidFill>
                  <a:schemeClr val="tx1">
                    <a:tint val="75000"/>
                  </a:schemeClr>
                </a:solidFill>
              </a:defRPr>
            </a:lvl4pPr>
            <a:lvl5pPr marL="2047997" indent="0" algn="ctr">
              <a:buNone/>
              <a:defRPr>
                <a:solidFill>
                  <a:schemeClr val="tx1">
                    <a:tint val="75000"/>
                  </a:schemeClr>
                </a:solidFill>
              </a:defRPr>
            </a:lvl5pPr>
            <a:lvl6pPr marL="2559997" indent="0" algn="ctr">
              <a:buNone/>
              <a:defRPr>
                <a:solidFill>
                  <a:schemeClr val="tx1">
                    <a:tint val="75000"/>
                  </a:schemeClr>
                </a:solidFill>
              </a:defRPr>
            </a:lvl6pPr>
            <a:lvl7pPr marL="3071996" indent="0" algn="ctr">
              <a:buNone/>
              <a:defRPr>
                <a:solidFill>
                  <a:schemeClr val="tx1">
                    <a:tint val="75000"/>
                  </a:schemeClr>
                </a:solidFill>
              </a:defRPr>
            </a:lvl7pPr>
            <a:lvl8pPr marL="3583995" indent="0" algn="ctr">
              <a:buNone/>
              <a:defRPr>
                <a:solidFill>
                  <a:schemeClr val="tx1">
                    <a:tint val="75000"/>
                  </a:schemeClr>
                </a:solidFill>
              </a:defRPr>
            </a:lvl8pPr>
            <a:lvl9pPr marL="4095994" indent="0" algn="ctr">
              <a:buNone/>
              <a:defRPr>
                <a:solidFill>
                  <a:schemeClr val="tx1">
                    <a:tint val="75000"/>
                  </a:schemeClr>
                </a:solidFill>
              </a:defRPr>
            </a:lvl9pPr>
          </a:lstStyle>
          <a:p>
            <a:r>
              <a:rPr lang="zh-CN" altLang="en-US" smtClean="0"/>
              <a:t>单击此处编辑母版副标题样式</a:t>
            </a:r>
            <a:endParaRPr lang="en-US"/>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r>
              <a:rPr lang="zh-CN" altLang="en-US" smtClean="0"/>
              <a:t>课件制作人：谢钧 谢希仁</a:t>
            </a:r>
            <a:endParaRPr lang="zh-CN" altLang="en-US"/>
          </a:p>
        </p:txBody>
      </p:sp>
      <p:sp>
        <p:nvSpPr>
          <p:cNvPr id="6" name="Slide Number Placeholder 5"/>
          <p:cNvSpPr>
            <a:spLocks noGrp="1"/>
          </p:cNvSpPr>
          <p:nvPr>
            <p:ph type="sldNum" sz="quarter" idx="12"/>
          </p:nvPr>
        </p:nvSpPr>
        <p:spPr/>
        <p:txBody>
          <a:bodyPr/>
          <a:lstStyle/>
          <a:p>
            <a:pPr>
              <a:defRPr/>
            </a:pPr>
            <a:fld id="{87BBD631-42E8-4D05-B649-FCDC428B9A39}" type="slidenum">
              <a:rPr lang="en-US" altLang="zh-CN" smtClean="0"/>
              <a:pPr>
                <a:defRPr/>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a:xfrm>
            <a:off x="609919" y="366185"/>
            <a:ext cx="10978515" cy="1524000"/>
          </a:xfrm>
          <a:prstGeom prst="rect">
            <a:avLst/>
          </a:prstGeom>
        </p:spPr>
        <p:txBody>
          <a:bodyPr/>
          <a:lstStyle/>
          <a:p>
            <a:r>
              <a:rPr lang="zh-CN" altLang="en-US" smtClean="0"/>
              <a:t>单击此处编辑母版标题样式</a:t>
            </a:r>
            <a:endParaRPr lang="en-US"/>
          </a:p>
        </p:txBody>
      </p:sp>
      <p:sp>
        <p:nvSpPr>
          <p:cNvPr id="3" name="Vertical Text Placeholder 2"/>
          <p:cNvSpPr>
            <a:spLocks noGrp="1"/>
          </p:cNvSpPr>
          <p:nvPr>
            <p:ph type="body" orient="vert" idx="1"/>
          </p:nvPr>
        </p:nvSpPr>
        <p:spPr>
          <a:xfrm>
            <a:off x="609919" y="2133601"/>
            <a:ext cx="10978515" cy="6034618"/>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r>
              <a:rPr lang="zh-CN" altLang="en-US" smtClean="0"/>
              <a:t>课件制作人：谢钧 谢希仁</a:t>
            </a:r>
            <a:endParaRPr lang="zh-CN" altLang="en-US"/>
          </a:p>
        </p:txBody>
      </p:sp>
      <p:sp>
        <p:nvSpPr>
          <p:cNvPr id="6" name="Slide Number Placeholder 5"/>
          <p:cNvSpPr>
            <a:spLocks noGrp="1"/>
          </p:cNvSpPr>
          <p:nvPr>
            <p:ph type="sldNum" sz="quarter" idx="12"/>
          </p:nvPr>
        </p:nvSpPr>
        <p:spPr/>
        <p:txBody>
          <a:bodyPr/>
          <a:lstStyle/>
          <a:p>
            <a:pPr>
              <a:defRPr/>
            </a:pPr>
            <a:fld id="{25AC7FA5-5E6B-4F48-B8FF-F315EC2A25C5}" type="slidenum">
              <a:rPr lang="en-US" altLang="zh-CN" smtClean="0"/>
              <a:pPr>
                <a:defRPr/>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43805" y="366185"/>
            <a:ext cx="2744629" cy="7802033"/>
          </a:xfrm>
          <a:prstGeom prst="rect">
            <a:avLst/>
          </a:prstGeom>
        </p:spPr>
        <p:txBody>
          <a:bodyPr vert="eaVert"/>
          <a:lstStyle/>
          <a:p>
            <a:r>
              <a:rPr lang="zh-CN" altLang="en-US" smtClean="0"/>
              <a:t>单击此处编辑母版标题样式</a:t>
            </a:r>
            <a:endParaRPr lang="en-US"/>
          </a:p>
        </p:txBody>
      </p:sp>
      <p:sp>
        <p:nvSpPr>
          <p:cNvPr id="3" name="Vertical Text Placeholder 2"/>
          <p:cNvSpPr>
            <a:spLocks noGrp="1"/>
          </p:cNvSpPr>
          <p:nvPr>
            <p:ph type="body" orient="vert" idx="1"/>
          </p:nvPr>
        </p:nvSpPr>
        <p:spPr>
          <a:xfrm>
            <a:off x="609918" y="366185"/>
            <a:ext cx="8030580" cy="780203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r>
              <a:rPr lang="zh-CN" altLang="en-US" smtClean="0"/>
              <a:t>课件制作人：谢钧 谢希仁</a:t>
            </a:r>
            <a:endParaRPr lang="zh-CN" altLang="en-US"/>
          </a:p>
        </p:txBody>
      </p:sp>
      <p:sp>
        <p:nvSpPr>
          <p:cNvPr id="6" name="Slide Number Placeholder 5"/>
          <p:cNvSpPr>
            <a:spLocks noGrp="1"/>
          </p:cNvSpPr>
          <p:nvPr>
            <p:ph type="sldNum" sz="quarter" idx="12"/>
          </p:nvPr>
        </p:nvSpPr>
        <p:spPr/>
        <p:txBody>
          <a:bodyPr/>
          <a:lstStyle/>
          <a:p>
            <a:pPr>
              <a:defRPr/>
            </a:pPr>
            <a:fld id="{97032A3B-A801-4C28-9EA4-74DB6EE758FC}" type="slidenum">
              <a:rPr lang="en-US" altLang="zh-CN" smtClean="0"/>
              <a:pPr>
                <a:defRPr/>
              </a:pPr>
              <a:t>‹#›</a:t>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14876" y="2840568"/>
            <a:ext cx="10368598" cy="1960033"/>
          </a:xfrm>
          <a:prstGeom prst="rect">
            <a:avLst/>
          </a:prstGeom>
        </p:spPr>
        <p:txBody>
          <a:bodyPr/>
          <a:lstStyle/>
          <a:p>
            <a:r>
              <a:rPr lang="en-US" dirty="0" smtClean="0"/>
              <a:t>Click to edit Master title style</a:t>
            </a:r>
            <a:endParaRPr lang="en-US" dirty="0"/>
          </a:p>
        </p:txBody>
      </p:sp>
      <p:sp>
        <p:nvSpPr>
          <p:cNvPr id="3" name="Subtitle 2"/>
          <p:cNvSpPr>
            <a:spLocks noGrp="1"/>
          </p:cNvSpPr>
          <p:nvPr>
            <p:ph type="subTitle" idx="1"/>
          </p:nvPr>
        </p:nvSpPr>
        <p:spPr>
          <a:xfrm>
            <a:off x="1829754" y="5181601"/>
            <a:ext cx="8538845" cy="2336800"/>
          </a:xfrm>
          <a:prstGeom prst="rect">
            <a:avLst/>
          </a:prstGeom>
        </p:spPr>
        <p:txBody>
          <a:bodyPr/>
          <a:lstStyle>
            <a:lvl1pPr marL="0" indent="0" algn="ctr">
              <a:buNone/>
              <a:defRPr>
                <a:solidFill>
                  <a:schemeClr val="tx1">
                    <a:tint val="75000"/>
                  </a:schemeClr>
                </a:solidFill>
              </a:defRPr>
            </a:lvl1pPr>
            <a:lvl2pPr marL="609813" indent="0" algn="ctr">
              <a:buNone/>
              <a:defRPr>
                <a:solidFill>
                  <a:schemeClr val="tx1">
                    <a:tint val="75000"/>
                  </a:schemeClr>
                </a:solidFill>
              </a:defRPr>
            </a:lvl2pPr>
            <a:lvl3pPr marL="1219627" indent="0" algn="ctr">
              <a:buNone/>
              <a:defRPr>
                <a:solidFill>
                  <a:schemeClr val="tx1">
                    <a:tint val="75000"/>
                  </a:schemeClr>
                </a:solidFill>
              </a:defRPr>
            </a:lvl3pPr>
            <a:lvl4pPr marL="1829440" indent="0" algn="ctr">
              <a:buNone/>
              <a:defRPr>
                <a:solidFill>
                  <a:schemeClr val="tx1">
                    <a:tint val="75000"/>
                  </a:schemeClr>
                </a:solidFill>
              </a:defRPr>
            </a:lvl4pPr>
            <a:lvl5pPr marL="2439253" indent="0" algn="ctr">
              <a:buNone/>
              <a:defRPr>
                <a:solidFill>
                  <a:schemeClr val="tx1">
                    <a:tint val="75000"/>
                  </a:schemeClr>
                </a:solidFill>
              </a:defRPr>
            </a:lvl5pPr>
            <a:lvl6pPr marL="3049067" indent="0" algn="ctr">
              <a:buNone/>
              <a:defRPr>
                <a:solidFill>
                  <a:schemeClr val="tx1">
                    <a:tint val="75000"/>
                  </a:schemeClr>
                </a:solidFill>
              </a:defRPr>
            </a:lvl6pPr>
            <a:lvl7pPr marL="3658880" indent="0" algn="ctr">
              <a:buNone/>
              <a:defRPr>
                <a:solidFill>
                  <a:schemeClr val="tx1">
                    <a:tint val="75000"/>
                  </a:schemeClr>
                </a:solidFill>
              </a:defRPr>
            </a:lvl7pPr>
            <a:lvl8pPr marL="4268694" indent="0" algn="ctr">
              <a:buNone/>
              <a:defRPr>
                <a:solidFill>
                  <a:schemeClr val="tx1">
                    <a:tint val="75000"/>
                  </a:schemeClr>
                </a:solidFill>
              </a:defRPr>
            </a:lvl8pPr>
            <a:lvl9pPr marL="4878507"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477010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一级标题">
    <p:spTree>
      <p:nvGrpSpPr>
        <p:cNvPr id="1" name=""/>
        <p:cNvGrpSpPr/>
        <p:nvPr/>
      </p:nvGrpSpPr>
      <p:grpSpPr>
        <a:xfrm>
          <a:off x="0" y="0"/>
          <a:ext cx="0" cy="0"/>
          <a:chOff x="0" y="0"/>
          <a:chExt cx="0" cy="0"/>
        </a:xfrm>
      </p:grpSpPr>
      <p:sp>
        <p:nvSpPr>
          <p:cNvPr id="2" name="Title 1"/>
          <p:cNvSpPr>
            <a:spLocks noGrp="1"/>
          </p:cNvSpPr>
          <p:nvPr>
            <p:ph type="title"/>
          </p:nvPr>
        </p:nvSpPr>
        <p:spPr>
          <a:xfrm>
            <a:off x="774701" y="352343"/>
            <a:ext cx="5333999" cy="429320"/>
          </a:xfrm>
          <a:prstGeom prst="rect">
            <a:avLst/>
          </a:prstGeom>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a:xfrm>
            <a:off x="609919" y="1143530"/>
            <a:ext cx="10978515" cy="5028036"/>
          </a:xfrm>
          <a:prstGeom prst="rect">
            <a:avLst/>
          </a:prstGeom>
        </p:spPr>
        <p:txBody>
          <a:bodyPr/>
          <a:lstStyle>
            <a:lvl1pPr marL="383999" indent="-383999">
              <a:lnSpc>
                <a:spcPct val="120000"/>
              </a:lnSpc>
              <a:buSzPct val="80000"/>
              <a:buFont typeface="Wingdings" pitchFamily="2" charset="2"/>
              <a:buChar char="l"/>
              <a:defRPr>
                <a:solidFill>
                  <a:schemeClr val="tx1">
                    <a:lumMod val="75000"/>
                    <a:lumOff val="25000"/>
                  </a:schemeClr>
                </a:solidFill>
              </a:defRPr>
            </a:lvl1pPr>
            <a:lvl2pPr>
              <a:defRPr>
                <a:solidFill>
                  <a:schemeClr val="tx1">
                    <a:lumMod val="75000"/>
                    <a:lumOff val="25000"/>
                  </a:schemeClr>
                </a:solidFill>
              </a:defRPr>
            </a:lvl2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r>
              <a:rPr lang="zh-CN" altLang="en-US" smtClean="0"/>
              <a:t>课件制作人：谢钧 谢希仁</a:t>
            </a:r>
            <a:endParaRPr lang="zh-CN" altLang="en-US"/>
          </a:p>
        </p:txBody>
      </p:sp>
      <p:sp>
        <p:nvSpPr>
          <p:cNvPr id="6" name="Slide Number Placeholder 5"/>
          <p:cNvSpPr>
            <a:spLocks noGrp="1"/>
          </p:cNvSpPr>
          <p:nvPr>
            <p:ph type="sldNum" sz="quarter" idx="12"/>
          </p:nvPr>
        </p:nvSpPr>
        <p:spPr/>
        <p:txBody>
          <a:bodyPr/>
          <a:lstStyle/>
          <a:p>
            <a:pPr>
              <a:defRPr/>
            </a:pPr>
            <a:fld id="{46386E1D-0545-475A-8231-DE56768C6FC4}" type="slidenum">
              <a:rPr lang="en-US" altLang="zh-CN" smtClean="0"/>
              <a:pPr>
                <a:defRPr/>
              </a:pPr>
              <a:t>‹#›</a:t>
            </a:fld>
            <a:endParaRPr lang="en-US" altLang="zh-CN"/>
          </a:p>
        </p:txBody>
      </p:sp>
    </p:spTree>
  </p:cSld>
  <p:clrMapOvr>
    <a:masterClrMapping/>
  </p:clrMapOvr>
  <p:timing>
    <p:tnLst>
      <p:par>
        <p:cTn id="1" dur="indefinite" restart="never" nodeType="tmRoot"/>
      </p:par>
    </p:tnLst>
  </p:timing>
  <p:hf sldNum="0" hdr="0" dt="0"/>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两级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774700" y="362661"/>
            <a:ext cx="6581776" cy="399957"/>
          </a:xfrm>
          <a:prstGeom prst="rect">
            <a:avLst/>
          </a:prstGeom>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a:xfrm>
            <a:off x="609919" y="1600623"/>
            <a:ext cx="10978515" cy="4570942"/>
          </a:xfrm>
          <a:prstGeom prst="rect">
            <a:avLst/>
          </a:prstGeom>
        </p:spPr>
        <p:txBody>
          <a:bodyPr/>
          <a:lstStyle>
            <a:lvl1pPr marL="383999" indent="-383999">
              <a:lnSpc>
                <a:spcPct val="120000"/>
              </a:lnSpc>
              <a:buSzPct val="80000"/>
              <a:buFont typeface="Wingdings" pitchFamily="2" charset="2"/>
              <a:buChar char="l"/>
              <a:defRPr>
                <a:solidFill>
                  <a:schemeClr val="tx1">
                    <a:lumMod val="75000"/>
                    <a:lumOff val="25000"/>
                  </a:schemeClr>
                </a:solidFill>
              </a:defRPr>
            </a:lvl1pPr>
            <a:lvl2pPr>
              <a:defRPr>
                <a:solidFill>
                  <a:schemeClr val="tx1">
                    <a:lumMod val="75000"/>
                    <a:lumOff val="25000"/>
                  </a:schemeClr>
                </a:solidFill>
              </a:defRPr>
            </a:lvl2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r>
              <a:rPr lang="zh-CN" altLang="en-US" smtClean="0"/>
              <a:t>课件制作人：谢钧 谢希仁</a:t>
            </a:r>
            <a:endParaRPr lang="zh-CN" altLang="en-US"/>
          </a:p>
        </p:txBody>
      </p:sp>
      <p:sp>
        <p:nvSpPr>
          <p:cNvPr id="6" name="Slide Number Placeholder 5"/>
          <p:cNvSpPr>
            <a:spLocks noGrp="1"/>
          </p:cNvSpPr>
          <p:nvPr>
            <p:ph type="sldNum" sz="quarter" idx="12"/>
          </p:nvPr>
        </p:nvSpPr>
        <p:spPr/>
        <p:txBody>
          <a:bodyPr/>
          <a:lstStyle/>
          <a:p>
            <a:pPr>
              <a:defRPr/>
            </a:pPr>
            <a:fld id="{46386E1D-0545-475A-8231-DE56768C6FC4}" type="slidenum">
              <a:rPr lang="en-US" altLang="zh-CN" smtClean="0"/>
              <a:pPr>
                <a:defRPr/>
              </a:pPr>
              <a:t>‹#›</a:t>
            </a:fld>
            <a:endParaRPr lang="en-US" altLang="zh-CN"/>
          </a:p>
        </p:txBody>
      </p:sp>
      <p:sp>
        <p:nvSpPr>
          <p:cNvPr id="7" name="Content Placeholder 2"/>
          <p:cNvSpPr>
            <a:spLocks noGrp="1"/>
          </p:cNvSpPr>
          <p:nvPr>
            <p:ph idx="13" hasCustomPrompt="1"/>
          </p:nvPr>
        </p:nvSpPr>
        <p:spPr>
          <a:xfrm>
            <a:off x="841375" y="983909"/>
            <a:ext cx="10747059" cy="464350"/>
          </a:xfrm>
          <a:prstGeom prst="rect">
            <a:avLst/>
          </a:prstGeom>
        </p:spPr>
        <p:txBody>
          <a:bodyPr/>
          <a:lstStyle>
            <a:lvl1pPr marL="0" indent="0">
              <a:lnSpc>
                <a:spcPct val="120000"/>
              </a:lnSpc>
              <a:buSzPct val="80000"/>
              <a:buFont typeface="Wingdings" pitchFamily="2" charset="2"/>
              <a:buNone/>
              <a:defRPr b="0">
                <a:solidFill>
                  <a:schemeClr val="tx1">
                    <a:lumMod val="95000"/>
                    <a:lumOff val="5000"/>
                  </a:schemeClr>
                </a:solidFill>
              </a:defRPr>
            </a:lvl1pPr>
          </a:lstStyle>
          <a:p>
            <a:pPr lvl="0"/>
            <a:r>
              <a:rPr lang="en-US" dirty="0" smtClean="0"/>
              <a:t>Click to edit Master text styles</a:t>
            </a:r>
            <a:endParaRPr lang="en-US" dirty="0"/>
          </a:p>
        </p:txBody>
      </p:sp>
    </p:spTree>
    <p:extLst>
      <p:ext uri="{BB962C8B-B14F-4D97-AF65-F5344CB8AC3E}">
        <p14:creationId xmlns:p14="http://schemas.microsoft.com/office/powerpoint/2010/main" val="3550800195"/>
      </p:ext>
    </p:extLst>
  </p:cSld>
  <p:clrMapOvr>
    <a:masterClrMapping/>
  </p:clrMapOvr>
  <p:hf sldNum="0" hd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目录">
    <p:spTree>
      <p:nvGrpSpPr>
        <p:cNvPr id="1" name=""/>
        <p:cNvGrpSpPr/>
        <p:nvPr/>
      </p:nvGrpSpPr>
      <p:grpSpPr>
        <a:xfrm>
          <a:off x="0" y="0"/>
          <a:ext cx="0" cy="0"/>
          <a:chOff x="0" y="0"/>
          <a:chExt cx="0" cy="0"/>
        </a:xfrm>
      </p:grpSpPr>
      <p:sp>
        <p:nvSpPr>
          <p:cNvPr id="7" name="Freeform 3"/>
          <p:cNvSpPr/>
          <p:nvPr/>
        </p:nvSpPr>
        <p:spPr>
          <a:xfrm>
            <a:off x="-73025" y="0"/>
            <a:ext cx="12271375" cy="6858000"/>
          </a:xfrm>
          <a:custGeom>
            <a:avLst/>
            <a:gdLst>
              <a:gd name="connsiteX0" fmla="*/ 0 w 9144000"/>
              <a:gd name="connsiteY0" fmla="*/ 5143500 h 5143500"/>
              <a:gd name="connsiteX1" fmla="*/ 9144000 w 9144000"/>
              <a:gd name="connsiteY1" fmla="*/ 5143500 h 5143500"/>
              <a:gd name="connsiteX2" fmla="*/ 9144000 w 9144000"/>
              <a:gd name="connsiteY2" fmla="*/ 0 h 5143500"/>
              <a:gd name="connsiteX3" fmla="*/ 0 w 9144000"/>
              <a:gd name="connsiteY3" fmla="*/ 0 h 5143500"/>
              <a:gd name="connsiteX4" fmla="*/ 0 w 9144000"/>
              <a:gd name="connsiteY4" fmla="*/ 5143500 h 51435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5143500">
                <a:moveTo>
                  <a:pt x="0" y="5143500"/>
                </a:moveTo>
                <a:lnTo>
                  <a:pt x="9144000" y="5143500"/>
                </a:lnTo>
                <a:lnTo>
                  <a:pt x="9144000" y="0"/>
                </a:lnTo>
                <a:lnTo>
                  <a:pt x="0" y="0"/>
                </a:lnTo>
                <a:lnTo>
                  <a:pt x="0" y="5143500"/>
                </a:lnTo>
              </a:path>
            </a:pathLst>
          </a:custGeom>
          <a:solidFill>
            <a:srgbClr val="ECECF2">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02400" tIns="51200" rIns="102400" bIns="51200" rtlCol="0" anchor="ctr"/>
          <a:lstStyle/>
          <a:p>
            <a:pPr algn="ctr"/>
            <a:endParaRPr lang="zh-CN" altLang="en-US"/>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r>
              <a:rPr lang="zh-CN" altLang="en-US" smtClean="0"/>
              <a:t>课件制作人：谢钧 谢希仁</a:t>
            </a:r>
            <a:endParaRPr lang="zh-CN" altLang="en-US"/>
          </a:p>
        </p:txBody>
      </p:sp>
      <p:sp>
        <p:nvSpPr>
          <p:cNvPr id="6" name="Slide Number Placeholder 5"/>
          <p:cNvSpPr>
            <a:spLocks noGrp="1"/>
          </p:cNvSpPr>
          <p:nvPr>
            <p:ph type="sldNum" sz="quarter" idx="12"/>
          </p:nvPr>
        </p:nvSpPr>
        <p:spPr/>
        <p:txBody>
          <a:bodyPr/>
          <a:lstStyle/>
          <a:p>
            <a:pPr>
              <a:defRPr/>
            </a:pPr>
            <a:fld id="{46386E1D-0545-475A-8231-DE56768C6FC4}" type="slidenum">
              <a:rPr lang="en-US" altLang="zh-CN" smtClean="0"/>
              <a:pPr>
                <a:defRPr/>
              </a:pPr>
              <a:t>‹#›</a:t>
            </a:fld>
            <a:endParaRPr lang="en-US" altLang="zh-CN"/>
          </a:p>
        </p:txBody>
      </p:sp>
    </p:spTree>
  </p:cSld>
  <p:clrMapOvr>
    <a:masterClrMapping/>
  </p:clrMapOvr>
  <p:timing>
    <p:tnLst>
      <p:par>
        <p:cTn id="1" dur="indefinite" restart="never" nodeType="tmRoot"/>
      </p:par>
    </p:tnLst>
  </p:timing>
  <p:hf sldNum="0"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609919" y="366185"/>
            <a:ext cx="10978515" cy="1524000"/>
          </a:xfrm>
          <a:prstGeom prst="rect">
            <a:avLst/>
          </a:prstGeom>
        </p:spPr>
        <p:txBody>
          <a:bodyPr/>
          <a:lstStyle/>
          <a:p>
            <a:r>
              <a:rPr lang="zh-CN" altLang="en-US" smtClean="0"/>
              <a:t>单击此处编辑母版标题样式</a:t>
            </a:r>
            <a:endParaRPr lang="en-US"/>
          </a:p>
        </p:txBody>
      </p:sp>
      <p:sp>
        <p:nvSpPr>
          <p:cNvPr id="3" name="Content Placeholder 2"/>
          <p:cNvSpPr>
            <a:spLocks noGrp="1"/>
          </p:cNvSpPr>
          <p:nvPr>
            <p:ph sz="half" idx="1"/>
          </p:nvPr>
        </p:nvSpPr>
        <p:spPr>
          <a:xfrm>
            <a:off x="609917" y="2133601"/>
            <a:ext cx="5387605" cy="6034618"/>
          </a:xfrm>
          <a:prstGeom prst="rect">
            <a:avLst/>
          </a:prstGeom>
        </p:spPr>
        <p:txBody>
          <a:bodyPr/>
          <a:lstStyle>
            <a:lvl1pPr>
              <a:defRPr sz="3100"/>
            </a:lvl1pPr>
            <a:lvl2pPr>
              <a:defRPr sz="2700"/>
            </a:lvl2pPr>
            <a:lvl3pPr>
              <a:defRPr sz="23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Content Placeholder 3"/>
          <p:cNvSpPr>
            <a:spLocks noGrp="1"/>
          </p:cNvSpPr>
          <p:nvPr>
            <p:ph sz="half" idx="2"/>
          </p:nvPr>
        </p:nvSpPr>
        <p:spPr>
          <a:xfrm>
            <a:off x="6200829" y="2133601"/>
            <a:ext cx="5387605" cy="6034618"/>
          </a:xfrm>
          <a:prstGeom prst="rect">
            <a:avLst/>
          </a:prstGeom>
        </p:spPr>
        <p:txBody>
          <a:bodyPr/>
          <a:lstStyle>
            <a:lvl1pPr>
              <a:defRPr sz="3100"/>
            </a:lvl1pPr>
            <a:lvl2pPr>
              <a:defRPr sz="2700"/>
            </a:lvl2pPr>
            <a:lvl3pPr>
              <a:defRPr sz="23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Date Placeholder 4"/>
          <p:cNvSpPr>
            <a:spLocks noGrp="1"/>
          </p:cNvSpPr>
          <p:nvPr>
            <p:ph type="dt" sz="half" idx="10"/>
          </p:nvPr>
        </p:nvSpPr>
        <p:spPr/>
        <p:txBody>
          <a:bodyPr/>
          <a:lstStyle/>
          <a:p>
            <a:pPr>
              <a:defRPr/>
            </a:pPr>
            <a:endParaRPr lang="en-US" altLang="zh-CN"/>
          </a:p>
        </p:txBody>
      </p:sp>
      <p:sp>
        <p:nvSpPr>
          <p:cNvPr id="6" name="Footer Placeholder 5"/>
          <p:cNvSpPr>
            <a:spLocks noGrp="1"/>
          </p:cNvSpPr>
          <p:nvPr>
            <p:ph type="ftr" sz="quarter" idx="11"/>
          </p:nvPr>
        </p:nvSpPr>
        <p:spPr/>
        <p:txBody>
          <a:bodyPr/>
          <a:lstStyle/>
          <a:p>
            <a:pPr>
              <a:defRPr/>
            </a:pPr>
            <a:r>
              <a:rPr lang="zh-CN" altLang="en-US" smtClean="0"/>
              <a:t>课件制作人：谢钧 谢希仁</a:t>
            </a:r>
            <a:endParaRPr lang="zh-CN" altLang="en-US"/>
          </a:p>
        </p:txBody>
      </p:sp>
      <p:sp>
        <p:nvSpPr>
          <p:cNvPr id="7" name="Slide Number Placeholder 6"/>
          <p:cNvSpPr>
            <a:spLocks noGrp="1"/>
          </p:cNvSpPr>
          <p:nvPr>
            <p:ph type="sldNum" sz="quarter" idx="12"/>
          </p:nvPr>
        </p:nvSpPr>
        <p:spPr/>
        <p:txBody>
          <a:bodyPr/>
          <a:lstStyle/>
          <a:p>
            <a:pPr>
              <a:defRPr/>
            </a:pPr>
            <a:fld id="{5E5F083C-6AF5-4DD5-B563-0F9E62A87971}" type="slidenum">
              <a:rPr lang="en-US" altLang="zh-CN" smtClean="0"/>
              <a:pPr>
                <a:defRPr/>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09919" y="366185"/>
            <a:ext cx="10978515" cy="1524000"/>
          </a:xfrm>
          <a:prstGeom prst="rect">
            <a:avLst/>
          </a:prstGeom>
        </p:spPr>
        <p:txBody>
          <a:bodyPr/>
          <a:lstStyle>
            <a:lvl1pPr>
              <a:defRPr/>
            </a:lvl1pPr>
          </a:lstStyle>
          <a:p>
            <a:r>
              <a:rPr lang="zh-CN" altLang="en-US" smtClean="0"/>
              <a:t>单击此处编辑母版标题样式</a:t>
            </a:r>
            <a:endParaRPr lang="en-US"/>
          </a:p>
        </p:txBody>
      </p:sp>
      <p:sp>
        <p:nvSpPr>
          <p:cNvPr id="3" name="Text Placeholder 2"/>
          <p:cNvSpPr>
            <a:spLocks noGrp="1"/>
          </p:cNvSpPr>
          <p:nvPr>
            <p:ph type="body" idx="1"/>
          </p:nvPr>
        </p:nvSpPr>
        <p:spPr>
          <a:xfrm>
            <a:off x="609919" y="2046817"/>
            <a:ext cx="5389723" cy="853016"/>
          </a:xfrm>
          <a:prstGeom prst="rect">
            <a:avLst/>
          </a:prstGeom>
        </p:spPr>
        <p:txBody>
          <a:bodyPr anchor="b"/>
          <a:lstStyle>
            <a:lvl1pPr marL="0" indent="0">
              <a:buNone/>
              <a:defRPr sz="2700" b="1"/>
            </a:lvl1pPr>
            <a:lvl2pPr marL="511999" indent="0">
              <a:buNone/>
              <a:defRPr sz="2300" b="1"/>
            </a:lvl2pPr>
            <a:lvl3pPr marL="1023999" indent="0">
              <a:buNone/>
              <a:defRPr sz="2000" b="1"/>
            </a:lvl3pPr>
            <a:lvl4pPr marL="1535998" indent="0">
              <a:buNone/>
              <a:defRPr sz="1800" b="1"/>
            </a:lvl4pPr>
            <a:lvl5pPr marL="2047997" indent="0">
              <a:buNone/>
              <a:defRPr sz="1800" b="1"/>
            </a:lvl5pPr>
            <a:lvl6pPr marL="2559997" indent="0">
              <a:buNone/>
              <a:defRPr sz="1800" b="1"/>
            </a:lvl6pPr>
            <a:lvl7pPr marL="3071996" indent="0">
              <a:buNone/>
              <a:defRPr sz="1800" b="1"/>
            </a:lvl7pPr>
            <a:lvl8pPr marL="3583995" indent="0">
              <a:buNone/>
              <a:defRPr sz="1800" b="1"/>
            </a:lvl8pPr>
            <a:lvl9pPr marL="4095994" indent="0">
              <a:buNone/>
              <a:defRPr sz="1800" b="1"/>
            </a:lvl9pPr>
          </a:lstStyle>
          <a:p>
            <a:pPr lvl="0"/>
            <a:r>
              <a:rPr lang="zh-CN" altLang="en-US" smtClean="0"/>
              <a:t>单击此处编辑母版文本样式</a:t>
            </a:r>
          </a:p>
        </p:txBody>
      </p:sp>
      <p:sp>
        <p:nvSpPr>
          <p:cNvPr id="4" name="Content Placeholder 3"/>
          <p:cNvSpPr>
            <a:spLocks noGrp="1"/>
          </p:cNvSpPr>
          <p:nvPr>
            <p:ph sz="half" idx="2"/>
          </p:nvPr>
        </p:nvSpPr>
        <p:spPr>
          <a:xfrm>
            <a:off x="609919" y="2899834"/>
            <a:ext cx="5389723" cy="5268384"/>
          </a:xfrm>
          <a:prstGeom prst="rect">
            <a:avLst/>
          </a:prstGeom>
        </p:spPr>
        <p:txBody>
          <a:bodyPr/>
          <a:lstStyle>
            <a:lvl1pPr>
              <a:defRPr sz="2700"/>
            </a:lvl1pPr>
            <a:lvl2pPr>
              <a:defRPr sz="23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Text Placeholder 4"/>
          <p:cNvSpPr>
            <a:spLocks noGrp="1"/>
          </p:cNvSpPr>
          <p:nvPr>
            <p:ph type="body" sz="quarter" idx="3"/>
          </p:nvPr>
        </p:nvSpPr>
        <p:spPr>
          <a:xfrm>
            <a:off x="6196593" y="2046817"/>
            <a:ext cx="5391840" cy="853016"/>
          </a:xfrm>
          <a:prstGeom prst="rect">
            <a:avLst/>
          </a:prstGeom>
        </p:spPr>
        <p:txBody>
          <a:bodyPr anchor="b"/>
          <a:lstStyle>
            <a:lvl1pPr marL="0" indent="0">
              <a:buNone/>
              <a:defRPr sz="2700" b="1"/>
            </a:lvl1pPr>
            <a:lvl2pPr marL="511999" indent="0">
              <a:buNone/>
              <a:defRPr sz="2300" b="1"/>
            </a:lvl2pPr>
            <a:lvl3pPr marL="1023999" indent="0">
              <a:buNone/>
              <a:defRPr sz="2000" b="1"/>
            </a:lvl3pPr>
            <a:lvl4pPr marL="1535998" indent="0">
              <a:buNone/>
              <a:defRPr sz="1800" b="1"/>
            </a:lvl4pPr>
            <a:lvl5pPr marL="2047997" indent="0">
              <a:buNone/>
              <a:defRPr sz="1800" b="1"/>
            </a:lvl5pPr>
            <a:lvl6pPr marL="2559997" indent="0">
              <a:buNone/>
              <a:defRPr sz="1800" b="1"/>
            </a:lvl6pPr>
            <a:lvl7pPr marL="3071996" indent="0">
              <a:buNone/>
              <a:defRPr sz="1800" b="1"/>
            </a:lvl7pPr>
            <a:lvl8pPr marL="3583995" indent="0">
              <a:buNone/>
              <a:defRPr sz="1800" b="1"/>
            </a:lvl8pPr>
            <a:lvl9pPr marL="4095994" indent="0">
              <a:buNone/>
              <a:defRPr sz="1800" b="1"/>
            </a:lvl9pPr>
          </a:lstStyle>
          <a:p>
            <a:pPr lvl="0"/>
            <a:r>
              <a:rPr lang="zh-CN" altLang="en-US" smtClean="0"/>
              <a:t>单击此处编辑母版文本样式</a:t>
            </a:r>
          </a:p>
        </p:txBody>
      </p:sp>
      <p:sp>
        <p:nvSpPr>
          <p:cNvPr id="6" name="Content Placeholder 5"/>
          <p:cNvSpPr>
            <a:spLocks noGrp="1"/>
          </p:cNvSpPr>
          <p:nvPr>
            <p:ph sz="quarter" idx="4"/>
          </p:nvPr>
        </p:nvSpPr>
        <p:spPr>
          <a:xfrm>
            <a:off x="6196593" y="2899834"/>
            <a:ext cx="5391840" cy="5268384"/>
          </a:xfrm>
          <a:prstGeom prst="rect">
            <a:avLst/>
          </a:prstGeom>
        </p:spPr>
        <p:txBody>
          <a:bodyPr/>
          <a:lstStyle>
            <a:lvl1pPr>
              <a:defRPr sz="2700"/>
            </a:lvl1pPr>
            <a:lvl2pPr>
              <a:defRPr sz="23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7" name="Date Placeholder 6"/>
          <p:cNvSpPr>
            <a:spLocks noGrp="1"/>
          </p:cNvSpPr>
          <p:nvPr>
            <p:ph type="dt" sz="half" idx="10"/>
          </p:nvPr>
        </p:nvSpPr>
        <p:spPr/>
        <p:txBody>
          <a:bodyPr/>
          <a:lstStyle/>
          <a:p>
            <a:pPr>
              <a:defRPr/>
            </a:pPr>
            <a:endParaRPr lang="en-US" altLang="zh-CN"/>
          </a:p>
        </p:txBody>
      </p:sp>
      <p:sp>
        <p:nvSpPr>
          <p:cNvPr id="8" name="Footer Placeholder 7"/>
          <p:cNvSpPr>
            <a:spLocks noGrp="1"/>
          </p:cNvSpPr>
          <p:nvPr>
            <p:ph type="ftr" sz="quarter" idx="11"/>
          </p:nvPr>
        </p:nvSpPr>
        <p:spPr/>
        <p:txBody>
          <a:bodyPr/>
          <a:lstStyle/>
          <a:p>
            <a:pPr>
              <a:defRPr/>
            </a:pPr>
            <a:r>
              <a:rPr lang="zh-CN" altLang="en-US" smtClean="0"/>
              <a:t>课件制作人：谢钧 谢希仁</a:t>
            </a:r>
            <a:endParaRPr lang="zh-CN" altLang="en-US"/>
          </a:p>
        </p:txBody>
      </p:sp>
      <p:sp>
        <p:nvSpPr>
          <p:cNvPr id="9" name="Slide Number Placeholder 8"/>
          <p:cNvSpPr>
            <a:spLocks noGrp="1"/>
          </p:cNvSpPr>
          <p:nvPr>
            <p:ph type="sldNum" sz="quarter" idx="12"/>
          </p:nvPr>
        </p:nvSpPr>
        <p:spPr/>
        <p:txBody>
          <a:bodyPr/>
          <a:lstStyle/>
          <a:p>
            <a:pPr>
              <a:defRPr/>
            </a:pPr>
            <a:fld id="{6BB98213-3AB6-4465-B45B-7EC585DF66AF}" type="slidenum">
              <a:rPr lang="en-US" altLang="zh-CN" smtClean="0"/>
              <a:pPr>
                <a:defRPr/>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ltLang="zh-CN"/>
          </a:p>
        </p:txBody>
      </p:sp>
      <p:sp>
        <p:nvSpPr>
          <p:cNvPr id="3" name="Footer Placeholder 2"/>
          <p:cNvSpPr>
            <a:spLocks noGrp="1"/>
          </p:cNvSpPr>
          <p:nvPr>
            <p:ph type="ftr" sz="quarter" idx="11"/>
          </p:nvPr>
        </p:nvSpPr>
        <p:spPr/>
        <p:txBody>
          <a:bodyPr/>
          <a:lstStyle/>
          <a:p>
            <a:pPr>
              <a:defRPr/>
            </a:pPr>
            <a:r>
              <a:rPr lang="zh-CN" altLang="en-US" smtClean="0"/>
              <a:t>课件制作人：谢钧 谢希仁</a:t>
            </a:r>
            <a:endParaRPr lang="zh-CN" altLang="en-US"/>
          </a:p>
        </p:txBody>
      </p:sp>
      <p:sp>
        <p:nvSpPr>
          <p:cNvPr id="4" name="Slide Number Placeholder 3"/>
          <p:cNvSpPr>
            <a:spLocks noGrp="1"/>
          </p:cNvSpPr>
          <p:nvPr>
            <p:ph type="sldNum" sz="quarter" idx="12"/>
          </p:nvPr>
        </p:nvSpPr>
        <p:spPr/>
        <p:txBody>
          <a:bodyPr/>
          <a:lstStyle/>
          <a:p>
            <a:pPr>
              <a:defRPr/>
            </a:pPr>
            <a:fld id="{E765271B-2F7A-4639-971B-5E9C74146922}" type="slidenum">
              <a:rPr lang="en-US" altLang="zh-CN" smtClean="0"/>
              <a:pPr>
                <a:defRPr/>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09920" y="364067"/>
            <a:ext cx="4013173" cy="1549400"/>
          </a:xfrm>
          <a:prstGeom prst="rect">
            <a:avLst/>
          </a:prstGeom>
        </p:spPr>
        <p:txBody>
          <a:bodyPr anchor="b"/>
          <a:lstStyle>
            <a:lvl1pPr algn="l">
              <a:defRPr sz="2300" b="1"/>
            </a:lvl1pPr>
          </a:lstStyle>
          <a:p>
            <a:r>
              <a:rPr lang="zh-CN" altLang="en-US" smtClean="0"/>
              <a:t>单击此处编辑母版标题样式</a:t>
            </a:r>
            <a:endParaRPr lang="en-US"/>
          </a:p>
        </p:txBody>
      </p:sp>
      <p:sp>
        <p:nvSpPr>
          <p:cNvPr id="3" name="Content Placeholder 2"/>
          <p:cNvSpPr>
            <a:spLocks noGrp="1"/>
          </p:cNvSpPr>
          <p:nvPr>
            <p:ph idx="1"/>
          </p:nvPr>
        </p:nvSpPr>
        <p:spPr>
          <a:xfrm>
            <a:off x="4769216" y="364069"/>
            <a:ext cx="6819216" cy="7804151"/>
          </a:xfrm>
          <a:prstGeom prst="rect">
            <a:avLst/>
          </a:prstGeom>
        </p:spPr>
        <p:txBody>
          <a:bodyPr/>
          <a:lstStyle>
            <a:lvl1pPr>
              <a:defRPr sz="3600"/>
            </a:lvl1pPr>
            <a:lvl2pPr>
              <a:defRPr sz="3100"/>
            </a:lvl2pPr>
            <a:lvl3pPr>
              <a:defRPr sz="2700"/>
            </a:lvl3pPr>
            <a:lvl4pPr>
              <a:defRPr sz="2300"/>
            </a:lvl4pPr>
            <a:lvl5pPr>
              <a:defRPr sz="2300"/>
            </a:lvl5pPr>
            <a:lvl6pPr>
              <a:defRPr sz="2300"/>
            </a:lvl6pPr>
            <a:lvl7pPr>
              <a:defRPr sz="2300"/>
            </a:lvl7pPr>
            <a:lvl8pPr>
              <a:defRPr sz="2300"/>
            </a:lvl8pPr>
            <a:lvl9pPr>
              <a:defRPr sz="23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Text Placeholder 3"/>
          <p:cNvSpPr>
            <a:spLocks noGrp="1"/>
          </p:cNvSpPr>
          <p:nvPr>
            <p:ph type="body" sz="half" idx="2"/>
          </p:nvPr>
        </p:nvSpPr>
        <p:spPr>
          <a:xfrm>
            <a:off x="609920" y="1913468"/>
            <a:ext cx="4013173" cy="6254751"/>
          </a:xfrm>
          <a:prstGeom prst="rect">
            <a:avLst/>
          </a:prstGeom>
        </p:spPr>
        <p:txBody>
          <a:bodyPr/>
          <a:lstStyle>
            <a:lvl1pPr marL="0" indent="0">
              <a:buNone/>
              <a:defRPr sz="1600"/>
            </a:lvl1pPr>
            <a:lvl2pPr marL="511999" indent="0">
              <a:buNone/>
              <a:defRPr sz="1300"/>
            </a:lvl2pPr>
            <a:lvl3pPr marL="1023999" indent="0">
              <a:buNone/>
              <a:defRPr sz="1100"/>
            </a:lvl3pPr>
            <a:lvl4pPr marL="1535998" indent="0">
              <a:buNone/>
              <a:defRPr sz="1000"/>
            </a:lvl4pPr>
            <a:lvl5pPr marL="2047997" indent="0">
              <a:buNone/>
              <a:defRPr sz="1000"/>
            </a:lvl5pPr>
            <a:lvl6pPr marL="2559997" indent="0">
              <a:buNone/>
              <a:defRPr sz="1000"/>
            </a:lvl6pPr>
            <a:lvl7pPr marL="3071996" indent="0">
              <a:buNone/>
              <a:defRPr sz="1000"/>
            </a:lvl7pPr>
            <a:lvl8pPr marL="3583995" indent="0">
              <a:buNone/>
              <a:defRPr sz="1000"/>
            </a:lvl8pPr>
            <a:lvl9pPr marL="4095994"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pPr>
              <a:defRPr/>
            </a:pPr>
            <a:endParaRPr lang="en-US" altLang="zh-CN"/>
          </a:p>
        </p:txBody>
      </p:sp>
      <p:sp>
        <p:nvSpPr>
          <p:cNvPr id="6" name="Footer Placeholder 5"/>
          <p:cNvSpPr>
            <a:spLocks noGrp="1"/>
          </p:cNvSpPr>
          <p:nvPr>
            <p:ph type="ftr" sz="quarter" idx="11"/>
          </p:nvPr>
        </p:nvSpPr>
        <p:spPr/>
        <p:txBody>
          <a:bodyPr/>
          <a:lstStyle/>
          <a:p>
            <a:pPr>
              <a:defRPr/>
            </a:pPr>
            <a:r>
              <a:rPr lang="zh-CN" altLang="en-US" smtClean="0"/>
              <a:t>课件制作人：谢钧 谢希仁</a:t>
            </a:r>
            <a:endParaRPr lang="zh-CN" altLang="en-US"/>
          </a:p>
        </p:txBody>
      </p:sp>
      <p:sp>
        <p:nvSpPr>
          <p:cNvPr id="7" name="Slide Number Placeholder 6"/>
          <p:cNvSpPr>
            <a:spLocks noGrp="1"/>
          </p:cNvSpPr>
          <p:nvPr>
            <p:ph type="sldNum" sz="quarter" idx="12"/>
          </p:nvPr>
        </p:nvSpPr>
        <p:spPr/>
        <p:txBody>
          <a:bodyPr/>
          <a:lstStyle/>
          <a:p>
            <a:pPr>
              <a:defRPr/>
            </a:pPr>
            <a:fld id="{A557432A-3560-4F30-8FE5-DCB7ED86EFDD}" type="slidenum">
              <a:rPr lang="en-US" altLang="zh-CN" smtClean="0"/>
              <a:pPr>
                <a:defRPr/>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2390962" y="6400801"/>
            <a:ext cx="7319010" cy="755651"/>
          </a:xfrm>
          <a:prstGeom prst="rect">
            <a:avLst/>
          </a:prstGeom>
        </p:spPr>
        <p:txBody>
          <a:bodyPr anchor="b"/>
          <a:lstStyle>
            <a:lvl1pPr algn="l">
              <a:defRPr sz="2300" b="1"/>
            </a:lvl1pPr>
          </a:lstStyle>
          <a:p>
            <a:r>
              <a:rPr lang="zh-CN" altLang="en-US" smtClean="0"/>
              <a:t>单击此处编辑母版标题样式</a:t>
            </a:r>
            <a:endParaRPr lang="en-US"/>
          </a:p>
        </p:txBody>
      </p:sp>
      <p:sp>
        <p:nvSpPr>
          <p:cNvPr id="3" name="Picture Placeholder 2"/>
          <p:cNvSpPr>
            <a:spLocks noGrp="1"/>
          </p:cNvSpPr>
          <p:nvPr>
            <p:ph type="pic" idx="1"/>
          </p:nvPr>
        </p:nvSpPr>
        <p:spPr>
          <a:xfrm>
            <a:off x="2390962" y="817034"/>
            <a:ext cx="7319010" cy="5486400"/>
          </a:xfrm>
          <a:prstGeom prst="rect">
            <a:avLst/>
          </a:prstGeom>
        </p:spPr>
        <p:txBody>
          <a:bodyPr/>
          <a:lstStyle>
            <a:lvl1pPr marL="0" indent="0">
              <a:buNone/>
              <a:defRPr sz="3600"/>
            </a:lvl1pPr>
            <a:lvl2pPr marL="511999" indent="0">
              <a:buNone/>
              <a:defRPr sz="3100"/>
            </a:lvl2pPr>
            <a:lvl3pPr marL="1023999" indent="0">
              <a:buNone/>
              <a:defRPr sz="2700"/>
            </a:lvl3pPr>
            <a:lvl4pPr marL="1535998" indent="0">
              <a:buNone/>
              <a:defRPr sz="2300"/>
            </a:lvl4pPr>
            <a:lvl5pPr marL="2047997" indent="0">
              <a:buNone/>
              <a:defRPr sz="2300"/>
            </a:lvl5pPr>
            <a:lvl6pPr marL="2559997" indent="0">
              <a:buNone/>
              <a:defRPr sz="2300"/>
            </a:lvl6pPr>
            <a:lvl7pPr marL="3071996" indent="0">
              <a:buNone/>
              <a:defRPr sz="2300"/>
            </a:lvl7pPr>
            <a:lvl8pPr marL="3583995" indent="0">
              <a:buNone/>
              <a:defRPr sz="2300"/>
            </a:lvl8pPr>
            <a:lvl9pPr marL="4095994" indent="0">
              <a:buNone/>
              <a:defRPr sz="2300"/>
            </a:lvl9pPr>
          </a:lstStyle>
          <a:p>
            <a:r>
              <a:rPr lang="zh-CN" altLang="en-US" smtClean="0"/>
              <a:t>单击图标添加图片</a:t>
            </a:r>
            <a:endParaRPr lang="en-US"/>
          </a:p>
        </p:txBody>
      </p:sp>
      <p:sp>
        <p:nvSpPr>
          <p:cNvPr id="4" name="Text Placeholder 3"/>
          <p:cNvSpPr>
            <a:spLocks noGrp="1"/>
          </p:cNvSpPr>
          <p:nvPr>
            <p:ph type="body" sz="half" idx="2"/>
          </p:nvPr>
        </p:nvSpPr>
        <p:spPr>
          <a:xfrm>
            <a:off x="2390962" y="7156451"/>
            <a:ext cx="7319010" cy="1073150"/>
          </a:xfrm>
          <a:prstGeom prst="rect">
            <a:avLst/>
          </a:prstGeom>
        </p:spPr>
        <p:txBody>
          <a:bodyPr/>
          <a:lstStyle>
            <a:lvl1pPr marL="0" indent="0">
              <a:buNone/>
              <a:defRPr sz="1600"/>
            </a:lvl1pPr>
            <a:lvl2pPr marL="511999" indent="0">
              <a:buNone/>
              <a:defRPr sz="1300"/>
            </a:lvl2pPr>
            <a:lvl3pPr marL="1023999" indent="0">
              <a:buNone/>
              <a:defRPr sz="1100"/>
            </a:lvl3pPr>
            <a:lvl4pPr marL="1535998" indent="0">
              <a:buNone/>
              <a:defRPr sz="1000"/>
            </a:lvl4pPr>
            <a:lvl5pPr marL="2047997" indent="0">
              <a:buNone/>
              <a:defRPr sz="1000"/>
            </a:lvl5pPr>
            <a:lvl6pPr marL="2559997" indent="0">
              <a:buNone/>
              <a:defRPr sz="1000"/>
            </a:lvl6pPr>
            <a:lvl7pPr marL="3071996" indent="0">
              <a:buNone/>
              <a:defRPr sz="1000"/>
            </a:lvl7pPr>
            <a:lvl8pPr marL="3583995" indent="0">
              <a:buNone/>
              <a:defRPr sz="1000"/>
            </a:lvl8pPr>
            <a:lvl9pPr marL="4095994"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pPr>
              <a:defRPr/>
            </a:pPr>
            <a:endParaRPr lang="en-US" altLang="zh-CN"/>
          </a:p>
        </p:txBody>
      </p:sp>
      <p:sp>
        <p:nvSpPr>
          <p:cNvPr id="6" name="Footer Placeholder 5"/>
          <p:cNvSpPr>
            <a:spLocks noGrp="1"/>
          </p:cNvSpPr>
          <p:nvPr>
            <p:ph type="ftr" sz="quarter" idx="11"/>
          </p:nvPr>
        </p:nvSpPr>
        <p:spPr/>
        <p:txBody>
          <a:bodyPr/>
          <a:lstStyle/>
          <a:p>
            <a:pPr>
              <a:defRPr/>
            </a:pPr>
            <a:r>
              <a:rPr lang="zh-CN" altLang="en-US" smtClean="0"/>
              <a:t>课件制作人：谢钧 谢希仁</a:t>
            </a:r>
            <a:endParaRPr lang="zh-CN" altLang="en-US"/>
          </a:p>
        </p:txBody>
      </p:sp>
      <p:sp>
        <p:nvSpPr>
          <p:cNvPr id="7" name="Slide Number Placeholder 6"/>
          <p:cNvSpPr>
            <a:spLocks noGrp="1"/>
          </p:cNvSpPr>
          <p:nvPr>
            <p:ph type="sldNum" sz="quarter" idx="12"/>
          </p:nvPr>
        </p:nvSpPr>
        <p:spPr/>
        <p:txBody>
          <a:bodyPr/>
          <a:lstStyle/>
          <a:p>
            <a:pPr>
              <a:defRPr/>
            </a:pPr>
            <a:fld id="{481EC9D4-2AD7-4CA4-93F5-48FF3C991023}" type="slidenum">
              <a:rPr lang="en-US" altLang="zh-CN" smtClean="0"/>
              <a:pPr>
                <a:defRPr/>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609917" y="8475135"/>
            <a:ext cx="2846282" cy="486833"/>
          </a:xfrm>
          <a:prstGeom prst="rect">
            <a:avLst/>
          </a:prstGeom>
        </p:spPr>
        <p:txBody>
          <a:bodyPr vert="horz" lIns="102400" tIns="51200" rIns="102400" bIns="51200" rtlCol="0" anchor="ctr"/>
          <a:lstStyle>
            <a:lvl1pPr algn="l">
              <a:defRPr sz="1300">
                <a:solidFill>
                  <a:schemeClr val="tx1">
                    <a:tint val="75000"/>
                  </a:schemeClr>
                </a:solidFill>
              </a:defRPr>
            </a:lvl1pPr>
          </a:lstStyle>
          <a:p>
            <a:pPr>
              <a:defRPr/>
            </a:pPr>
            <a:endParaRPr lang="en-US" altLang="zh-CN"/>
          </a:p>
        </p:txBody>
      </p:sp>
      <p:sp>
        <p:nvSpPr>
          <p:cNvPr id="5" name="Footer Placeholder 4"/>
          <p:cNvSpPr>
            <a:spLocks noGrp="1"/>
          </p:cNvSpPr>
          <p:nvPr>
            <p:ph type="ftr" sz="quarter" idx="3"/>
          </p:nvPr>
        </p:nvSpPr>
        <p:spPr>
          <a:xfrm>
            <a:off x="4167771" y="8475135"/>
            <a:ext cx="3862811" cy="486833"/>
          </a:xfrm>
          <a:prstGeom prst="rect">
            <a:avLst/>
          </a:prstGeom>
        </p:spPr>
        <p:txBody>
          <a:bodyPr vert="horz" lIns="102400" tIns="51200" rIns="102400" bIns="51200" rtlCol="0" anchor="ctr"/>
          <a:lstStyle>
            <a:lvl1pPr algn="ctr">
              <a:defRPr sz="1300">
                <a:solidFill>
                  <a:schemeClr val="tx1">
                    <a:tint val="75000"/>
                  </a:schemeClr>
                </a:solidFill>
              </a:defRPr>
            </a:lvl1pPr>
          </a:lstStyle>
          <a:p>
            <a:pPr>
              <a:defRPr/>
            </a:pPr>
            <a:r>
              <a:rPr lang="zh-CN" altLang="en-US" smtClean="0"/>
              <a:t>课件制作人：谢钧 谢希仁</a:t>
            </a:r>
            <a:endParaRPr lang="zh-CN" altLang="en-US"/>
          </a:p>
        </p:txBody>
      </p:sp>
      <p:sp>
        <p:nvSpPr>
          <p:cNvPr id="6" name="Slide Number Placeholder 5"/>
          <p:cNvSpPr>
            <a:spLocks noGrp="1"/>
          </p:cNvSpPr>
          <p:nvPr>
            <p:ph type="sldNum" sz="quarter" idx="4"/>
          </p:nvPr>
        </p:nvSpPr>
        <p:spPr>
          <a:xfrm>
            <a:off x="8742151" y="8475135"/>
            <a:ext cx="2846282" cy="486833"/>
          </a:xfrm>
          <a:prstGeom prst="rect">
            <a:avLst/>
          </a:prstGeom>
        </p:spPr>
        <p:txBody>
          <a:bodyPr vert="horz" lIns="102400" tIns="51200" rIns="102400" bIns="51200" rtlCol="0" anchor="ctr"/>
          <a:lstStyle>
            <a:lvl1pPr algn="r">
              <a:defRPr sz="1300">
                <a:solidFill>
                  <a:schemeClr val="tx1">
                    <a:tint val="75000"/>
                  </a:schemeClr>
                </a:solidFill>
              </a:defRPr>
            </a:lvl1pPr>
          </a:lstStyle>
          <a:p>
            <a:pPr>
              <a:defRPr/>
            </a:pPr>
            <a:fld id="{46386E1D-0545-475A-8231-DE56768C6FC4}" type="slidenum">
              <a:rPr lang="en-US" altLang="zh-CN" smtClean="0"/>
              <a:pPr>
                <a:defRPr/>
              </a:pPr>
              <a:t>‹#›</a:t>
            </a:fld>
            <a:endParaRPr lang="en-US" altLang="zh-CN"/>
          </a:p>
        </p:txBody>
      </p:sp>
      <p:sp>
        <p:nvSpPr>
          <p:cNvPr id="21" name="Text Placeholder 2"/>
          <p:cNvSpPr>
            <a:spLocks noGrp="1"/>
          </p:cNvSpPr>
          <p:nvPr>
            <p:ph type="body" idx="1"/>
          </p:nvPr>
        </p:nvSpPr>
        <p:spPr>
          <a:xfrm>
            <a:off x="609521" y="1143531"/>
            <a:ext cx="10971373" cy="4999211"/>
          </a:xfrm>
          <a:prstGeom prst="rect">
            <a:avLst/>
          </a:prstGeom>
        </p:spPr>
        <p:txBody>
          <a:bodyPr vert="horz" lIns="102362" tIns="51180" rIns="102362" bIns="5118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24" name="矩形 23"/>
          <p:cNvSpPr/>
          <p:nvPr/>
        </p:nvSpPr>
        <p:spPr>
          <a:xfrm>
            <a:off x="0" y="332579"/>
            <a:ext cx="12198350" cy="431948"/>
          </a:xfrm>
          <a:prstGeom prst="rect">
            <a:avLst/>
          </a:prstGeom>
          <a:solidFill>
            <a:srgbClr val="3A4187"/>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02362" tIns="51180" rIns="102362" bIns="51180" rtlCol="0" anchor="ctr"/>
          <a:lstStyle/>
          <a:p>
            <a:pPr lvl="0" algn="ctr"/>
            <a:endParaRPr lang="zh-CN" altLang="en-US"/>
          </a:p>
        </p:txBody>
      </p:sp>
      <p:sp>
        <p:nvSpPr>
          <p:cNvPr id="25" name="矩形 24"/>
          <p:cNvSpPr/>
          <p:nvPr/>
        </p:nvSpPr>
        <p:spPr>
          <a:xfrm>
            <a:off x="0" y="764528"/>
            <a:ext cx="12198350" cy="71991"/>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76773" tIns="38387" rIns="76773" bIns="38387" rtlCol="0" anchor="ctr"/>
          <a:lstStyle/>
          <a:p>
            <a:pPr algn="ctr"/>
            <a:endParaRPr lang="zh-CN" altLang="en-US"/>
          </a:p>
        </p:txBody>
      </p:sp>
      <p:sp>
        <p:nvSpPr>
          <p:cNvPr id="26" name="椭圆 25"/>
          <p:cNvSpPr/>
          <p:nvPr/>
        </p:nvSpPr>
        <p:spPr>
          <a:xfrm>
            <a:off x="11280777" y="330032"/>
            <a:ext cx="485233" cy="485121"/>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76773" tIns="38387" rIns="76773" bIns="38387" rtlCol="0" anchor="ctr"/>
          <a:lstStyle/>
          <a:p>
            <a:pPr algn="ctr"/>
            <a:endParaRPr lang="zh-CN" altLang="en-US" b="0" dirty="0">
              <a:latin typeface="微软雅黑" pitchFamily="34" charset="-122"/>
              <a:ea typeface="微软雅黑" pitchFamily="34" charset="-122"/>
            </a:endParaRPr>
          </a:p>
        </p:txBody>
      </p:sp>
      <p:sp>
        <p:nvSpPr>
          <p:cNvPr id="27" name="TextBox 15"/>
          <p:cNvSpPr txBox="1"/>
          <p:nvPr/>
        </p:nvSpPr>
        <p:spPr>
          <a:xfrm>
            <a:off x="11283363" y="441991"/>
            <a:ext cx="483393" cy="200055"/>
          </a:xfrm>
          <a:prstGeom prst="rect">
            <a:avLst/>
          </a:prstGeom>
          <a:noFill/>
        </p:spPr>
        <p:txBody>
          <a:bodyPr wrap="square" lIns="0" tIns="0" rIns="0" bIns="0" rtlCol="0">
            <a:spAutoFit/>
          </a:bodyPr>
          <a:lstStyle/>
          <a:p>
            <a:pPr algn="ctr"/>
            <a:fld id="{2EEF1883-7A0E-4F66-9932-E581691AD397}" type="slidenum">
              <a:rPr lang="zh-CN" altLang="en-US" sz="130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pPr algn="ctr"/>
              <a:t>‹#›</a:t>
            </a:fld>
            <a:r>
              <a:rPr lang="zh-CN" altLang="en-US" sz="1300" dirty="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 </a:t>
            </a:r>
            <a:endParaRPr lang="zh-CN" altLang="en-US" sz="1300" b="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29" name="矩形 28"/>
          <p:cNvSpPr/>
          <p:nvPr/>
        </p:nvSpPr>
        <p:spPr>
          <a:xfrm>
            <a:off x="7927976" y="332579"/>
            <a:ext cx="2819400" cy="431948"/>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76773" tIns="38387" rIns="76773" bIns="38387" rtlCol="0" anchor="ctr"/>
          <a:lstStyle/>
          <a:p>
            <a:pPr algn="ctr"/>
            <a:r>
              <a:rPr lang="zh-CN" altLang="en-US" sz="1500" b="0" dirty="0" smtClean="0">
                <a:latin typeface="微软雅黑" pitchFamily="34" charset="-122"/>
                <a:ea typeface="微软雅黑" pitchFamily="34" charset="-122"/>
              </a:rPr>
              <a:t>第 </a:t>
            </a:r>
            <a:r>
              <a:rPr lang="en-US" altLang="zh-CN" sz="1500" b="0" dirty="0" smtClean="0">
                <a:latin typeface="微软雅黑" pitchFamily="34" charset="-122"/>
                <a:ea typeface="微软雅黑" pitchFamily="34" charset="-122"/>
              </a:rPr>
              <a:t>2 </a:t>
            </a:r>
            <a:r>
              <a:rPr lang="zh-CN" altLang="en-US" sz="1500" b="0" dirty="0" smtClean="0">
                <a:latin typeface="微软雅黑" pitchFamily="34" charset="-122"/>
                <a:ea typeface="微软雅黑" pitchFamily="34" charset="-122"/>
              </a:rPr>
              <a:t>章   物理层</a:t>
            </a:r>
          </a:p>
        </p:txBody>
      </p:sp>
      <p:sp>
        <p:nvSpPr>
          <p:cNvPr id="20" name="Title Placeholder 1"/>
          <p:cNvSpPr>
            <a:spLocks noGrp="1"/>
          </p:cNvSpPr>
          <p:nvPr>
            <p:ph type="title"/>
          </p:nvPr>
        </p:nvSpPr>
        <p:spPr>
          <a:xfrm>
            <a:off x="772943" y="362751"/>
            <a:ext cx="5305686" cy="399867"/>
          </a:xfrm>
          <a:prstGeom prst="rect">
            <a:avLst/>
          </a:prstGeom>
        </p:spPr>
        <p:txBody>
          <a:bodyPr vert="horz" lIns="102362" tIns="51180" rIns="102362" bIns="51180" rtlCol="0" anchor="ctr">
            <a:noAutofit/>
          </a:bodyPr>
          <a:lstStyle/>
          <a:p>
            <a:r>
              <a:rPr lang="zh-CN" altLang="en-US" smtClean="0"/>
              <a:t>单击此处编辑母版标题样式</a:t>
            </a:r>
            <a:endParaRPr lang="en-US" dirty="0"/>
          </a:p>
        </p:txBody>
      </p:sp>
      <p:sp>
        <p:nvSpPr>
          <p:cNvPr id="40" name="等腰三角形 39">
            <a:hlinkClick r:id="" action="ppaction://hlinkshowjump?jump=previousslide"/>
          </p:cNvPr>
          <p:cNvSpPr/>
          <p:nvPr/>
        </p:nvSpPr>
        <p:spPr>
          <a:xfrm rot="5400000" flipH="1">
            <a:off x="385429" y="517643"/>
            <a:ext cx="98640" cy="101149"/>
          </a:xfrm>
          <a:prstGeom prst="triangle">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02362" tIns="51180" rIns="102362" bIns="51180"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2000"/>
          </a:p>
        </p:txBody>
      </p:sp>
      <p:sp>
        <p:nvSpPr>
          <p:cNvPr id="41" name="等腰三角形 40">
            <a:hlinkClick r:id="" action="ppaction://hlinkshowjump?jump=previousslide"/>
          </p:cNvPr>
          <p:cNvSpPr/>
          <p:nvPr/>
        </p:nvSpPr>
        <p:spPr>
          <a:xfrm rot="5400000" flipH="1">
            <a:off x="525128" y="517643"/>
            <a:ext cx="98640" cy="101149"/>
          </a:xfrm>
          <a:prstGeom prst="triangle">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02362" tIns="51180" rIns="102362" bIns="51180"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2000"/>
          </a:p>
        </p:txBody>
      </p:sp>
      <p:sp>
        <p:nvSpPr>
          <p:cNvPr id="42" name="等腰三角形 41">
            <a:hlinkClick r:id="" action="ppaction://hlinkshowjump?jump=previousslide"/>
          </p:cNvPr>
          <p:cNvSpPr/>
          <p:nvPr/>
        </p:nvSpPr>
        <p:spPr>
          <a:xfrm rot="5400000" flipH="1">
            <a:off x="658479" y="517643"/>
            <a:ext cx="98640" cy="101149"/>
          </a:xfrm>
          <a:prstGeom prst="triangle">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02362" tIns="51180" rIns="102362" bIns="51180"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2000"/>
          </a:p>
        </p:txBody>
      </p:sp>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timing>
    <p:tnLst>
      <p:par>
        <p:cTn id="1" dur="indefinite" restart="never" nodeType="tmRoot"/>
      </p:par>
    </p:tnLst>
  </p:timing>
  <p:hf sldNum="0" hdr="0" dt="0"/>
  <p:txStyles>
    <p:titleStyle>
      <a:lvl1pPr algn="l" defTabSz="1023999" rtl="0" eaLnBrk="1" latinLnBrk="0" hangingPunct="1">
        <a:spcBef>
          <a:spcPct val="0"/>
        </a:spcBef>
        <a:buNone/>
        <a:defRPr sz="1800" kern="1200">
          <a:solidFill>
            <a:schemeClr val="bg1"/>
          </a:solidFill>
          <a:latin typeface="+mj-lt"/>
          <a:ea typeface="+mj-ea"/>
          <a:cs typeface="+mj-cs"/>
        </a:defRPr>
      </a:lvl1pPr>
    </p:titleStyle>
    <p:bodyStyle>
      <a:lvl1pPr marL="383999" indent="-383999" algn="l" defTabSz="1023999" rtl="0" eaLnBrk="1" latinLnBrk="0" hangingPunct="1">
        <a:spcBef>
          <a:spcPct val="20000"/>
        </a:spcBef>
        <a:buSzPct val="80000"/>
        <a:buFont typeface="Wingdings" pitchFamily="2" charset="2"/>
        <a:buChar char="l"/>
        <a:defRPr sz="1700" kern="1200">
          <a:solidFill>
            <a:schemeClr val="tx1">
              <a:lumMod val="75000"/>
              <a:lumOff val="25000"/>
            </a:schemeClr>
          </a:solidFill>
          <a:latin typeface="+mn-lt"/>
          <a:ea typeface="+mn-ea"/>
          <a:cs typeface="+mn-cs"/>
        </a:defRPr>
      </a:lvl1pPr>
      <a:lvl2pPr marL="831999" indent="-319999" algn="l" defTabSz="1023999" rtl="0" eaLnBrk="1" latinLnBrk="0" hangingPunct="1">
        <a:spcBef>
          <a:spcPct val="20000"/>
        </a:spcBef>
        <a:buFont typeface="Arial" pitchFamily="34" charset="0"/>
        <a:buChar char="–"/>
        <a:defRPr sz="1500" kern="1200">
          <a:solidFill>
            <a:schemeClr val="tx1">
              <a:lumMod val="75000"/>
              <a:lumOff val="25000"/>
            </a:schemeClr>
          </a:solidFill>
          <a:latin typeface="+mn-lt"/>
          <a:ea typeface="+mn-ea"/>
          <a:cs typeface="+mn-cs"/>
        </a:defRPr>
      </a:lvl2pPr>
      <a:lvl3pPr marL="1279998" indent="-256000" algn="l" defTabSz="1023999" rtl="0" eaLnBrk="1" latinLnBrk="0" hangingPunct="1">
        <a:spcBef>
          <a:spcPct val="20000"/>
        </a:spcBef>
        <a:buFont typeface="Arial" pitchFamily="34" charset="0"/>
        <a:buChar char="•"/>
        <a:defRPr sz="1500" kern="1200">
          <a:solidFill>
            <a:schemeClr val="tx1"/>
          </a:solidFill>
          <a:latin typeface="+mn-lt"/>
          <a:ea typeface="+mn-ea"/>
          <a:cs typeface="+mn-cs"/>
        </a:defRPr>
      </a:lvl3pPr>
      <a:lvl4pPr marL="1791998" indent="-256000" algn="l" defTabSz="1023999" rtl="0" eaLnBrk="1" latinLnBrk="0" hangingPunct="1">
        <a:spcBef>
          <a:spcPct val="20000"/>
        </a:spcBef>
        <a:buFont typeface="Arial" pitchFamily="34" charset="0"/>
        <a:buChar char="–"/>
        <a:defRPr sz="1500" kern="1200">
          <a:solidFill>
            <a:schemeClr val="tx1"/>
          </a:solidFill>
          <a:latin typeface="+mn-lt"/>
          <a:ea typeface="+mn-ea"/>
          <a:cs typeface="+mn-cs"/>
        </a:defRPr>
      </a:lvl4pPr>
      <a:lvl5pPr marL="2303997" indent="-256000" algn="l" defTabSz="1023999" rtl="0" eaLnBrk="1" latinLnBrk="0" hangingPunct="1">
        <a:spcBef>
          <a:spcPct val="20000"/>
        </a:spcBef>
        <a:buFont typeface="Arial" pitchFamily="34" charset="0"/>
        <a:buChar char="»"/>
        <a:defRPr sz="1500" kern="1200">
          <a:solidFill>
            <a:schemeClr val="tx1"/>
          </a:solidFill>
          <a:latin typeface="+mn-lt"/>
          <a:ea typeface="+mn-ea"/>
          <a:cs typeface="+mn-cs"/>
        </a:defRPr>
      </a:lvl5pPr>
      <a:lvl6pPr marL="2815996" indent="-256000" algn="l" defTabSz="1023999" rtl="0" eaLnBrk="1" latinLnBrk="0" hangingPunct="1">
        <a:spcBef>
          <a:spcPct val="20000"/>
        </a:spcBef>
        <a:buFont typeface="Arial" pitchFamily="34" charset="0"/>
        <a:buChar char="•"/>
        <a:defRPr sz="2300" kern="1200">
          <a:solidFill>
            <a:schemeClr val="tx1"/>
          </a:solidFill>
          <a:latin typeface="+mn-lt"/>
          <a:ea typeface="+mn-ea"/>
          <a:cs typeface="+mn-cs"/>
        </a:defRPr>
      </a:lvl6pPr>
      <a:lvl7pPr marL="3327996" indent="-256000" algn="l" defTabSz="1023999" rtl="0" eaLnBrk="1" latinLnBrk="0" hangingPunct="1">
        <a:spcBef>
          <a:spcPct val="20000"/>
        </a:spcBef>
        <a:buFont typeface="Arial" pitchFamily="34" charset="0"/>
        <a:buChar char="•"/>
        <a:defRPr sz="2300" kern="1200">
          <a:solidFill>
            <a:schemeClr val="tx1"/>
          </a:solidFill>
          <a:latin typeface="+mn-lt"/>
          <a:ea typeface="+mn-ea"/>
          <a:cs typeface="+mn-cs"/>
        </a:defRPr>
      </a:lvl7pPr>
      <a:lvl8pPr marL="3839995" indent="-256000" algn="l" defTabSz="1023999" rtl="0" eaLnBrk="1" latinLnBrk="0" hangingPunct="1">
        <a:spcBef>
          <a:spcPct val="20000"/>
        </a:spcBef>
        <a:buFont typeface="Arial" pitchFamily="34" charset="0"/>
        <a:buChar char="•"/>
        <a:defRPr sz="2300" kern="1200">
          <a:solidFill>
            <a:schemeClr val="tx1"/>
          </a:solidFill>
          <a:latin typeface="+mn-lt"/>
          <a:ea typeface="+mn-ea"/>
          <a:cs typeface="+mn-cs"/>
        </a:defRPr>
      </a:lvl8pPr>
      <a:lvl9pPr marL="4351994" indent="-256000" algn="l" defTabSz="1023999" rtl="0" eaLnBrk="1" latinLnBrk="0" hangingPunct="1">
        <a:spcBef>
          <a:spcPct val="20000"/>
        </a:spcBef>
        <a:buFont typeface="Arial" pitchFamily="34" charset="0"/>
        <a:buChar char="•"/>
        <a:defRPr sz="2300" kern="1200">
          <a:solidFill>
            <a:schemeClr val="tx1"/>
          </a:solidFill>
          <a:latin typeface="+mn-lt"/>
          <a:ea typeface="+mn-ea"/>
          <a:cs typeface="+mn-cs"/>
        </a:defRPr>
      </a:lvl9pPr>
    </p:bodyStyle>
    <p:otherStyle>
      <a:defPPr>
        <a:defRPr lang="en-US"/>
      </a:defPPr>
      <a:lvl1pPr marL="0" algn="l" defTabSz="1023999" rtl="0" eaLnBrk="1" latinLnBrk="0" hangingPunct="1">
        <a:defRPr sz="2000" kern="1200">
          <a:solidFill>
            <a:schemeClr val="tx1"/>
          </a:solidFill>
          <a:latin typeface="+mn-lt"/>
          <a:ea typeface="+mn-ea"/>
          <a:cs typeface="+mn-cs"/>
        </a:defRPr>
      </a:lvl1pPr>
      <a:lvl2pPr marL="511999" algn="l" defTabSz="1023999" rtl="0" eaLnBrk="1" latinLnBrk="0" hangingPunct="1">
        <a:defRPr sz="2000" kern="1200">
          <a:solidFill>
            <a:schemeClr val="tx1"/>
          </a:solidFill>
          <a:latin typeface="+mn-lt"/>
          <a:ea typeface="+mn-ea"/>
          <a:cs typeface="+mn-cs"/>
        </a:defRPr>
      </a:lvl2pPr>
      <a:lvl3pPr marL="1023999" algn="l" defTabSz="1023999" rtl="0" eaLnBrk="1" latinLnBrk="0" hangingPunct="1">
        <a:defRPr sz="2000" kern="1200">
          <a:solidFill>
            <a:schemeClr val="tx1"/>
          </a:solidFill>
          <a:latin typeface="+mn-lt"/>
          <a:ea typeface="+mn-ea"/>
          <a:cs typeface="+mn-cs"/>
        </a:defRPr>
      </a:lvl3pPr>
      <a:lvl4pPr marL="1535998" algn="l" defTabSz="1023999" rtl="0" eaLnBrk="1" latinLnBrk="0" hangingPunct="1">
        <a:defRPr sz="2000" kern="1200">
          <a:solidFill>
            <a:schemeClr val="tx1"/>
          </a:solidFill>
          <a:latin typeface="+mn-lt"/>
          <a:ea typeface="+mn-ea"/>
          <a:cs typeface="+mn-cs"/>
        </a:defRPr>
      </a:lvl4pPr>
      <a:lvl5pPr marL="2047997" algn="l" defTabSz="1023999" rtl="0" eaLnBrk="1" latinLnBrk="0" hangingPunct="1">
        <a:defRPr sz="2000" kern="1200">
          <a:solidFill>
            <a:schemeClr val="tx1"/>
          </a:solidFill>
          <a:latin typeface="+mn-lt"/>
          <a:ea typeface="+mn-ea"/>
          <a:cs typeface="+mn-cs"/>
        </a:defRPr>
      </a:lvl5pPr>
      <a:lvl6pPr marL="2559997" algn="l" defTabSz="1023999" rtl="0" eaLnBrk="1" latinLnBrk="0" hangingPunct="1">
        <a:defRPr sz="2000" kern="1200">
          <a:solidFill>
            <a:schemeClr val="tx1"/>
          </a:solidFill>
          <a:latin typeface="+mn-lt"/>
          <a:ea typeface="+mn-ea"/>
          <a:cs typeface="+mn-cs"/>
        </a:defRPr>
      </a:lvl6pPr>
      <a:lvl7pPr marL="3071996" algn="l" defTabSz="1023999" rtl="0" eaLnBrk="1" latinLnBrk="0" hangingPunct="1">
        <a:defRPr sz="2000" kern="1200">
          <a:solidFill>
            <a:schemeClr val="tx1"/>
          </a:solidFill>
          <a:latin typeface="+mn-lt"/>
          <a:ea typeface="+mn-ea"/>
          <a:cs typeface="+mn-cs"/>
        </a:defRPr>
      </a:lvl7pPr>
      <a:lvl8pPr marL="3583995" algn="l" defTabSz="1023999" rtl="0" eaLnBrk="1" latinLnBrk="0" hangingPunct="1">
        <a:defRPr sz="2000" kern="1200">
          <a:solidFill>
            <a:schemeClr val="tx1"/>
          </a:solidFill>
          <a:latin typeface="+mn-lt"/>
          <a:ea typeface="+mn-ea"/>
          <a:cs typeface="+mn-cs"/>
        </a:defRPr>
      </a:lvl8pPr>
      <a:lvl9pPr marL="4095994" algn="l" defTabSz="1023999" rtl="0" eaLnBrk="1" latinLnBrk="0" hangingPunct="1">
        <a:defRPr sz="2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8.wmf"/></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9.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0.wmf"/></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11.wmf"/><Relationship Id="rId7" Type="http://schemas.openxmlformats.org/officeDocument/2006/relationships/image" Target="../media/image15.wmf"/><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4.wmf"/><Relationship Id="rId5" Type="http://schemas.openxmlformats.org/officeDocument/2006/relationships/image" Target="../media/image13.wmf"/><Relationship Id="rId4" Type="http://schemas.openxmlformats.org/officeDocument/2006/relationships/image" Target="../media/image12.wmf"/></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comments" Target="../comments/comment1.xml"/><Relationship Id="rId4" Type="http://schemas.openxmlformats.org/officeDocument/2006/relationships/image" Target="../media/image15.wmf"/></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3.xml"/><Relationship Id="rId1" Type="http://schemas.openxmlformats.org/officeDocument/2006/relationships/vmlDrawing" Target="../drawings/vmlDrawing1.vml"/><Relationship Id="rId4" Type="http://schemas.openxmlformats.org/officeDocument/2006/relationships/image" Target="../media/image3.e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8350" cy="6858000"/>
          </a:xfrm>
          <a:prstGeom prst="rect">
            <a:avLst/>
          </a:prstGeom>
        </p:spPr>
      </p:pic>
      <p:sp>
        <p:nvSpPr>
          <p:cNvPr id="17" name="TextBox 16"/>
          <p:cNvSpPr txBox="1"/>
          <p:nvPr/>
        </p:nvSpPr>
        <p:spPr>
          <a:xfrm>
            <a:off x="3901097" y="2310023"/>
            <a:ext cx="4560279" cy="492371"/>
          </a:xfrm>
          <a:prstGeom prst="rect">
            <a:avLst/>
          </a:prstGeom>
          <a:noFill/>
        </p:spPr>
        <p:txBody>
          <a:bodyPr wrap="square" lIns="121963" tIns="60981" rIns="121963" bIns="60981" rtlCol="0">
            <a:spAutoFit/>
          </a:bodyPr>
          <a:lstStyle/>
          <a:p>
            <a:r>
              <a:rPr lang="en-US" altLang="zh-CN" dirty="0" smtClean="0">
                <a:solidFill>
                  <a:schemeClr val="bg1"/>
                </a:solidFill>
                <a:latin typeface="+mn-ea"/>
                <a:ea typeface="+mn-ea"/>
              </a:rPr>
              <a:t>《</a:t>
            </a:r>
            <a:r>
              <a:rPr lang="zh-CN" altLang="en-US" dirty="0">
                <a:solidFill>
                  <a:schemeClr val="bg1"/>
                </a:solidFill>
                <a:latin typeface="+mn-ea"/>
                <a:ea typeface="+mn-ea"/>
              </a:rPr>
              <a:t>计算机网络教程（第 </a:t>
            </a:r>
            <a:r>
              <a:rPr lang="en-US" altLang="zh-CN" dirty="0" smtClean="0">
                <a:solidFill>
                  <a:schemeClr val="bg1"/>
                </a:solidFill>
                <a:latin typeface="+mn-ea"/>
                <a:ea typeface="+mn-ea"/>
              </a:rPr>
              <a:t>5 </a:t>
            </a:r>
            <a:r>
              <a:rPr lang="zh-CN" altLang="en-US" dirty="0">
                <a:solidFill>
                  <a:schemeClr val="bg1"/>
                </a:solidFill>
                <a:latin typeface="+mn-ea"/>
                <a:ea typeface="+mn-ea"/>
              </a:rPr>
              <a:t>版）</a:t>
            </a:r>
            <a:r>
              <a:rPr lang="en-US" altLang="zh-CN" dirty="0" smtClean="0">
                <a:solidFill>
                  <a:schemeClr val="bg1"/>
                </a:solidFill>
                <a:latin typeface="+mn-ea"/>
                <a:ea typeface="+mn-ea"/>
              </a:rPr>
              <a:t>》</a:t>
            </a:r>
            <a:endParaRPr lang="zh-CN" altLang="en-US" dirty="0">
              <a:solidFill>
                <a:schemeClr val="bg1"/>
              </a:solidFill>
              <a:latin typeface="+mn-ea"/>
              <a:ea typeface="+mn-ea"/>
            </a:endParaRPr>
          </a:p>
        </p:txBody>
      </p:sp>
      <p:sp>
        <p:nvSpPr>
          <p:cNvPr id="18" name="TextBox 17"/>
          <p:cNvSpPr txBox="1"/>
          <p:nvPr/>
        </p:nvSpPr>
        <p:spPr>
          <a:xfrm>
            <a:off x="4117975" y="1116396"/>
            <a:ext cx="2076056" cy="861617"/>
          </a:xfrm>
          <a:prstGeom prst="rect">
            <a:avLst/>
          </a:prstGeom>
          <a:solidFill>
            <a:srgbClr val="28A7E1"/>
          </a:solidFill>
        </p:spPr>
        <p:txBody>
          <a:bodyPr wrap="square" lIns="121963" tIns="60981" rIns="121963" bIns="60981" rtlCol="0">
            <a:spAutoFit/>
          </a:bodyPr>
          <a:lstStyle/>
          <a:p>
            <a:r>
              <a:rPr lang="zh-CN" altLang="en-US" sz="4800" dirty="0" smtClean="0">
                <a:solidFill>
                  <a:schemeClr val="bg1"/>
                </a:solidFill>
                <a:latin typeface="黑体" panose="02010609060101010101" pitchFamily="49" charset="-122"/>
                <a:ea typeface="黑体" panose="02010609060101010101" pitchFamily="49" charset="-122"/>
              </a:rPr>
              <a:t>第二章 </a:t>
            </a:r>
            <a:endParaRPr lang="zh-CN" altLang="en-US" sz="4800" dirty="0">
              <a:solidFill>
                <a:schemeClr val="bg1"/>
              </a:solidFill>
              <a:latin typeface="黑体" panose="02010609060101010101" pitchFamily="49" charset="-122"/>
              <a:ea typeface="黑体" panose="02010609060101010101" pitchFamily="49" charset="-122"/>
            </a:endParaRPr>
          </a:p>
        </p:txBody>
      </p:sp>
      <p:sp>
        <p:nvSpPr>
          <p:cNvPr id="19" name="TextBox 18"/>
          <p:cNvSpPr txBox="1"/>
          <p:nvPr/>
        </p:nvSpPr>
        <p:spPr>
          <a:xfrm>
            <a:off x="6254537" y="1368572"/>
            <a:ext cx="1946669" cy="615453"/>
          </a:xfrm>
          <a:prstGeom prst="rect">
            <a:avLst/>
          </a:prstGeom>
          <a:noFill/>
        </p:spPr>
        <p:txBody>
          <a:bodyPr wrap="square" lIns="121963" tIns="60981" rIns="121963" bIns="60981" rtlCol="0">
            <a:spAutoFit/>
          </a:bodyPr>
          <a:lstStyle/>
          <a:p>
            <a:r>
              <a:rPr lang="zh-CN" altLang="en-US" sz="3200" dirty="0" smtClean="0">
                <a:solidFill>
                  <a:schemeClr val="bg1"/>
                </a:solidFill>
                <a:latin typeface="黑体" pitchFamily="49" charset="-122"/>
                <a:ea typeface="黑体" pitchFamily="49" charset="-122"/>
              </a:rPr>
              <a:t>物 理 层</a:t>
            </a:r>
            <a:endParaRPr lang="zh-CN" altLang="en-US" sz="3200" dirty="0">
              <a:solidFill>
                <a:schemeClr val="bg1"/>
              </a:solidFill>
              <a:latin typeface="黑体" pitchFamily="49" charset="-122"/>
              <a:ea typeface="黑体" pitchFamily="49" charset="-122"/>
            </a:endParaRPr>
          </a:p>
        </p:txBody>
      </p:sp>
      <p:sp>
        <p:nvSpPr>
          <p:cNvPr id="20" name="TextBox 19"/>
          <p:cNvSpPr txBox="1"/>
          <p:nvPr/>
        </p:nvSpPr>
        <p:spPr>
          <a:xfrm>
            <a:off x="4521135" y="3518350"/>
            <a:ext cx="3548170" cy="492443"/>
          </a:xfrm>
          <a:prstGeom prst="rect">
            <a:avLst/>
          </a:prstGeom>
          <a:noFill/>
        </p:spPr>
        <p:txBody>
          <a:bodyPr wrap="square" lIns="121963" tIns="60981" rIns="121963" bIns="60981" rtlCol="0">
            <a:spAutoFit/>
          </a:bodyPr>
          <a:lstStyle/>
          <a:p>
            <a:r>
              <a:rPr lang="zh-CN" altLang="en-US" dirty="0" smtClean="0">
                <a:solidFill>
                  <a:srgbClr val="00B0F0"/>
                </a:solidFill>
                <a:latin typeface="+mn-ea"/>
                <a:ea typeface="+mn-ea"/>
              </a:rPr>
              <a:t>人民邮电出版社</a:t>
            </a:r>
            <a:endParaRPr lang="zh-CN" altLang="en-US" dirty="0">
              <a:solidFill>
                <a:srgbClr val="00B0F0"/>
              </a:solidFill>
              <a:latin typeface="+mn-ea"/>
              <a:ea typeface="+mn-ea"/>
            </a:endParaRPr>
          </a:p>
        </p:txBody>
      </p:sp>
      <p:sp>
        <p:nvSpPr>
          <p:cNvPr id="22" name="矩形 21"/>
          <p:cNvSpPr/>
          <p:nvPr/>
        </p:nvSpPr>
        <p:spPr>
          <a:xfrm>
            <a:off x="2258147" y="2209801"/>
            <a:ext cx="7682056" cy="60959"/>
          </a:xfrm>
          <a:prstGeom prst="rect">
            <a:avLst/>
          </a:prstGeom>
          <a:gradFill flip="none" rotWithShape="1">
            <a:gsLst>
              <a:gs pos="0">
                <a:srgbClr val="28A7E1"/>
              </a:gs>
              <a:gs pos="50000">
                <a:schemeClr val="accent1">
                  <a:tint val="44500"/>
                  <a:satMod val="160000"/>
                </a:schemeClr>
              </a:gs>
              <a:gs pos="100000">
                <a:srgbClr val="28A7E1"/>
              </a:gs>
            </a:gsLst>
            <a:lin ang="5400000" scaled="0"/>
            <a:tileRect/>
          </a:gradFill>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spcCol="0" rtlCol="0" anchor="ctr"/>
          <a:lstStyle/>
          <a:p>
            <a:pPr algn="ctr"/>
            <a:endParaRPr lang="zh-CN" altLang="en-US"/>
          </a:p>
        </p:txBody>
      </p:sp>
      <p:sp>
        <p:nvSpPr>
          <p:cNvPr id="26" name="矩形 25"/>
          <p:cNvSpPr/>
          <p:nvPr/>
        </p:nvSpPr>
        <p:spPr>
          <a:xfrm>
            <a:off x="2258147" y="4024088"/>
            <a:ext cx="7682056" cy="60959"/>
          </a:xfrm>
          <a:prstGeom prst="rect">
            <a:avLst/>
          </a:prstGeom>
          <a:gradFill flip="none" rotWithShape="1">
            <a:gsLst>
              <a:gs pos="0">
                <a:srgbClr val="28A7E1"/>
              </a:gs>
              <a:gs pos="50000">
                <a:schemeClr val="accent1">
                  <a:tint val="44500"/>
                  <a:satMod val="160000"/>
                </a:schemeClr>
              </a:gs>
              <a:gs pos="100000">
                <a:srgbClr val="28A7E1"/>
              </a:gs>
            </a:gsLst>
            <a:lin ang="5400000" scaled="0"/>
            <a:tileRect/>
          </a:gradFill>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spcCol="0" rtlCol="0" anchor="ctr"/>
          <a:lstStyle/>
          <a:p>
            <a:pPr algn="ctr"/>
            <a:endParaRPr lang="zh-CN" altLang="en-US"/>
          </a:p>
        </p:txBody>
      </p:sp>
      <p:sp>
        <p:nvSpPr>
          <p:cNvPr id="10" name="TextBox 9"/>
          <p:cNvSpPr txBox="1"/>
          <p:nvPr/>
        </p:nvSpPr>
        <p:spPr>
          <a:xfrm>
            <a:off x="5794375" y="2860447"/>
            <a:ext cx="3200400" cy="492371"/>
          </a:xfrm>
          <a:prstGeom prst="rect">
            <a:avLst/>
          </a:prstGeom>
          <a:noFill/>
        </p:spPr>
        <p:txBody>
          <a:bodyPr wrap="square" lIns="121963" tIns="60981" rIns="121963" bIns="60981" rtlCol="0">
            <a:spAutoFit/>
          </a:bodyPr>
          <a:lstStyle/>
          <a:p>
            <a:r>
              <a:rPr lang="en-US" altLang="zh-CN" dirty="0">
                <a:solidFill>
                  <a:schemeClr val="bg1"/>
                </a:solidFill>
                <a:latin typeface="+mn-lt"/>
              </a:rPr>
              <a:t> </a:t>
            </a:r>
            <a:r>
              <a:rPr lang="en-US" altLang="zh-CN" sz="1800" dirty="0">
                <a:solidFill>
                  <a:schemeClr val="bg1">
                    <a:lumMod val="85000"/>
                  </a:schemeClr>
                </a:solidFill>
                <a:latin typeface="+mn-lt"/>
              </a:rPr>
              <a:t>Computer Network Tutorial </a:t>
            </a:r>
            <a:endParaRPr lang="zh-CN" altLang="en-US" sz="1800" dirty="0">
              <a:solidFill>
                <a:schemeClr val="bg1">
                  <a:lumMod val="85000"/>
                </a:schemeClr>
              </a:solidFill>
              <a:latin typeface="+mn-lt"/>
            </a:endParaRPr>
          </a:p>
        </p:txBody>
      </p:sp>
      <p:sp>
        <p:nvSpPr>
          <p:cNvPr id="11" name="TextBox 10"/>
          <p:cNvSpPr txBox="1"/>
          <p:nvPr/>
        </p:nvSpPr>
        <p:spPr>
          <a:xfrm>
            <a:off x="3127375" y="2884181"/>
            <a:ext cx="2818260" cy="461600"/>
          </a:xfrm>
          <a:prstGeom prst="rect">
            <a:avLst/>
          </a:prstGeom>
          <a:noFill/>
        </p:spPr>
        <p:txBody>
          <a:bodyPr wrap="square" lIns="121963" tIns="60981" rIns="121963" bIns="60981" rtlCol="0">
            <a:spAutoFit/>
          </a:bodyPr>
          <a:lstStyle/>
          <a:p>
            <a:r>
              <a:rPr lang="zh-CN" altLang="en-US" sz="2200" dirty="0">
                <a:solidFill>
                  <a:schemeClr val="bg1">
                    <a:lumMod val="85000"/>
                  </a:schemeClr>
                </a:solidFill>
                <a:latin typeface="+mn-ea"/>
                <a:ea typeface="+mn-ea"/>
              </a:rPr>
              <a:t>谢钧  谢希仁  编著</a:t>
            </a:r>
          </a:p>
        </p:txBody>
      </p:sp>
      <p:sp>
        <p:nvSpPr>
          <p:cNvPr id="2" name="矩形 1"/>
          <p:cNvSpPr/>
          <p:nvPr/>
        </p:nvSpPr>
        <p:spPr>
          <a:xfrm>
            <a:off x="5748657" y="2974826"/>
            <a:ext cx="45719" cy="32164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3608568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矩形 29"/>
          <p:cNvSpPr/>
          <p:nvPr/>
        </p:nvSpPr>
        <p:spPr>
          <a:xfrm>
            <a:off x="0" y="2210082"/>
            <a:ext cx="12198350" cy="464791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p:cNvSpPr/>
          <p:nvPr/>
        </p:nvSpPr>
        <p:spPr>
          <a:xfrm>
            <a:off x="-19050" y="2200559"/>
            <a:ext cx="12217400" cy="57057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895351" y="5293881"/>
            <a:ext cx="1755775" cy="501534"/>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27" name="矩形 26"/>
          <p:cNvSpPr/>
          <p:nvPr/>
        </p:nvSpPr>
        <p:spPr>
          <a:xfrm>
            <a:off x="895351" y="3165537"/>
            <a:ext cx="1755775" cy="501534"/>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2" name="标题 1"/>
          <p:cNvSpPr>
            <a:spLocks noGrp="1"/>
          </p:cNvSpPr>
          <p:nvPr>
            <p:ph type="title"/>
          </p:nvPr>
        </p:nvSpPr>
        <p:spPr/>
        <p:txBody>
          <a:bodyPr/>
          <a:lstStyle/>
          <a:p>
            <a:r>
              <a:rPr lang="en-US" altLang="zh-CN" dirty="0"/>
              <a:t>2.2.3  </a:t>
            </a:r>
            <a:r>
              <a:rPr lang="zh-CN" altLang="en-US" dirty="0"/>
              <a:t>信道的极限容量</a:t>
            </a:r>
          </a:p>
        </p:txBody>
      </p:sp>
      <p:sp>
        <p:nvSpPr>
          <p:cNvPr id="3" name="内容占位符 2"/>
          <p:cNvSpPr>
            <a:spLocks noGrp="1"/>
          </p:cNvSpPr>
          <p:nvPr>
            <p:ph idx="1"/>
          </p:nvPr>
        </p:nvSpPr>
        <p:spPr>
          <a:xfrm>
            <a:off x="609919" y="1067347"/>
            <a:ext cx="10978515" cy="990371"/>
          </a:xfrm>
        </p:spPr>
        <p:txBody>
          <a:bodyPr/>
          <a:lstStyle/>
          <a:p>
            <a:r>
              <a:rPr lang="zh-CN" altLang="en-US" dirty="0"/>
              <a:t>任何实际的信道都不是理想的，在传输信号时会产生各种失真以及带来多种干扰。</a:t>
            </a:r>
            <a:r>
              <a:rPr lang="zh-CN" altLang="en-US" sz="2400" dirty="0"/>
              <a:t> </a:t>
            </a:r>
          </a:p>
          <a:p>
            <a:r>
              <a:rPr lang="zh-CN" altLang="en-US" dirty="0"/>
              <a:t>码元传输的速率越高，或信号传输的距离越远，在信道的输出端的波形的失真就越严重。 </a:t>
            </a:r>
          </a:p>
          <a:p>
            <a:endParaRPr lang="zh-CN" altLang="en-US" dirty="0"/>
          </a:p>
        </p:txBody>
      </p:sp>
      <p:sp>
        <p:nvSpPr>
          <p:cNvPr id="4" name="内容占位符 3"/>
          <p:cNvSpPr>
            <a:spLocks noGrp="1"/>
          </p:cNvSpPr>
          <p:nvPr>
            <p:ph idx="13"/>
          </p:nvPr>
        </p:nvSpPr>
        <p:spPr>
          <a:xfrm>
            <a:off x="741680" y="2279009"/>
            <a:ext cx="10747058" cy="464350"/>
          </a:xfrm>
        </p:spPr>
        <p:txBody>
          <a:bodyPr>
            <a:normAutofit/>
          </a:bodyPr>
          <a:lstStyle/>
          <a:p>
            <a:r>
              <a:rPr lang="zh-CN" altLang="en-US" dirty="0">
                <a:latin typeface="+mn-ea"/>
              </a:rPr>
              <a:t>数字信号通过实际的信道 </a:t>
            </a:r>
          </a:p>
        </p:txBody>
      </p:sp>
      <p:sp>
        <p:nvSpPr>
          <p:cNvPr id="5" name="Rectangle 3"/>
          <p:cNvSpPr txBox="1">
            <a:spLocks noChangeArrowheads="1"/>
          </p:cNvSpPr>
          <p:nvPr/>
        </p:nvSpPr>
        <p:spPr>
          <a:xfrm>
            <a:off x="990600" y="3203628"/>
            <a:ext cx="1908175" cy="539625"/>
          </a:xfrm>
          <a:prstGeom prst="rect">
            <a:avLst/>
          </a:prstGeom>
        </p:spPr>
        <p:txBody>
          <a:bodyPr vert="horz" lIns="121917" tIns="60958" rIns="121917" bIns="60958" rtlCol="0">
            <a:normAutofit/>
          </a:bodyPr>
          <a:lstStyle>
            <a:lvl1pPr marL="457360" indent="-457360" algn="l" defTabSz="1219627" rtl="0" eaLnBrk="1" latinLnBrk="0" hangingPunct="1">
              <a:lnSpc>
                <a:spcPct val="120000"/>
              </a:lnSpc>
              <a:spcBef>
                <a:spcPct val="20000"/>
              </a:spcBef>
              <a:buSzPct val="80000"/>
              <a:buFont typeface="Wingdings" pitchFamily="2" charset="2"/>
              <a:buChar char="l"/>
              <a:defRPr sz="2000" kern="1200">
                <a:solidFill>
                  <a:schemeClr val="tx1">
                    <a:lumMod val="75000"/>
                    <a:lumOff val="25000"/>
                  </a:schemeClr>
                </a:solidFill>
                <a:latin typeface="+mn-lt"/>
                <a:ea typeface="+mn-ea"/>
                <a:cs typeface="+mn-cs"/>
              </a:defRPr>
            </a:lvl1pPr>
            <a:lvl2pPr marL="990947" indent="-381133" algn="l" defTabSz="1219627" rtl="0" eaLnBrk="1" latinLnBrk="0" hangingPunct="1">
              <a:spcBef>
                <a:spcPct val="20000"/>
              </a:spcBef>
              <a:buFont typeface="Arial" pitchFamily="34" charset="0"/>
              <a:buChar char="–"/>
              <a:defRPr sz="1800" kern="1200">
                <a:solidFill>
                  <a:schemeClr val="tx1">
                    <a:lumMod val="75000"/>
                    <a:lumOff val="25000"/>
                  </a:schemeClr>
                </a:solidFill>
                <a:latin typeface="+mn-lt"/>
                <a:ea typeface="+mn-ea"/>
                <a:cs typeface="+mn-cs"/>
              </a:defRPr>
            </a:lvl2pPr>
            <a:lvl3pPr marL="1524533" indent="-304907" algn="l" defTabSz="1219627"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2134347" indent="-304907" algn="l" defTabSz="1219627"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744160" indent="-304907" algn="l" defTabSz="1219627"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3353973"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78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360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3414"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lnSpc>
                <a:spcPct val="110000"/>
              </a:lnSpc>
              <a:spcBef>
                <a:spcPct val="0"/>
              </a:spcBef>
              <a:buNone/>
            </a:pPr>
            <a:r>
              <a:rPr lang="zh-CN" altLang="en-US" dirty="0" smtClean="0">
                <a:solidFill>
                  <a:schemeClr val="bg1"/>
                </a:solidFill>
                <a:latin typeface="+mn-ea"/>
              </a:rPr>
              <a:t>失真不严重</a:t>
            </a:r>
          </a:p>
        </p:txBody>
      </p:sp>
      <p:sp>
        <p:nvSpPr>
          <p:cNvPr id="6" name="AutoShape 4"/>
          <p:cNvSpPr>
            <a:spLocks noChangeArrowheads="1"/>
          </p:cNvSpPr>
          <p:nvPr/>
        </p:nvSpPr>
        <p:spPr bwMode="auto">
          <a:xfrm rot="-5400000">
            <a:off x="6788990" y="1889807"/>
            <a:ext cx="395195" cy="4060825"/>
          </a:xfrm>
          <a:prstGeom prst="can">
            <a:avLst>
              <a:gd name="adj" fmla="val 66775"/>
            </a:avLst>
          </a:prstGeom>
          <a:gradFill rotWithShape="1">
            <a:gsLst>
              <a:gs pos="0">
                <a:srgbClr val="6C6C6C"/>
              </a:gs>
              <a:gs pos="50000">
                <a:srgbClr val="EAEAEA"/>
              </a:gs>
              <a:gs pos="100000">
                <a:srgbClr val="6C6C6C"/>
              </a:gs>
            </a:gsLst>
            <a:lin ang="0" scaled="1"/>
          </a:gradFill>
          <a:ln w="9525">
            <a:solidFill>
              <a:srgbClr val="000000"/>
            </a:solidFill>
            <a:round/>
            <a:headEnd/>
            <a:tailEnd/>
          </a:ln>
        </p:spPr>
        <p:txBody>
          <a:bodyPr wrap="none" anchor="ctr"/>
          <a:lstStyle/>
          <a:p>
            <a:endParaRPr lang="zh-CN" altLang="en-US">
              <a:latin typeface="+mn-ea"/>
              <a:ea typeface="+mn-ea"/>
            </a:endParaRPr>
          </a:p>
        </p:txBody>
      </p:sp>
      <p:sp>
        <p:nvSpPr>
          <p:cNvPr id="7" name="Freeform 5"/>
          <p:cNvSpPr>
            <a:spLocks/>
          </p:cNvSpPr>
          <p:nvPr/>
        </p:nvSpPr>
        <p:spPr bwMode="auto">
          <a:xfrm>
            <a:off x="3205164" y="3129034"/>
            <a:ext cx="1539875" cy="658659"/>
          </a:xfrm>
          <a:custGeom>
            <a:avLst/>
            <a:gdLst>
              <a:gd name="T0" fmla="*/ 0 w 1056"/>
              <a:gd name="T1" fmla="*/ 480 h 480"/>
              <a:gd name="T2" fmla="*/ 144 w 1056"/>
              <a:gd name="T3" fmla="*/ 480 h 480"/>
              <a:gd name="T4" fmla="*/ 144 w 1056"/>
              <a:gd name="T5" fmla="*/ 0 h 480"/>
              <a:gd name="T6" fmla="*/ 384 w 1056"/>
              <a:gd name="T7" fmla="*/ 0 h 480"/>
              <a:gd name="T8" fmla="*/ 384 w 1056"/>
              <a:gd name="T9" fmla="*/ 480 h 480"/>
              <a:gd name="T10" fmla="*/ 624 w 1056"/>
              <a:gd name="T11" fmla="*/ 480 h 480"/>
              <a:gd name="T12" fmla="*/ 624 w 1056"/>
              <a:gd name="T13" fmla="*/ 0 h 480"/>
              <a:gd name="T14" fmla="*/ 864 w 1056"/>
              <a:gd name="T15" fmla="*/ 0 h 480"/>
              <a:gd name="T16" fmla="*/ 864 w 1056"/>
              <a:gd name="T17" fmla="*/ 480 h 480"/>
              <a:gd name="T18" fmla="*/ 1056 w 1056"/>
              <a:gd name="T19" fmla="*/ 480 h 48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56"/>
              <a:gd name="T31" fmla="*/ 0 h 480"/>
              <a:gd name="T32" fmla="*/ 1056 w 1056"/>
              <a:gd name="T33" fmla="*/ 480 h 48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56" h="480">
                <a:moveTo>
                  <a:pt x="0" y="480"/>
                </a:moveTo>
                <a:lnTo>
                  <a:pt x="144" y="480"/>
                </a:lnTo>
                <a:lnTo>
                  <a:pt x="144" y="0"/>
                </a:lnTo>
                <a:lnTo>
                  <a:pt x="384" y="0"/>
                </a:lnTo>
                <a:lnTo>
                  <a:pt x="384" y="480"/>
                </a:lnTo>
                <a:lnTo>
                  <a:pt x="624" y="480"/>
                </a:lnTo>
                <a:lnTo>
                  <a:pt x="624" y="0"/>
                </a:lnTo>
                <a:lnTo>
                  <a:pt x="864" y="0"/>
                </a:lnTo>
                <a:lnTo>
                  <a:pt x="864" y="480"/>
                </a:lnTo>
                <a:lnTo>
                  <a:pt x="1056" y="480"/>
                </a:lnTo>
              </a:path>
            </a:pathLst>
          </a:custGeom>
          <a:noFill/>
          <a:ln w="38100">
            <a:solidFill>
              <a:srgbClr val="333399"/>
            </a:solidFill>
            <a:round/>
            <a:headEnd/>
            <a:tailEnd/>
          </a:ln>
        </p:spPr>
        <p:txBody>
          <a:bodyPr wrap="none"/>
          <a:lstStyle/>
          <a:p>
            <a:endParaRPr lang="zh-CN" altLang="en-US">
              <a:latin typeface="+mn-ea"/>
              <a:ea typeface="+mn-ea"/>
            </a:endParaRPr>
          </a:p>
        </p:txBody>
      </p:sp>
      <p:sp>
        <p:nvSpPr>
          <p:cNvPr id="8" name="Line 6"/>
          <p:cNvSpPr>
            <a:spLocks noChangeShapeType="1"/>
          </p:cNvSpPr>
          <p:nvPr/>
        </p:nvSpPr>
        <p:spPr bwMode="auto">
          <a:xfrm>
            <a:off x="3205163" y="3919425"/>
            <a:ext cx="1960562" cy="0"/>
          </a:xfrm>
          <a:prstGeom prst="line">
            <a:avLst/>
          </a:prstGeom>
          <a:noFill/>
          <a:ln w="28575">
            <a:solidFill>
              <a:srgbClr val="333399"/>
            </a:solidFill>
            <a:round/>
            <a:headEnd/>
            <a:tailEnd type="triangle" w="med" len="lg"/>
          </a:ln>
        </p:spPr>
        <p:txBody>
          <a:bodyPr wrap="none"/>
          <a:lstStyle/>
          <a:p>
            <a:endParaRPr lang="zh-CN" altLang="en-US">
              <a:latin typeface="+mn-ea"/>
              <a:ea typeface="+mn-ea"/>
            </a:endParaRPr>
          </a:p>
        </p:txBody>
      </p:sp>
      <p:sp>
        <p:nvSpPr>
          <p:cNvPr id="9" name="Freeform 7"/>
          <p:cNvSpPr>
            <a:spLocks/>
          </p:cNvSpPr>
          <p:nvPr/>
        </p:nvSpPr>
        <p:spPr bwMode="auto">
          <a:xfrm>
            <a:off x="9296401" y="3129034"/>
            <a:ext cx="1541463" cy="658659"/>
          </a:xfrm>
          <a:custGeom>
            <a:avLst/>
            <a:gdLst>
              <a:gd name="T0" fmla="*/ 0 w 1056"/>
              <a:gd name="T1" fmla="*/ 480 h 480"/>
              <a:gd name="T2" fmla="*/ 144 w 1056"/>
              <a:gd name="T3" fmla="*/ 480 h 480"/>
              <a:gd name="T4" fmla="*/ 144 w 1056"/>
              <a:gd name="T5" fmla="*/ 0 h 480"/>
              <a:gd name="T6" fmla="*/ 384 w 1056"/>
              <a:gd name="T7" fmla="*/ 0 h 480"/>
              <a:gd name="T8" fmla="*/ 384 w 1056"/>
              <a:gd name="T9" fmla="*/ 480 h 480"/>
              <a:gd name="T10" fmla="*/ 624 w 1056"/>
              <a:gd name="T11" fmla="*/ 480 h 480"/>
              <a:gd name="T12" fmla="*/ 624 w 1056"/>
              <a:gd name="T13" fmla="*/ 0 h 480"/>
              <a:gd name="T14" fmla="*/ 864 w 1056"/>
              <a:gd name="T15" fmla="*/ 0 h 480"/>
              <a:gd name="T16" fmla="*/ 864 w 1056"/>
              <a:gd name="T17" fmla="*/ 480 h 480"/>
              <a:gd name="T18" fmla="*/ 1056 w 1056"/>
              <a:gd name="T19" fmla="*/ 480 h 48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56"/>
              <a:gd name="T31" fmla="*/ 0 h 480"/>
              <a:gd name="T32" fmla="*/ 1056 w 1056"/>
              <a:gd name="T33" fmla="*/ 480 h 48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56" h="480">
                <a:moveTo>
                  <a:pt x="0" y="480"/>
                </a:moveTo>
                <a:lnTo>
                  <a:pt x="144" y="480"/>
                </a:lnTo>
                <a:lnTo>
                  <a:pt x="144" y="0"/>
                </a:lnTo>
                <a:lnTo>
                  <a:pt x="384" y="0"/>
                </a:lnTo>
                <a:lnTo>
                  <a:pt x="384" y="480"/>
                </a:lnTo>
                <a:lnTo>
                  <a:pt x="624" y="480"/>
                </a:lnTo>
                <a:lnTo>
                  <a:pt x="624" y="0"/>
                </a:lnTo>
                <a:lnTo>
                  <a:pt x="864" y="0"/>
                </a:lnTo>
                <a:lnTo>
                  <a:pt x="864" y="480"/>
                </a:lnTo>
                <a:lnTo>
                  <a:pt x="1056" y="480"/>
                </a:lnTo>
              </a:path>
            </a:pathLst>
          </a:custGeom>
          <a:noFill/>
          <a:ln w="19050">
            <a:solidFill>
              <a:srgbClr val="333399"/>
            </a:solidFill>
            <a:prstDash val="dashDot"/>
            <a:round/>
            <a:headEnd/>
            <a:tailEnd/>
          </a:ln>
        </p:spPr>
        <p:txBody>
          <a:bodyPr wrap="none"/>
          <a:lstStyle/>
          <a:p>
            <a:endParaRPr lang="zh-CN" altLang="en-US">
              <a:latin typeface="+mn-ea"/>
              <a:ea typeface="+mn-ea"/>
            </a:endParaRPr>
          </a:p>
        </p:txBody>
      </p:sp>
      <p:sp>
        <p:nvSpPr>
          <p:cNvPr id="10" name="Line 8"/>
          <p:cNvSpPr>
            <a:spLocks noChangeShapeType="1"/>
          </p:cNvSpPr>
          <p:nvPr/>
        </p:nvSpPr>
        <p:spPr bwMode="auto">
          <a:xfrm>
            <a:off x="9017001" y="3919425"/>
            <a:ext cx="1960563" cy="0"/>
          </a:xfrm>
          <a:prstGeom prst="line">
            <a:avLst/>
          </a:prstGeom>
          <a:noFill/>
          <a:ln w="28575">
            <a:solidFill>
              <a:srgbClr val="333399"/>
            </a:solidFill>
            <a:round/>
            <a:headEnd/>
            <a:tailEnd type="triangle" w="med" len="lg"/>
          </a:ln>
        </p:spPr>
        <p:txBody>
          <a:bodyPr wrap="none"/>
          <a:lstStyle/>
          <a:p>
            <a:endParaRPr lang="zh-CN" altLang="en-US">
              <a:latin typeface="+mn-ea"/>
              <a:ea typeface="+mn-ea"/>
            </a:endParaRPr>
          </a:p>
        </p:txBody>
      </p:sp>
      <p:sp>
        <p:nvSpPr>
          <p:cNvPr id="11" name="Freeform 9"/>
          <p:cNvSpPr>
            <a:spLocks/>
          </p:cNvSpPr>
          <p:nvPr/>
        </p:nvSpPr>
        <p:spPr bwMode="auto">
          <a:xfrm>
            <a:off x="9310689" y="3165538"/>
            <a:ext cx="1495425" cy="633266"/>
          </a:xfrm>
          <a:custGeom>
            <a:avLst/>
            <a:gdLst>
              <a:gd name="T0" fmla="*/ 0 w 1026"/>
              <a:gd name="T1" fmla="*/ 447 h 461"/>
              <a:gd name="T2" fmla="*/ 57 w 1026"/>
              <a:gd name="T3" fmla="*/ 459 h 461"/>
              <a:gd name="T4" fmla="*/ 78 w 1026"/>
              <a:gd name="T5" fmla="*/ 456 h 461"/>
              <a:gd name="T6" fmla="*/ 105 w 1026"/>
              <a:gd name="T7" fmla="*/ 444 h 461"/>
              <a:gd name="T8" fmla="*/ 153 w 1026"/>
              <a:gd name="T9" fmla="*/ 444 h 461"/>
              <a:gd name="T10" fmla="*/ 177 w 1026"/>
              <a:gd name="T11" fmla="*/ 354 h 461"/>
              <a:gd name="T12" fmla="*/ 180 w 1026"/>
              <a:gd name="T13" fmla="*/ 258 h 461"/>
              <a:gd name="T14" fmla="*/ 183 w 1026"/>
              <a:gd name="T15" fmla="*/ 246 h 461"/>
              <a:gd name="T16" fmla="*/ 189 w 1026"/>
              <a:gd name="T17" fmla="*/ 207 h 461"/>
              <a:gd name="T18" fmla="*/ 198 w 1026"/>
              <a:gd name="T19" fmla="*/ 180 h 461"/>
              <a:gd name="T20" fmla="*/ 213 w 1026"/>
              <a:gd name="T21" fmla="*/ 96 h 461"/>
              <a:gd name="T22" fmla="*/ 228 w 1026"/>
              <a:gd name="T23" fmla="*/ 18 h 461"/>
              <a:gd name="T24" fmla="*/ 252 w 1026"/>
              <a:gd name="T25" fmla="*/ 3 h 461"/>
              <a:gd name="T26" fmla="*/ 261 w 1026"/>
              <a:gd name="T27" fmla="*/ 0 h 461"/>
              <a:gd name="T28" fmla="*/ 321 w 1026"/>
              <a:gd name="T29" fmla="*/ 27 h 461"/>
              <a:gd name="T30" fmla="*/ 363 w 1026"/>
              <a:gd name="T31" fmla="*/ 27 h 461"/>
              <a:gd name="T32" fmla="*/ 387 w 1026"/>
              <a:gd name="T33" fmla="*/ 81 h 461"/>
              <a:gd name="T34" fmla="*/ 399 w 1026"/>
              <a:gd name="T35" fmla="*/ 222 h 461"/>
              <a:gd name="T36" fmla="*/ 417 w 1026"/>
              <a:gd name="T37" fmla="*/ 366 h 461"/>
              <a:gd name="T38" fmla="*/ 450 w 1026"/>
              <a:gd name="T39" fmla="*/ 417 h 461"/>
              <a:gd name="T40" fmla="*/ 504 w 1026"/>
              <a:gd name="T41" fmla="*/ 444 h 461"/>
              <a:gd name="T42" fmla="*/ 540 w 1026"/>
              <a:gd name="T43" fmla="*/ 450 h 461"/>
              <a:gd name="T44" fmla="*/ 558 w 1026"/>
              <a:gd name="T45" fmla="*/ 444 h 461"/>
              <a:gd name="T46" fmla="*/ 615 w 1026"/>
              <a:gd name="T47" fmla="*/ 459 h 461"/>
              <a:gd name="T48" fmla="*/ 639 w 1026"/>
              <a:gd name="T49" fmla="*/ 450 h 461"/>
              <a:gd name="T50" fmla="*/ 642 w 1026"/>
              <a:gd name="T51" fmla="*/ 432 h 461"/>
              <a:gd name="T52" fmla="*/ 654 w 1026"/>
              <a:gd name="T53" fmla="*/ 405 h 461"/>
              <a:gd name="T54" fmla="*/ 672 w 1026"/>
              <a:gd name="T55" fmla="*/ 315 h 461"/>
              <a:gd name="T56" fmla="*/ 690 w 1026"/>
              <a:gd name="T57" fmla="*/ 171 h 461"/>
              <a:gd name="T58" fmla="*/ 711 w 1026"/>
              <a:gd name="T59" fmla="*/ 81 h 461"/>
              <a:gd name="T60" fmla="*/ 741 w 1026"/>
              <a:gd name="T61" fmla="*/ 24 h 461"/>
              <a:gd name="T62" fmla="*/ 804 w 1026"/>
              <a:gd name="T63" fmla="*/ 45 h 461"/>
              <a:gd name="T64" fmla="*/ 831 w 1026"/>
              <a:gd name="T65" fmla="*/ 66 h 461"/>
              <a:gd name="T66" fmla="*/ 867 w 1026"/>
              <a:gd name="T67" fmla="*/ 69 h 461"/>
              <a:gd name="T68" fmla="*/ 870 w 1026"/>
              <a:gd name="T69" fmla="*/ 84 h 461"/>
              <a:gd name="T70" fmla="*/ 879 w 1026"/>
              <a:gd name="T71" fmla="*/ 135 h 461"/>
              <a:gd name="T72" fmla="*/ 901 w 1026"/>
              <a:gd name="T73" fmla="*/ 267 h 461"/>
              <a:gd name="T74" fmla="*/ 924 w 1026"/>
              <a:gd name="T75" fmla="*/ 363 h 461"/>
              <a:gd name="T76" fmla="*/ 963 w 1026"/>
              <a:gd name="T77" fmla="*/ 432 h 461"/>
              <a:gd name="T78" fmla="*/ 1026 w 1026"/>
              <a:gd name="T79" fmla="*/ 453 h 461"/>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026"/>
              <a:gd name="T121" fmla="*/ 0 h 461"/>
              <a:gd name="T122" fmla="*/ 1026 w 1026"/>
              <a:gd name="T123" fmla="*/ 461 h 461"/>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026" h="461">
                <a:moveTo>
                  <a:pt x="0" y="447"/>
                </a:moveTo>
                <a:cubicBezTo>
                  <a:pt x="9" y="449"/>
                  <a:pt x="44" y="457"/>
                  <a:pt x="57" y="459"/>
                </a:cubicBezTo>
                <a:cubicBezTo>
                  <a:pt x="64" y="461"/>
                  <a:pt x="71" y="457"/>
                  <a:pt x="78" y="456"/>
                </a:cubicBezTo>
                <a:cubicBezTo>
                  <a:pt x="88" y="453"/>
                  <a:pt x="95" y="447"/>
                  <a:pt x="105" y="444"/>
                </a:cubicBezTo>
                <a:cubicBezTo>
                  <a:pt x="121" y="445"/>
                  <a:pt x="142" y="455"/>
                  <a:pt x="153" y="444"/>
                </a:cubicBezTo>
                <a:cubicBezTo>
                  <a:pt x="163" y="434"/>
                  <a:pt x="174" y="371"/>
                  <a:pt x="177" y="354"/>
                </a:cubicBezTo>
                <a:cubicBezTo>
                  <a:pt x="178" y="322"/>
                  <a:pt x="178" y="290"/>
                  <a:pt x="180" y="258"/>
                </a:cubicBezTo>
                <a:cubicBezTo>
                  <a:pt x="180" y="254"/>
                  <a:pt x="182" y="250"/>
                  <a:pt x="183" y="246"/>
                </a:cubicBezTo>
                <a:cubicBezTo>
                  <a:pt x="187" y="221"/>
                  <a:pt x="184" y="225"/>
                  <a:pt x="189" y="207"/>
                </a:cubicBezTo>
                <a:cubicBezTo>
                  <a:pt x="192" y="198"/>
                  <a:pt x="198" y="180"/>
                  <a:pt x="198" y="180"/>
                </a:cubicBezTo>
                <a:cubicBezTo>
                  <a:pt x="200" y="148"/>
                  <a:pt x="206" y="126"/>
                  <a:pt x="213" y="96"/>
                </a:cubicBezTo>
                <a:cubicBezTo>
                  <a:pt x="215" y="75"/>
                  <a:pt x="214" y="38"/>
                  <a:pt x="228" y="18"/>
                </a:cubicBezTo>
                <a:cubicBezTo>
                  <a:pt x="238" y="4"/>
                  <a:pt x="231" y="10"/>
                  <a:pt x="252" y="3"/>
                </a:cubicBezTo>
                <a:cubicBezTo>
                  <a:pt x="255" y="2"/>
                  <a:pt x="261" y="0"/>
                  <a:pt x="261" y="0"/>
                </a:cubicBezTo>
                <a:cubicBezTo>
                  <a:pt x="284" y="11"/>
                  <a:pt x="295" y="23"/>
                  <a:pt x="321" y="27"/>
                </a:cubicBezTo>
                <a:cubicBezTo>
                  <a:pt x="335" y="26"/>
                  <a:pt x="355" y="16"/>
                  <a:pt x="363" y="27"/>
                </a:cubicBezTo>
                <a:cubicBezTo>
                  <a:pt x="374" y="42"/>
                  <a:pt x="376" y="65"/>
                  <a:pt x="387" y="81"/>
                </a:cubicBezTo>
                <a:cubicBezTo>
                  <a:pt x="389" y="141"/>
                  <a:pt x="399" y="159"/>
                  <a:pt x="399" y="222"/>
                </a:cubicBezTo>
                <a:cubicBezTo>
                  <a:pt x="401" y="267"/>
                  <a:pt x="413" y="321"/>
                  <a:pt x="417" y="366"/>
                </a:cubicBezTo>
                <a:cubicBezTo>
                  <a:pt x="425" y="397"/>
                  <a:pt x="436" y="404"/>
                  <a:pt x="450" y="417"/>
                </a:cubicBezTo>
                <a:cubicBezTo>
                  <a:pt x="462" y="435"/>
                  <a:pt x="483" y="440"/>
                  <a:pt x="504" y="444"/>
                </a:cubicBezTo>
                <a:cubicBezTo>
                  <a:pt x="518" y="453"/>
                  <a:pt x="522" y="454"/>
                  <a:pt x="540" y="450"/>
                </a:cubicBezTo>
                <a:cubicBezTo>
                  <a:pt x="546" y="448"/>
                  <a:pt x="558" y="444"/>
                  <a:pt x="558" y="444"/>
                </a:cubicBezTo>
                <a:cubicBezTo>
                  <a:pt x="570" y="445"/>
                  <a:pt x="602" y="458"/>
                  <a:pt x="615" y="459"/>
                </a:cubicBezTo>
                <a:cubicBezTo>
                  <a:pt x="622" y="454"/>
                  <a:pt x="633" y="456"/>
                  <a:pt x="639" y="450"/>
                </a:cubicBezTo>
                <a:cubicBezTo>
                  <a:pt x="643" y="445"/>
                  <a:pt x="641" y="438"/>
                  <a:pt x="642" y="432"/>
                </a:cubicBezTo>
                <a:cubicBezTo>
                  <a:pt x="644" y="422"/>
                  <a:pt x="651" y="415"/>
                  <a:pt x="654" y="405"/>
                </a:cubicBezTo>
                <a:cubicBezTo>
                  <a:pt x="658" y="327"/>
                  <a:pt x="656" y="363"/>
                  <a:pt x="672" y="315"/>
                </a:cubicBezTo>
                <a:cubicBezTo>
                  <a:pt x="677" y="266"/>
                  <a:pt x="678" y="219"/>
                  <a:pt x="690" y="171"/>
                </a:cubicBezTo>
                <a:cubicBezTo>
                  <a:pt x="693" y="134"/>
                  <a:pt x="700" y="113"/>
                  <a:pt x="711" y="81"/>
                </a:cubicBezTo>
                <a:cubicBezTo>
                  <a:pt x="714" y="53"/>
                  <a:pt x="712" y="34"/>
                  <a:pt x="741" y="24"/>
                </a:cubicBezTo>
                <a:cubicBezTo>
                  <a:pt x="783" y="28"/>
                  <a:pt x="771" y="37"/>
                  <a:pt x="804" y="45"/>
                </a:cubicBezTo>
                <a:cubicBezTo>
                  <a:pt x="815" y="52"/>
                  <a:pt x="843" y="54"/>
                  <a:pt x="831" y="66"/>
                </a:cubicBezTo>
                <a:cubicBezTo>
                  <a:pt x="842" y="64"/>
                  <a:pt x="856" y="62"/>
                  <a:pt x="867" y="69"/>
                </a:cubicBezTo>
                <a:cubicBezTo>
                  <a:pt x="871" y="72"/>
                  <a:pt x="868" y="79"/>
                  <a:pt x="870" y="84"/>
                </a:cubicBezTo>
                <a:cubicBezTo>
                  <a:pt x="873" y="91"/>
                  <a:pt x="875" y="129"/>
                  <a:pt x="879" y="135"/>
                </a:cubicBezTo>
                <a:cubicBezTo>
                  <a:pt x="884" y="165"/>
                  <a:pt x="893" y="229"/>
                  <a:pt x="901" y="267"/>
                </a:cubicBezTo>
                <a:cubicBezTo>
                  <a:pt x="909" y="305"/>
                  <a:pt x="914" y="335"/>
                  <a:pt x="924" y="363"/>
                </a:cubicBezTo>
                <a:cubicBezTo>
                  <a:pt x="934" y="391"/>
                  <a:pt x="946" y="417"/>
                  <a:pt x="963" y="432"/>
                </a:cubicBezTo>
                <a:cubicBezTo>
                  <a:pt x="980" y="447"/>
                  <a:pt x="1013" y="449"/>
                  <a:pt x="1026" y="453"/>
                </a:cubicBezTo>
              </a:path>
            </a:pathLst>
          </a:custGeom>
          <a:noFill/>
          <a:ln w="38100">
            <a:solidFill>
              <a:srgbClr val="333399"/>
            </a:solidFill>
            <a:round/>
            <a:headEnd/>
            <a:tailEnd/>
          </a:ln>
        </p:spPr>
        <p:txBody>
          <a:bodyPr wrap="none"/>
          <a:lstStyle/>
          <a:p>
            <a:endParaRPr lang="zh-CN" altLang="en-US">
              <a:latin typeface="+mn-ea"/>
              <a:ea typeface="+mn-ea"/>
            </a:endParaRPr>
          </a:p>
        </p:txBody>
      </p:sp>
      <p:sp>
        <p:nvSpPr>
          <p:cNvPr id="12" name="Text Box 10"/>
          <p:cNvSpPr txBox="1">
            <a:spLocks noChangeArrowheads="1"/>
          </p:cNvSpPr>
          <p:nvPr/>
        </p:nvSpPr>
        <p:spPr bwMode="auto">
          <a:xfrm>
            <a:off x="4984096" y="2975082"/>
            <a:ext cx="3877985" cy="646181"/>
          </a:xfrm>
          <a:prstGeom prst="rect">
            <a:avLst/>
          </a:prstGeom>
          <a:noFill/>
          <a:ln w="9525">
            <a:noFill/>
            <a:miter lim="800000"/>
            <a:headEnd/>
            <a:tailEnd/>
          </a:ln>
        </p:spPr>
        <p:txBody>
          <a:bodyPr wrap="none">
            <a:spAutoFit/>
          </a:bodyPr>
          <a:lstStyle/>
          <a:p>
            <a:pPr algn="ctr"/>
            <a:r>
              <a:rPr kumimoji="1" lang="zh-CN" altLang="en-US" sz="1800" dirty="0">
                <a:solidFill>
                  <a:srgbClr val="333399"/>
                </a:solidFill>
                <a:latin typeface="+mn-ea"/>
                <a:ea typeface="+mn-ea"/>
              </a:rPr>
              <a:t>实际的信道</a:t>
            </a:r>
          </a:p>
          <a:p>
            <a:pPr algn="ctr"/>
            <a:r>
              <a:rPr kumimoji="1" lang="zh-CN" altLang="en-US" sz="1800" dirty="0">
                <a:solidFill>
                  <a:srgbClr val="333399"/>
                </a:solidFill>
                <a:latin typeface="+mn-ea"/>
                <a:ea typeface="+mn-ea"/>
              </a:rPr>
              <a:t>（带宽受限、有噪声、干扰和失真）</a:t>
            </a:r>
          </a:p>
        </p:txBody>
      </p:sp>
      <p:sp>
        <p:nvSpPr>
          <p:cNvPr id="13" name="Text Box 11"/>
          <p:cNvSpPr txBox="1">
            <a:spLocks noChangeArrowheads="1"/>
          </p:cNvSpPr>
          <p:nvPr/>
        </p:nvSpPr>
        <p:spPr bwMode="auto">
          <a:xfrm>
            <a:off x="3143250" y="3941646"/>
            <a:ext cx="1569660" cy="369246"/>
          </a:xfrm>
          <a:prstGeom prst="rect">
            <a:avLst/>
          </a:prstGeom>
          <a:noFill/>
          <a:ln w="9525">
            <a:noFill/>
            <a:miter lim="800000"/>
            <a:headEnd/>
            <a:tailEnd/>
          </a:ln>
        </p:spPr>
        <p:txBody>
          <a:bodyPr wrap="none">
            <a:spAutoFit/>
          </a:bodyPr>
          <a:lstStyle/>
          <a:p>
            <a:r>
              <a:rPr kumimoji="1" lang="zh-CN" altLang="en-US" sz="1800" dirty="0">
                <a:solidFill>
                  <a:srgbClr val="333399"/>
                </a:solidFill>
                <a:latin typeface="+mn-ea"/>
                <a:ea typeface="+mn-ea"/>
              </a:rPr>
              <a:t>输入信号波形</a:t>
            </a:r>
          </a:p>
        </p:txBody>
      </p:sp>
      <p:sp>
        <p:nvSpPr>
          <p:cNvPr id="14" name="Text Box 12"/>
          <p:cNvSpPr txBox="1">
            <a:spLocks noChangeArrowheads="1"/>
          </p:cNvSpPr>
          <p:nvPr/>
        </p:nvSpPr>
        <p:spPr bwMode="auto">
          <a:xfrm>
            <a:off x="9067800" y="3955930"/>
            <a:ext cx="1924050" cy="646181"/>
          </a:xfrm>
          <a:prstGeom prst="rect">
            <a:avLst/>
          </a:prstGeom>
          <a:noFill/>
          <a:ln w="9525">
            <a:noFill/>
            <a:miter lim="800000"/>
            <a:headEnd/>
            <a:tailEnd/>
          </a:ln>
        </p:spPr>
        <p:txBody>
          <a:bodyPr>
            <a:spAutoFit/>
          </a:bodyPr>
          <a:lstStyle/>
          <a:p>
            <a:pPr algn="ctr"/>
            <a:r>
              <a:rPr kumimoji="1" lang="zh-CN" altLang="en-US" sz="1800" dirty="0">
                <a:solidFill>
                  <a:srgbClr val="333399"/>
                </a:solidFill>
                <a:latin typeface="+mn-ea"/>
                <a:ea typeface="+mn-ea"/>
              </a:rPr>
              <a:t>输出信号波形</a:t>
            </a:r>
          </a:p>
          <a:p>
            <a:pPr algn="ctr"/>
            <a:r>
              <a:rPr kumimoji="1" lang="en-US" altLang="zh-CN" sz="1800" dirty="0">
                <a:solidFill>
                  <a:srgbClr val="333399"/>
                </a:solidFill>
                <a:latin typeface="+mn-ea"/>
                <a:ea typeface="+mn-ea"/>
              </a:rPr>
              <a:t>(</a:t>
            </a:r>
            <a:r>
              <a:rPr kumimoji="1" lang="zh-CN" altLang="en-US" sz="1800" dirty="0">
                <a:solidFill>
                  <a:srgbClr val="333399"/>
                </a:solidFill>
                <a:latin typeface="+mn-ea"/>
                <a:ea typeface="+mn-ea"/>
              </a:rPr>
              <a:t>失真不严重</a:t>
            </a:r>
            <a:r>
              <a:rPr kumimoji="1" lang="en-US" altLang="zh-CN" sz="1800" dirty="0">
                <a:solidFill>
                  <a:srgbClr val="333399"/>
                </a:solidFill>
                <a:latin typeface="+mn-ea"/>
                <a:ea typeface="+mn-ea"/>
              </a:rPr>
              <a:t>)</a:t>
            </a:r>
          </a:p>
        </p:txBody>
      </p:sp>
      <p:grpSp>
        <p:nvGrpSpPr>
          <p:cNvPr id="15" name="Group 24"/>
          <p:cNvGrpSpPr>
            <a:grpSpLocks/>
          </p:cNvGrpSpPr>
          <p:nvPr/>
        </p:nvGrpSpPr>
        <p:grpSpPr bwMode="auto">
          <a:xfrm>
            <a:off x="3141663" y="4955822"/>
            <a:ext cx="7834313" cy="1672838"/>
            <a:chOff x="304" y="2886"/>
            <a:chExt cx="4935" cy="1054"/>
          </a:xfrm>
        </p:grpSpPr>
        <p:sp>
          <p:nvSpPr>
            <p:cNvPr id="16" name="AutoShape 13"/>
            <p:cNvSpPr>
              <a:spLocks noChangeArrowheads="1"/>
            </p:cNvSpPr>
            <p:nvPr/>
          </p:nvSpPr>
          <p:spPr bwMode="auto">
            <a:xfrm rot="-5400000">
              <a:off x="2600" y="2210"/>
              <a:ext cx="250" cy="2558"/>
            </a:xfrm>
            <a:prstGeom prst="can">
              <a:avLst>
                <a:gd name="adj" fmla="val 66508"/>
              </a:avLst>
            </a:prstGeom>
            <a:gradFill rotWithShape="1">
              <a:gsLst>
                <a:gs pos="0">
                  <a:srgbClr val="6C6C6C"/>
                </a:gs>
                <a:gs pos="50000">
                  <a:srgbClr val="EAEAEA"/>
                </a:gs>
                <a:gs pos="100000">
                  <a:srgbClr val="6C6C6C"/>
                </a:gs>
              </a:gsLst>
              <a:lin ang="0" scaled="1"/>
            </a:gradFill>
            <a:ln w="9525">
              <a:solidFill>
                <a:srgbClr val="000000"/>
              </a:solidFill>
              <a:round/>
              <a:headEnd/>
              <a:tailEnd/>
            </a:ln>
          </p:spPr>
          <p:txBody>
            <a:bodyPr wrap="none" anchor="ctr"/>
            <a:lstStyle/>
            <a:p>
              <a:endParaRPr lang="zh-CN" altLang="en-US">
                <a:latin typeface="+mn-ea"/>
                <a:ea typeface="+mn-ea"/>
              </a:endParaRPr>
            </a:p>
          </p:txBody>
        </p:sp>
        <p:sp>
          <p:nvSpPr>
            <p:cNvPr id="17" name="Freeform 14"/>
            <p:cNvSpPr>
              <a:spLocks/>
            </p:cNvSpPr>
            <p:nvPr/>
          </p:nvSpPr>
          <p:spPr bwMode="auto">
            <a:xfrm>
              <a:off x="343" y="2991"/>
              <a:ext cx="970" cy="415"/>
            </a:xfrm>
            <a:custGeom>
              <a:avLst/>
              <a:gdLst>
                <a:gd name="T0" fmla="*/ 0 w 1056"/>
                <a:gd name="T1" fmla="*/ 480 h 480"/>
                <a:gd name="T2" fmla="*/ 144 w 1056"/>
                <a:gd name="T3" fmla="*/ 480 h 480"/>
                <a:gd name="T4" fmla="*/ 144 w 1056"/>
                <a:gd name="T5" fmla="*/ 0 h 480"/>
                <a:gd name="T6" fmla="*/ 384 w 1056"/>
                <a:gd name="T7" fmla="*/ 0 h 480"/>
                <a:gd name="T8" fmla="*/ 384 w 1056"/>
                <a:gd name="T9" fmla="*/ 480 h 480"/>
                <a:gd name="T10" fmla="*/ 624 w 1056"/>
                <a:gd name="T11" fmla="*/ 480 h 480"/>
                <a:gd name="T12" fmla="*/ 624 w 1056"/>
                <a:gd name="T13" fmla="*/ 0 h 480"/>
                <a:gd name="T14" fmla="*/ 864 w 1056"/>
                <a:gd name="T15" fmla="*/ 0 h 480"/>
                <a:gd name="T16" fmla="*/ 864 w 1056"/>
                <a:gd name="T17" fmla="*/ 480 h 480"/>
                <a:gd name="T18" fmla="*/ 1056 w 1056"/>
                <a:gd name="T19" fmla="*/ 480 h 48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56"/>
                <a:gd name="T31" fmla="*/ 0 h 480"/>
                <a:gd name="T32" fmla="*/ 1056 w 1056"/>
                <a:gd name="T33" fmla="*/ 480 h 48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56" h="480">
                  <a:moveTo>
                    <a:pt x="0" y="480"/>
                  </a:moveTo>
                  <a:lnTo>
                    <a:pt x="144" y="480"/>
                  </a:lnTo>
                  <a:lnTo>
                    <a:pt x="144" y="0"/>
                  </a:lnTo>
                  <a:lnTo>
                    <a:pt x="384" y="0"/>
                  </a:lnTo>
                  <a:lnTo>
                    <a:pt x="384" y="480"/>
                  </a:lnTo>
                  <a:lnTo>
                    <a:pt x="624" y="480"/>
                  </a:lnTo>
                  <a:lnTo>
                    <a:pt x="624" y="0"/>
                  </a:lnTo>
                  <a:lnTo>
                    <a:pt x="864" y="0"/>
                  </a:lnTo>
                  <a:lnTo>
                    <a:pt x="864" y="480"/>
                  </a:lnTo>
                  <a:lnTo>
                    <a:pt x="1056" y="480"/>
                  </a:lnTo>
                </a:path>
              </a:pathLst>
            </a:custGeom>
            <a:noFill/>
            <a:ln w="38100">
              <a:solidFill>
                <a:srgbClr val="333399"/>
              </a:solidFill>
              <a:round/>
              <a:headEnd/>
              <a:tailEnd/>
            </a:ln>
          </p:spPr>
          <p:txBody>
            <a:bodyPr wrap="none"/>
            <a:lstStyle/>
            <a:p>
              <a:endParaRPr lang="zh-CN" altLang="en-US">
                <a:latin typeface="+mn-ea"/>
                <a:ea typeface="+mn-ea"/>
              </a:endParaRPr>
            </a:p>
          </p:txBody>
        </p:sp>
        <p:sp>
          <p:nvSpPr>
            <p:cNvPr id="18" name="Line 15"/>
            <p:cNvSpPr>
              <a:spLocks noChangeShapeType="1"/>
            </p:cNvSpPr>
            <p:nvPr/>
          </p:nvSpPr>
          <p:spPr bwMode="auto">
            <a:xfrm>
              <a:off x="343" y="3489"/>
              <a:ext cx="1235" cy="0"/>
            </a:xfrm>
            <a:prstGeom prst="line">
              <a:avLst/>
            </a:prstGeom>
            <a:noFill/>
            <a:ln w="28575">
              <a:solidFill>
                <a:srgbClr val="333399"/>
              </a:solidFill>
              <a:round/>
              <a:headEnd/>
              <a:tailEnd type="triangle" w="med" len="lg"/>
            </a:ln>
          </p:spPr>
          <p:txBody>
            <a:bodyPr wrap="none"/>
            <a:lstStyle/>
            <a:p>
              <a:endParaRPr lang="zh-CN" altLang="en-US">
                <a:latin typeface="+mn-ea"/>
                <a:ea typeface="+mn-ea"/>
              </a:endParaRPr>
            </a:p>
          </p:txBody>
        </p:sp>
        <p:sp>
          <p:nvSpPr>
            <p:cNvPr id="19" name="Freeform 16"/>
            <p:cNvSpPr>
              <a:spLocks/>
            </p:cNvSpPr>
            <p:nvPr/>
          </p:nvSpPr>
          <p:spPr bwMode="auto">
            <a:xfrm>
              <a:off x="4180" y="2991"/>
              <a:ext cx="971" cy="415"/>
            </a:xfrm>
            <a:custGeom>
              <a:avLst/>
              <a:gdLst>
                <a:gd name="T0" fmla="*/ 0 w 1056"/>
                <a:gd name="T1" fmla="*/ 480 h 480"/>
                <a:gd name="T2" fmla="*/ 144 w 1056"/>
                <a:gd name="T3" fmla="*/ 480 h 480"/>
                <a:gd name="T4" fmla="*/ 144 w 1056"/>
                <a:gd name="T5" fmla="*/ 0 h 480"/>
                <a:gd name="T6" fmla="*/ 384 w 1056"/>
                <a:gd name="T7" fmla="*/ 0 h 480"/>
                <a:gd name="T8" fmla="*/ 384 w 1056"/>
                <a:gd name="T9" fmla="*/ 480 h 480"/>
                <a:gd name="T10" fmla="*/ 624 w 1056"/>
                <a:gd name="T11" fmla="*/ 480 h 480"/>
                <a:gd name="T12" fmla="*/ 624 w 1056"/>
                <a:gd name="T13" fmla="*/ 0 h 480"/>
                <a:gd name="T14" fmla="*/ 864 w 1056"/>
                <a:gd name="T15" fmla="*/ 0 h 480"/>
                <a:gd name="T16" fmla="*/ 864 w 1056"/>
                <a:gd name="T17" fmla="*/ 480 h 480"/>
                <a:gd name="T18" fmla="*/ 1056 w 1056"/>
                <a:gd name="T19" fmla="*/ 480 h 48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56"/>
                <a:gd name="T31" fmla="*/ 0 h 480"/>
                <a:gd name="T32" fmla="*/ 1056 w 1056"/>
                <a:gd name="T33" fmla="*/ 480 h 48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56" h="480">
                  <a:moveTo>
                    <a:pt x="0" y="480"/>
                  </a:moveTo>
                  <a:lnTo>
                    <a:pt x="144" y="480"/>
                  </a:lnTo>
                  <a:lnTo>
                    <a:pt x="144" y="0"/>
                  </a:lnTo>
                  <a:lnTo>
                    <a:pt x="384" y="0"/>
                  </a:lnTo>
                  <a:lnTo>
                    <a:pt x="384" y="480"/>
                  </a:lnTo>
                  <a:lnTo>
                    <a:pt x="624" y="480"/>
                  </a:lnTo>
                  <a:lnTo>
                    <a:pt x="624" y="0"/>
                  </a:lnTo>
                  <a:lnTo>
                    <a:pt x="864" y="0"/>
                  </a:lnTo>
                  <a:lnTo>
                    <a:pt x="864" y="480"/>
                  </a:lnTo>
                  <a:lnTo>
                    <a:pt x="1056" y="480"/>
                  </a:lnTo>
                </a:path>
              </a:pathLst>
            </a:custGeom>
            <a:noFill/>
            <a:ln w="19050">
              <a:solidFill>
                <a:srgbClr val="333399"/>
              </a:solidFill>
              <a:prstDash val="dashDot"/>
              <a:round/>
              <a:headEnd/>
              <a:tailEnd/>
            </a:ln>
          </p:spPr>
          <p:txBody>
            <a:bodyPr wrap="none"/>
            <a:lstStyle/>
            <a:p>
              <a:endParaRPr lang="zh-CN" altLang="en-US">
                <a:latin typeface="+mn-ea"/>
                <a:ea typeface="+mn-ea"/>
              </a:endParaRPr>
            </a:p>
          </p:txBody>
        </p:sp>
        <p:sp>
          <p:nvSpPr>
            <p:cNvPr id="20" name="Line 17"/>
            <p:cNvSpPr>
              <a:spLocks noChangeShapeType="1"/>
            </p:cNvSpPr>
            <p:nvPr/>
          </p:nvSpPr>
          <p:spPr bwMode="auto">
            <a:xfrm>
              <a:off x="4004" y="3489"/>
              <a:ext cx="1235" cy="0"/>
            </a:xfrm>
            <a:prstGeom prst="line">
              <a:avLst/>
            </a:prstGeom>
            <a:noFill/>
            <a:ln w="28575">
              <a:solidFill>
                <a:srgbClr val="333399"/>
              </a:solidFill>
              <a:round/>
              <a:headEnd/>
              <a:tailEnd type="triangle" w="med" len="lg"/>
            </a:ln>
          </p:spPr>
          <p:txBody>
            <a:bodyPr wrap="none"/>
            <a:lstStyle/>
            <a:p>
              <a:endParaRPr lang="zh-CN" altLang="en-US">
                <a:latin typeface="+mn-ea"/>
                <a:ea typeface="+mn-ea"/>
              </a:endParaRPr>
            </a:p>
          </p:txBody>
        </p:sp>
        <p:sp>
          <p:nvSpPr>
            <p:cNvPr id="21" name="Freeform 18"/>
            <p:cNvSpPr>
              <a:spLocks/>
            </p:cNvSpPr>
            <p:nvPr/>
          </p:nvSpPr>
          <p:spPr bwMode="auto">
            <a:xfrm>
              <a:off x="4186" y="3270"/>
              <a:ext cx="934" cy="124"/>
            </a:xfrm>
            <a:custGeom>
              <a:avLst/>
              <a:gdLst>
                <a:gd name="T0" fmla="*/ 0 w 1017"/>
                <a:gd name="T1" fmla="*/ 109 h 143"/>
                <a:gd name="T2" fmla="*/ 57 w 1017"/>
                <a:gd name="T3" fmla="*/ 130 h 143"/>
                <a:gd name="T4" fmla="*/ 84 w 1017"/>
                <a:gd name="T5" fmla="*/ 130 h 143"/>
                <a:gd name="T6" fmla="*/ 114 w 1017"/>
                <a:gd name="T7" fmla="*/ 91 h 143"/>
                <a:gd name="T8" fmla="*/ 162 w 1017"/>
                <a:gd name="T9" fmla="*/ 34 h 143"/>
                <a:gd name="T10" fmla="*/ 180 w 1017"/>
                <a:gd name="T11" fmla="*/ 58 h 143"/>
                <a:gd name="T12" fmla="*/ 189 w 1017"/>
                <a:gd name="T13" fmla="*/ 109 h 143"/>
                <a:gd name="T14" fmla="*/ 201 w 1017"/>
                <a:gd name="T15" fmla="*/ 76 h 143"/>
                <a:gd name="T16" fmla="*/ 219 w 1017"/>
                <a:gd name="T17" fmla="*/ 82 h 143"/>
                <a:gd name="T18" fmla="*/ 252 w 1017"/>
                <a:gd name="T19" fmla="*/ 79 h 143"/>
                <a:gd name="T20" fmla="*/ 327 w 1017"/>
                <a:gd name="T21" fmla="*/ 100 h 143"/>
                <a:gd name="T22" fmla="*/ 351 w 1017"/>
                <a:gd name="T23" fmla="*/ 121 h 143"/>
                <a:gd name="T24" fmla="*/ 408 w 1017"/>
                <a:gd name="T25" fmla="*/ 79 h 143"/>
                <a:gd name="T26" fmla="*/ 465 w 1017"/>
                <a:gd name="T27" fmla="*/ 103 h 143"/>
                <a:gd name="T28" fmla="*/ 507 w 1017"/>
                <a:gd name="T29" fmla="*/ 121 h 143"/>
                <a:gd name="T30" fmla="*/ 564 w 1017"/>
                <a:gd name="T31" fmla="*/ 121 h 143"/>
                <a:gd name="T32" fmla="*/ 615 w 1017"/>
                <a:gd name="T33" fmla="*/ 88 h 143"/>
                <a:gd name="T34" fmla="*/ 639 w 1017"/>
                <a:gd name="T35" fmla="*/ 70 h 143"/>
                <a:gd name="T36" fmla="*/ 657 w 1017"/>
                <a:gd name="T37" fmla="*/ 109 h 143"/>
                <a:gd name="T38" fmla="*/ 672 w 1017"/>
                <a:gd name="T39" fmla="*/ 49 h 143"/>
                <a:gd name="T40" fmla="*/ 699 w 1017"/>
                <a:gd name="T41" fmla="*/ 40 h 143"/>
                <a:gd name="T42" fmla="*/ 756 w 1017"/>
                <a:gd name="T43" fmla="*/ 64 h 143"/>
                <a:gd name="T44" fmla="*/ 801 w 1017"/>
                <a:gd name="T45" fmla="*/ 67 h 143"/>
                <a:gd name="T46" fmla="*/ 834 w 1017"/>
                <a:gd name="T47" fmla="*/ 97 h 143"/>
                <a:gd name="T48" fmla="*/ 873 w 1017"/>
                <a:gd name="T49" fmla="*/ 115 h 143"/>
                <a:gd name="T50" fmla="*/ 891 w 1017"/>
                <a:gd name="T51" fmla="*/ 85 h 143"/>
                <a:gd name="T52" fmla="*/ 912 w 1017"/>
                <a:gd name="T53" fmla="*/ 103 h 143"/>
                <a:gd name="T54" fmla="*/ 927 w 1017"/>
                <a:gd name="T55" fmla="*/ 67 h 143"/>
                <a:gd name="T56" fmla="*/ 972 w 1017"/>
                <a:gd name="T57" fmla="*/ 112 h 143"/>
                <a:gd name="T58" fmla="*/ 1017 w 1017"/>
                <a:gd name="T59" fmla="*/ 121 h 143"/>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017"/>
                <a:gd name="T91" fmla="*/ 0 h 143"/>
                <a:gd name="T92" fmla="*/ 1017 w 1017"/>
                <a:gd name="T93" fmla="*/ 143 h 143"/>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017" h="143">
                  <a:moveTo>
                    <a:pt x="0" y="109"/>
                  </a:moveTo>
                  <a:cubicBezTo>
                    <a:pt x="9" y="111"/>
                    <a:pt x="44" y="128"/>
                    <a:pt x="57" y="130"/>
                  </a:cubicBezTo>
                  <a:cubicBezTo>
                    <a:pt x="64" y="132"/>
                    <a:pt x="77" y="131"/>
                    <a:pt x="84" y="130"/>
                  </a:cubicBezTo>
                  <a:cubicBezTo>
                    <a:pt x="94" y="127"/>
                    <a:pt x="104" y="94"/>
                    <a:pt x="114" y="91"/>
                  </a:cubicBezTo>
                  <a:cubicBezTo>
                    <a:pt x="130" y="92"/>
                    <a:pt x="151" y="45"/>
                    <a:pt x="162" y="34"/>
                  </a:cubicBezTo>
                  <a:cubicBezTo>
                    <a:pt x="172" y="24"/>
                    <a:pt x="177" y="75"/>
                    <a:pt x="180" y="58"/>
                  </a:cubicBezTo>
                  <a:cubicBezTo>
                    <a:pt x="181" y="26"/>
                    <a:pt x="187" y="141"/>
                    <a:pt x="189" y="109"/>
                  </a:cubicBezTo>
                  <a:cubicBezTo>
                    <a:pt x="189" y="105"/>
                    <a:pt x="200" y="80"/>
                    <a:pt x="201" y="76"/>
                  </a:cubicBezTo>
                  <a:cubicBezTo>
                    <a:pt x="205" y="51"/>
                    <a:pt x="214" y="100"/>
                    <a:pt x="219" y="82"/>
                  </a:cubicBezTo>
                  <a:cubicBezTo>
                    <a:pt x="222" y="73"/>
                    <a:pt x="252" y="79"/>
                    <a:pt x="252" y="79"/>
                  </a:cubicBezTo>
                  <a:cubicBezTo>
                    <a:pt x="254" y="47"/>
                    <a:pt x="320" y="130"/>
                    <a:pt x="327" y="100"/>
                  </a:cubicBezTo>
                  <a:cubicBezTo>
                    <a:pt x="355" y="75"/>
                    <a:pt x="322" y="123"/>
                    <a:pt x="351" y="121"/>
                  </a:cubicBezTo>
                  <a:cubicBezTo>
                    <a:pt x="364" y="92"/>
                    <a:pt x="396" y="88"/>
                    <a:pt x="408" y="79"/>
                  </a:cubicBezTo>
                  <a:cubicBezTo>
                    <a:pt x="425" y="79"/>
                    <a:pt x="448" y="96"/>
                    <a:pt x="465" y="103"/>
                  </a:cubicBezTo>
                  <a:cubicBezTo>
                    <a:pt x="477" y="121"/>
                    <a:pt x="486" y="117"/>
                    <a:pt x="507" y="121"/>
                  </a:cubicBezTo>
                  <a:cubicBezTo>
                    <a:pt x="523" y="128"/>
                    <a:pt x="546" y="114"/>
                    <a:pt x="564" y="121"/>
                  </a:cubicBezTo>
                  <a:cubicBezTo>
                    <a:pt x="576" y="122"/>
                    <a:pt x="602" y="87"/>
                    <a:pt x="615" y="88"/>
                  </a:cubicBezTo>
                  <a:cubicBezTo>
                    <a:pt x="628" y="90"/>
                    <a:pt x="632" y="67"/>
                    <a:pt x="639" y="70"/>
                  </a:cubicBezTo>
                  <a:cubicBezTo>
                    <a:pt x="641" y="60"/>
                    <a:pt x="654" y="119"/>
                    <a:pt x="657" y="109"/>
                  </a:cubicBezTo>
                  <a:cubicBezTo>
                    <a:pt x="661" y="31"/>
                    <a:pt x="656" y="97"/>
                    <a:pt x="672" y="49"/>
                  </a:cubicBezTo>
                  <a:cubicBezTo>
                    <a:pt x="677" y="0"/>
                    <a:pt x="687" y="88"/>
                    <a:pt x="699" y="40"/>
                  </a:cubicBezTo>
                  <a:cubicBezTo>
                    <a:pt x="712" y="40"/>
                    <a:pt x="737" y="85"/>
                    <a:pt x="756" y="64"/>
                  </a:cubicBezTo>
                  <a:cubicBezTo>
                    <a:pt x="798" y="68"/>
                    <a:pt x="768" y="59"/>
                    <a:pt x="801" y="67"/>
                  </a:cubicBezTo>
                  <a:cubicBezTo>
                    <a:pt x="820" y="26"/>
                    <a:pt x="822" y="143"/>
                    <a:pt x="834" y="97"/>
                  </a:cubicBezTo>
                  <a:cubicBezTo>
                    <a:pt x="838" y="100"/>
                    <a:pt x="871" y="110"/>
                    <a:pt x="873" y="115"/>
                  </a:cubicBezTo>
                  <a:cubicBezTo>
                    <a:pt x="876" y="122"/>
                    <a:pt x="887" y="79"/>
                    <a:pt x="891" y="85"/>
                  </a:cubicBezTo>
                  <a:cubicBezTo>
                    <a:pt x="896" y="115"/>
                    <a:pt x="906" y="106"/>
                    <a:pt x="912" y="103"/>
                  </a:cubicBezTo>
                  <a:cubicBezTo>
                    <a:pt x="918" y="100"/>
                    <a:pt x="917" y="65"/>
                    <a:pt x="927" y="67"/>
                  </a:cubicBezTo>
                  <a:cubicBezTo>
                    <a:pt x="937" y="69"/>
                    <a:pt x="957" y="103"/>
                    <a:pt x="972" y="112"/>
                  </a:cubicBezTo>
                  <a:cubicBezTo>
                    <a:pt x="987" y="121"/>
                    <a:pt x="1005" y="112"/>
                    <a:pt x="1017" y="121"/>
                  </a:cubicBezTo>
                </a:path>
              </a:pathLst>
            </a:custGeom>
            <a:noFill/>
            <a:ln w="38100">
              <a:solidFill>
                <a:srgbClr val="333399"/>
              </a:solidFill>
              <a:round/>
              <a:headEnd/>
              <a:tailEnd/>
            </a:ln>
          </p:spPr>
          <p:txBody>
            <a:bodyPr wrap="none"/>
            <a:lstStyle/>
            <a:p>
              <a:endParaRPr lang="zh-CN" altLang="en-US">
                <a:latin typeface="+mn-ea"/>
                <a:ea typeface="+mn-ea"/>
              </a:endParaRPr>
            </a:p>
          </p:txBody>
        </p:sp>
        <p:sp>
          <p:nvSpPr>
            <p:cNvPr id="22" name="Text Box 19"/>
            <p:cNvSpPr txBox="1">
              <a:spLocks noChangeArrowheads="1"/>
            </p:cNvSpPr>
            <p:nvPr/>
          </p:nvSpPr>
          <p:spPr bwMode="auto">
            <a:xfrm>
              <a:off x="304" y="3503"/>
              <a:ext cx="989" cy="233"/>
            </a:xfrm>
            <a:prstGeom prst="rect">
              <a:avLst/>
            </a:prstGeom>
            <a:noFill/>
            <a:ln w="9525">
              <a:noFill/>
              <a:miter lim="800000"/>
              <a:headEnd/>
              <a:tailEnd/>
            </a:ln>
          </p:spPr>
          <p:txBody>
            <a:bodyPr wrap="none">
              <a:spAutoFit/>
            </a:bodyPr>
            <a:lstStyle/>
            <a:p>
              <a:r>
                <a:rPr kumimoji="1" lang="zh-CN" altLang="en-US" sz="1800" dirty="0">
                  <a:solidFill>
                    <a:srgbClr val="333399"/>
                  </a:solidFill>
                  <a:latin typeface="+mn-ea"/>
                  <a:ea typeface="+mn-ea"/>
                </a:rPr>
                <a:t>输入信号波形</a:t>
              </a:r>
            </a:p>
          </p:txBody>
        </p:sp>
        <p:sp>
          <p:nvSpPr>
            <p:cNvPr id="23" name="Text Box 22"/>
            <p:cNvSpPr txBox="1">
              <a:spLocks noChangeArrowheads="1"/>
            </p:cNvSpPr>
            <p:nvPr/>
          </p:nvSpPr>
          <p:spPr bwMode="auto">
            <a:xfrm>
              <a:off x="1361" y="2886"/>
              <a:ext cx="2676" cy="442"/>
            </a:xfrm>
            <a:prstGeom prst="rect">
              <a:avLst/>
            </a:prstGeom>
            <a:noFill/>
            <a:ln w="9525">
              <a:noFill/>
              <a:miter lim="800000"/>
              <a:headEnd/>
              <a:tailEnd/>
            </a:ln>
          </p:spPr>
          <p:txBody>
            <a:bodyPr wrap="none">
              <a:spAutoFit/>
            </a:bodyPr>
            <a:lstStyle/>
            <a:p>
              <a:pPr algn="ctr"/>
              <a:r>
                <a:rPr kumimoji="1" lang="zh-CN" altLang="en-US" sz="2000">
                  <a:solidFill>
                    <a:srgbClr val="333399"/>
                  </a:solidFill>
                  <a:latin typeface="+mn-ea"/>
                  <a:ea typeface="+mn-ea"/>
                </a:rPr>
                <a:t>实际的信道</a:t>
              </a:r>
            </a:p>
            <a:p>
              <a:pPr algn="ctr"/>
              <a:r>
                <a:rPr kumimoji="1" lang="zh-CN" altLang="en-US" sz="2000">
                  <a:solidFill>
                    <a:srgbClr val="333399"/>
                  </a:solidFill>
                  <a:latin typeface="+mn-ea"/>
                  <a:ea typeface="+mn-ea"/>
                </a:rPr>
                <a:t>（带宽受限、有噪声、干扰和失真）</a:t>
              </a:r>
            </a:p>
          </p:txBody>
        </p:sp>
        <p:sp>
          <p:nvSpPr>
            <p:cNvPr id="24" name="Text Box 23"/>
            <p:cNvSpPr txBox="1">
              <a:spLocks noChangeArrowheads="1"/>
            </p:cNvSpPr>
            <p:nvPr/>
          </p:nvSpPr>
          <p:spPr bwMode="auto">
            <a:xfrm>
              <a:off x="3991" y="3533"/>
              <a:ext cx="1167" cy="407"/>
            </a:xfrm>
            <a:prstGeom prst="rect">
              <a:avLst/>
            </a:prstGeom>
            <a:noFill/>
            <a:ln w="9525">
              <a:noFill/>
              <a:miter lim="800000"/>
              <a:headEnd/>
              <a:tailEnd/>
            </a:ln>
          </p:spPr>
          <p:txBody>
            <a:bodyPr>
              <a:spAutoFit/>
            </a:bodyPr>
            <a:lstStyle/>
            <a:p>
              <a:pPr algn="ctr"/>
              <a:r>
                <a:rPr kumimoji="1" lang="zh-CN" altLang="en-US" sz="1800" dirty="0">
                  <a:solidFill>
                    <a:srgbClr val="333399"/>
                  </a:solidFill>
                  <a:latin typeface="+mn-ea"/>
                  <a:ea typeface="+mn-ea"/>
                </a:rPr>
                <a:t>输出信号波形</a:t>
              </a:r>
            </a:p>
            <a:p>
              <a:pPr algn="ctr"/>
              <a:r>
                <a:rPr kumimoji="1" lang="en-US" altLang="zh-CN" sz="1800" dirty="0">
                  <a:solidFill>
                    <a:srgbClr val="333399"/>
                  </a:solidFill>
                  <a:latin typeface="+mn-ea"/>
                  <a:ea typeface="+mn-ea"/>
                </a:rPr>
                <a:t>(</a:t>
              </a:r>
              <a:r>
                <a:rPr kumimoji="1" lang="zh-CN" altLang="en-US" sz="1800" dirty="0">
                  <a:solidFill>
                    <a:srgbClr val="333399"/>
                  </a:solidFill>
                  <a:latin typeface="+mn-ea"/>
                  <a:ea typeface="+mn-ea"/>
                </a:rPr>
                <a:t>失真严重</a:t>
              </a:r>
              <a:r>
                <a:rPr kumimoji="1" lang="en-US" altLang="zh-CN" sz="1800" dirty="0">
                  <a:solidFill>
                    <a:srgbClr val="333399"/>
                  </a:solidFill>
                  <a:latin typeface="+mn-ea"/>
                  <a:ea typeface="+mn-ea"/>
                </a:rPr>
                <a:t>)</a:t>
              </a:r>
            </a:p>
          </p:txBody>
        </p:sp>
      </p:grpSp>
      <p:sp>
        <p:nvSpPr>
          <p:cNvPr id="25" name="矩形 24"/>
          <p:cNvSpPr/>
          <p:nvPr/>
        </p:nvSpPr>
        <p:spPr>
          <a:xfrm>
            <a:off x="0" y="2133900"/>
            <a:ext cx="12198350" cy="761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Rectangle 3"/>
          <p:cNvSpPr txBox="1">
            <a:spLocks noChangeArrowheads="1"/>
          </p:cNvSpPr>
          <p:nvPr/>
        </p:nvSpPr>
        <p:spPr>
          <a:xfrm>
            <a:off x="1143000" y="5347051"/>
            <a:ext cx="1755775" cy="481694"/>
          </a:xfrm>
          <a:prstGeom prst="rect">
            <a:avLst/>
          </a:prstGeom>
        </p:spPr>
        <p:txBody>
          <a:bodyPr vert="horz" lIns="121917" tIns="60958" rIns="121917" bIns="60958" rtlCol="0">
            <a:normAutofit/>
          </a:bodyPr>
          <a:lstStyle>
            <a:lvl1pPr marL="457360" indent="-457360" algn="l" defTabSz="1219627" rtl="0" eaLnBrk="1" latinLnBrk="0" hangingPunct="1">
              <a:lnSpc>
                <a:spcPct val="120000"/>
              </a:lnSpc>
              <a:spcBef>
                <a:spcPct val="20000"/>
              </a:spcBef>
              <a:buSzPct val="80000"/>
              <a:buFont typeface="Wingdings" pitchFamily="2" charset="2"/>
              <a:buChar char="l"/>
              <a:defRPr sz="2000" kern="1200">
                <a:solidFill>
                  <a:schemeClr val="tx1">
                    <a:lumMod val="75000"/>
                    <a:lumOff val="25000"/>
                  </a:schemeClr>
                </a:solidFill>
                <a:latin typeface="+mn-lt"/>
                <a:ea typeface="+mn-ea"/>
                <a:cs typeface="+mn-cs"/>
              </a:defRPr>
            </a:lvl1pPr>
            <a:lvl2pPr marL="990947" indent="-381133" algn="l" defTabSz="1219627" rtl="0" eaLnBrk="1" latinLnBrk="0" hangingPunct="1">
              <a:spcBef>
                <a:spcPct val="20000"/>
              </a:spcBef>
              <a:buFont typeface="Arial" pitchFamily="34" charset="0"/>
              <a:buChar char="–"/>
              <a:defRPr sz="1800" kern="1200">
                <a:solidFill>
                  <a:schemeClr val="tx1">
                    <a:lumMod val="75000"/>
                    <a:lumOff val="25000"/>
                  </a:schemeClr>
                </a:solidFill>
                <a:latin typeface="+mn-lt"/>
                <a:ea typeface="+mn-ea"/>
                <a:cs typeface="+mn-cs"/>
              </a:defRPr>
            </a:lvl2pPr>
            <a:lvl3pPr marL="1524533" indent="-304907" algn="l" defTabSz="1219627"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2134347" indent="-304907" algn="l" defTabSz="1219627"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744160" indent="-304907" algn="l" defTabSz="1219627"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3353973"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78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360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3414"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lnSpc>
                <a:spcPct val="110000"/>
              </a:lnSpc>
              <a:spcBef>
                <a:spcPct val="0"/>
              </a:spcBef>
              <a:buNone/>
            </a:pPr>
            <a:r>
              <a:rPr lang="zh-CN" altLang="en-US" dirty="0" smtClean="0">
                <a:solidFill>
                  <a:schemeClr val="bg1"/>
                </a:solidFill>
                <a:latin typeface="+mn-ea"/>
              </a:rPr>
              <a:t>失真严重</a:t>
            </a:r>
          </a:p>
        </p:txBody>
      </p:sp>
    </p:spTree>
    <p:extLst>
      <p:ext uri="{BB962C8B-B14F-4D97-AF65-F5344CB8AC3E}">
        <p14:creationId xmlns:p14="http://schemas.microsoft.com/office/powerpoint/2010/main" val="143406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提高数据传输速率的途径</a:t>
            </a:r>
          </a:p>
        </p:txBody>
      </p:sp>
      <p:grpSp>
        <p:nvGrpSpPr>
          <p:cNvPr id="23" name="组合 22"/>
          <p:cNvGrpSpPr/>
          <p:nvPr/>
        </p:nvGrpSpPr>
        <p:grpSpPr>
          <a:xfrm>
            <a:off x="6708775" y="2152569"/>
            <a:ext cx="4795902" cy="3526154"/>
            <a:chOff x="6027673" y="2153068"/>
            <a:chExt cx="5405502" cy="3526970"/>
          </a:xfrm>
        </p:grpSpPr>
        <p:sp>
          <p:nvSpPr>
            <p:cNvPr id="7" name="Freeform 5"/>
            <p:cNvSpPr>
              <a:spLocks/>
            </p:cNvSpPr>
            <p:nvPr/>
          </p:nvSpPr>
          <p:spPr bwMode="auto">
            <a:xfrm>
              <a:off x="8667534" y="4440536"/>
              <a:ext cx="225552" cy="391211"/>
            </a:xfrm>
            <a:custGeom>
              <a:avLst/>
              <a:gdLst>
                <a:gd name="T0" fmla="*/ 18 w 24"/>
                <a:gd name="T1" fmla="*/ 12 h 33"/>
                <a:gd name="T2" fmla="*/ 24 w 24"/>
                <a:gd name="T3" fmla="*/ 12 h 33"/>
                <a:gd name="T4" fmla="*/ 12 w 24"/>
                <a:gd name="T5" fmla="*/ 0 h 33"/>
                <a:gd name="T6" fmla="*/ 0 w 24"/>
                <a:gd name="T7" fmla="*/ 12 h 33"/>
                <a:gd name="T8" fmla="*/ 6 w 24"/>
                <a:gd name="T9" fmla="*/ 12 h 33"/>
                <a:gd name="T10" fmla="*/ 6 w 24"/>
                <a:gd name="T11" fmla="*/ 27 h 33"/>
                <a:gd name="T12" fmla="*/ 6 w 24"/>
                <a:gd name="T13" fmla="*/ 27 h 33"/>
                <a:gd name="T14" fmla="*/ 12 w 24"/>
                <a:gd name="T15" fmla="*/ 33 h 33"/>
                <a:gd name="T16" fmla="*/ 18 w 24"/>
                <a:gd name="T17" fmla="*/ 27 h 33"/>
                <a:gd name="T18" fmla="*/ 18 w 24"/>
                <a:gd name="T19" fmla="*/ 27 h 33"/>
                <a:gd name="T20" fmla="*/ 18 w 24"/>
                <a:gd name="T21" fmla="*/ 27 h 33"/>
                <a:gd name="T22" fmla="*/ 18 w 24"/>
                <a:gd name="T23" fmla="*/ 12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 h="33">
                  <a:moveTo>
                    <a:pt x="18" y="12"/>
                  </a:moveTo>
                  <a:cubicBezTo>
                    <a:pt x="24" y="12"/>
                    <a:pt x="24" y="12"/>
                    <a:pt x="24" y="12"/>
                  </a:cubicBezTo>
                  <a:cubicBezTo>
                    <a:pt x="12" y="0"/>
                    <a:pt x="12" y="0"/>
                    <a:pt x="12" y="0"/>
                  </a:cubicBezTo>
                  <a:cubicBezTo>
                    <a:pt x="0" y="12"/>
                    <a:pt x="0" y="12"/>
                    <a:pt x="0" y="12"/>
                  </a:cubicBezTo>
                  <a:cubicBezTo>
                    <a:pt x="6" y="12"/>
                    <a:pt x="6" y="12"/>
                    <a:pt x="6" y="12"/>
                  </a:cubicBezTo>
                  <a:cubicBezTo>
                    <a:pt x="6" y="27"/>
                    <a:pt x="6" y="27"/>
                    <a:pt x="6" y="27"/>
                  </a:cubicBezTo>
                  <a:cubicBezTo>
                    <a:pt x="6" y="27"/>
                    <a:pt x="6" y="27"/>
                    <a:pt x="6" y="27"/>
                  </a:cubicBezTo>
                  <a:cubicBezTo>
                    <a:pt x="6" y="30"/>
                    <a:pt x="9" y="33"/>
                    <a:pt x="12" y="33"/>
                  </a:cubicBezTo>
                  <a:cubicBezTo>
                    <a:pt x="16" y="33"/>
                    <a:pt x="18" y="30"/>
                    <a:pt x="18" y="27"/>
                  </a:cubicBezTo>
                  <a:cubicBezTo>
                    <a:pt x="18" y="27"/>
                    <a:pt x="18" y="27"/>
                    <a:pt x="18" y="27"/>
                  </a:cubicBezTo>
                  <a:cubicBezTo>
                    <a:pt x="18" y="27"/>
                    <a:pt x="18" y="27"/>
                    <a:pt x="18" y="27"/>
                  </a:cubicBezTo>
                  <a:lnTo>
                    <a:pt x="18" y="12"/>
                  </a:lnTo>
                  <a:close/>
                </a:path>
              </a:pathLst>
            </a:custGeom>
            <a:solidFill>
              <a:srgbClr val="F83003"/>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9" name="Freeform 7"/>
            <p:cNvSpPr>
              <a:spLocks/>
            </p:cNvSpPr>
            <p:nvPr/>
          </p:nvSpPr>
          <p:spPr bwMode="auto">
            <a:xfrm>
              <a:off x="8667534" y="3002947"/>
              <a:ext cx="225552" cy="380276"/>
            </a:xfrm>
            <a:custGeom>
              <a:avLst/>
              <a:gdLst>
                <a:gd name="T0" fmla="*/ 18 w 24"/>
                <a:gd name="T1" fmla="*/ 12 h 32"/>
                <a:gd name="T2" fmla="*/ 24 w 24"/>
                <a:gd name="T3" fmla="*/ 12 h 32"/>
                <a:gd name="T4" fmla="*/ 12 w 24"/>
                <a:gd name="T5" fmla="*/ 0 h 32"/>
                <a:gd name="T6" fmla="*/ 0 w 24"/>
                <a:gd name="T7" fmla="*/ 12 h 32"/>
                <a:gd name="T8" fmla="*/ 6 w 24"/>
                <a:gd name="T9" fmla="*/ 12 h 32"/>
                <a:gd name="T10" fmla="*/ 6 w 24"/>
                <a:gd name="T11" fmla="*/ 26 h 32"/>
                <a:gd name="T12" fmla="*/ 6 w 24"/>
                <a:gd name="T13" fmla="*/ 26 h 32"/>
                <a:gd name="T14" fmla="*/ 12 w 24"/>
                <a:gd name="T15" fmla="*/ 32 h 32"/>
                <a:gd name="T16" fmla="*/ 18 w 24"/>
                <a:gd name="T17" fmla="*/ 26 h 32"/>
                <a:gd name="T18" fmla="*/ 18 w 24"/>
                <a:gd name="T19" fmla="*/ 26 h 32"/>
                <a:gd name="T20" fmla="*/ 18 w 24"/>
                <a:gd name="T21" fmla="*/ 26 h 32"/>
                <a:gd name="T22" fmla="*/ 18 w 24"/>
                <a:gd name="T23" fmla="*/ 1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 h="32">
                  <a:moveTo>
                    <a:pt x="18" y="12"/>
                  </a:moveTo>
                  <a:cubicBezTo>
                    <a:pt x="24" y="12"/>
                    <a:pt x="24" y="12"/>
                    <a:pt x="24" y="12"/>
                  </a:cubicBezTo>
                  <a:cubicBezTo>
                    <a:pt x="12" y="0"/>
                    <a:pt x="12" y="0"/>
                    <a:pt x="12" y="0"/>
                  </a:cubicBezTo>
                  <a:cubicBezTo>
                    <a:pt x="0" y="12"/>
                    <a:pt x="0" y="12"/>
                    <a:pt x="0" y="12"/>
                  </a:cubicBezTo>
                  <a:cubicBezTo>
                    <a:pt x="6" y="12"/>
                    <a:pt x="6" y="12"/>
                    <a:pt x="6" y="12"/>
                  </a:cubicBezTo>
                  <a:cubicBezTo>
                    <a:pt x="6" y="26"/>
                    <a:pt x="6" y="26"/>
                    <a:pt x="6" y="26"/>
                  </a:cubicBezTo>
                  <a:cubicBezTo>
                    <a:pt x="6" y="26"/>
                    <a:pt x="6" y="26"/>
                    <a:pt x="6" y="26"/>
                  </a:cubicBezTo>
                  <a:cubicBezTo>
                    <a:pt x="6" y="30"/>
                    <a:pt x="9" y="32"/>
                    <a:pt x="12" y="32"/>
                  </a:cubicBezTo>
                  <a:cubicBezTo>
                    <a:pt x="16" y="32"/>
                    <a:pt x="18" y="30"/>
                    <a:pt x="18" y="26"/>
                  </a:cubicBezTo>
                  <a:cubicBezTo>
                    <a:pt x="18" y="26"/>
                    <a:pt x="18" y="26"/>
                    <a:pt x="18" y="26"/>
                  </a:cubicBezTo>
                  <a:cubicBezTo>
                    <a:pt x="18" y="26"/>
                    <a:pt x="18" y="26"/>
                    <a:pt x="18" y="26"/>
                  </a:cubicBezTo>
                  <a:lnTo>
                    <a:pt x="18" y="12"/>
                  </a:lnTo>
                  <a:close/>
                </a:path>
              </a:pathLst>
            </a:custGeom>
            <a:solidFill>
              <a:srgbClr val="EBAC07"/>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 name="Freeform 9"/>
            <p:cNvSpPr>
              <a:spLocks/>
            </p:cNvSpPr>
            <p:nvPr/>
          </p:nvSpPr>
          <p:spPr bwMode="auto">
            <a:xfrm>
              <a:off x="8128307" y="2153068"/>
              <a:ext cx="1205202" cy="759337"/>
            </a:xfrm>
            <a:custGeom>
              <a:avLst/>
              <a:gdLst>
                <a:gd name="T0" fmla="*/ 127 w 128"/>
                <a:gd name="T1" fmla="*/ 59 h 64"/>
                <a:gd name="T2" fmla="*/ 127 w 128"/>
                <a:gd name="T3" fmla="*/ 59 h 64"/>
                <a:gd name="T4" fmla="*/ 72 w 128"/>
                <a:gd name="T5" fmla="*/ 4 h 64"/>
                <a:gd name="T6" fmla="*/ 71 w 128"/>
                <a:gd name="T7" fmla="*/ 2 h 64"/>
                <a:gd name="T8" fmla="*/ 64 w 128"/>
                <a:gd name="T9" fmla="*/ 0 h 64"/>
                <a:gd name="T10" fmla="*/ 57 w 128"/>
                <a:gd name="T11" fmla="*/ 2 h 64"/>
                <a:gd name="T12" fmla="*/ 55 w 128"/>
                <a:gd name="T13" fmla="*/ 4 h 64"/>
                <a:gd name="T14" fmla="*/ 0 w 128"/>
                <a:gd name="T15" fmla="*/ 59 h 64"/>
                <a:gd name="T16" fmla="*/ 0 w 128"/>
                <a:gd name="T17" fmla="*/ 59 h 64"/>
                <a:gd name="T18" fmla="*/ 0 w 128"/>
                <a:gd name="T19" fmla="*/ 61 h 64"/>
                <a:gd name="T20" fmla="*/ 3 w 128"/>
                <a:gd name="T21" fmla="*/ 64 h 64"/>
                <a:gd name="T22" fmla="*/ 124 w 128"/>
                <a:gd name="T23" fmla="*/ 64 h 64"/>
                <a:gd name="T24" fmla="*/ 128 w 128"/>
                <a:gd name="T25" fmla="*/ 61 h 64"/>
                <a:gd name="T26" fmla="*/ 127 w 128"/>
                <a:gd name="T27" fmla="*/ 59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8" h="64">
                  <a:moveTo>
                    <a:pt x="127" y="59"/>
                  </a:moveTo>
                  <a:cubicBezTo>
                    <a:pt x="127" y="59"/>
                    <a:pt x="127" y="59"/>
                    <a:pt x="127" y="59"/>
                  </a:cubicBezTo>
                  <a:cubicBezTo>
                    <a:pt x="72" y="4"/>
                    <a:pt x="72" y="4"/>
                    <a:pt x="72" y="4"/>
                  </a:cubicBezTo>
                  <a:cubicBezTo>
                    <a:pt x="72" y="3"/>
                    <a:pt x="71" y="3"/>
                    <a:pt x="71" y="2"/>
                  </a:cubicBezTo>
                  <a:cubicBezTo>
                    <a:pt x="69" y="1"/>
                    <a:pt x="66" y="0"/>
                    <a:pt x="64" y="0"/>
                  </a:cubicBezTo>
                  <a:cubicBezTo>
                    <a:pt x="61" y="0"/>
                    <a:pt x="59" y="1"/>
                    <a:pt x="57" y="2"/>
                  </a:cubicBezTo>
                  <a:cubicBezTo>
                    <a:pt x="56" y="3"/>
                    <a:pt x="56" y="3"/>
                    <a:pt x="55" y="4"/>
                  </a:cubicBezTo>
                  <a:cubicBezTo>
                    <a:pt x="0" y="59"/>
                    <a:pt x="0" y="59"/>
                    <a:pt x="0" y="59"/>
                  </a:cubicBezTo>
                  <a:cubicBezTo>
                    <a:pt x="0" y="59"/>
                    <a:pt x="0" y="59"/>
                    <a:pt x="0" y="59"/>
                  </a:cubicBezTo>
                  <a:cubicBezTo>
                    <a:pt x="0" y="60"/>
                    <a:pt x="0" y="60"/>
                    <a:pt x="0" y="61"/>
                  </a:cubicBezTo>
                  <a:cubicBezTo>
                    <a:pt x="0" y="63"/>
                    <a:pt x="1" y="64"/>
                    <a:pt x="3" y="64"/>
                  </a:cubicBezTo>
                  <a:cubicBezTo>
                    <a:pt x="124" y="64"/>
                    <a:pt x="124" y="64"/>
                    <a:pt x="124" y="64"/>
                  </a:cubicBezTo>
                  <a:cubicBezTo>
                    <a:pt x="126" y="64"/>
                    <a:pt x="128" y="63"/>
                    <a:pt x="128" y="61"/>
                  </a:cubicBezTo>
                  <a:cubicBezTo>
                    <a:pt x="128" y="60"/>
                    <a:pt x="127" y="60"/>
                    <a:pt x="127" y="59"/>
                  </a:cubicBezTo>
                  <a:close/>
                </a:path>
              </a:pathLst>
            </a:custGeom>
            <a:solidFill>
              <a:srgbClr val="A2B932"/>
            </a:solidFill>
            <a:ln>
              <a:noFill/>
            </a:ln>
          </p:spPr>
          <p:txBody>
            <a:bodyPr vert="horz" wrap="square" lIns="91440" tIns="45720" rIns="91440" bIns="45720" numCol="1" anchor="ctr" anchorCtr="0" compatLnSpc="1">
              <a:prstTxWarp prst="textNoShape">
                <a:avLst/>
              </a:prstTxWarp>
            </a:bodyPr>
            <a:lstStyle/>
            <a:p>
              <a:pPr algn="ctr"/>
              <a:endParaRPr lang="zh-CN" altLang="en-US" sz="2400" dirty="0"/>
            </a:p>
          </p:txBody>
        </p:sp>
        <p:sp>
          <p:nvSpPr>
            <p:cNvPr id="12" name="Freeform 10"/>
            <p:cNvSpPr>
              <a:spLocks/>
            </p:cNvSpPr>
            <p:nvPr/>
          </p:nvSpPr>
          <p:spPr bwMode="auto">
            <a:xfrm>
              <a:off x="7007323" y="3542959"/>
              <a:ext cx="3446201" cy="783636"/>
            </a:xfrm>
            <a:custGeom>
              <a:avLst/>
              <a:gdLst>
                <a:gd name="T0" fmla="*/ 365 w 366"/>
                <a:gd name="T1" fmla="*/ 61 h 66"/>
                <a:gd name="T2" fmla="*/ 365 w 366"/>
                <a:gd name="T3" fmla="*/ 61 h 66"/>
                <a:gd name="T4" fmla="*/ 306 w 366"/>
                <a:gd name="T5" fmla="*/ 2 h 66"/>
                <a:gd name="T6" fmla="*/ 303 w 366"/>
                <a:gd name="T7" fmla="*/ 0 h 66"/>
                <a:gd name="T8" fmla="*/ 184 w 366"/>
                <a:gd name="T9" fmla="*/ 0 h 66"/>
                <a:gd name="T10" fmla="*/ 182 w 366"/>
                <a:gd name="T11" fmla="*/ 0 h 66"/>
                <a:gd name="T12" fmla="*/ 62 w 366"/>
                <a:gd name="T13" fmla="*/ 0 h 66"/>
                <a:gd name="T14" fmla="*/ 60 w 366"/>
                <a:gd name="T15" fmla="*/ 2 h 66"/>
                <a:gd name="T16" fmla="*/ 1 w 366"/>
                <a:gd name="T17" fmla="*/ 61 h 66"/>
                <a:gd name="T18" fmla="*/ 1 w 366"/>
                <a:gd name="T19" fmla="*/ 61 h 66"/>
                <a:gd name="T20" fmla="*/ 0 w 366"/>
                <a:gd name="T21" fmla="*/ 61 h 66"/>
                <a:gd name="T22" fmla="*/ 0 w 366"/>
                <a:gd name="T23" fmla="*/ 61 h 66"/>
                <a:gd name="T24" fmla="*/ 0 w 366"/>
                <a:gd name="T25" fmla="*/ 63 h 66"/>
                <a:gd name="T26" fmla="*/ 3 w 366"/>
                <a:gd name="T27" fmla="*/ 66 h 66"/>
                <a:gd name="T28" fmla="*/ 122 w 366"/>
                <a:gd name="T29" fmla="*/ 66 h 66"/>
                <a:gd name="T30" fmla="*/ 124 w 366"/>
                <a:gd name="T31" fmla="*/ 66 h 66"/>
                <a:gd name="T32" fmla="*/ 241 w 366"/>
                <a:gd name="T33" fmla="*/ 66 h 66"/>
                <a:gd name="T34" fmla="*/ 244 w 366"/>
                <a:gd name="T35" fmla="*/ 66 h 66"/>
                <a:gd name="T36" fmla="*/ 362 w 366"/>
                <a:gd name="T37" fmla="*/ 66 h 66"/>
                <a:gd name="T38" fmla="*/ 366 w 366"/>
                <a:gd name="T39" fmla="*/ 63 h 66"/>
                <a:gd name="T40" fmla="*/ 365 w 366"/>
                <a:gd name="T41" fmla="*/ 61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66" h="66">
                  <a:moveTo>
                    <a:pt x="365" y="61"/>
                  </a:moveTo>
                  <a:cubicBezTo>
                    <a:pt x="365" y="61"/>
                    <a:pt x="365" y="61"/>
                    <a:pt x="365" y="61"/>
                  </a:cubicBezTo>
                  <a:cubicBezTo>
                    <a:pt x="306" y="2"/>
                    <a:pt x="306" y="2"/>
                    <a:pt x="306" y="2"/>
                  </a:cubicBezTo>
                  <a:cubicBezTo>
                    <a:pt x="305" y="1"/>
                    <a:pt x="304" y="0"/>
                    <a:pt x="303" y="0"/>
                  </a:cubicBezTo>
                  <a:cubicBezTo>
                    <a:pt x="184" y="0"/>
                    <a:pt x="184" y="0"/>
                    <a:pt x="184" y="0"/>
                  </a:cubicBezTo>
                  <a:cubicBezTo>
                    <a:pt x="182" y="0"/>
                    <a:pt x="182" y="0"/>
                    <a:pt x="182" y="0"/>
                  </a:cubicBezTo>
                  <a:cubicBezTo>
                    <a:pt x="62" y="0"/>
                    <a:pt x="62" y="0"/>
                    <a:pt x="62" y="0"/>
                  </a:cubicBezTo>
                  <a:cubicBezTo>
                    <a:pt x="61" y="0"/>
                    <a:pt x="60" y="1"/>
                    <a:pt x="60" y="2"/>
                  </a:cubicBezTo>
                  <a:cubicBezTo>
                    <a:pt x="1" y="61"/>
                    <a:pt x="1" y="61"/>
                    <a:pt x="1" y="61"/>
                  </a:cubicBezTo>
                  <a:cubicBezTo>
                    <a:pt x="1" y="61"/>
                    <a:pt x="1" y="61"/>
                    <a:pt x="1" y="61"/>
                  </a:cubicBezTo>
                  <a:cubicBezTo>
                    <a:pt x="0" y="61"/>
                    <a:pt x="0" y="61"/>
                    <a:pt x="0" y="61"/>
                  </a:cubicBezTo>
                  <a:cubicBezTo>
                    <a:pt x="0" y="61"/>
                    <a:pt x="0" y="61"/>
                    <a:pt x="0" y="61"/>
                  </a:cubicBezTo>
                  <a:cubicBezTo>
                    <a:pt x="0" y="61"/>
                    <a:pt x="0" y="62"/>
                    <a:pt x="0" y="63"/>
                  </a:cubicBezTo>
                  <a:cubicBezTo>
                    <a:pt x="0" y="65"/>
                    <a:pt x="1" y="66"/>
                    <a:pt x="3" y="66"/>
                  </a:cubicBezTo>
                  <a:cubicBezTo>
                    <a:pt x="122" y="66"/>
                    <a:pt x="122" y="66"/>
                    <a:pt x="122" y="66"/>
                  </a:cubicBezTo>
                  <a:cubicBezTo>
                    <a:pt x="124" y="66"/>
                    <a:pt x="124" y="66"/>
                    <a:pt x="124" y="66"/>
                  </a:cubicBezTo>
                  <a:cubicBezTo>
                    <a:pt x="241" y="66"/>
                    <a:pt x="241" y="66"/>
                    <a:pt x="241" y="66"/>
                  </a:cubicBezTo>
                  <a:cubicBezTo>
                    <a:pt x="244" y="66"/>
                    <a:pt x="244" y="66"/>
                    <a:pt x="244" y="66"/>
                  </a:cubicBezTo>
                  <a:cubicBezTo>
                    <a:pt x="362" y="66"/>
                    <a:pt x="362" y="66"/>
                    <a:pt x="362" y="66"/>
                  </a:cubicBezTo>
                  <a:cubicBezTo>
                    <a:pt x="364" y="66"/>
                    <a:pt x="366" y="65"/>
                    <a:pt x="366" y="63"/>
                  </a:cubicBezTo>
                  <a:cubicBezTo>
                    <a:pt x="366" y="62"/>
                    <a:pt x="365" y="61"/>
                    <a:pt x="365" y="61"/>
                  </a:cubicBezTo>
                  <a:close/>
                </a:path>
              </a:pathLst>
            </a:custGeom>
            <a:solidFill>
              <a:srgbClr val="EBAC07"/>
            </a:solidFill>
            <a:ln>
              <a:noFill/>
            </a:ln>
          </p:spPr>
          <p:txBody>
            <a:bodyPr vert="horz" wrap="square" lIns="91440" tIns="45720" rIns="91440" bIns="45720" numCol="1" anchor="ctr" anchorCtr="0" compatLnSpc="1">
              <a:prstTxWarp prst="textNoShape">
                <a:avLst/>
              </a:prstTxWarp>
            </a:bodyPr>
            <a:lstStyle/>
            <a:p>
              <a:pPr algn="ctr"/>
              <a:endParaRPr lang="zh-CN" altLang="en-US" sz="3200" dirty="0"/>
            </a:p>
          </p:txBody>
        </p:sp>
        <p:sp>
          <p:nvSpPr>
            <p:cNvPr id="13" name="Freeform 11"/>
            <p:cNvSpPr>
              <a:spLocks/>
            </p:cNvSpPr>
            <p:nvPr/>
          </p:nvSpPr>
          <p:spPr bwMode="auto">
            <a:xfrm>
              <a:off x="6027673" y="4955934"/>
              <a:ext cx="5405502" cy="724104"/>
            </a:xfrm>
            <a:custGeom>
              <a:avLst/>
              <a:gdLst>
                <a:gd name="T0" fmla="*/ 574 w 574"/>
                <a:gd name="T1" fmla="*/ 49 h 61"/>
                <a:gd name="T2" fmla="*/ 573 w 574"/>
                <a:gd name="T3" fmla="*/ 48 h 61"/>
                <a:gd name="T4" fmla="*/ 573 w 574"/>
                <a:gd name="T5" fmla="*/ 47 h 61"/>
                <a:gd name="T6" fmla="*/ 573 w 574"/>
                <a:gd name="T7" fmla="*/ 46 h 61"/>
                <a:gd name="T8" fmla="*/ 572 w 574"/>
                <a:gd name="T9" fmla="*/ 46 h 61"/>
                <a:gd name="T10" fmla="*/ 572 w 574"/>
                <a:gd name="T11" fmla="*/ 45 h 61"/>
                <a:gd name="T12" fmla="*/ 571 w 574"/>
                <a:gd name="T13" fmla="*/ 44 h 61"/>
                <a:gd name="T14" fmla="*/ 529 w 574"/>
                <a:gd name="T15" fmla="*/ 1 h 61"/>
                <a:gd name="T16" fmla="*/ 407 w 574"/>
                <a:gd name="T17" fmla="*/ 0 h 61"/>
                <a:gd name="T18" fmla="*/ 288 w 574"/>
                <a:gd name="T19" fmla="*/ 0 h 61"/>
                <a:gd name="T20" fmla="*/ 169 w 574"/>
                <a:gd name="T21" fmla="*/ 0 h 61"/>
                <a:gd name="T22" fmla="*/ 48 w 574"/>
                <a:gd name="T23" fmla="*/ 0 h 61"/>
                <a:gd name="T24" fmla="*/ 4 w 574"/>
                <a:gd name="T25" fmla="*/ 43 h 61"/>
                <a:gd name="T26" fmla="*/ 10 w 574"/>
                <a:gd name="T27" fmla="*/ 61 h 61"/>
                <a:gd name="T28" fmla="*/ 10 w 574"/>
                <a:gd name="T29" fmla="*/ 61 h 61"/>
                <a:gd name="T30" fmla="*/ 402 w 574"/>
                <a:gd name="T31" fmla="*/ 61 h 61"/>
                <a:gd name="T32" fmla="*/ 564 w 574"/>
                <a:gd name="T33" fmla="*/ 61 h 61"/>
                <a:gd name="T34" fmla="*/ 565 w 574"/>
                <a:gd name="T35" fmla="*/ 61 h 61"/>
                <a:gd name="T36" fmla="*/ 566 w 574"/>
                <a:gd name="T37" fmla="*/ 60 h 61"/>
                <a:gd name="T38" fmla="*/ 567 w 574"/>
                <a:gd name="T39" fmla="*/ 60 h 61"/>
                <a:gd name="T40" fmla="*/ 568 w 574"/>
                <a:gd name="T41" fmla="*/ 60 h 61"/>
                <a:gd name="T42" fmla="*/ 569 w 574"/>
                <a:gd name="T43" fmla="*/ 59 h 61"/>
                <a:gd name="T44" fmla="*/ 570 w 574"/>
                <a:gd name="T45" fmla="*/ 59 h 61"/>
                <a:gd name="T46" fmla="*/ 571 w 574"/>
                <a:gd name="T47" fmla="*/ 58 h 61"/>
                <a:gd name="T48" fmla="*/ 571 w 574"/>
                <a:gd name="T49" fmla="*/ 58 h 61"/>
                <a:gd name="T50" fmla="*/ 572 w 574"/>
                <a:gd name="T51" fmla="*/ 57 h 61"/>
                <a:gd name="T52" fmla="*/ 572 w 574"/>
                <a:gd name="T53" fmla="*/ 56 h 61"/>
                <a:gd name="T54" fmla="*/ 573 w 574"/>
                <a:gd name="T55" fmla="*/ 55 h 61"/>
                <a:gd name="T56" fmla="*/ 573 w 574"/>
                <a:gd name="T57" fmla="*/ 54 h 61"/>
                <a:gd name="T58" fmla="*/ 574 w 574"/>
                <a:gd name="T59" fmla="*/ 53 h 61"/>
                <a:gd name="T60" fmla="*/ 574 w 574"/>
                <a:gd name="T61" fmla="*/ 52 h 61"/>
                <a:gd name="T62" fmla="*/ 574 w 574"/>
                <a:gd name="T63" fmla="*/ 5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74" h="61">
                  <a:moveTo>
                    <a:pt x="574" y="50"/>
                  </a:moveTo>
                  <a:cubicBezTo>
                    <a:pt x="574" y="50"/>
                    <a:pt x="574" y="49"/>
                    <a:pt x="574" y="49"/>
                  </a:cubicBezTo>
                  <a:cubicBezTo>
                    <a:pt x="574" y="49"/>
                    <a:pt x="574" y="49"/>
                    <a:pt x="574" y="49"/>
                  </a:cubicBezTo>
                  <a:cubicBezTo>
                    <a:pt x="574" y="49"/>
                    <a:pt x="574" y="48"/>
                    <a:pt x="573" y="48"/>
                  </a:cubicBezTo>
                  <a:cubicBezTo>
                    <a:pt x="573" y="48"/>
                    <a:pt x="573" y="48"/>
                    <a:pt x="573" y="48"/>
                  </a:cubicBezTo>
                  <a:cubicBezTo>
                    <a:pt x="573" y="48"/>
                    <a:pt x="573" y="47"/>
                    <a:pt x="573" y="47"/>
                  </a:cubicBezTo>
                  <a:cubicBezTo>
                    <a:pt x="573" y="47"/>
                    <a:pt x="573" y="47"/>
                    <a:pt x="573" y="47"/>
                  </a:cubicBezTo>
                  <a:cubicBezTo>
                    <a:pt x="573" y="47"/>
                    <a:pt x="573" y="47"/>
                    <a:pt x="573" y="46"/>
                  </a:cubicBezTo>
                  <a:cubicBezTo>
                    <a:pt x="573" y="46"/>
                    <a:pt x="573" y="46"/>
                    <a:pt x="573" y="46"/>
                  </a:cubicBezTo>
                  <a:cubicBezTo>
                    <a:pt x="573" y="46"/>
                    <a:pt x="572" y="46"/>
                    <a:pt x="572" y="46"/>
                  </a:cubicBezTo>
                  <a:cubicBezTo>
                    <a:pt x="572" y="45"/>
                    <a:pt x="572" y="45"/>
                    <a:pt x="572" y="45"/>
                  </a:cubicBezTo>
                  <a:cubicBezTo>
                    <a:pt x="572" y="45"/>
                    <a:pt x="572" y="45"/>
                    <a:pt x="572" y="45"/>
                  </a:cubicBezTo>
                  <a:cubicBezTo>
                    <a:pt x="572" y="45"/>
                    <a:pt x="572" y="44"/>
                    <a:pt x="572" y="44"/>
                  </a:cubicBezTo>
                  <a:cubicBezTo>
                    <a:pt x="571" y="44"/>
                    <a:pt x="571" y="44"/>
                    <a:pt x="571" y="44"/>
                  </a:cubicBezTo>
                  <a:cubicBezTo>
                    <a:pt x="571" y="44"/>
                    <a:pt x="571" y="44"/>
                    <a:pt x="571" y="44"/>
                  </a:cubicBezTo>
                  <a:cubicBezTo>
                    <a:pt x="529" y="1"/>
                    <a:pt x="529" y="1"/>
                    <a:pt x="529" y="1"/>
                  </a:cubicBezTo>
                  <a:cubicBezTo>
                    <a:pt x="528" y="1"/>
                    <a:pt x="527" y="0"/>
                    <a:pt x="526" y="0"/>
                  </a:cubicBezTo>
                  <a:cubicBezTo>
                    <a:pt x="407" y="0"/>
                    <a:pt x="407" y="0"/>
                    <a:pt x="407" y="0"/>
                  </a:cubicBezTo>
                  <a:cubicBezTo>
                    <a:pt x="405" y="0"/>
                    <a:pt x="405" y="0"/>
                    <a:pt x="405" y="0"/>
                  </a:cubicBezTo>
                  <a:cubicBezTo>
                    <a:pt x="288" y="0"/>
                    <a:pt x="288" y="0"/>
                    <a:pt x="288" y="0"/>
                  </a:cubicBezTo>
                  <a:cubicBezTo>
                    <a:pt x="286" y="0"/>
                    <a:pt x="286" y="0"/>
                    <a:pt x="286" y="0"/>
                  </a:cubicBezTo>
                  <a:cubicBezTo>
                    <a:pt x="169" y="0"/>
                    <a:pt x="169" y="0"/>
                    <a:pt x="169" y="0"/>
                  </a:cubicBezTo>
                  <a:cubicBezTo>
                    <a:pt x="167" y="0"/>
                    <a:pt x="167" y="0"/>
                    <a:pt x="167" y="0"/>
                  </a:cubicBezTo>
                  <a:cubicBezTo>
                    <a:pt x="48" y="0"/>
                    <a:pt x="48" y="0"/>
                    <a:pt x="48" y="0"/>
                  </a:cubicBezTo>
                  <a:cubicBezTo>
                    <a:pt x="46" y="0"/>
                    <a:pt x="46" y="1"/>
                    <a:pt x="45" y="1"/>
                  </a:cubicBezTo>
                  <a:cubicBezTo>
                    <a:pt x="4" y="43"/>
                    <a:pt x="4" y="43"/>
                    <a:pt x="4" y="43"/>
                  </a:cubicBezTo>
                  <a:cubicBezTo>
                    <a:pt x="1" y="45"/>
                    <a:pt x="0" y="47"/>
                    <a:pt x="0" y="51"/>
                  </a:cubicBezTo>
                  <a:cubicBezTo>
                    <a:pt x="0" y="56"/>
                    <a:pt x="4" y="61"/>
                    <a:pt x="10" y="61"/>
                  </a:cubicBezTo>
                  <a:cubicBezTo>
                    <a:pt x="10" y="61"/>
                    <a:pt x="10" y="61"/>
                    <a:pt x="10" y="61"/>
                  </a:cubicBezTo>
                  <a:cubicBezTo>
                    <a:pt x="10" y="61"/>
                    <a:pt x="10" y="61"/>
                    <a:pt x="10" y="61"/>
                  </a:cubicBezTo>
                  <a:cubicBezTo>
                    <a:pt x="172" y="61"/>
                    <a:pt x="172" y="61"/>
                    <a:pt x="172" y="61"/>
                  </a:cubicBezTo>
                  <a:cubicBezTo>
                    <a:pt x="402" y="61"/>
                    <a:pt x="402" y="61"/>
                    <a:pt x="402" y="61"/>
                  </a:cubicBezTo>
                  <a:cubicBezTo>
                    <a:pt x="564" y="61"/>
                    <a:pt x="564" y="61"/>
                    <a:pt x="564" y="61"/>
                  </a:cubicBezTo>
                  <a:cubicBezTo>
                    <a:pt x="564" y="61"/>
                    <a:pt x="564" y="61"/>
                    <a:pt x="564" y="61"/>
                  </a:cubicBezTo>
                  <a:cubicBezTo>
                    <a:pt x="564" y="61"/>
                    <a:pt x="564" y="61"/>
                    <a:pt x="565" y="61"/>
                  </a:cubicBezTo>
                  <a:cubicBezTo>
                    <a:pt x="565" y="61"/>
                    <a:pt x="565" y="61"/>
                    <a:pt x="565" y="61"/>
                  </a:cubicBezTo>
                  <a:cubicBezTo>
                    <a:pt x="565" y="61"/>
                    <a:pt x="566" y="61"/>
                    <a:pt x="566" y="60"/>
                  </a:cubicBezTo>
                  <a:cubicBezTo>
                    <a:pt x="566" y="60"/>
                    <a:pt x="566" y="60"/>
                    <a:pt x="566" y="60"/>
                  </a:cubicBezTo>
                  <a:cubicBezTo>
                    <a:pt x="566" y="60"/>
                    <a:pt x="567" y="60"/>
                    <a:pt x="567" y="60"/>
                  </a:cubicBezTo>
                  <a:cubicBezTo>
                    <a:pt x="567" y="60"/>
                    <a:pt x="567" y="60"/>
                    <a:pt x="567" y="60"/>
                  </a:cubicBezTo>
                  <a:cubicBezTo>
                    <a:pt x="567" y="60"/>
                    <a:pt x="567" y="60"/>
                    <a:pt x="568" y="60"/>
                  </a:cubicBezTo>
                  <a:cubicBezTo>
                    <a:pt x="568" y="60"/>
                    <a:pt x="568" y="60"/>
                    <a:pt x="568" y="60"/>
                  </a:cubicBezTo>
                  <a:cubicBezTo>
                    <a:pt x="568" y="60"/>
                    <a:pt x="568" y="60"/>
                    <a:pt x="569" y="60"/>
                  </a:cubicBezTo>
                  <a:cubicBezTo>
                    <a:pt x="569" y="59"/>
                    <a:pt x="569" y="59"/>
                    <a:pt x="569" y="59"/>
                  </a:cubicBezTo>
                  <a:cubicBezTo>
                    <a:pt x="569" y="59"/>
                    <a:pt x="569" y="59"/>
                    <a:pt x="569" y="59"/>
                  </a:cubicBezTo>
                  <a:cubicBezTo>
                    <a:pt x="569" y="59"/>
                    <a:pt x="570" y="59"/>
                    <a:pt x="570" y="59"/>
                  </a:cubicBezTo>
                  <a:cubicBezTo>
                    <a:pt x="570" y="59"/>
                    <a:pt x="570" y="59"/>
                    <a:pt x="570" y="58"/>
                  </a:cubicBezTo>
                  <a:cubicBezTo>
                    <a:pt x="570" y="58"/>
                    <a:pt x="570" y="58"/>
                    <a:pt x="571" y="58"/>
                  </a:cubicBezTo>
                  <a:cubicBezTo>
                    <a:pt x="571" y="58"/>
                    <a:pt x="571" y="58"/>
                    <a:pt x="571" y="58"/>
                  </a:cubicBezTo>
                  <a:cubicBezTo>
                    <a:pt x="571" y="58"/>
                    <a:pt x="571" y="58"/>
                    <a:pt x="571" y="58"/>
                  </a:cubicBezTo>
                  <a:cubicBezTo>
                    <a:pt x="571" y="57"/>
                    <a:pt x="571" y="57"/>
                    <a:pt x="572" y="57"/>
                  </a:cubicBezTo>
                  <a:cubicBezTo>
                    <a:pt x="572" y="57"/>
                    <a:pt x="572" y="57"/>
                    <a:pt x="572" y="57"/>
                  </a:cubicBezTo>
                  <a:cubicBezTo>
                    <a:pt x="572" y="56"/>
                    <a:pt x="572" y="56"/>
                    <a:pt x="572" y="56"/>
                  </a:cubicBezTo>
                  <a:cubicBezTo>
                    <a:pt x="572" y="56"/>
                    <a:pt x="572" y="56"/>
                    <a:pt x="572" y="56"/>
                  </a:cubicBezTo>
                  <a:cubicBezTo>
                    <a:pt x="572" y="56"/>
                    <a:pt x="573" y="56"/>
                    <a:pt x="573" y="55"/>
                  </a:cubicBezTo>
                  <a:cubicBezTo>
                    <a:pt x="573" y="55"/>
                    <a:pt x="573" y="55"/>
                    <a:pt x="573" y="55"/>
                  </a:cubicBezTo>
                  <a:cubicBezTo>
                    <a:pt x="573" y="55"/>
                    <a:pt x="573" y="55"/>
                    <a:pt x="573" y="55"/>
                  </a:cubicBezTo>
                  <a:cubicBezTo>
                    <a:pt x="573" y="54"/>
                    <a:pt x="573" y="54"/>
                    <a:pt x="573" y="54"/>
                  </a:cubicBezTo>
                  <a:cubicBezTo>
                    <a:pt x="573" y="54"/>
                    <a:pt x="573" y="54"/>
                    <a:pt x="573" y="54"/>
                  </a:cubicBezTo>
                  <a:cubicBezTo>
                    <a:pt x="573" y="53"/>
                    <a:pt x="573" y="53"/>
                    <a:pt x="574" y="53"/>
                  </a:cubicBezTo>
                  <a:cubicBezTo>
                    <a:pt x="574" y="53"/>
                    <a:pt x="574" y="53"/>
                    <a:pt x="574" y="53"/>
                  </a:cubicBezTo>
                  <a:cubicBezTo>
                    <a:pt x="574" y="52"/>
                    <a:pt x="574" y="52"/>
                    <a:pt x="574" y="52"/>
                  </a:cubicBezTo>
                  <a:cubicBezTo>
                    <a:pt x="574" y="52"/>
                    <a:pt x="574" y="52"/>
                    <a:pt x="574" y="52"/>
                  </a:cubicBezTo>
                  <a:cubicBezTo>
                    <a:pt x="574" y="51"/>
                    <a:pt x="574" y="51"/>
                    <a:pt x="574" y="51"/>
                  </a:cubicBezTo>
                  <a:cubicBezTo>
                    <a:pt x="574" y="50"/>
                    <a:pt x="574" y="50"/>
                    <a:pt x="574" y="50"/>
                  </a:cubicBezTo>
                  <a:close/>
                </a:path>
              </a:pathLst>
            </a:custGeom>
            <a:solidFill>
              <a:srgbClr val="F83003"/>
            </a:solidFill>
            <a:ln>
              <a:noFill/>
            </a:ln>
          </p:spPr>
          <p:txBody>
            <a:bodyPr vert="horz" wrap="square" lIns="91440" tIns="45720" rIns="91440" bIns="45720" numCol="1" anchor="ctr" anchorCtr="0" compatLnSpc="1">
              <a:prstTxWarp prst="textNoShape">
                <a:avLst/>
              </a:prstTxWarp>
            </a:bodyPr>
            <a:lstStyle/>
            <a:p>
              <a:pPr algn="ctr"/>
              <a:endParaRPr lang="zh-CN" altLang="en-US" sz="3200" dirty="0"/>
            </a:p>
          </p:txBody>
        </p:sp>
      </p:grpSp>
      <p:cxnSp>
        <p:nvCxnSpPr>
          <p:cNvPr id="14" name="直接连接符 13"/>
          <p:cNvCxnSpPr>
            <a:stCxn id="11" idx="9"/>
          </p:cNvCxnSpPr>
          <p:nvPr/>
        </p:nvCxnSpPr>
        <p:spPr>
          <a:xfrm flipH="1">
            <a:off x="475418" y="2876146"/>
            <a:ext cx="8097095" cy="85093"/>
          </a:xfrm>
          <a:prstGeom prst="line">
            <a:avLst/>
          </a:prstGeom>
          <a:ln>
            <a:solidFill>
              <a:srgbClr val="A2B932"/>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a:stCxn id="12" idx="8"/>
          </p:cNvCxnSpPr>
          <p:nvPr/>
        </p:nvCxnSpPr>
        <p:spPr>
          <a:xfrm flipH="1">
            <a:off x="475418" y="4266242"/>
            <a:ext cx="7110882" cy="50709"/>
          </a:xfrm>
          <a:prstGeom prst="line">
            <a:avLst/>
          </a:prstGeom>
          <a:ln>
            <a:solidFill>
              <a:srgbClr val="EBAC07"/>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flipH="1">
            <a:off x="663488" y="5649648"/>
            <a:ext cx="6233357" cy="43468"/>
          </a:xfrm>
          <a:prstGeom prst="line">
            <a:avLst/>
          </a:prstGeom>
          <a:ln>
            <a:solidFill>
              <a:srgbClr val="F83003"/>
            </a:solidFill>
          </a:ln>
        </p:spPr>
        <p:style>
          <a:lnRef idx="1">
            <a:schemeClr val="accent1"/>
          </a:lnRef>
          <a:fillRef idx="0">
            <a:schemeClr val="accent1"/>
          </a:fillRef>
          <a:effectRef idx="0">
            <a:schemeClr val="accent1"/>
          </a:effectRef>
          <a:fontRef idx="minor">
            <a:schemeClr val="tx1"/>
          </a:fontRef>
        </p:style>
      </p:cxnSp>
      <p:sp>
        <p:nvSpPr>
          <p:cNvPr id="17" name="文本框 19"/>
          <p:cNvSpPr txBox="1"/>
          <p:nvPr/>
        </p:nvSpPr>
        <p:spPr>
          <a:xfrm>
            <a:off x="1109016" y="2133900"/>
            <a:ext cx="3791563" cy="553998"/>
          </a:xfrm>
          <a:prstGeom prst="rect">
            <a:avLst/>
          </a:prstGeom>
          <a:noFill/>
        </p:spPr>
        <p:txBody>
          <a:bodyPr wrap="square" rtlCol="0">
            <a:spAutoFit/>
          </a:bodyPr>
          <a:lstStyle/>
          <a:p>
            <a:pPr>
              <a:lnSpc>
                <a:spcPct val="150000"/>
              </a:lnSpc>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首先，要使用更好的传输媒体。</a:t>
            </a:r>
          </a:p>
        </p:txBody>
      </p:sp>
      <p:sp>
        <p:nvSpPr>
          <p:cNvPr id="18" name="文本框 20"/>
          <p:cNvSpPr txBox="1"/>
          <p:nvPr/>
        </p:nvSpPr>
        <p:spPr>
          <a:xfrm>
            <a:off x="1109015" y="3513329"/>
            <a:ext cx="5371160" cy="553998"/>
          </a:xfrm>
          <a:prstGeom prst="rect">
            <a:avLst/>
          </a:prstGeom>
          <a:noFill/>
        </p:spPr>
        <p:txBody>
          <a:bodyPr wrap="square" rtlCol="0">
            <a:spAutoFit/>
          </a:bodyPr>
          <a:lstStyle/>
          <a:p>
            <a:pPr>
              <a:lnSpc>
                <a:spcPct val="150000"/>
              </a:lnSpc>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其次，使用先进的编码和调制技术。</a:t>
            </a:r>
          </a:p>
        </p:txBody>
      </p:sp>
      <p:sp>
        <p:nvSpPr>
          <p:cNvPr id="19" name="文本框 21"/>
          <p:cNvSpPr txBox="1"/>
          <p:nvPr/>
        </p:nvSpPr>
        <p:spPr>
          <a:xfrm>
            <a:off x="956615" y="4499867"/>
            <a:ext cx="5675960" cy="1200329"/>
          </a:xfrm>
          <a:prstGeom prst="rect">
            <a:avLst/>
          </a:prstGeom>
          <a:noFill/>
        </p:spPr>
        <p:txBody>
          <a:bodyPr wrap="square" rtlCol="0">
            <a:spAutoFit/>
          </a:bodyPr>
          <a:lstStyle/>
          <a:p>
            <a:pPr>
              <a:lnSpc>
                <a:spcPct val="120000"/>
              </a:lnSpc>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但不管采用怎样好的传输媒体和怎样先进的调制技术，数据传输速率总是受限的，不可能任意地提高，否则就会出现较多的差错。</a:t>
            </a:r>
          </a:p>
        </p:txBody>
      </p:sp>
    </p:spTree>
    <p:extLst>
      <p:ext uri="{BB962C8B-B14F-4D97-AF65-F5344CB8AC3E}">
        <p14:creationId xmlns:p14="http://schemas.microsoft.com/office/powerpoint/2010/main" val="123427711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22"/>
          <p:cNvSpPr>
            <a:spLocks noChangeArrowheads="1"/>
          </p:cNvSpPr>
          <p:nvPr/>
        </p:nvSpPr>
        <p:spPr bwMode="auto">
          <a:xfrm>
            <a:off x="-15422" y="2772606"/>
            <a:ext cx="12213771" cy="1882567"/>
          </a:xfrm>
          <a:prstGeom prst="rect">
            <a:avLst/>
          </a:prstGeom>
          <a:solidFill>
            <a:schemeClr val="bg1">
              <a:lumMod val="95000"/>
            </a:schemeClr>
          </a:solidFill>
          <a:ln>
            <a:noFill/>
          </a:ln>
          <a:effectLst/>
          <a:extLst/>
        </p:spPr>
        <p:txBody>
          <a:bodyPr wrap="none" anchor="ctr"/>
          <a:lstStyle/>
          <a:p>
            <a:endParaRPr lang="zh-CN" altLang="en-US"/>
          </a:p>
        </p:txBody>
      </p:sp>
      <p:sp>
        <p:nvSpPr>
          <p:cNvPr id="2" name="标题 1"/>
          <p:cNvSpPr>
            <a:spLocks noGrp="1"/>
          </p:cNvSpPr>
          <p:nvPr>
            <p:ph type="title"/>
          </p:nvPr>
        </p:nvSpPr>
        <p:spPr/>
        <p:txBody>
          <a:bodyPr/>
          <a:lstStyle/>
          <a:p>
            <a:r>
              <a:rPr lang="en-US" altLang="zh-CN" dirty="0"/>
              <a:t>1. </a:t>
            </a:r>
            <a:r>
              <a:rPr lang="zh-CN" altLang="en-US" dirty="0"/>
              <a:t>奈氏</a:t>
            </a:r>
            <a:r>
              <a:rPr lang="en-US" altLang="zh-CN" dirty="0"/>
              <a:t>(</a:t>
            </a:r>
            <a:r>
              <a:rPr lang="en-US" altLang="zh-CN" dirty="0" err="1"/>
              <a:t>Nyquist</a:t>
            </a:r>
            <a:r>
              <a:rPr lang="en-US" altLang="zh-CN" dirty="0"/>
              <a:t>)</a:t>
            </a:r>
            <a:r>
              <a:rPr lang="zh-CN" altLang="en-US" dirty="0"/>
              <a:t>准则 </a:t>
            </a:r>
          </a:p>
        </p:txBody>
      </p:sp>
      <p:sp>
        <p:nvSpPr>
          <p:cNvPr id="4" name="Rectangle 22"/>
          <p:cNvSpPr>
            <a:spLocks noChangeArrowheads="1"/>
          </p:cNvSpPr>
          <p:nvPr/>
        </p:nvSpPr>
        <p:spPr bwMode="auto">
          <a:xfrm>
            <a:off x="4832350" y="3091847"/>
            <a:ext cx="3529012" cy="1233202"/>
          </a:xfrm>
          <a:prstGeom prst="rect">
            <a:avLst/>
          </a:prstGeom>
          <a:solidFill>
            <a:srgbClr val="FFC000"/>
          </a:solidFill>
          <a:ln>
            <a:noFill/>
          </a:ln>
          <a:effectLst/>
          <a:extLst/>
        </p:spPr>
        <p:txBody>
          <a:bodyPr wrap="none" anchor="ctr"/>
          <a:lstStyle/>
          <a:p>
            <a:endParaRPr lang="zh-CN" altLang="en-US">
              <a:latin typeface="+mn-lt"/>
              <a:ea typeface="+mn-ea"/>
            </a:endParaRPr>
          </a:p>
        </p:txBody>
      </p:sp>
      <p:sp>
        <p:nvSpPr>
          <p:cNvPr id="5" name="Rectangle 3"/>
          <p:cNvSpPr txBox="1">
            <a:spLocks noChangeArrowheads="1"/>
          </p:cNvSpPr>
          <p:nvPr/>
        </p:nvSpPr>
        <p:spPr>
          <a:xfrm>
            <a:off x="1140891" y="5253523"/>
            <a:ext cx="7772400" cy="470585"/>
          </a:xfrm>
          <a:prstGeom prst="rect">
            <a:avLst/>
          </a:prstGeom>
        </p:spPr>
        <p:txBody>
          <a:bodyPr vert="horz" lIns="121917" tIns="60958" rIns="121917" bIns="60958" rtlCol="0">
            <a:normAutofit lnSpcReduction="10000"/>
          </a:bodyPr>
          <a:lstStyle>
            <a:lvl1pPr marL="457360" indent="-457360" algn="l" defTabSz="1219627" rtl="0" eaLnBrk="1" latinLnBrk="0" hangingPunct="1">
              <a:lnSpc>
                <a:spcPct val="120000"/>
              </a:lnSpc>
              <a:spcBef>
                <a:spcPct val="20000"/>
              </a:spcBef>
              <a:buSzPct val="80000"/>
              <a:buFont typeface="Wingdings" pitchFamily="2" charset="2"/>
              <a:buChar char="l"/>
              <a:defRPr sz="2000" kern="1200">
                <a:solidFill>
                  <a:schemeClr val="tx1">
                    <a:lumMod val="75000"/>
                    <a:lumOff val="25000"/>
                  </a:schemeClr>
                </a:solidFill>
                <a:latin typeface="+mn-lt"/>
                <a:ea typeface="+mn-ea"/>
                <a:cs typeface="+mn-cs"/>
              </a:defRPr>
            </a:lvl1pPr>
            <a:lvl2pPr marL="990947" indent="-381133" algn="l" defTabSz="1219627" rtl="0" eaLnBrk="1" latinLnBrk="0" hangingPunct="1">
              <a:spcBef>
                <a:spcPct val="20000"/>
              </a:spcBef>
              <a:buFont typeface="Arial" pitchFamily="34" charset="0"/>
              <a:buChar char="–"/>
              <a:defRPr sz="1800" kern="1200">
                <a:solidFill>
                  <a:schemeClr val="tx1">
                    <a:lumMod val="75000"/>
                    <a:lumOff val="25000"/>
                  </a:schemeClr>
                </a:solidFill>
                <a:latin typeface="+mn-lt"/>
                <a:ea typeface="+mn-ea"/>
                <a:cs typeface="+mn-cs"/>
              </a:defRPr>
            </a:lvl2pPr>
            <a:lvl3pPr marL="1524533" indent="-304907" algn="l" defTabSz="1219627"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2134347" indent="-304907" algn="l" defTabSz="1219627"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744160" indent="-304907" algn="l" defTabSz="1219627"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3353973"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78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360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3414"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zh-CN" altLang="en-US" dirty="0" smtClean="0"/>
              <a:t>每赫带宽的理想低通信道的最高码元传输速率是每秒 </a:t>
            </a:r>
            <a:r>
              <a:rPr lang="zh-CN" altLang="en-US" sz="1600" dirty="0" smtClean="0"/>
              <a:t> </a:t>
            </a:r>
            <a:r>
              <a:rPr lang="en-US" altLang="zh-CN" dirty="0" smtClean="0"/>
              <a:t>2</a:t>
            </a:r>
            <a:r>
              <a:rPr lang="en-US" altLang="zh-CN" sz="1600" b="1" dirty="0" smtClean="0"/>
              <a:t>  </a:t>
            </a:r>
            <a:r>
              <a:rPr lang="zh-CN" altLang="en-US" dirty="0" smtClean="0"/>
              <a:t>个码元。 </a:t>
            </a:r>
            <a:endParaRPr lang="zh-CN" altLang="en-US" dirty="0"/>
          </a:p>
        </p:txBody>
      </p:sp>
      <p:sp>
        <p:nvSpPr>
          <p:cNvPr id="6" name="Text Box 7"/>
          <p:cNvSpPr txBox="1">
            <a:spLocks noChangeArrowheads="1"/>
          </p:cNvSpPr>
          <p:nvPr/>
        </p:nvSpPr>
        <p:spPr bwMode="auto">
          <a:xfrm>
            <a:off x="993775" y="1305141"/>
            <a:ext cx="6942926" cy="4615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dirty="0">
                <a:solidFill>
                  <a:srgbClr val="FF0000"/>
                </a:solidFill>
                <a:latin typeface="+mn-lt"/>
                <a:ea typeface="+mn-ea"/>
              </a:rPr>
              <a:t>理想低通信道</a:t>
            </a:r>
            <a:r>
              <a:rPr lang="zh-CN" altLang="en-US" dirty="0">
                <a:solidFill>
                  <a:schemeClr val="tx1">
                    <a:lumMod val="75000"/>
                    <a:lumOff val="25000"/>
                  </a:schemeClr>
                </a:solidFill>
                <a:latin typeface="+mn-lt"/>
                <a:ea typeface="+mn-ea"/>
              </a:rPr>
              <a:t>的最高码元传输速率 </a:t>
            </a:r>
            <a:r>
              <a:rPr lang="en-US" altLang="zh-CN" dirty="0">
                <a:solidFill>
                  <a:schemeClr val="tx1">
                    <a:lumMod val="75000"/>
                    <a:lumOff val="25000"/>
                  </a:schemeClr>
                </a:solidFill>
                <a:latin typeface="+mn-lt"/>
                <a:ea typeface="+mn-ea"/>
              </a:rPr>
              <a:t>= 2</a:t>
            </a:r>
            <a:r>
              <a:rPr lang="en-US" altLang="zh-CN" i="1" dirty="0">
                <a:solidFill>
                  <a:schemeClr val="tx1">
                    <a:lumMod val="75000"/>
                    <a:lumOff val="25000"/>
                  </a:schemeClr>
                </a:solidFill>
                <a:latin typeface="+mn-lt"/>
                <a:ea typeface="+mn-ea"/>
              </a:rPr>
              <a:t>W</a:t>
            </a:r>
            <a:r>
              <a:rPr lang="en-US" altLang="zh-CN" dirty="0">
                <a:solidFill>
                  <a:schemeClr val="tx1">
                    <a:lumMod val="75000"/>
                    <a:lumOff val="25000"/>
                  </a:schemeClr>
                </a:solidFill>
                <a:latin typeface="+mn-lt"/>
                <a:ea typeface="+mn-ea"/>
              </a:rPr>
              <a:t> </a:t>
            </a:r>
            <a:r>
              <a:rPr lang="zh-CN" altLang="en-US" dirty="0">
                <a:solidFill>
                  <a:schemeClr val="tx1">
                    <a:lumMod val="75000"/>
                    <a:lumOff val="25000"/>
                  </a:schemeClr>
                </a:solidFill>
                <a:latin typeface="+mn-lt"/>
                <a:ea typeface="+mn-ea"/>
              </a:rPr>
              <a:t>码元</a:t>
            </a:r>
            <a:r>
              <a:rPr lang="en-US" altLang="zh-CN" dirty="0">
                <a:solidFill>
                  <a:schemeClr val="tx1">
                    <a:lumMod val="75000"/>
                    <a:lumOff val="25000"/>
                  </a:schemeClr>
                </a:solidFill>
                <a:latin typeface="+mn-lt"/>
                <a:ea typeface="+mn-ea"/>
              </a:rPr>
              <a:t>/</a:t>
            </a:r>
            <a:r>
              <a:rPr lang="zh-CN" altLang="en-US" dirty="0">
                <a:solidFill>
                  <a:schemeClr val="tx1">
                    <a:lumMod val="75000"/>
                    <a:lumOff val="25000"/>
                  </a:schemeClr>
                </a:solidFill>
                <a:latin typeface="+mn-lt"/>
                <a:ea typeface="+mn-ea"/>
              </a:rPr>
              <a:t>秒 </a:t>
            </a:r>
          </a:p>
        </p:txBody>
      </p:sp>
      <p:sp>
        <p:nvSpPr>
          <p:cNvPr id="7" name="Text Box 8"/>
          <p:cNvSpPr txBox="1">
            <a:spLocks noChangeArrowheads="1"/>
          </p:cNvSpPr>
          <p:nvPr/>
        </p:nvSpPr>
        <p:spPr bwMode="auto">
          <a:xfrm>
            <a:off x="993775" y="1881270"/>
            <a:ext cx="5843266" cy="4615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i="1" dirty="0">
                <a:solidFill>
                  <a:schemeClr val="tx1">
                    <a:lumMod val="75000"/>
                    <a:lumOff val="25000"/>
                  </a:schemeClr>
                </a:solidFill>
                <a:latin typeface="+mn-lt"/>
                <a:ea typeface="+mn-ea"/>
              </a:rPr>
              <a:t>W </a:t>
            </a:r>
            <a:r>
              <a:rPr lang="zh-CN" altLang="en-US" dirty="0">
                <a:solidFill>
                  <a:schemeClr val="tx1">
                    <a:lumMod val="75000"/>
                    <a:lumOff val="25000"/>
                  </a:schemeClr>
                </a:solidFill>
                <a:latin typeface="+mn-lt"/>
                <a:ea typeface="+mn-ea"/>
              </a:rPr>
              <a:t>是理想低通信道的带宽，单位为赫</a:t>
            </a:r>
            <a:r>
              <a:rPr lang="en-US" altLang="zh-CN" dirty="0">
                <a:solidFill>
                  <a:schemeClr val="tx1">
                    <a:lumMod val="75000"/>
                    <a:lumOff val="25000"/>
                  </a:schemeClr>
                </a:solidFill>
                <a:latin typeface="+mn-lt"/>
                <a:ea typeface="+mn-ea"/>
              </a:rPr>
              <a:t>(Hz) </a:t>
            </a:r>
          </a:p>
        </p:txBody>
      </p:sp>
      <p:sp>
        <p:nvSpPr>
          <p:cNvPr id="8" name="Line 9"/>
          <p:cNvSpPr>
            <a:spLocks noChangeShapeType="1"/>
          </p:cNvSpPr>
          <p:nvPr/>
        </p:nvSpPr>
        <p:spPr bwMode="auto">
          <a:xfrm>
            <a:off x="2311400" y="3826690"/>
            <a:ext cx="6535994" cy="0"/>
          </a:xfrm>
          <a:prstGeom prst="line">
            <a:avLst/>
          </a:prstGeom>
          <a:noFill/>
          <a:ln w="28575">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mn-lt"/>
              <a:ea typeface="+mn-ea"/>
            </a:endParaRPr>
          </a:p>
        </p:txBody>
      </p:sp>
      <p:sp>
        <p:nvSpPr>
          <p:cNvPr id="9" name="Text Box 12"/>
          <p:cNvSpPr txBox="1">
            <a:spLocks noChangeArrowheads="1"/>
          </p:cNvSpPr>
          <p:nvPr/>
        </p:nvSpPr>
        <p:spPr bwMode="auto">
          <a:xfrm>
            <a:off x="5768975" y="3244212"/>
            <a:ext cx="1415772" cy="461558"/>
          </a:xfrm>
          <a:prstGeom prst="rect">
            <a:avLst/>
          </a:prstGeom>
          <a:noFill/>
          <a:ln w="57150" cmpd="sng">
            <a:solidFill>
              <a:srgbClr val="3E5C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dirty="0">
                <a:solidFill>
                  <a:schemeClr val="tx1">
                    <a:lumMod val="85000"/>
                    <a:lumOff val="15000"/>
                  </a:schemeClr>
                </a:solidFill>
                <a:latin typeface="+mn-lt"/>
                <a:ea typeface="+mn-ea"/>
              </a:rPr>
              <a:t>不能通过</a:t>
            </a:r>
          </a:p>
        </p:txBody>
      </p:sp>
      <p:sp>
        <p:nvSpPr>
          <p:cNvPr id="10" name="Text Box 13"/>
          <p:cNvSpPr txBox="1">
            <a:spLocks noChangeArrowheads="1"/>
          </p:cNvSpPr>
          <p:nvPr/>
        </p:nvSpPr>
        <p:spPr bwMode="auto">
          <a:xfrm>
            <a:off x="2941637" y="3317220"/>
            <a:ext cx="110799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dirty="0">
                <a:solidFill>
                  <a:srgbClr val="333399"/>
                </a:solidFill>
                <a:latin typeface="+mn-lt"/>
                <a:ea typeface="+mn-ea"/>
              </a:rPr>
              <a:t>能通过</a:t>
            </a:r>
          </a:p>
        </p:txBody>
      </p:sp>
      <p:sp>
        <p:nvSpPr>
          <p:cNvPr id="11" name="Text Box 14"/>
          <p:cNvSpPr txBox="1">
            <a:spLocks noChangeArrowheads="1"/>
          </p:cNvSpPr>
          <p:nvPr/>
        </p:nvSpPr>
        <p:spPr bwMode="auto">
          <a:xfrm>
            <a:off x="1931987" y="3606079"/>
            <a:ext cx="33534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a:latin typeface="+mn-lt"/>
                <a:ea typeface="+mn-ea"/>
              </a:rPr>
              <a:t>0</a:t>
            </a:r>
          </a:p>
        </p:txBody>
      </p:sp>
      <p:sp>
        <p:nvSpPr>
          <p:cNvPr id="12" name="Text Box 15"/>
          <p:cNvSpPr txBox="1">
            <a:spLocks noChangeArrowheads="1"/>
          </p:cNvSpPr>
          <p:nvPr/>
        </p:nvSpPr>
        <p:spPr bwMode="auto">
          <a:xfrm>
            <a:off x="8847395" y="3610840"/>
            <a:ext cx="1192955" cy="4000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dirty="0">
                <a:solidFill>
                  <a:srgbClr val="333399"/>
                </a:solidFill>
                <a:latin typeface="+mn-lt"/>
                <a:ea typeface="+mn-ea"/>
              </a:rPr>
              <a:t>频率</a:t>
            </a:r>
            <a:r>
              <a:rPr lang="en-US" altLang="zh-CN" sz="2000" dirty="0">
                <a:solidFill>
                  <a:srgbClr val="333399"/>
                </a:solidFill>
                <a:latin typeface="+mn-lt"/>
                <a:ea typeface="+mn-ea"/>
              </a:rPr>
              <a:t>(Hz)</a:t>
            </a:r>
          </a:p>
        </p:txBody>
      </p:sp>
      <p:sp>
        <p:nvSpPr>
          <p:cNvPr id="13" name="Line 18"/>
          <p:cNvSpPr>
            <a:spLocks noChangeShapeType="1"/>
          </p:cNvSpPr>
          <p:nvPr/>
        </p:nvSpPr>
        <p:spPr bwMode="auto">
          <a:xfrm>
            <a:off x="4832350" y="3390228"/>
            <a:ext cx="0" cy="934822"/>
          </a:xfrm>
          <a:prstGeom prst="line">
            <a:avLst/>
          </a:prstGeom>
          <a:noFill/>
          <a:ln w="19050">
            <a:solidFill>
              <a:srgbClr val="3333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mn-lt"/>
              <a:ea typeface="+mn-ea"/>
            </a:endParaRPr>
          </a:p>
        </p:txBody>
      </p:sp>
      <p:sp>
        <p:nvSpPr>
          <p:cNvPr id="14" name="Line 19"/>
          <p:cNvSpPr>
            <a:spLocks noChangeShapeType="1"/>
          </p:cNvSpPr>
          <p:nvPr/>
        </p:nvSpPr>
        <p:spPr bwMode="auto">
          <a:xfrm>
            <a:off x="2311400" y="4109199"/>
            <a:ext cx="2520950" cy="0"/>
          </a:xfrm>
          <a:prstGeom prst="line">
            <a:avLst/>
          </a:prstGeom>
          <a:noFill/>
          <a:ln w="19050">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mn-lt"/>
              <a:ea typeface="+mn-ea"/>
            </a:endParaRPr>
          </a:p>
        </p:txBody>
      </p:sp>
      <p:sp>
        <p:nvSpPr>
          <p:cNvPr id="15" name="Text Box 20"/>
          <p:cNvSpPr txBox="1">
            <a:spLocks noChangeArrowheads="1"/>
          </p:cNvSpPr>
          <p:nvPr/>
        </p:nvSpPr>
        <p:spPr bwMode="auto">
          <a:xfrm>
            <a:off x="2887662" y="3893350"/>
            <a:ext cx="1274708" cy="46166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i="1">
                <a:solidFill>
                  <a:srgbClr val="333399"/>
                </a:solidFill>
                <a:latin typeface="+mn-lt"/>
                <a:ea typeface="+mn-ea"/>
              </a:rPr>
              <a:t>W </a:t>
            </a:r>
            <a:r>
              <a:rPr lang="en-US" altLang="zh-CN">
                <a:solidFill>
                  <a:srgbClr val="333399"/>
                </a:solidFill>
                <a:latin typeface="+mn-lt"/>
                <a:ea typeface="+mn-ea"/>
              </a:rPr>
              <a:t>(Hz) </a:t>
            </a:r>
          </a:p>
        </p:txBody>
      </p:sp>
      <p:sp>
        <p:nvSpPr>
          <p:cNvPr id="16" name="Line 21"/>
          <p:cNvSpPr>
            <a:spLocks noChangeShapeType="1"/>
          </p:cNvSpPr>
          <p:nvPr/>
        </p:nvSpPr>
        <p:spPr bwMode="auto">
          <a:xfrm>
            <a:off x="2311400" y="3390228"/>
            <a:ext cx="0" cy="934822"/>
          </a:xfrm>
          <a:prstGeom prst="line">
            <a:avLst/>
          </a:prstGeom>
          <a:noFill/>
          <a:ln w="19050">
            <a:solidFill>
              <a:srgbClr val="3333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mn-lt"/>
              <a:ea typeface="+mn-ea"/>
            </a:endParaRPr>
          </a:p>
        </p:txBody>
      </p:sp>
      <p:sp>
        <p:nvSpPr>
          <p:cNvPr id="34" name="矩形 33"/>
          <p:cNvSpPr/>
          <p:nvPr/>
        </p:nvSpPr>
        <p:spPr>
          <a:xfrm>
            <a:off x="-15422" y="2704906"/>
            <a:ext cx="12213772" cy="45708"/>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15422" y="4678392"/>
            <a:ext cx="12213772" cy="45708"/>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696236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22"/>
          <p:cNvSpPr>
            <a:spLocks noChangeArrowheads="1"/>
          </p:cNvSpPr>
          <p:nvPr/>
        </p:nvSpPr>
        <p:spPr bwMode="auto">
          <a:xfrm>
            <a:off x="-15422" y="2772606"/>
            <a:ext cx="12213771" cy="1882567"/>
          </a:xfrm>
          <a:prstGeom prst="rect">
            <a:avLst/>
          </a:prstGeom>
          <a:solidFill>
            <a:schemeClr val="accent1">
              <a:lumMod val="20000"/>
              <a:lumOff val="80000"/>
            </a:schemeClr>
          </a:solidFill>
          <a:ln>
            <a:noFill/>
          </a:ln>
          <a:effectLst/>
          <a:extLst/>
        </p:spPr>
        <p:txBody>
          <a:bodyPr wrap="none" anchor="ctr"/>
          <a:lstStyle/>
          <a:p>
            <a:endParaRPr lang="zh-CN" altLang="en-US"/>
          </a:p>
        </p:txBody>
      </p:sp>
      <p:sp>
        <p:nvSpPr>
          <p:cNvPr id="21" name="矩形 20"/>
          <p:cNvSpPr/>
          <p:nvPr/>
        </p:nvSpPr>
        <p:spPr>
          <a:xfrm>
            <a:off x="-15422" y="2704906"/>
            <a:ext cx="12213772" cy="45708"/>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15422" y="4678392"/>
            <a:ext cx="12213772" cy="45708"/>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lstStyle/>
          <a:p>
            <a:r>
              <a:rPr lang="zh-CN" altLang="en-US" dirty="0"/>
              <a:t>另一种形式的奈氏准则 </a:t>
            </a:r>
          </a:p>
        </p:txBody>
      </p:sp>
      <p:sp>
        <p:nvSpPr>
          <p:cNvPr id="4" name="Rectangle 16"/>
          <p:cNvSpPr>
            <a:spLocks noChangeArrowheads="1"/>
          </p:cNvSpPr>
          <p:nvPr/>
        </p:nvSpPr>
        <p:spPr bwMode="auto">
          <a:xfrm>
            <a:off x="2278857" y="3124271"/>
            <a:ext cx="2161381" cy="1214950"/>
          </a:xfrm>
          <a:prstGeom prst="rect">
            <a:avLst/>
          </a:prstGeom>
          <a:solidFill>
            <a:srgbClr val="FFC000"/>
          </a:solidFill>
          <a:ln>
            <a:noFill/>
          </a:ln>
          <a:effectLst/>
          <a:extLst/>
        </p:spPr>
        <p:txBody>
          <a:bodyPr wrap="none" anchor="ctr"/>
          <a:lstStyle/>
          <a:p>
            <a:endParaRPr lang="zh-CN" altLang="en-US">
              <a:latin typeface="+mn-lt"/>
              <a:ea typeface="+mn-ea"/>
            </a:endParaRPr>
          </a:p>
        </p:txBody>
      </p:sp>
      <p:sp>
        <p:nvSpPr>
          <p:cNvPr id="5" name="Rectangle 2"/>
          <p:cNvSpPr>
            <a:spLocks noChangeArrowheads="1"/>
          </p:cNvSpPr>
          <p:nvPr/>
        </p:nvSpPr>
        <p:spPr bwMode="auto">
          <a:xfrm>
            <a:off x="6961187" y="3128239"/>
            <a:ext cx="2109788" cy="1214950"/>
          </a:xfrm>
          <a:prstGeom prst="rect">
            <a:avLst/>
          </a:prstGeom>
          <a:solidFill>
            <a:srgbClr val="FFC000"/>
          </a:solidFill>
          <a:ln>
            <a:noFill/>
          </a:ln>
          <a:effectLst/>
          <a:extLst/>
        </p:spPr>
        <p:txBody>
          <a:bodyPr wrap="none" anchor="ctr"/>
          <a:lstStyle/>
          <a:p>
            <a:endParaRPr lang="zh-CN" altLang="en-US">
              <a:latin typeface="+mn-lt"/>
              <a:ea typeface="+mn-ea"/>
            </a:endParaRPr>
          </a:p>
        </p:txBody>
      </p:sp>
      <p:sp>
        <p:nvSpPr>
          <p:cNvPr id="6" name="Rectangle 4"/>
          <p:cNvSpPr txBox="1">
            <a:spLocks noChangeArrowheads="1"/>
          </p:cNvSpPr>
          <p:nvPr/>
        </p:nvSpPr>
        <p:spPr>
          <a:xfrm>
            <a:off x="971550" y="5120828"/>
            <a:ext cx="7772400" cy="683260"/>
          </a:xfrm>
          <a:prstGeom prst="rect">
            <a:avLst/>
          </a:prstGeom>
        </p:spPr>
        <p:txBody>
          <a:bodyPr vert="horz" lIns="121917" tIns="60958" rIns="121917" bIns="60958" rtlCol="0">
            <a:normAutofit/>
          </a:bodyPr>
          <a:lstStyle>
            <a:lvl1pPr marL="457360" indent="-457360" algn="l" defTabSz="1219627" rtl="0" eaLnBrk="1" latinLnBrk="0" hangingPunct="1">
              <a:lnSpc>
                <a:spcPct val="120000"/>
              </a:lnSpc>
              <a:spcBef>
                <a:spcPct val="20000"/>
              </a:spcBef>
              <a:buSzPct val="80000"/>
              <a:buFont typeface="Wingdings" pitchFamily="2" charset="2"/>
              <a:buChar char="l"/>
              <a:defRPr sz="2000" kern="1200">
                <a:solidFill>
                  <a:schemeClr val="tx1">
                    <a:lumMod val="75000"/>
                    <a:lumOff val="25000"/>
                  </a:schemeClr>
                </a:solidFill>
                <a:latin typeface="+mn-lt"/>
                <a:ea typeface="+mn-ea"/>
                <a:cs typeface="+mn-cs"/>
              </a:defRPr>
            </a:lvl1pPr>
            <a:lvl2pPr marL="990947" indent="-381133" algn="l" defTabSz="1219627" rtl="0" eaLnBrk="1" latinLnBrk="0" hangingPunct="1">
              <a:spcBef>
                <a:spcPct val="20000"/>
              </a:spcBef>
              <a:buFont typeface="Arial" pitchFamily="34" charset="0"/>
              <a:buChar char="–"/>
              <a:defRPr sz="1800" kern="1200">
                <a:solidFill>
                  <a:schemeClr val="tx1">
                    <a:lumMod val="75000"/>
                    <a:lumOff val="25000"/>
                  </a:schemeClr>
                </a:solidFill>
                <a:latin typeface="+mn-lt"/>
                <a:ea typeface="+mn-ea"/>
                <a:cs typeface="+mn-cs"/>
              </a:defRPr>
            </a:lvl2pPr>
            <a:lvl3pPr marL="1524533" indent="-304907" algn="l" defTabSz="1219627"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2134347" indent="-304907" algn="l" defTabSz="1219627"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744160" indent="-304907" algn="l" defTabSz="1219627"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3353973"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78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360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3414"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zh-CN" altLang="en-US" dirty="0" smtClean="0"/>
              <a:t>每赫带宽的理想低通信道的最高码元传输速率是每秒</a:t>
            </a:r>
            <a:r>
              <a:rPr lang="zh-CN" altLang="en-US" sz="1800" dirty="0" smtClean="0"/>
              <a:t> </a:t>
            </a:r>
            <a:r>
              <a:rPr lang="en-US" altLang="zh-CN" dirty="0" smtClean="0"/>
              <a:t>1</a:t>
            </a:r>
            <a:r>
              <a:rPr lang="en-US" altLang="zh-CN" sz="1600" b="1" dirty="0" smtClean="0"/>
              <a:t> </a:t>
            </a:r>
            <a:r>
              <a:rPr lang="zh-CN" altLang="en-US" dirty="0" smtClean="0"/>
              <a:t>个码元。</a:t>
            </a:r>
            <a:endParaRPr lang="zh-CN" altLang="en-US" dirty="0"/>
          </a:p>
        </p:txBody>
      </p:sp>
      <p:sp>
        <p:nvSpPr>
          <p:cNvPr id="7" name="Text Box 5"/>
          <p:cNvSpPr txBox="1">
            <a:spLocks noChangeArrowheads="1"/>
          </p:cNvSpPr>
          <p:nvPr/>
        </p:nvSpPr>
        <p:spPr bwMode="auto">
          <a:xfrm>
            <a:off x="755651" y="1404499"/>
            <a:ext cx="7377341" cy="4615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dirty="0">
                <a:solidFill>
                  <a:srgbClr val="FF0000"/>
                </a:solidFill>
                <a:latin typeface="+mn-lt"/>
                <a:ea typeface="+mn-ea"/>
              </a:rPr>
              <a:t>理想带通特性信道</a:t>
            </a:r>
            <a:r>
              <a:rPr lang="zh-CN" altLang="en-US" dirty="0">
                <a:solidFill>
                  <a:schemeClr val="tx1">
                    <a:lumMod val="75000"/>
                    <a:lumOff val="25000"/>
                  </a:schemeClr>
                </a:solidFill>
                <a:latin typeface="+mn-lt"/>
                <a:ea typeface="+mn-ea"/>
              </a:rPr>
              <a:t>的最高码元传输速率 </a:t>
            </a:r>
            <a:r>
              <a:rPr lang="en-US" altLang="zh-CN" dirty="0">
                <a:solidFill>
                  <a:schemeClr val="tx1">
                    <a:lumMod val="75000"/>
                    <a:lumOff val="25000"/>
                  </a:schemeClr>
                </a:solidFill>
                <a:latin typeface="+mn-lt"/>
                <a:ea typeface="+mn-ea"/>
              </a:rPr>
              <a:t>= </a:t>
            </a:r>
            <a:r>
              <a:rPr lang="en-US" altLang="zh-CN" i="1" dirty="0">
                <a:solidFill>
                  <a:schemeClr val="tx1">
                    <a:lumMod val="75000"/>
                    <a:lumOff val="25000"/>
                  </a:schemeClr>
                </a:solidFill>
                <a:latin typeface="+mn-lt"/>
                <a:ea typeface="+mn-ea"/>
              </a:rPr>
              <a:t>W</a:t>
            </a:r>
            <a:r>
              <a:rPr lang="en-US" altLang="zh-CN" dirty="0" smtClean="0">
                <a:solidFill>
                  <a:schemeClr val="tx1">
                    <a:lumMod val="75000"/>
                    <a:lumOff val="25000"/>
                  </a:schemeClr>
                </a:solidFill>
                <a:latin typeface="+mn-lt"/>
                <a:ea typeface="+mn-ea"/>
              </a:rPr>
              <a:t> </a:t>
            </a:r>
            <a:r>
              <a:rPr lang="zh-CN" altLang="en-US" dirty="0">
                <a:solidFill>
                  <a:schemeClr val="tx1">
                    <a:lumMod val="75000"/>
                    <a:lumOff val="25000"/>
                  </a:schemeClr>
                </a:solidFill>
                <a:latin typeface="+mn-lt"/>
                <a:ea typeface="+mn-ea"/>
              </a:rPr>
              <a:t>码元</a:t>
            </a:r>
            <a:r>
              <a:rPr lang="en-US" altLang="zh-CN" dirty="0">
                <a:solidFill>
                  <a:schemeClr val="tx1">
                    <a:lumMod val="75000"/>
                    <a:lumOff val="25000"/>
                  </a:schemeClr>
                </a:solidFill>
                <a:latin typeface="+mn-lt"/>
                <a:ea typeface="+mn-ea"/>
              </a:rPr>
              <a:t>/</a:t>
            </a:r>
            <a:r>
              <a:rPr lang="zh-CN" altLang="en-US" dirty="0">
                <a:solidFill>
                  <a:schemeClr val="tx1">
                    <a:lumMod val="75000"/>
                    <a:lumOff val="25000"/>
                  </a:schemeClr>
                </a:solidFill>
                <a:latin typeface="+mn-lt"/>
                <a:ea typeface="+mn-ea"/>
              </a:rPr>
              <a:t>秒 </a:t>
            </a:r>
          </a:p>
        </p:txBody>
      </p:sp>
      <p:sp>
        <p:nvSpPr>
          <p:cNvPr id="8" name="Text Box 6"/>
          <p:cNvSpPr txBox="1">
            <a:spLocks noChangeArrowheads="1"/>
          </p:cNvSpPr>
          <p:nvPr/>
        </p:nvSpPr>
        <p:spPr bwMode="auto">
          <a:xfrm>
            <a:off x="803730" y="1980628"/>
            <a:ext cx="5891356" cy="4615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i="1" dirty="0" smtClean="0">
                <a:solidFill>
                  <a:schemeClr val="tx1">
                    <a:lumMod val="75000"/>
                    <a:lumOff val="25000"/>
                  </a:schemeClr>
                </a:solidFill>
                <a:latin typeface="+mn-lt"/>
                <a:ea typeface="+mn-ea"/>
              </a:rPr>
              <a:t>W </a:t>
            </a:r>
            <a:r>
              <a:rPr lang="zh-CN" altLang="en-US" dirty="0" smtClean="0">
                <a:solidFill>
                  <a:schemeClr val="tx1">
                    <a:lumMod val="75000"/>
                    <a:lumOff val="25000"/>
                  </a:schemeClr>
                </a:solidFill>
                <a:latin typeface="+mn-lt"/>
                <a:ea typeface="+mn-ea"/>
              </a:rPr>
              <a:t>是</a:t>
            </a:r>
            <a:r>
              <a:rPr lang="zh-CN" altLang="en-US" dirty="0">
                <a:solidFill>
                  <a:schemeClr val="tx1">
                    <a:lumMod val="75000"/>
                    <a:lumOff val="25000"/>
                  </a:schemeClr>
                </a:solidFill>
                <a:latin typeface="+mn-lt"/>
                <a:ea typeface="+mn-ea"/>
              </a:rPr>
              <a:t>理想带通信道的带宽，单位为赫</a:t>
            </a:r>
            <a:r>
              <a:rPr lang="en-US" altLang="zh-CN" dirty="0">
                <a:solidFill>
                  <a:schemeClr val="tx1">
                    <a:lumMod val="75000"/>
                    <a:lumOff val="25000"/>
                  </a:schemeClr>
                </a:solidFill>
                <a:latin typeface="+mn-lt"/>
                <a:ea typeface="+mn-ea"/>
              </a:rPr>
              <a:t>(Hz) </a:t>
            </a:r>
          </a:p>
        </p:txBody>
      </p:sp>
      <p:sp>
        <p:nvSpPr>
          <p:cNvPr id="9" name="Line 7"/>
          <p:cNvSpPr>
            <a:spLocks noChangeShapeType="1"/>
          </p:cNvSpPr>
          <p:nvPr/>
        </p:nvSpPr>
        <p:spPr bwMode="auto">
          <a:xfrm flipV="1">
            <a:off x="2278857" y="3840861"/>
            <a:ext cx="7020719" cy="0"/>
          </a:xfrm>
          <a:prstGeom prst="line">
            <a:avLst/>
          </a:prstGeom>
          <a:noFill/>
          <a:ln w="28575">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mn-lt"/>
              <a:ea typeface="+mn-ea"/>
            </a:endParaRPr>
          </a:p>
        </p:txBody>
      </p:sp>
      <p:sp>
        <p:nvSpPr>
          <p:cNvPr id="10" name="Text Box 8"/>
          <p:cNvSpPr txBox="1">
            <a:spLocks noChangeArrowheads="1"/>
          </p:cNvSpPr>
          <p:nvPr/>
        </p:nvSpPr>
        <p:spPr bwMode="auto">
          <a:xfrm>
            <a:off x="7350403" y="3276636"/>
            <a:ext cx="1415772" cy="461558"/>
          </a:xfrm>
          <a:prstGeom prst="rect">
            <a:avLst/>
          </a:prstGeom>
          <a:noFill/>
          <a:ln w="57150" cmpd="sng">
            <a:solidFill>
              <a:schemeClr val="bg2">
                <a:lumMod val="50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defRPr>
                <a:solidFill>
                  <a:schemeClr val="tx1">
                    <a:lumMod val="85000"/>
                    <a:lumOff val="15000"/>
                  </a:schemeClr>
                </a:solidFill>
                <a:latin typeface="+mn-ea"/>
              </a:defRPr>
            </a:lvl1pPr>
          </a:lstStyle>
          <a:p>
            <a:r>
              <a:rPr lang="zh-CN" altLang="en-US" dirty="0">
                <a:latin typeface="+mn-lt"/>
                <a:ea typeface="+mn-ea"/>
              </a:rPr>
              <a:t>不能通过</a:t>
            </a:r>
          </a:p>
        </p:txBody>
      </p:sp>
      <p:sp>
        <p:nvSpPr>
          <p:cNvPr id="11" name="Text Box 9"/>
          <p:cNvSpPr txBox="1">
            <a:spLocks noChangeArrowheads="1"/>
          </p:cNvSpPr>
          <p:nvPr/>
        </p:nvSpPr>
        <p:spPr bwMode="auto">
          <a:xfrm>
            <a:off x="5070475" y="3331392"/>
            <a:ext cx="110799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dirty="0">
                <a:solidFill>
                  <a:srgbClr val="333399"/>
                </a:solidFill>
                <a:latin typeface="+mn-lt"/>
                <a:ea typeface="+mn-ea"/>
              </a:rPr>
              <a:t>能通过</a:t>
            </a:r>
          </a:p>
        </p:txBody>
      </p:sp>
      <p:sp>
        <p:nvSpPr>
          <p:cNvPr id="12" name="Text Box 10"/>
          <p:cNvSpPr txBox="1">
            <a:spLocks noChangeArrowheads="1"/>
          </p:cNvSpPr>
          <p:nvPr/>
        </p:nvSpPr>
        <p:spPr bwMode="auto">
          <a:xfrm>
            <a:off x="1908175" y="3620250"/>
            <a:ext cx="33534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a:latin typeface="+mn-lt"/>
                <a:ea typeface="+mn-ea"/>
              </a:rPr>
              <a:t>0</a:t>
            </a:r>
          </a:p>
        </p:txBody>
      </p:sp>
      <p:sp>
        <p:nvSpPr>
          <p:cNvPr id="13" name="Text Box 11"/>
          <p:cNvSpPr txBox="1">
            <a:spLocks noChangeArrowheads="1"/>
          </p:cNvSpPr>
          <p:nvPr/>
        </p:nvSpPr>
        <p:spPr bwMode="auto">
          <a:xfrm>
            <a:off x="9299576" y="3625011"/>
            <a:ext cx="119295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dirty="0">
                <a:solidFill>
                  <a:srgbClr val="333399"/>
                </a:solidFill>
                <a:latin typeface="+mn-lt"/>
                <a:ea typeface="+mn-ea"/>
              </a:rPr>
              <a:t>频率</a:t>
            </a:r>
            <a:r>
              <a:rPr lang="en-US" altLang="zh-CN" sz="2000" dirty="0">
                <a:solidFill>
                  <a:srgbClr val="333399"/>
                </a:solidFill>
                <a:latin typeface="+mn-lt"/>
                <a:ea typeface="+mn-ea"/>
              </a:rPr>
              <a:t>(Hz)</a:t>
            </a:r>
          </a:p>
        </p:txBody>
      </p:sp>
      <p:sp>
        <p:nvSpPr>
          <p:cNvPr id="14" name="Line 12"/>
          <p:cNvSpPr>
            <a:spLocks noChangeShapeType="1"/>
          </p:cNvSpPr>
          <p:nvPr/>
        </p:nvSpPr>
        <p:spPr bwMode="auto">
          <a:xfrm>
            <a:off x="6961187" y="3128240"/>
            <a:ext cx="0" cy="1210981"/>
          </a:xfrm>
          <a:prstGeom prst="line">
            <a:avLst/>
          </a:prstGeom>
          <a:noFill/>
          <a:ln w="19050">
            <a:solidFill>
              <a:srgbClr val="3333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mn-lt"/>
              <a:ea typeface="+mn-ea"/>
            </a:endParaRPr>
          </a:p>
        </p:txBody>
      </p:sp>
      <p:sp>
        <p:nvSpPr>
          <p:cNvPr id="15" name="Line 13"/>
          <p:cNvSpPr>
            <a:spLocks noChangeShapeType="1"/>
          </p:cNvSpPr>
          <p:nvPr/>
        </p:nvSpPr>
        <p:spPr bwMode="auto">
          <a:xfrm>
            <a:off x="4440237" y="4123370"/>
            <a:ext cx="2520950" cy="0"/>
          </a:xfrm>
          <a:prstGeom prst="line">
            <a:avLst/>
          </a:prstGeom>
          <a:noFill/>
          <a:ln w="19050">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mn-lt"/>
              <a:ea typeface="+mn-ea"/>
            </a:endParaRPr>
          </a:p>
        </p:txBody>
      </p:sp>
      <p:sp>
        <p:nvSpPr>
          <p:cNvPr id="16" name="Text Box 14"/>
          <p:cNvSpPr txBox="1">
            <a:spLocks noChangeArrowheads="1"/>
          </p:cNvSpPr>
          <p:nvPr/>
        </p:nvSpPr>
        <p:spPr bwMode="auto">
          <a:xfrm>
            <a:off x="5016501" y="3907520"/>
            <a:ext cx="1274708" cy="461665"/>
          </a:xfrm>
          <a:prstGeom prst="rect">
            <a:avLst/>
          </a:prstGeom>
          <a:solidFill>
            <a:schemeClr val="bg1">
              <a:lumMod val="95000"/>
            </a:schemeClr>
          </a:solidFill>
          <a:ln>
            <a:noFill/>
          </a:ln>
          <a:effectLst/>
          <a:extLst/>
        </p:spPr>
        <p:txBody>
          <a:bodyPr wrap="none">
            <a:spAutoFit/>
          </a:bodyPr>
          <a:lstStyle/>
          <a:p>
            <a:r>
              <a:rPr lang="en-US" altLang="zh-CN" i="1" dirty="0">
                <a:solidFill>
                  <a:srgbClr val="333399"/>
                </a:solidFill>
                <a:latin typeface="+mn-lt"/>
                <a:ea typeface="+mn-ea"/>
              </a:rPr>
              <a:t>W </a:t>
            </a:r>
            <a:r>
              <a:rPr lang="en-US" altLang="zh-CN" dirty="0">
                <a:solidFill>
                  <a:srgbClr val="333399"/>
                </a:solidFill>
                <a:latin typeface="+mn-lt"/>
                <a:ea typeface="+mn-ea"/>
              </a:rPr>
              <a:t>(Hz) </a:t>
            </a:r>
          </a:p>
        </p:txBody>
      </p:sp>
      <p:sp>
        <p:nvSpPr>
          <p:cNvPr id="17" name="Line 15"/>
          <p:cNvSpPr>
            <a:spLocks noChangeShapeType="1"/>
          </p:cNvSpPr>
          <p:nvPr/>
        </p:nvSpPr>
        <p:spPr bwMode="auto">
          <a:xfrm>
            <a:off x="2289175" y="3128239"/>
            <a:ext cx="0" cy="1210982"/>
          </a:xfrm>
          <a:prstGeom prst="line">
            <a:avLst/>
          </a:prstGeom>
          <a:noFill/>
          <a:ln w="19050">
            <a:solidFill>
              <a:srgbClr val="3333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mn-lt"/>
              <a:ea typeface="+mn-ea"/>
            </a:endParaRPr>
          </a:p>
        </p:txBody>
      </p:sp>
      <p:sp>
        <p:nvSpPr>
          <p:cNvPr id="18" name="Text Box 17"/>
          <p:cNvSpPr txBox="1">
            <a:spLocks noChangeArrowheads="1"/>
          </p:cNvSpPr>
          <p:nvPr/>
        </p:nvSpPr>
        <p:spPr bwMode="auto">
          <a:xfrm>
            <a:off x="2670175" y="3276636"/>
            <a:ext cx="1415772" cy="461558"/>
          </a:xfrm>
          <a:prstGeom prst="rect">
            <a:avLst/>
          </a:prstGeom>
          <a:noFill/>
          <a:ln w="57150" cmpd="sng">
            <a:solidFill>
              <a:schemeClr val="bg2">
                <a:lumMod val="50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defRPr>
                <a:solidFill>
                  <a:schemeClr val="tx1">
                    <a:lumMod val="85000"/>
                    <a:lumOff val="15000"/>
                  </a:schemeClr>
                </a:solidFill>
                <a:latin typeface="+mn-ea"/>
              </a:defRPr>
            </a:lvl1pPr>
          </a:lstStyle>
          <a:p>
            <a:r>
              <a:rPr lang="zh-CN" altLang="en-US" dirty="0">
                <a:latin typeface="+mn-lt"/>
                <a:ea typeface="+mn-ea"/>
              </a:rPr>
              <a:t>不能通过</a:t>
            </a:r>
          </a:p>
        </p:txBody>
      </p:sp>
      <p:sp>
        <p:nvSpPr>
          <p:cNvPr id="19" name="Line 18"/>
          <p:cNvSpPr>
            <a:spLocks noChangeShapeType="1"/>
          </p:cNvSpPr>
          <p:nvPr/>
        </p:nvSpPr>
        <p:spPr bwMode="auto">
          <a:xfrm>
            <a:off x="4440237" y="3128240"/>
            <a:ext cx="0" cy="1210981"/>
          </a:xfrm>
          <a:prstGeom prst="line">
            <a:avLst/>
          </a:prstGeom>
          <a:noFill/>
          <a:ln w="19050">
            <a:solidFill>
              <a:srgbClr val="3333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mn-lt"/>
              <a:ea typeface="+mn-ea"/>
            </a:endParaRPr>
          </a:p>
        </p:txBody>
      </p:sp>
      <p:sp>
        <p:nvSpPr>
          <p:cNvPr id="23" name="Line 12"/>
          <p:cNvSpPr>
            <a:spLocks noChangeShapeType="1"/>
          </p:cNvSpPr>
          <p:nvPr/>
        </p:nvSpPr>
        <p:spPr bwMode="auto">
          <a:xfrm>
            <a:off x="9075737" y="3128240"/>
            <a:ext cx="0" cy="1210981"/>
          </a:xfrm>
          <a:prstGeom prst="line">
            <a:avLst/>
          </a:prstGeom>
          <a:noFill/>
          <a:ln w="19050">
            <a:solidFill>
              <a:srgbClr val="3333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mn-lt"/>
              <a:ea typeface="+mn-ea"/>
            </a:endParaRPr>
          </a:p>
        </p:txBody>
      </p:sp>
    </p:spTree>
    <p:extLst>
      <p:ext uri="{BB962C8B-B14F-4D97-AF65-F5344CB8AC3E}">
        <p14:creationId xmlns:p14="http://schemas.microsoft.com/office/powerpoint/2010/main" val="4291720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20" name="Rectangle 4"/>
          <p:cNvSpPr>
            <a:spLocks noGrp="1" noChangeArrowheads="1"/>
          </p:cNvSpPr>
          <p:nvPr>
            <p:ph type="title"/>
          </p:nvPr>
        </p:nvSpPr>
        <p:spPr/>
        <p:txBody>
          <a:bodyPr/>
          <a:lstStyle/>
          <a:p>
            <a:r>
              <a:rPr lang="zh-CN" altLang="en-US" dirty="0"/>
              <a:t>要强调以下两点 </a:t>
            </a:r>
          </a:p>
        </p:txBody>
      </p:sp>
      <p:sp>
        <p:nvSpPr>
          <p:cNvPr id="111621" name="Rectangle 5"/>
          <p:cNvSpPr>
            <a:spLocks noGrp="1" noChangeArrowheads="1"/>
          </p:cNvSpPr>
          <p:nvPr>
            <p:ph idx="1"/>
          </p:nvPr>
        </p:nvSpPr>
        <p:spPr>
          <a:xfrm>
            <a:off x="609920" y="2376642"/>
            <a:ext cx="9108756" cy="3794923"/>
          </a:xfrm>
        </p:spPr>
        <p:txBody>
          <a:bodyPr>
            <a:normAutofit/>
          </a:bodyPr>
          <a:lstStyle/>
          <a:p>
            <a:pPr>
              <a:lnSpc>
                <a:spcPct val="150000"/>
              </a:lnSpc>
            </a:pPr>
            <a:r>
              <a:rPr lang="zh-CN" altLang="en-US" sz="2400" dirty="0"/>
              <a:t>实际的信道所能传输的最高码元速率，要明显地低于奈氏准则给出上限数值。</a:t>
            </a:r>
          </a:p>
          <a:p>
            <a:pPr>
              <a:lnSpc>
                <a:spcPct val="150000"/>
              </a:lnSpc>
            </a:pPr>
            <a:r>
              <a:rPr lang="zh-CN" altLang="en-US" sz="2400" dirty="0"/>
              <a:t>若要提高信息的传输速率，可以采用有效的编码技术，使每一个码元能够携带较多的信息量</a:t>
            </a:r>
            <a:r>
              <a:rPr lang="zh-CN" altLang="en-US" sz="2400" dirty="0" smtClean="0"/>
              <a:t>。  </a:t>
            </a:r>
            <a:endParaRPr lang="zh-CN" altLang="en-US" sz="2400" dirty="0"/>
          </a:p>
        </p:txBody>
      </p:sp>
      <p:sp>
        <p:nvSpPr>
          <p:cNvPr id="6" name="页脚占位符 4"/>
          <p:cNvSpPr>
            <a:spLocks noGrp="1"/>
          </p:cNvSpPr>
          <p:nvPr>
            <p:ph type="ftr" sz="quarter" idx="11"/>
          </p:nvPr>
        </p:nvSpPr>
        <p:spPr>
          <a:noFill/>
        </p:spPr>
        <p:txBody>
          <a:bodyPr/>
          <a:lstStyle/>
          <a:p>
            <a:r>
              <a:rPr lang="zh-CN" altLang="en-US" smtClean="0"/>
              <a:t>课件制作人：谢钧 谢希仁</a:t>
            </a:r>
            <a:endParaRPr lang="zh-CN" altLang="en-US"/>
          </a:p>
        </p:txBody>
      </p:sp>
      <p:sp>
        <p:nvSpPr>
          <p:cNvPr id="8" name="矩形 7"/>
          <p:cNvSpPr/>
          <p:nvPr/>
        </p:nvSpPr>
        <p:spPr>
          <a:xfrm>
            <a:off x="0" y="5877272"/>
            <a:ext cx="12192000" cy="1010891"/>
          </a:xfrm>
          <a:prstGeom prst="rect">
            <a:avLst/>
          </a:prstGeom>
          <a:solidFill>
            <a:srgbClr val="838383">
              <a:alpha val="80000"/>
            </a:srgbClr>
          </a:solidFill>
          <a:ln w="127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Arial"/>
              <a:ea typeface="微软雅黑"/>
              <a:cs typeface="+mn-cs"/>
            </a:endParaRPr>
          </a:p>
        </p:txBody>
      </p:sp>
      <p:sp>
        <p:nvSpPr>
          <p:cNvPr id="9" name="矩形 8"/>
          <p:cNvSpPr/>
          <p:nvPr/>
        </p:nvSpPr>
        <p:spPr>
          <a:xfrm>
            <a:off x="0" y="1928175"/>
            <a:ext cx="9663113" cy="46037"/>
          </a:xfrm>
          <a:prstGeom prst="rect">
            <a:avLst/>
          </a:prstGeom>
          <a:solidFill>
            <a:srgbClr val="838383">
              <a:alpha val="80000"/>
            </a:srgbClr>
          </a:solidFill>
          <a:ln w="127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Arial"/>
              <a:ea typeface="微软雅黑"/>
              <a:cs typeface="+mn-cs"/>
            </a:endParaRPr>
          </a:p>
        </p:txBody>
      </p:sp>
      <p:grpSp>
        <p:nvGrpSpPr>
          <p:cNvPr id="10" name="组合 22"/>
          <p:cNvGrpSpPr>
            <a:grpSpLocks/>
          </p:cNvGrpSpPr>
          <p:nvPr/>
        </p:nvGrpSpPr>
        <p:grpSpPr bwMode="auto">
          <a:xfrm rot="10800000">
            <a:off x="9617075" y="1455100"/>
            <a:ext cx="2592388" cy="1065212"/>
            <a:chOff x="-3884" y="1297773"/>
            <a:chExt cx="2592640" cy="1065542"/>
          </a:xfrm>
        </p:grpSpPr>
        <p:sp>
          <p:nvSpPr>
            <p:cNvPr id="11" name="矩形 10"/>
            <p:cNvSpPr/>
            <p:nvPr/>
          </p:nvSpPr>
          <p:spPr>
            <a:xfrm>
              <a:off x="-5471" y="1380349"/>
              <a:ext cx="495348" cy="533565"/>
            </a:xfrm>
            <a:prstGeom prst="rect">
              <a:avLst/>
            </a:prstGeom>
            <a:solidFill>
              <a:srgbClr val="838383"/>
            </a:solidFill>
            <a:ln w="127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Arial"/>
                <a:ea typeface="微软雅黑"/>
                <a:cs typeface="+mn-cs"/>
              </a:endParaRPr>
            </a:p>
          </p:txBody>
        </p:sp>
        <p:sp>
          <p:nvSpPr>
            <p:cNvPr id="12" name="矩形 11"/>
            <p:cNvSpPr/>
            <p:nvPr/>
          </p:nvSpPr>
          <p:spPr>
            <a:xfrm>
              <a:off x="770891" y="1878978"/>
              <a:ext cx="266726" cy="287426"/>
            </a:xfrm>
            <a:prstGeom prst="rect">
              <a:avLst/>
            </a:prstGeom>
            <a:solidFill>
              <a:srgbClr val="A6B727"/>
            </a:solidFill>
            <a:ln w="127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Arial"/>
                <a:ea typeface="微软雅黑"/>
                <a:cs typeface="+mn-cs"/>
              </a:endParaRPr>
            </a:p>
          </p:txBody>
        </p:sp>
        <p:sp>
          <p:nvSpPr>
            <p:cNvPr id="13" name="矩形 12"/>
            <p:cNvSpPr/>
            <p:nvPr/>
          </p:nvSpPr>
          <p:spPr>
            <a:xfrm>
              <a:off x="599425" y="1570908"/>
              <a:ext cx="342933" cy="370002"/>
            </a:xfrm>
            <a:prstGeom prst="rect">
              <a:avLst/>
            </a:prstGeom>
            <a:solidFill>
              <a:srgbClr val="FFC000"/>
            </a:solidFill>
            <a:ln w="127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Arial"/>
                <a:ea typeface="微软雅黑"/>
                <a:cs typeface="+mn-cs"/>
              </a:endParaRPr>
            </a:p>
          </p:txBody>
        </p:sp>
        <p:sp>
          <p:nvSpPr>
            <p:cNvPr id="14" name="矩形 13"/>
            <p:cNvSpPr/>
            <p:nvPr/>
          </p:nvSpPr>
          <p:spPr>
            <a:xfrm>
              <a:off x="942358" y="2037777"/>
              <a:ext cx="266726" cy="285839"/>
            </a:xfrm>
            <a:prstGeom prst="rect">
              <a:avLst/>
            </a:prstGeom>
            <a:solidFill>
              <a:srgbClr val="FEC306"/>
            </a:solidFill>
            <a:ln w="127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Arial"/>
                <a:ea typeface="微软雅黑"/>
                <a:cs typeface="+mn-cs"/>
              </a:endParaRPr>
            </a:p>
          </p:txBody>
        </p:sp>
        <p:sp>
          <p:nvSpPr>
            <p:cNvPr id="15" name="矩形 14"/>
            <p:cNvSpPr/>
            <p:nvPr/>
          </p:nvSpPr>
          <p:spPr>
            <a:xfrm>
              <a:off x="2542714" y="1596315"/>
              <a:ext cx="46042" cy="46051"/>
            </a:xfrm>
            <a:prstGeom prst="rect">
              <a:avLst/>
            </a:prstGeom>
            <a:solidFill>
              <a:srgbClr val="F69200"/>
            </a:solidFill>
            <a:ln w="127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Arial"/>
                <a:ea typeface="微软雅黑"/>
                <a:cs typeface="+mn-cs"/>
              </a:endParaRPr>
            </a:p>
          </p:txBody>
        </p:sp>
        <p:sp>
          <p:nvSpPr>
            <p:cNvPr id="16" name="矩形 15"/>
            <p:cNvSpPr/>
            <p:nvPr/>
          </p:nvSpPr>
          <p:spPr>
            <a:xfrm flipV="1">
              <a:off x="489877" y="2077476"/>
              <a:ext cx="266726" cy="287427"/>
            </a:xfrm>
            <a:prstGeom prst="rect">
              <a:avLst/>
            </a:prstGeom>
            <a:solidFill>
              <a:srgbClr val="418AB3"/>
            </a:solidFill>
            <a:ln w="127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Arial"/>
                <a:ea typeface="微软雅黑"/>
                <a:cs typeface="+mn-cs"/>
              </a:endParaRPr>
            </a:p>
          </p:txBody>
        </p:sp>
        <p:sp>
          <p:nvSpPr>
            <p:cNvPr id="17" name="矩形 16"/>
            <p:cNvSpPr/>
            <p:nvPr/>
          </p:nvSpPr>
          <p:spPr>
            <a:xfrm>
              <a:off x="1896539" y="1866274"/>
              <a:ext cx="107960" cy="115923"/>
            </a:xfrm>
            <a:prstGeom prst="rect">
              <a:avLst/>
            </a:prstGeom>
            <a:solidFill>
              <a:srgbClr val="FFFF00"/>
            </a:solidFill>
            <a:ln w="127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Arial"/>
                <a:ea typeface="微软雅黑"/>
                <a:cs typeface="+mn-cs"/>
              </a:endParaRPr>
            </a:p>
          </p:txBody>
        </p:sp>
        <p:sp>
          <p:nvSpPr>
            <p:cNvPr id="18" name="矩形 17"/>
            <p:cNvSpPr/>
            <p:nvPr/>
          </p:nvSpPr>
          <p:spPr>
            <a:xfrm>
              <a:off x="2220420" y="1932970"/>
              <a:ext cx="266726" cy="287426"/>
            </a:xfrm>
            <a:prstGeom prst="rect">
              <a:avLst/>
            </a:prstGeom>
            <a:solidFill>
              <a:srgbClr val="F69200"/>
            </a:solidFill>
            <a:ln w="127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Arial"/>
                <a:ea typeface="微软雅黑"/>
                <a:cs typeface="+mn-cs"/>
              </a:endParaRPr>
            </a:p>
          </p:txBody>
        </p:sp>
        <p:sp>
          <p:nvSpPr>
            <p:cNvPr id="19" name="矩形 18"/>
            <p:cNvSpPr/>
            <p:nvPr/>
          </p:nvSpPr>
          <p:spPr>
            <a:xfrm>
              <a:off x="1677442" y="2036189"/>
              <a:ext cx="266726" cy="285839"/>
            </a:xfrm>
            <a:prstGeom prst="rect">
              <a:avLst/>
            </a:prstGeom>
            <a:solidFill>
              <a:srgbClr val="C00000"/>
            </a:solidFill>
            <a:ln w="127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Arial"/>
                <a:ea typeface="微软雅黑"/>
                <a:cs typeface="+mn-cs"/>
              </a:endParaRPr>
            </a:p>
          </p:txBody>
        </p:sp>
        <p:sp>
          <p:nvSpPr>
            <p:cNvPr id="20" name="矩形 19"/>
            <p:cNvSpPr/>
            <p:nvPr/>
          </p:nvSpPr>
          <p:spPr>
            <a:xfrm>
              <a:off x="1224960" y="1715414"/>
              <a:ext cx="266726" cy="287427"/>
            </a:xfrm>
            <a:prstGeom prst="rect">
              <a:avLst/>
            </a:prstGeom>
            <a:solidFill>
              <a:srgbClr val="7F7F7F"/>
            </a:solidFill>
            <a:ln w="127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Arial"/>
                <a:ea typeface="微软雅黑"/>
                <a:cs typeface="+mn-cs"/>
              </a:endParaRPr>
            </a:p>
          </p:txBody>
        </p:sp>
        <p:sp>
          <p:nvSpPr>
            <p:cNvPr id="21" name="矩形 20"/>
            <p:cNvSpPr/>
            <p:nvPr/>
          </p:nvSpPr>
          <p:spPr>
            <a:xfrm>
              <a:off x="1817156" y="1297773"/>
              <a:ext cx="266726" cy="287426"/>
            </a:xfrm>
            <a:prstGeom prst="rect">
              <a:avLst/>
            </a:prstGeom>
            <a:solidFill>
              <a:srgbClr val="C00000"/>
            </a:solidFill>
            <a:ln w="127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Arial"/>
                <a:ea typeface="微软雅黑"/>
                <a:cs typeface="+mn-cs"/>
              </a:endParaRPr>
            </a:p>
          </p:txBody>
        </p:sp>
      </p:grpSp>
      <p:sp>
        <p:nvSpPr>
          <p:cNvPr id="22" name="内容占位符 3"/>
          <p:cNvSpPr txBox="1">
            <a:spLocks/>
          </p:cNvSpPr>
          <p:nvPr/>
        </p:nvSpPr>
        <p:spPr bwMode="auto">
          <a:xfrm>
            <a:off x="11121530" y="4045917"/>
            <a:ext cx="776288" cy="2336800"/>
          </a:xfrm>
          <a:prstGeom prst="rect">
            <a:avLst/>
          </a:prstGeom>
          <a:solidFill>
            <a:schemeClr val="accent2"/>
          </a:solidFill>
          <a:ln w="9525">
            <a:noFill/>
            <a:miter lim="800000"/>
            <a:headEnd/>
            <a:tailEnd/>
          </a:ln>
        </p:spPr>
        <p:txBody>
          <a:bodyPr/>
          <a:lstStyle/>
          <a:p>
            <a:pPr>
              <a:lnSpc>
                <a:spcPct val="130000"/>
              </a:lnSpc>
              <a:spcBef>
                <a:spcPts val="1000"/>
              </a:spcBef>
              <a:buFont typeface="Wingdings" pitchFamily="2" charset="2"/>
              <a:buNone/>
            </a:pPr>
            <a:endParaRPr lang="zh-CN" altLang="en-US" sz="2000">
              <a:solidFill>
                <a:schemeClr val="bg1"/>
              </a:solidFill>
              <a:latin typeface="微软雅黑" pitchFamily="34" charset="-122"/>
              <a:ea typeface="微软雅黑" pitchFamily="34" charset="-122"/>
            </a:endParaRPr>
          </a:p>
        </p:txBody>
      </p:sp>
      <p:sp>
        <p:nvSpPr>
          <p:cNvPr id="23" name="内容占位符 3"/>
          <p:cNvSpPr txBox="1">
            <a:spLocks/>
          </p:cNvSpPr>
          <p:nvPr/>
        </p:nvSpPr>
        <p:spPr>
          <a:xfrm>
            <a:off x="10321430" y="4566617"/>
            <a:ext cx="584200" cy="1816100"/>
          </a:xfrm>
          <a:prstGeom prst="rect">
            <a:avLst/>
          </a:prstGeom>
          <a:solidFill>
            <a:schemeClr val="accent3"/>
          </a:solidFill>
        </p:spPr>
        <p:txBody>
          <a:bodyPr>
            <a:normAutofit/>
          </a:bodyPr>
          <a:lstStyle>
            <a:lvl1pPr marL="360000" indent="-360000" algn="l" defTabSz="914400" rtl="0" eaLnBrk="1" latinLnBrk="0" hangingPunct="1">
              <a:lnSpc>
                <a:spcPct val="130000"/>
              </a:lnSpc>
              <a:spcBef>
                <a:spcPts val="1000"/>
              </a:spcBef>
              <a:buFont typeface="Wingdings" pitchFamily="2" charset="2"/>
              <a:buChar char="l"/>
              <a:defRPr sz="2000" kern="1200">
                <a:solidFill>
                  <a:schemeClr val="tx1">
                    <a:lumMod val="85000"/>
                    <a:lumOff val="15000"/>
                  </a:schemeClr>
                </a:solidFill>
                <a:latin typeface="微软雅黑" pitchFamily="34" charset="-122"/>
                <a:ea typeface="微软雅黑"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zh-CN" altLang="en-US" sz="1800" kern="1200" dirty="0" smtClean="0">
                <a:solidFill>
                  <a:schemeClr val="tx1">
                    <a:lumMod val="85000"/>
                    <a:lumOff val="15000"/>
                  </a:schemeClr>
                </a:solidFill>
                <a:latin typeface="微软雅黑" pitchFamily="34" charset="-122"/>
                <a:ea typeface="微软雅黑"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85000"/>
                    <a:lumOff val="1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auto">
              <a:spcAft>
                <a:spcPts val="0"/>
              </a:spcAft>
              <a:buFont typeface="Wingdings" pitchFamily="2" charset="2"/>
              <a:buNone/>
              <a:defRPr/>
            </a:pPr>
            <a:endParaRPr lang="zh-CN" altLang="en-US" dirty="0">
              <a:solidFill>
                <a:schemeClr val="bg1"/>
              </a:solidFill>
            </a:endParaRPr>
          </a:p>
        </p:txBody>
      </p:sp>
      <p:sp>
        <p:nvSpPr>
          <p:cNvPr id="24" name="内容占位符 3"/>
          <p:cNvSpPr txBox="1">
            <a:spLocks/>
          </p:cNvSpPr>
          <p:nvPr/>
        </p:nvSpPr>
        <p:spPr>
          <a:xfrm>
            <a:off x="9467355" y="5023817"/>
            <a:ext cx="522288" cy="1358900"/>
          </a:xfrm>
          <a:prstGeom prst="rect">
            <a:avLst/>
          </a:prstGeom>
          <a:solidFill>
            <a:schemeClr val="accent6"/>
          </a:solidFill>
        </p:spPr>
        <p:txBody>
          <a:bodyPr>
            <a:normAutofit/>
          </a:bodyPr>
          <a:lstStyle>
            <a:lvl1pPr marL="360000" indent="-360000" algn="l" defTabSz="914400" rtl="0" eaLnBrk="1" latinLnBrk="0" hangingPunct="1">
              <a:lnSpc>
                <a:spcPct val="130000"/>
              </a:lnSpc>
              <a:spcBef>
                <a:spcPts val="1000"/>
              </a:spcBef>
              <a:buFont typeface="Wingdings" pitchFamily="2" charset="2"/>
              <a:buChar char="l"/>
              <a:defRPr sz="2000" kern="1200">
                <a:solidFill>
                  <a:schemeClr val="tx1">
                    <a:lumMod val="85000"/>
                    <a:lumOff val="15000"/>
                  </a:schemeClr>
                </a:solidFill>
                <a:latin typeface="微软雅黑" pitchFamily="34" charset="-122"/>
                <a:ea typeface="微软雅黑"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zh-CN" altLang="en-US" sz="1800" kern="1200" dirty="0" smtClean="0">
                <a:solidFill>
                  <a:schemeClr val="tx1">
                    <a:lumMod val="85000"/>
                    <a:lumOff val="15000"/>
                  </a:schemeClr>
                </a:solidFill>
                <a:latin typeface="微软雅黑" pitchFamily="34" charset="-122"/>
                <a:ea typeface="微软雅黑"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85000"/>
                    <a:lumOff val="1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auto">
              <a:spcAft>
                <a:spcPts val="0"/>
              </a:spcAft>
              <a:buFont typeface="Wingdings" pitchFamily="2" charset="2"/>
              <a:buNone/>
              <a:defRPr/>
            </a:pPr>
            <a:endParaRPr lang="zh-CN" altLang="en-US" dirty="0">
              <a:solidFill>
                <a:schemeClr val="bg1"/>
              </a:solidFill>
            </a:endParaRPr>
          </a:p>
        </p:txBody>
      </p:sp>
      <p:sp>
        <p:nvSpPr>
          <p:cNvPr id="25" name="内容占位符 3"/>
          <p:cNvSpPr txBox="1">
            <a:spLocks/>
          </p:cNvSpPr>
          <p:nvPr/>
        </p:nvSpPr>
        <p:spPr>
          <a:xfrm>
            <a:off x="8527555" y="5474667"/>
            <a:ext cx="522288" cy="908050"/>
          </a:xfrm>
          <a:prstGeom prst="rect">
            <a:avLst/>
          </a:prstGeom>
          <a:solidFill>
            <a:schemeClr val="accent4"/>
          </a:solidFill>
        </p:spPr>
        <p:txBody>
          <a:bodyPr>
            <a:normAutofit/>
          </a:bodyPr>
          <a:lstStyle>
            <a:lvl1pPr marL="360000" indent="-360000" algn="l" defTabSz="914400" rtl="0" eaLnBrk="1" latinLnBrk="0" hangingPunct="1">
              <a:lnSpc>
                <a:spcPct val="130000"/>
              </a:lnSpc>
              <a:spcBef>
                <a:spcPts val="1000"/>
              </a:spcBef>
              <a:buFont typeface="Wingdings" pitchFamily="2" charset="2"/>
              <a:buChar char="l"/>
              <a:defRPr sz="2000" kern="1200">
                <a:solidFill>
                  <a:schemeClr val="tx1">
                    <a:lumMod val="85000"/>
                    <a:lumOff val="15000"/>
                  </a:schemeClr>
                </a:solidFill>
                <a:latin typeface="微软雅黑" pitchFamily="34" charset="-122"/>
                <a:ea typeface="微软雅黑"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zh-CN" altLang="en-US" sz="1800" kern="1200" dirty="0" smtClean="0">
                <a:solidFill>
                  <a:schemeClr val="tx1">
                    <a:lumMod val="85000"/>
                    <a:lumOff val="15000"/>
                  </a:schemeClr>
                </a:solidFill>
                <a:latin typeface="微软雅黑" pitchFamily="34" charset="-122"/>
                <a:ea typeface="微软雅黑"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85000"/>
                    <a:lumOff val="1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auto">
              <a:spcAft>
                <a:spcPts val="0"/>
              </a:spcAft>
              <a:buFont typeface="Wingdings" pitchFamily="2" charset="2"/>
              <a:buNone/>
              <a:defRPr/>
            </a:pPr>
            <a:endParaRPr lang="zh-CN" altLang="en-US" dirty="0">
              <a:solidFill>
                <a:schemeClr val="bg1"/>
              </a:solidFill>
            </a:endParaRPr>
          </a:p>
        </p:txBody>
      </p:sp>
    </p:spTree>
    <p:extLst>
      <p:ext uri="{BB962C8B-B14F-4D97-AF65-F5344CB8AC3E}">
        <p14:creationId xmlns:p14="http://schemas.microsoft.com/office/powerpoint/2010/main" val="219547812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162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621"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圆角矩形 4"/>
          <p:cNvSpPr/>
          <p:nvPr/>
        </p:nvSpPr>
        <p:spPr>
          <a:xfrm>
            <a:off x="612775" y="1755627"/>
            <a:ext cx="10820400" cy="4963674"/>
          </a:xfrm>
          <a:prstGeom prst="roundRect">
            <a:avLst>
              <a:gd name="adj" fmla="val 5822"/>
            </a:avLst>
          </a:prstGeom>
          <a:solidFill>
            <a:schemeClr val="bg1">
              <a:lumMod val="95000"/>
            </a:schemeClr>
          </a:solidFill>
          <a:ln w="38100">
            <a:solidFill>
              <a:srgbClr val="FF993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Freeform 3"/>
          <p:cNvSpPr/>
          <p:nvPr/>
        </p:nvSpPr>
        <p:spPr>
          <a:xfrm>
            <a:off x="-43539" y="6388356"/>
            <a:ext cx="12233951" cy="496637"/>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3B3F6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grpSp>
        <p:nvGrpSpPr>
          <p:cNvPr id="8" name="组合 7"/>
          <p:cNvGrpSpPr/>
          <p:nvPr/>
        </p:nvGrpSpPr>
        <p:grpSpPr>
          <a:xfrm>
            <a:off x="10123265" y="5371066"/>
            <a:ext cx="1877787" cy="1129564"/>
            <a:chOff x="9675584" y="5175723"/>
            <a:chExt cx="1877787" cy="1129564"/>
          </a:xfrm>
        </p:grpSpPr>
        <p:sp>
          <p:nvSpPr>
            <p:cNvPr id="9" name="矩形 8"/>
            <p:cNvSpPr/>
            <p:nvPr/>
          </p:nvSpPr>
          <p:spPr>
            <a:xfrm>
              <a:off x="11286669" y="5640179"/>
              <a:ext cx="266702" cy="66188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10642146" y="5828865"/>
              <a:ext cx="266702" cy="476421"/>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10241641" y="5175723"/>
              <a:ext cx="266702" cy="112956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9675584" y="5974341"/>
              <a:ext cx="266702" cy="33094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2642" name="Rectangle 2"/>
          <p:cNvSpPr>
            <a:spLocks noGrp="1" noChangeArrowheads="1"/>
          </p:cNvSpPr>
          <p:nvPr>
            <p:ph type="title"/>
          </p:nvPr>
        </p:nvSpPr>
        <p:spPr/>
        <p:txBody>
          <a:bodyPr/>
          <a:lstStyle/>
          <a:p>
            <a:r>
              <a:rPr lang="zh-CN" altLang="en-US" dirty="0"/>
              <a:t>举例说明 </a:t>
            </a:r>
          </a:p>
        </p:txBody>
      </p:sp>
      <p:sp>
        <p:nvSpPr>
          <p:cNvPr id="112643" name="Rectangle 3"/>
          <p:cNvSpPr>
            <a:spLocks noGrp="1" noChangeArrowheads="1"/>
          </p:cNvSpPr>
          <p:nvPr>
            <p:ph idx="1"/>
          </p:nvPr>
        </p:nvSpPr>
        <p:spPr>
          <a:xfrm>
            <a:off x="1058616" y="2204864"/>
            <a:ext cx="9764058" cy="3966702"/>
          </a:xfrm>
        </p:spPr>
        <p:txBody>
          <a:bodyPr/>
          <a:lstStyle/>
          <a:p>
            <a:pPr>
              <a:lnSpc>
                <a:spcPct val="150000"/>
              </a:lnSpc>
            </a:pPr>
            <a:r>
              <a:rPr lang="zh-CN" altLang="en-US" sz="2800" dirty="0" smtClean="0"/>
              <a:t>假定有一个带宽为 </a:t>
            </a:r>
            <a:r>
              <a:rPr lang="en-US" altLang="zh-CN" sz="2800" dirty="0" smtClean="0"/>
              <a:t>3 kHz </a:t>
            </a:r>
            <a:r>
              <a:rPr lang="zh-CN" altLang="en-US" sz="2800" dirty="0" smtClean="0"/>
              <a:t>的理想低通信道，其最高码元传输速率为 </a:t>
            </a:r>
            <a:r>
              <a:rPr lang="en-US" altLang="zh-CN" sz="2800" dirty="0" smtClean="0"/>
              <a:t>6000  </a:t>
            </a:r>
            <a:r>
              <a:rPr lang="zh-CN" altLang="en-US" sz="2800" dirty="0" smtClean="0"/>
              <a:t>码元</a:t>
            </a:r>
            <a:r>
              <a:rPr lang="en-US" altLang="zh-CN" sz="2800" dirty="0" smtClean="0"/>
              <a:t>/</a:t>
            </a:r>
            <a:r>
              <a:rPr lang="zh-CN" altLang="en-US" sz="2800" dirty="0" smtClean="0"/>
              <a:t>秒。若每个码元能携带 </a:t>
            </a:r>
            <a:r>
              <a:rPr lang="en-US" altLang="zh-CN" sz="2800" dirty="0" smtClean="0"/>
              <a:t>3 bit </a:t>
            </a:r>
            <a:r>
              <a:rPr lang="zh-CN" altLang="en-US" sz="2800" dirty="0" smtClean="0"/>
              <a:t>的信息量，则最高信息传输速率为 </a:t>
            </a:r>
            <a:r>
              <a:rPr lang="en-US" altLang="zh-CN" sz="2800" dirty="0" smtClean="0"/>
              <a:t>18000 bit/s</a:t>
            </a:r>
            <a:r>
              <a:rPr lang="zh-CN" altLang="en-US" sz="2800" dirty="0" smtClean="0"/>
              <a:t>。</a:t>
            </a:r>
          </a:p>
          <a:p>
            <a:pPr>
              <a:lnSpc>
                <a:spcPct val="150000"/>
              </a:lnSpc>
            </a:pPr>
            <a:r>
              <a:rPr lang="zh-CN" altLang="en-US" sz="2800" dirty="0" smtClean="0"/>
              <a:t>那么，怎样才能使一个码元携带 </a:t>
            </a:r>
            <a:r>
              <a:rPr lang="en-US" altLang="zh-CN" sz="2800" dirty="0" smtClean="0"/>
              <a:t>3 bit </a:t>
            </a:r>
            <a:r>
              <a:rPr lang="zh-CN" altLang="en-US" sz="2800" dirty="0" smtClean="0"/>
              <a:t>的信息量呢？</a:t>
            </a:r>
            <a:endParaRPr lang="zh-CN" altLang="en-US" sz="2800" dirty="0"/>
          </a:p>
        </p:txBody>
      </p:sp>
      <p:sp>
        <p:nvSpPr>
          <p:cNvPr id="6" name="页脚占位符 4"/>
          <p:cNvSpPr>
            <a:spLocks noGrp="1"/>
          </p:cNvSpPr>
          <p:nvPr>
            <p:ph type="ftr" sz="quarter" idx="11"/>
          </p:nvPr>
        </p:nvSpPr>
        <p:spPr>
          <a:noFill/>
        </p:spPr>
        <p:txBody>
          <a:bodyPr/>
          <a:lstStyle/>
          <a:p>
            <a:r>
              <a:rPr lang="zh-CN" altLang="en-US" smtClean="0"/>
              <a:t>课件制作人：谢钧 谢希仁</a:t>
            </a:r>
            <a:endParaRPr lang="zh-CN" altLang="en-US"/>
          </a:p>
        </p:txBody>
      </p:sp>
    </p:spTree>
    <p:extLst>
      <p:ext uri="{BB962C8B-B14F-4D97-AF65-F5344CB8AC3E}">
        <p14:creationId xmlns:p14="http://schemas.microsoft.com/office/powerpoint/2010/main" val="85148239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Rectangle 2"/>
          <p:cNvSpPr>
            <a:spLocks noGrp="1" noChangeArrowheads="1"/>
          </p:cNvSpPr>
          <p:nvPr>
            <p:ph type="title"/>
          </p:nvPr>
        </p:nvSpPr>
        <p:spPr/>
        <p:txBody>
          <a:bodyPr/>
          <a:lstStyle/>
          <a:p>
            <a:r>
              <a:rPr lang="zh-CN" altLang="en-US" sz="2000" dirty="0"/>
              <a:t>一个码元携带 </a:t>
            </a:r>
            <a:r>
              <a:rPr lang="en-US" altLang="zh-CN" sz="2000" dirty="0"/>
              <a:t>3 bit </a:t>
            </a:r>
            <a:r>
              <a:rPr lang="zh-CN" altLang="en-US" sz="2000" dirty="0"/>
              <a:t>的信息量</a:t>
            </a:r>
          </a:p>
        </p:txBody>
      </p:sp>
      <p:sp>
        <p:nvSpPr>
          <p:cNvPr id="239619" name="Rectangle 3"/>
          <p:cNvSpPr>
            <a:spLocks noGrp="1" noChangeArrowheads="1"/>
          </p:cNvSpPr>
          <p:nvPr>
            <p:ph idx="1"/>
          </p:nvPr>
        </p:nvSpPr>
        <p:spPr>
          <a:xfrm>
            <a:off x="609919" y="1844823"/>
            <a:ext cx="10978515" cy="4104457"/>
          </a:xfrm>
        </p:spPr>
        <p:txBody>
          <a:bodyPr>
            <a:normAutofit fontScale="77500" lnSpcReduction="20000"/>
          </a:bodyPr>
          <a:lstStyle/>
          <a:p>
            <a:pPr>
              <a:lnSpc>
                <a:spcPct val="150000"/>
              </a:lnSpc>
            </a:pPr>
            <a:r>
              <a:rPr lang="zh-CN" altLang="en-US" sz="2800" dirty="0"/>
              <a:t>假定我们的基带信号是：</a:t>
            </a:r>
          </a:p>
          <a:p>
            <a:pPr marL="448000" lvl="1" indent="0">
              <a:lnSpc>
                <a:spcPct val="150000"/>
              </a:lnSpc>
              <a:buNone/>
            </a:pPr>
            <a:r>
              <a:rPr lang="en-US" altLang="zh-CN" sz="2600" dirty="0" smtClean="0"/>
              <a:t>101011000110111010</a:t>
            </a:r>
            <a:r>
              <a:rPr lang="en-US" altLang="zh-CN" sz="2600" dirty="0"/>
              <a:t>…</a:t>
            </a:r>
          </a:p>
          <a:p>
            <a:pPr marL="448000" lvl="1" indent="0">
              <a:lnSpc>
                <a:spcPct val="150000"/>
              </a:lnSpc>
              <a:buNone/>
            </a:pPr>
            <a:r>
              <a:rPr lang="zh-CN" altLang="en-US" sz="2600" dirty="0" smtClean="0"/>
              <a:t>这里</a:t>
            </a:r>
            <a:r>
              <a:rPr lang="zh-CN" altLang="en-US" sz="2600" dirty="0"/>
              <a:t>每一个码元所携带的信息量是 </a:t>
            </a:r>
            <a:r>
              <a:rPr lang="en-US" altLang="zh-CN" sz="2600" dirty="0"/>
              <a:t>1 bit</a:t>
            </a:r>
            <a:r>
              <a:rPr lang="zh-CN" altLang="en-US" sz="2600" dirty="0"/>
              <a:t>。</a:t>
            </a:r>
          </a:p>
          <a:p>
            <a:pPr>
              <a:lnSpc>
                <a:spcPct val="150000"/>
              </a:lnSpc>
            </a:pPr>
            <a:r>
              <a:rPr lang="zh-CN" altLang="en-US" sz="2800" dirty="0"/>
              <a:t>现将信号中的每 </a:t>
            </a:r>
            <a:r>
              <a:rPr lang="en-US" altLang="zh-CN" sz="2800" dirty="0"/>
              <a:t>3 </a:t>
            </a:r>
            <a:r>
              <a:rPr lang="zh-CN" altLang="en-US" sz="2800" dirty="0"/>
              <a:t>个比特编为一个组，即</a:t>
            </a:r>
          </a:p>
          <a:p>
            <a:pPr marL="448000" lvl="1" indent="0">
              <a:lnSpc>
                <a:spcPct val="150000"/>
              </a:lnSpc>
              <a:buNone/>
            </a:pPr>
            <a:r>
              <a:rPr lang="en-US" altLang="zh-CN" sz="2600" dirty="0" smtClean="0"/>
              <a:t>101</a:t>
            </a:r>
            <a:r>
              <a:rPr lang="en-US" altLang="zh-CN" sz="2600" dirty="0"/>
              <a:t>, 011, 000, 110, 111, 010, …</a:t>
            </a:r>
            <a:r>
              <a:rPr lang="zh-CN" altLang="en-US" sz="2600" dirty="0"/>
              <a:t>。</a:t>
            </a:r>
          </a:p>
          <a:p>
            <a:pPr marL="448000" lvl="1" indent="0">
              <a:lnSpc>
                <a:spcPct val="150000"/>
              </a:lnSpc>
              <a:buNone/>
            </a:pPr>
            <a:r>
              <a:rPr lang="en-US" altLang="zh-CN" sz="2600" dirty="0" smtClean="0"/>
              <a:t>3 </a:t>
            </a:r>
            <a:r>
              <a:rPr lang="zh-CN" altLang="en-US" sz="2600" dirty="0"/>
              <a:t>个比特共有 </a:t>
            </a:r>
            <a:r>
              <a:rPr lang="en-US" altLang="zh-CN" sz="2600" dirty="0"/>
              <a:t>8 </a:t>
            </a:r>
            <a:r>
              <a:rPr lang="zh-CN" altLang="en-US" sz="2600" dirty="0"/>
              <a:t>种不同的排列。</a:t>
            </a:r>
          </a:p>
          <a:p>
            <a:pPr>
              <a:lnSpc>
                <a:spcPct val="150000"/>
              </a:lnSpc>
            </a:pPr>
            <a:r>
              <a:rPr lang="zh-CN" altLang="en-US" sz="2800" dirty="0"/>
              <a:t>我们可以不同的调制方法来表示这样的信号。例如，用 </a:t>
            </a:r>
            <a:r>
              <a:rPr lang="en-US" altLang="zh-CN" sz="2800" dirty="0"/>
              <a:t>8 </a:t>
            </a:r>
            <a:r>
              <a:rPr lang="zh-CN" altLang="en-US" sz="2800" dirty="0"/>
              <a:t>种不同的振幅，或 </a:t>
            </a:r>
            <a:r>
              <a:rPr lang="en-US" altLang="zh-CN" sz="2800" dirty="0"/>
              <a:t>8 </a:t>
            </a:r>
            <a:r>
              <a:rPr lang="zh-CN" altLang="en-US" sz="2800" dirty="0"/>
              <a:t>种不同的频率，或 </a:t>
            </a:r>
            <a:r>
              <a:rPr lang="en-US" altLang="zh-CN" sz="2800" dirty="0"/>
              <a:t>8 </a:t>
            </a:r>
            <a:r>
              <a:rPr lang="zh-CN" altLang="en-US" sz="2800" dirty="0"/>
              <a:t>种不同的相位进行调制。</a:t>
            </a:r>
          </a:p>
        </p:txBody>
      </p:sp>
      <p:sp>
        <p:nvSpPr>
          <p:cNvPr id="6" name="页脚占位符 4"/>
          <p:cNvSpPr>
            <a:spLocks noGrp="1"/>
          </p:cNvSpPr>
          <p:nvPr>
            <p:ph type="ftr" sz="quarter" idx="11"/>
          </p:nvPr>
        </p:nvSpPr>
        <p:spPr>
          <a:noFill/>
        </p:spPr>
        <p:txBody>
          <a:bodyPr/>
          <a:lstStyle/>
          <a:p>
            <a:r>
              <a:rPr lang="zh-CN" altLang="en-US" smtClean="0"/>
              <a:t>课件制作人：谢钧 谢希仁</a:t>
            </a:r>
            <a:endParaRPr lang="zh-CN" altLang="en-US"/>
          </a:p>
        </p:txBody>
      </p:sp>
      <p:sp>
        <p:nvSpPr>
          <p:cNvPr id="22" name="矩形 21"/>
          <p:cNvSpPr/>
          <p:nvPr/>
        </p:nvSpPr>
        <p:spPr>
          <a:xfrm>
            <a:off x="0" y="6108860"/>
            <a:ext cx="12192000" cy="60325"/>
          </a:xfrm>
          <a:prstGeom prst="rect">
            <a:avLst/>
          </a:prstGeom>
          <a:solidFill>
            <a:srgbClr val="F69200">
              <a:alpha val="80000"/>
            </a:srgbClr>
          </a:solidFill>
          <a:ln w="127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Arial"/>
              <a:ea typeface="微软雅黑"/>
              <a:cs typeface="+mn-cs"/>
            </a:endParaRPr>
          </a:p>
        </p:txBody>
      </p:sp>
      <p:sp>
        <p:nvSpPr>
          <p:cNvPr id="23" name="矩形 22"/>
          <p:cNvSpPr/>
          <p:nvPr/>
        </p:nvSpPr>
        <p:spPr>
          <a:xfrm>
            <a:off x="0" y="1364010"/>
            <a:ext cx="12192000" cy="60325"/>
          </a:xfrm>
          <a:prstGeom prst="rect">
            <a:avLst/>
          </a:prstGeom>
          <a:solidFill>
            <a:srgbClr val="F69200">
              <a:alpha val="80000"/>
            </a:srgbClr>
          </a:solidFill>
          <a:ln w="127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Arial"/>
              <a:ea typeface="微软雅黑"/>
              <a:cs typeface="+mn-cs"/>
            </a:endParaRPr>
          </a:p>
        </p:txBody>
      </p:sp>
      <p:sp>
        <p:nvSpPr>
          <p:cNvPr id="24" name="矩形 23"/>
          <p:cNvSpPr/>
          <p:nvPr/>
        </p:nvSpPr>
        <p:spPr>
          <a:xfrm>
            <a:off x="0" y="6035282"/>
            <a:ext cx="2684463" cy="225425"/>
          </a:xfrm>
          <a:prstGeom prst="rect">
            <a:avLst/>
          </a:prstGeom>
          <a:solidFill>
            <a:srgbClr val="A6B727"/>
          </a:solidFill>
          <a:ln w="127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Arial"/>
              <a:ea typeface="微软雅黑"/>
              <a:cs typeface="+mn-cs"/>
            </a:endParaRPr>
          </a:p>
        </p:txBody>
      </p:sp>
      <p:sp>
        <p:nvSpPr>
          <p:cNvPr id="25" name="矩形 24"/>
          <p:cNvSpPr/>
          <p:nvPr/>
        </p:nvSpPr>
        <p:spPr>
          <a:xfrm>
            <a:off x="9507538" y="1268760"/>
            <a:ext cx="2684462" cy="225425"/>
          </a:xfrm>
          <a:prstGeom prst="rect">
            <a:avLst/>
          </a:prstGeom>
          <a:solidFill>
            <a:srgbClr val="A6B727"/>
          </a:solidFill>
          <a:ln w="127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Arial"/>
              <a:ea typeface="微软雅黑"/>
              <a:cs typeface="+mn-cs"/>
            </a:endParaRPr>
          </a:p>
        </p:txBody>
      </p:sp>
    </p:spTree>
    <p:extLst>
      <p:ext uri="{BB962C8B-B14F-4D97-AF65-F5344CB8AC3E}">
        <p14:creationId xmlns:p14="http://schemas.microsoft.com/office/powerpoint/2010/main" val="126052757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p:txBody>
          <a:bodyPr/>
          <a:lstStyle/>
          <a:p>
            <a:r>
              <a:rPr lang="en-US" altLang="zh-CN" dirty="0"/>
              <a:t>2. </a:t>
            </a:r>
            <a:r>
              <a:rPr lang="zh-CN" altLang="en-US" dirty="0"/>
              <a:t>香农公式</a:t>
            </a:r>
          </a:p>
        </p:txBody>
      </p:sp>
      <p:sp>
        <p:nvSpPr>
          <p:cNvPr id="113667" name="Rectangle 3"/>
          <p:cNvSpPr>
            <a:spLocks noGrp="1" noChangeArrowheads="1"/>
          </p:cNvSpPr>
          <p:nvPr>
            <p:ph idx="1"/>
          </p:nvPr>
        </p:nvSpPr>
        <p:spPr>
          <a:xfrm>
            <a:off x="609919" y="1628800"/>
            <a:ext cx="10978515" cy="4542766"/>
          </a:xfrm>
        </p:spPr>
        <p:txBody>
          <a:bodyPr>
            <a:normAutofit/>
          </a:bodyPr>
          <a:lstStyle/>
          <a:p>
            <a:pPr>
              <a:lnSpc>
                <a:spcPct val="150000"/>
              </a:lnSpc>
            </a:pPr>
            <a:r>
              <a:rPr lang="zh-CN" altLang="en-US" sz="2000" dirty="0"/>
              <a:t>香农</a:t>
            </a:r>
            <a:r>
              <a:rPr lang="en-US" altLang="zh-CN" sz="2000" dirty="0"/>
              <a:t>(Shannon)</a:t>
            </a:r>
            <a:r>
              <a:rPr lang="zh-CN" altLang="en-US" sz="2000" dirty="0"/>
              <a:t>用信息论的理论推导出了带宽受限且有高斯白噪声干扰的信道的</a:t>
            </a:r>
            <a:r>
              <a:rPr lang="zh-CN" altLang="en-US" sz="2000" dirty="0">
                <a:solidFill>
                  <a:schemeClr val="hlink"/>
                </a:solidFill>
              </a:rPr>
              <a:t>极限</a:t>
            </a:r>
            <a:r>
              <a:rPr lang="zh-CN" altLang="en-US" sz="2000" dirty="0"/>
              <a:t>、</a:t>
            </a:r>
            <a:r>
              <a:rPr lang="zh-CN" altLang="en-US" sz="2000" dirty="0">
                <a:solidFill>
                  <a:schemeClr val="hlink"/>
                </a:solidFill>
              </a:rPr>
              <a:t>无差错的</a:t>
            </a:r>
            <a:r>
              <a:rPr lang="zh-CN" altLang="en-US" sz="2000" dirty="0"/>
              <a:t>信息传输速率。</a:t>
            </a:r>
          </a:p>
          <a:p>
            <a:pPr>
              <a:lnSpc>
                <a:spcPct val="150000"/>
              </a:lnSpc>
            </a:pPr>
            <a:r>
              <a:rPr lang="zh-CN" altLang="en-US" sz="2000" dirty="0"/>
              <a:t>信道的极限信息传输速率 </a:t>
            </a:r>
            <a:r>
              <a:rPr lang="en-US" altLang="zh-CN" sz="2000" i="1" dirty="0"/>
              <a:t>C </a:t>
            </a:r>
            <a:r>
              <a:rPr lang="zh-CN" altLang="en-US" sz="2000" dirty="0"/>
              <a:t>可表达为</a:t>
            </a:r>
          </a:p>
          <a:p>
            <a:pPr>
              <a:lnSpc>
                <a:spcPct val="150000"/>
              </a:lnSpc>
              <a:spcBef>
                <a:spcPct val="25000"/>
              </a:spcBef>
              <a:spcAft>
                <a:spcPct val="25000"/>
              </a:spcAft>
              <a:buFont typeface="Wingdings" pitchFamily="2" charset="2"/>
              <a:buNone/>
            </a:pPr>
            <a:r>
              <a:rPr lang="zh-CN" altLang="en-US" sz="2000" i="1" dirty="0"/>
              <a:t>         </a:t>
            </a:r>
            <a:r>
              <a:rPr lang="en-US" altLang="zh-CN" sz="2000" i="1" dirty="0"/>
              <a:t>C</a:t>
            </a:r>
            <a:r>
              <a:rPr lang="en-US" altLang="zh-CN" sz="2000" dirty="0"/>
              <a:t> = </a:t>
            </a:r>
            <a:r>
              <a:rPr lang="en-US" altLang="zh-CN" sz="2000" i="1" dirty="0"/>
              <a:t>W</a:t>
            </a:r>
            <a:r>
              <a:rPr lang="en-US" altLang="zh-CN" sz="2000" dirty="0"/>
              <a:t> log</a:t>
            </a:r>
            <a:r>
              <a:rPr lang="en-US" altLang="zh-CN" sz="2000" baseline="-25000" dirty="0"/>
              <a:t>2</a:t>
            </a:r>
            <a:r>
              <a:rPr lang="en-US" altLang="zh-CN" sz="2000" dirty="0"/>
              <a:t>(1+</a:t>
            </a:r>
            <a:r>
              <a:rPr lang="en-US" altLang="zh-CN" sz="2000" i="1" dirty="0"/>
              <a:t>S</a:t>
            </a:r>
            <a:r>
              <a:rPr lang="en-US" altLang="zh-CN" sz="2000" dirty="0"/>
              <a:t>/</a:t>
            </a:r>
            <a:r>
              <a:rPr lang="en-US" altLang="zh-CN" sz="2000" i="1" dirty="0"/>
              <a:t>N</a:t>
            </a:r>
            <a:r>
              <a:rPr lang="en-US" altLang="zh-CN" sz="2000" dirty="0"/>
              <a:t>)  b/s </a:t>
            </a:r>
          </a:p>
          <a:p>
            <a:pPr lvl="1">
              <a:lnSpc>
                <a:spcPct val="150000"/>
              </a:lnSpc>
            </a:pPr>
            <a:r>
              <a:rPr lang="en-US" altLang="zh-CN" sz="2000" i="1" dirty="0">
                <a:solidFill>
                  <a:srgbClr val="333399"/>
                </a:solidFill>
                <a:latin typeface="Arial" charset="0"/>
                <a:ea typeface="黑体" pitchFamily="2" charset="-122"/>
              </a:rPr>
              <a:t>W </a:t>
            </a:r>
            <a:r>
              <a:rPr lang="zh-CN" altLang="en-US" sz="2000" dirty="0">
                <a:solidFill>
                  <a:srgbClr val="333399"/>
                </a:solidFill>
                <a:latin typeface="Arial" charset="0"/>
                <a:ea typeface="黑体" pitchFamily="2" charset="-122"/>
              </a:rPr>
              <a:t>为信道的带宽（以 </a:t>
            </a:r>
            <a:r>
              <a:rPr lang="en-US" altLang="zh-CN" sz="2000" dirty="0">
                <a:solidFill>
                  <a:srgbClr val="333399"/>
                </a:solidFill>
                <a:latin typeface="Arial" charset="0"/>
                <a:ea typeface="黑体" pitchFamily="2" charset="-122"/>
              </a:rPr>
              <a:t>Hz </a:t>
            </a:r>
            <a:r>
              <a:rPr lang="zh-CN" altLang="en-US" sz="2000" dirty="0">
                <a:solidFill>
                  <a:srgbClr val="333399"/>
                </a:solidFill>
                <a:latin typeface="Arial" charset="0"/>
                <a:ea typeface="黑体" pitchFamily="2" charset="-122"/>
              </a:rPr>
              <a:t>为单位）；</a:t>
            </a:r>
          </a:p>
          <a:p>
            <a:pPr lvl="1">
              <a:lnSpc>
                <a:spcPct val="150000"/>
              </a:lnSpc>
            </a:pPr>
            <a:r>
              <a:rPr lang="en-US" altLang="zh-CN" sz="2000" i="1" dirty="0">
                <a:solidFill>
                  <a:srgbClr val="333399"/>
                </a:solidFill>
                <a:latin typeface="Arial" charset="0"/>
                <a:ea typeface="黑体" pitchFamily="2" charset="-122"/>
              </a:rPr>
              <a:t>S </a:t>
            </a:r>
            <a:r>
              <a:rPr lang="zh-CN" altLang="en-US" sz="2000" dirty="0">
                <a:solidFill>
                  <a:srgbClr val="333399"/>
                </a:solidFill>
                <a:latin typeface="Arial" charset="0"/>
                <a:ea typeface="黑体" pitchFamily="2" charset="-122"/>
              </a:rPr>
              <a:t>为信道内所传信号的平均功率；</a:t>
            </a:r>
          </a:p>
          <a:p>
            <a:pPr lvl="1">
              <a:lnSpc>
                <a:spcPct val="150000"/>
              </a:lnSpc>
            </a:pPr>
            <a:r>
              <a:rPr lang="en-US" altLang="zh-CN" sz="2000" i="1" dirty="0">
                <a:solidFill>
                  <a:srgbClr val="333399"/>
                </a:solidFill>
                <a:latin typeface="Arial" charset="0"/>
                <a:ea typeface="黑体" pitchFamily="2" charset="-122"/>
              </a:rPr>
              <a:t>N </a:t>
            </a:r>
            <a:r>
              <a:rPr lang="zh-CN" altLang="en-US" sz="2000" dirty="0">
                <a:solidFill>
                  <a:srgbClr val="333399"/>
                </a:solidFill>
                <a:latin typeface="Arial" charset="0"/>
                <a:ea typeface="黑体" pitchFamily="2" charset="-122"/>
              </a:rPr>
              <a:t>为信道内部的高斯噪声功率。</a:t>
            </a:r>
            <a:r>
              <a:rPr lang="zh-CN" altLang="en-US" sz="2000" dirty="0"/>
              <a:t>  </a:t>
            </a:r>
          </a:p>
        </p:txBody>
      </p:sp>
      <p:sp>
        <p:nvSpPr>
          <p:cNvPr id="5" name="页脚占位符 4"/>
          <p:cNvSpPr>
            <a:spLocks noGrp="1"/>
          </p:cNvSpPr>
          <p:nvPr>
            <p:ph type="ftr" sz="quarter" idx="11"/>
          </p:nvPr>
        </p:nvSpPr>
        <p:spPr/>
        <p:txBody>
          <a:bodyPr/>
          <a:lstStyle/>
          <a:p>
            <a:r>
              <a:rPr lang="zh-CN" altLang="en-US" smtClean="0"/>
              <a:t>课件制作人：谢钧 谢希仁</a:t>
            </a:r>
            <a:endParaRPr lang="zh-CN" altLang="en-US"/>
          </a:p>
        </p:txBody>
      </p:sp>
      <p:sp>
        <p:nvSpPr>
          <p:cNvPr id="6" name="矩形 5"/>
          <p:cNvSpPr/>
          <p:nvPr/>
        </p:nvSpPr>
        <p:spPr>
          <a:xfrm>
            <a:off x="0" y="1268760"/>
            <a:ext cx="12192000" cy="46038"/>
          </a:xfrm>
          <a:prstGeom prst="rect">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7" name="矩形 6"/>
          <p:cNvSpPr/>
          <p:nvPr/>
        </p:nvSpPr>
        <p:spPr>
          <a:xfrm>
            <a:off x="-28575" y="5648274"/>
            <a:ext cx="10906125" cy="46037"/>
          </a:xfrm>
          <a:prstGeom prst="rect">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8" name="矩形 7"/>
          <p:cNvSpPr/>
          <p:nvPr/>
        </p:nvSpPr>
        <p:spPr>
          <a:xfrm>
            <a:off x="0" y="5773738"/>
            <a:ext cx="12192000" cy="108426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lnSpc>
                <a:spcPct val="150000"/>
              </a:lnSpc>
              <a:spcBef>
                <a:spcPts val="0"/>
              </a:spcBef>
              <a:spcAft>
                <a:spcPts val="0"/>
              </a:spcAft>
              <a:defRPr/>
            </a:pPr>
            <a:endParaRPr lang="zh-CN" altLang="en-US" dirty="0">
              <a:solidFill>
                <a:schemeClr val="accent4">
                  <a:lumMod val="50000"/>
                </a:schemeClr>
              </a:solidFill>
            </a:endParaRPr>
          </a:p>
        </p:txBody>
      </p:sp>
      <p:grpSp>
        <p:nvGrpSpPr>
          <p:cNvPr id="9" name="组合 25"/>
          <p:cNvGrpSpPr>
            <a:grpSpLocks/>
          </p:cNvGrpSpPr>
          <p:nvPr/>
        </p:nvGrpSpPr>
        <p:grpSpPr bwMode="auto">
          <a:xfrm rot="10800000" flipV="1">
            <a:off x="10056813" y="5055343"/>
            <a:ext cx="2135187" cy="884237"/>
            <a:chOff x="711199" y="5805976"/>
            <a:chExt cx="2134529" cy="833559"/>
          </a:xfrm>
        </p:grpSpPr>
        <p:sp>
          <p:nvSpPr>
            <p:cNvPr id="10" name="矩形 9"/>
            <p:cNvSpPr/>
            <p:nvPr/>
          </p:nvSpPr>
          <p:spPr>
            <a:xfrm>
              <a:off x="2577524" y="6242959"/>
              <a:ext cx="266618" cy="28733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1" name="矩形 10"/>
            <p:cNvSpPr/>
            <p:nvPr/>
          </p:nvSpPr>
          <p:spPr>
            <a:xfrm>
              <a:off x="1263479" y="5807472"/>
              <a:ext cx="266618" cy="28733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2" name="矩形 11"/>
            <p:cNvSpPr/>
            <p:nvPr/>
          </p:nvSpPr>
          <p:spPr>
            <a:xfrm>
              <a:off x="1396788" y="5951138"/>
              <a:ext cx="406275" cy="42800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3" name="矩形 12"/>
            <p:cNvSpPr/>
            <p:nvPr/>
          </p:nvSpPr>
          <p:spPr>
            <a:xfrm>
              <a:off x="1863369" y="6353701"/>
              <a:ext cx="266618" cy="28733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4" name="矩形 13"/>
            <p:cNvSpPr/>
            <p:nvPr/>
          </p:nvSpPr>
          <p:spPr>
            <a:xfrm flipV="1">
              <a:off x="1758626" y="6242959"/>
              <a:ext cx="266618" cy="28733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5" name="矩形 14"/>
            <p:cNvSpPr/>
            <p:nvPr/>
          </p:nvSpPr>
          <p:spPr>
            <a:xfrm>
              <a:off x="711199" y="5949642"/>
              <a:ext cx="566562" cy="5342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spTree>
    <p:extLst>
      <p:ext uri="{BB962C8B-B14F-4D97-AF65-F5344CB8AC3E}">
        <p14:creationId xmlns:p14="http://schemas.microsoft.com/office/powerpoint/2010/main" val="326548381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3667">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3667">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3667">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3667">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366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667"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r>
              <a:rPr lang="zh-CN" altLang="en-US" dirty="0" smtClean="0"/>
              <a:t>香</a:t>
            </a:r>
            <a:r>
              <a:rPr lang="zh-CN" altLang="en-US" dirty="0"/>
              <a:t>农公式表明 </a:t>
            </a:r>
          </a:p>
        </p:txBody>
      </p:sp>
      <p:sp>
        <p:nvSpPr>
          <p:cNvPr id="114691" name="Rectangle 3"/>
          <p:cNvSpPr>
            <a:spLocks noGrp="1" noChangeArrowheads="1"/>
          </p:cNvSpPr>
          <p:nvPr>
            <p:ph idx="1"/>
          </p:nvPr>
        </p:nvSpPr>
        <p:spPr>
          <a:xfrm>
            <a:off x="609919" y="1864992"/>
            <a:ext cx="10978515" cy="4306574"/>
          </a:xfrm>
        </p:spPr>
        <p:txBody>
          <a:bodyPr>
            <a:normAutofit/>
          </a:bodyPr>
          <a:lstStyle/>
          <a:p>
            <a:pPr>
              <a:lnSpc>
                <a:spcPct val="150000"/>
              </a:lnSpc>
            </a:pPr>
            <a:r>
              <a:rPr lang="zh-CN" altLang="en-US" sz="2400" dirty="0"/>
              <a:t>信道的带宽或信道中的信噪比越大，则信息的极限传输速率就越高。 </a:t>
            </a:r>
          </a:p>
          <a:p>
            <a:pPr>
              <a:lnSpc>
                <a:spcPct val="150000"/>
              </a:lnSpc>
            </a:pPr>
            <a:r>
              <a:rPr lang="zh-CN" altLang="en-US" sz="2400" dirty="0"/>
              <a:t>只要信息传输速率低于信道的极限信息传输速率，就一定可以找到某种办法来实现无差错的传输。 </a:t>
            </a:r>
          </a:p>
          <a:p>
            <a:pPr>
              <a:lnSpc>
                <a:spcPct val="150000"/>
              </a:lnSpc>
            </a:pPr>
            <a:r>
              <a:rPr lang="zh-CN" altLang="en-US" sz="2400" dirty="0"/>
              <a:t>若信道带宽 </a:t>
            </a:r>
            <a:r>
              <a:rPr lang="en-US" altLang="zh-CN" sz="2400" i="1" dirty="0"/>
              <a:t>W </a:t>
            </a:r>
            <a:r>
              <a:rPr lang="zh-CN" altLang="en-US" sz="2400" dirty="0"/>
              <a:t>或信噪比 </a:t>
            </a:r>
            <a:r>
              <a:rPr lang="en-US" altLang="zh-CN" sz="2400" i="1" dirty="0"/>
              <a:t>S</a:t>
            </a:r>
            <a:r>
              <a:rPr lang="en-US" altLang="zh-CN" sz="2400" dirty="0"/>
              <a:t>/</a:t>
            </a:r>
            <a:r>
              <a:rPr lang="en-US" altLang="zh-CN" sz="2400" i="1" dirty="0"/>
              <a:t>N </a:t>
            </a:r>
            <a:r>
              <a:rPr lang="zh-CN" altLang="en-US" sz="2400" dirty="0"/>
              <a:t>没有上限（当然实际信道不可能是这样的），则信道的极限信息传输速率 </a:t>
            </a:r>
            <a:r>
              <a:rPr lang="en-US" altLang="zh-CN" sz="2400" i="1" dirty="0"/>
              <a:t>C </a:t>
            </a:r>
            <a:r>
              <a:rPr lang="zh-CN" altLang="en-US" sz="2400" dirty="0"/>
              <a:t>也就没有上限。</a:t>
            </a:r>
          </a:p>
          <a:p>
            <a:pPr>
              <a:lnSpc>
                <a:spcPct val="150000"/>
              </a:lnSpc>
            </a:pPr>
            <a:r>
              <a:rPr lang="zh-CN" altLang="en-US" sz="2400" dirty="0"/>
              <a:t>实际信道上能够达到的信息传输速率要比香农的极限传输速率低不少。  </a:t>
            </a:r>
          </a:p>
        </p:txBody>
      </p:sp>
      <p:sp>
        <p:nvSpPr>
          <p:cNvPr id="5" name="页脚占位符 4"/>
          <p:cNvSpPr>
            <a:spLocks noGrp="1"/>
          </p:cNvSpPr>
          <p:nvPr>
            <p:ph type="ftr" sz="quarter" idx="11"/>
          </p:nvPr>
        </p:nvSpPr>
        <p:spPr/>
        <p:txBody>
          <a:bodyPr/>
          <a:lstStyle/>
          <a:p>
            <a:r>
              <a:rPr lang="zh-CN" altLang="en-US" smtClean="0"/>
              <a:t>课件制作人：谢钧 谢希仁</a:t>
            </a:r>
            <a:endParaRPr lang="zh-CN" altLang="en-US"/>
          </a:p>
        </p:txBody>
      </p:sp>
      <p:sp>
        <p:nvSpPr>
          <p:cNvPr id="6" name="矩形 5"/>
          <p:cNvSpPr/>
          <p:nvPr/>
        </p:nvSpPr>
        <p:spPr>
          <a:xfrm>
            <a:off x="0" y="5877272"/>
            <a:ext cx="12192000" cy="1010891"/>
          </a:xfrm>
          <a:prstGeom prst="rect">
            <a:avLst/>
          </a:prstGeom>
          <a:solidFill>
            <a:srgbClr val="838383">
              <a:alpha val="80000"/>
            </a:srgbClr>
          </a:solidFill>
          <a:ln w="127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Arial"/>
              <a:ea typeface="微软雅黑"/>
              <a:cs typeface="+mn-cs"/>
            </a:endParaRPr>
          </a:p>
        </p:txBody>
      </p:sp>
      <p:sp>
        <p:nvSpPr>
          <p:cNvPr id="7" name="矩形 6"/>
          <p:cNvSpPr/>
          <p:nvPr/>
        </p:nvSpPr>
        <p:spPr>
          <a:xfrm>
            <a:off x="0" y="1545906"/>
            <a:ext cx="9663113" cy="46037"/>
          </a:xfrm>
          <a:prstGeom prst="rect">
            <a:avLst/>
          </a:prstGeom>
          <a:solidFill>
            <a:srgbClr val="838383">
              <a:alpha val="80000"/>
            </a:srgbClr>
          </a:solidFill>
          <a:ln w="127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Arial"/>
              <a:ea typeface="微软雅黑"/>
              <a:cs typeface="+mn-cs"/>
            </a:endParaRPr>
          </a:p>
        </p:txBody>
      </p:sp>
      <p:grpSp>
        <p:nvGrpSpPr>
          <p:cNvPr id="8" name="组合 22"/>
          <p:cNvGrpSpPr>
            <a:grpSpLocks/>
          </p:cNvGrpSpPr>
          <p:nvPr/>
        </p:nvGrpSpPr>
        <p:grpSpPr bwMode="auto">
          <a:xfrm rot="10800000">
            <a:off x="9617075" y="1072831"/>
            <a:ext cx="2592388" cy="1065212"/>
            <a:chOff x="-3884" y="1297773"/>
            <a:chExt cx="2592640" cy="1065542"/>
          </a:xfrm>
        </p:grpSpPr>
        <p:sp>
          <p:nvSpPr>
            <p:cNvPr id="9" name="矩形 8"/>
            <p:cNvSpPr/>
            <p:nvPr/>
          </p:nvSpPr>
          <p:spPr>
            <a:xfrm>
              <a:off x="-5471" y="1380349"/>
              <a:ext cx="495348" cy="533565"/>
            </a:xfrm>
            <a:prstGeom prst="rect">
              <a:avLst/>
            </a:prstGeom>
            <a:solidFill>
              <a:srgbClr val="838383"/>
            </a:solidFill>
            <a:ln w="127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Arial"/>
                <a:ea typeface="微软雅黑"/>
                <a:cs typeface="+mn-cs"/>
              </a:endParaRPr>
            </a:p>
          </p:txBody>
        </p:sp>
        <p:sp>
          <p:nvSpPr>
            <p:cNvPr id="10" name="矩形 9"/>
            <p:cNvSpPr/>
            <p:nvPr/>
          </p:nvSpPr>
          <p:spPr>
            <a:xfrm>
              <a:off x="770891" y="1878978"/>
              <a:ext cx="266726" cy="287426"/>
            </a:xfrm>
            <a:prstGeom prst="rect">
              <a:avLst/>
            </a:prstGeom>
            <a:solidFill>
              <a:srgbClr val="A6B727"/>
            </a:solidFill>
            <a:ln w="127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Arial"/>
                <a:ea typeface="微软雅黑"/>
                <a:cs typeface="+mn-cs"/>
              </a:endParaRPr>
            </a:p>
          </p:txBody>
        </p:sp>
        <p:sp>
          <p:nvSpPr>
            <p:cNvPr id="11" name="矩形 10"/>
            <p:cNvSpPr/>
            <p:nvPr/>
          </p:nvSpPr>
          <p:spPr>
            <a:xfrm>
              <a:off x="599425" y="1570908"/>
              <a:ext cx="342933" cy="370002"/>
            </a:xfrm>
            <a:prstGeom prst="rect">
              <a:avLst/>
            </a:prstGeom>
            <a:solidFill>
              <a:srgbClr val="FFC000"/>
            </a:solidFill>
            <a:ln w="127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Arial"/>
                <a:ea typeface="微软雅黑"/>
                <a:cs typeface="+mn-cs"/>
              </a:endParaRPr>
            </a:p>
          </p:txBody>
        </p:sp>
        <p:sp>
          <p:nvSpPr>
            <p:cNvPr id="12" name="矩形 11"/>
            <p:cNvSpPr/>
            <p:nvPr/>
          </p:nvSpPr>
          <p:spPr>
            <a:xfrm>
              <a:off x="942358" y="2037777"/>
              <a:ext cx="266726" cy="285839"/>
            </a:xfrm>
            <a:prstGeom prst="rect">
              <a:avLst/>
            </a:prstGeom>
            <a:solidFill>
              <a:srgbClr val="FEC306"/>
            </a:solidFill>
            <a:ln w="127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Arial"/>
                <a:ea typeface="微软雅黑"/>
                <a:cs typeface="+mn-cs"/>
              </a:endParaRPr>
            </a:p>
          </p:txBody>
        </p:sp>
        <p:sp>
          <p:nvSpPr>
            <p:cNvPr id="13" name="矩形 12"/>
            <p:cNvSpPr/>
            <p:nvPr/>
          </p:nvSpPr>
          <p:spPr>
            <a:xfrm>
              <a:off x="2542714" y="1596315"/>
              <a:ext cx="46042" cy="46051"/>
            </a:xfrm>
            <a:prstGeom prst="rect">
              <a:avLst/>
            </a:prstGeom>
            <a:solidFill>
              <a:srgbClr val="F69200"/>
            </a:solidFill>
            <a:ln w="127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Arial"/>
                <a:ea typeface="微软雅黑"/>
                <a:cs typeface="+mn-cs"/>
              </a:endParaRPr>
            </a:p>
          </p:txBody>
        </p:sp>
        <p:sp>
          <p:nvSpPr>
            <p:cNvPr id="14" name="矩形 13"/>
            <p:cNvSpPr/>
            <p:nvPr/>
          </p:nvSpPr>
          <p:spPr>
            <a:xfrm flipV="1">
              <a:off x="489877" y="2077476"/>
              <a:ext cx="266726" cy="287427"/>
            </a:xfrm>
            <a:prstGeom prst="rect">
              <a:avLst/>
            </a:prstGeom>
            <a:solidFill>
              <a:srgbClr val="418AB3"/>
            </a:solidFill>
            <a:ln w="127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Arial"/>
                <a:ea typeface="微软雅黑"/>
                <a:cs typeface="+mn-cs"/>
              </a:endParaRPr>
            </a:p>
          </p:txBody>
        </p:sp>
        <p:sp>
          <p:nvSpPr>
            <p:cNvPr id="15" name="矩形 14"/>
            <p:cNvSpPr/>
            <p:nvPr/>
          </p:nvSpPr>
          <p:spPr>
            <a:xfrm>
              <a:off x="1896539" y="1866274"/>
              <a:ext cx="107960" cy="115923"/>
            </a:xfrm>
            <a:prstGeom prst="rect">
              <a:avLst/>
            </a:prstGeom>
            <a:solidFill>
              <a:srgbClr val="FFFF00"/>
            </a:solidFill>
            <a:ln w="127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Arial"/>
                <a:ea typeface="微软雅黑"/>
                <a:cs typeface="+mn-cs"/>
              </a:endParaRPr>
            </a:p>
          </p:txBody>
        </p:sp>
        <p:sp>
          <p:nvSpPr>
            <p:cNvPr id="16" name="矩形 15"/>
            <p:cNvSpPr/>
            <p:nvPr/>
          </p:nvSpPr>
          <p:spPr>
            <a:xfrm>
              <a:off x="2220420" y="1932970"/>
              <a:ext cx="266726" cy="287426"/>
            </a:xfrm>
            <a:prstGeom prst="rect">
              <a:avLst/>
            </a:prstGeom>
            <a:solidFill>
              <a:srgbClr val="F69200"/>
            </a:solidFill>
            <a:ln w="127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Arial"/>
                <a:ea typeface="微软雅黑"/>
                <a:cs typeface="+mn-cs"/>
              </a:endParaRPr>
            </a:p>
          </p:txBody>
        </p:sp>
        <p:sp>
          <p:nvSpPr>
            <p:cNvPr id="17" name="矩形 16"/>
            <p:cNvSpPr/>
            <p:nvPr/>
          </p:nvSpPr>
          <p:spPr>
            <a:xfrm>
              <a:off x="1677442" y="2036189"/>
              <a:ext cx="266726" cy="285839"/>
            </a:xfrm>
            <a:prstGeom prst="rect">
              <a:avLst/>
            </a:prstGeom>
            <a:solidFill>
              <a:srgbClr val="C00000"/>
            </a:solidFill>
            <a:ln w="127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Arial"/>
                <a:ea typeface="微软雅黑"/>
                <a:cs typeface="+mn-cs"/>
              </a:endParaRPr>
            </a:p>
          </p:txBody>
        </p:sp>
        <p:sp>
          <p:nvSpPr>
            <p:cNvPr id="18" name="矩形 17"/>
            <p:cNvSpPr/>
            <p:nvPr/>
          </p:nvSpPr>
          <p:spPr>
            <a:xfrm>
              <a:off x="1224960" y="1715414"/>
              <a:ext cx="266726" cy="287427"/>
            </a:xfrm>
            <a:prstGeom prst="rect">
              <a:avLst/>
            </a:prstGeom>
            <a:solidFill>
              <a:srgbClr val="7F7F7F"/>
            </a:solidFill>
            <a:ln w="127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Arial"/>
                <a:ea typeface="微软雅黑"/>
                <a:cs typeface="+mn-cs"/>
              </a:endParaRPr>
            </a:p>
          </p:txBody>
        </p:sp>
        <p:sp>
          <p:nvSpPr>
            <p:cNvPr id="19" name="矩形 18"/>
            <p:cNvSpPr/>
            <p:nvPr/>
          </p:nvSpPr>
          <p:spPr>
            <a:xfrm>
              <a:off x="1817156" y="1297773"/>
              <a:ext cx="266726" cy="287426"/>
            </a:xfrm>
            <a:prstGeom prst="rect">
              <a:avLst/>
            </a:prstGeom>
            <a:solidFill>
              <a:srgbClr val="C00000"/>
            </a:solidFill>
            <a:ln w="127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Arial"/>
                <a:ea typeface="微软雅黑"/>
                <a:cs typeface="+mn-cs"/>
              </a:endParaRPr>
            </a:p>
          </p:txBody>
        </p:sp>
      </p:grpSp>
      <p:grpSp>
        <p:nvGrpSpPr>
          <p:cNvPr id="20" name="组合 19"/>
          <p:cNvGrpSpPr/>
          <p:nvPr/>
        </p:nvGrpSpPr>
        <p:grpSpPr>
          <a:xfrm>
            <a:off x="9457195" y="5050345"/>
            <a:ext cx="2430463" cy="1685182"/>
            <a:chOff x="8527555" y="4045917"/>
            <a:chExt cx="3370263" cy="2336800"/>
          </a:xfrm>
        </p:grpSpPr>
        <p:sp>
          <p:nvSpPr>
            <p:cNvPr id="21" name="内容占位符 3"/>
            <p:cNvSpPr txBox="1">
              <a:spLocks/>
            </p:cNvSpPr>
            <p:nvPr/>
          </p:nvSpPr>
          <p:spPr bwMode="auto">
            <a:xfrm>
              <a:off x="11121530" y="4045917"/>
              <a:ext cx="776288" cy="2336800"/>
            </a:xfrm>
            <a:prstGeom prst="rect">
              <a:avLst/>
            </a:prstGeom>
            <a:solidFill>
              <a:schemeClr val="accent2"/>
            </a:solidFill>
            <a:ln w="9525">
              <a:noFill/>
              <a:miter lim="800000"/>
              <a:headEnd/>
              <a:tailEnd/>
            </a:ln>
          </p:spPr>
          <p:txBody>
            <a:bodyPr/>
            <a:lstStyle/>
            <a:p>
              <a:pPr>
                <a:lnSpc>
                  <a:spcPct val="130000"/>
                </a:lnSpc>
                <a:spcBef>
                  <a:spcPts val="1000"/>
                </a:spcBef>
                <a:buFont typeface="Wingdings" pitchFamily="2" charset="2"/>
                <a:buNone/>
              </a:pPr>
              <a:endParaRPr lang="zh-CN" altLang="en-US" sz="2000">
                <a:solidFill>
                  <a:schemeClr val="bg1"/>
                </a:solidFill>
                <a:latin typeface="微软雅黑" pitchFamily="34" charset="-122"/>
                <a:ea typeface="微软雅黑" pitchFamily="34" charset="-122"/>
              </a:endParaRPr>
            </a:p>
          </p:txBody>
        </p:sp>
        <p:sp>
          <p:nvSpPr>
            <p:cNvPr id="22" name="内容占位符 3"/>
            <p:cNvSpPr txBox="1">
              <a:spLocks/>
            </p:cNvSpPr>
            <p:nvPr/>
          </p:nvSpPr>
          <p:spPr>
            <a:xfrm>
              <a:off x="10321430" y="4566617"/>
              <a:ext cx="584200" cy="1816100"/>
            </a:xfrm>
            <a:prstGeom prst="rect">
              <a:avLst/>
            </a:prstGeom>
            <a:solidFill>
              <a:schemeClr val="accent3"/>
            </a:solidFill>
          </p:spPr>
          <p:txBody>
            <a:bodyPr>
              <a:normAutofit/>
            </a:bodyPr>
            <a:lstStyle>
              <a:lvl1pPr marL="360000" indent="-360000" algn="l" defTabSz="914400" rtl="0" eaLnBrk="1" latinLnBrk="0" hangingPunct="1">
                <a:lnSpc>
                  <a:spcPct val="130000"/>
                </a:lnSpc>
                <a:spcBef>
                  <a:spcPts val="1000"/>
                </a:spcBef>
                <a:buFont typeface="Wingdings" pitchFamily="2" charset="2"/>
                <a:buChar char="l"/>
                <a:defRPr sz="2000" kern="1200">
                  <a:solidFill>
                    <a:schemeClr val="tx1">
                      <a:lumMod val="85000"/>
                      <a:lumOff val="15000"/>
                    </a:schemeClr>
                  </a:solidFill>
                  <a:latin typeface="微软雅黑" pitchFamily="34" charset="-122"/>
                  <a:ea typeface="微软雅黑"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zh-CN" altLang="en-US" sz="1800" kern="1200" dirty="0" smtClean="0">
                  <a:solidFill>
                    <a:schemeClr val="tx1">
                      <a:lumMod val="85000"/>
                      <a:lumOff val="15000"/>
                    </a:schemeClr>
                  </a:solidFill>
                  <a:latin typeface="微软雅黑" pitchFamily="34" charset="-122"/>
                  <a:ea typeface="微软雅黑"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85000"/>
                      <a:lumOff val="1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auto">
                <a:spcAft>
                  <a:spcPts val="0"/>
                </a:spcAft>
                <a:buFont typeface="Wingdings" pitchFamily="2" charset="2"/>
                <a:buNone/>
                <a:defRPr/>
              </a:pPr>
              <a:endParaRPr lang="zh-CN" altLang="en-US" dirty="0">
                <a:solidFill>
                  <a:schemeClr val="bg1"/>
                </a:solidFill>
              </a:endParaRPr>
            </a:p>
          </p:txBody>
        </p:sp>
        <p:sp>
          <p:nvSpPr>
            <p:cNvPr id="23" name="内容占位符 3"/>
            <p:cNvSpPr txBox="1">
              <a:spLocks/>
            </p:cNvSpPr>
            <p:nvPr/>
          </p:nvSpPr>
          <p:spPr>
            <a:xfrm>
              <a:off x="9467355" y="5023817"/>
              <a:ext cx="522288" cy="1358900"/>
            </a:xfrm>
            <a:prstGeom prst="rect">
              <a:avLst/>
            </a:prstGeom>
            <a:solidFill>
              <a:schemeClr val="accent6"/>
            </a:solidFill>
          </p:spPr>
          <p:txBody>
            <a:bodyPr>
              <a:normAutofit/>
            </a:bodyPr>
            <a:lstStyle>
              <a:lvl1pPr marL="360000" indent="-360000" algn="l" defTabSz="914400" rtl="0" eaLnBrk="1" latinLnBrk="0" hangingPunct="1">
                <a:lnSpc>
                  <a:spcPct val="130000"/>
                </a:lnSpc>
                <a:spcBef>
                  <a:spcPts val="1000"/>
                </a:spcBef>
                <a:buFont typeface="Wingdings" pitchFamily="2" charset="2"/>
                <a:buChar char="l"/>
                <a:defRPr sz="2000" kern="1200">
                  <a:solidFill>
                    <a:schemeClr val="tx1">
                      <a:lumMod val="85000"/>
                      <a:lumOff val="15000"/>
                    </a:schemeClr>
                  </a:solidFill>
                  <a:latin typeface="微软雅黑" pitchFamily="34" charset="-122"/>
                  <a:ea typeface="微软雅黑"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zh-CN" altLang="en-US" sz="1800" kern="1200" dirty="0" smtClean="0">
                  <a:solidFill>
                    <a:schemeClr val="tx1">
                      <a:lumMod val="85000"/>
                      <a:lumOff val="15000"/>
                    </a:schemeClr>
                  </a:solidFill>
                  <a:latin typeface="微软雅黑" pitchFamily="34" charset="-122"/>
                  <a:ea typeface="微软雅黑"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85000"/>
                      <a:lumOff val="1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auto">
                <a:spcAft>
                  <a:spcPts val="0"/>
                </a:spcAft>
                <a:buFont typeface="Wingdings" pitchFamily="2" charset="2"/>
                <a:buNone/>
                <a:defRPr/>
              </a:pPr>
              <a:endParaRPr lang="zh-CN" altLang="en-US" dirty="0">
                <a:solidFill>
                  <a:schemeClr val="bg1"/>
                </a:solidFill>
              </a:endParaRPr>
            </a:p>
          </p:txBody>
        </p:sp>
        <p:sp>
          <p:nvSpPr>
            <p:cNvPr id="24" name="内容占位符 3"/>
            <p:cNvSpPr txBox="1">
              <a:spLocks/>
            </p:cNvSpPr>
            <p:nvPr/>
          </p:nvSpPr>
          <p:spPr>
            <a:xfrm>
              <a:off x="8527555" y="5474667"/>
              <a:ext cx="522288" cy="908050"/>
            </a:xfrm>
            <a:prstGeom prst="rect">
              <a:avLst/>
            </a:prstGeom>
            <a:solidFill>
              <a:schemeClr val="accent4"/>
            </a:solidFill>
          </p:spPr>
          <p:txBody>
            <a:bodyPr>
              <a:normAutofit/>
            </a:bodyPr>
            <a:lstStyle>
              <a:lvl1pPr marL="360000" indent="-360000" algn="l" defTabSz="914400" rtl="0" eaLnBrk="1" latinLnBrk="0" hangingPunct="1">
                <a:lnSpc>
                  <a:spcPct val="130000"/>
                </a:lnSpc>
                <a:spcBef>
                  <a:spcPts val="1000"/>
                </a:spcBef>
                <a:buFont typeface="Wingdings" pitchFamily="2" charset="2"/>
                <a:buChar char="l"/>
                <a:defRPr sz="2000" kern="1200">
                  <a:solidFill>
                    <a:schemeClr val="tx1">
                      <a:lumMod val="85000"/>
                      <a:lumOff val="15000"/>
                    </a:schemeClr>
                  </a:solidFill>
                  <a:latin typeface="微软雅黑" pitchFamily="34" charset="-122"/>
                  <a:ea typeface="微软雅黑"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zh-CN" altLang="en-US" sz="1800" kern="1200" dirty="0" smtClean="0">
                  <a:solidFill>
                    <a:schemeClr val="tx1">
                      <a:lumMod val="85000"/>
                      <a:lumOff val="15000"/>
                    </a:schemeClr>
                  </a:solidFill>
                  <a:latin typeface="微软雅黑" pitchFamily="34" charset="-122"/>
                  <a:ea typeface="微软雅黑"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85000"/>
                      <a:lumOff val="1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auto">
                <a:spcAft>
                  <a:spcPts val="0"/>
                </a:spcAft>
                <a:buFont typeface="Wingdings" pitchFamily="2" charset="2"/>
                <a:buNone/>
                <a:defRPr/>
              </a:pPr>
              <a:endParaRPr lang="zh-CN" altLang="en-US" dirty="0">
                <a:solidFill>
                  <a:schemeClr val="bg1"/>
                </a:solidFill>
              </a:endParaRPr>
            </a:p>
          </p:txBody>
        </p:sp>
      </p:grpSp>
    </p:spTree>
    <p:extLst>
      <p:ext uri="{BB962C8B-B14F-4D97-AF65-F5344CB8AC3E}">
        <p14:creationId xmlns:p14="http://schemas.microsoft.com/office/powerpoint/2010/main" val="300616555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4691">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4691">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469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691"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p:nvPr>
        </p:nvSpPr>
        <p:spPr/>
        <p:txBody>
          <a:bodyPr/>
          <a:lstStyle/>
          <a:p>
            <a:pPr eaLnBrk="1" hangingPunct="1"/>
            <a:r>
              <a:rPr lang="en-US" altLang="zh-CN" sz="2000" dirty="0" smtClean="0"/>
              <a:t> </a:t>
            </a:r>
            <a:r>
              <a:rPr lang="en-US" altLang="zh-CN" sz="2000" dirty="0"/>
              <a:t>2.2.4  </a:t>
            </a:r>
            <a:r>
              <a:rPr lang="zh-CN" altLang="en-US" sz="2000" dirty="0"/>
              <a:t>传输</a:t>
            </a:r>
            <a:r>
              <a:rPr lang="zh-CN" altLang="en-US" sz="2000" dirty="0" smtClean="0"/>
              <a:t>方式</a:t>
            </a:r>
          </a:p>
        </p:txBody>
      </p:sp>
      <p:sp>
        <p:nvSpPr>
          <p:cNvPr id="30723" name="Rectangle 3"/>
          <p:cNvSpPr>
            <a:spLocks noGrp="1" noChangeArrowheads="1"/>
          </p:cNvSpPr>
          <p:nvPr>
            <p:ph idx="1"/>
          </p:nvPr>
        </p:nvSpPr>
        <p:spPr>
          <a:xfrm>
            <a:off x="338536" y="1596862"/>
            <a:ext cx="3600399" cy="4712458"/>
          </a:xfrm>
        </p:spPr>
        <p:txBody>
          <a:bodyPr/>
          <a:lstStyle/>
          <a:p>
            <a:pPr algn="just" eaLnBrk="1" hangingPunct="1">
              <a:lnSpc>
                <a:spcPct val="150000"/>
              </a:lnSpc>
              <a:spcBef>
                <a:spcPts val="0"/>
              </a:spcBef>
            </a:pPr>
            <a:r>
              <a:rPr lang="zh-CN" altLang="en-US" sz="1600" dirty="0" smtClean="0">
                <a:solidFill>
                  <a:srgbClr val="FF0000"/>
                </a:solidFill>
              </a:rPr>
              <a:t>并行传输</a:t>
            </a:r>
            <a:r>
              <a:rPr lang="zh-CN" altLang="en-US" sz="1600" dirty="0"/>
              <a:t>，是指一次发送</a:t>
            </a:r>
            <a:r>
              <a:rPr lang="en-US" altLang="zh-CN" sz="1600" dirty="0"/>
              <a:t>n</a:t>
            </a:r>
            <a:r>
              <a:rPr lang="zh-CN" altLang="en-US" sz="1600" dirty="0"/>
              <a:t>个比特而不是一个比特，为此，在发送端和接收端之间需要有</a:t>
            </a:r>
            <a:r>
              <a:rPr lang="en-US" altLang="zh-CN" sz="1600" dirty="0"/>
              <a:t>n</a:t>
            </a:r>
            <a:r>
              <a:rPr lang="zh-CN" altLang="en-US" sz="1600" dirty="0"/>
              <a:t>条传输线路。</a:t>
            </a:r>
          </a:p>
          <a:p>
            <a:pPr algn="just" eaLnBrk="1" hangingPunct="1">
              <a:lnSpc>
                <a:spcPct val="150000"/>
              </a:lnSpc>
              <a:spcBef>
                <a:spcPts val="0"/>
              </a:spcBef>
            </a:pPr>
            <a:r>
              <a:rPr lang="zh-CN" altLang="en-US" sz="1600" dirty="0">
                <a:solidFill>
                  <a:srgbClr val="FF0000"/>
                </a:solidFill>
              </a:rPr>
              <a:t>串行传输</a:t>
            </a:r>
            <a:r>
              <a:rPr lang="zh-CN" altLang="en-US" sz="1600" dirty="0"/>
              <a:t>，是指数据是一个比特一个比特依次发送的，因此在发送端和接收端之间只需要一条传输线路即可。</a:t>
            </a:r>
          </a:p>
          <a:p>
            <a:pPr eaLnBrk="1" hangingPunct="1">
              <a:lnSpc>
                <a:spcPct val="90000"/>
              </a:lnSpc>
              <a:spcBef>
                <a:spcPct val="35000"/>
              </a:spcBef>
              <a:spcAft>
                <a:spcPct val="15000"/>
              </a:spcAft>
            </a:pPr>
            <a:endParaRPr lang="zh-CN" altLang="en-US" dirty="0" smtClean="0"/>
          </a:p>
        </p:txBody>
      </p:sp>
      <p:sp>
        <p:nvSpPr>
          <p:cNvPr id="13314" name="页脚占位符 4"/>
          <p:cNvSpPr>
            <a:spLocks noGrp="1"/>
          </p:cNvSpPr>
          <p:nvPr>
            <p:ph type="ftr" sz="quarter" idx="11"/>
          </p:nvPr>
        </p:nvSpPr>
        <p:spPr>
          <a:noFill/>
        </p:spPr>
        <p:txBody>
          <a:bodyPr/>
          <a:lstStyle/>
          <a:p>
            <a:r>
              <a:rPr lang="zh-CN" altLang="en-US" smtClean="0"/>
              <a:t>课件制作人：谢钧 谢希仁</a:t>
            </a:r>
            <a:endParaRPr lang="zh-CN" altLang="en-US"/>
          </a:p>
        </p:txBody>
      </p:sp>
      <p:sp>
        <p:nvSpPr>
          <p:cNvPr id="2" name="矩形 1"/>
          <p:cNvSpPr/>
          <p:nvPr/>
        </p:nvSpPr>
        <p:spPr>
          <a:xfrm>
            <a:off x="338535" y="1196752"/>
            <a:ext cx="3600400" cy="400110"/>
          </a:xfrm>
          <a:prstGeom prst="rect">
            <a:avLst/>
          </a:prstGeom>
          <a:solidFill>
            <a:srgbClr val="FFC000"/>
          </a:solidFill>
        </p:spPr>
        <p:txBody>
          <a:bodyPr wrap="square">
            <a:spAutoFit/>
          </a:bodyPr>
          <a:lstStyle/>
          <a:p>
            <a:r>
              <a:rPr lang="en-US" altLang="zh-CN" sz="2000" dirty="0">
                <a:latin typeface="+mn-lt"/>
                <a:ea typeface="+mn-ea"/>
              </a:rPr>
              <a:t>1.  </a:t>
            </a:r>
            <a:r>
              <a:rPr lang="zh-CN" altLang="en-US" sz="2000" dirty="0">
                <a:latin typeface="+mn-lt"/>
                <a:ea typeface="+mn-ea"/>
              </a:rPr>
              <a:t>并行传输和串行传输</a:t>
            </a:r>
          </a:p>
        </p:txBody>
      </p:sp>
      <p:sp>
        <p:nvSpPr>
          <p:cNvPr id="7" name="Rectangle 3"/>
          <p:cNvSpPr txBox="1">
            <a:spLocks noChangeArrowheads="1"/>
          </p:cNvSpPr>
          <p:nvPr/>
        </p:nvSpPr>
        <p:spPr>
          <a:xfrm>
            <a:off x="4298975" y="1596862"/>
            <a:ext cx="3584095" cy="5144506"/>
          </a:xfrm>
          <a:prstGeom prst="rect">
            <a:avLst/>
          </a:prstGeom>
        </p:spPr>
        <p:txBody>
          <a:bodyPr vert="horz" lIns="102362" tIns="51180" rIns="102362" bIns="51180" rtlCol="0">
            <a:noAutofit/>
          </a:bodyPr>
          <a:lstStyle>
            <a:lvl1pPr marL="383999" indent="-383999" algn="l" defTabSz="1023999" rtl="0" eaLnBrk="1" latinLnBrk="0" hangingPunct="1">
              <a:lnSpc>
                <a:spcPct val="120000"/>
              </a:lnSpc>
              <a:spcBef>
                <a:spcPct val="20000"/>
              </a:spcBef>
              <a:buSzPct val="80000"/>
              <a:buFont typeface="Wingdings" pitchFamily="2" charset="2"/>
              <a:buChar char="l"/>
              <a:defRPr sz="1700" kern="1200">
                <a:solidFill>
                  <a:schemeClr val="tx1">
                    <a:lumMod val="75000"/>
                    <a:lumOff val="25000"/>
                  </a:schemeClr>
                </a:solidFill>
                <a:latin typeface="+mn-lt"/>
                <a:ea typeface="+mn-ea"/>
                <a:cs typeface="+mn-cs"/>
              </a:defRPr>
            </a:lvl1pPr>
            <a:lvl2pPr marL="831999" indent="-319999" algn="l" defTabSz="1023999" rtl="0" eaLnBrk="1" latinLnBrk="0" hangingPunct="1">
              <a:spcBef>
                <a:spcPct val="20000"/>
              </a:spcBef>
              <a:buFont typeface="Arial" pitchFamily="34" charset="0"/>
              <a:buChar char="–"/>
              <a:defRPr sz="1500" kern="1200">
                <a:solidFill>
                  <a:schemeClr val="tx1">
                    <a:lumMod val="75000"/>
                    <a:lumOff val="25000"/>
                  </a:schemeClr>
                </a:solidFill>
                <a:latin typeface="+mn-lt"/>
                <a:ea typeface="+mn-ea"/>
                <a:cs typeface="+mn-cs"/>
              </a:defRPr>
            </a:lvl2pPr>
            <a:lvl3pPr marL="1279998" indent="-256000" algn="l" defTabSz="1023999" rtl="0" eaLnBrk="1" latinLnBrk="0" hangingPunct="1">
              <a:spcBef>
                <a:spcPct val="20000"/>
              </a:spcBef>
              <a:buFont typeface="Arial" pitchFamily="34" charset="0"/>
              <a:buChar char="•"/>
              <a:defRPr sz="1500" kern="1200">
                <a:solidFill>
                  <a:schemeClr val="tx1"/>
                </a:solidFill>
                <a:latin typeface="+mn-lt"/>
                <a:ea typeface="+mn-ea"/>
                <a:cs typeface="+mn-cs"/>
              </a:defRPr>
            </a:lvl3pPr>
            <a:lvl4pPr marL="1791998" indent="-256000" algn="l" defTabSz="1023999" rtl="0" eaLnBrk="1" latinLnBrk="0" hangingPunct="1">
              <a:spcBef>
                <a:spcPct val="20000"/>
              </a:spcBef>
              <a:buFont typeface="Arial" pitchFamily="34" charset="0"/>
              <a:buChar char="–"/>
              <a:defRPr sz="1500" kern="1200">
                <a:solidFill>
                  <a:schemeClr val="tx1"/>
                </a:solidFill>
                <a:latin typeface="+mn-lt"/>
                <a:ea typeface="+mn-ea"/>
                <a:cs typeface="+mn-cs"/>
              </a:defRPr>
            </a:lvl4pPr>
            <a:lvl5pPr marL="2303997" indent="-256000" algn="l" defTabSz="1023999" rtl="0" eaLnBrk="1" latinLnBrk="0" hangingPunct="1">
              <a:spcBef>
                <a:spcPct val="20000"/>
              </a:spcBef>
              <a:buFont typeface="Arial" pitchFamily="34" charset="0"/>
              <a:buChar char="»"/>
              <a:defRPr sz="1500" kern="1200">
                <a:solidFill>
                  <a:schemeClr val="tx1"/>
                </a:solidFill>
                <a:latin typeface="+mn-lt"/>
                <a:ea typeface="+mn-ea"/>
                <a:cs typeface="+mn-cs"/>
              </a:defRPr>
            </a:lvl5pPr>
            <a:lvl6pPr marL="2815996" indent="-256000" algn="l" defTabSz="1023999" rtl="0" eaLnBrk="1" latinLnBrk="0" hangingPunct="1">
              <a:spcBef>
                <a:spcPct val="20000"/>
              </a:spcBef>
              <a:buFont typeface="Arial" pitchFamily="34" charset="0"/>
              <a:buChar char="•"/>
              <a:defRPr sz="2300" kern="1200">
                <a:solidFill>
                  <a:schemeClr val="tx1"/>
                </a:solidFill>
                <a:latin typeface="+mn-lt"/>
                <a:ea typeface="+mn-ea"/>
                <a:cs typeface="+mn-cs"/>
              </a:defRPr>
            </a:lvl6pPr>
            <a:lvl7pPr marL="3327996" indent="-256000" algn="l" defTabSz="1023999" rtl="0" eaLnBrk="1" latinLnBrk="0" hangingPunct="1">
              <a:spcBef>
                <a:spcPct val="20000"/>
              </a:spcBef>
              <a:buFont typeface="Arial" pitchFamily="34" charset="0"/>
              <a:buChar char="•"/>
              <a:defRPr sz="2300" kern="1200">
                <a:solidFill>
                  <a:schemeClr val="tx1"/>
                </a:solidFill>
                <a:latin typeface="+mn-lt"/>
                <a:ea typeface="+mn-ea"/>
                <a:cs typeface="+mn-cs"/>
              </a:defRPr>
            </a:lvl7pPr>
            <a:lvl8pPr marL="3839995" indent="-256000" algn="l" defTabSz="1023999" rtl="0" eaLnBrk="1" latinLnBrk="0" hangingPunct="1">
              <a:spcBef>
                <a:spcPct val="20000"/>
              </a:spcBef>
              <a:buFont typeface="Arial" pitchFamily="34" charset="0"/>
              <a:buChar char="•"/>
              <a:defRPr sz="2300" kern="1200">
                <a:solidFill>
                  <a:schemeClr val="tx1"/>
                </a:solidFill>
                <a:latin typeface="+mn-lt"/>
                <a:ea typeface="+mn-ea"/>
                <a:cs typeface="+mn-cs"/>
              </a:defRPr>
            </a:lvl8pPr>
            <a:lvl9pPr marL="4351994" indent="-256000" algn="l" defTabSz="1023999" rtl="0" eaLnBrk="1" latinLnBrk="0" hangingPunct="1">
              <a:spcBef>
                <a:spcPct val="20000"/>
              </a:spcBef>
              <a:buFont typeface="Arial" pitchFamily="34" charset="0"/>
              <a:buChar char="•"/>
              <a:defRPr sz="2300" kern="1200">
                <a:solidFill>
                  <a:schemeClr val="tx1"/>
                </a:solidFill>
                <a:latin typeface="+mn-lt"/>
                <a:ea typeface="+mn-ea"/>
                <a:cs typeface="+mn-cs"/>
              </a:defRPr>
            </a:lvl9pPr>
          </a:lstStyle>
          <a:p>
            <a:pPr algn="just">
              <a:lnSpc>
                <a:spcPct val="150000"/>
              </a:lnSpc>
              <a:spcBef>
                <a:spcPts val="0"/>
              </a:spcBef>
              <a:spcAft>
                <a:spcPts val="0"/>
              </a:spcAft>
            </a:pPr>
            <a:r>
              <a:rPr lang="zh-CN" altLang="en-US" sz="1600" dirty="0">
                <a:solidFill>
                  <a:srgbClr val="FF0000"/>
                </a:solidFill>
              </a:rPr>
              <a:t>同步</a:t>
            </a:r>
            <a:r>
              <a:rPr lang="zh-CN" altLang="en-US" sz="1600" dirty="0"/>
              <a:t>就是指收发双方在时间基准上保持一致的过程。异步传输和同步传输是指两种采用不同同步方式的传输方式</a:t>
            </a:r>
          </a:p>
          <a:p>
            <a:pPr algn="just">
              <a:lnSpc>
                <a:spcPct val="150000"/>
              </a:lnSpc>
              <a:spcBef>
                <a:spcPts val="0"/>
              </a:spcBef>
              <a:spcAft>
                <a:spcPts val="0"/>
              </a:spcAft>
            </a:pPr>
            <a:r>
              <a:rPr lang="zh-CN" altLang="en-US" sz="1600" dirty="0">
                <a:solidFill>
                  <a:srgbClr val="FF0000"/>
                </a:solidFill>
              </a:rPr>
              <a:t>异步传输</a:t>
            </a:r>
            <a:r>
              <a:rPr lang="zh-CN" altLang="en-US" sz="1600" dirty="0"/>
              <a:t>以字节为独立的传输单位，字节之间的时间间隔不是固定的，接收端仅在每个字节的起始处对字节内的比特实现同步。</a:t>
            </a:r>
            <a:endParaRPr lang="en-US" altLang="zh-CN" sz="1600" dirty="0"/>
          </a:p>
          <a:p>
            <a:pPr algn="just">
              <a:lnSpc>
                <a:spcPct val="150000"/>
              </a:lnSpc>
              <a:spcBef>
                <a:spcPts val="0"/>
              </a:spcBef>
              <a:spcAft>
                <a:spcPts val="0"/>
              </a:spcAft>
            </a:pPr>
            <a:r>
              <a:rPr lang="zh-CN" altLang="en-US" sz="1600" dirty="0">
                <a:solidFill>
                  <a:srgbClr val="FF0000"/>
                </a:solidFill>
              </a:rPr>
              <a:t>同步传输</a:t>
            </a:r>
            <a:r>
              <a:rPr lang="zh-CN" altLang="en-US" sz="1600" dirty="0"/>
              <a:t>以稳定的比特流的形式传输，要采取技术使收发双方的时钟保持同步（外同步或内同步</a:t>
            </a:r>
            <a:r>
              <a:rPr lang="zh-CN" altLang="en-US" sz="1600" dirty="0" smtClean="0"/>
              <a:t>）</a:t>
            </a:r>
            <a:endParaRPr lang="zh-CN" altLang="en-US" sz="1600" dirty="0"/>
          </a:p>
        </p:txBody>
      </p:sp>
      <p:sp>
        <p:nvSpPr>
          <p:cNvPr id="8" name="矩形 7"/>
          <p:cNvSpPr/>
          <p:nvPr/>
        </p:nvSpPr>
        <p:spPr>
          <a:xfrm>
            <a:off x="4282670" y="1196752"/>
            <a:ext cx="3600400" cy="400110"/>
          </a:xfrm>
          <a:prstGeom prst="rect">
            <a:avLst/>
          </a:prstGeom>
          <a:solidFill>
            <a:srgbClr val="92D050"/>
          </a:solidFill>
        </p:spPr>
        <p:txBody>
          <a:bodyPr wrap="square">
            <a:spAutoFit/>
          </a:bodyPr>
          <a:lstStyle/>
          <a:p>
            <a:r>
              <a:rPr lang="en-US" altLang="zh-CN" sz="2000" dirty="0">
                <a:latin typeface="+mn-lt"/>
                <a:ea typeface="+mn-ea"/>
              </a:rPr>
              <a:t>2.  </a:t>
            </a:r>
            <a:r>
              <a:rPr lang="zh-CN" altLang="en-US" sz="2000" dirty="0">
                <a:latin typeface="+mn-lt"/>
                <a:ea typeface="+mn-ea"/>
              </a:rPr>
              <a:t>异步传输和同步传输</a:t>
            </a:r>
          </a:p>
        </p:txBody>
      </p:sp>
      <p:sp>
        <p:nvSpPr>
          <p:cNvPr id="9" name="Rectangle 3"/>
          <p:cNvSpPr txBox="1">
            <a:spLocks noChangeArrowheads="1"/>
          </p:cNvSpPr>
          <p:nvPr/>
        </p:nvSpPr>
        <p:spPr>
          <a:xfrm>
            <a:off x="8270083" y="1596862"/>
            <a:ext cx="3584095" cy="4712458"/>
          </a:xfrm>
          <a:prstGeom prst="rect">
            <a:avLst/>
          </a:prstGeom>
        </p:spPr>
        <p:txBody>
          <a:bodyPr vert="horz" lIns="102362" tIns="51180" rIns="102362" bIns="51180" rtlCol="0">
            <a:normAutofit/>
          </a:bodyPr>
          <a:lstStyle>
            <a:lvl1pPr marL="383999" indent="-383999" algn="l" defTabSz="1023999" rtl="0" eaLnBrk="1" latinLnBrk="0" hangingPunct="1">
              <a:lnSpc>
                <a:spcPct val="120000"/>
              </a:lnSpc>
              <a:spcBef>
                <a:spcPct val="20000"/>
              </a:spcBef>
              <a:buSzPct val="80000"/>
              <a:buFont typeface="Wingdings" pitchFamily="2" charset="2"/>
              <a:buChar char="l"/>
              <a:defRPr sz="1700" kern="1200">
                <a:solidFill>
                  <a:schemeClr val="tx1">
                    <a:lumMod val="75000"/>
                    <a:lumOff val="25000"/>
                  </a:schemeClr>
                </a:solidFill>
                <a:latin typeface="+mn-lt"/>
                <a:ea typeface="+mn-ea"/>
                <a:cs typeface="+mn-cs"/>
              </a:defRPr>
            </a:lvl1pPr>
            <a:lvl2pPr marL="831999" indent="-319999" algn="l" defTabSz="1023999" rtl="0" eaLnBrk="1" latinLnBrk="0" hangingPunct="1">
              <a:spcBef>
                <a:spcPct val="20000"/>
              </a:spcBef>
              <a:buFont typeface="Arial" pitchFamily="34" charset="0"/>
              <a:buChar char="–"/>
              <a:defRPr sz="1500" kern="1200">
                <a:solidFill>
                  <a:schemeClr val="tx1">
                    <a:lumMod val="75000"/>
                    <a:lumOff val="25000"/>
                  </a:schemeClr>
                </a:solidFill>
                <a:latin typeface="+mn-lt"/>
                <a:ea typeface="+mn-ea"/>
                <a:cs typeface="+mn-cs"/>
              </a:defRPr>
            </a:lvl2pPr>
            <a:lvl3pPr marL="1279998" indent="-256000" algn="l" defTabSz="1023999" rtl="0" eaLnBrk="1" latinLnBrk="0" hangingPunct="1">
              <a:spcBef>
                <a:spcPct val="20000"/>
              </a:spcBef>
              <a:buFont typeface="Arial" pitchFamily="34" charset="0"/>
              <a:buChar char="•"/>
              <a:defRPr sz="1500" kern="1200">
                <a:solidFill>
                  <a:schemeClr val="tx1"/>
                </a:solidFill>
                <a:latin typeface="+mn-lt"/>
                <a:ea typeface="+mn-ea"/>
                <a:cs typeface="+mn-cs"/>
              </a:defRPr>
            </a:lvl3pPr>
            <a:lvl4pPr marL="1791998" indent="-256000" algn="l" defTabSz="1023999" rtl="0" eaLnBrk="1" latinLnBrk="0" hangingPunct="1">
              <a:spcBef>
                <a:spcPct val="20000"/>
              </a:spcBef>
              <a:buFont typeface="Arial" pitchFamily="34" charset="0"/>
              <a:buChar char="–"/>
              <a:defRPr sz="1500" kern="1200">
                <a:solidFill>
                  <a:schemeClr val="tx1"/>
                </a:solidFill>
                <a:latin typeface="+mn-lt"/>
                <a:ea typeface="+mn-ea"/>
                <a:cs typeface="+mn-cs"/>
              </a:defRPr>
            </a:lvl4pPr>
            <a:lvl5pPr marL="2303997" indent="-256000" algn="l" defTabSz="1023999" rtl="0" eaLnBrk="1" latinLnBrk="0" hangingPunct="1">
              <a:spcBef>
                <a:spcPct val="20000"/>
              </a:spcBef>
              <a:buFont typeface="Arial" pitchFamily="34" charset="0"/>
              <a:buChar char="»"/>
              <a:defRPr sz="1500" kern="1200">
                <a:solidFill>
                  <a:schemeClr val="tx1"/>
                </a:solidFill>
                <a:latin typeface="+mn-lt"/>
                <a:ea typeface="+mn-ea"/>
                <a:cs typeface="+mn-cs"/>
              </a:defRPr>
            </a:lvl5pPr>
            <a:lvl6pPr marL="2815996" indent="-256000" algn="l" defTabSz="1023999" rtl="0" eaLnBrk="1" latinLnBrk="0" hangingPunct="1">
              <a:spcBef>
                <a:spcPct val="20000"/>
              </a:spcBef>
              <a:buFont typeface="Arial" pitchFamily="34" charset="0"/>
              <a:buChar char="•"/>
              <a:defRPr sz="2300" kern="1200">
                <a:solidFill>
                  <a:schemeClr val="tx1"/>
                </a:solidFill>
                <a:latin typeface="+mn-lt"/>
                <a:ea typeface="+mn-ea"/>
                <a:cs typeface="+mn-cs"/>
              </a:defRPr>
            </a:lvl6pPr>
            <a:lvl7pPr marL="3327996" indent="-256000" algn="l" defTabSz="1023999" rtl="0" eaLnBrk="1" latinLnBrk="0" hangingPunct="1">
              <a:spcBef>
                <a:spcPct val="20000"/>
              </a:spcBef>
              <a:buFont typeface="Arial" pitchFamily="34" charset="0"/>
              <a:buChar char="•"/>
              <a:defRPr sz="2300" kern="1200">
                <a:solidFill>
                  <a:schemeClr val="tx1"/>
                </a:solidFill>
                <a:latin typeface="+mn-lt"/>
                <a:ea typeface="+mn-ea"/>
                <a:cs typeface="+mn-cs"/>
              </a:defRPr>
            </a:lvl7pPr>
            <a:lvl8pPr marL="3839995" indent="-256000" algn="l" defTabSz="1023999" rtl="0" eaLnBrk="1" latinLnBrk="0" hangingPunct="1">
              <a:spcBef>
                <a:spcPct val="20000"/>
              </a:spcBef>
              <a:buFont typeface="Arial" pitchFamily="34" charset="0"/>
              <a:buChar char="•"/>
              <a:defRPr sz="2300" kern="1200">
                <a:solidFill>
                  <a:schemeClr val="tx1"/>
                </a:solidFill>
                <a:latin typeface="+mn-lt"/>
                <a:ea typeface="+mn-ea"/>
                <a:cs typeface="+mn-cs"/>
              </a:defRPr>
            </a:lvl8pPr>
            <a:lvl9pPr marL="4351994" indent="-256000" algn="l" defTabSz="1023999" rtl="0" eaLnBrk="1" latinLnBrk="0" hangingPunct="1">
              <a:spcBef>
                <a:spcPct val="20000"/>
              </a:spcBef>
              <a:buFont typeface="Arial" pitchFamily="34" charset="0"/>
              <a:buChar char="•"/>
              <a:defRPr sz="2300" kern="1200">
                <a:solidFill>
                  <a:schemeClr val="tx1"/>
                </a:solidFill>
                <a:latin typeface="+mn-lt"/>
                <a:ea typeface="+mn-ea"/>
                <a:cs typeface="+mn-cs"/>
              </a:defRPr>
            </a:lvl9pPr>
          </a:lstStyle>
          <a:p>
            <a:pPr algn="just">
              <a:lnSpc>
                <a:spcPct val="150000"/>
              </a:lnSpc>
              <a:spcBef>
                <a:spcPts val="0"/>
              </a:spcBef>
              <a:spcAft>
                <a:spcPts val="0"/>
              </a:spcAft>
            </a:pPr>
            <a:r>
              <a:rPr lang="zh-CN" altLang="en-US" sz="1600" dirty="0">
                <a:solidFill>
                  <a:schemeClr val="hlink"/>
                </a:solidFill>
              </a:rPr>
              <a:t>单向通信</a:t>
            </a:r>
            <a:r>
              <a:rPr lang="zh-CN" altLang="en-US" sz="1600" dirty="0"/>
              <a:t>（单工通信）</a:t>
            </a:r>
            <a:r>
              <a:rPr lang="en-US" altLang="zh-CN" sz="1600" dirty="0"/>
              <a:t>——</a:t>
            </a:r>
            <a:r>
              <a:rPr lang="zh-CN" altLang="en-US" sz="1600" dirty="0"/>
              <a:t>只能有一个方向的通信而没有反方向的交互。</a:t>
            </a:r>
          </a:p>
          <a:p>
            <a:pPr algn="just">
              <a:lnSpc>
                <a:spcPct val="150000"/>
              </a:lnSpc>
              <a:spcBef>
                <a:spcPts val="0"/>
              </a:spcBef>
              <a:spcAft>
                <a:spcPts val="0"/>
              </a:spcAft>
            </a:pPr>
            <a:r>
              <a:rPr lang="zh-CN" altLang="en-US" sz="1600" dirty="0">
                <a:solidFill>
                  <a:schemeClr val="hlink"/>
                </a:solidFill>
              </a:rPr>
              <a:t>双向交替通信</a:t>
            </a:r>
            <a:r>
              <a:rPr lang="zh-CN" altLang="en-US" sz="1600" dirty="0"/>
              <a:t>（半双工通信）</a:t>
            </a:r>
            <a:r>
              <a:rPr lang="en-US" altLang="zh-CN" sz="1600" dirty="0"/>
              <a:t>——</a:t>
            </a:r>
            <a:r>
              <a:rPr lang="zh-CN" altLang="en-US" sz="1600" dirty="0"/>
              <a:t>通信的双方都可以发送信息，但不能双方同时发送</a:t>
            </a:r>
            <a:r>
              <a:rPr lang="en-US" altLang="zh-CN" sz="1600" dirty="0"/>
              <a:t>(</a:t>
            </a:r>
            <a:r>
              <a:rPr lang="zh-CN" altLang="en-US" sz="1600" dirty="0"/>
              <a:t>当然也就不能同时接收</a:t>
            </a:r>
            <a:r>
              <a:rPr lang="en-US" altLang="zh-CN" sz="1600" dirty="0"/>
              <a:t>)</a:t>
            </a:r>
            <a:r>
              <a:rPr lang="zh-CN" altLang="en-US" sz="1600" dirty="0"/>
              <a:t>。</a:t>
            </a:r>
          </a:p>
          <a:p>
            <a:pPr algn="just">
              <a:lnSpc>
                <a:spcPct val="150000"/>
              </a:lnSpc>
              <a:spcBef>
                <a:spcPts val="0"/>
              </a:spcBef>
              <a:spcAft>
                <a:spcPts val="0"/>
              </a:spcAft>
            </a:pPr>
            <a:r>
              <a:rPr lang="zh-CN" altLang="en-US" sz="1600" dirty="0">
                <a:solidFill>
                  <a:schemeClr val="hlink"/>
                </a:solidFill>
              </a:rPr>
              <a:t>双向同时通信</a:t>
            </a:r>
            <a:r>
              <a:rPr lang="zh-CN" altLang="en-US" sz="1600" dirty="0"/>
              <a:t>（全双工通信）</a:t>
            </a:r>
            <a:r>
              <a:rPr lang="en-US" altLang="zh-CN" sz="1600" dirty="0"/>
              <a:t>——</a:t>
            </a:r>
            <a:r>
              <a:rPr lang="zh-CN" altLang="en-US" sz="1600" dirty="0"/>
              <a:t>通信的双方可以同时发送和接收信息。 </a:t>
            </a:r>
          </a:p>
        </p:txBody>
      </p:sp>
      <p:sp>
        <p:nvSpPr>
          <p:cNvPr id="10" name="矩形 9"/>
          <p:cNvSpPr/>
          <p:nvPr/>
        </p:nvSpPr>
        <p:spPr>
          <a:xfrm>
            <a:off x="8253778" y="1196752"/>
            <a:ext cx="3600400" cy="400110"/>
          </a:xfrm>
          <a:prstGeom prst="rect">
            <a:avLst/>
          </a:prstGeom>
          <a:solidFill>
            <a:srgbClr val="00B0F0"/>
          </a:solidFill>
        </p:spPr>
        <p:txBody>
          <a:bodyPr wrap="square">
            <a:spAutoFit/>
          </a:bodyPr>
          <a:lstStyle/>
          <a:p>
            <a:r>
              <a:rPr lang="en-US" altLang="zh-CN" sz="2000" dirty="0">
                <a:latin typeface="+mn-lt"/>
                <a:ea typeface="+mn-ea"/>
              </a:rPr>
              <a:t>3.  </a:t>
            </a:r>
            <a:r>
              <a:rPr lang="zh-CN" altLang="en-US" sz="2000" dirty="0">
                <a:latin typeface="+mn-lt"/>
                <a:ea typeface="+mn-ea"/>
              </a:rPr>
              <a:t>单工、半双工和全双工</a:t>
            </a:r>
          </a:p>
        </p:txBody>
      </p:sp>
      <p:sp>
        <p:nvSpPr>
          <p:cNvPr id="11" name="矩形 10"/>
          <p:cNvSpPr/>
          <p:nvPr/>
        </p:nvSpPr>
        <p:spPr>
          <a:xfrm>
            <a:off x="0" y="5941868"/>
            <a:ext cx="12192000" cy="946295"/>
          </a:xfrm>
          <a:prstGeom prst="rect">
            <a:avLst/>
          </a:prstGeom>
          <a:solidFill>
            <a:schemeClr val="tx2">
              <a:lumMod val="20000"/>
              <a:lumOff val="80000"/>
              <a:alpha val="80000"/>
            </a:schemeClr>
          </a:solidFill>
          <a:ln w="127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Arial"/>
              <a:ea typeface="微软雅黑"/>
              <a:cs typeface="+mn-cs"/>
            </a:endParaRPr>
          </a:p>
        </p:txBody>
      </p:sp>
      <p:grpSp>
        <p:nvGrpSpPr>
          <p:cNvPr id="12" name="组合 22"/>
          <p:cNvGrpSpPr>
            <a:grpSpLocks/>
          </p:cNvGrpSpPr>
          <p:nvPr/>
        </p:nvGrpSpPr>
        <p:grpSpPr bwMode="auto">
          <a:xfrm rot="10800000" flipH="1">
            <a:off x="403748" y="5165814"/>
            <a:ext cx="2809974" cy="1154618"/>
            <a:chOff x="-3884" y="1297773"/>
            <a:chExt cx="2592640" cy="1065542"/>
          </a:xfrm>
        </p:grpSpPr>
        <p:sp>
          <p:nvSpPr>
            <p:cNvPr id="13" name="矩形 12"/>
            <p:cNvSpPr/>
            <p:nvPr/>
          </p:nvSpPr>
          <p:spPr>
            <a:xfrm>
              <a:off x="-5471" y="1380349"/>
              <a:ext cx="495348" cy="533565"/>
            </a:xfrm>
            <a:prstGeom prst="rect">
              <a:avLst/>
            </a:prstGeom>
            <a:solidFill>
              <a:srgbClr val="838383"/>
            </a:solidFill>
            <a:ln w="127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Arial"/>
                <a:ea typeface="微软雅黑"/>
                <a:cs typeface="+mn-cs"/>
              </a:endParaRPr>
            </a:p>
          </p:txBody>
        </p:sp>
        <p:sp>
          <p:nvSpPr>
            <p:cNvPr id="14" name="矩形 13"/>
            <p:cNvSpPr/>
            <p:nvPr/>
          </p:nvSpPr>
          <p:spPr>
            <a:xfrm>
              <a:off x="770891" y="1878978"/>
              <a:ext cx="266726" cy="287426"/>
            </a:xfrm>
            <a:prstGeom prst="rect">
              <a:avLst/>
            </a:prstGeom>
            <a:solidFill>
              <a:srgbClr val="A6B727"/>
            </a:solidFill>
            <a:ln w="127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Arial"/>
                <a:ea typeface="微软雅黑"/>
                <a:cs typeface="+mn-cs"/>
              </a:endParaRPr>
            </a:p>
          </p:txBody>
        </p:sp>
        <p:sp>
          <p:nvSpPr>
            <p:cNvPr id="15" name="矩形 14"/>
            <p:cNvSpPr/>
            <p:nvPr/>
          </p:nvSpPr>
          <p:spPr>
            <a:xfrm>
              <a:off x="599425" y="1570908"/>
              <a:ext cx="342933" cy="370002"/>
            </a:xfrm>
            <a:prstGeom prst="rect">
              <a:avLst/>
            </a:prstGeom>
            <a:solidFill>
              <a:srgbClr val="FFC000"/>
            </a:solidFill>
            <a:ln w="127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Arial"/>
                <a:ea typeface="微软雅黑"/>
                <a:cs typeface="+mn-cs"/>
              </a:endParaRPr>
            </a:p>
          </p:txBody>
        </p:sp>
        <p:sp>
          <p:nvSpPr>
            <p:cNvPr id="16" name="矩形 15"/>
            <p:cNvSpPr/>
            <p:nvPr/>
          </p:nvSpPr>
          <p:spPr>
            <a:xfrm>
              <a:off x="942358" y="2037777"/>
              <a:ext cx="266726" cy="285839"/>
            </a:xfrm>
            <a:prstGeom prst="rect">
              <a:avLst/>
            </a:prstGeom>
            <a:solidFill>
              <a:srgbClr val="FEC306"/>
            </a:solidFill>
            <a:ln w="127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Arial"/>
                <a:ea typeface="微软雅黑"/>
                <a:cs typeface="+mn-cs"/>
              </a:endParaRPr>
            </a:p>
          </p:txBody>
        </p:sp>
        <p:sp>
          <p:nvSpPr>
            <p:cNvPr id="17" name="矩形 16"/>
            <p:cNvSpPr/>
            <p:nvPr/>
          </p:nvSpPr>
          <p:spPr>
            <a:xfrm>
              <a:off x="2542714" y="1596315"/>
              <a:ext cx="46042" cy="46051"/>
            </a:xfrm>
            <a:prstGeom prst="rect">
              <a:avLst/>
            </a:prstGeom>
            <a:solidFill>
              <a:srgbClr val="F69200"/>
            </a:solidFill>
            <a:ln w="127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Arial"/>
                <a:ea typeface="微软雅黑"/>
                <a:cs typeface="+mn-cs"/>
              </a:endParaRPr>
            </a:p>
          </p:txBody>
        </p:sp>
        <p:sp>
          <p:nvSpPr>
            <p:cNvPr id="18" name="矩形 17"/>
            <p:cNvSpPr/>
            <p:nvPr/>
          </p:nvSpPr>
          <p:spPr>
            <a:xfrm flipV="1">
              <a:off x="489877" y="2077476"/>
              <a:ext cx="266726" cy="287427"/>
            </a:xfrm>
            <a:prstGeom prst="rect">
              <a:avLst/>
            </a:prstGeom>
            <a:solidFill>
              <a:srgbClr val="418AB3"/>
            </a:solidFill>
            <a:ln w="127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Arial"/>
                <a:ea typeface="微软雅黑"/>
                <a:cs typeface="+mn-cs"/>
              </a:endParaRPr>
            </a:p>
          </p:txBody>
        </p:sp>
        <p:sp>
          <p:nvSpPr>
            <p:cNvPr id="19" name="矩形 18"/>
            <p:cNvSpPr/>
            <p:nvPr/>
          </p:nvSpPr>
          <p:spPr>
            <a:xfrm>
              <a:off x="1896539" y="1866274"/>
              <a:ext cx="107960" cy="115923"/>
            </a:xfrm>
            <a:prstGeom prst="rect">
              <a:avLst/>
            </a:prstGeom>
            <a:solidFill>
              <a:srgbClr val="FFFF00"/>
            </a:solidFill>
            <a:ln w="127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Arial"/>
                <a:ea typeface="微软雅黑"/>
                <a:cs typeface="+mn-cs"/>
              </a:endParaRPr>
            </a:p>
          </p:txBody>
        </p:sp>
        <p:sp>
          <p:nvSpPr>
            <p:cNvPr id="20" name="矩形 19"/>
            <p:cNvSpPr/>
            <p:nvPr/>
          </p:nvSpPr>
          <p:spPr>
            <a:xfrm>
              <a:off x="2220420" y="1932970"/>
              <a:ext cx="266726" cy="287426"/>
            </a:xfrm>
            <a:prstGeom prst="rect">
              <a:avLst/>
            </a:prstGeom>
            <a:solidFill>
              <a:srgbClr val="F69200"/>
            </a:solidFill>
            <a:ln w="127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Arial"/>
                <a:ea typeface="微软雅黑"/>
                <a:cs typeface="+mn-cs"/>
              </a:endParaRPr>
            </a:p>
          </p:txBody>
        </p:sp>
        <p:sp>
          <p:nvSpPr>
            <p:cNvPr id="21" name="矩形 20"/>
            <p:cNvSpPr/>
            <p:nvPr/>
          </p:nvSpPr>
          <p:spPr>
            <a:xfrm>
              <a:off x="1677442" y="2036189"/>
              <a:ext cx="266726" cy="285839"/>
            </a:xfrm>
            <a:prstGeom prst="rect">
              <a:avLst/>
            </a:prstGeom>
            <a:solidFill>
              <a:srgbClr val="C00000"/>
            </a:solidFill>
            <a:ln w="127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Arial"/>
                <a:ea typeface="微软雅黑"/>
                <a:cs typeface="+mn-cs"/>
              </a:endParaRPr>
            </a:p>
          </p:txBody>
        </p:sp>
        <p:sp>
          <p:nvSpPr>
            <p:cNvPr id="22" name="矩形 21"/>
            <p:cNvSpPr/>
            <p:nvPr/>
          </p:nvSpPr>
          <p:spPr>
            <a:xfrm>
              <a:off x="1224960" y="1715414"/>
              <a:ext cx="266726" cy="287427"/>
            </a:xfrm>
            <a:prstGeom prst="rect">
              <a:avLst/>
            </a:prstGeom>
            <a:solidFill>
              <a:srgbClr val="7F7F7F"/>
            </a:solidFill>
            <a:ln w="127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Arial"/>
                <a:ea typeface="微软雅黑"/>
                <a:cs typeface="+mn-cs"/>
              </a:endParaRPr>
            </a:p>
          </p:txBody>
        </p:sp>
        <p:sp>
          <p:nvSpPr>
            <p:cNvPr id="23" name="矩形 22"/>
            <p:cNvSpPr/>
            <p:nvPr/>
          </p:nvSpPr>
          <p:spPr>
            <a:xfrm>
              <a:off x="1817156" y="1297773"/>
              <a:ext cx="266726" cy="287426"/>
            </a:xfrm>
            <a:prstGeom prst="rect">
              <a:avLst/>
            </a:prstGeom>
            <a:solidFill>
              <a:srgbClr val="C00000"/>
            </a:solidFill>
            <a:ln w="127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Arial"/>
                <a:ea typeface="微软雅黑"/>
                <a:cs typeface="+mn-cs"/>
              </a:endParaRPr>
            </a:p>
          </p:txBody>
        </p:sp>
      </p:grpSp>
    </p:spTree>
    <p:extLst>
      <p:ext uri="{BB962C8B-B14F-4D97-AF65-F5344CB8AC3E}">
        <p14:creationId xmlns:p14="http://schemas.microsoft.com/office/powerpoint/2010/main" val="15703787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72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072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3" grpId="0" build="p"/>
      <p:bldP spid="7" grpId="0" build="p"/>
      <p:bldP spid="9"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Freeform 3"/>
          <p:cNvSpPr/>
          <p:nvPr/>
        </p:nvSpPr>
        <p:spPr>
          <a:xfrm>
            <a:off x="4422776" y="967514"/>
            <a:ext cx="6629399" cy="5204050"/>
          </a:xfrm>
          <a:custGeom>
            <a:avLst/>
            <a:gdLst>
              <a:gd name="connsiteX0" fmla="*/ 0 w 7560564"/>
              <a:gd name="connsiteY0" fmla="*/ 282448 h 3275076"/>
              <a:gd name="connsiteX1" fmla="*/ 282473 w 7560564"/>
              <a:gd name="connsiteY1" fmla="*/ 0 h 3275076"/>
              <a:gd name="connsiteX2" fmla="*/ 7278116 w 7560564"/>
              <a:gd name="connsiteY2" fmla="*/ 0 h 3275076"/>
              <a:gd name="connsiteX3" fmla="*/ 7560563 w 7560564"/>
              <a:gd name="connsiteY3" fmla="*/ 282448 h 3275076"/>
              <a:gd name="connsiteX4" fmla="*/ 7560563 w 7560564"/>
              <a:gd name="connsiteY4" fmla="*/ 2992602 h 3275076"/>
              <a:gd name="connsiteX5" fmla="*/ 7278116 w 7560564"/>
              <a:gd name="connsiteY5" fmla="*/ 3275075 h 3275076"/>
              <a:gd name="connsiteX6" fmla="*/ 282473 w 7560564"/>
              <a:gd name="connsiteY6" fmla="*/ 3275075 h 3275076"/>
              <a:gd name="connsiteX7" fmla="*/ 0 w 7560564"/>
              <a:gd name="connsiteY7" fmla="*/ 2992602 h 3275076"/>
              <a:gd name="connsiteX8" fmla="*/ 0 w 7560564"/>
              <a:gd name="connsiteY8" fmla="*/ 282448 h 3275076"/>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Lst>
            <a:rect l="l" t="t" r="r" b="b"/>
            <a:pathLst>
              <a:path w="7560564" h="3275076">
                <a:moveTo>
                  <a:pt x="0" y="282448"/>
                </a:moveTo>
                <a:cubicBezTo>
                  <a:pt x="0" y="126492"/>
                  <a:pt x="126466" y="0"/>
                  <a:pt x="282473" y="0"/>
                </a:cubicBezTo>
                <a:lnTo>
                  <a:pt x="7278116" y="0"/>
                </a:lnTo>
                <a:cubicBezTo>
                  <a:pt x="7434071" y="0"/>
                  <a:pt x="7560563" y="126492"/>
                  <a:pt x="7560563" y="282448"/>
                </a:cubicBezTo>
                <a:lnTo>
                  <a:pt x="7560563" y="2992602"/>
                </a:lnTo>
                <a:cubicBezTo>
                  <a:pt x="7560563" y="3148609"/>
                  <a:pt x="7434071" y="3275075"/>
                  <a:pt x="7278116" y="3275075"/>
                </a:cubicBezTo>
                <a:lnTo>
                  <a:pt x="282473" y="3275075"/>
                </a:lnTo>
                <a:cubicBezTo>
                  <a:pt x="126466" y="3275075"/>
                  <a:pt x="0" y="3148609"/>
                  <a:pt x="0" y="2992602"/>
                </a:cubicBezTo>
                <a:lnTo>
                  <a:pt x="0" y="282448"/>
                </a:lnTo>
              </a:path>
            </a:pathLst>
          </a:custGeom>
          <a:solidFill>
            <a:srgbClr val="FFFFFF">
              <a:alpha val="100000"/>
            </a:srgbClr>
          </a:solidFill>
          <a:ln w="12700">
            <a:solidFill>
              <a:srgbClr val="000000">
                <a:alpha val="0"/>
              </a:srgbClr>
            </a:solid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5757542" y="1532996"/>
            <a:ext cx="4419600" cy="482812"/>
          </a:xfrm>
          <a:prstGeom prst="rect">
            <a:avLst/>
          </a:prstGeom>
          <a:solidFill>
            <a:srgbClr val="92D05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TextBox 1"/>
          <p:cNvSpPr txBox="1"/>
          <p:nvPr/>
        </p:nvSpPr>
        <p:spPr>
          <a:xfrm>
            <a:off x="7013575" y="2438630"/>
            <a:ext cx="2192908" cy="347680"/>
          </a:xfrm>
          <a:prstGeom prst="rect">
            <a:avLst/>
          </a:prstGeom>
          <a:noFill/>
        </p:spPr>
        <p:txBody>
          <a:bodyPr wrap="none" lIns="0" tIns="0" rIns="0" bIns="60981" rtlCol="0">
            <a:spAutoFit/>
          </a:bodyPr>
          <a:lstStyle>
            <a:defPPr>
              <a:defRPr lang="zh-CN"/>
            </a:defPPr>
            <a:lvl1pPr>
              <a:lnSpc>
                <a:spcPts val="2401"/>
              </a:lnSpc>
              <a:defRPr sz="1900">
                <a:solidFill>
                  <a:srgbClr val="656D8D"/>
                </a:solidFill>
                <a:latin typeface="+mn-ea"/>
                <a:ea typeface="+mn-ea"/>
                <a:cs typeface="Microsoft YaHei UI" pitchFamily="18" charset="0"/>
              </a:defRPr>
            </a:lvl1pPr>
          </a:lstStyle>
          <a:p>
            <a:r>
              <a:rPr lang="zh-CN" altLang="en-US" dirty="0"/>
              <a:t>数据通信的基础知识</a:t>
            </a:r>
          </a:p>
        </p:txBody>
      </p:sp>
      <p:sp>
        <p:nvSpPr>
          <p:cNvPr id="18" name="TextBox 1"/>
          <p:cNvSpPr txBox="1"/>
          <p:nvPr/>
        </p:nvSpPr>
        <p:spPr>
          <a:xfrm>
            <a:off x="7013575" y="1646541"/>
            <a:ext cx="1949252" cy="369353"/>
          </a:xfrm>
          <a:prstGeom prst="rect">
            <a:avLst/>
          </a:prstGeom>
          <a:noFill/>
        </p:spPr>
        <p:txBody>
          <a:bodyPr wrap="none" lIns="0" tIns="0" rIns="0" bIns="60981" rtlCol="0">
            <a:spAutoFit/>
          </a:bodyPr>
          <a:lstStyle/>
          <a:p>
            <a:pPr>
              <a:lnSpc>
                <a:spcPts val="2401"/>
              </a:lnSpc>
            </a:pPr>
            <a:r>
              <a:rPr lang="zh-CN" altLang="en-US" sz="1900" dirty="0">
                <a:solidFill>
                  <a:schemeClr val="bg1"/>
                </a:solidFill>
                <a:latin typeface="+mn-ea"/>
                <a:ea typeface="+mn-ea"/>
                <a:cs typeface="Microsoft YaHei UI" pitchFamily="18" charset="0"/>
              </a:rPr>
              <a:t>物理层的基本概念</a:t>
            </a:r>
          </a:p>
        </p:txBody>
      </p:sp>
      <p:sp>
        <p:nvSpPr>
          <p:cNvPr id="47" name="TextBox 1"/>
          <p:cNvSpPr txBox="1"/>
          <p:nvPr/>
        </p:nvSpPr>
        <p:spPr>
          <a:xfrm>
            <a:off x="7013575" y="3200453"/>
            <a:ext cx="2436564" cy="369353"/>
          </a:xfrm>
          <a:prstGeom prst="rect">
            <a:avLst/>
          </a:prstGeom>
          <a:noFill/>
        </p:spPr>
        <p:txBody>
          <a:bodyPr wrap="none" lIns="0" tIns="0" rIns="0" bIns="60981" rtlCol="0">
            <a:spAutoFit/>
          </a:bodyPr>
          <a:lstStyle/>
          <a:p>
            <a:pPr>
              <a:lnSpc>
                <a:spcPts val="2401"/>
              </a:lnSpc>
            </a:pPr>
            <a:r>
              <a:rPr lang="zh-CN" altLang="en-US" sz="1900" dirty="0" smtClean="0">
                <a:solidFill>
                  <a:srgbClr val="656D8D"/>
                </a:solidFill>
                <a:latin typeface="+mn-ea"/>
                <a:ea typeface="+mn-ea"/>
                <a:cs typeface="Microsoft YaHei UI" pitchFamily="18" charset="0"/>
              </a:rPr>
              <a:t>物理层下面</a:t>
            </a:r>
            <a:r>
              <a:rPr lang="zh-CN" altLang="en-US" sz="1900" dirty="0">
                <a:solidFill>
                  <a:srgbClr val="656D8D"/>
                </a:solidFill>
                <a:latin typeface="+mn-ea"/>
                <a:ea typeface="+mn-ea"/>
                <a:cs typeface="Microsoft YaHei UI" pitchFamily="18" charset="0"/>
              </a:rPr>
              <a:t>的传输媒体</a:t>
            </a:r>
          </a:p>
        </p:txBody>
      </p:sp>
      <p:sp>
        <p:nvSpPr>
          <p:cNvPr id="48" name="TextBox 1"/>
          <p:cNvSpPr txBox="1"/>
          <p:nvPr/>
        </p:nvSpPr>
        <p:spPr>
          <a:xfrm>
            <a:off x="7013576" y="3962277"/>
            <a:ext cx="1461939" cy="350886"/>
          </a:xfrm>
          <a:prstGeom prst="rect">
            <a:avLst/>
          </a:prstGeom>
          <a:noFill/>
        </p:spPr>
        <p:txBody>
          <a:bodyPr wrap="none" lIns="0" tIns="0" rIns="0" bIns="60981" rtlCol="0">
            <a:spAutoFit/>
          </a:bodyPr>
          <a:lstStyle>
            <a:defPPr>
              <a:defRPr lang="zh-CN"/>
            </a:defPPr>
            <a:lvl1pPr>
              <a:lnSpc>
                <a:spcPts val="2401"/>
              </a:lnSpc>
              <a:defRPr sz="1900">
                <a:solidFill>
                  <a:srgbClr val="656D8D"/>
                </a:solidFill>
                <a:latin typeface="+mn-ea"/>
                <a:ea typeface="+mn-ea"/>
                <a:cs typeface="Microsoft YaHei UI" pitchFamily="18" charset="0"/>
              </a:defRPr>
            </a:lvl1pPr>
          </a:lstStyle>
          <a:p>
            <a:r>
              <a:rPr lang="zh-CN" altLang="en-US" dirty="0"/>
              <a:t>信道复用技术</a:t>
            </a:r>
          </a:p>
        </p:txBody>
      </p:sp>
      <p:sp>
        <p:nvSpPr>
          <p:cNvPr id="51" name="Freeform 3"/>
          <p:cNvSpPr/>
          <p:nvPr/>
        </p:nvSpPr>
        <p:spPr>
          <a:xfrm>
            <a:off x="6695261" y="1219712"/>
            <a:ext cx="48816" cy="4835782"/>
          </a:xfrm>
          <a:custGeom>
            <a:avLst/>
            <a:gdLst>
              <a:gd name="connsiteX0" fmla="*/ 6350 w 21844"/>
              <a:gd name="connsiteY0" fmla="*/ 6350 h 879855"/>
              <a:gd name="connsiteX1" fmla="*/ 6350 w 21844"/>
              <a:gd name="connsiteY1" fmla="*/ 873506 h 879855"/>
            </a:gdLst>
            <a:ahLst/>
            <a:cxnLst>
              <a:cxn ang="0">
                <a:pos x="connsiteX0" y="connsiteY0"/>
              </a:cxn>
              <a:cxn ang="1">
                <a:pos x="connsiteX1" y="connsiteY1"/>
              </a:cxn>
            </a:cxnLst>
            <a:rect l="l" t="t" r="r" b="b"/>
            <a:pathLst>
              <a:path w="21844" h="879855">
                <a:moveTo>
                  <a:pt x="6350" y="6350"/>
                </a:moveTo>
                <a:lnTo>
                  <a:pt x="6350" y="873506"/>
                </a:lnTo>
              </a:path>
            </a:pathLst>
          </a:custGeom>
          <a:ln w="12700">
            <a:solidFill>
              <a:srgbClr val="A4B3D8"/>
            </a:solidFill>
            <a:prstDash val="solid"/>
          </a:ln>
        </p:spPr>
        <p:style>
          <a:lnRef idx="1">
            <a:schemeClr val="accent1"/>
          </a:lnRef>
          <a:fillRef idx="0">
            <a:schemeClr val="accent1"/>
          </a:fillRef>
          <a:effectRef idx="0">
            <a:schemeClr val="accent1"/>
          </a:effectRef>
          <a:fontRef idx="minor">
            <a:schemeClr val="tx1"/>
          </a:fontRef>
        </p:style>
        <p:txBody>
          <a:bodyPr lIns="121963" tIns="60981" rIns="121963" bIns="60981" rtlCol="0" anchor="ctr"/>
          <a:lstStyle/>
          <a:p>
            <a:pPr algn="ctr"/>
            <a:endParaRPr lang="zh-CN" altLang="en-US"/>
          </a:p>
        </p:txBody>
      </p:sp>
      <p:sp>
        <p:nvSpPr>
          <p:cNvPr id="52" name="Freeform 3"/>
          <p:cNvSpPr/>
          <p:nvPr/>
        </p:nvSpPr>
        <p:spPr>
          <a:xfrm>
            <a:off x="6632575" y="1712979"/>
            <a:ext cx="142314" cy="142239"/>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chemeClr val="bg1"/>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7" name="Freeform 3"/>
          <p:cNvSpPr/>
          <p:nvPr/>
        </p:nvSpPr>
        <p:spPr>
          <a:xfrm>
            <a:off x="6632575" y="2514812"/>
            <a:ext cx="142314" cy="142239"/>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53" name="Freeform 3"/>
          <p:cNvSpPr/>
          <p:nvPr/>
        </p:nvSpPr>
        <p:spPr>
          <a:xfrm>
            <a:off x="6632575" y="3276635"/>
            <a:ext cx="142314" cy="142239"/>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54" name="Freeform 3"/>
          <p:cNvSpPr/>
          <p:nvPr/>
        </p:nvSpPr>
        <p:spPr>
          <a:xfrm>
            <a:off x="6632575" y="4048585"/>
            <a:ext cx="142314" cy="142239"/>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16" name="TextBox 1"/>
          <p:cNvSpPr txBox="1"/>
          <p:nvPr/>
        </p:nvSpPr>
        <p:spPr>
          <a:xfrm>
            <a:off x="6048109" y="1626552"/>
            <a:ext cx="355867" cy="369267"/>
          </a:xfrm>
          <a:prstGeom prst="rect">
            <a:avLst/>
          </a:prstGeom>
          <a:noFill/>
        </p:spPr>
        <p:txBody>
          <a:bodyPr wrap="none" lIns="0" tIns="0" rIns="0" bIns="60981" rtlCol="0">
            <a:spAutoFit/>
          </a:bodyPr>
          <a:lstStyle/>
          <a:p>
            <a:pPr>
              <a:lnSpc>
                <a:spcPts val="2401"/>
              </a:lnSpc>
            </a:pPr>
            <a:r>
              <a:rPr lang="en-US" altLang="zh-CN" sz="2000" dirty="0" smtClean="0">
                <a:solidFill>
                  <a:schemeClr val="bg1"/>
                </a:solidFill>
                <a:latin typeface="+mj-lt"/>
                <a:cs typeface="Microsoft YaHei UI" pitchFamily="18" charset="0"/>
              </a:rPr>
              <a:t>2.1</a:t>
            </a:r>
            <a:endParaRPr lang="zh-CN" altLang="en-US" sz="2000" dirty="0">
              <a:solidFill>
                <a:schemeClr val="bg1"/>
              </a:solidFill>
              <a:latin typeface="+mj-lt"/>
              <a:cs typeface="Microsoft YaHei UI" pitchFamily="18" charset="0"/>
            </a:endParaRPr>
          </a:p>
        </p:txBody>
      </p:sp>
      <p:sp>
        <p:nvSpPr>
          <p:cNvPr id="24" name="TextBox 1"/>
          <p:cNvSpPr txBox="1"/>
          <p:nvPr/>
        </p:nvSpPr>
        <p:spPr>
          <a:xfrm>
            <a:off x="6048109" y="2438630"/>
            <a:ext cx="355867" cy="369267"/>
          </a:xfrm>
          <a:prstGeom prst="rect">
            <a:avLst/>
          </a:prstGeom>
          <a:noFill/>
        </p:spPr>
        <p:txBody>
          <a:bodyPr wrap="none" lIns="0" tIns="0" rIns="0" bIns="60981" rtlCol="0">
            <a:spAutoFit/>
          </a:bodyPr>
          <a:lstStyle/>
          <a:p>
            <a:pPr>
              <a:lnSpc>
                <a:spcPts val="2401"/>
              </a:lnSpc>
            </a:pPr>
            <a:r>
              <a:rPr lang="en-US" altLang="zh-CN" sz="2000" dirty="0" smtClean="0">
                <a:solidFill>
                  <a:srgbClr val="4197DF"/>
                </a:solidFill>
                <a:latin typeface="+mj-lt"/>
                <a:cs typeface="Microsoft YaHei UI" pitchFamily="18" charset="0"/>
              </a:rPr>
              <a:t>2.2</a:t>
            </a:r>
            <a:endParaRPr lang="en-US" altLang="zh-CN" sz="2000" dirty="0">
              <a:solidFill>
                <a:srgbClr val="4197DF"/>
              </a:solidFill>
              <a:latin typeface="+mj-lt"/>
              <a:cs typeface="Microsoft YaHei UI" pitchFamily="18" charset="0"/>
            </a:endParaRPr>
          </a:p>
        </p:txBody>
      </p:sp>
      <p:sp>
        <p:nvSpPr>
          <p:cNvPr id="46" name="TextBox 1"/>
          <p:cNvSpPr txBox="1"/>
          <p:nvPr/>
        </p:nvSpPr>
        <p:spPr>
          <a:xfrm>
            <a:off x="545295" y="2704076"/>
            <a:ext cx="1846659" cy="946215"/>
          </a:xfrm>
          <a:prstGeom prst="rect">
            <a:avLst/>
          </a:prstGeom>
          <a:noFill/>
        </p:spPr>
        <p:txBody>
          <a:bodyPr wrap="none" lIns="0" tIns="0" rIns="0" bIns="60981" rtlCol="0">
            <a:spAutoFit/>
          </a:bodyPr>
          <a:lstStyle/>
          <a:p>
            <a:pPr>
              <a:lnSpc>
                <a:spcPts val="6936"/>
              </a:lnSpc>
            </a:pPr>
            <a:r>
              <a:rPr lang="zh-CN" altLang="en-US" sz="3600" dirty="0" smtClean="0">
                <a:solidFill>
                  <a:srgbClr val="4197DF"/>
                </a:solidFill>
                <a:latin typeface="+mn-ea"/>
                <a:ea typeface="+mn-ea"/>
                <a:cs typeface="Microsoft YaHei UI" pitchFamily="18" charset="0"/>
              </a:rPr>
              <a:t>内容导航</a:t>
            </a:r>
            <a:endParaRPr lang="en-US" altLang="zh-CN" sz="3600" dirty="0">
              <a:solidFill>
                <a:srgbClr val="4197DF"/>
              </a:solidFill>
              <a:latin typeface="+mn-ea"/>
              <a:ea typeface="+mn-ea"/>
              <a:cs typeface="Microsoft YaHei UI" pitchFamily="18" charset="0"/>
            </a:endParaRPr>
          </a:p>
        </p:txBody>
      </p:sp>
      <p:sp>
        <p:nvSpPr>
          <p:cNvPr id="57" name="TextBox 1"/>
          <p:cNvSpPr txBox="1"/>
          <p:nvPr/>
        </p:nvSpPr>
        <p:spPr>
          <a:xfrm>
            <a:off x="545294" y="3517824"/>
            <a:ext cx="1846659" cy="272533"/>
          </a:xfrm>
          <a:prstGeom prst="rect">
            <a:avLst/>
          </a:prstGeom>
          <a:noFill/>
        </p:spPr>
        <p:txBody>
          <a:bodyPr wrap="square" lIns="0" tIns="0" rIns="0" bIns="60981" rtlCol="0">
            <a:spAutoFit/>
          </a:bodyPr>
          <a:lstStyle/>
          <a:p>
            <a:pPr algn="dist">
              <a:lnSpc>
                <a:spcPts val="1601"/>
              </a:lnSpc>
            </a:pPr>
            <a:r>
              <a:rPr lang="en-US" altLang="zh-CN" sz="1900" dirty="0">
                <a:solidFill>
                  <a:srgbClr val="4197DF"/>
                </a:solidFill>
                <a:latin typeface="Times New Roman" pitchFamily="18" charset="0"/>
                <a:cs typeface="Times New Roman" pitchFamily="18" charset="0"/>
              </a:rPr>
              <a:t>CONTENTS</a:t>
            </a:r>
          </a:p>
        </p:txBody>
      </p:sp>
      <p:sp>
        <p:nvSpPr>
          <p:cNvPr id="59" name="矩形 58"/>
          <p:cNvSpPr/>
          <p:nvPr/>
        </p:nvSpPr>
        <p:spPr>
          <a:xfrm>
            <a:off x="518434" y="2201339"/>
            <a:ext cx="1873520" cy="702493"/>
          </a:xfrm>
          <a:prstGeom prst="rect">
            <a:avLst/>
          </a:prstGeom>
          <a:solidFill>
            <a:srgbClr val="1A8A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2" name="直接连接符 61"/>
          <p:cNvCxnSpPr/>
          <p:nvPr/>
        </p:nvCxnSpPr>
        <p:spPr>
          <a:xfrm>
            <a:off x="536576" y="76976"/>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a:off x="536576" y="248386"/>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4" name="直接连接符 63"/>
          <p:cNvCxnSpPr/>
          <p:nvPr/>
        </p:nvCxnSpPr>
        <p:spPr>
          <a:xfrm>
            <a:off x="536576" y="405513"/>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a:off x="536576" y="576923"/>
            <a:ext cx="185537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a:xfrm>
            <a:off x="536576" y="719764"/>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a:off x="536576" y="891175"/>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a:off x="536576" y="1048301"/>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a:off x="536576" y="1219712"/>
            <a:ext cx="185537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a:off x="536576" y="1404046"/>
            <a:ext cx="185537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a:off x="536576" y="1546887"/>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a:off x="536576" y="1718297"/>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536576" y="1875424"/>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nvCxnSpPr>
        <p:spPr>
          <a:xfrm>
            <a:off x="536576" y="2046834"/>
            <a:ext cx="1855377"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3" name="等腰三角形 32"/>
          <p:cNvSpPr/>
          <p:nvPr/>
        </p:nvSpPr>
        <p:spPr>
          <a:xfrm>
            <a:off x="2000250" y="6252847"/>
            <a:ext cx="381000" cy="513182"/>
          </a:xfrm>
          <a:prstGeom prst="triangle">
            <a:avLst/>
          </a:prstGeom>
          <a:solidFill>
            <a:srgbClr val="1A8A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等腰三角形 33"/>
          <p:cNvSpPr/>
          <p:nvPr/>
        </p:nvSpPr>
        <p:spPr>
          <a:xfrm>
            <a:off x="2381251" y="5839091"/>
            <a:ext cx="674915" cy="1013015"/>
          </a:xfrm>
          <a:prstGeom prst="triangl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等腰三角形 34"/>
          <p:cNvSpPr/>
          <p:nvPr/>
        </p:nvSpPr>
        <p:spPr>
          <a:xfrm>
            <a:off x="3146878" y="6328235"/>
            <a:ext cx="381000" cy="513182"/>
          </a:xfrm>
          <a:prstGeom prst="triangle">
            <a:avLst/>
          </a:prstGeom>
          <a:solidFill>
            <a:srgbClr val="1A8A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等腰三角形 35"/>
          <p:cNvSpPr/>
          <p:nvPr/>
        </p:nvSpPr>
        <p:spPr>
          <a:xfrm>
            <a:off x="95250" y="5620421"/>
            <a:ext cx="1066800" cy="1231686"/>
          </a:xfrm>
          <a:prstGeom prst="triangl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等腰三角形 36"/>
          <p:cNvSpPr/>
          <p:nvPr/>
        </p:nvSpPr>
        <p:spPr>
          <a:xfrm>
            <a:off x="876300" y="6252847"/>
            <a:ext cx="381000" cy="513182"/>
          </a:xfrm>
          <a:prstGeom prst="triangl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TextBox 1"/>
          <p:cNvSpPr txBox="1"/>
          <p:nvPr/>
        </p:nvSpPr>
        <p:spPr>
          <a:xfrm>
            <a:off x="7013576" y="4724101"/>
            <a:ext cx="1461939" cy="350886"/>
          </a:xfrm>
          <a:prstGeom prst="rect">
            <a:avLst/>
          </a:prstGeom>
          <a:noFill/>
        </p:spPr>
        <p:txBody>
          <a:bodyPr wrap="none" lIns="0" tIns="0" rIns="0" bIns="60981" rtlCol="0">
            <a:spAutoFit/>
          </a:bodyPr>
          <a:lstStyle>
            <a:defPPr>
              <a:defRPr lang="zh-CN"/>
            </a:defPPr>
            <a:lvl1pPr>
              <a:lnSpc>
                <a:spcPts val="2401"/>
              </a:lnSpc>
              <a:defRPr sz="1900">
                <a:solidFill>
                  <a:srgbClr val="656D8D"/>
                </a:solidFill>
                <a:latin typeface="+mn-ea"/>
                <a:ea typeface="+mn-ea"/>
                <a:cs typeface="Microsoft YaHei UI" pitchFamily="18" charset="0"/>
              </a:defRPr>
            </a:lvl1pPr>
          </a:lstStyle>
          <a:p>
            <a:r>
              <a:rPr lang="zh-CN" altLang="en-US" dirty="0"/>
              <a:t>数字传输系统</a:t>
            </a:r>
          </a:p>
        </p:txBody>
      </p:sp>
      <p:sp>
        <p:nvSpPr>
          <p:cNvPr id="39" name="TextBox 1"/>
          <p:cNvSpPr txBox="1"/>
          <p:nvPr/>
        </p:nvSpPr>
        <p:spPr>
          <a:xfrm>
            <a:off x="7013575" y="5529764"/>
            <a:ext cx="1705595" cy="350886"/>
          </a:xfrm>
          <a:prstGeom prst="rect">
            <a:avLst/>
          </a:prstGeom>
          <a:noFill/>
        </p:spPr>
        <p:txBody>
          <a:bodyPr wrap="none" lIns="0" tIns="0" rIns="0" bIns="60981" rtlCol="0">
            <a:spAutoFit/>
          </a:bodyPr>
          <a:lstStyle>
            <a:defPPr>
              <a:defRPr lang="zh-CN"/>
            </a:defPPr>
            <a:lvl1pPr>
              <a:lnSpc>
                <a:spcPts val="2401"/>
              </a:lnSpc>
              <a:defRPr sz="1900">
                <a:solidFill>
                  <a:srgbClr val="656D8D"/>
                </a:solidFill>
                <a:latin typeface="+mn-ea"/>
                <a:ea typeface="+mn-ea"/>
                <a:cs typeface="Microsoft YaHei UI" pitchFamily="18" charset="0"/>
              </a:defRPr>
            </a:lvl1pPr>
          </a:lstStyle>
          <a:p>
            <a:r>
              <a:rPr lang="zh-CN" altLang="en-US" dirty="0"/>
              <a:t>互联网接入技术</a:t>
            </a:r>
          </a:p>
        </p:txBody>
      </p:sp>
      <p:sp>
        <p:nvSpPr>
          <p:cNvPr id="40" name="Freeform 3"/>
          <p:cNvSpPr/>
          <p:nvPr/>
        </p:nvSpPr>
        <p:spPr>
          <a:xfrm>
            <a:off x="6632575" y="4825677"/>
            <a:ext cx="142314" cy="142239"/>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41" name="Freeform 3"/>
          <p:cNvSpPr/>
          <p:nvPr/>
        </p:nvSpPr>
        <p:spPr>
          <a:xfrm>
            <a:off x="6632575" y="5597626"/>
            <a:ext cx="142314" cy="142239"/>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42" name="TextBox 1"/>
          <p:cNvSpPr txBox="1"/>
          <p:nvPr/>
        </p:nvSpPr>
        <p:spPr>
          <a:xfrm>
            <a:off x="6048109" y="3149665"/>
            <a:ext cx="355867" cy="369267"/>
          </a:xfrm>
          <a:prstGeom prst="rect">
            <a:avLst/>
          </a:prstGeom>
          <a:noFill/>
        </p:spPr>
        <p:txBody>
          <a:bodyPr wrap="none" lIns="0" tIns="0" rIns="0" bIns="60981" rtlCol="0">
            <a:spAutoFit/>
          </a:bodyPr>
          <a:lstStyle/>
          <a:p>
            <a:pPr>
              <a:lnSpc>
                <a:spcPts val="2401"/>
              </a:lnSpc>
            </a:pPr>
            <a:r>
              <a:rPr lang="en-US" altLang="zh-CN" sz="2000" dirty="0" smtClean="0">
                <a:solidFill>
                  <a:srgbClr val="4197DF"/>
                </a:solidFill>
                <a:latin typeface="+mj-lt"/>
                <a:cs typeface="Microsoft YaHei UI" pitchFamily="18" charset="0"/>
              </a:rPr>
              <a:t>2.3</a:t>
            </a:r>
            <a:endParaRPr lang="en-US" altLang="zh-CN" sz="2000" dirty="0">
              <a:solidFill>
                <a:srgbClr val="4197DF"/>
              </a:solidFill>
              <a:latin typeface="+mj-lt"/>
              <a:cs typeface="Microsoft YaHei UI" pitchFamily="18" charset="0"/>
            </a:endParaRPr>
          </a:p>
        </p:txBody>
      </p:sp>
      <p:sp>
        <p:nvSpPr>
          <p:cNvPr id="43" name="TextBox 1"/>
          <p:cNvSpPr txBox="1"/>
          <p:nvPr/>
        </p:nvSpPr>
        <p:spPr>
          <a:xfrm>
            <a:off x="6048109" y="3936883"/>
            <a:ext cx="355867" cy="369267"/>
          </a:xfrm>
          <a:prstGeom prst="rect">
            <a:avLst/>
          </a:prstGeom>
          <a:noFill/>
        </p:spPr>
        <p:txBody>
          <a:bodyPr wrap="none" lIns="0" tIns="0" rIns="0" bIns="60981" rtlCol="0">
            <a:spAutoFit/>
          </a:bodyPr>
          <a:lstStyle/>
          <a:p>
            <a:pPr>
              <a:lnSpc>
                <a:spcPts val="2401"/>
              </a:lnSpc>
            </a:pPr>
            <a:r>
              <a:rPr lang="en-US" altLang="zh-CN" sz="2000" dirty="0" smtClean="0">
                <a:solidFill>
                  <a:srgbClr val="4197DF"/>
                </a:solidFill>
                <a:latin typeface="+mj-lt"/>
                <a:cs typeface="Microsoft YaHei UI" pitchFamily="18" charset="0"/>
              </a:rPr>
              <a:t>2.4</a:t>
            </a:r>
            <a:endParaRPr lang="en-US" altLang="zh-CN" sz="2000" dirty="0">
              <a:solidFill>
                <a:srgbClr val="4197DF"/>
              </a:solidFill>
              <a:latin typeface="+mj-lt"/>
              <a:cs typeface="Microsoft YaHei UI" pitchFamily="18" charset="0"/>
            </a:endParaRPr>
          </a:p>
        </p:txBody>
      </p:sp>
      <p:sp>
        <p:nvSpPr>
          <p:cNvPr id="44" name="TextBox 1"/>
          <p:cNvSpPr txBox="1"/>
          <p:nvPr/>
        </p:nvSpPr>
        <p:spPr>
          <a:xfrm>
            <a:off x="6048109" y="4736798"/>
            <a:ext cx="355867" cy="369267"/>
          </a:xfrm>
          <a:prstGeom prst="rect">
            <a:avLst/>
          </a:prstGeom>
          <a:noFill/>
        </p:spPr>
        <p:txBody>
          <a:bodyPr wrap="none" lIns="0" tIns="0" rIns="0" bIns="60981" rtlCol="0">
            <a:spAutoFit/>
          </a:bodyPr>
          <a:lstStyle/>
          <a:p>
            <a:pPr>
              <a:lnSpc>
                <a:spcPts val="2401"/>
              </a:lnSpc>
            </a:pPr>
            <a:r>
              <a:rPr lang="en-US" altLang="zh-CN" sz="2000" dirty="0" smtClean="0">
                <a:solidFill>
                  <a:srgbClr val="4197DF"/>
                </a:solidFill>
                <a:latin typeface="+mj-lt"/>
                <a:cs typeface="Microsoft YaHei UI" pitchFamily="18" charset="0"/>
              </a:rPr>
              <a:t>2.5</a:t>
            </a:r>
            <a:endParaRPr lang="en-US" altLang="zh-CN" sz="2000" dirty="0">
              <a:solidFill>
                <a:srgbClr val="4197DF"/>
              </a:solidFill>
              <a:latin typeface="+mj-lt"/>
              <a:cs typeface="Microsoft YaHei UI" pitchFamily="18" charset="0"/>
            </a:endParaRPr>
          </a:p>
        </p:txBody>
      </p:sp>
      <p:sp>
        <p:nvSpPr>
          <p:cNvPr id="45" name="TextBox 1"/>
          <p:cNvSpPr txBox="1"/>
          <p:nvPr/>
        </p:nvSpPr>
        <p:spPr>
          <a:xfrm>
            <a:off x="6048109" y="5517067"/>
            <a:ext cx="355867" cy="369267"/>
          </a:xfrm>
          <a:prstGeom prst="rect">
            <a:avLst/>
          </a:prstGeom>
          <a:noFill/>
        </p:spPr>
        <p:txBody>
          <a:bodyPr wrap="none" lIns="0" tIns="0" rIns="0" bIns="60981" rtlCol="0">
            <a:spAutoFit/>
          </a:bodyPr>
          <a:lstStyle/>
          <a:p>
            <a:pPr>
              <a:lnSpc>
                <a:spcPts val="2401"/>
              </a:lnSpc>
            </a:pPr>
            <a:r>
              <a:rPr lang="en-US" altLang="zh-CN" sz="2000" dirty="0" smtClean="0">
                <a:solidFill>
                  <a:srgbClr val="4197DF"/>
                </a:solidFill>
                <a:latin typeface="+mj-lt"/>
                <a:cs typeface="Microsoft YaHei UI" pitchFamily="18" charset="0"/>
              </a:rPr>
              <a:t>2.6</a:t>
            </a:r>
            <a:endParaRPr lang="en-US" altLang="zh-CN" sz="2000" dirty="0">
              <a:solidFill>
                <a:srgbClr val="4197DF"/>
              </a:solidFill>
              <a:latin typeface="+mj-lt"/>
              <a:cs typeface="Microsoft YaHei UI" pitchFamily="18" charset="0"/>
            </a:endParaRPr>
          </a:p>
        </p:txBody>
      </p:sp>
    </p:spTree>
    <p:extLst>
      <p:ext uri="{BB962C8B-B14F-4D97-AF65-F5344CB8AC3E}">
        <p14:creationId xmlns:p14="http://schemas.microsoft.com/office/powerpoint/2010/main" val="4085348355"/>
      </p:ext>
    </p:extLst>
  </p:cSld>
  <p:clrMapOvr>
    <a:masterClrMapping/>
  </p:clrMapOvr>
  <p:transition spd="slow">
    <p:push dir="u"/>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Freeform 3"/>
          <p:cNvSpPr/>
          <p:nvPr/>
        </p:nvSpPr>
        <p:spPr>
          <a:xfrm>
            <a:off x="4422776" y="967514"/>
            <a:ext cx="6629399" cy="5204050"/>
          </a:xfrm>
          <a:custGeom>
            <a:avLst/>
            <a:gdLst>
              <a:gd name="connsiteX0" fmla="*/ 0 w 7560564"/>
              <a:gd name="connsiteY0" fmla="*/ 282448 h 3275076"/>
              <a:gd name="connsiteX1" fmla="*/ 282473 w 7560564"/>
              <a:gd name="connsiteY1" fmla="*/ 0 h 3275076"/>
              <a:gd name="connsiteX2" fmla="*/ 7278116 w 7560564"/>
              <a:gd name="connsiteY2" fmla="*/ 0 h 3275076"/>
              <a:gd name="connsiteX3" fmla="*/ 7560563 w 7560564"/>
              <a:gd name="connsiteY3" fmla="*/ 282448 h 3275076"/>
              <a:gd name="connsiteX4" fmla="*/ 7560563 w 7560564"/>
              <a:gd name="connsiteY4" fmla="*/ 2992602 h 3275076"/>
              <a:gd name="connsiteX5" fmla="*/ 7278116 w 7560564"/>
              <a:gd name="connsiteY5" fmla="*/ 3275075 h 3275076"/>
              <a:gd name="connsiteX6" fmla="*/ 282473 w 7560564"/>
              <a:gd name="connsiteY6" fmla="*/ 3275075 h 3275076"/>
              <a:gd name="connsiteX7" fmla="*/ 0 w 7560564"/>
              <a:gd name="connsiteY7" fmla="*/ 2992602 h 3275076"/>
              <a:gd name="connsiteX8" fmla="*/ 0 w 7560564"/>
              <a:gd name="connsiteY8" fmla="*/ 282448 h 3275076"/>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Lst>
            <a:rect l="l" t="t" r="r" b="b"/>
            <a:pathLst>
              <a:path w="7560564" h="3275076">
                <a:moveTo>
                  <a:pt x="0" y="282448"/>
                </a:moveTo>
                <a:cubicBezTo>
                  <a:pt x="0" y="126492"/>
                  <a:pt x="126466" y="0"/>
                  <a:pt x="282473" y="0"/>
                </a:cubicBezTo>
                <a:lnTo>
                  <a:pt x="7278116" y="0"/>
                </a:lnTo>
                <a:cubicBezTo>
                  <a:pt x="7434071" y="0"/>
                  <a:pt x="7560563" y="126492"/>
                  <a:pt x="7560563" y="282448"/>
                </a:cubicBezTo>
                <a:lnTo>
                  <a:pt x="7560563" y="2992602"/>
                </a:lnTo>
                <a:cubicBezTo>
                  <a:pt x="7560563" y="3148609"/>
                  <a:pt x="7434071" y="3275075"/>
                  <a:pt x="7278116" y="3275075"/>
                </a:cubicBezTo>
                <a:lnTo>
                  <a:pt x="282473" y="3275075"/>
                </a:lnTo>
                <a:cubicBezTo>
                  <a:pt x="126466" y="3275075"/>
                  <a:pt x="0" y="3148609"/>
                  <a:pt x="0" y="2992602"/>
                </a:cubicBezTo>
                <a:lnTo>
                  <a:pt x="0" y="282448"/>
                </a:lnTo>
              </a:path>
            </a:pathLst>
          </a:custGeom>
          <a:solidFill>
            <a:srgbClr val="FFFFFF">
              <a:alpha val="100000"/>
            </a:srgbClr>
          </a:solidFill>
          <a:ln w="12700">
            <a:solidFill>
              <a:srgbClr val="000000">
                <a:alpha val="0"/>
              </a:srgbClr>
            </a:solid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5757542" y="3068527"/>
            <a:ext cx="4419600" cy="482812"/>
          </a:xfrm>
          <a:prstGeom prst="rect">
            <a:avLst/>
          </a:prstGeom>
          <a:solidFill>
            <a:srgbClr val="92D05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TextBox 1"/>
          <p:cNvSpPr txBox="1"/>
          <p:nvPr/>
        </p:nvSpPr>
        <p:spPr>
          <a:xfrm>
            <a:off x="7013575" y="2438630"/>
            <a:ext cx="2192908" cy="350438"/>
          </a:xfrm>
          <a:prstGeom prst="rect">
            <a:avLst/>
          </a:prstGeom>
          <a:noFill/>
        </p:spPr>
        <p:txBody>
          <a:bodyPr wrap="none" lIns="0" tIns="0" rIns="0" bIns="60981" rtlCol="0">
            <a:spAutoFit/>
          </a:bodyPr>
          <a:lstStyle>
            <a:defPPr>
              <a:defRPr lang="zh-CN"/>
            </a:defPPr>
            <a:lvl1pPr>
              <a:lnSpc>
                <a:spcPts val="2401"/>
              </a:lnSpc>
              <a:defRPr sz="1900">
                <a:solidFill>
                  <a:srgbClr val="656D8D"/>
                </a:solidFill>
                <a:latin typeface="+mn-ea"/>
                <a:ea typeface="+mn-ea"/>
                <a:cs typeface="Microsoft YaHei UI" pitchFamily="18" charset="0"/>
              </a:defRPr>
            </a:lvl1pPr>
          </a:lstStyle>
          <a:p>
            <a:r>
              <a:rPr lang="zh-CN" altLang="en-US" dirty="0"/>
              <a:t>数据通信的基础知识</a:t>
            </a:r>
          </a:p>
        </p:txBody>
      </p:sp>
      <p:sp>
        <p:nvSpPr>
          <p:cNvPr id="18" name="TextBox 1"/>
          <p:cNvSpPr txBox="1"/>
          <p:nvPr/>
        </p:nvSpPr>
        <p:spPr>
          <a:xfrm>
            <a:off x="7013575" y="1646541"/>
            <a:ext cx="1949252" cy="350886"/>
          </a:xfrm>
          <a:prstGeom prst="rect">
            <a:avLst/>
          </a:prstGeom>
          <a:noFill/>
        </p:spPr>
        <p:txBody>
          <a:bodyPr wrap="none" lIns="0" tIns="0" rIns="0" bIns="60981" rtlCol="0">
            <a:spAutoFit/>
          </a:bodyPr>
          <a:lstStyle>
            <a:defPPr>
              <a:defRPr lang="zh-CN"/>
            </a:defPPr>
            <a:lvl1pPr>
              <a:lnSpc>
                <a:spcPts val="2401"/>
              </a:lnSpc>
              <a:defRPr sz="1900">
                <a:solidFill>
                  <a:srgbClr val="656D8D"/>
                </a:solidFill>
                <a:latin typeface="+mn-ea"/>
                <a:ea typeface="+mn-ea"/>
                <a:cs typeface="Microsoft YaHei UI" pitchFamily="18" charset="0"/>
              </a:defRPr>
            </a:lvl1pPr>
          </a:lstStyle>
          <a:p>
            <a:r>
              <a:rPr lang="zh-CN" altLang="en-US" dirty="0"/>
              <a:t>物理层的基本概念</a:t>
            </a:r>
          </a:p>
        </p:txBody>
      </p:sp>
      <p:sp>
        <p:nvSpPr>
          <p:cNvPr id="47" name="TextBox 1"/>
          <p:cNvSpPr txBox="1"/>
          <p:nvPr/>
        </p:nvSpPr>
        <p:spPr>
          <a:xfrm>
            <a:off x="7013575" y="3200453"/>
            <a:ext cx="2436564" cy="350886"/>
          </a:xfrm>
          <a:prstGeom prst="rect">
            <a:avLst/>
          </a:prstGeom>
          <a:noFill/>
        </p:spPr>
        <p:txBody>
          <a:bodyPr wrap="none" lIns="0" tIns="0" rIns="0" bIns="60981" rtlCol="0">
            <a:spAutoFit/>
          </a:bodyPr>
          <a:lstStyle>
            <a:defPPr>
              <a:defRPr lang="zh-CN"/>
            </a:defPPr>
            <a:lvl1pPr>
              <a:lnSpc>
                <a:spcPts val="2401"/>
              </a:lnSpc>
              <a:defRPr sz="1900">
                <a:solidFill>
                  <a:srgbClr val="656D8D"/>
                </a:solidFill>
                <a:latin typeface="+mn-ea"/>
                <a:ea typeface="+mn-ea"/>
                <a:cs typeface="Microsoft YaHei UI" pitchFamily="18" charset="0"/>
              </a:defRPr>
            </a:lvl1pPr>
          </a:lstStyle>
          <a:p>
            <a:r>
              <a:rPr lang="zh-CN" altLang="en-US" dirty="0">
                <a:solidFill>
                  <a:schemeClr val="bg1"/>
                </a:solidFill>
              </a:rPr>
              <a:t>物理层下面的传输媒体</a:t>
            </a:r>
          </a:p>
        </p:txBody>
      </p:sp>
      <p:sp>
        <p:nvSpPr>
          <p:cNvPr id="48" name="TextBox 1"/>
          <p:cNvSpPr txBox="1"/>
          <p:nvPr/>
        </p:nvSpPr>
        <p:spPr>
          <a:xfrm>
            <a:off x="7013576" y="3962277"/>
            <a:ext cx="1461939" cy="350886"/>
          </a:xfrm>
          <a:prstGeom prst="rect">
            <a:avLst/>
          </a:prstGeom>
          <a:noFill/>
        </p:spPr>
        <p:txBody>
          <a:bodyPr wrap="none" lIns="0" tIns="0" rIns="0" bIns="60981" rtlCol="0">
            <a:spAutoFit/>
          </a:bodyPr>
          <a:lstStyle>
            <a:defPPr>
              <a:defRPr lang="zh-CN"/>
            </a:defPPr>
            <a:lvl1pPr>
              <a:lnSpc>
                <a:spcPts val="2401"/>
              </a:lnSpc>
              <a:defRPr sz="1900">
                <a:solidFill>
                  <a:srgbClr val="656D8D"/>
                </a:solidFill>
                <a:latin typeface="+mn-ea"/>
                <a:ea typeface="+mn-ea"/>
                <a:cs typeface="Microsoft YaHei UI" pitchFamily="18" charset="0"/>
              </a:defRPr>
            </a:lvl1pPr>
          </a:lstStyle>
          <a:p>
            <a:r>
              <a:rPr lang="zh-CN" altLang="en-US" dirty="0"/>
              <a:t>信道复用技术</a:t>
            </a:r>
          </a:p>
        </p:txBody>
      </p:sp>
      <p:sp>
        <p:nvSpPr>
          <p:cNvPr id="51" name="Freeform 3"/>
          <p:cNvSpPr/>
          <p:nvPr/>
        </p:nvSpPr>
        <p:spPr>
          <a:xfrm>
            <a:off x="6695261" y="1219712"/>
            <a:ext cx="48816" cy="4835782"/>
          </a:xfrm>
          <a:custGeom>
            <a:avLst/>
            <a:gdLst>
              <a:gd name="connsiteX0" fmla="*/ 6350 w 21844"/>
              <a:gd name="connsiteY0" fmla="*/ 6350 h 879855"/>
              <a:gd name="connsiteX1" fmla="*/ 6350 w 21844"/>
              <a:gd name="connsiteY1" fmla="*/ 873506 h 879855"/>
            </a:gdLst>
            <a:ahLst/>
            <a:cxnLst>
              <a:cxn ang="0">
                <a:pos x="connsiteX0" y="connsiteY0"/>
              </a:cxn>
              <a:cxn ang="1">
                <a:pos x="connsiteX1" y="connsiteY1"/>
              </a:cxn>
            </a:cxnLst>
            <a:rect l="l" t="t" r="r" b="b"/>
            <a:pathLst>
              <a:path w="21844" h="879855">
                <a:moveTo>
                  <a:pt x="6350" y="6350"/>
                </a:moveTo>
                <a:lnTo>
                  <a:pt x="6350" y="873506"/>
                </a:lnTo>
              </a:path>
            </a:pathLst>
          </a:custGeom>
          <a:ln w="12700">
            <a:solidFill>
              <a:srgbClr val="A4B3D8"/>
            </a:solidFill>
            <a:prstDash val="solid"/>
          </a:ln>
        </p:spPr>
        <p:style>
          <a:lnRef idx="1">
            <a:schemeClr val="accent1"/>
          </a:lnRef>
          <a:fillRef idx="0">
            <a:schemeClr val="accent1"/>
          </a:fillRef>
          <a:effectRef idx="0">
            <a:schemeClr val="accent1"/>
          </a:effectRef>
          <a:fontRef idx="minor">
            <a:schemeClr val="tx1"/>
          </a:fontRef>
        </p:style>
        <p:txBody>
          <a:bodyPr lIns="121963" tIns="60981" rIns="121963" bIns="60981" rtlCol="0" anchor="ctr"/>
          <a:lstStyle/>
          <a:p>
            <a:pPr algn="ctr"/>
            <a:endParaRPr lang="zh-CN" altLang="en-US"/>
          </a:p>
        </p:txBody>
      </p:sp>
      <p:sp>
        <p:nvSpPr>
          <p:cNvPr id="52" name="Freeform 3"/>
          <p:cNvSpPr/>
          <p:nvPr/>
        </p:nvSpPr>
        <p:spPr>
          <a:xfrm>
            <a:off x="6632575" y="1712979"/>
            <a:ext cx="142314" cy="142239"/>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7" name="Freeform 3"/>
          <p:cNvSpPr/>
          <p:nvPr/>
        </p:nvSpPr>
        <p:spPr>
          <a:xfrm>
            <a:off x="6632575" y="2514812"/>
            <a:ext cx="142314" cy="142239"/>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53" name="Freeform 3"/>
          <p:cNvSpPr/>
          <p:nvPr/>
        </p:nvSpPr>
        <p:spPr>
          <a:xfrm>
            <a:off x="6632575" y="3276635"/>
            <a:ext cx="142314" cy="142239"/>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chemeClr val="bg1"/>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54" name="Freeform 3"/>
          <p:cNvSpPr/>
          <p:nvPr/>
        </p:nvSpPr>
        <p:spPr>
          <a:xfrm>
            <a:off x="6632575" y="4048585"/>
            <a:ext cx="142314" cy="142239"/>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16" name="TextBox 1"/>
          <p:cNvSpPr txBox="1"/>
          <p:nvPr/>
        </p:nvSpPr>
        <p:spPr>
          <a:xfrm>
            <a:off x="6048109" y="1626552"/>
            <a:ext cx="355867" cy="369267"/>
          </a:xfrm>
          <a:prstGeom prst="rect">
            <a:avLst/>
          </a:prstGeom>
          <a:noFill/>
        </p:spPr>
        <p:txBody>
          <a:bodyPr wrap="none" lIns="0" tIns="0" rIns="0" bIns="60981" rtlCol="0">
            <a:spAutoFit/>
          </a:bodyPr>
          <a:lstStyle/>
          <a:p>
            <a:pPr>
              <a:lnSpc>
                <a:spcPts val="2401"/>
              </a:lnSpc>
            </a:pPr>
            <a:r>
              <a:rPr lang="en-US" altLang="zh-CN" sz="2000" dirty="0">
                <a:solidFill>
                  <a:srgbClr val="4197DF"/>
                </a:solidFill>
                <a:latin typeface="+mj-lt"/>
                <a:cs typeface="Microsoft YaHei UI" pitchFamily="18" charset="0"/>
              </a:rPr>
              <a:t>2.1</a:t>
            </a:r>
            <a:endParaRPr lang="zh-CN" altLang="en-US" sz="2000" dirty="0">
              <a:solidFill>
                <a:srgbClr val="4197DF"/>
              </a:solidFill>
              <a:latin typeface="+mj-lt"/>
              <a:cs typeface="Microsoft YaHei UI" pitchFamily="18" charset="0"/>
            </a:endParaRPr>
          </a:p>
        </p:txBody>
      </p:sp>
      <p:sp>
        <p:nvSpPr>
          <p:cNvPr id="24" name="TextBox 1"/>
          <p:cNvSpPr txBox="1"/>
          <p:nvPr/>
        </p:nvSpPr>
        <p:spPr>
          <a:xfrm>
            <a:off x="6048109" y="2438630"/>
            <a:ext cx="355867" cy="369267"/>
          </a:xfrm>
          <a:prstGeom prst="rect">
            <a:avLst/>
          </a:prstGeom>
          <a:noFill/>
        </p:spPr>
        <p:txBody>
          <a:bodyPr wrap="none" lIns="0" tIns="0" rIns="0" bIns="60981" rtlCol="0">
            <a:spAutoFit/>
          </a:bodyPr>
          <a:lstStyle>
            <a:defPPr>
              <a:defRPr lang="zh-CN"/>
            </a:defPPr>
            <a:lvl1pPr>
              <a:lnSpc>
                <a:spcPts val="2401"/>
              </a:lnSpc>
              <a:defRPr sz="2000">
                <a:solidFill>
                  <a:srgbClr val="4197DF"/>
                </a:solidFill>
                <a:latin typeface="+mj-lt"/>
                <a:cs typeface="Microsoft YaHei UI" pitchFamily="18" charset="0"/>
              </a:defRPr>
            </a:lvl1pPr>
          </a:lstStyle>
          <a:p>
            <a:r>
              <a:rPr lang="en-US" altLang="zh-CN" dirty="0"/>
              <a:t>2.2</a:t>
            </a:r>
          </a:p>
        </p:txBody>
      </p:sp>
      <p:sp>
        <p:nvSpPr>
          <p:cNvPr id="46" name="TextBox 1"/>
          <p:cNvSpPr txBox="1"/>
          <p:nvPr/>
        </p:nvSpPr>
        <p:spPr>
          <a:xfrm>
            <a:off x="545295" y="2704076"/>
            <a:ext cx="1846659" cy="946215"/>
          </a:xfrm>
          <a:prstGeom prst="rect">
            <a:avLst/>
          </a:prstGeom>
          <a:noFill/>
        </p:spPr>
        <p:txBody>
          <a:bodyPr wrap="none" lIns="0" tIns="0" rIns="0" bIns="60981" rtlCol="0">
            <a:spAutoFit/>
          </a:bodyPr>
          <a:lstStyle/>
          <a:p>
            <a:pPr>
              <a:lnSpc>
                <a:spcPts val="6936"/>
              </a:lnSpc>
            </a:pPr>
            <a:r>
              <a:rPr lang="zh-CN" altLang="en-US" sz="3600" dirty="0" smtClean="0">
                <a:solidFill>
                  <a:srgbClr val="4197DF"/>
                </a:solidFill>
                <a:latin typeface="Microsoft YaHei UI" pitchFamily="18" charset="0"/>
                <a:cs typeface="Microsoft YaHei UI" pitchFamily="18" charset="0"/>
              </a:rPr>
              <a:t>内容导航</a:t>
            </a:r>
            <a:endParaRPr lang="en-US" altLang="zh-CN" sz="3600" dirty="0">
              <a:solidFill>
                <a:srgbClr val="4197DF"/>
              </a:solidFill>
              <a:latin typeface="Microsoft YaHei UI" pitchFamily="18" charset="0"/>
              <a:cs typeface="Microsoft YaHei UI" pitchFamily="18" charset="0"/>
            </a:endParaRPr>
          </a:p>
        </p:txBody>
      </p:sp>
      <p:sp>
        <p:nvSpPr>
          <p:cNvPr id="57" name="TextBox 1"/>
          <p:cNvSpPr txBox="1"/>
          <p:nvPr/>
        </p:nvSpPr>
        <p:spPr>
          <a:xfrm>
            <a:off x="545294" y="3517824"/>
            <a:ext cx="1846659" cy="272533"/>
          </a:xfrm>
          <a:prstGeom prst="rect">
            <a:avLst/>
          </a:prstGeom>
          <a:noFill/>
        </p:spPr>
        <p:txBody>
          <a:bodyPr wrap="square" lIns="0" tIns="0" rIns="0" bIns="60981" rtlCol="0">
            <a:spAutoFit/>
          </a:bodyPr>
          <a:lstStyle/>
          <a:p>
            <a:pPr algn="dist">
              <a:lnSpc>
                <a:spcPts val="1601"/>
              </a:lnSpc>
            </a:pPr>
            <a:r>
              <a:rPr lang="en-US" altLang="zh-CN" sz="1900" dirty="0">
                <a:solidFill>
                  <a:srgbClr val="4197DF"/>
                </a:solidFill>
                <a:latin typeface="Times New Roman" pitchFamily="18" charset="0"/>
                <a:cs typeface="Times New Roman" pitchFamily="18" charset="0"/>
              </a:rPr>
              <a:t>CONTENTS</a:t>
            </a:r>
          </a:p>
        </p:txBody>
      </p:sp>
      <p:sp>
        <p:nvSpPr>
          <p:cNvPr id="59" name="矩形 58"/>
          <p:cNvSpPr/>
          <p:nvPr/>
        </p:nvSpPr>
        <p:spPr>
          <a:xfrm>
            <a:off x="518434" y="2201339"/>
            <a:ext cx="1873520" cy="702493"/>
          </a:xfrm>
          <a:prstGeom prst="rect">
            <a:avLst/>
          </a:prstGeom>
          <a:solidFill>
            <a:srgbClr val="1A8A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2" name="直接连接符 61"/>
          <p:cNvCxnSpPr/>
          <p:nvPr/>
        </p:nvCxnSpPr>
        <p:spPr>
          <a:xfrm>
            <a:off x="536576" y="76976"/>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a:off x="536576" y="248386"/>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4" name="直接连接符 63"/>
          <p:cNvCxnSpPr/>
          <p:nvPr/>
        </p:nvCxnSpPr>
        <p:spPr>
          <a:xfrm>
            <a:off x="536576" y="405513"/>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a:off x="536576" y="576923"/>
            <a:ext cx="185537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a:xfrm>
            <a:off x="536576" y="719764"/>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a:off x="536576" y="891175"/>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a:off x="536576" y="1048301"/>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a:off x="536576" y="1219712"/>
            <a:ext cx="185537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a:off x="536576" y="1404046"/>
            <a:ext cx="185537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a:off x="536576" y="1546887"/>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a:off x="536576" y="1718297"/>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536576" y="1875424"/>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nvCxnSpPr>
        <p:spPr>
          <a:xfrm>
            <a:off x="536576" y="2046834"/>
            <a:ext cx="1855377"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3" name="等腰三角形 32"/>
          <p:cNvSpPr/>
          <p:nvPr/>
        </p:nvSpPr>
        <p:spPr>
          <a:xfrm>
            <a:off x="2000250" y="6252847"/>
            <a:ext cx="381000" cy="513182"/>
          </a:xfrm>
          <a:prstGeom prst="triangle">
            <a:avLst/>
          </a:prstGeom>
          <a:solidFill>
            <a:srgbClr val="1A8A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等腰三角形 33"/>
          <p:cNvSpPr/>
          <p:nvPr/>
        </p:nvSpPr>
        <p:spPr>
          <a:xfrm>
            <a:off x="2381251" y="5839091"/>
            <a:ext cx="674915" cy="1013015"/>
          </a:xfrm>
          <a:prstGeom prst="triangl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等腰三角形 34"/>
          <p:cNvSpPr/>
          <p:nvPr/>
        </p:nvSpPr>
        <p:spPr>
          <a:xfrm>
            <a:off x="3146878" y="6328235"/>
            <a:ext cx="381000" cy="513182"/>
          </a:xfrm>
          <a:prstGeom prst="triangle">
            <a:avLst/>
          </a:prstGeom>
          <a:solidFill>
            <a:srgbClr val="1A8A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等腰三角形 35"/>
          <p:cNvSpPr/>
          <p:nvPr/>
        </p:nvSpPr>
        <p:spPr>
          <a:xfrm>
            <a:off x="95250" y="5620421"/>
            <a:ext cx="1066800" cy="1231686"/>
          </a:xfrm>
          <a:prstGeom prst="triangl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等腰三角形 36"/>
          <p:cNvSpPr/>
          <p:nvPr/>
        </p:nvSpPr>
        <p:spPr>
          <a:xfrm>
            <a:off x="876300" y="6252847"/>
            <a:ext cx="381000" cy="513182"/>
          </a:xfrm>
          <a:prstGeom prst="triangl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TextBox 1"/>
          <p:cNvSpPr txBox="1"/>
          <p:nvPr/>
        </p:nvSpPr>
        <p:spPr>
          <a:xfrm>
            <a:off x="7013576" y="4724101"/>
            <a:ext cx="1461939" cy="350886"/>
          </a:xfrm>
          <a:prstGeom prst="rect">
            <a:avLst/>
          </a:prstGeom>
          <a:noFill/>
        </p:spPr>
        <p:txBody>
          <a:bodyPr wrap="none" lIns="0" tIns="0" rIns="0" bIns="60981" rtlCol="0">
            <a:spAutoFit/>
          </a:bodyPr>
          <a:lstStyle>
            <a:defPPr>
              <a:defRPr lang="zh-CN"/>
            </a:defPPr>
            <a:lvl1pPr>
              <a:lnSpc>
                <a:spcPts val="2401"/>
              </a:lnSpc>
              <a:defRPr sz="1900">
                <a:solidFill>
                  <a:srgbClr val="656D8D"/>
                </a:solidFill>
                <a:latin typeface="+mn-ea"/>
                <a:ea typeface="+mn-ea"/>
                <a:cs typeface="Microsoft YaHei UI" pitchFamily="18" charset="0"/>
              </a:defRPr>
            </a:lvl1pPr>
          </a:lstStyle>
          <a:p>
            <a:r>
              <a:rPr lang="zh-CN" altLang="en-US" dirty="0"/>
              <a:t>数字传输系统</a:t>
            </a:r>
          </a:p>
        </p:txBody>
      </p:sp>
      <p:sp>
        <p:nvSpPr>
          <p:cNvPr id="39" name="TextBox 1"/>
          <p:cNvSpPr txBox="1"/>
          <p:nvPr/>
        </p:nvSpPr>
        <p:spPr>
          <a:xfrm>
            <a:off x="7013575" y="5529764"/>
            <a:ext cx="1705595" cy="350886"/>
          </a:xfrm>
          <a:prstGeom prst="rect">
            <a:avLst/>
          </a:prstGeom>
          <a:noFill/>
        </p:spPr>
        <p:txBody>
          <a:bodyPr wrap="none" lIns="0" tIns="0" rIns="0" bIns="60981" rtlCol="0">
            <a:spAutoFit/>
          </a:bodyPr>
          <a:lstStyle>
            <a:defPPr>
              <a:defRPr lang="zh-CN"/>
            </a:defPPr>
            <a:lvl1pPr>
              <a:lnSpc>
                <a:spcPts val="2401"/>
              </a:lnSpc>
              <a:defRPr sz="1900">
                <a:solidFill>
                  <a:srgbClr val="656D8D"/>
                </a:solidFill>
                <a:latin typeface="+mn-ea"/>
                <a:ea typeface="+mn-ea"/>
                <a:cs typeface="Microsoft YaHei UI" pitchFamily="18" charset="0"/>
              </a:defRPr>
            </a:lvl1pPr>
          </a:lstStyle>
          <a:p>
            <a:r>
              <a:rPr lang="zh-CN" altLang="en-US" dirty="0"/>
              <a:t>互联网接入技术</a:t>
            </a:r>
          </a:p>
        </p:txBody>
      </p:sp>
      <p:sp>
        <p:nvSpPr>
          <p:cNvPr id="40" name="Freeform 3"/>
          <p:cNvSpPr/>
          <p:nvPr/>
        </p:nvSpPr>
        <p:spPr>
          <a:xfrm>
            <a:off x="6632575" y="4825677"/>
            <a:ext cx="142314" cy="142239"/>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41" name="Freeform 3"/>
          <p:cNvSpPr/>
          <p:nvPr/>
        </p:nvSpPr>
        <p:spPr>
          <a:xfrm>
            <a:off x="6632575" y="5597626"/>
            <a:ext cx="142314" cy="142239"/>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42" name="TextBox 1"/>
          <p:cNvSpPr txBox="1"/>
          <p:nvPr/>
        </p:nvSpPr>
        <p:spPr>
          <a:xfrm>
            <a:off x="6048109" y="3149665"/>
            <a:ext cx="355867" cy="369267"/>
          </a:xfrm>
          <a:prstGeom prst="rect">
            <a:avLst/>
          </a:prstGeom>
          <a:noFill/>
        </p:spPr>
        <p:txBody>
          <a:bodyPr wrap="none" lIns="0" tIns="0" rIns="0" bIns="60981" rtlCol="0">
            <a:spAutoFit/>
          </a:bodyPr>
          <a:lstStyle/>
          <a:p>
            <a:pPr>
              <a:lnSpc>
                <a:spcPts val="2401"/>
              </a:lnSpc>
            </a:pPr>
            <a:r>
              <a:rPr lang="en-US" altLang="zh-CN" sz="2000" dirty="0" smtClean="0">
                <a:solidFill>
                  <a:schemeClr val="bg1"/>
                </a:solidFill>
                <a:latin typeface="+mj-lt"/>
                <a:cs typeface="Microsoft YaHei UI" pitchFamily="18" charset="0"/>
              </a:rPr>
              <a:t>2.3</a:t>
            </a:r>
            <a:endParaRPr lang="en-US" altLang="zh-CN" sz="2000" dirty="0">
              <a:solidFill>
                <a:schemeClr val="bg1"/>
              </a:solidFill>
              <a:latin typeface="+mj-lt"/>
              <a:cs typeface="Microsoft YaHei UI" pitchFamily="18" charset="0"/>
            </a:endParaRPr>
          </a:p>
        </p:txBody>
      </p:sp>
      <p:sp>
        <p:nvSpPr>
          <p:cNvPr id="43" name="TextBox 1"/>
          <p:cNvSpPr txBox="1"/>
          <p:nvPr/>
        </p:nvSpPr>
        <p:spPr>
          <a:xfrm>
            <a:off x="6048109" y="3936883"/>
            <a:ext cx="355867" cy="369267"/>
          </a:xfrm>
          <a:prstGeom prst="rect">
            <a:avLst/>
          </a:prstGeom>
          <a:noFill/>
        </p:spPr>
        <p:txBody>
          <a:bodyPr wrap="none" lIns="0" tIns="0" rIns="0" bIns="60981" rtlCol="0">
            <a:spAutoFit/>
          </a:bodyPr>
          <a:lstStyle/>
          <a:p>
            <a:pPr>
              <a:lnSpc>
                <a:spcPts val="2401"/>
              </a:lnSpc>
            </a:pPr>
            <a:r>
              <a:rPr lang="en-US" altLang="zh-CN" sz="2000" dirty="0" smtClean="0">
                <a:solidFill>
                  <a:srgbClr val="4197DF"/>
                </a:solidFill>
                <a:latin typeface="+mj-lt"/>
                <a:cs typeface="Microsoft YaHei UI" pitchFamily="18" charset="0"/>
              </a:rPr>
              <a:t>2.4</a:t>
            </a:r>
            <a:endParaRPr lang="en-US" altLang="zh-CN" sz="2000" dirty="0">
              <a:solidFill>
                <a:srgbClr val="4197DF"/>
              </a:solidFill>
              <a:latin typeface="+mj-lt"/>
              <a:cs typeface="Microsoft YaHei UI" pitchFamily="18" charset="0"/>
            </a:endParaRPr>
          </a:p>
        </p:txBody>
      </p:sp>
      <p:sp>
        <p:nvSpPr>
          <p:cNvPr id="44" name="TextBox 1"/>
          <p:cNvSpPr txBox="1"/>
          <p:nvPr/>
        </p:nvSpPr>
        <p:spPr>
          <a:xfrm>
            <a:off x="6048109" y="4736798"/>
            <a:ext cx="355867" cy="369267"/>
          </a:xfrm>
          <a:prstGeom prst="rect">
            <a:avLst/>
          </a:prstGeom>
          <a:noFill/>
        </p:spPr>
        <p:txBody>
          <a:bodyPr wrap="none" lIns="0" tIns="0" rIns="0" bIns="60981" rtlCol="0">
            <a:spAutoFit/>
          </a:bodyPr>
          <a:lstStyle/>
          <a:p>
            <a:pPr>
              <a:lnSpc>
                <a:spcPts val="2401"/>
              </a:lnSpc>
            </a:pPr>
            <a:r>
              <a:rPr lang="en-US" altLang="zh-CN" sz="2000" dirty="0" smtClean="0">
                <a:solidFill>
                  <a:srgbClr val="4197DF"/>
                </a:solidFill>
                <a:latin typeface="+mj-lt"/>
                <a:cs typeface="Microsoft YaHei UI" pitchFamily="18" charset="0"/>
              </a:rPr>
              <a:t>2.5</a:t>
            </a:r>
            <a:endParaRPr lang="en-US" altLang="zh-CN" sz="2000" dirty="0">
              <a:solidFill>
                <a:srgbClr val="4197DF"/>
              </a:solidFill>
              <a:latin typeface="+mj-lt"/>
              <a:cs typeface="Microsoft YaHei UI" pitchFamily="18" charset="0"/>
            </a:endParaRPr>
          </a:p>
        </p:txBody>
      </p:sp>
      <p:sp>
        <p:nvSpPr>
          <p:cNvPr id="45" name="TextBox 1"/>
          <p:cNvSpPr txBox="1"/>
          <p:nvPr/>
        </p:nvSpPr>
        <p:spPr>
          <a:xfrm>
            <a:off x="6048109" y="5517067"/>
            <a:ext cx="355867" cy="369267"/>
          </a:xfrm>
          <a:prstGeom prst="rect">
            <a:avLst/>
          </a:prstGeom>
          <a:noFill/>
        </p:spPr>
        <p:txBody>
          <a:bodyPr wrap="none" lIns="0" tIns="0" rIns="0" bIns="60981" rtlCol="0">
            <a:spAutoFit/>
          </a:bodyPr>
          <a:lstStyle/>
          <a:p>
            <a:pPr>
              <a:lnSpc>
                <a:spcPts val="2401"/>
              </a:lnSpc>
            </a:pPr>
            <a:r>
              <a:rPr lang="en-US" altLang="zh-CN" sz="2000" dirty="0" smtClean="0">
                <a:solidFill>
                  <a:srgbClr val="4197DF"/>
                </a:solidFill>
                <a:latin typeface="+mj-lt"/>
                <a:cs typeface="Microsoft YaHei UI" pitchFamily="18" charset="0"/>
              </a:rPr>
              <a:t>2.6</a:t>
            </a:r>
            <a:endParaRPr lang="en-US" altLang="zh-CN" sz="2000" dirty="0">
              <a:solidFill>
                <a:srgbClr val="4197DF"/>
              </a:solidFill>
              <a:latin typeface="+mj-lt"/>
              <a:cs typeface="Microsoft YaHei UI" pitchFamily="18" charset="0"/>
            </a:endParaRPr>
          </a:p>
        </p:txBody>
      </p:sp>
    </p:spTree>
    <p:extLst>
      <p:ext uri="{BB962C8B-B14F-4D97-AF65-F5344CB8AC3E}">
        <p14:creationId xmlns:p14="http://schemas.microsoft.com/office/powerpoint/2010/main" val="3803914094"/>
      </p:ext>
    </p:extLst>
  </p:cSld>
  <p:clrMapOvr>
    <a:masterClrMapping/>
  </p:clrMapOvr>
  <p:transition spd="slow">
    <p:push dir="u"/>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矩形 101"/>
          <p:cNvSpPr/>
          <p:nvPr/>
        </p:nvSpPr>
        <p:spPr>
          <a:xfrm>
            <a:off x="0" y="2034878"/>
            <a:ext cx="12192000" cy="4853285"/>
          </a:xfrm>
          <a:prstGeom prst="rect">
            <a:avLst/>
          </a:prstGeom>
          <a:solidFill>
            <a:schemeClr val="bg1">
              <a:lumMod val="95000"/>
              <a:alpha val="80000"/>
            </a:schemeClr>
          </a:solidFill>
          <a:ln w="127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Arial"/>
              <a:ea typeface="微软雅黑"/>
              <a:cs typeface="+mn-cs"/>
            </a:endParaRPr>
          </a:p>
        </p:txBody>
      </p:sp>
      <p:sp>
        <p:nvSpPr>
          <p:cNvPr id="22531" name="Rectangle 2"/>
          <p:cNvSpPr>
            <a:spLocks noGrp="1" noChangeArrowheads="1"/>
          </p:cNvSpPr>
          <p:nvPr>
            <p:ph type="title"/>
          </p:nvPr>
        </p:nvSpPr>
        <p:spPr/>
        <p:txBody>
          <a:bodyPr/>
          <a:lstStyle/>
          <a:p>
            <a:pPr eaLnBrk="1" hangingPunct="1"/>
            <a:r>
              <a:rPr lang="en-US" altLang="zh-CN" dirty="0" smtClean="0"/>
              <a:t>2.3 </a:t>
            </a:r>
            <a:r>
              <a:rPr lang="zh-CN" altLang="en-US" dirty="0" smtClean="0"/>
              <a:t>物理层下面的传输媒体</a:t>
            </a:r>
          </a:p>
        </p:txBody>
      </p:sp>
      <p:sp>
        <p:nvSpPr>
          <p:cNvPr id="22530" name="页脚占位符 4"/>
          <p:cNvSpPr>
            <a:spLocks noGrp="1"/>
          </p:cNvSpPr>
          <p:nvPr>
            <p:ph type="ftr" sz="quarter" idx="11"/>
          </p:nvPr>
        </p:nvSpPr>
        <p:spPr>
          <a:noFill/>
        </p:spPr>
        <p:txBody>
          <a:bodyPr/>
          <a:lstStyle/>
          <a:p>
            <a:r>
              <a:rPr lang="zh-CN" altLang="en-US" smtClean="0"/>
              <a:t>课件制作人：谢钧 谢希仁</a:t>
            </a:r>
            <a:endParaRPr lang="zh-CN" altLang="en-US"/>
          </a:p>
        </p:txBody>
      </p:sp>
      <p:sp>
        <p:nvSpPr>
          <p:cNvPr id="22532" name="Line 6"/>
          <p:cNvSpPr>
            <a:spLocks noChangeShapeType="1"/>
          </p:cNvSpPr>
          <p:nvPr/>
        </p:nvSpPr>
        <p:spPr bwMode="auto">
          <a:xfrm>
            <a:off x="7810333" y="3452813"/>
            <a:ext cx="3134298" cy="838200"/>
          </a:xfrm>
          <a:prstGeom prst="line">
            <a:avLst/>
          </a:prstGeom>
          <a:noFill/>
          <a:ln w="9525" cap="rnd">
            <a:solidFill>
              <a:schemeClr val="tx1"/>
            </a:solidFill>
            <a:prstDash val="sysDot"/>
            <a:round/>
            <a:headEnd/>
            <a:tailEnd/>
          </a:ln>
        </p:spPr>
        <p:txBody>
          <a:bodyPr wrap="none" anchor="ctr"/>
          <a:lstStyle/>
          <a:p>
            <a:endParaRPr lang="zh-CN" altLang="en-US">
              <a:latin typeface="+mn-lt"/>
              <a:ea typeface="+mn-ea"/>
            </a:endParaRPr>
          </a:p>
        </p:txBody>
      </p:sp>
      <p:sp>
        <p:nvSpPr>
          <p:cNvPr id="22533" name="Rectangle 7"/>
          <p:cNvSpPr>
            <a:spLocks noChangeArrowheads="1"/>
          </p:cNvSpPr>
          <p:nvPr/>
        </p:nvSpPr>
        <p:spPr bwMode="auto">
          <a:xfrm>
            <a:off x="10063639" y="3978276"/>
            <a:ext cx="482851" cy="238125"/>
          </a:xfrm>
          <a:prstGeom prst="rect">
            <a:avLst/>
          </a:prstGeom>
          <a:solidFill>
            <a:schemeClr val="bg1">
              <a:lumMod val="95000"/>
            </a:schemeClr>
          </a:solidFill>
          <a:ln w="9525">
            <a:noFill/>
            <a:miter lim="800000"/>
            <a:headEnd/>
            <a:tailEnd/>
          </a:ln>
        </p:spPr>
        <p:txBody>
          <a:bodyPr wrap="none" anchor="ctr"/>
          <a:lstStyle/>
          <a:p>
            <a:endParaRPr lang="zh-CN" altLang="en-US">
              <a:latin typeface="+mn-lt"/>
              <a:ea typeface="+mn-ea"/>
            </a:endParaRPr>
          </a:p>
        </p:txBody>
      </p:sp>
      <p:sp>
        <p:nvSpPr>
          <p:cNvPr id="22534" name="Line 8"/>
          <p:cNvSpPr>
            <a:spLocks noChangeShapeType="1"/>
          </p:cNvSpPr>
          <p:nvPr/>
        </p:nvSpPr>
        <p:spPr bwMode="auto">
          <a:xfrm flipV="1">
            <a:off x="1556561" y="3452813"/>
            <a:ext cx="1562914" cy="838200"/>
          </a:xfrm>
          <a:prstGeom prst="line">
            <a:avLst/>
          </a:prstGeom>
          <a:noFill/>
          <a:ln w="9525" cap="rnd">
            <a:solidFill>
              <a:schemeClr val="tx1"/>
            </a:solidFill>
            <a:prstDash val="sysDot"/>
            <a:round/>
            <a:headEnd/>
            <a:tailEnd/>
          </a:ln>
        </p:spPr>
        <p:txBody>
          <a:bodyPr wrap="none" anchor="ctr"/>
          <a:lstStyle/>
          <a:p>
            <a:endParaRPr lang="zh-CN" altLang="en-US">
              <a:latin typeface="+mn-lt"/>
              <a:ea typeface="+mn-ea"/>
            </a:endParaRPr>
          </a:p>
        </p:txBody>
      </p:sp>
      <p:sp>
        <p:nvSpPr>
          <p:cNvPr id="22535" name="Rectangle 9"/>
          <p:cNvSpPr>
            <a:spLocks noChangeArrowheads="1"/>
          </p:cNvSpPr>
          <p:nvPr/>
        </p:nvSpPr>
        <p:spPr bwMode="auto">
          <a:xfrm>
            <a:off x="1423141" y="3978275"/>
            <a:ext cx="432025" cy="219075"/>
          </a:xfrm>
          <a:prstGeom prst="rect">
            <a:avLst/>
          </a:prstGeom>
          <a:solidFill>
            <a:schemeClr val="bg1">
              <a:lumMod val="95000"/>
            </a:schemeClr>
          </a:solidFill>
          <a:ln w="9525">
            <a:noFill/>
            <a:miter lim="800000"/>
            <a:headEnd/>
            <a:tailEnd/>
          </a:ln>
        </p:spPr>
        <p:txBody>
          <a:bodyPr wrap="none" anchor="ctr"/>
          <a:lstStyle/>
          <a:p>
            <a:endParaRPr lang="zh-CN" altLang="en-US">
              <a:latin typeface="+mn-lt"/>
              <a:ea typeface="+mn-ea"/>
            </a:endParaRPr>
          </a:p>
        </p:txBody>
      </p:sp>
      <p:sp>
        <p:nvSpPr>
          <p:cNvPr id="22536" name="Line 10"/>
          <p:cNvSpPr>
            <a:spLocks noChangeShapeType="1"/>
          </p:cNvSpPr>
          <p:nvPr/>
        </p:nvSpPr>
        <p:spPr bwMode="auto">
          <a:xfrm>
            <a:off x="3117356" y="4271963"/>
            <a:ext cx="0" cy="1752600"/>
          </a:xfrm>
          <a:prstGeom prst="line">
            <a:avLst/>
          </a:prstGeom>
          <a:noFill/>
          <a:ln w="19050">
            <a:solidFill>
              <a:schemeClr val="tx1"/>
            </a:solidFill>
            <a:round/>
            <a:headEnd/>
            <a:tailEnd/>
          </a:ln>
        </p:spPr>
        <p:txBody>
          <a:bodyPr wrap="none" anchor="ctr"/>
          <a:lstStyle/>
          <a:p>
            <a:endParaRPr lang="zh-CN" altLang="en-US">
              <a:latin typeface="+mn-lt"/>
              <a:ea typeface="+mn-ea"/>
            </a:endParaRPr>
          </a:p>
        </p:txBody>
      </p:sp>
      <p:sp>
        <p:nvSpPr>
          <p:cNvPr id="22537" name="Rectangle 11"/>
          <p:cNvSpPr>
            <a:spLocks noChangeArrowheads="1"/>
          </p:cNvSpPr>
          <p:nvPr/>
        </p:nvSpPr>
        <p:spPr bwMode="auto">
          <a:xfrm>
            <a:off x="2958525" y="5026025"/>
            <a:ext cx="427789" cy="560388"/>
          </a:xfrm>
          <a:prstGeom prst="rect">
            <a:avLst/>
          </a:prstGeom>
          <a:solidFill>
            <a:schemeClr val="bg1">
              <a:lumMod val="95000"/>
            </a:schemeClr>
          </a:solidFill>
          <a:ln w="9525">
            <a:noFill/>
            <a:miter lim="800000"/>
            <a:headEnd/>
            <a:tailEnd/>
          </a:ln>
        </p:spPr>
        <p:txBody>
          <a:bodyPr wrap="none" anchor="ctr"/>
          <a:lstStyle/>
          <a:p>
            <a:endParaRPr lang="zh-CN" altLang="en-US">
              <a:latin typeface="+mn-lt"/>
              <a:ea typeface="+mn-ea"/>
            </a:endParaRPr>
          </a:p>
        </p:txBody>
      </p:sp>
      <p:sp>
        <p:nvSpPr>
          <p:cNvPr id="22538" name="Line 12"/>
          <p:cNvSpPr>
            <a:spLocks noChangeShapeType="1"/>
          </p:cNvSpPr>
          <p:nvPr/>
        </p:nvSpPr>
        <p:spPr bwMode="auto">
          <a:xfrm>
            <a:off x="2344371" y="4275138"/>
            <a:ext cx="0" cy="1752600"/>
          </a:xfrm>
          <a:prstGeom prst="line">
            <a:avLst/>
          </a:prstGeom>
          <a:noFill/>
          <a:ln w="19050">
            <a:solidFill>
              <a:schemeClr val="tx1"/>
            </a:solidFill>
            <a:round/>
            <a:headEnd/>
            <a:tailEnd/>
          </a:ln>
        </p:spPr>
        <p:txBody>
          <a:bodyPr wrap="none" anchor="ctr"/>
          <a:lstStyle/>
          <a:p>
            <a:endParaRPr lang="zh-CN" altLang="en-US">
              <a:latin typeface="+mn-lt"/>
              <a:ea typeface="+mn-ea"/>
            </a:endParaRPr>
          </a:p>
        </p:txBody>
      </p:sp>
      <p:sp>
        <p:nvSpPr>
          <p:cNvPr id="22539" name="Rectangle 13"/>
          <p:cNvSpPr>
            <a:spLocks noChangeArrowheads="1"/>
          </p:cNvSpPr>
          <p:nvPr/>
        </p:nvSpPr>
        <p:spPr bwMode="auto">
          <a:xfrm>
            <a:off x="2230012" y="5045076"/>
            <a:ext cx="264720" cy="568325"/>
          </a:xfrm>
          <a:prstGeom prst="rect">
            <a:avLst/>
          </a:prstGeom>
          <a:solidFill>
            <a:schemeClr val="bg1">
              <a:lumMod val="95000"/>
            </a:schemeClr>
          </a:solidFill>
          <a:ln w="9525">
            <a:noFill/>
            <a:miter lim="800000"/>
            <a:headEnd/>
            <a:tailEnd/>
          </a:ln>
        </p:spPr>
        <p:txBody>
          <a:bodyPr wrap="none" anchor="ctr"/>
          <a:lstStyle/>
          <a:p>
            <a:endParaRPr lang="zh-CN" altLang="en-US">
              <a:latin typeface="+mn-lt"/>
              <a:ea typeface="+mn-ea"/>
            </a:endParaRPr>
          </a:p>
        </p:txBody>
      </p:sp>
      <p:sp>
        <p:nvSpPr>
          <p:cNvPr id="22540" name="Rectangle 14"/>
          <p:cNvSpPr>
            <a:spLocks noChangeArrowheads="1"/>
          </p:cNvSpPr>
          <p:nvPr/>
        </p:nvSpPr>
        <p:spPr bwMode="auto">
          <a:xfrm>
            <a:off x="2210951" y="4314825"/>
            <a:ext cx="298606" cy="311150"/>
          </a:xfrm>
          <a:prstGeom prst="rect">
            <a:avLst/>
          </a:prstGeom>
          <a:solidFill>
            <a:schemeClr val="bg1"/>
          </a:solidFill>
          <a:ln w="9525">
            <a:noFill/>
            <a:miter lim="800000"/>
            <a:headEnd/>
            <a:tailEnd/>
          </a:ln>
        </p:spPr>
        <p:txBody>
          <a:bodyPr wrap="none" anchor="ctr"/>
          <a:lstStyle/>
          <a:p>
            <a:endParaRPr lang="zh-CN" altLang="en-US">
              <a:latin typeface="+mn-lt"/>
              <a:ea typeface="+mn-ea"/>
            </a:endParaRPr>
          </a:p>
        </p:txBody>
      </p:sp>
      <p:sp>
        <p:nvSpPr>
          <p:cNvPr id="22541" name="Line 15"/>
          <p:cNvSpPr>
            <a:spLocks noChangeShapeType="1"/>
          </p:cNvSpPr>
          <p:nvPr/>
        </p:nvSpPr>
        <p:spPr bwMode="auto">
          <a:xfrm>
            <a:off x="3903049" y="4278313"/>
            <a:ext cx="0" cy="1752600"/>
          </a:xfrm>
          <a:prstGeom prst="line">
            <a:avLst/>
          </a:prstGeom>
          <a:noFill/>
          <a:ln w="19050">
            <a:solidFill>
              <a:schemeClr val="tx1"/>
            </a:solidFill>
            <a:round/>
            <a:headEnd/>
            <a:tailEnd/>
          </a:ln>
        </p:spPr>
        <p:txBody>
          <a:bodyPr wrap="none" anchor="ctr"/>
          <a:lstStyle/>
          <a:p>
            <a:endParaRPr lang="zh-CN" altLang="en-US">
              <a:latin typeface="+mn-lt"/>
              <a:ea typeface="+mn-ea"/>
            </a:endParaRPr>
          </a:p>
        </p:txBody>
      </p:sp>
      <p:sp>
        <p:nvSpPr>
          <p:cNvPr id="22542" name="Rectangle 16"/>
          <p:cNvSpPr>
            <a:spLocks noChangeArrowheads="1"/>
          </p:cNvSpPr>
          <p:nvPr/>
        </p:nvSpPr>
        <p:spPr bwMode="auto">
          <a:xfrm>
            <a:off x="3354546" y="4667251"/>
            <a:ext cx="1111829" cy="282575"/>
          </a:xfrm>
          <a:prstGeom prst="rect">
            <a:avLst/>
          </a:prstGeom>
          <a:solidFill>
            <a:schemeClr val="bg1">
              <a:lumMod val="95000"/>
            </a:schemeClr>
          </a:solidFill>
          <a:ln w="9525">
            <a:noFill/>
            <a:miter lim="800000"/>
            <a:headEnd/>
            <a:tailEnd/>
          </a:ln>
        </p:spPr>
        <p:txBody>
          <a:bodyPr wrap="none" anchor="ctr"/>
          <a:lstStyle/>
          <a:p>
            <a:endParaRPr lang="zh-CN" altLang="en-US">
              <a:latin typeface="+mn-lt"/>
              <a:ea typeface="+mn-ea"/>
            </a:endParaRPr>
          </a:p>
        </p:txBody>
      </p:sp>
      <p:sp>
        <p:nvSpPr>
          <p:cNvPr id="22543" name="Line 17"/>
          <p:cNvSpPr>
            <a:spLocks noChangeShapeType="1"/>
          </p:cNvSpPr>
          <p:nvPr/>
        </p:nvSpPr>
        <p:spPr bwMode="auto">
          <a:xfrm>
            <a:off x="4682388" y="4284663"/>
            <a:ext cx="0" cy="1752600"/>
          </a:xfrm>
          <a:prstGeom prst="line">
            <a:avLst/>
          </a:prstGeom>
          <a:noFill/>
          <a:ln w="19050">
            <a:solidFill>
              <a:schemeClr val="tx1"/>
            </a:solidFill>
            <a:round/>
            <a:headEnd/>
            <a:tailEnd/>
          </a:ln>
        </p:spPr>
        <p:txBody>
          <a:bodyPr wrap="none" anchor="ctr"/>
          <a:lstStyle/>
          <a:p>
            <a:endParaRPr lang="zh-CN" altLang="en-US">
              <a:latin typeface="+mn-lt"/>
              <a:ea typeface="+mn-ea"/>
            </a:endParaRPr>
          </a:p>
        </p:txBody>
      </p:sp>
      <p:sp>
        <p:nvSpPr>
          <p:cNvPr id="22544" name="Rectangle 18"/>
          <p:cNvSpPr>
            <a:spLocks noChangeArrowheads="1"/>
          </p:cNvSpPr>
          <p:nvPr/>
        </p:nvSpPr>
        <p:spPr bwMode="auto">
          <a:xfrm>
            <a:off x="4500260" y="5053014"/>
            <a:ext cx="355785" cy="496887"/>
          </a:xfrm>
          <a:prstGeom prst="rect">
            <a:avLst/>
          </a:prstGeom>
          <a:solidFill>
            <a:schemeClr val="bg1"/>
          </a:solidFill>
          <a:ln w="9525">
            <a:noFill/>
            <a:miter lim="800000"/>
            <a:headEnd/>
            <a:tailEnd/>
          </a:ln>
        </p:spPr>
        <p:txBody>
          <a:bodyPr wrap="none" anchor="ctr"/>
          <a:lstStyle/>
          <a:p>
            <a:endParaRPr lang="zh-CN" altLang="en-US">
              <a:latin typeface="+mn-lt"/>
              <a:ea typeface="+mn-ea"/>
            </a:endParaRPr>
          </a:p>
        </p:txBody>
      </p:sp>
      <p:sp>
        <p:nvSpPr>
          <p:cNvPr id="22545" name="Line 19"/>
          <p:cNvSpPr>
            <a:spLocks noChangeShapeType="1"/>
          </p:cNvSpPr>
          <p:nvPr/>
        </p:nvSpPr>
        <p:spPr bwMode="auto">
          <a:xfrm>
            <a:off x="6247419" y="4278313"/>
            <a:ext cx="0" cy="1752600"/>
          </a:xfrm>
          <a:prstGeom prst="line">
            <a:avLst/>
          </a:prstGeom>
          <a:noFill/>
          <a:ln w="19050">
            <a:solidFill>
              <a:schemeClr val="tx1"/>
            </a:solidFill>
            <a:round/>
            <a:headEnd/>
            <a:tailEnd/>
          </a:ln>
        </p:spPr>
        <p:txBody>
          <a:bodyPr wrap="none" anchor="ctr"/>
          <a:lstStyle/>
          <a:p>
            <a:endParaRPr lang="zh-CN" altLang="en-US">
              <a:latin typeface="+mn-lt"/>
              <a:ea typeface="+mn-ea"/>
            </a:endParaRPr>
          </a:p>
        </p:txBody>
      </p:sp>
      <p:sp>
        <p:nvSpPr>
          <p:cNvPr id="22546" name="Rectangle 20"/>
          <p:cNvSpPr>
            <a:spLocks noChangeArrowheads="1"/>
          </p:cNvSpPr>
          <p:nvPr/>
        </p:nvSpPr>
        <p:spPr bwMode="auto">
          <a:xfrm>
            <a:off x="6141530" y="4740276"/>
            <a:ext cx="307077" cy="277813"/>
          </a:xfrm>
          <a:prstGeom prst="rect">
            <a:avLst/>
          </a:prstGeom>
          <a:solidFill>
            <a:schemeClr val="bg1">
              <a:lumMod val="95000"/>
            </a:schemeClr>
          </a:solidFill>
          <a:ln w="9525">
            <a:noFill/>
            <a:miter lim="800000"/>
            <a:headEnd/>
            <a:tailEnd/>
          </a:ln>
        </p:spPr>
        <p:txBody>
          <a:bodyPr wrap="none" anchor="ctr"/>
          <a:lstStyle/>
          <a:p>
            <a:endParaRPr lang="zh-CN" altLang="en-US">
              <a:latin typeface="+mn-lt"/>
              <a:ea typeface="+mn-ea"/>
            </a:endParaRPr>
          </a:p>
        </p:txBody>
      </p:sp>
      <p:sp>
        <p:nvSpPr>
          <p:cNvPr id="22547" name="Line 21"/>
          <p:cNvSpPr>
            <a:spLocks noChangeShapeType="1"/>
          </p:cNvSpPr>
          <p:nvPr/>
        </p:nvSpPr>
        <p:spPr bwMode="auto">
          <a:xfrm>
            <a:off x="1545971" y="3071813"/>
            <a:ext cx="10063639" cy="0"/>
          </a:xfrm>
          <a:prstGeom prst="line">
            <a:avLst/>
          </a:prstGeom>
          <a:noFill/>
          <a:ln w="19050">
            <a:solidFill>
              <a:schemeClr val="tx1"/>
            </a:solidFill>
            <a:round/>
            <a:headEnd/>
            <a:tailEnd/>
          </a:ln>
        </p:spPr>
        <p:txBody>
          <a:bodyPr wrap="none" anchor="ctr"/>
          <a:lstStyle/>
          <a:p>
            <a:endParaRPr lang="zh-CN" altLang="en-US">
              <a:latin typeface="+mn-lt"/>
              <a:ea typeface="+mn-ea"/>
            </a:endParaRPr>
          </a:p>
        </p:txBody>
      </p:sp>
      <p:sp>
        <p:nvSpPr>
          <p:cNvPr id="22548" name="Line 22"/>
          <p:cNvSpPr>
            <a:spLocks noChangeShapeType="1"/>
          </p:cNvSpPr>
          <p:nvPr/>
        </p:nvSpPr>
        <p:spPr bwMode="auto">
          <a:xfrm>
            <a:off x="1571385" y="3452813"/>
            <a:ext cx="10063639" cy="0"/>
          </a:xfrm>
          <a:prstGeom prst="line">
            <a:avLst/>
          </a:prstGeom>
          <a:noFill/>
          <a:ln w="19050">
            <a:solidFill>
              <a:schemeClr val="tx1"/>
            </a:solidFill>
            <a:round/>
            <a:headEnd/>
            <a:tailEnd/>
          </a:ln>
        </p:spPr>
        <p:txBody>
          <a:bodyPr wrap="none" anchor="ctr"/>
          <a:lstStyle/>
          <a:p>
            <a:endParaRPr lang="zh-CN" altLang="en-US">
              <a:latin typeface="+mn-lt"/>
              <a:ea typeface="+mn-ea"/>
            </a:endParaRPr>
          </a:p>
        </p:txBody>
      </p:sp>
      <p:sp>
        <p:nvSpPr>
          <p:cNvPr id="22549" name="Line 23"/>
          <p:cNvSpPr>
            <a:spLocks noChangeShapeType="1"/>
          </p:cNvSpPr>
          <p:nvPr/>
        </p:nvSpPr>
        <p:spPr bwMode="auto">
          <a:xfrm>
            <a:off x="1541736" y="3071813"/>
            <a:ext cx="0" cy="609600"/>
          </a:xfrm>
          <a:prstGeom prst="line">
            <a:avLst/>
          </a:prstGeom>
          <a:noFill/>
          <a:ln w="9525">
            <a:solidFill>
              <a:schemeClr val="tx1"/>
            </a:solidFill>
            <a:round/>
            <a:headEnd/>
            <a:tailEnd/>
          </a:ln>
        </p:spPr>
        <p:txBody>
          <a:bodyPr wrap="none" anchor="ctr"/>
          <a:lstStyle/>
          <a:p>
            <a:endParaRPr lang="zh-CN" altLang="en-US">
              <a:latin typeface="+mn-lt"/>
              <a:ea typeface="+mn-ea"/>
            </a:endParaRPr>
          </a:p>
        </p:txBody>
      </p:sp>
      <p:sp>
        <p:nvSpPr>
          <p:cNvPr id="22550" name="Line 24"/>
          <p:cNvSpPr>
            <a:spLocks noChangeShapeType="1"/>
          </p:cNvSpPr>
          <p:nvPr/>
        </p:nvSpPr>
        <p:spPr bwMode="auto">
          <a:xfrm>
            <a:off x="4489670" y="3076575"/>
            <a:ext cx="0" cy="376238"/>
          </a:xfrm>
          <a:prstGeom prst="line">
            <a:avLst/>
          </a:prstGeom>
          <a:noFill/>
          <a:ln w="9525">
            <a:solidFill>
              <a:schemeClr val="tx1"/>
            </a:solidFill>
            <a:round/>
            <a:headEnd/>
            <a:tailEnd/>
          </a:ln>
        </p:spPr>
        <p:txBody>
          <a:bodyPr wrap="none" anchor="ctr"/>
          <a:lstStyle/>
          <a:p>
            <a:endParaRPr lang="zh-CN" altLang="en-US">
              <a:latin typeface="+mn-lt"/>
              <a:ea typeface="+mn-ea"/>
            </a:endParaRPr>
          </a:p>
        </p:txBody>
      </p:sp>
      <p:sp>
        <p:nvSpPr>
          <p:cNvPr id="22551" name="Line 25"/>
          <p:cNvSpPr>
            <a:spLocks noChangeShapeType="1"/>
          </p:cNvSpPr>
          <p:nvPr/>
        </p:nvSpPr>
        <p:spPr bwMode="auto">
          <a:xfrm>
            <a:off x="3130063" y="3087689"/>
            <a:ext cx="0" cy="384175"/>
          </a:xfrm>
          <a:prstGeom prst="line">
            <a:avLst/>
          </a:prstGeom>
          <a:noFill/>
          <a:ln w="9525">
            <a:solidFill>
              <a:schemeClr val="tx1"/>
            </a:solidFill>
            <a:round/>
            <a:headEnd/>
            <a:tailEnd/>
          </a:ln>
        </p:spPr>
        <p:txBody>
          <a:bodyPr wrap="none" anchor="ctr"/>
          <a:lstStyle/>
          <a:p>
            <a:endParaRPr lang="zh-CN" altLang="en-US">
              <a:latin typeface="+mn-lt"/>
              <a:ea typeface="+mn-ea"/>
            </a:endParaRPr>
          </a:p>
        </p:txBody>
      </p:sp>
      <p:sp>
        <p:nvSpPr>
          <p:cNvPr id="22552" name="Line 26"/>
          <p:cNvSpPr>
            <a:spLocks noChangeShapeType="1"/>
          </p:cNvSpPr>
          <p:nvPr/>
        </p:nvSpPr>
        <p:spPr bwMode="auto">
          <a:xfrm>
            <a:off x="7323246" y="3071813"/>
            <a:ext cx="0" cy="381000"/>
          </a:xfrm>
          <a:prstGeom prst="line">
            <a:avLst/>
          </a:prstGeom>
          <a:noFill/>
          <a:ln w="9525">
            <a:solidFill>
              <a:schemeClr val="tx1"/>
            </a:solidFill>
            <a:round/>
            <a:headEnd/>
            <a:tailEnd/>
          </a:ln>
        </p:spPr>
        <p:txBody>
          <a:bodyPr wrap="none" anchor="ctr"/>
          <a:lstStyle/>
          <a:p>
            <a:endParaRPr lang="zh-CN" altLang="en-US">
              <a:latin typeface="+mn-lt"/>
              <a:ea typeface="+mn-ea"/>
            </a:endParaRPr>
          </a:p>
        </p:txBody>
      </p:sp>
      <p:sp>
        <p:nvSpPr>
          <p:cNvPr id="22553" name="Line 27"/>
          <p:cNvSpPr>
            <a:spLocks noChangeShapeType="1"/>
          </p:cNvSpPr>
          <p:nvPr/>
        </p:nvSpPr>
        <p:spPr bwMode="auto">
          <a:xfrm>
            <a:off x="10271180" y="3081338"/>
            <a:ext cx="0" cy="366712"/>
          </a:xfrm>
          <a:prstGeom prst="line">
            <a:avLst/>
          </a:prstGeom>
          <a:noFill/>
          <a:ln w="9525">
            <a:solidFill>
              <a:schemeClr val="tx1"/>
            </a:solidFill>
            <a:round/>
            <a:headEnd/>
            <a:tailEnd/>
          </a:ln>
        </p:spPr>
        <p:txBody>
          <a:bodyPr wrap="none" anchor="ctr"/>
          <a:lstStyle/>
          <a:p>
            <a:endParaRPr lang="zh-CN" altLang="en-US">
              <a:latin typeface="+mn-lt"/>
              <a:ea typeface="+mn-ea"/>
            </a:endParaRPr>
          </a:p>
        </p:txBody>
      </p:sp>
      <p:sp>
        <p:nvSpPr>
          <p:cNvPr id="22554" name="Line 28"/>
          <p:cNvSpPr>
            <a:spLocks noChangeShapeType="1"/>
          </p:cNvSpPr>
          <p:nvPr/>
        </p:nvSpPr>
        <p:spPr bwMode="auto">
          <a:xfrm flipV="1">
            <a:off x="1550207" y="4278313"/>
            <a:ext cx="9405013" cy="4762"/>
          </a:xfrm>
          <a:prstGeom prst="line">
            <a:avLst/>
          </a:prstGeom>
          <a:noFill/>
          <a:ln w="19050">
            <a:solidFill>
              <a:schemeClr val="tx1"/>
            </a:solidFill>
            <a:round/>
            <a:headEnd/>
            <a:tailEnd/>
          </a:ln>
        </p:spPr>
        <p:txBody>
          <a:bodyPr wrap="none" anchor="ctr"/>
          <a:lstStyle/>
          <a:p>
            <a:endParaRPr lang="zh-CN" altLang="en-US">
              <a:latin typeface="+mn-lt"/>
              <a:ea typeface="+mn-ea"/>
            </a:endParaRPr>
          </a:p>
        </p:txBody>
      </p:sp>
      <p:sp>
        <p:nvSpPr>
          <p:cNvPr id="22555" name="Text Box 29"/>
          <p:cNvSpPr txBox="1">
            <a:spLocks noChangeArrowheads="1"/>
          </p:cNvSpPr>
          <p:nvPr/>
        </p:nvSpPr>
        <p:spPr bwMode="auto">
          <a:xfrm>
            <a:off x="3367253" y="3090863"/>
            <a:ext cx="800219" cy="338554"/>
          </a:xfrm>
          <a:prstGeom prst="rect">
            <a:avLst/>
          </a:prstGeom>
          <a:noFill/>
          <a:ln w="9525">
            <a:noFill/>
            <a:miter lim="800000"/>
            <a:headEnd/>
            <a:tailEnd/>
          </a:ln>
        </p:spPr>
        <p:txBody>
          <a:bodyPr wrap="none">
            <a:spAutoFit/>
          </a:bodyPr>
          <a:lstStyle/>
          <a:p>
            <a:r>
              <a:rPr kumimoji="1" lang="zh-CN" altLang="en-US" sz="1600">
                <a:solidFill>
                  <a:srgbClr val="333399"/>
                </a:solidFill>
                <a:latin typeface="+mn-lt"/>
                <a:ea typeface="+mn-ea"/>
              </a:rPr>
              <a:t>无线电</a:t>
            </a:r>
          </a:p>
        </p:txBody>
      </p:sp>
      <p:sp>
        <p:nvSpPr>
          <p:cNvPr id="22556" name="Text Box 30"/>
          <p:cNvSpPr txBox="1">
            <a:spLocks noChangeArrowheads="1"/>
          </p:cNvSpPr>
          <p:nvPr/>
        </p:nvSpPr>
        <p:spPr bwMode="auto">
          <a:xfrm>
            <a:off x="4676034" y="3090863"/>
            <a:ext cx="595035" cy="338554"/>
          </a:xfrm>
          <a:prstGeom prst="rect">
            <a:avLst/>
          </a:prstGeom>
          <a:noFill/>
          <a:ln w="9525">
            <a:noFill/>
            <a:miter lim="800000"/>
            <a:headEnd/>
            <a:tailEnd/>
          </a:ln>
        </p:spPr>
        <p:txBody>
          <a:bodyPr wrap="none">
            <a:spAutoFit/>
          </a:bodyPr>
          <a:lstStyle/>
          <a:p>
            <a:r>
              <a:rPr kumimoji="1" lang="zh-CN" altLang="en-US" sz="1600">
                <a:solidFill>
                  <a:srgbClr val="333399"/>
                </a:solidFill>
                <a:latin typeface="+mn-lt"/>
                <a:ea typeface="+mn-ea"/>
              </a:rPr>
              <a:t>微波</a:t>
            </a:r>
          </a:p>
        </p:txBody>
      </p:sp>
      <p:sp>
        <p:nvSpPr>
          <p:cNvPr id="22557" name="Line 31"/>
          <p:cNvSpPr>
            <a:spLocks noChangeShapeType="1"/>
          </p:cNvSpPr>
          <p:nvPr/>
        </p:nvSpPr>
        <p:spPr bwMode="auto">
          <a:xfrm>
            <a:off x="5895869" y="3071813"/>
            <a:ext cx="0" cy="381000"/>
          </a:xfrm>
          <a:prstGeom prst="line">
            <a:avLst/>
          </a:prstGeom>
          <a:noFill/>
          <a:ln w="9525">
            <a:solidFill>
              <a:schemeClr val="tx1"/>
            </a:solidFill>
            <a:round/>
            <a:headEnd/>
            <a:tailEnd/>
          </a:ln>
        </p:spPr>
        <p:txBody>
          <a:bodyPr wrap="none" anchor="ctr"/>
          <a:lstStyle/>
          <a:p>
            <a:endParaRPr lang="zh-CN" altLang="en-US">
              <a:latin typeface="+mn-lt"/>
              <a:ea typeface="+mn-ea"/>
            </a:endParaRPr>
          </a:p>
        </p:txBody>
      </p:sp>
      <p:sp>
        <p:nvSpPr>
          <p:cNvPr id="22558" name="Line 32"/>
          <p:cNvSpPr>
            <a:spLocks noChangeShapeType="1"/>
          </p:cNvSpPr>
          <p:nvPr/>
        </p:nvSpPr>
        <p:spPr bwMode="auto">
          <a:xfrm>
            <a:off x="7191944" y="3071813"/>
            <a:ext cx="0" cy="381000"/>
          </a:xfrm>
          <a:prstGeom prst="line">
            <a:avLst/>
          </a:prstGeom>
          <a:noFill/>
          <a:ln w="9525">
            <a:solidFill>
              <a:schemeClr val="tx1"/>
            </a:solidFill>
            <a:round/>
            <a:headEnd/>
            <a:tailEnd/>
          </a:ln>
        </p:spPr>
        <p:txBody>
          <a:bodyPr wrap="none" anchor="ctr"/>
          <a:lstStyle/>
          <a:p>
            <a:endParaRPr lang="zh-CN" altLang="en-US">
              <a:latin typeface="+mn-lt"/>
              <a:ea typeface="+mn-ea"/>
            </a:endParaRPr>
          </a:p>
        </p:txBody>
      </p:sp>
      <p:sp>
        <p:nvSpPr>
          <p:cNvPr id="22559" name="Text Box 33"/>
          <p:cNvSpPr txBox="1">
            <a:spLocks noChangeArrowheads="1"/>
          </p:cNvSpPr>
          <p:nvPr/>
        </p:nvSpPr>
        <p:spPr bwMode="auto">
          <a:xfrm>
            <a:off x="6065290" y="3090863"/>
            <a:ext cx="800219" cy="338554"/>
          </a:xfrm>
          <a:prstGeom prst="rect">
            <a:avLst/>
          </a:prstGeom>
          <a:noFill/>
          <a:ln w="9525">
            <a:noFill/>
            <a:miter lim="800000"/>
            <a:headEnd/>
            <a:tailEnd/>
          </a:ln>
        </p:spPr>
        <p:txBody>
          <a:bodyPr wrap="none">
            <a:spAutoFit/>
          </a:bodyPr>
          <a:lstStyle/>
          <a:p>
            <a:r>
              <a:rPr kumimoji="1" lang="zh-CN" altLang="en-US" sz="1600">
                <a:solidFill>
                  <a:srgbClr val="333399"/>
                </a:solidFill>
                <a:latin typeface="+mn-lt"/>
                <a:ea typeface="+mn-ea"/>
              </a:rPr>
              <a:t>红外线</a:t>
            </a:r>
          </a:p>
        </p:txBody>
      </p:sp>
      <p:sp>
        <p:nvSpPr>
          <p:cNvPr id="22560" name="Text Box 34"/>
          <p:cNvSpPr txBox="1">
            <a:spLocks noChangeArrowheads="1"/>
          </p:cNvSpPr>
          <p:nvPr/>
        </p:nvSpPr>
        <p:spPr bwMode="auto">
          <a:xfrm>
            <a:off x="6421076" y="3605213"/>
            <a:ext cx="800219" cy="338554"/>
          </a:xfrm>
          <a:prstGeom prst="rect">
            <a:avLst/>
          </a:prstGeom>
          <a:noFill/>
          <a:ln w="9525">
            <a:noFill/>
            <a:miter lim="800000"/>
            <a:headEnd/>
            <a:tailEnd/>
          </a:ln>
        </p:spPr>
        <p:txBody>
          <a:bodyPr wrap="none">
            <a:spAutoFit/>
          </a:bodyPr>
          <a:lstStyle/>
          <a:p>
            <a:r>
              <a:rPr kumimoji="1" lang="zh-CN" altLang="en-US" sz="1600">
                <a:solidFill>
                  <a:srgbClr val="333399"/>
                </a:solidFill>
                <a:latin typeface="+mn-lt"/>
                <a:ea typeface="+mn-ea"/>
              </a:rPr>
              <a:t>可见光</a:t>
            </a:r>
          </a:p>
        </p:txBody>
      </p:sp>
      <p:sp>
        <p:nvSpPr>
          <p:cNvPr id="22561" name="Text Box 35"/>
          <p:cNvSpPr txBox="1">
            <a:spLocks noChangeArrowheads="1"/>
          </p:cNvSpPr>
          <p:nvPr/>
        </p:nvSpPr>
        <p:spPr bwMode="auto">
          <a:xfrm>
            <a:off x="7488431" y="3605213"/>
            <a:ext cx="800219" cy="338554"/>
          </a:xfrm>
          <a:prstGeom prst="rect">
            <a:avLst/>
          </a:prstGeom>
          <a:noFill/>
          <a:ln w="9525">
            <a:noFill/>
            <a:miter lim="800000"/>
            <a:headEnd/>
            <a:tailEnd/>
          </a:ln>
        </p:spPr>
        <p:txBody>
          <a:bodyPr wrap="none">
            <a:spAutoFit/>
          </a:bodyPr>
          <a:lstStyle/>
          <a:p>
            <a:r>
              <a:rPr kumimoji="1" lang="zh-CN" altLang="en-US" sz="1600">
                <a:solidFill>
                  <a:srgbClr val="333399"/>
                </a:solidFill>
                <a:latin typeface="+mn-lt"/>
                <a:ea typeface="+mn-ea"/>
              </a:rPr>
              <a:t>紫外线</a:t>
            </a:r>
          </a:p>
        </p:txBody>
      </p:sp>
      <p:sp>
        <p:nvSpPr>
          <p:cNvPr id="22562" name="Line 36"/>
          <p:cNvSpPr>
            <a:spLocks noChangeShapeType="1"/>
          </p:cNvSpPr>
          <p:nvPr/>
        </p:nvSpPr>
        <p:spPr bwMode="auto">
          <a:xfrm>
            <a:off x="7827275" y="3071813"/>
            <a:ext cx="0" cy="385762"/>
          </a:xfrm>
          <a:prstGeom prst="line">
            <a:avLst/>
          </a:prstGeom>
          <a:noFill/>
          <a:ln w="9525">
            <a:solidFill>
              <a:schemeClr val="tx1"/>
            </a:solidFill>
            <a:round/>
            <a:headEnd/>
            <a:tailEnd/>
          </a:ln>
        </p:spPr>
        <p:txBody>
          <a:bodyPr wrap="none" anchor="ctr"/>
          <a:lstStyle/>
          <a:p>
            <a:endParaRPr lang="zh-CN" altLang="en-US">
              <a:latin typeface="+mn-lt"/>
              <a:ea typeface="+mn-ea"/>
            </a:endParaRPr>
          </a:p>
        </p:txBody>
      </p:sp>
      <p:sp>
        <p:nvSpPr>
          <p:cNvPr id="22563" name="Text Box 37"/>
          <p:cNvSpPr txBox="1">
            <a:spLocks noChangeArrowheads="1"/>
          </p:cNvSpPr>
          <p:nvPr/>
        </p:nvSpPr>
        <p:spPr bwMode="auto">
          <a:xfrm>
            <a:off x="8437192" y="3090863"/>
            <a:ext cx="742511" cy="338554"/>
          </a:xfrm>
          <a:prstGeom prst="rect">
            <a:avLst/>
          </a:prstGeom>
          <a:noFill/>
          <a:ln w="9525">
            <a:noFill/>
            <a:miter lim="800000"/>
            <a:headEnd/>
            <a:tailEnd/>
          </a:ln>
        </p:spPr>
        <p:txBody>
          <a:bodyPr wrap="none">
            <a:spAutoFit/>
          </a:bodyPr>
          <a:lstStyle/>
          <a:p>
            <a:r>
              <a:rPr kumimoji="1" lang="en-US" altLang="zh-CN" sz="1600">
                <a:solidFill>
                  <a:srgbClr val="333399"/>
                </a:solidFill>
                <a:latin typeface="+mn-lt"/>
                <a:ea typeface="+mn-ea"/>
              </a:rPr>
              <a:t>X</a:t>
            </a:r>
            <a:r>
              <a:rPr kumimoji="1" lang="zh-CN" altLang="en-US" sz="1600">
                <a:solidFill>
                  <a:srgbClr val="333399"/>
                </a:solidFill>
                <a:latin typeface="+mn-lt"/>
                <a:ea typeface="+mn-ea"/>
              </a:rPr>
              <a:t>射线</a:t>
            </a:r>
          </a:p>
        </p:txBody>
      </p:sp>
      <p:sp>
        <p:nvSpPr>
          <p:cNvPr id="22564" name="Text Box 38"/>
          <p:cNvSpPr txBox="1">
            <a:spLocks noChangeArrowheads="1"/>
          </p:cNvSpPr>
          <p:nvPr/>
        </p:nvSpPr>
        <p:spPr bwMode="auto">
          <a:xfrm>
            <a:off x="10470250" y="3059113"/>
            <a:ext cx="269626" cy="338554"/>
          </a:xfrm>
          <a:prstGeom prst="rect">
            <a:avLst/>
          </a:prstGeom>
          <a:noFill/>
          <a:ln w="9525">
            <a:noFill/>
            <a:miter lim="800000"/>
            <a:headEnd/>
            <a:tailEnd/>
          </a:ln>
        </p:spPr>
        <p:txBody>
          <a:bodyPr wrap="none">
            <a:spAutoFit/>
          </a:bodyPr>
          <a:lstStyle/>
          <a:p>
            <a:r>
              <a:rPr kumimoji="1" lang="en-US" altLang="zh-CN" sz="1600">
                <a:solidFill>
                  <a:srgbClr val="333399"/>
                </a:solidFill>
                <a:latin typeface="+mn-lt"/>
                <a:ea typeface="+mn-ea"/>
                <a:sym typeface="Symbol" pitchFamily="18" charset="2"/>
              </a:rPr>
              <a:t></a:t>
            </a:r>
          </a:p>
        </p:txBody>
      </p:sp>
      <p:sp>
        <p:nvSpPr>
          <p:cNvPr id="22565" name="Text Box 39"/>
          <p:cNvSpPr txBox="1">
            <a:spLocks noChangeArrowheads="1"/>
          </p:cNvSpPr>
          <p:nvPr/>
        </p:nvSpPr>
        <p:spPr bwMode="auto">
          <a:xfrm>
            <a:off x="10669321" y="3090863"/>
            <a:ext cx="595035" cy="338554"/>
          </a:xfrm>
          <a:prstGeom prst="rect">
            <a:avLst/>
          </a:prstGeom>
          <a:noFill/>
          <a:ln w="9525">
            <a:noFill/>
            <a:miter lim="800000"/>
            <a:headEnd/>
            <a:tailEnd/>
          </a:ln>
        </p:spPr>
        <p:txBody>
          <a:bodyPr wrap="none">
            <a:spAutoFit/>
          </a:bodyPr>
          <a:lstStyle/>
          <a:p>
            <a:r>
              <a:rPr kumimoji="1" lang="zh-CN" altLang="en-US" sz="1600">
                <a:solidFill>
                  <a:srgbClr val="333399"/>
                </a:solidFill>
                <a:latin typeface="+mn-lt"/>
                <a:ea typeface="+mn-ea"/>
              </a:rPr>
              <a:t>射线</a:t>
            </a:r>
          </a:p>
        </p:txBody>
      </p:sp>
      <p:sp>
        <p:nvSpPr>
          <p:cNvPr id="22566" name="Text Box 40"/>
          <p:cNvSpPr txBox="1">
            <a:spLocks noChangeArrowheads="1"/>
          </p:cNvSpPr>
          <p:nvPr/>
        </p:nvSpPr>
        <p:spPr bwMode="auto">
          <a:xfrm>
            <a:off x="1844577" y="4278313"/>
            <a:ext cx="800219" cy="338554"/>
          </a:xfrm>
          <a:prstGeom prst="rect">
            <a:avLst/>
          </a:prstGeom>
          <a:noFill/>
          <a:ln w="9525">
            <a:noFill/>
            <a:miter lim="800000"/>
            <a:headEnd/>
            <a:tailEnd/>
          </a:ln>
        </p:spPr>
        <p:txBody>
          <a:bodyPr wrap="none">
            <a:spAutoFit/>
          </a:bodyPr>
          <a:lstStyle/>
          <a:p>
            <a:r>
              <a:rPr kumimoji="1" lang="zh-CN" altLang="en-US" sz="1600">
                <a:solidFill>
                  <a:srgbClr val="333399"/>
                </a:solidFill>
                <a:latin typeface="+mn-lt"/>
                <a:ea typeface="+mn-ea"/>
              </a:rPr>
              <a:t>双绞线</a:t>
            </a:r>
          </a:p>
        </p:txBody>
      </p:sp>
      <p:sp>
        <p:nvSpPr>
          <p:cNvPr id="22567" name="Line 41"/>
          <p:cNvSpPr>
            <a:spLocks noChangeShapeType="1"/>
          </p:cNvSpPr>
          <p:nvPr/>
        </p:nvSpPr>
        <p:spPr bwMode="auto">
          <a:xfrm>
            <a:off x="1550207" y="4595813"/>
            <a:ext cx="1804339" cy="0"/>
          </a:xfrm>
          <a:prstGeom prst="line">
            <a:avLst/>
          </a:prstGeom>
          <a:noFill/>
          <a:ln w="9525">
            <a:solidFill>
              <a:schemeClr val="tx1"/>
            </a:solidFill>
            <a:round/>
            <a:headEnd/>
            <a:tailEnd type="triangle" w="med" len="lg"/>
          </a:ln>
        </p:spPr>
        <p:txBody>
          <a:bodyPr wrap="none" anchor="ctr"/>
          <a:lstStyle/>
          <a:p>
            <a:endParaRPr lang="zh-CN" altLang="en-US">
              <a:latin typeface="+mn-lt"/>
              <a:ea typeface="+mn-ea"/>
            </a:endParaRPr>
          </a:p>
        </p:txBody>
      </p:sp>
      <p:sp>
        <p:nvSpPr>
          <p:cNvPr id="22568" name="Text Box 42"/>
          <p:cNvSpPr txBox="1">
            <a:spLocks noChangeArrowheads="1"/>
          </p:cNvSpPr>
          <p:nvPr/>
        </p:nvSpPr>
        <p:spPr bwMode="auto">
          <a:xfrm>
            <a:off x="3231716" y="4619625"/>
            <a:ext cx="1005403" cy="338554"/>
          </a:xfrm>
          <a:prstGeom prst="rect">
            <a:avLst/>
          </a:prstGeom>
          <a:noFill/>
          <a:ln w="9525">
            <a:noFill/>
            <a:miter lim="800000"/>
            <a:headEnd/>
            <a:tailEnd/>
          </a:ln>
        </p:spPr>
        <p:txBody>
          <a:bodyPr wrap="none">
            <a:spAutoFit/>
          </a:bodyPr>
          <a:lstStyle/>
          <a:p>
            <a:r>
              <a:rPr kumimoji="1" lang="zh-CN" altLang="en-US" sz="1600">
                <a:solidFill>
                  <a:srgbClr val="333399"/>
                </a:solidFill>
                <a:latin typeface="+mn-lt"/>
                <a:ea typeface="+mn-ea"/>
              </a:rPr>
              <a:t>同轴电缆</a:t>
            </a:r>
          </a:p>
        </p:txBody>
      </p:sp>
      <p:sp>
        <p:nvSpPr>
          <p:cNvPr id="22569" name="Line 43"/>
          <p:cNvSpPr>
            <a:spLocks noChangeShapeType="1"/>
          </p:cNvSpPr>
          <p:nvPr/>
        </p:nvSpPr>
        <p:spPr bwMode="auto">
          <a:xfrm>
            <a:off x="2338017" y="4968875"/>
            <a:ext cx="3049588" cy="0"/>
          </a:xfrm>
          <a:prstGeom prst="line">
            <a:avLst/>
          </a:prstGeom>
          <a:noFill/>
          <a:ln w="9525">
            <a:solidFill>
              <a:schemeClr val="tx1"/>
            </a:solidFill>
            <a:round/>
            <a:headEnd type="triangle" w="med" len="lg"/>
            <a:tailEnd type="triangle" w="med" len="lg"/>
          </a:ln>
        </p:spPr>
        <p:txBody>
          <a:bodyPr wrap="none" anchor="ctr"/>
          <a:lstStyle/>
          <a:p>
            <a:endParaRPr lang="zh-CN" altLang="en-US">
              <a:latin typeface="+mn-lt"/>
              <a:ea typeface="+mn-ea"/>
            </a:endParaRPr>
          </a:p>
        </p:txBody>
      </p:sp>
      <p:sp>
        <p:nvSpPr>
          <p:cNvPr id="22570" name="Text Box 44"/>
          <p:cNvSpPr txBox="1">
            <a:spLocks noChangeArrowheads="1"/>
          </p:cNvSpPr>
          <p:nvPr/>
        </p:nvSpPr>
        <p:spPr bwMode="auto">
          <a:xfrm>
            <a:off x="5489258" y="4283075"/>
            <a:ext cx="595035" cy="338554"/>
          </a:xfrm>
          <a:prstGeom prst="rect">
            <a:avLst/>
          </a:prstGeom>
          <a:noFill/>
          <a:ln w="9525">
            <a:noFill/>
            <a:miter lim="800000"/>
            <a:headEnd/>
            <a:tailEnd/>
          </a:ln>
        </p:spPr>
        <p:txBody>
          <a:bodyPr wrap="none">
            <a:spAutoFit/>
          </a:bodyPr>
          <a:lstStyle/>
          <a:p>
            <a:r>
              <a:rPr kumimoji="1" lang="zh-CN" altLang="en-US" sz="1600">
                <a:solidFill>
                  <a:srgbClr val="333399"/>
                </a:solidFill>
                <a:latin typeface="+mn-lt"/>
                <a:ea typeface="+mn-ea"/>
              </a:rPr>
              <a:t>卫星</a:t>
            </a:r>
          </a:p>
        </p:txBody>
      </p:sp>
      <p:sp>
        <p:nvSpPr>
          <p:cNvPr id="22571" name="Line 45"/>
          <p:cNvSpPr>
            <a:spLocks noChangeShapeType="1"/>
          </p:cNvSpPr>
          <p:nvPr/>
        </p:nvSpPr>
        <p:spPr bwMode="auto">
          <a:xfrm>
            <a:off x="5184299" y="4625975"/>
            <a:ext cx="1524794" cy="0"/>
          </a:xfrm>
          <a:prstGeom prst="line">
            <a:avLst/>
          </a:prstGeom>
          <a:noFill/>
          <a:ln w="9525">
            <a:solidFill>
              <a:schemeClr val="tx1"/>
            </a:solidFill>
            <a:round/>
            <a:headEnd type="triangle" w="med" len="lg"/>
            <a:tailEnd type="triangle" w="med" len="lg"/>
          </a:ln>
        </p:spPr>
        <p:txBody>
          <a:bodyPr wrap="none" anchor="ctr"/>
          <a:lstStyle/>
          <a:p>
            <a:endParaRPr lang="zh-CN" altLang="en-US">
              <a:latin typeface="+mn-lt"/>
              <a:ea typeface="+mn-ea"/>
            </a:endParaRPr>
          </a:p>
        </p:txBody>
      </p:sp>
      <p:sp>
        <p:nvSpPr>
          <p:cNvPr id="22572" name="Text Box 46"/>
          <p:cNvSpPr txBox="1">
            <a:spLocks noChangeArrowheads="1"/>
          </p:cNvSpPr>
          <p:nvPr/>
        </p:nvSpPr>
        <p:spPr bwMode="auto">
          <a:xfrm>
            <a:off x="5688328" y="4702175"/>
            <a:ext cx="1005403" cy="338554"/>
          </a:xfrm>
          <a:prstGeom prst="rect">
            <a:avLst/>
          </a:prstGeom>
          <a:noFill/>
          <a:ln w="9525">
            <a:noFill/>
            <a:miter lim="800000"/>
            <a:headEnd/>
            <a:tailEnd/>
          </a:ln>
        </p:spPr>
        <p:txBody>
          <a:bodyPr wrap="none">
            <a:spAutoFit/>
          </a:bodyPr>
          <a:lstStyle/>
          <a:p>
            <a:r>
              <a:rPr kumimoji="1" lang="zh-CN" altLang="en-US" sz="1600" dirty="0">
                <a:solidFill>
                  <a:srgbClr val="333399"/>
                </a:solidFill>
                <a:latin typeface="+mn-lt"/>
                <a:ea typeface="+mn-ea"/>
              </a:rPr>
              <a:t>地面微波</a:t>
            </a:r>
          </a:p>
        </p:txBody>
      </p:sp>
      <p:sp>
        <p:nvSpPr>
          <p:cNvPr id="22573" name="Line 47"/>
          <p:cNvSpPr>
            <a:spLocks noChangeShapeType="1"/>
          </p:cNvSpPr>
          <p:nvPr/>
        </p:nvSpPr>
        <p:spPr bwMode="auto">
          <a:xfrm>
            <a:off x="5675621" y="5053013"/>
            <a:ext cx="1253719" cy="0"/>
          </a:xfrm>
          <a:prstGeom prst="line">
            <a:avLst/>
          </a:prstGeom>
          <a:noFill/>
          <a:ln w="9525">
            <a:solidFill>
              <a:schemeClr val="tx1"/>
            </a:solidFill>
            <a:round/>
            <a:headEnd type="triangle" w="med" len="lg"/>
            <a:tailEnd type="triangle" w="med" len="lg"/>
          </a:ln>
        </p:spPr>
        <p:txBody>
          <a:bodyPr wrap="none" anchor="ctr"/>
          <a:lstStyle/>
          <a:p>
            <a:endParaRPr lang="zh-CN" altLang="en-US">
              <a:latin typeface="+mn-lt"/>
              <a:ea typeface="+mn-ea"/>
            </a:endParaRPr>
          </a:p>
        </p:txBody>
      </p:sp>
      <p:sp>
        <p:nvSpPr>
          <p:cNvPr id="22574" name="Text Box 48"/>
          <p:cNvSpPr txBox="1">
            <a:spLocks noChangeArrowheads="1"/>
          </p:cNvSpPr>
          <p:nvPr/>
        </p:nvSpPr>
        <p:spPr bwMode="auto">
          <a:xfrm>
            <a:off x="2642976" y="5084763"/>
            <a:ext cx="800219" cy="535531"/>
          </a:xfrm>
          <a:prstGeom prst="rect">
            <a:avLst/>
          </a:prstGeom>
          <a:noFill/>
          <a:ln w="9525">
            <a:noFill/>
            <a:miter lim="800000"/>
            <a:headEnd/>
            <a:tailEnd/>
          </a:ln>
        </p:spPr>
        <p:txBody>
          <a:bodyPr wrap="none">
            <a:spAutoFit/>
          </a:bodyPr>
          <a:lstStyle/>
          <a:p>
            <a:pPr>
              <a:lnSpc>
                <a:spcPct val="90000"/>
              </a:lnSpc>
            </a:pPr>
            <a:r>
              <a:rPr kumimoji="1" lang="en-US" altLang="zh-CN" sz="1600" dirty="0">
                <a:solidFill>
                  <a:srgbClr val="333399"/>
                </a:solidFill>
                <a:latin typeface="+mn-lt"/>
                <a:ea typeface="+mn-ea"/>
              </a:rPr>
              <a:t>  </a:t>
            </a:r>
            <a:r>
              <a:rPr kumimoji="1" lang="zh-CN" altLang="en-US" sz="1600" dirty="0">
                <a:solidFill>
                  <a:srgbClr val="333399"/>
                </a:solidFill>
                <a:latin typeface="+mn-lt"/>
                <a:ea typeface="+mn-ea"/>
              </a:rPr>
              <a:t>调幅</a:t>
            </a:r>
          </a:p>
          <a:p>
            <a:pPr>
              <a:lnSpc>
                <a:spcPct val="90000"/>
              </a:lnSpc>
            </a:pPr>
            <a:r>
              <a:rPr kumimoji="1" lang="zh-CN" altLang="en-US" sz="1600" dirty="0">
                <a:solidFill>
                  <a:srgbClr val="333399"/>
                </a:solidFill>
                <a:latin typeface="+mn-lt"/>
                <a:ea typeface="+mn-ea"/>
              </a:rPr>
              <a:t>无线电</a:t>
            </a:r>
          </a:p>
        </p:txBody>
      </p:sp>
      <p:sp>
        <p:nvSpPr>
          <p:cNvPr id="22575" name="Text Box 49"/>
          <p:cNvSpPr txBox="1">
            <a:spLocks noChangeArrowheads="1"/>
          </p:cNvSpPr>
          <p:nvPr/>
        </p:nvSpPr>
        <p:spPr bwMode="auto">
          <a:xfrm>
            <a:off x="4066116" y="5032375"/>
            <a:ext cx="800219" cy="535531"/>
          </a:xfrm>
          <a:prstGeom prst="rect">
            <a:avLst/>
          </a:prstGeom>
          <a:solidFill>
            <a:schemeClr val="bg1">
              <a:lumMod val="95000"/>
            </a:schemeClr>
          </a:solidFill>
          <a:ln w="9525">
            <a:noFill/>
            <a:miter lim="800000"/>
            <a:headEnd/>
            <a:tailEnd/>
          </a:ln>
        </p:spPr>
        <p:txBody>
          <a:bodyPr wrap="none">
            <a:spAutoFit/>
          </a:bodyPr>
          <a:lstStyle/>
          <a:p>
            <a:pPr>
              <a:lnSpc>
                <a:spcPct val="90000"/>
              </a:lnSpc>
            </a:pPr>
            <a:r>
              <a:rPr kumimoji="1" lang="en-US" altLang="zh-CN" sz="1600">
                <a:solidFill>
                  <a:srgbClr val="333399"/>
                </a:solidFill>
                <a:latin typeface="+mn-lt"/>
                <a:ea typeface="+mn-ea"/>
              </a:rPr>
              <a:t>  </a:t>
            </a:r>
            <a:r>
              <a:rPr kumimoji="1" lang="zh-CN" altLang="en-US" sz="1600">
                <a:solidFill>
                  <a:srgbClr val="333399"/>
                </a:solidFill>
                <a:latin typeface="+mn-lt"/>
                <a:ea typeface="+mn-ea"/>
              </a:rPr>
              <a:t>调频</a:t>
            </a:r>
          </a:p>
          <a:p>
            <a:pPr>
              <a:lnSpc>
                <a:spcPct val="90000"/>
              </a:lnSpc>
            </a:pPr>
            <a:r>
              <a:rPr kumimoji="1" lang="zh-CN" altLang="en-US" sz="1600">
                <a:solidFill>
                  <a:srgbClr val="333399"/>
                </a:solidFill>
                <a:latin typeface="+mn-lt"/>
                <a:ea typeface="+mn-ea"/>
              </a:rPr>
              <a:t>无线电</a:t>
            </a:r>
          </a:p>
        </p:txBody>
      </p:sp>
      <p:sp>
        <p:nvSpPr>
          <p:cNvPr id="22576" name="Text Box 50"/>
          <p:cNvSpPr txBox="1">
            <a:spLocks noChangeArrowheads="1"/>
          </p:cNvSpPr>
          <p:nvPr/>
        </p:nvSpPr>
        <p:spPr bwMode="auto">
          <a:xfrm>
            <a:off x="1673037" y="5087938"/>
            <a:ext cx="800219" cy="535531"/>
          </a:xfrm>
          <a:prstGeom prst="rect">
            <a:avLst/>
          </a:prstGeom>
          <a:noFill/>
          <a:ln w="9525">
            <a:noFill/>
            <a:miter lim="800000"/>
            <a:headEnd/>
            <a:tailEnd/>
          </a:ln>
        </p:spPr>
        <p:txBody>
          <a:bodyPr wrap="none">
            <a:spAutoFit/>
          </a:bodyPr>
          <a:lstStyle/>
          <a:p>
            <a:pPr>
              <a:lnSpc>
                <a:spcPct val="90000"/>
              </a:lnSpc>
            </a:pPr>
            <a:r>
              <a:rPr kumimoji="1" lang="en-US" altLang="zh-CN" sz="1600">
                <a:solidFill>
                  <a:srgbClr val="333399"/>
                </a:solidFill>
                <a:latin typeface="+mn-lt"/>
                <a:ea typeface="+mn-ea"/>
              </a:rPr>
              <a:t>  </a:t>
            </a:r>
            <a:r>
              <a:rPr kumimoji="1" lang="zh-CN" altLang="en-US" sz="1600">
                <a:solidFill>
                  <a:srgbClr val="333399"/>
                </a:solidFill>
                <a:latin typeface="+mn-lt"/>
                <a:ea typeface="+mn-ea"/>
              </a:rPr>
              <a:t>海事</a:t>
            </a:r>
          </a:p>
          <a:p>
            <a:pPr>
              <a:lnSpc>
                <a:spcPct val="90000"/>
              </a:lnSpc>
            </a:pPr>
            <a:r>
              <a:rPr kumimoji="1" lang="zh-CN" altLang="en-US" sz="1600">
                <a:solidFill>
                  <a:srgbClr val="333399"/>
                </a:solidFill>
                <a:latin typeface="+mn-lt"/>
                <a:ea typeface="+mn-ea"/>
              </a:rPr>
              <a:t>无线电</a:t>
            </a:r>
          </a:p>
        </p:txBody>
      </p:sp>
      <p:sp>
        <p:nvSpPr>
          <p:cNvPr id="22577" name="Line 51"/>
          <p:cNvSpPr>
            <a:spLocks noChangeShapeType="1"/>
          </p:cNvSpPr>
          <p:nvPr/>
        </p:nvSpPr>
        <p:spPr bwMode="auto">
          <a:xfrm>
            <a:off x="4421902" y="5586413"/>
            <a:ext cx="576033" cy="0"/>
          </a:xfrm>
          <a:prstGeom prst="line">
            <a:avLst/>
          </a:prstGeom>
          <a:noFill/>
          <a:ln w="9525">
            <a:solidFill>
              <a:schemeClr val="tx1"/>
            </a:solidFill>
            <a:round/>
            <a:headEnd type="triangle" w="med" len="lg"/>
            <a:tailEnd type="triangle" w="med" len="lg"/>
          </a:ln>
        </p:spPr>
        <p:txBody>
          <a:bodyPr wrap="none" anchor="ctr"/>
          <a:lstStyle/>
          <a:p>
            <a:endParaRPr lang="zh-CN" altLang="en-US">
              <a:latin typeface="+mn-lt"/>
              <a:ea typeface="+mn-ea"/>
            </a:endParaRPr>
          </a:p>
        </p:txBody>
      </p:sp>
      <p:sp>
        <p:nvSpPr>
          <p:cNvPr id="22578" name="Text Box 52"/>
          <p:cNvSpPr txBox="1">
            <a:spLocks noChangeArrowheads="1"/>
          </p:cNvSpPr>
          <p:nvPr/>
        </p:nvSpPr>
        <p:spPr bwMode="auto">
          <a:xfrm>
            <a:off x="9385953" y="4306888"/>
            <a:ext cx="595035" cy="338554"/>
          </a:xfrm>
          <a:prstGeom prst="rect">
            <a:avLst/>
          </a:prstGeom>
          <a:noFill/>
          <a:ln w="9525">
            <a:noFill/>
            <a:miter lim="800000"/>
            <a:headEnd/>
            <a:tailEnd/>
          </a:ln>
        </p:spPr>
        <p:txBody>
          <a:bodyPr wrap="none">
            <a:spAutoFit/>
          </a:bodyPr>
          <a:lstStyle/>
          <a:p>
            <a:r>
              <a:rPr kumimoji="1" lang="zh-CN" altLang="en-US" sz="1600">
                <a:solidFill>
                  <a:srgbClr val="333399"/>
                </a:solidFill>
                <a:latin typeface="+mn-lt"/>
                <a:ea typeface="+mn-ea"/>
              </a:rPr>
              <a:t>光纤</a:t>
            </a:r>
          </a:p>
        </p:txBody>
      </p:sp>
      <p:sp>
        <p:nvSpPr>
          <p:cNvPr id="22579" name="Line 53"/>
          <p:cNvSpPr>
            <a:spLocks noChangeShapeType="1"/>
          </p:cNvSpPr>
          <p:nvPr/>
        </p:nvSpPr>
        <p:spPr bwMode="auto">
          <a:xfrm>
            <a:off x="9352068" y="4638675"/>
            <a:ext cx="796281" cy="0"/>
          </a:xfrm>
          <a:prstGeom prst="line">
            <a:avLst/>
          </a:prstGeom>
          <a:noFill/>
          <a:ln w="9525">
            <a:solidFill>
              <a:schemeClr val="tx1"/>
            </a:solidFill>
            <a:round/>
            <a:headEnd type="triangle" w="med" len="lg"/>
            <a:tailEnd type="triangle" w="med" len="lg"/>
          </a:ln>
        </p:spPr>
        <p:txBody>
          <a:bodyPr wrap="none" anchor="ctr"/>
          <a:lstStyle/>
          <a:p>
            <a:endParaRPr lang="zh-CN" altLang="en-US">
              <a:latin typeface="+mn-lt"/>
              <a:ea typeface="+mn-ea"/>
            </a:endParaRPr>
          </a:p>
        </p:txBody>
      </p:sp>
      <p:sp>
        <p:nvSpPr>
          <p:cNvPr id="22580" name="Text Box 54"/>
          <p:cNvSpPr txBox="1">
            <a:spLocks noChangeArrowheads="1"/>
          </p:cNvSpPr>
          <p:nvPr/>
        </p:nvSpPr>
        <p:spPr bwMode="auto">
          <a:xfrm>
            <a:off x="4676034" y="5630863"/>
            <a:ext cx="595035" cy="338554"/>
          </a:xfrm>
          <a:prstGeom prst="rect">
            <a:avLst/>
          </a:prstGeom>
          <a:noFill/>
          <a:ln w="9525">
            <a:noFill/>
            <a:miter lim="800000"/>
            <a:headEnd/>
            <a:tailEnd/>
          </a:ln>
        </p:spPr>
        <p:txBody>
          <a:bodyPr wrap="none">
            <a:spAutoFit/>
          </a:bodyPr>
          <a:lstStyle/>
          <a:p>
            <a:r>
              <a:rPr kumimoji="1" lang="zh-CN" altLang="en-US" sz="1600">
                <a:solidFill>
                  <a:srgbClr val="333399"/>
                </a:solidFill>
                <a:latin typeface="+mn-lt"/>
                <a:ea typeface="+mn-ea"/>
              </a:rPr>
              <a:t>电视</a:t>
            </a:r>
          </a:p>
        </p:txBody>
      </p:sp>
      <p:sp>
        <p:nvSpPr>
          <p:cNvPr id="22581" name="Line 55"/>
          <p:cNvSpPr>
            <a:spLocks noChangeShapeType="1"/>
          </p:cNvSpPr>
          <p:nvPr/>
        </p:nvSpPr>
        <p:spPr bwMode="auto">
          <a:xfrm flipV="1">
            <a:off x="7014051" y="3224213"/>
            <a:ext cx="254132" cy="457200"/>
          </a:xfrm>
          <a:prstGeom prst="line">
            <a:avLst/>
          </a:prstGeom>
          <a:noFill/>
          <a:ln w="9525">
            <a:solidFill>
              <a:schemeClr val="tx1"/>
            </a:solidFill>
            <a:round/>
            <a:headEnd/>
            <a:tailEnd type="triangle" w="med" len="lg"/>
          </a:ln>
        </p:spPr>
        <p:txBody>
          <a:bodyPr wrap="none" anchor="ctr"/>
          <a:lstStyle/>
          <a:p>
            <a:endParaRPr lang="zh-CN" altLang="en-US">
              <a:latin typeface="+mn-lt"/>
              <a:ea typeface="+mn-ea"/>
            </a:endParaRPr>
          </a:p>
        </p:txBody>
      </p:sp>
      <p:sp>
        <p:nvSpPr>
          <p:cNvPr id="22582" name="Line 56"/>
          <p:cNvSpPr>
            <a:spLocks noChangeShapeType="1"/>
          </p:cNvSpPr>
          <p:nvPr/>
        </p:nvSpPr>
        <p:spPr bwMode="auto">
          <a:xfrm flipH="1" flipV="1">
            <a:off x="7590084" y="3224214"/>
            <a:ext cx="110124" cy="454025"/>
          </a:xfrm>
          <a:prstGeom prst="line">
            <a:avLst/>
          </a:prstGeom>
          <a:noFill/>
          <a:ln w="9525">
            <a:solidFill>
              <a:schemeClr val="tx1"/>
            </a:solidFill>
            <a:round/>
            <a:headEnd/>
            <a:tailEnd type="triangle" w="med" len="lg"/>
          </a:ln>
        </p:spPr>
        <p:txBody>
          <a:bodyPr wrap="none" anchor="ctr"/>
          <a:lstStyle/>
          <a:p>
            <a:endParaRPr lang="zh-CN" altLang="en-US">
              <a:latin typeface="+mn-lt"/>
              <a:ea typeface="+mn-ea"/>
            </a:endParaRPr>
          </a:p>
        </p:txBody>
      </p:sp>
      <p:sp>
        <p:nvSpPr>
          <p:cNvPr id="22583" name="Line 57"/>
          <p:cNvSpPr>
            <a:spLocks noChangeShapeType="1"/>
          </p:cNvSpPr>
          <p:nvPr/>
        </p:nvSpPr>
        <p:spPr bwMode="auto">
          <a:xfrm>
            <a:off x="1728100" y="5662613"/>
            <a:ext cx="914876" cy="0"/>
          </a:xfrm>
          <a:prstGeom prst="line">
            <a:avLst/>
          </a:prstGeom>
          <a:noFill/>
          <a:ln w="9525">
            <a:solidFill>
              <a:schemeClr val="tx1"/>
            </a:solidFill>
            <a:round/>
            <a:headEnd type="triangle" w="med" len="lg"/>
            <a:tailEnd type="triangle" w="med" len="lg"/>
          </a:ln>
        </p:spPr>
        <p:txBody>
          <a:bodyPr wrap="none" anchor="ctr"/>
          <a:lstStyle/>
          <a:p>
            <a:endParaRPr lang="zh-CN" altLang="en-US">
              <a:latin typeface="+mn-lt"/>
              <a:ea typeface="+mn-ea"/>
            </a:endParaRPr>
          </a:p>
        </p:txBody>
      </p:sp>
      <p:sp>
        <p:nvSpPr>
          <p:cNvPr id="22584" name="Line 58"/>
          <p:cNvSpPr>
            <a:spLocks noChangeShapeType="1"/>
          </p:cNvSpPr>
          <p:nvPr/>
        </p:nvSpPr>
        <p:spPr bwMode="auto">
          <a:xfrm>
            <a:off x="2846281" y="5662613"/>
            <a:ext cx="609918" cy="0"/>
          </a:xfrm>
          <a:prstGeom prst="line">
            <a:avLst/>
          </a:prstGeom>
          <a:noFill/>
          <a:ln w="9525">
            <a:solidFill>
              <a:schemeClr val="tx1"/>
            </a:solidFill>
            <a:round/>
            <a:headEnd type="triangle" w="med" len="lg"/>
            <a:tailEnd type="triangle" w="med" len="lg"/>
          </a:ln>
        </p:spPr>
        <p:txBody>
          <a:bodyPr wrap="none" anchor="ctr"/>
          <a:lstStyle/>
          <a:p>
            <a:endParaRPr lang="zh-CN" altLang="en-US">
              <a:latin typeface="+mn-lt"/>
              <a:ea typeface="+mn-ea"/>
            </a:endParaRPr>
          </a:p>
        </p:txBody>
      </p:sp>
      <p:sp>
        <p:nvSpPr>
          <p:cNvPr id="22585" name="Line 59"/>
          <p:cNvSpPr>
            <a:spLocks noChangeShapeType="1"/>
          </p:cNvSpPr>
          <p:nvPr/>
        </p:nvSpPr>
        <p:spPr bwMode="auto">
          <a:xfrm>
            <a:off x="4472728" y="5967413"/>
            <a:ext cx="999587" cy="0"/>
          </a:xfrm>
          <a:prstGeom prst="line">
            <a:avLst/>
          </a:prstGeom>
          <a:noFill/>
          <a:ln w="9525">
            <a:solidFill>
              <a:schemeClr val="tx1"/>
            </a:solidFill>
            <a:round/>
            <a:headEnd type="triangle" w="med" len="lg"/>
            <a:tailEnd type="triangle" w="med" len="lg"/>
          </a:ln>
        </p:spPr>
        <p:txBody>
          <a:bodyPr wrap="none" anchor="ctr"/>
          <a:lstStyle/>
          <a:p>
            <a:endParaRPr lang="zh-CN" altLang="en-US">
              <a:latin typeface="+mn-lt"/>
              <a:ea typeface="+mn-ea"/>
            </a:endParaRPr>
          </a:p>
        </p:txBody>
      </p:sp>
      <p:sp>
        <p:nvSpPr>
          <p:cNvPr id="22586" name="Line 60"/>
          <p:cNvSpPr>
            <a:spLocks noChangeShapeType="1"/>
          </p:cNvSpPr>
          <p:nvPr/>
        </p:nvSpPr>
        <p:spPr bwMode="auto">
          <a:xfrm>
            <a:off x="1543854" y="6035675"/>
            <a:ext cx="9417719" cy="0"/>
          </a:xfrm>
          <a:prstGeom prst="line">
            <a:avLst/>
          </a:prstGeom>
          <a:noFill/>
          <a:ln w="19050">
            <a:solidFill>
              <a:schemeClr val="tx1"/>
            </a:solidFill>
            <a:round/>
            <a:headEnd/>
            <a:tailEnd/>
          </a:ln>
        </p:spPr>
        <p:txBody>
          <a:bodyPr wrap="none" anchor="ctr"/>
          <a:lstStyle/>
          <a:p>
            <a:endParaRPr lang="zh-CN" altLang="en-US">
              <a:latin typeface="+mn-lt"/>
              <a:ea typeface="+mn-ea"/>
            </a:endParaRPr>
          </a:p>
        </p:txBody>
      </p:sp>
      <p:sp>
        <p:nvSpPr>
          <p:cNvPr id="22587" name="Line 61"/>
          <p:cNvSpPr>
            <a:spLocks noChangeShapeType="1"/>
          </p:cNvSpPr>
          <p:nvPr/>
        </p:nvSpPr>
        <p:spPr bwMode="auto">
          <a:xfrm>
            <a:off x="1558678" y="4283075"/>
            <a:ext cx="0" cy="1752600"/>
          </a:xfrm>
          <a:prstGeom prst="line">
            <a:avLst/>
          </a:prstGeom>
          <a:noFill/>
          <a:ln w="19050">
            <a:solidFill>
              <a:schemeClr val="tx1"/>
            </a:solidFill>
            <a:round/>
            <a:headEnd/>
            <a:tailEnd/>
          </a:ln>
        </p:spPr>
        <p:txBody>
          <a:bodyPr wrap="none" anchor="ctr"/>
          <a:lstStyle/>
          <a:p>
            <a:endParaRPr lang="zh-CN" altLang="en-US">
              <a:latin typeface="+mn-lt"/>
              <a:ea typeface="+mn-ea"/>
            </a:endParaRPr>
          </a:p>
        </p:txBody>
      </p:sp>
      <p:sp>
        <p:nvSpPr>
          <p:cNvPr id="22588" name="Line 62"/>
          <p:cNvSpPr>
            <a:spLocks noChangeShapeType="1"/>
          </p:cNvSpPr>
          <p:nvPr/>
        </p:nvSpPr>
        <p:spPr bwMode="auto">
          <a:xfrm>
            <a:off x="5468080" y="4276725"/>
            <a:ext cx="0" cy="1752600"/>
          </a:xfrm>
          <a:prstGeom prst="line">
            <a:avLst/>
          </a:prstGeom>
          <a:noFill/>
          <a:ln w="19050">
            <a:solidFill>
              <a:schemeClr val="tx1"/>
            </a:solidFill>
            <a:round/>
            <a:headEnd/>
            <a:tailEnd/>
          </a:ln>
        </p:spPr>
        <p:txBody>
          <a:bodyPr wrap="none" anchor="ctr"/>
          <a:lstStyle/>
          <a:p>
            <a:endParaRPr lang="zh-CN" altLang="en-US">
              <a:latin typeface="+mn-lt"/>
              <a:ea typeface="+mn-ea"/>
            </a:endParaRPr>
          </a:p>
        </p:txBody>
      </p:sp>
      <p:sp>
        <p:nvSpPr>
          <p:cNvPr id="22589" name="Line 63"/>
          <p:cNvSpPr>
            <a:spLocks noChangeShapeType="1"/>
          </p:cNvSpPr>
          <p:nvPr/>
        </p:nvSpPr>
        <p:spPr bwMode="auto">
          <a:xfrm>
            <a:off x="7026758" y="4284663"/>
            <a:ext cx="0" cy="1752600"/>
          </a:xfrm>
          <a:prstGeom prst="line">
            <a:avLst/>
          </a:prstGeom>
          <a:noFill/>
          <a:ln w="19050">
            <a:solidFill>
              <a:schemeClr val="tx1"/>
            </a:solidFill>
            <a:round/>
            <a:headEnd/>
            <a:tailEnd/>
          </a:ln>
        </p:spPr>
        <p:txBody>
          <a:bodyPr wrap="none" anchor="ctr"/>
          <a:lstStyle/>
          <a:p>
            <a:endParaRPr lang="zh-CN" altLang="en-US">
              <a:latin typeface="+mn-lt"/>
              <a:ea typeface="+mn-ea"/>
            </a:endParaRPr>
          </a:p>
        </p:txBody>
      </p:sp>
      <p:sp>
        <p:nvSpPr>
          <p:cNvPr id="22590" name="Line 64"/>
          <p:cNvSpPr>
            <a:spLocks noChangeShapeType="1"/>
          </p:cNvSpPr>
          <p:nvPr/>
        </p:nvSpPr>
        <p:spPr bwMode="auto">
          <a:xfrm>
            <a:off x="7806097" y="4281488"/>
            <a:ext cx="0" cy="1752600"/>
          </a:xfrm>
          <a:prstGeom prst="line">
            <a:avLst/>
          </a:prstGeom>
          <a:noFill/>
          <a:ln w="19050">
            <a:solidFill>
              <a:schemeClr val="tx1"/>
            </a:solidFill>
            <a:round/>
            <a:headEnd/>
            <a:tailEnd/>
          </a:ln>
        </p:spPr>
        <p:txBody>
          <a:bodyPr wrap="none" anchor="ctr"/>
          <a:lstStyle/>
          <a:p>
            <a:endParaRPr lang="zh-CN" altLang="en-US">
              <a:latin typeface="+mn-lt"/>
              <a:ea typeface="+mn-ea"/>
            </a:endParaRPr>
          </a:p>
        </p:txBody>
      </p:sp>
      <p:sp>
        <p:nvSpPr>
          <p:cNvPr id="22591" name="Line 65"/>
          <p:cNvSpPr>
            <a:spLocks noChangeShapeType="1"/>
          </p:cNvSpPr>
          <p:nvPr/>
        </p:nvSpPr>
        <p:spPr bwMode="auto">
          <a:xfrm>
            <a:off x="8591790" y="4283075"/>
            <a:ext cx="0" cy="1752600"/>
          </a:xfrm>
          <a:prstGeom prst="line">
            <a:avLst/>
          </a:prstGeom>
          <a:noFill/>
          <a:ln w="19050">
            <a:solidFill>
              <a:schemeClr val="tx1"/>
            </a:solidFill>
            <a:round/>
            <a:headEnd/>
            <a:tailEnd/>
          </a:ln>
        </p:spPr>
        <p:txBody>
          <a:bodyPr wrap="none" anchor="ctr"/>
          <a:lstStyle/>
          <a:p>
            <a:endParaRPr lang="zh-CN" altLang="en-US">
              <a:latin typeface="+mn-lt"/>
              <a:ea typeface="+mn-ea"/>
            </a:endParaRPr>
          </a:p>
        </p:txBody>
      </p:sp>
      <p:sp>
        <p:nvSpPr>
          <p:cNvPr id="22592" name="Line 66"/>
          <p:cNvSpPr>
            <a:spLocks noChangeShapeType="1"/>
          </p:cNvSpPr>
          <p:nvPr/>
        </p:nvSpPr>
        <p:spPr bwMode="auto">
          <a:xfrm>
            <a:off x="9377482" y="4294188"/>
            <a:ext cx="0" cy="1752600"/>
          </a:xfrm>
          <a:prstGeom prst="line">
            <a:avLst/>
          </a:prstGeom>
          <a:noFill/>
          <a:ln w="19050">
            <a:solidFill>
              <a:schemeClr val="tx1"/>
            </a:solidFill>
            <a:round/>
            <a:headEnd/>
            <a:tailEnd/>
          </a:ln>
        </p:spPr>
        <p:txBody>
          <a:bodyPr wrap="none" anchor="ctr"/>
          <a:lstStyle/>
          <a:p>
            <a:endParaRPr lang="zh-CN" altLang="en-US">
              <a:latin typeface="+mn-lt"/>
              <a:ea typeface="+mn-ea"/>
            </a:endParaRPr>
          </a:p>
        </p:txBody>
      </p:sp>
      <p:sp>
        <p:nvSpPr>
          <p:cNvPr id="22593" name="Line 67"/>
          <p:cNvSpPr>
            <a:spLocks noChangeShapeType="1"/>
          </p:cNvSpPr>
          <p:nvPr/>
        </p:nvSpPr>
        <p:spPr bwMode="auto">
          <a:xfrm>
            <a:off x="10156821" y="4286250"/>
            <a:ext cx="0" cy="1752600"/>
          </a:xfrm>
          <a:prstGeom prst="line">
            <a:avLst/>
          </a:prstGeom>
          <a:noFill/>
          <a:ln w="19050">
            <a:solidFill>
              <a:schemeClr val="tx1"/>
            </a:solidFill>
            <a:round/>
            <a:headEnd/>
            <a:tailEnd/>
          </a:ln>
        </p:spPr>
        <p:txBody>
          <a:bodyPr wrap="none" anchor="ctr"/>
          <a:lstStyle/>
          <a:p>
            <a:endParaRPr lang="zh-CN" altLang="en-US">
              <a:latin typeface="+mn-lt"/>
              <a:ea typeface="+mn-ea"/>
            </a:endParaRPr>
          </a:p>
        </p:txBody>
      </p:sp>
      <p:sp>
        <p:nvSpPr>
          <p:cNvPr id="22594" name="Line 68"/>
          <p:cNvSpPr>
            <a:spLocks noChangeShapeType="1"/>
          </p:cNvSpPr>
          <p:nvPr/>
        </p:nvSpPr>
        <p:spPr bwMode="auto">
          <a:xfrm>
            <a:off x="10942514" y="4283075"/>
            <a:ext cx="0" cy="1752600"/>
          </a:xfrm>
          <a:prstGeom prst="line">
            <a:avLst/>
          </a:prstGeom>
          <a:noFill/>
          <a:ln w="19050">
            <a:solidFill>
              <a:schemeClr val="tx1"/>
            </a:solidFill>
            <a:round/>
            <a:headEnd/>
            <a:tailEnd/>
          </a:ln>
        </p:spPr>
        <p:txBody>
          <a:bodyPr wrap="none" anchor="ctr"/>
          <a:lstStyle/>
          <a:p>
            <a:endParaRPr lang="zh-CN" altLang="en-US">
              <a:latin typeface="+mn-lt"/>
              <a:ea typeface="+mn-ea"/>
            </a:endParaRPr>
          </a:p>
        </p:txBody>
      </p:sp>
      <p:grpSp>
        <p:nvGrpSpPr>
          <p:cNvPr id="22595" name="Group 69"/>
          <p:cNvGrpSpPr>
            <a:grpSpLocks/>
          </p:cNvGrpSpPr>
          <p:nvPr/>
        </p:nvGrpSpPr>
        <p:grpSpPr bwMode="auto">
          <a:xfrm>
            <a:off x="406612" y="2767013"/>
            <a:ext cx="802635" cy="371475"/>
            <a:chOff x="6" y="352"/>
            <a:chExt cx="379" cy="234"/>
          </a:xfrm>
        </p:grpSpPr>
        <p:sp>
          <p:nvSpPr>
            <p:cNvPr id="22626" name="Text Box 70"/>
            <p:cNvSpPr txBox="1">
              <a:spLocks noChangeArrowheads="1"/>
            </p:cNvSpPr>
            <p:nvPr/>
          </p:nvSpPr>
          <p:spPr bwMode="auto">
            <a:xfrm>
              <a:off x="92" y="353"/>
              <a:ext cx="293" cy="233"/>
            </a:xfrm>
            <a:prstGeom prst="rect">
              <a:avLst/>
            </a:prstGeom>
            <a:noFill/>
            <a:ln w="9525">
              <a:noFill/>
              <a:miter lim="800000"/>
              <a:headEnd/>
              <a:tailEnd/>
            </a:ln>
          </p:spPr>
          <p:txBody>
            <a:bodyPr wrap="none">
              <a:spAutoFit/>
            </a:bodyPr>
            <a:lstStyle/>
            <a:p>
              <a:r>
                <a:rPr kumimoji="1" lang="en-US" altLang="zh-CN" sz="1800" b="1">
                  <a:solidFill>
                    <a:srgbClr val="333399"/>
                  </a:solidFill>
                  <a:latin typeface="+mn-lt"/>
                  <a:ea typeface="+mn-ea"/>
                </a:rPr>
                <a:t>(Hz)</a:t>
              </a:r>
            </a:p>
          </p:txBody>
        </p:sp>
        <p:sp>
          <p:nvSpPr>
            <p:cNvPr id="22627" name="Text Box 71"/>
            <p:cNvSpPr txBox="1">
              <a:spLocks noChangeArrowheads="1"/>
            </p:cNvSpPr>
            <p:nvPr/>
          </p:nvSpPr>
          <p:spPr bwMode="auto">
            <a:xfrm>
              <a:off x="6" y="352"/>
              <a:ext cx="124" cy="233"/>
            </a:xfrm>
            <a:prstGeom prst="rect">
              <a:avLst/>
            </a:prstGeom>
            <a:noFill/>
            <a:ln w="9525">
              <a:noFill/>
              <a:miter lim="800000"/>
              <a:headEnd/>
              <a:tailEnd/>
            </a:ln>
          </p:spPr>
          <p:txBody>
            <a:bodyPr wrap="none">
              <a:spAutoFit/>
            </a:bodyPr>
            <a:lstStyle/>
            <a:p>
              <a:r>
                <a:rPr kumimoji="1" lang="en-US" altLang="zh-CN" sz="1800" b="1">
                  <a:solidFill>
                    <a:srgbClr val="333399"/>
                  </a:solidFill>
                  <a:latin typeface="+mn-lt"/>
                  <a:ea typeface="+mn-ea"/>
                </a:rPr>
                <a:t>f</a:t>
              </a:r>
            </a:p>
          </p:txBody>
        </p:sp>
      </p:grpSp>
      <p:grpSp>
        <p:nvGrpSpPr>
          <p:cNvPr id="22596" name="Group 72"/>
          <p:cNvGrpSpPr>
            <a:grpSpLocks/>
          </p:cNvGrpSpPr>
          <p:nvPr/>
        </p:nvGrpSpPr>
        <p:grpSpPr bwMode="auto">
          <a:xfrm>
            <a:off x="415084" y="3986214"/>
            <a:ext cx="781456" cy="374650"/>
            <a:chOff x="78" y="1589"/>
            <a:chExt cx="369" cy="236"/>
          </a:xfrm>
          <a:solidFill>
            <a:schemeClr val="bg1">
              <a:lumMod val="95000"/>
            </a:schemeClr>
          </a:solidFill>
        </p:grpSpPr>
        <p:sp>
          <p:nvSpPr>
            <p:cNvPr id="22624" name="Text Box 73"/>
            <p:cNvSpPr txBox="1">
              <a:spLocks noChangeArrowheads="1"/>
            </p:cNvSpPr>
            <p:nvPr/>
          </p:nvSpPr>
          <p:spPr bwMode="auto">
            <a:xfrm>
              <a:off x="124" y="1589"/>
              <a:ext cx="323" cy="233"/>
            </a:xfrm>
            <a:prstGeom prst="rect">
              <a:avLst/>
            </a:prstGeom>
            <a:grpFill/>
            <a:ln w="9525">
              <a:noFill/>
              <a:miter lim="800000"/>
              <a:headEnd/>
              <a:tailEnd/>
            </a:ln>
          </p:spPr>
          <p:txBody>
            <a:bodyPr wrap="none">
              <a:spAutoFit/>
            </a:bodyPr>
            <a:lstStyle/>
            <a:p>
              <a:r>
                <a:rPr kumimoji="1" lang="en-US" altLang="zh-CN" sz="1800" b="1">
                  <a:solidFill>
                    <a:srgbClr val="333399"/>
                  </a:solidFill>
                  <a:latin typeface="+mn-lt"/>
                  <a:ea typeface="+mn-ea"/>
                </a:rPr>
                <a:t> (Hz)</a:t>
              </a:r>
            </a:p>
          </p:txBody>
        </p:sp>
        <p:sp>
          <p:nvSpPr>
            <p:cNvPr id="22625" name="Text Box 74"/>
            <p:cNvSpPr txBox="1">
              <a:spLocks noChangeArrowheads="1"/>
            </p:cNvSpPr>
            <p:nvPr/>
          </p:nvSpPr>
          <p:spPr bwMode="auto">
            <a:xfrm>
              <a:off x="78" y="1592"/>
              <a:ext cx="124" cy="233"/>
            </a:xfrm>
            <a:prstGeom prst="rect">
              <a:avLst/>
            </a:prstGeom>
            <a:grpFill/>
            <a:ln w="9525">
              <a:noFill/>
              <a:miter lim="800000"/>
              <a:headEnd/>
              <a:tailEnd/>
            </a:ln>
          </p:spPr>
          <p:txBody>
            <a:bodyPr wrap="none">
              <a:spAutoFit/>
            </a:bodyPr>
            <a:lstStyle/>
            <a:p>
              <a:r>
                <a:rPr kumimoji="1" lang="en-US" altLang="zh-CN" sz="1800" b="1">
                  <a:solidFill>
                    <a:srgbClr val="333399"/>
                  </a:solidFill>
                  <a:latin typeface="+mn-lt"/>
                  <a:ea typeface="+mn-ea"/>
                </a:rPr>
                <a:t>f</a:t>
              </a:r>
            </a:p>
          </p:txBody>
        </p:sp>
      </p:grpSp>
      <p:sp>
        <p:nvSpPr>
          <p:cNvPr id="22597" name="Line 75"/>
          <p:cNvSpPr>
            <a:spLocks noChangeShapeType="1"/>
          </p:cNvSpPr>
          <p:nvPr/>
        </p:nvSpPr>
        <p:spPr bwMode="auto">
          <a:xfrm>
            <a:off x="1829753" y="6035675"/>
            <a:ext cx="0" cy="76200"/>
          </a:xfrm>
          <a:prstGeom prst="line">
            <a:avLst/>
          </a:prstGeom>
          <a:noFill/>
          <a:ln w="9525">
            <a:solidFill>
              <a:schemeClr val="tx1"/>
            </a:solidFill>
            <a:round/>
            <a:headEnd/>
            <a:tailEnd/>
          </a:ln>
        </p:spPr>
        <p:txBody>
          <a:bodyPr wrap="none" anchor="ctr"/>
          <a:lstStyle/>
          <a:p>
            <a:endParaRPr lang="zh-CN" altLang="en-US">
              <a:latin typeface="+mn-lt"/>
              <a:ea typeface="+mn-ea"/>
            </a:endParaRPr>
          </a:p>
        </p:txBody>
      </p:sp>
      <p:sp>
        <p:nvSpPr>
          <p:cNvPr id="22598" name="Line 76"/>
          <p:cNvSpPr>
            <a:spLocks noChangeShapeType="1"/>
          </p:cNvSpPr>
          <p:nvPr/>
        </p:nvSpPr>
        <p:spPr bwMode="auto">
          <a:xfrm>
            <a:off x="2592149" y="6045200"/>
            <a:ext cx="0" cy="76200"/>
          </a:xfrm>
          <a:prstGeom prst="line">
            <a:avLst/>
          </a:prstGeom>
          <a:noFill/>
          <a:ln w="9525">
            <a:solidFill>
              <a:schemeClr val="tx1"/>
            </a:solidFill>
            <a:round/>
            <a:headEnd/>
            <a:tailEnd/>
          </a:ln>
        </p:spPr>
        <p:txBody>
          <a:bodyPr wrap="none" anchor="ctr"/>
          <a:lstStyle/>
          <a:p>
            <a:endParaRPr lang="zh-CN" altLang="en-US">
              <a:latin typeface="+mn-lt"/>
              <a:ea typeface="+mn-ea"/>
            </a:endParaRPr>
          </a:p>
        </p:txBody>
      </p:sp>
      <p:sp>
        <p:nvSpPr>
          <p:cNvPr id="22599" name="Line 77"/>
          <p:cNvSpPr>
            <a:spLocks noChangeShapeType="1"/>
          </p:cNvSpPr>
          <p:nvPr/>
        </p:nvSpPr>
        <p:spPr bwMode="auto">
          <a:xfrm>
            <a:off x="3360900" y="6049963"/>
            <a:ext cx="0" cy="76200"/>
          </a:xfrm>
          <a:prstGeom prst="line">
            <a:avLst/>
          </a:prstGeom>
          <a:noFill/>
          <a:ln w="9525">
            <a:solidFill>
              <a:schemeClr val="tx1"/>
            </a:solidFill>
            <a:round/>
            <a:headEnd/>
            <a:tailEnd/>
          </a:ln>
        </p:spPr>
        <p:txBody>
          <a:bodyPr wrap="none" anchor="ctr"/>
          <a:lstStyle/>
          <a:p>
            <a:endParaRPr lang="zh-CN" altLang="en-US">
              <a:latin typeface="+mn-lt"/>
              <a:ea typeface="+mn-ea"/>
            </a:endParaRPr>
          </a:p>
        </p:txBody>
      </p:sp>
      <p:sp>
        <p:nvSpPr>
          <p:cNvPr id="22600" name="Line 78"/>
          <p:cNvSpPr>
            <a:spLocks noChangeShapeType="1"/>
          </p:cNvSpPr>
          <p:nvPr/>
        </p:nvSpPr>
        <p:spPr bwMode="auto">
          <a:xfrm>
            <a:off x="4155063" y="6045200"/>
            <a:ext cx="0" cy="76200"/>
          </a:xfrm>
          <a:prstGeom prst="line">
            <a:avLst/>
          </a:prstGeom>
          <a:noFill/>
          <a:ln w="9525">
            <a:solidFill>
              <a:schemeClr val="tx1"/>
            </a:solidFill>
            <a:round/>
            <a:headEnd/>
            <a:tailEnd/>
          </a:ln>
        </p:spPr>
        <p:txBody>
          <a:bodyPr wrap="none" anchor="ctr"/>
          <a:lstStyle/>
          <a:p>
            <a:endParaRPr lang="zh-CN" altLang="en-US">
              <a:latin typeface="+mn-lt"/>
              <a:ea typeface="+mn-ea"/>
            </a:endParaRPr>
          </a:p>
        </p:txBody>
      </p:sp>
      <p:sp>
        <p:nvSpPr>
          <p:cNvPr id="22601" name="Line 79"/>
          <p:cNvSpPr>
            <a:spLocks noChangeShapeType="1"/>
          </p:cNvSpPr>
          <p:nvPr/>
        </p:nvSpPr>
        <p:spPr bwMode="auto">
          <a:xfrm>
            <a:off x="4911107" y="6045200"/>
            <a:ext cx="0" cy="76200"/>
          </a:xfrm>
          <a:prstGeom prst="line">
            <a:avLst/>
          </a:prstGeom>
          <a:noFill/>
          <a:ln w="9525">
            <a:solidFill>
              <a:schemeClr val="tx1"/>
            </a:solidFill>
            <a:round/>
            <a:headEnd/>
            <a:tailEnd/>
          </a:ln>
        </p:spPr>
        <p:txBody>
          <a:bodyPr wrap="none" anchor="ctr"/>
          <a:lstStyle/>
          <a:p>
            <a:endParaRPr lang="zh-CN" altLang="en-US">
              <a:latin typeface="+mn-lt"/>
              <a:ea typeface="+mn-ea"/>
            </a:endParaRPr>
          </a:p>
        </p:txBody>
      </p:sp>
      <p:sp>
        <p:nvSpPr>
          <p:cNvPr id="22602" name="Line 80"/>
          <p:cNvSpPr>
            <a:spLocks noChangeShapeType="1"/>
          </p:cNvSpPr>
          <p:nvPr/>
        </p:nvSpPr>
        <p:spPr bwMode="auto">
          <a:xfrm>
            <a:off x="5705270" y="6045200"/>
            <a:ext cx="0" cy="76200"/>
          </a:xfrm>
          <a:prstGeom prst="line">
            <a:avLst/>
          </a:prstGeom>
          <a:noFill/>
          <a:ln w="9525">
            <a:solidFill>
              <a:schemeClr val="tx1"/>
            </a:solidFill>
            <a:round/>
            <a:headEnd/>
            <a:tailEnd/>
          </a:ln>
        </p:spPr>
        <p:txBody>
          <a:bodyPr wrap="none" anchor="ctr"/>
          <a:lstStyle/>
          <a:p>
            <a:endParaRPr lang="zh-CN" altLang="en-US">
              <a:latin typeface="+mn-lt"/>
              <a:ea typeface="+mn-ea"/>
            </a:endParaRPr>
          </a:p>
        </p:txBody>
      </p:sp>
      <p:sp>
        <p:nvSpPr>
          <p:cNvPr id="22603" name="Line 81"/>
          <p:cNvSpPr>
            <a:spLocks noChangeShapeType="1"/>
          </p:cNvSpPr>
          <p:nvPr/>
        </p:nvSpPr>
        <p:spPr bwMode="auto">
          <a:xfrm>
            <a:off x="6493080" y="6045200"/>
            <a:ext cx="0" cy="76200"/>
          </a:xfrm>
          <a:prstGeom prst="line">
            <a:avLst/>
          </a:prstGeom>
          <a:noFill/>
          <a:ln w="9525">
            <a:solidFill>
              <a:schemeClr val="tx1"/>
            </a:solidFill>
            <a:round/>
            <a:headEnd/>
            <a:tailEnd/>
          </a:ln>
        </p:spPr>
        <p:txBody>
          <a:bodyPr wrap="none" anchor="ctr"/>
          <a:lstStyle/>
          <a:p>
            <a:endParaRPr lang="zh-CN" altLang="en-US">
              <a:latin typeface="+mn-lt"/>
              <a:ea typeface="+mn-ea"/>
            </a:endParaRPr>
          </a:p>
        </p:txBody>
      </p:sp>
      <p:sp>
        <p:nvSpPr>
          <p:cNvPr id="22604" name="Line 82"/>
          <p:cNvSpPr>
            <a:spLocks noChangeShapeType="1"/>
          </p:cNvSpPr>
          <p:nvPr/>
        </p:nvSpPr>
        <p:spPr bwMode="auto">
          <a:xfrm>
            <a:off x="7261831" y="6045200"/>
            <a:ext cx="0" cy="76200"/>
          </a:xfrm>
          <a:prstGeom prst="line">
            <a:avLst/>
          </a:prstGeom>
          <a:noFill/>
          <a:ln w="9525">
            <a:solidFill>
              <a:schemeClr val="tx1"/>
            </a:solidFill>
            <a:round/>
            <a:headEnd/>
            <a:tailEnd/>
          </a:ln>
        </p:spPr>
        <p:txBody>
          <a:bodyPr wrap="none" anchor="ctr"/>
          <a:lstStyle/>
          <a:p>
            <a:endParaRPr lang="zh-CN" altLang="en-US">
              <a:latin typeface="+mn-lt"/>
              <a:ea typeface="+mn-ea"/>
            </a:endParaRPr>
          </a:p>
        </p:txBody>
      </p:sp>
      <p:sp>
        <p:nvSpPr>
          <p:cNvPr id="22605" name="Line 83"/>
          <p:cNvSpPr>
            <a:spLocks noChangeShapeType="1"/>
          </p:cNvSpPr>
          <p:nvPr/>
        </p:nvSpPr>
        <p:spPr bwMode="auto">
          <a:xfrm>
            <a:off x="8062348" y="6049963"/>
            <a:ext cx="0" cy="76200"/>
          </a:xfrm>
          <a:prstGeom prst="line">
            <a:avLst/>
          </a:prstGeom>
          <a:noFill/>
          <a:ln w="9525">
            <a:solidFill>
              <a:schemeClr val="tx1"/>
            </a:solidFill>
            <a:round/>
            <a:headEnd/>
            <a:tailEnd/>
          </a:ln>
        </p:spPr>
        <p:txBody>
          <a:bodyPr wrap="none" anchor="ctr"/>
          <a:lstStyle/>
          <a:p>
            <a:endParaRPr lang="zh-CN" altLang="en-US">
              <a:latin typeface="+mn-lt"/>
              <a:ea typeface="+mn-ea"/>
            </a:endParaRPr>
          </a:p>
        </p:txBody>
      </p:sp>
      <p:sp>
        <p:nvSpPr>
          <p:cNvPr id="22606" name="Line 84"/>
          <p:cNvSpPr>
            <a:spLocks noChangeShapeType="1"/>
          </p:cNvSpPr>
          <p:nvPr/>
        </p:nvSpPr>
        <p:spPr bwMode="auto">
          <a:xfrm>
            <a:off x="8843804" y="6040438"/>
            <a:ext cx="0" cy="76200"/>
          </a:xfrm>
          <a:prstGeom prst="line">
            <a:avLst/>
          </a:prstGeom>
          <a:noFill/>
          <a:ln w="9525">
            <a:solidFill>
              <a:schemeClr val="tx1"/>
            </a:solidFill>
            <a:round/>
            <a:headEnd/>
            <a:tailEnd/>
          </a:ln>
        </p:spPr>
        <p:txBody>
          <a:bodyPr wrap="none" anchor="ctr"/>
          <a:lstStyle/>
          <a:p>
            <a:endParaRPr lang="zh-CN" altLang="en-US">
              <a:latin typeface="+mn-lt"/>
              <a:ea typeface="+mn-ea"/>
            </a:endParaRPr>
          </a:p>
        </p:txBody>
      </p:sp>
      <p:sp>
        <p:nvSpPr>
          <p:cNvPr id="22607" name="Line 85"/>
          <p:cNvSpPr>
            <a:spLocks noChangeShapeType="1"/>
          </p:cNvSpPr>
          <p:nvPr/>
        </p:nvSpPr>
        <p:spPr bwMode="auto">
          <a:xfrm>
            <a:off x="9637968" y="6049963"/>
            <a:ext cx="0" cy="76200"/>
          </a:xfrm>
          <a:prstGeom prst="line">
            <a:avLst/>
          </a:prstGeom>
          <a:noFill/>
          <a:ln w="9525">
            <a:solidFill>
              <a:schemeClr val="tx1"/>
            </a:solidFill>
            <a:round/>
            <a:headEnd/>
            <a:tailEnd/>
          </a:ln>
        </p:spPr>
        <p:txBody>
          <a:bodyPr wrap="none" anchor="ctr"/>
          <a:lstStyle/>
          <a:p>
            <a:endParaRPr lang="zh-CN" altLang="en-US">
              <a:latin typeface="+mn-lt"/>
              <a:ea typeface="+mn-ea"/>
            </a:endParaRPr>
          </a:p>
        </p:txBody>
      </p:sp>
      <p:sp>
        <p:nvSpPr>
          <p:cNvPr id="22608" name="Line 86"/>
          <p:cNvSpPr>
            <a:spLocks noChangeShapeType="1"/>
          </p:cNvSpPr>
          <p:nvPr/>
        </p:nvSpPr>
        <p:spPr bwMode="auto">
          <a:xfrm>
            <a:off x="10425778" y="6040438"/>
            <a:ext cx="0" cy="76200"/>
          </a:xfrm>
          <a:prstGeom prst="line">
            <a:avLst/>
          </a:prstGeom>
          <a:noFill/>
          <a:ln w="9525">
            <a:solidFill>
              <a:schemeClr val="tx1"/>
            </a:solidFill>
            <a:round/>
            <a:headEnd/>
            <a:tailEnd/>
          </a:ln>
        </p:spPr>
        <p:txBody>
          <a:bodyPr wrap="none" anchor="ctr"/>
          <a:lstStyle/>
          <a:p>
            <a:endParaRPr lang="zh-CN" altLang="en-US">
              <a:latin typeface="+mn-lt"/>
              <a:ea typeface="+mn-ea"/>
            </a:endParaRPr>
          </a:p>
        </p:txBody>
      </p:sp>
      <p:sp>
        <p:nvSpPr>
          <p:cNvPr id="22609" name="Text Box 87"/>
          <p:cNvSpPr txBox="1">
            <a:spLocks noChangeArrowheads="1"/>
          </p:cNvSpPr>
          <p:nvPr/>
        </p:nvSpPr>
        <p:spPr bwMode="auto">
          <a:xfrm>
            <a:off x="1916582" y="6045200"/>
            <a:ext cx="434734" cy="338554"/>
          </a:xfrm>
          <a:prstGeom prst="rect">
            <a:avLst/>
          </a:prstGeom>
          <a:noFill/>
          <a:ln w="9525">
            <a:noFill/>
            <a:miter lim="800000"/>
            <a:headEnd/>
            <a:tailEnd/>
          </a:ln>
        </p:spPr>
        <p:txBody>
          <a:bodyPr wrap="none">
            <a:spAutoFit/>
          </a:bodyPr>
          <a:lstStyle/>
          <a:p>
            <a:r>
              <a:rPr kumimoji="1" lang="en-US" altLang="zh-CN" sz="1600" b="1">
                <a:solidFill>
                  <a:srgbClr val="333399"/>
                </a:solidFill>
                <a:latin typeface="+mn-lt"/>
                <a:ea typeface="+mn-ea"/>
              </a:rPr>
              <a:t>LF</a:t>
            </a:r>
          </a:p>
        </p:txBody>
      </p:sp>
      <p:sp>
        <p:nvSpPr>
          <p:cNvPr id="22610" name="Text Box 88"/>
          <p:cNvSpPr txBox="1">
            <a:spLocks noChangeArrowheads="1"/>
          </p:cNvSpPr>
          <p:nvPr/>
        </p:nvSpPr>
        <p:spPr bwMode="auto">
          <a:xfrm>
            <a:off x="2698038" y="6045200"/>
            <a:ext cx="481222" cy="338554"/>
          </a:xfrm>
          <a:prstGeom prst="rect">
            <a:avLst/>
          </a:prstGeom>
          <a:noFill/>
          <a:ln w="9525">
            <a:noFill/>
            <a:miter lim="800000"/>
            <a:headEnd/>
            <a:tailEnd/>
          </a:ln>
        </p:spPr>
        <p:txBody>
          <a:bodyPr wrap="none">
            <a:spAutoFit/>
          </a:bodyPr>
          <a:lstStyle/>
          <a:p>
            <a:r>
              <a:rPr kumimoji="1" lang="en-US" altLang="zh-CN" sz="1600" b="1">
                <a:solidFill>
                  <a:srgbClr val="333399"/>
                </a:solidFill>
                <a:latin typeface="+mn-lt"/>
                <a:ea typeface="+mn-ea"/>
              </a:rPr>
              <a:t>MF</a:t>
            </a:r>
          </a:p>
        </p:txBody>
      </p:sp>
      <p:sp>
        <p:nvSpPr>
          <p:cNvPr id="22611" name="Text Box 89"/>
          <p:cNvSpPr txBox="1">
            <a:spLocks noChangeArrowheads="1"/>
          </p:cNvSpPr>
          <p:nvPr/>
        </p:nvSpPr>
        <p:spPr bwMode="auto">
          <a:xfrm>
            <a:off x="3479496" y="6045200"/>
            <a:ext cx="470000" cy="338554"/>
          </a:xfrm>
          <a:prstGeom prst="rect">
            <a:avLst/>
          </a:prstGeom>
          <a:noFill/>
          <a:ln w="9525">
            <a:noFill/>
            <a:miter lim="800000"/>
            <a:headEnd/>
            <a:tailEnd/>
          </a:ln>
        </p:spPr>
        <p:txBody>
          <a:bodyPr wrap="none">
            <a:spAutoFit/>
          </a:bodyPr>
          <a:lstStyle/>
          <a:p>
            <a:r>
              <a:rPr kumimoji="1" lang="en-US" altLang="zh-CN" sz="1600" b="1">
                <a:solidFill>
                  <a:srgbClr val="333399"/>
                </a:solidFill>
                <a:latin typeface="+mn-lt"/>
                <a:ea typeface="+mn-ea"/>
              </a:rPr>
              <a:t>HF</a:t>
            </a:r>
          </a:p>
        </p:txBody>
      </p:sp>
      <p:sp>
        <p:nvSpPr>
          <p:cNvPr id="22612" name="Text Box 90"/>
          <p:cNvSpPr txBox="1">
            <a:spLocks noChangeArrowheads="1"/>
          </p:cNvSpPr>
          <p:nvPr/>
        </p:nvSpPr>
        <p:spPr bwMode="auto">
          <a:xfrm>
            <a:off x="4172006" y="6045200"/>
            <a:ext cx="593432" cy="338554"/>
          </a:xfrm>
          <a:prstGeom prst="rect">
            <a:avLst/>
          </a:prstGeom>
          <a:noFill/>
          <a:ln w="9525">
            <a:noFill/>
            <a:miter lim="800000"/>
            <a:headEnd/>
            <a:tailEnd/>
          </a:ln>
        </p:spPr>
        <p:txBody>
          <a:bodyPr wrap="none">
            <a:spAutoFit/>
          </a:bodyPr>
          <a:lstStyle/>
          <a:p>
            <a:r>
              <a:rPr kumimoji="1" lang="en-US" altLang="zh-CN" sz="1600" b="1">
                <a:solidFill>
                  <a:srgbClr val="333399"/>
                </a:solidFill>
                <a:latin typeface="+mn-lt"/>
                <a:ea typeface="+mn-ea"/>
              </a:rPr>
              <a:t>VHF</a:t>
            </a:r>
          </a:p>
        </p:txBody>
      </p:sp>
      <p:sp>
        <p:nvSpPr>
          <p:cNvPr id="22613" name="Text Box 91"/>
          <p:cNvSpPr txBox="1">
            <a:spLocks noChangeArrowheads="1"/>
          </p:cNvSpPr>
          <p:nvPr/>
        </p:nvSpPr>
        <p:spPr bwMode="auto">
          <a:xfrm>
            <a:off x="4934403" y="6045200"/>
            <a:ext cx="625492" cy="338554"/>
          </a:xfrm>
          <a:prstGeom prst="rect">
            <a:avLst/>
          </a:prstGeom>
          <a:noFill/>
          <a:ln w="9525">
            <a:noFill/>
            <a:miter lim="800000"/>
            <a:headEnd/>
            <a:tailEnd/>
          </a:ln>
        </p:spPr>
        <p:txBody>
          <a:bodyPr wrap="none">
            <a:spAutoFit/>
          </a:bodyPr>
          <a:lstStyle/>
          <a:p>
            <a:r>
              <a:rPr kumimoji="1" lang="en-US" altLang="zh-CN" sz="1600" b="1">
                <a:solidFill>
                  <a:srgbClr val="333399"/>
                </a:solidFill>
                <a:latin typeface="+mn-lt"/>
                <a:ea typeface="+mn-ea"/>
              </a:rPr>
              <a:t>UHF</a:t>
            </a:r>
          </a:p>
        </p:txBody>
      </p:sp>
      <p:sp>
        <p:nvSpPr>
          <p:cNvPr id="22614" name="Text Box 92"/>
          <p:cNvSpPr txBox="1">
            <a:spLocks noChangeArrowheads="1"/>
          </p:cNvSpPr>
          <p:nvPr/>
        </p:nvSpPr>
        <p:spPr bwMode="auto">
          <a:xfrm>
            <a:off x="5690447" y="6045200"/>
            <a:ext cx="590226" cy="338554"/>
          </a:xfrm>
          <a:prstGeom prst="rect">
            <a:avLst/>
          </a:prstGeom>
          <a:noFill/>
          <a:ln w="9525">
            <a:noFill/>
            <a:miter lim="800000"/>
            <a:headEnd/>
            <a:tailEnd/>
          </a:ln>
        </p:spPr>
        <p:txBody>
          <a:bodyPr wrap="none">
            <a:spAutoFit/>
          </a:bodyPr>
          <a:lstStyle/>
          <a:p>
            <a:r>
              <a:rPr kumimoji="1" lang="en-US" altLang="zh-CN" sz="1600" b="1">
                <a:solidFill>
                  <a:srgbClr val="333399"/>
                </a:solidFill>
                <a:latin typeface="+mn-lt"/>
                <a:ea typeface="+mn-ea"/>
              </a:rPr>
              <a:t>SHF</a:t>
            </a:r>
          </a:p>
        </p:txBody>
      </p:sp>
      <p:sp>
        <p:nvSpPr>
          <p:cNvPr id="22615" name="Text Box 93"/>
          <p:cNvSpPr txBox="1">
            <a:spLocks noChangeArrowheads="1"/>
          </p:cNvSpPr>
          <p:nvPr/>
        </p:nvSpPr>
        <p:spPr bwMode="auto">
          <a:xfrm>
            <a:off x="6490963" y="6045200"/>
            <a:ext cx="606256" cy="338554"/>
          </a:xfrm>
          <a:prstGeom prst="rect">
            <a:avLst/>
          </a:prstGeom>
          <a:noFill/>
          <a:ln w="9525">
            <a:noFill/>
            <a:miter lim="800000"/>
            <a:headEnd/>
            <a:tailEnd/>
          </a:ln>
        </p:spPr>
        <p:txBody>
          <a:bodyPr wrap="none">
            <a:spAutoFit/>
          </a:bodyPr>
          <a:lstStyle/>
          <a:p>
            <a:r>
              <a:rPr kumimoji="1" lang="en-US" altLang="zh-CN" sz="1600" b="1">
                <a:solidFill>
                  <a:srgbClr val="333399"/>
                </a:solidFill>
                <a:latin typeface="+mn-lt"/>
                <a:ea typeface="+mn-ea"/>
              </a:rPr>
              <a:t>EHF</a:t>
            </a:r>
          </a:p>
        </p:txBody>
      </p:sp>
      <p:sp>
        <p:nvSpPr>
          <p:cNvPr id="22616" name="Text Box 94"/>
          <p:cNvSpPr txBox="1">
            <a:spLocks noChangeArrowheads="1"/>
          </p:cNvSpPr>
          <p:nvPr/>
        </p:nvSpPr>
        <p:spPr bwMode="auto">
          <a:xfrm>
            <a:off x="7266066" y="6045200"/>
            <a:ext cx="582211" cy="338554"/>
          </a:xfrm>
          <a:prstGeom prst="rect">
            <a:avLst/>
          </a:prstGeom>
          <a:noFill/>
          <a:ln w="9525">
            <a:noFill/>
            <a:miter lim="800000"/>
            <a:headEnd/>
            <a:tailEnd/>
          </a:ln>
        </p:spPr>
        <p:txBody>
          <a:bodyPr wrap="none">
            <a:spAutoFit/>
          </a:bodyPr>
          <a:lstStyle/>
          <a:p>
            <a:r>
              <a:rPr kumimoji="1" lang="en-US" altLang="zh-CN" sz="1600" b="1">
                <a:solidFill>
                  <a:srgbClr val="333399"/>
                </a:solidFill>
                <a:latin typeface="+mn-lt"/>
                <a:ea typeface="+mn-ea"/>
              </a:rPr>
              <a:t>THF</a:t>
            </a:r>
          </a:p>
        </p:txBody>
      </p:sp>
      <p:sp>
        <p:nvSpPr>
          <p:cNvPr id="22617" name="Text Box 95"/>
          <p:cNvSpPr txBox="1">
            <a:spLocks noChangeArrowheads="1"/>
          </p:cNvSpPr>
          <p:nvPr/>
        </p:nvSpPr>
        <p:spPr bwMode="auto">
          <a:xfrm>
            <a:off x="609918" y="5967413"/>
            <a:ext cx="595035" cy="338554"/>
          </a:xfrm>
          <a:prstGeom prst="rect">
            <a:avLst/>
          </a:prstGeom>
          <a:noFill/>
          <a:ln w="9525">
            <a:noFill/>
            <a:miter lim="800000"/>
            <a:headEnd/>
            <a:tailEnd/>
          </a:ln>
        </p:spPr>
        <p:txBody>
          <a:bodyPr wrap="none">
            <a:spAutoFit/>
          </a:bodyPr>
          <a:lstStyle/>
          <a:p>
            <a:r>
              <a:rPr kumimoji="1" lang="zh-CN" altLang="en-US" sz="1600">
                <a:solidFill>
                  <a:srgbClr val="333399"/>
                </a:solidFill>
                <a:latin typeface="+mn-lt"/>
                <a:ea typeface="+mn-ea"/>
              </a:rPr>
              <a:t>波段</a:t>
            </a:r>
          </a:p>
        </p:txBody>
      </p:sp>
      <p:sp>
        <p:nvSpPr>
          <p:cNvPr id="22618" name="Text Box 96"/>
          <p:cNvSpPr txBox="1">
            <a:spLocks noChangeArrowheads="1"/>
          </p:cNvSpPr>
          <p:nvPr/>
        </p:nvSpPr>
        <p:spPr bwMode="auto">
          <a:xfrm>
            <a:off x="1279133" y="3957638"/>
            <a:ext cx="9364615" cy="369332"/>
          </a:xfrm>
          <a:prstGeom prst="rect">
            <a:avLst/>
          </a:prstGeom>
          <a:noFill/>
          <a:ln w="9525">
            <a:noFill/>
            <a:miter lim="800000"/>
            <a:headEnd/>
            <a:tailEnd/>
          </a:ln>
        </p:spPr>
        <p:txBody>
          <a:bodyPr wrap="none">
            <a:spAutoFit/>
          </a:bodyPr>
          <a:lstStyle/>
          <a:p>
            <a:r>
              <a:rPr kumimoji="1" lang="en-US" altLang="zh-CN" sz="1800" b="1" dirty="0">
                <a:solidFill>
                  <a:srgbClr val="333399"/>
                </a:solidFill>
                <a:latin typeface="+mn-lt"/>
                <a:ea typeface="+mn-ea"/>
              </a:rPr>
              <a:t>10</a:t>
            </a:r>
            <a:r>
              <a:rPr kumimoji="1" lang="en-US" altLang="zh-CN" sz="1800" b="1" baseline="30000" dirty="0">
                <a:solidFill>
                  <a:srgbClr val="333399"/>
                </a:solidFill>
                <a:latin typeface="+mn-lt"/>
                <a:ea typeface="+mn-ea"/>
              </a:rPr>
              <a:t>4         </a:t>
            </a:r>
            <a:r>
              <a:rPr kumimoji="1" lang="en-US" altLang="zh-CN" sz="1800" b="1" dirty="0">
                <a:solidFill>
                  <a:srgbClr val="333399"/>
                </a:solidFill>
                <a:latin typeface="+mn-lt"/>
                <a:ea typeface="+mn-ea"/>
              </a:rPr>
              <a:t>10</a:t>
            </a:r>
            <a:r>
              <a:rPr kumimoji="1" lang="en-US" altLang="zh-CN" sz="1800" b="1" baseline="30000" dirty="0">
                <a:solidFill>
                  <a:srgbClr val="333399"/>
                </a:solidFill>
                <a:latin typeface="+mn-lt"/>
                <a:ea typeface="+mn-ea"/>
              </a:rPr>
              <a:t>5         </a:t>
            </a:r>
            <a:r>
              <a:rPr kumimoji="1" lang="en-US" altLang="zh-CN" sz="1800" b="1" dirty="0">
                <a:solidFill>
                  <a:srgbClr val="333399"/>
                </a:solidFill>
                <a:latin typeface="+mn-lt"/>
                <a:ea typeface="+mn-ea"/>
              </a:rPr>
              <a:t>10</a:t>
            </a:r>
            <a:r>
              <a:rPr kumimoji="1" lang="en-US" altLang="zh-CN" sz="1800" b="1" baseline="30000" dirty="0">
                <a:solidFill>
                  <a:srgbClr val="333399"/>
                </a:solidFill>
                <a:latin typeface="+mn-lt"/>
                <a:ea typeface="+mn-ea"/>
              </a:rPr>
              <a:t>6         </a:t>
            </a:r>
            <a:r>
              <a:rPr kumimoji="1" lang="en-US" altLang="zh-CN" sz="1800" b="1" dirty="0">
                <a:solidFill>
                  <a:srgbClr val="333399"/>
                </a:solidFill>
                <a:latin typeface="+mn-lt"/>
                <a:ea typeface="+mn-ea"/>
              </a:rPr>
              <a:t>10</a:t>
            </a:r>
            <a:r>
              <a:rPr kumimoji="1" lang="en-US" altLang="zh-CN" sz="1800" b="1" baseline="30000" dirty="0">
                <a:solidFill>
                  <a:srgbClr val="333399"/>
                </a:solidFill>
                <a:latin typeface="+mn-lt"/>
                <a:ea typeface="+mn-ea"/>
              </a:rPr>
              <a:t>7         </a:t>
            </a:r>
            <a:r>
              <a:rPr kumimoji="1" lang="en-US" altLang="zh-CN" sz="1800" b="1" dirty="0">
                <a:solidFill>
                  <a:srgbClr val="333399"/>
                </a:solidFill>
                <a:latin typeface="+mn-lt"/>
                <a:ea typeface="+mn-ea"/>
              </a:rPr>
              <a:t>10</a:t>
            </a:r>
            <a:r>
              <a:rPr kumimoji="1" lang="en-US" altLang="zh-CN" sz="1800" b="1" baseline="30000" dirty="0">
                <a:solidFill>
                  <a:srgbClr val="333399"/>
                </a:solidFill>
                <a:latin typeface="+mn-lt"/>
                <a:ea typeface="+mn-ea"/>
              </a:rPr>
              <a:t>8         </a:t>
            </a:r>
            <a:r>
              <a:rPr kumimoji="1" lang="en-US" altLang="zh-CN" sz="1800" b="1" dirty="0">
                <a:solidFill>
                  <a:srgbClr val="333399"/>
                </a:solidFill>
                <a:latin typeface="+mn-lt"/>
                <a:ea typeface="+mn-ea"/>
              </a:rPr>
              <a:t>10</a:t>
            </a:r>
            <a:r>
              <a:rPr kumimoji="1" lang="en-US" altLang="zh-CN" sz="1800" b="1" baseline="30000" dirty="0">
                <a:solidFill>
                  <a:srgbClr val="333399"/>
                </a:solidFill>
                <a:latin typeface="+mn-lt"/>
                <a:ea typeface="+mn-ea"/>
              </a:rPr>
              <a:t>9         </a:t>
            </a:r>
            <a:r>
              <a:rPr kumimoji="1" lang="en-US" altLang="zh-CN" sz="1800" b="1" dirty="0">
                <a:solidFill>
                  <a:srgbClr val="333399"/>
                </a:solidFill>
                <a:latin typeface="+mn-lt"/>
                <a:ea typeface="+mn-ea"/>
              </a:rPr>
              <a:t>10</a:t>
            </a:r>
            <a:r>
              <a:rPr kumimoji="1" lang="en-US" altLang="zh-CN" sz="1800" b="1" baseline="30000" dirty="0">
                <a:solidFill>
                  <a:srgbClr val="333399"/>
                </a:solidFill>
                <a:latin typeface="+mn-lt"/>
                <a:ea typeface="+mn-ea"/>
              </a:rPr>
              <a:t>10        </a:t>
            </a:r>
            <a:r>
              <a:rPr kumimoji="1" lang="en-US" altLang="zh-CN" sz="1800" b="1" dirty="0">
                <a:solidFill>
                  <a:srgbClr val="333399"/>
                </a:solidFill>
                <a:latin typeface="+mn-lt"/>
                <a:ea typeface="+mn-ea"/>
              </a:rPr>
              <a:t>10</a:t>
            </a:r>
            <a:r>
              <a:rPr kumimoji="1" lang="en-US" altLang="zh-CN" sz="1800" b="1" baseline="30000" dirty="0">
                <a:solidFill>
                  <a:srgbClr val="333399"/>
                </a:solidFill>
                <a:latin typeface="+mn-lt"/>
                <a:ea typeface="+mn-ea"/>
              </a:rPr>
              <a:t>11      </a:t>
            </a:r>
            <a:r>
              <a:rPr kumimoji="1" lang="en-US" altLang="zh-CN" sz="1800" b="1" dirty="0">
                <a:solidFill>
                  <a:srgbClr val="333399"/>
                </a:solidFill>
                <a:latin typeface="+mn-lt"/>
                <a:ea typeface="+mn-ea"/>
              </a:rPr>
              <a:t>10</a:t>
            </a:r>
            <a:r>
              <a:rPr kumimoji="1" lang="en-US" altLang="zh-CN" sz="1800" b="1" baseline="30000" dirty="0">
                <a:solidFill>
                  <a:srgbClr val="333399"/>
                </a:solidFill>
                <a:latin typeface="+mn-lt"/>
                <a:ea typeface="+mn-ea"/>
              </a:rPr>
              <a:t>12       </a:t>
            </a:r>
            <a:r>
              <a:rPr kumimoji="1" lang="en-US" altLang="zh-CN" sz="1800" b="1" dirty="0">
                <a:solidFill>
                  <a:srgbClr val="333399"/>
                </a:solidFill>
                <a:latin typeface="+mn-lt"/>
                <a:ea typeface="+mn-ea"/>
              </a:rPr>
              <a:t>10</a:t>
            </a:r>
            <a:r>
              <a:rPr kumimoji="1" lang="en-US" altLang="zh-CN" sz="1800" b="1" baseline="30000" dirty="0">
                <a:solidFill>
                  <a:srgbClr val="333399"/>
                </a:solidFill>
                <a:latin typeface="+mn-lt"/>
                <a:ea typeface="+mn-ea"/>
              </a:rPr>
              <a:t>13       </a:t>
            </a:r>
            <a:r>
              <a:rPr kumimoji="1" lang="en-US" altLang="zh-CN" sz="1800" b="1" dirty="0">
                <a:solidFill>
                  <a:srgbClr val="333399"/>
                </a:solidFill>
                <a:latin typeface="+mn-lt"/>
                <a:ea typeface="+mn-ea"/>
              </a:rPr>
              <a:t>10</a:t>
            </a:r>
            <a:r>
              <a:rPr kumimoji="1" lang="en-US" altLang="zh-CN" sz="1800" b="1" baseline="30000" dirty="0">
                <a:solidFill>
                  <a:srgbClr val="333399"/>
                </a:solidFill>
                <a:latin typeface="+mn-lt"/>
                <a:ea typeface="+mn-ea"/>
              </a:rPr>
              <a:t>14       </a:t>
            </a:r>
            <a:r>
              <a:rPr kumimoji="1" lang="en-US" altLang="zh-CN" sz="1800" b="1" dirty="0">
                <a:solidFill>
                  <a:srgbClr val="333399"/>
                </a:solidFill>
                <a:latin typeface="+mn-lt"/>
                <a:ea typeface="+mn-ea"/>
              </a:rPr>
              <a:t>10</a:t>
            </a:r>
            <a:r>
              <a:rPr kumimoji="1" lang="en-US" altLang="zh-CN" sz="1800" b="1" baseline="30000" dirty="0">
                <a:solidFill>
                  <a:srgbClr val="333399"/>
                </a:solidFill>
                <a:latin typeface="+mn-lt"/>
                <a:ea typeface="+mn-ea"/>
              </a:rPr>
              <a:t>15       </a:t>
            </a:r>
            <a:r>
              <a:rPr kumimoji="1" lang="en-US" altLang="zh-CN" sz="1800" b="1" dirty="0">
                <a:solidFill>
                  <a:srgbClr val="333399"/>
                </a:solidFill>
                <a:latin typeface="+mn-lt"/>
                <a:ea typeface="+mn-ea"/>
              </a:rPr>
              <a:t>10</a:t>
            </a:r>
            <a:r>
              <a:rPr kumimoji="1" lang="en-US" altLang="zh-CN" sz="1800" b="1" baseline="30000" dirty="0">
                <a:solidFill>
                  <a:srgbClr val="333399"/>
                </a:solidFill>
                <a:latin typeface="+mn-lt"/>
                <a:ea typeface="+mn-ea"/>
              </a:rPr>
              <a:t>16</a:t>
            </a:r>
            <a:endParaRPr kumimoji="1" lang="en-US" altLang="zh-CN" sz="1800" b="1" dirty="0">
              <a:solidFill>
                <a:srgbClr val="333399"/>
              </a:solidFill>
              <a:latin typeface="+mn-lt"/>
              <a:ea typeface="+mn-ea"/>
            </a:endParaRPr>
          </a:p>
        </p:txBody>
      </p:sp>
      <p:sp>
        <p:nvSpPr>
          <p:cNvPr id="22619" name="Text Box 97"/>
          <p:cNvSpPr txBox="1">
            <a:spLocks noChangeArrowheads="1"/>
          </p:cNvSpPr>
          <p:nvPr/>
        </p:nvSpPr>
        <p:spPr bwMode="auto">
          <a:xfrm>
            <a:off x="1321488" y="2735263"/>
            <a:ext cx="9458038" cy="369332"/>
          </a:xfrm>
          <a:prstGeom prst="rect">
            <a:avLst/>
          </a:prstGeom>
          <a:noFill/>
          <a:ln w="9525">
            <a:noFill/>
            <a:miter lim="800000"/>
            <a:headEnd/>
            <a:tailEnd/>
          </a:ln>
        </p:spPr>
        <p:txBody>
          <a:bodyPr wrap="none">
            <a:spAutoFit/>
          </a:bodyPr>
          <a:lstStyle/>
          <a:p>
            <a:r>
              <a:rPr kumimoji="1" lang="en-US" altLang="zh-CN" sz="1800" b="1" dirty="0">
                <a:solidFill>
                  <a:srgbClr val="333399"/>
                </a:solidFill>
                <a:latin typeface="+mn-lt"/>
                <a:ea typeface="+mn-ea"/>
              </a:rPr>
              <a:t>10</a:t>
            </a:r>
            <a:r>
              <a:rPr kumimoji="1" lang="en-US" altLang="zh-CN" sz="1800" b="1" baseline="30000" dirty="0">
                <a:solidFill>
                  <a:srgbClr val="333399"/>
                </a:solidFill>
                <a:latin typeface="+mn-lt"/>
                <a:ea typeface="+mn-ea"/>
              </a:rPr>
              <a:t>0         </a:t>
            </a:r>
            <a:r>
              <a:rPr kumimoji="1" lang="en-US" altLang="zh-CN" sz="1800" b="1" dirty="0">
                <a:solidFill>
                  <a:srgbClr val="333399"/>
                </a:solidFill>
                <a:latin typeface="+mn-lt"/>
                <a:ea typeface="+mn-ea"/>
              </a:rPr>
              <a:t>10</a:t>
            </a:r>
            <a:r>
              <a:rPr kumimoji="1" lang="en-US" altLang="zh-CN" sz="1800" b="1" baseline="30000" dirty="0">
                <a:solidFill>
                  <a:srgbClr val="333399"/>
                </a:solidFill>
                <a:latin typeface="+mn-lt"/>
                <a:ea typeface="+mn-ea"/>
              </a:rPr>
              <a:t>2         </a:t>
            </a:r>
            <a:r>
              <a:rPr kumimoji="1" lang="en-US" altLang="zh-CN" sz="1800" b="1" dirty="0">
                <a:solidFill>
                  <a:srgbClr val="333399"/>
                </a:solidFill>
                <a:latin typeface="+mn-lt"/>
                <a:ea typeface="+mn-ea"/>
              </a:rPr>
              <a:t>10</a:t>
            </a:r>
            <a:r>
              <a:rPr kumimoji="1" lang="en-US" altLang="zh-CN" sz="1800" b="1" baseline="30000" dirty="0">
                <a:solidFill>
                  <a:srgbClr val="333399"/>
                </a:solidFill>
                <a:latin typeface="+mn-lt"/>
                <a:ea typeface="+mn-ea"/>
              </a:rPr>
              <a:t>4         </a:t>
            </a:r>
            <a:r>
              <a:rPr kumimoji="1" lang="en-US" altLang="zh-CN" sz="1800" b="1" dirty="0">
                <a:solidFill>
                  <a:srgbClr val="333399"/>
                </a:solidFill>
                <a:latin typeface="+mn-lt"/>
                <a:ea typeface="+mn-ea"/>
              </a:rPr>
              <a:t>10</a:t>
            </a:r>
            <a:r>
              <a:rPr kumimoji="1" lang="en-US" altLang="zh-CN" sz="1800" b="1" baseline="30000" dirty="0">
                <a:solidFill>
                  <a:srgbClr val="333399"/>
                </a:solidFill>
                <a:latin typeface="+mn-lt"/>
                <a:ea typeface="+mn-ea"/>
              </a:rPr>
              <a:t>6         </a:t>
            </a:r>
            <a:r>
              <a:rPr kumimoji="1" lang="en-US" altLang="zh-CN" sz="1800" b="1" dirty="0">
                <a:solidFill>
                  <a:srgbClr val="333399"/>
                </a:solidFill>
                <a:latin typeface="+mn-lt"/>
                <a:ea typeface="+mn-ea"/>
              </a:rPr>
              <a:t>10</a:t>
            </a:r>
            <a:r>
              <a:rPr kumimoji="1" lang="en-US" altLang="zh-CN" sz="1800" b="1" baseline="30000" dirty="0">
                <a:solidFill>
                  <a:srgbClr val="333399"/>
                </a:solidFill>
                <a:latin typeface="+mn-lt"/>
                <a:ea typeface="+mn-ea"/>
              </a:rPr>
              <a:t>8         </a:t>
            </a:r>
            <a:r>
              <a:rPr kumimoji="1" lang="en-US" altLang="zh-CN" sz="1800" b="1" dirty="0">
                <a:solidFill>
                  <a:srgbClr val="333399"/>
                </a:solidFill>
                <a:latin typeface="+mn-lt"/>
                <a:ea typeface="+mn-ea"/>
              </a:rPr>
              <a:t>10</a:t>
            </a:r>
            <a:r>
              <a:rPr kumimoji="1" lang="en-US" altLang="zh-CN" sz="1800" b="1" baseline="30000" dirty="0">
                <a:solidFill>
                  <a:srgbClr val="333399"/>
                </a:solidFill>
                <a:latin typeface="+mn-lt"/>
                <a:ea typeface="+mn-ea"/>
              </a:rPr>
              <a:t>10        </a:t>
            </a:r>
            <a:r>
              <a:rPr kumimoji="1" lang="en-US" altLang="zh-CN" sz="1800" b="1" dirty="0">
                <a:solidFill>
                  <a:srgbClr val="333399"/>
                </a:solidFill>
                <a:latin typeface="+mn-lt"/>
                <a:ea typeface="+mn-ea"/>
              </a:rPr>
              <a:t>10</a:t>
            </a:r>
            <a:r>
              <a:rPr kumimoji="1" lang="en-US" altLang="zh-CN" sz="1800" b="1" baseline="30000" dirty="0">
                <a:solidFill>
                  <a:srgbClr val="333399"/>
                </a:solidFill>
                <a:latin typeface="+mn-lt"/>
                <a:ea typeface="+mn-ea"/>
              </a:rPr>
              <a:t>12        </a:t>
            </a:r>
            <a:r>
              <a:rPr kumimoji="1" lang="en-US" altLang="zh-CN" sz="1800" b="1" dirty="0">
                <a:solidFill>
                  <a:srgbClr val="333399"/>
                </a:solidFill>
                <a:latin typeface="+mn-lt"/>
                <a:ea typeface="+mn-ea"/>
              </a:rPr>
              <a:t>10</a:t>
            </a:r>
            <a:r>
              <a:rPr kumimoji="1" lang="en-US" altLang="zh-CN" sz="1800" b="1" baseline="30000" dirty="0">
                <a:solidFill>
                  <a:srgbClr val="333399"/>
                </a:solidFill>
                <a:latin typeface="+mn-lt"/>
                <a:ea typeface="+mn-ea"/>
              </a:rPr>
              <a:t>14       </a:t>
            </a:r>
            <a:r>
              <a:rPr kumimoji="1" lang="en-US" altLang="zh-CN" sz="1800" b="1" dirty="0">
                <a:solidFill>
                  <a:srgbClr val="333399"/>
                </a:solidFill>
                <a:latin typeface="+mn-lt"/>
                <a:ea typeface="+mn-ea"/>
              </a:rPr>
              <a:t>10</a:t>
            </a:r>
            <a:r>
              <a:rPr kumimoji="1" lang="en-US" altLang="zh-CN" sz="1800" b="1" baseline="30000" dirty="0">
                <a:solidFill>
                  <a:srgbClr val="333399"/>
                </a:solidFill>
                <a:latin typeface="+mn-lt"/>
                <a:ea typeface="+mn-ea"/>
              </a:rPr>
              <a:t>16       </a:t>
            </a:r>
            <a:r>
              <a:rPr kumimoji="1" lang="en-US" altLang="zh-CN" sz="1800" b="1" dirty="0">
                <a:solidFill>
                  <a:srgbClr val="333399"/>
                </a:solidFill>
                <a:latin typeface="+mn-lt"/>
                <a:ea typeface="+mn-ea"/>
              </a:rPr>
              <a:t>10</a:t>
            </a:r>
            <a:r>
              <a:rPr kumimoji="1" lang="en-US" altLang="zh-CN" sz="1800" b="1" baseline="30000" dirty="0">
                <a:solidFill>
                  <a:srgbClr val="333399"/>
                </a:solidFill>
                <a:latin typeface="+mn-lt"/>
                <a:ea typeface="+mn-ea"/>
              </a:rPr>
              <a:t>18       </a:t>
            </a:r>
            <a:r>
              <a:rPr kumimoji="1" lang="en-US" altLang="zh-CN" sz="1800" b="1" dirty="0">
                <a:solidFill>
                  <a:srgbClr val="333399"/>
                </a:solidFill>
                <a:latin typeface="+mn-lt"/>
                <a:ea typeface="+mn-ea"/>
              </a:rPr>
              <a:t>10</a:t>
            </a:r>
            <a:r>
              <a:rPr kumimoji="1" lang="en-US" altLang="zh-CN" sz="1800" b="1" baseline="30000" dirty="0">
                <a:solidFill>
                  <a:srgbClr val="333399"/>
                </a:solidFill>
                <a:latin typeface="+mn-lt"/>
                <a:ea typeface="+mn-ea"/>
              </a:rPr>
              <a:t>20       </a:t>
            </a:r>
            <a:r>
              <a:rPr kumimoji="1" lang="en-US" altLang="zh-CN" sz="1800" b="1" dirty="0">
                <a:solidFill>
                  <a:srgbClr val="333399"/>
                </a:solidFill>
                <a:latin typeface="+mn-lt"/>
                <a:ea typeface="+mn-ea"/>
              </a:rPr>
              <a:t>10</a:t>
            </a:r>
            <a:r>
              <a:rPr kumimoji="1" lang="en-US" altLang="zh-CN" sz="1800" b="1" baseline="30000" dirty="0">
                <a:solidFill>
                  <a:srgbClr val="333399"/>
                </a:solidFill>
                <a:latin typeface="+mn-lt"/>
                <a:ea typeface="+mn-ea"/>
              </a:rPr>
              <a:t>22       </a:t>
            </a:r>
            <a:r>
              <a:rPr kumimoji="1" lang="en-US" altLang="zh-CN" sz="1800" b="1" dirty="0">
                <a:solidFill>
                  <a:srgbClr val="333399"/>
                </a:solidFill>
                <a:latin typeface="+mn-lt"/>
                <a:ea typeface="+mn-ea"/>
              </a:rPr>
              <a:t>10</a:t>
            </a:r>
            <a:r>
              <a:rPr kumimoji="1" lang="en-US" altLang="zh-CN" sz="1800" b="1" baseline="30000" dirty="0">
                <a:solidFill>
                  <a:srgbClr val="333399"/>
                </a:solidFill>
                <a:latin typeface="+mn-lt"/>
                <a:ea typeface="+mn-ea"/>
              </a:rPr>
              <a:t>24</a:t>
            </a:r>
            <a:endParaRPr kumimoji="1" lang="en-US" altLang="zh-CN" sz="1800" b="1" dirty="0">
              <a:solidFill>
                <a:srgbClr val="333399"/>
              </a:solidFill>
              <a:latin typeface="+mn-lt"/>
              <a:ea typeface="+mn-ea"/>
            </a:endParaRPr>
          </a:p>
        </p:txBody>
      </p:sp>
      <p:sp>
        <p:nvSpPr>
          <p:cNvPr id="22620" name="Line 98"/>
          <p:cNvSpPr>
            <a:spLocks noChangeShapeType="1"/>
          </p:cNvSpPr>
          <p:nvPr/>
        </p:nvSpPr>
        <p:spPr bwMode="auto">
          <a:xfrm flipV="1">
            <a:off x="5218183" y="5583239"/>
            <a:ext cx="476499" cy="3175"/>
          </a:xfrm>
          <a:prstGeom prst="line">
            <a:avLst/>
          </a:prstGeom>
          <a:noFill/>
          <a:ln w="9525">
            <a:solidFill>
              <a:schemeClr val="tx1"/>
            </a:solidFill>
            <a:round/>
            <a:headEnd type="triangle" w="med" len="lg"/>
            <a:tailEnd type="triangle" w="med" len="lg"/>
          </a:ln>
        </p:spPr>
        <p:txBody>
          <a:bodyPr wrap="none" anchor="ctr"/>
          <a:lstStyle/>
          <a:p>
            <a:endParaRPr lang="zh-CN" altLang="en-US">
              <a:latin typeface="+mn-lt"/>
              <a:ea typeface="+mn-ea"/>
            </a:endParaRPr>
          </a:p>
        </p:txBody>
      </p:sp>
      <p:sp>
        <p:nvSpPr>
          <p:cNvPr id="22621" name="Rectangle 99"/>
          <p:cNvSpPr>
            <a:spLocks noChangeArrowheads="1"/>
          </p:cNvSpPr>
          <p:nvPr/>
        </p:nvSpPr>
        <p:spPr bwMode="auto">
          <a:xfrm>
            <a:off x="5387605" y="5053013"/>
            <a:ext cx="112242" cy="442912"/>
          </a:xfrm>
          <a:prstGeom prst="rect">
            <a:avLst/>
          </a:prstGeom>
          <a:solidFill>
            <a:schemeClr val="bg1">
              <a:lumMod val="95000"/>
            </a:schemeClr>
          </a:solidFill>
          <a:ln w="9525">
            <a:noFill/>
            <a:miter lim="800000"/>
            <a:headEnd/>
            <a:tailEnd/>
          </a:ln>
        </p:spPr>
        <p:txBody>
          <a:bodyPr wrap="none" anchor="ctr"/>
          <a:lstStyle/>
          <a:p>
            <a:endParaRPr lang="zh-CN" altLang="en-US">
              <a:latin typeface="+mn-lt"/>
              <a:ea typeface="+mn-ea"/>
            </a:endParaRPr>
          </a:p>
        </p:txBody>
      </p:sp>
      <p:sp>
        <p:nvSpPr>
          <p:cNvPr id="22622" name="Text Box 100"/>
          <p:cNvSpPr txBox="1">
            <a:spLocks noChangeArrowheads="1"/>
          </p:cNvSpPr>
          <p:nvPr/>
        </p:nvSpPr>
        <p:spPr bwMode="auto">
          <a:xfrm>
            <a:off x="4974640" y="5048250"/>
            <a:ext cx="861133" cy="535531"/>
          </a:xfrm>
          <a:prstGeom prst="rect">
            <a:avLst/>
          </a:prstGeom>
          <a:noFill/>
          <a:ln w="9525">
            <a:noFill/>
            <a:miter lim="800000"/>
            <a:headEnd/>
            <a:tailEnd/>
          </a:ln>
        </p:spPr>
        <p:txBody>
          <a:bodyPr wrap="none">
            <a:spAutoFit/>
          </a:bodyPr>
          <a:lstStyle/>
          <a:p>
            <a:pPr>
              <a:lnSpc>
                <a:spcPct val="90000"/>
              </a:lnSpc>
            </a:pPr>
            <a:r>
              <a:rPr kumimoji="1" lang="en-US" altLang="zh-CN" sz="1600">
                <a:solidFill>
                  <a:srgbClr val="333399"/>
                </a:solidFill>
                <a:latin typeface="+mn-lt"/>
                <a:ea typeface="+mn-ea"/>
              </a:rPr>
              <a:t>  </a:t>
            </a:r>
            <a:r>
              <a:rPr kumimoji="1" lang="zh-CN" altLang="en-US" sz="1600">
                <a:solidFill>
                  <a:srgbClr val="333399"/>
                </a:solidFill>
                <a:latin typeface="+mn-lt"/>
                <a:ea typeface="+mn-ea"/>
              </a:rPr>
              <a:t>移动</a:t>
            </a:r>
          </a:p>
          <a:p>
            <a:pPr>
              <a:lnSpc>
                <a:spcPct val="90000"/>
              </a:lnSpc>
            </a:pPr>
            <a:r>
              <a:rPr kumimoji="1" lang="zh-CN" altLang="en-US" sz="1600">
                <a:solidFill>
                  <a:srgbClr val="333399"/>
                </a:solidFill>
                <a:latin typeface="+mn-lt"/>
                <a:ea typeface="+mn-ea"/>
              </a:rPr>
              <a:t>无线电 </a:t>
            </a:r>
          </a:p>
        </p:txBody>
      </p:sp>
      <p:sp>
        <p:nvSpPr>
          <p:cNvPr id="22623" name="Rectangle 101"/>
          <p:cNvSpPr>
            <a:spLocks noChangeArrowheads="1"/>
          </p:cNvSpPr>
          <p:nvPr/>
        </p:nvSpPr>
        <p:spPr bwMode="auto">
          <a:xfrm>
            <a:off x="1008058" y="1052736"/>
            <a:ext cx="10396129" cy="792162"/>
          </a:xfrm>
          <a:prstGeom prst="rect">
            <a:avLst/>
          </a:prstGeom>
          <a:noFill/>
          <a:ln w="9525">
            <a:noFill/>
            <a:miter lim="800000"/>
            <a:headEnd/>
            <a:tailEnd/>
          </a:ln>
        </p:spPr>
        <p:txBody>
          <a:bodyPr anchor="b"/>
          <a:lstStyle/>
          <a:p>
            <a:pPr algn="ctr"/>
            <a:r>
              <a:rPr lang="zh-CN" altLang="en-US" sz="3200" dirty="0">
                <a:solidFill>
                  <a:srgbClr val="333399"/>
                </a:solidFill>
                <a:latin typeface="+mn-lt"/>
                <a:ea typeface="+mn-ea"/>
              </a:rPr>
              <a:t>电信领域使用的电磁波的频谱</a:t>
            </a:r>
          </a:p>
        </p:txBody>
      </p:sp>
      <p:sp>
        <p:nvSpPr>
          <p:cNvPr id="101" name="矩形 100"/>
          <p:cNvSpPr/>
          <p:nvPr/>
        </p:nvSpPr>
        <p:spPr>
          <a:xfrm>
            <a:off x="0" y="1988840"/>
            <a:ext cx="12192000" cy="46038"/>
          </a:xfrm>
          <a:prstGeom prst="rect">
            <a:avLst/>
          </a:prstGeom>
          <a:solidFill>
            <a:srgbClr val="FFC00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矩形 54"/>
          <p:cNvSpPr/>
          <p:nvPr/>
        </p:nvSpPr>
        <p:spPr>
          <a:xfrm>
            <a:off x="5254995" y="1484694"/>
            <a:ext cx="1971343" cy="400110"/>
          </a:xfrm>
          <a:prstGeom prst="rect">
            <a:avLst/>
          </a:prstGeom>
          <a:solidFill>
            <a:srgbClr val="FFC000"/>
          </a:solidFill>
        </p:spPr>
        <p:txBody>
          <a:bodyPr wrap="square">
            <a:spAutoFit/>
          </a:bodyPr>
          <a:lstStyle/>
          <a:p>
            <a:endParaRPr lang="zh-CN" altLang="en-US" sz="2000" dirty="0">
              <a:latin typeface="+mn-lt"/>
              <a:ea typeface="+mn-ea"/>
            </a:endParaRPr>
          </a:p>
        </p:txBody>
      </p:sp>
      <p:sp>
        <p:nvSpPr>
          <p:cNvPr id="56" name="矩形 55"/>
          <p:cNvSpPr/>
          <p:nvPr/>
        </p:nvSpPr>
        <p:spPr>
          <a:xfrm>
            <a:off x="8809714" y="1484784"/>
            <a:ext cx="1971343" cy="400110"/>
          </a:xfrm>
          <a:prstGeom prst="rect">
            <a:avLst/>
          </a:prstGeom>
          <a:solidFill>
            <a:srgbClr val="FFC000"/>
          </a:solidFill>
        </p:spPr>
        <p:txBody>
          <a:bodyPr wrap="square">
            <a:spAutoFit/>
          </a:bodyPr>
          <a:lstStyle/>
          <a:p>
            <a:endParaRPr lang="zh-CN" altLang="en-US" sz="2000" dirty="0">
              <a:latin typeface="+mn-lt"/>
              <a:ea typeface="+mn-ea"/>
            </a:endParaRPr>
          </a:p>
        </p:txBody>
      </p:sp>
      <p:sp>
        <p:nvSpPr>
          <p:cNvPr id="57" name="矩形 56"/>
          <p:cNvSpPr/>
          <p:nvPr/>
        </p:nvSpPr>
        <p:spPr>
          <a:xfrm>
            <a:off x="5332630" y="3140968"/>
            <a:ext cx="1971343" cy="400110"/>
          </a:xfrm>
          <a:prstGeom prst="rect">
            <a:avLst/>
          </a:prstGeom>
          <a:solidFill>
            <a:srgbClr val="92D050"/>
          </a:solidFill>
        </p:spPr>
        <p:txBody>
          <a:bodyPr wrap="square">
            <a:spAutoFit/>
          </a:bodyPr>
          <a:lstStyle/>
          <a:p>
            <a:pPr algn="ctr"/>
            <a:r>
              <a:rPr lang="zh-CN" altLang="en-US" sz="2000" dirty="0">
                <a:solidFill>
                  <a:schemeClr val="bg1"/>
                </a:solidFill>
                <a:latin typeface="+mn-lt"/>
                <a:ea typeface="+mn-ea"/>
              </a:rPr>
              <a:t>同轴电缆</a:t>
            </a:r>
          </a:p>
        </p:txBody>
      </p:sp>
      <p:sp>
        <p:nvSpPr>
          <p:cNvPr id="52" name="矩形 51"/>
          <p:cNvSpPr/>
          <p:nvPr/>
        </p:nvSpPr>
        <p:spPr>
          <a:xfrm>
            <a:off x="482551" y="1236822"/>
            <a:ext cx="3600400" cy="400110"/>
          </a:xfrm>
          <a:prstGeom prst="rect">
            <a:avLst/>
          </a:prstGeom>
          <a:solidFill>
            <a:srgbClr val="FFC000"/>
          </a:solidFill>
        </p:spPr>
        <p:txBody>
          <a:bodyPr wrap="square">
            <a:spAutoFit/>
          </a:bodyPr>
          <a:lstStyle/>
          <a:p>
            <a:endParaRPr lang="zh-CN" altLang="en-US" sz="2000" dirty="0">
              <a:latin typeface="+mn-lt"/>
              <a:ea typeface="+mn-ea"/>
            </a:endParaRPr>
          </a:p>
        </p:txBody>
      </p:sp>
      <p:sp>
        <p:nvSpPr>
          <p:cNvPr id="53" name="矩形 52"/>
          <p:cNvSpPr/>
          <p:nvPr/>
        </p:nvSpPr>
        <p:spPr>
          <a:xfrm>
            <a:off x="482551" y="3715752"/>
            <a:ext cx="3600400" cy="400110"/>
          </a:xfrm>
          <a:prstGeom prst="rect">
            <a:avLst/>
          </a:prstGeom>
          <a:solidFill>
            <a:srgbClr val="92D050"/>
          </a:solidFill>
        </p:spPr>
        <p:txBody>
          <a:bodyPr wrap="square">
            <a:spAutoFit/>
          </a:bodyPr>
          <a:lstStyle/>
          <a:p>
            <a:endParaRPr lang="zh-CN" altLang="en-US" sz="2000" dirty="0">
              <a:latin typeface="+mn-lt"/>
              <a:ea typeface="+mn-ea"/>
            </a:endParaRPr>
          </a:p>
        </p:txBody>
      </p:sp>
      <p:sp>
        <p:nvSpPr>
          <p:cNvPr id="54" name="矩形 53"/>
          <p:cNvSpPr/>
          <p:nvPr/>
        </p:nvSpPr>
        <p:spPr>
          <a:xfrm>
            <a:off x="482551" y="5295851"/>
            <a:ext cx="3600400" cy="400110"/>
          </a:xfrm>
          <a:prstGeom prst="rect">
            <a:avLst/>
          </a:prstGeom>
          <a:solidFill>
            <a:srgbClr val="00B0F0"/>
          </a:solidFill>
        </p:spPr>
        <p:txBody>
          <a:bodyPr wrap="square">
            <a:spAutoFit/>
          </a:bodyPr>
          <a:lstStyle/>
          <a:p>
            <a:endParaRPr lang="zh-CN" altLang="en-US" sz="2000" dirty="0">
              <a:latin typeface="+mn-lt"/>
              <a:ea typeface="+mn-ea"/>
            </a:endParaRPr>
          </a:p>
        </p:txBody>
      </p:sp>
      <p:sp>
        <p:nvSpPr>
          <p:cNvPr id="23555" name="Rectangle 2"/>
          <p:cNvSpPr>
            <a:spLocks noGrp="1" noChangeArrowheads="1"/>
          </p:cNvSpPr>
          <p:nvPr>
            <p:ph type="title"/>
          </p:nvPr>
        </p:nvSpPr>
        <p:spPr/>
        <p:txBody>
          <a:bodyPr/>
          <a:lstStyle/>
          <a:p>
            <a:pPr eaLnBrk="1" hangingPunct="1"/>
            <a:r>
              <a:rPr lang="en-US" altLang="zh-CN" dirty="0" smtClean="0"/>
              <a:t>2.3.1 </a:t>
            </a:r>
            <a:r>
              <a:rPr lang="zh-CN" altLang="en-US" dirty="0" smtClean="0"/>
              <a:t>导引型传输媒体</a:t>
            </a:r>
          </a:p>
        </p:txBody>
      </p:sp>
      <p:sp>
        <p:nvSpPr>
          <p:cNvPr id="121859" name="Rectangle 3"/>
          <p:cNvSpPr>
            <a:spLocks noGrp="1" noChangeArrowheads="1"/>
          </p:cNvSpPr>
          <p:nvPr>
            <p:ph idx="1"/>
          </p:nvPr>
        </p:nvSpPr>
        <p:spPr/>
        <p:txBody>
          <a:bodyPr>
            <a:normAutofit/>
          </a:bodyPr>
          <a:lstStyle/>
          <a:p>
            <a:pPr marL="0" indent="0" eaLnBrk="1" hangingPunct="1">
              <a:lnSpc>
                <a:spcPct val="150000"/>
              </a:lnSpc>
              <a:buNone/>
            </a:pPr>
            <a:r>
              <a:rPr lang="zh-CN" altLang="en-US" sz="2000" dirty="0" smtClean="0">
                <a:solidFill>
                  <a:schemeClr val="bg1"/>
                </a:solidFill>
              </a:rPr>
              <a:t>双绞线</a:t>
            </a:r>
          </a:p>
          <a:p>
            <a:pPr lvl="1">
              <a:lnSpc>
                <a:spcPct val="150000"/>
              </a:lnSpc>
              <a:buFont typeface="Wingdings" pitchFamily="2" charset="2"/>
              <a:buChar char="l"/>
            </a:pPr>
            <a:r>
              <a:rPr lang="zh-CN" altLang="en-US" sz="2000" dirty="0" smtClean="0">
                <a:solidFill>
                  <a:srgbClr val="333399"/>
                </a:solidFill>
              </a:rPr>
              <a:t>屏蔽双绞线 </a:t>
            </a:r>
            <a:r>
              <a:rPr lang="en-US" altLang="zh-CN" sz="2000" dirty="0" smtClean="0">
                <a:solidFill>
                  <a:srgbClr val="333399"/>
                </a:solidFill>
              </a:rPr>
              <a:t>STP</a:t>
            </a:r>
            <a:br>
              <a:rPr lang="en-US" altLang="zh-CN" sz="2000" dirty="0" smtClean="0">
                <a:solidFill>
                  <a:srgbClr val="333399"/>
                </a:solidFill>
              </a:rPr>
            </a:br>
            <a:r>
              <a:rPr lang="en-US" altLang="zh-CN" sz="2000" dirty="0" smtClean="0">
                <a:solidFill>
                  <a:srgbClr val="333399"/>
                </a:solidFill>
              </a:rPr>
              <a:t> (Shielded Twisted Pair)</a:t>
            </a:r>
          </a:p>
          <a:p>
            <a:pPr lvl="1" eaLnBrk="1" hangingPunct="1">
              <a:lnSpc>
                <a:spcPct val="150000"/>
              </a:lnSpc>
              <a:buFont typeface="Wingdings" pitchFamily="2" charset="2"/>
              <a:buChar char="l"/>
            </a:pPr>
            <a:r>
              <a:rPr lang="zh-CN" altLang="en-US" sz="2000" dirty="0" smtClean="0">
                <a:solidFill>
                  <a:srgbClr val="333399"/>
                </a:solidFill>
              </a:rPr>
              <a:t>无屏蔽双绞线 </a:t>
            </a:r>
            <a:r>
              <a:rPr lang="en-US" altLang="zh-CN" sz="2000" dirty="0" smtClean="0">
                <a:solidFill>
                  <a:srgbClr val="333399"/>
                </a:solidFill>
              </a:rPr>
              <a:t>UTP </a:t>
            </a:r>
            <a:br>
              <a:rPr lang="en-US" altLang="zh-CN" sz="2000" dirty="0" smtClean="0">
                <a:solidFill>
                  <a:srgbClr val="333399"/>
                </a:solidFill>
              </a:rPr>
            </a:br>
            <a:r>
              <a:rPr lang="en-US" altLang="zh-CN" sz="2000" dirty="0" smtClean="0">
                <a:solidFill>
                  <a:srgbClr val="333399"/>
                </a:solidFill>
              </a:rPr>
              <a:t>(Unshielded Twisted Pair)</a:t>
            </a:r>
            <a:r>
              <a:rPr lang="en-US" altLang="zh-CN" sz="2000" dirty="0" smtClean="0"/>
              <a:t> </a:t>
            </a:r>
            <a:endParaRPr lang="en-US" altLang="zh-CN" sz="2000" dirty="0" smtClean="0">
              <a:solidFill>
                <a:srgbClr val="333399"/>
              </a:solidFill>
            </a:endParaRPr>
          </a:p>
          <a:p>
            <a:pPr marL="0" indent="0" eaLnBrk="1" hangingPunct="1">
              <a:lnSpc>
                <a:spcPct val="150000"/>
              </a:lnSpc>
              <a:buNone/>
            </a:pPr>
            <a:r>
              <a:rPr lang="zh-CN" altLang="en-US" sz="2000" dirty="0" smtClean="0">
                <a:solidFill>
                  <a:schemeClr val="bg1"/>
                </a:solidFill>
              </a:rPr>
              <a:t>同轴电缆</a:t>
            </a:r>
          </a:p>
          <a:p>
            <a:pPr lvl="1" eaLnBrk="1" hangingPunct="1">
              <a:lnSpc>
                <a:spcPct val="150000"/>
              </a:lnSpc>
              <a:buFont typeface="Wingdings" pitchFamily="2" charset="2"/>
              <a:buChar char="l"/>
            </a:pPr>
            <a:r>
              <a:rPr lang="en-US" altLang="zh-CN" sz="2000" dirty="0" smtClean="0">
                <a:solidFill>
                  <a:srgbClr val="333399"/>
                </a:solidFill>
              </a:rPr>
              <a:t>50 </a:t>
            </a:r>
            <a:r>
              <a:rPr lang="en-US" altLang="zh-CN" sz="2000" dirty="0" smtClean="0">
                <a:solidFill>
                  <a:srgbClr val="333399"/>
                </a:solidFill>
                <a:sym typeface="Symbol" pitchFamily="18" charset="2"/>
              </a:rPr>
              <a:t></a:t>
            </a:r>
            <a:r>
              <a:rPr lang="en-US" altLang="zh-CN" sz="2000" dirty="0" smtClean="0">
                <a:solidFill>
                  <a:srgbClr val="333399"/>
                </a:solidFill>
              </a:rPr>
              <a:t> </a:t>
            </a:r>
            <a:r>
              <a:rPr lang="zh-CN" altLang="en-US" sz="2000" dirty="0" smtClean="0">
                <a:solidFill>
                  <a:srgbClr val="333399"/>
                </a:solidFill>
              </a:rPr>
              <a:t>同轴电缆</a:t>
            </a:r>
          </a:p>
          <a:p>
            <a:pPr lvl="1" eaLnBrk="1" hangingPunct="1">
              <a:lnSpc>
                <a:spcPct val="150000"/>
              </a:lnSpc>
              <a:buFont typeface="Wingdings" pitchFamily="2" charset="2"/>
              <a:buChar char="l"/>
            </a:pPr>
            <a:r>
              <a:rPr lang="en-US" altLang="zh-CN" sz="2000" dirty="0" smtClean="0">
                <a:solidFill>
                  <a:srgbClr val="333399"/>
                </a:solidFill>
              </a:rPr>
              <a:t>75 </a:t>
            </a:r>
            <a:r>
              <a:rPr lang="en-US" altLang="zh-CN" sz="2000" dirty="0" smtClean="0">
                <a:solidFill>
                  <a:srgbClr val="333399"/>
                </a:solidFill>
                <a:sym typeface="Symbol" pitchFamily="18" charset="2"/>
              </a:rPr>
              <a:t></a:t>
            </a:r>
            <a:r>
              <a:rPr lang="en-US" altLang="zh-CN" sz="2000" dirty="0" smtClean="0">
                <a:solidFill>
                  <a:srgbClr val="333399"/>
                </a:solidFill>
              </a:rPr>
              <a:t> </a:t>
            </a:r>
            <a:r>
              <a:rPr lang="zh-CN" altLang="en-US" sz="2000" dirty="0" smtClean="0">
                <a:solidFill>
                  <a:srgbClr val="333399"/>
                </a:solidFill>
              </a:rPr>
              <a:t>同轴电缆</a:t>
            </a:r>
          </a:p>
          <a:p>
            <a:pPr marL="0" indent="0" eaLnBrk="1" hangingPunct="1">
              <a:lnSpc>
                <a:spcPct val="150000"/>
              </a:lnSpc>
              <a:buNone/>
            </a:pPr>
            <a:r>
              <a:rPr lang="zh-CN" altLang="en-US" sz="2000" dirty="0" smtClean="0">
                <a:solidFill>
                  <a:schemeClr val="bg1"/>
                </a:solidFill>
              </a:rPr>
              <a:t>光缆 </a:t>
            </a:r>
          </a:p>
        </p:txBody>
      </p:sp>
      <p:sp>
        <p:nvSpPr>
          <p:cNvPr id="23554" name="页脚占位符 4"/>
          <p:cNvSpPr>
            <a:spLocks noGrp="1"/>
          </p:cNvSpPr>
          <p:nvPr>
            <p:ph type="ftr" sz="quarter" idx="11"/>
          </p:nvPr>
        </p:nvSpPr>
        <p:spPr>
          <a:noFill/>
        </p:spPr>
        <p:txBody>
          <a:bodyPr/>
          <a:lstStyle/>
          <a:p>
            <a:r>
              <a:rPr lang="zh-CN" altLang="en-US" smtClean="0"/>
              <a:t>课件制作人：谢钧 谢希仁</a:t>
            </a:r>
            <a:endParaRPr lang="zh-CN" altLang="en-US"/>
          </a:p>
        </p:txBody>
      </p:sp>
      <p:sp>
        <p:nvSpPr>
          <p:cNvPr id="5" name="矩形 4"/>
          <p:cNvSpPr/>
          <p:nvPr/>
        </p:nvSpPr>
        <p:spPr>
          <a:xfrm rot="5400000">
            <a:off x="1619335" y="3816446"/>
            <a:ext cx="6021288" cy="46038"/>
          </a:xfrm>
          <a:prstGeom prst="rect">
            <a:avLst/>
          </a:prstGeom>
          <a:solidFill>
            <a:srgbClr val="FFC00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6" name="矩形 5"/>
          <p:cNvSpPr/>
          <p:nvPr/>
        </p:nvSpPr>
        <p:spPr>
          <a:xfrm>
            <a:off x="4652998" y="836713"/>
            <a:ext cx="7539001" cy="432048"/>
          </a:xfrm>
          <a:prstGeom prst="rect">
            <a:avLst/>
          </a:prstGeom>
          <a:solidFill>
            <a:schemeClr val="bg1">
              <a:lumMod val="85000"/>
              <a:alpha val="80000"/>
            </a:schemeClr>
          </a:solidFill>
          <a:ln w="127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Arial"/>
              <a:ea typeface="微软雅黑"/>
              <a:cs typeface="+mn-cs"/>
            </a:endParaRPr>
          </a:p>
        </p:txBody>
      </p:sp>
      <p:sp>
        <p:nvSpPr>
          <p:cNvPr id="2" name="矩形 1"/>
          <p:cNvSpPr/>
          <p:nvPr/>
        </p:nvSpPr>
        <p:spPr>
          <a:xfrm>
            <a:off x="6243191" y="836712"/>
            <a:ext cx="2232248" cy="400110"/>
          </a:xfrm>
          <a:prstGeom prst="rect">
            <a:avLst/>
          </a:prstGeom>
        </p:spPr>
        <p:txBody>
          <a:bodyPr wrap="square">
            <a:spAutoFit/>
          </a:bodyPr>
          <a:lstStyle/>
          <a:p>
            <a:r>
              <a:rPr lang="zh-CN" altLang="en-US" sz="2000" dirty="0">
                <a:latin typeface="+mn-ea"/>
                <a:ea typeface="+mn-ea"/>
              </a:rPr>
              <a:t>各种</a:t>
            </a:r>
            <a:r>
              <a:rPr lang="zh-CN" altLang="en-US" sz="2000" dirty="0" smtClean="0">
                <a:latin typeface="+mn-ea"/>
                <a:ea typeface="+mn-ea"/>
              </a:rPr>
              <a:t>电缆</a:t>
            </a:r>
            <a:r>
              <a:rPr lang="zh-CN" altLang="en-US" sz="2000" dirty="0">
                <a:latin typeface="+mn-ea"/>
                <a:ea typeface="+mn-ea"/>
              </a:rPr>
              <a:t>示意图</a:t>
            </a:r>
            <a:endParaRPr lang="zh-CN" altLang="en-US" sz="2000" dirty="0">
              <a:latin typeface="+mn-ea"/>
              <a:ea typeface="+mn-ea"/>
            </a:endParaRPr>
          </a:p>
        </p:txBody>
      </p:sp>
      <p:grpSp>
        <p:nvGrpSpPr>
          <p:cNvPr id="3" name="组合 2"/>
          <p:cNvGrpSpPr/>
          <p:nvPr/>
        </p:nvGrpSpPr>
        <p:grpSpPr>
          <a:xfrm>
            <a:off x="5019055" y="1546250"/>
            <a:ext cx="3286042" cy="1467941"/>
            <a:chOff x="5182181" y="1579534"/>
            <a:chExt cx="4951344" cy="2211866"/>
          </a:xfrm>
        </p:grpSpPr>
        <p:pic>
          <p:nvPicPr>
            <p:cNvPr id="9" name="Picture 20" descr="223b"/>
            <p:cNvPicPr>
              <a:picLocks noChangeAspect="1" noChangeArrowheads="1"/>
            </p:cNvPicPr>
            <p:nvPr/>
          </p:nvPicPr>
          <p:blipFill>
            <a:blip r:embed="rId2"/>
            <a:srcRect t="24692" b="39763"/>
            <a:stretch>
              <a:fillRect/>
            </a:stretch>
          </p:blipFill>
          <p:spPr bwMode="auto">
            <a:xfrm>
              <a:off x="5182181" y="2116110"/>
              <a:ext cx="4951344" cy="885825"/>
            </a:xfrm>
            <a:prstGeom prst="rect">
              <a:avLst/>
            </a:prstGeom>
            <a:noFill/>
            <a:ln w="9525">
              <a:noFill/>
              <a:miter lim="800000"/>
              <a:headEnd/>
              <a:tailEnd/>
            </a:ln>
          </p:spPr>
        </p:pic>
        <p:sp>
          <p:nvSpPr>
            <p:cNvPr id="10" name="Text Box 22"/>
            <p:cNvSpPr txBox="1">
              <a:spLocks noChangeArrowheads="1"/>
            </p:cNvSpPr>
            <p:nvPr/>
          </p:nvSpPr>
          <p:spPr bwMode="auto">
            <a:xfrm>
              <a:off x="9078877" y="2924148"/>
              <a:ext cx="896587" cy="510127"/>
            </a:xfrm>
            <a:prstGeom prst="rect">
              <a:avLst/>
            </a:prstGeom>
            <a:noFill/>
            <a:ln w="9525">
              <a:noFill/>
              <a:miter lim="800000"/>
              <a:headEnd/>
              <a:tailEnd/>
            </a:ln>
          </p:spPr>
          <p:txBody>
            <a:bodyPr wrap="none">
              <a:spAutoFit/>
            </a:bodyPr>
            <a:lstStyle/>
            <a:p>
              <a:r>
                <a:rPr kumimoji="1" lang="zh-CN" altLang="en-US" sz="1600">
                  <a:solidFill>
                    <a:srgbClr val="333399"/>
                  </a:solidFill>
                  <a:latin typeface="+mn-lt"/>
                  <a:ea typeface="+mn-ea"/>
                </a:rPr>
                <a:t>铜线</a:t>
              </a:r>
            </a:p>
          </p:txBody>
        </p:sp>
        <p:sp>
          <p:nvSpPr>
            <p:cNvPr id="11" name="Text Box 24"/>
            <p:cNvSpPr txBox="1">
              <a:spLocks noChangeArrowheads="1"/>
            </p:cNvSpPr>
            <p:nvPr/>
          </p:nvSpPr>
          <p:spPr bwMode="auto">
            <a:xfrm>
              <a:off x="5385486" y="2984472"/>
              <a:ext cx="1742925" cy="806928"/>
            </a:xfrm>
            <a:prstGeom prst="rect">
              <a:avLst/>
            </a:prstGeom>
            <a:noFill/>
            <a:ln w="9525">
              <a:noFill/>
              <a:miter lim="800000"/>
              <a:headEnd/>
              <a:tailEnd/>
            </a:ln>
          </p:spPr>
          <p:txBody>
            <a:bodyPr>
              <a:spAutoFit/>
            </a:bodyPr>
            <a:lstStyle/>
            <a:p>
              <a:pPr algn="ctr">
                <a:lnSpc>
                  <a:spcPct val="90000"/>
                </a:lnSpc>
              </a:pPr>
              <a:r>
                <a:rPr kumimoji="1" lang="zh-CN" altLang="en-US" sz="1600">
                  <a:solidFill>
                    <a:srgbClr val="333399"/>
                  </a:solidFill>
                  <a:latin typeface="+mn-lt"/>
                  <a:ea typeface="+mn-ea"/>
                </a:rPr>
                <a:t>聚氯乙烯 套层</a:t>
              </a:r>
            </a:p>
          </p:txBody>
        </p:sp>
        <p:sp>
          <p:nvSpPr>
            <p:cNvPr id="12" name="Text Box 27"/>
            <p:cNvSpPr txBox="1">
              <a:spLocks noChangeArrowheads="1"/>
            </p:cNvSpPr>
            <p:nvPr/>
          </p:nvSpPr>
          <p:spPr bwMode="auto">
            <a:xfrm>
              <a:off x="7501139" y="2920970"/>
              <a:ext cx="1205754" cy="510127"/>
            </a:xfrm>
            <a:prstGeom prst="rect">
              <a:avLst/>
            </a:prstGeom>
            <a:noFill/>
            <a:ln w="9525">
              <a:noFill/>
              <a:miter lim="800000"/>
              <a:headEnd/>
              <a:tailEnd/>
            </a:ln>
          </p:spPr>
          <p:txBody>
            <a:bodyPr wrap="none">
              <a:spAutoFit/>
            </a:bodyPr>
            <a:lstStyle/>
            <a:p>
              <a:r>
                <a:rPr kumimoji="1" lang="zh-CN" altLang="en-US" sz="1600">
                  <a:solidFill>
                    <a:srgbClr val="333399"/>
                  </a:solidFill>
                  <a:latin typeface="+mn-lt"/>
                  <a:ea typeface="+mn-ea"/>
                </a:rPr>
                <a:t>绝缘层</a:t>
              </a:r>
            </a:p>
          </p:txBody>
        </p:sp>
        <p:sp>
          <p:nvSpPr>
            <p:cNvPr id="13" name="Text Box 37"/>
            <p:cNvSpPr txBox="1">
              <a:spLocks noChangeArrowheads="1"/>
            </p:cNvSpPr>
            <p:nvPr/>
          </p:nvSpPr>
          <p:spPr bwMode="auto">
            <a:xfrm>
              <a:off x="5607854" y="1579534"/>
              <a:ext cx="2836133" cy="510127"/>
            </a:xfrm>
            <a:prstGeom prst="rect">
              <a:avLst/>
            </a:prstGeom>
            <a:noFill/>
            <a:ln w="9525">
              <a:noFill/>
              <a:miter lim="800000"/>
              <a:headEnd/>
              <a:tailEnd/>
            </a:ln>
          </p:spPr>
          <p:txBody>
            <a:bodyPr wrap="none">
              <a:spAutoFit/>
            </a:bodyPr>
            <a:lstStyle/>
            <a:p>
              <a:r>
                <a:rPr lang="zh-CN" altLang="en-US" sz="1600" dirty="0">
                  <a:solidFill>
                    <a:schemeClr val="bg1"/>
                  </a:solidFill>
                  <a:latin typeface="+mn-lt"/>
                  <a:ea typeface="+mn-ea"/>
                </a:rPr>
                <a:t>无屏蔽双绞线 </a:t>
              </a:r>
              <a:r>
                <a:rPr lang="en-US" altLang="zh-CN" sz="1600" dirty="0">
                  <a:solidFill>
                    <a:schemeClr val="bg1"/>
                  </a:solidFill>
                  <a:latin typeface="+mn-lt"/>
                  <a:ea typeface="+mn-ea"/>
                </a:rPr>
                <a:t>UTP</a:t>
              </a:r>
            </a:p>
          </p:txBody>
        </p:sp>
        <p:sp>
          <p:nvSpPr>
            <p:cNvPr id="14" name="Line 44"/>
            <p:cNvSpPr>
              <a:spLocks noChangeShapeType="1"/>
            </p:cNvSpPr>
            <p:nvPr/>
          </p:nvSpPr>
          <p:spPr bwMode="auto">
            <a:xfrm>
              <a:off x="7967049" y="2690785"/>
              <a:ext cx="11144" cy="322262"/>
            </a:xfrm>
            <a:prstGeom prst="line">
              <a:avLst/>
            </a:prstGeom>
            <a:noFill/>
            <a:ln w="28575">
              <a:solidFill>
                <a:srgbClr val="333399"/>
              </a:solidFill>
              <a:round/>
              <a:headEnd/>
              <a:tailEnd/>
            </a:ln>
          </p:spPr>
          <p:txBody>
            <a:bodyPr/>
            <a:lstStyle/>
            <a:p>
              <a:endParaRPr lang="zh-CN" altLang="en-US" sz="1600">
                <a:latin typeface="+mn-lt"/>
                <a:ea typeface="+mn-ea"/>
              </a:endParaRPr>
            </a:p>
          </p:txBody>
        </p:sp>
        <p:sp>
          <p:nvSpPr>
            <p:cNvPr id="15" name="Line 45"/>
            <p:cNvSpPr>
              <a:spLocks noChangeShapeType="1"/>
            </p:cNvSpPr>
            <p:nvPr/>
          </p:nvSpPr>
          <p:spPr bwMode="auto">
            <a:xfrm>
              <a:off x="9284300" y="2732059"/>
              <a:ext cx="118595" cy="246062"/>
            </a:xfrm>
            <a:prstGeom prst="line">
              <a:avLst/>
            </a:prstGeom>
            <a:noFill/>
            <a:ln w="28575">
              <a:solidFill>
                <a:srgbClr val="333399"/>
              </a:solidFill>
              <a:round/>
              <a:headEnd/>
              <a:tailEnd/>
            </a:ln>
          </p:spPr>
          <p:txBody>
            <a:bodyPr/>
            <a:lstStyle/>
            <a:p>
              <a:endParaRPr lang="zh-CN" altLang="en-US" sz="1600">
                <a:latin typeface="+mn-lt"/>
                <a:ea typeface="+mn-ea"/>
              </a:endParaRPr>
            </a:p>
          </p:txBody>
        </p:sp>
        <p:sp>
          <p:nvSpPr>
            <p:cNvPr id="16" name="Line 49"/>
            <p:cNvSpPr>
              <a:spLocks noChangeShapeType="1"/>
            </p:cNvSpPr>
            <p:nvPr/>
          </p:nvSpPr>
          <p:spPr bwMode="auto">
            <a:xfrm flipH="1">
              <a:off x="6202945" y="2806672"/>
              <a:ext cx="10590" cy="187325"/>
            </a:xfrm>
            <a:prstGeom prst="line">
              <a:avLst/>
            </a:prstGeom>
            <a:noFill/>
            <a:ln w="28575">
              <a:solidFill>
                <a:srgbClr val="333399"/>
              </a:solidFill>
              <a:round/>
              <a:headEnd/>
              <a:tailEnd/>
            </a:ln>
          </p:spPr>
          <p:txBody>
            <a:bodyPr/>
            <a:lstStyle/>
            <a:p>
              <a:endParaRPr lang="zh-CN" altLang="en-US" sz="1600">
                <a:latin typeface="+mn-lt"/>
                <a:ea typeface="+mn-ea"/>
              </a:endParaRPr>
            </a:p>
          </p:txBody>
        </p:sp>
      </p:grpSp>
      <p:grpSp>
        <p:nvGrpSpPr>
          <p:cNvPr id="28" name="组合 27"/>
          <p:cNvGrpSpPr/>
          <p:nvPr/>
        </p:nvGrpSpPr>
        <p:grpSpPr>
          <a:xfrm>
            <a:off x="8573774" y="1555454"/>
            <a:ext cx="3286041" cy="1543743"/>
            <a:chOff x="6330012" y="1916113"/>
            <a:chExt cx="4754391" cy="2233555"/>
          </a:xfrm>
        </p:grpSpPr>
        <p:sp>
          <p:nvSpPr>
            <p:cNvPr id="29" name="Text Box 25"/>
            <p:cNvSpPr txBox="1">
              <a:spLocks noChangeArrowheads="1"/>
            </p:cNvSpPr>
            <p:nvPr/>
          </p:nvSpPr>
          <p:spPr bwMode="auto">
            <a:xfrm>
              <a:off x="6330012" y="3303590"/>
              <a:ext cx="1912345" cy="846078"/>
            </a:xfrm>
            <a:prstGeom prst="rect">
              <a:avLst/>
            </a:prstGeom>
            <a:noFill/>
            <a:ln w="9525">
              <a:noFill/>
              <a:miter lim="800000"/>
              <a:headEnd/>
              <a:tailEnd/>
            </a:ln>
          </p:spPr>
          <p:txBody>
            <a:bodyPr>
              <a:spAutoFit/>
            </a:bodyPr>
            <a:lstStyle/>
            <a:p>
              <a:pPr algn="ctr"/>
              <a:r>
                <a:rPr kumimoji="1" lang="zh-CN" altLang="en-US" sz="1600" dirty="0">
                  <a:solidFill>
                    <a:srgbClr val="333399"/>
                  </a:solidFill>
                  <a:latin typeface="+mn-lt"/>
                  <a:ea typeface="+mn-ea"/>
                </a:rPr>
                <a:t>聚氯乙烯</a:t>
              </a:r>
            </a:p>
            <a:p>
              <a:pPr algn="ctr"/>
              <a:r>
                <a:rPr kumimoji="1" lang="zh-CN" altLang="en-US" sz="1600" dirty="0">
                  <a:solidFill>
                    <a:srgbClr val="333399"/>
                  </a:solidFill>
                  <a:latin typeface="+mn-lt"/>
                  <a:ea typeface="+mn-ea"/>
                </a:rPr>
                <a:t>套层</a:t>
              </a:r>
            </a:p>
          </p:txBody>
        </p:sp>
        <p:grpSp>
          <p:nvGrpSpPr>
            <p:cNvPr id="30" name="组合 29"/>
            <p:cNvGrpSpPr/>
            <p:nvPr/>
          </p:nvGrpSpPr>
          <p:grpSpPr>
            <a:xfrm>
              <a:off x="6461314" y="1916113"/>
              <a:ext cx="4623089" cy="2070985"/>
              <a:chOff x="6461314" y="1916113"/>
              <a:chExt cx="4623089" cy="2070985"/>
            </a:xfrm>
          </p:grpSpPr>
          <p:pic>
            <p:nvPicPr>
              <p:cNvPr id="31" name="Picture 21" descr="223"/>
              <p:cNvPicPr>
                <a:picLocks noChangeAspect="1" noChangeArrowheads="1"/>
              </p:cNvPicPr>
              <p:nvPr/>
            </p:nvPicPr>
            <p:blipFill>
              <a:blip r:embed="rId3"/>
              <a:srcRect t="17610" b="41142"/>
              <a:stretch>
                <a:fillRect/>
              </a:stretch>
            </p:blipFill>
            <p:spPr bwMode="auto">
              <a:xfrm>
                <a:off x="6461314" y="2444751"/>
                <a:ext cx="4623089" cy="862013"/>
              </a:xfrm>
              <a:prstGeom prst="rect">
                <a:avLst/>
              </a:prstGeom>
              <a:noFill/>
              <a:ln w="9525">
                <a:noFill/>
                <a:miter lim="800000"/>
                <a:headEnd/>
                <a:tailEnd/>
              </a:ln>
            </p:spPr>
          </p:pic>
          <p:sp>
            <p:nvSpPr>
              <p:cNvPr id="32" name="Text Box 23"/>
              <p:cNvSpPr txBox="1">
                <a:spLocks noChangeArrowheads="1"/>
              </p:cNvSpPr>
              <p:nvPr/>
            </p:nvSpPr>
            <p:spPr bwMode="auto">
              <a:xfrm>
                <a:off x="10171647" y="3317876"/>
                <a:ext cx="860923" cy="489835"/>
              </a:xfrm>
              <a:prstGeom prst="rect">
                <a:avLst/>
              </a:prstGeom>
              <a:noFill/>
              <a:ln w="9525">
                <a:noFill/>
                <a:miter lim="800000"/>
                <a:headEnd/>
                <a:tailEnd/>
              </a:ln>
            </p:spPr>
            <p:txBody>
              <a:bodyPr wrap="none">
                <a:spAutoFit/>
              </a:bodyPr>
              <a:lstStyle/>
              <a:p>
                <a:r>
                  <a:rPr kumimoji="1" lang="zh-CN" altLang="en-US" sz="1600">
                    <a:solidFill>
                      <a:srgbClr val="333399"/>
                    </a:solidFill>
                    <a:latin typeface="+mn-lt"/>
                    <a:ea typeface="+mn-ea"/>
                  </a:rPr>
                  <a:t>铜线</a:t>
                </a:r>
              </a:p>
            </p:txBody>
          </p:sp>
          <p:sp>
            <p:nvSpPr>
              <p:cNvPr id="33" name="Text Box 26"/>
              <p:cNvSpPr txBox="1">
                <a:spLocks noChangeArrowheads="1"/>
              </p:cNvSpPr>
              <p:nvPr/>
            </p:nvSpPr>
            <p:spPr bwMode="auto">
              <a:xfrm>
                <a:off x="8104703" y="3248027"/>
                <a:ext cx="1157793" cy="489835"/>
              </a:xfrm>
              <a:prstGeom prst="rect">
                <a:avLst/>
              </a:prstGeom>
              <a:noFill/>
              <a:ln w="9525">
                <a:noFill/>
                <a:miter lim="800000"/>
                <a:headEnd/>
                <a:tailEnd/>
              </a:ln>
            </p:spPr>
            <p:txBody>
              <a:bodyPr wrap="none">
                <a:spAutoFit/>
              </a:bodyPr>
              <a:lstStyle/>
              <a:p>
                <a:r>
                  <a:rPr kumimoji="1" lang="zh-CN" altLang="en-US" sz="1600">
                    <a:solidFill>
                      <a:srgbClr val="333399"/>
                    </a:solidFill>
                    <a:latin typeface="+mn-lt"/>
                    <a:ea typeface="+mn-ea"/>
                  </a:rPr>
                  <a:t>屏蔽层</a:t>
                </a:r>
              </a:p>
            </p:txBody>
          </p:sp>
          <p:sp>
            <p:nvSpPr>
              <p:cNvPr id="34" name="Text Box 28"/>
              <p:cNvSpPr txBox="1">
                <a:spLocks noChangeArrowheads="1"/>
              </p:cNvSpPr>
              <p:nvPr/>
            </p:nvSpPr>
            <p:spPr bwMode="auto">
              <a:xfrm>
                <a:off x="9051344" y="3497263"/>
                <a:ext cx="1157793" cy="489835"/>
              </a:xfrm>
              <a:prstGeom prst="rect">
                <a:avLst/>
              </a:prstGeom>
              <a:noFill/>
              <a:ln w="9525">
                <a:noFill/>
                <a:miter lim="800000"/>
                <a:headEnd/>
                <a:tailEnd/>
              </a:ln>
            </p:spPr>
            <p:txBody>
              <a:bodyPr wrap="none">
                <a:spAutoFit/>
              </a:bodyPr>
              <a:lstStyle/>
              <a:p>
                <a:r>
                  <a:rPr kumimoji="1" lang="zh-CN" altLang="en-US" sz="1600">
                    <a:solidFill>
                      <a:srgbClr val="333399"/>
                    </a:solidFill>
                    <a:latin typeface="+mn-lt"/>
                    <a:ea typeface="+mn-ea"/>
                  </a:rPr>
                  <a:t>绝缘层</a:t>
                </a:r>
              </a:p>
            </p:txBody>
          </p:sp>
          <p:sp>
            <p:nvSpPr>
              <p:cNvPr id="35" name="Text Box 38"/>
              <p:cNvSpPr txBox="1">
                <a:spLocks noChangeArrowheads="1"/>
              </p:cNvSpPr>
              <p:nvPr/>
            </p:nvSpPr>
            <p:spPr bwMode="auto">
              <a:xfrm>
                <a:off x="6723918" y="1916113"/>
                <a:ext cx="2410214" cy="489835"/>
              </a:xfrm>
              <a:prstGeom prst="rect">
                <a:avLst/>
              </a:prstGeom>
              <a:noFill/>
              <a:ln w="9525">
                <a:noFill/>
                <a:miter lim="800000"/>
                <a:headEnd/>
                <a:tailEnd/>
              </a:ln>
            </p:spPr>
            <p:txBody>
              <a:bodyPr wrap="none">
                <a:spAutoFit/>
              </a:bodyPr>
              <a:lstStyle/>
              <a:p>
                <a:r>
                  <a:rPr lang="zh-CN" altLang="en-US" sz="1600" dirty="0">
                    <a:solidFill>
                      <a:schemeClr val="bg1"/>
                    </a:solidFill>
                    <a:latin typeface="+mn-lt"/>
                    <a:ea typeface="+mn-ea"/>
                  </a:rPr>
                  <a:t>屏蔽双绞线 </a:t>
                </a:r>
                <a:r>
                  <a:rPr lang="en-US" altLang="zh-CN" sz="1600" dirty="0">
                    <a:solidFill>
                      <a:schemeClr val="bg1"/>
                    </a:solidFill>
                    <a:latin typeface="+mn-lt"/>
                    <a:ea typeface="+mn-ea"/>
                  </a:rPr>
                  <a:t>STP</a:t>
                </a:r>
              </a:p>
            </p:txBody>
          </p:sp>
          <p:sp>
            <p:nvSpPr>
              <p:cNvPr id="36" name="Line 40"/>
              <p:cNvSpPr>
                <a:spLocks noChangeShapeType="1"/>
              </p:cNvSpPr>
              <p:nvPr/>
            </p:nvSpPr>
            <p:spPr bwMode="auto">
              <a:xfrm>
                <a:off x="9462192" y="2997200"/>
                <a:ext cx="61416" cy="565150"/>
              </a:xfrm>
              <a:prstGeom prst="line">
                <a:avLst/>
              </a:prstGeom>
              <a:noFill/>
              <a:ln w="28575">
                <a:solidFill>
                  <a:srgbClr val="333399"/>
                </a:solidFill>
                <a:round/>
                <a:headEnd/>
                <a:tailEnd/>
              </a:ln>
            </p:spPr>
            <p:txBody>
              <a:bodyPr/>
              <a:lstStyle/>
              <a:p>
                <a:endParaRPr lang="zh-CN" altLang="en-US" sz="1600">
                  <a:latin typeface="+mn-lt"/>
                  <a:ea typeface="+mn-ea"/>
                </a:endParaRPr>
              </a:p>
            </p:txBody>
          </p:sp>
          <p:sp>
            <p:nvSpPr>
              <p:cNvPr id="37" name="Line 41"/>
              <p:cNvSpPr>
                <a:spLocks noChangeShapeType="1"/>
              </p:cNvSpPr>
              <p:nvPr/>
            </p:nvSpPr>
            <p:spPr bwMode="auto">
              <a:xfrm>
                <a:off x="10245767" y="3041650"/>
                <a:ext cx="144008" cy="317500"/>
              </a:xfrm>
              <a:prstGeom prst="line">
                <a:avLst/>
              </a:prstGeom>
              <a:noFill/>
              <a:ln w="28575">
                <a:solidFill>
                  <a:srgbClr val="333399"/>
                </a:solidFill>
                <a:round/>
                <a:headEnd/>
                <a:tailEnd/>
              </a:ln>
            </p:spPr>
            <p:txBody>
              <a:bodyPr/>
              <a:lstStyle/>
              <a:p>
                <a:endParaRPr lang="zh-CN" altLang="en-US" sz="1600">
                  <a:latin typeface="+mn-lt"/>
                  <a:ea typeface="+mn-ea"/>
                </a:endParaRPr>
              </a:p>
            </p:txBody>
          </p:sp>
          <p:sp>
            <p:nvSpPr>
              <p:cNvPr id="38" name="Line 42"/>
              <p:cNvSpPr>
                <a:spLocks noChangeShapeType="1"/>
              </p:cNvSpPr>
              <p:nvPr/>
            </p:nvSpPr>
            <p:spPr bwMode="auto">
              <a:xfrm flipH="1">
                <a:off x="8682854" y="3038475"/>
                <a:ext cx="21178" cy="279400"/>
              </a:xfrm>
              <a:prstGeom prst="line">
                <a:avLst/>
              </a:prstGeom>
              <a:noFill/>
              <a:ln w="28575">
                <a:solidFill>
                  <a:srgbClr val="333399"/>
                </a:solidFill>
                <a:round/>
                <a:headEnd/>
                <a:tailEnd/>
              </a:ln>
            </p:spPr>
            <p:txBody>
              <a:bodyPr/>
              <a:lstStyle/>
              <a:p>
                <a:endParaRPr lang="zh-CN" altLang="en-US" sz="1600">
                  <a:latin typeface="+mn-lt"/>
                  <a:ea typeface="+mn-ea"/>
                </a:endParaRPr>
              </a:p>
            </p:txBody>
          </p:sp>
          <p:sp>
            <p:nvSpPr>
              <p:cNvPr id="39" name="Line 43"/>
              <p:cNvSpPr>
                <a:spLocks noChangeShapeType="1"/>
              </p:cNvSpPr>
              <p:nvPr/>
            </p:nvSpPr>
            <p:spPr bwMode="auto">
              <a:xfrm flipH="1">
                <a:off x="7238535" y="3082925"/>
                <a:ext cx="165186" cy="319088"/>
              </a:xfrm>
              <a:prstGeom prst="line">
                <a:avLst/>
              </a:prstGeom>
              <a:noFill/>
              <a:ln w="28575">
                <a:solidFill>
                  <a:srgbClr val="333399"/>
                </a:solidFill>
                <a:round/>
                <a:headEnd/>
                <a:tailEnd/>
              </a:ln>
            </p:spPr>
            <p:txBody>
              <a:bodyPr/>
              <a:lstStyle/>
              <a:p>
                <a:endParaRPr lang="zh-CN" altLang="en-US" sz="1600">
                  <a:latin typeface="+mn-lt"/>
                  <a:ea typeface="+mn-ea"/>
                </a:endParaRPr>
              </a:p>
            </p:txBody>
          </p:sp>
        </p:grpSp>
      </p:grpSp>
      <p:grpSp>
        <p:nvGrpSpPr>
          <p:cNvPr id="4" name="组合 3"/>
          <p:cNvGrpSpPr/>
          <p:nvPr/>
        </p:nvGrpSpPr>
        <p:grpSpPr>
          <a:xfrm>
            <a:off x="5163071" y="3501008"/>
            <a:ext cx="3843425" cy="934438"/>
            <a:chOff x="2052638" y="4654550"/>
            <a:chExt cx="5497514" cy="1295400"/>
          </a:xfrm>
        </p:grpSpPr>
        <p:pic>
          <p:nvPicPr>
            <p:cNvPr id="58" name="Picture 31" descr="222"/>
            <p:cNvPicPr>
              <a:picLocks noChangeAspect="1" noChangeArrowheads="1"/>
            </p:cNvPicPr>
            <p:nvPr/>
          </p:nvPicPr>
          <p:blipFill>
            <a:blip r:embed="rId4"/>
            <a:srcRect t="37741" r="21053" b="25261"/>
            <a:stretch>
              <a:fillRect/>
            </a:stretch>
          </p:blipFill>
          <p:spPr bwMode="auto">
            <a:xfrm>
              <a:off x="2052638" y="5006975"/>
              <a:ext cx="4225925" cy="942975"/>
            </a:xfrm>
            <a:prstGeom prst="rect">
              <a:avLst/>
            </a:prstGeom>
            <a:noFill/>
            <a:ln w="9525">
              <a:noFill/>
              <a:miter lim="800000"/>
              <a:headEnd/>
              <a:tailEnd/>
            </a:ln>
          </p:spPr>
        </p:pic>
        <p:sp>
          <p:nvSpPr>
            <p:cNvPr id="59" name="Text Box 33"/>
            <p:cNvSpPr txBox="1">
              <a:spLocks noChangeArrowheads="1"/>
            </p:cNvSpPr>
            <p:nvPr/>
          </p:nvSpPr>
          <p:spPr bwMode="auto">
            <a:xfrm>
              <a:off x="4029075" y="4689475"/>
              <a:ext cx="2070168" cy="469333"/>
            </a:xfrm>
            <a:prstGeom prst="rect">
              <a:avLst/>
            </a:prstGeom>
            <a:solidFill>
              <a:srgbClr val="FFFFFF"/>
            </a:solidFill>
            <a:ln w="9525">
              <a:noFill/>
              <a:miter lim="800000"/>
              <a:headEnd/>
              <a:tailEnd/>
            </a:ln>
          </p:spPr>
          <p:txBody>
            <a:bodyPr wrap="square">
              <a:spAutoFit/>
            </a:bodyPr>
            <a:lstStyle/>
            <a:p>
              <a:r>
                <a:rPr kumimoji="1" lang="zh-CN" altLang="en-US" sz="1600" dirty="0">
                  <a:solidFill>
                    <a:srgbClr val="333399"/>
                  </a:solidFill>
                  <a:latin typeface="黑体" pitchFamily="2" charset="-122"/>
                  <a:ea typeface="黑体" pitchFamily="2" charset="-122"/>
                </a:rPr>
                <a:t>外导体屏蔽层</a:t>
              </a:r>
            </a:p>
          </p:txBody>
        </p:sp>
        <p:sp>
          <p:nvSpPr>
            <p:cNvPr id="60" name="Text Box 34"/>
            <p:cNvSpPr txBox="1">
              <a:spLocks noChangeArrowheads="1"/>
            </p:cNvSpPr>
            <p:nvPr/>
          </p:nvSpPr>
          <p:spPr bwMode="auto">
            <a:xfrm>
              <a:off x="5984875" y="4654550"/>
              <a:ext cx="1212849" cy="469333"/>
            </a:xfrm>
            <a:prstGeom prst="rect">
              <a:avLst/>
            </a:prstGeom>
            <a:noFill/>
            <a:ln w="9525">
              <a:noFill/>
              <a:miter lim="800000"/>
              <a:headEnd/>
              <a:tailEnd/>
            </a:ln>
          </p:spPr>
          <p:txBody>
            <a:bodyPr wrap="square">
              <a:spAutoFit/>
            </a:bodyPr>
            <a:lstStyle/>
            <a:p>
              <a:r>
                <a:rPr kumimoji="1" lang="zh-CN" altLang="en-US" sz="1600" dirty="0">
                  <a:solidFill>
                    <a:srgbClr val="333399"/>
                  </a:solidFill>
                  <a:latin typeface="黑体" pitchFamily="2" charset="-122"/>
                  <a:ea typeface="黑体" pitchFamily="2" charset="-122"/>
                </a:rPr>
                <a:t>绝缘层</a:t>
              </a:r>
            </a:p>
          </p:txBody>
        </p:sp>
        <p:sp>
          <p:nvSpPr>
            <p:cNvPr id="61" name="Text Box 35"/>
            <p:cNvSpPr txBox="1">
              <a:spLocks noChangeArrowheads="1"/>
            </p:cNvSpPr>
            <p:nvPr/>
          </p:nvSpPr>
          <p:spPr bwMode="auto">
            <a:xfrm>
              <a:off x="2087496" y="4687887"/>
              <a:ext cx="2020953" cy="469333"/>
            </a:xfrm>
            <a:prstGeom prst="rect">
              <a:avLst/>
            </a:prstGeom>
            <a:solidFill>
              <a:srgbClr val="FFFFFF"/>
            </a:solidFill>
            <a:ln w="9525">
              <a:noFill/>
              <a:miter lim="800000"/>
              <a:headEnd/>
              <a:tailEnd/>
            </a:ln>
          </p:spPr>
          <p:txBody>
            <a:bodyPr wrap="square">
              <a:spAutoFit/>
            </a:bodyPr>
            <a:lstStyle/>
            <a:p>
              <a:r>
                <a:rPr kumimoji="1" lang="zh-CN" altLang="en-US" sz="1600" dirty="0">
                  <a:solidFill>
                    <a:srgbClr val="333399"/>
                  </a:solidFill>
                  <a:latin typeface="黑体" pitchFamily="2" charset="-122"/>
                  <a:ea typeface="黑体" pitchFamily="2" charset="-122"/>
                </a:rPr>
                <a:t>绝缘保护套层</a:t>
              </a:r>
            </a:p>
          </p:txBody>
        </p:sp>
        <p:sp>
          <p:nvSpPr>
            <p:cNvPr id="62" name="Rectangle 36"/>
            <p:cNvSpPr>
              <a:spLocks noChangeArrowheads="1"/>
            </p:cNvSpPr>
            <p:nvPr/>
          </p:nvSpPr>
          <p:spPr bwMode="auto">
            <a:xfrm>
              <a:off x="5908675" y="5627688"/>
              <a:ext cx="517525" cy="276225"/>
            </a:xfrm>
            <a:prstGeom prst="rect">
              <a:avLst/>
            </a:prstGeom>
            <a:solidFill>
              <a:srgbClr val="FFFFFF"/>
            </a:solidFill>
            <a:ln w="9525">
              <a:noFill/>
              <a:miter lim="800000"/>
              <a:headEnd/>
              <a:tailEnd/>
            </a:ln>
          </p:spPr>
          <p:txBody>
            <a:bodyPr wrap="none" anchor="ctr"/>
            <a:lstStyle/>
            <a:p>
              <a:endParaRPr lang="zh-CN" altLang="en-US" sz="1800"/>
            </a:p>
          </p:txBody>
        </p:sp>
        <p:sp>
          <p:nvSpPr>
            <p:cNvPr id="63" name="Text Box 32"/>
            <p:cNvSpPr txBox="1">
              <a:spLocks noChangeArrowheads="1"/>
            </p:cNvSpPr>
            <p:nvPr/>
          </p:nvSpPr>
          <p:spPr bwMode="auto">
            <a:xfrm>
              <a:off x="6192838" y="5302250"/>
              <a:ext cx="1357314" cy="469333"/>
            </a:xfrm>
            <a:prstGeom prst="rect">
              <a:avLst/>
            </a:prstGeom>
            <a:noFill/>
            <a:ln w="9525">
              <a:noFill/>
              <a:miter lim="800000"/>
              <a:headEnd/>
              <a:tailEnd/>
            </a:ln>
          </p:spPr>
          <p:txBody>
            <a:bodyPr wrap="square">
              <a:spAutoFit/>
            </a:bodyPr>
            <a:lstStyle/>
            <a:p>
              <a:r>
                <a:rPr kumimoji="1" lang="zh-CN" altLang="en-US" sz="1600" dirty="0">
                  <a:solidFill>
                    <a:srgbClr val="333399"/>
                  </a:solidFill>
                  <a:latin typeface="黑体" pitchFamily="2" charset="-122"/>
                  <a:ea typeface="黑体" pitchFamily="2" charset="-122"/>
                </a:rPr>
                <a:t>内导体</a:t>
              </a:r>
            </a:p>
          </p:txBody>
        </p:sp>
        <p:sp>
          <p:nvSpPr>
            <p:cNvPr id="64" name="Line 46"/>
            <p:cNvSpPr>
              <a:spLocks noChangeShapeType="1"/>
            </p:cNvSpPr>
            <p:nvPr/>
          </p:nvSpPr>
          <p:spPr bwMode="auto">
            <a:xfrm flipH="1">
              <a:off x="4689475" y="5084763"/>
              <a:ext cx="26988" cy="261937"/>
            </a:xfrm>
            <a:prstGeom prst="line">
              <a:avLst/>
            </a:prstGeom>
            <a:noFill/>
            <a:ln w="28575">
              <a:solidFill>
                <a:srgbClr val="333399"/>
              </a:solidFill>
              <a:round/>
              <a:headEnd/>
              <a:tailEnd/>
            </a:ln>
          </p:spPr>
          <p:txBody>
            <a:bodyPr/>
            <a:lstStyle/>
            <a:p>
              <a:endParaRPr lang="zh-CN" altLang="en-US" sz="1800"/>
            </a:p>
          </p:txBody>
        </p:sp>
        <p:sp>
          <p:nvSpPr>
            <p:cNvPr id="65" name="Line 47"/>
            <p:cNvSpPr>
              <a:spLocks noChangeShapeType="1"/>
            </p:cNvSpPr>
            <p:nvPr/>
          </p:nvSpPr>
          <p:spPr bwMode="auto">
            <a:xfrm flipH="1">
              <a:off x="5380038" y="5013325"/>
              <a:ext cx="709612" cy="376238"/>
            </a:xfrm>
            <a:prstGeom prst="line">
              <a:avLst/>
            </a:prstGeom>
            <a:noFill/>
            <a:ln w="28575">
              <a:solidFill>
                <a:srgbClr val="333399"/>
              </a:solidFill>
              <a:round/>
              <a:headEnd/>
              <a:tailEnd/>
            </a:ln>
          </p:spPr>
          <p:txBody>
            <a:bodyPr/>
            <a:lstStyle/>
            <a:p>
              <a:endParaRPr lang="zh-CN" altLang="en-US" sz="1800"/>
            </a:p>
          </p:txBody>
        </p:sp>
        <p:sp>
          <p:nvSpPr>
            <p:cNvPr id="66" name="Line 48"/>
            <p:cNvSpPr>
              <a:spLocks noChangeShapeType="1"/>
            </p:cNvSpPr>
            <p:nvPr/>
          </p:nvSpPr>
          <p:spPr bwMode="auto">
            <a:xfrm>
              <a:off x="3087688" y="5043488"/>
              <a:ext cx="22225" cy="128587"/>
            </a:xfrm>
            <a:prstGeom prst="line">
              <a:avLst/>
            </a:prstGeom>
            <a:noFill/>
            <a:ln w="28575">
              <a:solidFill>
                <a:srgbClr val="333399"/>
              </a:solidFill>
              <a:round/>
              <a:headEnd/>
              <a:tailEnd/>
            </a:ln>
          </p:spPr>
          <p:txBody>
            <a:bodyPr/>
            <a:lstStyle/>
            <a:p>
              <a:endParaRPr lang="zh-CN" altLang="en-US" sz="1800"/>
            </a:p>
          </p:txBody>
        </p:sp>
      </p:grpSp>
      <p:sp>
        <p:nvSpPr>
          <p:cNvPr id="46" name="矩形 45"/>
          <p:cNvSpPr/>
          <p:nvPr/>
        </p:nvSpPr>
        <p:spPr>
          <a:xfrm>
            <a:off x="7025406" y="5252098"/>
            <a:ext cx="1007090" cy="400110"/>
          </a:xfrm>
          <a:prstGeom prst="rect">
            <a:avLst/>
          </a:prstGeom>
          <a:solidFill>
            <a:srgbClr val="00B0F0"/>
          </a:solidFill>
        </p:spPr>
        <p:txBody>
          <a:bodyPr wrap="square">
            <a:spAutoFit/>
          </a:bodyPr>
          <a:lstStyle/>
          <a:p>
            <a:pPr algn="ctr"/>
            <a:r>
              <a:rPr lang="zh-CN" altLang="en-US" sz="2000" dirty="0" smtClean="0">
                <a:solidFill>
                  <a:schemeClr val="bg1"/>
                </a:solidFill>
                <a:latin typeface="+mn-lt"/>
                <a:ea typeface="+mn-ea"/>
              </a:rPr>
              <a:t>光缆</a:t>
            </a:r>
            <a:endParaRPr lang="zh-CN" altLang="en-US" sz="2000" dirty="0">
              <a:solidFill>
                <a:schemeClr val="bg1"/>
              </a:solidFill>
              <a:latin typeface="+mn-lt"/>
              <a:ea typeface="+mn-ea"/>
            </a:endParaRPr>
          </a:p>
        </p:txBody>
      </p:sp>
      <p:grpSp>
        <p:nvGrpSpPr>
          <p:cNvPr id="47" name="Group 53"/>
          <p:cNvGrpSpPr>
            <a:grpSpLocks/>
          </p:cNvGrpSpPr>
          <p:nvPr/>
        </p:nvGrpSpPr>
        <p:grpSpPr bwMode="auto">
          <a:xfrm>
            <a:off x="8187407" y="4293096"/>
            <a:ext cx="3884613" cy="2411412"/>
            <a:chOff x="1056" y="887"/>
            <a:chExt cx="3089" cy="1994"/>
          </a:xfrm>
        </p:grpSpPr>
        <p:sp>
          <p:nvSpPr>
            <p:cNvPr id="48" name="Oval 2"/>
            <p:cNvSpPr>
              <a:spLocks noChangeArrowheads="1"/>
            </p:cNvSpPr>
            <p:nvPr/>
          </p:nvSpPr>
          <p:spPr bwMode="auto">
            <a:xfrm>
              <a:off x="1056" y="912"/>
              <a:ext cx="1872" cy="1872"/>
            </a:xfrm>
            <a:prstGeom prst="ellipse">
              <a:avLst/>
            </a:prstGeom>
            <a:solidFill>
              <a:srgbClr val="FFFFFF"/>
            </a:solidFill>
            <a:ln w="1905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1800" b="0" i="0" u="none" strike="noStrike" kern="0" cap="none" spc="0" normalizeH="0" baseline="0" noProof="0" smtClean="0">
                <a:ln>
                  <a:noFill/>
                </a:ln>
                <a:solidFill>
                  <a:srgbClr val="002060"/>
                </a:solidFill>
                <a:effectLst/>
                <a:uLnTx/>
                <a:uFillTx/>
                <a:latin typeface="黑体" panose="02010609060101010101" pitchFamily="49" charset="-122"/>
                <a:ea typeface="黑体" panose="02010609060101010101" pitchFamily="49" charset="-122"/>
              </a:endParaRPr>
            </a:p>
          </p:txBody>
        </p:sp>
        <p:sp>
          <p:nvSpPr>
            <p:cNvPr id="49" name="Oval 4" descr="深色下对角线"/>
            <p:cNvSpPr>
              <a:spLocks noChangeArrowheads="1"/>
            </p:cNvSpPr>
            <p:nvPr/>
          </p:nvSpPr>
          <p:spPr bwMode="auto">
            <a:xfrm>
              <a:off x="1278" y="1134"/>
              <a:ext cx="1429" cy="1429"/>
            </a:xfrm>
            <a:prstGeom prst="ellipse">
              <a:avLst/>
            </a:prstGeom>
            <a:pattFill prst="dkDnDiag">
              <a:fgClr>
                <a:srgbClr val="000000"/>
              </a:fgClr>
              <a:bgClr>
                <a:srgbClr val="FFFFFF"/>
              </a:bgClr>
            </a:pattFill>
            <a:ln w="1905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1800" b="0" i="0" u="none" strike="noStrike" kern="0" cap="none" spc="0" normalizeH="0" baseline="0" noProof="0" smtClean="0">
                <a:ln>
                  <a:noFill/>
                </a:ln>
                <a:solidFill>
                  <a:srgbClr val="002060"/>
                </a:solidFill>
                <a:effectLst/>
                <a:uLnTx/>
                <a:uFillTx/>
                <a:latin typeface="黑体" panose="02010609060101010101" pitchFamily="49" charset="-122"/>
                <a:ea typeface="黑体" panose="02010609060101010101" pitchFamily="49" charset="-122"/>
              </a:endParaRPr>
            </a:p>
          </p:txBody>
        </p:sp>
        <p:sp>
          <p:nvSpPr>
            <p:cNvPr id="50" name="Oval 3"/>
            <p:cNvSpPr>
              <a:spLocks noChangeArrowheads="1"/>
            </p:cNvSpPr>
            <p:nvPr/>
          </p:nvSpPr>
          <p:spPr bwMode="auto">
            <a:xfrm>
              <a:off x="1704" y="1560"/>
              <a:ext cx="576" cy="576"/>
            </a:xfrm>
            <a:prstGeom prst="ellipse">
              <a:avLst/>
            </a:prstGeom>
            <a:solidFill>
              <a:srgbClr val="FFFFFF"/>
            </a:solidFill>
            <a:ln w="1905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1800" b="0" i="0" u="none" strike="noStrike" kern="0" cap="none" spc="0" normalizeH="0" baseline="0" noProof="0" smtClean="0">
                <a:ln>
                  <a:noFill/>
                </a:ln>
                <a:solidFill>
                  <a:srgbClr val="002060"/>
                </a:solidFill>
                <a:effectLst/>
                <a:uLnTx/>
                <a:uFillTx/>
                <a:latin typeface="黑体" panose="02010609060101010101" pitchFamily="49" charset="-122"/>
                <a:ea typeface="黑体" panose="02010609060101010101" pitchFamily="49" charset="-122"/>
              </a:endParaRPr>
            </a:p>
          </p:txBody>
        </p:sp>
        <p:sp>
          <p:nvSpPr>
            <p:cNvPr id="51" name="Oval 5"/>
            <p:cNvSpPr>
              <a:spLocks noChangeArrowheads="1"/>
            </p:cNvSpPr>
            <p:nvPr/>
          </p:nvSpPr>
          <p:spPr bwMode="auto">
            <a:xfrm>
              <a:off x="1320" y="1176"/>
              <a:ext cx="1344" cy="1344"/>
            </a:xfrm>
            <a:prstGeom prst="ellipse">
              <a:avLst/>
            </a:prstGeom>
            <a:solidFill>
              <a:srgbClr val="FFFF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1800" b="0" i="0" u="none" strike="noStrike" kern="0" cap="none" spc="0" normalizeH="0" baseline="0" noProof="0" smtClean="0">
                <a:ln>
                  <a:noFill/>
                </a:ln>
                <a:solidFill>
                  <a:srgbClr val="002060"/>
                </a:solidFill>
                <a:effectLst/>
                <a:uLnTx/>
                <a:uFillTx/>
                <a:latin typeface="黑体" panose="02010609060101010101" pitchFamily="49" charset="-122"/>
                <a:ea typeface="黑体" panose="02010609060101010101" pitchFamily="49" charset="-122"/>
              </a:endParaRPr>
            </a:p>
          </p:txBody>
        </p:sp>
        <p:grpSp>
          <p:nvGrpSpPr>
            <p:cNvPr id="67" name="Group 8"/>
            <p:cNvGrpSpPr>
              <a:grpSpLocks/>
            </p:cNvGrpSpPr>
            <p:nvPr/>
          </p:nvGrpSpPr>
          <p:grpSpPr bwMode="auto">
            <a:xfrm>
              <a:off x="1737" y="1593"/>
              <a:ext cx="511" cy="511"/>
              <a:chOff x="3749" y="2352"/>
              <a:chExt cx="523" cy="523"/>
            </a:xfrm>
          </p:grpSpPr>
          <p:sp>
            <p:nvSpPr>
              <p:cNvPr id="100" name="Oval 6"/>
              <p:cNvSpPr>
                <a:spLocks noChangeArrowheads="1"/>
              </p:cNvSpPr>
              <p:nvPr/>
            </p:nvSpPr>
            <p:spPr bwMode="auto">
              <a:xfrm>
                <a:off x="3749" y="2352"/>
                <a:ext cx="523" cy="523"/>
              </a:xfrm>
              <a:prstGeom prst="ellipse">
                <a:avLst/>
              </a:prstGeom>
              <a:solidFill>
                <a:srgbClr val="FFFFFF"/>
              </a:solidFill>
              <a:ln w="1905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1800" b="0" i="0" u="none" strike="noStrike" kern="0" cap="none" spc="0" normalizeH="0" baseline="0" noProof="0" smtClean="0">
                  <a:ln>
                    <a:noFill/>
                  </a:ln>
                  <a:solidFill>
                    <a:srgbClr val="002060"/>
                  </a:solidFill>
                  <a:effectLst/>
                  <a:uLnTx/>
                  <a:uFillTx/>
                  <a:latin typeface="黑体" panose="02010609060101010101" pitchFamily="49" charset="-122"/>
                  <a:ea typeface="黑体" panose="02010609060101010101" pitchFamily="49" charset="-122"/>
                </a:endParaRPr>
              </a:p>
            </p:txBody>
          </p:sp>
          <p:sp>
            <p:nvSpPr>
              <p:cNvPr id="101" name="Oval 7" descr="小棋盘"/>
              <p:cNvSpPr>
                <a:spLocks noChangeArrowheads="1"/>
              </p:cNvSpPr>
              <p:nvPr/>
            </p:nvSpPr>
            <p:spPr bwMode="auto">
              <a:xfrm>
                <a:off x="3843" y="2446"/>
                <a:ext cx="336" cy="336"/>
              </a:xfrm>
              <a:prstGeom prst="ellipse">
                <a:avLst/>
              </a:prstGeom>
              <a:pattFill prst="smCheck">
                <a:fgClr>
                  <a:srgbClr val="000000"/>
                </a:fgClr>
                <a:bgClr>
                  <a:srgbClr val="FFFFFF"/>
                </a:bgClr>
              </a:pattFill>
              <a:ln w="1905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1800" b="0" i="0" u="none" strike="noStrike" kern="0" cap="none" spc="0" normalizeH="0" baseline="0" noProof="0" smtClean="0">
                  <a:ln>
                    <a:noFill/>
                  </a:ln>
                  <a:solidFill>
                    <a:srgbClr val="002060"/>
                  </a:solidFill>
                  <a:effectLst/>
                  <a:uLnTx/>
                  <a:uFillTx/>
                  <a:latin typeface="黑体" panose="02010609060101010101" pitchFamily="49" charset="-122"/>
                  <a:ea typeface="黑体" panose="02010609060101010101" pitchFamily="49" charset="-122"/>
                </a:endParaRPr>
              </a:p>
            </p:txBody>
          </p:sp>
        </p:grpSp>
        <p:sp>
          <p:nvSpPr>
            <p:cNvPr id="68" name="Oval 10" descr="10%"/>
            <p:cNvSpPr>
              <a:spLocks noChangeArrowheads="1"/>
            </p:cNvSpPr>
            <p:nvPr/>
          </p:nvSpPr>
          <p:spPr bwMode="auto">
            <a:xfrm>
              <a:off x="1324" y="1644"/>
              <a:ext cx="404" cy="405"/>
            </a:xfrm>
            <a:prstGeom prst="ellipse">
              <a:avLst/>
            </a:prstGeom>
            <a:pattFill prst="pct10">
              <a:fgClr>
                <a:srgbClr val="000000"/>
              </a:fgClr>
              <a:bgClr>
                <a:srgbClr val="FFFFFF"/>
              </a:bgClr>
            </a:pattFill>
            <a:ln w="1905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1800" b="0" i="0" u="none" strike="noStrike" kern="0" cap="none" spc="0" normalizeH="0" baseline="0" noProof="0" smtClean="0">
                <a:ln>
                  <a:noFill/>
                </a:ln>
                <a:solidFill>
                  <a:srgbClr val="002060"/>
                </a:solidFill>
                <a:effectLst/>
                <a:uLnTx/>
                <a:uFillTx/>
                <a:latin typeface="黑体" panose="02010609060101010101" pitchFamily="49" charset="-122"/>
                <a:ea typeface="黑体" panose="02010609060101010101" pitchFamily="49" charset="-122"/>
              </a:endParaRPr>
            </a:p>
          </p:txBody>
        </p:sp>
        <p:grpSp>
          <p:nvGrpSpPr>
            <p:cNvPr id="69" name="Group 14"/>
            <p:cNvGrpSpPr>
              <a:grpSpLocks/>
            </p:cNvGrpSpPr>
            <p:nvPr/>
          </p:nvGrpSpPr>
          <p:grpSpPr bwMode="auto">
            <a:xfrm>
              <a:off x="1784" y="1181"/>
              <a:ext cx="427" cy="411"/>
              <a:chOff x="3456" y="1104"/>
              <a:chExt cx="336" cy="340"/>
            </a:xfrm>
          </p:grpSpPr>
          <p:sp>
            <p:nvSpPr>
              <p:cNvPr id="98" name="Oval 15"/>
              <p:cNvSpPr>
                <a:spLocks noChangeArrowheads="1"/>
              </p:cNvSpPr>
              <p:nvPr/>
            </p:nvSpPr>
            <p:spPr bwMode="auto">
              <a:xfrm>
                <a:off x="3456" y="1104"/>
                <a:ext cx="336" cy="340"/>
              </a:xfrm>
              <a:prstGeom prst="ellipse">
                <a:avLst/>
              </a:prstGeom>
              <a:solidFill>
                <a:srgbClr val="FFFFFF"/>
              </a:solidFill>
              <a:ln w="1905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1800" b="0" i="0" u="none" strike="noStrike" kern="0" cap="none" spc="0" normalizeH="0" baseline="0" noProof="0" smtClean="0">
                  <a:ln>
                    <a:noFill/>
                  </a:ln>
                  <a:solidFill>
                    <a:srgbClr val="002060"/>
                  </a:solidFill>
                  <a:effectLst/>
                  <a:uLnTx/>
                  <a:uFillTx/>
                  <a:latin typeface="黑体" panose="02010609060101010101" pitchFamily="49" charset="-122"/>
                  <a:ea typeface="黑体" panose="02010609060101010101" pitchFamily="49" charset="-122"/>
                </a:endParaRPr>
              </a:p>
            </p:txBody>
          </p:sp>
          <p:sp>
            <p:nvSpPr>
              <p:cNvPr id="99" name="Oval 16" descr="深色上对角线"/>
              <p:cNvSpPr>
                <a:spLocks noChangeArrowheads="1"/>
              </p:cNvSpPr>
              <p:nvPr/>
            </p:nvSpPr>
            <p:spPr bwMode="auto">
              <a:xfrm>
                <a:off x="3529" y="1179"/>
                <a:ext cx="191" cy="191"/>
              </a:xfrm>
              <a:prstGeom prst="ellipse">
                <a:avLst/>
              </a:prstGeom>
              <a:pattFill prst="dkUpDiag">
                <a:fgClr>
                  <a:srgbClr val="000000"/>
                </a:fgClr>
                <a:bgClr>
                  <a:srgbClr val="FFFFFF"/>
                </a:bgClr>
              </a:pattFill>
              <a:ln w="1905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1800" b="0" i="0" u="none" strike="noStrike" kern="0" cap="none" spc="0" normalizeH="0" baseline="0" noProof="0" smtClean="0">
                  <a:ln>
                    <a:noFill/>
                  </a:ln>
                  <a:solidFill>
                    <a:srgbClr val="002060"/>
                  </a:solidFill>
                  <a:effectLst/>
                  <a:uLnTx/>
                  <a:uFillTx/>
                  <a:latin typeface="黑体" panose="02010609060101010101" pitchFamily="49" charset="-122"/>
                  <a:ea typeface="黑体" panose="02010609060101010101" pitchFamily="49" charset="-122"/>
                </a:endParaRPr>
              </a:p>
            </p:txBody>
          </p:sp>
        </p:grpSp>
        <p:sp>
          <p:nvSpPr>
            <p:cNvPr id="70" name="Oval 18" descr="10%"/>
            <p:cNvSpPr>
              <a:spLocks noChangeArrowheads="1"/>
            </p:cNvSpPr>
            <p:nvPr/>
          </p:nvSpPr>
          <p:spPr bwMode="auto">
            <a:xfrm>
              <a:off x="2260" y="1660"/>
              <a:ext cx="400" cy="389"/>
            </a:xfrm>
            <a:prstGeom prst="ellipse">
              <a:avLst/>
            </a:prstGeom>
            <a:pattFill prst="pct10">
              <a:fgClr>
                <a:srgbClr val="000000"/>
              </a:fgClr>
              <a:bgClr>
                <a:srgbClr val="FFFFFF"/>
              </a:bgClr>
            </a:pattFill>
            <a:ln w="1905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1800" b="0" i="0" u="none" strike="noStrike" kern="0" cap="none" spc="0" normalizeH="0" baseline="0" noProof="0" smtClean="0">
                <a:ln>
                  <a:noFill/>
                </a:ln>
                <a:solidFill>
                  <a:srgbClr val="002060"/>
                </a:solidFill>
                <a:effectLst/>
                <a:uLnTx/>
                <a:uFillTx/>
                <a:latin typeface="黑体" panose="02010609060101010101" pitchFamily="49" charset="-122"/>
                <a:ea typeface="黑体" panose="02010609060101010101" pitchFamily="49" charset="-122"/>
              </a:endParaRPr>
            </a:p>
          </p:txBody>
        </p:sp>
        <p:grpSp>
          <p:nvGrpSpPr>
            <p:cNvPr id="71" name="Group 19"/>
            <p:cNvGrpSpPr>
              <a:grpSpLocks/>
            </p:cNvGrpSpPr>
            <p:nvPr/>
          </p:nvGrpSpPr>
          <p:grpSpPr bwMode="auto">
            <a:xfrm>
              <a:off x="1777" y="2114"/>
              <a:ext cx="428" cy="400"/>
              <a:chOff x="3456" y="1104"/>
              <a:chExt cx="336" cy="340"/>
            </a:xfrm>
          </p:grpSpPr>
          <p:sp>
            <p:nvSpPr>
              <p:cNvPr id="96" name="Oval 20"/>
              <p:cNvSpPr>
                <a:spLocks noChangeArrowheads="1"/>
              </p:cNvSpPr>
              <p:nvPr/>
            </p:nvSpPr>
            <p:spPr bwMode="auto">
              <a:xfrm>
                <a:off x="3456" y="1104"/>
                <a:ext cx="336" cy="340"/>
              </a:xfrm>
              <a:prstGeom prst="ellipse">
                <a:avLst/>
              </a:prstGeom>
              <a:solidFill>
                <a:srgbClr val="FFFFFF"/>
              </a:solidFill>
              <a:ln w="1905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1800" b="0" i="0" u="none" strike="noStrike" kern="0" cap="none" spc="0" normalizeH="0" baseline="0" noProof="0" smtClean="0">
                  <a:ln>
                    <a:noFill/>
                  </a:ln>
                  <a:solidFill>
                    <a:srgbClr val="002060"/>
                  </a:solidFill>
                  <a:effectLst/>
                  <a:uLnTx/>
                  <a:uFillTx/>
                  <a:latin typeface="黑体" panose="02010609060101010101" pitchFamily="49" charset="-122"/>
                  <a:ea typeface="黑体" panose="02010609060101010101" pitchFamily="49" charset="-122"/>
                </a:endParaRPr>
              </a:p>
            </p:txBody>
          </p:sp>
          <p:sp>
            <p:nvSpPr>
              <p:cNvPr id="97" name="Oval 21" descr="深色上对角线"/>
              <p:cNvSpPr>
                <a:spLocks noChangeArrowheads="1"/>
              </p:cNvSpPr>
              <p:nvPr/>
            </p:nvSpPr>
            <p:spPr bwMode="auto">
              <a:xfrm>
                <a:off x="3529" y="1179"/>
                <a:ext cx="191" cy="191"/>
              </a:xfrm>
              <a:prstGeom prst="ellipse">
                <a:avLst/>
              </a:prstGeom>
              <a:pattFill prst="dkUpDiag">
                <a:fgClr>
                  <a:srgbClr val="000000"/>
                </a:fgClr>
                <a:bgClr>
                  <a:srgbClr val="FFFFFF"/>
                </a:bgClr>
              </a:pattFill>
              <a:ln w="1905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1800" b="0" i="0" u="none" strike="noStrike" kern="0" cap="none" spc="0" normalizeH="0" baseline="0" noProof="0" smtClean="0">
                  <a:ln>
                    <a:noFill/>
                  </a:ln>
                  <a:solidFill>
                    <a:srgbClr val="002060"/>
                  </a:solidFill>
                  <a:effectLst/>
                  <a:uLnTx/>
                  <a:uFillTx/>
                  <a:latin typeface="黑体" panose="02010609060101010101" pitchFamily="49" charset="-122"/>
                  <a:ea typeface="黑体" panose="02010609060101010101" pitchFamily="49" charset="-122"/>
                </a:endParaRPr>
              </a:p>
            </p:txBody>
          </p:sp>
        </p:grpSp>
        <p:grpSp>
          <p:nvGrpSpPr>
            <p:cNvPr id="72" name="Group 28"/>
            <p:cNvGrpSpPr>
              <a:grpSpLocks/>
            </p:cNvGrpSpPr>
            <p:nvPr/>
          </p:nvGrpSpPr>
          <p:grpSpPr bwMode="auto">
            <a:xfrm>
              <a:off x="2144" y="1996"/>
              <a:ext cx="234" cy="234"/>
              <a:chOff x="2160" y="2016"/>
              <a:chExt cx="258" cy="258"/>
            </a:xfrm>
          </p:grpSpPr>
          <p:sp>
            <p:nvSpPr>
              <p:cNvPr id="94" name="Oval 23"/>
              <p:cNvSpPr>
                <a:spLocks noChangeArrowheads="1"/>
              </p:cNvSpPr>
              <p:nvPr/>
            </p:nvSpPr>
            <p:spPr bwMode="auto">
              <a:xfrm>
                <a:off x="2160" y="2016"/>
                <a:ext cx="258" cy="258"/>
              </a:xfrm>
              <a:prstGeom prst="ellipse">
                <a:avLst/>
              </a:prstGeom>
              <a:solidFill>
                <a:srgbClr val="FFFFFF"/>
              </a:solidFill>
              <a:ln w="2857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1800" b="0" i="0" u="none" strike="noStrike" kern="0" cap="none" spc="0" normalizeH="0" baseline="0" noProof="0" smtClean="0">
                  <a:ln>
                    <a:noFill/>
                  </a:ln>
                  <a:solidFill>
                    <a:srgbClr val="002060"/>
                  </a:solidFill>
                  <a:effectLst/>
                  <a:uLnTx/>
                  <a:uFillTx/>
                  <a:latin typeface="黑体" panose="02010609060101010101" pitchFamily="49" charset="-122"/>
                  <a:ea typeface="黑体" panose="02010609060101010101" pitchFamily="49" charset="-122"/>
                </a:endParaRPr>
              </a:p>
            </p:txBody>
          </p:sp>
          <p:sp>
            <p:nvSpPr>
              <p:cNvPr id="95" name="Oval 26"/>
              <p:cNvSpPr>
                <a:spLocks noChangeArrowheads="1"/>
              </p:cNvSpPr>
              <p:nvPr/>
            </p:nvSpPr>
            <p:spPr bwMode="auto">
              <a:xfrm>
                <a:off x="2226" y="2082"/>
                <a:ext cx="126" cy="126"/>
              </a:xfrm>
              <a:prstGeom prst="ellipse">
                <a:avLst/>
              </a:prstGeom>
              <a:solidFill>
                <a:srgbClr val="808080"/>
              </a:solidFill>
              <a:ln w="2857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1800" b="0" i="0" u="none" strike="noStrike" kern="0" cap="none" spc="0" normalizeH="0" baseline="0" noProof="0" smtClean="0">
                  <a:ln>
                    <a:noFill/>
                  </a:ln>
                  <a:solidFill>
                    <a:srgbClr val="002060"/>
                  </a:solidFill>
                  <a:effectLst/>
                  <a:uLnTx/>
                  <a:uFillTx/>
                  <a:latin typeface="黑体" panose="02010609060101010101" pitchFamily="49" charset="-122"/>
                  <a:ea typeface="黑体" panose="02010609060101010101" pitchFamily="49" charset="-122"/>
                </a:endParaRPr>
              </a:p>
            </p:txBody>
          </p:sp>
        </p:grpSp>
        <p:grpSp>
          <p:nvGrpSpPr>
            <p:cNvPr id="73" name="Group 29"/>
            <p:cNvGrpSpPr>
              <a:grpSpLocks/>
            </p:cNvGrpSpPr>
            <p:nvPr/>
          </p:nvGrpSpPr>
          <p:grpSpPr bwMode="auto">
            <a:xfrm>
              <a:off x="1604" y="2000"/>
              <a:ext cx="234" cy="234"/>
              <a:chOff x="2160" y="2016"/>
              <a:chExt cx="258" cy="258"/>
            </a:xfrm>
          </p:grpSpPr>
          <p:sp>
            <p:nvSpPr>
              <p:cNvPr id="92" name="Oval 30"/>
              <p:cNvSpPr>
                <a:spLocks noChangeArrowheads="1"/>
              </p:cNvSpPr>
              <p:nvPr/>
            </p:nvSpPr>
            <p:spPr bwMode="auto">
              <a:xfrm>
                <a:off x="2160" y="2016"/>
                <a:ext cx="258" cy="258"/>
              </a:xfrm>
              <a:prstGeom prst="ellipse">
                <a:avLst/>
              </a:prstGeom>
              <a:solidFill>
                <a:srgbClr val="FFFFFF"/>
              </a:solidFill>
              <a:ln w="2857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1800" b="0" i="0" u="none" strike="noStrike" kern="0" cap="none" spc="0" normalizeH="0" baseline="0" noProof="0" smtClean="0">
                  <a:ln>
                    <a:noFill/>
                  </a:ln>
                  <a:solidFill>
                    <a:srgbClr val="002060"/>
                  </a:solidFill>
                  <a:effectLst/>
                  <a:uLnTx/>
                  <a:uFillTx/>
                  <a:latin typeface="黑体" panose="02010609060101010101" pitchFamily="49" charset="-122"/>
                  <a:ea typeface="黑体" panose="02010609060101010101" pitchFamily="49" charset="-122"/>
                </a:endParaRPr>
              </a:p>
            </p:txBody>
          </p:sp>
          <p:sp>
            <p:nvSpPr>
              <p:cNvPr id="93" name="Oval 31"/>
              <p:cNvSpPr>
                <a:spLocks noChangeArrowheads="1"/>
              </p:cNvSpPr>
              <p:nvPr/>
            </p:nvSpPr>
            <p:spPr bwMode="auto">
              <a:xfrm>
                <a:off x="2226" y="2082"/>
                <a:ext cx="126" cy="126"/>
              </a:xfrm>
              <a:prstGeom prst="ellipse">
                <a:avLst/>
              </a:prstGeom>
              <a:solidFill>
                <a:srgbClr val="808080"/>
              </a:solidFill>
              <a:ln w="2857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1800" b="0" i="0" u="none" strike="noStrike" kern="0" cap="none" spc="0" normalizeH="0" baseline="0" noProof="0" smtClean="0">
                  <a:ln>
                    <a:noFill/>
                  </a:ln>
                  <a:solidFill>
                    <a:srgbClr val="002060"/>
                  </a:solidFill>
                  <a:effectLst/>
                  <a:uLnTx/>
                  <a:uFillTx/>
                  <a:latin typeface="黑体" panose="02010609060101010101" pitchFamily="49" charset="-122"/>
                  <a:ea typeface="黑体" panose="02010609060101010101" pitchFamily="49" charset="-122"/>
                </a:endParaRPr>
              </a:p>
            </p:txBody>
          </p:sp>
        </p:grpSp>
        <p:grpSp>
          <p:nvGrpSpPr>
            <p:cNvPr id="74" name="Group 32"/>
            <p:cNvGrpSpPr>
              <a:grpSpLocks/>
            </p:cNvGrpSpPr>
            <p:nvPr/>
          </p:nvGrpSpPr>
          <p:grpSpPr bwMode="auto">
            <a:xfrm>
              <a:off x="1604" y="1464"/>
              <a:ext cx="234" cy="234"/>
              <a:chOff x="2160" y="2016"/>
              <a:chExt cx="258" cy="258"/>
            </a:xfrm>
          </p:grpSpPr>
          <p:sp>
            <p:nvSpPr>
              <p:cNvPr id="90" name="Oval 33"/>
              <p:cNvSpPr>
                <a:spLocks noChangeArrowheads="1"/>
              </p:cNvSpPr>
              <p:nvPr/>
            </p:nvSpPr>
            <p:spPr bwMode="auto">
              <a:xfrm>
                <a:off x="2160" y="2016"/>
                <a:ext cx="258" cy="258"/>
              </a:xfrm>
              <a:prstGeom prst="ellipse">
                <a:avLst/>
              </a:prstGeom>
              <a:solidFill>
                <a:srgbClr val="FFFFFF"/>
              </a:solidFill>
              <a:ln w="2857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1800" b="0" i="0" u="none" strike="noStrike" kern="0" cap="none" spc="0" normalizeH="0" baseline="0" noProof="0" smtClean="0">
                  <a:ln>
                    <a:noFill/>
                  </a:ln>
                  <a:solidFill>
                    <a:srgbClr val="002060"/>
                  </a:solidFill>
                  <a:effectLst/>
                  <a:uLnTx/>
                  <a:uFillTx/>
                  <a:latin typeface="黑体" panose="02010609060101010101" pitchFamily="49" charset="-122"/>
                  <a:ea typeface="黑体" panose="02010609060101010101" pitchFamily="49" charset="-122"/>
                </a:endParaRPr>
              </a:p>
            </p:txBody>
          </p:sp>
          <p:sp>
            <p:nvSpPr>
              <p:cNvPr id="91" name="Oval 34"/>
              <p:cNvSpPr>
                <a:spLocks noChangeArrowheads="1"/>
              </p:cNvSpPr>
              <p:nvPr/>
            </p:nvSpPr>
            <p:spPr bwMode="auto">
              <a:xfrm>
                <a:off x="2226" y="2082"/>
                <a:ext cx="126" cy="126"/>
              </a:xfrm>
              <a:prstGeom prst="ellipse">
                <a:avLst/>
              </a:prstGeom>
              <a:solidFill>
                <a:srgbClr val="808080"/>
              </a:solidFill>
              <a:ln w="2857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1800" b="0" i="0" u="none" strike="noStrike" kern="0" cap="none" spc="0" normalizeH="0" baseline="0" noProof="0" smtClean="0">
                  <a:ln>
                    <a:noFill/>
                  </a:ln>
                  <a:solidFill>
                    <a:srgbClr val="002060"/>
                  </a:solidFill>
                  <a:effectLst/>
                  <a:uLnTx/>
                  <a:uFillTx/>
                  <a:latin typeface="黑体" panose="02010609060101010101" pitchFamily="49" charset="-122"/>
                  <a:ea typeface="黑体" panose="02010609060101010101" pitchFamily="49" charset="-122"/>
                </a:endParaRPr>
              </a:p>
            </p:txBody>
          </p:sp>
        </p:grpSp>
        <p:grpSp>
          <p:nvGrpSpPr>
            <p:cNvPr id="75" name="Group 35"/>
            <p:cNvGrpSpPr>
              <a:grpSpLocks/>
            </p:cNvGrpSpPr>
            <p:nvPr/>
          </p:nvGrpSpPr>
          <p:grpSpPr bwMode="auto">
            <a:xfrm>
              <a:off x="2152" y="1472"/>
              <a:ext cx="234" cy="234"/>
              <a:chOff x="2160" y="2016"/>
              <a:chExt cx="258" cy="258"/>
            </a:xfrm>
          </p:grpSpPr>
          <p:sp>
            <p:nvSpPr>
              <p:cNvPr id="88" name="Oval 36"/>
              <p:cNvSpPr>
                <a:spLocks noChangeArrowheads="1"/>
              </p:cNvSpPr>
              <p:nvPr/>
            </p:nvSpPr>
            <p:spPr bwMode="auto">
              <a:xfrm>
                <a:off x="2160" y="2016"/>
                <a:ext cx="258" cy="258"/>
              </a:xfrm>
              <a:prstGeom prst="ellipse">
                <a:avLst/>
              </a:prstGeom>
              <a:solidFill>
                <a:srgbClr val="FFFFFF"/>
              </a:solidFill>
              <a:ln w="2857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1800" b="0" i="0" u="none" strike="noStrike" kern="0" cap="none" spc="0" normalizeH="0" baseline="0" noProof="0" smtClean="0">
                  <a:ln>
                    <a:noFill/>
                  </a:ln>
                  <a:solidFill>
                    <a:srgbClr val="002060"/>
                  </a:solidFill>
                  <a:effectLst/>
                  <a:uLnTx/>
                  <a:uFillTx/>
                  <a:latin typeface="黑体" panose="02010609060101010101" pitchFamily="49" charset="-122"/>
                  <a:ea typeface="黑体" panose="02010609060101010101" pitchFamily="49" charset="-122"/>
                </a:endParaRPr>
              </a:p>
            </p:txBody>
          </p:sp>
          <p:sp>
            <p:nvSpPr>
              <p:cNvPr id="89" name="Oval 37"/>
              <p:cNvSpPr>
                <a:spLocks noChangeArrowheads="1"/>
              </p:cNvSpPr>
              <p:nvPr/>
            </p:nvSpPr>
            <p:spPr bwMode="auto">
              <a:xfrm>
                <a:off x="2226" y="2082"/>
                <a:ext cx="126" cy="126"/>
              </a:xfrm>
              <a:prstGeom prst="ellipse">
                <a:avLst/>
              </a:prstGeom>
              <a:solidFill>
                <a:srgbClr val="808080"/>
              </a:solidFill>
              <a:ln w="2857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1800" b="0" i="0" u="none" strike="noStrike" kern="0" cap="none" spc="0" normalizeH="0" baseline="0" noProof="0" smtClean="0">
                  <a:ln>
                    <a:noFill/>
                  </a:ln>
                  <a:solidFill>
                    <a:srgbClr val="002060"/>
                  </a:solidFill>
                  <a:effectLst/>
                  <a:uLnTx/>
                  <a:uFillTx/>
                  <a:latin typeface="黑体" panose="02010609060101010101" pitchFamily="49" charset="-122"/>
                  <a:ea typeface="黑体" panose="02010609060101010101" pitchFamily="49" charset="-122"/>
                </a:endParaRPr>
              </a:p>
            </p:txBody>
          </p:sp>
        </p:grpSp>
        <p:sp>
          <p:nvSpPr>
            <p:cNvPr id="76" name="Text Box 38"/>
            <p:cNvSpPr txBox="1">
              <a:spLocks noChangeArrowheads="1"/>
            </p:cNvSpPr>
            <p:nvPr/>
          </p:nvSpPr>
          <p:spPr bwMode="auto">
            <a:xfrm>
              <a:off x="2939" y="2603"/>
              <a:ext cx="632" cy="2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600" b="0" i="0" u="none" strike="noStrike" kern="0" cap="none" spc="0" normalizeH="0" baseline="0" noProof="0" smtClean="0">
                  <a:ln>
                    <a:noFill/>
                  </a:ln>
                  <a:solidFill>
                    <a:srgbClr val="002060"/>
                  </a:solidFill>
                  <a:effectLst/>
                  <a:uLnTx/>
                  <a:uFillTx/>
                  <a:latin typeface="黑体" panose="02010609060101010101" pitchFamily="49" charset="-122"/>
                  <a:ea typeface="黑体" panose="02010609060101010101" pitchFamily="49" charset="-122"/>
                </a:rPr>
                <a:t>包带层</a:t>
              </a:r>
            </a:p>
          </p:txBody>
        </p:sp>
        <p:sp>
          <p:nvSpPr>
            <p:cNvPr id="77" name="Text Box 39"/>
            <p:cNvSpPr txBox="1">
              <a:spLocks noChangeArrowheads="1"/>
            </p:cNvSpPr>
            <p:nvPr/>
          </p:nvSpPr>
          <p:spPr bwMode="auto">
            <a:xfrm>
              <a:off x="3072" y="2260"/>
              <a:ext cx="631" cy="2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600" b="0" i="0" u="none" strike="noStrike" kern="0" cap="none" spc="0" normalizeH="0" baseline="0" noProof="0" smtClean="0">
                  <a:ln>
                    <a:noFill/>
                  </a:ln>
                  <a:solidFill>
                    <a:srgbClr val="002060"/>
                  </a:solidFill>
                  <a:effectLst/>
                  <a:uLnTx/>
                  <a:uFillTx/>
                  <a:latin typeface="黑体" panose="02010609060101010101" pitchFamily="49" charset="-122"/>
                  <a:ea typeface="黑体" panose="02010609060101010101" pitchFamily="49" charset="-122"/>
                </a:rPr>
                <a:t>加强芯</a:t>
              </a:r>
            </a:p>
          </p:txBody>
        </p:sp>
        <p:sp>
          <p:nvSpPr>
            <p:cNvPr id="78" name="Text Box 40"/>
            <p:cNvSpPr txBox="1">
              <a:spLocks noChangeArrowheads="1"/>
            </p:cNvSpPr>
            <p:nvPr/>
          </p:nvSpPr>
          <p:spPr bwMode="auto">
            <a:xfrm>
              <a:off x="2813" y="887"/>
              <a:ext cx="631" cy="2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600" b="0" i="0" u="none" strike="noStrike" kern="0" cap="none" spc="0" normalizeH="0" baseline="0" noProof="0" smtClean="0">
                  <a:ln>
                    <a:noFill/>
                  </a:ln>
                  <a:solidFill>
                    <a:srgbClr val="002060"/>
                  </a:solidFill>
                  <a:effectLst/>
                  <a:uLnTx/>
                  <a:uFillTx/>
                  <a:latin typeface="黑体" panose="02010609060101010101" pitchFamily="49" charset="-122"/>
                  <a:ea typeface="黑体" panose="02010609060101010101" pitchFamily="49" charset="-122"/>
                </a:rPr>
                <a:t>外护套</a:t>
              </a:r>
            </a:p>
          </p:txBody>
        </p:sp>
        <p:sp>
          <p:nvSpPr>
            <p:cNvPr id="79" name="Text Box 41"/>
            <p:cNvSpPr txBox="1">
              <a:spLocks noChangeArrowheads="1"/>
            </p:cNvSpPr>
            <p:nvPr/>
          </p:nvSpPr>
          <p:spPr bwMode="auto">
            <a:xfrm>
              <a:off x="3024" y="1216"/>
              <a:ext cx="954" cy="2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600" b="0" i="0" u="none" strike="noStrike" kern="0" cap="none" spc="0" normalizeH="0" baseline="0" noProof="0" smtClean="0">
                  <a:ln>
                    <a:noFill/>
                  </a:ln>
                  <a:solidFill>
                    <a:srgbClr val="002060"/>
                  </a:solidFill>
                  <a:effectLst/>
                  <a:uLnTx/>
                  <a:uFillTx/>
                  <a:latin typeface="黑体" panose="02010609060101010101" pitchFamily="49" charset="-122"/>
                  <a:ea typeface="黑体" panose="02010609060101010101" pitchFamily="49" charset="-122"/>
                </a:rPr>
                <a:t>远供电源线</a:t>
              </a:r>
            </a:p>
          </p:txBody>
        </p:sp>
        <p:sp>
          <p:nvSpPr>
            <p:cNvPr id="80" name="Text Box 42"/>
            <p:cNvSpPr txBox="1">
              <a:spLocks noChangeArrowheads="1"/>
            </p:cNvSpPr>
            <p:nvPr/>
          </p:nvSpPr>
          <p:spPr bwMode="auto">
            <a:xfrm>
              <a:off x="3029" y="1566"/>
              <a:ext cx="1116" cy="2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600" b="0" i="0" u="none" strike="noStrike" kern="0" cap="none" spc="0" normalizeH="0" baseline="0" noProof="0" smtClean="0">
                  <a:ln>
                    <a:noFill/>
                  </a:ln>
                  <a:solidFill>
                    <a:srgbClr val="002060"/>
                  </a:solidFill>
                  <a:effectLst/>
                  <a:uLnTx/>
                  <a:uFillTx/>
                  <a:latin typeface="黑体" panose="02010609060101010101" pitchFamily="49" charset="-122"/>
                  <a:ea typeface="黑体" panose="02010609060101010101" pitchFamily="49" charset="-122"/>
                </a:rPr>
                <a:t>光纤及其包层</a:t>
              </a:r>
            </a:p>
          </p:txBody>
        </p:sp>
        <p:sp>
          <p:nvSpPr>
            <p:cNvPr id="81" name="Text Box 43"/>
            <p:cNvSpPr txBox="1">
              <a:spLocks noChangeArrowheads="1"/>
            </p:cNvSpPr>
            <p:nvPr/>
          </p:nvSpPr>
          <p:spPr bwMode="auto">
            <a:xfrm>
              <a:off x="3163" y="1961"/>
              <a:ext cx="631" cy="2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600" b="0" i="0" u="none" strike="noStrike" kern="0" cap="none" spc="0" normalizeH="0" baseline="0" noProof="0" smtClean="0">
                  <a:ln>
                    <a:noFill/>
                  </a:ln>
                  <a:solidFill>
                    <a:srgbClr val="002060"/>
                  </a:solidFill>
                  <a:effectLst/>
                  <a:uLnTx/>
                  <a:uFillTx/>
                  <a:latin typeface="黑体" panose="02010609060101010101" pitchFamily="49" charset="-122"/>
                  <a:ea typeface="黑体" panose="02010609060101010101" pitchFamily="49" charset="-122"/>
                </a:rPr>
                <a:t>填充物</a:t>
              </a:r>
            </a:p>
          </p:txBody>
        </p:sp>
        <p:sp>
          <p:nvSpPr>
            <p:cNvPr id="82" name="Line 45"/>
            <p:cNvSpPr>
              <a:spLocks noChangeShapeType="1"/>
            </p:cNvSpPr>
            <p:nvPr/>
          </p:nvSpPr>
          <p:spPr bwMode="auto">
            <a:xfrm>
              <a:off x="2304" y="2496"/>
              <a:ext cx="672" cy="192"/>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1800" b="0" i="0" u="none" strike="noStrike" kern="0" cap="none" spc="0" normalizeH="0" baseline="0" noProof="0" smtClean="0">
                <a:ln>
                  <a:noFill/>
                </a:ln>
                <a:solidFill>
                  <a:srgbClr val="002060"/>
                </a:solidFill>
                <a:effectLst/>
                <a:uLnTx/>
                <a:uFillTx/>
                <a:latin typeface="黑体" panose="02010609060101010101" pitchFamily="49" charset="-122"/>
                <a:ea typeface="黑体" panose="02010609060101010101" pitchFamily="49" charset="-122"/>
              </a:endParaRPr>
            </a:p>
          </p:txBody>
        </p:sp>
        <p:sp>
          <p:nvSpPr>
            <p:cNvPr id="83" name="Line 46"/>
            <p:cNvSpPr>
              <a:spLocks noChangeShapeType="1"/>
            </p:cNvSpPr>
            <p:nvPr/>
          </p:nvSpPr>
          <p:spPr bwMode="auto">
            <a:xfrm>
              <a:off x="2016" y="1872"/>
              <a:ext cx="1104" cy="48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1800" b="0" i="0" u="none" strike="noStrike" kern="0" cap="none" spc="0" normalizeH="0" baseline="0" noProof="0" smtClean="0">
                <a:ln>
                  <a:noFill/>
                </a:ln>
                <a:solidFill>
                  <a:srgbClr val="002060"/>
                </a:solidFill>
                <a:effectLst/>
                <a:uLnTx/>
                <a:uFillTx/>
                <a:latin typeface="黑体" panose="02010609060101010101" pitchFamily="49" charset="-122"/>
                <a:ea typeface="黑体" panose="02010609060101010101" pitchFamily="49" charset="-122"/>
              </a:endParaRPr>
            </a:p>
          </p:txBody>
        </p:sp>
        <p:sp>
          <p:nvSpPr>
            <p:cNvPr id="84" name="Line 47"/>
            <p:cNvSpPr>
              <a:spLocks noChangeShapeType="1"/>
            </p:cNvSpPr>
            <p:nvPr/>
          </p:nvSpPr>
          <p:spPr bwMode="auto">
            <a:xfrm>
              <a:off x="2496" y="1872"/>
              <a:ext cx="720" cy="192"/>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1800" b="0" i="0" u="none" strike="noStrike" kern="0" cap="none" spc="0" normalizeH="0" baseline="0" noProof="0" smtClean="0">
                <a:ln>
                  <a:noFill/>
                </a:ln>
                <a:solidFill>
                  <a:srgbClr val="002060"/>
                </a:solidFill>
                <a:effectLst/>
                <a:uLnTx/>
                <a:uFillTx/>
                <a:latin typeface="黑体" panose="02010609060101010101" pitchFamily="49" charset="-122"/>
                <a:ea typeface="黑体" panose="02010609060101010101" pitchFamily="49" charset="-122"/>
              </a:endParaRPr>
            </a:p>
          </p:txBody>
        </p:sp>
        <p:sp>
          <p:nvSpPr>
            <p:cNvPr id="85" name="Line 48"/>
            <p:cNvSpPr>
              <a:spLocks noChangeShapeType="1"/>
            </p:cNvSpPr>
            <p:nvPr/>
          </p:nvSpPr>
          <p:spPr bwMode="auto">
            <a:xfrm>
              <a:off x="2256" y="1584"/>
              <a:ext cx="816" cy="96"/>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1800" b="0" i="0" u="none" strike="noStrike" kern="0" cap="none" spc="0" normalizeH="0" baseline="0" noProof="0" smtClean="0">
                <a:ln>
                  <a:noFill/>
                </a:ln>
                <a:solidFill>
                  <a:srgbClr val="002060"/>
                </a:solidFill>
                <a:effectLst/>
                <a:uLnTx/>
                <a:uFillTx/>
                <a:latin typeface="黑体" panose="02010609060101010101" pitchFamily="49" charset="-122"/>
                <a:ea typeface="黑体" panose="02010609060101010101" pitchFamily="49" charset="-122"/>
              </a:endParaRPr>
            </a:p>
          </p:txBody>
        </p:sp>
        <p:sp>
          <p:nvSpPr>
            <p:cNvPr id="86" name="Line 49"/>
            <p:cNvSpPr>
              <a:spLocks noChangeShapeType="1"/>
            </p:cNvSpPr>
            <p:nvPr/>
          </p:nvSpPr>
          <p:spPr bwMode="auto">
            <a:xfrm>
              <a:off x="2016" y="1344"/>
              <a:ext cx="1008"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1800" b="0" i="0" u="none" strike="noStrike" kern="0" cap="none" spc="0" normalizeH="0" baseline="0" noProof="0" smtClean="0">
                <a:ln>
                  <a:noFill/>
                </a:ln>
                <a:solidFill>
                  <a:srgbClr val="002060"/>
                </a:solidFill>
                <a:effectLst/>
                <a:uLnTx/>
                <a:uFillTx/>
                <a:latin typeface="黑体" panose="02010609060101010101" pitchFamily="49" charset="-122"/>
                <a:ea typeface="黑体" panose="02010609060101010101" pitchFamily="49" charset="-122"/>
              </a:endParaRPr>
            </a:p>
          </p:txBody>
        </p:sp>
        <p:sp>
          <p:nvSpPr>
            <p:cNvPr id="87" name="Line 50"/>
            <p:cNvSpPr>
              <a:spLocks noChangeShapeType="1"/>
            </p:cNvSpPr>
            <p:nvPr/>
          </p:nvSpPr>
          <p:spPr bwMode="auto">
            <a:xfrm flipV="1">
              <a:off x="2352" y="1008"/>
              <a:ext cx="480" cy="96"/>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1800" b="0" i="0" u="none" strike="noStrike" kern="0" cap="none" spc="0" normalizeH="0" baseline="0" noProof="0" smtClean="0">
                <a:ln>
                  <a:noFill/>
                </a:ln>
                <a:solidFill>
                  <a:srgbClr val="002060"/>
                </a:solidFill>
                <a:effectLst/>
                <a:uLnTx/>
                <a:uFillTx/>
                <a:latin typeface="黑体" panose="02010609060101010101" pitchFamily="49" charset="-122"/>
                <a:ea typeface="黑体" panose="02010609060101010101" pitchFamily="49" charset="-122"/>
              </a:endParaRPr>
            </a:p>
          </p:txBody>
        </p:sp>
      </p:grpSp>
    </p:spTree>
    <p:extLst>
      <p:ext uri="{BB962C8B-B14F-4D97-AF65-F5344CB8AC3E}">
        <p14:creationId xmlns:p14="http://schemas.microsoft.com/office/powerpoint/2010/main" val="38153272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1859">
                                            <p:txEl>
                                              <p:pRg st="3" end="3"/>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1859">
                                            <p:txEl>
                                              <p:pRg st="4" end="4"/>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1859">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185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859"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p:nvPr>
        </p:nvSpPr>
        <p:spPr/>
        <p:txBody>
          <a:bodyPr/>
          <a:lstStyle/>
          <a:p>
            <a:pPr eaLnBrk="1" hangingPunct="1"/>
            <a:r>
              <a:rPr lang="zh-CN" altLang="en-US" dirty="0" smtClean="0"/>
              <a:t>光线在光纤中的折射 </a:t>
            </a:r>
          </a:p>
        </p:txBody>
      </p:sp>
      <p:sp>
        <p:nvSpPr>
          <p:cNvPr id="25602" name="页脚占位符 4"/>
          <p:cNvSpPr>
            <a:spLocks noGrp="1"/>
          </p:cNvSpPr>
          <p:nvPr>
            <p:ph type="ftr" sz="quarter" idx="11"/>
          </p:nvPr>
        </p:nvSpPr>
        <p:spPr>
          <a:noFill/>
        </p:spPr>
        <p:txBody>
          <a:bodyPr/>
          <a:lstStyle/>
          <a:p>
            <a:r>
              <a:rPr lang="zh-CN" altLang="en-US" smtClean="0"/>
              <a:t>课件制作人：谢钧 谢希仁</a:t>
            </a:r>
            <a:endParaRPr lang="zh-CN" altLang="en-US"/>
          </a:p>
        </p:txBody>
      </p:sp>
      <p:grpSp>
        <p:nvGrpSpPr>
          <p:cNvPr id="5" name="组合 4"/>
          <p:cNvGrpSpPr/>
          <p:nvPr/>
        </p:nvGrpSpPr>
        <p:grpSpPr>
          <a:xfrm>
            <a:off x="2455449" y="1196752"/>
            <a:ext cx="8236824" cy="2508837"/>
            <a:chOff x="406612" y="2236789"/>
            <a:chExt cx="10368119" cy="3158003"/>
          </a:xfrm>
        </p:grpSpPr>
        <p:sp>
          <p:nvSpPr>
            <p:cNvPr id="25604" name="Arc 84"/>
            <p:cNvSpPr>
              <a:spLocks/>
            </p:cNvSpPr>
            <p:nvPr/>
          </p:nvSpPr>
          <p:spPr bwMode="auto">
            <a:xfrm rot="9720000">
              <a:off x="3985641" y="4030664"/>
              <a:ext cx="129185" cy="79375"/>
            </a:xfrm>
            <a:custGeom>
              <a:avLst/>
              <a:gdLst>
                <a:gd name="T0" fmla="*/ 0 w 21600"/>
                <a:gd name="T1" fmla="*/ 0 h 21600"/>
                <a:gd name="T2" fmla="*/ 96838 w 21600"/>
                <a:gd name="T3" fmla="*/ 79375 h 21600"/>
                <a:gd name="T4" fmla="*/ 0 w 21600"/>
                <a:gd name="T5" fmla="*/ 79375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cap="rnd">
              <a:solidFill>
                <a:schemeClr val="tx1"/>
              </a:solidFill>
              <a:round/>
              <a:headEnd/>
              <a:tailEnd/>
            </a:ln>
          </p:spPr>
          <p:txBody>
            <a:bodyPr wrap="none" anchor="ctr"/>
            <a:lstStyle/>
            <a:p>
              <a:endParaRPr lang="zh-CN" altLang="en-US" sz="2000">
                <a:solidFill>
                  <a:schemeClr val="tx1">
                    <a:lumMod val="75000"/>
                    <a:lumOff val="25000"/>
                  </a:schemeClr>
                </a:solidFill>
                <a:latin typeface="+mn-lt"/>
                <a:ea typeface="+mn-ea"/>
              </a:endParaRPr>
            </a:p>
          </p:txBody>
        </p:sp>
        <p:grpSp>
          <p:nvGrpSpPr>
            <p:cNvPr id="25605" name="Group 85"/>
            <p:cNvGrpSpPr>
              <a:grpSpLocks/>
            </p:cNvGrpSpPr>
            <p:nvPr/>
          </p:nvGrpSpPr>
          <p:grpSpPr bwMode="auto">
            <a:xfrm>
              <a:off x="3350312" y="3211513"/>
              <a:ext cx="3928462" cy="488950"/>
              <a:chOff x="292" y="1032"/>
              <a:chExt cx="1732" cy="216"/>
            </a:xfrm>
          </p:grpSpPr>
          <p:grpSp>
            <p:nvGrpSpPr>
              <p:cNvPr id="25642" name="Group 86"/>
              <p:cNvGrpSpPr>
                <a:grpSpLocks/>
              </p:cNvGrpSpPr>
              <p:nvPr/>
            </p:nvGrpSpPr>
            <p:grpSpPr bwMode="auto">
              <a:xfrm>
                <a:off x="292" y="1032"/>
                <a:ext cx="1732" cy="216"/>
                <a:chOff x="292" y="1032"/>
                <a:chExt cx="1732" cy="216"/>
              </a:xfrm>
            </p:grpSpPr>
            <p:sp>
              <p:nvSpPr>
                <p:cNvPr id="25644" name="Line 87"/>
                <p:cNvSpPr>
                  <a:spLocks noChangeShapeType="1"/>
                </p:cNvSpPr>
                <p:nvPr/>
              </p:nvSpPr>
              <p:spPr bwMode="auto">
                <a:xfrm>
                  <a:off x="292" y="1032"/>
                  <a:ext cx="1732" cy="0"/>
                </a:xfrm>
                <a:prstGeom prst="line">
                  <a:avLst/>
                </a:prstGeom>
                <a:noFill/>
                <a:ln w="12700">
                  <a:solidFill>
                    <a:schemeClr val="tx1"/>
                  </a:solidFill>
                  <a:round/>
                  <a:headEnd/>
                  <a:tailEnd/>
                </a:ln>
              </p:spPr>
              <p:txBody>
                <a:bodyPr wrap="none" anchor="ctr"/>
                <a:lstStyle/>
                <a:p>
                  <a:endParaRPr lang="zh-CN" altLang="en-US" sz="2000">
                    <a:solidFill>
                      <a:schemeClr val="tx1">
                        <a:lumMod val="75000"/>
                        <a:lumOff val="25000"/>
                      </a:schemeClr>
                    </a:solidFill>
                    <a:latin typeface="+mn-lt"/>
                    <a:ea typeface="+mn-ea"/>
                  </a:endParaRPr>
                </a:p>
              </p:txBody>
            </p:sp>
            <p:sp>
              <p:nvSpPr>
                <p:cNvPr id="25645" name="Line 88"/>
                <p:cNvSpPr>
                  <a:spLocks noChangeShapeType="1"/>
                </p:cNvSpPr>
                <p:nvPr/>
              </p:nvSpPr>
              <p:spPr bwMode="auto">
                <a:xfrm>
                  <a:off x="292" y="1248"/>
                  <a:ext cx="1732" cy="0"/>
                </a:xfrm>
                <a:prstGeom prst="line">
                  <a:avLst/>
                </a:prstGeom>
                <a:noFill/>
                <a:ln w="12700">
                  <a:solidFill>
                    <a:schemeClr val="tx1"/>
                  </a:solidFill>
                  <a:round/>
                  <a:headEnd/>
                  <a:tailEnd/>
                </a:ln>
              </p:spPr>
              <p:txBody>
                <a:bodyPr wrap="none" anchor="ctr"/>
                <a:lstStyle/>
                <a:p>
                  <a:endParaRPr lang="zh-CN" altLang="en-US" sz="2000">
                    <a:solidFill>
                      <a:schemeClr val="tx1">
                        <a:lumMod val="75000"/>
                        <a:lumOff val="25000"/>
                      </a:schemeClr>
                    </a:solidFill>
                    <a:latin typeface="+mn-lt"/>
                    <a:ea typeface="+mn-ea"/>
                  </a:endParaRPr>
                </a:p>
              </p:txBody>
            </p:sp>
          </p:grpSp>
          <p:sp>
            <p:nvSpPr>
              <p:cNvPr id="25643" name="Rectangle 89"/>
              <p:cNvSpPr>
                <a:spLocks noChangeArrowheads="1"/>
              </p:cNvSpPr>
              <p:nvPr/>
            </p:nvSpPr>
            <p:spPr bwMode="auto">
              <a:xfrm>
                <a:off x="296" y="1041"/>
                <a:ext cx="1716" cy="198"/>
              </a:xfrm>
              <a:prstGeom prst="rect">
                <a:avLst/>
              </a:prstGeom>
              <a:solidFill>
                <a:srgbClr val="92D050"/>
              </a:solidFill>
              <a:ln w="12700">
                <a:noFill/>
                <a:miter lim="800000"/>
                <a:headEnd/>
                <a:tailEnd/>
              </a:ln>
            </p:spPr>
            <p:txBody>
              <a:bodyPr wrap="none" anchor="ctr"/>
              <a:lstStyle/>
              <a:p>
                <a:endParaRPr lang="zh-CN" altLang="en-US" sz="2000">
                  <a:solidFill>
                    <a:schemeClr val="tx1">
                      <a:lumMod val="75000"/>
                      <a:lumOff val="25000"/>
                    </a:schemeClr>
                  </a:solidFill>
                  <a:latin typeface="+mn-lt"/>
                  <a:ea typeface="+mn-ea"/>
                </a:endParaRPr>
              </a:p>
            </p:txBody>
          </p:sp>
        </p:grpSp>
        <p:grpSp>
          <p:nvGrpSpPr>
            <p:cNvPr id="25606" name="Group 90"/>
            <p:cNvGrpSpPr>
              <a:grpSpLocks/>
            </p:cNvGrpSpPr>
            <p:nvPr/>
          </p:nvGrpSpPr>
          <p:grpSpPr bwMode="auto">
            <a:xfrm>
              <a:off x="3333369" y="4633913"/>
              <a:ext cx="3900931" cy="436562"/>
              <a:chOff x="284" y="1656"/>
              <a:chExt cx="1720" cy="192"/>
            </a:xfrm>
          </p:grpSpPr>
          <p:grpSp>
            <p:nvGrpSpPr>
              <p:cNvPr id="25638" name="Group 91"/>
              <p:cNvGrpSpPr>
                <a:grpSpLocks/>
              </p:cNvGrpSpPr>
              <p:nvPr/>
            </p:nvGrpSpPr>
            <p:grpSpPr bwMode="auto">
              <a:xfrm>
                <a:off x="284" y="1656"/>
                <a:ext cx="1720" cy="192"/>
                <a:chOff x="284" y="1656"/>
                <a:chExt cx="1720" cy="192"/>
              </a:xfrm>
            </p:grpSpPr>
            <p:sp>
              <p:nvSpPr>
                <p:cNvPr id="25640" name="Line 92"/>
                <p:cNvSpPr>
                  <a:spLocks noChangeShapeType="1"/>
                </p:cNvSpPr>
                <p:nvPr/>
              </p:nvSpPr>
              <p:spPr bwMode="auto">
                <a:xfrm>
                  <a:off x="284" y="1656"/>
                  <a:ext cx="1720" cy="0"/>
                </a:xfrm>
                <a:prstGeom prst="line">
                  <a:avLst/>
                </a:prstGeom>
                <a:noFill/>
                <a:ln w="12700">
                  <a:solidFill>
                    <a:schemeClr val="tx1"/>
                  </a:solidFill>
                  <a:round/>
                  <a:headEnd/>
                  <a:tailEnd/>
                </a:ln>
              </p:spPr>
              <p:txBody>
                <a:bodyPr wrap="none" anchor="ctr"/>
                <a:lstStyle/>
                <a:p>
                  <a:endParaRPr lang="zh-CN" altLang="en-US" sz="2000">
                    <a:solidFill>
                      <a:schemeClr val="tx1">
                        <a:lumMod val="75000"/>
                        <a:lumOff val="25000"/>
                      </a:schemeClr>
                    </a:solidFill>
                    <a:latin typeface="+mn-lt"/>
                    <a:ea typeface="+mn-ea"/>
                  </a:endParaRPr>
                </a:p>
              </p:txBody>
            </p:sp>
            <p:sp>
              <p:nvSpPr>
                <p:cNvPr id="25641" name="Line 93"/>
                <p:cNvSpPr>
                  <a:spLocks noChangeShapeType="1"/>
                </p:cNvSpPr>
                <p:nvPr/>
              </p:nvSpPr>
              <p:spPr bwMode="auto">
                <a:xfrm>
                  <a:off x="284" y="1848"/>
                  <a:ext cx="1720" cy="0"/>
                </a:xfrm>
                <a:prstGeom prst="line">
                  <a:avLst/>
                </a:prstGeom>
                <a:noFill/>
                <a:ln w="12700">
                  <a:solidFill>
                    <a:schemeClr val="tx1"/>
                  </a:solidFill>
                  <a:round/>
                  <a:headEnd/>
                  <a:tailEnd/>
                </a:ln>
              </p:spPr>
              <p:txBody>
                <a:bodyPr wrap="none" anchor="ctr"/>
                <a:lstStyle/>
                <a:p>
                  <a:endParaRPr lang="zh-CN" altLang="en-US" sz="2000">
                    <a:solidFill>
                      <a:schemeClr val="tx1">
                        <a:lumMod val="75000"/>
                        <a:lumOff val="25000"/>
                      </a:schemeClr>
                    </a:solidFill>
                    <a:latin typeface="+mn-lt"/>
                    <a:ea typeface="+mn-ea"/>
                  </a:endParaRPr>
                </a:p>
              </p:txBody>
            </p:sp>
          </p:grpSp>
          <p:sp>
            <p:nvSpPr>
              <p:cNvPr id="25639" name="Rectangle 94"/>
              <p:cNvSpPr>
                <a:spLocks noChangeArrowheads="1"/>
              </p:cNvSpPr>
              <p:nvPr/>
            </p:nvSpPr>
            <p:spPr bwMode="auto">
              <a:xfrm>
                <a:off x="288" y="1664"/>
                <a:ext cx="1704" cy="176"/>
              </a:xfrm>
              <a:prstGeom prst="rect">
                <a:avLst/>
              </a:prstGeom>
              <a:solidFill>
                <a:srgbClr val="92D050"/>
              </a:solidFill>
              <a:ln w="12700">
                <a:noFill/>
                <a:miter lim="800000"/>
                <a:headEnd/>
                <a:tailEnd/>
              </a:ln>
            </p:spPr>
            <p:txBody>
              <a:bodyPr wrap="none" anchor="ctr"/>
              <a:lstStyle/>
              <a:p>
                <a:endParaRPr lang="zh-CN" altLang="en-US" sz="2000">
                  <a:solidFill>
                    <a:schemeClr val="tx1">
                      <a:lumMod val="75000"/>
                      <a:lumOff val="25000"/>
                    </a:schemeClr>
                  </a:solidFill>
                  <a:latin typeface="+mn-lt"/>
                  <a:ea typeface="+mn-ea"/>
                </a:endParaRPr>
              </a:p>
            </p:txBody>
          </p:sp>
        </p:grpSp>
        <p:sp>
          <p:nvSpPr>
            <p:cNvPr id="25607" name="Line 95"/>
            <p:cNvSpPr>
              <a:spLocks noChangeShapeType="1"/>
            </p:cNvSpPr>
            <p:nvPr/>
          </p:nvSpPr>
          <p:spPr bwMode="auto">
            <a:xfrm>
              <a:off x="4140239" y="2682875"/>
              <a:ext cx="0" cy="1931988"/>
            </a:xfrm>
            <a:prstGeom prst="line">
              <a:avLst/>
            </a:prstGeom>
            <a:noFill/>
            <a:ln w="12700">
              <a:solidFill>
                <a:srgbClr val="333399"/>
              </a:solidFill>
              <a:prstDash val="dash"/>
              <a:round/>
              <a:headEnd/>
              <a:tailEnd/>
            </a:ln>
          </p:spPr>
          <p:txBody>
            <a:bodyPr wrap="none" anchor="ctr"/>
            <a:lstStyle/>
            <a:p>
              <a:endParaRPr lang="zh-CN" altLang="en-US" sz="2000">
                <a:solidFill>
                  <a:schemeClr val="tx1">
                    <a:lumMod val="75000"/>
                    <a:lumOff val="25000"/>
                  </a:schemeClr>
                </a:solidFill>
                <a:latin typeface="+mn-lt"/>
                <a:ea typeface="+mn-ea"/>
              </a:endParaRPr>
            </a:p>
          </p:txBody>
        </p:sp>
        <p:sp>
          <p:nvSpPr>
            <p:cNvPr id="25608" name="Line 96"/>
            <p:cNvSpPr>
              <a:spLocks noChangeShapeType="1"/>
            </p:cNvSpPr>
            <p:nvPr/>
          </p:nvSpPr>
          <p:spPr bwMode="auto">
            <a:xfrm flipV="1">
              <a:off x="4148711" y="3348039"/>
              <a:ext cx="527324" cy="365125"/>
            </a:xfrm>
            <a:prstGeom prst="line">
              <a:avLst/>
            </a:prstGeom>
            <a:noFill/>
            <a:ln w="57150">
              <a:solidFill>
                <a:srgbClr val="333399"/>
              </a:solidFill>
              <a:round/>
              <a:headEnd/>
              <a:tailEnd type="triangle" w="sm" len="lg"/>
            </a:ln>
          </p:spPr>
          <p:txBody>
            <a:bodyPr wrap="none" anchor="ctr"/>
            <a:lstStyle/>
            <a:p>
              <a:endParaRPr lang="zh-CN" altLang="en-US" sz="2000">
                <a:solidFill>
                  <a:schemeClr val="tx1">
                    <a:lumMod val="75000"/>
                    <a:lumOff val="25000"/>
                  </a:schemeClr>
                </a:solidFill>
                <a:latin typeface="+mn-lt"/>
                <a:ea typeface="+mn-ea"/>
              </a:endParaRPr>
            </a:p>
          </p:txBody>
        </p:sp>
        <p:sp>
          <p:nvSpPr>
            <p:cNvPr id="25609" name="Line 97"/>
            <p:cNvSpPr>
              <a:spLocks noChangeShapeType="1"/>
            </p:cNvSpPr>
            <p:nvPr/>
          </p:nvSpPr>
          <p:spPr bwMode="auto">
            <a:xfrm flipV="1">
              <a:off x="3750569" y="3703638"/>
              <a:ext cx="389670" cy="749300"/>
            </a:xfrm>
            <a:prstGeom prst="line">
              <a:avLst/>
            </a:prstGeom>
            <a:noFill/>
            <a:ln w="57150">
              <a:solidFill>
                <a:srgbClr val="333399"/>
              </a:solidFill>
              <a:round/>
              <a:headEnd/>
              <a:tailEnd type="triangle" w="sm" len="lg"/>
            </a:ln>
          </p:spPr>
          <p:txBody>
            <a:bodyPr wrap="none" anchor="ctr"/>
            <a:lstStyle/>
            <a:p>
              <a:endParaRPr lang="zh-CN" altLang="en-US" sz="2000">
                <a:solidFill>
                  <a:schemeClr val="tx1">
                    <a:lumMod val="75000"/>
                    <a:lumOff val="25000"/>
                  </a:schemeClr>
                </a:solidFill>
                <a:latin typeface="+mn-lt"/>
                <a:ea typeface="+mn-ea"/>
              </a:endParaRPr>
            </a:p>
          </p:txBody>
        </p:sp>
        <p:sp>
          <p:nvSpPr>
            <p:cNvPr id="25610" name="Arc 98"/>
            <p:cNvSpPr>
              <a:spLocks/>
            </p:cNvSpPr>
            <p:nvPr/>
          </p:nvSpPr>
          <p:spPr bwMode="auto">
            <a:xfrm>
              <a:off x="4144476" y="3452814"/>
              <a:ext cx="190599" cy="123825"/>
            </a:xfrm>
            <a:custGeom>
              <a:avLst/>
              <a:gdLst>
                <a:gd name="T0" fmla="*/ 0 w 21600"/>
                <a:gd name="T1" fmla="*/ 0 h 21600"/>
                <a:gd name="T2" fmla="*/ 142875 w 21600"/>
                <a:gd name="T3" fmla="*/ 123825 h 21600"/>
                <a:gd name="T4" fmla="*/ 0 w 21600"/>
                <a:gd name="T5" fmla="*/ 123825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cap="rnd">
              <a:solidFill>
                <a:schemeClr val="tx1"/>
              </a:solidFill>
              <a:round/>
              <a:headEnd/>
              <a:tailEnd/>
            </a:ln>
          </p:spPr>
          <p:txBody>
            <a:bodyPr wrap="none" anchor="ctr"/>
            <a:lstStyle/>
            <a:p>
              <a:endParaRPr lang="zh-CN" altLang="en-US" sz="2000">
                <a:solidFill>
                  <a:schemeClr val="tx1">
                    <a:lumMod val="75000"/>
                    <a:lumOff val="25000"/>
                  </a:schemeClr>
                </a:solidFill>
                <a:latin typeface="+mn-lt"/>
                <a:ea typeface="+mn-ea"/>
              </a:endParaRPr>
            </a:p>
          </p:txBody>
        </p:sp>
        <p:sp>
          <p:nvSpPr>
            <p:cNvPr id="25611" name="Line 99"/>
            <p:cNvSpPr>
              <a:spLocks noChangeShapeType="1"/>
            </p:cNvSpPr>
            <p:nvPr/>
          </p:nvSpPr>
          <p:spPr bwMode="auto">
            <a:xfrm>
              <a:off x="5900105" y="2701925"/>
              <a:ext cx="0" cy="1931988"/>
            </a:xfrm>
            <a:prstGeom prst="line">
              <a:avLst/>
            </a:prstGeom>
            <a:noFill/>
            <a:ln w="12700">
              <a:solidFill>
                <a:srgbClr val="333399"/>
              </a:solidFill>
              <a:prstDash val="dash"/>
              <a:round/>
              <a:headEnd/>
              <a:tailEnd/>
            </a:ln>
          </p:spPr>
          <p:txBody>
            <a:bodyPr wrap="none" anchor="ctr"/>
            <a:lstStyle/>
            <a:p>
              <a:endParaRPr lang="zh-CN" altLang="en-US" sz="2000">
                <a:solidFill>
                  <a:schemeClr val="tx1">
                    <a:lumMod val="75000"/>
                    <a:lumOff val="25000"/>
                  </a:schemeClr>
                </a:solidFill>
                <a:latin typeface="+mn-lt"/>
                <a:ea typeface="+mn-ea"/>
              </a:endParaRPr>
            </a:p>
          </p:txBody>
        </p:sp>
        <p:sp>
          <p:nvSpPr>
            <p:cNvPr id="25612" name="Line 100"/>
            <p:cNvSpPr>
              <a:spLocks noChangeShapeType="1"/>
            </p:cNvSpPr>
            <p:nvPr/>
          </p:nvSpPr>
          <p:spPr bwMode="auto">
            <a:xfrm flipV="1">
              <a:off x="4875105" y="3703639"/>
              <a:ext cx="1039825" cy="346075"/>
            </a:xfrm>
            <a:prstGeom prst="line">
              <a:avLst/>
            </a:prstGeom>
            <a:noFill/>
            <a:ln w="57150">
              <a:solidFill>
                <a:srgbClr val="333399"/>
              </a:solidFill>
              <a:round/>
              <a:headEnd/>
              <a:tailEnd type="triangle" w="sm" len="lg"/>
            </a:ln>
          </p:spPr>
          <p:txBody>
            <a:bodyPr wrap="none" anchor="ctr"/>
            <a:lstStyle/>
            <a:p>
              <a:endParaRPr lang="zh-CN" altLang="en-US" sz="2000">
                <a:solidFill>
                  <a:schemeClr val="tx1">
                    <a:lumMod val="75000"/>
                    <a:lumOff val="25000"/>
                  </a:schemeClr>
                </a:solidFill>
                <a:latin typeface="+mn-lt"/>
                <a:ea typeface="+mn-ea"/>
              </a:endParaRPr>
            </a:p>
          </p:txBody>
        </p:sp>
        <p:sp>
          <p:nvSpPr>
            <p:cNvPr id="25613" name="Line 101"/>
            <p:cNvSpPr>
              <a:spLocks noChangeShapeType="1"/>
            </p:cNvSpPr>
            <p:nvPr/>
          </p:nvSpPr>
          <p:spPr bwMode="auto">
            <a:xfrm>
              <a:off x="5908577" y="3703638"/>
              <a:ext cx="1190186" cy="355600"/>
            </a:xfrm>
            <a:prstGeom prst="line">
              <a:avLst/>
            </a:prstGeom>
            <a:noFill/>
            <a:ln w="57150">
              <a:solidFill>
                <a:srgbClr val="333399"/>
              </a:solidFill>
              <a:round/>
              <a:headEnd/>
              <a:tailEnd type="triangle" w="sm" len="lg"/>
            </a:ln>
          </p:spPr>
          <p:txBody>
            <a:bodyPr wrap="none" anchor="ctr"/>
            <a:lstStyle/>
            <a:p>
              <a:endParaRPr lang="zh-CN" altLang="en-US" sz="2000">
                <a:solidFill>
                  <a:schemeClr val="tx1">
                    <a:lumMod val="75000"/>
                    <a:lumOff val="25000"/>
                  </a:schemeClr>
                </a:solidFill>
                <a:latin typeface="+mn-lt"/>
                <a:ea typeface="+mn-ea"/>
              </a:endParaRPr>
            </a:p>
          </p:txBody>
        </p:sp>
        <p:sp>
          <p:nvSpPr>
            <p:cNvPr id="25614" name="Arc 102"/>
            <p:cNvSpPr>
              <a:spLocks/>
            </p:cNvSpPr>
            <p:nvPr/>
          </p:nvSpPr>
          <p:spPr bwMode="auto">
            <a:xfrm rot="9840000">
              <a:off x="5529496" y="3806826"/>
              <a:ext cx="315547" cy="328613"/>
            </a:xfrm>
            <a:custGeom>
              <a:avLst/>
              <a:gdLst>
                <a:gd name="T0" fmla="*/ 0 w 21600"/>
                <a:gd name="T1" fmla="*/ 0 h 21600"/>
                <a:gd name="T2" fmla="*/ 236537 w 21600"/>
                <a:gd name="T3" fmla="*/ 328613 h 21600"/>
                <a:gd name="T4" fmla="*/ 0 w 21600"/>
                <a:gd name="T5" fmla="*/ 328613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cap="rnd">
              <a:solidFill>
                <a:srgbClr val="333399"/>
              </a:solidFill>
              <a:round/>
              <a:headEnd/>
              <a:tailEnd/>
            </a:ln>
          </p:spPr>
          <p:txBody>
            <a:bodyPr wrap="none" anchor="ctr"/>
            <a:lstStyle/>
            <a:p>
              <a:endParaRPr lang="zh-CN" altLang="en-US" sz="2000">
                <a:solidFill>
                  <a:schemeClr val="tx1">
                    <a:lumMod val="75000"/>
                    <a:lumOff val="25000"/>
                  </a:schemeClr>
                </a:solidFill>
                <a:latin typeface="+mn-lt"/>
                <a:ea typeface="+mn-ea"/>
              </a:endParaRPr>
            </a:p>
          </p:txBody>
        </p:sp>
        <p:sp>
          <p:nvSpPr>
            <p:cNvPr id="25615" name="Freeform 103"/>
            <p:cNvSpPr>
              <a:spLocks/>
            </p:cNvSpPr>
            <p:nvPr/>
          </p:nvSpPr>
          <p:spPr bwMode="auto">
            <a:xfrm>
              <a:off x="3178773" y="3252788"/>
              <a:ext cx="205423" cy="1820862"/>
            </a:xfrm>
            <a:custGeom>
              <a:avLst/>
              <a:gdLst>
                <a:gd name="T0" fmla="*/ 78 w 91"/>
                <a:gd name="T1" fmla="*/ 0 h 799"/>
                <a:gd name="T2" fmla="*/ 78 w 91"/>
                <a:gd name="T3" fmla="*/ 18 h 799"/>
                <a:gd name="T4" fmla="*/ 78 w 91"/>
                <a:gd name="T5" fmla="*/ 36 h 799"/>
                <a:gd name="T6" fmla="*/ 60 w 91"/>
                <a:gd name="T7" fmla="*/ 54 h 799"/>
                <a:gd name="T8" fmla="*/ 60 w 91"/>
                <a:gd name="T9" fmla="*/ 72 h 799"/>
                <a:gd name="T10" fmla="*/ 54 w 91"/>
                <a:gd name="T11" fmla="*/ 90 h 799"/>
                <a:gd name="T12" fmla="*/ 54 w 91"/>
                <a:gd name="T13" fmla="*/ 108 h 799"/>
                <a:gd name="T14" fmla="*/ 72 w 91"/>
                <a:gd name="T15" fmla="*/ 126 h 799"/>
                <a:gd name="T16" fmla="*/ 90 w 91"/>
                <a:gd name="T17" fmla="*/ 144 h 799"/>
                <a:gd name="T18" fmla="*/ 90 w 91"/>
                <a:gd name="T19" fmla="*/ 162 h 799"/>
                <a:gd name="T20" fmla="*/ 90 w 91"/>
                <a:gd name="T21" fmla="*/ 180 h 799"/>
                <a:gd name="T22" fmla="*/ 90 w 91"/>
                <a:gd name="T23" fmla="*/ 198 h 799"/>
                <a:gd name="T24" fmla="*/ 84 w 91"/>
                <a:gd name="T25" fmla="*/ 198 h 799"/>
                <a:gd name="T26" fmla="*/ 66 w 91"/>
                <a:gd name="T27" fmla="*/ 210 h 799"/>
                <a:gd name="T28" fmla="*/ 48 w 91"/>
                <a:gd name="T29" fmla="*/ 228 h 799"/>
                <a:gd name="T30" fmla="*/ 36 w 91"/>
                <a:gd name="T31" fmla="*/ 246 h 799"/>
                <a:gd name="T32" fmla="*/ 18 w 91"/>
                <a:gd name="T33" fmla="*/ 258 h 799"/>
                <a:gd name="T34" fmla="*/ 12 w 91"/>
                <a:gd name="T35" fmla="*/ 276 h 799"/>
                <a:gd name="T36" fmla="*/ 12 w 91"/>
                <a:gd name="T37" fmla="*/ 294 h 799"/>
                <a:gd name="T38" fmla="*/ 12 w 91"/>
                <a:gd name="T39" fmla="*/ 312 h 799"/>
                <a:gd name="T40" fmla="*/ 12 w 91"/>
                <a:gd name="T41" fmla="*/ 330 h 799"/>
                <a:gd name="T42" fmla="*/ 0 w 91"/>
                <a:gd name="T43" fmla="*/ 348 h 799"/>
                <a:gd name="T44" fmla="*/ 0 w 91"/>
                <a:gd name="T45" fmla="*/ 366 h 799"/>
                <a:gd name="T46" fmla="*/ 0 w 91"/>
                <a:gd name="T47" fmla="*/ 384 h 799"/>
                <a:gd name="T48" fmla="*/ 0 w 91"/>
                <a:gd name="T49" fmla="*/ 402 h 799"/>
                <a:gd name="T50" fmla="*/ 0 w 91"/>
                <a:gd name="T51" fmla="*/ 420 h 799"/>
                <a:gd name="T52" fmla="*/ 0 w 91"/>
                <a:gd name="T53" fmla="*/ 438 h 799"/>
                <a:gd name="T54" fmla="*/ 18 w 91"/>
                <a:gd name="T55" fmla="*/ 450 h 799"/>
                <a:gd name="T56" fmla="*/ 36 w 91"/>
                <a:gd name="T57" fmla="*/ 462 h 799"/>
                <a:gd name="T58" fmla="*/ 54 w 91"/>
                <a:gd name="T59" fmla="*/ 474 h 799"/>
                <a:gd name="T60" fmla="*/ 60 w 91"/>
                <a:gd name="T61" fmla="*/ 492 h 799"/>
                <a:gd name="T62" fmla="*/ 78 w 91"/>
                <a:gd name="T63" fmla="*/ 510 h 799"/>
                <a:gd name="T64" fmla="*/ 84 w 91"/>
                <a:gd name="T65" fmla="*/ 528 h 799"/>
                <a:gd name="T66" fmla="*/ 90 w 91"/>
                <a:gd name="T67" fmla="*/ 546 h 799"/>
                <a:gd name="T68" fmla="*/ 90 w 91"/>
                <a:gd name="T69" fmla="*/ 564 h 799"/>
                <a:gd name="T70" fmla="*/ 90 w 91"/>
                <a:gd name="T71" fmla="*/ 582 h 799"/>
                <a:gd name="T72" fmla="*/ 90 w 91"/>
                <a:gd name="T73" fmla="*/ 600 h 799"/>
                <a:gd name="T74" fmla="*/ 72 w 91"/>
                <a:gd name="T75" fmla="*/ 600 h 799"/>
                <a:gd name="T76" fmla="*/ 66 w 91"/>
                <a:gd name="T77" fmla="*/ 618 h 799"/>
                <a:gd name="T78" fmla="*/ 60 w 91"/>
                <a:gd name="T79" fmla="*/ 636 h 799"/>
                <a:gd name="T80" fmla="*/ 54 w 91"/>
                <a:gd name="T81" fmla="*/ 654 h 799"/>
                <a:gd name="T82" fmla="*/ 48 w 91"/>
                <a:gd name="T83" fmla="*/ 672 h 799"/>
                <a:gd name="T84" fmla="*/ 48 w 91"/>
                <a:gd name="T85" fmla="*/ 690 h 799"/>
                <a:gd name="T86" fmla="*/ 48 w 91"/>
                <a:gd name="T87" fmla="*/ 708 h 799"/>
                <a:gd name="T88" fmla="*/ 48 w 91"/>
                <a:gd name="T89" fmla="*/ 726 h 799"/>
                <a:gd name="T90" fmla="*/ 48 w 91"/>
                <a:gd name="T91" fmla="*/ 744 h 799"/>
                <a:gd name="T92" fmla="*/ 54 w 91"/>
                <a:gd name="T93" fmla="*/ 762 h 799"/>
                <a:gd name="T94" fmla="*/ 60 w 91"/>
                <a:gd name="T95" fmla="*/ 780 h 799"/>
                <a:gd name="T96" fmla="*/ 72 w 91"/>
                <a:gd name="T97" fmla="*/ 798 h 799"/>
                <a:gd name="T98" fmla="*/ 72 w 91"/>
                <a:gd name="T99" fmla="*/ 792 h 799"/>
                <a:gd name="T100" fmla="*/ 72 w 91"/>
                <a:gd name="T101" fmla="*/ 786 h 799"/>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91"/>
                <a:gd name="T154" fmla="*/ 0 h 799"/>
                <a:gd name="T155" fmla="*/ 91 w 91"/>
                <a:gd name="T156" fmla="*/ 799 h 799"/>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91" h="799">
                  <a:moveTo>
                    <a:pt x="78" y="0"/>
                  </a:moveTo>
                  <a:lnTo>
                    <a:pt x="78" y="18"/>
                  </a:lnTo>
                  <a:lnTo>
                    <a:pt x="78" y="36"/>
                  </a:lnTo>
                  <a:lnTo>
                    <a:pt x="60" y="54"/>
                  </a:lnTo>
                  <a:lnTo>
                    <a:pt x="60" y="72"/>
                  </a:lnTo>
                  <a:lnTo>
                    <a:pt x="54" y="90"/>
                  </a:lnTo>
                  <a:lnTo>
                    <a:pt x="54" y="108"/>
                  </a:lnTo>
                  <a:lnTo>
                    <a:pt x="72" y="126"/>
                  </a:lnTo>
                  <a:lnTo>
                    <a:pt x="90" y="144"/>
                  </a:lnTo>
                  <a:lnTo>
                    <a:pt x="90" y="162"/>
                  </a:lnTo>
                  <a:lnTo>
                    <a:pt x="90" y="180"/>
                  </a:lnTo>
                  <a:lnTo>
                    <a:pt x="90" y="198"/>
                  </a:lnTo>
                  <a:lnTo>
                    <a:pt x="84" y="198"/>
                  </a:lnTo>
                  <a:lnTo>
                    <a:pt x="66" y="210"/>
                  </a:lnTo>
                  <a:lnTo>
                    <a:pt x="48" y="228"/>
                  </a:lnTo>
                  <a:lnTo>
                    <a:pt x="36" y="246"/>
                  </a:lnTo>
                  <a:lnTo>
                    <a:pt x="18" y="258"/>
                  </a:lnTo>
                  <a:lnTo>
                    <a:pt x="12" y="276"/>
                  </a:lnTo>
                  <a:lnTo>
                    <a:pt x="12" y="294"/>
                  </a:lnTo>
                  <a:lnTo>
                    <a:pt x="12" y="312"/>
                  </a:lnTo>
                  <a:lnTo>
                    <a:pt x="12" y="330"/>
                  </a:lnTo>
                  <a:lnTo>
                    <a:pt x="0" y="348"/>
                  </a:lnTo>
                  <a:lnTo>
                    <a:pt x="0" y="366"/>
                  </a:lnTo>
                  <a:lnTo>
                    <a:pt x="0" y="384"/>
                  </a:lnTo>
                  <a:lnTo>
                    <a:pt x="0" y="402"/>
                  </a:lnTo>
                  <a:lnTo>
                    <a:pt x="0" y="420"/>
                  </a:lnTo>
                  <a:lnTo>
                    <a:pt x="0" y="438"/>
                  </a:lnTo>
                  <a:lnTo>
                    <a:pt x="18" y="450"/>
                  </a:lnTo>
                  <a:lnTo>
                    <a:pt x="36" y="462"/>
                  </a:lnTo>
                  <a:lnTo>
                    <a:pt x="54" y="474"/>
                  </a:lnTo>
                  <a:lnTo>
                    <a:pt x="60" y="492"/>
                  </a:lnTo>
                  <a:lnTo>
                    <a:pt x="78" y="510"/>
                  </a:lnTo>
                  <a:lnTo>
                    <a:pt x="84" y="528"/>
                  </a:lnTo>
                  <a:lnTo>
                    <a:pt x="90" y="546"/>
                  </a:lnTo>
                  <a:lnTo>
                    <a:pt x="90" y="564"/>
                  </a:lnTo>
                  <a:lnTo>
                    <a:pt x="90" y="582"/>
                  </a:lnTo>
                  <a:lnTo>
                    <a:pt x="90" y="600"/>
                  </a:lnTo>
                  <a:lnTo>
                    <a:pt x="72" y="600"/>
                  </a:lnTo>
                  <a:lnTo>
                    <a:pt x="66" y="618"/>
                  </a:lnTo>
                  <a:lnTo>
                    <a:pt x="60" y="636"/>
                  </a:lnTo>
                  <a:lnTo>
                    <a:pt x="54" y="654"/>
                  </a:lnTo>
                  <a:lnTo>
                    <a:pt x="48" y="672"/>
                  </a:lnTo>
                  <a:lnTo>
                    <a:pt x="48" y="690"/>
                  </a:lnTo>
                  <a:lnTo>
                    <a:pt x="48" y="708"/>
                  </a:lnTo>
                  <a:lnTo>
                    <a:pt x="48" y="726"/>
                  </a:lnTo>
                  <a:lnTo>
                    <a:pt x="48" y="744"/>
                  </a:lnTo>
                  <a:lnTo>
                    <a:pt x="54" y="762"/>
                  </a:lnTo>
                  <a:lnTo>
                    <a:pt x="60" y="780"/>
                  </a:lnTo>
                  <a:lnTo>
                    <a:pt x="72" y="798"/>
                  </a:lnTo>
                  <a:lnTo>
                    <a:pt x="72" y="792"/>
                  </a:lnTo>
                  <a:lnTo>
                    <a:pt x="72" y="786"/>
                  </a:lnTo>
                </a:path>
              </a:pathLst>
            </a:custGeom>
            <a:noFill/>
            <a:ln w="12700" cap="rnd">
              <a:solidFill>
                <a:schemeClr val="tx1"/>
              </a:solidFill>
              <a:round/>
              <a:headEnd/>
              <a:tailEnd/>
            </a:ln>
          </p:spPr>
          <p:txBody>
            <a:bodyPr/>
            <a:lstStyle/>
            <a:p>
              <a:endParaRPr lang="zh-CN" altLang="en-US" sz="2000">
                <a:solidFill>
                  <a:schemeClr val="tx1">
                    <a:lumMod val="75000"/>
                    <a:lumOff val="25000"/>
                  </a:schemeClr>
                </a:solidFill>
                <a:latin typeface="+mn-lt"/>
                <a:ea typeface="+mn-ea"/>
              </a:endParaRPr>
            </a:p>
          </p:txBody>
        </p:sp>
        <p:sp>
          <p:nvSpPr>
            <p:cNvPr id="25616" name="Rectangle 104"/>
            <p:cNvSpPr>
              <a:spLocks noChangeArrowheads="1"/>
            </p:cNvSpPr>
            <p:nvPr/>
          </p:nvSpPr>
          <p:spPr bwMode="auto">
            <a:xfrm>
              <a:off x="5404547" y="2236789"/>
              <a:ext cx="1198565" cy="500411"/>
            </a:xfrm>
            <a:prstGeom prst="rect">
              <a:avLst/>
            </a:prstGeom>
            <a:noFill/>
            <a:ln w="12700">
              <a:noFill/>
              <a:miter lim="800000"/>
              <a:headEnd/>
              <a:tailEnd/>
            </a:ln>
          </p:spPr>
          <p:txBody>
            <a:bodyPr wrap="none" lIns="90488" tIns="44450" rIns="90488" bIns="44450">
              <a:spAutoFit/>
            </a:bodyPr>
            <a:lstStyle/>
            <a:p>
              <a:pPr defTabSz="762000" eaLnBrk="0" hangingPunct="0"/>
              <a:r>
                <a:rPr kumimoji="1" lang="zh-CN" altLang="en-US" sz="2000">
                  <a:solidFill>
                    <a:schemeClr val="tx1">
                      <a:lumMod val="75000"/>
                      <a:lumOff val="25000"/>
                    </a:schemeClr>
                  </a:solidFill>
                  <a:latin typeface="+mn-lt"/>
                  <a:ea typeface="+mn-ea"/>
                </a:rPr>
                <a:t>折射角</a:t>
              </a:r>
            </a:p>
          </p:txBody>
        </p:sp>
        <p:sp>
          <p:nvSpPr>
            <p:cNvPr id="25617" name="Rectangle 105"/>
            <p:cNvSpPr>
              <a:spLocks noChangeArrowheads="1"/>
            </p:cNvSpPr>
            <p:nvPr/>
          </p:nvSpPr>
          <p:spPr bwMode="auto">
            <a:xfrm>
              <a:off x="4248247" y="4116389"/>
              <a:ext cx="1463379" cy="500411"/>
            </a:xfrm>
            <a:prstGeom prst="rect">
              <a:avLst/>
            </a:prstGeom>
            <a:noFill/>
            <a:ln w="12700">
              <a:noFill/>
              <a:miter lim="800000"/>
              <a:headEnd/>
              <a:tailEnd/>
            </a:ln>
          </p:spPr>
          <p:txBody>
            <a:bodyPr lIns="90488" tIns="44450" rIns="90488" bIns="44450">
              <a:spAutoFit/>
            </a:bodyPr>
            <a:lstStyle/>
            <a:p>
              <a:pPr defTabSz="762000" eaLnBrk="0" hangingPunct="0"/>
              <a:r>
                <a:rPr kumimoji="1" lang="zh-CN" altLang="en-US" sz="2000">
                  <a:solidFill>
                    <a:schemeClr val="tx1">
                      <a:lumMod val="75000"/>
                      <a:lumOff val="25000"/>
                    </a:schemeClr>
                  </a:solidFill>
                  <a:latin typeface="+mn-lt"/>
                  <a:ea typeface="+mn-ea"/>
                </a:rPr>
                <a:t>入射角</a:t>
              </a:r>
            </a:p>
          </p:txBody>
        </p:sp>
        <p:sp>
          <p:nvSpPr>
            <p:cNvPr id="25618" name="Line 106"/>
            <p:cNvSpPr>
              <a:spLocks noChangeShapeType="1"/>
            </p:cNvSpPr>
            <p:nvPr/>
          </p:nvSpPr>
          <p:spPr bwMode="auto">
            <a:xfrm>
              <a:off x="6018701" y="2755901"/>
              <a:ext cx="158833" cy="720725"/>
            </a:xfrm>
            <a:prstGeom prst="line">
              <a:avLst/>
            </a:prstGeom>
            <a:noFill/>
            <a:ln w="12700">
              <a:solidFill>
                <a:srgbClr val="333399"/>
              </a:solidFill>
              <a:round/>
              <a:headEnd/>
              <a:tailEnd/>
            </a:ln>
          </p:spPr>
          <p:txBody>
            <a:bodyPr wrap="none" anchor="ctr"/>
            <a:lstStyle/>
            <a:p>
              <a:endParaRPr lang="zh-CN" altLang="en-US" sz="2000">
                <a:solidFill>
                  <a:schemeClr val="tx1">
                    <a:lumMod val="75000"/>
                    <a:lumOff val="25000"/>
                  </a:schemeClr>
                </a:solidFill>
                <a:latin typeface="+mn-lt"/>
                <a:ea typeface="+mn-ea"/>
              </a:endParaRPr>
            </a:p>
          </p:txBody>
        </p:sp>
        <p:sp>
          <p:nvSpPr>
            <p:cNvPr id="25619" name="Line 107"/>
            <p:cNvSpPr>
              <a:spLocks noChangeShapeType="1"/>
            </p:cNvSpPr>
            <p:nvPr/>
          </p:nvSpPr>
          <p:spPr bwMode="auto">
            <a:xfrm flipV="1">
              <a:off x="4248245" y="2711450"/>
              <a:ext cx="1397728" cy="768350"/>
            </a:xfrm>
            <a:prstGeom prst="line">
              <a:avLst/>
            </a:prstGeom>
            <a:noFill/>
            <a:ln w="12700">
              <a:solidFill>
                <a:srgbClr val="333399"/>
              </a:solidFill>
              <a:round/>
              <a:headEnd/>
              <a:tailEnd/>
            </a:ln>
          </p:spPr>
          <p:txBody>
            <a:bodyPr wrap="none" anchor="ctr"/>
            <a:lstStyle/>
            <a:p>
              <a:endParaRPr lang="zh-CN" altLang="en-US" sz="2000">
                <a:solidFill>
                  <a:schemeClr val="tx1">
                    <a:lumMod val="75000"/>
                    <a:lumOff val="25000"/>
                  </a:schemeClr>
                </a:solidFill>
                <a:latin typeface="+mn-lt"/>
                <a:ea typeface="+mn-ea"/>
              </a:endParaRPr>
            </a:p>
          </p:txBody>
        </p:sp>
        <p:sp>
          <p:nvSpPr>
            <p:cNvPr id="25620" name="Line 108"/>
            <p:cNvSpPr>
              <a:spLocks noChangeShapeType="1"/>
            </p:cNvSpPr>
            <p:nvPr/>
          </p:nvSpPr>
          <p:spPr bwMode="auto">
            <a:xfrm>
              <a:off x="4032232" y="4105275"/>
              <a:ext cx="398141" cy="255588"/>
            </a:xfrm>
            <a:prstGeom prst="line">
              <a:avLst/>
            </a:prstGeom>
            <a:noFill/>
            <a:ln w="12700">
              <a:solidFill>
                <a:srgbClr val="333399"/>
              </a:solidFill>
              <a:round/>
              <a:headEnd/>
              <a:tailEnd/>
            </a:ln>
          </p:spPr>
          <p:txBody>
            <a:bodyPr wrap="none" anchor="ctr"/>
            <a:lstStyle/>
            <a:p>
              <a:endParaRPr lang="zh-CN" altLang="en-US" sz="2000">
                <a:solidFill>
                  <a:schemeClr val="tx1">
                    <a:lumMod val="75000"/>
                    <a:lumOff val="25000"/>
                  </a:schemeClr>
                </a:solidFill>
                <a:latin typeface="+mn-lt"/>
                <a:ea typeface="+mn-ea"/>
              </a:endParaRPr>
            </a:p>
          </p:txBody>
        </p:sp>
        <p:sp>
          <p:nvSpPr>
            <p:cNvPr id="25621" name="Line 109"/>
            <p:cNvSpPr>
              <a:spLocks noChangeShapeType="1"/>
            </p:cNvSpPr>
            <p:nvPr/>
          </p:nvSpPr>
          <p:spPr bwMode="auto">
            <a:xfrm flipV="1">
              <a:off x="5328307" y="4049714"/>
              <a:ext cx="332490" cy="319087"/>
            </a:xfrm>
            <a:prstGeom prst="line">
              <a:avLst/>
            </a:prstGeom>
            <a:noFill/>
            <a:ln w="12700">
              <a:solidFill>
                <a:srgbClr val="333399"/>
              </a:solidFill>
              <a:round/>
              <a:headEnd/>
              <a:tailEnd/>
            </a:ln>
          </p:spPr>
          <p:txBody>
            <a:bodyPr wrap="none" anchor="ctr"/>
            <a:lstStyle/>
            <a:p>
              <a:endParaRPr lang="zh-CN" altLang="en-US" sz="2000">
                <a:solidFill>
                  <a:schemeClr val="tx1">
                    <a:lumMod val="75000"/>
                    <a:lumOff val="25000"/>
                  </a:schemeClr>
                </a:solidFill>
                <a:latin typeface="+mn-lt"/>
                <a:ea typeface="+mn-ea"/>
              </a:endParaRPr>
            </a:p>
          </p:txBody>
        </p:sp>
        <p:sp>
          <p:nvSpPr>
            <p:cNvPr id="25622" name="Line 110"/>
            <p:cNvSpPr>
              <a:spLocks noChangeShapeType="1"/>
            </p:cNvSpPr>
            <p:nvPr/>
          </p:nvSpPr>
          <p:spPr bwMode="auto">
            <a:xfrm flipV="1">
              <a:off x="7158060" y="3813176"/>
              <a:ext cx="811106" cy="328613"/>
            </a:xfrm>
            <a:prstGeom prst="line">
              <a:avLst/>
            </a:prstGeom>
            <a:noFill/>
            <a:ln w="12700">
              <a:solidFill>
                <a:srgbClr val="333399"/>
              </a:solidFill>
              <a:round/>
              <a:headEnd/>
              <a:tailEnd/>
            </a:ln>
          </p:spPr>
          <p:txBody>
            <a:bodyPr wrap="none" anchor="ctr"/>
            <a:lstStyle/>
            <a:p>
              <a:endParaRPr lang="zh-CN" altLang="en-US" sz="2000">
                <a:solidFill>
                  <a:schemeClr val="tx1">
                    <a:lumMod val="75000"/>
                    <a:lumOff val="25000"/>
                  </a:schemeClr>
                </a:solidFill>
                <a:latin typeface="+mn-lt"/>
                <a:ea typeface="+mn-ea"/>
              </a:endParaRPr>
            </a:p>
          </p:txBody>
        </p:sp>
        <p:sp>
          <p:nvSpPr>
            <p:cNvPr id="25623" name="Line 111"/>
            <p:cNvSpPr>
              <a:spLocks noChangeShapeType="1"/>
            </p:cNvSpPr>
            <p:nvPr/>
          </p:nvSpPr>
          <p:spPr bwMode="auto">
            <a:xfrm flipH="1">
              <a:off x="6967460" y="2781301"/>
              <a:ext cx="669215" cy="708025"/>
            </a:xfrm>
            <a:prstGeom prst="line">
              <a:avLst/>
            </a:prstGeom>
            <a:noFill/>
            <a:ln w="12700">
              <a:solidFill>
                <a:srgbClr val="333399"/>
              </a:solidFill>
              <a:round/>
              <a:headEnd/>
              <a:tailEnd/>
            </a:ln>
          </p:spPr>
          <p:txBody>
            <a:bodyPr wrap="none" anchor="ctr"/>
            <a:lstStyle/>
            <a:p>
              <a:endParaRPr lang="zh-CN" altLang="en-US" sz="2000">
                <a:solidFill>
                  <a:schemeClr val="tx1">
                    <a:lumMod val="75000"/>
                    <a:lumOff val="25000"/>
                  </a:schemeClr>
                </a:solidFill>
                <a:latin typeface="+mn-lt"/>
                <a:ea typeface="+mn-ea"/>
              </a:endParaRPr>
            </a:p>
          </p:txBody>
        </p:sp>
        <p:sp>
          <p:nvSpPr>
            <p:cNvPr id="25624" name="Freeform 112"/>
            <p:cNvSpPr>
              <a:spLocks/>
            </p:cNvSpPr>
            <p:nvPr/>
          </p:nvSpPr>
          <p:spPr bwMode="auto">
            <a:xfrm>
              <a:off x="7261831" y="3225801"/>
              <a:ext cx="29649" cy="493713"/>
            </a:xfrm>
            <a:custGeom>
              <a:avLst/>
              <a:gdLst>
                <a:gd name="T0" fmla="*/ 0 w 13"/>
                <a:gd name="T1" fmla="*/ 0 h 217"/>
                <a:gd name="T2" fmla="*/ 6 w 13"/>
                <a:gd name="T3" fmla="*/ 18 h 217"/>
                <a:gd name="T4" fmla="*/ 6 w 13"/>
                <a:gd name="T5" fmla="*/ 36 h 217"/>
                <a:gd name="T6" fmla="*/ 6 w 13"/>
                <a:gd name="T7" fmla="*/ 54 h 217"/>
                <a:gd name="T8" fmla="*/ 6 w 13"/>
                <a:gd name="T9" fmla="*/ 72 h 217"/>
                <a:gd name="T10" fmla="*/ 6 w 13"/>
                <a:gd name="T11" fmla="*/ 90 h 217"/>
                <a:gd name="T12" fmla="*/ 0 w 13"/>
                <a:gd name="T13" fmla="*/ 108 h 217"/>
                <a:gd name="T14" fmla="*/ 0 w 13"/>
                <a:gd name="T15" fmla="*/ 126 h 217"/>
                <a:gd name="T16" fmla="*/ 0 w 13"/>
                <a:gd name="T17" fmla="*/ 144 h 217"/>
                <a:gd name="T18" fmla="*/ 0 w 13"/>
                <a:gd name="T19" fmla="*/ 162 h 217"/>
                <a:gd name="T20" fmla="*/ 0 w 13"/>
                <a:gd name="T21" fmla="*/ 180 h 217"/>
                <a:gd name="T22" fmla="*/ 6 w 13"/>
                <a:gd name="T23" fmla="*/ 198 h 217"/>
                <a:gd name="T24" fmla="*/ 12 w 13"/>
                <a:gd name="T25" fmla="*/ 216 h 2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3"/>
                <a:gd name="T40" fmla="*/ 0 h 217"/>
                <a:gd name="T41" fmla="*/ 13 w 13"/>
                <a:gd name="T42" fmla="*/ 217 h 2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3" h="217">
                  <a:moveTo>
                    <a:pt x="0" y="0"/>
                  </a:moveTo>
                  <a:lnTo>
                    <a:pt x="6" y="18"/>
                  </a:lnTo>
                  <a:lnTo>
                    <a:pt x="6" y="36"/>
                  </a:lnTo>
                  <a:lnTo>
                    <a:pt x="6" y="54"/>
                  </a:lnTo>
                  <a:lnTo>
                    <a:pt x="6" y="72"/>
                  </a:lnTo>
                  <a:lnTo>
                    <a:pt x="6" y="90"/>
                  </a:lnTo>
                  <a:lnTo>
                    <a:pt x="0" y="108"/>
                  </a:lnTo>
                  <a:lnTo>
                    <a:pt x="0" y="126"/>
                  </a:lnTo>
                  <a:lnTo>
                    <a:pt x="0" y="144"/>
                  </a:lnTo>
                  <a:lnTo>
                    <a:pt x="0" y="162"/>
                  </a:lnTo>
                  <a:lnTo>
                    <a:pt x="0" y="180"/>
                  </a:lnTo>
                  <a:lnTo>
                    <a:pt x="6" y="198"/>
                  </a:lnTo>
                  <a:lnTo>
                    <a:pt x="12" y="216"/>
                  </a:lnTo>
                </a:path>
              </a:pathLst>
            </a:custGeom>
            <a:noFill/>
            <a:ln w="12700" cap="rnd">
              <a:solidFill>
                <a:schemeClr val="tx1"/>
              </a:solidFill>
              <a:round/>
              <a:headEnd/>
              <a:tailEnd/>
            </a:ln>
          </p:spPr>
          <p:txBody>
            <a:bodyPr/>
            <a:lstStyle/>
            <a:p>
              <a:endParaRPr lang="zh-CN" altLang="en-US" sz="2000">
                <a:solidFill>
                  <a:schemeClr val="tx1">
                    <a:lumMod val="75000"/>
                    <a:lumOff val="25000"/>
                  </a:schemeClr>
                </a:solidFill>
                <a:latin typeface="+mn-lt"/>
                <a:ea typeface="+mn-ea"/>
              </a:endParaRPr>
            </a:p>
          </p:txBody>
        </p:sp>
        <p:sp>
          <p:nvSpPr>
            <p:cNvPr id="25625" name="Freeform 113"/>
            <p:cNvSpPr>
              <a:spLocks/>
            </p:cNvSpPr>
            <p:nvPr/>
          </p:nvSpPr>
          <p:spPr bwMode="auto">
            <a:xfrm>
              <a:off x="7221593" y="3703638"/>
              <a:ext cx="110124" cy="919162"/>
            </a:xfrm>
            <a:custGeom>
              <a:avLst/>
              <a:gdLst>
                <a:gd name="T0" fmla="*/ 18 w 49"/>
                <a:gd name="T1" fmla="*/ 0 h 403"/>
                <a:gd name="T2" fmla="*/ 12 w 49"/>
                <a:gd name="T3" fmla="*/ 18 h 403"/>
                <a:gd name="T4" fmla="*/ 12 w 49"/>
                <a:gd name="T5" fmla="*/ 36 h 403"/>
                <a:gd name="T6" fmla="*/ 12 w 49"/>
                <a:gd name="T7" fmla="*/ 54 h 403"/>
                <a:gd name="T8" fmla="*/ 12 w 49"/>
                <a:gd name="T9" fmla="*/ 72 h 403"/>
                <a:gd name="T10" fmla="*/ 24 w 49"/>
                <a:gd name="T11" fmla="*/ 90 h 403"/>
                <a:gd name="T12" fmla="*/ 24 w 49"/>
                <a:gd name="T13" fmla="*/ 108 h 403"/>
                <a:gd name="T14" fmla="*/ 30 w 49"/>
                <a:gd name="T15" fmla="*/ 126 h 403"/>
                <a:gd name="T16" fmla="*/ 36 w 49"/>
                <a:gd name="T17" fmla="*/ 144 h 403"/>
                <a:gd name="T18" fmla="*/ 36 w 49"/>
                <a:gd name="T19" fmla="*/ 162 h 403"/>
                <a:gd name="T20" fmla="*/ 48 w 49"/>
                <a:gd name="T21" fmla="*/ 180 h 403"/>
                <a:gd name="T22" fmla="*/ 48 w 49"/>
                <a:gd name="T23" fmla="*/ 198 h 403"/>
                <a:gd name="T24" fmla="*/ 48 w 49"/>
                <a:gd name="T25" fmla="*/ 216 h 403"/>
                <a:gd name="T26" fmla="*/ 48 w 49"/>
                <a:gd name="T27" fmla="*/ 234 h 403"/>
                <a:gd name="T28" fmla="*/ 48 w 49"/>
                <a:gd name="T29" fmla="*/ 252 h 403"/>
                <a:gd name="T30" fmla="*/ 48 w 49"/>
                <a:gd name="T31" fmla="*/ 270 h 403"/>
                <a:gd name="T32" fmla="*/ 42 w 49"/>
                <a:gd name="T33" fmla="*/ 288 h 403"/>
                <a:gd name="T34" fmla="*/ 36 w 49"/>
                <a:gd name="T35" fmla="*/ 306 h 403"/>
                <a:gd name="T36" fmla="*/ 30 w 49"/>
                <a:gd name="T37" fmla="*/ 324 h 403"/>
                <a:gd name="T38" fmla="*/ 18 w 49"/>
                <a:gd name="T39" fmla="*/ 342 h 403"/>
                <a:gd name="T40" fmla="*/ 12 w 49"/>
                <a:gd name="T41" fmla="*/ 366 h 403"/>
                <a:gd name="T42" fmla="*/ 12 w 49"/>
                <a:gd name="T43" fmla="*/ 384 h 403"/>
                <a:gd name="T44" fmla="*/ 0 w 49"/>
                <a:gd name="T45" fmla="*/ 402 h 403"/>
                <a:gd name="T46" fmla="*/ 0 w 49"/>
                <a:gd name="T47" fmla="*/ 402 h 403"/>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49"/>
                <a:gd name="T73" fmla="*/ 0 h 403"/>
                <a:gd name="T74" fmla="*/ 49 w 49"/>
                <a:gd name="T75" fmla="*/ 403 h 403"/>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49" h="403">
                  <a:moveTo>
                    <a:pt x="18" y="0"/>
                  </a:moveTo>
                  <a:lnTo>
                    <a:pt x="12" y="18"/>
                  </a:lnTo>
                  <a:lnTo>
                    <a:pt x="12" y="36"/>
                  </a:lnTo>
                  <a:lnTo>
                    <a:pt x="12" y="54"/>
                  </a:lnTo>
                  <a:lnTo>
                    <a:pt x="12" y="72"/>
                  </a:lnTo>
                  <a:lnTo>
                    <a:pt x="24" y="90"/>
                  </a:lnTo>
                  <a:lnTo>
                    <a:pt x="24" y="108"/>
                  </a:lnTo>
                  <a:lnTo>
                    <a:pt x="30" y="126"/>
                  </a:lnTo>
                  <a:lnTo>
                    <a:pt x="36" y="144"/>
                  </a:lnTo>
                  <a:lnTo>
                    <a:pt x="36" y="162"/>
                  </a:lnTo>
                  <a:lnTo>
                    <a:pt x="48" y="180"/>
                  </a:lnTo>
                  <a:lnTo>
                    <a:pt x="48" y="198"/>
                  </a:lnTo>
                  <a:lnTo>
                    <a:pt x="48" y="216"/>
                  </a:lnTo>
                  <a:lnTo>
                    <a:pt x="48" y="234"/>
                  </a:lnTo>
                  <a:lnTo>
                    <a:pt x="48" y="252"/>
                  </a:lnTo>
                  <a:lnTo>
                    <a:pt x="48" y="270"/>
                  </a:lnTo>
                  <a:lnTo>
                    <a:pt x="42" y="288"/>
                  </a:lnTo>
                  <a:lnTo>
                    <a:pt x="36" y="306"/>
                  </a:lnTo>
                  <a:lnTo>
                    <a:pt x="30" y="324"/>
                  </a:lnTo>
                  <a:lnTo>
                    <a:pt x="18" y="342"/>
                  </a:lnTo>
                  <a:lnTo>
                    <a:pt x="12" y="366"/>
                  </a:lnTo>
                  <a:lnTo>
                    <a:pt x="12" y="384"/>
                  </a:lnTo>
                  <a:lnTo>
                    <a:pt x="0" y="402"/>
                  </a:lnTo>
                </a:path>
              </a:pathLst>
            </a:custGeom>
            <a:noFill/>
            <a:ln w="12700" cap="rnd">
              <a:solidFill>
                <a:schemeClr val="tx1"/>
              </a:solidFill>
              <a:round/>
              <a:headEnd/>
              <a:tailEnd/>
            </a:ln>
          </p:spPr>
          <p:txBody>
            <a:bodyPr/>
            <a:lstStyle/>
            <a:p>
              <a:endParaRPr lang="zh-CN" altLang="en-US" sz="2000">
                <a:solidFill>
                  <a:schemeClr val="tx1">
                    <a:lumMod val="75000"/>
                    <a:lumOff val="25000"/>
                  </a:schemeClr>
                </a:solidFill>
                <a:latin typeface="+mn-lt"/>
                <a:ea typeface="+mn-ea"/>
              </a:endParaRPr>
            </a:p>
          </p:txBody>
        </p:sp>
        <p:sp>
          <p:nvSpPr>
            <p:cNvPr id="25626" name="Freeform 114"/>
            <p:cNvSpPr>
              <a:spLocks/>
            </p:cNvSpPr>
            <p:nvPr/>
          </p:nvSpPr>
          <p:spPr bwMode="auto">
            <a:xfrm>
              <a:off x="7194063" y="4619626"/>
              <a:ext cx="29649" cy="454025"/>
            </a:xfrm>
            <a:custGeom>
              <a:avLst/>
              <a:gdLst>
                <a:gd name="T0" fmla="*/ 12 w 13"/>
                <a:gd name="T1" fmla="*/ 0 h 199"/>
                <a:gd name="T2" fmla="*/ 12 w 13"/>
                <a:gd name="T3" fmla="*/ 18 h 199"/>
                <a:gd name="T4" fmla="*/ 12 w 13"/>
                <a:gd name="T5" fmla="*/ 36 h 199"/>
                <a:gd name="T6" fmla="*/ 12 w 13"/>
                <a:gd name="T7" fmla="*/ 54 h 199"/>
                <a:gd name="T8" fmla="*/ 12 w 13"/>
                <a:gd name="T9" fmla="*/ 72 h 199"/>
                <a:gd name="T10" fmla="*/ 12 w 13"/>
                <a:gd name="T11" fmla="*/ 90 h 199"/>
                <a:gd name="T12" fmla="*/ 12 w 13"/>
                <a:gd name="T13" fmla="*/ 108 h 199"/>
                <a:gd name="T14" fmla="*/ 12 w 13"/>
                <a:gd name="T15" fmla="*/ 126 h 199"/>
                <a:gd name="T16" fmla="*/ 12 w 13"/>
                <a:gd name="T17" fmla="*/ 144 h 199"/>
                <a:gd name="T18" fmla="*/ 12 w 13"/>
                <a:gd name="T19" fmla="*/ 162 h 199"/>
                <a:gd name="T20" fmla="*/ 6 w 13"/>
                <a:gd name="T21" fmla="*/ 180 h 199"/>
                <a:gd name="T22" fmla="*/ 0 w 13"/>
                <a:gd name="T23" fmla="*/ 198 h 19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3"/>
                <a:gd name="T37" fmla="*/ 0 h 199"/>
                <a:gd name="T38" fmla="*/ 13 w 13"/>
                <a:gd name="T39" fmla="*/ 199 h 199"/>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3" h="199">
                  <a:moveTo>
                    <a:pt x="12" y="0"/>
                  </a:moveTo>
                  <a:lnTo>
                    <a:pt x="12" y="18"/>
                  </a:lnTo>
                  <a:lnTo>
                    <a:pt x="12" y="36"/>
                  </a:lnTo>
                  <a:lnTo>
                    <a:pt x="12" y="54"/>
                  </a:lnTo>
                  <a:lnTo>
                    <a:pt x="12" y="72"/>
                  </a:lnTo>
                  <a:lnTo>
                    <a:pt x="12" y="90"/>
                  </a:lnTo>
                  <a:lnTo>
                    <a:pt x="12" y="108"/>
                  </a:lnTo>
                  <a:lnTo>
                    <a:pt x="12" y="126"/>
                  </a:lnTo>
                  <a:lnTo>
                    <a:pt x="12" y="144"/>
                  </a:lnTo>
                  <a:lnTo>
                    <a:pt x="12" y="162"/>
                  </a:lnTo>
                  <a:lnTo>
                    <a:pt x="6" y="180"/>
                  </a:lnTo>
                  <a:lnTo>
                    <a:pt x="0" y="198"/>
                  </a:lnTo>
                </a:path>
              </a:pathLst>
            </a:custGeom>
            <a:noFill/>
            <a:ln w="12700" cap="rnd">
              <a:solidFill>
                <a:schemeClr val="tx1"/>
              </a:solidFill>
              <a:round/>
              <a:headEnd/>
              <a:tailEnd/>
            </a:ln>
          </p:spPr>
          <p:txBody>
            <a:bodyPr/>
            <a:lstStyle/>
            <a:p>
              <a:endParaRPr lang="zh-CN" altLang="en-US" sz="2000">
                <a:solidFill>
                  <a:schemeClr val="tx1">
                    <a:lumMod val="75000"/>
                    <a:lumOff val="25000"/>
                  </a:schemeClr>
                </a:solidFill>
                <a:latin typeface="+mn-lt"/>
                <a:ea typeface="+mn-ea"/>
              </a:endParaRPr>
            </a:p>
          </p:txBody>
        </p:sp>
        <p:sp>
          <p:nvSpPr>
            <p:cNvPr id="25627" name="Arc 115"/>
            <p:cNvSpPr>
              <a:spLocks/>
            </p:cNvSpPr>
            <p:nvPr/>
          </p:nvSpPr>
          <p:spPr bwMode="auto">
            <a:xfrm rot="540000">
              <a:off x="5891634" y="3441701"/>
              <a:ext cx="472263" cy="346075"/>
            </a:xfrm>
            <a:custGeom>
              <a:avLst/>
              <a:gdLst>
                <a:gd name="T0" fmla="*/ 0 w 21600"/>
                <a:gd name="T1" fmla="*/ 0 h 21600"/>
                <a:gd name="T2" fmla="*/ 354013 w 21600"/>
                <a:gd name="T3" fmla="*/ 346075 h 21600"/>
                <a:gd name="T4" fmla="*/ 0 w 21600"/>
                <a:gd name="T5" fmla="*/ 346075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cap="rnd">
              <a:solidFill>
                <a:srgbClr val="333399"/>
              </a:solidFill>
              <a:round/>
              <a:headEnd/>
              <a:tailEnd/>
            </a:ln>
          </p:spPr>
          <p:txBody>
            <a:bodyPr wrap="none" anchor="ctr"/>
            <a:lstStyle/>
            <a:p>
              <a:endParaRPr lang="zh-CN" altLang="en-US" sz="2000">
                <a:solidFill>
                  <a:schemeClr val="tx1">
                    <a:lumMod val="75000"/>
                    <a:lumOff val="25000"/>
                  </a:schemeClr>
                </a:solidFill>
                <a:latin typeface="+mn-lt"/>
                <a:ea typeface="+mn-ea"/>
              </a:endParaRPr>
            </a:p>
          </p:txBody>
        </p:sp>
        <p:sp>
          <p:nvSpPr>
            <p:cNvPr id="25628" name="Text Box 116"/>
            <p:cNvSpPr txBox="1">
              <a:spLocks noChangeArrowheads="1"/>
            </p:cNvSpPr>
            <p:nvPr/>
          </p:nvSpPr>
          <p:spPr bwMode="auto">
            <a:xfrm>
              <a:off x="7251241" y="2344740"/>
              <a:ext cx="3138056" cy="891053"/>
            </a:xfrm>
            <a:prstGeom prst="rect">
              <a:avLst/>
            </a:prstGeom>
            <a:noFill/>
            <a:ln w="9525">
              <a:noFill/>
              <a:miter lim="800000"/>
              <a:headEnd/>
              <a:tailEnd/>
            </a:ln>
          </p:spPr>
          <p:txBody>
            <a:bodyPr wrap="none">
              <a:spAutoFit/>
            </a:bodyPr>
            <a:lstStyle/>
            <a:p>
              <a:r>
                <a:rPr kumimoji="1" lang="en-US" altLang="zh-CN" sz="2000">
                  <a:solidFill>
                    <a:schemeClr val="tx1">
                      <a:lumMod val="75000"/>
                      <a:lumOff val="25000"/>
                    </a:schemeClr>
                  </a:solidFill>
                  <a:latin typeface="+mn-lt"/>
                  <a:ea typeface="+mn-ea"/>
                </a:rPr>
                <a:t>  </a:t>
              </a:r>
              <a:r>
                <a:rPr kumimoji="1" lang="zh-CN" altLang="en-US" sz="2000">
                  <a:solidFill>
                    <a:schemeClr val="tx1">
                      <a:lumMod val="75000"/>
                      <a:lumOff val="25000"/>
                    </a:schemeClr>
                  </a:solidFill>
                  <a:latin typeface="+mn-lt"/>
                  <a:ea typeface="+mn-ea"/>
                </a:rPr>
                <a:t>包层</a:t>
              </a:r>
            </a:p>
            <a:p>
              <a:r>
                <a:rPr kumimoji="1" lang="zh-CN" altLang="en-US" sz="2000">
                  <a:solidFill>
                    <a:schemeClr val="tx1">
                      <a:lumMod val="75000"/>
                      <a:lumOff val="25000"/>
                    </a:schemeClr>
                  </a:solidFill>
                  <a:latin typeface="+mn-lt"/>
                  <a:ea typeface="+mn-ea"/>
                </a:rPr>
                <a:t>（低折射率的媒体）</a:t>
              </a:r>
            </a:p>
          </p:txBody>
        </p:sp>
        <p:sp>
          <p:nvSpPr>
            <p:cNvPr id="25629" name="Line 117"/>
            <p:cNvSpPr>
              <a:spLocks noChangeShapeType="1"/>
            </p:cNvSpPr>
            <p:nvPr/>
          </p:nvSpPr>
          <p:spPr bwMode="auto">
            <a:xfrm flipH="1">
              <a:off x="6939930" y="4797425"/>
              <a:ext cx="870402" cy="109538"/>
            </a:xfrm>
            <a:prstGeom prst="line">
              <a:avLst/>
            </a:prstGeom>
            <a:noFill/>
            <a:ln w="12700">
              <a:solidFill>
                <a:srgbClr val="333399"/>
              </a:solidFill>
              <a:round/>
              <a:headEnd/>
              <a:tailEnd/>
            </a:ln>
          </p:spPr>
          <p:txBody>
            <a:bodyPr wrap="none" anchor="ctr"/>
            <a:lstStyle/>
            <a:p>
              <a:endParaRPr lang="zh-CN" altLang="en-US" sz="2000">
                <a:solidFill>
                  <a:schemeClr val="tx1">
                    <a:lumMod val="75000"/>
                    <a:lumOff val="25000"/>
                  </a:schemeClr>
                </a:solidFill>
                <a:latin typeface="+mn-lt"/>
                <a:ea typeface="+mn-ea"/>
              </a:endParaRPr>
            </a:p>
          </p:txBody>
        </p:sp>
        <p:sp>
          <p:nvSpPr>
            <p:cNvPr id="25630" name="Text Box 118"/>
            <p:cNvSpPr txBox="1">
              <a:spLocks noChangeArrowheads="1"/>
            </p:cNvSpPr>
            <p:nvPr/>
          </p:nvSpPr>
          <p:spPr bwMode="auto">
            <a:xfrm>
              <a:off x="7636675" y="4503739"/>
              <a:ext cx="3138056" cy="891053"/>
            </a:xfrm>
            <a:prstGeom prst="rect">
              <a:avLst/>
            </a:prstGeom>
            <a:noFill/>
            <a:ln w="9525">
              <a:noFill/>
              <a:miter lim="800000"/>
              <a:headEnd/>
              <a:tailEnd/>
            </a:ln>
          </p:spPr>
          <p:txBody>
            <a:bodyPr wrap="none">
              <a:spAutoFit/>
            </a:bodyPr>
            <a:lstStyle/>
            <a:p>
              <a:r>
                <a:rPr kumimoji="1" lang="en-US" altLang="zh-CN" sz="2000">
                  <a:solidFill>
                    <a:schemeClr val="tx1">
                      <a:lumMod val="75000"/>
                      <a:lumOff val="25000"/>
                    </a:schemeClr>
                  </a:solidFill>
                  <a:latin typeface="+mn-lt"/>
                  <a:ea typeface="+mn-ea"/>
                </a:rPr>
                <a:t>  </a:t>
              </a:r>
              <a:r>
                <a:rPr kumimoji="1" lang="zh-CN" altLang="en-US" sz="2000">
                  <a:solidFill>
                    <a:schemeClr val="tx1">
                      <a:lumMod val="75000"/>
                      <a:lumOff val="25000"/>
                    </a:schemeClr>
                  </a:solidFill>
                  <a:latin typeface="+mn-lt"/>
                  <a:ea typeface="+mn-ea"/>
                </a:rPr>
                <a:t>包层</a:t>
              </a:r>
            </a:p>
            <a:p>
              <a:r>
                <a:rPr kumimoji="1" lang="zh-CN" altLang="en-US" sz="2000">
                  <a:solidFill>
                    <a:schemeClr val="tx1">
                      <a:lumMod val="75000"/>
                      <a:lumOff val="25000"/>
                    </a:schemeClr>
                  </a:solidFill>
                  <a:latin typeface="+mn-lt"/>
                  <a:ea typeface="+mn-ea"/>
                </a:rPr>
                <a:t>（低折射率的媒体）</a:t>
              </a:r>
            </a:p>
          </p:txBody>
        </p:sp>
        <p:sp>
          <p:nvSpPr>
            <p:cNvPr id="25631" name="Text Box 119"/>
            <p:cNvSpPr txBox="1">
              <a:spLocks noChangeArrowheads="1"/>
            </p:cNvSpPr>
            <p:nvPr/>
          </p:nvSpPr>
          <p:spPr bwMode="auto">
            <a:xfrm>
              <a:off x="7731977" y="3429001"/>
              <a:ext cx="2859353" cy="891053"/>
            </a:xfrm>
            <a:prstGeom prst="rect">
              <a:avLst/>
            </a:prstGeom>
            <a:noFill/>
            <a:ln w="9525">
              <a:noFill/>
              <a:miter lim="800000"/>
              <a:headEnd/>
              <a:tailEnd/>
            </a:ln>
          </p:spPr>
          <p:txBody>
            <a:bodyPr wrap="square">
              <a:spAutoFit/>
            </a:bodyPr>
            <a:lstStyle/>
            <a:p>
              <a:r>
                <a:rPr kumimoji="1" lang="en-US" altLang="zh-CN" sz="2000" dirty="0">
                  <a:solidFill>
                    <a:schemeClr val="tx1">
                      <a:lumMod val="75000"/>
                      <a:lumOff val="25000"/>
                    </a:schemeClr>
                  </a:solidFill>
                  <a:latin typeface="+mn-lt"/>
                  <a:ea typeface="+mn-ea"/>
                </a:rPr>
                <a:t>   </a:t>
              </a:r>
              <a:r>
                <a:rPr kumimoji="1" lang="zh-CN" altLang="en-US" sz="2000" dirty="0">
                  <a:solidFill>
                    <a:schemeClr val="tx1">
                      <a:lumMod val="75000"/>
                      <a:lumOff val="25000"/>
                    </a:schemeClr>
                  </a:solidFill>
                  <a:latin typeface="+mn-lt"/>
                  <a:ea typeface="+mn-ea"/>
                </a:rPr>
                <a:t>纤芯</a:t>
              </a:r>
            </a:p>
            <a:p>
              <a:r>
                <a:rPr kumimoji="1" lang="zh-CN" altLang="en-US" sz="2000" dirty="0">
                  <a:solidFill>
                    <a:schemeClr val="tx1">
                      <a:lumMod val="75000"/>
                      <a:lumOff val="25000"/>
                    </a:schemeClr>
                  </a:solidFill>
                  <a:latin typeface="+mn-lt"/>
                  <a:ea typeface="+mn-ea"/>
                </a:rPr>
                <a:t>（高折射率的媒体）            </a:t>
              </a:r>
            </a:p>
          </p:txBody>
        </p:sp>
        <p:sp>
          <p:nvSpPr>
            <p:cNvPr id="25632" name="AutoShape 120"/>
            <p:cNvSpPr>
              <a:spLocks noChangeArrowheads="1"/>
            </p:cNvSpPr>
            <p:nvPr/>
          </p:nvSpPr>
          <p:spPr bwMode="auto">
            <a:xfrm rot="5400000">
              <a:off x="335100" y="3270326"/>
              <a:ext cx="1885950" cy="1742925"/>
            </a:xfrm>
            <a:prstGeom prst="can">
              <a:avLst>
                <a:gd name="adj" fmla="val 29815"/>
              </a:avLst>
            </a:prstGeom>
            <a:gradFill rotWithShape="1">
              <a:gsLst>
                <a:gs pos="0">
                  <a:srgbClr val="00B050"/>
                </a:gs>
                <a:gs pos="50000">
                  <a:srgbClr val="92D050"/>
                </a:gs>
                <a:gs pos="100000">
                  <a:srgbClr val="00B050"/>
                </a:gs>
              </a:gsLst>
              <a:lin ang="0" scaled="1"/>
            </a:gradFill>
            <a:ln w="9525">
              <a:solidFill>
                <a:srgbClr val="333399"/>
              </a:solidFill>
              <a:round/>
              <a:headEnd/>
              <a:tailEnd/>
            </a:ln>
          </p:spPr>
          <p:txBody>
            <a:bodyPr wrap="none" anchor="ctr"/>
            <a:lstStyle/>
            <a:p>
              <a:endParaRPr lang="zh-CN" altLang="en-US" sz="2000">
                <a:solidFill>
                  <a:schemeClr val="tx1">
                    <a:lumMod val="75000"/>
                    <a:lumOff val="25000"/>
                  </a:schemeClr>
                </a:solidFill>
                <a:latin typeface="+mn-lt"/>
                <a:ea typeface="+mn-ea"/>
              </a:endParaRPr>
            </a:p>
          </p:txBody>
        </p:sp>
        <p:sp>
          <p:nvSpPr>
            <p:cNvPr id="25633" name="AutoShape 121"/>
            <p:cNvSpPr>
              <a:spLocks noChangeArrowheads="1"/>
            </p:cNvSpPr>
            <p:nvPr/>
          </p:nvSpPr>
          <p:spPr bwMode="auto">
            <a:xfrm rot="5400000">
              <a:off x="1806692" y="3732515"/>
              <a:ext cx="901700" cy="872521"/>
            </a:xfrm>
            <a:prstGeom prst="can">
              <a:avLst>
                <a:gd name="adj" fmla="val 27343"/>
              </a:avLst>
            </a:prstGeom>
            <a:solidFill>
              <a:srgbClr val="FFFFFF"/>
            </a:solidFill>
            <a:ln w="9525">
              <a:solidFill>
                <a:srgbClr val="333399"/>
              </a:solidFill>
              <a:round/>
              <a:headEnd/>
              <a:tailEnd/>
            </a:ln>
          </p:spPr>
          <p:txBody>
            <a:bodyPr wrap="none" anchor="ctr"/>
            <a:lstStyle/>
            <a:p>
              <a:endParaRPr lang="zh-CN" altLang="en-US" sz="2000">
                <a:solidFill>
                  <a:schemeClr val="tx1">
                    <a:lumMod val="75000"/>
                    <a:lumOff val="25000"/>
                  </a:schemeClr>
                </a:solidFill>
                <a:latin typeface="+mn-lt"/>
                <a:ea typeface="+mn-ea"/>
              </a:endParaRPr>
            </a:p>
          </p:txBody>
        </p:sp>
        <p:sp>
          <p:nvSpPr>
            <p:cNvPr id="25634" name="Text Box 122"/>
            <p:cNvSpPr txBox="1">
              <a:spLocks noChangeArrowheads="1"/>
            </p:cNvSpPr>
            <p:nvPr/>
          </p:nvSpPr>
          <p:spPr bwMode="auto">
            <a:xfrm>
              <a:off x="950879" y="2241550"/>
              <a:ext cx="878139" cy="503639"/>
            </a:xfrm>
            <a:prstGeom prst="rect">
              <a:avLst/>
            </a:prstGeom>
            <a:noFill/>
            <a:ln w="9525">
              <a:noFill/>
              <a:miter lim="800000"/>
              <a:headEnd/>
              <a:tailEnd/>
            </a:ln>
          </p:spPr>
          <p:txBody>
            <a:bodyPr wrap="none">
              <a:spAutoFit/>
            </a:bodyPr>
            <a:lstStyle/>
            <a:p>
              <a:r>
                <a:rPr kumimoji="1" lang="zh-CN" altLang="en-US" sz="2000">
                  <a:solidFill>
                    <a:schemeClr val="tx1">
                      <a:lumMod val="75000"/>
                      <a:lumOff val="25000"/>
                    </a:schemeClr>
                  </a:solidFill>
                  <a:latin typeface="+mn-lt"/>
                  <a:ea typeface="+mn-ea"/>
                </a:rPr>
                <a:t>包层</a:t>
              </a:r>
            </a:p>
          </p:txBody>
        </p:sp>
        <p:sp>
          <p:nvSpPr>
            <p:cNvPr id="25635" name="Line 123"/>
            <p:cNvSpPr>
              <a:spLocks noChangeShapeType="1"/>
            </p:cNvSpPr>
            <p:nvPr/>
          </p:nvSpPr>
          <p:spPr bwMode="auto">
            <a:xfrm flipH="1">
              <a:off x="1387140" y="2828925"/>
              <a:ext cx="4236" cy="655638"/>
            </a:xfrm>
            <a:prstGeom prst="line">
              <a:avLst/>
            </a:prstGeom>
            <a:noFill/>
            <a:ln w="12700">
              <a:solidFill>
                <a:srgbClr val="333399"/>
              </a:solidFill>
              <a:round/>
              <a:headEnd/>
              <a:tailEnd/>
            </a:ln>
          </p:spPr>
          <p:txBody>
            <a:bodyPr wrap="none" anchor="ctr"/>
            <a:lstStyle/>
            <a:p>
              <a:endParaRPr lang="zh-CN" altLang="en-US" sz="2000">
                <a:solidFill>
                  <a:schemeClr val="tx1">
                    <a:lumMod val="75000"/>
                    <a:lumOff val="25000"/>
                  </a:schemeClr>
                </a:solidFill>
                <a:latin typeface="+mn-lt"/>
                <a:ea typeface="+mn-ea"/>
              </a:endParaRPr>
            </a:p>
          </p:txBody>
        </p:sp>
        <p:sp>
          <p:nvSpPr>
            <p:cNvPr id="25636" name="Text Box 124"/>
            <p:cNvSpPr txBox="1">
              <a:spLocks noChangeArrowheads="1"/>
            </p:cNvSpPr>
            <p:nvPr/>
          </p:nvSpPr>
          <p:spPr bwMode="auto">
            <a:xfrm>
              <a:off x="2149535" y="2609852"/>
              <a:ext cx="929700" cy="503639"/>
            </a:xfrm>
            <a:prstGeom prst="rect">
              <a:avLst/>
            </a:prstGeom>
            <a:noFill/>
            <a:ln w="9525">
              <a:noFill/>
              <a:miter lim="800000"/>
              <a:headEnd/>
              <a:tailEnd/>
            </a:ln>
          </p:spPr>
          <p:txBody>
            <a:bodyPr>
              <a:spAutoFit/>
            </a:bodyPr>
            <a:lstStyle/>
            <a:p>
              <a:r>
                <a:rPr kumimoji="1" lang="zh-CN" altLang="en-US" sz="2000">
                  <a:solidFill>
                    <a:schemeClr val="tx1">
                      <a:lumMod val="75000"/>
                      <a:lumOff val="25000"/>
                    </a:schemeClr>
                  </a:solidFill>
                  <a:latin typeface="+mn-lt"/>
                  <a:ea typeface="+mn-ea"/>
                </a:rPr>
                <a:t>纤芯</a:t>
              </a:r>
            </a:p>
          </p:txBody>
        </p:sp>
        <p:sp>
          <p:nvSpPr>
            <p:cNvPr id="25637" name="Line 125"/>
            <p:cNvSpPr>
              <a:spLocks noChangeShapeType="1"/>
            </p:cNvSpPr>
            <p:nvPr/>
          </p:nvSpPr>
          <p:spPr bwMode="auto">
            <a:xfrm flipH="1">
              <a:off x="2143183" y="3048001"/>
              <a:ext cx="332490" cy="874713"/>
            </a:xfrm>
            <a:prstGeom prst="line">
              <a:avLst/>
            </a:prstGeom>
            <a:noFill/>
            <a:ln w="12700">
              <a:solidFill>
                <a:srgbClr val="333399"/>
              </a:solidFill>
              <a:round/>
              <a:headEnd/>
              <a:tailEnd/>
            </a:ln>
          </p:spPr>
          <p:txBody>
            <a:bodyPr wrap="none" anchor="ctr"/>
            <a:lstStyle/>
            <a:p>
              <a:endParaRPr lang="zh-CN" altLang="en-US" sz="2000">
                <a:solidFill>
                  <a:schemeClr val="tx1">
                    <a:lumMod val="75000"/>
                    <a:lumOff val="25000"/>
                  </a:schemeClr>
                </a:solidFill>
                <a:latin typeface="+mn-lt"/>
                <a:ea typeface="+mn-ea"/>
              </a:endParaRPr>
            </a:p>
          </p:txBody>
        </p:sp>
      </p:grpSp>
      <p:sp>
        <p:nvSpPr>
          <p:cNvPr id="50" name="矩形 49"/>
          <p:cNvSpPr/>
          <p:nvPr/>
        </p:nvSpPr>
        <p:spPr>
          <a:xfrm>
            <a:off x="0" y="4005065"/>
            <a:ext cx="12192000" cy="2852936"/>
          </a:xfrm>
          <a:prstGeom prst="rect">
            <a:avLst/>
          </a:prstGeom>
          <a:solidFill>
            <a:schemeClr val="bg1">
              <a:lumMod val="95000"/>
              <a:alpha val="80000"/>
            </a:schemeClr>
          </a:solidFill>
          <a:ln w="127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Arial"/>
              <a:ea typeface="微软雅黑"/>
              <a:cs typeface="+mn-cs"/>
            </a:endParaRPr>
          </a:p>
        </p:txBody>
      </p:sp>
      <p:sp>
        <p:nvSpPr>
          <p:cNvPr id="51" name="矩形 50"/>
          <p:cNvSpPr/>
          <p:nvPr/>
        </p:nvSpPr>
        <p:spPr>
          <a:xfrm>
            <a:off x="0" y="3959026"/>
            <a:ext cx="12192000" cy="46038"/>
          </a:xfrm>
          <a:prstGeom prst="rect">
            <a:avLst/>
          </a:prstGeom>
          <a:solidFill>
            <a:srgbClr val="FFC00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52" name="Rectangle 3"/>
          <p:cNvSpPr>
            <a:spLocks noChangeArrowheads="1"/>
          </p:cNvSpPr>
          <p:nvPr/>
        </p:nvSpPr>
        <p:spPr bwMode="auto">
          <a:xfrm>
            <a:off x="3894544" y="5678389"/>
            <a:ext cx="6524846" cy="244475"/>
          </a:xfrm>
          <a:prstGeom prst="rect">
            <a:avLst/>
          </a:prstGeom>
          <a:solidFill>
            <a:srgbClr val="92D050"/>
          </a:solidFill>
          <a:ln w="12700">
            <a:noFill/>
            <a:miter lim="800000"/>
            <a:headEnd/>
            <a:tailEnd/>
          </a:ln>
        </p:spPr>
        <p:txBody>
          <a:bodyPr wrap="none" anchor="ctr"/>
          <a:lstStyle/>
          <a:p>
            <a:endParaRPr lang="zh-CN" altLang="en-US">
              <a:solidFill>
                <a:schemeClr val="tx1">
                  <a:lumMod val="75000"/>
                  <a:lumOff val="25000"/>
                </a:schemeClr>
              </a:solidFill>
              <a:latin typeface="+mn-lt"/>
              <a:ea typeface="+mn-ea"/>
            </a:endParaRPr>
          </a:p>
        </p:txBody>
      </p:sp>
      <p:sp>
        <p:nvSpPr>
          <p:cNvPr id="53" name="Rectangle 4"/>
          <p:cNvSpPr>
            <a:spLocks noChangeArrowheads="1"/>
          </p:cNvSpPr>
          <p:nvPr/>
        </p:nvSpPr>
        <p:spPr bwMode="auto">
          <a:xfrm>
            <a:off x="3894544" y="5922863"/>
            <a:ext cx="6524846" cy="344487"/>
          </a:xfrm>
          <a:prstGeom prst="rect">
            <a:avLst/>
          </a:prstGeom>
          <a:solidFill>
            <a:srgbClr val="FFFFFF"/>
          </a:solidFill>
          <a:ln w="12700">
            <a:noFill/>
            <a:miter lim="800000"/>
            <a:headEnd/>
            <a:tailEnd/>
          </a:ln>
        </p:spPr>
        <p:txBody>
          <a:bodyPr wrap="none" anchor="ctr"/>
          <a:lstStyle/>
          <a:p>
            <a:endParaRPr lang="zh-CN" altLang="en-US">
              <a:solidFill>
                <a:schemeClr val="tx1">
                  <a:lumMod val="75000"/>
                  <a:lumOff val="25000"/>
                </a:schemeClr>
              </a:solidFill>
              <a:latin typeface="+mn-lt"/>
              <a:ea typeface="+mn-ea"/>
            </a:endParaRPr>
          </a:p>
        </p:txBody>
      </p:sp>
      <p:sp>
        <p:nvSpPr>
          <p:cNvPr id="54" name="Rectangle 5"/>
          <p:cNvSpPr>
            <a:spLocks noChangeArrowheads="1"/>
          </p:cNvSpPr>
          <p:nvPr/>
        </p:nvSpPr>
        <p:spPr bwMode="auto">
          <a:xfrm>
            <a:off x="3894544" y="6267351"/>
            <a:ext cx="6524846" cy="246063"/>
          </a:xfrm>
          <a:prstGeom prst="rect">
            <a:avLst/>
          </a:prstGeom>
          <a:solidFill>
            <a:srgbClr val="92D050"/>
          </a:solidFill>
          <a:ln w="12700">
            <a:noFill/>
            <a:miter lim="800000"/>
            <a:headEnd/>
            <a:tailEnd/>
          </a:ln>
        </p:spPr>
        <p:txBody>
          <a:bodyPr wrap="none" anchor="ctr"/>
          <a:lstStyle/>
          <a:p>
            <a:endParaRPr lang="zh-CN" altLang="en-US">
              <a:solidFill>
                <a:schemeClr val="tx1">
                  <a:lumMod val="75000"/>
                  <a:lumOff val="25000"/>
                </a:schemeClr>
              </a:solidFill>
              <a:latin typeface="+mn-lt"/>
              <a:ea typeface="+mn-ea"/>
            </a:endParaRPr>
          </a:p>
        </p:txBody>
      </p:sp>
      <p:sp>
        <p:nvSpPr>
          <p:cNvPr id="55" name="AutoShape 6"/>
          <p:cNvSpPr>
            <a:spLocks noChangeArrowheads="1"/>
          </p:cNvSpPr>
          <p:nvPr/>
        </p:nvSpPr>
        <p:spPr bwMode="auto">
          <a:xfrm rot="5400000">
            <a:off x="2316493" y="5515633"/>
            <a:ext cx="835025" cy="1160537"/>
          </a:xfrm>
          <a:prstGeom prst="can">
            <a:avLst>
              <a:gd name="adj" fmla="val 26046"/>
            </a:avLst>
          </a:prstGeom>
          <a:gradFill rotWithShape="1">
            <a:gsLst>
              <a:gs pos="0">
                <a:srgbClr val="00B050"/>
              </a:gs>
              <a:gs pos="50000">
                <a:srgbClr val="92D050"/>
              </a:gs>
              <a:gs pos="100000">
                <a:srgbClr val="00B050"/>
              </a:gs>
            </a:gsLst>
            <a:lin ang="0" scaled="1"/>
          </a:gradFill>
          <a:ln w="9525">
            <a:solidFill>
              <a:schemeClr val="tx1"/>
            </a:solidFill>
            <a:round/>
            <a:headEnd/>
            <a:tailEnd/>
          </a:ln>
        </p:spPr>
        <p:txBody>
          <a:bodyPr wrap="none" anchor="ctr"/>
          <a:lstStyle/>
          <a:p>
            <a:endParaRPr lang="zh-CN" altLang="en-US">
              <a:solidFill>
                <a:schemeClr val="tx1">
                  <a:lumMod val="75000"/>
                  <a:lumOff val="25000"/>
                </a:schemeClr>
              </a:solidFill>
              <a:latin typeface="+mn-lt"/>
              <a:ea typeface="+mn-ea"/>
            </a:endParaRPr>
          </a:p>
        </p:txBody>
      </p:sp>
      <p:sp>
        <p:nvSpPr>
          <p:cNvPr id="56" name="AutoShape 7"/>
          <p:cNvSpPr>
            <a:spLocks noChangeArrowheads="1"/>
          </p:cNvSpPr>
          <p:nvPr/>
        </p:nvSpPr>
        <p:spPr bwMode="auto">
          <a:xfrm rot="5400000">
            <a:off x="3214035" y="5804972"/>
            <a:ext cx="344487" cy="580269"/>
          </a:xfrm>
          <a:prstGeom prst="can">
            <a:avLst>
              <a:gd name="adj" fmla="val 20711"/>
            </a:avLst>
          </a:prstGeom>
          <a:solidFill>
            <a:schemeClr val="bg1"/>
          </a:solidFill>
          <a:ln w="9525">
            <a:solidFill>
              <a:schemeClr val="tx1"/>
            </a:solidFill>
            <a:round/>
            <a:headEnd/>
            <a:tailEnd/>
          </a:ln>
        </p:spPr>
        <p:txBody>
          <a:bodyPr wrap="none" anchor="ctr"/>
          <a:lstStyle/>
          <a:p>
            <a:endParaRPr lang="zh-CN" altLang="en-US">
              <a:solidFill>
                <a:schemeClr val="tx1">
                  <a:lumMod val="75000"/>
                  <a:lumOff val="25000"/>
                </a:schemeClr>
              </a:solidFill>
              <a:latin typeface="+mn-lt"/>
              <a:ea typeface="+mn-ea"/>
            </a:endParaRPr>
          </a:p>
        </p:txBody>
      </p:sp>
      <p:grpSp>
        <p:nvGrpSpPr>
          <p:cNvPr id="57" name="Group 8"/>
          <p:cNvGrpSpPr>
            <a:grpSpLocks/>
          </p:cNvGrpSpPr>
          <p:nvPr/>
        </p:nvGrpSpPr>
        <p:grpSpPr bwMode="auto">
          <a:xfrm>
            <a:off x="3894544" y="5678389"/>
            <a:ext cx="6524846" cy="835025"/>
            <a:chOff x="912" y="912"/>
            <a:chExt cx="4608" cy="816"/>
          </a:xfrm>
        </p:grpSpPr>
        <p:sp>
          <p:nvSpPr>
            <p:cNvPr id="58" name="Line 9"/>
            <p:cNvSpPr>
              <a:spLocks noChangeShapeType="1"/>
            </p:cNvSpPr>
            <p:nvPr/>
          </p:nvSpPr>
          <p:spPr bwMode="auto">
            <a:xfrm>
              <a:off x="912" y="912"/>
              <a:ext cx="4608" cy="0"/>
            </a:xfrm>
            <a:prstGeom prst="line">
              <a:avLst/>
            </a:prstGeom>
            <a:noFill/>
            <a:ln w="9525">
              <a:solidFill>
                <a:schemeClr val="tx1"/>
              </a:solidFill>
              <a:round/>
              <a:headEnd/>
              <a:tailEnd/>
            </a:ln>
          </p:spPr>
          <p:txBody>
            <a:bodyPr wrap="none"/>
            <a:lstStyle/>
            <a:p>
              <a:endParaRPr lang="zh-CN" altLang="en-US">
                <a:solidFill>
                  <a:schemeClr val="tx1">
                    <a:lumMod val="75000"/>
                    <a:lumOff val="25000"/>
                  </a:schemeClr>
                </a:solidFill>
                <a:latin typeface="+mn-lt"/>
                <a:ea typeface="+mn-ea"/>
              </a:endParaRPr>
            </a:p>
          </p:txBody>
        </p:sp>
        <p:sp>
          <p:nvSpPr>
            <p:cNvPr id="59" name="Line 10"/>
            <p:cNvSpPr>
              <a:spLocks noChangeShapeType="1"/>
            </p:cNvSpPr>
            <p:nvPr/>
          </p:nvSpPr>
          <p:spPr bwMode="auto">
            <a:xfrm>
              <a:off x="912" y="1152"/>
              <a:ext cx="4608" cy="0"/>
            </a:xfrm>
            <a:prstGeom prst="line">
              <a:avLst/>
            </a:prstGeom>
            <a:noFill/>
            <a:ln w="9525">
              <a:solidFill>
                <a:schemeClr val="tx1"/>
              </a:solidFill>
              <a:round/>
              <a:headEnd/>
              <a:tailEnd/>
            </a:ln>
          </p:spPr>
          <p:txBody>
            <a:bodyPr wrap="none"/>
            <a:lstStyle/>
            <a:p>
              <a:endParaRPr lang="zh-CN" altLang="en-US">
                <a:solidFill>
                  <a:schemeClr val="tx1">
                    <a:lumMod val="75000"/>
                    <a:lumOff val="25000"/>
                  </a:schemeClr>
                </a:solidFill>
                <a:latin typeface="+mn-lt"/>
                <a:ea typeface="+mn-ea"/>
              </a:endParaRPr>
            </a:p>
          </p:txBody>
        </p:sp>
        <p:sp>
          <p:nvSpPr>
            <p:cNvPr id="60" name="Line 11"/>
            <p:cNvSpPr>
              <a:spLocks noChangeShapeType="1"/>
            </p:cNvSpPr>
            <p:nvPr/>
          </p:nvSpPr>
          <p:spPr bwMode="auto">
            <a:xfrm>
              <a:off x="912" y="1488"/>
              <a:ext cx="4608" cy="0"/>
            </a:xfrm>
            <a:prstGeom prst="line">
              <a:avLst/>
            </a:prstGeom>
            <a:noFill/>
            <a:ln w="9525">
              <a:solidFill>
                <a:schemeClr val="tx1"/>
              </a:solidFill>
              <a:round/>
              <a:headEnd/>
              <a:tailEnd/>
            </a:ln>
          </p:spPr>
          <p:txBody>
            <a:bodyPr wrap="none"/>
            <a:lstStyle/>
            <a:p>
              <a:endParaRPr lang="zh-CN" altLang="en-US">
                <a:solidFill>
                  <a:schemeClr val="tx1">
                    <a:lumMod val="75000"/>
                    <a:lumOff val="25000"/>
                  </a:schemeClr>
                </a:solidFill>
                <a:latin typeface="+mn-lt"/>
                <a:ea typeface="+mn-ea"/>
              </a:endParaRPr>
            </a:p>
          </p:txBody>
        </p:sp>
        <p:sp>
          <p:nvSpPr>
            <p:cNvPr id="61" name="Line 12"/>
            <p:cNvSpPr>
              <a:spLocks noChangeShapeType="1"/>
            </p:cNvSpPr>
            <p:nvPr/>
          </p:nvSpPr>
          <p:spPr bwMode="auto">
            <a:xfrm>
              <a:off x="912" y="1728"/>
              <a:ext cx="4608" cy="0"/>
            </a:xfrm>
            <a:prstGeom prst="line">
              <a:avLst/>
            </a:prstGeom>
            <a:noFill/>
            <a:ln w="9525">
              <a:solidFill>
                <a:schemeClr val="tx1"/>
              </a:solidFill>
              <a:round/>
              <a:headEnd/>
              <a:tailEnd/>
            </a:ln>
          </p:spPr>
          <p:txBody>
            <a:bodyPr wrap="none"/>
            <a:lstStyle/>
            <a:p>
              <a:endParaRPr lang="zh-CN" altLang="en-US">
                <a:solidFill>
                  <a:schemeClr val="tx1">
                    <a:lumMod val="75000"/>
                    <a:lumOff val="25000"/>
                  </a:schemeClr>
                </a:solidFill>
                <a:latin typeface="+mn-lt"/>
                <a:ea typeface="+mn-ea"/>
              </a:endParaRPr>
            </a:p>
          </p:txBody>
        </p:sp>
      </p:grpSp>
      <p:sp>
        <p:nvSpPr>
          <p:cNvPr id="62" name="Line 13"/>
          <p:cNvSpPr>
            <a:spLocks noChangeShapeType="1"/>
          </p:cNvSpPr>
          <p:nvPr/>
        </p:nvSpPr>
        <p:spPr bwMode="auto">
          <a:xfrm>
            <a:off x="3763243" y="6092726"/>
            <a:ext cx="6906044" cy="3175"/>
          </a:xfrm>
          <a:prstGeom prst="line">
            <a:avLst/>
          </a:prstGeom>
          <a:noFill/>
          <a:ln w="19050">
            <a:solidFill>
              <a:srgbClr val="333399"/>
            </a:solidFill>
            <a:prstDash val="lgDashDot"/>
            <a:round/>
            <a:headEnd/>
            <a:tailEnd/>
          </a:ln>
        </p:spPr>
        <p:txBody>
          <a:bodyPr wrap="none"/>
          <a:lstStyle/>
          <a:p>
            <a:endParaRPr lang="zh-CN" altLang="en-US">
              <a:solidFill>
                <a:schemeClr val="tx1">
                  <a:lumMod val="75000"/>
                  <a:lumOff val="25000"/>
                </a:schemeClr>
              </a:solidFill>
              <a:latin typeface="+mn-lt"/>
              <a:ea typeface="+mn-ea"/>
            </a:endParaRPr>
          </a:p>
        </p:txBody>
      </p:sp>
      <p:sp>
        <p:nvSpPr>
          <p:cNvPr id="63" name="Text Box 14"/>
          <p:cNvSpPr txBox="1">
            <a:spLocks noChangeArrowheads="1"/>
          </p:cNvSpPr>
          <p:nvPr/>
        </p:nvSpPr>
        <p:spPr bwMode="auto">
          <a:xfrm>
            <a:off x="3179125" y="4497289"/>
            <a:ext cx="1210588" cy="707886"/>
          </a:xfrm>
          <a:prstGeom prst="rect">
            <a:avLst/>
          </a:prstGeom>
          <a:noFill/>
          <a:ln w="9525">
            <a:noFill/>
            <a:miter lim="800000"/>
            <a:headEnd/>
            <a:tailEnd/>
          </a:ln>
        </p:spPr>
        <p:txBody>
          <a:bodyPr wrap="none">
            <a:spAutoFit/>
          </a:bodyPr>
          <a:lstStyle/>
          <a:p>
            <a:pPr algn="ctr"/>
            <a:r>
              <a:rPr kumimoji="1" lang="zh-CN" altLang="en-US" sz="2000">
                <a:solidFill>
                  <a:schemeClr val="tx1">
                    <a:lumMod val="75000"/>
                    <a:lumOff val="25000"/>
                  </a:schemeClr>
                </a:solidFill>
                <a:latin typeface="+mn-lt"/>
                <a:ea typeface="+mn-ea"/>
              </a:rPr>
              <a:t>高折射率</a:t>
            </a:r>
          </a:p>
          <a:p>
            <a:pPr algn="ctr"/>
            <a:r>
              <a:rPr kumimoji="1" lang="en-US" altLang="zh-CN" sz="2000">
                <a:solidFill>
                  <a:schemeClr val="tx1">
                    <a:lumMod val="75000"/>
                    <a:lumOff val="25000"/>
                  </a:schemeClr>
                </a:solidFill>
                <a:latin typeface="+mn-lt"/>
                <a:ea typeface="+mn-ea"/>
              </a:rPr>
              <a:t>(</a:t>
            </a:r>
            <a:r>
              <a:rPr kumimoji="1" lang="zh-CN" altLang="en-US" sz="2000">
                <a:solidFill>
                  <a:schemeClr val="tx1">
                    <a:lumMod val="75000"/>
                    <a:lumOff val="25000"/>
                  </a:schemeClr>
                </a:solidFill>
                <a:latin typeface="+mn-lt"/>
                <a:ea typeface="+mn-ea"/>
              </a:rPr>
              <a:t>纤芯</a:t>
            </a:r>
            <a:r>
              <a:rPr kumimoji="1" lang="en-US" altLang="zh-CN" sz="2000">
                <a:solidFill>
                  <a:schemeClr val="tx1">
                    <a:lumMod val="75000"/>
                    <a:lumOff val="25000"/>
                  </a:schemeClr>
                </a:solidFill>
                <a:latin typeface="+mn-lt"/>
                <a:ea typeface="+mn-ea"/>
              </a:rPr>
              <a:t>)</a:t>
            </a:r>
          </a:p>
        </p:txBody>
      </p:sp>
      <p:sp>
        <p:nvSpPr>
          <p:cNvPr id="64" name="Text Box 15"/>
          <p:cNvSpPr txBox="1">
            <a:spLocks noChangeArrowheads="1"/>
          </p:cNvSpPr>
          <p:nvPr/>
        </p:nvSpPr>
        <p:spPr bwMode="auto">
          <a:xfrm>
            <a:off x="1451025" y="4497289"/>
            <a:ext cx="1210588" cy="707886"/>
          </a:xfrm>
          <a:prstGeom prst="rect">
            <a:avLst/>
          </a:prstGeom>
          <a:noFill/>
          <a:ln w="9525">
            <a:noFill/>
            <a:miter lim="800000"/>
            <a:headEnd/>
            <a:tailEnd/>
          </a:ln>
        </p:spPr>
        <p:txBody>
          <a:bodyPr wrap="none">
            <a:spAutoFit/>
          </a:bodyPr>
          <a:lstStyle/>
          <a:p>
            <a:pPr algn="ctr"/>
            <a:r>
              <a:rPr kumimoji="1" lang="zh-CN" altLang="en-US" sz="2000">
                <a:solidFill>
                  <a:schemeClr val="tx1">
                    <a:lumMod val="75000"/>
                    <a:lumOff val="25000"/>
                  </a:schemeClr>
                </a:solidFill>
                <a:latin typeface="+mn-lt"/>
                <a:ea typeface="+mn-ea"/>
              </a:rPr>
              <a:t>低折射率</a:t>
            </a:r>
          </a:p>
          <a:p>
            <a:pPr algn="ctr"/>
            <a:r>
              <a:rPr kumimoji="1" lang="en-US" altLang="zh-CN" sz="2000">
                <a:solidFill>
                  <a:schemeClr val="tx1">
                    <a:lumMod val="75000"/>
                    <a:lumOff val="25000"/>
                  </a:schemeClr>
                </a:solidFill>
                <a:latin typeface="+mn-lt"/>
                <a:ea typeface="+mn-ea"/>
              </a:rPr>
              <a:t>(</a:t>
            </a:r>
            <a:r>
              <a:rPr kumimoji="1" lang="zh-CN" altLang="en-US" sz="2000">
                <a:solidFill>
                  <a:schemeClr val="tx1">
                    <a:lumMod val="75000"/>
                    <a:lumOff val="25000"/>
                  </a:schemeClr>
                </a:solidFill>
                <a:latin typeface="+mn-lt"/>
                <a:ea typeface="+mn-ea"/>
              </a:rPr>
              <a:t>包层</a:t>
            </a:r>
            <a:r>
              <a:rPr kumimoji="1" lang="en-US" altLang="zh-CN" sz="2000">
                <a:solidFill>
                  <a:schemeClr val="tx1">
                    <a:lumMod val="75000"/>
                    <a:lumOff val="25000"/>
                  </a:schemeClr>
                </a:solidFill>
                <a:latin typeface="+mn-lt"/>
                <a:ea typeface="+mn-ea"/>
              </a:rPr>
              <a:t>)</a:t>
            </a:r>
          </a:p>
        </p:txBody>
      </p:sp>
      <p:sp>
        <p:nvSpPr>
          <p:cNvPr id="65" name="Line 16"/>
          <p:cNvSpPr>
            <a:spLocks noChangeShapeType="1"/>
          </p:cNvSpPr>
          <p:nvPr/>
        </p:nvSpPr>
        <p:spPr bwMode="auto">
          <a:xfrm flipH="1">
            <a:off x="3458283" y="5216425"/>
            <a:ext cx="294369" cy="706438"/>
          </a:xfrm>
          <a:prstGeom prst="line">
            <a:avLst/>
          </a:prstGeom>
          <a:noFill/>
          <a:ln w="19050">
            <a:solidFill>
              <a:srgbClr val="333399"/>
            </a:solidFill>
            <a:round/>
            <a:headEnd/>
            <a:tailEnd/>
          </a:ln>
        </p:spPr>
        <p:txBody>
          <a:bodyPr wrap="none"/>
          <a:lstStyle/>
          <a:p>
            <a:endParaRPr lang="zh-CN" altLang="en-US">
              <a:solidFill>
                <a:schemeClr val="tx1">
                  <a:lumMod val="75000"/>
                  <a:lumOff val="25000"/>
                </a:schemeClr>
              </a:solidFill>
              <a:latin typeface="+mn-lt"/>
              <a:ea typeface="+mn-ea"/>
            </a:endParaRPr>
          </a:p>
        </p:txBody>
      </p:sp>
      <p:sp>
        <p:nvSpPr>
          <p:cNvPr id="66" name="Line 17"/>
          <p:cNvSpPr>
            <a:spLocks noChangeShapeType="1"/>
          </p:cNvSpPr>
          <p:nvPr/>
        </p:nvSpPr>
        <p:spPr bwMode="auto">
          <a:xfrm>
            <a:off x="2215152" y="5144988"/>
            <a:ext cx="518854" cy="533400"/>
          </a:xfrm>
          <a:prstGeom prst="line">
            <a:avLst/>
          </a:prstGeom>
          <a:noFill/>
          <a:ln w="19050">
            <a:solidFill>
              <a:srgbClr val="333399"/>
            </a:solidFill>
            <a:round/>
            <a:headEnd/>
            <a:tailEnd/>
          </a:ln>
        </p:spPr>
        <p:txBody>
          <a:bodyPr wrap="none"/>
          <a:lstStyle/>
          <a:p>
            <a:endParaRPr lang="zh-CN" altLang="en-US">
              <a:solidFill>
                <a:schemeClr val="tx1">
                  <a:lumMod val="75000"/>
                  <a:lumOff val="25000"/>
                </a:schemeClr>
              </a:solidFill>
              <a:latin typeface="+mn-lt"/>
              <a:ea typeface="+mn-ea"/>
            </a:endParaRPr>
          </a:p>
        </p:txBody>
      </p:sp>
      <p:sp>
        <p:nvSpPr>
          <p:cNvPr id="67" name="Text Box 18"/>
          <p:cNvSpPr txBox="1">
            <a:spLocks noChangeArrowheads="1"/>
          </p:cNvSpPr>
          <p:nvPr/>
        </p:nvSpPr>
        <p:spPr bwMode="auto">
          <a:xfrm>
            <a:off x="4040669" y="5241826"/>
            <a:ext cx="4801314" cy="400110"/>
          </a:xfrm>
          <a:prstGeom prst="rect">
            <a:avLst/>
          </a:prstGeom>
          <a:noFill/>
          <a:ln w="9525">
            <a:noFill/>
            <a:miter lim="800000"/>
            <a:headEnd/>
            <a:tailEnd/>
          </a:ln>
        </p:spPr>
        <p:txBody>
          <a:bodyPr wrap="none">
            <a:spAutoFit/>
          </a:bodyPr>
          <a:lstStyle/>
          <a:p>
            <a:r>
              <a:rPr kumimoji="1" lang="zh-CN" altLang="en-US" sz="2000">
                <a:solidFill>
                  <a:schemeClr val="tx1">
                    <a:lumMod val="75000"/>
                    <a:lumOff val="25000"/>
                  </a:schemeClr>
                </a:solidFill>
                <a:latin typeface="+mn-lt"/>
                <a:ea typeface="+mn-ea"/>
              </a:rPr>
              <a:t>光线在纤芯中传输的方式是不断地全反射</a:t>
            </a:r>
          </a:p>
        </p:txBody>
      </p:sp>
      <p:sp>
        <p:nvSpPr>
          <p:cNvPr id="68" name="Freeform 19"/>
          <p:cNvSpPr>
            <a:spLocks/>
          </p:cNvSpPr>
          <p:nvPr/>
        </p:nvSpPr>
        <p:spPr bwMode="auto">
          <a:xfrm>
            <a:off x="3930545" y="5922863"/>
            <a:ext cx="6497316" cy="344487"/>
          </a:xfrm>
          <a:custGeom>
            <a:avLst/>
            <a:gdLst>
              <a:gd name="T0" fmla="*/ 0 w 4302"/>
              <a:gd name="T1" fmla="*/ 108 h 336"/>
              <a:gd name="T2" fmla="*/ 384 w 4302"/>
              <a:gd name="T3" fmla="*/ 0 h 336"/>
              <a:gd name="T4" fmla="*/ 1560 w 4302"/>
              <a:gd name="T5" fmla="*/ 336 h 336"/>
              <a:gd name="T6" fmla="*/ 2742 w 4302"/>
              <a:gd name="T7" fmla="*/ 0 h 336"/>
              <a:gd name="T8" fmla="*/ 3918 w 4302"/>
              <a:gd name="T9" fmla="*/ 330 h 336"/>
              <a:gd name="T10" fmla="*/ 4302 w 4302"/>
              <a:gd name="T11" fmla="*/ 204 h 336"/>
              <a:gd name="T12" fmla="*/ 0 60000 65536"/>
              <a:gd name="T13" fmla="*/ 0 60000 65536"/>
              <a:gd name="T14" fmla="*/ 0 60000 65536"/>
              <a:gd name="T15" fmla="*/ 0 60000 65536"/>
              <a:gd name="T16" fmla="*/ 0 60000 65536"/>
              <a:gd name="T17" fmla="*/ 0 60000 65536"/>
              <a:gd name="T18" fmla="*/ 0 w 4302"/>
              <a:gd name="T19" fmla="*/ 0 h 336"/>
              <a:gd name="T20" fmla="*/ 4302 w 4302"/>
              <a:gd name="T21" fmla="*/ 336 h 336"/>
            </a:gdLst>
            <a:ahLst/>
            <a:cxnLst>
              <a:cxn ang="T12">
                <a:pos x="T0" y="T1"/>
              </a:cxn>
              <a:cxn ang="T13">
                <a:pos x="T2" y="T3"/>
              </a:cxn>
              <a:cxn ang="T14">
                <a:pos x="T4" y="T5"/>
              </a:cxn>
              <a:cxn ang="T15">
                <a:pos x="T6" y="T7"/>
              </a:cxn>
              <a:cxn ang="T16">
                <a:pos x="T8" y="T9"/>
              </a:cxn>
              <a:cxn ang="T17">
                <a:pos x="T10" y="T11"/>
              </a:cxn>
            </a:cxnLst>
            <a:rect l="T18" t="T19" r="T20" b="T21"/>
            <a:pathLst>
              <a:path w="4302" h="336">
                <a:moveTo>
                  <a:pt x="0" y="108"/>
                </a:moveTo>
                <a:lnTo>
                  <a:pt x="384" y="0"/>
                </a:lnTo>
                <a:lnTo>
                  <a:pt x="1560" y="336"/>
                </a:lnTo>
                <a:lnTo>
                  <a:pt x="2742" y="0"/>
                </a:lnTo>
                <a:lnTo>
                  <a:pt x="3918" y="330"/>
                </a:lnTo>
                <a:lnTo>
                  <a:pt x="4302" y="204"/>
                </a:lnTo>
              </a:path>
            </a:pathLst>
          </a:custGeom>
          <a:noFill/>
          <a:ln w="57150">
            <a:solidFill>
              <a:schemeClr val="hlink"/>
            </a:solidFill>
            <a:round/>
            <a:headEnd/>
            <a:tailEnd type="triangle" w="sm" len="med"/>
          </a:ln>
        </p:spPr>
        <p:txBody>
          <a:bodyPr/>
          <a:lstStyle/>
          <a:p>
            <a:endParaRPr lang="zh-CN" altLang="en-US">
              <a:solidFill>
                <a:schemeClr val="tx1">
                  <a:lumMod val="75000"/>
                  <a:lumOff val="25000"/>
                </a:schemeClr>
              </a:solidFill>
              <a:latin typeface="+mn-lt"/>
              <a:ea typeface="+mn-ea"/>
            </a:endParaRPr>
          </a:p>
        </p:txBody>
      </p:sp>
      <p:sp>
        <p:nvSpPr>
          <p:cNvPr id="6" name="矩形 5"/>
          <p:cNvSpPr/>
          <p:nvPr/>
        </p:nvSpPr>
        <p:spPr>
          <a:xfrm>
            <a:off x="164594" y="3774231"/>
            <a:ext cx="1980029" cy="400110"/>
          </a:xfrm>
          <a:prstGeom prst="rect">
            <a:avLst/>
          </a:prstGeom>
          <a:solidFill>
            <a:srgbClr val="92D050"/>
          </a:solidFill>
        </p:spPr>
        <p:txBody>
          <a:bodyPr wrap="none">
            <a:spAutoFit/>
          </a:bodyPr>
          <a:lstStyle/>
          <a:p>
            <a:r>
              <a:rPr lang="zh-CN" altLang="en-US" sz="2000" dirty="0">
                <a:latin typeface="+mn-ea"/>
                <a:ea typeface="+mn-ea"/>
              </a:rPr>
              <a:t>光纤的工作原理</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8"/>
                                        </p:tgtEl>
                                        <p:attrNameLst>
                                          <p:attrName>style.visibility</p:attrName>
                                        </p:attrNameLst>
                                      </p:cBhvr>
                                      <p:to>
                                        <p:strVal val="visible"/>
                                      </p:to>
                                    </p:set>
                                    <p:animEffect transition="in" filter="wipe(left)">
                                      <p:cBhvr>
                                        <p:cTn id="7" dur="2000"/>
                                        <p:tgtEl>
                                          <p:spTgt spid="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2" name="Rectangle 29"/>
          <p:cNvSpPr>
            <a:spLocks noGrp="1" noChangeArrowheads="1"/>
          </p:cNvSpPr>
          <p:nvPr>
            <p:ph type="title"/>
          </p:nvPr>
        </p:nvSpPr>
        <p:spPr/>
        <p:txBody>
          <a:bodyPr/>
          <a:lstStyle/>
          <a:p>
            <a:pPr eaLnBrk="1" hangingPunct="1"/>
            <a:r>
              <a:rPr lang="zh-CN" altLang="en-US" dirty="0" smtClean="0"/>
              <a:t>多模光纤与单模光纤</a:t>
            </a:r>
          </a:p>
        </p:txBody>
      </p:sp>
      <p:sp>
        <p:nvSpPr>
          <p:cNvPr id="27650" name="页脚占位符 4"/>
          <p:cNvSpPr>
            <a:spLocks noGrp="1"/>
          </p:cNvSpPr>
          <p:nvPr>
            <p:ph type="ftr" sz="quarter" idx="11"/>
          </p:nvPr>
        </p:nvSpPr>
        <p:spPr>
          <a:noFill/>
        </p:spPr>
        <p:txBody>
          <a:bodyPr/>
          <a:lstStyle/>
          <a:p>
            <a:r>
              <a:rPr lang="zh-CN" altLang="en-US" smtClean="0"/>
              <a:t>课件制作人：谢钧 谢希仁</a:t>
            </a:r>
            <a:endParaRPr lang="zh-CN" altLang="en-US"/>
          </a:p>
        </p:txBody>
      </p:sp>
      <p:grpSp>
        <p:nvGrpSpPr>
          <p:cNvPr id="2" name="Group 2"/>
          <p:cNvGrpSpPr>
            <a:grpSpLocks/>
          </p:cNvGrpSpPr>
          <p:nvPr/>
        </p:nvGrpSpPr>
        <p:grpSpPr bwMode="auto">
          <a:xfrm>
            <a:off x="986607" y="4300539"/>
            <a:ext cx="10748636" cy="1407215"/>
            <a:chOff x="48" y="2709"/>
            <a:chExt cx="5594" cy="977"/>
          </a:xfrm>
        </p:grpSpPr>
        <p:grpSp>
          <p:nvGrpSpPr>
            <p:cNvPr id="27676" name="Group 3"/>
            <p:cNvGrpSpPr>
              <a:grpSpLocks/>
            </p:cNvGrpSpPr>
            <p:nvPr/>
          </p:nvGrpSpPr>
          <p:grpSpPr bwMode="auto">
            <a:xfrm>
              <a:off x="682" y="3158"/>
              <a:ext cx="4476" cy="528"/>
              <a:chOff x="682" y="3072"/>
              <a:chExt cx="4476" cy="528"/>
            </a:xfrm>
          </p:grpSpPr>
          <p:sp>
            <p:nvSpPr>
              <p:cNvPr id="27693" name="Rectangle 4"/>
              <p:cNvSpPr>
                <a:spLocks noChangeArrowheads="1"/>
              </p:cNvSpPr>
              <p:nvPr/>
            </p:nvSpPr>
            <p:spPr bwMode="auto">
              <a:xfrm>
                <a:off x="768" y="3168"/>
                <a:ext cx="4320" cy="336"/>
              </a:xfrm>
              <a:prstGeom prst="rect">
                <a:avLst/>
              </a:prstGeom>
              <a:solidFill>
                <a:srgbClr val="EAEAEA"/>
              </a:solidFill>
              <a:ln w="12700">
                <a:noFill/>
                <a:miter lim="800000"/>
                <a:headEnd/>
                <a:tailEnd/>
              </a:ln>
            </p:spPr>
            <p:txBody>
              <a:bodyPr wrap="none" anchor="ctr"/>
              <a:lstStyle/>
              <a:p>
                <a:endParaRPr lang="zh-CN" altLang="en-US">
                  <a:solidFill>
                    <a:schemeClr val="tx1">
                      <a:lumMod val="75000"/>
                      <a:lumOff val="25000"/>
                    </a:schemeClr>
                  </a:solidFill>
                  <a:latin typeface="+mn-lt"/>
                  <a:ea typeface="+mn-ea"/>
                </a:endParaRPr>
              </a:p>
            </p:txBody>
          </p:sp>
          <p:grpSp>
            <p:nvGrpSpPr>
              <p:cNvPr id="27694" name="Group 5"/>
              <p:cNvGrpSpPr>
                <a:grpSpLocks/>
              </p:cNvGrpSpPr>
              <p:nvPr/>
            </p:nvGrpSpPr>
            <p:grpSpPr bwMode="auto">
              <a:xfrm>
                <a:off x="682" y="3072"/>
                <a:ext cx="4476" cy="528"/>
                <a:chOff x="682" y="3072"/>
                <a:chExt cx="4476" cy="528"/>
              </a:xfrm>
            </p:grpSpPr>
            <p:sp>
              <p:nvSpPr>
                <p:cNvPr id="27695" name="Rectangle 6"/>
                <p:cNvSpPr>
                  <a:spLocks noChangeArrowheads="1"/>
                </p:cNvSpPr>
                <p:nvPr/>
              </p:nvSpPr>
              <p:spPr bwMode="auto">
                <a:xfrm>
                  <a:off x="768" y="3072"/>
                  <a:ext cx="4320" cy="240"/>
                </a:xfrm>
                <a:prstGeom prst="rect">
                  <a:avLst/>
                </a:prstGeom>
                <a:solidFill>
                  <a:schemeClr val="tx2">
                    <a:lumMod val="20000"/>
                    <a:lumOff val="80000"/>
                  </a:schemeClr>
                </a:solidFill>
                <a:ln w="12700">
                  <a:noFill/>
                  <a:miter lim="800000"/>
                  <a:headEnd/>
                  <a:tailEnd/>
                </a:ln>
              </p:spPr>
              <p:txBody>
                <a:bodyPr wrap="none" anchor="ctr"/>
                <a:lstStyle/>
                <a:p>
                  <a:endParaRPr lang="zh-CN" altLang="en-US">
                    <a:solidFill>
                      <a:schemeClr val="tx1">
                        <a:lumMod val="75000"/>
                        <a:lumOff val="25000"/>
                      </a:schemeClr>
                    </a:solidFill>
                    <a:latin typeface="+mn-lt"/>
                    <a:ea typeface="+mn-ea"/>
                  </a:endParaRPr>
                </a:p>
              </p:txBody>
            </p:sp>
            <p:sp>
              <p:nvSpPr>
                <p:cNvPr id="27696" name="Rectangle 7"/>
                <p:cNvSpPr>
                  <a:spLocks noChangeArrowheads="1"/>
                </p:cNvSpPr>
                <p:nvPr/>
              </p:nvSpPr>
              <p:spPr bwMode="auto">
                <a:xfrm>
                  <a:off x="768" y="3360"/>
                  <a:ext cx="4320" cy="240"/>
                </a:xfrm>
                <a:prstGeom prst="rect">
                  <a:avLst/>
                </a:prstGeom>
                <a:solidFill>
                  <a:schemeClr val="tx2">
                    <a:lumMod val="20000"/>
                    <a:lumOff val="80000"/>
                  </a:schemeClr>
                </a:solidFill>
                <a:ln w="12700">
                  <a:noFill/>
                  <a:miter lim="800000"/>
                  <a:headEnd/>
                  <a:tailEnd/>
                </a:ln>
              </p:spPr>
              <p:txBody>
                <a:bodyPr wrap="none" anchor="ctr"/>
                <a:lstStyle/>
                <a:p>
                  <a:endParaRPr lang="zh-CN" altLang="en-US">
                    <a:solidFill>
                      <a:schemeClr val="tx1">
                        <a:lumMod val="75000"/>
                        <a:lumOff val="25000"/>
                      </a:schemeClr>
                    </a:solidFill>
                    <a:latin typeface="+mn-lt"/>
                    <a:ea typeface="+mn-ea"/>
                  </a:endParaRPr>
                </a:p>
              </p:txBody>
            </p:sp>
            <p:sp>
              <p:nvSpPr>
                <p:cNvPr id="27697" name="Line 8"/>
                <p:cNvSpPr>
                  <a:spLocks noChangeShapeType="1"/>
                </p:cNvSpPr>
                <p:nvPr/>
              </p:nvSpPr>
              <p:spPr bwMode="auto">
                <a:xfrm>
                  <a:off x="768" y="3072"/>
                  <a:ext cx="4320" cy="0"/>
                </a:xfrm>
                <a:prstGeom prst="line">
                  <a:avLst/>
                </a:prstGeom>
                <a:noFill/>
                <a:ln w="9525">
                  <a:solidFill>
                    <a:schemeClr val="tx1"/>
                  </a:solidFill>
                  <a:round/>
                  <a:headEnd/>
                  <a:tailEnd/>
                </a:ln>
              </p:spPr>
              <p:txBody>
                <a:bodyPr wrap="none"/>
                <a:lstStyle/>
                <a:p>
                  <a:endParaRPr lang="zh-CN" altLang="en-US">
                    <a:solidFill>
                      <a:schemeClr val="tx1">
                        <a:lumMod val="75000"/>
                        <a:lumOff val="25000"/>
                      </a:schemeClr>
                    </a:solidFill>
                    <a:latin typeface="+mn-lt"/>
                    <a:ea typeface="+mn-ea"/>
                  </a:endParaRPr>
                </a:p>
              </p:txBody>
            </p:sp>
            <p:sp>
              <p:nvSpPr>
                <p:cNvPr id="27698" name="Line 9"/>
                <p:cNvSpPr>
                  <a:spLocks noChangeShapeType="1"/>
                </p:cNvSpPr>
                <p:nvPr/>
              </p:nvSpPr>
              <p:spPr bwMode="auto">
                <a:xfrm>
                  <a:off x="768" y="3312"/>
                  <a:ext cx="4320" cy="0"/>
                </a:xfrm>
                <a:prstGeom prst="line">
                  <a:avLst/>
                </a:prstGeom>
                <a:noFill/>
                <a:ln w="9525">
                  <a:solidFill>
                    <a:schemeClr val="tx1"/>
                  </a:solidFill>
                  <a:round/>
                  <a:headEnd/>
                  <a:tailEnd/>
                </a:ln>
              </p:spPr>
              <p:txBody>
                <a:bodyPr wrap="none"/>
                <a:lstStyle/>
                <a:p>
                  <a:endParaRPr lang="zh-CN" altLang="en-US">
                    <a:solidFill>
                      <a:schemeClr val="tx1">
                        <a:lumMod val="75000"/>
                        <a:lumOff val="25000"/>
                      </a:schemeClr>
                    </a:solidFill>
                    <a:latin typeface="+mn-lt"/>
                    <a:ea typeface="+mn-ea"/>
                  </a:endParaRPr>
                </a:p>
              </p:txBody>
            </p:sp>
            <p:sp>
              <p:nvSpPr>
                <p:cNvPr id="27699" name="Line 10"/>
                <p:cNvSpPr>
                  <a:spLocks noChangeShapeType="1"/>
                </p:cNvSpPr>
                <p:nvPr/>
              </p:nvSpPr>
              <p:spPr bwMode="auto">
                <a:xfrm>
                  <a:off x="768" y="3360"/>
                  <a:ext cx="4320" cy="0"/>
                </a:xfrm>
                <a:prstGeom prst="line">
                  <a:avLst/>
                </a:prstGeom>
                <a:noFill/>
                <a:ln w="9525">
                  <a:solidFill>
                    <a:schemeClr val="tx1"/>
                  </a:solidFill>
                  <a:round/>
                  <a:headEnd/>
                  <a:tailEnd/>
                </a:ln>
              </p:spPr>
              <p:txBody>
                <a:bodyPr wrap="none"/>
                <a:lstStyle/>
                <a:p>
                  <a:endParaRPr lang="zh-CN" altLang="en-US">
                    <a:solidFill>
                      <a:schemeClr val="tx1">
                        <a:lumMod val="75000"/>
                        <a:lumOff val="25000"/>
                      </a:schemeClr>
                    </a:solidFill>
                    <a:latin typeface="+mn-lt"/>
                    <a:ea typeface="+mn-ea"/>
                  </a:endParaRPr>
                </a:p>
              </p:txBody>
            </p:sp>
            <p:sp>
              <p:nvSpPr>
                <p:cNvPr id="27700" name="Line 11"/>
                <p:cNvSpPr>
                  <a:spLocks noChangeShapeType="1"/>
                </p:cNvSpPr>
                <p:nvPr/>
              </p:nvSpPr>
              <p:spPr bwMode="auto">
                <a:xfrm>
                  <a:off x="768" y="3600"/>
                  <a:ext cx="4320" cy="0"/>
                </a:xfrm>
                <a:prstGeom prst="line">
                  <a:avLst/>
                </a:prstGeom>
                <a:noFill/>
                <a:ln w="9525">
                  <a:solidFill>
                    <a:schemeClr val="tx1"/>
                  </a:solidFill>
                  <a:round/>
                  <a:headEnd/>
                  <a:tailEnd/>
                </a:ln>
              </p:spPr>
              <p:txBody>
                <a:bodyPr wrap="none"/>
                <a:lstStyle/>
                <a:p>
                  <a:endParaRPr lang="zh-CN" altLang="en-US">
                    <a:solidFill>
                      <a:schemeClr val="tx1">
                        <a:lumMod val="75000"/>
                        <a:lumOff val="25000"/>
                      </a:schemeClr>
                    </a:solidFill>
                    <a:latin typeface="+mn-lt"/>
                    <a:ea typeface="+mn-ea"/>
                  </a:endParaRPr>
                </a:p>
              </p:txBody>
            </p:sp>
            <p:sp>
              <p:nvSpPr>
                <p:cNvPr id="27701" name="Line 12"/>
                <p:cNvSpPr>
                  <a:spLocks noChangeShapeType="1"/>
                </p:cNvSpPr>
                <p:nvPr/>
              </p:nvSpPr>
              <p:spPr bwMode="auto">
                <a:xfrm>
                  <a:off x="682" y="3333"/>
                  <a:ext cx="4476" cy="3"/>
                </a:xfrm>
                <a:prstGeom prst="line">
                  <a:avLst/>
                </a:prstGeom>
                <a:noFill/>
                <a:ln w="9525">
                  <a:solidFill>
                    <a:schemeClr val="tx1"/>
                  </a:solidFill>
                  <a:prstDash val="lgDashDot"/>
                  <a:round/>
                  <a:headEnd/>
                  <a:tailEnd/>
                </a:ln>
              </p:spPr>
              <p:txBody>
                <a:bodyPr wrap="none"/>
                <a:lstStyle/>
                <a:p>
                  <a:endParaRPr lang="zh-CN" altLang="en-US">
                    <a:solidFill>
                      <a:schemeClr val="tx1">
                        <a:lumMod val="75000"/>
                        <a:lumOff val="25000"/>
                      </a:schemeClr>
                    </a:solidFill>
                    <a:latin typeface="+mn-lt"/>
                    <a:ea typeface="+mn-ea"/>
                  </a:endParaRPr>
                </a:p>
              </p:txBody>
            </p:sp>
          </p:grpSp>
        </p:grpSp>
        <p:grpSp>
          <p:nvGrpSpPr>
            <p:cNvPr id="27677" name="Group 13"/>
            <p:cNvGrpSpPr>
              <a:grpSpLocks/>
            </p:cNvGrpSpPr>
            <p:nvPr/>
          </p:nvGrpSpPr>
          <p:grpSpPr bwMode="auto">
            <a:xfrm>
              <a:off x="48" y="2840"/>
              <a:ext cx="5594" cy="818"/>
              <a:chOff x="48" y="2930"/>
              <a:chExt cx="5594" cy="818"/>
            </a:xfrm>
          </p:grpSpPr>
          <p:grpSp>
            <p:nvGrpSpPr>
              <p:cNvPr id="27679" name="Group 14"/>
              <p:cNvGrpSpPr>
                <a:grpSpLocks/>
              </p:cNvGrpSpPr>
              <p:nvPr/>
            </p:nvGrpSpPr>
            <p:grpSpPr bwMode="auto">
              <a:xfrm>
                <a:off x="48" y="2930"/>
                <a:ext cx="630" cy="818"/>
                <a:chOff x="48" y="2930"/>
                <a:chExt cx="630" cy="818"/>
              </a:xfrm>
            </p:grpSpPr>
            <p:grpSp>
              <p:nvGrpSpPr>
                <p:cNvPr id="27687" name="Group 15"/>
                <p:cNvGrpSpPr>
                  <a:grpSpLocks/>
                </p:cNvGrpSpPr>
                <p:nvPr/>
              </p:nvGrpSpPr>
              <p:grpSpPr bwMode="auto">
                <a:xfrm>
                  <a:off x="158" y="3220"/>
                  <a:ext cx="480" cy="528"/>
                  <a:chOff x="240" y="2448"/>
                  <a:chExt cx="480" cy="528"/>
                </a:xfrm>
              </p:grpSpPr>
              <p:grpSp>
                <p:nvGrpSpPr>
                  <p:cNvPr id="27689" name="Group 16"/>
                  <p:cNvGrpSpPr>
                    <a:grpSpLocks/>
                  </p:cNvGrpSpPr>
                  <p:nvPr/>
                </p:nvGrpSpPr>
                <p:grpSpPr bwMode="auto">
                  <a:xfrm>
                    <a:off x="240" y="2448"/>
                    <a:ext cx="480" cy="528"/>
                    <a:chOff x="240" y="2448"/>
                    <a:chExt cx="672" cy="672"/>
                  </a:xfrm>
                </p:grpSpPr>
                <p:sp>
                  <p:nvSpPr>
                    <p:cNvPr id="27691" name="Rectangle 17"/>
                    <p:cNvSpPr>
                      <a:spLocks noChangeArrowheads="1"/>
                    </p:cNvSpPr>
                    <p:nvPr/>
                  </p:nvSpPr>
                  <p:spPr bwMode="auto">
                    <a:xfrm>
                      <a:off x="240" y="2448"/>
                      <a:ext cx="672" cy="672"/>
                    </a:xfrm>
                    <a:prstGeom prst="rect">
                      <a:avLst/>
                    </a:prstGeom>
                    <a:solidFill>
                      <a:srgbClr val="FFFFFF"/>
                    </a:solidFill>
                    <a:ln w="6350">
                      <a:solidFill>
                        <a:srgbClr val="333399"/>
                      </a:solidFill>
                      <a:miter lim="800000"/>
                      <a:headEnd/>
                      <a:tailEnd/>
                    </a:ln>
                  </p:spPr>
                  <p:txBody>
                    <a:bodyPr wrap="none" anchor="ctr"/>
                    <a:lstStyle/>
                    <a:p>
                      <a:endParaRPr lang="zh-CN" altLang="en-US">
                        <a:solidFill>
                          <a:schemeClr val="tx1">
                            <a:lumMod val="75000"/>
                            <a:lumOff val="25000"/>
                          </a:schemeClr>
                        </a:solidFill>
                        <a:latin typeface="+mn-lt"/>
                        <a:ea typeface="+mn-ea"/>
                      </a:endParaRPr>
                    </a:p>
                  </p:txBody>
                </p:sp>
                <p:sp>
                  <p:nvSpPr>
                    <p:cNvPr id="27692" name="Line 18"/>
                    <p:cNvSpPr>
                      <a:spLocks noChangeShapeType="1"/>
                    </p:cNvSpPr>
                    <p:nvPr/>
                  </p:nvSpPr>
                  <p:spPr bwMode="auto">
                    <a:xfrm>
                      <a:off x="576" y="2448"/>
                      <a:ext cx="0" cy="672"/>
                    </a:xfrm>
                    <a:prstGeom prst="line">
                      <a:avLst/>
                    </a:prstGeom>
                    <a:noFill/>
                    <a:ln w="6350">
                      <a:solidFill>
                        <a:srgbClr val="333399"/>
                      </a:solidFill>
                      <a:round/>
                      <a:headEnd/>
                      <a:tailEnd/>
                    </a:ln>
                  </p:spPr>
                  <p:txBody>
                    <a:bodyPr wrap="none"/>
                    <a:lstStyle/>
                    <a:p>
                      <a:endParaRPr lang="zh-CN" altLang="en-US">
                        <a:solidFill>
                          <a:schemeClr val="tx1">
                            <a:lumMod val="75000"/>
                            <a:lumOff val="25000"/>
                          </a:schemeClr>
                        </a:solidFill>
                        <a:latin typeface="+mn-lt"/>
                        <a:ea typeface="+mn-ea"/>
                      </a:endParaRPr>
                    </a:p>
                  </p:txBody>
                </p:sp>
              </p:grpSp>
              <p:sp>
                <p:nvSpPr>
                  <p:cNvPr id="27690" name="Freeform 19"/>
                  <p:cNvSpPr>
                    <a:spLocks/>
                  </p:cNvSpPr>
                  <p:nvPr/>
                </p:nvSpPr>
                <p:spPr bwMode="auto">
                  <a:xfrm>
                    <a:off x="240" y="2450"/>
                    <a:ext cx="480" cy="526"/>
                  </a:xfrm>
                  <a:custGeom>
                    <a:avLst/>
                    <a:gdLst>
                      <a:gd name="T0" fmla="*/ 0 w 672"/>
                      <a:gd name="T1" fmla="*/ 670 h 670"/>
                      <a:gd name="T2" fmla="*/ 126 w 672"/>
                      <a:gd name="T3" fmla="*/ 637 h 670"/>
                      <a:gd name="T4" fmla="*/ 192 w 672"/>
                      <a:gd name="T5" fmla="*/ 526 h 670"/>
                      <a:gd name="T6" fmla="*/ 240 w 672"/>
                      <a:gd name="T7" fmla="*/ 334 h 670"/>
                      <a:gd name="T8" fmla="*/ 279 w 672"/>
                      <a:gd name="T9" fmla="*/ 139 h 670"/>
                      <a:gd name="T10" fmla="*/ 303 w 672"/>
                      <a:gd name="T11" fmla="*/ 40 h 670"/>
                      <a:gd name="T12" fmla="*/ 339 w 672"/>
                      <a:gd name="T13" fmla="*/ 1 h 670"/>
                      <a:gd name="T14" fmla="*/ 369 w 672"/>
                      <a:gd name="T15" fmla="*/ 34 h 670"/>
                      <a:gd name="T16" fmla="*/ 396 w 672"/>
                      <a:gd name="T17" fmla="*/ 136 h 670"/>
                      <a:gd name="T18" fmla="*/ 432 w 672"/>
                      <a:gd name="T19" fmla="*/ 337 h 670"/>
                      <a:gd name="T20" fmla="*/ 456 w 672"/>
                      <a:gd name="T21" fmla="*/ 457 h 670"/>
                      <a:gd name="T22" fmla="*/ 504 w 672"/>
                      <a:gd name="T23" fmla="*/ 595 h 670"/>
                      <a:gd name="T24" fmla="*/ 573 w 672"/>
                      <a:gd name="T25" fmla="*/ 643 h 670"/>
                      <a:gd name="T26" fmla="*/ 612 w 672"/>
                      <a:gd name="T27" fmla="*/ 655 h 670"/>
                      <a:gd name="T28" fmla="*/ 672 w 672"/>
                      <a:gd name="T29" fmla="*/ 670 h 67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672"/>
                      <a:gd name="T46" fmla="*/ 0 h 670"/>
                      <a:gd name="T47" fmla="*/ 672 w 672"/>
                      <a:gd name="T48" fmla="*/ 670 h 67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672" h="670">
                        <a:moveTo>
                          <a:pt x="0" y="670"/>
                        </a:moveTo>
                        <a:cubicBezTo>
                          <a:pt x="21" y="664"/>
                          <a:pt x="94" y="661"/>
                          <a:pt x="126" y="637"/>
                        </a:cubicBezTo>
                        <a:cubicBezTo>
                          <a:pt x="158" y="613"/>
                          <a:pt x="173" y="576"/>
                          <a:pt x="192" y="526"/>
                        </a:cubicBezTo>
                        <a:cubicBezTo>
                          <a:pt x="211" y="476"/>
                          <a:pt x="226" y="398"/>
                          <a:pt x="240" y="334"/>
                        </a:cubicBezTo>
                        <a:cubicBezTo>
                          <a:pt x="254" y="270"/>
                          <a:pt x="269" y="188"/>
                          <a:pt x="279" y="139"/>
                        </a:cubicBezTo>
                        <a:cubicBezTo>
                          <a:pt x="289" y="90"/>
                          <a:pt x="293" y="63"/>
                          <a:pt x="303" y="40"/>
                        </a:cubicBezTo>
                        <a:cubicBezTo>
                          <a:pt x="313" y="17"/>
                          <a:pt x="328" y="2"/>
                          <a:pt x="339" y="1"/>
                        </a:cubicBezTo>
                        <a:cubicBezTo>
                          <a:pt x="350" y="0"/>
                          <a:pt x="360" y="12"/>
                          <a:pt x="369" y="34"/>
                        </a:cubicBezTo>
                        <a:cubicBezTo>
                          <a:pt x="378" y="56"/>
                          <a:pt x="386" y="86"/>
                          <a:pt x="396" y="136"/>
                        </a:cubicBezTo>
                        <a:cubicBezTo>
                          <a:pt x="406" y="186"/>
                          <a:pt x="422" y="284"/>
                          <a:pt x="432" y="337"/>
                        </a:cubicBezTo>
                        <a:cubicBezTo>
                          <a:pt x="442" y="390"/>
                          <a:pt x="444" y="414"/>
                          <a:pt x="456" y="457"/>
                        </a:cubicBezTo>
                        <a:cubicBezTo>
                          <a:pt x="468" y="500"/>
                          <a:pt x="485" y="564"/>
                          <a:pt x="504" y="595"/>
                        </a:cubicBezTo>
                        <a:cubicBezTo>
                          <a:pt x="523" y="626"/>
                          <a:pt x="555" y="633"/>
                          <a:pt x="573" y="643"/>
                        </a:cubicBezTo>
                        <a:cubicBezTo>
                          <a:pt x="591" y="653"/>
                          <a:pt x="596" y="651"/>
                          <a:pt x="612" y="655"/>
                        </a:cubicBezTo>
                        <a:cubicBezTo>
                          <a:pt x="628" y="659"/>
                          <a:pt x="660" y="667"/>
                          <a:pt x="672" y="670"/>
                        </a:cubicBezTo>
                      </a:path>
                    </a:pathLst>
                  </a:custGeom>
                  <a:noFill/>
                  <a:ln w="28575">
                    <a:solidFill>
                      <a:srgbClr val="333399"/>
                    </a:solidFill>
                    <a:round/>
                    <a:headEnd/>
                    <a:tailEnd/>
                  </a:ln>
                </p:spPr>
                <p:txBody>
                  <a:bodyPr wrap="none"/>
                  <a:lstStyle/>
                  <a:p>
                    <a:endParaRPr lang="zh-CN" altLang="en-US">
                      <a:solidFill>
                        <a:schemeClr val="tx1">
                          <a:lumMod val="75000"/>
                          <a:lumOff val="25000"/>
                        </a:schemeClr>
                      </a:solidFill>
                      <a:latin typeface="+mn-lt"/>
                      <a:ea typeface="+mn-ea"/>
                    </a:endParaRPr>
                  </a:p>
                </p:txBody>
              </p:sp>
            </p:grpSp>
            <p:sp>
              <p:nvSpPr>
                <p:cNvPr id="27688" name="Text Box 20"/>
                <p:cNvSpPr txBox="1">
                  <a:spLocks noChangeArrowheads="1"/>
                </p:cNvSpPr>
                <p:nvPr/>
              </p:nvSpPr>
              <p:spPr bwMode="auto">
                <a:xfrm>
                  <a:off x="48" y="2930"/>
                  <a:ext cx="630" cy="278"/>
                </a:xfrm>
                <a:prstGeom prst="rect">
                  <a:avLst/>
                </a:prstGeom>
                <a:noFill/>
                <a:ln w="9525">
                  <a:noFill/>
                  <a:miter lim="800000"/>
                  <a:headEnd/>
                  <a:tailEnd/>
                </a:ln>
              </p:spPr>
              <p:txBody>
                <a:bodyPr wrap="none">
                  <a:spAutoFit/>
                </a:bodyPr>
                <a:lstStyle/>
                <a:p>
                  <a:r>
                    <a:rPr kumimoji="1" lang="zh-CN" altLang="en-US" sz="2000">
                      <a:solidFill>
                        <a:schemeClr val="tx1">
                          <a:lumMod val="75000"/>
                          <a:lumOff val="25000"/>
                        </a:schemeClr>
                      </a:solidFill>
                      <a:latin typeface="+mn-lt"/>
                      <a:ea typeface="+mn-ea"/>
                    </a:rPr>
                    <a:t>输入脉冲</a:t>
                  </a:r>
                </a:p>
              </p:txBody>
            </p:sp>
          </p:grpSp>
          <p:grpSp>
            <p:nvGrpSpPr>
              <p:cNvPr id="27680" name="Group 21"/>
              <p:cNvGrpSpPr>
                <a:grpSpLocks/>
              </p:cNvGrpSpPr>
              <p:nvPr/>
            </p:nvGrpSpPr>
            <p:grpSpPr bwMode="auto">
              <a:xfrm>
                <a:off x="5012" y="2947"/>
                <a:ext cx="630" cy="801"/>
                <a:chOff x="5012" y="2947"/>
                <a:chExt cx="630" cy="801"/>
              </a:xfrm>
            </p:grpSpPr>
            <p:sp>
              <p:nvSpPr>
                <p:cNvPr id="27681" name="Text Box 22"/>
                <p:cNvSpPr txBox="1">
                  <a:spLocks noChangeArrowheads="1"/>
                </p:cNvSpPr>
                <p:nvPr/>
              </p:nvSpPr>
              <p:spPr bwMode="auto">
                <a:xfrm>
                  <a:off x="5012" y="2947"/>
                  <a:ext cx="630" cy="278"/>
                </a:xfrm>
                <a:prstGeom prst="rect">
                  <a:avLst/>
                </a:prstGeom>
                <a:noFill/>
                <a:ln w="9525">
                  <a:noFill/>
                  <a:miter lim="800000"/>
                  <a:headEnd/>
                  <a:tailEnd/>
                </a:ln>
              </p:spPr>
              <p:txBody>
                <a:bodyPr wrap="none">
                  <a:spAutoFit/>
                </a:bodyPr>
                <a:lstStyle/>
                <a:p>
                  <a:r>
                    <a:rPr kumimoji="1" lang="zh-CN" altLang="en-US" sz="2000">
                      <a:solidFill>
                        <a:schemeClr val="tx1">
                          <a:lumMod val="75000"/>
                          <a:lumOff val="25000"/>
                        </a:schemeClr>
                      </a:solidFill>
                      <a:latin typeface="+mn-lt"/>
                      <a:ea typeface="+mn-ea"/>
                    </a:rPr>
                    <a:t>输出脉冲</a:t>
                  </a:r>
                </a:p>
              </p:txBody>
            </p:sp>
            <p:grpSp>
              <p:nvGrpSpPr>
                <p:cNvPr id="27682" name="Group 23"/>
                <p:cNvGrpSpPr>
                  <a:grpSpLocks/>
                </p:cNvGrpSpPr>
                <p:nvPr/>
              </p:nvGrpSpPr>
              <p:grpSpPr bwMode="auto">
                <a:xfrm>
                  <a:off x="5148" y="3220"/>
                  <a:ext cx="480" cy="528"/>
                  <a:chOff x="240" y="2448"/>
                  <a:chExt cx="480" cy="528"/>
                </a:xfrm>
              </p:grpSpPr>
              <p:grpSp>
                <p:nvGrpSpPr>
                  <p:cNvPr id="27683" name="Group 24"/>
                  <p:cNvGrpSpPr>
                    <a:grpSpLocks/>
                  </p:cNvGrpSpPr>
                  <p:nvPr/>
                </p:nvGrpSpPr>
                <p:grpSpPr bwMode="auto">
                  <a:xfrm>
                    <a:off x="240" y="2448"/>
                    <a:ext cx="480" cy="528"/>
                    <a:chOff x="240" y="2448"/>
                    <a:chExt cx="672" cy="672"/>
                  </a:xfrm>
                </p:grpSpPr>
                <p:sp>
                  <p:nvSpPr>
                    <p:cNvPr id="27685" name="Rectangle 25"/>
                    <p:cNvSpPr>
                      <a:spLocks noChangeArrowheads="1"/>
                    </p:cNvSpPr>
                    <p:nvPr/>
                  </p:nvSpPr>
                  <p:spPr bwMode="auto">
                    <a:xfrm>
                      <a:off x="240" y="2448"/>
                      <a:ext cx="672" cy="672"/>
                    </a:xfrm>
                    <a:prstGeom prst="rect">
                      <a:avLst/>
                    </a:prstGeom>
                    <a:solidFill>
                      <a:srgbClr val="FFFFFF"/>
                    </a:solidFill>
                    <a:ln w="6350">
                      <a:solidFill>
                        <a:srgbClr val="333399"/>
                      </a:solidFill>
                      <a:miter lim="800000"/>
                      <a:headEnd/>
                      <a:tailEnd/>
                    </a:ln>
                  </p:spPr>
                  <p:txBody>
                    <a:bodyPr wrap="none" anchor="ctr"/>
                    <a:lstStyle/>
                    <a:p>
                      <a:endParaRPr lang="zh-CN" altLang="en-US">
                        <a:solidFill>
                          <a:schemeClr val="tx1">
                            <a:lumMod val="75000"/>
                            <a:lumOff val="25000"/>
                          </a:schemeClr>
                        </a:solidFill>
                        <a:latin typeface="+mn-lt"/>
                        <a:ea typeface="+mn-ea"/>
                      </a:endParaRPr>
                    </a:p>
                  </p:txBody>
                </p:sp>
                <p:sp>
                  <p:nvSpPr>
                    <p:cNvPr id="27686" name="Line 26"/>
                    <p:cNvSpPr>
                      <a:spLocks noChangeShapeType="1"/>
                    </p:cNvSpPr>
                    <p:nvPr/>
                  </p:nvSpPr>
                  <p:spPr bwMode="auto">
                    <a:xfrm>
                      <a:off x="576" y="2448"/>
                      <a:ext cx="0" cy="672"/>
                    </a:xfrm>
                    <a:prstGeom prst="line">
                      <a:avLst/>
                    </a:prstGeom>
                    <a:noFill/>
                    <a:ln w="6350">
                      <a:solidFill>
                        <a:srgbClr val="333399"/>
                      </a:solidFill>
                      <a:round/>
                      <a:headEnd/>
                      <a:tailEnd/>
                    </a:ln>
                  </p:spPr>
                  <p:txBody>
                    <a:bodyPr wrap="none"/>
                    <a:lstStyle/>
                    <a:p>
                      <a:endParaRPr lang="zh-CN" altLang="en-US">
                        <a:solidFill>
                          <a:schemeClr val="tx1">
                            <a:lumMod val="75000"/>
                            <a:lumOff val="25000"/>
                          </a:schemeClr>
                        </a:solidFill>
                        <a:latin typeface="+mn-lt"/>
                        <a:ea typeface="+mn-ea"/>
                      </a:endParaRPr>
                    </a:p>
                  </p:txBody>
                </p:sp>
              </p:grpSp>
              <p:sp>
                <p:nvSpPr>
                  <p:cNvPr id="27684" name="Freeform 27"/>
                  <p:cNvSpPr>
                    <a:spLocks/>
                  </p:cNvSpPr>
                  <p:nvPr/>
                </p:nvSpPr>
                <p:spPr bwMode="auto">
                  <a:xfrm>
                    <a:off x="240" y="2450"/>
                    <a:ext cx="480" cy="526"/>
                  </a:xfrm>
                  <a:custGeom>
                    <a:avLst/>
                    <a:gdLst>
                      <a:gd name="T0" fmla="*/ 0 w 672"/>
                      <a:gd name="T1" fmla="*/ 670 h 670"/>
                      <a:gd name="T2" fmla="*/ 126 w 672"/>
                      <a:gd name="T3" fmla="*/ 637 h 670"/>
                      <a:gd name="T4" fmla="*/ 192 w 672"/>
                      <a:gd name="T5" fmla="*/ 526 h 670"/>
                      <a:gd name="T6" fmla="*/ 240 w 672"/>
                      <a:gd name="T7" fmla="*/ 334 h 670"/>
                      <a:gd name="T8" fmla="*/ 279 w 672"/>
                      <a:gd name="T9" fmla="*/ 139 h 670"/>
                      <a:gd name="T10" fmla="*/ 303 w 672"/>
                      <a:gd name="T11" fmla="*/ 40 h 670"/>
                      <a:gd name="T12" fmla="*/ 339 w 672"/>
                      <a:gd name="T13" fmla="*/ 1 h 670"/>
                      <a:gd name="T14" fmla="*/ 369 w 672"/>
                      <a:gd name="T15" fmla="*/ 34 h 670"/>
                      <a:gd name="T16" fmla="*/ 396 w 672"/>
                      <a:gd name="T17" fmla="*/ 136 h 670"/>
                      <a:gd name="T18" fmla="*/ 432 w 672"/>
                      <a:gd name="T19" fmla="*/ 337 h 670"/>
                      <a:gd name="T20" fmla="*/ 456 w 672"/>
                      <a:gd name="T21" fmla="*/ 457 h 670"/>
                      <a:gd name="T22" fmla="*/ 504 w 672"/>
                      <a:gd name="T23" fmla="*/ 595 h 670"/>
                      <a:gd name="T24" fmla="*/ 573 w 672"/>
                      <a:gd name="T25" fmla="*/ 643 h 670"/>
                      <a:gd name="T26" fmla="*/ 612 w 672"/>
                      <a:gd name="T27" fmla="*/ 655 h 670"/>
                      <a:gd name="T28" fmla="*/ 672 w 672"/>
                      <a:gd name="T29" fmla="*/ 670 h 67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672"/>
                      <a:gd name="T46" fmla="*/ 0 h 670"/>
                      <a:gd name="T47" fmla="*/ 672 w 672"/>
                      <a:gd name="T48" fmla="*/ 670 h 67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672" h="670">
                        <a:moveTo>
                          <a:pt x="0" y="670"/>
                        </a:moveTo>
                        <a:cubicBezTo>
                          <a:pt x="21" y="664"/>
                          <a:pt x="94" y="661"/>
                          <a:pt x="126" y="637"/>
                        </a:cubicBezTo>
                        <a:cubicBezTo>
                          <a:pt x="158" y="613"/>
                          <a:pt x="173" y="576"/>
                          <a:pt x="192" y="526"/>
                        </a:cubicBezTo>
                        <a:cubicBezTo>
                          <a:pt x="211" y="476"/>
                          <a:pt x="226" y="398"/>
                          <a:pt x="240" y="334"/>
                        </a:cubicBezTo>
                        <a:cubicBezTo>
                          <a:pt x="254" y="270"/>
                          <a:pt x="269" y="188"/>
                          <a:pt x="279" y="139"/>
                        </a:cubicBezTo>
                        <a:cubicBezTo>
                          <a:pt x="289" y="90"/>
                          <a:pt x="293" y="63"/>
                          <a:pt x="303" y="40"/>
                        </a:cubicBezTo>
                        <a:cubicBezTo>
                          <a:pt x="313" y="17"/>
                          <a:pt x="328" y="2"/>
                          <a:pt x="339" y="1"/>
                        </a:cubicBezTo>
                        <a:cubicBezTo>
                          <a:pt x="350" y="0"/>
                          <a:pt x="360" y="12"/>
                          <a:pt x="369" y="34"/>
                        </a:cubicBezTo>
                        <a:cubicBezTo>
                          <a:pt x="378" y="56"/>
                          <a:pt x="386" y="86"/>
                          <a:pt x="396" y="136"/>
                        </a:cubicBezTo>
                        <a:cubicBezTo>
                          <a:pt x="406" y="186"/>
                          <a:pt x="422" y="284"/>
                          <a:pt x="432" y="337"/>
                        </a:cubicBezTo>
                        <a:cubicBezTo>
                          <a:pt x="442" y="390"/>
                          <a:pt x="444" y="414"/>
                          <a:pt x="456" y="457"/>
                        </a:cubicBezTo>
                        <a:cubicBezTo>
                          <a:pt x="468" y="500"/>
                          <a:pt x="485" y="564"/>
                          <a:pt x="504" y="595"/>
                        </a:cubicBezTo>
                        <a:cubicBezTo>
                          <a:pt x="523" y="626"/>
                          <a:pt x="555" y="633"/>
                          <a:pt x="573" y="643"/>
                        </a:cubicBezTo>
                        <a:cubicBezTo>
                          <a:pt x="591" y="653"/>
                          <a:pt x="596" y="651"/>
                          <a:pt x="612" y="655"/>
                        </a:cubicBezTo>
                        <a:cubicBezTo>
                          <a:pt x="628" y="659"/>
                          <a:pt x="660" y="667"/>
                          <a:pt x="672" y="670"/>
                        </a:cubicBezTo>
                      </a:path>
                    </a:pathLst>
                  </a:custGeom>
                  <a:noFill/>
                  <a:ln w="28575">
                    <a:solidFill>
                      <a:srgbClr val="333399"/>
                    </a:solidFill>
                    <a:round/>
                    <a:headEnd/>
                    <a:tailEnd/>
                  </a:ln>
                </p:spPr>
                <p:txBody>
                  <a:bodyPr wrap="none"/>
                  <a:lstStyle/>
                  <a:p>
                    <a:endParaRPr lang="zh-CN" altLang="en-US">
                      <a:solidFill>
                        <a:schemeClr val="tx1">
                          <a:lumMod val="75000"/>
                          <a:lumOff val="25000"/>
                        </a:schemeClr>
                      </a:solidFill>
                      <a:latin typeface="+mn-lt"/>
                      <a:ea typeface="+mn-ea"/>
                    </a:endParaRPr>
                  </a:p>
                </p:txBody>
              </p:sp>
            </p:grpSp>
          </p:grpSp>
        </p:grpSp>
        <p:sp>
          <p:nvSpPr>
            <p:cNvPr id="27678" name="Text Box 28"/>
            <p:cNvSpPr txBox="1">
              <a:spLocks noChangeArrowheads="1"/>
            </p:cNvSpPr>
            <p:nvPr/>
          </p:nvSpPr>
          <p:spPr bwMode="auto">
            <a:xfrm>
              <a:off x="2287" y="2709"/>
              <a:ext cx="844" cy="363"/>
            </a:xfrm>
            <a:prstGeom prst="rect">
              <a:avLst/>
            </a:prstGeom>
            <a:noFill/>
            <a:ln w="9525">
              <a:noFill/>
              <a:miter lim="800000"/>
              <a:headEnd/>
              <a:tailEnd/>
            </a:ln>
          </p:spPr>
          <p:txBody>
            <a:bodyPr wrap="none">
              <a:spAutoFit/>
            </a:bodyPr>
            <a:lstStyle/>
            <a:p>
              <a:r>
                <a:rPr lang="zh-CN" altLang="en-US" sz="2800" dirty="0">
                  <a:solidFill>
                    <a:schemeClr val="tx1">
                      <a:lumMod val="75000"/>
                      <a:lumOff val="25000"/>
                    </a:schemeClr>
                  </a:solidFill>
                  <a:latin typeface="+mn-lt"/>
                  <a:ea typeface="+mn-ea"/>
                </a:rPr>
                <a:t>单模光纤</a:t>
              </a:r>
            </a:p>
          </p:txBody>
        </p:sp>
      </p:grpSp>
      <p:sp>
        <p:nvSpPr>
          <p:cNvPr id="116766" name="Freeform 30"/>
          <p:cNvSpPr>
            <a:spLocks/>
          </p:cNvSpPr>
          <p:nvPr/>
        </p:nvSpPr>
        <p:spPr bwMode="auto">
          <a:xfrm>
            <a:off x="2613054" y="2497715"/>
            <a:ext cx="8185414" cy="483956"/>
          </a:xfrm>
          <a:custGeom>
            <a:avLst/>
            <a:gdLst>
              <a:gd name="T0" fmla="*/ 0 w 4260"/>
              <a:gd name="T1" fmla="*/ 150 h 336"/>
              <a:gd name="T2" fmla="*/ 666 w 4260"/>
              <a:gd name="T3" fmla="*/ 0 h 336"/>
              <a:gd name="T4" fmla="*/ 2310 w 4260"/>
              <a:gd name="T5" fmla="*/ 336 h 336"/>
              <a:gd name="T6" fmla="*/ 3936 w 4260"/>
              <a:gd name="T7" fmla="*/ 0 h 336"/>
              <a:gd name="T8" fmla="*/ 4260 w 4260"/>
              <a:gd name="T9" fmla="*/ 72 h 336"/>
              <a:gd name="T10" fmla="*/ 0 60000 65536"/>
              <a:gd name="T11" fmla="*/ 0 60000 65536"/>
              <a:gd name="T12" fmla="*/ 0 60000 65536"/>
              <a:gd name="T13" fmla="*/ 0 60000 65536"/>
              <a:gd name="T14" fmla="*/ 0 60000 65536"/>
              <a:gd name="T15" fmla="*/ 0 w 4260"/>
              <a:gd name="T16" fmla="*/ 0 h 336"/>
              <a:gd name="T17" fmla="*/ 4260 w 4260"/>
              <a:gd name="T18" fmla="*/ 336 h 336"/>
            </a:gdLst>
            <a:ahLst/>
            <a:cxnLst>
              <a:cxn ang="T10">
                <a:pos x="T0" y="T1"/>
              </a:cxn>
              <a:cxn ang="T11">
                <a:pos x="T2" y="T3"/>
              </a:cxn>
              <a:cxn ang="T12">
                <a:pos x="T4" y="T5"/>
              </a:cxn>
              <a:cxn ang="T13">
                <a:pos x="T6" y="T7"/>
              </a:cxn>
              <a:cxn ang="T14">
                <a:pos x="T8" y="T9"/>
              </a:cxn>
            </a:cxnLst>
            <a:rect l="T15" t="T16" r="T17" b="T18"/>
            <a:pathLst>
              <a:path w="4260" h="336">
                <a:moveTo>
                  <a:pt x="0" y="150"/>
                </a:moveTo>
                <a:lnTo>
                  <a:pt x="666" y="0"/>
                </a:lnTo>
                <a:lnTo>
                  <a:pt x="2310" y="336"/>
                </a:lnTo>
                <a:lnTo>
                  <a:pt x="3936" y="0"/>
                </a:lnTo>
                <a:lnTo>
                  <a:pt x="4260" y="72"/>
                </a:lnTo>
              </a:path>
            </a:pathLst>
          </a:custGeom>
          <a:noFill/>
          <a:ln w="38100">
            <a:solidFill>
              <a:srgbClr val="339933"/>
            </a:solidFill>
            <a:round/>
            <a:headEnd/>
            <a:tailEnd type="triangle" w="sm" len="med"/>
          </a:ln>
        </p:spPr>
        <p:txBody>
          <a:bodyPr/>
          <a:lstStyle/>
          <a:p>
            <a:endParaRPr lang="zh-CN" altLang="en-US">
              <a:solidFill>
                <a:schemeClr val="tx1">
                  <a:lumMod val="75000"/>
                  <a:lumOff val="25000"/>
                </a:schemeClr>
              </a:solidFill>
              <a:latin typeface="+mn-lt"/>
              <a:ea typeface="+mn-ea"/>
            </a:endParaRPr>
          </a:p>
        </p:txBody>
      </p:sp>
      <p:sp>
        <p:nvSpPr>
          <p:cNvPr id="27654" name="Rectangle 31"/>
          <p:cNvSpPr>
            <a:spLocks noChangeArrowheads="1"/>
          </p:cNvSpPr>
          <p:nvPr/>
        </p:nvSpPr>
        <p:spPr bwMode="auto">
          <a:xfrm>
            <a:off x="2469045" y="2126239"/>
            <a:ext cx="8300710" cy="345683"/>
          </a:xfrm>
          <a:prstGeom prst="rect">
            <a:avLst/>
          </a:prstGeom>
          <a:solidFill>
            <a:schemeClr val="tx2">
              <a:lumMod val="20000"/>
              <a:lumOff val="80000"/>
            </a:schemeClr>
          </a:solidFill>
          <a:ln w="12700">
            <a:noFill/>
            <a:miter lim="800000"/>
            <a:headEnd/>
            <a:tailEnd/>
          </a:ln>
        </p:spPr>
        <p:txBody>
          <a:bodyPr wrap="none" anchor="ctr"/>
          <a:lstStyle/>
          <a:p>
            <a:endParaRPr lang="zh-CN" altLang="en-US">
              <a:solidFill>
                <a:schemeClr val="tx1">
                  <a:lumMod val="75000"/>
                  <a:lumOff val="25000"/>
                </a:schemeClr>
              </a:solidFill>
              <a:latin typeface="+mn-lt"/>
              <a:ea typeface="+mn-ea"/>
            </a:endParaRPr>
          </a:p>
        </p:txBody>
      </p:sp>
      <p:sp>
        <p:nvSpPr>
          <p:cNvPr id="27655" name="Rectangle 32"/>
          <p:cNvSpPr>
            <a:spLocks noChangeArrowheads="1"/>
          </p:cNvSpPr>
          <p:nvPr/>
        </p:nvSpPr>
        <p:spPr bwMode="auto">
          <a:xfrm>
            <a:off x="2497758" y="2954894"/>
            <a:ext cx="8300710" cy="345683"/>
          </a:xfrm>
          <a:prstGeom prst="rect">
            <a:avLst/>
          </a:prstGeom>
          <a:solidFill>
            <a:schemeClr val="tx2">
              <a:lumMod val="20000"/>
              <a:lumOff val="80000"/>
            </a:schemeClr>
          </a:solidFill>
          <a:ln w="12700">
            <a:noFill/>
            <a:miter lim="800000"/>
            <a:headEnd/>
            <a:tailEnd/>
          </a:ln>
        </p:spPr>
        <p:txBody>
          <a:bodyPr wrap="none" anchor="ctr"/>
          <a:lstStyle/>
          <a:p>
            <a:endParaRPr lang="zh-CN" altLang="en-US">
              <a:solidFill>
                <a:schemeClr val="tx1">
                  <a:lumMod val="75000"/>
                  <a:lumOff val="25000"/>
                </a:schemeClr>
              </a:solidFill>
              <a:latin typeface="+mn-lt"/>
              <a:ea typeface="+mn-ea"/>
            </a:endParaRPr>
          </a:p>
        </p:txBody>
      </p:sp>
      <p:grpSp>
        <p:nvGrpSpPr>
          <p:cNvPr id="27656" name="Group 33"/>
          <p:cNvGrpSpPr>
            <a:grpSpLocks/>
          </p:cNvGrpSpPr>
          <p:nvPr/>
        </p:nvGrpSpPr>
        <p:grpSpPr bwMode="auto">
          <a:xfrm>
            <a:off x="2490223" y="2124652"/>
            <a:ext cx="8300700" cy="1175320"/>
            <a:chOff x="912" y="912"/>
            <a:chExt cx="4608" cy="816"/>
          </a:xfrm>
        </p:grpSpPr>
        <p:sp>
          <p:nvSpPr>
            <p:cNvPr id="27672" name="Line 34"/>
            <p:cNvSpPr>
              <a:spLocks noChangeShapeType="1"/>
            </p:cNvSpPr>
            <p:nvPr/>
          </p:nvSpPr>
          <p:spPr bwMode="auto">
            <a:xfrm>
              <a:off x="912" y="912"/>
              <a:ext cx="4608" cy="0"/>
            </a:xfrm>
            <a:prstGeom prst="line">
              <a:avLst/>
            </a:prstGeom>
            <a:noFill/>
            <a:ln w="9525">
              <a:solidFill>
                <a:schemeClr val="tx1"/>
              </a:solidFill>
              <a:round/>
              <a:headEnd/>
              <a:tailEnd/>
            </a:ln>
          </p:spPr>
          <p:txBody>
            <a:bodyPr wrap="none"/>
            <a:lstStyle/>
            <a:p>
              <a:endParaRPr lang="zh-CN" altLang="en-US">
                <a:solidFill>
                  <a:schemeClr val="tx1">
                    <a:lumMod val="75000"/>
                    <a:lumOff val="25000"/>
                  </a:schemeClr>
                </a:solidFill>
                <a:latin typeface="+mn-lt"/>
                <a:ea typeface="+mn-ea"/>
              </a:endParaRPr>
            </a:p>
          </p:txBody>
        </p:sp>
        <p:sp>
          <p:nvSpPr>
            <p:cNvPr id="27673" name="Line 35"/>
            <p:cNvSpPr>
              <a:spLocks noChangeShapeType="1"/>
            </p:cNvSpPr>
            <p:nvPr/>
          </p:nvSpPr>
          <p:spPr bwMode="auto">
            <a:xfrm>
              <a:off x="912" y="1152"/>
              <a:ext cx="4608" cy="0"/>
            </a:xfrm>
            <a:prstGeom prst="line">
              <a:avLst/>
            </a:prstGeom>
            <a:noFill/>
            <a:ln w="9525">
              <a:solidFill>
                <a:schemeClr val="tx1"/>
              </a:solidFill>
              <a:round/>
              <a:headEnd/>
              <a:tailEnd/>
            </a:ln>
          </p:spPr>
          <p:txBody>
            <a:bodyPr wrap="none"/>
            <a:lstStyle/>
            <a:p>
              <a:endParaRPr lang="zh-CN" altLang="en-US">
                <a:solidFill>
                  <a:schemeClr val="tx1">
                    <a:lumMod val="75000"/>
                    <a:lumOff val="25000"/>
                  </a:schemeClr>
                </a:solidFill>
                <a:latin typeface="+mn-lt"/>
                <a:ea typeface="+mn-ea"/>
              </a:endParaRPr>
            </a:p>
          </p:txBody>
        </p:sp>
        <p:sp>
          <p:nvSpPr>
            <p:cNvPr id="27674" name="Line 36"/>
            <p:cNvSpPr>
              <a:spLocks noChangeShapeType="1"/>
            </p:cNvSpPr>
            <p:nvPr/>
          </p:nvSpPr>
          <p:spPr bwMode="auto">
            <a:xfrm>
              <a:off x="912" y="1488"/>
              <a:ext cx="4608" cy="0"/>
            </a:xfrm>
            <a:prstGeom prst="line">
              <a:avLst/>
            </a:prstGeom>
            <a:noFill/>
            <a:ln w="9525">
              <a:solidFill>
                <a:schemeClr val="tx1"/>
              </a:solidFill>
              <a:round/>
              <a:headEnd/>
              <a:tailEnd/>
            </a:ln>
          </p:spPr>
          <p:txBody>
            <a:bodyPr wrap="none"/>
            <a:lstStyle/>
            <a:p>
              <a:endParaRPr lang="zh-CN" altLang="en-US">
                <a:solidFill>
                  <a:schemeClr val="tx1">
                    <a:lumMod val="75000"/>
                    <a:lumOff val="25000"/>
                  </a:schemeClr>
                </a:solidFill>
                <a:latin typeface="+mn-lt"/>
                <a:ea typeface="+mn-ea"/>
              </a:endParaRPr>
            </a:p>
          </p:txBody>
        </p:sp>
        <p:sp>
          <p:nvSpPr>
            <p:cNvPr id="27675" name="Line 37"/>
            <p:cNvSpPr>
              <a:spLocks noChangeShapeType="1"/>
            </p:cNvSpPr>
            <p:nvPr/>
          </p:nvSpPr>
          <p:spPr bwMode="auto">
            <a:xfrm>
              <a:off x="912" y="1728"/>
              <a:ext cx="4608" cy="0"/>
            </a:xfrm>
            <a:prstGeom prst="line">
              <a:avLst/>
            </a:prstGeom>
            <a:noFill/>
            <a:ln w="9525">
              <a:solidFill>
                <a:schemeClr val="tx1"/>
              </a:solidFill>
              <a:round/>
              <a:headEnd/>
              <a:tailEnd/>
            </a:ln>
          </p:spPr>
          <p:txBody>
            <a:bodyPr wrap="none"/>
            <a:lstStyle/>
            <a:p>
              <a:endParaRPr lang="zh-CN" altLang="en-US">
                <a:solidFill>
                  <a:schemeClr val="tx1">
                    <a:lumMod val="75000"/>
                    <a:lumOff val="25000"/>
                  </a:schemeClr>
                </a:solidFill>
                <a:latin typeface="+mn-lt"/>
                <a:ea typeface="+mn-ea"/>
              </a:endParaRPr>
            </a:p>
          </p:txBody>
        </p:sp>
      </p:grpSp>
      <p:sp>
        <p:nvSpPr>
          <p:cNvPr id="27657" name="Line 38"/>
          <p:cNvSpPr>
            <a:spLocks noChangeShapeType="1"/>
          </p:cNvSpPr>
          <p:nvPr/>
        </p:nvSpPr>
        <p:spPr bwMode="auto">
          <a:xfrm>
            <a:off x="2308094" y="2767590"/>
            <a:ext cx="8599463" cy="4321"/>
          </a:xfrm>
          <a:prstGeom prst="line">
            <a:avLst/>
          </a:prstGeom>
          <a:noFill/>
          <a:ln w="9525">
            <a:solidFill>
              <a:schemeClr val="tx1"/>
            </a:solidFill>
            <a:prstDash val="lgDashDot"/>
            <a:round/>
            <a:headEnd/>
            <a:tailEnd/>
          </a:ln>
        </p:spPr>
        <p:txBody>
          <a:bodyPr wrap="none"/>
          <a:lstStyle/>
          <a:p>
            <a:endParaRPr lang="zh-CN" altLang="en-US">
              <a:solidFill>
                <a:schemeClr val="tx1">
                  <a:lumMod val="75000"/>
                  <a:lumOff val="25000"/>
                </a:schemeClr>
              </a:solidFill>
              <a:latin typeface="+mn-lt"/>
              <a:ea typeface="+mn-ea"/>
            </a:endParaRPr>
          </a:p>
        </p:txBody>
      </p:sp>
      <p:grpSp>
        <p:nvGrpSpPr>
          <p:cNvPr id="13" name="Group 39"/>
          <p:cNvGrpSpPr>
            <a:grpSpLocks/>
          </p:cNvGrpSpPr>
          <p:nvPr/>
        </p:nvGrpSpPr>
        <p:grpSpPr bwMode="auto">
          <a:xfrm>
            <a:off x="965430" y="1892879"/>
            <a:ext cx="11023405" cy="1178201"/>
            <a:chOff x="38" y="1288"/>
            <a:chExt cx="5737" cy="818"/>
          </a:xfrm>
        </p:grpSpPr>
        <p:grpSp>
          <p:nvGrpSpPr>
            <p:cNvPr id="27662" name="Group 40"/>
            <p:cNvGrpSpPr>
              <a:grpSpLocks/>
            </p:cNvGrpSpPr>
            <p:nvPr/>
          </p:nvGrpSpPr>
          <p:grpSpPr bwMode="auto">
            <a:xfrm>
              <a:off x="38" y="1288"/>
              <a:ext cx="630" cy="818"/>
              <a:chOff x="38" y="1288"/>
              <a:chExt cx="630" cy="818"/>
            </a:xfrm>
          </p:grpSpPr>
          <p:sp>
            <p:nvSpPr>
              <p:cNvPr id="27668" name="Rectangle 41"/>
              <p:cNvSpPr>
                <a:spLocks noChangeArrowheads="1"/>
              </p:cNvSpPr>
              <p:nvPr/>
            </p:nvSpPr>
            <p:spPr bwMode="auto">
              <a:xfrm>
                <a:off x="177" y="1578"/>
                <a:ext cx="480" cy="528"/>
              </a:xfrm>
              <a:prstGeom prst="rect">
                <a:avLst/>
              </a:prstGeom>
              <a:solidFill>
                <a:srgbClr val="FFFFFF"/>
              </a:solidFill>
              <a:ln w="9525">
                <a:solidFill>
                  <a:srgbClr val="333399"/>
                </a:solidFill>
                <a:miter lim="800000"/>
                <a:headEnd/>
                <a:tailEnd/>
              </a:ln>
            </p:spPr>
            <p:txBody>
              <a:bodyPr wrap="none" anchor="ctr"/>
              <a:lstStyle/>
              <a:p>
                <a:endParaRPr lang="zh-CN" altLang="en-US">
                  <a:solidFill>
                    <a:schemeClr val="tx1">
                      <a:lumMod val="75000"/>
                      <a:lumOff val="25000"/>
                    </a:schemeClr>
                  </a:solidFill>
                  <a:latin typeface="+mn-lt"/>
                  <a:ea typeface="+mn-ea"/>
                </a:endParaRPr>
              </a:p>
            </p:txBody>
          </p:sp>
          <p:sp>
            <p:nvSpPr>
              <p:cNvPr id="27669" name="Line 42"/>
              <p:cNvSpPr>
                <a:spLocks noChangeShapeType="1"/>
              </p:cNvSpPr>
              <p:nvPr/>
            </p:nvSpPr>
            <p:spPr bwMode="auto">
              <a:xfrm>
                <a:off x="417" y="1578"/>
                <a:ext cx="0" cy="528"/>
              </a:xfrm>
              <a:prstGeom prst="line">
                <a:avLst/>
              </a:prstGeom>
              <a:noFill/>
              <a:ln w="6350">
                <a:solidFill>
                  <a:srgbClr val="333399"/>
                </a:solidFill>
                <a:round/>
                <a:headEnd/>
                <a:tailEnd/>
              </a:ln>
            </p:spPr>
            <p:txBody>
              <a:bodyPr wrap="none"/>
              <a:lstStyle/>
              <a:p>
                <a:endParaRPr lang="zh-CN" altLang="en-US">
                  <a:solidFill>
                    <a:schemeClr val="tx1">
                      <a:lumMod val="75000"/>
                      <a:lumOff val="25000"/>
                    </a:schemeClr>
                  </a:solidFill>
                  <a:latin typeface="+mn-lt"/>
                  <a:ea typeface="+mn-ea"/>
                </a:endParaRPr>
              </a:p>
            </p:txBody>
          </p:sp>
          <p:sp>
            <p:nvSpPr>
              <p:cNvPr id="27670" name="Freeform 43"/>
              <p:cNvSpPr>
                <a:spLocks/>
              </p:cNvSpPr>
              <p:nvPr/>
            </p:nvSpPr>
            <p:spPr bwMode="auto">
              <a:xfrm>
                <a:off x="177" y="1580"/>
                <a:ext cx="480" cy="526"/>
              </a:xfrm>
              <a:custGeom>
                <a:avLst/>
                <a:gdLst>
                  <a:gd name="T0" fmla="*/ 0 w 672"/>
                  <a:gd name="T1" fmla="*/ 670 h 670"/>
                  <a:gd name="T2" fmla="*/ 126 w 672"/>
                  <a:gd name="T3" fmla="*/ 637 h 670"/>
                  <a:gd name="T4" fmla="*/ 192 w 672"/>
                  <a:gd name="T5" fmla="*/ 526 h 670"/>
                  <a:gd name="T6" fmla="*/ 240 w 672"/>
                  <a:gd name="T7" fmla="*/ 334 h 670"/>
                  <a:gd name="T8" fmla="*/ 279 w 672"/>
                  <a:gd name="T9" fmla="*/ 139 h 670"/>
                  <a:gd name="T10" fmla="*/ 303 w 672"/>
                  <a:gd name="T11" fmla="*/ 40 h 670"/>
                  <a:gd name="T12" fmla="*/ 339 w 672"/>
                  <a:gd name="T13" fmla="*/ 1 h 670"/>
                  <a:gd name="T14" fmla="*/ 369 w 672"/>
                  <a:gd name="T15" fmla="*/ 34 h 670"/>
                  <a:gd name="T16" fmla="*/ 396 w 672"/>
                  <a:gd name="T17" fmla="*/ 136 h 670"/>
                  <a:gd name="T18" fmla="*/ 432 w 672"/>
                  <a:gd name="T19" fmla="*/ 337 h 670"/>
                  <a:gd name="T20" fmla="*/ 456 w 672"/>
                  <a:gd name="T21" fmla="*/ 457 h 670"/>
                  <a:gd name="T22" fmla="*/ 504 w 672"/>
                  <a:gd name="T23" fmla="*/ 595 h 670"/>
                  <a:gd name="T24" fmla="*/ 573 w 672"/>
                  <a:gd name="T25" fmla="*/ 643 h 670"/>
                  <a:gd name="T26" fmla="*/ 612 w 672"/>
                  <a:gd name="T27" fmla="*/ 655 h 670"/>
                  <a:gd name="T28" fmla="*/ 672 w 672"/>
                  <a:gd name="T29" fmla="*/ 670 h 67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672"/>
                  <a:gd name="T46" fmla="*/ 0 h 670"/>
                  <a:gd name="T47" fmla="*/ 672 w 672"/>
                  <a:gd name="T48" fmla="*/ 670 h 67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672" h="670">
                    <a:moveTo>
                      <a:pt x="0" y="670"/>
                    </a:moveTo>
                    <a:cubicBezTo>
                      <a:pt x="21" y="664"/>
                      <a:pt x="94" y="661"/>
                      <a:pt x="126" y="637"/>
                    </a:cubicBezTo>
                    <a:cubicBezTo>
                      <a:pt x="158" y="613"/>
                      <a:pt x="173" y="576"/>
                      <a:pt x="192" y="526"/>
                    </a:cubicBezTo>
                    <a:cubicBezTo>
                      <a:pt x="211" y="476"/>
                      <a:pt x="226" y="398"/>
                      <a:pt x="240" y="334"/>
                    </a:cubicBezTo>
                    <a:cubicBezTo>
                      <a:pt x="254" y="270"/>
                      <a:pt x="269" y="188"/>
                      <a:pt x="279" y="139"/>
                    </a:cubicBezTo>
                    <a:cubicBezTo>
                      <a:pt x="289" y="90"/>
                      <a:pt x="293" y="63"/>
                      <a:pt x="303" y="40"/>
                    </a:cubicBezTo>
                    <a:cubicBezTo>
                      <a:pt x="313" y="17"/>
                      <a:pt x="328" y="2"/>
                      <a:pt x="339" y="1"/>
                    </a:cubicBezTo>
                    <a:cubicBezTo>
                      <a:pt x="350" y="0"/>
                      <a:pt x="360" y="12"/>
                      <a:pt x="369" y="34"/>
                    </a:cubicBezTo>
                    <a:cubicBezTo>
                      <a:pt x="378" y="56"/>
                      <a:pt x="386" y="86"/>
                      <a:pt x="396" y="136"/>
                    </a:cubicBezTo>
                    <a:cubicBezTo>
                      <a:pt x="406" y="186"/>
                      <a:pt x="422" y="284"/>
                      <a:pt x="432" y="337"/>
                    </a:cubicBezTo>
                    <a:cubicBezTo>
                      <a:pt x="442" y="390"/>
                      <a:pt x="444" y="414"/>
                      <a:pt x="456" y="457"/>
                    </a:cubicBezTo>
                    <a:cubicBezTo>
                      <a:pt x="468" y="500"/>
                      <a:pt x="485" y="564"/>
                      <a:pt x="504" y="595"/>
                    </a:cubicBezTo>
                    <a:cubicBezTo>
                      <a:pt x="523" y="626"/>
                      <a:pt x="555" y="633"/>
                      <a:pt x="573" y="643"/>
                    </a:cubicBezTo>
                    <a:cubicBezTo>
                      <a:pt x="591" y="653"/>
                      <a:pt x="596" y="651"/>
                      <a:pt x="612" y="655"/>
                    </a:cubicBezTo>
                    <a:cubicBezTo>
                      <a:pt x="628" y="659"/>
                      <a:pt x="660" y="667"/>
                      <a:pt x="672" y="670"/>
                    </a:cubicBezTo>
                  </a:path>
                </a:pathLst>
              </a:custGeom>
              <a:noFill/>
              <a:ln w="28575">
                <a:solidFill>
                  <a:srgbClr val="333399"/>
                </a:solidFill>
                <a:round/>
                <a:headEnd/>
                <a:tailEnd/>
              </a:ln>
            </p:spPr>
            <p:txBody>
              <a:bodyPr wrap="none"/>
              <a:lstStyle/>
              <a:p>
                <a:endParaRPr lang="zh-CN" altLang="en-US">
                  <a:solidFill>
                    <a:schemeClr val="tx1">
                      <a:lumMod val="75000"/>
                      <a:lumOff val="25000"/>
                    </a:schemeClr>
                  </a:solidFill>
                  <a:latin typeface="+mn-lt"/>
                  <a:ea typeface="+mn-ea"/>
                </a:endParaRPr>
              </a:p>
            </p:txBody>
          </p:sp>
          <p:sp>
            <p:nvSpPr>
              <p:cNvPr id="27671" name="Text Box 44"/>
              <p:cNvSpPr txBox="1">
                <a:spLocks noChangeArrowheads="1"/>
              </p:cNvSpPr>
              <p:nvPr/>
            </p:nvSpPr>
            <p:spPr bwMode="auto">
              <a:xfrm>
                <a:off x="38" y="1288"/>
                <a:ext cx="630" cy="278"/>
              </a:xfrm>
              <a:prstGeom prst="rect">
                <a:avLst/>
              </a:prstGeom>
              <a:noFill/>
              <a:ln w="9525">
                <a:noFill/>
                <a:miter lim="800000"/>
                <a:headEnd/>
                <a:tailEnd/>
              </a:ln>
            </p:spPr>
            <p:txBody>
              <a:bodyPr wrap="none">
                <a:spAutoFit/>
              </a:bodyPr>
              <a:lstStyle/>
              <a:p>
                <a:r>
                  <a:rPr kumimoji="1" lang="zh-CN" altLang="en-US" sz="2000">
                    <a:solidFill>
                      <a:schemeClr val="tx1">
                        <a:lumMod val="75000"/>
                        <a:lumOff val="25000"/>
                      </a:schemeClr>
                    </a:solidFill>
                    <a:latin typeface="+mn-lt"/>
                    <a:ea typeface="+mn-ea"/>
                  </a:rPr>
                  <a:t>输入脉冲</a:t>
                </a:r>
              </a:p>
            </p:txBody>
          </p:sp>
        </p:grpSp>
        <p:grpSp>
          <p:nvGrpSpPr>
            <p:cNvPr id="27663" name="Group 45"/>
            <p:cNvGrpSpPr>
              <a:grpSpLocks/>
            </p:cNvGrpSpPr>
            <p:nvPr/>
          </p:nvGrpSpPr>
          <p:grpSpPr bwMode="auto">
            <a:xfrm>
              <a:off x="5145" y="1305"/>
              <a:ext cx="630" cy="801"/>
              <a:chOff x="5145" y="1305"/>
              <a:chExt cx="630" cy="801"/>
            </a:xfrm>
          </p:grpSpPr>
          <p:sp>
            <p:nvSpPr>
              <p:cNvPr id="27664" name="Rectangle 46"/>
              <p:cNvSpPr>
                <a:spLocks noChangeArrowheads="1"/>
              </p:cNvSpPr>
              <p:nvPr/>
            </p:nvSpPr>
            <p:spPr bwMode="auto">
              <a:xfrm>
                <a:off x="5243" y="1578"/>
                <a:ext cx="476" cy="528"/>
              </a:xfrm>
              <a:prstGeom prst="rect">
                <a:avLst/>
              </a:prstGeom>
              <a:solidFill>
                <a:srgbClr val="FFFFFF"/>
              </a:solidFill>
              <a:ln w="9525">
                <a:solidFill>
                  <a:srgbClr val="333399"/>
                </a:solidFill>
                <a:miter lim="800000"/>
                <a:headEnd/>
                <a:tailEnd/>
              </a:ln>
            </p:spPr>
            <p:txBody>
              <a:bodyPr wrap="none" anchor="ctr"/>
              <a:lstStyle/>
              <a:p>
                <a:endParaRPr lang="zh-CN" altLang="en-US">
                  <a:solidFill>
                    <a:schemeClr val="tx1">
                      <a:lumMod val="75000"/>
                      <a:lumOff val="25000"/>
                    </a:schemeClr>
                  </a:solidFill>
                  <a:latin typeface="+mn-lt"/>
                  <a:ea typeface="+mn-ea"/>
                </a:endParaRPr>
              </a:p>
            </p:txBody>
          </p:sp>
          <p:sp>
            <p:nvSpPr>
              <p:cNvPr id="27665" name="Line 47"/>
              <p:cNvSpPr>
                <a:spLocks noChangeShapeType="1"/>
              </p:cNvSpPr>
              <p:nvPr/>
            </p:nvSpPr>
            <p:spPr bwMode="auto">
              <a:xfrm>
                <a:off x="5481" y="1578"/>
                <a:ext cx="0" cy="528"/>
              </a:xfrm>
              <a:prstGeom prst="line">
                <a:avLst/>
              </a:prstGeom>
              <a:noFill/>
              <a:ln w="6350">
                <a:solidFill>
                  <a:srgbClr val="333399"/>
                </a:solidFill>
                <a:round/>
                <a:headEnd/>
                <a:tailEnd/>
              </a:ln>
            </p:spPr>
            <p:txBody>
              <a:bodyPr wrap="none"/>
              <a:lstStyle/>
              <a:p>
                <a:endParaRPr lang="zh-CN" altLang="en-US">
                  <a:solidFill>
                    <a:schemeClr val="tx1">
                      <a:lumMod val="75000"/>
                      <a:lumOff val="25000"/>
                    </a:schemeClr>
                  </a:solidFill>
                  <a:latin typeface="+mn-lt"/>
                  <a:ea typeface="+mn-ea"/>
                </a:endParaRPr>
              </a:p>
            </p:txBody>
          </p:sp>
          <p:sp>
            <p:nvSpPr>
              <p:cNvPr id="27666" name="Freeform 48"/>
              <p:cNvSpPr>
                <a:spLocks/>
              </p:cNvSpPr>
              <p:nvPr/>
            </p:nvSpPr>
            <p:spPr bwMode="auto">
              <a:xfrm>
                <a:off x="5241" y="1726"/>
                <a:ext cx="480" cy="222"/>
              </a:xfrm>
              <a:custGeom>
                <a:avLst/>
                <a:gdLst>
                  <a:gd name="T0" fmla="*/ 0 w 678"/>
                  <a:gd name="T1" fmla="*/ 280 h 283"/>
                  <a:gd name="T2" fmla="*/ 87 w 678"/>
                  <a:gd name="T3" fmla="*/ 244 h 283"/>
                  <a:gd name="T4" fmla="*/ 150 w 678"/>
                  <a:gd name="T5" fmla="*/ 193 h 283"/>
                  <a:gd name="T6" fmla="*/ 201 w 678"/>
                  <a:gd name="T7" fmla="*/ 130 h 283"/>
                  <a:gd name="T8" fmla="*/ 258 w 678"/>
                  <a:gd name="T9" fmla="*/ 43 h 283"/>
                  <a:gd name="T10" fmla="*/ 339 w 678"/>
                  <a:gd name="T11" fmla="*/ 1 h 283"/>
                  <a:gd name="T12" fmla="*/ 426 w 678"/>
                  <a:gd name="T13" fmla="*/ 37 h 283"/>
                  <a:gd name="T14" fmla="*/ 492 w 678"/>
                  <a:gd name="T15" fmla="*/ 139 h 283"/>
                  <a:gd name="T16" fmla="*/ 528 w 678"/>
                  <a:gd name="T17" fmla="*/ 190 h 283"/>
                  <a:gd name="T18" fmla="*/ 591 w 678"/>
                  <a:gd name="T19" fmla="*/ 238 h 283"/>
                  <a:gd name="T20" fmla="*/ 678 w 678"/>
                  <a:gd name="T21" fmla="*/ 283 h 28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678"/>
                  <a:gd name="T34" fmla="*/ 0 h 283"/>
                  <a:gd name="T35" fmla="*/ 678 w 678"/>
                  <a:gd name="T36" fmla="*/ 283 h 28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678" h="283">
                    <a:moveTo>
                      <a:pt x="0" y="280"/>
                    </a:moveTo>
                    <a:cubicBezTo>
                      <a:pt x="14" y="274"/>
                      <a:pt x="62" y="258"/>
                      <a:pt x="87" y="244"/>
                    </a:cubicBezTo>
                    <a:cubicBezTo>
                      <a:pt x="112" y="230"/>
                      <a:pt x="131" y="212"/>
                      <a:pt x="150" y="193"/>
                    </a:cubicBezTo>
                    <a:cubicBezTo>
                      <a:pt x="169" y="174"/>
                      <a:pt x="183" y="155"/>
                      <a:pt x="201" y="130"/>
                    </a:cubicBezTo>
                    <a:cubicBezTo>
                      <a:pt x="219" y="105"/>
                      <a:pt x="235" y="64"/>
                      <a:pt x="258" y="43"/>
                    </a:cubicBezTo>
                    <a:cubicBezTo>
                      <a:pt x="281" y="22"/>
                      <a:pt x="311" y="2"/>
                      <a:pt x="339" y="1"/>
                    </a:cubicBezTo>
                    <a:cubicBezTo>
                      <a:pt x="367" y="0"/>
                      <a:pt x="401" y="14"/>
                      <a:pt x="426" y="37"/>
                    </a:cubicBezTo>
                    <a:cubicBezTo>
                      <a:pt x="451" y="60"/>
                      <a:pt x="475" y="113"/>
                      <a:pt x="492" y="139"/>
                    </a:cubicBezTo>
                    <a:cubicBezTo>
                      <a:pt x="509" y="165"/>
                      <a:pt x="512" y="174"/>
                      <a:pt x="528" y="190"/>
                    </a:cubicBezTo>
                    <a:cubicBezTo>
                      <a:pt x="544" y="206"/>
                      <a:pt x="566" y="222"/>
                      <a:pt x="591" y="238"/>
                    </a:cubicBezTo>
                    <a:cubicBezTo>
                      <a:pt x="616" y="254"/>
                      <a:pt x="660" y="274"/>
                      <a:pt x="678" y="283"/>
                    </a:cubicBezTo>
                  </a:path>
                </a:pathLst>
              </a:custGeom>
              <a:noFill/>
              <a:ln w="28575">
                <a:solidFill>
                  <a:srgbClr val="333399"/>
                </a:solidFill>
                <a:round/>
                <a:headEnd/>
                <a:tailEnd/>
              </a:ln>
            </p:spPr>
            <p:txBody>
              <a:bodyPr wrap="none"/>
              <a:lstStyle/>
              <a:p>
                <a:endParaRPr lang="zh-CN" altLang="en-US">
                  <a:solidFill>
                    <a:schemeClr val="tx1">
                      <a:lumMod val="75000"/>
                      <a:lumOff val="25000"/>
                    </a:schemeClr>
                  </a:solidFill>
                  <a:latin typeface="+mn-lt"/>
                  <a:ea typeface="+mn-ea"/>
                </a:endParaRPr>
              </a:p>
            </p:txBody>
          </p:sp>
          <p:sp>
            <p:nvSpPr>
              <p:cNvPr id="27667" name="Text Box 49"/>
              <p:cNvSpPr txBox="1">
                <a:spLocks noChangeArrowheads="1"/>
              </p:cNvSpPr>
              <p:nvPr/>
            </p:nvSpPr>
            <p:spPr bwMode="auto">
              <a:xfrm>
                <a:off x="5145" y="1305"/>
                <a:ext cx="630" cy="278"/>
              </a:xfrm>
              <a:prstGeom prst="rect">
                <a:avLst/>
              </a:prstGeom>
              <a:noFill/>
              <a:ln w="9525">
                <a:noFill/>
                <a:miter lim="800000"/>
                <a:headEnd/>
                <a:tailEnd/>
              </a:ln>
            </p:spPr>
            <p:txBody>
              <a:bodyPr wrap="none">
                <a:spAutoFit/>
              </a:bodyPr>
              <a:lstStyle/>
              <a:p>
                <a:r>
                  <a:rPr kumimoji="1" lang="zh-CN" altLang="en-US" sz="2000" dirty="0">
                    <a:solidFill>
                      <a:schemeClr val="tx1">
                        <a:lumMod val="75000"/>
                        <a:lumOff val="25000"/>
                      </a:schemeClr>
                    </a:solidFill>
                    <a:latin typeface="+mn-lt"/>
                    <a:ea typeface="+mn-ea"/>
                  </a:rPr>
                  <a:t>输出脉冲</a:t>
                </a:r>
              </a:p>
            </p:txBody>
          </p:sp>
        </p:grpSp>
      </p:grpSp>
      <p:sp>
        <p:nvSpPr>
          <p:cNvPr id="116786" name="Line 50"/>
          <p:cNvSpPr>
            <a:spLocks noChangeShapeType="1"/>
          </p:cNvSpPr>
          <p:nvPr/>
        </p:nvSpPr>
        <p:spPr bwMode="auto">
          <a:xfrm flipV="1">
            <a:off x="2370055" y="5331928"/>
            <a:ext cx="8392003" cy="0"/>
          </a:xfrm>
          <a:prstGeom prst="line">
            <a:avLst/>
          </a:prstGeom>
          <a:noFill/>
          <a:ln w="38100">
            <a:solidFill>
              <a:schemeClr val="hlink"/>
            </a:solidFill>
            <a:round/>
            <a:headEnd/>
            <a:tailEnd type="triangle" w="med" len="lg"/>
          </a:ln>
        </p:spPr>
        <p:txBody>
          <a:bodyPr wrap="none"/>
          <a:lstStyle/>
          <a:p>
            <a:endParaRPr lang="zh-CN" altLang="en-US">
              <a:solidFill>
                <a:schemeClr val="tx1">
                  <a:lumMod val="75000"/>
                  <a:lumOff val="25000"/>
                </a:schemeClr>
              </a:solidFill>
              <a:latin typeface="+mn-lt"/>
              <a:ea typeface="+mn-ea"/>
            </a:endParaRPr>
          </a:p>
        </p:txBody>
      </p:sp>
      <p:sp>
        <p:nvSpPr>
          <p:cNvPr id="116787" name="Freeform 51"/>
          <p:cNvSpPr>
            <a:spLocks/>
          </p:cNvSpPr>
          <p:nvPr/>
        </p:nvSpPr>
        <p:spPr bwMode="auto">
          <a:xfrm>
            <a:off x="2469044" y="2497715"/>
            <a:ext cx="8293015" cy="475313"/>
          </a:xfrm>
          <a:custGeom>
            <a:avLst/>
            <a:gdLst>
              <a:gd name="T0" fmla="*/ 0 w 4316"/>
              <a:gd name="T1" fmla="*/ 128 h 330"/>
              <a:gd name="T2" fmla="*/ 434 w 4316"/>
              <a:gd name="T3" fmla="*/ 0 h 330"/>
              <a:gd name="T4" fmla="*/ 1586 w 4316"/>
              <a:gd name="T5" fmla="*/ 330 h 330"/>
              <a:gd name="T6" fmla="*/ 2738 w 4316"/>
              <a:gd name="T7" fmla="*/ 0 h 330"/>
              <a:gd name="T8" fmla="*/ 3944 w 4316"/>
              <a:gd name="T9" fmla="*/ 330 h 330"/>
              <a:gd name="T10" fmla="*/ 4316 w 4316"/>
              <a:gd name="T11" fmla="*/ 204 h 330"/>
              <a:gd name="T12" fmla="*/ 0 60000 65536"/>
              <a:gd name="T13" fmla="*/ 0 60000 65536"/>
              <a:gd name="T14" fmla="*/ 0 60000 65536"/>
              <a:gd name="T15" fmla="*/ 0 60000 65536"/>
              <a:gd name="T16" fmla="*/ 0 60000 65536"/>
              <a:gd name="T17" fmla="*/ 0 60000 65536"/>
              <a:gd name="T18" fmla="*/ 0 w 4316"/>
              <a:gd name="T19" fmla="*/ 0 h 330"/>
              <a:gd name="T20" fmla="*/ 4316 w 4316"/>
              <a:gd name="T21" fmla="*/ 330 h 330"/>
            </a:gdLst>
            <a:ahLst/>
            <a:cxnLst>
              <a:cxn ang="T12">
                <a:pos x="T0" y="T1"/>
              </a:cxn>
              <a:cxn ang="T13">
                <a:pos x="T2" y="T3"/>
              </a:cxn>
              <a:cxn ang="T14">
                <a:pos x="T4" y="T5"/>
              </a:cxn>
              <a:cxn ang="T15">
                <a:pos x="T6" y="T7"/>
              </a:cxn>
              <a:cxn ang="T16">
                <a:pos x="T8" y="T9"/>
              </a:cxn>
              <a:cxn ang="T17">
                <a:pos x="T10" y="T11"/>
              </a:cxn>
            </a:cxnLst>
            <a:rect l="T18" t="T19" r="T20" b="T21"/>
            <a:pathLst>
              <a:path w="4316" h="330">
                <a:moveTo>
                  <a:pt x="0" y="128"/>
                </a:moveTo>
                <a:lnTo>
                  <a:pt x="434" y="0"/>
                </a:lnTo>
                <a:lnTo>
                  <a:pt x="1586" y="330"/>
                </a:lnTo>
                <a:lnTo>
                  <a:pt x="2738" y="0"/>
                </a:lnTo>
                <a:lnTo>
                  <a:pt x="3944" y="330"/>
                </a:lnTo>
                <a:lnTo>
                  <a:pt x="4316" y="204"/>
                </a:lnTo>
              </a:path>
            </a:pathLst>
          </a:custGeom>
          <a:noFill/>
          <a:ln w="38100">
            <a:solidFill>
              <a:srgbClr val="339933"/>
            </a:solidFill>
            <a:round/>
            <a:headEnd/>
            <a:tailEnd type="triangle" w="sm" len="med"/>
          </a:ln>
        </p:spPr>
        <p:txBody>
          <a:bodyPr/>
          <a:lstStyle/>
          <a:p>
            <a:endParaRPr lang="zh-CN" altLang="en-US">
              <a:solidFill>
                <a:schemeClr val="tx1">
                  <a:lumMod val="75000"/>
                  <a:lumOff val="25000"/>
                </a:schemeClr>
              </a:solidFill>
              <a:latin typeface="+mn-lt"/>
              <a:ea typeface="+mn-ea"/>
            </a:endParaRPr>
          </a:p>
        </p:txBody>
      </p:sp>
      <p:sp>
        <p:nvSpPr>
          <p:cNvPr id="27661" name="Text Box 52"/>
          <p:cNvSpPr txBox="1">
            <a:spLocks noChangeArrowheads="1"/>
          </p:cNvSpPr>
          <p:nvPr/>
        </p:nvSpPr>
        <p:spPr bwMode="auto">
          <a:xfrm>
            <a:off x="5177662" y="1395991"/>
            <a:ext cx="1843027" cy="523220"/>
          </a:xfrm>
          <a:prstGeom prst="rect">
            <a:avLst/>
          </a:prstGeom>
          <a:noFill/>
          <a:ln w="9525">
            <a:noFill/>
            <a:miter lim="800000"/>
            <a:headEnd/>
            <a:tailEnd/>
          </a:ln>
        </p:spPr>
        <p:txBody>
          <a:bodyPr wrap="square">
            <a:spAutoFit/>
          </a:bodyPr>
          <a:lstStyle/>
          <a:p>
            <a:r>
              <a:rPr lang="zh-CN" altLang="en-US" sz="2800" dirty="0">
                <a:solidFill>
                  <a:schemeClr val="tx1">
                    <a:lumMod val="75000"/>
                    <a:lumOff val="25000"/>
                  </a:schemeClr>
                </a:solidFill>
                <a:latin typeface="+mn-lt"/>
                <a:ea typeface="+mn-ea"/>
              </a:rPr>
              <a:t>多模光纤</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par>
                          <p:cTn id="7" fill="hold">
                            <p:stCondLst>
                              <p:cond delay="0"/>
                            </p:stCondLst>
                            <p:childTnLst>
                              <p:par>
                                <p:cTn id="8" presetID="22" presetClass="entr" presetSubtype="8" fill="hold" grpId="0" nodeType="afterEffect">
                                  <p:stCondLst>
                                    <p:cond delay="0"/>
                                  </p:stCondLst>
                                  <p:childTnLst>
                                    <p:set>
                                      <p:cBhvr>
                                        <p:cTn id="9" dur="1" fill="hold">
                                          <p:stCondLst>
                                            <p:cond delay="0"/>
                                          </p:stCondLst>
                                        </p:cTn>
                                        <p:tgtEl>
                                          <p:spTgt spid="116787"/>
                                        </p:tgtEl>
                                        <p:attrNameLst>
                                          <p:attrName>style.visibility</p:attrName>
                                        </p:attrNameLst>
                                      </p:cBhvr>
                                      <p:to>
                                        <p:strVal val="visible"/>
                                      </p:to>
                                    </p:set>
                                    <p:animEffect transition="in" filter="wipe(left)">
                                      <p:cBhvr>
                                        <p:cTn id="10" dur="2000"/>
                                        <p:tgtEl>
                                          <p:spTgt spid="116787"/>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16766"/>
                                        </p:tgtEl>
                                        <p:attrNameLst>
                                          <p:attrName>style.visibility</p:attrName>
                                        </p:attrNameLst>
                                      </p:cBhvr>
                                      <p:to>
                                        <p:strVal val="visible"/>
                                      </p:to>
                                    </p:set>
                                    <p:animEffect transition="in" filter="wipe(left)">
                                      <p:cBhvr>
                                        <p:cTn id="13" dur="2000"/>
                                        <p:tgtEl>
                                          <p:spTgt spid="116766"/>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2"/>
                                        </p:tgtEl>
                                        <p:attrNameLst>
                                          <p:attrName>style.visibility</p:attrName>
                                        </p:attrNameLst>
                                      </p:cBhvr>
                                      <p:to>
                                        <p:strVal val="visible"/>
                                      </p:to>
                                    </p:set>
                                  </p:childTnLst>
                                </p:cTn>
                              </p:par>
                            </p:childTnLst>
                          </p:cTn>
                        </p:par>
                        <p:par>
                          <p:cTn id="18" fill="hold">
                            <p:stCondLst>
                              <p:cond delay="0"/>
                            </p:stCondLst>
                            <p:childTnLst>
                              <p:par>
                                <p:cTn id="19" presetID="22" presetClass="entr" presetSubtype="8" fill="hold" grpId="0" nodeType="afterEffect">
                                  <p:stCondLst>
                                    <p:cond delay="0"/>
                                  </p:stCondLst>
                                  <p:childTnLst>
                                    <p:set>
                                      <p:cBhvr>
                                        <p:cTn id="20" dur="1" fill="hold">
                                          <p:stCondLst>
                                            <p:cond delay="0"/>
                                          </p:stCondLst>
                                        </p:cTn>
                                        <p:tgtEl>
                                          <p:spTgt spid="116786"/>
                                        </p:tgtEl>
                                        <p:attrNameLst>
                                          <p:attrName>style.visibility</p:attrName>
                                        </p:attrNameLst>
                                      </p:cBhvr>
                                      <p:to>
                                        <p:strVal val="visible"/>
                                      </p:to>
                                    </p:set>
                                    <p:animEffect transition="in" filter="wipe(left)">
                                      <p:cBhvr>
                                        <p:cTn id="21" dur="2000"/>
                                        <p:tgtEl>
                                          <p:spTgt spid="1167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766" grpId="0" animBg="1"/>
      <p:bldP spid="116786" grpId="0" animBg="1"/>
      <p:bldP spid="116787"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p:nvPr>
        </p:nvSpPr>
        <p:spPr/>
        <p:txBody>
          <a:bodyPr/>
          <a:lstStyle/>
          <a:p>
            <a:pPr eaLnBrk="1" hangingPunct="1"/>
            <a:r>
              <a:rPr lang="en-US" altLang="zh-CN" dirty="0" smtClean="0"/>
              <a:t>2.3.2 </a:t>
            </a:r>
            <a:r>
              <a:rPr lang="zh-CN" altLang="en-US" dirty="0" smtClean="0"/>
              <a:t>非导引型传输媒体 </a:t>
            </a:r>
          </a:p>
        </p:txBody>
      </p:sp>
      <p:sp>
        <p:nvSpPr>
          <p:cNvPr id="46083" name="Rectangle 3"/>
          <p:cNvSpPr>
            <a:spLocks noGrp="1" noChangeArrowheads="1"/>
          </p:cNvSpPr>
          <p:nvPr>
            <p:ph idx="1"/>
          </p:nvPr>
        </p:nvSpPr>
        <p:spPr>
          <a:xfrm>
            <a:off x="1706687" y="1916832"/>
            <a:ext cx="9881747" cy="4254734"/>
          </a:xfrm>
        </p:spPr>
        <p:txBody>
          <a:bodyPr>
            <a:normAutofit/>
          </a:bodyPr>
          <a:lstStyle/>
          <a:p>
            <a:pPr eaLnBrk="1" hangingPunct="1">
              <a:lnSpc>
                <a:spcPct val="150000"/>
              </a:lnSpc>
            </a:pPr>
            <a:r>
              <a:rPr lang="zh-CN" altLang="en-US" sz="2400" dirty="0" smtClean="0"/>
              <a:t>无线传输所使用的频段很广。</a:t>
            </a:r>
          </a:p>
          <a:p>
            <a:pPr eaLnBrk="1" hangingPunct="1">
              <a:lnSpc>
                <a:spcPct val="150000"/>
              </a:lnSpc>
            </a:pPr>
            <a:r>
              <a:rPr lang="zh-CN" altLang="en-US" sz="2400" dirty="0" smtClean="0"/>
              <a:t>短波通信主要是靠电离层的反射，但短波信道的通信质量较差。</a:t>
            </a:r>
          </a:p>
          <a:p>
            <a:pPr eaLnBrk="1" hangingPunct="1">
              <a:lnSpc>
                <a:spcPct val="150000"/>
              </a:lnSpc>
            </a:pPr>
            <a:r>
              <a:rPr lang="zh-CN" altLang="en-US" sz="2400" dirty="0" smtClean="0"/>
              <a:t>微波在空间主要是直线传播。 </a:t>
            </a:r>
          </a:p>
          <a:p>
            <a:pPr lvl="1" eaLnBrk="1" hangingPunct="1">
              <a:lnSpc>
                <a:spcPct val="150000"/>
              </a:lnSpc>
            </a:pPr>
            <a:r>
              <a:rPr lang="zh-CN" altLang="en-US" sz="2400" dirty="0" smtClean="0">
                <a:solidFill>
                  <a:srgbClr val="333399"/>
                </a:solidFill>
                <a:ea typeface="黑体" pitchFamily="2" charset="-122"/>
              </a:rPr>
              <a:t>地面微波接力通信</a:t>
            </a:r>
          </a:p>
          <a:p>
            <a:pPr lvl="1" eaLnBrk="1" hangingPunct="1">
              <a:lnSpc>
                <a:spcPct val="150000"/>
              </a:lnSpc>
            </a:pPr>
            <a:r>
              <a:rPr lang="zh-CN" altLang="en-US" sz="2400" dirty="0" smtClean="0">
                <a:solidFill>
                  <a:srgbClr val="333399"/>
                </a:solidFill>
                <a:ea typeface="黑体" pitchFamily="2" charset="-122"/>
              </a:rPr>
              <a:t>卫星通信</a:t>
            </a:r>
            <a:r>
              <a:rPr lang="zh-CN" altLang="en-US" sz="2400" dirty="0" smtClean="0"/>
              <a:t>  </a:t>
            </a:r>
          </a:p>
        </p:txBody>
      </p:sp>
      <p:sp>
        <p:nvSpPr>
          <p:cNvPr id="28674" name="页脚占位符 4"/>
          <p:cNvSpPr>
            <a:spLocks noGrp="1"/>
          </p:cNvSpPr>
          <p:nvPr>
            <p:ph type="ftr" sz="quarter" idx="11"/>
          </p:nvPr>
        </p:nvSpPr>
        <p:spPr>
          <a:noFill/>
        </p:spPr>
        <p:txBody>
          <a:bodyPr/>
          <a:lstStyle/>
          <a:p>
            <a:r>
              <a:rPr lang="zh-CN" altLang="en-US" smtClean="0"/>
              <a:t>课件制作人：谢钧 谢希仁</a:t>
            </a:r>
            <a:endParaRPr lang="zh-CN" altLang="en-US"/>
          </a:p>
        </p:txBody>
      </p:sp>
      <p:sp>
        <p:nvSpPr>
          <p:cNvPr id="5" name="矩形 4"/>
          <p:cNvSpPr/>
          <p:nvPr/>
        </p:nvSpPr>
        <p:spPr>
          <a:xfrm flipV="1">
            <a:off x="-128588" y="1423988"/>
            <a:ext cx="12320588" cy="46037"/>
          </a:xfrm>
          <a:prstGeom prst="rect">
            <a:avLst/>
          </a:prstGeom>
          <a:solidFill>
            <a:srgbClr val="A6B727">
              <a:alpha val="80000"/>
            </a:srgbClr>
          </a:solidFill>
          <a:ln w="127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Arial"/>
              <a:ea typeface="微软雅黑"/>
              <a:cs typeface="+mn-cs"/>
            </a:endParaRPr>
          </a:p>
        </p:txBody>
      </p:sp>
      <p:sp>
        <p:nvSpPr>
          <p:cNvPr id="6" name="矩形 5"/>
          <p:cNvSpPr/>
          <p:nvPr/>
        </p:nvSpPr>
        <p:spPr>
          <a:xfrm>
            <a:off x="2373313" y="5549900"/>
            <a:ext cx="9821862" cy="1308100"/>
          </a:xfrm>
          <a:prstGeom prst="rect">
            <a:avLst/>
          </a:prstGeom>
          <a:solidFill>
            <a:srgbClr val="DDDDDD">
              <a:alpha val="80000"/>
            </a:srgbClr>
          </a:solidFill>
          <a:ln w="127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dirty="0">
              <a:ln>
                <a:noFill/>
              </a:ln>
              <a:solidFill>
                <a:srgbClr val="FFFFFF"/>
              </a:solidFill>
              <a:effectLst/>
              <a:uLnTx/>
              <a:uFillTx/>
              <a:latin typeface="Tahoma" pitchFamily="34" charset="0"/>
              <a:ea typeface="微软雅黑"/>
              <a:cs typeface="+mn-cs"/>
            </a:endParaRPr>
          </a:p>
        </p:txBody>
      </p:sp>
      <p:sp>
        <p:nvSpPr>
          <p:cNvPr id="7" name="内容占位符 3"/>
          <p:cNvSpPr txBox="1">
            <a:spLocks/>
          </p:cNvSpPr>
          <p:nvPr/>
        </p:nvSpPr>
        <p:spPr bwMode="auto">
          <a:xfrm>
            <a:off x="0" y="4521200"/>
            <a:ext cx="776288" cy="2336800"/>
          </a:xfrm>
          <a:prstGeom prst="rect">
            <a:avLst/>
          </a:prstGeom>
          <a:solidFill>
            <a:srgbClr val="A6B727"/>
          </a:solidFill>
          <a:ln w="9525">
            <a:noFill/>
            <a:miter lim="800000"/>
            <a:headEnd/>
            <a:tailEnd/>
          </a:ln>
        </p:spPr>
        <p:txBody>
          <a:bodyPr/>
          <a:lstStyle/>
          <a:p>
            <a:pPr marL="0" marR="0" lvl="0" indent="0" defTabSz="914400" eaLnBrk="1" fontAlgn="auto" latinLnBrk="0" hangingPunct="1">
              <a:lnSpc>
                <a:spcPct val="130000"/>
              </a:lnSpc>
              <a:spcBef>
                <a:spcPts val="1000"/>
              </a:spcBef>
              <a:spcAft>
                <a:spcPts val="0"/>
              </a:spcAft>
              <a:buClrTx/>
              <a:buSzTx/>
              <a:buFont typeface="Wingdings" pitchFamily="2" charset="2"/>
              <a:buNone/>
              <a:tabLst/>
              <a:defRPr/>
            </a:pPr>
            <a:endParaRPr kumimoji="0" lang="zh-CN" altLang="en-US" sz="2000" b="0" i="0" u="none" strike="noStrike" kern="0" cap="none" spc="0" normalizeH="0" baseline="0" noProof="0">
              <a:ln>
                <a:noFill/>
              </a:ln>
              <a:solidFill>
                <a:srgbClr val="FFFFFF"/>
              </a:solidFill>
              <a:effectLst/>
              <a:uLnTx/>
              <a:uFillTx/>
              <a:latin typeface="微软雅黑" pitchFamily="34" charset="-122"/>
              <a:ea typeface="微软雅黑" pitchFamily="34" charset="-122"/>
            </a:endParaRPr>
          </a:p>
        </p:txBody>
      </p:sp>
      <p:sp>
        <p:nvSpPr>
          <p:cNvPr id="8" name="内容占位符 3"/>
          <p:cNvSpPr txBox="1">
            <a:spLocks/>
          </p:cNvSpPr>
          <p:nvPr/>
        </p:nvSpPr>
        <p:spPr>
          <a:xfrm>
            <a:off x="1054100" y="5041900"/>
            <a:ext cx="584200" cy="1816100"/>
          </a:xfrm>
          <a:prstGeom prst="rect">
            <a:avLst/>
          </a:prstGeom>
          <a:solidFill>
            <a:srgbClr val="F69200"/>
          </a:solidFill>
        </p:spPr>
        <p:txBody>
          <a:bodyPr>
            <a:normAutofit/>
          </a:bodyPr>
          <a:lstStyle>
            <a:lvl1pPr marL="360000" indent="-360000" algn="l" defTabSz="914400" rtl="0" eaLnBrk="1" latinLnBrk="0" hangingPunct="1">
              <a:lnSpc>
                <a:spcPct val="130000"/>
              </a:lnSpc>
              <a:spcBef>
                <a:spcPts val="1000"/>
              </a:spcBef>
              <a:buFont typeface="Wingdings" pitchFamily="2" charset="2"/>
              <a:buChar char="l"/>
              <a:defRPr sz="2000" kern="1200">
                <a:solidFill>
                  <a:schemeClr val="tx1">
                    <a:lumMod val="85000"/>
                    <a:lumOff val="15000"/>
                  </a:schemeClr>
                </a:solidFill>
                <a:latin typeface="微软雅黑" pitchFamily="34" charset="-122"/>
                <a:ea typeface="微软雅黑"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zh-CN" altLang="en-US" sz="1800" kern="1200" dirty="0" smtClean="0">
                <a:solidFill>
                  <a:schemeClr val="tx1">
                    <a:lumMod val="85000"/>
                    <a:lumOff val="15000"/>
                  </a:schemeClr>
                </a:solidFill>
                <a:latin typeface="微软雅黑" pitchFamily="34" charset="-122"/>
                <a:ea typeface="微软雅黑"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85000"/>
                    <a:lumOff val="1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30000"/>
              </a:lnSpc>
              <a:spcBef>
                <a:spcPts val="1000"/>
              </a:spcBef>
              <a:spcAft>
                <a:spcPts val="0"/>
              </a:spcAft>
              <a:buClrTx/>
              <a:buSzTx/>
              <a:buFont typeface="Wingdings" pitchFamily="2" charset="2"/>
              <a:buNone/>
              <a:tabLst/>
              <a:defRPr/>
            </a:pPr>
            <a:endParaRPr kumimoji="0" lang="zh-CN" altLang="en-US" sz="2000" b="0" i="0" u="none" strike="noStrike" kern="1200" cap="none" spc="0" normalizeH="0" baseline="0" noProof="0" dirty="0">
              <a:ln>
                <a:noFill/>
              </a:ln>
              <a:solidFill>
                <a:srgbClr val="FFFFFF"/>
              </a:solidFill>
              <a:effectLst/>
              <a:uLnTx/>
              <a:uFillTx/>
              <a:latin typeface="微软雅黑" pitchFamily="34" charset="-122"/>
              <a:ea typeface="微软雅黑" pitchFamily="34" charset="-122"/>
              <a:cs typeface="+mn-cs"/>
            </a:endParaRPr>
          </a:p>
        </p:txBody>
      </p:sp>
      <p:sp>
        <p:nvSpPr>
          <p:cNvPr id="9" name="内容占位符 3"/>
          <p:cNvSpPr txBox="1">
            <a:spLocks/>
          </p:cNvSpPr>
          <p:nvPr/>
        </p:nvSpPr>
        <p:spPr>
          <a:xfrm>
            <a:off x="1851025" y="5524500"/>
            <a:ext cx="522288" cy="1358900"/>
          </a:xfrm>
          <a:prstGeom prst="rect">
            <a:avLst/>
          </a:prstGeom>
          <a:solidFill>
            <a:srgbClr val="DF5327"/>
          </a:solidFill>
        </p:spPr>
        <p:txBody>
          <a:bodyPr>
            <a:normAutofit/>
          </a:bodyPr>
          <a:lstStyle>
            <a:lvl1pPr marL="360000" indent="-360000" algn="l" defTabSz="914400" rtl="0" eaLnBrk="1" latinLnBrk="0" hangingPunct="1">
              <a:lnSpc>
                <a:spcPct val="130000"/>
              </a:lnSpc>
              <a:spcBef>
                <a:spcPts val="1000"/>
              </a:spcBef>
              <a:buFont typeface="Wingdings" pitchFamily="2" charset="2"/>
              <a:buChar char="l"/>
              <a:defRPr sz="2000" kern="1200">
                <a:solidFill>
                  <a:schemeClr val="tx1">
                    <a:lumMod val="85000"/>
                    <a:lumOff val="15000"/>
                  </a:schemeClr>
                </a:solidFill>
                <a:latin typeface="微软雅黑" pitchFamily="34" charset="-122"/>
                <a:ea typeface="微软雅黑"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zh-CN" altLang="en-US" sz="1800" kern="1200" dirty="0" smtClean="0">
                <a:solidFill>
                  <a:schemeClr val="tx1">
                    <a:lumMod val="85000"/>
                    <a:lumOff val="15000"/>
                  </a:schemeClr>
                </a:solidFill>
                <a:latin typeface="微软雅黑" pitchFamily="34" charset="-122"/>
                <a:ea typeface="微软雅黑"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85000"/>
                    <a:lumOff val="1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30000"/>
              </a:lnSpc>
              <a:spcBef>
                <a:spcPts val="1000"/>
              </a:spcBef>
              <a:spcAft>
                <a:spcPts val="0"/>
              </a:spcAft>
              <a:buClrTx/>
              <a:buSzTx/>
              <a:buFont typeface="Wingdings" pitchFamily="2" charset="2"/>
              <a:buNone/>
              <a:tabLst/>
              <a:defRPr/>
            </a:pPr>
            <a:endParaRPr kumimoji="0" lang="zh-CN" altLang="en-US" sz="2000" b="0" i="0" u="none" strike="noStrike" kern="1200" cap="none" spc="0" normalizeH="0" baseline="0" noProof="0" dirty="0">
              <a:ln>
                <a:noFill/>
              </a:ln>
              <a:solidFill>
                <a:srgbClr val="FFFFFF"/>
              </a:solidFill>
              <a:effectLst/>
              <a:uLnTx/>
              <a:uFillTx/>
              <a:latin typeface="微软雅黑" pitchFamily="34" charset="-122"/>
              <a:ea typeface="微软雅黑" pitchFamily="34"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608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608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608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608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Freeform 3"/>
          <p:cNvSpPr/>
          <p:nvPr/>
        </p:nvSpPr>
        <p:spPr>
          <a:xfrm>
            <a:off x="4422776" y="967514"/>
            <a:ext cx="6629399" cy="5204050"/>
          </a:xfrm>
          <a:custGeom>
            <a:avLst/>
            <a:gdLst>
              <a:gd name="connsiteX0" fmla="*/ 0 w 7560564"/>
              <a:gd name="connsiteY0" fmla="*/ 282448 h 3275076"/>
              <a:gd name="connsiteX1" fmla="*/ 282473 w 7560564"/>
              <a:gd name="connsiteY1" fmla="*/ 0 h 3275076"/>
              <a:gd name="connsiteX2" fmla="*/ 7278116 w 7560564"/>
              <a:gd name="connsiteY2" fmla="*/ 0 h 3275076"/>
              <a:gd name="connsiteX3" fmla="*/ 7560563 w 7560564"/>
              <a:gd name="connsiteY3" fmla="*/ 282448 h 3275076"/>
              <a:gd name="connsiteX4" fmla="*/ 7560563 w 7560564"/>
              <a:gd name="connsiteY4" fmla="*/ 2992602 h 3275076"/>
              <a:gd name="connsiteX5" fmla="*/ 7278116 w 7560564"/>
              <a:gd name="connsiteY5" fmla="*/ 3275075 h 3275076"/>
              <a:gd name="connsiteX6" fmla="*/ 282473 w 7560564"/>
              <a:gd name="connsiteY6" fmla="*/ 3275075 h 3275076"/>
              <a:gd name="connsiteX7" fmla="*/ 0 w 7560564"/>
              <a:gd name="connsiteY7" fmla="*/ 2992602 h 3275076"/>
              <a:gd name="connsiteX8" fmla="*/ 0 w 7560564"/>
              <a:gd name="connsiteY8" fmla="*/ 282448 h 3275076"/>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Lst>
            <a:rect l="l" t="t" r="r" b="b"/>
            <a:pathLst>
              <a:path w="7560564" h="3275076">
                <a:moveTo>
                  <a:pt x="0" y="282448"/>
                </a:moveTo>
                <a:cubicBezTo>
                  <a:pt x="0" y="126492"/>
                  <a:pt x="126466" y="0"/>
                  <a:pt x="282473" y="0"/>
                </a:cubicBezTo>
                <a:lnTo>
                  <a:pt x="7278116" y="0"/>
                </a:lnTo>
                <a:cubicBezTo>
                  <a:pt x="7434071" y="0"/>
                  <a:pt x="7560563" y="126492"/>
                  <a:pt x="7560563" y="282448"/>
                </a:cubicBezTo>
                <a:lnTo>
                  <a:pt x="7560563" y="2992602"/>
                </a:lnTo>
                <a:cubicBezTo>
                  <a:pt x="7560563" y="3148609"/>
                  <a:pt x="7434071" y="3275075"/>
                  <a:pt x="7278116" y="3275075"/>
                </a:cubicBezTo>
                <a:lnTo>
                  <a:pt x="282473" y="3275075"/>
                </a:lnTo>
                <a:cubicBezTo>
                  <a:pt x="126466" y="3275075"/>
                  <a:pt x="0" y="3148609"/>
                  <a:pt x="0" y="2992602"/>
                </a:cubicBezTo>
                <a:lnTo>
                  <a:pt x="0" y="282448"/>
                </a:lnTo>
              </a:path>
            </a:pathLst>
          </a:custGeom>
          <a:solidFill>
            <a:srgbClr val="FFFFFF">
              <a:alpha val="100000"/>
            </a:srgbClr>
          </a:solidFill>
          <a:ln w="12700">
            <a:solidFill>
              <a:srgbClr val="000000">
                <a:alpha val="0"/>
              </a:srgbClr>
            </a:solid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5757542" y="3878298"/>
            <a:ext cx="4419600" cy="482812"/>
          </a:xfrm>
          <a:prstGeom prst="rect">
            <a:avLst/>
          </a:prstGeom>
          <a:solidFill>
            <a:srgbClr val="92D05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TextBox 1"/>
          <p:cNvSpPr txBox="1"/>
          <p:nvPr/>
        </p:nvSpPr>
        <p:spPr>
          <a:xfrm>
            <a:off x="7013575" y="2438630"/>
            <a:ext cx="2192908" cy="350438"/>
          </a:xfrm>
          <a:prstGeom prst="rect">
            <a:avLst/>
          </a:prstGeom>
          <a:noFill/>
        </p:spPr>
        <p:txBody>
          <a:bodyPr wrap="none" lIns="0" tIns="0" rIns="0" bIns="60981" rtlCol="0">
            <a:spAutoFit/>
          </a:bodyPr>
          <a:lstStyle>
            <a:defPPr>
              <a:defRPr lang="zh-CN"/>
            </a:defPPr>
            <a:lvl1pPr>
              <a:lnSpc>
                <a:spcPts val="2401"/>
              </a:lnSpc>
              <a:defRPr sz="1900">
                <a:solidFill>
                  <a:srgbClr val="656D8D"/>
                </a:solidFill>
                <a:latin typeface="+mn-ea"/>
                <a:ea typeface="+mn-ea"/>
                <a:cs typeface="Microsoft YaHei UI" pitchFamily="18" charset="0"/>
              </a:defRPr>
            </a:lvl1pPr>
          </a:lstStyle>
          <a:p>
            <a:r>
              <a:rPr lang="zh-CN" altLang="en-US" dirty="0"/>
              <a:t>数据通信的基础知识</a:t>
            </a:r>
          </a:p>
        </p:txBody>
      </p:sp>
      <p:sp>
        <p:nvSpPr>
          <p:cNvPr id="18" name="TextBox 1"/>
          <p:cNvSpPr txBox="1"/>
          <p:nvPr/>
        </p:nvSpPr>
        <p:spPr>
          <a:xfrm>
            <a:off x="7013575" y="1646541"/>
            <a:ext cx="1949252" cy="350886"/>
          </a:xfrm>
          <a:prstGeom prst="rect">
            <a:avLst/>
          </a:prstGeom>
          <a:noFill/>
        </p:spPr>
        <p:txBody>
          <a:bodyPr wrap="none" lIns="0" tIns="0" rIns="0" bIns="60981" rtlCol="0">
            <a:spAutoFit/>
          </a:bodyPr>
          <a:lstStyle>
            <a:defPPr>
              <a:defRPr lang="zh-CN"/>
            </a:defPPr>
            <a:lvl1pPr>
              <a:lnSpc>
                <a:spcPts val="2401"/>
              </a:lnSpc>
              <a:defRPr sz="1900">
                <a:solidFill>
                  <a:srgbClr val="656D8D"/>
                </a:solidFill>
                <a:latin typeface="+mn-ea"/>
                <a:ea typeface="+mn-ea"/>
                <a:cs typeface="Microsoft YaHei UI" pitchFamily="18" charset="0"/>
              </a:defRPr>
            </a:lvl1pPr>
          </a:lstStyle>
          <a:p>
            <a:r>
              <a:rPr lang="zh-CN" altLang="en-US" dirty="0"/>
              <a:t>物理层的基本概念</a:t>
            </a:r>
          </a:p>
        </p:txBody>
      </p:sp>
      <p:sp>
        <p:nvSpPr>
          <p:cNvPr id="47" name="TextBox 1"/>
          <p:cNvSpPr txBox="1"/>
          <p:nvPr/>
        </p:nvSpPr>
        <p:spPr>
          <a:xfrm>
            <a:off x="7013575" y="3200453"/>
            <a:ext cx="2436564" cy="350886"/>
          </a:xfrm>
          <a:prstGeom prst="rect">
            <a:avLst/>
          </a:prstGeom>
          <a:noFill/>
        </p:spPr>
        <p:txBody>
          <a:bodyPr wrap="none" lIns="0" tIns="0" rIns="0" bIns="60981" rtlCol="0">
            <a:spAutoFit/>
          </a:bodyPr>
          <a:lstStyle>
            <a:defPPr>
              <a:defRPr lang="zh-CN"/>
            </a:defPPr>
            <a:lvl1pPr>
              <a:lnSpc>
                <a:spcPts val="2401"/>
              </a:lnSpc>
              <a:defRPr sz="1900">
                <a:solidFill>
                  <a:srgbClr val="656D8D"/>
                </a:solidFill>
                <a:latin typeface="+mn-ea"/>
                <a:ea typeface="+mn-ea"/>
                <a:cs typeface="Microsoft YaHei UI" pitchFamily="18" charset="0"/>
              </a:defRPr>
            </a:lvl1pPr>
          </a:lstStyle>
          <a:p>
            <a:r>
              <a:rPr lang="zh-CN" altLang="en-US" dirty="0"/>
              <a:t>物理层下面的传输媒体</a:t>
            </a:r>
          </a:p>
        </p:txBody>
      </p:sp>
      <p:sp>
        <p:nvSpPr>
          <p:cNvPr id="48" name="TextBox 1"/>
          <p:cNvSpPr txBox="1"/>
          <p:nvPr/>
        </p:nvSpPr>
        <p:spPr>
          <a:xfrm>
            <a:off x="7013576" y="3962277"/>
            <a:ext cx="1461939" cy="350886"/>
          </a:xfrm>
          <a:prstGeom prst="rect">
            <a:avLst/>
          </a:prstGeom>
          <a:noFill/>
        </p:spPr>
        <p:txBody>
          <a:bodyPr wrap="none" lIns="0" tIns="0" rIns="0" bIns="60981" rtlCol="0">
            <a:spAutoFit/>
          </a:bodyPr>
          <a:lstStyle>
            <a:defPPr>
              <a:defRPr lang="zh-CN"/>
            </a:defPPr>
            <a:lvl1pPr>
              <a:lnSpc>
                <a:spcPts val="2401"/>
              </a:lnSpc>
              <a:defRPr sz="1900">
                <a:solidFill>
                  <a:srgbClr val="656D8D"/>
                </a:solidFill>
                <a:latin typeface="+mn-ea"/>
                <a:ea typeface="+mn-ea"/>
                <a:cs typeface="Microsoft YaHei UI" pitchFamily="18" charset="0"/>
              </a:defRPr>
            </a:lvl1pPr>
          </a:lstStyle>
          <a:p>
            <a:r>
              <a:rPr lang="zh-CN" altLang="en-US" dirty="0">
                <a:solidFill>
                  <a:schemeClr val="bg1"/>
                </a:solidFill>
              </a:rPr>
              <a:t>信道复用技术</a:t>
            </a:r>
          </a:p>
        </p:txBody>
      </p:sp>
      <p:sp>
        <p:nvSpPr>
          <p:cNvPr id="51" name="Freeform 3"/>
          <p:cNvSpPr/>
          <p:nvPr/>
        </p:nvSpPr>
        <p:spPr>
          <a:xfrm>
            <a:off x="6695261" y="1219712"/>
            <a:ext cx="48816" cy="4835782"/>
          </a:xfrm>
          <a:custGeom>
            <a:avLst/>
            <a:gdLst>
              <a:gd name="connsiteX0" fmla="*/ 6350 w 21844"/>
              <a:gd name="connsiteY0" fmla="*/ 6350 h 879855"/>
              <a:gd name="connsiteX1" fmla="*/ 6350 w 21844"/>
              <a:gd name="connsiteY1" fmla="*/ 873506 h 879855"/>
            </a:gdLst>
            <a:ahLst/>
            <a:cxnLst>
              <a:cxn ang="0">
                <a:pos x="connsiteX0" y="connsiteY0"/>
              </a:cxn>
              <a:cxn ang="1">
                <a:pos x="connsiteX1" y="connsiteY1"/>
              </a:cxn>
            </a:cxnLst>
            <a:rect l="l" t="t" r="r" b="b"/>
            <a:pathLst>
              <a:path w="21844" h="879855">
                <a:moveTo>
                  <a:pt x="6350" y="6350"/>
                </a:moveTo>
                <a:lnTo>
                  <a:pt x="6350" y="873506"/>
                </a:lnTo>
              </a:path>
            </a:pathLst>
          </a:custGeom>
          <a:ln w="12700">
            <a:solidFill>
              <a:srgbClr val="A4B3D8"/>
            </a:solidFill>
            <a:prstDash val="solid"/>
          </a:ln>
        </p:spPr>
        <p:style>
          <a:lnRef idx="1">
            <a:schemeClr val="accent1"/>
          </a:lnRef>
          <a:fillRef idx="0">
            <a:schemeClr val="accent1"/>
          </a:fillRef>
          <a:effectRef idx="0">
            <a:schemeClr val="accent1"/>
          </a:effectRef>
          <a:fontRef idx="minor">
            <a:schemeClr val="tx1"/>
          </a:fontRef>
        </p:style>
        <p:txBody>
          <a:bodyPr lIns="121963" tIns="60981" rIns="121963" bIns="60981" rtlCol="0" anchor="ctr"/>
          <a:lstStyle/>
          <a:p>
            <a:pPr algn="ctr"/>
            <a:endParaRPr lang="zh-CN" altLang="en-US"/>
          </a:p>
        </p:txBody>
      </p:sp>
      <p:sp>
        <p:nvSpPr>
          <p:cNvPr id="52" name="Freeform 3"/>
          <p:cNvSpPr/>
          <p:nvPr/>
        </p:nvSpPr>
        <p:spPr>
          <a:xfrm>
            <a:off x="6632575" y="1712979"/>
            <a:ext cx="142314" cy="142239"/>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7" name="Freeform 3"/>
          <p:cNvSpPr/>
          <p:nvPr/>
        </p:nvSpPr>
        <p:spPr>
          <a:xfrm>
            <a:off x="6632575" y="2514812"/>
            <a:ext cx="142314" cy="142239"/>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53" name="Freeform 3"/>
          <p:cNvSpPr/>
          <p:nvPr/>
        </p:nvSpPr>
        <p:spPr>
          <a:xfrm>
            <a:off x="6632575" y="3276635"/>
            <a:ext cx="142314" cy="142239"/>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54" name="Freeform 3"/>
          <p:cNvSpPr/>
          <p:nvPr/>
        </p:nvSpPr>
        <p:spPr>
          <a:xfrm>
            <a:off x="6632575" y="4048585"/>
            <a:ext cx="142314" cy="142239"/>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chemeClr val="bg1"/>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16" name="TextBox 1"/>
          <p:cNvSpPr txBox="1"/>
          <p:nvPr/>
        </p:nvSpPr>
        <p:spPr>
          <a:xfrm>
            <a:off x="6048109" y="1626552"/>
            <a:ext cx="355867" cy="369267"/>
          </a:xfrm>
          <a:prstGeom prst="rect">
            <a:avLst/>
          </a:prstGeom>
          <a:noFill/>
        </p:spPr>
        <p:txBody>
          <a:bodyPr wrap="none" lIns="0" tIns="0" rIns="0" bIns="60981" rtlCol="0">
            <a:spAutoFit/>
          </a:bodyPr>
          <a:lstStyle/>
          <a:p>
            <a:pPr>
              <a:lnSpc>
                <a:spcPts val="2401"/>
              </a:lnSpc>
            </a:pPr>
            <a:r>
              <a:rPr lang="en-US" altLang="zh-CN" sz="2000" dirty="0">
                <a:solidFill>
                  <a:srgbClr val="4197DF"/>
                </a:solidFill>
                <a:latin typeface="+mj-lt"/>
                <a:cs typeface="Microsoft YaHei UI" pitchFamily="18" charset="0"/>
              </a:rPr>
              <a:t>2.1</a:t>
            </a:r>
            <a:endParaRPr lang="zh-CN" altLang="en-US" sz="2000" dirty="0">
              <a:solidFill>
                <a:srgbClr val="4197DF"/>
              </a:solidFill>
              <a:latin typeface="+mj-lt"/>
              <a:cs typeface="Microsoft YaHei UI" pitchFamily="18" charset="0"/>
            </a:endParaRPr>
          </a:p>
        </p:txBody>
      </p:sp>
      <p:sp>
        <p:nvSpPr>
          <p:cNvPr id="24" name="TextBox 1"/>
          <p:cNvSpPr txBox="1"/>
          <p:nvPr/>
        </p:nvSpPr>
        <p:spPr>
          <a:xfrm>
            <a:off x="6048109" y="2438630"/>
            <a:ext cx="355867" cy="369267"/>
          </a:xfrm>
          <a:prstGeom prst="rect">
            <a:avLst/>
          </a:prstGeom>
          <a:noFill/>
        </p:spPr>
        <p:txBody>
          <a:bodyPr wrap="none" lIns="0" tIns="0" rIns="0" bIns="60981" rtlCol="0">
            <a:spAutoFit/>
          </a:bodyPr>
          <a:lstStyle>
            <a:defPPr>
              <a:defRPr lang="zh-CN"/>
            </a:defPPr>
            <a:lvl1pPr>
              <a:lnSpc>
                <a:spcPts val="2401"/>
              </a:lnSpc>
              <a:defRPr sz="2000">
                <a:solidFill>
                  <a:srgbClr val="4197DF"/>
                </a:solidFill>
                <a:latin typeface="+mj-lt"/>
                <a:cs typeface="Microsoft YaHei UI" pitchFamily="18" charset="0"/>
              </a:defRPr>
            </a:lvl1pPr>
          </a:lstStyle>
          <a:p>
            <a:r>
              <a:rPr lang="en-US" altLang="zh-CN" dirty="0"/>
              <a:t>2.2</a:t>
            </a:r>
          </a:p>
        </p:txBody>
      </p:sp>
      <p:sp>
        <p:nvSpPr>
          <p:cNvPr id="46" name="TextBox 1"/>
          <p:cNvSpPr txBox="1"/>
          <p:nvPr/>
        </p:nvSpPr>
        <p:spPr>
          <a:xfrm>
            <a:off x="545295" y="2704076"/>
            <a:ext cx="1846659" cy="946215"/>
          </a:xfrm>
          <a:prstGeom prst="rect">
            <a:avLst/>
          </a:prstGeom>
          <a:noFill/>
        </p:spPr>
        <p:txBody>
          <a:bodyPr wrap="none" lIns="0" tIns="0" rIns="0" bIns="60981" rtlCol="0">
            <a:spAutoFit/>
          </a:bodyPr>
          <a:lstStyle/>
          <a:p>
            <a:pPr>
              <a:lnSpc>
                <a:spcPts val="6936"/>
              </a:lnSpc>
            </a:pPr>
            <a:r>
              <a:rPr lang="zh-CN" altLang="en-US" sz="3600" dirty="0" smtClean="0">
                <a:solidFill>
                  <a:srgbClr val="4197DF"/>
                </a:solidFill>
                <a:latin typeface="Microsoft YaHei UI" pitchFamily="18" charset="0"/>
                <a:cs typeface="Microsoft YaHei UI" pitchFamily="18" charset="0"/>
              </a:rPr>
              <a:t>内容导航</a:t>
            </a:r>
            <a:endParaRPr lang="en-US" altLang="zh-CN" sz="3600" dirty="0">
              <a:solidFill>
                <a:srgbClr val="4197DF"/>
              </a:solidFill>
              <a:latin typeface="Microsoft YaHei UI" pitchFamily="18" charset="0"/>
              <a:cs typeface="Microsoft YaHei UI" pitchFamily="18" charset="0"/>
            </a:endParaRPr>
          </a:p>
        </p:txBody>
      </p:sp>
      <p:sp>
        <p:nvSpPr>
          <p:cNvPr id="57" name="TextBox 1"/>
          <p:cNvSpPr txBox="1"/>
          <p:nvPr/>
        </p:nvSpPr>
        <p:spPr>
          <a:xfrm>
            <a:off x="545294" y="3517824"/>
            <a:ext cx="1846659" cy="272533"/>
          </a:xfrm>
          <a:prstGeom prst="rect">
            <a:avLst/>
          </a:prstGeom>
          <a:noFill/>
        </p:spPr>
        <p:txBody>
          <a:bodyPr wrap="square" lIns="0" tIns="0" rIns="0" bIns="60981" rtlCol="0">
            <a:spAutoFit/>
          </a:bodyPr>
          <a:lstStyle/>
          <a:p>
            <a:pPr algn="dist">
              <a:lnSpc>
                <a:spcPts val="1601"/>
              </a:lnSpc>
            </a:pPr>
            <a:r>
              <a:rPr lang="en-US" altLang="zh-CN" sz="1900" dirty="0">
                <a:solidFill>
                  <a:srgbClr val="4197DF"/>
                </a:solidFill>
                <a:latin typeface="Times New Roman" pitchFamily="18" charset="0"/>
                <a:cs typeface="Times New Roman" pitchFamily="18" charset="0"/>
              </a:rPr>
              <a:t>CONTENTS</a:t>
            </a:r>
          </a:p>
        </p:txBody>
      </p:sp>
      <p:sp>
        <p:nvSpPr>
          <p:cNvPr id="59" name="矩形 58"/>
          <p:cNvSpPr/>
          <p:nvPr/>
        </p:nvSpPr>
        <p:spPr>
          <a:xfrm>
            <a:off x="518434" y="2201339"/>
            <a:ext cx="1873520" cy="702493"/>
          </a:xfrm>
          <a:prstGeom prst="rect">
            <a:avLst/>
          </a:prstGeom>
          <a:solidFill>
            <a:srgbClr val="1A8A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2" name="直接连接符 61"/>
          <p:cNvCxnSpPr/>
          <p:nvPr/>
        </p:nvCxnSpPr>
        <p:spPr>
          <a:xfrm>
            <a:off x="536576" y="76976"/>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a:off x="536576" y="248386"/>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4" name="直接连接符 63"/>
          <p:cNvCxnSpPr/>
          <p:nvPr/>
        </p:nvCxnSpPr>
        <p:spPr>
          <a:xfrm>
            <a:off x="536576" y="405513"/>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a:off x="536576" y="576923"/>
            <a:ext cx="185537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a:xfrm>
            <a:off x="536576" y="719764"/>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a:off x="536576" y="891175"/>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a:off x="536576" y="1048301"/>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a:off x="536576" y="1219712"/>
            <a:ext cx="185537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a:off x="536576" y="1404046"/>
            <a:ext cx="185537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a:off x="536576" y="1546887"/>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a:off x="536576" y="1718297"/>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536576" y="1875424"/>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nvCxnSpPr>
        <p:spPr>
          <a:xfrm>
            <a:off x="536576" y="2046834"/>
            <a:ext cx="1855377"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3" name="等腰三角形 32"/>
          <p:cNvSpPr/>
          <p:nvPr/>
        </p:nvSpPr>
        <p:spPr>
          <a:xfrm>
            <a:off x="2000250" y="6252847"/>
            <a:ext cx="381000" cy="513182"/>
          </a:xfrm>
          <a:prstGeom prst="triangle">
            <a:avLst/>
          </a:prstGeom>
          <a:solidFill>
            <a:srgbClr val="1A8A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等腰三角形 33"/>
          <p:cNvSpPr/>
          <p:nvPr/>
        </p:nvSpPr>
        <p:spPr>
          <a:xfrm>
            <a:off x="2381251" y="5839091"/>
            <a:ext cx="674915" cy="1013015"/>
          </a:xfrm>
          <a:prstGeom prst="triangl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等腰三角形 34"/>
          <p:cNvSpPr/>
          <p:nvPr/>
        </p:nvSpPr>
        <p:spPr>
          <a:xfrm>
            <a:off x="3146878" y="6328235"/>
            <a:ext cx="381000" cy="513182"/>
          </a:xfrm>
          <a:prstGeom prst="triangle">
            <a:avLst/>
          </a:prstGeom>
          <a:solidFill>
            <a:srgbClr val="1A8A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等腰三角形 35"/>
          <p:cNvSpPr/>
          <p:nvPr/>
        </p:nvSpPr>
        <p:spPr>
          <a:xfrm>
            <a:off x="95250" y="5620421"/>
            <a:ext cx="1066800" cy="1231686"/>
          </a:xfrm>
          <a:prstGeom prst="triangl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等腰三角形 36"/>
          <p:cNvSpPr/>
          <p:nvPr/>
        </p:nvSpPr>
        <p:spPr>
          <a:xfrm>
            <a:off x="876300" y="6252847"/>
            <a:ext cx="381000" cy="513182"/>
          </a:xfrm>
          <a:prstGeom prst="triangl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TextBox 1"/>
          <p:cNvSpPr txBox="1"/>
          <p:nvPr/>
        </p:nvSpPr>
        <p:spPr>
          <a:xfrm>
            <a:off x="7013576" y="4724101"/>
            <a:ext cx="1461939" cy="350886"/>
          </a:xfrm>
          <a:prstGeom prst="rect">
            <a:avLst/>
          </a:prstGeom>
          <a:noFill/>
        </p:spPr>
        <p:txBody>
          <a:bodyPr wrap="none" lIns="0" tIns="0" rIns="0" bIns="60981" rtlCol="0">
            <a:spAutoFit/>
          </a:bodyPr>
          <a:lstStyle>
            <a:defPPr>
              <a:defRPr lang="zh-CN"/>
            </a:defPPr>
            <a:lvl1pPr>
              <a:lnSpc>
                <a:spcPts val="2401"/>
              </a:lnSpc>
              <a:defRPr sz="1900">
                <a:solidFill>
                  <a:srgbClr val="656D8D"/>
                </a:solidFill>
                <a:latin typeface="+mn-ea"/>
                <a:ea typeface="+mn-ea"/>
                <a:cs typeface="Microsoft YaHei UI" pitchFamily="18" charset="0"/>
              </a:defRPr>
            </a:lvl1pPr>
          </a:lstStyle>
          <a:p>
            <a:r>
              <a:rPr lang="zh-CN" altLang="en-US" dirty="0"/>
              <a:t>数字传输系统</a:t>
            </a:r>
          </a:p>
        </p:txBody>
      </p:sp>
      <p:sp>
        <p:nvSpPr>
          <p:cNvPr id="39" name="TextBox 1"/>
          <p:cNvSpPr txBox="1"/>
          <p:nvPr/>
        </p:nvSpPr>
        <p:spPr>
          <a:xfrm>
            <a:off x="7013575" y="5529764"/>
            <a:ext cx="1705595" cy="350886"/>
          </a:xfrm>
          <a:prstGeom prst="rect">
            <a:avLst/>
          </a:prstGeom>
          <a:noFill/>
        </p:spPr>
        <p:txBody>
          <a:bodyPr wrap="none" lIns="0" tIns="0" rIns="0" bIns="60981" rtlCol="0">
            <a:spAutoFit/>
          </a:bodyPr>
          <a:lstStyle>
            <a:defPPr>
              <a:defRPr lang="zh-CN"/>
            </a:defPPr>
            <a:lvl1pPr>
              <a:lnSpc>
                <a:spcPts val="2401"/>
              </a:lnSpc>
              <a:defRPr sz="1900">
                <a:solidFill>
                  <a:srgbClr val="656D8D"/>
                </a:solidFill>
                <a:latin typeface="+mn-ea"/>
                <a:ea typeface="+mn-ea"/>
                <a:cs typeface="Microsoft YaHei UI" pitchFamily="18" charset="0"/>
              </a:defRPr>
            </a:lvl1pPr>
          </a:lstStyle>
          <a:p>
            <a:r>
              <a:rPr lang="zh-CN" altLang="en-US" dirty="0"/>
              <a:t>互联网接入技术</a:t>
            </a:r>
          </a:p>
        </p:txBody>
      </p:sp>
      <p:sp>
        <p:nvSpPr>
          <p:cNvPr id="40" name="Freeform 3"/>
          <p:cNvSpPr/>
          <p:nvPr/>
        </p:nvSpPr>
        <p:spPr>
          <a:xfrm>
            <a:off x="6632575" y="4825677"/>
            <a:ext cx="142314" cy="142239"/>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41" name="Freeform 3"/>
          <p:cNvSpPr/>
          <p:nvPr/>
        </p:nvSpPr>
        <p:spPr>
          <a:xfrm>
            <a:off x="6632575" y="5597626"/>
            <a:ext cx="142314" cy="142239"/>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42" name="TextBox 1"/>
          <p:cNvSpPr txBox="1"/>
          <p:nvPr/>
        </p:nvSpPr>
        <p:spPr>
          <a:xfrm>
            <a:off x="6048109" y="3149665"/>
            <a:ext cx="355867" cy="369267"/>
          </a:xfrm>
          <a:prstGeom prst="rect">
            <a:avLst/>
          </a:prstGeom>
          <a:noFill/>
        </p:spPr>
        <p:txBody>
          <a:bodyPr wrap="none" lIns="0" tIns="0" rIns="0" bIns="60981" rtlCol="0">
            <a:spAutoFit/>
          </a:bodyPr>
          <a:lstStyle/>
          <a:p>
            <a:pPr>
              <a:lnSpc>
                <a:spcPts val="2401"/>
              </a:lnSpc>
            </a:pPr>
            <a:r>
              <a:rPr lang="en-US" altLang="zh-CN" sz="2000" dirty="0" smtClean="0">
                <a:solidFill>
                  <a:srgbClr val="4197DF"/>
                </a:solidFill>
                <a:latin typeface="+mj-lt"/>
                <a:cs typeface="Microsoft YaHei UI" pitchFamily="18" charset="0"/>
              </a:rPr>
              <a:t>2.3</a:t>
            </a:r>
            <a:endParaRPr lang="en-US" altLang="zh-CN" sz="2000" dirty="0">
              <a:solidFill>
                <a:srgbClr val="4197DF"/>
              </a:solidFill>
              <a:latin typeface="+mj-lt"/>
              <a:cs typeface="Microsoft YaHei UI" pitchFamily="18" charset="0"/>
            </a:endParaRPr>
          </a:p>
        </p:txBody>
      </p:sp>
      <p:sp>
        <p:nvSpPr>
          <p:cNvPr id="43" name="TextBox 1"/>
          <p:cNvSpPr txBox="1"/>
          <p:nvPr/>
        </p:nvSpPr>
        <p:spPr>
          <a:xfrm>
            <a:off x="6048109" y="3936883"/>
            <a:ext cx="355867" cy="369267"/>
          </a:xfrm>
          <a:prstGeom prst="rect">
            <a:avLst/>
          </a:prstGeom>
          <a:noFill/>
        </p:spPr>
        <p:txBody>
          <a:bodyPr wrap="none" lIns="0" tIns="0" rIns="0" bIns="60981" rtlCol="0">
            <a:spAutoFit/>
          </a:bodyPr>
          <a:lstStyle/>
          <a:p>
            <a:pPr>
              <a:lnSpc>
                <a:spcPts val="2401"/>
              </a:lnSpc>
            </a:pPr>
            <a:r>
              <a:rPr lang="en-US" altLang="zh-CN" sz="2000" dirty="0" smtClean="0">
                <a:solidFill>
                  <a:schemeClr val="bg1"/>
                </a:solidFill>
                <a:latin typeface="+mj-lt"/>
                <a:cs typeface="Microsoft YaHei UI" pitchFamily="18" charset="0"/>
              </a:rPr>
              <a:t>2.4</a:t>
            </a:r>
            <a:endParaRPr lang="en-US" altLang="zh-CN" sz="2000" dirty="0">
              <a:solidFill>
                <a:schemeClr val="bg1"/>
              </a:solidFill>
              <a:latin typeface="+mj-lt"/>
              <a:cs typeface="Microsoft YaHei UI" pitchFamily="18" charset="0"/>
            </a:endParaRPr>
          </a:p>
        </p:txBody>
      </p:sp>
      <p:sp>
        <p:nvSpPr>
          <p:cNvPr id="44" name="TextBox 1"/>
          <p:cNvSpPr txBox="1"/>
          <p:nvPr/>
        </p:nvSpPr>
        <p:spPr>
          <a:xfrm>
            <a:off x="6048109" y="4736798"/>
            <a:ext cx="355867" cy="369267"/>
          </a:xfrm>
          <a:prstGeom prst="rect">
            <a:avLst/>
          </a:prstGeom>
          <a:noFill/>
        </p:spPr>
        <p:txBody>
          <a:bodyPr wrap="none" lIns="0" tIns="0" rIns="0" bIns="60981" rtlCol="0">
            <a:spAutoFit/>
          </a:bodyPr>
          <a:lstStyle/>
          <a:p>
            <a:pPr>
              <a:lnSpc>
                <a:spcPts val="2401"/>
              </a:lnSpc>
            </a:pPr>
            <a:r>
              <a:rPr lang="en-US" altLang="zh-CN" sz="2000" dirty="0" smtClean="0">
                <a:solidFill>
                  <a:srgbClr val="4197DF"/>
                </a:solidFill>
                <a:latin typeface="+mj-lt"/>
                <a:cs typeface="Microsoft YaHei UI" pitchFamily="18" charset="0"/>
              </a:rPr>
              <a:t>2.5</a:t>
            </a:r>
            <a:endParaRPr lang="en-US" altLang="zh-CN" sz="2000" dirty="0">
              <a:solidFill>
                <a:srgbClr val="4197DF"/>
              </a:solidFill>
              <a:latin typeface="+mj-lt"/>
              <a:cs typeface="Microsoft YaHei UI" pitchFamily="18" charset="0"/>
            </a:endParaRPr>
          </a:p>
        </p:txBody>
      </p:sp>
      <p:sp>
        <p:nvSpPr>
          <p:cNvPr id="45" name="TextBox 1"/>
          <p:cNvSpPr txBox="1"/>
          <p:nvPr/>
        </p:nvSpPr>
        <p:spPr>
          <a:xfrm>
            <a:off x="6048109" y="5517067"/>
            <a:ext cx="355867" cy="369267"/>
          </a:xfrm>
          <a:prstGeom prst="rect">
            <a:avLst/>
          </a:prstGeom>
          <a:noFill/>
        </p:spPr>
        <p:txBody>
          <a:bodyPr wrap="none" lIns="0" tIns="0" rIns="0" bIns="60981" rtlCol="0">
            <a:spAutoFit/>
          </a:bodyPr>
          <a:lstStyle/>
          <a:p>
            <a:pPr>
              <a:lnSpc>
                <a:spcPts val="2401"/>
              </a:lnSpc>
            </a:pPr>
            <a:r>
              <a:rPr lang="en-US" altLang="zh-CN" sz="2000" dirty="0" smtClean="0">
                <a:solidFill>
                  <a:srgbClr val="4197DF"/>
                </a:solidFill>
                <a:latin typeface="+mj-lt"/>
                <a:cs typeface="Microsoft YaHei UI" pitchFamily="18" charset="0"/>
              </a:rPr>
              <a:t>2.6</a:t>
            </a:r>
            <a:endParaRPr lang="en-US" altLang="zh-CN" sz="2000" dirty="0">
              <a:solidFill>
                <a:srgbClr val="4197DF"/>
              </a:solidFill>
              <a:latin typeface="+mj-lt"/>
              <a:cs typeface="Microsoft YaHei UI" pitchFamily="18" charset="0"/>
            </a:endParaRPr>
          </a:p>
        </p:txBody>
      </p:sp>
    </p:spTree>
    <p:extLst>
      <p:ext uri="{BB962C8B-B14F-4D97-AF65-F5344CB8AC3E}">
        <p14:creationId xmlns:p14="http://schemas.microsoft.com/office/powerpoint/2010/main" val="3803914094"/>
      </p:ext>
    </p:extLst>
  </p:cSld>
  <p:clrMapOvr>
    <a:masterClrMapping/>
  </p:clrMapOvr>
  <p:transition spd="slow">
    <p:push dir="u"/>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0" y="2034878"/>
            <a:ext cx="12192000" cy="4853285"/>
          </a:xfrm>
          <a:prstGeom prst="rect">
            <a:avLst/>
          </a:prstGeom>
          <a:solidFill>
            <a:srgbClr val="F8F8F8">
              <a:alpha val="80000"/>
            </a:srgbClr>
          </a:solidFill>
          <a:ln w="127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Arial"/>
              <a:ea typeface="微软雅黑"/>
              <a:cs typeface="+mn-cs"/>
            </a:endParaRPr>
          </a:p>
        </p:txBody>
      </p:sp>
      <p:sp>
        <p:nvSpPr>
          <p:cNvPr id="11" name="矩形 10"/>
          <p:cNvSpPr/>
          <p:nvPr/>
        </p:nvSpPr>
        <p:spPr>
          <a:xfrm>
            <a:off x="0" y="1988840"/>
            <a:ext cx="12192000" cy="46038"/>
          </a:xfrm>
          <a:prstGeom prst="rect">
            <a:avLst/>
          </a:prstGeom>
          <a:solidFill>
            <a:srgbClr val="FFC00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9699" name="Rectangle 2"/>
          <p:cNvSpPr>
            <a:spLocks noGrp="1" noChangeArrowheads="1"/>
          </p:cNvSpPr>
          <p:nvPr>
            <p:ph type="title"/>
          </p:nvPr>
        </p:nvSpPr>
        <p:spPr/>
        <p:txBody>
          <a:bodyPr/>
          <a:lstStyle/>
          <a:p>
            <a:pPr eaLnBrk="1" hangingPunct="1"/>
            <a:r>
              <a:rPr lang="en-US" altLang="zh-CN" dirty="0" smtClean="0"/>
              <a:t>2.4 </a:t>
            </a:r>
            <a:r>
              <a:rPr lang="zh-CN" altLang="en-US" dirty="0" smtClean="0"/>
              <a:t>信道复用技术 </a:t>
            </a:r>
          </a:p>
        </p:txBody>
      </p:sp>
      <p:sp>
        <p:nvSpPr>
          <p:cNvPr id="29700" name="Rectangle 3"/>
          <p:cNvSpPr>
            <a:spLocks noGrp="1" noChangeArrowheads="1"/>
          </p:cNvSpPr>
          <p:nvPr>
            <p:ph idx="1"/>
          </p:nvPr>
        </p:nvSpPr>
        <p:spPr/>
        <p:txBody>
          <a:bodyPr>
            <a:normAutofit/>
          </a:bodyPr>
          <a:lstStyle/>
          <a:p>
            <a:pPr eaLnBrk="1" hangingPunct="1"/>
            <a:r>
              <a:rPr lang="zh-CN" altLang="en-US" sz="2400" dirty="0" smtClean="0">
                <a:solidFill>
                  <a:schemeClr val="hlink"/>
                </a:solidFill>
              </a:rPr>
              <a:t>复用</a:t>
            </a:r>
            <a:r>
              <a:rPr lang="en-US" altLang="zh-CN" sz="2400" dirty="0" smtClean="0"/>
              <a:t>(multiplexing)</a:t>
            </a:r>
            <a:r>
              <a:rPr lang="zh-CN" altLang="en-US" sz="2400" dirty="0" smtClean="0"/>
              <a:t>是通信技术中的基本概念。 </a:t>
            </a:r>
          </a:p>
        </p:txBody>
      </p:sp>
      <p:sp>
        <p:nvSpPr>
          <p:cNvPr id="29698" name="页脚占位符 4"/>
          <p:cNvSpPr>
            <a:spLocks noGrp="1"/>
          </p:cNvSpPr>
          <p:nvPr>
            <p:ph type="ftr" sz="quarter" idx="11"/>
          </p:nvPr>
        </p:nvSpPr>
        <p:spPr>
          <a:noFill/>
        </p:spPr>
        <p:txBody>
          <a:bodyPr/>
          <a:lstStyle/>
          <a:p>
            <a:r>
              <a:rPr lang="zh-CN" altLang="en-US" smtClean="0"/>
              <a:t>课件制作人：谢钧 谢希仁</a:t>
            </a:r>
            <a:endParaRPr lang="zh-CN" altLang="en-US"/>
          </a:p>
        </p:txBody>
      </p:sp>
      <p:pic>
        <p:nvPicPr>
          <p:cNvPr id="29702" name="Picture 1"/>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1058615" y="2636912"/>
            <a:ext cx="10153128" cy="3168352"/>
          </a:xfrm>
          <a:prstGeom prst="rect">
            <a:avLst/>
          </a:prstGeom>
          <a:noFill/>
          <a:ln>
            <a:noFill/>
          </a:ln>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2924945"/>
            <a:ext cx="12192000" cy="3933056"/>
          </a:xfrm>
          <a:prstGeom prst="rect">
            <a:avLst/>
          </a:prstGeom>
          <a:solidFill>
            <a:srgbClr val="F8F8F8">
              <a:alpha val="80000"/>
            </a:srgbClr>
          </a:solidFill>
          <a:ln w="127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Arial"/>
              <a:ea typeface="微软雅黑"/>
              <a:cs typeface="+mn-cs"/>
            </a:endParaRPr>
          </a:p>
        </p:txBody>
      </p:sp>
      <p:sp>
        <p:nvSpPr>
          <p:cNvPr id="23" name="矩形 22"/>
          <p:cNvSpPr/>
          <p:nvPr/>
        </p:nvSpPr>
        <p:spPr>
          <a:xfrm>
            <a:off x="-8907" y="2924944"/>
            <a:ext cx="12192000" cy="405545"/>
          </a:xfrm>
          <a:prstGeom prst="rect">
            <a:avLst/>
          </a:prstGeom>
          <a:solidFill>
            <a:schemeClr val="bg1">
              <a:lumMod val="85000"/>
              <a:alpha val="80000"/>
            </a:schemeClr>
          </a:solidFill>
          <a:ln w="127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Arial"/>
              <a:ea typeface="微软雅黑"/>
              <a:cs typeface="+mn-cs"/>
            </a:endParaRPr>
          </a:p>
        </p:txBody>
      </p:sp>
      <p:sp>
        <p:nvSpPr>
          <p:cNvPr id="6" name="矩形 5"/>
          <p:cNvSpPr/>
          <p:nvPr/>
        </p:nvSpPr>
        <p:spPr>
          <a:xfrm>
            <a:off x="0" y="2878906"/>
            <a:ext cx="12192000" cy="46038"/>
          </a:xfrm>
          <a:prstGeom prst="rect">
            <a:avLst/>
          </a:prstGeom>
          <a:solidFill>
            <a:srgbClr val="FFC00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0723" name="Rectangle 2"/>
          <p:cNvSpPr>
            <a:spLocks noGrp="1" noChangeArrowheads="1"/>
          </p:cNvSpPr>
          <p:nvPr>
            <p:ph type="title"/>
          </p:nvPr>
        </p:nvSpPr>
        <p:spPr/>
        <p:txBody>
          <a:bodyPr/>
          <a:lstStyle/>
          <a:p>
            <a:pPr eaLnBrk="1" hangingPunct="1"/>
            <a:r>
              <a:rPr lang="en-US" altLang="zh-CN" dirty="0" smtClean="0"/>
              <a:t>2.4 </a:t>
            </a:r>
            <a:r>
              <a:rPr lang="zh-CN" altLang="en-US" dirty="0" smtClean="0"/>
              <a:t>信道复用技术 </a:t>
            </a:r>
          </a:p>
        </p:txBody>
      </p:sp>
      <p:sp>
        <p:nvSpPr>
          <p:cNvPr id="30724" name="Rectangle 3"/>
          <p:cNvSpPr>
            <a:spLocks noGrp="1" noChangeArrowheads="1"/>
          </p:cNvSpPr>
          <p:nvPr>
            <p:ph idx="1"/>
          </p:nvPr>
        </p:nvSpPr>
        <p:spPr/>
        <p:txBody>
          <a:bodyPr>
            <a:normAutofit/>
          </a:bodyPr>
          <a:lstStyle/>
          <a:p>
            <a:pPr marL="0" indent="0" eaLnBrk="1" hangingPunct="1">
              <a:lnSpc>
                <a:spcPct val="150000"/>
              </a:lnSpc>
              <a:buNone/>
            </a:pPr>
            <a:r>
              <a:rPr lang="en-US" altLang="zh-CN" sz="2000" dirty="0" smtClean="0"/>
              <a:t>2.4.1  </a:t>
            </a:r>
            <a:r>
              <a:rPr lang="zh-CN" altLang="en-US" sz="2000" dirty="0" smtClean="0"/>
              <a:t>频分复用、时分复用和统计时分复用 </a:t>
            </a:r>
          </a:p>
          <a:p>
            <a:pPr lvl="1">
              <a:lnSpc>
                <a:spcPct val="150000"/>
              </a:lnSpc>
              <a:buFont typeface="Wingdings" pitchFamily="2" charset="2"/>
              <a:buChar char="l"/>
            </a:pPr>
            <a:r>
              <a:rPr lang="zh-CN" altLang="en-US" sz="2000" dirty="0" smtClean="0">
                <a:solidFill>
                  <a:srgbClr val="333399"/>
                </a:solidFill>
              </a:rPr>
              <a:t>频分复用：所有用户在同样的时间占用不同的带宽资源。</a:t>
            </a:r>
          </a:p>
          <a:p>
            <a:pPr lvl="1">
              <a:lnSpc>
                <a:spcPct val="150000"/>
              </a:lnSpc>
              <a:buFont typeface="Wingdings" pitchFamily="2" charset="2"/>
              <a:buChar char="l"/>
            </a:pPr>
            <a:r>
              <a:rPr lang="zh-CN" altLang="en-US" sz="2000" dirty="0" smtClean="0">
                <a:solidFill>
                  <a:srgbClr val="333399"/>
                </a:solidFill>
              </a:rPr>
              <a:t>时分复用：所有用户在不同的时间占用同样的频带宽度。</a:t>
            </a:r>
            <a:r>
              <a:rPr lang="zh-CN" altLang="en-US" sz="2000" dirty="0" smtClean="0"/>
              <a:t> </a:t>
            </a:r>
          </a:p>
        </p:txBody>
      </p:sp>
      <p:sp>
        <p:nvSpPr>
          <p:cNvPr id="30722" name="页脚占位符 4"/>
          <p:cNvSpPr>
            <a:spLocks noGrp="1"/>
          </p:cNvSpPr>
          <p:nvPr>
            <p:ph type="ftr" sz="quarter" idx="11"/>
          </p:nvPr>
        </p:nvSpPr>
        <p:spPr>
          <a:noFill/>
        </p:spPr>
        <p:txBody>
          <a:bodyPr/>
          <a:lstStyle/>
          <a:p>
            <a:r>
              <a:rPr lang="zh-CN" altLang="en-US" smtClean="0"/>
              <a:t>课件制作人：谢钧 谢希仁</a:t>
            </a:r>
            <a:endParaRPr lang="zh-CN" altLang="en-US"/>
          </a:p>
        </p:txBody>
      </p:sp>
      <p:grpSp>
        <p:nvGrpSpPr>
          <p:cNvPr id="3" name="组合 2"/>
          <p:cNvGrpSpPr/>
          <p:nvPr/>
        </p:nvGrpSpPr>
        <p:grpSpPr>
          <a:xfrm>
            <a:off x="1463382" y="3430636"/>
            <a:ext cx="9271586" cy="3122058"/>
            <a:chOff x="1046178" y="3250647"/>
            <a:chExt cx="9780739" cy="3293507"/>
          </a:xfrm>
        </p:grpSpPr>
        <p:sp>
          <p:nvSpPr>
            <p:cNvPr id="7" name="Line 5"/>
            <p:cNvSpPr>
              <a:spLocks noChangeShapeType="1"/>
            </p:cNvSpPr>
            <p:nvPr/>
          </p:nvSpPr>
          <p:spPr bwMode="auto">
            <a:xfrm flipV="1">
              <a:off x="1969525" y="6384372"/>
              <a:ext cx="8159765" cy="11113"/>
            </a:xfrm>
            <a:prstGeom prst="line">
              <a:avLst/>
            </a:prstGeom>
            <a:noFill/>
            <a:ln w="28575">
              <a:solidFill>
                <a:srgbClr val="333399"/>
              </a:solidFill>
              <a:round/>
              <a:headEnd/>
              <a:tailEnd type="triangle" w="sm" len="med"/>
            </a:ln>
          </p:spPr>
          <p:txBody>
            <a:bodyPr wrap="none" anchor="ctr"/>
            <a:lstStyle/>
            <a:p>
              <a:endParaRPr lang="zh-CN" altLang="en-US">
                <a:solidFill>
                  <a:schemeClr val="tx1">
                    <a:lumMod val="75000"/>
                    <a:lumOff val="25000"/>
                  </a:schemeClr>
                </a:solidFill>
                <a:latin typeface="+mn-lt"/>
                <a:ea typeface="+mn-ea"/>
              </a:endParaRPr>
            </a:p>
          </p:txBody>
        </p:sp>
        <p:sp>
          <p:nvSpPr>
            <p:cNvPr id="8" name="Text Box 6"/>
            <p:cNvSpPr txBox="1">
              <a:spLocks noChangeArrowheads="1"/>
            </p:cNvSpPr>
            <p:nvPr/>
          </p:nvSpPr>
          <p:spPr bwMode="auto">
            <a:xfrm>
              <a:off x="1046178" y="3250647"/>
              <a:ext cx="697627" cy="369332"/>
            </a:xfrm>
            <a:prstGeom prst="rect">
              <a:avLst/>
            </a:prstGeom>
            <a:noFill/>
            <a:ln w="9525">
              <a:noFill/>
              <a:miter lim="800000"/>
              <a:headEnd/>
              <a:tailEnd/>
            </a:ln>
          </p:spPr>
          <p:txBody>
            <a:bodyPr wrap="none">
              <a:spAutoFit/>
            </a:bodyPr>
            <a:lstStyle/>
            <a:p>
              <a:pPr>
                <a:lnSpc>
                  <a:spcPct val="90000"/>
                </a:lnSpc>
              </a:pPr>
              <a:r>
                <a:rPr kumimoji="1" lang="zh-CN" altLang="en-US" sz="2000">
                  <a:solidFill>
                    <a:schemeClr val="tx1">
                      <a:lumMod val="75000"/>
                      <a:lumOff val="25000"/>
                    </a:schemeClr>
                  </a:solidFill>
                  <a:latin typeface="+mn-lt"/>
                  <a:ea typeface="+mn-ea"/>
                </a:rPr>
                <a:t>频率</a:t>
              </a:r>
            </a:p>
          </p:txBody>
        </p:sp>
        <p:sp>
          <p:nvSpPr>
            <p:cNvPr id="9" name="Text Box 19"/>
            <p:cNvSpPr txBox="1">
              <a:spLocks noChangeArrowheads="1"/>
            </p:cNvSpPr>
            <p:nvPr/>
          </p:nvSpPr>
          <p:spPr bwMode="auto">
            <a:xfrm>
              <a:off x="10129290" y="6174822"/>
              <a:ext cx="697627" cy="369332"/>
            </a:xfrm>
            <a:prstGeom prst="rect">
              <a:avLst/>
            </a:prstGeom>
            <a:noFill/>
            <a:ln w="9525">
              <a:noFill/>
              <a:miter lim="800000"/>
              <a:headEnd/>
              <a:tailEnd/>
            </a:ln>
          </p:spPr>
          <p:txBody>
            <a:bodyPr wrap="none">
              <a:spAutoFit/>
            </a:bodyPr>
            <a:lstStyle/>
            <a:p>
              <a:pPr>
                <a:lnSpc>
                  <a:spcPct val="90000"/>
                </a:lnSpc>
              </a:pPr>
              <a:r>
                <a:rPr kumimoji="1" lang="zh-CN" altLang="en-US" sz="2000">
                  <a:solidFill>
                    <a:schemeClr val="tx1">
                      <a:lumMod val="75000"/>
                      <a:lumOff val="25000"/>
                    </a:schemeClr>
                  </a:solidFill>
                  <a:latin typeface="+mn-lt"/>
                  <a:ea typeface="+mn-ea"/>
                </a:rPr>
                <a:t>时间</a:t>
              </a:r>
            </a:p>
          </p:txBody>
        </p:sp>
        <p:sp>
          <p:nvSpPr>
            <p:cNvPr id="10" name="Rectangle 21"/>
            <p:cNvSpPr>
              <a:spLocks noChangeArrowheads="1"/>
            </p:cNvSpPr>
            <p:nvPr/>
          </p:nvSpPr>
          <p:spPr bwMode="auto">
            <a:xfrm>
              <a:off x="1969525" y="3658634"/>
              <a:ext cx="7395250" cy="431800"/>
            </a:xfrm>
            <a:prstGeom prst="rect">
              <a:avLst/>
            </a:prstGeom>
            <a:solidFill>
              <a:srgbClr val="FFC000"/>
            </a:solidFill>
            <a:ln w="9525">
              <a:noFill/>
              <a:miter lim="800000"/>
              <a:headEnd/>
              <a:tailEnd/>
            </a:ln>
          </p:spPr>
          <p:txBody>
            <a:bodyPr wrap="none" anchor="ctr"/>
            <a:lstStyle/>
            <a:p>
              <a:endParaRPr lang="zh-CN" altLang="en-US">
                <a:solidFill>
                  <a:schemeClr val="tx1">
                    <a:lumMod val="75000"/>
                    <a:lumOff val="25000"/>
                  </a:schemeClr>
                </a:solidFill>
                <a:latin typeface="+mn-lt"/>
                <a:ea typeface="+mn-ea"/>
              </a:endParaRPr>
            </a:p>
          </p:txBody>
        </p:sp>
        <p:sp>
          <p:nvSpPr>
            <p:cNvPr id="11" name="Rectangle 22"/>
            <p:cNvSpPr>
              <a:spLocks noChangeArrowheads="1"/>
            </p:cNvSpPr>
            <p:nvPr/>
          </p:nvSpPr>
          <p:spPr bwMode="auto">
            <a:xfrm>
              <a:off x="1969525" y="4090434"/>
              <a:ext cx="7395250" cy="431800"/>
            </a:xfrm>
            <a:prstGeom prst="rect">
              <a:avLst/>
            </a:prstGeom>
            <a:solidFill>
              <a:srgbClr val="FFFF00"/>
            </a:solidFill>
            <a:ln w="9525">
              <a:noFill/>
              <a:miter lim="800000"/>
              <a:headEnd/>
              <a:tailEnd/>
            </a:ln>
          </p:spPr>
          <p:txBody>
            <a:bodyPr wrap="none" anchor="ctr"/>
            <a:lstStyle/>
            <a:p>
              <a:endParaRPr lang="zh-CN" altLang="en-US">
                <a:solidFill>
                  <a:schemeClr val="tx1">
                    <a:lumMod val="75000"/>
                    <a:lumOff val="25000"/>
                  </a:schemeClr>
                </a:solidFill>
                <a:latin typeface="+mn-lt"/>
                <a:ea typeface="+mn-ea"/>
              </a:endParaRPr>
            </a:p>
          </p:txBody>
        </p:sp>
        <p:sp>
          <p:nvSpPr>
            <p:cNvPr id="12" name="Rectangle 23"/>
            <p:cNvSpPr>
              <a:spLocks noChangeArrowheads="1"/>
            </p:cNvSpPr>
            <p:nvPr/>
          </p:nvSpPr>
          <p:spPr bwMode="auto">
            <a:xfrm>
              <a:off x="1969525" y="4522234"/>
              <a:ext cx="7395250" cy="431800"/>
            </a:xfrm>
            <a:prstGeom prst="rect">
              <a:avLst/>
            </a:prstGeom>
            <a:solidFill>
              <a:srgbClr val="92D050"/>
            </a:solidFill>
            <a:ln w="9525">
              <a:noFill/>
              <a:miter lim="800000"/>
              <a:headEnd/>
              <a:tailEnd/>
            </a:ln>
          </p:spPr>
          <p:txBody>
            <a:bodyPr wrap="none" anchor="ctr"/>
            <a:lstStyle/>
            <a:p>
              <a:endParaRPr lang="zh-CN" altLang="en-US">
                <a:solidFill>
                  <a:schemeClr val="tx1">
                    <a:lumMod val="75000"/>
                    <a:lumOff val="25000"/>
                  </a:schemeClr>
                </a:solidFill>
                <a:latin typeface="+mn-lt"/>
                <a:ea typeface="+mn-ea"/>
              </a:endParaRPr>
            </a:p>
          </p:txBody>
        </p:sp>
        <p:sp>
          <p:nvSpPr>
            <p:cNvPr id="13" name="Rectangle 24"/>
            <p:cNvSpPr>
              <a:spLocks noChangeArrowheads="1"/>
            </p:cNvSpPr>
            <p:nvPr/>
          </p:nvSpPr>
          <p:spPr bwMode="auto">
            <a:xfrm>
              <a:off x="1969525" y="4954034"/>
              <a:ext cx="7395250" cy="431800"/>
            </a:xfrm>
            <a:prstGeom prst="rect">
              <a:avLst/>
            </a:prstGeom>
            <a:solidFill>
              <a:srgbClr val="00B0F0"/>
            </a:solidFill>
            <a:ln w="9525">
              <a:noFill/>
              <a:miter lim="800000"/>
              <a:headEnd/>
              <a:tailEnd/>
            </a:ln>
          </p:spPr>
          <p:txBody>
            <a:bodyPr wrap="none" anchor="ctr"/>
            <a:lstStyle/>
            <a:p>
              <a:endParaRPr lang="zh-CN" altLang="en-US">
                <a:solidFill>
                  <a:schemeClr val="tx1">
                    <a:lumMod val="75000"/>
                    <a:lumOff val="25000"/>
                  </a:schemeClr>
                </a:solidFill>
                <a:latin typeface="+mn-lt"/>
                <a:ea typeface="+mn-ea"/>
              </a:endParaRPr>
            </a:p>
          </p:txBody>
        </p:sp>
        <p:sp>
          <p:nvSpPr>
            <p:cNvPr id="14" name="Rectangle 25"/>
            <p:cNvSpPr>
              <a:spLocks noChangeArrowheads="1"/>
            </p:cNvSpPr>
            <p:nvPr/>
          </p:nvSpPr>
          <p:spPr bwMode="auto">
            <a:xfrm>
              <a:off x="1969525" y="5385834"/>
              <a:ext cx="7395250" cy="431800"/>
            </a:xfrm>
            <a:prstGeom prst="rect">
              <a:avLst/>
            </a:prstGeom>
            <a:solidFill>
              <a:srgbClr val="CC00FF"/>
            </a:solidFill>
            <a:ln w="9525">
              <a:noFill/>
              <a:miter lim="800000"/>
              <a:headEnd/>
              <a:tailEnd/>
            </a:ln>
          </p:spPr>
          <p:txBody>
            <a:bodyPr wrap="none" anchor="ctr"/>
            <a:lstStyle/>
            <a:p>
              <a:endParaRPr lang="zh-CN" altLang="en-US">
                <a:solidFill>
                  <a:schemeClr val="tx1">
                    <a:lumMod val="75000"/>
                    <a:lumOff val="25000"/>
                  </a:schemeClr>
                </a:solidFill>
                <a:latin typeface="+mn-lt"/>
                <a:ea typeface="+mn-ea"/>
              </a:endParaRPr>
            </a:p>
          </p:txBody>
        </p:sp>
        <p:sp>
          <p:nvSpPr>
            <p:cNvPr id="15" name="Text Box 14"/>
            <p:cNvSpPr txBox="1">
              <a:spLocks noChangeArrowheads="1"/>
            </p:cNvSpPr>
            <p:nvPr/>
          </p:nvSpPr>
          <p:spPr bwMode="auto">
            <a:xfrm>
              <a:off x="5137708" y="5452509"/>
              <a:ext cx="923651" cy="369332"/>
            </a:xfrm>
            <a:prstGeom prst="rect">
              <a:avLst/>
            </a:prstGeom>
            <a:noFill/>
            <a:ln w="9525">
              <a:noFill/>
              <a:miter lim="800000"/>
              <a:headEnd/>
              <a:tailEnd/>
            </a:ln>
          </p:spPr>
          <p:txBody>
            <a:bodyPr wrap="none">
              <a:spAutoFit/>
            </a:bodyPr>
            <a:lstStyle/>
            <a:p>
              <a:pPr>
                <a:lnSpc>
                  <a:spcPct val="90000"/>
                </a:lnSpc>
              </a:pPr>
              <a:r>
                <a:rPr kumimoji="1" lang="zh-CN" altLang="en-US" sz="2000">
                  <a:solidFill>
                    <a:schemeClr val="tx1">
                      <a:lumMod val="75000"/>
                      <a:lumOff val="25000"/>
                    </a:schemeClr>
                  </a:solidFill>
                  <a:latin typeface="+mn-lt"/>
                  <a:ea typeface="+mn-ea"/>
                </a:rPr>
                <a:t>频率 </a:t>
              </a:r>
              <a:r>
                <a:rPr kumimoji="1" lang="en-US" altLang="zh-CN" sz="2000">
                  <a:solidFill>
                    <a:schemeClr val="tx1">
                      <a:lumMod val="75000"/>
                      <a:lumOff val="25000"/>
                    </a:schemeClr>
                  </a:solidFill>
                  <a:latin typeface="+mn-lt"/>
                  <a:ea typeface="+mn-ea"/>
                </a:rPr>
                <a:t>1</a:t>
              </a:r>
            </a:p>
          </p:txBody>
        </p:sp>
        <p:sp>
          <p:nvSpPr>
            <p:cNvPr id="16" name="Text Box 15"/>
            <p:cNvSpPr txBox="1">
              <a:spLocks noChangeArrowheads="1"/>
            </p:cNvSpPr>
            <p:nvPr/>
          </p:nvSpPr>
          <p:spPr bwMode="auto">
            <a:xfrm>
              <a:off x="5137708" y="5015947"/>
              <a:ext cx="923651" cy="369332"/>
            </a:xfrm>
            <a:prstGeom prst="rect">
              <a:avLst/>
            </a:prstGeom>
            <a:noFill/>
            <a:ln w="9525">
              <a:noFill/>
              <a:miter lim="800000"/>
              <a:headEnd/>
              <a:tailEnd/>
            </a:ln>
          </p:spPr>
          <p:txBody>
            <a:bodyPr wrap="none">
              <a:spAutoFit/>
            </a:bodyPr>
            <a:lstStyle/>
            <a:p>
              <a:pPr>
                <a:lnSpc>
                  <a:spcPct val="90000"/>
                </a:lnSpc>
              </a:pPr>
              <a:r>
                <a:rPr kumimoji="1" lang="zh-CN" altLang="en-US" sz="2000">
                  <a:solidFill>
                    <a:schemeClr val="tx1">
                      <a:lumMod val="75000"/>
                      <a:lumOff val="25000"/>
                    </a:schemeClr>
                  </a:solidFill>
                  <a:latin typeface="+mn-lt"/>
                  <a:ea typeface="+mn-ea"/>
                </a:rPr>
                <a:t>频率 </a:t>
              </a:r>
              <a:r>
                <a:rPr kumimoji="1" lang="en-US" altLang="zh-CN" sz="2000">
                  <a:solidFill>
                    <a:schemeClr val="tx1">
                      <a:lumMod val="75000"/>
                      <a:lumOff val="25000"/>
                    </a:schemeClr>
                  </a:solidFill>
                  <a:latin typeface="+mn-lt"/>
                  <a:ea typeface="+mn-ea"/>
                </a:rPr>
                <a:t>2</a:t>
              </a:r>
            </a:p>
          </p:txBody>
        </p:sp>
        <p:sp>
          <p:nvSpPr>
            <p:cNvPr id="17" name="Text Box 16"/>
            <p:cNvSpPr txBox="1">
              <a:spLocks noChangeArrowheads="1"/>
            </p:cNvSpPr>
            <p:nvPr/>
          </p:nvSpPr>
          <p:spPr bwMode="auto">
            <a:xfrm>
              <a:off x="5137708" y="4579384"/>
              <a:ext cx="923651" cy="369332"/>
            </a:xfrm>
            <a:prstGeom prst="rect">
              <a:avLst/>
            </a:prstGeom>
            <a:noFill/>
            <a:ln w="9525">
              <a:noFill/>
              <a:miter lim="800000"/>
              <a:headEnd/>
              <a:tailEnd/>
            </a:ln>
          </p:spPr>
          <p:txBody>
            <a:bodyPr wrap="none">
              <a:spAutoFit/>
            </a:bodyPr>
            <a:lstStyle/>
            <a:p>
              <a:pPr>
                <a:lnSpc>
                  <a:spcPct val="90000"/>
                </a:lnSpc>
              </a:pPr>
              <a:r>
                <a:rPr kumimoji="1" lang="zh-CN" altLang="en-US" sz="2000">
                  <a:solidFill>
                    <a:schemeClr val="tx1">
                      <a:lumMod val="75000"/>
                      <a:lumOff val="25000"/>
                    </a:schemeClr>
                  </a:solidFill>
                  <a:latin typeface="+mn-lt"/>
                  <a:ea typeface="+mn-ea"/>
                </a:rPr>
                <a:t>频率 </a:t>
              </a:r>
              <a:r>
                <a:rPr kumimoji="1" lang="en-US" altLang="zh-CN" sz="2000">
                  <a:solidFill>
                    <a:schemeClr val="tx1">
                      <a:lumMod val="75000"/>
                      <a:lumOff val="25000"/>
                    </a:schemeClr>
                  </a:solidFill>
                  <a:latin typeface="+mn-lt"/>
                  <a:ea typeface="+mn-ea"/>
                </a:rPr>
                <a:t>3</a:t>
              </a:r>
            </a:p>
          </p:txBody>
        </p:sp>
        <p:sp>
          <p:nvSpPr>
            <p:cNvPr id="18" name="Text Box 17"/>
            <p:cNvSpPr txBox="1">
              <a:spLocks noChangeArrowheads="1"/>
            </p:cNvSpPr>
            <p:nvPr/>
          </p:nvSpPr>
          <p:spPr bwMode="auto">
            <a:xfrm>
              <a:off x="5137708" y="4142822"/>
              <a:ext cx="923651" cy="369332"/>
            </a:xfrm>
            <a:prstGeom prst="rect">
              <a:avLst/>
            </a:prstGeom>
            <a:noFill/>
            <a:ln w="9525">
              <a:noFill/>
              <a:miter lim="800000"/>
              <a:headEnd/>
              <a:tailEnd/>
            </a:ln>
          </p:spPr>
          <p:txBody>
            <a:bodyPr wrap="none">
              <a:spAutoFit/>
            </a:bodyPr>
            <a:lstStyle/>
            <a:p>
              <a:pPr>
                <a:lnSpc>
                  <a:spcPct val="90000"/>
                </a:lnSpc>
              </a:pPr>
              <a:r>
                <a:rPr kumimoji="1" lang="zh-CN" altLang="en-US" sz="2000">
                  <a:solidFill>
                    <a:schemeClr val="tx1">
                      <a:lumMod val="75000"/>
                      <a:lumOff val="25000"/>
                    </a:schemeClr>
                  </a:solidFill>
                  <a:latin typeface="+mn-lt"/>
                  <a:ea typeface="+mn-ea"/>
                </a:rPr>
                <a:t>频率 </a:t>
              </a:r>
              <a:r>
                <a:rPr kumimoji="1" lang="en-US" altLang="zh-CN" sz="2000">
                  <a:solidFill>
                    <a:schemeClr val="tx1">
                      <a:lumMod val="75000"/>
                      <a:lumOff val="25000"/>
                    </a:schemeClr>
                  </a:solidFill>
                  <a:latin typeface="+mn-lt"/>
                  <a:ea typeface="+mn-ea"/>
                </a:rPr>
                <a:t>4</a:t>
              </a:r>
            </a:p>
          </p:txBody>
        </p:sp>
        <p:sp>
          <p:nvSpPr>
            <p:cNvPr id="19" name="Text Box 18"/>
            <p:cNvSpPr txBox="1">
              <a:spLocks noChangeArrowheads="1"/>
            </p:cNvSpPr>
            <p:nvPr/>
          </p:nvSpPr>
          <p:spPr bwMode="auto">
            <a:xfrm>
              <a:off x="5137708" y="3707847"/>
              <a:ext cx="923651" cy="369332"/>
            </a:xfrm>
            <a:prstGeom prst="rect">
              <a:avLst/>
            </a:prstGeom>
            <a:noFill/>
            <a:ln w="9525">
              <a:noFill/>
              <a:miter lim="800000"/>
              <a:headEnd/>
              <a:tailEnd/>
            </a:ln>
          </p:spPr>
          <p:txBody>
            <a:bodyPr wrap="none">
              <a:spAutoFit/>
            </a:bodyPr>
            <a:lstStyle/>
            <a:p>
              <a:pPr>
                <a:lnSpc>
                  <a:spcPct val="90000"/>
                </a:lnSpc>
              </a:pPr>
              <a:r>
                <a:rPr kumimoji="1" lang="zh-CN" altLang="en-US" sz="2000">
                  <a:solidFill>
                    <a:schemeClr val="tx1">
                      <a:lumMod val="75000"/>
                      <a:lumOff val="25000"/>
                    </a:schemeClr>
                  </a:solidFill>
                  <a:latin typeface="+mn-lt"/>
                  <a:ea typeface="+mn-ea"/>
                </a:rPr>
                <a:t>频率 </a:t>
              </a:r>
              <a:r>
                <a:rPr kumimoji="1" lang="en-US" altLang="zh-CN" sz="2000">
                  <a:solidFill>
                    <a:schemeClr val="tx1">
                      <a:lumMod val="75000"/>
                      <a:lumOff val="25000"/>
                    </a:schemeClr>
                  </a:solidFill>
                  <a:latin typeface="+mn-lt"/>
                  <a:ea typeface="+mn-ea"/>
                </a:rPr>
                <a:t>5</a:t>
              </a:r>
            </a:p>
          </p:txBody>
        </p:sp>
        <p:sp>
          <p:nvSpPr>
            <p:cNvPr id="20" name="Line 7"/>
            <p:cNvSpPr>
              <a:spLocks noChangeShapeType="1"/>
            </p:cNvSpPr>
            <p:nvPr/>
          </p:nvSpPr>
          <p:spPr bwMode="auto">
            <a:xfrm rot="-5400000">
              <a:off x="485213" y="4906409"/>
              <a:ext cx="2968625" cy="0"/>
            </a:xfrm>
            <a:prstGeom prst="line">
              <a:avLst/>
            </a:prstGeom>
            <a:noFill/>
            <a:ln w="28575">
              <a:solidFill>
                <a:srgbClr val="333399"/>
              </a:solidFill>
              <a:round/>
              <a:headEnd/>
              <a:tailEnd type="triangle" w="sm" len="med"/>
            </a:ln>
          </p:spPr>
          <p:txBody>
            <a:bodyPr wrap="none" anchor="ctr"/>
            <a:lstStyle/>
            <a:p>
              <a:endParaRPr lang="zh-CN" altLang="en-US">
                <a:solidFill>
                  <a:schemeClr val="tx1">
                    <a:lumMod val="75000"/>
                    <a:lumOff val="25000"/>
                  </a:schemeClr>
                </a:solidFill>
                <a:latin typeface="+mn-lt"/>
                <a:ea typeface="+mn-ea"/>
              </a:endParaRPr>
            </a:p>
          </p:txBody>
        </p:sp>
      </p:grpSp>
      <p:sp>
        <p:nvSpPr>
          <p:cNvPr id="2" name="矩形 1"/>
          <p:cNvSpPr/>
          <p:nvPr/>
        </p:nvSpPr>
        <p:spPr>
          <a:xfrm>
            <a:off x="172644" y="2930379"/>
            <a:ext cx="1290738" cy="400110"/>
          </a:xfrm>
          <a:prstGeom prst="rect">
            <a:avLst/>
          </a:prstGeom>
        </p:spPr>
        <p:txBody>
          <a:bodyPr wrap="none">
            <a:spAutoFit/>
          </a:bodyPr>
          <a:lstStyle/>
          <a:p>
            <a:r>
              <a:rPr lang="zh-CN" altLang="en-US" sz="2000" dirty="0">
                <a:latin typeface="+mn-ea"/>
                <a:ea typeface="+mn-ea"/>
              </a:rPr>
              <a:t>频分复用 </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2"/>
          <p:cNvSpPr>
            <a:spLocks noGrp="1" noChangeArrowheads="1"/>
          </p:cNvSpPr>
          <p:nvPr>
            <p:ph type="title"/>
          </p:nvPr>
        </p:nvSpPr>
        <p:spPr/>
        <p:txBody>
          <a:bodyPr/>
          <a:lstStyle/>
          <a:p>
            <a:pPr eaLnBrk="1" hangingPunct="1"/>
            <a:r>
              <a:rPr lang="zh-CN" altLang="en-US" dirty="0" smtClean="0"/>
              <a:t>时分复用 </a:t>
            </a:r>
          </a:p>
        </p:txBody>
      </p:sp>
      <p:sp>
        <p:nvSpPr>
          <p:cNvPr id="32770" name="页脚占位符 4"/>
          <p:cNvSpPr>
            <a:spLocks noGrp="1"/>
          </p:cNvSpPr>
          <p:nvPr>
            <p:ph type="ftr" sz="quarter" idx="11"/>
          </p:nvPr>
        </p:nvSpPr>
        <p:spPr>
          <a:noFill/>
        </p:spPr>
        <p:txBody>
          <a:bodyPr/>
          <a:lstStyle/>
          <a:p>
            <a:r>
              <a:rPr lang="zh-CN" altLang="en-US" smtClean="0"/>
              <a:t>课件制作人：谢钧 谢希仁</a:t>
            </a:r>
            <a:endParaRPr lang="zh-CN" altLang="en-US"/>
          </a:p>
        </p:txBody>
      </p:sp>
      <p:sp>
        <p:nvSpPr>
          <p:cNvPr id="32772" name="Line 3"/>
          <p:cNvSpPr>
            <a:spLocks noChangeShapeType="1"/>
          </p:cNvSpPr>
          <p:nvPr/>
        </p:nvSpPr>
        <p:spPr bwMode="auto">
          <a:xfrm flipV="1">
            <a:off x="1969525" y="5146676"/>
            <a:ext cx="8159765" cy="11113"/>
          </a:xfrm>
          <a:prstGeom prst="line">
            <a:avLst/>
          </a:prstGeom>
          <a:noFill/>
          <a:ln w="28575">
            <a:solidFill>
              <a:srgbClr val="333399"/>
            </a:solidFill>
            <a:round/>
            <a:headEnd/>
            <a:tailEnd type="triangle" w="sm" len="med"/>
          </a:ln>
        </p:spPr>
        <p:txBody>
          <a:bodyPr wrap="none" anchor="ctr"/>
          <a:lstStyle/>
          <a:p>
            <a:endParaRPr lang="zh-CN" altLang="en-US">
              <a:solidFill>
                <a:schemeClr val="tx1">
                  <a:lumMod val="75000"/>
                  <a:lumOff val="25000"/>
                </a:schemeClr>
              </a:solidFill>
              <a:latin typeface="+mn-lt"/>
              <a:ea typeface="+mn-ea"/>
            </a:endParaRPr>
          </a:p>
        </p:txBody>
      </p:sp>
      <p:sp>
        <p:nvSpPr>
          <p:cNvPr id="32773" name="Text Box 4"/>
          <p:cNvSpPr txBox="1">
            <a:spLocks noChangeArrowheads="1"/>
          </p:cNvSpPr>
          <p:nvPr/>
        </p:nvSpPr>
        <p:spPr bwMode="auto">
          <a:xfrm>
            <a:off x="1046178" y="2012951"/>
            <a:ext cx="697627" cy="369332"/>
          </a:xfrm>
          <a:prstGeom prst="rect">
            <a:avLst/>
          </a:prstGeom>
          <a:noFill/>
          <a:ln w="9525">
            <a:noFill/>
            <a:miter lim="800000"/>
            <a:headEnd/>
            <a:tailEnd/>
          </a:ln>
        </p:spPr>
        <p:txBody>
          <a:bodyPr wrap="none">
            <a:spAutoFit/>
          </a:bodyPr>
          <a:lstStyle/>
          <a:p>
            <a:pPr>
              <a:lnSpc>
                <a:spcPct val="90000"/>
              </a:lnSpc>
            </a:pPr>
            <a:r>
              <a:rPr kumimoji="1" lang="zh-CN" altLang="en-US" sz="2000">
                <a:solidFill>
                  <a:schemeClr val="tx1">
                    <a:lumMod val="75000"/>
                    <a:lumOff val="25000"/>
                  </a:schemeClr>
                </a:solidFill>
                <a:latin typeface="+mn-lt"/>
                <a:ea typeface="+mn-ea"/>
              </a:rPr>
              <a:t>频率</a:t>
            </a:r>
          </a:p>
        </p:txBody>
      </p:sp>
      <p:sp>
        <p:nvSpPr>
          <p:cNvPr id="32774" name="Text Box 5"/>
          <p:cNvSpPr txBox="1">
            <a:spLocks noChangeArrowheads="1"/>
          </p:cNvSpPr>
          <p:nvPr/>
        </p:nvSpPr>
        <p:spPr bwMode="auto">
          <a:xfrm>
            <a:off x="10129290" y="4937126"/>
            <a:ext cx="697627" cy="369332"/>
          </a:xfrm>
          <a:prstGeom prst="rect">
            <a:avLst/>
          </a:prstGeom>
          <a:noFill/>
          <a:ln w="9525">
            <a:noFill/>
            <a:miter lim="800000"/>
            <a:headEnd/>
            <a:tailEnd/>
          </a:ln>
        </p:spPr>
        <p:txBody>
          <a:bodyPr wrap="none">
            <a:spAutoFit/>
          </a:bodyPr>
          <a:lstStyle/>
          <a:p>
            <a:pPr>
              <a:lnSpc>
                <a:spcPct val="90000"/>
              </a:lnSpc>
            </a:pPr>
            <a:r>
              <a:rPr kumimoji="1" lang="zh-CN" altLang="en-US" sz="2000">
                <a:solidFill>
                  <a:schemeClr val="tx1">
                    <a:lumMod val="75000"/>
                    <a:lumOff val="25000"/>
                  </a:schemeClr>
                </a:solidFill>
                <a:latin typeface="+mn-lt"/>
                <a:ea typeface="+mn-ea"/>
              </a:rPr>
              <a:t>时间</a:t>
            </a:r>
          </a:p>
        </p:txBody>
      </p:sp>
      <p:sp>
        <p:nvSpPr>
          <p:cNvPr id="32775" name="Rectangle 19"/>
          <p:cNvSpPr>
            <a:spLocks noChangeArrowheads="1"/>
          </p:cNvSpPr>
          <p:nvPr/>
        </p:nvSpPr>
        <p:spPr bwMode="auto">
          <a:xfrm>
            <a:off x="2352843" y="2636838"/>
            <a:ext cx="383316" cy="1871662"/>
          </a:xfrm>
          <a:prstGeom prst="rect">
            <a:avLst/>
          </a:prstGeom>
          <a:solidFill>
            <a:srgbClr val="FFC000"/>
          </a:solidFill>
          <a:ln w="9525">
            <a:noFill/>
            <a:miter lim="800000"/>
            <a:headEnd/>
            <a:tailEnd/>
          </a:ln>
        </p:spPr>
        <p:txBody>
          <a:bodyPr wrap="none" anchor="ctr"/>
          <a:lstStyle/>
          <a:p>
            <a:pPr algn="ctr"/>
            <a:r>
              <a:rPr lang="en-US" altLang="zh-CN">
                <a:solidFill>
                  <a:schemeClr val="tx1">
                    <a:lumMod val="75000"/>
                    <a:lumOff val="25000"/>
                  </a:schemeClr>
                </a:solidFill>
                <a:latin typeface="+mn-lt"/>
                <a:ea typeface="+mn-ea"/>
              </a:rPr>
              <a:t>B</a:t>
            </a:r>
          </a:p>
        </p:txBody>
      </p:sp>
      <p:sp>
        <p:nvSpPr>
          <p:cNvPr id="32776" name="Rectangle 20"/>
          <p:cNvSpPr>
            <a:spLocks noChangeArrowheads="1"/>
          </p:cNvSpPr>
          <p:nvPr/>
        </p:nvSpPr>
        <p:spPr bwMode="auto">
          <a:xfrm>
            <a:off x="2738277" y="2636838"/>
            <a:ext cx="383316" cy="1871662"/>
          </a:xfrm>
          <a:prstGeom prst="rect">
            <a:avLst/>
          </a:prstGeom>
          <a:solidFill>
            <a:srgbClr val="FFFF00"/>
          </a:solidFill>
          <a:ln w="9525">
            <a:noFill/>
            <a:miter lim="800000"/>
            <a:headEnd/>
            <a:tailEnd/>
          </a:ln>
        </p:spPr>
        <p:txBody>
          <a:bodyPr wrap="none" anchor="ctr"/>
          <a:lstStyle/>
          <a:p>
            <a:pPr algn="ctr"/>
            <a:r>
              <a:rPr lang="en-US" altLang="zh-CN">
                <a:solidFill>
                  <a:schemeClr val="tx1">
                    <a:lumMod val="75000"/>
                    <a:lumOff val="25000"/>
                  </a:schemeClr>
                </a:solidFill>
                <a:latin typeface="+mn-lt"/>
                <a:ea typeface="+mn-ea"/>
              </a:rPr>
              <a:t>C</a:t>
            </a:r>
          </a:p>
        </p:txBody>
      </p:sp>
      <p:sp>
        <p:nvSpPr>
          <p:cNvPr id="32777" name="Rectangle 21"/>
          <p:cNvSpPr>
            <a:spLocks noChangeArrowheads="1"/>
          </p:cNvSpPr>
          <p:nvPr/>
        </p:nvSpPr>
        <p:spPr bwMode="auto">
          <a:xfrm>
            <a:off x="3121592" y="2636838"/>
            <a:ext cx="383317" cy="1871662"/>
          </a:xfrm>
          <a:prstGeom prst="rect">
            <a:avLst/>
          </a:prstGeom>
          <a:solidFill>
            <a:srgbClr val="92D050"/>
          </a:solidFill>
          <a:ln w="9525">
            <a:noFill/>
            <a:miter lim="800000"/>
            <a:headEnd/>
            <a:tailEnd/>
          </a:ln>
        </p:spPr>
        <p:txBody>
          <a:bodyPr wrap="none" anchor="ctr"/>
          <a:lstStyle/>
          <a:p>
            <a:pPr algn="ctr"/>
            <a:r>
              <a:rPr lang="en-US" altLang="zh-CN">
                <a:solidFill>
                  <a:schemeClr val="tx1">
                    <a:lumMod val="75000"/>
                    <a:lumOff val="25000"/>
                  </a:schemeClr>
                </a:solidFill>
                <a:latin typeface="+mn-lt"/>
                <a:ea typeface="+mn-ea"/>
              </a:rPr>
              <a:t>D</a:t>
            </a:r>
          </a:p>
        </p:txBody>
      </p:sp>
      <p:sp>
        <p:nvSpPr>
          <p:cNvPr id="32778" name="Rectangle 23"/>
          <p:cNvSpPr>
            <a:spLocks noChangeArrowheads="1"/>
          </p:cNvSpPr>
          <p:nvPr/>
        </p:nvSpPr>
        <p:spPr bwMode="auto">
          <a:xfrm>
            <a:off x="3890343" y="2636838"/>
            <a:ext cx="383316" cy="1871662"/>
          </a:xfrm>
          <a:prstGeom prst="rect">
            <a:avLst/>
          </a:prstGeom>
          <a:solidFill>
            <a:srgbClr val="FFC000"/>
          </a:solidFill>
          <a:ln w="9525">
            <a:noFill/>
            <a:miter lim="800000"/>
            <a:headEnd/>
            <a:tailEnd/>
          </a:ln>
        </p:spPr>
        <p:txBody>
          <a:bodyPr wrap="none" anchor="ctr"/>
          <a:lstStyle/>
          <a:p>
            <a:pPr algn="ctr"/>
            <a:r>
              <a:rPr lang="en-US" altLang="zh-CN">
                <a:solidFill>
                  <a:schemeClr val="tx1">
                    <a:lumMod val="75000"/>
                    <a:lumOff val="25000"/>
                  </a:schemeClr>
                </a:solidFill>
                <a:latin typeface="+mn-lt"/>
                <a:ea typeface="+mn-ea"/>
              </a:rPr>
              <a:t>B</a:t>
            </a:r>
          </a:p>
        </p:txBody>
      </p:sp>
      <p:sp>
        <p:nvSpPr>
          <p:cNvPr id="32779" name="Rectangle 24"/>
          <p:cNvSpPr>
            <a:spLocks noChangeArrowheads="1"/>
          </p:cNvSpPr>
          <p:nvPr/>
        </p:nvSpPr>
        <p:spPr bwMode="auto">
          <a:xfrm>
            <a:off x="4275777" y="2636838"/>
            <a:ext cx="383316" cy="1871662"/>
          </a:xfrm>
          <a:prstGeom prst="rect">
            <a:avLst/>
          </a:prstGeom>
          <a:solidFill>
            <a:srgbClr val="FFFF00"/>
          </a:solidFill>
          <a:ln w="9525">
            <a:noFill/>
            <a:miter lim="800000"/>
            <a:headEnd/>
            <a:tailEnd/>
          </a:ln>
        </p:spPr>
        <p:txBody>
          <a:bodyPr wrap="none" anchor="ctr"/>
          <a:lstStyle/>
          <a:p>
            <a:pPr algn="ctr"/>
            <a:r>
              <a:rPr lang="en-US" altLang="zh-CN">
                <a:solidFill>
                  <a:schemeClr val="tx1">
                    <a:lumMod val="75000"/>
                    <a:lumOff val="25000"/>
                  </a:schemeClr>
                </a:solidFill>
                <a:latin typeface="+mn-lt"/>
                <a:ea typeface="+mn-ea"/>
              </a:rPr>
              <a:t>C</a:t>
            </a:r>
          </a:p>
        </p:txBody>
      </p:sp>
      <p:sp>
        <p:nvSpPr>
          <p:cNvPr id="32780" name="Rectangle 25"/>
          <p:cNvSpPr>
            <a:spLocks noChangeArrowheads="1"/>
          </p:cNvSpPr>
          <p:nvPr/>
        </p:nvSpPr>
        <p:spPr bwMode="auto">
          <a:xfrm>
            <a:off x="4659092" y="2636838"/>
            <a:ext cx="383317" cy="1871662"/>
          </a:xfrm>
          <a:prstGeom prst="rect">
            <a:avLst/>
          </a:prstGeom>
          <a:solidFill>
            <a:srgbClr val="92D050"/>
          </a:solidFill>
          <a:ln w="9525">
            <a:noFill/>
            <a:miter lim="800000"/>
            <a:headEnd/>
            <a:tailEnd/>
          </a:ln>
        </p:spPr>
        <p:txBody>
          <a:bodyPr wrap="none" anchor="ctr"/>
          <a:lstStyle/>
          <a:p>
            <a:pPr algn="ctr"/>
            <a:r>
              <a:rPr lang="en-US" altLang="zh-CN">
                <a:solidFill>
                  <a:schemeClr val="tx1">
                    <a:lumMod val="75000"/>
                    <a:lumOff val="25000"/>
                  </a:schemeClr>
                </a:solidFill>
                <a:latin typeface="+mn-lt"/>
                <a:ea typeface="+mn-ea"/>
              </a:rPr>
              <a:t>D</a:t>
            </a:r>
          </a:p>
        </p:txBody>
      </p:sp>
      <p:sp>
        <p:nvSpPr>
          <p:cNvPr id="32781" name="Rectangle 27"/>
          <p:cNvSpPr>
            <a:spLocks noChangeArrowheads="1"/>
          </p:cNvSpPr>
          <p:nvPr/>
        </p:nvSpPr>
        <p:spPr bwMode="auto">
          <a:xfrm>
            <a:off x="5427843" y="2636838"/>
            <a:ext cx="383316" cy="1871662"/>
          </a:xfrm>
          <a:prstGeom prst="rect">
            <a:avLst/>
          </a:prstGeom>
          <a:solidFill>
            <a:srgbClr val="FFC000"/>
          </a:solidFill>
          <a:ln w="9525">
            <a:noFill/>
            <a:miter lim="800000"/>
            <a:headEnd/>
            <a:tailEnd/>
          </a:ln>
        </p:spPr>
        <p:txBody>
          <a:bodyPr wrap="none" anchor="ctr"/>
          <a:lstStyle/>
          <a:p>
            <a:pPr algn="ctr"/>
            <a:r>
              <a:rPr lang="en-US" altLang="zh-CN">
                <a:solidFill>
                  <a:schemeClr val="tx1">
                    <a:lumMod val="75000"/>
                    <a:lumOff val="25000"/>
                  </a:schemeClr>
                </a:solidFill>
                <a:latin typeface="+mn-lt"/>
                <a:ea typeface="+mn-ea"/>
              </a:rPr>
              <a:t>B</a:t>
            </a:r>
          </a:p>
        </p:txBody>
      </p:sp>
      <p:sp>
        <p:nvSpPr>
          <p:cNvPr id="32782" name="Rectangle 28"/>
          <p:cNvSpPr>
            <a:spLocks noChangeArrowheads="1"/>
          </p:cNvSpPr>
          <p:nvPr/>
        </p:nvSpPr>
        <p:spPr bwMode="auto">
          <a:xfrm>
            <a:off x="5813277" y="2636838"/>
            <a:ext cx="383316" cy="1871662"/>
          </a:xfrm>
          <a:prstGeom prst="rect">
            <a:avLst/>
          </a:prstGeom>
          <a:solidFill>
            <a:srgbClr val="FFFF00"/>
          </a:solidFill>
          <a:ln w="9525">
            <a:noFill/>
            <a:miter lim="800000"/>
            <a:headEnd/>
            <a:tailEnd/>
          </a:ln>
        </p:spPr>
        <p:txBody>
          <a:bodyPr wrap="none" anchor="ctr"/>
          <a:lstStyle/>
          <a:p>
            <a:pPr algn="ctr"/>
            <a:r>
              <a:rPr lang="en-US" altLang="zh-CN">
                <a:solidFill>
                  <a:schemeClr val="tx1">
                    <a:lumMod val="75000"/>
                    <a:lumOff val="25000"/>
                  </a:schemeClr>
                </a:solidFill>
                <a:latin typeface="+mn-lt"/>
                <a:ea typeface="+mn-ea"/>
              </a:rPr>
              <a:t>C</a:t>
            </a:r>
          </a:p>
        </p:txBody>
      </p:sp>
      <p:sp>
        <p:nvSpPr>
          <p:cNvPr id="32783" name="Rectangle 29"/>
          <p:cNvSpPr>
            <a:spLocks noChangeArrowheads="1"/>
          </p:cNvSpPr>
          <p:nvPr/>
        </p:nvSpPr>
        <p:spPr bwMode="auto">
          <a:xfrm>
            <a:off x="6196592" y="2636838"/>
            <a:ext cx="383317" cy="1871662"/>
          </a:xfrm>
          <a:prstGeom prst="rect">
            <a:avLst/>
          </a:prstGeom>
          <a:solidFill>
            <a:srgbClr val="92D050"/>
          </a:solidFill>
          <a:ln w="9525">
            <a:noFill/>
            <a:miter lim="800000"/>
            <a:headEnd/>
            <a:tailEnd/>
          </a:ln>
        </p:spPr>
        <p:txBody>
          <a:bodyPr wrap="none" anchor="ctr"/>
          <a:lstStyle/>
          <a:p>
            <a:pPr algn="ctr"/>
            <a:r>
              <a:rPr lang="en-US" altLang="zh-CN">
                <a:solidFill>
                  <a:schemeClr val="tx1">
                    <a:lumMod val="75000"/>
                    <a:lumOff val="25000"/>
                  </a:schemeClr>
                </a:solidFill>
                <a:latin typeface="+mn-lt"/>
                <a:ea typeface="+mn-ea"/>
              </a:rPr>
              <a:t>D</a:t>
            </a:r>
          </a:p>
        </p:txBody>
      </p:sp>
      <p:sp>
        <p:nvSpPr>
          <p:cNvPr id="32784" name="Rectangle 31"/>
          <p:cNvSpPr>
            <a:spLocks noChangeArrowheads="1"/>
          </p:cNvSpPr>
          <p:nvPr/>
        </p:nvSpPr>
        <p:spPr bwMode="auto">
          <a:xfrm>
            <a:off x="6965344" y="2636838"/>
            <a:ext cx="383316" cy="1871662"/>
          </a:xfrm>
          <a:prstGeom prst="rect">
            <a:avLst/>
          </a:prstGeom>
          <a:solidFill>
            <a:srgbClr val="FFC000"/>
          </a:solidFill>
          <a:ln w="9525">
            <a:noFill/>
            <a:miter lim="800000"/>
            <a:headEnd/>
            <a:tailEnd/>
          </a:ln>
        </p:spPr>
        <p:txBody>
          <a:bodyPr wrap="none" anchor="ctr"/>
          <a:lstStyle/>
          <a:p>
            <a:pPr algn="ctr"/>
            <a:r>
              <a:rPr lang="en-US" altLang="zh-CN">
                <a:solidFill>
                  <a:schemeClr val="tx1">
                    <a:lumMod val="75000"/>
                    <a:lumOff val="25000"/>
                  </a:schemeClr>
                </a:solidFill>
                <a:latin typeface="+mn-lt"/>
                <a:ea typeface="+mn-ea"/>
              </a:rPr>
              <a:t>B</a:t>
            </a:r>
          </a:p>
        </p:txBody>
      </p:sp>
      <p:sp>
        <p:nvSpPr>
          <p:cNvPr id="32785" name="Rectangle 32"/>
          <p:cNvSpPr>
            <a:spLocks noChangeArrowheads="1"/>
          </p:cNvSpPr>
          <p:nvPr/>
        </p:nvSpPr>
        <p:spPr bwMode="auto">
          <a:xfrm>
            <a:off x="7350778" y="2636838"/>
            <a:ext cx="383316" cy="1871662"/>
          </a:xfrm>
          <a:prstGeom prst="rect">
            <a:avLst/>
          </a:prstGeom>
          <a:solidFill>
            <a:srgbClr val="FFFF00"/>
          </a:solidFill>
          <a:ln w="9525">
            <a:noFill/>
            <a:miter lim="800000"/>
            <a:headEnd/>
            <a:tailEnd/>
          </a:ln>
        </p:spPr>
        <p:txBody>
          <a:bodyPr wrap="none" anchor="ctr"/>
          <a:lstStyle/>
          <a:p>
            <a:pPr algn="ctr"/>
            <a:r>
              <a:rPr lang="en-US" altLang="zh-CN">
                <a:solidFill>
                  <a:schemeClr val="tx1">
                    <a:lumMod val="75000"/>
                    <a:lumOff val="25000"/>
                  </a:schemeClr>
                </a:solidFill>
                <a:latin typeface="+mn-lt"/>
                <a:ea typeface="+mn-ea"/>
              </a:rPr>
              <a:t>C</a:t>
            </a:r>
          </a:p>
        </p:txBody>
      </p:sp>
      <p:sp>
        <p:nvSpPr>
          <p:cNvPr id="32786" name="Rectangle 33"/>
          <p:cNvSpPr>
            <a:spLocks noChangeArrowheads="1"/>
          </p:cNvSpPr>
          <p:nvPr/>
        </p:nvSpPr>
        <p:spPr bwMode="auto">
          <a:xfrm>
            <a:off x="7734093" y="2636838"/>
            <a:ext cx="383317" cy="1871662"/>
          </a:xfrm>
          <a:prstGeom prst="rect">
            <a:avLst/>
          </a:prstGeom>
          <a:solidFill>
            <a:srgbClr val="92D050"/>
          </a:solidFill>
          <a:ln w="9525">
            <a:noFill/>
            <a:miter lim="800000"/>
            <a:headEnd/>
            <a:tailEnd/>
          </a:ln>
        </p:spPr>
        <p:txBody>
          <a:bodyPr wrap="none" anchor="ctr"/>
          <a:lstStyle/>
          <a:p>
            <a:pPr algn="ctr"/>
            <a:r>
              <a:rPr lang="en-US" altLang="zh-CN">
                <a:solidFill>
                  <a:schemeClr val="tx1">
                    <a:lumMod val="75000"/>
                    <a:lumOff val="25000"/>
                  </a:schemeClr>
                </a:solidFill>
                <a:latin typeface="+mn-lt"/>
                <a:ea typeface="+mn-ea"/>
              </a:rPr>
              <a:t>D</a:t>
            </a:r>
          </a:p>
        </p:txBody>
      </p:sp>
      <p:grpSp>
        <p:nvGrpSpPr>
          <p:cNvPr id="2" name="Group 53"/>
          <p:cNvGrpSpPr>
            <a:grpSpLocks/>
          </p:cNvGrpSpPr>
          <p:nvPr/>
        </p:nvGrpSpPr>
        <p:grpSpPr bwMode="auto">
          <a:xfrm>
            <a:off x="1969526" y="2636838"/>
            <a:ext cx="4995818" cy="1871662"/>
            <a:chOff x="930" y="1661"/>
            <a:chExt cx="2359" cy="1179"/>
          </a:xfrm>
          <a:solidFill>
            <a:srgbClr val="00B0F0"/>
          </a:solidFill>
        </p:grpSpPr>
        <p:sp>
          <p:nvSpPr>
            <p:cNvPr id="32812" name="Rectangle 9"/>
            <p:cNvSpPr>
              <a:spLocks noChangeArrowheads="1"/>
            </p:cNvSpPr>
            <p:nvPr/>
          </p:nvSpPr>
          <p:spPr bwMode="auto">
            <a:xfrm>
              <a:off x="930" y="1661"/>
              <a:ext cx="181" cy="1179"/>
            </a:xfrm>
            <a:prstGeom prst="rect">
              <a:avLst/>
            </a:prstGeom>
            <a:grpFill/>
            <a:ln w="9525">
              <a:noFill/>
              <a:miter lim="800000"/>
              <a:headEnd/>
              <a:tailEnd/>
            </a:ln>
          </p:spPr>
          <p:txBody>
            <a:bodyPr wrap="none" anchor="ctr"/>
            <a:lstStyle/>
            <a:p>
              <a:pPr algn="ctr"/>
              <a:r>
                <a:rPr lang="en-US" altLang="zh-CN">
                  <a:solidFill>
                    <a:schemeClr val="tx1">
                      <a:lumMod val="75000"/>
                      <a:lumOff val="25000"/>
                    </a:schemeClr>
                  </a:solidFill>
                  <a:latin typeface="+mn-lt"/>
                  <a:ea typeface="+mn-ea"/>
                </a:rPr>
                <a:t>A</a:t>
              </a:r>
            </a:p>
          </p:txBody>
        </p:sp>
        <p:sp>
          <p:nvSpPr>
            <p:cNvPr id="32813" name="Rectangle 22"/>
            <p:cNvSpPr>
              <a:spLocks noChangeArrowheads="1"/>
            </p:cNvSpPr>
            <p:nvPr/>
          </p:nvSpPr>
          <p:spPr bwMode="auto">
            <a:xfrm>
              <a:off x="1656" y="1661"/>
              <a:ext cx="181" cy="1179"/>
            </a:xfrm>
            <a:prstGeom prst="rect">
              <a:avLst/>
            </a:prstGeom>
            <a:grpFill/>
            <a:ln w="9525">
              <a:noFill/>
              <a:miter lim="800000"/>
              <a:headEnd/>
              <a:tailEnd/>
            </a:ln>
          </p:spPr>
          <p:txBody>
            <a:bodyPr wrap="none" anchor="ctr"/>
            <a:lstStyle/>
            <a:p>
              <a:pPr algn="ctr"/>
              <a:r>
                <a:rPr lang="en-US" altLang="zh-CN">
                  <a:solidFill>
                    <a:schemeClr val="tx1">
                      <a:lumMod val="75000"/>
                      <a:lumOff val="25000"/>
                    </a:schemeClr>
                  </a:solidFill>
                  <a:latin typeface="+mn-lt"/>
                  <a:ea typeface="+mn-ea"/>
                </a:rPr>
                <a:t>A</a:t>
              </a:r>
            </a:p>
          </p:txBody>
        </p:sp>
        <p:sp>
          <p:nvSpPr>
            <p:cNvPr id="32814" name="Rectangle 26"/>
            <p:cNvSpPr>
              <a:spLocks noChangeArrowheads="1"/>
            </p:cNvSpPr>
            <p:nvPr/>
          </p:nvSpPr>
          <p:spPr bwMode="auto">
            <a:xfrm>
              <a:off x="2382" y="1661"/>
              <a:ext cx="181" cy="1179"/>
            </a:xfrm>
            <a:prstGeom prst="rect">
              <a:avLst/>
            </a:prstGeom>
            <a:grpFill/>
            <a:ln w="9525">
              <a:noFill/>
              <a:miter lim="800000"/>
              <a:headEnd/>
              <a:tailEnd/>
            </a:ln>
          </p:spPr>
          <p:txBody>
            <a:bodyPr wrap="none" anchor="ctr"/>
            <a:lstStyle/>
            <a:p>
              <a:pPr algn="ctr"/>
              <a:r>
                <a:rPr lang="en-US" altLang="zh-CN">
                  <a:solidFill>
                    <a:schemeClr val="tx1">
                      <a:lumMod val="75000"/>
                      <a:lumOff val="25000"/>
                    </a:schemeClr>
                  </a:solidFill>
                  <a:latin typeface="+mn-lt"/>
                  <a:ea typeface="+mn-ea"/>
                </a:rPr>
                <a:t>A</a:t>
              </a:r>
            </a:p>
          </p:txBody>
        </p:sp>
        <p:sp>
          <p:nvSpPr>
            <p:cNvPr id="32815" name="Rectangle 30"/>
            <p:cNvSpPr>
              <a:spLocks noChangeArrowheads="1"/>
            </p:cNvSpPr>
            <p:nvPr/>
          </p:nvSpPr>
          <p:spPr bwMode="auto">
            <a:xfrm>
              <a:off x="3108" y="1661"/>
              <a:ext cx="181" cy="1179"/>
            </a:xfrm>
            <a:prstGeom prst="rect">
              <a:avLst/>
            </a:prstGeom>
            <a:grpFill/>
            <a:ln w="9525">
              <a:noFill/>
              <a:miter lim="800000"/>
              <a:headEnd/>
              <a:tailEnd/>
            </a:ln>
          </p:spPr>
          <p:txBody>
            <a:bodyPr wrap="none" anchor="ctr"/>
            <a:lstStyle/>
            <a:p>
              <a:pPr algn="ctr"/>
              <a:r>
                <a:rPr lang="en-US" altLang="zh-CN">
                  <a:solidFill>
                    <a:schemeClr val="tx1">
                      <a:lumMod val="75000"/>
                      <a:lumOff val="25000"/>
                    </a:schemeClr>
                  </a:solidFill>
                  <a:latin typeface="+mn-lt"/>
                  <a:ea typeface="+mn-ea"/>
                </a:rPr>
                <a:t>A</a:t>
              </a:r>
            </a:p>
          </p:txBody>
        </p:sp>
      </p:grpSp>
      <p:grpSp>
        <p:nvGrpSpPr>
          <p:cNvPr id="3" name="Group 52"/>
          <p:cNvGrpSpPr>
            <a:grpSpLocks/>
          </p:cNvGrpSpPr>
          <p:nvPr/>
        </p:nvGrpSpPr>
        <p:grpSpPr bwMode="auto">
          <a:xfrm>
            <a:off x="2160124" y="2133600"/>
            <a:ext cx="9354187" cy="431800"/>
            <a:chOff x="1020" y="1344"/>
            <a:chExt cx="4345" cy="272"/>
          </a:xfrm>
        </p:grpSpPr>
        <p:sp>
          <p:nvSpPr>
            <p:cNvPr id="32806" name="Text Box 15"/>
            <p:cNvSpPr txBox="1">
              <a:spLocks noChangeArrowheads="1"/>
            </p:cNvSpPr>
            <p:nvPr/>
          </p:nvSpPr>
          <p:spPr bwMode="auto">
            <a:xfrm>
              <a:off x="3560" y="1344"/>
              <a:ext cx="1805" cy="231"/>
            </a:xfrm>
            <a:prstGeom prst="rect">
              <a:avLst/>
            </a:prstGeom>
            <a:noFill/>
            <a:ln w="9525">
              <a:noFill/>
              <a:miter lim="800000"/>
              <a:headEnd/>
              <a:tailEnd/>
            </a:ln>
          </p:spPr>
          <p:txBody>
            <a:bodyPr>
              <a:spAutoFit/>
            </a:bodyPr>
            <a:lstStyle/>
            <a:p>
              <a:pPr>
                <a:lnSpc>
                  <a:spcPct val="90000"/>
                </a:lnSpc>
              </a:pPr>
              <a:r>
                <a:rPr kumimoji="1" lang="zh-CN" altLang="en-US" sz="2000" dirty="0">
                  <a:solidFill>
                    <a:schemeClr val="tx1">
                      <a:lumMod val="75000"/>
                      <a:lumOff val="25000"/>
                    </a:schemeClr>
                  </a:solidFill>
                  <a:latin typeface="+mn-lt"/>
                  <a:ea typeface="+mn-ea"/>
                </a:rPr>
                <a:t>在</a:t>
              </a:r>
              <a:r>
                <a:rPr kumimoji="1" lang="zh-CN" altLang="en-US" sz="1400" dirty="0">
                  <a:solidFill>
                    <a:schemeClr val="tx1">
                      <a:lumMod val="75000"/>
                      <a:lumOff val="25000"/>
                    </a:schemeClr>
                  </a:solidFill>
                  <a:latin typeface="+mn-lt"/>
                  <a:ea typeface="+mn-ea"/>
                </a:rPr>
                <a:t> </a:t>
              </a:r>
              <a:r>
                <a:rPr kumimoji="1" lang="en-US" altLang="zh-CN" sz="2000" dirty="0">
                  <a:solidFill>
                    <a:schemeClr val="tx1">
                      <a:lumMod val="75000"/>
                      <a:lumOff val="25000"/>
                    </a:schemeClr>
                  </a:solidFill>
                  <a:latin typeface="+mn-lt"/>
                  <a:ea typeface="+mn-ea"/>
                </a:rPr>
                <a:t>TDM</a:t>
              </a:r>
              <a:r>
                <a:rPr kumimoji="1" lang="en-US" altLang="zh-CN" sz="1400" dirty="0">
                  <a:solidFill>
                    <a:schemeClr val="tx1">
                      <a:lumMod val="75000"/>
                      <a:lumOff val="25000"/>
                    </a:schemeClr>
                  </a:solidFill>
                  <a:latin typeface="+mn-lt"/>
                  <a:ea typeface="+mn-ea"/>
                </a:rPr>
                <a:t> </a:t>
              </a:r>
              <a:r>
                <a:rPr kumimoji="1" lang="zh-CN" altLang="en-US" sz="2000" dirty="0">
                  <a:solidFill>
                    <a:schemeClr val="tx1">
                      <a:lumMod val="75000"/>
                      <a:lumOff val="25000"/>
                    </a:schemeClr>
                  </a:solidFill>
                  <a:latin typeface="+mn-lt"/>
                  <a:ea typeface="+mn-ea"/>
                </a:rPr>
                <a:t>帧中的位置不变</a:t>
              </a:r>
            </a:p>
          </p:txBody>
        </p:sp>
        <p:sp>
          <p:nvSpPr>
            <p:cNvPr id="32807" name="Line 34"/>
            <p:cNvSpPr>
              <a:spLocks noChangeShapeType="1"/>
            </p:cNvSpPr>
            <p:nvPr/>
          </p:nvSpPr>
          <p:spPr bwMode="auto">
            <a:xfrm>
              <a:off x="1020" y="1434"/>
              <a:ext cx="2540" cy="0"/>
            </a:xfrm>
            <a:prstGeom prst="line">
              <a:avLst/>
            </a:prstGeom>
            <a:noFill/>
            <a:ln w="28575">
              <a:solidFill>
                <a:srgbClr val="333399"/>
              </a:solidFill>
              <a:round/>
              <a:headEnd/>
              <a:tailEnd/>
            </a:ln>
          </p:spPr>
          <p:txBody>
            <a:bodyPr/>
            <a:lstStyle/>
            <a:p>
              <a:endParaRPr lang="zh-CN" altLang="en-US"/>
            </a:p>
          </p:txBody>
        </p:sp>
        <p:sp>
          <p:nvSpPr>
            <p:cNvPr id="32808" name="Line 35"/>
            <p:cNvSpPr>
              <a:spLocks noChangeShapeType="1"/>
            </p:cNvSpPr>
            <p:nvPr/>
          </p:nvSpPr>
          <p:spPr bwMode="auto">
            <a:xfrm>
              <a:off x="1020" y="1434"/>
              <a:ext cx="0" cy="182"/>
            </a:xfrm>
            <a:prstGeom prst="line">
              <a:avLst/>
            </a:prstGeom>
            <a:noFill/>
            <a:ln w="28575">
              <a:solidFill>
                <a:srgbClr val="333399"/>
              </a:solidFill>
              <a:round/>
              <a:headEnd/>
              <a:tailEnd type="triangle" w="med" len="med"/>
            </a:ln>
          </p:spPr>
          <p:txBody>
            <a:bodyPr/>
            <a:lstStyle/>
            <a:p>
              <a:endParaRPr lang="zh-CN" altLang="en-US"/>
            </a:p>
          </p:txBody>
        </p:sp>
        <p:sp>
          <p:nvSpPr>
            <p:cNvPr id="32809" name="Line 36"/>
            <p:cNvSpPr>
              <a:spLocks noChangeShapeType="1"/>
            </p:cNvSpPr>
            <p:nvPr/>
          </p:nvSpPr>
          <p:spPr bwMode="auto">
            <a:xfrm>
              <a:off x="1730" y="1434"/>
              <a:ext cx="0" cy="182"/>
            </a:xfrm>
            <a:prstGeom prst="line">
              <a:avLst/>
            </a:prstGeom>
            <a:noFill/>
            <a:ln w="28575">
              <a:solidFill>
                <a:srgbClr val="333399"/>
              </a:solidFill>
              <a:round/>
              <a:headEnd/>
              <a:tailEnd type="triangle" w="med" len="med"/>
            </a:ln>
          </p:spPr>
          <p:txBody>
            <a:bodyPr/>
            <a:lstStyle/>
            <a:p>
              <a:endParaRPr lang="zh-CN" altLang="en-US"/>
            </a:p>
          </p:txBody>
        </p:sp>
        <p:sp>
          <p:nvSpPr>
            <p:cNvPr id="32810" name="Line 37"/>
            <p:cNvSpPr>
              <a:spLocks noChangeShapeType="1"/>
            </p:cNvSpPr>
            <p:nvPr/>
          </p:nvSpPr>
          <p:spPr bwMode="auto">
            <a:xfrm>
              <a:off x="2441" y="1434"/>
              <a:ext cx="0" cy="182"/>
            </a:xfrm>
            <a:prstGeom prst="line">
              <a:avLst/>
            </a:prstGeom>
            <a:noFill/>
            <a:ln w="28575">
              <a:solidFill>
                <a:srgbClr val="333399"/>
              </a:solidFill>
              <a:round/>
              <a:headEnd/>
              <a:tailEnd type="triangle" w="med" len="med"/>
            </a:ln>
          </p:spPr>
          <p:txBody>
            <a:bodyPr/>
            <a:lstStyle/>
            <a:p>
              <a:endParaRPr lang="zh-CN" altLang="en-US"/>
            </a:p>
          </p:txBody>
        </p:sp>
        <p:sp>
          <p:nvSpPr>
            <p:cNvPr id="32811" name="Line 38"/>
            <p:cNvSpPr>
              <a:spLocks noChangeShapeType="1"/>
            </p:cNvSpPr>
            <p:nvPr/>
          </p:nvSpPr>
          <p:spPr bwMode="auto">
            <a:xfrm>
              <a:off x="3152" y="1434"/>
              <a:ext cx="0" cy="182"/>
            </a:xfrm>
            <a:prstGeom prst="line">
              <a:avLst/>
            </a:prstGeom>
            <a:noFill/>
            <a:ln w="28575">
              <a:solidFill>
                <a:srgbClr val="333399"/>
              </a:solidFill>
              <a:round/>
              <a:headEnd/>
              <a:tailEnd type="triangle" w="med" len="med"/>
            </a:ln>
          </p:spPr>
          <p:txBody>
            <a:bodyPr/>
            <a:lstStyle/>
            <a:p>
              <a:endParaRPr lang="zh-CN" altLang="en-US"/>
            </a:p>
          </p:txBody>
        </p:sp>
      </p:grpSp>
      <p:grpSp>
        <p:nvGrpSpPr>
          <p:cNvPr id="4" name="Group 47"/>
          <p:cNvGrpSpPr>
            <a:grpSpLocks/>
          </p:cNvGrpSpPr>
          <p:nvPr/>
        </p:nvGrpSpPr>
        <p:grpSpPr bwMode="auto">
          <a:xfrm>
            <a:off x="1969525" y="4581525"/>
            <a:ext cx="1535383" cy="512763"/>
            <a:chOff x="930" y="2886"/>
            <a:chExt cx="725" cy="323"/>
          </a:xfrm>
        </p:grpSpPr>
        <p:sp>
          <p:nvSpPr>
            <p:cNvPr id="32804" name="Text Box 39"/>
            <p:cNvSpPr txBox="1">
              <a:spLocks noChangeArrowheads="1"/>
            </p:cNvSpPr>
            <p:nvPr/>
          </p:nvSpPr>
          <p:spPr bwMode="auto">
            <a:xfrm>
              <a:off x="975" y="2976"/>
              <a:ext cx="524" cy="233"/>
            </a:xfrm>
            <a:prstGeom prst="rect">
              <a:avLst/>
            </a:prstGeom>
            <a:noFill/>
            <a:ln w="9525">
              <a:noFill/>
              <a:miter lim="800000"/>
              <a:headEnd/>
              <a:tailEnd/>
            </a:ln>
          </p:spPr>
          <p:txBody>
            <a:bodyPr wrap="none">
              <a:spAutoFit/>
            </a:bodyPr>
            <a:lstStyle/>
            <a:p>
              <a:pPr>
                <a:lnSpc>
                  <a:spcPct val="90000"/>
                </a:lnSpc>
              </a:pPr>
              <a:r>
                <a:rPr kumimoji="1" lang="en-US" altLang="zh-CN" sz="2000">
                  <a:solidFill>
                    <a:schemeClr val="tx1">
                      <a:lumMod val="75000"/>
                      <a:lumOff val="25000"/>
                    </a:schemeClr>
                  </a:solidFill>
                  <a:latin typeface="+mn-lt"/>
                  <a:ea typeface="+mn-ea"/>
                </a:rPr>
                <a:t>TDM </a:t>
              </a:r>
              <a:r>
                <a:rPr kumimoji="1" lang="zh-CN" altLang="en-US" sz="2000">
                  <a:solidFill>
                    <a:schemeClr val="tx1">
                      <a:lumMod val="75000"/>
                      <a:lumOff val="25000"/>
                    </a:schemeClr>
                  </a:solidFill>
                  <a:latin typeface="+mn-lt"/>
                  <a:ea typeface="+mn-ea"/>
                </a:rPr>
                <a:t>帧</a:t>
              </a:r>
            </a:p>
          </p:txBody>
        </p:sp>
        <p:sp>
          <p:nvSpPr>
            <p:cNvPr id="32805" name="AutoShape 43"/>
            <p:cNvSpPr>
              <a:spLocks/>
            </p:cNvSpPr>
            <p:nvPr/>
          </p:nvSpPr>
          <p:spPr bwMode="auto">
            <a:xfrm rot="16200000" flipV="1">
              <a:off x="1248" y="2568"/>
              <a:ext cx="90" cy="725"/>
            </a:xfrm>
            <a:prstGeom prst="leftBrace">
              <a:avLst>
                <a:gd name="adj1" fmla="val 67130"/>
                <a:gd name="adj2" fmla="val 50000"/>
              </a:avLst>
            </a:prstGeom>
            <a:noFill/>
            <a:ln w="19050">
              <a:solidFill>
                <a:srgbClr val="333399"/>
              </a:solidFill>
              <a:round/>
              <a:headEnd/>
              <a:tailEnd/>
            </a:ln>
          </p:spPr>
          <p:txBody>
            <a:bodyPr wrap="none" anchor="ctr"/>
            <a:lstStyle/>
            <a:p>
              <a:endParaRPr lang="zh-CN" altLang="en-US">
                <a:solidFill>
                  <a:schemeClr val="tx1">
                    <a:lumMod val="75000"/>
                    <a:lumOff val="25000"/>
                  </a:schemeClr>
                </a:solidFill>
                <a:latin typeface="+mn-lt"/>
                <a:ea typeface="+mn-ea"/>
              </a:endParaRPr>
            </a:p>
          </p:txBody>
        </p:sp>
      </p:grpSp>
      <p:grpSp>
        <p:nvGrpSpPr>
          <p:cNvPr id="5" name="Group 48"/>
          <p:cNvGrpSpPr>
            <a:grpSpLocks/>
          </p:cNvGrpSpPr>
          <p:nvPr/>
        </p:nvGrpSpPr>
        <p:grpSpPr bwMode="auto">
          <a:xfrm>
            <a:off x="3504909" y="4581525"/>
            <a:ext cx="1535382" cy="512763"/>
            <a:chOff x="1655" y="2886"/>
            <a:chExt cx="725" cy="323"/>
          </a:xfrm>
        </p:grpSpPr>
        <p:sp>
          <p:nvSpPr>
            <p:cNvPr id="32802" name="Text Box 40"/>
            <p:cNvSpPr txBox="1">
              <a:spLocks noChangeArrowheads="1"/>
            </p:cNvSpPr>
            <p:nvPr/>
          </p:nvSpPr>
          <p:spPr bwMode="auto">
            <a:xfrm>
              <a:off x="1700" y="2976"/>
              <a:ext cx="524" cy="233"/>
            </a:xfrm>
            <a:prstGeom prst="rect">
              <a:avLst/>
            </a:prstGeom>
            <a:noFill/>
            <a:ln w="9525">
              <a:noFill/>
              <a:miter lim="800000"/>
              <a:headEnd/>
              <a:tailEnd/>
            </a:ln>
          </p:spPr>
          <p:txBody>
            <a:bodyPr wrap="none">
              <a:spAutoFit/>
            </a:bodyPr>
            <a:lstStyle/>
            <a:p>
              <a:pPr>
                <a:lnSpc>
                  <a:spcPct val="90000"/>
                </a:lnSpc>
              </a:pPr>
              <a:r>
                <a:rPr kumimoji="1" lang="en-US" altLang="zh-CN" sz="2000">
                  <a:solidFill>
                    <a:schemeClr val="tx1">
                      <a:lumMod val="75000"/>
                      <a:lumOff val="25000"/>
                    </a:schemeClr>
                  </a:solidFill>
                  <a:latin typeface="+mn-lt"/>
                  <a:ea typeface="+mn-ea"/>
                </a:rPr>
                <a:t>TDM </a:t>
              </a:r>
              <a:r>
                <a:rPr kumimoji="1" lang="zh-CN" altLang="en-US" sz="2000">
                  <a:solidFill>
                    <a:schemeClr val="tx1">
                      <a:lumMod val="75000"/>
                      <a:lumOff val="25000"/>
                    </a:schemeClr>
                  </a:solidFill>
                  <a:latin typeface="+mn-lt"/>
                  <a:ea typeface="+mn-ea"/>
                </a:rPr>
                <a:t>帧</a:t>
              </a:r>
            </a:p>
          </p:txBody>
        </p:sp>
        <p:sp>
          <p:nvSpPr>
            <p:cNvPr id="32803" name="AutoShape 44"/>
            <p:cNvSpPr>
              <a:spLocks/>
            </p:cNvSpPr>
            <p:nvPr/>
          </p:nvSpPr>
          <p:spPr bwMode="auto">
            <a:xfrm rot="16200000" flipV="1">
              <a:off x="1973" y="2568"/>
              <a:ext cx="90" cy="725"/>
            </a:xfrm>
            <a:prstGeom prst="leftBrace">
              <a:avLst>
                <a:gd name="adj1" fmla="val 67130"/>
                <a:gd name="adj2" fmla="val 50000"/>
              </a:avLst>
            </a:prstGeom>
            <a:noFill/>
            <a:ln w="19050">
              <a:solidFill>
                <a:srgbClr val="333399"/>
              </a:solidFill>
              <a:round/>
              <a:headEnd/>
              <a:tailEnd/>
            </a:ln>
          </p:spPr>
          <p:txBody>
            <a:bodyPr wrap="none" anchor="ctr"/>
            <a:lstStyle/>
            <a:p>
              <a:endParaRPr lang="zh-CN" altLang="en-US">
                <a:solidFill>
                  <a:schemeClr val="tx1">
                    <a:lumMod val="75000"/>
                    <a:lumOff val="25000"/>
                  </a:schemeClr>
                </a:solidFill>
                <a:latin typeface="+mn-lt"/>
                <a:ea typeface="+mn-ea"/>
              </a:endParaRPr>
            </a:p>
          </p:txBody>
        </p:sp>
      </p:grpSp>
      <p:grpSp>
        <p:nvGrpSpPr>
          <p:cNvPr id="6" name="Group 49"/>
          <p:cNvGrpSpPr>
            <a:grpSpLocks/>
          </p:cNvGrpSpPr>
          <p:nvPr/>
        </p:nvGrpSpPr>
        <p:grpSpPr bwMode="auto">
          <a:xfrm>
            <a:off x="5040291" y="4581525"/>
            <a:ext cx="1535383" cy="512763"/>
            <a:chOff x="2380" y="2886"/>
            <a:chExt cx="725" cy="323"/>
          </a:xfrm>
        </p:grpSpPr>
        <p:sp>
          <p:nvSpPr>
            <p:cNvPr id="32800" name="Text Box 41"/>
            <p:cNvSpPr txBox="1">
              <a:spLocks noChangeArrowheads="1"/>
            </p:cNvSpPr>
            <p:nvPr/>
          </p:nvSpPr>
          <p:spPr bwMode="auto">
            <a:xfrm>
              <a:off x="2426" y="2976"/>
              <a:ext cx="524" cy="233"/>
            </a:xfrm>
            <a:prstGeom prst="rect">
              <a:avLst/>
            </a:prstGeom>
            <a:noFill/>
            <a:ln w="9525">
              <a:noFill/>
              <a:miter lim="800000"/>
              <a:headEnd/>
              <a:tailEnd/>
            </a:ln>
          </p:spPr>
          <p:txBody>
            <a:bodyPr wrap="none">
              <a:spAutoFit/>
            </a:bodyPr>
            <a:lstStyle/>
            <a:p>
              <a:pPr>
                <a:lnSpc>
                  <a:spcPct val="90000"/>
                </a:lnSpc>
              </a:pPr>
              <a:r>
                <a:rPr kumimoji="1" lang="en-US" altLang="zh-CN" sz="2000">
                  <a:solidFill>
                    <a:schemeClr val="tx1">
                      <a:lumMod val="75000"/>
                      <a:lumOff val="25000"/>
                    </a:schemeClr>
                  </a:solidFill>
                  <a:latin typeface="+mn-lt"/>
                  <a:ea typeface="+mn-ea"/>
                </a:rPr>
                <a:t>TDM </a:t>
              </a:r>
              <a:r>
                <a:rPr kumimoji="1" lang="zh-CN" altLang="en-US" sz="2000">
                  <a:solidFill>
                    <a:schemeClr val="tx1">
                      <a:lumMod val="75000"/>
                      <a:lumOff val="25000"/>
                    </a:schemeClr>
                  </a:solidFill>
                  <a:latin typeface="+mn-lt"/>
                  <a:ea typeface="+mn-ea"/>
                </a:rPr>
                <a:t>帧</a:t>
              </a:r>
            </a:p>
          </p:txBody>
        </p:sp>
        <p:sp>
          <p:nvSpPr>
            <p:cNvPr id="32801" name="AutoShape 45"/>
            <p:cNvSpPr>
              <a:spLocks/>
            </p:cNvSpPr>
            <p:nvPr/>
          </p:nvSpPr>
          <p:spPr bwMode="auto">
            <a:xfrm rot="16200000" flipV="1">
              <a:off x="2698" y="2568"/>
              <a:ext cx="90" cy="725"/>
            </a:xfrm>
            <a:prstGeom prst="leftBrace">
              <a:avLst>
                <a:gd name="adj1" fmla="val 67130"/>
                <a:gd name="adj2" fmla="val 50000"/>
              </a:avLst>
            </a:prstGeom>
            <a:noFill/>
            <a:ln w="19050">
              <a:solidFill>
                <a:srgbClr val="333399"/>
              </a:solidFill>
              <a:round/>
              <a:headEnd/>
              <a:tailEnd/>
            </a:ln>
          </p:spPr>
          <p:txBody>
            <a:bodyPr wrap="none" anchor="ctr"/>
            <a:lstStyle/>
            <a:p>
              <a:endParaRPr lang="zh-CN" altLang="en-US">
                <a:solidFill>
                  <a:schemeClr val="tx1">
                    <a:lumMod val="75000"/>
                    <a:lumOff val="25000"/>
                  </a:schemeClr>
                </a:solidFill>
                <a:latin typeface="+mn-lt"/>
                <a:ea typeface="+mn-ea"/>
              </a:endParaRPr>
            </a:p>
          </p:txBody>
        </p:sp>
      </p:grpSp>
      <p:grpSp>
        <p:nvGrpSpPr>
          <p:cNvPr id="7" name="Group 50"/>
          <p:cNvGrpSpPr>
            <a:grpSpLocks/>
          </p:cNvGrpSpPr>
          <p:nvPr/>
        </p:nvGrpSpPr>
        <p:grpSpPr bwMode="auto">
          <a:xfrm>
            <a:off x="6575674" y="4581525"/>
            <a:ext cx="1535382" cy="512763"/>
            <a:chOff x="3105" y="2886"/>
            <a:chExt cx="725" cy="323"/>
          </a:xfrm>
        </p:grpSpPr>
        <p:sp>
          <p:nvSpPr>
            <p:cNvPr id="32798" name="Text Box 42"/>
            <p:cNvSpPr txBox="1">
              <a:spLocks noChangeArrowheads="1"/>
            </p:cNvSpPr>
            <p:nvPr/>
          </p:nvSpPr>
          <p:spPr bwMode="auto">
            <a:xfrm>
              <a:off x="3152" y="2976"/>
              <a:ext cx="524" cy="233"/>
            </a:xfrm>
            <a:prstGeom prst="rect">
              <a:avLst/>
            </a:prstGeom>
            <a:noFill/>
            <a:ln w="9525">
              <a:noFill/>
              <a:miter lim="800000"/>
              <a:headEnd/>
              <a:tailEnd/>
            </a:ln>
          </p:spPr>
          <p:txBody>
            <a:bodyPr wrap="none">
              <a:spAutoFit/>
            </a:bodyPr>
            <a:lstStyle/>
            <a:p>
              <a:pPr>
                <a:lnSpc>
                  <a:spcPct val="90000"/>
                </a:lnSpc>
              </a:pPr>
              <a:r>
                <a:rPr kumimoji="1" lang="en-US" altLang="zh-CN" sz="2000">
                  <a:solidFill>
                    <a:schemeClr val="tx1">
                      <a:lumMod val="75000"/>
                      <a:lumOff val="25000"/>
                    </a:schemeClr>
                  </a:solidFill>
                  <a:latin typeface="+mn-lt"/>
                  <a:ea typeface="+mn-ea"/>
                </a:rPr>
                <a:t>TDM </a:t>
              </a:r>
              <a:r>
                <a:rPr kumimoji="1" lang="zh-CN" altLang="en-US" sz="2000">
                  <a:solidFill>
                    <a:schemeClr val="tx1">
                      <a:lumMod val="75000"/>
                      <a:lumOff val="25000"/>
                    </a:schemeClr>
                  </a:solidFill>
                  <a:latin typeface="+mn-lt"/>
                  <a:ea typeface="+mn-ea"/>
                </a:rPr>
                <a:t>帧</a:t>
              </a:r>
            </a:p>
          </p:txBody>
        </p:sp>
        <p:sp>
          <p:nvSpPr>
            <p:cNvPr id="32799" name="AutoShape 46"/>
            <p:cNvSpPr>
              <a:spLocks/>
            </p:cNvSpPr>
            <p:nvPr/>
          </p:nvSpPr>
          <p:spPr bwMode="auto">
            <a:xfrm rot="16200000" flipV="1">
              <a:off x="3423" y="2568"/>
              <a:ext cx="90" cy="725"/>
            </a:xfrm>
            <a:prstGeom prst="leftBrace">
              <a:avLst>
                <a:gd name="adj1" fmla="val 67130"/>
                <a:gd name="adj2" fmla="val 50000"/>
              </a:avLst>
            </a:prstGeom>
            <a:noFill/>
            <a:ln w="19050">
              <a:solidFill>
                <a:srgbClr val="333399"/>
              </a:solidFill>
              <a:round/>
              <a:headEnd/>
              <a:tailEnd/>
            </a:ln>
          </p:spPr>
          <p:txBody>
            <a:bodyPr wrap="none" anchor="ctr"/>
            <a:lstStyle/>
            <a:p>
              <a:endParaRPr lang="zh-CN" altLang="en-US">
                <a:solidFill>
                  <a:schemeClr val="tx1">
                    <a:lumMod val="75000"/>
                    <a:lumOff val="25000"/>
                  </a:schemeClr>
                </a:solidFill>
                <a:latin typeface="+mn-lt"/>
                <a:ea typeface="+mn-ea"/>
              </a:endParaRPr>
            </a:p>
          </p:txBody>
        </p:sp>
      </p:grpSp>
      <p:sp>
        <p:nvSpPr>
          <p:cNvPr id="32793" name="Rectangle 51"/>
          <p:cNvSpPr>
            <a:spLocks noChangeArrowheads="1"/>
          </p:cNvSpPr>
          <p:nvPr/>
        </p:nvSpPr>
        <p:spPr bwMode="auto">
          <a:xfrm>
            <a:off x="8212709" y="3322638"/>
            <a:ext cx="439224" cy="397545"/>
          </a:xfrm>
          <a:prstGeom prst="rect">
            <a:avLst/>
          </a:prstGeom>
          <a:noFill/>
          <a:ln w="12700">
            <a:noFill/>
            <a:miter lim="800000"/>
            <a:headEnd/>
            <a:tailEnd/>
          </a:ln>
        </p:spPr>
        <p:txBody>
          <a:bodyPr wrap="none" lIns="90488" tIns="44450" rIns="90488" bIns="44450">
            <a:spAutoFit/>
          </a:bodyPr>
          <a:lstStyle/>
          <a:p>
            <a:pPr defTabSz="762000" eaLnBrk="0" hangingPunct="0"/>
            <a:r>
              <a:rPr kumimoji="1" lang="en-US" altLang="zh-CN" sz="2000" b="1">
                <a:solidFill>
                  <a:schemeClr val="tx1">
                    <a:lumMod val="75000"/>
                    <a:lumOff val="25000"/>
                  </a:schemeClr>
                </a:solidFill>
                <a:latin typeface="+mn-lt"/>
                <a:ea typeface="+mn-ea"/>
              </a:rPr>
              <a:t>…</a:t>
            </a:r>
          </a:p>
        </p:txBody>
      </p:sp>
      <p:sp>
        <p:nvSpPr>
          <p:cNvPr id="32794" name="Line 16"/>
          <p:cNvSpPr>
            <a:spLocks noChangeShapeType="1"/>
          </p:cNvSpPr>
          <p:nvPr/>
        </p:nvSpPr>
        <p:spPr bwMode="auto">
          <a:xfrm rot="-5400000">
            <a:off x="485213" y="3668713"/>
            <a:ext cx="2968625" cy="0"/>
          </a:xfrm>
          <a:prstGeom prst="line">
            <a:avLst/>
          </a:prstGeom>
          <a:noFill/>
          <a:ln w="28575">
            <a:solidFill>
              <a:srgbClr val="333399"/>
            </a:solidFill>
            <a:round/>
            <a:headEnd/>
            <a:tailEnd type="triangle" w="sm" len="med"/>
          </a:ln>
        </p:spPr>
        <p:txBody>
          <a:bodyPr wrap="none" anchor="ctr"/>
          <a:lstStyle/>
          <a:p>
            <a:endParaRPr lang="zh-CN" altLang="en-US">
              <a:solidFill>
                <a:schemeClr val="tx1">
                  <a:lumMod val="75000"/>
                  <a:lumOff val="25000"/>
                </a:schemeClr>
              </a:solidFill>
              <a:latin typeface="+mn-lt"/>
              <a:ea typeface="+mn-ea"/>
            </a:endParaRPr>
          </a:p>
        </p:txBody>
      </p:sp>
      <p:grpSp>
        <p:nvGrpSpPr>
          <p:cNvPr id="8" name="Group 55"/>
          <p:cNvGrpSpPr>
            <a:grpSpLocks/>
          </p:cNvGrpSpPr>
          <p:nvPr/>
        </p:nvGrpSpPr>
        <p:grpSpPr bwMode="auto">
          <a:xfrm>
            <a:off x="8117410" y="4581525"/>
            <a:ext cx="1535382" cy="512763"/>
            <a:chOff x="3105" y="2886"/>
            <a:chExt cx="725" cy="323"/>
          </a:xfrm>
        </p:grpSpPr>
        <p:sp>
          <p:nvSpPr>
            <p:cNvPr id="32796" name="Text Box 56"/>
            <p:cNvSpPr txBox="1">
              <a:spLocks noChangeArrowheads="1"/>
            </p:cNvSpPr>
            <p:nvPr/>
          </p:nvSpPr>
          <p:spPr bwMode="auto">
            <a:xfrm>
              <a:off x="3152" y="2976"/>
              <a:ext cx="524" cy="233"/>
            </a:xfrm>
            <a:prstGeom prst="rect">
              <a:avLst/>
            </a:prstGeom>
            <a:noFill/>
            <a:ln w="9525">
              <a:noFill/>
              <a:miter lim="800000"/>
              <a:headEnd/>
              <a:tailEnd/>
            </a:ln>
          </p:spPr>
          <p:txBody>
            <a:bodyPr wrap="none">
              <a:spAutoFit/>
            </a:bodyPr>
            <a:lstStyle/>
            <a:p>
              <a:pPr>
                <a:lnSpc>
                  <a:spcPct val="90000"/>
                </a:lnSpc>
              </a:pPr>
              <a:r>
                <a:rPr kumimoji="1" lang="en-US" altLang="zh-CN" sz="2000">
                  <a:solidFill>
                    <a:schemeClr val="tx1">
                      <a:lumMod val="75000"/>
                      <a:lumOff val="25000"/>
                    </a:schemeClr>
                  </a:solidFill>
                  <a:latin typeface="+mn-lt"/>
                  <a:ea typeface="+mn-ea"/>
                </a:rPr>
                <a:t>TDM </a:t>
              </a:r>
              <a:r>
                <a:rPr kumimoji="1" lang="zh-CN" altLang="en-US" sz="2000">
                  <a:solidFill>
                    <a:schemeClr val="tx1">
                      <a:lumMod val="75000"/>
                      <a:lumOff val="25000"/>
                    </a:schemeClr>
                  </a:solidFill>
                  <a:latin typeface="+mn-lt"/>
                  <a:ea typeface="+mn-ea"/>
                </a:rPr>
                <a:t>帧</a:t>
              </a:r>
            </a:p>
          </p:txBody>
        </p:sp>
        <p:sp>
          <p:nvSpPr>
            <p:cNvPr id="32797" name="AutoShape 57"/>
            <p:cNvSpPr>
              <a:spLocks/>
            </p:cNvSpPr>
            <p:nvPr/>
          </p:nvSpPr>
          <p:spPr bwMode="auto">
            <a:xfrm rot="16200000" flipV="1">
              <a:off x="3423" y="2568"/>
              <a:ext cx="90" cy="725"/>
            </a:xfrm>
            <a:prstGeom prst="leftBrace">
              <a:avLst>
                <a:gd name="adj1" fmla="val 67130"/>
                <a:gd name="adj2" fmla="val 50000"/>
              </a:avLst>
            </a:prstGeom>
            <a:noFill/>
            <a:ln w="19050">
              <a:solidFill>
                <a:srgbClr val="333399"/>
              </a:solidFill>
              <a:round/>
              <a:headEnd/>
              <a:tailEnd/>
            </a:ln>
          </p:spPr>
          <p:txBody>
            <a:bodyPr wrap="none" anchor="ctr"/>
            <a:lstStyle/>
            <a:p>
              <a:endParaRPr lang="zh-CN" altLang="en-US">
                <a:solidFill>
                  <a:schemeClr val="tx1">
                    <a:lumMod val="75000"/>
                    <a:lumOff val="25000"/>
                  </a:schemeClr>
                </a:solidFill>
                <a:latin typeface="+mn-lt"/>
                <a:ea typeface="+mn-ea"/>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500"/>
                                  </p:stCondLst>
                                  <p:childTnLst>
                                    <p:set>
                                      <p:cBhvr>
                                        <p:cTn id="9" dur="1" fill="hold">
                                          <p:stCondLst>
                                            <p:cond delay="0"/>
                                          </p:stCondLst>
                                        </p:cTn>
                                        <p:tgtEl>
                                          <p:spTgt spid="5"/>
                                        </p:tgtEl>
                                        <p:attrNameLst>
                                          <p:attrName>style.visibility</p:attrName>
                                        </p:attrNameLst>
                                      </p:cBhvr>
                                      <p:to>
                                        <p:strVal val="visible"/>
                                      </p:to>
                                    </p:set>
                                  </p:childTnLst>
                                </p:cTn>
                              </p:par>
                            </p:childTnLst>
                          </p:cTn>
                        </p:par>
                        <p:par>
                          <p:cTn id="10" fill="hold">
                            <p:stCondLst>
                              <p:cond delay="500"/>
                            </p:stCondLst>
                            <p:childTnLst>
                              <p:par>
                                <p:cTn id="11" presetID="1" presetClass="entr" presetSubtype="0" fill="hold" nodeType="afterEffect">
                                  <p:stCondLst>
                                    <p:cond delay="500"/>
                                  </p:stCondLst>
                                  <p:childTnLst>
                                    <p:set>
                                      <p:cBhvr>
                                        <p:cTn id="12" dur="1" fill="hold">
                                          <p:stCondLst>
                                            <p:cond delay="0"/>
                                          </p:stCondLst>
                                        </p:cTn>
                                        <p:tgtEl>
                                          <p:spTgt spid="6"/>
                                        </p:tgtEl>
                                        <p:attrNameLst>
                                          <p:attrName>style.visibility</p:attrName>
                                        </p:attrNameLst>
                                      </p:cBhvr>
                                      <p:to>
                                        <p:strVal val="visible"/>
                                      </p:to>
                                    </p:set>
                                  </p:childTnLst>
                                </p:cTn>
                              </p:par>
                            </p:childTnLst>
                          </p:cTn>
                        </p:par>
                        <p:par>
                          <p:cTn id="13" fill="hold">
                            <p:stCondLst>
                              <p:cond delay="1000"/>
                            </p:stCondLst>
                            <p:childTnLst>
                              <p:par>
                                <p:cTn id="14" presetID="1" presetClass="entr" presetSubtype="0" fill="hold" nodeType="afterEffect">
                                  <p:stCondLst>
                                    <p:cond delay="500"/>
                                  </p:stCondLst>
                                  <p:childTnLst>
                                    <p:set>
                                      <p:cBhvr>
                                        <p:cTn id="15" dur="1" fill="hold">
                                          <p:stCondLst>
                                            <p:cond delay="0"/>
                                          </p:stCondLst>
                                        </p:cTn>
                                        <p:tgtEl>
                                          <p:spTgt spid="7"/>
                                        </p:tgtEl>
                                        <p:attrNameLst>
                                          <p:attrName>style.visibility</p:attrName>
                                        </p:attrNameLst>
                                      </p:cBhvr>
                                      <p:to>
                                        <p:strVal val="visible"/>
                                      </p:to>
                                    </p:set>
                                  </p:childTnLst>
                                </p:cTn>
                              </p:par>
                            </p:childTnLst>
                          </p:cTn>
                        </p:par>
                        <p:par>
                          <p:cTn id="16" fill="hold">
                            <p:stCondLst>
                              <p:cond delay="1500"/>
                            </p:stCondLst>
                            <p:childTnLst>
                              <p:par>
                                <p:cTn id="17" presetID="1" presetClass="entr" presetSubtype="0" fill="hold" nodeType="afterEffect">
                                  <p:stCondLst>
                                    <p:cond delay="500"/>
                                  </p:stCondLst>
                                  <p:childTnLst>
                                    <p:set>
                                      <p:cBhvr>
                                        <p:cTn id="18" dur="1" fill="hold">
                                          <p:stCondLst>
                                            <p:cond delay="0"/>
                                          </p:stCondLst>
                                        </p:cTn>
                                        <p:tgtEl>
                                          <p:spTgt spid="8"/>
                                        </p:tgtEl>
                                        <p:attrNameLst>
                                          <p:attrName>style.visibility</p:attrName>
                                        </p:attrNameLst>
                                      </p:cBhvr>
                                      <p:to>
                                        <p:strVal val="visible"/>
                                      </p:to>
                                    </p:set>
                                  </p:childTnLst>
                                </p:cTn>
                              </p:par>
                            </p:childTnLst>
                          </p:cTn>
                        </p:par>
                        <p:par>
                          <p:cTn id="19" fill="hold">
                            <p:stCondLst>
                              <p:cond delay="2000"/>
                            </p:stCondLst>
                            <p:childTnLst>
                              <p:par>
                                <p:cTn id="20" presetID="1" presetClass="entr" presetSubtype="0" fill="hold" nodeType="afterEffect">
                                  <p:stCondLst>
                                    <p:cond delay="0"/>
                                  </p:stCondLst>
                                  <p:childTnLst>
                                    <p:set>
                                      <p:cBhvr>
                                        <p:cTn id="21" dur="1" fill="hold">
                                          <p:stCondLst>
                                            <p:cond delay="0"/>
                                          </p:stCondLst>
                                        </p:cTn>
                                        <p:tgtEl>
                                          <p:spTgt spid="3"/>
                                        </p:tgtEl>
                                        <p:attrNameLst>
                                          <p:attrName>style.visibility</p:attrName>
                                        </p:attrNameLst>
                                      </p:cBhvr>
                                      <p:to>
                                        <p:strVal val="visible"/>
                                      </p:to>
                                    </p:set>
                                  </p:childTnLst>
                                </p:cTn>
                              </p:par>
                            </p:childTnLst>
                          </p:cTn>
                        </p:par>
                        <p:par>
                          <p:cTn id="22" fill="hold">
                            <p:stCondLst>
                              <p:cond delay="2000"/>
                            </p:stCondLst>
                            <p:childTnLst>
                              <p:par>
                                <p:cTn id="23" presetID="35" presetClass="emph" presetSubtype="0" repeatCount="4000" fill="hold" nodeType="afterEffect">
                                  <p:stCondLst>
                                    <p:cond delay="0"/>
                                  </p:stCondLst>
                                  <p:childTnLst>
                                    <p:anim calcmode="discrete" valueType="str">
                                      <p:cBhvr>
                                        <p:cTn id="24" dur="500" fill="hold"/>
                                        <p:tgtEl>
                                          <p:spTgt spid="2"/>
                                        </p:tgtEl>
                                        <p:attrNameLst>
                                          <p:attrName>style.visibility</p:attrName>
                                        </p:attrNameLst>
                                      </p:cBhvr>
                                      <p:tavLst>
                                        <p:tav tm="0">
                                          <p:val>
                                            <p:strVal val="hidden"/>
                                          </p:val>
                                        </p:tav>
                                        <p:tav tm="50000">
                                          <p:val>
                                            <p:strVal val="visible"/>
                                          </p:val>
                                        </p:tav>
                                      </p:tavLst>
                                    </p:anim>
                                  </p:childTnLst>
                                </p:cTn>
                              </p:par>
                            </p:childTnLst>
                          </p:cTn>
                        </p:par>
                        <p:par>
                          <p:cTn id="25" fill="hold">
                            <p:stCondLst>
                              <p:cond delay="4000"/>
                            </p:stCondLst>
                            <p:childTnLst>
                              <p:par>
                                <p:cTn id="26" presetID="1" presetClass="entr" presetSubtype="0" fill="hold" nodeType="afterEffect">
                                  <p:stCondLst>
                                    <p:cond delay="500"/>
                                  </p:stCondLst>
                                  <p:childTnLst>
                                    <p:set>
                                      <p:cBhvr>
                                        <p:cTn id="27"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a typeface="Arial Unicode MS" pitchFamily="34" charset="-122"/>
                <a:cs typeface="Arial Unicode MS" pitchFamily="34" charset="-122"/>
              </a:rPr>
              <a:t>2.1  </a:t>
            </a:r>
            <a:r>
              <a:rPr lang="zh-CN" altLang="en-US" dirty="0"/>
              <a:t>物理层的基本概念</a:t>
            </a:r>
          </a:p>
        </p:txBody>
      </p:sp>
      <p:sp>
        <p:nvSpPr>
          <p:cNvPr id="3" name="内容占位符 2"/>
          <p:cNvSpPr>
            <a:spLocks noGrp="1"/>
          </p:cNvSpPr>
          <p:nvPr>
            <p:ph idx="1"/>
          </p:nvPr>
        </p:nvSpPr>
        <p:spPr>
          <a:xfrm>
            <a:off x="609919" y="1219712"/>
            <a:ext cx="10978515" cy="609458"/>
          </a:xfrm>
        </p:spPr>
        <p:txBody>
          <a:bodyPr/>
          <a:lstStyle/>
          <a:p>
            <a:pPr marL="0" indent="0">
              <a:buNone/>
            </a:pPr>
            <a:r>
              <a:rPr lang="zh-CN" altLang="en-US" dirty="0" smtClean="0"/>
              <a:t>  物理层</a:t>
            </a:r>
            <a:r>
              <a:rPr lang="zh-CN" altLang="en-US" dirty="0"/>
              <a:t>协议的主要任务就是确定与传输媒体的接口的一些特性，即： </a:t>
            </a:r>
          </a:p>
          <a:p>
            <a:endParaRPr lang="zh-CN" altLang="en-US" dirty="0"/>
          </a:p>
        </p:txBody>
      </p:sp>
      <p:grpSp>
        <p:nvGrpSpPr>
          <p:cNvPr id="45" name="组合 44"/>
          <p:cNvGrpSpPr/>
          <p:nvPr/>
        </p:nvGrpSpPr>
        <p:grpSpPr>
          <a:xfrm>
            <a:off x="1206189" y="2118470"/>
            <a:ext cx="3499144" cy="3506469"/>
            <a:chOff x="847431" y="1988070"/>
            <a:chExt cx="3904228" cy="3913307"/>
          </a:xfrm>
        </p:grpSpPr>
        <p:sp>
          <p:nvSpPr>
            <p:cNvPr id="4" name="Freeform 10"/>
            <p:cNvSpPr>
              <a:spLocks/>
            </p:cNvSpPr>
            <p:nvPr/>
          </p:nvSpPr>
          <p:spPr bwMode="auto">
            <a:xfrm>
              <a:off x="2793873" y="1991315"/>
              <a:ext cx="1948062" cy="2151021"/>
            </a:xfrm>
            <a:custGeom>
              <a:avLst/>
              <a:gdLst>
                <a:gd name="T0" fmla="*/ 1606 w 3207"/>
                <a:gd name="T1" fmla="*/ 3189 h 3541"/>
                <a:gd name="T2" fmla="*/ 2390 w 3207"/>
                <a:gd name="T3" fmla="*/ 3541 h 3541"/>
                <a:gd name="T4" fmla="*/ 3206 w 3207"/>
                <a:gd name="T5" fmla="*/ 2917 h 3541"/>
                <a:gd name="T6" fmla="*/ 3207 w 3207"/>
                <a:gd name="T7" fmla="*/ 2918 h 3541"/>
                <a:gd name="T8" fmla="*/ 6 w 3207"/>
                <a:gd name="T9" fmla="*/ 5 h 3541"/>
                <a:gd name="T10" fmla="*/ 3 w 3207"/>
                <a:gd name="T11" fmla="*/ 0 h 3541"/>
                <a:gd name="T12" fmla="*/ 6 w 3207"/>
                <a:gd name="T13" fmla="*/ 5 h 3541"/>
                <a:gd name="T14" fmla="*/ 598 w 3207"/>
                <a:gd name="T15" fmla="*/ 805 h 3541"/>
                <a:gd name="T16" fmla="*/ 230 w 3207"/>
                <a:gd name="T17" fmla="*/ 1621 h 3541"/>
                <a:gd name="T18" fmla="*/ 231 w 3207"/>
                <a:gd name="T19" fmla="*/ 1625 h 3541"/>
                <a:gd name="T20" fmla="*/ 1606 w 3207"/>
                <a:gd name="T21" fmla="*/ 3189 h 35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07" h="3541">
                  <a:moveTo>
                    <a:pt x="1606" y="3189"/>
                  </a:moveTo>
                  <a:lnTo>
                    <a:pt x="2390" y="3541"/>
                  </a:lnTo>
                  <a:lnTo>
                    <a:pt x="3206" y="2917"/>
                  </a:lnTo>
                  <a:lnTo>
                    <a:pt x="3207" y="2918"/>
                  </a:lnTo>
                  <a:cubicBezTo>
                    <a:pt x="3055" y="1282"/>
                    <a:pt x="1679" y="0"/>
                    <a:pt x="6" y="5"/>
                  </a:cubicBezTo>
                  <a:lnTo>
                    <a:pt x="3" y="0"/>
                  </a:lnTo>
                  <a:cubicBezTo>
                    <a:pt x="2" y="0"/>
                    <a:pt x="0" y="0"/>
                    <a:pt x="6" y="5"/>
                  </a:cubicBezTo>
                  <a:lnTo>
                    <a:pt x="598" y="805"/>
                  </a:lnTo>
                  <a:lnTo>
                    <a:pt x="230" y="1621"/>
                  </a:lnTo>
                  <a:lnTo>
                    <a:pt x="231" y="1625"/>
                  </a:lnTo>
                  <a:cubicBezTo>
                    <a:pt x="1000" y="1734"/>
                    <a:pt x="1594" y="2388"/>
                    <a:pt x="1606" y="3189"/>
                  </a:cubicBezTo>
                  <a:close/>
                </a:path>
              </a:pathLst>
            </a:custGeom>
            <a:solidFill>
              <a:srgbClr val="01ACBE"/>
            </a:solidFill>
            <a:ln w="15875">
              <a:gradFill>
                <a:gsLst>
                  <a:gs pos="0">
                    <a:srgbClr val="F3F3F3"/>
                  </a:gs>
                  <a:gs pos="100000">
                    <a:schemeClr val="bg1"/>
                  </a:gs>
                </a:gsLst>
                <a:lin ang="5400000" scaled="1"/>
              </a:gradFill>
            </a:ln>
            <a:effectLst>
              <a:innerShdw blurRad="76200" dist="38100" dir="16200000">
                <a:prstClr val="black">
                  <a:alpha val="37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5" name="矩形 4"/>
            <p:cNvSpPr/>
            <p:nvPr/>
          </p:nvSpPr>
          <p:spPr>
            <a:xfrm rot="3203510">
              <a:off x="1421109" y="2573664"/>
              <a:ext cx="2750401" cy="2751833"/>
            </a:xfrm>
            <a:prstGeom prst="rect">
              <a:avLst/>
            </a:prstGeom>
            <a:noFill/>
            <a:ln w="25400" cap="flat" cmpd="sng" algn="ctr">
              <a:noFill/>
              <a:prstDash val="solid"/>
            </a:ln>
            <a:effectLst/>
          </p:spPr>
          <p:txBody>
            <a:bodyPr spcFirstLastPara="1" lIns="89611" tIns="44807" rIns="89611" bIns="44807" numCol="1" anchor="ctr">
              <a:prstTxWarp prst="textArchUp">
                <a:avLst/>
              </a:prstTxWarp>
            </a:bodyPr>
            <a:lstStyle/>
            <a:p>
              <a:pPr algn="ctr" defTabSz="914377">
                <a:defRPr/>
              </a:pPr>
              <a:r>
                <a:rPr lang="zh-CN" altLang="en-US" kern="0" dirty="0">
                  <a:solidFill>
                    <a:srgbClr val="F9F9F9"/>
                  </a:solidFill>
                  <a:latin typeface="微软雅黑" pitchFamily="34" charset="-122"/>
                  <a:ea typeface="微软雅黑" pitchFamily="34" charset="-122"/>
                </a:rPr>
                <a:t>电气特性</a:t>
              </a:r>
            </a:p>
          </p:txBody>
        </p:sp>
        <p:sp>
          <p:nvSpPr>
            <p:cNvPr id="6" name="Freeform 7"/>
            <p:cNvSpPr>
              <a:spLocks/>
            </p:cNvSpPr>
            <p:nvPr/>
          </p:nvSpPr>
          <p:spPr bwMode="auto">
            <a:xfrm>
              <a:off x="855522" y="1988070"/>
              <a:ext cx="2152268" cy="1948555"/>
            </a:xfrm>
            <a:custGeom>
              <a:avLst/>
              <a:gdLst>
                <a:gd name="T0" fmla="*/ 1625 w 3541"/>
                <a:gd name="T1" fmla="*/ 2978 h 3207"/>
                <a:gd name="T2" fmla="*/ 3189 w 3541"/>
                <a:gd name="T3" fmla="*/ 1591 h 3207"/>
                <a:gd name="T4" fmla="*/ 3541 w 3541"/>
                <a:gd name="T5" fmla="*/ 823 h 3207"/>
                <a:gd name="T6" fmla="*/ 2917 w 3541"/>
                <a:gd name="T7" fmla="*/ 7 h 3207"/>
                <a:gd name="T8" fmla="*/ 2916 w 3541"/>
                <a:gd name="T9" fmla="*/ 0 h 3207"/>
                <a:gd name="T10" fmla="*/ 5 w 3541"/>
                <a:gd name="T11" fmla="*/ 3207 h 3207"/>
                <a:gd name="T12" fmla="*/ 0 w 3541"/>
                <a:gd name="T13" fmla="*/ 3205 h 3207"/>
                <a:gd name="T14" fmla="*/ 5 w 3541"/>
                <a:gd name="T15" fmla="*/ 3207 h 3207"/>
                <a:gd name="T16" fmla="*/ 805 w 3541"/>
                <a:gd name="T17" fmla="*/ 2599 h 3207"/>
                <a:gd name="T18" fmla="*/ 1621 w 3541"/>
                <a:gd name="T19" fmla="*/ 2983 h 3207"/>
                <a:gd name="T20" fmla="*/ 1625 w 3541"/>
                <a:gd name="T21" fmla="*/ 2978 h 3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41" h="3207">
                  <a:moveTo>
                    <a:pt x="1625" y="2978"/>
                  </a:moveTo>
                  <a:cubicBezTo>
                    <a:pt x="1734" y="2207"/>
                    <a:pt x="2388" y="1612"/>
                    <a:pt x="3189" y="1591"/>
                  </a:cubicBezTo>
                  <a:lnTo>
                    <a:pt x="3541" y="823"/>
                  </a:lnTo>
                  <a:lnTo>
                    <a:pt x="2917" y="7"/>
                  </a:lnTo>
                  <a:lnTo>
                    <a:pt x="2916" y="0"/>
                  </a:lnTo>
                  <a:cubicBezTo>
                    <a:pt x="1281" y="152"/>
                    <a:pt x="0" y="1529"/>
                    <a:pt x="5" y="3207"/>
                  </a:cubicBezTo>
                  <a:lnTo>
                    <a:pt x="0" y="3205"/>
                  </a:lnTo>
                  <a:cubicBezTo>
                    <a:pt x="0" y="3206"/>
                    <a:pt x="0" y="3207"/>
                    <a:pt x="5" y="3207"/>
                  </a:cubicBezTo>
                  <a:lnTo>
                    <a:pt x="805" y="2599"/>
                  </a:lnTo>
                  <a:lnTo>
                    <a:pt x="1621" y="2983"/>
                  </a:lnTo>
                  <a:lnTo>
                    <a:pt x="1625" y="2978"/>
                  </a:lnTo>
                  <a:close/>
                </a:path>
              </a:pathLst>
            </a:custGeom>
            <a:solidFill>
              <a:srgbClr val="FFC000"/>
            </a:solidFill>
            <a:ln w="15875">
              <a:gradFill>
                <a:gsLst>
                  <a:gs pos="0">
                    <a:srgbClr val="F3F3F3"/>
                  </a:gs>
                  <a:gs pos="100000">
                    <a:schemeClr val="bg1"/>
                  </a:gs>
                </a:gsLst>
                <a:lin ang="5400000" scaled="1"/>
              </a:gradFill>
            </a:ln>
            <a:effectLst>
              <a:innerShdw blurRad="76200" dist="38100" dir="16200000">
                <a:prstClr val="black">
                  <a:alpha val="37000"/>
                </a:prstClr>
              </a:innerShdw>
            </a:effectLs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7" name="矩形 6"/>
            <p:cNvSpPr/>
            <p:nvPr/>
          </p:nvSpPr>
          <p:spPr>
            <a:xfrm rot="19403510">
              <a:off x="1390038" y="2571275"/>
              <a:ext cx="2751833" cy="2750401"/>
            </a:xfrm>
            <a:prstGeom prst="rect">
              <a:avLst/>
            </a:prstGeom>
            <a:noFill/>
            <a:ln w="25400" cap="flat" cmpd="sng" algn="ctr">
              <a:noFill/>
              <a:prstDash val="solid"/>
            </a:ln>
            <a:effectLst/>
          </p:spPr>
          <p:txBody>
            <a:bodyPr spcFirstLastPara="1" lIns="89611" tIns="44807" rIns="89611" bIns="44807" numCol="1" anchor="ctr">
              <a:prstTxWarp prst="textArchUp">
                <a:avLst/>
              </a:prstTxWarp>
            </a:bodyPr>
            <a:lstStyle/>
            <a:p>
              <a:pPr algn="ctr" defTabSz="914377">
                <a:defRPr/>
              </a:pPr>
              <a:r>
                <a:rPr lang="zh-CN" altLang="en-US" kern="0" dirty="0">
                  <a:solidFill>
                    <a:schemeClr val="bg1"/>
                  </a:solidFill>
                  <a:latin typeface="微软雅黑" pitchFamily="34" charset="-122"/>
                  <a:ea typeface="微软雅黑" pitchFamily="34" charset="-122"/>
                </a:rPr>
                <a:t>机械特性</a:t>
              </a:r>
            </a:p>
          </p:txBody>
        </p:sp>
        <p:sp>
          <p:nvSpPr>
            <p:cNvPr id="8" name="Freeform 8"/>
            <p:cNvSpPr>
              <a:spLocks/>
            </p:cNvSpPr>
            <p:nvPr/>
          </p:nvSpPr>
          <p:spPr bwMode="auto">
            <a:xfrm>
              <a:off x="847431" y="3753594"/>
              <a:ext cx="1949683" cy="2147783"/>
            </a:xfrm>
            <a:custGeom>
              <a:avLst/>
              <a:gdLst>
                <a:gd name="T0" fmla="*/ 2976 w 3207"/>
                <a:gd name="T1" fmla="*/ 1912 h 3537"/>
                <a:gd name="T2" fmla="*/ 1591 w 3207"/>
                <a:gd name="T3" fmla="*/ 352 h 3537"/>
                <a:gd name="T4" fmla="*/ 823 w 3207"/>
                <a:gd name="T5" fmla="*/ 0 h 3537"/>
                <a:gd name="T6" fmla="*/ 7 w 3207"/>
                <a:gd name="T7" fmla="*/ 624 h 3537"/>
                <a:gd name="T8" fmla="*/ 0 w 3207"/>
                <a:gd name="T9" fmla="*/ 619 h 3537"/>
                <a:gd name="T10" fmla="*/ 3207 w 3207"/>
                <a:gd name="T11" fmla="*/ 3536 h 3537"/>
                <a:gd name="T12" fmla="*/ 3204 w 3207"/>
                <a:gd name="T13" fmla="*/ 3537 h 3537"/>
                <a:gd name="T14" fmla="*/ 3207 w 3207"/>
                <a:gd name="T15" fmla="*/ 3536 h 3537"/>
                <a:gd name="T16" fmla="*/ 2599 w 3207"/>
                <a:gd name="T17" fmla="*/ 2736 h 3537"/>
                <a:gd name="T18" fmla="*/ 2983 w 3207"/>
                <a:gd name="T19" fmla="*/ 1904 h 3537"/>
                <a:gd name="T20" fmla="*/ 2976 w 3207"/>
                <a:gd name="T21" fmla="*/ 1912 h 35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07" h="3537">
                  <a:moveTo>
                    <a:pt x="2976" y="1912"/>
                  </a:moveTo>
                  <a:cubicBezTo>
                    <a:pt x="2207" y="1803"/>
                    <a:pt x="1613" y="1150"/>
                    <a:pt x="1591" y="352"/>
                  </a:cubicBezTo>
                  <a:lnTo>
                    <a:pt x="823" y="0"/>
                  </a:lnTo>
                  <a:lnTo>
                    <a:pt x="7" y="624"/>
                  </a:lnTo>
                  <a:lnTo>
                    <a:pt x="0" y="619"/>
                  </a:lnTo>
                  <a:cubicBezTo>
                    <a:pt x="152" y="2256"/>
                    <a:pt x="1528" y="3537"/>
                    <a:pt x="3207" y="3536"/>
                  </a:cubicBezTo>
                  <a:lnTo>
                    <a:pt x="3204" y="3537"/>
                  </a:lnTo>
                  <a:cubicBezTo>
                    <a:pt x="3205" y="3537"/>
                    <a:pt x="3206" y="3537"/>
                    <a:pt x="3207" y="3536"/>
                  </a:cubicBezTo>
                  <a:lnTo>
                    <a:pt x="2599" y="2736"/>
                  </a:lnTo>
                  <a:lnTo>
                    <a:pt x="2983" y="1904"/>
                  </a:lnTo>
                  <a:lnTo>
                    <a:pt x="2976" y="1912"/>
                  </a:lnTo>
                  <a:close/>
                </a:path>
              </a:pathLst>
            </a:custGeom>
            <a:solidFill>
              <a:srgbClr val="960096"/>
            </a:solidFill>
            <a:ln w="15875">
              <a:gradFill>
                <a:gsLst>
                  <a:gs pos="0">
                    <a:srgbClr val="F3F3F3"/>
                  </a:gs>
                  <a:gs pos="100000">
                    <a:schemeClr val="bg1"/>
                  </a:gs>
                </a:gsLst>
                <a:lin ang="5400000" scaled="1"/>
              </a:gradFill>
            </a:ln>
            <a:effectLst>
              <a:innerShdw blurRad="76200" dist="38100" dir="16200000">
                <a:prstClr val="black">
                  <a:alpha val="37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9" name="矩形 8"/>
            <p:cNvSpPr/>
            <p:nvPr/>
          </p:nvSpPr>
          <p:spPr>
            <a:xfrm rot="14003510">
              <a:off x="1421103" y="2573669"/>
              <a:ext cx="2750400" cy="2751834"/>
            </a:xfrm>
            <a:prstGeom prst="rect">
              <a:avLst/>
            </a:prstGeom>
            <a:noFill/>
            <a:ln w="25400" cap="flat" cmpd="sng" algn="ctr">
              <a:noFill/>
              <a:prstDash val="solid"/>
            </a:ln>
            <a:effectLst/>
          </p:spPr>
          <p:txBody>
            <a:bodyPr spcFirstLastPara="1" lIns="89611" tIns="44807" rIns="89611" bIns="44807" numCol="1" anchor="ctr">
              <a:prstTxWarp prst="textArchUp">
                <a:avLst/>
              </a:prstTxWarp>
            </a:bodyPr>
            <a:lstStyle/>
            <a:p>
              <a:pPr algn="ctr" defTabSz="914377">
                <a:defRPr/>
              </a:pPr>
              <a:r>
                <a:rPr lang="zh-CN" altLang="en-US" kern="0" dirty="0">
                  <a:solidFill>
                    <a:schemeClr val="bg1"/>
                  </a:solidFill>
                  <a:latin typeface="微软雅黑" pitchFamily="34" charset="-122"/>
                  <a:ea typeface="微软雅黑" pitchFamily="34" charset="-122"/>
                </a:rPr>
                <a:t>规程特性</a:t>
              </a:r>
            </a:p>
          </p:txBody>
        </p:sp>
        <p:sp>
          <p:nvSpPr>
            <p:cNvPr id="10" name="Freeform 12"/>
            <p:cNvSpPr>
              <a:spLocks/>
            </p:cNvSpPr>
            <p:nvPr/>
          </p:nvSpPr>
          <p:spPr bwMode="auto">
            <a:xfrm>
              <a:off x="2602632" y="3944726"/>
              <a:ext cx="2149027" cy="1948555"/>
            </a:xfrm>
            <a:custGeom>
              <a:avLst/>
              <a:gdLst>
                <a:gd name="T0" fmla="*/ 1910 w 3536"/>
                <a:gd name="T1" fmla="*/ 230 h 3207"/>
                <a:gd name="T2" fmla="*/ 352 w 3536"/>
                <a:gd name="T3" fmla="*/ 1604 h 3207"/>
                <a:gd name="T4" fmla="*/ 0 w 3536"/>
                <a:gd name="T5" fmla="*/ 2388 h 3207"/>
                <a:gd name="T6" fmla="*/ 624 w 3536"/>
                <a:gd name="T7" fmla="*/ 3204 h 3207"/>
                <a:gd name="T8" fmla="*/ 618 w 3536"/>
                <a:gd name="T9" fmla="*/ 3207 h 3207"/>
                <a:gd name="T10" fmla="*/ 3536 w 3536"/>
                <a:gd name="T11" fmla="*/ 4 h 3207"/>
                <a:gd name="T12" fmla="*/ 3534 w 3536"/>
                <a:gd name="T13" fmla="*/ 2 h 3207"/>
                <a:gd name="T14" fmla="*/ 3536 w 3536"/>
                <a:gd name="T15" fmla="*/ 4 h 3207"/>
                <a:gd name="T16" fmla="*/ 2736 w 3536"/>
                <a:gd name="T17" fmla="*/ 596 h 3207"/>
                <a:gd name="T18" fmla="*/ 1904 w 3536"/>
                <a:gd name="T19" fmla="*/ 228 h 3207"/>
                <a:gd name="T20" fmla="*/ 1910 w 3536"/>
                <a:gd name="T21" fmla="*/ 230 h 3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36" h="3207">
                  <a:moveTo>
                    <a:pt x="1910" y="230"/>
                  </a:moveTo>
                  <a:cubicBezTo>
                    <a:pt x="1801" y="1000"/>
                    <a:pt x="1147" y="1595"/>
                    <a:pt x="352" y="1604"/>
                  </a:cubicBezTo>
                  <a:lnTo>
                    <a:pt x="0" y="2388"/>
                  </a:lnTo>
                  <a:lnTo>
                    <a:pt x="624" y="3204"/>
                  </a:lnTo>
                  <a:lnTo>
                    <a:pt x="618" y="3207"/>
                  </a:lnTo>
                  <a:cubicBezTo>
                    <a:pt x="2254" y="3055"/>
                    <a:pt x="3534" y="1678"/>
                    <a:pt x="3536" y="4"/>
                  </a:cubicBezTo>
                  <a:lnTo>
                    <a:pt x="3534" y="2"/>
                  </a:lnTo>
                  <a:cubicBezTo>
                    <a:pt x="3534" y="1"/>
                    <a:pt x="3534" y="0"/>
                    <a:pt x="3536" y="4"/>
                  </a:cubicBezTo>
                  <a:lnTo>
                    <a:pt x="2736" y="596"/>
                  </a:lnTo>
                  <a:lnTo>
                    <a:pt x="1904" y="228"/>
                  </a:lnTo>
                  <a:lnTo>
                    <a:pt x="1910" y="230"/>
                  </a:lnTo>
                  <a:close/>
                </a:path>
              </a:pathLst>
            </a:custGeom>
            <a:solidFill>
              <a:srgbClr val="92D050"/>
            </a:solidFill>
            <a:ln w="15875">
              <a:gradFill>
                <a:gsLst>
                  <a:gs pos="0">
                    <a:srgbClr val="F3F3F3"/>
                  </a:gs>
                  <a:gs pos="100000">
                    <a:schemeClr val="bg1"/>
                  </a:gs>
                </a:gsLst>
                <a:lin ang="5400000" scaled="1"/>
              </a:gradFill>
            </a:ln>
            <a:effectLst>
              <a:innerShdw blurRad="76200" dist="38100" dir="16200000">
                <a:prstClr val="black">
                  <a:alpha val="37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1" name="矩形 10"/>
            <p:cNvSpPr/>
            <p:nvPr/>
          </p:nvSpPr>
          <p:spPr>
            <a:xfrm rot="8603510">
              <a:off x="1420387" y="2574387"/>
              <a:ext cx="2751833" cy="2750401"/>
            </a:xfrm>
            <a:prstGeom prst="rect">
              <a:avLst/>
            </a:prstGeom>
            <a:noFill/>
            <a:ln w="25400" cap="flat" cmpd="sng" algn="ctr">
              <a:noFill/>
              <a:prstDash val="solid"/>
            </a:ln>
            <a:effectLst/>
          </p:spPr>
          <p:txBody>
            <a:bodyPr spcFirstLastPara="1" lIns="89611" tIns="44807" rIns="89611" bIns="44807" numCol="1" anchor="ctr">
              <a:prstTxWarp prst="textArchUp">
                <a:avLst/>
              </a:prstTxWarp>
            </a:bodyPr>
            <a:lstStyle/>
            <a:p>
              <a:pPr algn="ctr" defTabSz="914377">
                <a:defRPr/>
              </a:pPr>
              <a:r>
                <a:rPr lang="zh-CN" altLang="en-US" kern="0" dirty="0">
                  <a:solidFill>
                    <a:schemeClr val="bg1"/>
                  </a:solidFill>
                  <a:latin typeface="微软雅黑" pitchFamily="34" charset="-122"/>
                  <a:ea typeface="微软雅黑" pitchFamily="34" charset="-122"/>
                </a:rPr>
                <a:t>功能特性</a:t>
              </a:r>
            </a:p>
          </p:txBody>
        </p:sp>
        <p:sp>
          <p:nvSpPr>
            <p:cNvPr id="12" name="椭圆 11"/>
            <p:cNvSpPr/>
            <p:nvPr/>
          </p:nvSpPr>
          <p:spPr>
            <a:xfrm>
              <a:off x="2048098" y="3173435"/>
              <a:ext cx="1527186" cy="1526391"/>
            </a:xfrm>
            <a:prstGeom prst="ellipse">
              <a:avLst/>
            </a:prstGeom>
            <a:solidFill>
              <a:srgbClr val="F5F5F5"/>
            </a:solidFill>
            <a:ln w="22225">
              <a:gradFill flip="none" rotWithShape="1">
                <a:gsLst>
                  <a:gs pos="39000">
                    <a:schemeClr val="bg1"/>
                  </a:gs>
                  <a:gs pos="100000">
                    <a:schemeClr val="bg1">
                      <a:lumMod val="85000"/>
                    </a:schemeClr>
                  </a:gs>
                </a:gsLst>
                <a:lin ang="2700000" scaled="1"/>
                <a:tileRect/>
              </a:gradFill>
            </a:ln>
            <a:effectLst>
              <a:outerShdw blurRad="139700" dist="88900" dir="2700000" algn="t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任意多边形 12"/>
            <p:cNvSpPr/>
            <p:nvPr/>
          </p:nvSpPr>
          <p:spPr>
            <a:xfrm>
              <a:off x="2362420" y="3556788"/>
              <a:ext cx="898539" cy="658587"/>
            </a:xfrm>
            <a:custGeom>
              <a:avLst/>
              <a:gdLst/>
              <a:ahLst/>
              <a:cxnLst/>
              <a:rect l="l" t="t" r="r" b="b"/>
              <a:pathLst>
                <a:path w="898071" h="658586">
                  <a:moveTo>
                    <a:pt x="359228" y="0"/>
                  </a:moveTo>
                  <a:cubicBezTo>
                    <a:pt x="407874" y="0"/>
                    <a:pt x="452388" y="13565"/>
                    <a:pt x="492770" y="40694"/>
                  </a:cubicBezTo>
                  <a:cubicBezTo>
                    <a:pt x="533152" y="67824"/>
                    <a:pt x="562542" y="103840"/>
                    <a:pt x="580939" y="148744"/>
                  </a:cubicBezTo>
                  <a:cubicBezTo>
                    <a:pt x="603080" y="129410"/>
                    <a:pt x="628962" y="119743"/>
                    <a:pt x="658585" y="119743"/>
                  </a:cubicBezTo>
                  <a:cubicBezTo>
                    <a:pt x="691640" y="119743"/>
                    <a:pt x="719860" y="131437"/>
                    <a:pt x="743247" y="154824"/>
                  </a:cubicBezTo>
                  <a:cubicBezTo>
                    <a:pt x="766634" y="178212"/>
                    <a:pt x="778328" y="206432"/>
                    <a:pt x="778328" y="239486"/>
                  </a:cubicBezTo>
                  <a:cubicBezTo>
                    <a:pt x="778328" y="263185"/>
                    <a:pt x="771936" y="284702"/>
                    <a:pt x="759151" y="304035"/>
                  </a:cubicBezTo>
                  <a:cubicBezTo>
                    <a:pt x="799689" y="313702"/>
                    <a:pt x="832977" y="334828"/>
                    <a:pt x="859014" y="367415"/>
                  </a:cubicBezTo>
                  <a:cubicBezTo>
                    <a:pt x="885053" y="400001"/>
                    <a:pt x="898071" y="437186"/>
                    <a:pt x="898071" y="478972"/>
                  </a:cubicBezTo>
                  <a:cubicBezTo>
                    <a:pt x="898071" y="528553"/>
                    <a:pt x="880530" y="570884"/>
                    <a:pt x="845449" y="605965"/>
                  </a:cubicBezTo>
                  <a:cubicBezTo>
                    <a:pt x="810369" y="641046"/>
                    <a:pt x="768038" y="658586"/>
                    <a:pt x="718456" y="658586"/>
                  </a:cubicBezTo>
                  <a:lnTo>
                    <a:pt x="209550" y="658586"/>
                  </a:lnTo>
                  <a:cubicBezTo>
                    <a:pt x="151861" y="658586"/>
                    <a:pt x="102514" y="638083"/>
                    <a:pt x="61508" y="597078"/>
                  </a:cubicBezTo>
                  <a:cubicBezTo>
                    <a:pt x="20503" y="556072"/>
                    <a:pt x="0" y="506725"/>
                    <a:pt x="0" y="449036"/>
                  </a:cubicBezTo>
                  <a:cubicBezTo>
                    <a:pt x="0" y="408498"/>
                    <a:pt x="10914" y="371079"/>
                    <a:pt x="32742" y="336777"/>
                  </a:cubicBezTo>
                  <a:cubicBezTo>
                    <a:pt x="54570" y="302476"/>
                    <a:pt x="83882" y="276750"/>
                    <a:pt x="120678" y="259599"/>
                  </a:cubicBezTo>
                  <a:cubicBezTo>
                    <a:pt x="120055" y="250244"/>
                    <a:pt x="119742" y="243540"/>
                    <a:pt x="119742" y="239486"/>
                  </a:cubicBezTo>
                  <a:cubicBezTo>
                    <a:pt x="119742" y="173378"/>
                    <a:pt x="143129" y="116937"/>
                    <a:pt x="189904" y="70162"/>
                  </a:cubicBezTo>
                  <a:cubicBezTo>
                    <a:pt x="236679" y="23388"/>
                    <a:pt x="293121" y="0"/>
                    <a:pt x="359228" y="0"/>
                  </a:cubicBezTo>
                  <a:close/>
                  <a:moveTo>
                    <a:pt x="419100" y="164647"/>
                  </a:moveTo>
                  <a:cubicBezTo>
                    <a:pt x="414734" y="164647"/>
                    <a:pt x="411148" y="166050"/>
                    <a:pt x="408341" y="168857"/>
                  </a:cubicBezTo>
                  <a:lnTo>
                    <a:pt x="244163" y="333035"/>
                  </a:lnTo>
                  <a:cubicBezTo>
                    <a:pt x="241045" y="336777"/>
                    <a:pt x="239485" y="340519"/>
                    <a:pt x="239485" y="344261"/>
                  </a:cubicBezTo>
                  <a:cubicBezTo>
                    <a:pt x="239485" y="348627"/>
                    <a:pt x="240889" y="352213"/>
                    <a:pt x="243695" y="355019"/>
                  </a:cubicBezTo>
                  <a:cubicBezTo>
                    <a:pt x="246502" y="357826"/>
                    <a:pt x="250088" y="359229"/>
                    <a:pt x="254453" y="359229"/>
                  </a:cubicBezTo>
                  <a:lnTo>
                    <a:pt x="359228" y="359229"/>
                  </a:lnTo>
                  <a:lnTo>
                    <a:pt x="359228" y="523875"/>
                  </a:lnTo>
                  <a:cubicBezTo>
                    <a:pt x="359228" y="527929"/>
                    <a:pt x="360710" y="531437"/>
                    <a:pt x="363672" y="534400"/>
                  </a:cubicBezTo>
                  <a:cubicBezTo>
                    <a:pt x="366634" y="537362"/>
                    <a:pt x="370142" y="538843"/>
                    <a:pt x="374196" y="538843"/>
                  </a:cubicBezTo>
                  <a:lnTo>
                    <a:pt x="464003" y="538843"/>
                  </a:lnTo>
                  <a:cubicBezTo>
                    <a:pt x="468057" y="538843"/>
                    <a:pt x="471566" y="537362"/>
                    <a:pt x="474527" y="534400"/>
                  </a:cubicBezTo>
                  <a:cubicBezTo>
                    <a:pt x="477490" y="531437"/>
                    <a:pt x="478971" y="527929"/>
                    <a:pt x="478971" y="523875"/>
                  </a:cubicBezTo>
                  <a:lnTo>
                    <a:pt x="478971" y="359229"/>
                  </a:lnTo>
                  <a:lnTo>
                    <a:pt x="583746" y="359229"/>
                  </a:lnTo>
                  <a:cubicBezTo>
                    <a:pt x="587801" y="359229"/>
                    <a:pt x="591308" y="357748"/>
                    <a:pt x="594270" y="354785"/>
                  </a:cubicBezTo>
                  <a:cubicBezTo>
                    <a:pt x="597233" y="351823"/>
                    <a:pt x="598714" y="348315"/>
                    <a:pt x="598714" y="344261"/>
                  </a:cubicBezTo>
                  <a:cubicBezTo>
                    <a:pt x="598714" y="339896"/>
                    <a:pt x="597310" y="336309"/>
                    <a:pt x="594504" y="333503"/>
                  </a:cubicBezTo>
                  <a:lnTo>
                    <a:pt x="429858" y="168857"/>
                  </a:lnTo>
                  <a:cubicBezTo>
                    <a:pt x="427051" y="166050"/>
                    <a:pt x="423465" y="164647"/>
                    <a:pt x="419100" y="164647"/>
                  </a:cubicBez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4" name="组合 13"/>
          <p:cNvGrpSpPr/>
          <p:nvPr/>
        </p:nvGrpSpPr>
        <p:grpSpPr>
          <a:xfrm>
            <a:off x="5577804" y="2270894"/>
            <a:ext cx="579307" cy="626510"/>
            <a:chOff x="6242320" y="1105727"/>
            <a:chExt cx="579005" cy="626656"/>
          </a:xfrm>
        </p:grpSpPr>
        <p:sp>
          <p:nvSpPr>
            <p:cNvPr id="15" name="TextBox 6"/>
            <p:cNvSpPr txBox="1"/>
            <p:nvPr/>
          </p:nvSpPr>
          <p:spPr>
            <a:xfrm>
              <a:off x="6327224" y="1105727"/>
              <a:ext cx="448425" cy="492443"/>
            </a:xfrm>
            <a:prstGeom prst="rect">
              <a:avLst/>
            </a:prstGeom>
            <a:noFill/>
          </p:spPr>
          <p:txBody>
            <a:bodyPr vert="horz" wrap="square" lIns="0" tIns="0" rIns="0" bIns="0" rtlCol="0" anchor="ctr">
              <a:spAutoFit/>
            </a:bodyPr>
            <a:lstStyle/>
            <a:p>
              <a:pPr algn="l"/>
              <a:r>
                <a:rPr lang="en-US" altLang="zh-CN" sz="3200" dirty="0">
                  <a:solidFill>
                    <a:srgbClr val="FFB850"/>
                  </a:solidFill>
                  <a:latin typeface="Impact" pitchFamily="34" charset="0"/>
                  <a:ea typeface="微软雅黑" pitchFamily="34" charset="-122"/>
                </a:rPr>
                <a:t>01</a:t>
              </a:r>
              <a:endParaRPr lang="zh-CN" altLang="en-US" sz="3200" dirty="0">
                <a:solidFill>
                  <a:srgbClr val="FFB850"/>
                </a:solidFill>
                <a:latin typeface="微软雅黑" pitchFamily="34" charset="-122"/>
                <a:ea typeface="微软雅黑" pitchFamily="34" charset="-122"/>
              </a:endParaRPr>
            </a:p>
          </p:txBody>
        </p:sp>
        <p:sp>
          <p:nvSpPr>
            <p:cNvPr id="16" name="文本框 22"/>
            <p:cNvSpPr txBox="1"/>
            <p:nvPr/>
          </p:nvSpPr>
          <p:spPr>
            <a:xfrm>
              <a:off x="6242320" y="1516939"/>
              <a:ext cx="579005" cy="215444"/>
            </a:xfrm>
            <a:prstGeom prst="rect">
              <a:avLst/>
            </a:prstGeom>
            <a:noFill/>
          </p:spPr>
          <p:txBody>
            <a:bodyPr wrap="none" rtlCol="0">
              <a:spAutoFit/>
            </a:bodyPr>
            <a:lstStyle/>
            <a:p>
              <a:r>
                <a:rPr lang="en-US" altLang="zh-CN" sz="800" b="1" dirty="0">
                  <a:solidFill>
                    <a:srgbClr val="818181"/>
                  </a:solidFill>
                  <a:latin typeface="Leelawadee" panose="020B0502040204020203" pitchFamily="34" charset="-34"/>
                  <a:cs typeface="Leelawadee" panose="020B0502040204020203" pitchFamily="34" charset="-34"/>
                </a:rPr>
                <a:t>OPTION</a:t>
              </a:r>
              <a:endParaRPr lang="zh-CN" altLang="en-US" sz="800" b="1" dirty="0">
                <a:solidFill>
                  <a:srgbClr val="818181"/>
                </a:solidFill>
                <a:latin typeface="Leelawadee" panose="020B0502040204020203" pitchFamily="34" charset="-34"/>
                <a:cs typeface="Leelawadee" panose="020B0502040204020203" pitchFamily="34" charset="-34"/>
              </a:endParaRPr>
            </a:p>
          </p:txBody>
        </p:sp>
      </p:grpSp>
      <p:grpSp>
        <p:nvGrpSpPr>
          <p:cNvPr id="17" name="组合 16"/>
          <p:cNvGrpSpPr/>
          <p:nvPr/>
        </p:nvGrpSpPr>
        <p:grpSpPr>
          <a:xfrm>
            <a:off x="5577804" y="3240089"/>
            <a:ext cx="579307" cy="631616"/>
            <a:chOff x="6242320" y="2373233"/>
            <a:chExt cx="579005" cy="631762"/>
          </a:xfrm>
        </p:grpSpPr>
        <p:sp>
          <p:nvSpPr>
            <p:cNvPr id="18" name="TextBox 6"/>
            <p:cNvSpPr txBox="1"/>
            <p:nvPr/>
          </p:nvSpPr>
          <p:spPr>
            <a:xfrm>
              <a:off x="6327224" y="2373233"/>
              <a:ext cx="448425" cy="492443"/>
            </a:xfrm>
            <a:prstGeom prst="rect">
              <a:avLst/>
            </a:prstGeom>
            <a:noFill/>
          </p:spPr>
          <p:txBody>
            <a:bodyPr vert="horz" wrap="square" lIns="0" tIns="0" rIns="0" bIns="0" rtlCol="0" anchor="ctr">
              <a:spAutoFit/>
            </a:bodyPr>
            <a:lstStyle/>
            <a:p>
              <a:pPr algn="l"/>
              <a:r>
                <a:rPr lang="en-US" altLang="zh-CN" sz="3200" dirty="0">
                  <a:solidFill>
                    <a:srgbClr val="01ACBE"/>
                  </a:solidFill>
                  <a:latin typeface="Impact" pitchFamily="34" charset="0"/>
                  <a:ea typeface="微软雅黑" pitchFamily="34" charset="-122"/>
                </a:rPr>
                <a:t>02</a:t>
              </a:r>
              <a:endParaRPr lang="zh-CN" altLang="en-US" sz="3200" dirty="0">
                <a:solidFill>
                  <a:srgbClr val="01ACBE"/>
                </a:solidFill>
                <a:latin typeface="微软雅黑" pitchFamily="34" charset="-122"/>
                <a:ea typeface="微软雅黑" pitchFamily="34" charset="-122"/>
              </a:endParaRPr>
            </a:p>
          </p:txBody>
        </p:sp>
        <p:sp>
          <p:nvSpPr>
            <p:cNvPr id="19" name="文本框 23"/>
            <p:cNvSpPr txBox="1"/>
            <p:nvPr/>
          </p:nvSpPr>
          <p:spPr>
            <a:xfrm>
              <a:off x="6242320" y="2789551"/>
              <a:ext cx="579005" cy="215444"/>
            </a:xfrm>
            <a:prstGeom prst="rect">
              <a:avLst/>
            </a:prstGeom>
            <a:noFill/>
          </p:spPr>
          <p:txBody>
            <a:bodyPr wrap="none" rtlCol="0">
              <a:spAutoFit/>
            </a:bodyPr>
            <a:lstStyle/>
            <a:p>
              <a:r>
                <a:rPr lang="en-US" altLang="zh-CN" sz="800" b="1" dirty="0">
                  <a:solidFill>
                    <a:srgbClr val="818181"/>
                  </a:solidFill>
                  <a:latin typeface="Leelawadee" panose="020B0502040204020203" pitchFamily="34" charset="-34"/>
                  <a:cs typeface="Leelawadee" panose="020B0502040204020203" pitchFamily="34" charset="-34"/>
                </a:rPr>
                <a:t>OPTION</a:t>
              </a:r>
              <a:endParaRPr lang="zh-CN" altLang="en-US" sz="800" b="1" dirty="0">
                <a:solidFill>
                  <a:srgbClr val="818181"/>
                </a:solidFill>
                <a:latin typeface="Leelawadee" panose="020B0502040204020203" pitchFamily="34" charset="-34"/>
                <a:cs typeface="Leelawadee" panose="020B0502040204020203" pitchFamily="34" charset="-34"/>
              </a:endParaRPr>
            </a:p>
          </p:txBody>
        </p:sp>
      </p:grpSp>
      <p:grpSp>
        <p:nvGrpSpPr>
          <p:cNvPr id="20" name="组合 19"/>
          <p:cNvGrpSpPr/>
          <p:nvPr/>
        </p:nvGrpSpPr>
        <p:grpSpPr>
          <a:xfrm>
            <a:off x="5577804" y="4214392"/>
            <a:ext cx="579307" cy="620350"/>
            <a:chOff x="6242320" y="3640739"/>
            <a:chExt cx="579005" cy="620494"/>
          </a:xfrm>
        </p:grpSpPr>
        <p:sp>
          <p:nvSpPr>
            <p:cNvPr id="21" name="TextBox 6"/>
            <p:cNvSpPr txBox="1"/>
            <p:nvPr/>
          </p:nvSpPr>
          <p:spPr>
            <a:xfrm>
              <a:off x="6327224" y="3640739"/>
              <a:ext cx="448425" cy="492443"/>
            </a:xfrm>
            <a:prstGeom prst="rect">
              <a:avLst/>
            </a:prstGeom>
            <a:noFill/>
          </p:spPr>
          <p:txBody>
            <a:bodyPr vert="horz" wrap="square" lIns="0" tIns="0" rIns="0" bIns="0" rtlCol="0" anchor="ctr">
              <a:spAutoFit/>
            </a:bodyPr>
            <a:lstStyle/>
            <a:p>
              <a:pPr algn="l"/>
              <a:r>
                <a:rPr lang="en-US" altLang="zh-CN" sz="3200" dirty="0">
                  <a:solidFill>
                    <a:srgbClr val="C00000"/>
                  </a:solidFill>
                  <a:latin typeface="Impact" pitchFamily="34" charset="0"/>
                  <a:ea typeface="微软雅黑" pitchFamily="34" charset="-122"/>
                </a:rPr>
                <a:t>03</a:t>
              </a:r>
              <a:endParaRPr lang="zh-CN" altLang="en-US" sz="3200" dirty="0">
                <a:solidFill>
                  <a:srgbClr val="C00000"/>
                </a:solidFill>
                <a:latin typeface="微软雅黑" pitchFamily="34" charset="-122"/>
                <a:ea typeface="微软雅黑" pitchFamily="34" charset="-122"/>
              </a:endParaRPr>
            </a:p>
          </p:txBody>
        </p:sp>
        <p:sp>
          <p:nvSpPr>
            <p:cNvPr id="22" name="文本框 24"/>
            <p:cNvSpPr txBox="1"/>
            <p:nvPr/>
          </p:nvSpPr>
          <p:spPr>
            <a:xfrm>
              <a:off x="6242320" y="4045789"/>
              <a:ext cx="579005" cy="215444"/>
            </a:xfrm>
            <a:prstGeom prst="rect">
              <a:avLst/>
            </a:prstGeom>
            <a:noFill/>
          </p:spPr>
          <p:txBody>
            <a:bodyPr wrap="none" rtlCol="0">
              <a:spAutoFit/>
            </a:bodyPr>
            <a:lstStyle/>
            <a:p>
              <a:r>
                <a:rPr lang="en-US" altLang="zh-CN" sz="800" b="1" dirty="0">
                  <a:solidFill>
                    <a:srgbClr val="818181"/>
                  </a:solidFill>
                  <a:latin typeface="Leelawadee" panose="020B0502040204020203" pitchFamily="34" charset="-34"/>
                  <a:cs typeface="Leelawadee" panose="020B0502040204020203" pitchFamily="34" charset="-34"/>
                </a:rPr>
                <a:t>OPTION</a:t>
              </a:r>
              <a:endParaRPr lang="zh-CN" altLang="en-US" sz="800" b="1" dirty="0">
                <a:solidFill>
                  <a:srgbClr val="818181"/>
                </a:solidFill>
                <a:latin typeface="Leelawadee" panose="020B0502040204020203" pitchFamily="34" charset="-34"/>
                <a:cs typeface="Leelawadee" panose="020B0502040204020203" pitchFamily="34" charset="-34"/>
              </a:endParaRPr>
            </a:p>
          </p:txBody>
        </p:sp>
      </p:grpSp>
      <p:grpSp>
        <p:nvGrpSpPr>
          <p:cNvPr id="23" name="组合 22"/>
          <p:cNvGrpSpPr/>
          <p:nvPr/>
        </p:nvGrpSpPr>
        <p:grpSpPr>
          <a:xfrm>
            <a:off x="5577804" y="5177431"/>
            <a:ext cx="579307" cy="609085"/>
            <a:chOff x="6250444" y="4908245"/>
            <a:chExt cx="579005" cy="609226"/>
          </a:xfrm>
        </p:grpSpPr>
        <p:sp>
          <p:nvSpPr>
            <p:cNvPr id="24" name="TextBox 6"/>
            <p:cNvSpPr txBox="1"/>
            <p:nvPr/>
          </p:nvSpPr>
          <p:spPr>
            <a:xfrm>
              <a:off x="6327224" y="4908245"/>
              <a:ext cx="448425" cy="492443"/>
            </a:xfrm>
            <a:prstGeom prst="rect">
              <a:avLst/>
            </a:prstGeom>
            <a:noFill/>
          </p:spPr>
          <p:txBody>
            <a:bodyPr vert="horz" wrap="square" lIns="0" tIns="0" rIns="0" bIns="0" rtlCol="0" anchor="ctr">
              <a:spAutoFit/>
            </a:bodyPr>
            <a:lstStyle/>
            <a:p>
              <a:pPr algn="l"/>
              <a:r>
                <a:rPr lang="en-US" altLang="zh-CN" sz="3200" dirty="0">
                  <a:solidFill>
                    <a:srgbClr val="960096"/>
                  </a:solidFill>
                  <a:latin typeface="Impact" pitchFamily="34" charset="0"/>
                  <a:ea typeface="微软雅黑" pitchFamily="34" charset="-122"/>
                </a:rPr>
                <a:t>04</a:t>
              </a:r>
              <a:endParaRPr lang="zh-CN" altLang="en-US" sz="3200" dirty="0">
                <a:solidFill>
                  <a:srgbClr val="960096"/>
                </a:solidFill>
                <a:latin typeface="微软雅黑" pitchFamily="34" charset="-122"/>
                <a:ea typeface="微软雅黑" pitchFamily="34" charset="-122"/>
              </a:endParaRPr>
            </a:p>
          </p:txBody>
        </p:sp>
        <p:sp>
          <p:nvSpPr>
            <p:cNvPr id="25" name="文本框 25"/>
            <p:cNvSpPr txBox="1"/>
            <p:nvPr/>
          </p:nvSpPr>
          <p:spPr>
            <a:xfrm>
              <a:off x="6250444" y="5302027"/>
              <a:ext cx="579005" cy="215444"/>
            </a:xfrm>
            <a:prstGeom prst="rect">
              <a:avLst/>
            </a:prstGeom>
            <a:noFill/>
          </p:spPr>
          <p:txBody>
            <a:bodyPr wrap="none" rtlCol="0">
              <a:spAutoFit/>
            </a:bodyPr>
            <a:lstStyle/>
            <a:p>
              <a:r>
                <a:rPr lang="en-US" altLang="zh-CN" sz="800" b="1" dirty="0">
                  <a:solidFill>
                    <a:srgbClr val="818181"/>
                  </a:solidFill>
                  <a:latin typeface="Leelawadee" panose="020B0502040204020203" pitchFamily="34" charset="-34"/>
                  <a:cs typeface="Leelawadee" panose="020B0502040204020203" pitchFamily="34" charset="-34"/>
                </a:rPr>
                <a:t>OPTION</a:t>
              </a:r>
              <a:endParaRPr lang="zh-CN" altLang="en-US" sz="800" b="1" dirty="0">
                <a:solidFill>
                  <a:srgbClr val="818181"/>
                </a:solidFill>
                <a:latin typeface="Leelawadee" panose="020B0502040204020203" pitchFamily="34" charset="-34"/>
                <a:cs typeface="Leelawadee" panose="020B0502040204020203" pitchFamily="34" charset="-34"/>
              </a:endParaRPr>
            </a:p>
          </p:txBody>
        </p:sp>
      </p:grpSp>
      <p:grpSp>
        <p:nvGrpSpPr>
          <p:cNvPr id="26" name="组合 25"/>
          <p:cNvGrpSpPr/>
          <p:nvPr/>
        </p:nvGrpSpPr>
        <p:grpSpPr>
          <a:xfrm>
            <a:off x="5662753" y="2992060"/>
            <a:ext cx="5474816" cy="180640"/>
            <a:chOff x="6327224" y="1896619"/>
            <a:chExt cx="2624395" cy="9524"/>
          </a:xfrm>
        </p:grpSpPr>
        <p:cxnSp>
          <p:nvCxnSpPr>
            <p:cNvPr id="27" name="直接连接符 26"/>
            <p:cNvCxnSpPr/>
            <p:nvPr/>
          </p:nvCxnSpPr>
          <p:spPr>
            <a:xfrm>
              <a:off x="6327224" y="1896619"/>
              <a:ext cx="2624395" cy="0"/>
            </a:xfrm>
            <a:prstGeom prst="line">
              <a:avLst/>
            </a:prstGeom>
            <a:ln w="12700">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6327224" y="1906143"/>
              <a:ext cx="2624395" cy="0"/>
            </a:xfrm>
            <a:prstGeom prst="line">
              <a:avLst/>
            </a:prstGeom>
            <a:ln w="1270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29" name="组合 28"/>
          <p:cNvGrpSpPr/>
          <p:nvPr/>
        </p:nvGrpSpPr>
        <p:grpSpPr>
          <a:xfrm>
            <a:off x="5662753" y="3923545"/>
            <a:ext cx="5474816" cy="122532"/>
            <a:chOff x="6327224" y="1896619"/>
            <a:chExt cx="2624395" cy="9524"/>
          </a:xfrm>
        </p:grpSpPr>
        <p:cxnSp>
          <p:nvCxnSpPr>
            <p:cNvPr id="30" name="直接连接符 29"/>
            <p:cNvCxnSpPr/>
            <p:nvPr/>
          </p:nvCxnSpPr>
          <p:spPr>
            <a:xfrm>
              <a:off x="6327224" y="1896619"/>
              <a:ext cx="2624395" cy="0"/>
            </a:xfrm>
            <a:prstGeom prst="line">
              <a:avLst/>
            </a:prstGeom>
            <a:ln w="12700">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6327224" y="1906143"/>
              <a:ext cx="2624395" cy="0"/>
            </a:xfrm>
            <a:prstGeom prst="line">
              <a:avLst/>
            </a:prstGeom>
            <a:ln w="1270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32" name="组合 31"/>
          <p:cNvGrpSpPr/>
          <p:nvPr/>
        </p:nvGrpSpPr>
        <p:grpSpPr>
          <a:xfrm>
            <a:off x="5662753" y="4855030"/>
            <a:ext cx="5474816" cy="143327"/>
            <a:chOff x="6327224" y="1896619"/>
            <a:chExt cx="2624395" cy="9524"/>
          </a:xfrm>
        </p:grpSpPr>
        <p:cxnSp>
          <p:nvCxnSpPr>
            <p:cNvPr id="33" name="直接连接符 32"/>
            <p:cNvCxnSpPr/>
            <p:nvPr/>
          </p:nvCxnSpPr>
          <p:spPr>
            <a:xfrm>
              <a:off x="6327224" y="1896619"/>
              <a:ext cx="2624395" cy="0"/>
            </a:xfrm>
            <a:prstGeom prst="line">
              <a:avLst/>
            </a:prstGeom>
            <a:ln w="12700">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6327224" y="1906143"/>
              <a:ext cx="2624395" cy="0"/>
            </a:xfrm>
            <a:prstGeom prst="line">
              <a:avLst/>
            </a:prstGeom>
            <a:ln w="1270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35" name="组合 34"/>
          <p:cNvGrpSpPr/>
          <p:nvPr/>
        </p:nvGrpSpPr>
        <p:grpSpPr>
          <a:xfrm>
            <a:off x="5662753" y="5786517"/>
            <a:ext cx="5474816" cy="113494"/>
            <a:chOff x="6327224" y="1896619"/>
            <a:chExt cx="2624395" cy="9524"/>
          </a:xfrm>
        </p:grpSpPr>
        <p:cxnSp>
          <p:nvCxnSpPr>
            <p:cNvPr id="36" name="直接连接符 35"/>
            <p:cNvCxnSpPr/>
            <p:nvPr/>
          </p:nvCxnSpPr>
          <p:spPr>
            <a:xfrm>
              <a:off x="6327224" y="1896619"/>
              <a:ext cx="2624395" cy="0"/>
            </a:xfrm>
            <a:prstGeom prst="line">
              <a:avLst/>
            </a:prstGeom>
            <a:ln w="12700">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a:off x="6327224" y="1906143"/>
              <a:ext cx="2624395" cy="0"/>
            </a:xfrm>
            <a:prstGeom prst="line">
              <a:avLst/>
            </a:prstGeom>
            <a:ln w="1270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8" name="文本框 44"/>
          <p:cNvSpPr txBox="1"/>
          <p:nvPr/>
        </p:nvSpPr>
        <p:spPr>
          <a:xfrm>
            <a:off x="6422297" y="2210082"/>
            <a:ext cx="4715272" cy="756955"/>
          </a:xfrm>
          <a:prstGeom prst="rect">
            <a:avLst/>
          </a:prstGeom>
          <a:noFill/>
        </p:spPr>
        <p:txBody>
          <a:bodyPr wrap="square" rtlCol="0">
            <a:spAutoFit/>
          </a:bodyPr>
          <a:lstStyle/>
          <a:p>
            <a:pPr>
              <a:lnSpc>
                <a:spcPct val="120000"/>
              </a:lnSpc>
            </a:pPr>
            <a:r>
              <a:rPr lang="zh-CN" altLang="en-US" sz="1800" dirty="0">
                <a:solidFill>
                  <a:srgbClr val="FF0000"/>
                </a:solidFill>
                <a:latin typeface="微软雅黑" panose="020B0503020204020204" pitchFamily="34" charset="-122"/>
                <a:ea typeface="微软雅黑" panose="020B0503020204020204" pitchFamily="34" charset="-122"/>
                <a:cs typeface="Leelawadee" panose="020B0502040204020203" pitchFamily="34" charset="-34"/>
              </a:rPr>
              <a:t>机械特性   </a:t>
            </a:r>
            <a:r>
              <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cs typeface="Leelawadee" panose="020B0502040204020203" pitchFamily="34" charset="-34"/>
              </a:rPr>
              <a:t> 指明接口所用接线器的形状和尺寸、引线数目和排列、固定和锁定装置等等。</a:t>
            </a:r>
          </a:p>
        </p:txBody>
      </p:sp>
      <p:sp>
        <p:nvSpPr>
          <p:cNvPr id="42" name="文本框 44"/>
          <p:cNvSpPr txBox="1"/>
          <p:nvPr/>
        </p:nvSpPr>
        <p:spPr>
          <a:xfrm>
            <a:off x="6422297" y="3124270"/>
            <a:ext cx="4715272" cy="756955"/>
          </a:xfrm>
          <a:prstGeom prst="rect">
            <a:avLst/>
          </a:prstGeom>
          <a:noFill/>
        </p:spPr>
        <p:txBody>
          <a:bodyPr wrap="square" rtlCol="0">
            <a:spAutoFit/>
          </a:bodyPr>
          <a:lstStyle/>
          <a:p>
            <a:pPr>
              <a:lnSpc>
                <a:spcPct val="120000"/>
              </a:lnSpc>
            </a:pPr>
            <a:r>
              <a:rPr lang="zh-CN" altLang="en-US" sz="1800" dirty="0">
                <a:solidFill>
                  <a:srgbClr val="FF0000"/>
                </a:solidFill>
                <a:latin typeface="微软雅黑" panose="020B0503020204020204" pitchFamily="34" charset="-122"/>
                <a:ea typeface="微软雅黑" panose="020B0503020204020204" pitchFamily="34" charset="-122"/>
                <a:cs typeface="Leelawadee" panose="020B0502040204020203" pitchFamily="34" charset="-34"/>
              </a:rPr>
              <a:t>电气特性    </a:t>
            </a:r>
            <a:r>
              <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cs typeface="Leelawadee" panose="020B0502040204020203" pitchFamily="34" charset="-34"/>
              </a:rPr>
              <a:t>指明在接口电缆的各条线上出现的电压的范围。</a:t>
            </a:r>
          </a:p>
        </p:txBody>
      </p:sp>
      <p:sp>
        <p:nvSpPr>
          <p:cNvPr id="43" name="文本框 44"/>
          <p:cNvSpPr txBox="1"/>
          <p:nvPr/>
        </p:nvSpPr>
        <p:spPr>
          <a:xfrm>
            <a:off x="6422297" y="4046077"/>
            <a:ext cx="4715272" cy="756955"/>
          </a:xfrm>
          <a:prstGeom prst="rect">
            <a:avLst/>
          </a:prstGeom>
          <a:noFill/>
        </p:spPr>
        <p:txBody>
          <a:bodyPr wrap="square" rtlCol="0">
            <a:spAutoFit/>
          </a:bodyPr>
          <a:lstStyle/>
          <a:p>
            <a:pPr>
              <a:lnSpc>
                <a:spcPct val="120000"/>
              </a:lnSpc>
            </a:pPr>
            <a:r>
              <a:rPr lang="zh-CN" altLang="en-US" sz="1800" dirty="0">
                <a:solidFill>
                  <a:srgbClr val="FF0000"/>
                </a:solidFill>
                <a:latin typeface="微软雅黑" panose="020B0503020204020204" pitchFamily="34" charset="-122"/>
                <a:ea typeface="微软雅黑" panose="020B0503020204020204" pitchFamily="34" charset="-122"/>
                <a:cs typeface="Leelawadee" panose="020B0502040204020203" pitchFamily="34" charset="-34"/>
              </a:rPr>
              <a:t>功能特性    </a:t>
            </a:r>
            <a:r>
              <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cs typeface="Leelawadee" panose="020B0502040204020203" pitchFamily="34" charset="-34"/>
              </a:rPr>
              <a:t>指明某条线上出现的某一电平的电压表示何种意义。</a:t>
            </a:r>
          </a:p>
        </p:txBody>
      </p:sp>
      <p:sp>
        <p:nvSpPr>
          <p:cNvPr id="44" name="文本框 44"/>
          <p:cNvSpPr txBox="1"/>
          <p:nvPr/>
        </p:nvSpPr>
        <p:spPr>
          <a:xfrm>
            <a:off x="6422297" y="4998356"/>
            <a:ext cx="4715272" cy="756955"/>
          </a:xfrm>
          <a:prstGeom prst="rect">
            <a:avLst/>
          </a:prstGeom>
          <a:noFill/>
        </p:spPr>
        <p:txBody>
          <a:bodyPr wrap="square" rtlCol="0">
            <a:spAutoFit/>
          </a:bodyPr>
          <a:lstStyle/>
          <a:p>
            <a:pPr>
              <a:lnSpc>
                <a:spcPct val="120000"/>
              </a:lnSpc>
            </a:pPr>
            <a:r>
              <a:rPr lang="zh-CN" altLang="en-US" sz="1800" dirty="0">
                <a:solidFill>
                  <a:srgbClr val="FF0000"/>
                </a:solidFill>
                <a:latin typeface="微软雅黑" panose="020B0503020204020204" pitchFamily="34" charset="-122"/>
                <a:ea typeface="微软雅黑" panose="020B0503020204020204" pitchFamily="34" charset="-122"/>
                <a:cs typeface="Leelawadee" panose="020B0502040204020203" pitchFamily="34" charset="-34"/>
              </a:rPr>
              <a:t>规程特性    </a:t>
            </a:r>
            <a:r>
              <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cs typeface="Leelawadee" panose="020B0502040204020203" pitchFamily="34" charset="-34"/>
              </a:rPr>
              <a:t>指明对于不同功能的各种可能事件的出现顺序。 </a:t>
            </a:r>
          </a:p>
        </p:txBody>
      </p:sp>
    </p:spTree>
    <p:extLst>
      <p:ext uri="{BB962C8B-B14F-4D97-AF65-F5344CB8AC3E}">
        <p14:creationId xmlns:p14="http://schemas.microsoft.com/office/powerpoint/2010/main" val="69102576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2"/>
          <p:cNvSpPr>
            <a:spLocks noGrp="1" noChangeArrowheads="1"/>
          </p:cNvSpPr>
          <p:nvPr>
            <p:ph type="title"/>
          </p:nvPr>
        </p:nvSpPr>
        <p:spPr/>
        <p:txBody>
          <a:bodyPr/>
          <a:lstStyle/>
          <a:p>
            <a:pPr eaLnBrk="1" hangingPunct="1"/>
            <a:r>
              <a:rPr lang="zh-CN" altLang="en-US" dirty="0" smtClean="0"/>
              <a:t>时分复用 </a:t>
            </a:r>
          </a:p>
        </p:txBody>
      </p:sp>
      <p:sp>
        <p:nvSpPr>
          <p:cNvPr id="33794" name="页脚占位符 4"/>
          <p:cNvSpPr>
            <a:spLocks noGrp="1"/>
          </p:cNvSpPr>
          <p:nvPr>
            <p:ph type="ftr" sz="quarter" idx="11"/>
          </p:nvPr>
        </p:nvSpPr>
        <p:spPr>
          <a:noFill/>
        </p:spPr>
        <p:txBody>
          <a:bodyPr/>
          <a:lstStyle/>
          <a:p>
            <a:r>
              <a:rPr lang="zh-CN" altLang="en-US" smtClean="0"/>
              <a:t>课件制作人：谢钧 谢希仁</a:t>
            </a:r>
            <a:endParaRPr lang="zh-CN" altLang="en-US"/>
          </a:p>
        </p:txBody>
      </p:sp>
      <p:sp>
        <p:nvSpPr>
          <p:cNvPr id="33796" name="Line 3"/>
          <p:cNvSpPr>
            <a:spLocks noChangeShapeType="1"/>
          </p:cNvSpPr>
          <p:nvPr/>
        </p:nvSpPr>
        <p:spPr bwMode="auto">
          <a:xfrm flipV="1">
            <a:off x="1969525" y="5146676"/>
            <a:ext cx="8159765" cy="11113"/>
          </a:xfrm>
          <a:prstGeom prst="line">
            <a:avLst/>
          </a:prstGeom>
          <a:noFill/>
          <a:ln w="28575">
            <a:solidFill>
              <a:srgbClr val="333399"/>
            </a:solidFill>
            <a:round/>
            <a:headEnd/>
            <a:tailEnd type="triangle" w="sm" len="med"/>
          </a:ln>
        </p:spPr>
        <p:txBody>
          <a:bodyPr wrap="none" anchor="ctr"/>
          <a:lstStyle/>
          <a:p>
            <a:endParaRPr lang="zh-CN" altLang="en-US">
              <a:solidFill>
                <a:schemeClr val="tx1">
                  <a:lumMod val="75000"/>
                  <a:lumOff val="25000"/>
                </a:schemeClr>
              </a:solidFill>
              <a:latin typeface="+mn-lt"/>
              <a:ea typeface="+mn-ea"/>
            </a:endParaRPr>
          </a:p>
        </p:txBody>
      </p:sp>
      <p:sp>
        <p:nvSpPr>
          <p:cNvPr id="33797" name="Text Box 4"/>
          <p:cNvSpPr txBox="1">
            <a:spLocks noChangeArrowheads="1"/>
          </p:cNvSpPr>
          <p:nvPr/>
        </p:nvSpPr>
        <p:spPr bwMode="auto">
          <a:xfrm>
            <a:off x="1046178" y="2012951"/>
            <a:ext cx="697627" cy="369332"/>
          </a:xfrm>
          <a:prstGeom prst="rect">
            <a:avLst/>
          </a:prstGeom>
          <a:noFill/>
          <a:ln w="9525">
            <a:noFill/>
            <a:miter lim="800000"/>
            <a:headEnd/>
            <a:tailEnd/>
          </a:ln>
        </p:spPr>
        <p:txBody>
          <a:bodyPr wrap="none">
            <a:spAutoFit/>
          </a:bodyPr>
          <a:lstStyle/>
          <a:p>
            <a:pPr>
              <a:lnSpc>
                <a:spcPct val="90000"/>
              </a:lnSpc>
            </a:pPr>
            <a:r>
              <a:rPr kumimoji="1" lang="zh-CN" altLang="en-US" sz="2000">
                <a:solidFill>
                  <a:schemeClr val="tx1">
                    <a:lumMod val="75000"/>
                    <a:lumOff val="25000"/>
                  </a:schemeClr>
                </a:solidFill>
                <a:latin typeface="+mn-lt"/>
                <a:ea typeface="+mn-ea"/>
              </a:rPr>
              <a:t>频率</a:t>
            </a:r>
          </a:p>
        </p:txBody>
      </p:sp>
      <p:sp>
        <p:nvSpPr>
          <p:cNvPr id="33798" name="Text Box 5"/>
          <p:cNvSpPr txBox="1">
            <a:spLocks noChangeArrowheads="1"/>
          </p:cNvSpPr>
          <p:nvPr/>
        </p:nvSpPr>
        <p:spPr bwMode="auto">
          <a:xfrm>
            <a:off x="10129290" y="4937126"/>
            <a:ext cx="697627" cy="369332"/>
          </a:xfrm>
          <a:prstGeom prst="rect">
            <a:avLst/>
          </a:prstGeom>
          <a:noFill/>
          <a:ln w="9525">
            <a:noFill/>
            <a:miter lim="800000"/>
            <a:headEnd/>
            <a:tailEnd/>
          </a:ln>
        </p:spPr>
        <p:txBody>
          <a:bodyPr wrap="none">
            <a:spAutoFit/>
          </a:bodyPr>
          <a:lstStyle/>
          <a:p>
            <a:pPr>
              <a:lnSpc>
                <a:spcPct val="90000"/>
              </a:lnSpc>
            </a:pPr>
            <a:r>
              <a:rPr kumimoji="1" lang="zh-CN" altLang="en-US" sz="2000">
                <a:solidFill>
                  <a:schemeClr val="tx1">
                    <a:lumMod val="75000"/>
                    <a:lumOff val="25000"/>
                  </a:schemeClr>
                </a:solidFill>
                <a:latin typeface="+mn-lt"/>
                <a:ea typeface="+mn-ea"/>
              </a:rPr>
              <a:t>时间</a:t>
            </a:r>
          </a:p>
        </p:txBody>
      </p:sp>
      <p:sp>
        <p:nvSpPr>
          <p:cNvPr id="33799" name="Rectangle 7"/>
          <p:cNvSpPr>
            <a:spLocks noChangeArrowheads="1"/>
          </p:cNvSpPr>
          <p:nvPr/>
        </p:nvSpPr>
        <p:spPr bwMode="auto">
          <a:xfrm>
            <a:off x="2738277" y="2636838"/>
            <a:ext cx="383316" cy="1871662"/>
          </a:xfrm>
          <a:prstGeom prst="rect">
            <a:avLst/>
          </a:prstGeom>
          <a:solidFill>
            <a:srgbClr val="FFFF00"/>
          </a:solidFill>
          <a:ln w="9525">
            <a:noFill/>
            <a:miter lim="800000"/>
            <a:headEnd/>
            <a:tailEnd/>
          </a:ln>
        </p:spPr>
        <p:txBody>
          <a:bodyPr wrap="none" anchor="ctr"/>
          <a:lstStyle/>
          <a:p>
            <a:pPr algn="ctr"/>
            <a:r>
              <a:rPr lang="en-US" altLang="zh-CN">
                <a:solidFill>
                  <a:schemeClr val="tx1">
                    <a:lumMod val="75000"/>
                    <a:lumOff val="25000"/>
                  </a:schemeClr>
                </a:solidFill>
                <a:latin typeface="+mn-lt"/>
                <a:ea typeface="+mn-ea"/>
              </a:rPr>
              <a:t>C</a:t>
            </a:r>
          </a:p>
        </p:txBody>
      </p:sp>
      <p:sp>
        <p:nvSpPr>
          <p:cNvPr id="33800" name="Rectangle 8"/>
          <p:cNvSpPr>
            <a:spLocks noChangeArrowheads="1"/>
          </p:cNvSpPr>
          <p:nvPr/>
        </p:nvSpPr>
        <p:spPr bwMode="auto">
          <a:xfrm>
            <a:off x="3121592" y="2636838"/>
            <a:ext cx="383317" cy="1871662"/>
          </a:xfrm>
          <a:prstGeom prst="rect">
            <a:avLst/>
          </a:prstGeom>
          <a:solidFill>
            <a:srgbClr val="92D050"/>
          </a:solidFill>
          <a:ln w="9525">
            <a:noFill/>
            <a:miter lim="800000"/>
            <a:headEnd/>
            <a:tailEnd/>
          </a:ln>
        </p:spPr>
        <p:txBody>
          <a:bodyPr wrap="none" anchor="ctr"/>
          <a:lstStyle/>
          <a:p>
            <a:pPr algn="ctr"/>
            <a:r>
              <a:rPr lang="en-US" altLang="zh-CN">
                <a:solidFill>
                  <a:schemeClr val="tx1">
                    <a:lumMod val="75000"/>
                    <a:lumOff val="25000"/>
                  </a:schemeClr>
                </a:solidFill>
                <a:latin typeface="+mn-lt"/>
                <a:ea typeface="+mn-ea"/>
              </a:rPr>
              <a:t>D</a:t>
            </a:r>
          </a:p>
        </p:txBody>
      </p:sp>
      <p:sp>
        <p:nvSpPr>
          <p:cNvPr id="33801" name="Rectangle 10"/>
          <p:cNvSpPr>
            <a:spLocks noChangeArrowheads="1"/>
          </p:cNvSpPr>
          <p:nvPr/>
        </p:nvSpPr>
        <p:spPr bwMode="auto">
          <a:xfrm>
            <a:off x="4275777" y="2636838"/>
            <a:ext cx="383316" cy="1871662"/>
          </a:xfrm>
          <a:prstGeom prst="rect">
            <a:avLst/>
          </a:prstGeom>
          <a:solidFill>
            <a:srgbClr val="FFFF00"/>
          </a:solidFill>
          <a:ln w="9525">
            <a:noFill/>
            <a:miter lim="800000"/>
            <a:headEnd/>
            <a:tailEnd/>
          </a:ln>
        </p:spPr>
        <p:txBody>
          <a:bodyPr wrap="none" anchor="ctr"/>
          <a:lstStyle/>
          <a:p>
            <a:pPr algn="ctr"/>
            <a:r>
              <a:rPr lang="en-US" altLang="zh-CN">
                <a:solidFill>
                  <a:schemeClr val="tx1">
                    <a:lumMod val="75000"/>
                    <a:lumOff val="25000"/>
                  </a:schemeClr>
                </a:solidFill>
                <a:latin typeface="+mn-lt"/>
                <a:ea typeface="+mn-ea"/>
              </a:rPr>
              <a:t>C</a:t>
            </a:r>
          </a:p>
        </p:txBody>
      </p:sp>
      <p:sp>
        <p:nvSpPr>
          <p:cNvPr id="33802" name="Rectangle 11"/>
          <p:cNvSpPr>
            <a:spLocks noChangeArrowheads="1"/>
          </p:cNvSpPr>
          <p:nvPr/>
        </p:nvSpPr>
        <p:spPr bwMode="auto">
          <a:xfrm>
            <a:off x="4659092" y="2636838"/>
            <a:ext cx="383317" cy="1871662"/>
          </a:xfrm>
          <a:prstGeom prst="rect">
            <a:avLst/>
          </a:prstGeom>
          <a:solidFill>
            <a:srgbClr val="92D050"/>
          </a:solidFill>
          <a:ln w="9525">
            <a:noFill/>
            <a:miter lim="800000"/>
            <a:headEnd/>
            <a:tailEnd/>
          </a:ln>
        </p:spPr>
        <p:txBody>
          <a:bodyPr wrap="none" anchor="ctr"/>
          <a:lstStyle/>
          <a:p>
            <a:pPr algn="ctr"/>
            <a:r>
              <a:rPr lang="en-US" altLang="zh-CN">
                <a:solidFill>
                  <a:schemeClr val="tx1">
                    <a:lumMod val="75000"/>
                    <a:lumOff val="25000"/>
                  </a:schemeClr>
                </a:solidFill>
                <a:latin typeface="+mn-lt"/>
                <a:ea typeface="+mn-ea"/>
              </a:rPr>
              <a:t>D</a:t>
            </a:r>
          </a:p>
        </p:txBody>
      </p:sp>
      <p:sp>
        <p:nvSpPr>
          <p:cNvPr id="33803" name="Rectangle 13"/>
          <p:cNvSpPr>
            <a:spLocks noChangeArrowheads="1"/>
          </p:cNvSpPr>
          <p:nvPr/>
        </p:nvSpPr>
        <p:spPr bwMode="auto">
          <a:xfrm>
            <a:off x="5813277" y="2636838"/>
            <a:ext cx="383316" cy="1871662"/>
          </a:xfrm>
          <a:prstGeom prst="rect">
            <a:avLst/>
          </a:prstGeom>
          <a:solidFill>
            <a:srgbClr val="FFFF00"/>
          </a:solidFill>
          <a:ln w="9525">
            <a:noFill/>
            <a:miter lim="800000"/>
            <a:headEnd/>
            <a:tailEnd/>
          </a:ln>
        </p:spPr>
        <p:txBody>
          <a:bodyPr wrap="none" anchor="ctr"/>
          <a:lstStyle/>
          <a:p>
            <a:pPr algn="ctr"/>
            <a:r>
              <a:rPr lang="en-US" altLang="zh-CN">
                <a:solidFill>
                  <a:schemeClr val="tx1">
                    <a:lumMod val="75000"/>
                    <a:lumOff val="25000"/>
                  </a:schemeClr>
                </a:solidFill>
                <a:latin typeface="+mn-lt"/>
                <a:ea typeface="+mn-ea"/>
              </a:rPr>
              <a:t>C</a:t>
            </a:r>
          </a:p>
        </p:txBody>
      </p:sp>
      <p:sp>
        <p:nvSpPr>
          <p:cNvPr id="33804" name="Rectangle 14"/>
          <p:cNvSpPr>
            <a:spLocks noChangeArrowheads="1"/>
          </p:cNvSpPr>
          <p:nvPr/>
        </p:nvSpPr>
        <p:spPr bwMode="auto">
          <a:xfrm>
            <a:off x="6196592" y="2636838"/>
            <a:ext cx="383317" cy="1871662"/>
          </a:xfrm>
          <a:prstGeom prst="rect">
            <a:avLst/>
          </a:prstGeom>
          <a:solidFill>
            <a:srgbClr val="92D050"/>
          </a:solidFill>
          <a:ln w="9525">
            <a:noFill/>
            <a:miter lim="800000"/>
            <a:headEnd/>
            <a:tailEnd/>
          </a:ln>
        </p:spPr>
        <p:txBody>
          <a:bodyPr wrap="none" anchor="ctr"/>
          <a:lstStyle/>
          <a:p>
            <a:pPr algn="ctr"/>
            <a:r>
              <a:rPr lang="en-US" altLang="zh-CN">
                <a:solidFill>
                  <a:schemeClr val="tx1">
                    <a:lumMod val="75000"/>
                    <a:lumOff val="25000"/>
                  </a:schemeClr>
                </a:solidFill>
                <a:latin typeface="+mn-lt"/>
                <a:ea typeface="+mn-ea"/>
              </a:rPr>
              <a:t>D</a:t>
            </a:r>
          </a:p>
        </p:txBody>
      </p:sp>
      <p:sp>
        <p:nvSpPr>
          <p:cNvPr id="33805" name="Rectangle 16"/>
          <p:cNvSpPr>
            <a:spLocks noChangeArrowheads="1"/>
          </p:cNvSpPr>
          <p:nvPr/>
        </p:nvSpPr>
        <p:spPr bwMode="auto">
          <a:xfrm>
            <a:off x="1969525" y="2636838"/>
            <a:ext cx="383317" cy="1871662"/>
          </a:xfrm>
          <a:prstGeom prst="rect">
            <a:avLst/>
          </a:prstGeom>
          <a:solidFill>
            <a:srgbClr val="00B0F0"/>
          </a:solidFill>
          <a:ln w="9525">
            <a:noFill/>
            <a:miter lim="800000"/>
            <a:headEnd/>
            <a:tailEnd/>
          </a:ln>
        </p:spPr>
        <p:txBody>
          <a:bodyPr wrap="none" anchor="ctr"/>
          <a:lstStyle/>
          <a:p>
            <a:pPr algn="ctr"/>
            <a:r>
              <a:rPr lang="en-US" altLang="zh-CN">
                <a:solidFill>
                  <a:schemeClr val="tx1">
                    <a:lumMod val="75000"/>
                    <a:lumOff val="25000"/>
                  </a:schemeClr>
                </a:solidFill>
                <a:latin typeface="+mn-lt"/>
                <a:ea typeface="+mn-ea"/>
              </a:rPr>
              <a:t>A</a:t>
            </a:r>
          </a:p>
        </p:txBody>
      </p:sp>
      <p:sp>
        <p:nvSpPr>
          <p:cNvPr id="33806" name="Rectangle 17"/>
          <p:cNvSpPr>
            <a:spLocks noChangeArrowheads="1"/>
          </p:cNvSpPr>
          <p:nvPr/>
        </p:nvSpPr>
        <p:spPr bwMode="auto">
          <a:xfrm>
            <a:off x="3507026" y="2636838"/>
            <a:ext cx="383317" cy="1871662"/>
          </a:xfrm>
          <a:prstGeom prst="rect">
            <a:avLst/>
          </a:prstGeom>
          <a:solidFill>
            <a:srgbClr val="00B0F0"/>
          </a:solidFill>
          <a:ln w="9525">
            <a:noFill/>
            <a:miter lim="800000"/>
            <a:headEnd/>
            <a:tailEnd/>
          </a:ln>
        </p:spPr>
        <p:txBody>
          <a:bodyPr wrap="none" anchor="ctr"/>
          <a:lstStyle/>
          <a:p>
            <a:pPr algn="ctr"/>
            <a:r>
              <a:rPr lang="en-US" altLang="zh-CN">
                <a:solidFill>
                  <a:schemeClr val="tx1">
                    <a:lumMod val="75000"/>
                    <a:lumOff val="25000"/>
                  </a:schemeClr>
                </a:solidFill>
                <a:latin typeface="+mn-lt"/>
                <a:ea typeface="+mn-ea"/>
              </a:rPr>
              <a:t>A</a:t>
            </a:r>
          </a:p>
        </p:txBody>
      </p:sp>
      <p:sp>
        <p:nvSpPr>
          <p:cNvPr id="33807" name="Rectangle 18"/>
          <p:cNvSpPr>
            <a:spLocks noChangeArrowheads="1"/>
          </p:cNvSpPr>
          <p:nvPr/>
        </p:nvSpPr>
        <p:spPr bwMode="auto">
          <a:xfrm>
            <a:off x="5044526" y="2636838"/>
            <a:ext cx="383317" cy="1871662"/>
          </a:xfrm>
          <a:prstGeom prst="rect">
            <a:avLst/>
          </a:prstGeom>
          <a:solidFill>
            <a:srgbClr val="00B0F0"/>
          </a:solidFill>
          <a:ln w="9525">
            <a:noFill/>
            <a:miter lim="800000"/>
            <a:headEnd/>
            <a:tailEnd/>
          </a:ln>
        </p:spPr>
        <p:txBody>
          <a:bodyPr wrap="none" anchor="ctr"/>
          <a:lstStyle/>
          <a:p>
            <a:pPr algn="ctr"/>
            <a:r>
              <a:rPr lang="en-US" altLang="zh-CN">
                <a:solidFill>
                  <a:schemeClr val="tx1">
                    <a:lumMod val="75000"/>
                    <a:lumOff val="25000"/>
                  </a:schemeClr>
                </a:solidFill>
                <a:latin typeface="+mn-lt"/>
                <a:ea typeface="+mn-ea"/>
              </a:rPr>
              <a:t>A</a:t>
            </a:r>
          </a:p>
        </p:txBody>
      </p:sp>
      <p:sp>
        <p:nvSpPr>
          <p:cNvPr id="33808" name="Rectangle 19"/>
          <p:cNvSpPr>
            <a:spLocks noChangeArrowheads="1"/>
          </p:cNvSpPr>
          <p:nvPr/>
        </p:nvSpPr>
        <p:spPr bwMode="auto">
          <a:xfrm>
            <a:off x="6582026" y="2636838"/>
            <a:ext cx="383317" cy="1871662"/>
          </a:xfrm>
          <a:prstGeom prst="rect">
            <a:avLst/>
          </a:prstGeom>
          <a:solidFill>
            <a:srgbClr val="00B0F0"/>
          </a:solidFill>
          <a:ln w="9525">
            <a:noFill/>
            <a:miter lim="800000"/>
            <a:headEnd/>
            <a:tailEnd/>
          </a:ln>
        </p:spPr>
        <p:txBody>
          <a:bodyPr wrap="none" anchor="ctr"/>
          <a:lstStyle/>
          <a:p>
            <a:pPr algn="ctr"/>
            <a:r>
              <a:rPr lang="en-US" altLang="zh-CN">
                <a:solidFill>
                  <a:schemeClr val="tx1">
                    <a:lumMod val="75000"/>
                    <a:lumOff val="25000"/>
                  </a:schemeClr>
                </a:solidFill>
                <a:latin typeface="+mn-lt"/>
                <a:ea typeface="+mn-ea"/>
              </a:rPr>
              <a:t>A</a:t>
            </a:r>
          </a:p>
        </p:txBody>
      </p:sp>
      <p:grpSp>
        <p:nvGrpSpPr>
          <p:cNvPr id="2" name="Group 44"/>
          <p:cNvGrpSpPr>
            <a:grpSpLocks/>
          </p:cNvGrpSpPr>
          <p:nvPr/>
        </p:nvGrpSpPr>
        <p:grpSpPr bwMode="auto">
          <a:xfrm>
            <a:off x="2352842" y="2636838"/>
            <a:ext cx="4995817" cy="1871662"/>
            <a:chOff x="1111" y="1661"/>
            <a:chExt cx="2359" cy="1179"/>
          </a:xfrm>
        </p:grpSpPr>
        <p:sp>
          <p:nvSpPr>
            <p:cNvPr id="33836" name="Rectangle 6"/>
            <p:cNvSpPr>
              <a:spLocks noChangeArrowheads="1"/>
            </p:cNvSpPr>
            <p:nvPr/>
          </p:nvSpPr>
          <p:spPr bwMode="auto">
            <a:xfrm>
              <a:off x="1111" y="1661"/>
              <a:ext cx="181" cy="1179"/>
            </a:xfrm>
            <a:prstGeom prst="rect">
              <a:avLst/>
            </a:prstGeom>
            <a:solidFill>
              <a:srgbClr val="FFC000"/>
            </a:solidFill>
            <a:ln w="9525">
              <a:noFill/>
              <a:miter lim="800000"/>
              <a:headEnd/>
              <a:tailEnd/>
            </a:ln>
          </p:spPr>
          <p:txBody>
            <a:bodyPr wrap="none" anchor="ctr"/>
            <a:lstStyle/>
            <a:p>
              <a:pPr algn="ctr"/>
              <a:r>
                <a:rPr lang="en-US" altLang="zh-CN">
                  <a:solidFill>
                    <a:schemeClr val="tx1">
                      <a:lumMod val="75000"/>
                      <a:lumOff val="25000"/>
                    </a:schemeClr>
                  </a:solidFill>
                  <a:latin typeface="+mn-lt"/>
                  <a:ea typeface="+mn-ea"/>
                </a:rPr>
                <a:t>B</a:t>
              </a:r>
            </a:p>
          </p:txBody>
        </p:sp>
        <p:sp>
          <p:nvSpPr>
            <p:cNvPr id="33837" name="Rectangle 9"/>
            <p:cNvSpPr>
              <a:spLocks noChangeArrowheads="1"/>
            </p:cNvSpPr>
            <p:nvPr/>
          </p:nvSpPr>
          <p:spPr bwMode="auto">
            <a:xfrm>
              <a:off x="1837" y="1661"/>
              <a:ext cx="181" cy="1179"/>
            </a:xfrm>
            <a:prstGeom prst="rect">
              <a:avLst/>
            </a:prstGeom>
            <a:solidFill>
              <a:srgbClr val="FFC000"/>
            </a:solidFill>
            <a:ln w="9525">
              <a:noFill/>
              <a:miter lim="800000"/>
              <a:headEnd/>
              <a:tailEnd/>
            </a:ln>
          </p:spPr>
          <p:txBody>
            <a:bodyPr wrap="none" anchor="ctr"/>
            <a:lstStyle/>
            <a:p>
              <a:pPr algn="ctr"/>
              <a:r>
                <a:rPr lang="en-US" altLang="zh-CN">
                  <a:solidFill>
                    <a:schemeClr val="tx1">
                      <a:lumMod val="75000"/>
                      <a:lumOff val="25000"/>
                    </a:schemeClr>
                  </a:solidFill>
                  <a:latin typeface="+mn-lt"/>
                  <a:ea typeface="+mn-ea"/>
                </a:rPr>
                <a:t>B</a:t>
              </a:r>
            </a:p>
          </p:txBody>
        </p:sp>
        <p:sp>
          <p:nvSpPr>
            <p:cNvPr id="33838" name="Rectangle 12"/>
            <p:cNvSpPr>
              <a:spLocks noChangeArrowheads="1"/>
            </p:cNvSpPr>
            <p:nvPr/>
          </p:nvSpPr>
          <p:spPr bwMode="auto">
            <a:xfrm>
              <a:off x="2563" y="1661"/>
              <a:ext cx="181" cy="1179"/>
            </a:xfrm>
            <a:prstGeom prst="rect">
              <a:avLst/>
            </a:prstGeom>
            <a:solidFill>
              <a:srgbClr val="FFC000"/>
            </a:solidFill>
            <a:ln w="9525">
              <a:noFill/>
              <a:miter lim="800000"/>
              <a:headEnd/>
              <a:tailEnd/>
            </a:ln>
          </p:spPr>
          <p:txBody>
            <a:bodyPr wrap="none" anchor="ctr"/>
            <a:lstStyle/>
            <a:p>
              <a:pPr algn="ctr"/>
              <a:r>
                <a:rPr lang="en-US" altLang="zh-CN">
                  <a:solidFill>
                    <a:schemeClr val="tx1">
                      <a:lumMod val="75000"/>
                      <a:lumOff val="25000"/>
                    </a:schemeClr>
                  </a:solidFill>
                  <a:latin typeface="+mn-lt"/>
                  <a:ea typeface="+mn-ea"/>
                </a:rPr>
                <a:t>B</a:t>
              </a:r>
            </a:p>
          </p:txBody>
        </p:sp>
        <p:sp>
          <p:nvSpPr>
            <p:cNvPr id="33839" name="Rectangle 20"/>
            <p:cNvSpPr>
              <a:spLocks noChangeArrowheads="1"/>
            </p:cNvSpPr>
            <p:nvPr/>
          </p:nvSpPr>
          <p:spPr bwMode="auto">
            <a:xfrm>
              <a:off x="3289" y="1661"/>
              <a:ext cx="181" cy="1179"/>
            </a:xfrm>
            <a:prstGeom prst="rect">
              <a:avLst/>
            </a:prstGeom>
            <a:solidFill>
              <a:srgbClr val="FFC000"/>
            </a:solidFill>
            <a:ln w="9525">
              <a:noFill/>
              <a:miter lim="800000"/>
              <a:headEnd/>
              <a:tailEnd/>
            </a:ln>
          </p:spPr>
          <p:txBody>
            <a:bodyPr wrap="none" anchor="ctr"/>
            <a:lstStyle/>
            <a:p>
              <a:pPr algn="ctr"/>
              <a:r>
                <a:rPr lang="en-US" altLang="zh-CN">
                  <a:solidFill>
                    <a:schemeClr val="tx1">
                      <a:lumMod val="75000"/>
                      <a:lumOff val="25000"/>
                    </a:schemeClr>
                  </a:solidFill>
                  <a:latin typeface="+mn-lt"/>
                  <a:ea typeface="+mn-ea"/>
                </a:rPr>
                <a:t>B</a:t>
              </a:r>
            </a:p>
          </p:txBody>
        </p:sp>
      </p:grpSp>
      <p:sp>
        <p:nvSpPr>
          <p:cNvPr id="33810" name="Rectangle 21"/>
          <p:cNvSpPr>
            <a:spLocks noChangeArrowheads="1"/>
          </p:cNvSpPr>
          <p:nvPr/>
        </p:nvSpPr>
        <p:spPr bwMode="auto">
          <a:xfrm>
            <a:off x="7350778" y="2636838"/>
            <a:ext cx="383316" cy="1871662"/>
          </a:xfrm>
          <a:prstGeom prst="rect">
            <a:avLst/>
          </a:prstGeom>
          <a:solidFill>
            <a:srgbClr val="FFFF00"/>
          </a:solidFill>
          <a:ln w="9525">
            <a:noFill/>
            <a:miter lim="800000"/>
            <a:headEnd/>
            <a:tailEnd/>
          </a:ln>
        </p:spPr>
        <p:txBody>
          <a:bodyPr wrap="none" anchor="ctr"/>
          <a:lstStyle/>
          <a:p>
            <a:pPr algn="ctr"/>
            <a:r>
              <a:rPr lang="en-US" altLang="zh-CN">
                <a:solidFill>
                  <a:schemeClr val="tx1">
                    <a:lumMod val="75000"/>
                    <a:lumOff val="25000"/>
                  </a:schemeClr>
                </a:solidFill>
                <a:latin typeface="+mn-lt"/>
                <a:ea typeface="+mn-ea"/>
              </a:rPr>
              <a:t>C</a:t>
            </a:r>
          </a:p>
        </p:txBody>
      </p:sp>
      <p:sp>
        <p:nvSpPr>
          <p:cNvPr id="33811" name="Rectangle 22"/>
          <p:cNvSpPr>
            <a:spLocks noChangeArrowheads="1"/>
          </p:cNvSpPr>
          <p:nvPr/>
        </p:nvSpPr>
        <p:spPr bwMode="auto">
          <a:xfrm>
            <a:off x="7734093" y="2636838"/>
            <a:ext cx="383317" cy="1871662"/>
          </a:xfrm>
          <a:prstGeom prst="rect">
            <a:avLst/>
          </a:prstGeom>
          <a:solidFill>
            <a:srgbClr val="92D050"/>
          </a:solidFill>
          <a:ln w="9525">
            <a:noFill/>
            <a:miter lim="800000"/>
            <a:headEnd/>
            <a:tailEnd/>
          </a:ln>
        </p:spPr>
        <p:txBody>
          <a:bodyPr wrap="none" anchor="ctr"/>
          <a:lstStyle/>
          <a:p>
            <a:pPr algn="ctr"/>
            <a:r>
              <a:rPr lang="en-US" altLang="zh-CN">
                <a:solidFill>
                  <a:schemeClr val="tx1">
                    <a:lumMod val="75000"/>
                    <a:lumOff val="25000"/>
                  </a:schemeClr>
                </a:solidFill>
                <a:latin typeface="+mn-lt"/>
                <a:ea typeface="+mn-ea"/>
              </a:rPr>
              <a:t>D</a:t>
            </a:r>
          </a:p>
        </p:txBody>
      </p:sp>
      <p:grpSp>
        <p:nvGrpSpPr>
          <p:cNvPr id="3" name="Group 23"/>
          <p:cNvGrpSpPr>
            <a:grpSpLocks/>
          </p:cNvGrpSpPr>
          <p:nvPr/>
        </p:nvGrpSpPr>
        <p:grpSpPr bwMode="auto">
          <a:xfrm>
            <a:off x="2537087" y="2133602"/>
            <a:ext cx="7685725" cy="646113"/>
            <a:chOff x="1020" y="1344"/>
            <a:chExt cx="3551" cy="407"/>
          </a:xfrm>
        </p:grpSpPr>
        <p:sp>
          <p:nvSpPr>
            <p:cNvPr id="33830" name="Text Box 24"/>
            <p:cNvSpPr txBox="1">
              <a:spLocks noChangeArrowheads="1"/>
            </p:cNvSpPr>
            <p:nvPr/>
          </p:nvSpPr>
          <p:spPr bwMode="auto">
            <a:xfrm>
              <a:off x="3689" y="1344"/>
              <a:ext cx="882" cy="407"/>
            </a:xfrm>
            <a:prstGeom prst="rect">
              <a:avLst/>
            </a:prstGeom>
            <a:noFill/>
            <a:ln w="9525">
              <a:noFill/>
              <a:miter lim="800000"/>
              <a:headEnd/>
              <a:tailEnd/>
            </a:ln>
          </p:spPr>
          <p:txBody>
            <a:bodyPr wrap="none">
              <a:spAutoFit/>
            </a:bodyPr>
            <a:lstStyle/>
            <a:p>
              <a:pPr algn="ctr">
                <a:lnSpc>
                  <a:spcPct val="90000"/>
                </a:lnSpc>
              </a:pPr>
              <a:r>
                <a:rPr kumimoji="1" lang="zh-CN" altLang="en-US" sz="2000">
                  <a:solidFill>
                    <a:schemeClr val="tx1">
                      <a:lumMod val="75000"/>
                      <a:lumOff val="25000"/>
                    </a:schemeClr>
                  </a:solidFill>
                  <a:latin typeface="+mn-lt"/>
                  <a:ea typeface="+mn-ea"/>
                </a:rPr>
                <a:t>在</a:t>
              </a:r>
              <a:r>
                <a:rPr kumimoji="1" lang="zh-CN" altLang="en-US" sz="1400">
                  <a:solidFill>
                    <a:schemeClr val="tx1">
                      <a:lumMod val="75000"/>
                      <a:lumOff val="25000"/>
                    </a:schemeClr>
                  </a:solidFill>
                  <a:latin typeface="+mn-lt"/>
                  <a:ea typeface="+mn-ea"/>
                </a:rPr>
                <a:t> </a:t>
              </a:r>
              <a:r>
                <a:rPr kumimoji="1" lang="en-US" altLang="zh-CN" sz="2000">
                  <a:solidFill>
                    <a:schemeClr val="tx1">
                      <a:lumMod val="75000"/>
                      <a:lumOff val="25000"/>
                    </a:schemeClr>
                  </a:solidFill>
                  <a:latin typeface="+mn-lt"/>
                  <a:ea typeface="+mn-ea"/>
                </a:rPr>
                <a:t>TDM</a:t>
              </a:r>
              <a:r>
                <a:rPr kumimoji="1" lang="en-US" altLang="zh-CN" sz="1400">
                  <a:solidFill>
                    <a:schemeClr val="tx1">
                      <a:lumMod val="75000"/>
                      <a:lumOff val="25000"/>
                    </a:schemeClr>
                  </a:solidFill>
                  <a:latin typeface="+mn-lt"/>
                  <a:ea typeface="+mn-ea"/>
                </a:rPr>
                <a:t> </a:t>
              </a:r>
              <a:r>
                <a:rPr kumimoji="1" lang="zh-CN" altLang="en-US" sz="2000">
                  <a:solidFill>
                    <a:schemeClr val="tx1">
                      <a:lumMod val="75000"/>
                      <a:lumOff val="25000"/>
                    </a:schemeClr>
                  </a:solidFill>
                  <a:latin typeface="+mn-lt"/>
                  <a:ea typeface="+mn-ea"/>
                </a:rPr>
                <a:t>帧中的</a:t>
              </a:r>
            </a:p>
            <a:p>
              <a:pPr algn="ctr">
                <a:lnSpc>
                  <a:spcPct val="90000"/>
                </a:lnSpc>
              </a:pPr>
              <a:r>
                <a:rPr kumimoji="1" lang="zh-CN" altLang="en-US" sz="2000">
                  <a:solidFill>
                    <a:schemeClr val="tx1">
                      <a:lumMod val="75000"/>
                      <a:lumOff val="25000"/>
                    </a:schemeClr>
                  </a:solidFill>
                  <a:latin typeface="+mn-lt"/>
                  <a:ea typeface="+mn-ea"/>
                </a:rPr>
                <a:t>位置不变</a:t>
              </a:r>
            </a:p>
          </p:txBody>
        </p:sp>
        <p:sp>
          <p:nvSpPr>
            <p:cNvPr id="33831" name="Line 25"/>
            <p:cNvSpPr>
              <a:spLocks noChangeShapeType="1"/>
            </p:cNvSpPr>
            <p:nvPr/>
          </p:nvSpPr>
          <p:spPr bwMode="auto">
            <a:xfrm>
              <a:off x="1020" y="1434"/>
              <a:ext cx="2540" cy="0"/>
            </a:xfrm>
            <a:prstGeom prst="line">
              <a:avLst/>
            </a:prstGeom>
            <a:noFill/>
            <a:ln w="28575">
              <a:solidFill>
                <a:srgbClr val="333399"/>
              </a:solidFill>
              <a:round/>
              <a:headEnd/>
              <a:tailEnd/>
            </a:ln>
          </p:spPr>
          <p:txBody>
            <a:bodyPr/>
            <a:lstStyle/>
            <a:p>
              <a:endParaRPr lang="zh-CN" altLang="en-US">
                <a:solidFill>
                  <a:schemeClr val="tx1">
                    <a:lumMod val="75000"/>
                    <a:lumOff val="25000"/>
                  </a:schemeClr>
                </a:solidFill>
                <a:latin typeface="+mn-lt"/>
                <a:ea typeface="+mn-ea"/>
              </a:endParaRPr>
            </a:p>
          </p:txBody>
        </p:sp>
        <p:sp>
          <p:nvSpPr>
            <p:cNvPr id="33832" name="Line 26"/>
            <p:cNvSpPr>
              <a:spLocks noChangeShapeType="1"/>
            </p:cNvSpPr>
            <p:nvPr/>
          </p:nvSpPr>
          <p:spPr bwMode="auto">
            <a:xfrm>
              <a:off x="1020" y="1434"/>
              <a:ext cx="0" cy="182"/>
            </a:xfrm>
            <a:prstGeom prst="line">
              <a:avLst/>
            </a:prstGeom>
            <a:noFill/>
            <a:ln w="28575">
              <a:solidFill>
                <a:srgbClr val="333399"/>
              </a:solidFill>
              <a:round/>
              <a:headEnd/>
              <a:tailEnd type="triangle" w="med" len="med"/>
            </a:ln>
          </p:spPr>
          <p:txBody>
            <a:bodyPr/>
            <a:lstStyle/>
            <a:p>
              <a:endParaRPr lang="zh-CN" altLang="en-US">
                <a:solidFill>
                  <a:schemeClr val="tx1">
                    <a:lumMod val="75000"/>
                    <a:lumOff val="25000"/>
                  </a:schemeClr>
                </a:solidFill>
                <a:latin typeface="+mn-lt"/>
                <a:ea typeface="+mn-ea"/>
              </a:endParaRPr>
            </a:p>
          </p:txBody>
        </p:sp>
        <p:sp>
          <p:nvSpPr>
            <p:cNvPr id="33833" name="Line 27"/>
            <p:cNvSpPr>
              <a:spLocks noChangeShapeType="1"/>
            </p:cNvSpPr>
            <p:nvPr/>
          </p:nvSpPr>
          <p:spPr bwMode="auto">
            <a:xfrm>
              <a:off x="1730" y="1434"/>
              <a:ext cx="0" cy="182"/>
            </a:xfrm>
            <a:prstGeom prst="line">
              <a:avLst/>
            </a:prstGeom>
            <a:noFill/>
            <a:ln w="28575">
              <a:solidFill>
                <a:srgbClr val="333399"/>
              </a:solidFill>
              <a:round/>
              <a:headEnd/>
              <a:tailEnd type="triangle" w="med" len="med"/>
            </a:ln>
          </p:spPr>
          <p:txBody>
            <a:bodyPr/>
            <a:lstStyle/>
            <a:p>
              <a:endParaRPr lang="zh-CN" altLang="en-US">
                <a:solidFill>
                  <a:schemeClr val="tx1">
                    <a:lumMod val="75000"/>
                    <a:lumOff val="25000"/>
                  </a:schemeClr>
                </a:solidFill>
                <a:latin typeface="+mn-lt"/>
                <a:ea typeface="+mn-ea"/>
              </a:endParaRPr>
            </a:p>
          </p:txBody>
        </p:sp>
        <p:sp>
          <p:nvSpPr>
            <p:cNvPr id="33834" name="Line 28"/>
            <p:cNvSpPr>
              <a:spLocks noChangeShapeType="1"/>
            </p:cNvSpPr>
            <p:nvPr/>
          </p:nvSpPr>
          <p:spPr bwMode="auto">
            <a:xfrm>
              <a:off x="2441" y="1434"/>
              <a:ext cx="0" cy="182"/>
            </a:xfrm>
            <a:prstGeom prst="line">
              <a:avLst/>
            </a:prstGeom>
            <a:noFill/>
            <a:ln w="28575">
              <a:solidFill>
                <a:srgbClr val="333399"/>
              </a:solidFill>
              <a:round/>
              <a:headEnd/>
              <a:tailEnd type="triangle" w="med" len="med"/>
            </a:ln>
          </p:spPr>
          <p:txBody>
            <a:bodyPr/>
            <a:lstStyle/>
            <a:p>
              <a:endParaRPr lang="zh-CN" altLang="en-US">
                <a:solidFill>
                  <a:schemeClr val="tx1">
                    <a:lumMod val="75000"/>
                    <a:lumOff val="25000"/>
                  </a:schemeClr>
                </a:solidFill>
                <a:latin typeface="+mn-lt"/>
                <a:ea typeface="+mn-ea"/>
              </a:endParaRPr>
            </a:p>
          </p:txBody>
        </p:sp>
        <p:sp>
          <p:nvSpPr>
            <p:cNvPr id="33835" name="Line 29"/>
            <p:cNvSpPr>
              <a:spLocks noChangeShapeType="1"/>
            </p:cNvSpPr>
            <p:nvPr/>
          </p:nvSpPr>
          <p:spPr bwMode="auto">
            <a:xfrm>
              <a:off x="3152" y="1434"/>
              <a:ext cx="0" cy="182"/>
            </a:xfrm>
            <a:prstGeom prst="line">
              <a:avLst/>
            </a:prstGeom>
            <a:noFill/>
            <a:ln w="28575">
              <a:solidFill>
                <a:srgbClr val="333399"/>
              </a:solidFill>
              <a:round/>
              <a:headEnd/>
              <a:tailEnd type="triangle" w="med" len="med"/>
            </a:ln>
          </p:spPr>
          <p:txBody>
            <a:bodyPr/>
            <a:lstStyle/>
            <a:p>
              <a:endParaRPr lang="zh-CN" altLang="en-US">
                <a:solidFill>
                  <a:schemeClr val="tx1">
                    <a:lumMod val="75000"/>
                    <a:lumOff val="25000"/>
                  </a:schemeClr>
                </a:solidFill>
                <a:latin typeface="+mn-lt"/>
                <a:ea typeface="+mn-ea"/>
              </a:endParaRPr>
            </a:p>
          </p:txBody>
        </p:sp>
      </p:grpSp>
      <p:grpSp>
        <p:nvGrpSpPr>
          <p:cNvPr id="33813" name="Group 30"/>
          <p:cNvGrpSpPr>
            <a:grpSpLocks/>
          </p:cNvGrpSpPr>
          <p:nvPr/>
        </p:nvGrpSpPr>
        <p:grpSpPr bwMode="auto">
          <a:xfrm>
            <a:off x="1969525" y="4581525"/>
            <a:ext cx="1535383" cy="512763"/>
            <a:chOff x="930" y="2886"/>
            <a:chExt cx="725" cy="323"/>
          </a:xfrm>
        </p:grpSpPr>
        <p:sp>
          <p:nvSpPr>
            <p:cNvPr id="33828" name="Text Box 31"/>
            <p:cNvSpPr txBox="1">
              <a:spLocks noChangeArrowheads="1"/>
            </p:cNvSpPr>
            <p:nvPr/>
          </p:nvSpPr>
          <p:spPr bwMode="auto">
            <a:xfrm>
              <a:off x="975" y="2976"/>
              <a:ext cx="524" cy="233"/>
            </a:xfrm>
            <a:prstGeom prst="rect">
              <a:avLst/>
            </a:prstGeom>
            <a:noFill/>
            <a:ln w="9525">
              <a:noFill/>
              <a:miter lim="800000"/>
              <a:headEnd/>
              <a:tailEnd/>
            </a:ln>
          </p:spPr>
          <p:txBody>
            <a:bodyPr wrap="none">
              <a:spAutoFit/>
            </a:bodyPr>
            <a:lstStyle/>
            <a:p>
              <a:pPr>
                <a:lnSpc>
                  <a:spcPct val="90000"/>
                </a:lnSpc>
              </a:pPr>
              <a:r>
                <a:rPr kumimoji="1" lang="en-US" altLang="zh-CN" sz="2000">
                  <a:solidFill>
                    <a:schemeClr val="tx1">
                      <a:lumMod val="75000"/>
                      <a:lumOff val="25000"/>
                    </a:schemeClr>
                  </a:solidFill>
                  <a:latin typeface="+mn-lt"/>
                  <a:ea typeface="+mn-ea"/>
                </a:rPr>
                <a:t>TDM </a:t>
              </a:r>
              <a:r>
                <a:rPr kumimoji="1" lang="zh-CN" altLang="en-US" sz="2000">
                  <a:solidFill>
                    <a:schemeClr val="tx1">
                      <a:lumMod val="75000"/>
                      <a:lumOff val="25000"/>
                    </a:schemeClr>
                  </a:solidFill>
                  <a:latin typeface="+mn-lt"/>
                  <a:ea typeface="+mn-ea"/>
                </a:rPr>
                <a:t>帧</a:t>
              </a:r>
            </a:p>
          </p:txBody>
        </p:sp>
        <p:sp>
          <p:nvSpPr>
            <p:cNvPr id="33829" name="AutoShape 32"/>
            <p:cNvSpPr>
              <a:spLocks/>
            </p:cNvSpPr>
            <p:nvPr/>
          </p:nvSpPr>
          <p:spPr bwMode="auto">
            <a:xfrm rot="16200000" flipV="1">
              <a:off x="1248" y="2568"/>
              <a:ext cx="90" cy="725"/>
            </a:xfrm>
            <a:prstGeom prst="leftBrace">
              <a:avLst>
                <a:gd name="adj1" fmla="val 67130"/>
                <a:gd name="adj2" fmla="val 50000"/>
              </a:avLst>
            </a:prstGeom>
            <a:noFill/>
            <a:ln w="19050">
              <a:solidFill>
                <a:srgbClr val="333399"/>
              </a:solidFill>
              <a:round/>
              <a:headEnd/>
              <a:tailEnd/>
            </a:ln>
          </p:spPr>
          <p:txBody>
            <a:bodyPr wrap="none" anchor="ctr"/>
            <a:lstStyle/>
            <a:p>
              <a:endParaRPr lang="zh-CN" altLang="en-US">
                <a:solidFill>
                  <a:schemeClr val="tx1">
                    <a:lumMod val="75000"/>
                    <a:lumOff val="25000"/>
                  </a:schemeClr>
                </a:solidFill>
                <a:latin typeface="+mn-lt"/>
                <a:ea typeface="+mn-ea"/>
              </a:endParaRPr>
            </a:p>
          </p:txBody>
        </p:sp>
      </p:grpSp>
      <p:grpSp>
        <p:nvGrpSpPr>
          <p:cNvPr id="33814" name="Group 33"/>
          <p:cNvGrpSpPr>
            <a:grpSpLocks/>
          </p:cNvGrpSpPr>
          <p:nvPr/>
        </p:nvGrpSpPr>
        <p:grpSpPr bwMode="auto">
          <a:xfrm>
            <a:off x="3504909" y="4581525"/>
            <a:ext cx="1535382" cy="512763"/>
            <a:chOff x="1655" y="2886"/>
            <a:chExt cx="725" cy="323"/>
          </a:xfrm>
        </p:grpSpPr>
        <p:sp>
          <p:nvSpPr>
            <p:cNvPr id="33826" name="Text Box 34"/>
            <p:cNvSpPr txBox="1">
              <a:spLocks noChangeArrowheads="1"/>
            </p:cNvSpPr>
            <p:nvPr/>
          </p:nvSpPr>
          <p:spPr bwMode="auto">
            <a:xfrm>
              <a:off x="1700" y="2976"/>
              <a:ext cx="524" cy="233"/>
            </a:xfrm>
            <a:prstGeom prst="rect">
              <a:avLst/>
            </a:prstGeom>
            <a:noFill/>
            <a:ln w="9525">
              <a:noFill/>
              <a:miter lim="800000"/>
              <a:headEnd/>
              <a:tailEnd/>
            </a:ln>
          </p:spPr>
          <p:txBody>
            <a:bodyPr wrap="none">
              <a:spAutoFit/>
            </a:bodyPr>
            <a:lstStyle/>
            <a:p>
              <a:pPr>
                <a:lnSpc>
                  <a:spcPct val="90000"/>
                </a:lnSpc>
              </a:pPr>
              <a:r>
                <a:rPr kumimoji="1" lang="en-US" altLang="zh-CN" sz="2000">
                  <a:solidFill>
                    <a:schemeClr val="tx1">
                      <a:lumMod val="75000"/>
                      <a:lumOff val="25000"/>
                    </a:schemeClr>
                  </a:solidFill>
                  <a:latin typeface="+mn-lt"/>
                  <a:ea typeface="+mn-ea"/>
                </a:rPr>
                <a:t>TDM </a:t>
              </a:r>
              <a:r>
                <a:rPr kumimoji="1" lang="zh-CN" altLang="en-US" sz="2000">
                  <a:solidFill>
                    <a:schemeClr val="tx1">
                      <a:lumMod val="75000"/>
                      <a:lumOff val="25000"/>
                    </a:schemeClr>
                  </a:solidFill>
                  <a:latin typeface="+mn-lt"/>
                  <a:ea typeface="+mn-ea"/>
                </a:rPr>
                <a:t>帧</a:t>
              </a:r>
            </a:p>
          </p:txBody>
        </p:sp>
        <p:sp>
          <p:nvSpPr>
            <p:cNvPr id="33827" name="AutoShape 35"/>
            <p:cNvSpPr>
              <a:spLocks/>
            </p:cNvSpPr>
            <p:nvPr/>
          </p:nvSpPr>
          <p:spPr bwMode="auto">
            <a:xfrm rot="16200000" flipV="1">
              <a:off x="1973" y="2568"/>
              <a:ext cx="90" cy="725"/>
            </a:xfrm>
            <a:prstGeom prst="leftBrace">
              <a:avLst>
                <a:gd name="adj1" fmla="val 67130"/>
                <a:gd name="adj2" fmla="val 50000"/>
              </a:avLst>
            </a:prstGeom>
            <a:noFill/>
            <a:ln w="19050">
              <a:solidFill>
                <a:srgbClr val="333399"/>
              </a:solidFill>
              <a:round/>
              <a:headEnd/>
              <a:tailEnd/>
            </a:ln>
          </p:spPr>
          <p:txBody>
            <a:bodyPr wrap="none" anchor="ctr"/>
            <a:lstStyle/>
            <a:p>
              <a:endParaRPr lang="zh-CN" altLang="en-US">
                <a:solidFill>
                  <a:schemeClr val="tx1">
                    <a:lumMod val="75000"/>
                    <a:lumOff val="25000"/>
                  </a:schemeClr>
                </a:solidFill>
                <a:latin typeface="+mn-lt"/>
                <a:ea typeface="+mn-ea"/>
              </a:endParaRPr>
            </a:p>
          </p:txBody>
        </p:sp>
      </p:grpSp>
      <p:grpSp>
        <p:nvGrpSpPr>
          <p:cNvPr id="33815" name="Group 36"/>
          <p:cNvGrpSpPr>
            <a:grpSpLocks/>
          </p:cNvGrpSpPr>
          <p:nvPr/>
        </p:nvGrpSpPr>
        <p:grpSpPr bwMode="auto">
          <a:xfrm>
            <a:off x="5040291" y="4581525"/>
            <a:ext cx="1535383" cy="512763"/>
            <a:chOff x="2380" y="2886"/>
            <a:chExt cx="725" cy="323"/>
          </a:xfrm>
        </p:grpSpPr>
        <p:sp>
          <p:nvSpPr>
            <p:cNvPr id="33824" name="Text Box 37"/>
            <p:cNvSpPr txBox="1">
              <a:spLocks noChangeArrowheads="1"/>
            </p:cNvSpPr>
            <p:nvPr/>
          </p:nvSpPr>
          <p:spPr bwMode="auto">
            <a:xfrm>
              <a:off x="2426" y="2976"/>
              <a:ext cx="524" cy="233"/>
            </a:xfrm>
            <a:prstGeom prst="rect">
              <a:avLst/>
            </a:prstGeom>
            <a:noFill/>
            <a:ln w="9525">
              <a:noFill/>
              <a:miter lim="800000"/>
              <a:headEnd/>
              <a:tailEnd/>
            </a:ln>
          </p:spPr>
          <p:txBody>
            <a:bodyPr wrap="none">
              <a:spAutoFit/>
            </a:bodyPr>
            <a:lstStyle/>
            <a:p>
              <a:pPr>
                <a:lnSpc>
                  <a:spcPct val="90000"/>
                </a:lnSpc>
              </a:pPr>
              <a:r>
                <a:rPr kumimoji="1" lang="en-US" altLang="zh-CN" sz="2000">
                  <a:solidFill>
                    <a:schemeClr val="tx1">
                      <a:lumMod val="75000"/>
                      <a:lumOff val="25000"/>
                    </a:schemeClr>
                  </a:solidFill>
                  <a:latin typeface="+mn-lt"/>
                  <a:ea typeface="+mn-ea"/>
                </a:rPr>
                <a:t>TDM </a:t>
              </a:r>
              <a:r>
                <a:rPr kumimoji="1" lang="zh-CN" altLang="en-US" sz="2000">
                  <a:solidFill>
                    <a:schemeClr val="tx1">
                      <a:lumMod val="75000"/>
                      <a:lumOff val="25000"/>
                    </a:schemeClr>
                  </a:solidFill>
                  <a:latin typeface="+mn-lt"/>
                  <a:ea typeface="+mn-ea"/>
                </a:rPr>
                <a:t>帧</a:t>
              </a:r>
            </a:p>
          </p:txBody>
        </p:sp>
        <p:sp>
          <p:nvSpPr>
            <p:cNvPr id="33825" name="AutoShape 38"/>
            <p:cNvSpPr>
              <a:spLocks/>
            </p:cNvSpPr>
            <p:nvPr/>
          </p:nvSpPr>
          <p:spPr bwMode="auto">
            <a:xfrm rot="16200000" flipV="1">
              <a:off x="2698" y="2568"/>
              <a:ext cx="90" cy="725"/>
            </a:xfrm>
            <a:prstGeom prst="leftBrace">
              <a:avLst>
                <a:gd name="adj1" fmla="val 67130"/>
                <a:gd name="adj2" fmla="val 50000"/>
              </a:avLst>
            </a:prstGeom>
            <a:noFill/>
            <a:ln w="19050">
              <a:solidFill>
                <a:srgbClr val="333399"/>
              </a:solidFill>
              <a:round/>
              <a:headEnd/>
              <a:tailEnd/>
            </a:ln>
          </p:spPr>
          <p:txBody>
            <a:bodyPr wrap="none" anchor="ctr"/>
            <a:lstStyle/>
            <a:p>
              <a:endParaRPr lang="zh-CN" altLang="en-US">
                <a:solidFill>
                  <a:schemeClr val="tx1">
                    <a:lumMod val="75000"/>
                    <a:lumOff val="25000"/>
                  </a:schemeClr>
                </a:solidFill>
                <a:latin typeface="+mn-lt"/>
                <a:ea typeface="+mn-ea"/>
              </a:endParaRPr>
            </a:p>
          </p:txBody>
        </p:sp>
      </p:grpSp>
      <p:grpSp>
        <p:nvGrpSpPr>
          <p:cNvPr id="33816" name="Group 39"/>
          <p:cNvGrpSpPr>
            <a:grpSpLocks/>
          </p:cNvGrpSpPr>
          <p:nvPr/>
        </p:nvGrpSpPr>
        <p:grpSpPr bwMode="auto">
          <a:xfrm>
            <a:off x="6575674" y="4581525"/>
            <a:ext cx="1535382" cy="512763"/>
            <a:chOff x="3105" y="2886"/>
            <a:chExt cx="725" cy="323"/>
          </a:xfrm>
        </p:grpSpPr>
        <p:sp>
          <p:nvSpPr>
            <p:cNvPr id="33822" name="Text Box 40"/>
            <p:cNvSpPr txBox="1">
              <a:spLocks noChangeArrowheads="1"/>
            </p:cNvSpPr>
            <p:nvPr/>
          </p:nvSpPr>
          <p:spPr bwMode="auto">
            <a:xfrm>
              <a:off x="3152" y="2976"/>
              <a:ext cx="524" cy="233"/>
            </a:xfrm>
            <a:prstGeom prst="rect">
              <a:avLst/>
            </a:prstGeom>
            <a:noFill/>
            <a:ln w="9525">
              <a:noFill/>
              <a:miter lim="800000"/>
              <a:headEnd/>
              <a:tailEnd/>
            </a:ln>
          </p:spPr>
          <p:txBody>
            <a:bodyPr wrap="none">
              <a:spAutoFit/>
            </a:bodyPr>
            <a:lstStyle/>
            <a:p>
              <a:pPr>
                <a:lnSpc>
                  <a:spcPct val="90000"/>
                </a:lnSpc>
              </a:pPr>
              <a:r>
                <a:rPr kumimoji="1" lang="en-US" altLang="zh-CN" sz="2000">
                  <a:solidFill>
                    <a:schemeClr val="tx1">
                      <a:lumMod val="75000"/>
                      <a:lumOff val="25000"/>
                    </a:schemeClr>
                  </a:solidFill>
                  <a:latin typeface="+mn-lt"/>
                  <a:ea typeface="+mn-ea"/>
                </a:rPr>
                <a:t>TDM </a:t>
              </a:r>
              <a:r>
                <a:rPr kumimoji="1" lang="zh-CN" altLang="en-US" sz="2000">
                  <a:solidFill>
                    <a:schemeClr val="tx1">
                      <a:lumMod val="75000"/>
                      <a:lumOff val="25000"/>
                    </a:schemeClr>
                  </a:solidFill>
                  <a:latin typeface="+mn-lt"/>
                  <a:ea typeface="+mn-ea"/>
                </a:rPr>
                <a:t>帧</a:t>
              </a:r>
            </a:p>
          </p:txBody>
        </p:sp>
        <p:sp>
          <p:nvSpPr>
            <p:cNvPr id="33823" name="AutoShape 41"/>
            <p:cNvSpPr>
              <a:spLocks/>
            </p:cNvSpPr>
            <p:nvPr/>
          </p:nvSpPr>
          <p:spPr bwMode="auto">
            <a:xfrm rot="16200000" flipV="1">
              <a:off x="3423" y="2568"/>
              <a:ext cx="90" cy="725"/>
            </a:xfrm>
            <a:prstGeom prst="leftBrace">
              <a:avLst>
                <a:gd name="adj1" fmla="val 67130"/>
                <a:gd name="adj2" fmla="val 50000"/>
              </a:avLst>
            </a:prstGeom>
            <a:noFill/>
            <a:ln w="19050">
              <a:solidFill>
                <a:srgbClr val="333399"/>
              </a:solidFill>
              <a:round/>
              <a:headEnd/>
              <a:tailEnd/>
            </a:ln>
          </p:spPr>
          <p:txBody>
            <a:bodyPr wrap="none" anchor="ctr"/>
            <a:lstStyle/>
            <a:p>
              <a:endParaRPr lang="zh-CN" altLang="en-US">
                <a:solidFill>
                  <a:schemeClr val="tx1">
                    <a:lumMod val="75000"/>
                    <a:lumOff val="25000"/>
                  </a:schemeClr>
                </a:solidFill>
                <a:latin typeface="+mn-lt"/>
                <a:ea typeface="+mn-ea"/>
              </a:endParaRPr>
            </a:p>
          </p:txBody>
        </p:sp>
      </p:grpSp>
      <p:sp>
        <p:nvSpPr>
          <p:cNvPr id="33817" name="Rectangle 42"/>
          <p:cNvSpPr>
            <a:spLocks noChangeArrowheads="1"/>
          </p:cNvSpPr>
          <p:nvPr/>
        </p:nvSpPr>
        <p:spPr bwMode="auto">
          <a:xfrm>
            <a:off x="8212709" y="3322638"/>
            <a:ext cx="439224" cy="397545"/>
          </a:xfrm>
          <a:prstGeom prst="rect">
            <a:avLst/>
          </a:prstGeom>
          <a:noFill/>
          <a:ln w="12700">
            <a:noFill/>
            <a:miter lim="800000"/>
            <a:headEnd/>
            <a:tailEnd/>
          </a:ln>
        </p:spPr>
        <p:txBody>
          <a:bodyPr wrap="none" lIns="90488" tIns="44450" rIns="90488" bIns="44450">
            <a:spAutoFit/>
          </a:bodyPr>
          <a:lstStyle/>
          <a:p>
            <a:pPr defTabSz="762000" eaLnBrk="0" hangingPunct="0"/>
            <a:r>
              <a:rPr kumimoji="1" lang="en-US" altLang="zh-CN" sz="2000" b="1">
                <a:solidFill>
                  <a:schemeClr val="tx1">
                    <a:lumMod val="75000"/>
                    <a:lumOff val="25000"/>
                  </a:schemeClr>
                </a:solidFill>
                <a:latin typeface="+mn-lt"/>
                <a:ea typeface="+mn-ea"/>
              </a:rPr>
              <a:t>…</a:t>
            </a:r>
          </a:p>
        </p:txBody>
      </p:sp>
      <p:sp>
        <p:nvSpPr>
          <p:cNvPr id="33818" name="Line 43"/>
          <p:cNvSpPr>
            <a:spLocks noChangeShapeType="1"/>
          </p:cNvSpPr>
          <p:nvPr/>
        </p:nvSpPr>
        <p:spPr bwMode="auto">
          <a:xfrm rot="-5400000">
            <a:off x="485213" y="3668713"/>
            <a:ext cx="2968625" cy="0"/>
          </a:xfrm>
          <a:prstGeom prst="line">
            <a:avLst/>
          </a:prstGeom>
          <a:noFill/>
          <a:ln w="28575">
            <a:solidFill>
              <a:srgbClr val="333399"/>
            </a:solidFill>
            <a:round/>
            <a:headEnd/>
            <a:tailEnd type="triangle" w="sm" len="med"/>
          </a:ln>
        </p:spPr>
        <p:txBody>
          <a:bodyPr wrap="none" anchor="ctr"/>
          <a:lstStyle/>
          <a:p>
            <a:endParaRPr lang="zh-CN" altLang="en-US">
              <a:solidFill>
                <a:schemeClr val="tx1">
                  <a:lumMod val="75000"/>
                  <a:lumOff val="25000"/>
                </a:schemeClr>
              </a:solidFill>
              <a:latin typeface="+mn-lt"/>
              <a:ea typeface="+mn-ea"/>
            </a:endParaRPr>
          </a:p>
        </p:txBody>
      </p:sp>
      <p:grpSp>
        <p:nvGrpSpPr>
          <p:cNvPr id="33819" name="Group 45"/>
          <p:cNvGrpSpPr>
            <a:grpSpLocks/>
          </p:cNvGrpSpPr>
          <p:nvPr/>
        </p:nvGrpSpPr>
        <p:grpSpPr bwMode="auto">
          <a:xfrm>
            <a:off x="8117410" y="4581525"/>
            <a:ext cx="1535382" cy="512763"/>
            <a:chOff x="3105" y="2886"/>
            <a:chExt cx="725" cy="323"/>
          </a:xfrm>
        </p:grpSpPr>
        <p:sp>
          <p:nvSpPr>
            <p:cNvPr id="33820" name="Text Box 46"/>
            <p:cNvSpPr txBox="1">
              <a:spLocks noChangeArrowheads="1"/>
            </p:cNvSpPr>
            <p:nvPr/>
          </p:nvSpPr>
          <p:spPr bwMode="auto">
            <a:xfrm>
              <a:off x="3152" y="2976"/>
              <a:ext cx="524" cy="233"/>
            </a:xfrm>
            <a:prstGeom prst="rect">
              <a:avLst/>
            </a:prstGeom>
            <a:noFill/>
            <a:ln w="9525">
              <a:noFill/>
              <a:miter lim="800000"/>
              <a:headEnd/>
              <a:tailEnd/>
            </a:ln>
          </p:spPr>
          <p:txBody>
            <a:bodyPr wrap="none">
              <a:spAutoFit/>
            </a:bodyPr>
            <a:lstStyle/>
            <a:p>
              <a:pPr>
                <a:lnSpc>
                  <a:spcPct val="90000"/>
                </a:lnSpc>
              </a:pPr>
              <a:r>
                <a:rPr kumimoji="1" lang="en-US" altLang="zh-CN" sz="2000">
                  <a:solidFill>
                    <a:schemeClr val="tx1">
                      <a:lumMod val="75000"/>
                      <a:lumOff val="25000"/>
                    </a:schemeClr>
                  </a:solidFill>
                  <a:latin typeface="+mn-lt"/>
                  <a:ea typeface="+mn-ea"/>
                </a:rPr>
                <a:t>TDM </a:t>
              </a:r>
              <a:r>
                <a:rPr kumimoji="1" lang="zh-CN" altLang="en-US" sz="2000">
                  <a:solidFill>
                    <a:schemeClr val="tx1">
                      <a:lumMod val="75000"/>
                      <a:lumOff val="25000"/>
                    </a:schemeClr>
                  </a:solidFill>
                  <a:latin typeface="+mn-lt"/>
                  <a:ea typeface="+mn-ea"/>
                </a:rPr>
                <a:t>帧</a:t>
              </a:r>
            </a:p>
          </p:txBody>
        </p:sp>
        <p:sp>
          <p:nvSpPr>
            <p:cNvPr id="33821" name="AutoShape 47"/>
            <p:cNvSpPr>
              <a:spLocks/>
            </p:cNvSpPr>
            <p:nvPr/>
          </p:nvSpPr>
          <p:spPr bwMode="auto">
            <a:xfrm rot="16200000" flipV="1">
              <a:off x="3423" y="2568"/>
              <a:ext cx="90" cy="725"/>
            </a:xfrm>
            <a:prstGeom prst="leftBrace">
              <a:avLst>
                <a:gd name="adj1" fmla="val 67130"/>
                <a:gd name="adj2" fmla="val 50000"/>
              </a:avLst>
            </a:prstGeom>
            <a:noFill/>
            <a:ln w="19050">
              <a:solidFill>
                <a:srgbClr val="333399"/>
              </a:solidFill>
              <a:round/>
              <a:headEnd/>
              <a:tailEnd/>
            </a:ln>
          </p:spPr>
          <p:txBody>
            <a:bodyPr wrap="none" anchor="ctr"/>
            <a:lstStyle/>
            <a:p>
              <a:endParaRPr lang="zh-CN" altLang="en-US">
                <a:solidFill>
                  <a:schemeClr val="tx1">
                    <a:lumMod val="75000"/>
                    <a:lumOff val="25000"/>
                  </a:schemeClr>
                </a:solidFill>
                <a:latin typeface="+mn-lt"/>
                <a:ea typeface="+mn-ea"/>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par>
                          <p:cTn id="7" fill="hold">
                            <p:stCondLst>
                              <p:cond delay="0"/>
                            </p:stCondLst>
                            <p:childTnLst>
                              <p:par>
                                <p:cTn id="8" presetID="35" presetClass="emph" presetSubtype="0" repeatCount="4000" fill="hold" nodeType="afterEffect">
                                  <p:stCondLst>
                                    <p:cond delay="0"/>
                                  </p:stCondLst>
                                  <p:childTnLst>
                                    <p:anim calcmode="discrete" valueType="str">
                                      <p:cBhvr>
                                        <p:cTn id="9" dur="500" fill="hold"/>
                                        <p:tgtEl>
                                          <p:spTgt spid="2"/>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p:cNvSpPr>
            <a:spLocks noGrp="1" noChangeArrowheads="1"/>
          </p:cNvSpPr>
          <p:nvPr>
            <p:ph type="title"/>
          </p:nvPr>
        </p:nvSpPr>
        <p:spPr/>
        <p:txBody>
          <a:bodyPr/>
          <a:lstStyle/>
          <a:p>
            <a:pPr eaLnBrk="1" hangingPunct="1"/>
            <a:r>
              <a:rPr lang="zh-CN" altLang="en-US" dirty="0" smtClean="0"/>
              <a:t>时分复用 </a:t>
            </a:r>
          </a:p>
        </p:txBody>
      </p:sp>
      <p:sp>
        <p:nvSpPr>
          <p:cNvPr id="34818" name="页脚占位符 4"/>
          <p:cNvSpPr>
            <a:spLocks noGrp="1"/>
          </p:cNvSpPr>
          <p:nvPr>
            <p:ph type="ftr" sz="quarter" idx="11"/>
          </p:nvPr>
        </p:nvSpPr>
        <p:spPr>
          <a:noFill/>
        </p:spPr>
        <p:txBody>
          <a:bodyPr/>
          <a:lstStyle/>
          <a:p>
            <a:r>
              <a:rPr lang="zh-CN" altLang="en-US" smtClean="0"/>
              <a:t>课件制作人：谢钧 谢希仁</a:t>
            </a:r>
            <a:endParaRPr lang="zh-CN" altLang="en-US"/>
          </a:p>
        </p:txBody>
      </p:sp>
      <p:sp>
        <p:nvSpPr>
          <p:cNvPr id="34820" name="Line 3"/>
          <p:cNvSpPr>
            <a:spLocks noChangeShapeType="1"/>
          </p:cNvSpPr>
          <p:nvPr/>
        </p:nvSpPr>
        <p:spPr bwMode="auto">
          <a:xfrm flipV="1">
            <a:off x="1969525" y="5146676"/>
            <a:ext cx="8159765" cy="11113"/>
          </a:xfrm>
          <a:prstGeom prst="line">
            <a:avLst/>
          </a:prstGeom>
          <a:noFill/>
          <a:ln w="28575">
            <a:solidFill>
              <a:srgbClr val="333399"/>
            </a:solidFill>
            <a:round/>
            <a:headEnd/>
            <a:tailEnd type="triangle" w="sm" len="med"/>
          </a:ln>
        </p:spPr>
        <p:txBody>
          <a:bodyPr wrap="none" anchor="ctr"/>
          <a:lstStyle/>
          <a:p>
            <a:endParaRPr lang="zh-CN" altLang="en-US">
              <a:solidFill>
                <a:schemeClr val="tx1">
                  <a:lumMod val="75000"/>
                  <a:lumOff val="25000"/>
                </a:schemeClr>
              </a:solidFill>
              <a:latin typeface="+mn-lt"/>
              <a:ea typeface="+mn-ea"/>
            </a:endParaRPr>
          </a:p>
        </p:txBody>
      </p:sp>
      <p:sp>
        <p:nvSpPr>
          <p:cNvPr id="34821" name="Text Box 4"/>
          <p:cNvSpPr txBox="1">
            <a:spLocks noChangeArrowheads="1"/>
          </p:cNvSpPr>
          <p:nvPr/>
        </p:nvSpPr>
        <p:spPr bwMode="auto">
          <a:xfrm>
            <a:off x="1046178" y="2012951"/>
            <a:ext cx="697627" cy="369332"/>
          </a:xfrm>
          <a:prstGeom prst="rect">
            <a:avLst/>
          </a:prstGeom>
          <a:noFill/>
          <a:ln w="9525">
            <a:noFill/>
            <a:miter lim="800000"/>
            <a:headEnd/>
            <a:tailEnd/>
          </a:ln>
        </p:spPr>
        <p:txBody>
          <a:bodyPr wrap="none">
            <a:spAutoFit/>
          </a:bodyPr>
          <a:lstStyle/>
          <a:p>
            <a:pPr>
              <a:lnSpc>
                <a:spcPct val="90000"/>
              </a:lnSpc>
            </a:pPr>
            <a:r>
              <a:rPr kumimoji="1" lang="zh-CN" altLang="en-US" sz="2000">
                <a:solidFill>
                  <a:schemeClr val="tx1">
                    <a:lumMod val="75000"/>
                    <a:lumOff val="25000"/>
                  </a:schemeClr>
                </a:solidFill>
                <a:latin typeface="+mn-lt"/>
                <a:ea typeface="+mn-ea"/>
              </a:rPr>
              <a:t>频率</a:t>
            </a:r>
          </a:p>
        </p:txBody>
      </p:sp>
      <p:sp>
        <p:nvSpPr>
          <p:cNvPr id="34822" name="Text Box 5"/>
          <p:cNvSpPr txBox="1">
            <a:spLocks noChangeArrowheads="1"/>
          </p:cNvSpPr>
          <p:nvPr/>
        </p:nvSpPr>
        <p:spPr bwMode="auto">
          <a:xfrm>
            <a:off x="10129290" y="4937126"/>
            <a:ext cx="697627" cy="369332"/>
          </a:xfrm>
          <a:prstGeom prst="rect">
            <a:avLst/>
          </a:prstGeom>
          <a:noFill/>
          <a:ln w="9525">
            <a:noFill/>
            <a:miter lim="800000"/>
            <a:headEnd/>
            <a:tailEnd/>
          </a:ln>
        </p:spPr>
        <p:txBody>
          <a:bodyPr wrap="none">
            <a:spAutoFit/>
          </a:bodyPr>
          <a:lstStyle/>
          <a:p>
            <a:pPr>
              <a:lnSpc>
                <a:spcPct val="90000"/>
              </a:lnSpc>
            </a:pPr>
            <a:r>
              <a:rPr kumimoji="1" lang="zh-CN" altLang="en-US" sz="2000">
                <a:solidFill>
                  <a:schemeClr val="tx1">
                    <a:lumMod val="75000"/>
                    <a:lumOff val="25000"/>
                  </a:schemeClr>
                </a:solidFill>
                <a:latin typeface="+mn-lt"/>
                <a:ea typeface="+mn-ea"/>
              </a:rPr>
              <a:t>时间</a:t>
            </a:r>
          </a:p>
        </p:txBody>
      </p:sp>
      <p:sp>
        <p:nvSpPr>
          <p:cNvPr id="34823" name="Rectangle 6"/>
          <p:cNvSpPr>
            <a:spLocks noChangeArrowheads="1"/>
          </p:cNvSpPr>
          <p:nvPr/>
        </p:nvSpPr>
        <p:spPr bwMode="auto">
          <a:xfrm>
            <a:off x="2352843" y="2636838"/>
            <a:ext cx="383316" cy="1871662"/>
          </a:xfrm>
          <a:prstGeom prst="rect">
            <a:avLst/>
          </a:prstGeom>
          <a:solidFill>
            <a:srgbClr val="FFC000"/>
          </a:solidFill>
          <a:ln w="9525">
            <a:noFill/>
            <a:miter lim="800000"/>
            <a:headEnd/>
            <a:tailEnd/>
          </a:ln>
        </p:spPr>
        <p:txBody>
          <a:bodyPr wrap="none" anchor="ctr"/>
          <a:lstStyle/>
          <a:p>
            <a:pPr algn="ctr"/>
            <a:r>
              <a:rPr lang="en-US" altLang="zh-CN">
                <a:solidFill>
                  <a:schemeClr val="tx1">
                    <a:lumMod val="75000"/>
                    <a:lumOff val="25000"/>
                  </a:schemeClr>
                </a:solidFill>
                <a:latin typeface="+mn-lt"/>
                <a:ea typeface="+mn-ea"/>
              </a:rPr>
              <a:t>B</a:t>
            </a:r>
          </a:p>
        </p:txBody>
      </p:sp>
      <p:sp>
        <p:nvSpPr>
          <p:cNvPr id="34824" name="Rectangle 8"/>
          <p:cNvSpPr>
            <a:spLocks noChangeArrowheads="1"/>
          </p:cNvSpPr>
          <p:nvPr/>
        </p:nvSpPr>
        <p:spPr bwMode="auto">
          <a:xfrm>
            <a:off x="3121592" y="2636838"/>
            <a:ext cx="383317" cy="1871662"/>
          </a:xfrm>
          <a:prstGeom prst="rect">
            <a:avLst/>
          </a:prstGeom>
          <a:solidFill>
            <a:srgbClr val="92D050"/>
          </a:solidFill>
          <a:ln w="9525">
            <a:noFill/>
            <a:miter lim="800000"/>
            <a:headEnd/>
            <a:tailEnd/>
          </a:ln>
        </p:spPr>
        <p:txBody>
          <a:bodyPr wrap="none" anchor="ctr"/>
          <a:lstStyle/>
          <a:p>
            <a:pPr algn="ctr"/>
            <a:r>
              <a:rPr lang="en-US" altLang="zh-CN">
                <a:solidFill>
                  <a:schemeClr val="tx1">
                    <a:lumMod val="75000"/>
                    <a:lumOff val="25000"/>
                  </a:schemeClr>
                </a:solidFill>
                <a:latin typeface="+mn-lt"/>
                <a:ea typeface="+mn-ea"/>
              </a:rPr>
              <a:t>D</a:t>
            </a:r>
          </a:p>
        </p:txBody>
      </p:sp>
      <p:sp>
        <p:nvSpPr>
          <p:cNvPr id="34825" name="Rectangle 9"/>
          <p:cNvSpPr>
            <a:spLocks noChangeArrowheads="1"/>
          </p:cNvSpPr>
          <p:nvPr/>
        </p:nvSpPr>
        <p:spPr bwMode="auto">
          <a:xfrm>
            <a:off x="3890343" y="2636838"/>
            <a:ext cx="383316" cy="1871662"/>
          </a:xfrm>
          <a:prstGeom prst="rect">
            <a:avLst/>
          </a:prstGeom>
          <a:solidFill>
            <a:srgbClr val="FFC000"/>
          </a:solidFill>
          <a:ln w="9525">
            <a:noFill/>
            <a:miter lim="800000"/>
            <a:headEnd/>
            <a:tailEnd/>
          </a:ln>
        </p:spPr>
        <p:txBody>
          <a:bodyPr wrap="none" anchor="ctr"/>
          <a:lstStyle/>
          <a:p>
            <a:pPr algn="ctr"/>
            <a:r>
              <a:rPr lang="en-US" altLang="zh-CN">
                <a:solidFill>
                  <a:schemeClr val="tx1">
                    <a:lumMod val="75000"/>
                    <a:lumOff val="25000"/>
                  </a:schemeClr>
                </a:solidFill>
                <a:latin typeface="+mn-lt"/>
                <a:ea typeface="+mn-ea"/>
              </a:rPr>
              <a:t>B</a:t>
            </a:r>
          </a:p>
        </p:txBody>
      </p:sp>
      <p:sp>
        <p:nvSpPr>
          <p:cNvPr id="34826" name="Rectangle 11"/>
          <p:cNvSpPr>
            <a:spLocks noChangeArrowheads="1"/>
          </p:cNvSpPr>
          <p:nvPr/>
        </p:nvSpPr>
        <p:spPr bwMode="auto">
          <a:xfrm>
            <a:off x="4659092" y="2636838"/>
            <a:ext cx="383317" cy="1871662"/>
          </a:xfrm>
          <a:prstGeom prst="rect">
            <a:avLst/>
          </a:prstGeom>
          <a:solidFill>
            <a:srgbClr val="92D050"/>
          </a:solidFill>
          <a:ln w="9525">
            <a:noFill/>
            <a:miter lim="800000"/>
            <a:headEnd/>
            <a:tailEnd/>
          </a:ln>
        </p:spPr>
        <p:txBody>
          <a:bodyPr wrap="none" anchor="ctr"/>
          <a:lstStyle/>
          <a:p>
            <a:pPr algn="ctr"/>
            <a:r>
              <a:rPr lang="en-US" altLang="zh-CN">
                <a:solidFill>
                  <a:schemeClr val="tx1">
                    <a:lumMod val="75000"/>
                    <a:lumOff val="25000"/>
                  </a:schemeClr>
                </a:solidFill>
                <a:latin typeface="+mn-lt"/>
                <a:ea typeface="+mn-ea"/>
              </a:rPr>
              <a:t>D</a:t>
            </a:r>
          </a:p>
        </p:txBody>
      </p:sp>
      <p:sp>
        <p:nvSpPr>
          <p:cNvPr id="34827" name="Rectangle 12"/>
          <p:cNvSpPr>
            <a:spLocks noChangeArrowheads="1"/>
          </p:cNvSpPr>
          <p:nvPr/>
        </p:nvSpPr>
        <p:spPr bwMode="auto">
          <a:xfrm>
            <a:off x="5427843" y="2636838"/>
            <a:ext cx="383316" cy="1871662"/>
          </a:xfrm>
          <a:prstGeom prst="rect">
            <a:avLst/>
          </a:prstGeom>
          <a:solidFill>
            <a:srgbClr val="FFC000"/>
          </a:solidFill>
          <a:ln w="9525">
            <a:noFill/>
            <a:miter lim="800000"/>
            <a:headEnd/>
            <a:tailEnd/>
          </a:ln>
        </p:spPr>
        <p:txBody>
          <a:bodyPr wrap="none" anchor="ctr"/>
          <a:lstStyle/>
          <a:p>
            <a:pPr algn="ctr"/>
            <a:r>
              <a:rPr lang="en-US" altLang="zh-CN">
                <a:solidFill>
                  <a:schemeClr val="tx1">
                    <a:lumMod val="75000"/>
                    <a:lumOff val="25000"/>
                  </a:schemeClr>
                </a:solidFill>
                <a:latin typeface="+mn-lt"/>
                <a:ea typeface="+mn-ea"/>
              </a:rPr>
              <a:t>B</a:t>
            </a:r>
          </a:p>
        </p:txBody>
      </p:sp>
      <p:sp>
        <p:nvSpPr>
          <p:cNvPr id="34828" name="Rectangle 14"/>
          <p:cNvSpPr>
            <a:spLocks noChangeArrowheads="1"/>
          </p:cNvSpPr>
          <p:nvPr/>
        </p:nvSpPr>
        <p:spPr bwMode="auto">
          <a:xfrm>
            <a:off x="6196592" y="2636838"/>
            <a:ext cx="383317" cy="1871662"/>
          </a:xfrm>
          <a:prstGeom prst="rect">
            <a:avLst/>
          </a:prstGeom>
          <a:solidFill>
            <a:srgbClr val="92D050"/>
          </a:solidFill>
          <a:ln w="9525">
            <a:noFill/>
            <a:miter lim="800000"/>
            <a:headEnd/>
            <a:tailEnd/>
          </a:ln>
        </p:spPr>
        <p:txBody>
          <a:bodyPr wrap="none" anchor="ctr"/>
          <a:lstStyle/>
          <a:p>
            <a:pPr algn="ctr"/>
            <a:r>
              <a:rPr lang="en-US" altLang="zh-CN">
                <a:solidFill>
                  <a:schemeClr val="tx1">
                    <a:lumMod val="75000"/>
                    <a:lumOff val="25000"/>
                  </a:schemeClr>
                </a:solidFill>
                <a:latin typeface="+mn-lt"/>
                <a:ea typeface="+mn-ea"/>
              </a:rPr>
              <a:t>D</a:t>
            </a:r>
          </a:p>
        </p:txBody>
      </p:sp>
      <p:sp>
        <p:nvSpPr>
          <p:cNvPr id="34829" name="Rectangle 16"/>
          <p:cNvSpPr>
            <a:spLocks noChangeArrowheads="1"/>
          </p:cNvSpPr>
          <p:nvPr/>
        </p:nvSpPr>
        <p:spPr bwMode="auto">
          <a:xfrm>
            <a:off x="1969525" y="2636838"/>
            <a:ext cx="383317" cy="1871662"/>
          </a:xfrm>
          <a:prstGeom prst="rect">
            <a:avLst/>
          </a:prstGeom>
          <a:solidFill>
            <a:srgbClr val="00B0F0"/>
          </a:solidFill>
          <a:ln w="9525">
            <a:noFill/>
            <a:miter lim="800000"/>
            <a:headEnd/>
            <a:tailEnd/>
          </a:ln>
        </p:spPr>
        <p:txBody>
          <a:bodyPr wrap="none" anchor="ctr"/>
          <a:lstStyle/>
          <a:p>
            <a:pPr algn="ctr"/>
            <a:r>
              <a:rPr lang="en-US" altLang="zh-CN">
                <a:solidFill>
                  <a:schemeClr val="tx1">
                    <a:lumMod val="75000"/>
                    <a:lumOff val="25000"/>
                  </a:schemeClr>
                </a:solidFill>
                <a:latin typeface="+mn-lt"/>
                <a:ea typeface="+mn-ea"/>
              </a:rPr>
              <a:t>A</a:t>
            </a:r>
          </a:p>
        </p:txBody>
      </p:sp>
      <p:sp>
        <p:nvSpPr>
          <p:cNvPr id="34830" name="Rectangle 17"/>
          <p:cNvSpPr>
            <a:spLocks noChangeArrowheads="1"/>
          </p:cNvSpPr>
          <p:nvPr/>
        </p:nvSpPr>
        <p:spPr bwMode="auto">
          <a:xfrm>
            <a:off x="3507026" y="2636838"/>
            <a:ext cx="383317" cy="1871662"/>
          </a:xfrm>
          <a:prstGeom prst="rect">
            <a:avLst/>
          </a:prstGeom>
          <a:solidFill>
            <a:srgbClr val="00B0F0"/>
          </a:solidFill>
          <a:ln w="9525">
            <a:noFill/>
            <a:miter lim="800000"/>
            <a:headEnd/>
            <a:tailEnd/>
          </a:ln>
        </p:spPr>
        <p:txBody>
          <a:bodyPr wrap="none" anchor="ctr"/>
          <a:lstStyle/>
          <a:p>
            <a:pPr algn="ctr"/>
            <a:r>
              <a:rPr lang="en-US" altLang="zh-CN">
                <a:solidFill>
                  <a:schemeClr val="tx1">
                    <a:lumMod val="75000"/>
                    <a:lumOff val="25000"/>
                  </a:schemeClr>
                </a:solidFill>
                <a:latin typeface="+mn-lt"/>
                <a:ea typeface="+mn-ea"/>
              </a:rPr>
              <a:t>A</a:t>
            </a:r>
          </a:p>
        </p:txBody>
      </p:sp>
      <p:sp>
        <p:nvSpPr>
          <p:cNvPr id="34831" name="Rectangle 18"/>
          <p:cNvSpPr>
            <a:spLocks noChangeArrowheads="1"/>
          </p:cNvSpPr>
          <p:nvPr/>
        </p:nvSpPr>
        <p:spPr bwMode="auto">
          <a:xfrm>
            <a:off x="5044526" y="2636838"/>
            <a:ext cx="383317" cy="1871662"/>
          </a:xfrm>
          <a:prstGeom prst="rect">
            <a:avLst/>
          </a:prstGeom>
          <a:solidFill>
            <a:srgbClr val="00B0F0"/>
          </a:solidFill>
          <a:ln w="9525">
            <a:noFill/>
            <a:miter lim="800000"/>
            <a:headEnd/>
            <a:tailEnd/>
          </a:ln>
        </p:spPr>
        <p:txBody>
          <a:bodyPr wrap="none" anchor="ctr"/>
          <a:lstStyle/>
          <a:p>
            <a:pPr algn="ctr"/>
            <a:r>
              <a:rPr lang="en-US" altLang="zh-CN">
                <a:solidFill>
                  <a:schemeClr val="tx1">
                    <a:lumMod val="75000"/>
                    <a:lumOff val="25000"/>
                  </a:schemeClr>
                </a:solidFill>
                <a:latin typeface="+mn-lt"/>
                <a:ea typeface="+mn-ea"/>
              </a:rPr>
              <a:t>A</a:t>
            </a:r>
          </a:p>
        </p:txBody>
      </p:sp>
      <p:sp>
        <p:nvSpPr>
          <p:cNvPr id="34832" name="Rectangle 19"/>
          <p:cNvSpPr>
            <a:spLocks noChangeArrowheads="1"/>
          </p:cNvSpPr>
          <p:nvPr/>
        </p:nvSpPr>
        <p:spPr bwMode="auto">
          <a:xfrm>
            <a:off x="6582026" y="2636838"/>
            <a:ext cx="383317" cy="1871662"/>
          </a:xfrm>
          <a:prstGeom prst="rect">
            <a:avLst/>
          </a:prstGeom>
          <a:solidFill>
            <a:srgbClr val="00B0F0"/>
          </a:solidFill>
          <a:ln w="9525">
            <a:noFill/>
            <a:miter lim="800000"/>
            <a:headEnd/>
            <a:tailEnd/>
          </a:ln>
        </p:spPr>
        <p:txBody>
          <a:bodyPr wrap="none" anchor="ctr"/>
          <a:lstStyle/>
          <a:p>
            <a:pPr algn="ctr"/>
            <a:r>
              <a:rPr lang="en-US" altLang="zh-CN">
                <a:solidFill>
                  <a:schemeClr val="tx1">
                    <a:lumMod val="75000"/>
                    <a:lumOff val="25000"/>
                  </a:schemeClr>
                </a:solidFill>
                <a:latin typeface="+mn-lt"/>
                <a:ea typeface="+mn-ea"/>
              </a:rPr>
              <a:t>A</a:t>
            </a:r>
          </a:p>
        </p:txBody>
      </p:sp>
      <p:sp>
        <p:nvSpPr>
          <p:cNvPr id="34833" name="Rectangle 20"/>
          <p:cNvSpPr>
            <a:spLocks noChangeArrowheads="1"/>
          </p:cNvSpPr>
          <p:nvPr/>
        </p:nvSpPr>
        <p:spPr bwMode="auto">
          <a:xfrm>
            <a:off x="6965344" y="2636838"/>
            <a:ext cx="383316" cy="1871662"/>
          </a:xfrm>
          <a:prstGeom prst="rect">
            <a:avLst/>
          </a:prstGeom>
          <a:solidFill>
            <a:srgbClr val="FFC000"/>
          </a:solidFill>
          <a:ln w="9525">
            <a:noFill/>
            <a:miter lim="800000"/>
            <a:headEnd/>
            <a:tailEnd/>
          </a:ln>
        </p:spPr>
        <p:txBody>
          <a:bodyPr wrap="none" anchor="ctr"/>
          <a:lstStyle/>
          <a:p>
            <a:pPr algn="ctr"/>
            <a:r>
              <a:rPr lang="en-US" altLang="zh-CN">
                <a:solidFill>
                  <a:schemeClr val="tx1">
                    <a:lumMod val="75000"/>
                    <a:lumOff val="25000"/>
                  </a:schemeClr>
                </a:solidFill>
                <a:latin typeface="+mn-lt"/>
                <a:ea typeface="+mn-ea"/>
              </a:rPr>
              <a:t>B</a:t>
            </a:r>
          </a:p>
        </p:txBody>
      </p:sp>
      <p:grpSp>
        <p:nvGrpSpPr>
          <p:cNvPr id="2" name="Group 44"/>
          <p:cNvGrpSpPr>
            <a:grpSpLocks/>
          </p:cNvGrpSpPr>
          <p:nvPr/>
        </p:nvGrpSpPr>
        <p:grpSpPr bwMode="auto">
          <a:xfrm>
            <a:off x="2738276" y="2636838"/>
            <a:ext cx="4995817" cy="1871662"/>
            <a:chOff x="1293" y="1661"/>
            <a:chExt cx="2359" cy="1179"/>
          </a:xfrm>
        </p:grpSpPr>
        <p:sp>
          <p:nvSpPr>
            <p:cNvPr id="34860" name="Rectangle 7"/>
            <p:cNvSpPr>
              <a:spLocks noChangeArrowheads="1"/>
            </p:cNvSpPr>
            <p:nvPr/>
          </p:nvSpPr>
          <p:spPr bwMode="auto">
            <a:xfrm>
              <a:off x="1293" y="1661"/>
              <a:ext cx="181" cy="1179"/>
            </a:xfrm>
            <a:prstGeom prst="rect">
              <a:avLst/>
            </a:prstGeom>
            <a:solidFill>
              <a:srgbClr val="FFFF00"/>
            </a:solidFill>
            <a:ln w="9525">
              <a:noFill/>
              <a:miter lim="800000"/>
              <a:headEnd/>
              <a:tailEnd/>
            </a:ln>
          </p:spPr>
          <p:txBody>
            <a:bodyPr wrap="none" anchor="ctr"/>
            <a:lstStyle/>
            <a:p>
              <a:pPr algn="ctr"/>
              <a:r>
                <a:rPr lang="en-US" altLang="zh-CN">
                  <a:solidFill>
                    <a:schemeClr val="tx1">
                      <a:lumMod val="75000"/>
                      <a:lumOff val="25000"/>
                    </a:schemeClr>
                  </a:solidFill>
                  <a:latin typeface="+mn-lt"/>
                  <a:ea typeface="+mn-ea"/>
                </a:rPr>
                <a:t>C</a:t>
              </a:r>
            </a:p>
          </p:txBody>
        </p:sp>
        <p:sp>
          <p:nvSpPr>
            <p:cNvPr id="34861" name="Rectangle 10"/>
            <p:cNvSpPr>
              <a:spLocks noChangeArrowheads="1"/>
            </p:cNvSpPr>
            <p:nvPr/>
          </p:nvSpPr>
          <p:spPr bwMode="auto">
            <a:xfrm>
              <a:off x="2019" y="1661"/>
              <a:ext cx="181" cy="1179"/>
            </a:xfrm>
            <a:prstGeom prst="rect">
              <a:avLst/>
            </a:prstGeom>
            <a:solidFill>
              <a:srgbClr val="FFFF00"/>
            </a:solidFill>
            <a:ln w="9525">
              <a:noFill/>
              <a:miter lim="800000"/>
              <a:headEnd/>
              <a:tailEnd/>
            </a:ln>
          </p:spPr>
          <p:txBody>
            <a:bodyPr wrap="none" anchor="ctr"/>
            <a:lstStyle/>
            <a:p>
              <a:pPr algn="ctr"/>
              <a:r>
                <a:rPr lang="en-US" altLang="zh-CN">
                  <a:solidFill>
                    <a:schemeClr val="tx1">
                      <a:lumMod val="75000"/>
                      <a:lumOff val="25000"/>
                    </a:schemeClr>
                  </a:solidFill>
                  <a:latin typeface="+mn-lt"/>
                  <a:ea typeface="+mn-ea"/>
                </a:rPr>
                <a:t>C</a:t>
              </a:r>
            </a:p>
          </p:txBody>
        </p:sp>
        <p:sp>
          <p:nvSpPr>
            <p:cNvPr id="34862" name="Rectangle 13"/>
            <p:cNvSpPr>
              <a:spLocks noChangeArrowheads="1"/>
            </p:cNvSpPr>
            <p:nvPr/>
          </p:nvSpPr>
          <p:spPr bwMode="auto">
            <a:xfrm>
              <a:off x="2745" y="1661"/>
              <a:ext cx="181" cy="1179"/>
            </a:xfrm>
            <a:prstGeom prst="rect">
              <a:avLst/>
            </a:prstGeom>
            <a:solidFill>
              <a:srgbClr val="FFFF00"/>
            </a:solidFill>
            <a:ln w="9525">
              <a:noFill/>
              <a:miter lim="800000"/>
              <a:headEnd/>
              <a:tailEnd/>
            </a:ln>
          </p:spPr>
          <p:txBody>
            <a:bodyPr wrap="none" anchor="ctr"/>
            <a:lstStyle/>
            <a:p>
              <a:pPr algn="ctr"/>
              <a:r>
                <a:rPr lang="en-US" altLang="zh-CN">
                  <a:solidFill>
                    <a:schemeClr val="tx1">
                      <a:lumMod val="75000"/>
                      <a:lumOff val="25000"/>
                    </a:schemeClr>
                  </a:solidFill>
                  <a:latin typeface="+mn-lt"/>
                  <a:ea typeface="+mn-ea"/>
                </a:rPr>
                <a:t>C</a:t>
              </a:r>
            </a:p>
          </p:txBody>
        </p:sp>
        <p:sp>
          <p:nvSpPr>
            <p:cNvPr id="34863" name="Rectangle 21"/>
            <p:cNvSpPr>
              <a:spLocks noChangeArrowheads="1"/>
            </p:cNvSpPr>
            <p:nvPr/>
          </p:nvSpPr>
          <p:spPr bwMode="auto">
            <a:xfrm>
              <a:off x="3471" y="1661"/>
              <a:ext cx="181" cy="1179"/>
            </a:xfrm>
            <a:prstGeom prst="rect">
              <a:avLst/>
            </a:prstGeom>
            <a:solidFill>
              <a:srgbClr val="FFFF00"/>
            </a:solidFill>
            <a:ln w="9525">
              <a:noFill/>
              <a:miter lim="800000"/>
              <a:headEnd/>
              <a:tailEnd/>
            </a:ln>
          </p:spPr>
          <p:txBody>
            <a:bodyPr wrap="none" anchor="ctr"/>
            <a:lstStyle/>
            <a:p>
              <a:pPr algn="ctr"/>
              <a:r>
                <a:rPr lang="en-US" altLang="zh-CN">
                  <a:solidFill>
                    <a:schemeClr val="tx1">
                      <a:lumMod val="75000"/>
                      <a:lumOff val="25000"/>
                    </a:schemeClr>
                  </a:solidFill>
                  <a:latin typeface="+mn-lt"/>
                  <a:ea typeface="+mn-ea"/>
                </a:rPr>
                <a:t>C</a:t>
              </a:r>
            </a:p>
          </p:txBody>
        </p:sp>
      </p:grpSp>
      <p:sp>
        <p:nvSpPr>
          <p:cNvPr id="34835" name="Rectangle 22"/>
          <p:cNvSpPr>
            <a:spLocks noChangeArrowheads="1"/>
          </p:cNvSpPr>
          <p:nvPr/>
        </p:nvSpPr>
        <p:spPr bwMode="auto">
          <a:xfrm>
            <a:off x="7734093" y="2636838"/>
            <a:ext cx="383317" cy="1871662"/>
          </a:xfrm>
          <a:prstGeom prst="rect">
            <a:avLst/>
          </a:prstGeom>
          <a:solidFill>
            <a:srgbClr val="92D050"/>
          </a:solidFill>
          <a:ln w="9525">
            <a:noFill/>
            <a:miter lim="800000"/>
            <a:headEnd/>
            <a:tailEnd/>
          </a:ln>
        </p:spPr>
        <p:txBody>
          <a:bodyPr wrap="none" anchor="ctr"/>
          <a:lstStyle/>
          <a:p>
            <a:pPr algn="ctr"/>
            <a:r>
              <a:rPr lang="en-US" altLang="zh-CN">
                <a:solidFill>
                  <a:schemeClr val="tx1">
                    <a:lumMod val="75000"/>
                    <a:lumOff val="25000"/>
                  </a:schemeClr>
                </a:solidFill>
                <a:latin typeface="+mn-lt"/>
                <a:ea typeface="+mn-ea"/>
              </a:rPr>
              <a:t>D</a:t>
            </a:r>
          </a:p>
        </p:txBody>
      </p:sp>
      <p:grpSp>
        <p:nvGrpSpPr>
          <p:cNvPr id="3" name="Group 23"/>
          <p:cNvGrpSpPr>
            <a:grpSpLocks/>
          </p:cNvGrpSpPr>
          <p:nvPr/>
        </p:nvGrpSpPr>
        <p:grpSpPr bwMode="auto">
          <a:xfrm>
            <a:off x="2909815" y="2133602"/>
            <a:ext cx="7667711" cy="646113"/>
            <a:chOff x="1020" y="1344"/>
            <a:chExt cx="3556" cy="407"/>
          </a:xfrm>
        </p:grpSpPr>
        <p:sp>
          <p:nvSpPr>
            <p:cNvPr id="34854" name="Text Box 24"/>
            <p:cNvSpPr txBox="1">
              <a:spLocks noChangeArrowheads="1"/>
            </p:cNvSpPr>
            <p:nvPr/>
          </p:nvSpPr>
          <p:spPr bwMode="auto">
            <a:xfrm>
              <a:off x="3690" y="1344"/>
              <a:ext cx="886" cy="407"/>
            </a:xfrm>
            <a:prstGeom prst="rect">
              <a:avLst/>
            </a:prstGeom>
            <a:noFill/>
            <a:ln w="9525">
              <a:noFill/>
              <a:miter lim="800000"/>
              <a:headEnd/>
              <a:tailEnd/>
            </a:ln>
          </p:spPr>
          <p:txBody>
            <a:bodyPr wrap="none">
              <a:spAutoFit/>
            </a:bodyPr>
            <a:lstStyle/>
            <a:p>
              <a:pPr algn="ctr">
                <a:lnSpc>
                  <a:spcPct val="90000"/>
                </a:lnSpc>
              </a:pPr>
              <a:r>
                <a:rPr kumimoji="1" lang="zh-CN" altLang="en-US" sz="2000">
                  <a:solidFill>
                    <a:schemeClr val="tx1">
                      <a:lumMod val="75000"/>
                      <a:lumOff val="25000"/>
                    </a:schemeClr>
                  </a:solidFill>
                  <a:latin typeface="+mn-lt"/>
                  <a:ea typeface="+mn-ea"/>
                </a:rPr>
                <a:t>在</a:t>
              </a:r>
              <a:r>
                <a:rPr kumimoji="1" lang="zh-CN" altLang="en-US" sz="1400">
                  <a:solidFill>
                    <a:schemeClr val="tx1">
                      <a:lumMod val="75000"/>
                      <a:lumOff val="25000"/>
                    </a:schemeClr>
                  </a:solidFill>
                  <a:latin typeface="+mn-lt"/>
                  <a:ea typeface="+mn-ea"/>
                </a:rPr>
                <a:t> </a:t>
              </a:r>
              <a:r>
                <a:rPr kumimoji="1" lang="en-US" altLang="zh-CN" sz="2000">
                  <a:solidFill>
                    <a:schemeClr val="tx1">
                      <a:lumMod val="75000"/>
                      <a:lumOff val="25000"/>
                    </a:schemeClr>
                  </a:solidFill>
                  <a:latin typeface="+mn-lt"/>
                  <a:ea typeface="+mn-ea"/>
                </a:rPr>
                <a:t>TDM</a:t>
              </a:r>
              <a:r>
                <a:rPr kumimoji="1" lang="en-US" altLang="zh-CN" sz="1400">
                  <a:solidFill>
                    <a:schemeClr val="tx1">
                      <a:lumMod val="75000"/>
                      <a:lumOff val="25000"/>
                    </a:schemeClr>
                  </a:solidFill>
                  <a:latin typeface="+mn-lt"/>
                  <a:ea typeface="+mn-ea"/>
                </a:rPr>
                <a:t> </a:t>
              </a:r>
              <a:r>
                <a:rPr kumimoji="1" lang="zh-CN" altLang="en-US" sz="2000">
                  <a:solidFill>
                    <a:schemeClr val="tx1">
                      <a:lumMod val="75000"/>
                      <a:lumOff val="25000"/>
                    </a:schemeClr>
                  </a:solidFill>
                  <a:latin typeface="+mn-lt"/>
                  <a:ea typeface="+mn-ea"/>
                </a:rPr>
                <a:t>帧中的</a:t>
              </a:r>
            </a:p>
            <a:p>
              <a:pPr algn="ctr">
                <a:lnSpc>
                  <a:spcPct val="90000"/>
                </a:lnSpc>
              </a:pPr>
              <a:r>
                <a:rPr kumimoji="1" lang="zh-CN" altLang="en-US" sz="2000">
                  <a:solidFill>
                    <a:schemeClr val="tx1">
                      <a:lumMod val="75000"/>
                      <a:lumOff val="25000"/>
                    </a:schemeClr>
                  </a:solidFill>
                  <a:latin typeface="+mn-lt"/>
                  <a:ea typeface="+mn-ea"/>
                </a:rPr>
                <a:t>位置不变</a:t>
              </a:r>
            </a:p>
          </p:txBody>
        </p:sp>
        <p:sp>
          <p:nvSpPr>
            <p:cNvPr id="34855" name="Line 25"/>
            <p:cNvSpPr>
              <a:spLocks noChangeShapeType="1"/>
            </p:cNvSpPr>
            <p:nvPr/>
          </p:nvSpPr>
          <p:spPr bwMode="auto">
            <a:xfrm>
              <a:off x="1020" y="1434"/>
              <a:ext cx="2540" cy="0"/>
            </a:xfrm>
            <a:prstGeom prst="line">
              <a:avLst/>
            </a:prstGeom>
            <a:noFill/>
            <a:ln w="28575">
              <a:solidFill>
                <a:srgbClr val="333399"/>
              </a:solidFill>
              <a:round/>
              <a:headEnd/>
              <a:tailEnd/>
            </a:ln>
          </p:spPr>
          <p:txBody>
            <a:bodyPr/>
            <a:lstStyle/>
            <a:p>
              <a:endParaRPr lang="zh-CN" altLang="en-US">
                <a:solidFill>
                  <a:schemeClr val="tx1">
                    <a:lumMod val="75000"/>
                    <a:lumOff val="25000"/>
                  </a:schemeClr>
                </a:solidFill>
                <a:latin typeface="+mn-lt"/>
                <a:ea typeface="+mn-ea"/>
              </a:endParaRPr>
            </a:p>
          </p:txBody>
        </p:sp>
        <p:sp>
          <p:nvSpPr>
            <p:cNvPr id="34856" name="Line 26"/>
            <p:cNvSpPr>
              <a:spLocks noChangeShapeType="1"/>
            </p:cNvSpPr>
            <p:nvPr/>
          </p:nvSpPr>
          <p:spPr bwMode="auto">
            <a:xfrm>
              <a:off x="1020" y="1434"/>
              <a:ext cx="0" cy="182"/>
            </a:xfrm>
            <a:prstGeom prst="line">
              <a:avLst/>
            </a:prstGeom>
            <a:noFill/>
            <a:ln w="28575">
              <a:solidFill>
                <a:srgbClr val="333399"/>
              </a:solidFill>
              <a:round/>
              <a:headEnd/>
              <a:tailEnd type="triangle" w="med" len="med"/>
            </a:ln>
          </p:spPr>
          <p:txBody>
            <a:bodyPr/>
            <a:lstStyle/>
            <a:p>
              <a:endParaRPr lang="zh-CN" altLang="en-US">
                <a:solidFill>
                  <a:schemeClr val="tx1">
                    <a:lumMod val="75000"/>
                    <a:lumOff val="25000"/>
                  </a:schemeClr>
                </a:solidFill>
                <a:latin typeface="+mn-lt"/>
                <a:ea typeface="+mn-ea"/>
              </a:endParaRPr>
            </a:p>
          </p:txBody>
        </p:sp>
        <p:sp>
          <p:nvSpPr>
            <p:cNvPr id="34857" name="Line 27"/>
            <p:cNvSpPr>
              <a:spLocks noChangeShapeType="1"/>
            </p:cNvSpPr>
            <p:nvPr/>
          </p:nvSpPr>
          <p:spPr bwMode="auto">
            <a:xfrm>
              <a:off x="1730" y="1434"/>
              <a:ext cx="0" cy="182"/>
            </a:xfrm>
            <a:prstGeom prst="line">
              <a:avLst/>
            </a:prstGeom>
            <a:noFill/>
            <a:ln w="28575">
              <a:solidFill>
                <a:srgbClr val="333399"/>
              </a:solidFill>
              <a:round/>
              <a:headEnd/>
              <a:tailEnd type="triangle" w="med" len="med"/>
            </a:ln>
          </p:spPr>
          <p:txBody>
            <a:bodyPr/>
            <a:lstStyle/>
            <a:p>
              <a:endParaRPr lang="zh-CN" altLang="en-US">
                <a:solidFill>
                  <a:schemeClr val="tx1">
                    <a:lumMod val="75000"/>
                    <a:lumOff val="25000"/>
                  </a:schemeClr>
                </a:solidFill>
                <a:latin typeface="+mn-lt"/>
                <a:ea typeface="+mn-ea"/>
              </a:endParaRPr>
            </a:p>
          </p:txBody>
        </p:sp>
        <p:sp>
          <p:nvSpPr>
            <p:cNvPr id="34858" name="Line 28"/>
            <p:cNvSpPr>
              <a:spLocks noChangeShapeType="1"/>
            </p:cNvSpPr>
            <p:nvPr/>
          </p:nvSpPr>
          <p:spPr bwMode="auto">
            <a:xfrm>
              <a:off x="2441" y="1434"/>
              <a:ext cx="0" cy="182"/>
            </a:xfrm>
            <a:prstGeom prst="line">
              <a:avLst/>
            </a:prstGeom>
            <a:noFill/>
            <a:ln w="28575">
              <a:solidFill>
                <a:srgbClr val="333399"/>
              </a:solidFill>
              <a:round/>
              <a:headEnd/>
              <a:tailEnd type="triangle" w="med" len="med"/>
            </a:ln>
          </p:spPr>
          <p:txBody>
            <a:bodyPr/>
            <a:lstStyle/>
            <a:p>
              <a:endParaRPr lang="zh-CN" altLang="en-US">
                <a:solidFill>
                  <a:schemeClr val="tx1">
                    <a:lumMod val="75000"/>
                    <a:lumOff val="25000"/>
                  </a:schemeClr>
                </a:solidFill>
                <a:latin typeface="+mn-lt"/>
                <a:ea typeface="+mn-ea"/>
              </a:endParaRPr>
            </a:p>
          </p:txBody>
        </p:sp>
        <p:sp>
          <p:nvSpPr>
            <p:cNvPr id="34859" name="Line 29"/>
            <p:cNvSpPr>
              <a:spLocks noChangeShapeType="1"/>
            </p:cNvSpPr>
            <p:nvPr/>
          </p:nvSpPr>
          <p:spPr bwMode="auto">
            <a:xfrm>
              <a:off x="3152" y="1434"/>
              <a:ext cx="0" cy="182"/>
            </a:xfrm>
            <a:prstGeom prst="line">
              <a:avLst/>
            </a:prstGeom>
            <a:noFill/>
            <a:ln w="28575">
              <a:solidFill>
                <a:srgbClr val="333399"/>
              </a:solidFill>
              <a:round/>
              <a:headEnd/>
              <a:tailEnd type="triangle" w="med" len="med"/>
            </a:ln>
          </p:spPr>
          <p:txBody>
            <a:bodyPr/>
            <a:lstStyle/>
            <a:p>
              <a:endParaRPr lang="zh-CN" altLang="en-US">
                <a:solidFill>
                  <a:schemeClr val="tx1">
                    <a:lumMod val="75000"/>
                    <a:lumOff val="25000"/>
                  </a:schemeClr>
                </a:solidFill>
                <a:latin typeface="+mn-lt"/>
                <a:ea typeface="+mn-ea"/>
              </a:endParaRPr>
            </a:p>
          </p:txBody>
        </p:sp>
      </p:grpSp>
      <p:grpSp>
        <p:nvGrpSpPr>
          <p:cNvPr id="34837" name="Group 30"/>
          <p:cNvGrpSpPr>
            <a:grpSpLocks/>
          </p:cNvGrpSpPr>
          <p:nvPr/>
        </p:nvGrpSpPr>
        <p:grpSpPr bwMode="auto">
          <a:xfrm>
            <a:off x="1969525" y="4581525"/>
            <a:ext cx="1535383" cy="512763"/>
            <a:chOff x="930" y="2886"/>
            <a:chExt cx="725" cy="323"/>
          </a:xfrm>
        </p:grpSpPr>
        <p:sp>
          <p:nvSpPr>
            <p:cNvPr id="34852" name="Text Box 31"/>
            <p:cNvSpPr txBox="1">
              <a:spLocks noChangeArrowheads="1"/>
            </p:cNvSpPr>
            <p:nvPr/>
          </p:nvSpPr>
          <p:spPr bwMode="auto">
            <a:xfrm>
              <a:off x="975" y="2976"/>
              <a:ext cx="524" cy="233"/>
            </a:xfrm>
            <a:prstGeom prst="rect">
              <a:avLst/>
            </a:prstGeom>
            <a:noFill/>
            <a:ln w="9525">
              <a:noFill/>
              <a:miter lim="800000"/>
              <a:headEnd/>
              <a:tailEnd/>
            </a:ln>
          </p:spPr>
          <p:txBody>
            <a:bodyPr wrap="none">
              <a:spAutoFit/>
            </a:bodyPr>
            <a:lstStyle/>
            <a:p>
              <a:pPr>
                <a:lnSpc>
                  <a:spcPct val="90000"/>
                </a:lnSpc>
              </a:pPr>
              <a:r>
                <a:rPr kumimoji="1" lang="en-US" altLang="zh-CN" sz="2000">
                  <a:solidFill>
                    <a:schemeClr val="tx1">
                      <a:lumMod val="75000"/>
                      <a:lumOff val="25000"/>
                    </a:schemeClr>
                  </a:solidFill>
                  <a:latin typeface="+mn-lt"/>
                  <a:ea typeface="+mn-ea"/>
                </a:rPr>
                <a:t>TDM </a:t>
              </a:r>
              <a:r>
                <a:rPr kumimoji="1" lang="zh-CN" altLang="en-US" sz="2000">
                  <a:solidFill>
                    <a:schemeClr val="tx1">
                      <a:lumMod val="75000"/>
                      <a:lumOff val="25000"/>
                    </a:schemeClr>
                  </a:solidFill>
                  <a:latin typeface="+mn-lt"/>
                  <a:ea typeface="+mn-ea"/>
                </a:rPr>
                <a:t>帧</a:t>
              </a:r>
            </a:p>
          </p:txBody>
        </p:sp>
        <p:sp>
          <p:nvSpPr>
            <p:cNvPr id="34853" name="AutoShape 32"/>
            <p:cNvSpPr>
              <a:spLocks/>
            </p:cNvSpPr>
            <p:nvPr/>
          </p:nvSpPr>
          <p:spPr bwMode="auto">
            <a:xfrm rot="16200000" flipV="1">
              <a:off x="1248" y="2568"/>
              <a:ext cx="90" cy="725"/>
            </a:xfrm>
            <a:prstGeom prst="leftBrace">
              <a:avLst>
                <a:gd name="adj1" fmla="val 67130"/>
                <a:gd name="adj2" fmla="val 50000"/>
              </a:avLst>
            </a:prstGeom>
            <a:noFill/>
            <a:ln w="19050">
              <a:solidFill>
                <a:srgbClr val="333399"/>
              </a:solidFill>
              <a:round/>
              <a:headEnd/>
              <a:tailEnd/>
            </a:ln>
          </p:spPr>
          <p:txBody>
            <a:bodyPr wrap="none" anchor="ctr"/>
            <a:lstStyle/>
            <a:p>
              <a:endParaRPr lang="zh-CN" altLang="en-US">
                <a:solidFill>
                  <a:schemeClr val="tx1">
                    <a:lumMod val="75000"/>
                    <a:lumOff val="25000"/>
                  </a:schemeClr>
                </a:solidFill>
                <a:latin typeface="+mn-lt"/>
                <a:ea typeface="+mn-ea"/>
              </a:endParaRPr>
            </a:p>
          </p:txBody>
        </p:sp>
      </p:grpSp>
      <p:grpSp>
        <p:nvGrpSpPr>
          <p:cNvPr id="34838" name="Group 33"/>
          <p:cNvGrpSpPr>
            <a:grpSpLocks/>
          </p:cNvGrpSpPr>
          <p:nvPr/>
        </p:nvGrpSpPr>
        <p:grpSpPr bwMode="auto">
          <a:xfrm>
            <a:off x="3504909" y="4581525"/>
            <a:ext cx="1535382" cy="512763"/>
            <a:chOff x="1655" y="2886"/>
            <a:chExt cx="725" cy="323"/>
          </a:xfrm>
        </p:grpSpPr>
        <p:sp>
          <p:nvSpPr>
            <p:cNvPr id="34850" name="Text Box 34"/>
            <p:cNvSpPr txBox="1">
              <a:spLocks noChangeArrowheads="1"/>
            </p:cNvSpPr>
            <p:nvPr/>
          </p:nvSpPr>
          <p:spPr bwMode="auto">
            <a:xfrm>
              <a:off x="1700" y="2976"/>
              <a:ext cx="524" cy="233"/>
            </a:xfrm>
            <a:prstGeom prst="rect">
              <a:avLst/>
            </a:prstGeom>
            <a:noFill/>
            <a:ln w="9525">
              <a:noFill/>
              <a:miter lim="800000"/>
              <a:headEnd/>
              <a:tailEnd/>
            </a:ln>
          </p:spPr>
          <p:txBody>
            <a:bodyPr wrap="none">
              <a:spAutoFit/>
            </a:bodyPr>
            <a:lstStyle/>
            <a:p>
              <a:pPr>
                <a:lnSpc>
                  <a:spcPct val="90000"/>
                </a:lnSpc>
              </a:pPr>
              <a:r>
                <a:rPr kumimoji="1" lang="en-US" altLang="zh-CN" sz="2000">
                  <a:solidFill>
                    <a:schemeClr val="tx1">
                      <a:lumMod val="75000"/>
                      <a:lumOff val="25000"/>
                    </a:schemeClr>
                  </a:solidFill>
                  <a:latin typeface="+mn-lt"/>
                  <a:ea typeface="+mn-ea"/>
                </a:rPr>
                <a:t>TDM </a:t>
              </a:r>
              <a:r>
                <a:rPr kumimoji="1" lang="zh-CN" altLang="en-US" sz="2000">
                  <a:solidFill>
                    <a:schemeClr val="tx1">
                      <a:lumMod val="75000"/>
                      <a:lumOff val="25000"/>
                    </a:schemeClr>
                  </a:solidFill>
                  <a:latin typeface="+mn-lt"/>
                  <a:ea typeface="+mn-ea"/>
                </a:rPr>
                <a:t>帧</a:t>
              </a:r>
            </a:p>
          </p:txBody>
        </p:sp>
        <p:sp>
          <p:nvSpPr>
            <p:cNvPr id="34851" name="AutoShape 35"/>
            <p:cNvSpPr>
              <a:spLocks/>
            </p:cNvSpPr>
            <p:nvPr/>
          </p:nvSpPr>
          <p:spPr bwMode="auto">
            <a:xfrm rot="16200000" flipV="1">
              <a:off x="1973" y="2568"/>
              <a:ext cx="90" cy="725"/>
            </a:xfrm>
            <a:prstGeom prst="leftBrace">
              <a:avLst>
                <a:gd name="adj1" fmla="val 67130"/>
                <a:gd name="adj2" fmla="val 50000"/>
              </a:avLst>
            </a:prstGeom>
            <a:noFill/>
            <a:ln w="19050">
              <a:solidFill>
                <a:srgbClr val="333399"/>
              </a:solidFill>
              <a:round/>
              <a:headEnd/>
              <a:tailEnd/>
            </a:ln>
          </p:spPr>
          <p:txBody>
            <a:bodyPr wrap="none" anchor="ctr"/>
            <a:lstStyle/>
            <a:p>
              <a:endParaRPr lang="zh-CN" altLang="en-US">
                <a:solidFill>
                  <a:schemeClr val="tx1">
                    <a:lumMod val="75000"/>
                    <a:lumOff val="25000"/>
                  </a:schemeClr>
                </a:solidFill>
                <a:latin typeface="+mn-lt"/>
                <a:ea typeface="+mn-ea"/>
              </a:endParaRPr>
            </a:p>
          </p:txBody>
        </p:sp>
      </p:grpSp>
      <p:grpSp>
        <p:nvGrpSpPr>
          <p:cNvPr id="34839" name="Group 36"/>
          <p:cNvGrpSpPr>
            <a:grpSpLocks/>
          </p:cNvGrpSpPr>
          <p:nvPr/>
        </p:nvGrpSpPr>
        <p:grpSpPr bwMode="auto">
          <a:xfrm>
            <a:off x="5040291" y="4581525"/>
            <a:ext cx="1535383" cy="512763"/>
            <a:chOff x="2380" y="2886"/>
            <a:chExt cx="725" cy="323"/>
          </a:xfrm>
        </p:grpSpPr>
        <p:sp>
          <p:nvSpPr>
            <p:cNvPr id="34848" name="Text Box 37"/>
            <p:cNvSpPr txBox="1">
              <a:spLocks noChangeArrowheads="1"/>
            </p:cNvSpPr>
            <p:nvPr/>
          </p:nvSpPr>
          <p:spPr bwMode="auto">
            <a:xfrm>
              <a:off x="2426" y="2976"/>
              <a:ext cx="524" cy="233"/>
            </a:xfrm>
            <a:prstGeom prst="rect">
              <a:avLst/>
            </a:prstGeom>
            <a:noFill/>
            <a:ln w="9525">
              <a:noFill/>
              <a:miter lim="800000"/>
              <a:headEnd/>
              <a:tailEnd/>
            </a:ln>
          </p:spPr>
          <p:txBody>
            <a:bodyPr wrap="none">
              <a:spAutoFit/>
            </a:bodyPr>
            <a:lstStyle/>
            <a:p>
              <a:pPr>
                <a:lnSpc>
                  <a:spcPct val="90000"/>
                </a:lnSpc>
              </a:pPr>
              <a:r>
                <a:rPr kumimoji="1" lang="en-US" altLang="zh-CN" sz="2000">
                  <a:solidFill>
                    <a:schemeClr val="tx1">
                      <a:lumMod val="75000"/>
                      <a:lumOff val="25000"/>
                    </a:schemeClr>
                  </a:solidFill>
                  <a:latin typeface="+mn-lt"/>
                  <a:ea typeface="+mn-ea"/>
                </a:rPr>
                <a:t>TDM </a:t>
              </a:r>
              <a:r>
                <a:rPr kumimoji="1" lang="zh-CN" altLang="en-US" sz="2000">
                  <a:solidFill>
                    <a:schemeClr val="tx1">
                      <a:lumMod val="75000"/>
                      <a:lumOff val="25000"/>
                    </a:schemeClr>
                  </a:solidFill>
                  <a:latin typeface="+mn-lt"/>
                  <a:ea typeface="+mn-ea"/>
                </a:rPr>
                <a:t>帧</a:t>
              </a:r>
            </a:p>
          </p:txBody>
        </p:sp>
        <p:sp>
          <p:nvSpPr>
            <p:cNvPr id="34849" name="AutoShape 38"/>
            <p:cNvSpPr>
              <a:spLocks/>
            </p:cNvSpPr>
            <p:nvPr/>
          </p:nvSpPr>
          <p:spPr bwMode="auto">
            <a:xfrm rot="16200000" flipV="1">
              <a:off x="2698" y="2568"/>
              <a:ext cx="90" cy="725"/>
            </a:xfrm>
            <a:prstGeom prst="leftBrace">
              <a:avLst>
                <a:gd name="adj1" fmla="val 67130"/>
                <a:gd name="adj2" fmla="val 50000"/>
              </a:avLst>
            </a:prstGeom>
            <a:noFill/>
            <a:ln w="19050">
              <a:solidFill>
                <a:srgbClr val="333399"/>
              </a:solidFill>
              <a:round/>
              <a:headEnd/>
              <a:tailEnd/>
            </a:ln>
          </p:spPr>
          <p:txBody>
            <a:bodyPr wrap="none" anchor="ctr"/>
            <a:lstStyle/>
            <a:p>
              <a:endParaRPr lang="zh-CN" altLang="en-US">
                <a:solidFill>
                  <a:schemeClr val="tx1">
                    <a:lumMod val="75000"/>
                    <a:lumOff val="25000"/>
                  </a:schemeClr>
                </a:solidFill>
                <a:latin typeface="+mn-lt"/>
                <a:ea typeface="+mn-ea"/>
              </a:endParaRPr>
            </a:p>
          </p:txBody>
        </p:sp>
      </p:grpSp>
      <p:grpSp>
        <p:nvGrpSpPr>
          <p:cNvPr id="34840" name="Group 39"/>
          <p:cNvGrpSpPr>
            <a:grpSpLocks/>
          </p:cNvGrpSpPr>
          <p:nvPr/>
        </p:nvGrpSpPr>
        <p:grpSpPr bwMode="auto">
          <a:xfrm>
            <a:off x="6575674" y="4581525"/>
            <a:ext cx="1535382" cy="512763"/>
            <a:chOff x="3105" y="2886"/>
            <a:chExt cx="725" cy="323"/>
          </a:xfrm>
        </p:grpSpPr>
        <p:sp>
          <p:nvSpPr>
            <p:cNvPr id="34846" name="Text Box 40"/>
            <p:cNvSpPr txBox="1">
              <a:spLocks noChangeArrowheads="1"/>
            </p:cNvSpPr>
            <p:nvPr/>
          </p:nvSpPr>
          <p:spPr bwMode="auto">
            <a:xfrm>
              <a:off x="3152" y="2976"/>
              <a:ext cx="524" cy="233"/>
            </a:xfrm>
            <a:prstGeom prst="rect">
              <a:avLst/>
            </a:prstGeom>
            <a:noFill/>
            <a:ln w="9525">
              <a:noFill/>
              <a:miter lim="800000"/>
              <a:headEnd/>
              <a:tailEnd/>
            </a:ln>
          </p:spPr>
          <p:txBody>
            <a:bodyPr wrap="none">
              <a:spAutoFit/>
            </a:bodyPr>
            <a:lstStyle/>
            <a:p>
              <a:pPr>
                <a:lnSpc>
                  <a:spcPct val="90000"/>
                </a:lnSpc>
              </a:pPr>
              <a:r>
                <a:rPr kumimoji="1" lang="en-US" altLang="zh-CN" sz="2000">
                  <a:solidFill>
                    <a:schemeClr val="tx1">
                      <a:lumMod val="75000"/>
                      <a:lumOff val="25000"/>
                    </a:schemeClr>
                  </a:solidFill>
                  <a:latin typeface="+mn-lt"/>
                  <a:ea typeface="+mn-ea"/>
                </a:rPr>
                <a:t>TDM </a:t>
              </a:r>
              <a:r>
                <a:rPr kumimoji="1" lang="zh-CN" altLang="en-US" sz="2000">
                  <a:solidFill>
                    <a:schemeClr val="tx1">
                      <a:lumMod val="75000"/>
                      <a:lumOff val="25000"/>
                    </a:schemeClr>
                  </a:solidFill>
                  <a:latin typeface="+mn-lt"/>
                  <a:ea typeface="+mn-ea"/>
                </a:rPr>
                <a:t>帧</a:t>
              </a:r>
            </a:p>
          </p:txBody>
        </p:sp>
        <p:sp>
          <p:nvSpPr>
            <p:cNvPr id="34847" name="AutoShape 41"/>
            <p:cNvSpPr>
              <a:spLocks/>
            </p:cNvSpPr>
            <p:nvPr/>
          </p:nvSpPr>
          <p:spPr bwMode="auto">
            <a:xfrm rot="16200000" flipV="1">
              <a:off x="3423" y="2568"/>
              <a:ext cx="90" cy="725"/>
            </a:xfrm>
            <a:prstGeom prst="leftBrace">
              <a:avLst>
                <a:gd name="adj1" fmla="val 67130"/>
                <a:gd name="adj2" fmla="val 50000"/>
              </a:avLst>
            </a:prstGeom>
            <a:noFill/>
            <a:ln w="19050">
              <a:solidFill>
                <a:srgbClr val="333399"/>
              </a:solidFill>
              <a:round/>
              <a:headEnd/>
              <a:tailEnd/>
            </a:ln>
          </p:spPr>
          <p:txBody>
            <a:bodyPr wrap="none" anchor="ctr"/>
            <a:lstStyle/>
            <a:p>
              <a:endParaRPr lang="zh-CN" altLang="en-US">
                <a:solidFill>
                  <a:schemeClr val="tx1">
                    <a:lumMod val="75000"/>
                    <a:lumOff val="25000"/>
                  </a:schemeClr>
                </a:solidFill>
                <a:latin typeface="+mn-lt"/>
                <a:ea typeface="+mn-ea"/>
              </a:endParaRPr>
            </a:p>
          </p:txBody>
        </p:sp>
      </p:grpSp>
      <p:sp>
        <p:nvSpPr>
          <p:cNvPr id="34841" name="Rectangle 42"/>
          <p:cNvSpPr>
            <a:spLocks noChangeArrowheads="1"/>
          </p:cNvSpPr>
          <p:nvPr/>
        </p:nvSpPr>
        <p:spPr bwMode="auto">
          <a:xfrm>
            <a:off x="8212709" y="3322638"/>
            <a:ext cx="439224" cy="397545"/>
          </a:xfrm>
          <a:prstGeom prst="rect">
            <a:avLst/>
          </a:prstGeom>
          <a:noFill/>
          <a:ln w="12700">
            <a:noFill/>
            <a:miter lim="800000"/>
            <a:headEnd/>
            <a:tailEnd/>
          </a:ln>
        </p:spPr>
        <p:txBody>
          <a:bodyPr wrap="none" lIns="90488" tIns="44450" rIns="90488" bIns="44450">
            <a:spAutoFit/>
          </a:bodyPr>
          <a:lstStyle/>
          <a:p>
            <a:pPr defTabSz="762000" eaLnBrk="0" hangingPunct="0"/>
            <a:r>
              <a:rPr kumimoji="1" lang="en-US" altLang="zh-CN" sz="2000" b="1">
                <a:solidFill>
                  <a:schemeClr val="tx1">
                    <a:lumMod val="75000"/>
                    <a:lumOff val="25000"/>
                  </a:schemeClr>
                </a:solidFill>
                <a:latin typeface="+mn-lt"/>
                <a:ea typeface="+mn-ea"/>
              </a:rPr>
              <a:t>…</a:t>
            </a:r>
          </a:p>
        </p:txBody>
      </p:sp>
      <p:sp>
        <p:nvSpPr>
          <p:cNvPr id="34842" name="Line 43"/>
          <p:cNvSpPr>
            <a:spLocks noChangeShapeType="1"/>
          </p:cNvSpPr>
          <p:nvPr/>
        </p:nvSpPr>
        <p:spPr bwMode="auto">
          <a:xfrm rot="-5400000">
            <a:off x="485213" y="3668713"/>
            <a:ext cx="2968625" cy="0"/>
          </a:xfrm>
          <a:prstGeom prst="line">
            <a:avLst/>
          </a:prstGeom>
          <a:noFill/>
          <a:ln w="28575">
            <a:solidFill>
              <a:srgbClr val="333399"/>
            </a:solidFill>
            <a:round/>
            <a:headEnd/>
            <a:tailEnd type="triangle" w="sm" len="med"/>
          </a:ln>
        </p:spPr>
        <p:txBody>
          <a:bodyPr wrap="none" anchor="ctr"/>
          <a:lstStyle/>
          <a:p>
            <a:endParaRPr lang="zh-CN" altLang="en-US">
              <a:solidFill>
                <a:schemeClr val="tx1">
                  <a:lumMod val="75000"/>
                  <a:lumOff val="25000"/>
                </a:schemeClr>
              </a:solidFill>
              <a:latin typeface="+mn-lt"/>
              <a:ea typeface="+mn-ea"/>
            </a:endParaRPr>
          </a:p>
        </p:txBody>
      </p:sp>
      <p:grpSp>
        <p:nvGrpSpPr>
          <p:cNvPr id="34843" name="Group 45"/>
          <p:cNvGrpSpPr>
            <a:grpSpLocks/>
          </p:cNvGrpSpPr>
          <p:nvPr/>
        </p:nvGrpSpPr>
        <p:grpSpPr bwMode="auto">
          <a:xfrm>
            <a:off x="8117410" y="4581525"/>
            <a:ext cx="1535382" cy="512763"/>
            <a:chOff x="3105" y="2886"/>
            <a:chExt cx="725" cy="323"/>
          </a:xfrm>
        </p:grpSpPr>
        <p:sp>
          <p:nvSpPr>
            <p:cNvPr id="34844" name="Text Box 46"/>
            <p:cNvSpPr txBox="1">
              <a:spLocks noChangeArrowheads="1"/>
            </p:cNvSpPr>
            <p:nvPr/>
          </p:nvSpPr>
          <p:spPr bwMode="auto">
            <a:xfrm>
              <a:off x="3152" y="2976"/>
              <a:ext cx="524" cy="233"/>
            </a:xfrm>
            <a:prstGeom prst="rect">
              <a:avLst/>
            </a:prstGeom>
            <a:noFill/>
            <a:ln w="9525">
              <a:noFill/>
              <a:miter lim="800000"/>
              <a:headEnd/>
              <a:tailEnd/>
            </a:ln>
          </p:spPr>
          <p:txBody>
            <a:bodyPr wrap="none">
              <a:spAutoFit/>
            </a:bodyPr>
            <a:lstStyle/>
            <a:p>
              <a:pPr>
                <a:lnSpc>
                  <a:spcPct val="90000"/>
                </a:lnSpc>
              </a:pPr>
              <a:r>
                <a:rPr kumimoji="1" lang="en-US" altLang="zh-CN" sz="2000">
                  <a:solidFill>
                    <a:schemeClr val="tx1">
                      <a:lumMod val="75000"/>
                      <a:lumOff val="25000"/>
                    </a:schemeClr>
                  </a:solidFill>
                  <a:latin typeface="+mn-lt"/>
                  <a:ea typeface="+mn-ea"/>
                </a:rPr>
                <a:t>TDM </a:t>
              </a:r>
              <a:r>
                <a:rPr kumimoji="1" lang="zh-CN" altLang="en-US" sz="2000">
                  <a:solidFill>
                    <a:schemeClr val="tx1">
                      <a:lumMod val="75000"/>
                      <a:lumOff val="25000"/>
                    </a:schemeClr>
                  </a:solidFill>
                  <a:latin typeface="+mn-lt"/>
                  <a:ea typeface="+mn-ea"/>
                </a:rPr>
                <a:t>帧</a:t>
              </a:r>
            </a:p>
          </p:txBody>
        </p:sp>
        <p:sp>
          <p:nvSpPr>
            <p:cNvPr id="34845" name="AutoShape 47"/>
            <p:cNvSpPr>
              <a:spLocks/>
            </p:cNvSpPr>
            <p:nvPr/>
          </p:nvSpPr>
          <p:spPr bwMode="auto">
            <a:xfrm rot="16200000" flipV="1">
              <a:off x="3423" y="2568"/>
              <a:ext cx="90" cy="725"/>
            </a:xfrm>
            <a:prstGeom prst="leftBrace">
              <a:avLst>
                <a:gd name="adj1" fmla="val 67130"/>
                <a:gd name="adj2" fmla="val 50000"/>
              </a:avLst>
            </a:prstGeom>
            <a:noFill/>
            <a:ln w="19050">
              <a:solidFill>
                <a:srgbClr val="333399"/>
              </a:solidFill>
              <a:round/>
              <a:headEnd/>
              <a:tailEnd/>
            </a:ln>
          </p:spPr>
          <p:txBody>
            <a:bodyPr wrap="none" anchor="ctr"/>
            <a:lstStyle/>
            <a:p>
              <a:endParaRPr lang="zh-CN" altLang="en-US">
                <a:solidFill>
                  <a:schemeClr val="tx1">
                    <a:lumMod val="75000"/>
                    <a:lumOff val="25000"/>
                  </a:schemeClr>
                </a:solidFill>
                <a:latin typeface="+mn-lt"/>
                <a:ea typeface="+mn-ea"/>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par>
                          <p:cTn id="7" fill="hold">
                            <p:stCondLst>
                              <p:cond delay="0"/>
                            </p:stCondLst>
                            <p:childTnLst>
                              <p:par>
                                <p:cTn id="8" presetID="35" presetClass="emph" presetSubtype="0" repeatCount="4000" fill="hold" nodeType="afterEffect">
                                  <p:stCondLst>
                                    <p:cond delay="0"/>
                                  </p:stCondLst>
                                  <p:childTnLst>
                                    <p:anim calcmode="discrete" valueType="str">
                                      <p:cBhvr>
                                        <p:cTn id="9" dur="500" fill="hold"/>
                                        <p:tgtEl>
                                          <p:spTgt spid="2"/>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2"/>
          <p:cNvSpPr>
            <a:spLocks noGrp="1" noChangeArrowheads="1"/>
          </p:cNvSpPr>
          <p:nvPr>
            <p:ph type="title"/>
          </p:nvPr>
        </p:nvSpPr>
        <p:spPr/>
        <p:txBody>
          <a:bodyPr/>
          <a:lstStyle/>
          <a:p>
            <a:pPr eaLnBrk="1" hangingPunct="1"/>
            <a:r>
              <a:rPr lang="zh-CN" altLang="en-US" dirty="0" smtClean="0"/>
              <a:t>时分复用 </a:t>
            </a:r>
          </a:p>
        </p:txBody>
      </p:sp>
      <p:sp>
        <p:nvSpPr>
          <p:cNvPr id="35842" name="页脚占位符 4"/>
          <p:cNvSpPr>
            <a:spLocks noGrp="1"/>
          </p:cNvSpPr>
          <p:nvPr>
            <p:ph type="ftr" sz="quarter" idx="11"/>
          </p:nvPr>
        </p:nvSpPr>
        <p:spPr>
          <a:noFill/>
        </p:spPr>
        <p:txBody>
          <a:bodyPr/>
          <a:lstStyle/>
          <a:p>
            <a:r>
              <a:rPr lang="zh-CN" altLang="en-US" smtClean="0"/>
              <a:t>课件制作人：谢钧 谢希仁</a:t>
            </a:r>
            <a:endParaRPr lang="zh-CN" altLang="en-US"/>
          </a:p>
        </p:txBody>
      </p:sp>
      <p:sp>
        <p:nvSpPr>
          <p:cNvPr id="35844" name="Line 3"/>
          <p:cNvSpPr>
            <a:spLocks noChangeShapeType="1"/>
          </p:cNvSpPr>
          <p:nvPr/>
        </p:nvSpPr>
        <p:spPr bwMode="auto">
          <a:xfrm flipV="1">
            <a:off x="1969525" y="5146676"/>
            <a:ext cx="8159765" cy="11113"/>
          </a:xfrm>
          <a:prstGeom prst="line">
            <a:avLst/>
          </a:prstGeom>
          <a:noFill/>
          <a:ln w="28575">
            <a:solidFill>
              <a:srgbClr val="333399"/>
            </a:solidFill>
            <a:round/>
            <a:headEnd/>
            <a:tailEnd type="triangle" w="sm" len="med"/>
          </a:ln>
        </p:spPr>
        <p:txBody>
          <a:bodyPr wrap="none" anchor="ctr"/>
          <a:lstStyle/>
          <a:p>
            <a:endParaRPr lang="zh-CN" altLang="en-US">
              <a:solidFill>
                <a:schemeClr val="tx1">
                  <a:lumMod val="75000"/>
                  <a:lumOff val="25000"/>
                </a:schemeClr>
              </a:solidFill>
              <a:latin typeface="+mn-lt"/>
              <a:ea typeface="+mn-ea"/>
            </a:endParaRPr>
          </a:p>
        </p:txBody>
      </p:sp>
      <p:sp>
        <p:nvSpPr>
          <p:cNvPr id="35845" name="Text Box 4"/>
          <p:cNvSpPr txBox="1">
            <a:spLocks noChangeArrowheads="1"/>
          </p:cNvSpPr>
          <p:nvPr/>
        </p:nvSpPr>
        <p:spPr bwMode="auto">
          <a:xfrm>
            <a:off x="1046178" y="2012951"/>
            <a:ext cx="697627" cy="369332"/>
          </a:xfrm>
          <a:prstGeom prst="rect">
            <a:avLst/>
          </a:prstGeom>
          <a:noFill/>
          <a:ln w="9525">
            <a:noFill/>
            <a:miter lim="800000"/>
            <a:headEnd/>
            <a:tailEnd/>
          </a:ln>
        </p:spPr>
        <p:txBody>
          <a:bodyPr wrap="none">
            <a:spAutoFit/>
          </a:bodyPr>
          <a:lstStyle/>
          <a:p>
            <a:pPr>
              <a:lnSpc>
                <a:spcPct val="90000"/>
              </a:lnSpc>
            </a:pPr>
            <a:r>
              <a:rPr kumimoji="1" lang="zh-CN" altLang="en-US" sz="2000">
                <a:solidFill>
                  <a:schemeClr val="tx1">
                    <a:lumMod val="75000"/>
                    <a:lumOff val="25000"/>
                  </a:schemeClr>
                </a:solidFill>
                <a:latin typeface="+mn-lt"/>
                <a:ea typeface="+mn-ea"/>
              </a:rPr>
              <a:t>频率</a:t>
            </a:r>
          </a:p>
        </p:txBody>
      </p:sp>
      <p:sp>
        <p:nvSpPr>
          <p:cNvPr id="35846" name="Text Box 5"/>
          <p:cNvSpPr txBox="1">
            <a:spLocks noChangeArrowheads="1"/>
          </p:cNvSpPr>
          <p:nvPr/>
        </p:nvSpPr>
        <p:spPr bwMode="auto">
          <a:xfrm>
            <a:off x="10129290" y="4937126"/>
            <a:ext cx="697627" cy="369332"/>
          </a:xfrm>
          <a:prstGeom prst="rect">
            <a:avLst/>
          </a:prstGeom>
          <a:noFill/>
          <a:ln w="9525">
            <a:noFill/>
            <a:miter lim="800000"/>
            <a:headEnd/>
            <a:tailEnd/>
          </a:ln>
        </p:spPr>
        <p:txBody>
          <a:bodyPr wrap="none">
            <a:spAutoFit/>
          </a:bodyPr>
          <a:lstStyle/>
          <a:p>
            <a:pPr>
              <a:lnSpc>
                <a:spcPct val="90000"/>
              </a:lnSpc>
            </a:pPr>
            <a:r>
              <a:rPr kumimoji="1" lang="zh-CN" altLang="en-US" sz="2000">
                <a:solidFill>
                  <a:schemeClr val="tx1">
                    <a:lumMod val="75000"/>
                    <a:lumOff val="25000"/>
                  </a:schemeClr>
                </a:solidFill>
                <a:latin typeface="+mn-lt"/>
                <a:ea typeface="+mn-ea"/>
              </a:rPr>
              <a:t>时间</a:t>
            </a:r>
          </a:p>
        </p:txBody>
      </p:sp>
      <p:sp>
        <p:nvSpPr>
          <p:cNvPr id="35847" name="Rectangle 6"/>
          <p:cNvSpPr>
            <a:spLocks noChangeArrowheads="1"/>
          </p:cNvSpPr>
          <p:nvPr/>
        </p:nvSpPr>
        <p:spPr bwMode="auto">
          <a:xfrm>
            <a:off x="2352843" y="2636838"/>
            <a:ext cx="383316" cy="1871662"/>
          </a:xfrm>
          <a:prstGeom prst="rect">
            <a:avLst/>
          </a:prstGeom>
          <a:solidFill>
            <a:srgbClr val="FFC000"/>
          </a:solidFill>
          <a:ln w="9525">
            <a:noFill/>
            <a:miter lim="800000"/>
            <a:headEnd/>
            <a:tailEnd/>
          </a:ln>
        </p:spPr>
        <p:txBody>
          <a:bodyPr wrap="none" anchor="ctr"/>
          <a:lstStyle/>
          <a:p>
            <a:pPr algn="ctr"/>
            <a:r>
              <a:rPr lang="en-US" altLang="zh-CN">
                <a:solidFill>
                  <a:schemeClr val="tx1">
                    <a:lumMod val="75000"/>
                    <a:lumOff val="25000"/>
                  </a:schemeClr>
                </a:solidFill>
                <a:latin typeface="+mn-lt"/>
                <a:ea typeface="+mn-ea"/>
              </a:rPr>
              <a:t>B</a:t>
            </a:r>
          </a:p>
        </p:txBody>
      </p:sp>
      <p:sp>
        <p:nvSpPr>
          <p:cNvPr id="35848" name="Rectangle 7"/>
          <p:cNvSpPr>
            <a:spLocks noChangeArrowheads="1"/>
          </p:cNvSpPr>
          <p:nvPr/>
        </p:nvSpPr>
        <p:spPr bwMode="auto">
          <a:xfrm>
            <a:off x="2738277" y="2636838"/>
            <a:ext cx="383316" cy="1871662"/>
          </a:xfrm>
          <a:prstGeom prst="rect">
            <a:avLst/>
          </a:prstGeom>
          <a:solidFill>
            <a:srgbClr val="FFFF00"/>
          </a:solidFill>
          <a:ln w="9525">
            <a:noFill/>
            <a:miter lim="800000"/>
            <a:headEnd/>
            <a:tailEnd/>
          </a:ln>
        </p:spPr>
        <p:txBody>
          <a:bodyPr wrap="none" anchor="ctr"/>
          <a:lstStyle/>
          <a:p>
            <a:pPr algn="ctr"/>
            <a:r>
              <a:rPr lang="en-US" altLang="zh-CN">
                <a:solidFill>
                  <a:schemeClr val="tx1">
                    <a:lumMod val="75000"/>
                    <a:lumOff val="25000"/>
                  </a:schemeClr>
                </a:solidFill>
                <a:latin typeface="+mn-lt"/>
                <a:ea typeface="+mn-ea"/>
              </a:rPr>
              <a:t>C</a:t>
            </a:r>
          </a:p>
        </p:txBody>
      </p:sp>
      <p:sp>
        <p:nvSpPr>
          <p:cNvPr id="35849" name="Rectangle 9"/>
          <p:cNvSpPr>
            <a:spLocks noChangeArrowheads="1"/>
          </p:cNvSpPr>
          <p:nvPr/>
        </p:nvSpPr>
        <p:spPr bwMode="auto">
          <a:xfrm>
            <a:off x="3890343" y="2636838"/>
            <a:ext cx="383316" cy="1871662"/>
          </a:xfrm>
          <a:prstGeom prst="rect">
            <a:avLst/>
          </a:prstGeom>
          <a:solidFill>
            <a:srgbClr val="FFC000"/>
          </a:solidFill>
          <a:ln w="9525">
            <a:noFill/>
            <a:miter lim="800000"/>
            <a:headEnd/>
            <a:tailEnd/>
          </a:ln>
        </p:spPr>
        <p:txBody>
          <a:bodyPr wrap="none" anchor="ctr"/>
          <a:lstStyle/>
          <a:p>
            <a:pPr algn="ctr"/>
            <a:r>
              <a:rPr lang="en-US" altLang="zh-CN">
                <a:solidFill>
                  <a:schemeClr val="tx1">
                    <a:lumMod val="75000"/>
                    <a:lumOff val="25000"/>
                  </a:schemeClr>
                </a:solidFill>
                <a:latin typeface="+mn-lt"/>
                <a:ea typeface="+mn-ea"/>
              </a:rPr>
              <a:t>B</a:t>
            </a:r>
          </a:p>
        </p:txBody>
      </p:sp>
      <p:sp>
        <p:nvSpPr>
          <p:cNvPr id="35850" name="Rectangle 10"/>
          <p:cNvSpPr>
            <a:spLocks noChangeArrowheads="1"/>
          </p:cNvSpPr>
          <p:nvPr/>
        </p:nvSpPr>
        <p:spPr bwMode="auto">
          <a:xfrm>
            <a:off x="4275777" y="2636838"/>
            <a:ext cx="383316" cy="1871662"/>
          </a:xfrm>
          <a:prstGeom prst="rect">
            <a:avLst/>
          </a:prstGeom>
          <a:solidFill>
            <a:srgbClr val="FFFF00"/>
          </a:solidFill>
          <a:ln w="9525">
            <a:noFill/>
            <a:miter lim="800000"/>
            <a:headEnd/>
            <a:tailEnd/>
          </a:ln>
        </p:spPr>
        <p:txBody>
          <a:bodyPr wrap="none" anchor="ctr"/>
          <a:lstStyle/>
          <a:p>
            <a:pPr algn="ctr"/>
            <a:r>
              <a:rPr lang="en-US" altLang="zh-CN">
                <a:solidFill>
                  <a:schemeClr val="tx1">
                    <a:lumMod val="75000"/>
                    <a:lumOff val="25000"/>
                  </a:schemeClr>
                </a:solidFill>
                <a:latin typeface="+mn-lt"/>
                <a:ea typeface="+mn-ea"/>
              </a:rPr>
              <a:t>C</a:t>
            </a:r>
          </a:p>
        </p:txBody>
      </p:sp>
      <p:sp>
        <p:nvSpPr>
          <p:cNvPr id="35851" name="Rectangle 12"/>
          <p:cNvSpPr>
            <a:spLocks noChangeArrowheads="1"/>
          </p:cNvSpPr>
          <p:nvPr/>
        </p:nvSpPr>
        <p:spPr bwMode="auto">
          <a:xfrm>
            <a:off x="5427843" y="2636838"/>
            <a:ext cx="383316" cy="1871662"/>
          </a:xfrm>
          <a:prstGeom prst="rect">
            <a:avLst/>
          </a:prstGeom>
          <a:solidFill>
            <a:srgbClr val="FFC000"/>
          </a:solidFill>
          <a:ln w="9525">
            <a:noFill/>
            <a:miter lim="800000"/>
            <a:headEnd/>
            <a:tailEnd/>
          </a:ln>
        </p:spPr>
        <p:txBody>
          <a:bodyPr wrap="none" anchor="ctr"/>
          <a:lstStyle/>
          <a:p>
            <a:pPr algn="ctr"/>
            <a:r>
              <a:rPr lang="en-US" altLang="zh-CN">
                <a:solidFill>
                  <a:schemeClr val="tx1">
                    <a:lumMod val="75000"/>
                    <a:lumOff val="25000"/>
                  </a:schemeClr>
                </a:solidFill>
                <a:latin typeface="+mn-lt"/>
                <a:ea typeface="+mn-ea"/>
              </a:rPr>
              <a:t>B</a:t>
            </a:r>
          </a:p>
        </p:txBody>
      </p:sp>
      <p:sp>
        <p:nvSpPr>
          <p:cNvPr id="35852" name="Rectangle 13"/>
          <p:cNvSpPr>
            <a:spLocks noChangeArrowheads="1"/>
          </p:cNvSpPr>
          <p:nvPr/>
        </p:nvSpPr>
        <p:spPr bwMode="auto">
          <a:xfrm>
            <a:off x="5813277" y="2636838"/>
            <a:ext cx="383316" cy="1871662"/>
          </a:xfrm>
          <a:prstGeom prst="rect">
            <a:avLst/>
          </a:prstGeom>
          <a:solidFill>
            <a:srgbClr val="FFFF00"/>
          </a:solidFill>
          <a:ln w="9525">
            <a:noFill/>
            <a:miter lim="800000"/>
            <a:headEnd/>
            <a:tailEnd/>
          </a:ln>
        </p:spPr>
        <p:txBody>
          <a:bodyPr wrap="none" anchor="ctr"/>
          <a:lstStyle/>
          <a:p>
            <a:pPr algn="ctr"/>
            <a:r>
              <a:rPr lang="en-US" altLang="zh-CN">
                <a:solidFill>
                  <a:schemeClr val="tx1">
                    <a:lumMod val="75000"/>
                    <a:lumOff val="25000"/>
                  </a:schemeClr>
                </a:solidFill>
                <a:latin typeface="+mn-lt"/>
                <a:ea typeface="+mn-ea"/>
              </a:rPr>
              <a:t>C</a:t>
            </a:r>
          </a:p>
        </p:txBody>
      </p:sp>
      <p:sp>
        <p:nvSpPr>
          <p:cNvPr id="35853" name="Rectangle 16"/>
          <p:cNvSpPr>
            <a:spLocks noChangeArrowheads="1"/>
          </p:cNvSpPr>
          <p:nvPr/>
        </p:nvSpPr>
        <p:spPr bwMode="auto">
          <a:xfrm>
            <a:off x="1969525" y="2636838"/>
            <a:ext cx="383317" cy="1871662"/>
          </a:xfrm>
          <a:prstGeom prst="rect">
            <a:avLst/>
          </a:prstGeom>
          <a:solidFill>
            <a:srgbClr val="00B0F0"/>
          </a:solidFill>
          <a:ln w="9525">
            <a:noFill/>
            <a:miter lim="800000"/>
            <a:headEnd/>
            <a:tailEnd/>
          </a:ln>
        </p:spPr>
        <p:txBody>
          <a:bodyPr wrap="none" anchor="ctr"/>
          <a:lstStyle/>
          <a:p>
            <a:pPr algn="ctr"/>
            <a:r>
              <a:rPr lang="en-US" altLang="zh-CN">
                <a:solidFill>
                  <a:schemeClr val="tx1">
                    <a:lumMod val="75000"/>
                    <a:lumOff val="25000"/>
                  </a:schemeClr>
                </a:solidFill>
                <a:latin typeface="+mn-lt"/>
                <a:ea typeface="+mn-ea"/>
              </a:rPr>
              <a:t>A</a:t>
            </a:r>
          </a:p>
        </p:txBody>
      </p:sp>
      <p:sp>
        <p:nvSpPr>
          <p:cNvPr id="35854" name="Rectangle 17"/>
          <p:cNvSpPr>
            <a:spLocks noChangeArrowheads="1"/>
          </p:cNvSpPr>
          <p:nvPr/>
        </p:nvSpPr>
        <p:spPr bwMode="auto">
          <a:xfrm>
            <a:off x="3507026" y="2636838"/>
            <a:ext cx="383317" cy="1871662"/>
          </a:xfrm>
          <a:prstGeom prst="rect">
            <a:avLst/>
          </a:prstGeom>
          <a:solidFill>
            <a:srgbClr val="00B0F0"/>
          </a:solidFill>
          <a:ln w="9525">
            <a:noFill/>
            <a:miter lim="800000"/>
            <a:headEnd/>
            <a:tailEnd/>
          </a:ln>
        </p:spPr>
        <p:txBody>
          <a:bodyPr wrap="none" anchor="ctr"/>
          <a:lstStyle/>
          <a:p>
            <a:pPr algn="ctr"/>
            <a:r>
              <a:rPr lang="en-US" altLang="zh-CN">
                <a:solidFill>
                  <a:schemeClr val="tx1">
                    <a:lumMod val="75000"/>
                    <a:lumOff val="25000"/>
                  </a:schemeClr>
                </a:solidFill>
                <a:latin typeface="+mn-lt"/>
                <a:ea typeface="+mn-ea"/>
              </a:rPr>
              <a:t>A</a:t>
            </a:r>
          </a:p>
        </p:txBody>
      </p:sp>
      <p:sp>
        <p:nvSpPr>
          <p:cNvPr id="35855" name="Rectangle 18"/>
          <p:cNvSpPr>
            <a:spLocks noChangeArrowheads="1"/>
          </p:cNvSpPr>
          <p:nvPr/>
        </p:nvSpPr>
        <p:spPr bwMode="auto">
          <a:xfrm>
            <a:off x="5044526" y="2636838"/>
            <a:ext cx="383317" cy="1871662"/>
          </a:xfrm>
          <a:prstGeom prst="rect">
            <a:avLst/>
          </a:prstGeom>
          <a:solidFill>
            <a:srgbClr val="00B0F0"/>
          </a:solidFill>
          <a:ln w="9525">
            <a:noFill/>
            <a:miter lim="800000"/>
            <a:headEnd/>
            <a:tailEnd/>
          </a:ln>
        </p:spPr>
        <p:txBody>
          <a:bodyPr wrap="none" anchor="ctr"/>
          <a:lstStyle/>
          <a:p>
            <a:pPr algn="ctr"/>
            <a:r>
              <a:rPr lang="en-US" altLang="zh-CN">
                <a:solidFill>
                  <a:schemeClr val="tx1">
                    <a:lumMod val="75000"/>
                    <a:lumOff val="25000"/>
                  </a:schemeClr>
                </a:solidFill>
                <a:latin typeface="+mn-lt"/>
                <a:ea typeface="+mn-ea"/>
              </a:rPr>
              <a:t>A</a:t>
            </a:r>
          </a:p>
        </p:txBody>
      </p:sp>
      <p:sp>
        <p:nvSpPr>
          <p:cNvPr id="35856" name="Rectangle 19"/>
          <p:cNvSpPr>
            <a:spLocks noChangeArrowheads="1"/>
          </p:cNvSpPr>
          <p:nvPr/>
        </p:nvSpPr>
        <p:spPr bwMode="auto">
          <a:xfrm>
            <a:off x="6582026" y="2636838"/>
            <a:ext cx="383317" cy="1871662"/>
          </a:xfrm>
          <a:prstGeom prst="rect">
            <a:avLst/>
          </a:prstGeom>
          <a:solidFill>
            <a:srgbClr val="00B0F0"/>
          </a:solidFill>
          <a:ln w="9525">
            <a:noFill/>
            <a:miter lim="800000"/>
            <a:headEnd/>
            <a:tailEnd/>
          </a:ln>
        </p:spPr>
        <p:txBody>
          <a:bodyPr wrap="none" anchor="ctr"/>
          <a:lstStyle/>
          <a:p>
            <a:pPr algn="ctr"/>
            <a:r>
              <a:rPr lang="en-US" altLang="zh-CN">
                <a:solidFill>
                  <a:schemeClr val="tx1">
                    <a:lumMod val="75000"/>
                    <a:lumOff val="25000"/>
                  </a:schemeClr>
                </a:solidFill>
                <a:latin typeface="+mn-lt"/>
                <a:ea typeface="+mn-ea"/>
              </a:rPr>
              <a:t>A</a:t>
            </a:r>
          </a:p>
        </p:txBody>
      </p:sp>
      <p:sp>
        <p:nvSpPr>
          <p:cNvPr id="35857" name="Rectangle 20"/>
          <p:cNvSpPr>
            <a:spLocks noChangeArrowheads="1"/>
          </p:cNvSpPr>
          <p:nvPr/>
        </p:nvSpPr>
        <p:spPr bwMode="auto">
          <a:xfrm>
            <a:off x="6965344" y="2636838"/>
            <a:ext cx="383316" cy="1871662"/>
          </a:xfrm>
          <a:prstGeom prst="rect">
            <a:avLst/>
          </a:prstGeom>
          <a:solidFill>
            <a:srgbClr val="FFC000"/>
          </a:solidFill>
          <a:ln w="9525">
            <a:noFill/>
            <a:miter lim="800000"/>
            <a:headEnd/>
            <a:tailEnd/>
          </a:ln>
        </p:spPr>
        <p:txBody>
          <a:bodyPr wrap="none" anchor="ctr"/>
          <a:lstStyle/>
          <a:p>
            <a:pPr algn="ctr"/>
            <a:r>
              <a:rPr lang="en-US" altLang="zh-CN">
                <a:solidFill>
                  <a:schemeClr val="tx1">
                    <a:lumMod val="75000"/>
                    <a:lumOff val="25000"/>
                  </a:schemeClr>
                </a:solidFill>
                <a:latin typeface="+mn-lt"/>
                <a:ea typeface="+mn-ea"/>
              </a:rPr>
              <a:t>B</a:t>
            </a:r>
          </a:p>
        </p:txBody>
      </p:sp>
      <p:sp>
        <p:nvSpPr>
          <p:cNvPr id="35858" name="Rectangle 21"/>
          <p:cNvSpPr>
            <a:spLocks noChangeArrowheads="1"/>
          </p:cNvSpPr>
          <p:nvPr/>
        </p:nvSpPr>
        <p:spPr bwMode="auto">
          <a:xfrm>
            <a:off x="7350778" y="2636838"/>
            <a:ext cx="383316" cy="1871662"/>
          </a:xfrm>
          <a:prstGeom prst="rect">
            <a:avLst/>
          </a:prstGeom>
          <a:solidFill>
            <a:srgbClr val="FFFF00"/>
          </a:solidFill>
          <a:ln w="9525">
            <a:noFill/>
            <a:miter lim="800000"/>
            <a:headEnd/>
            <a:tailEnd/>
          </a:ln>
        </p:spPr>
        <p:txBody>
          <a:bodyPr wrap="none" anchor="ctr"/>
          <a:lstStyle/>
          <a:p>
            <a:pPr algn="ctr"/>
            <a:r>
              <a:rPr lang="en-US" altLang="zh-CN">
                <a:solidFill>
                  <a:schemeClr val="tx1">
                    <a:lumMod val="75000"/>
                    <a:lumOff val="25000"/>
                  </a:schemeClr>
                </a:solidFill>
                <a:latin typeface="+mn-lt"/>
                <a:ea typeface="+mn-ea"/>
              </a:rPr>
              <a:t>C</a:t>
            </a:r>
          </a:p>
        </p:txBody>
      </p:sp>
      <p:grpSp>
        <p:nvGrpSpPr>
          <p:cNvPr id="2" name="Group 47"/>
          <p:cNvGrpSpPr>
            <a:grpSpLocks/>
          </p:cNvGrpSpPr>
          <p:nvPr/>
        </p:nvGrpSpPr>
        <p:grpSpPr bwMode="auto">
          <a:xfrm>
            <a:off x="3121592" y="2636838"/>
            <a:ext cx="4995818" cy="1871662"/>
            <a:chOff x="1474" y="1661"/>
            <a:chExt cx="2359" cy="1179"/>
          </a:xfrm>
        </p:grpSpPr>
        <p:sp>
          <p:nvSpPr>
            <p:cNvPr id="35884" name="Rectangle 8"/>
            <p:cNvSpPr>
              <a:spLocks noChangeArrowheads="1"/>
            </p:cNvSpPr>
            <p:nvPr/>
          </p:nvSpPr>
          <p:spPr bwMode="auto">
            <a:xfrm>
              <a:off x="1474" y="1661"/>
              <a:ext cx="181" cy="1179"/>
            </a:xfrm>
            <a:prstGeom prst="rect">
              <a:avLst/>
            </a:prstGeom>
            <a:solidFill>
              <a:srgbClr val="92D050"/>
            </a:solidFill>
            <a:ln w="9525">
              <a:noFill/>
              <a:miter lim="800000"/>
              <a:headEnd/>
              <a:tailEnd/>
            </a:ln>
          </p:spPr>
          <p:txBody>
            <a:bodyPr wrap="none" anchor="ctr"/>
            <a:lstStyle/>
            <a:p>
              <a:pPr algn="ctr"/>
              <a:r>
                <a:rPr lang="en-US" altLang="zh-CN">
                  <a:solidFill>
                    <a:schemeClr val="tx1">
                      <a:lumMod val="75000"/>
                      <a:lumOff val="25000"/>
                    </a:schemeClr>
                  </a:solidFill>
                  <a:latin typeface="+mn-lt"/>
                  <a:ea typeface="+mn-ea"/>
                </a:rPr>
                <a:t>D</a:t>
              </a:r>
            </a:p>
          </p:txBody>
        </p:sp>
        <p:sp>
          <p:nvSpPr>
            <p:cNvPr id="35885" name="Rectangle 11"/>
            <p:cNvSpPr>
              <a:spLocks noChangeArrowheads="1"/>
            </p:cNvSpPr>
            <p:nvPr/>
          </p:nvSpPr>
          <p:spPr bwMode="auto">
            <a:xfrm>
              <a:off x="2200" y="1661"/>
              <a:ext cx="181" cy="1179"/>
            </a:xfrm>
            <a:prstGeom prst="rect">
              <a:avLst/>
            </a:prstGeom>
            <a:solidFill>
              <a:srgbClr val="92D050"/>
            </a:solidFill>
            <a:ln w="9525">
              <a:noFill/>
              <a:miter lim="800000"/>
              <a:headEnd/>
              <a:tailEnd/>
            </a:ln>
          </p:spPr>
          <p:txBody>
            <a:bodyPr wrap="none" anchor="ctr"/>
            <a:lstStyle/>
            <a:p>
              <a:pPr algn="ctr"/>
              <a:r>
                <a:rPr lang="en-US" altLang="zh-CN">
                  <a:solidFill>
                    <a:schemeClr val="tx1">
                      <a:lumMod val="75000"/>
                      <a:lumOff val="25000"/>
                    </a:schemeClr>
                  </a:solidFill>
                  <a:latin typeface="+mn-lt"/>
                  <a:ea typeface="+mn-ea"/>
                </a:rPr>
                <a:t>D</a:t>
              </a:r>
            </a:p>
          </p:txBody>
        </p:sp>
        <p:sp>
          <p:nvSpPr>
            <p:cNvPr id="35886" name="Rectangle 14"/>
            <p:cNvSpPr>
              <a:spLocks noChangeArrowheads="1"/>
            </p:cNvSpPr>
            <p:nvPr/>
          </p:nvSpPr>
          <p:spPr bwMode="auto">
            <a:xfrm>
              <a:off x="2926" y="1661"/>
              <a:ext cx="181" cy="1179"/>
            </a:xfrm>
            <a:prstGeom prst="rect">
              <a:avLst/>
            </a:prstGeom>
            <a:solidFill>
              <a:srgbClr val="92D050"/>
            </a:solidFill>
            <a:ln w="9525">
              <a:noFill/>
              <a:miter lim="800000"/>
              <a:headEnd/>
              <a:tailEnd/>
            </a:ln>
          </p:spPr>
          <p:txBody>
            <a:bodyPr wrap="none" anchor="ctr"/>
            <a:lstStyle/>
            <a:p>
              <a:pPr algn="ctr"/>
              <a:r>
                <a:rPr lang="en-US" altLang="zh-CN">
                  <a:solidFill>
                    <a:schemeClr val="tx1">
                      <a:lumMod val="75000"/>
                      <a:lumOff val="25000"/>
                    </a:schemeClr>
                  </a:solidFill>
                  <a:latin typeface="+mn-lt"/>
                  <a:ea typeface="+mn-ea"/>
                </a:rPr>
                <a:t>D</a:t>
              </a:r>
            </a:p>
          </p:txBody>
        </p:sp>
        <p:sp>
          <p:nvSpPr>
            <p:cNvPr id="35887" name="Rectangle 22"/>
            <p:cNvSpPr>
              <a:spLocks noChangeArrowheads="1"/>
            </p:cNvSpPr>
            <p:nvPr/>
          </p:nvSpPr>
          <p:spPr bwMode="auto">
            <a:xfrm>
              <a:off x="3652" y="1661"/>
              <a:ext cx="181" cy="1179"/>
            </a:xfrm>
            <a:prstGeom prst="rect">
              <a:avLst/>
            </a:prstGeom>
            <a:solidFill>
              <a:srgbClr val="92D050"/>
            </a:solidFill>
            <a:ln w="9525">
              <a:noFill/>
              <a:miter lim="800000"/>
              <a:headEnd/>
              <a:tailEnd/>
            </a:ln>
          </p:spPr>
          <p:txBody>
            <a:bodyPr wrap="none" anchor="ctr"/>
            <a:lstStyle/>
            <a:p>
              <a:pPr algn="ctr"/>
              <a:r>
                <a:rPr lang="en-US" altLang="zh-CN">
                  <a:solidFill>
                    <a:schemeClr val="tx1">
                      <a:lumMod val="75000"/>
                      <a:lumOff val="25000"/>
                    </a:schemeClr>
                  </a:solidFill>
                  <a:latin typeface="+mn-lt"/>
                  <a:ea typeface="+mn-ea"/>
                </a:rPr>
                <a:t>D</a:t>
              </a:r>
            </a:p>
          </p:txBody>
        </p:sp>
      </p:grpSp>
      <p:grpSp>
        <p:nvGrpSpPr>
          <p:cNvPr id="3" name="Group 23"/>
          <p:cNvGrpSpPr>
            <a:grpSpLocks/>
          </p:cNvGrpSpPr>
          <p:nvPr/>
        </p:nvGrpSpPr>
        <p:grpSpPr bwMode="auto">
          <a:xfrm>
            <a:off x="3314309" y="2133602"/>
            <a:ext cx="7760630" cy="646113"/>
            <a:chOff x="1020" y="1344"/>
            <a:chExt cx="3570" cy="407"/>
          </a:xfrm>
        </p:grpSpPr>
        <p:sp>
          <p:nvSpPr>
            <p:cNvPr id="35878" name="Text Box 24"/>
            <p:cNvSpPr txBox="1">
              <a:spLocks noChangeArrowheads="1"/>
            </p:cNvSpPr>
            <p:nvPr/>
          </p:nvSpPr>
          <p:spPr bwMode="auto">
            <a:xfrm>
              <a:off x="3691" y="1344"/>
              <a:ext cx="899" cy="407"/>
            </a:xfrm>
            <a:prstGeom prst="rect">
              <a:avLst/>
            </a:prstGeom>
            <a:noFill/>
            <a:ln w="9525">
              <a:noFill/>
              <a:miter lim="800000"/>
              <a:headEnd/>
              <a:tailEnd/>
            </a:ln>
          </p:spPr>
          <p:txBody>
            <a:bodyPr wrap="none">
              <a:spAutoFit/>
            </a:bodyPr>
            <a:lstStyle/>
            <a:p>
              <a:pPr algn="ctr">
                <a:lnSpc>
                  <a:spcPct val="90000"/>
                </a:lnSpc>
              </a:pPr>
              <a:r>
                <a:rPr kumimoji="1" lang="zh-CN" altLang="en-US" sz="2000">
                  <a:solidFill>
                    <a:schemeClr val="tx1">
                      <a:lumMod val="75000"/>
                      <a:lumOff val="25000"/>
                    </a:schemeClr>
                  </a:solidFill>
                  <a:latin typeface="+mn-lt"/>
                  <a:ea typeface="+mn-ea"/>
                </a:rPr>
                <a:t>在 </a:t>
              </a:r>
              <a:r>
                <a:rPr kumimoji="1" lang="en-US" altLang="zh-CN" sz="2000">
                  <a:solidFill>
                    <a:schemeClr val="tx1">
                      <a:lumMod val="75000"/>
                      <a:lumOff val="25000"/>
                    </a:schemeClr>
                  </a:solidFill>
                  <a:latin typeface="+mn-lt"/>
                  <a:ea typeface="+mn-ea"/>
                </a:rPr>
                <a:t>TDM </a:t>
              </a:r>
              <a:r>
                <a:rPr kumimoji="1" lang="zh-CN" altLang="en-US" sz="2000">
                  <a:solidFill>
                    <a:schemeClr val="tx1">
                      <a:lumMod val="75000"/>
                      <a:lumOff val="25000"/>
                    </a:schemeClr>
                  </a:solidFill>
                  <a:latin typeface="+mn-lt"/>
                  <a:ea typeface="+mn-ea"/>
                </a:rPr>
                <a:t>帧中的</a:t>
              </a:r>
            </a:p>
            <a:p>
              <a:pPr algn="ctr">
                <a:lnSpc>
                  <a:spcPct val="90000"/>
                </a:lnSpc>
              </a:pPr>
              <a:r>
                <a:rPr kumimoji="1" lang="zh-CN" altLang="en-US" sz="2000">
                  <a:solidFill>
                    <a:schemeClr val="tx1">
                      <a:lumMod val="75000"/>
                      <a:lumOff val="25000"/>
                    </a:schemeClr>
                  </a:solidFill>
                  <a:latin typeface="+mn-lt"/>
                  <a:ea typeface="+mn-ea"/>
                </a:rPr>
                <a:t>位置不变</a:t>
              </a:r>
            </a:p>
          </p:txBody>
        </p:sp>
        <p:sp>
          <p:nvSpPr>
            <p:cNvPr id="35879" name="Line 25"/>
            <p:cNvSpPr>
              <a:spLocks noChangeShapeType="1"/>
            </p:cNvSpPr>
            <p:nvPr/>
          </p:nvSpPr>
          <p:spPr bwMode="auto">
            <a:xfrm>
              <a:off x="1020" y="1434"/>
              <a:ext cx="2540" cy="0"/>
            </a:xfrm>
            <a:prstGeom prst="line">
              <a:avLst/>
            </a:prstGeom>
            <a:noFill/>
            <a:ln w="28575">
              <a:solidFill>
                <a:srgbClr val="333399"/>
              </a:solidFill>
              <a:round/>
              <a:headEnd/>
              <a:tailEnd/>
            </a:ln>
          </p:spPr>
          <p:txBody>
            <a:bodyPr/>
            <a:lstStyle/>
            <a:p>
              <a:endParaRPr lang="zh-CN" altLang="en-US">
                <a:solidFill>
                  <a:schemeClr val="tx1">
                    <a:lumMod val="75000"/>
                    <a:lumOff val="25000"/>
                  </a:schemeClr>
                </a:solidFill>
                <a:latin typeface="+mn-lt"/>
                <a:ea typeface="+mn-ea"/>
              </a:endParaRPr>
            </a:p>
          </p:txBody>
        </p:sp>
        <p:sp>
          <p:nvSpPr>
            <p:cNvPr id="35880" name="Line 26"/>
            <p:cNvSpPr>
              <a:spLocks noChangeShapeType="1"/>
            </p:cNvSpPr>
            <p:nvPr/>
          </p:nvSpPr>
          <p:spPr bwMode="auto">
            <a:xfrm>
              <a:off x="1020" y="1434"/>
              <a:ext cx="0" cy="182"/>
            </a:xfrm>
            <a:prstGeom prst="line">
              <a:avLst/>
            </a:prstGeom>
            <a:noFill/>
            <a:ln w="28575">
              <a:solidFill>
                <a:srgbClr val="333399"/>
              </a:solidFill>
              <a:round/>
              <a:headEnd/>
              <a:tailEnd type="triangle" w="med" len="med"/>
            </a:ln>
          </p:spPr>
          <p:txBody>
            <a:bodyPr/>
            <a:lstStyle/>
            <a:p>
              <a:endParaRPr lang="zh-CN" altLang="en-US">
                <a:solidFill>
                  <a:schemeClr val="tx1">
                    <a:lumMod val="75000"/>
                    <a:lumOff val="25000"/>
                  </a:schemeClr>
                </a:solidFill>
                <a:latin typeface="+mn-lt"/>
                <a:ea typeface="+mn-ea"/>
              </a:endParaRPr>
            </a:p>
          </p:txBody>
        </p:sp>
        <p:sp>
          <p:nvSpPr>
            <p:cNvPr id="35881" name="Line 27"/>
            <p:cNvSpPr>
              <a:spLocks noChangeShapeType="1"/>
            </p:cNvSpPr>
            <p:nvPr/>
          </p:nvSpPr>
          <p:spPr bwMode="auto">
            <a:xfrm>
              <a:off x="1730" y="1434"/>
              <a:ext cx="0" cy="182"/>
            </a:xfrm>
            <a:prstGeom prst="line">
              <a:avLst/>
            </a:prstGeom>
            <a:noFill/>
            <a:ln w="28575">
              <a:solidFill>
                <a:srgbClr val="333399"/>
              </a:solidFill>
              <a:round/>
              <a:headEnd/>
              <a:tailEnd type="triangle" w="med" len="med"/>
            </a:ln>
          </p:spPr>
          <p:txBody>
            <a:bodyPr/>
            <a:lstStyle/>
            <a:p>
              <a:endParaRPr lang="zh-CN" altLang="en-US">
                <a:solidFill>
                  <a:schemeClr val="tx1">
                    <a:lumMod val="75000"/>
                    <a:lumOff val="25000"/>
                  </a:schemeClr>
                </a:solidFill>
                <a:latin typeface="+mn-lt"/>
                <a:ea typeface="+mn-ea"/>
              </a:endParaRPr>
            </a:p>
          </p:txBody>
        </p:sp>
        <p:sp>
          <p:nvSpPr>
            <p:cNvPr id="35882" name="Line 28"/>
            <p:cNvSpPr>
              <a:spLocks noChangeShapeType="1"/>
            </p:cNvSpPr>
            <p:nvPr/>
          </p:nvSpPr>
          <p:spPr bwMode="auto">
            <a:xfrm>
              <a:off x="2441" y="1434"/>
              <a:ext cx="0" cy="182"/>
            </a:xfrm>
            <a:prstGeom prst="line">
              <a:avLst/>
            </a:prstGeom>
            <a:noFill/>
            <a:ln w="28575">
              <a:solidFill>
                <a:srgbClr val="333399"/>
              </a:solidFill>
              <a:round/>
              <a:headEnd/>
              <a:tailEnd type="triangle" w="med" len="med"/>
            </a:ln>
          </p:spPr>
          <p:txBody>
            <a:bodyPr/>
            <a:lstStyle/>
            <a:p>
              <a:endParaRPr lang="zh-CN" altLang="en-US">
                <a:solidFill>
                  <a:schemeClr val="tx1">
                    <a:lumMod val="75000"/>
                    <a:lumOff val="25000"/>
                  </a:schemeClr>
                </a:solidFill>
                <a:latin typeface="+mn-lt"/>
                <a:ea typeface="+mn-ea"/>
              </a:endParaRPr>
            </a:p>
          </p:txBody>
        </p:sp>
        <p:sp>
          <p:nvSpPr>
            <p:cNvPr id="35883" name="Line 29"/>
            <p:cNvSpPr>
              <a:spLocks noChangeShapeType="1"/>
            </p:cNvSpPr>
            <p:nvPr/>
          </p:nvSpPr>
          <p:spPr bwMode="auto">
            <a:xfrm>
              <a:off x="3152" y="1434"/>
              <a:ext cx="0" cy="182"/>
            </a:xfrm>
            <a:prstGeom prst="line">
              <a:avLst/>
            </a:prstGeom>
            <a:noFill/>
            <a:ln w="28575">
              <a:solidFill>
                <a:srgbClr val="333399"/>
              </a:solidFill>
              <a:round/>
              <a:headEnd/>
              <a:tailEnd type="triangle" w="med" len="med"/>
            </a:ln>
          </p:spPr>
          <p:txBody>
            <a:bodyPr/>
            <a:lstStyle/>
            <a:p>
              <a:endParaRPr lang="zh-CN" altLang="en-US">
                <a:solidFill>
                  <a:schemeClr val="tx1">
                    <a:lumMod val="75000"/>
                    <a:lumOff val="25000"/>
                  </a:schemeClr>
                </a:solidFill>
                <a:latin typeface="+mn-lt"/>
                <a:ea typeface="+mn-ea"/>
              </a:endParaRPr>
            </a:p>
          </p:txBody>
        </p:sp>
      </p:grpSp>
      <p:grpSp>
        <p:nvGrpSpPr>
          <p:cNvPr id="35861" name="Group 30"/>
          <p:cNvGrpSpPr>
            <a:grpSpLocks/>
          </p:cNvGrpSpPr>
          <p:nvPr/>
        </p:nvGrpSpPr>
        <p:grpSpPr bwMode="auto">
          <a:xfrm>
            <a:off x="1969525" y="4581525"/>
            <a:ext cx="1535383" cy="512763"/>
            <a:chOff x="930" y="2886"/>
            <a:chExt cx="725" cy="323"/>
          </a:xfrm>
        </p:grpSpPr>
        <p:sp>
          <p:nvSpPr>
            <p:cNvPr id="35876" name="Text Box 31"/>
            <p:cNvSpPr txBox="1">
              <a:spLocks noChangeArrowheads="1"/>
            </p:cNvSpPr>
            <p:nvPr/>
          </p:nvSpPr>
          <p:spPr bwMode="auto">
            <a:xfrm>
              <a:off x="975" y="2976"/>
              <a:ext cx="524" cy="233"/>
            </a:xfrm>
            <a:prstGeom prst="rect">
              <a:avLst/>
            </a:prstGeom>
            <a:noFill/>
            <a:ln w="9525">
              <a:noFill/>
              <a:miter lim="800000"/>
              <a:headEnd/>
              <a:tailEnd/>
            </a:ln>
          </p:spPr>
          <p:txBody>
            <a:bodyPr wrap="none">
              <a:spAutoFit/>
            </a:bodyPr>
            <a:lstStyle/>
            <a:p>
              <a:pPr>
                <a:lnSpc>
                  <a:spcPct val="90000"/>
                </a:lnSpc>
              </a:pPr>
              <a:r>
                <a:rPr kumimoji="1" lang="en-US" altLang="zh-CN" sz="2000">
                  <a:solidFill>
                    <a:schemeClr val="tx1">
                      <a:lumMod val="75000"/>
                      <a:lumOff val="25000"/>
                    </a:schemeClr>
                  </a:solidFill>
                  <a:latin typeface="+mn-lt"/>
                  <a:ea typeface="+mn-ea"/>
                </a:rPr>
                <a:t>TDM </a:t>
              </a:r>
              <a:r>
                <a:rPr kumimoji="1" lang="zh-CN" altLang="en-US" sz="2000">
                  <a:solidFill>
                    <a:schemeClr val="tx1">
                      <a:lumMod val="75000"/>
                      <a:lumOff val="25000"/>
                    </a:schemeClr>
                  </a:solidFill>
                  <a:latin typeface="+mn-lt"/>
                  <a:ea typeface="+mn-ea"/>
                </a:rPr>
                <a:t>帧</a:t>
              </a:r>
            </a:p>
          </p:txBody>
        </p:sp>
        <p:sp>
          <p:nvSpPr>
            <p:cNvPr id="35877" name="AutoShape 32"/>
            <p:cNvSpPr>
              <a:spLocks/>
            </p:cNvSpPr>
            <p:nvPr/>
          </p:nvSpPr>
          <p:spPr bwMode="auto">
            <a:xfrm rot="16200000" flipV="1">
              <a:off x="1248" y="2568"/>
              <a:ext cx="90" cy="725"/>
            </a:xfrm>
            <a:prstGeom prst="leftBrace">
              <a:avLst>
                <a:gd name="adj1" fmla="val 67130"/>
                <a:gd name="adj2" fmla="val 50000"/>
              </a:avLst>
            </a:prstGeom>
            <a:noFill/>
            <a:ln w="19050">
              <a:solidFill>
                <a:srgbClr val="333399"/>
              </a:solidFill>
              <a:round/>
              <a:headEnd/>
              <a:tailEnd/>
            </a:ln>
          </p:spPr>
          <p:txBody>
            <a:bodyPr wrap="none" anchor="ctr"/>
            <a:lstStyle/>
            <a:p>
              <a:endParaRPr lang="zh-CN" altLang="en-US">
                <a:solidFill>
                  <a:schemeClr val="tx1">
                    <a:lumMod val="75000"/>
                    <a:lumOff val="25000"/>
                  </a:schemeClr>
                </a:solidFill>
                <a:latin typeface="+mn-lt"/>
                <a:ea typeface="+mn-ea"/>
              </a:endParaRPr>
            </a:p>
          </p:txBody>
        </p:sp>
      </p:grpSp>
      <p:grpSp>
        <p:nvGrpSpPr>
          <p:cNvPr id="35862" name="Group 33"/>
          <p:cNvGrpSpPr>
            <a:grpSpLocks/>
          </p:cNvGrpSpPr>
          <p:nvPr/>
        </p:nvGrpSpPr>
        <p:grpSpPr bwMode="auto">
          <a:xfrm>
            <a:off x="3504909" y="4581525"/>
            <a:ext cx="1535382" cy="512763"/>
            <a:chOff x="1655" y="2886"/>
            <a:chExt cx="725" cy="323"/>
          </a:xfrm>
        </p:grpSpPr>
        <p:sp>
          <p:nvSpPr>
            <p:cNvPr id="35874" name="Text Box 34"/>
            <p:cNvSpPr txBox="1">
              <a:spLocks noChangeArrowheads="1"/>
            </p:cNvSpPr>
            <p:nvPr/>
          </p:nvSpPr>
          <p:spPr bwMode="auto">
            <a:xfrm>
              <a:off x="1700" y="2976"/>
              <a:ext cx="524" cy="233"/>
            </a:xfrm>
            <a:prstGeom prst="rect">
              <a:avLst/>
            </a:prstGeom>
            <a:noFill/>
            <a:ln w="9525">
              <a:noFill/>
              <a:miter lim="800000"/>
              <a:headEnd/>
              <a:tailEnd/>
            </a:ln>
          </p:spPr>
          <p:txBody>
            <a:bodyPr wrap="none">
              <a:spAutoFit/>
            </a:bodyPr>
            <a:lstStyle/>
            <a:p>
              <a:pPr>
                <a:lnSpc>
                  <a:spcPct val="90000"/>
                </a:lnSpc>
              </a:pPr>
              <a:r>
                <a:rPr kumimoji="1" lang="en-US" altLang="zh-CN" sz="2000">
                  <a:solidFill>
                    <a:schemeClr val="tx1">
                      <a:lumMod val="75000"/>
                      <a:lumOff val="25000"/>
                    </a:schemeClr>
                  </a:solidFill>
                  <a:latin typeface="+mn-lt"/>
                  <a:ea typeface="+mn-ea"/>
                </a:rPr>
                <a:t>TDM </a:t>
              </a:r>
              <a:r>
                <a:rPr kumimoji="1" lang="zh-CN" altLang="en-US" sz="2000">
                  <a:solidFill>
                    <a:schemeClr val="tx1">
                      <a:lumMod val="75000"/>
                      <a:lumOff val="25000"/>
                    </a:schemeClr>
                  </a:solidFill>
                  <a:latin typeface="+mn-lt"/>
                  <a:ea typeface="+mn-ea"/>
                </a:rPr>
                <a:t>帧</a:t>
              </a:r>
            </a:p>
          </p:txBody>
        </p:sp>
        <p:sp>
          <p:nvSpPr>
            <p:cNvPr id="35875" name="AutoShape 35"/>
            <p:cNvSpPr>
              <a:spLocks/>
            </p:cNvSpPr>
            <p:nvPr/>
          </p:nvSpPr>
          <p:spPr bwMode="auto">
            <a:xfrm rot="16200000" flipV="1">
              <a:off x="1973" y="2568"/>
              <a:ext cx="90" cy="725"/>
            </a:xfrm>
            <a:prstGeom prst="leftBrace">
              <a:avLst>
                <a:gd name="adj1" fmla="val 67130"/>
                <a:gd name="adj2" fmla="val 50000"/>
              </a:avLst>
            </a:prstGeom>
            <a:noFill/>
            <a:ln w="19050">
              <a:solidFill>
                <a:srgbClr val="333399"/>
              </a:solidFill>
              <a:round/>
              <a:headEnd/>
              <a:tailEnd/>
            </a:ln>
          </p:spPr>
          <p:txBody>
            <a:bodyPr wrap="none" anchor="ctr"/>
            <a:lstStyle/>
            <a:p>
              <a:endParaRPr lang="zh-CN" altLang="en-US">
                <a:solidFill>
                  <a:schemeClr val="tx1">
                    <a:lumMod val="75000"/>
                    <a:lumOff val="25000"/>
                  </a:schemeClr>
                </a:solidFill>
                <a:latin typeface="+mn-lt"/>
                <a:ea typeface="+mn-ea"/>
              </a:endParaRPr>
            </a:p>
          </p:txBody>
        </p:sp>
      </p:grpSp>
      <p:grpSp>
        <p:nvGrpSpPr>
          <p:cNvPr id="35863" name="Group 36"/>
          <p:cNvGrpSpPr>
            <a:grpSpLocks/>
          </p:cNvGrpSpPr>
          <p:nvPr/>
        </p:nvGrpSpPr>
        <p:grpSpPr bwMode="auto">
          <a:xfrm>
            <a:off x="5040291" y="4581525"/>
            <a:ext cx="1535383" cy="512763"/>
            <a:chOff x="2380" y="2886"/>
            <a:chExt cx="725" cy="323"/>
          </a:xfrm>
        </p:grpSpPr>
        <p:sp>
          <p:nvSpPr>
            <p:cNvPr id="35872" name="Text Box 37"/>
            <p:cNvSpPr txBox="1">
              <a:spLocks noChangeArrowheads="1"/>
            </p:cNvSpPr>
            <p:nvPr/>
          </p:nvSpPr>
          <p:spPr bwMode="auto">
            <a:xfrm>
              <a:off x="2426" y="2976"/>
              <a:ext cx="524" cy="233"/>
            </a:xfrm>
            <a:prstGeom prst="rect">
              <a:avLst/>
            </a:prstGeom>
            <a:noFill/>
            <a:ln w="9525">
              <a:noFill/>
              <a:miter lim="800000"/>
              <a:headEnd/>
              <a:tailEnd/>
            </a:ln>
          </p:spPr>
          <p:txBody>
            <a:bodyPr wrap="none">
              <a:spAutoFit/>
            </a:bodyPr>
            <a:lstStyle/>
            <a:p>
              <a:pPr>
                <a:lnSpc>
                  <a:spcPct val="90000"/>
                </a:lnSpc>
              </a:pPr>
              <a:r>
                <a:rPr kumimoji="1" lang="en-US" altLang="zh-CN" sz="2000">
                  <a:solidFill>
                    <a:schemeClr val="tx1">
                      <a:lumMod val="75000"/>
                      <a:lumOff val="25000"/>
                    </a:schemeClr>
                  </a:solidFill>
                  <a:latin typeface="+mn-lt"/>
                  <a:ea typeface="+mn-ea"/>
                </a:rPr>
                <a:t>TDM </a:t>
              </a:r>
              <a:r>
                <a:rPr kumimoji="1" lang="zh-CN" altLang="en-US" sz="2000">
                  <a:solidFill>
                    <a:schemeClr val="tx1">
                      <a:lumMod val="75000"/>
                      <a:lumOff val="25000"/>
                    </a:schemeClr>
                  </a:solidFill>
                  <a:latin typeface="+mn-lt"/>
                  <a:ea typeface="+mn-ea"/>
                </a:rPr>
                <a:t>帧</a:t>
              </a:r>
            </a:p>
          </p:txBody>
        </p:sp>
        <p:sp>
          <p:nvSpPr>
            <p:cNvPr id="35873" name="AutoShape 38"/>
            <p:cNvSpPr>
              <a:spLocks/>
            </p:cNvSpPr>
            <p:nvPr/>
          </p:nvSpPr>
          <p:spPr bwMode="auto">
            <a:xfrm rot="16200000" flipV="1">
              <a:off x="2698" y="2568"/>
              <a:ext cx="90" cy="725"/>
            </a:xfrm>
            <a:prstGeom prst="leftBrace">
              <a:avLst>
                <a:gd name="adj1" fmla="val 67130"/>
                <a:gd name="adj2" fmla="val 50000"/>
              </a:avLst>
            </a:prstGeom>
            <a:noFill/>
            <a:ln w="19050">
              <a:solidFill>
                <a:srgbClr val="333399"/>
              </a:solidFill>
              <a:round/>
              <a:headEnd/>
              <a:tailEnd/>
            </a:ln>
          </p:spPr>
          <p:txBody>
            <a:bodyPr wrap="none" anchor="ctr"/>
            <a:lstStyle/>
            <a:p>
              <a:endParaRPr lang="zh-CN" altLang="en-US">
                <a:solidFill>
                  <a:schemeClr val="tx1">
                    <a:lumMod val="75000"/>
                    <a:lumOff val="25000"/>
                  </a:schemeClr>
                </a:solidFill>
                <a:latin typeface="+mn-lt"/>
                <a:ea typeface="+mn-ea"/>
              </a:endParaRPr>
            </a:p>
          </p:txBody>
        </p:sp>
      </p:grpSp>
      <p:grpSp>
        <p:nvGrpSpPr>
          <p:cNvPr id="35864" name="Group 39"/>
          <p:cNvGrpSpPr>
            <a:grpSpLocks/>
          </p:cNvGrpSpPr>
          <p:nvPr/>
        </p:nvGrpSpPr>
        <p:grpSpPr bwMode="auto">
          <a:xfrm>
            <a:off x="6575674" y="4581525"/>
            <a:ext cx="1535382" cy="512763"/>
            <a:chOff x="3105" y="2886"/>
            <a:chExt cx="725" cy="323"/>
          </a:xfrm>
        </p:grpSpPr>
        <p:sp>
          <p:nvSpPr>
            <p:cNvPr id="35870" name="Text Box 40"/>
            <p:cNvSpPr txBox="1">
              <a:spLocks noChangeArrowheads="1"/>
            </p:cNvSpPr>
            <p:nvPr/>
          </p:nvSpPr>
          <p:spPr bwMode="auto">
            <a:xfrm>
              <a:off x="3152" y="2976"/>
              <a:ext cx="524" cy="233"/>
            </a:xfrm>
            <a:prstGeom prst="rect">
              <a:avLst/>
            </a:prstGeom>
            <a:noFill/>
            <a:ln w="9525">
              <a:noFill/>
              <a:miter lim="800000"/>
              <a:headEnd/>
              <a:tailEnd/>
            </a:ln>
          </p:spPr>
          <p:txBody>
            <a:bodyPr wrap="none">
              <a:spAutoFit/>
            </a:bodyPr>
            <a:lstStyle/>
            <a:p>
              <a:pPr>
                <a:lnSpc>
                  <a:spcPct val="90000"/>
                </a:lnSpc>
              </a:pPr>
              <a:r>
                <a:rPr kumimoji="1" lang="en-US" altLang="zh-CN" sz="2000">
                  <a:solidFill>
                    <a:schemeClr val="tx1">
                      <a:lumMod val="75000"/>
                      <a:lumOff val="25000"/>
                    </a:schemeClr>
                  </a:solidFill>
                  <a:latin typeface="+mn-lt"/>
                  <a:ea typeface="+mn-ea"/>
                </a:rPr>
                <a:t>TDM </a:t>
              </a:r>
              <a:r>
                <a:rPr kumimoji="1" lang="zh-CN" altLang="en-US" sz="2000">
                  <a:solidFill>
                    <a:schemeClr val="tx1">
                      <a:lumMod val="75000"/>
                      <a:lumOff val="25000"/>
                    </a:schemeClr>
                  </a:solidFill>
                  <a:latin typeface="+mn-lt"/>
                  <a:ea typeface="+mn-ea"/>
                </a:rPr>
                <a:t>帧</a:t>
              </a:r>
            </a:p>
          </p:txBody>
        </p:sp>
        <p:sp>
          <p:nvSpPr>
            <p:cNvPr id="35871" name="AutoShape 41"/>
            <p:cNvSpPr>
              <a:spLocks/>
            </p:cNvSpPr>
            <p:nvPr/>
          </p:nvSpPr>
          <p:spPr bwMode="auto">
            <a:xfrm rot="16200000" flipV="1">
              <a:off x="3423" y="2568"/>
              <a:ext cx="90" cy="725"/>
            </a:xfrm>
            <a:prstGeom prst="leftBrace">
              <a:avLst>
                <a:gd name="adj1" fmla="val 67130"/>
                <a:gd name="adj2" fmla="val 50000"/>
              </a:avLst>
            </a:prstGeom>
            <a:noFill/>
            <a:ln w="19050">
              <a:solidFill>
                <a:srgbClr val="333399"/>
              </a:solidFill>
              <a:round/>
              <a:headEnd/>
              <a:tailEnd/>
            </a:ln>
          </p:spPr>
          <p:txBody>
            <a:bodyPr wrap="none" anchor="ctr"/>
            <a:lstStyle/>
            <a:p>
              <a:endParaRPr lang="zh-CN" altLang="en-US">
                <a:solidFill>
                  <a:schemeClr val="tx1">
                    <a:lumMod val="75000"/>
                    <a:lumOff val="25000"/>
                  </a:schemeClr>
                </a:solidFill>
                <a:latin typeface="+mn-lt"/>
                <a:ea typeface="+mn-ea"/>
              </a:endParaRPr>
            </a:p>
          </p:txBody>
        </p:sp>
      </p:grpSp>
      <p:sp>
        <p:nvSpPr>
          <p:cNvPr id="35865" name="Rectangle 42"/>
          <p:cNvSpPr>
            <a:spLocks noChangeArrowheads="1"/>
          </p:cNvSpPr>
          <p:nvPr/>
        </p:nvSpPr>
        <p:spPr bwMode="auto">
          <a:xfrm>
            <a:off x="8212709" y="3322638"/>
            <a:ext cx="439224" cy="397545"/>
          </a:xfrm>
          <a:prstGeom prst="rect">
            <a:avLst/>
          </a:prstGeom>
          <a:noFill/>
          <a:ln w="12700">
            <a:noFill/>
            <a:miter lim="800000"/>
            <a:headEnd/>
            <a:tailEnd/>
          </a:ln>
        </p:spPr>
        <p:txBody>
          <a:bodyPr wrap="none" lIns="90488" tIns="44450" rIns="90488" bIns="44450">
            <a:spAutoFit/>
          </a:bodyPr>
          <a:lstStyle/>
          <a:p>
            <a:pPr defTabSz="762000" eaLnBrk="0" hangingPunct="0"/>
            <a:r>
              <a:rPr kumimoji="1" lang="en-US" altLang="zh-CN" sz="2000" b="1">
                <a:solidFill>
                  <a:schemeClr val="tx1">
                    <a:lumMod val="75000"/>
                    <a:lumOff val="25000"/>
                  </a:schemeClr>
                </a:solidFill>
                <a:latin typeface="+mn-lt"/>
                <a:ea typeface="+mn-ea"/>
              </a:rPr>
              <a:t>…</a:t>
            </a:r>
          </a:p>
        </p:txBody>
      </p:sp>
      <p:sp>
        <p:nvSpPr>
          <p:cNvPr id="35866" name="Line 43"/>
          <p:cNvSpPr>
            <a:spLocks noChangeShapeType="1"/>
          </p:cNvSpPr>
          <p:nvPr/>
        </p:nvSpPr>
        <p:spPr bwMode="auto">
          <a:xfrm rot="-5400000">
            <a:off x="485213" y="3668713"/>
            <a:ext cx="2968625" cy="0"/>
          </a:xfrm>
          <a:prstGeom prst="line">
            <a:avLst/>
          </a:prstGeom>
          <a:noFill/>
          <a:ln w="28575">
            <a:solidFill>
              <a:srgbClr val="333399"/>
            </a:solidFill>
            <a:round/>
            <a:headEnd/>
            <a:tailEnd type="triangle" w="sm" len="med"/>
          </a:ln>
        </p:spPr>
        <p:txBody>
          <a:bodyPr wrap="none" anchor="ctr"/>
          <a:lstStyle/>
          <a:p>
            <a:endParaRPr lang="zh-CN" altLang="en-US">
              <a:solidFill>
                <a:schemeClr val="tx1">
                  <a:lumMod val="75000"/>
                  <a:lumOff val="25000"/>
                </a:schemeClr>
              </a:solidFill>
              <a:latin typeface="+mn-lt"/>
              <a:ea typeface="+mn-ea"/>
            </a:endParaRPr>
          </a:p>
        </p:txBody>
      </p:sp>
      <p:grpSp>
        <p:nvGrpSpPr>
          <p:cNvPr id="35867" name="Group 44"/>
          <p:cNvGrpSpPr>
            <a:grpSpLocks/>
          </p:cNvGrpSpPr>
          <p:nvPr/>
        </p:nvGrpSpPr>
        <p:grpSpPr bwMode="auto">
          <a:xfrm>
            <a:off x="8117410" y="4581525"/>
            <a:ext cx="1535382" cy="512763"/>
            <a:chOff x="3105" y="2886"/>
            <a:chExt cx="725" cy="323"/>
          </a:xfrm>
        </p:grpSpPr>
        <p:sp>
          <p:nvSpPr>
            <p:cNvPr id="35868" name="Text Box 45"/>
            <p:cNvSpPr txBox="1">
              <a:spLocks noChangeArrowheads="1"/>
            </p:cNvSpPr>
            <p:nvPr/>
          </p:nvSpPr>
          <p:spPr bwMode="auto">
            <a:xfrm>
              <a:off x="3152" y="2976"/>
              <a:ext cx="524" cy="233"/>
            </a:xfrm>
            <a:prstGeom prst="rect">
              <a:avLst/>
            </a:prstGeom>
            <a:noFill/>
            <a:ln w="9525">
              <a:noFill/>
              <a:miter lim="800000"/>
              <a:headEnd/>
              <a:tailEnd/>
            </a:ln>
          </p:spPr>
          <p:txBody>
            <a:bodyPr wrap="none">
              <a:spAutoFit/>
            </a:bodyPr>
            <a:lstStyle/>
            <a:p>
              <a:pPr>
                <a:lnSpc>
                  <a:spcPct val="90000"/>
                </a:lnSpc>
              </a:pPr>
              <a:r>
                <a:rPr kumimoji="1" lang="en-US" altLang="zh-CN" sz="2000">
                  <a:solidFill>
                    <a:schemeClr val="tx1">
                      <a:lumMod val="75000"/>
                      <a:lumOff val="25000"/>
                    </a:schemeClr>
                  </a:solidFill>
                  <a:latin typeface="+mn-lt"/>
                  <a:ea typeface="+mn-ea"/>
                </a:rPr>
                <a:t>TDM </a:t>
              </a:r>
              <a:r>
                <a:rPr kumimoji="1" lang="zh-CN" altLang="en-US" sz="2000">
                  <a:solidFill>
                    <a:schemeClr val="tx1">
                      <a:lumMod val="75000"/>
                      <a:lumOff val="25000"/>
                    </a:schemeClr>
                  </a:solidFill>
                  <a:latin typeface="+mn-lt"/>
                  <a:ea typeface="+mn-ea"/>
                </a:rPr>
                <a:t>帧</a:t>
              </a:r>
            </a:p>
          </p:txBody>
        </p:sp>
        <p:sp>
          <p:nvSpPr>
            <p:cNvPr id="35869" name="AutoShape 46"/>
            <p:cNvSpPr>
              <a:spLocks/>
            </p:cNvSpPr>
            <p:nvPr/>
          </p:nvSpPr>
          <p:spPr bwMode="auto">
            <a:xfrm rot="16200000" flipV="1">
              <a:off x="3423" y="2568"/>
              <a:ext cx="90" cy="725"/>
            </a:xfrm>
            <a:prstGeom prst="leftBrace">
              <a:avLst>
                <a:gd name="adj1" fmla="val 67130"/>
                <a:gd name="adj2" fmla="val 50000"/>
              </a:avLst>
            </a:prstGeom>
            <a:noFill/>
            <a:ln w="19050">
              <a:solidFill>
                <a:srgbClr val="333399"/>
              </a:solidFill>
              <a:round/>
              <a:headEnd/>
              <a:tailEnd/>
            </a:ln>
          </p:spPr>
          <p:txBody>
            <a:bodyPr wrap="none" anchor="ctr"/>
            <a:lstStyle/>
            <a:p>
              <a:endParaRPr lang="zh-CN" altLang="en-US">
                <a:solidFill>
                  <a:schemeClr val="tx1">
                    <a:lumMod val="75000"/>
                    <a:lumOff val="25000"/>
                  </a:schemeClr>
                </a:solidFill>
                <a:latin typeface="+mn-lt"/>
                <a:ea typeface="+mn-ea"/>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par>
                          <p:cTn id="7" fill="hold">
                            <p:stCondLst>
                              <p:cond delay="0"/>
                            </p:stCondLst>
                            <p:childTnLst>
                              <p:par>
                                <p:cTn id="8" presetID="35" presetClass="emph" presetSubtype="0" repeatCount="4000" fill="hold" nodeType="afterEffect">
                                  <p:stCondLst>
                                    <p:cond delay="0"/>
                                  </p:stCondLst>
                                  <p:childTnLst>
                                    <p:anim calcmode="discrete" valueType="str">
                                      <p:cBhvr>
                                        <p:cTn id="9" dur="500" fill="hold"/>
                                        <p:tgtEl>
                                          <p:spTgt spid="2"/>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ChangeArrowheads="1"/>
          </p:cNvSpPr>
          <p:nvPr>
            <p:ph type="title"/>
          </p:nvPr>
        </p:nvSpPr>
        <p:spPr/>
        <p:txBody>
          <a:bodyPr/>
          <a:lstStyle/>
          <a:p>
            <a:pPr eaLnBrk="1" hangingPunct="1"/>
            <a:r>
              <a:rPr lang="zh-CN" altLang="en-US" dirty="0" smtClean="0"/>
              <a:t>时分复用可能会造成线路资源的浪费 </a:t>
            </a:r>
          </a:p>
        </p:txBody>
      </p:sp>
      <p:sp>
        <p:nvSpPr>
          <p:cNvPr id="36866" name="页脚占位符 4"/>
          <p:cNvSpPr>
            <a:spLocks noGrp="1"/>
          </p:cNvSpPr>
          <p:nvPr>
            <p:ph type="ftr" sz="quarter" idx="11"/>
          </p:nvPr>
        </p:nvSpPr>
        <p:spPr>
          <a:noFill/>
        </p:spPr>
        <p:txBody>
          <a:bodyPr/>
          <a:lstStyle/>
          <a:p>
            <a:r>
              <a:rPr lang="zh-CN" altLang="en-US" smtClean="0"/>
              <a:t>课件制作人：谢钧 谢希仁</a:t>
            </a:r>
            <a:endParaRPr lang="zh-CN" altLang="en-US"/>
          </a:p>
        </p:txBody>
      </p:sp>
      <p:sp>
        <p:nvSpPr>
          <p:cNvPr id="36868" name="Freeform 47"/>
          <p:cNvSpPr>
            <a:spLocks/>
          </p:cNvSpPr>
          <p:nvPr/>
        </p:nvSpPr>
        <p:spPr bwMode="auto">
          <a:xfrm>
            <a:off x="8019992" y="3983038"/>
            <a:ext cx="321901" cy="374650"/>
          </a:xfrm>
          <a:custGeom>
            <a:avLst/>
            <a:gdLst>
              <a:gd name="T0" fmla="*/ 0 w 96"/>
              <a:gd name="T1" fmla="*/ 192 h 192"/>
              <a:gd name="T2" fmla="*/ 0 w 96"/>
              <a:gd name="T3" fmla="*/ 0 h 192"/>
              <a:gd name="T4" fmla="*/ 96 w 96"/>
              <a:gd name="T5" fmla="*/ 0 h 192"/>
              <a:gd name="T6" fmla="*/ 96 w 96"/>
              <a:gd name="T7" fmla="*/ 192 h 192"/>
              <a:gd name="T8" fmla="*/ 0 60000 65536"/>
              <a:gd name="T9" fmla="*/ 0 60000 65536"/>
              <a:gd name="T10" fmla="*/ 0 60000 65536"/>
              <a:gd name="T11" fmla="*/ 0 60000 65536"/>
              <a:gd name="T12" fmla="*/ 0 w 96"/>
              <a:gd name="T13" fmla="*/ 0 h 192"/>
              <a:gd name="T14" fmla="*/ 96 w 96"/>
              <a:gd name="T15" fmla="*/ 192 h 192"/>
            </a:gdLst>
            <a:ahLst/>
            <a:cxnLst>
              <a:cxn ang="T8">
                <a:pos x="T0" y="T1"/>
              </a:cxn>
              <a:cxn ang="T9">
                <a:pos x="T2" y="T3"/>
              </a:cxn>
              <a:cxn ang="T10">
                <a:pos x="T4" y="T5"/>
              </a:cxn>
              <a:cxn ang="T11">
                <a:pos x="T6" y="T7"/>
              </a:cxn>
            </a:cxnLst>
            <a:rect l="T12" t="T13" r="T14" b="T15"/>
            <a:pathLst>
              <a:path w="96" h="192">
                <a:moveTo>
                  <a:pt x="0" y="192"/>
                </a:moveTo>
                <a:lnTo>
                  <a:pt x="0" y="0"/>
                </a:lnTo>
                <a:lnTo>
                  <a:pt x="96" y="0"/>
                </a:lnTo>
                <a:lnTo>
                  <a:pt x="96" y="192"/>
                </a:lnTo>
              </a:path>
            </a:pathLst>
          </a:custGeom>
          <a:solidFill>
            <a:srgbClr val="FFFF00"/>
          </a:solidFill>
          <a:ln w="9525">
            <a:solidFill>
              <a:schemeClr val="tx1"/>
            </a:solidFill>
            <a:round/>
            <a:headEnd/>
            <a:tailEnd/>
          </a:ln>
        </p:spPr>
        <p:txBody>
          <a:bodyPr/>
          <a:lstStyle/>
          <a:p>
            <a:endParaRPr lang="zh-CN" altLang="en-US">
              <a:solidFill>
                <a:schemeClr val="tx1">
                  <a:lumMod val="75000"/>
                  <a:lumOff val="25000"/>
                </a:schemeClr>
              </a:solidFill>
              <a:latin typeface="+mn-lt"/>
              <a:ea typeface="+mn-ea"/>
            </a:endParaRPr>
          </a:p>
        </p:txBody>
      </p:sp>
      <p:sp>
        <p:nvSpPr>
          <p:cNvPr id="36869" name="Freeform 48"/>
          <p:cNvSpPr>
            <a:spLocks/>
          </p:cNvSpPr>
          <p:nvPr/>
        </p:nvSpPr>
        <p:spPr bwMode="auto">
          <a:xfrm>
            <a:off x="9305478" y="3983038"/>
            <a:ext cx="319784" cy="374650"/>
          </a:xfrm>
          <a:custGeom>
            <a:avLst/>
            <a:gdLst>
              <a:gd name="T0" fmla="*/ 0 w 96"/>
              <a:gd name="T1" fmla="*/ 192 h 192"/>
              <a:gd name="T2" fmla="*/ 0 w 96"/>
              <a:gd name="T3" fmla="*/ 0 h 192"/>
              <a:gd name="T4" fmla="*/ 96 w 96"/>
              <a:gd name="T5" fmla="*/ 0 h 192"/>
              <a:gd name="T6" fmla="*/ 96 w 96"/>
              <a:gd name="T7" fmla="*/ 192 h 192"/>
              <a:gd name="T8" fmla="*/ 0 60000 65536"/>
              <a:gd name="T9" fmla="*/ 0 60000 65536"/>
              <a:gd name="T10" fmla="*/ 0 60000 65536"/>
              <a:gd name="T11" fmla="*/ 0 60000 65536"/>
              <a:gd name="T12" fmla="*/ 0 w 96"/>
              <a:gd name="T13" fmla="*/ 0 h 192"/>
              <a:gd name="T14" fmla="*/ 96 w 96"/>
              <a:gd name="T15" fmla="*/ 192 h 192"/>
            </a:gdLst>
            <a:ahLst/>
            <a:cxnLst>
              <a:cxn ang="T8">
                <a:pos x="T0" y="T1"/>
              </a:cxn>
              <a:cxn ang="T9">
                <a:pos x="T2" y="T3"/>
              </a:cxn>
              <a:cxn ang="T10">
                <a:pos x="T4" y="T5"/>
              </a:cxn>
              <a:cxn ang="T11">
                <a:pos x="T6" y="T7"/>
              </a:cxn>
            </a:cxnLst>
            <a:rect l="T12" t="T13" r="T14" b="T15"/>
            <a:pathLst>
              <a:path w="96" h="192">
                <a:moveTo>
                  <a:pt x="0" y="192"/>
                </a:moveTo>
                <a:lnTo>
                  <a:pt x="0" y="0"/>
                </a:lnTo>
                <a:lnTo>
                  <a:pt x="96" y="0"/>
                </a:lnTo>
                <a:lnTo>
                  <a:pt x="96" y="192"/>
                </a:lnTo>
              </a:path>
            </a:pathLst>
          </a:custGeom>
          <a:solidFill>
            <a:srgbClr val="FFFF00"/>
          </a:solidFill>
          <a:ln w="9525">
            <a:solidFill>
              <a:schemeClr val="tx1"/>
            </a:solidFill>
            <a:round/>
            <a:headEnd/>
            <a:tailEnd/>
          </a:ln>
        </p:spPr>
        <p:txBody>
          <a:bodyPr/>
          <a:lstStyle/>
          <a:p>
            <a:endParaRPr lang="zh-CN" altLang="en-US">
              <a:solidFill>
                <a:schemeClr val="tx1">
                  <a:lumMod val="75000"/>
                  <a:lumOff val="25000"/>
                </a:schemeClr>
              </a:solidFill>
              <a:latin typeface="+mn-lt"/>
              <a:ea typeface="+mn-ea"/>
            </a:endParaRPr>
          </a:p>
        </p:txBody>
      </p:sp>
      <p:sp>
        <p:nvSpPr>
          <p:cNvPr id="36870" name="Freeform 49"/>
          <p:cNvSpPr>
            <a:spLocks/>
          </p:cNvSpPr>
          <p:nvPr/>
        </p:nvSpPr>
        <p:spPr bwMode="auto">
          <a:xfrm>
            <a:off x="9947162" y="3983038"/>
            <a:ext cx="321901" cy="374650"/>
          </a:xfrm>
          <a:custGeom>
            <a:avLst/>
            <a:gdLst>
              <a:gd name="T0" fmla="*/ 0 w 96"/>
              <a:gd name="T1" fmla="*/ 192 h 192"/>
              <a:gd name="T2" fmla="*/ 0 w 96"/>
              <a:gd name="T3" fmla="*/ 0 h 192"/>
              <a:gd name="T4" fmla="*/ 96 w 96"/>
              <a:gd name="T5" fmla="*/ 0 h 192"/>
              <a:gd name="T6" fmla="*/ 96 w 96"/>
              <a:gd name="T7" fmla="*/ 192 h 192"/>
              <a:gd name="T8" fmla="*/ 0 60000 65536"/>
              <a:gd name="T9" fmla="*/ 0 60000 65536"/>
              <a:gd name="T10" fmla="*/ 0 60000 65536"/>
              <a:gd name="T11" fmla="*/ 0 60000 65536"/>
              <a:gd name="T12" fmla="*/ 0 w 96"/>
              <a:gd name="T13" fmla="*/ 0 h 192"/>
              <a:gd name="T14" fmla="*/ 96 w 96"/>
              <a:gd name="T15" fmla="*/ 192 h 192"/>
            </a:gdLst>
            <a:ahLst/>
            <a:cxnLst>
              <a:cxn ang="T8">
                <a:pos x="T0" y="T1"/>
              </a:cxn>
              <a:cxn ang="T9">
                <a:pos x="T2" y="T3"/>
              </a:cxn>
              <a:cxn ang="T10">
                <a:pos x="T4" y="T5"/>
              </a:cxn>
              <a:cxn ang="T11">
                <a:pos x="T6" y="T7"/>
              </a:cxn>
            </a:cxnLst>
            <a:rect l="T12" t="T13" r="T14" b="T15"/>
            <a:pathLst>
              <a:path w="96" h="192">
                <a:moveTo>
                  <a:pt x="0" y="192"/>
                </a:moveTo>
                <a:lnTo>
                  <a:pt x="0" y="0"/>
                </a:lnTo>
                <a:lnTo>
                  <a:pt x="96" y="0"/>
                </a:lnTo>
                <a:lnTo>
                  <a:pt x="96" y="192"/>
                </a:lnTo>
              </a:path>
            </a:pathLst>
          </a:custGeom>
          <a:solidFill>
            <a:srgbClr val="00B0F0"/>
          </a:solidFill>
          <a:ln w="9525">
            <a:solidFill>
              <a:schemeClr val="tx1"/>
            </a:solidFill>
            <a:round/>
            <a:headEnd/>
            <a:tailEnd/>
          </a:ln>
        </p:spPr>
        <p:txBody>
          <a:bodyPr/>
          <a:lstStyle/>
          <a:p>
            <a:endParaRPr lang="zh-CN" altLang="en-US">
              <a:solidFill>
                <a:schemeClr val="tx1">
                  <a:lumMod val="75000"/>
                  <a:lumOff val="25000"/>
                </a:schemeClr>
              </a:solidFill>
              <a:latin typeface="+mn-lt"/>
              <a:ea typeface="+mn-ea"/>
            </a:endParaRPr>
          </a:p>
        </p:txBody>
      </p:sp>
      <p:sp>
        <p:nvSpPr>
          <p:cNvPr id="36871" name="Freeform 50"/>
          <p:cNvSpPr>
            <a:spLocks/>
          </p:cNvSpPr>
          <p:nvPr/>
        </p:nvSpPr>
        <p:spPr bwMode="auto">
          <a:xfrm>
            <a:off x="10910747" y="3983038"/>
            <a:ext cx="319784" cy="374650"/>
          </a:xfrm>
          <a:custGeom>
            <a:avLst/>
            <a:gdLst>
              <a:gd name="T0" fmla="*/ 0 w 96"/>
              <a:gd name="T1" fmla="*/ 192 h 192"/>
              <a:gd name="T2" fmla="*/ 0 w 96"/>
              <a:gd name="T3" fmla="*/ 0 h 192"/>
              <a:gd name="T4" fmla="*/ 96 w 96"/>
              <a:gd name="T5" fmla="*/ 0 h 192"/>
              <a:gd name="T6" fmla="*/ 96 w 96"/>
              <a:gd name="T7" fmla="*/ 192 h 192"/>
              <a:gd name="T8" fmla="*/ 0 60000 65536"/>
              <a:gd name="T9" fmla="*/ 0 60000 65536"/>
              <a:gd name="T10" fmla="*/ 0 60000 65536"/>
              <a:gd name="T11" fmla="*/ 0 60000 65536"/>
              <a:gd name="T12" fmla="*/ 0 w 96"/>
              <a:gd name="T13" fmla="*/ 0 h 192"/>
              <a:gd name="T14" fmla="*/ 96 w 96"/>
              <a:gd name="T15" fmla="*/ 192 h 192"/>
            </a:gdLst>
            <a:ahLst/>
            <a:cxnLst>
              <a:cxn ang="T8">
                <a:pos x="T0" y="T1"/>
              </a:cxn>
              <a:cxn ang="T9">
                <a:pos x="T2" y="T3"/>
              </a:cxn>
              <a:cxn ang="T10">
                <a:pos x="T4" y="T5"/>
              </a:cxn>
              <a:cxn ang="T11">
                <a:pos x="T6" y="T7"/>
              </a:cxn>
            </a:cxnLst>
            <a:rect l="T12" t="T13" r="T14" b="T15"/>
            <a:pathLst>
              <a:path w="96" h="192">
                <a:moveTo>
                  <a:pt x="0" y="192"/>
                </a:moveTo>
                <a:lnTo>
                  <a:pt x="0" y="0"/>
                </a:lnTo>
                <a:lnTo>
                  <a:pt x="96" y="0"/>
                </a:lnTo>
                <a:lnTo>
                  <a:pt x="96" y="192"/>
                </a:lnTo>
              </a:path>
            </a:pathLst>
          </a:custGeom>
          <a:solidFill>
            <a:srgbClr val="92D050"/>
          </a:solidFill>
          <a:ln w="9525">
            <a:solidFill>
              <a:schemeClr val="tx1"/>
            </a:solidFill>
            <a:round/>
            <a:headEnd/>
            <a:tailEnd/>
          </a:ln>
        </p:spPr>
        <p:txBody>
          <a:bodyPr/>
          <a:lstStyle/>
          <a:p>
            <a:endParaRPr lang="zh-CN" altLang="en-US">
              <a:solidFill>
                <a:schemeClr val="tx1">
                  <a:lumMod val="75000"/>
                  <a:lumOff val="25000"/>
                </a:schemeClr>
              </a:solidFill>
              <a:latin typeface="+mn-lt"/>
              <a:ea typeface="+mn-ea"/>
            </a:endParaRPr>
          </a:p>
        </p:txBody>
      </p:sp>
      <p:sp>
        <p:nvSpPr>
          <p:cNvPr id="36872" name="Freeform 51"/>
          <p:cNvSpPr>
            <a:spLocks/>
          </p:cNvSpPr>
          <p:nvPr/>
        </p:nvSpPr>
        <p:spPr bwMode="auto">
          <a:xfrm>
            <a:off x="7700209" y="3983038"/>
            <a:ext cx="319784" cy="374650"/>
          </a:xfrm>
          <a:custGeom>
            <a:avLst/>
            <a:gdLst>
              <a:gd name="T0" fmla="*/ 0 w 96"/>
              <a:gd name="T1" fmla="*/ 192 h 192"/>
              <a:gd name="T2" fmla="*/ 0 w 96"/>
              <a:gd name="T3" fmla="*/ 0 h 192"/>
              <a:gd name="T4" fmla="*/ 96 w 96"/>
              <a:gd name="T5" fmla="*/ 0 h 192"/>
              <a:gd name="T6" fmla="*/ 96 w 96"/>
              <a:gd name="T7" fmla="*/ 192 h 192"/>
              <a:gd name="T8" fmla="*/ 0 60000 65536"/>
              <a:gd name="T9" fmla="*/ 0 60000 65536"/>
              <a:gd name="T10" fmla="*/ 0 60000 65536"/>
              <a:gd name="T11" fmla="*/ 0 60000 65536"/>
              <a:gd name="T12" fmla="*/ 0 w 96"/>
              <a:gd name="T13" fmla="*/ 0 h 192"/>
              <a:gd name="T14" fmla="*/ 96 w 96"/>
              <a:gd name="T15" fmla="*/ 192 h 192"/>
            </a:gdLst>
            <a:ahLst/>
            <a:cxnLst>
              <a:cxn ang="T8">
                <a:pos x="T0" y="T1"/>
              </a:cxn>
              <a:cxn ang="T9">
                <a:pos x="T2" y="T3"/>
              </a:cxn>
              <a:cxn ang="T10">
                <a:pos x="T4" y="T5"/>
              </a:cxn>
              <a:cxn ang="T11">
                <a:pos x="T6" y="T7"/>
              </a:cxn>
            </a:cxnLst>
            <a:rect l="T12" t="T13" r="T14" b="T15"/>
            <a:pathLst>
              <a:path w="96" h="192">
                <a:moveTo>
                  <a:pt x="0" y="192"/>
                </a:moveTo>
                <a:lnTo>
                  <a:pt x="0" y="0"/>
                </a:lnTo>
                <a:lnTo>
                  <a:pt x="96" y="0"/>
                </a:lnTo>
                <a:lnTo>
                  <a:pt x="96" y="192"/>
                </a:lnTo>
              </a:path>
            </a:pathLst>
          </a:custGeom>
          <a:solidFill>
            <a:srgbClr val="FFC000"/>
          </a:solidFill>
          <a:ln w="9525">
            <a:solidFill>
              <a:schemeClr val="tx1"/>
            </a:solidFill>
            <a:round/>
            <a:headEnd/>
            <a:tailEnd/>
          </a:ln>
        </p:spPr>
        <p:txBody>
          <a:bodyPr/>
          <a:lstStyle/>
          <a:p>
            <a:endParaRPr lang="zh-CN" altLang="en-US">
              <a:solidFill>
                <a:schemeClr val="tx1">
                  <a:lumMod val="75000"/>
                  <a:lumOff val="25000"/>
                </a:schemeClr>
              </a:solidFill>
              <a:latin typeface="+mn-lt"/>
              <a:ea typeface="+mn-ea"/>
            </a:endParaRPr>
          </a:p>
        </p:txBody>
      </p:sp>
      <p:sp>
        <p:nvSpPr>
          <p:cNvPr id="36873" name="Freeform 52"/>
          <p:cNvSpPr>
            <a:spLocks/>
          </p:cNvSpPr>
          <p:nvPr/>
        </p:nvSpPr>
        <p:spPr bwMode="auto">
          <a:xfrm>
            <a:off x="6414723" y="3986214"/>
            <a:ext cx="321901" cy="376237"/>
          </a:xfrm>
          <a:custGeom>
            <a:avLst/>
            <a:gdLst>
              <a:gd name="T0" fmla="*/ 0 w 96"/>
              <a:gd name="T1" fmla="*/ 192 h 192"/>
              <a:gd name="T2" fmla="*/ 0 w 96"/>
              <a:gd name="T3" fmla="*/ 0 h 192"/>
              <a:gd name="T4" fmla="*/ 96 w 96"/>
              <a:gd name="T5" fmla="*/ 0 h 192"/>
              <a:gd name="T6" fmla="*/ 96 w 96"/>
              <a:gd name="T7" fmla="*/ 192 h 192"/>
              <a:gd name="T8" fmla="*/ 0 60000 65536"/>
              <a:gd name="T9" fmla="*/ 0 60000 65536"/>
              <a:gd name="T10" fmla="*/ 0 60000 65536"/>
              <a:gd name="T11" fmla="*/ 0 60000 65536"/>
              <a:gd name="T12" fmla="*/ 0 w 96"/>
              <a:gd name="T13" fmla="*/ 0 h 192"/>
              <a:gd name="T14" fmla="*/ 96 w 96"/>
              <a:gd name="T15" fmla="*/ 192 h 192"/>
            </a:gdLst>
            <a:ahLst/>
            <a:cxnLst>
              <a:cxn ang="T8">
                <a:pos x="T0" y="T1"/>
              </a:cxn>
              <a:cxn ang="T9">
                <a:pos x="T2" y="T3"/>
              </a:cxn>
              <a:cxn ang="T10">
                <a:pos x="T4" y="T5"/>
              </a:cxn>
              <a:cxn ang="T11">
                <a:pos x="T6" y="T7"/>
              </a:cxn>
            </a:cxnLst>
            <a:rect l="T12" t="T13" r="T14" b="T15"/>
            <a:pathLst>
              <a:path w="96" h="192">
                <a:moveTo>
                  <a:pt x="0" y="192"/>
                </a:moveTo>
                <a:lnTo>
                  <a:pt x="0" y="0"/>
                </a:lnTo>
                <a:lnTo>
                  <a:pt x="96" y="0"/>
                </a:lnTo>
                <a:lnTo>
                  <a:pt x="96" y="192"/>
                </a:lnTo>
              </a:path>
            </a:pathLst>
          </a:custGeom>
          <a:solidFill>
            <a:srgbClr val="FFC000"/>
          </a:solidFill>
          <a:ln w="9525">
            <a:solidFill>
              <a:schemeClr val="tx1"/>
            </a:solidFill>
            <a:round/>
            <a:headEnd/>
            <a:tailEnd/>
          </a:ln>
        </p:spPr>
        <p:txBody>
          <a:bodyPr/>
          <a:lstStyle/>
          <a:p>
            <a:endParaRPr lang="zh-CN" altLang="en-US">
              <a:solidFill>
                <a:schemeClr val="tx1">
                  <a:lumMod val="75000"/>
                  <a:lumOff val="25000"/>
                </a:schemeClr>
              </a:solidFill>
              <a:latin typeface="+mn-lt"/>
              <a:ea typeface="+mn-ea"/>
            </a:endParaRPr>
          </a:p>
        </p:txBody>
      </p:sp>
      <p:sp>
        <p:nvSpPr>
          <p:cNvPr id="36874" name="Freeform 53"/>
          <p:cNvSpPr>
            <a:spLocks/>
          </p:cNvSpPr>
          <p:nvPr/>
        </p:nvSpPr>
        <p:spPr bwMode="auto">
          <a:xfrm>
            <a:off x="6094940" y="3986214"/>
            <a:ext cx="319784" cy="376237"/>
          </a:xfrm>
          <a:custGeom>
            <a:avLst/>
            <a:gdLst>
              <a:gd name="T0" fmla="*/ 0 w 96"/>
              <a:gd name="T1" fmla="*/ 192 h 192"/>
              <a:gd name="T2" fmla="*/ 0 w 96"/>
              <a:gd name="T3" fmla="*/ 0 h 192"/>
              <a:gd name="T4" fmla="*/ 96 w 96"/>
              <a:gd name="T5" fmla="*/ 0 h 192"/>
              <a:gd name="T6" fmla="*/ 96 w 96"/>
              <a:gd name="T7" fmla="*/ 192 h 192"/>
              <a:gd name="T8" fmla="*/ 0 60000 65536"/>
              <a:gd name="T9" fmla="*/ 0 60000 65536"/>
              <a:gd name="T10" fmla="*/ 0 60000 65536"/>
              <a:gd name="T11" fmla="*/ 0 60000 65536"/>
              <a:gd name="T12" fmla="*/ 0 w 96"/>
              <a:gd name="T13" fmla="*/ 0 h 192"/>
              <a:gd name="T14" fmla="*/ 96 w 96"/>
              <a:gd name="T15" fmla="*/ 192 h 192"/>
            </a:gdLst>
            <a:ahLst/>
            <a:cxnLst>
              <a:cxn ang="T8">
                <a:pos x="T0" y="T1"/>
              </a:cxn>
              <a:cxn ang="T9">
                <a:pos x="T2" y="T3"/>
              </a:cxn>
              <a:cxn ang="T10">
                <a:pos x="T4" y="T5"/>
              </a:cxn>
              <a:cxn ang="T11">
                <a:pos x="T6" y="T7"/>
              </a:cxn>
            </a:cxnLst>
            <a:rect l="T12" t="T13" r="T14" b="T15"/>
            <a:pathLst>
              <a:path w="96" h="192">
                <a:moveTo>
                  <a:pt x="0" y="192"/>
                </a:moveTo>
                <a:lnTo>
                  <a:pt x="0" y="0"/>
                </a:lnTo>
                <a:lnTo>
                  <a:pt x="96" y="0"/>
                </a:lnTo>
                <a:lnTo>
                  <a:pt x="96" y="192"/>
                </a:lnTo>
              </a:path>
            </a:pathLst>
          </a:custGeom>
          <a:solidFill>
            <a:srgbClr val="00B0F0"/>
          </a:solidFill>
          <a:ln w="9525">
            <a:solidFill>
              <a:schemeClr val="tx1"/>
            </a:solidFill>
            <a:round/>
            <a:headEnd/>
            <a:tailEnd/>
          </a:ln>
        </p:spPr>
        <p:txBody>
          <a:bodyPr/>
          <a:lstStyle/>
          <a:p>
            <a:endParaRPr lang="zh-CN" altLang="en-US">
              <a:solidFill>
                <a:schemeClr val="tx1">
                  <a:lumMod val="75000"/>
                  <a:lumOff val="25000"/>
                </a:schemeClr>
              </a:solidFill>
              <a:latin typeface="+mn-lt"/>
              <a:ea typeface="+mn-ea"/>
            </a:endParaRPr>
          </a:p>
        </p:txBody>
      </p:sp>
      <p:sp>
        <p:nvSpPr>
          <p:cNvPr id="36875" name="Freeform 54"/>
          <p:cNvSpPr>
            <a:spLocks/>
          </p:cNvSpPr>
          <p:nvPr/>
        </p:nvSpPr>
        <p:spPr bwMode="auto">
          <a:xfrm>
            <a:off x="3096179" y="2854325"/>
            <a:ext cx="749690" cy="376238"/>
          </a:xfrm>
          <a:custGeom>
            <a:avLst/>
            <a:gdLst>
              <a:gd name="T0" fmla="*/ 0 w 1008"/>
              <a:gd name="T1" fmla="*/ 192 h 192"/>
              <a:gd name="T2" fmla="*/ 0 w 1008"/>
              <a:gd name="T3" fmla="*/ 0 h 192"/>
              <a:gd name="T4" fmla="*/ 1008 w 1008"/>
              <a:gd name="T5" fmla="*/ 0 h 192"/>
              <a:gd name="T6" fmla="*/ 1008 w 1008"/>
              <a:gd name="T7" fmla="*/ 192 h 192"/>
              <a:gd name="T8" fmla="*/ 0 60000 65536"/>
              <a:gd name="T9" fmla="*/ 0 60000 65536"/>
              <a:gd name="T10" fmla="*/ 0 60000 65536"/>
              <a:gd name="T11" fmla="*/ 0 60000 65536"/>
              <a:gd name="T12" fmla="*/ 0 w 1008"/>
              <a:gd name="T13" fmla="*/ 0 h 192"/>
              <a:gd name="T14" fmla="*/ 1008 w 1008"/>
              <a:gd name="T15" fmla="*/ 192 h 192"/>
            </a:gdLst>
            <a:ahLst/>
            <a:cxnLst>
              <a:cxn ang="T8">
                <a:pos x="T0" y="T1"/>
              </a:cxn>
              <a:cxn ang="T9">
                <a:pos x="T2" y="T3"/>
              </a:cxn>
              <a:cxn ang="T10">
                <a:pos x="T4" y="T5"/>
              </a:cxn>
              <a:cxn ang="T11">
                <a:pos x="T6" y="T7"/>
              </a:cxn>
            </a:cxnLst>
            <a:rect l="T12" t="T13" r="T14" b="T15"/>
            <a:pathLst>
              <a:path w="1008" h="192">
                <a:moveTo>
                  <a:pt x="0" y="192"/>
                </a:moveTo>
                <a:lnTo>
                  <a:pt x="0" y="0"/>
                </a:lnTo>
                <a:lnTo>
                  <a:pt x="1008" y="0"/>
                </a:lnTo>
                <a:lnTo>
                  <a:pt x="1008" y="192"/>
                </a:lnTo>
              </a:path>
            </a:pathLst>
          </a:custGeom>
          <a:solidFill>
            <a:srgbClr val="00B0F0"/>
          </a:solidFill>
          <a:ln w="9525">
            <a:solidFill>
              <a:schemeClr val="tx1"/>
            </a:solidFill>
            <a:round/>
            <a:headEnd/>
            <a:tailEnd/>
          </a:ln>
        </p:spPr>
        <p:txBody>
          <a:bodyPr/>
          <a:lstStyle/>
          <a:p>
            <a:endParaRPr lang="zh-CN" altLang="en-US">
              <a:solidFill>
                <a:schemeClr val="tx1">
                  <a:lumMod val="75000"/>
                  <a:lumOff val="25000"/>
                </a:schemeClr>
              </a:solidFill>
              <a:latin typeface="+mn-lt"/>
              <a:ea typeface="+mn-ea"/>
            </a:endParaRPr>
          </a:p>
        </p:txBody>
      </p:sp>
      <p:sp>
        <p:nvSpPr>
          <p:cNvPr id="36876" name="Freeform 55"/>
          <p:cNvSpPr>
            <a:spLocks/>
          </p:cNvSpPr>
          <p:nvPr/>
        </p:nvSpPr>
        <p:spPr bwMode="auto">
          <a:xfrm>
            <a:off x="849226" y="3606800"/>
            <a:ext cx="1499381" cy="376238"/>
          </a:xfrm>
          <a:custGeom>
            <a:avLst/>
            <a:gdLst>
              <a:gd name="T0" fmla="*/ 0 w 1008"/>
              <a:gd name="T1" fmla="*/ 192 h 192"/>
              <a:gd name="T2" fmla="*/ 0 w 1008"/>
              <a:gd name="T3" fmla="*/ 0 h 192"/>
              <a:gd name="T4" fmla="*/ 1008 w 1008"/>
              <a:gd name="T5" fmla="*/ 0 h 192"/>
              <a:gd name="T6" fmla="*/ 1008 w 1008"/>
              <a:gd name="T7" fmla="*/ 192 h 192"/>
              <a:gd name="T8" fmla="*/ 0 60000 65536"/>
              <a:gd name="T9" fmla="*/ 0 60000 65536"/>
              <a:gd name="T10" fmla="*/ 0 60000 65536"/>
              <a:gd name="T11" fmla="*/ 0 60000 65536"/>
              <a:gd name="T12" fmla="*/ 0 w 1008"/>
              <a:gd name="T13" fmla="*/ 0 h 192"/>
              <a:gd name="T14" fmla="*/ 1008 w 1008"/>
              <a:gd name="T15" fmla="*/ 192 h 192"/>
            </a:gdLst>
            <a:ahLst/>
            <a:cxnLst>
              <a:cxn ang="T8">
                <a:pos x="T0" y="T1"/>
              </a:cxn>
              <a:cxn ang="T9">
                <a:pos x="T2" y="T3"/>
              </a:cxn>
              <a:cxn ang="T10">
                <a:pos x="T4" y="T5"/>
              </a:cxn>
              <a:cxn ang="T11">
                <a:pos x="T6" y="T7"/>
              </a:cxn>
            </a:cxnLst>
            <a:rect l="T12" t="T13" r="T14" b="T15"/>
            <a:pathLst>
              <a:path w="1008" h="192">
                <a:moveTo>
                  <a:pt x="0" y="192"/>
                </a:moveTo>
                <a:lnTo>
                  <a:pt x="0" y="0"/>
                </a:lnTo>
                <a:lnTo>
                  <a:pt x="1008" y="0"/>
                </a:lnTo>
                <a:lnTo>
                  <a:pt x="1008" y="192"/>
                </a:lnTo>
              </a:path>
            </a:pathLst>
          </a:custGeom>
          <a:solidFill>
            <a:srgbClr val="FFC000"/>
          </a:solidFill>
          <a:ln w="9525">
            <a:solidFill>
              <a:schemeClr val="tx1"/>
            </a:solidFill>
            <a:round/>
            <a:headEnd/>
            <a:tailEnd/>
          </a:ln>
        </p:spPr>
        <p:txBody>
          <a:bodyPr/>
          <a:lstStyle/>
          <a:p>
            <a:endParaRPr lang="zh-CN" altLang="en-US">
              <a:solidFill>
                <a:schemeClr val="tx1">
                  <a:lumMod val="75000"/>
                  <a:lumOff val="25000"/>
                </a:schemeClr>
              </a:solidFill>
              <a:latin typeface="+mn-lt"/>
              <a:ea typeface="+mn-ea"/>
            </a:endParaRPr>
          </a:p>
        </p:txBody>
      </p:sp>
      <p:sp>
        <p:nvSpPr>
          <p:cNvPr id="36877" name="Freeform 56"/>
          <p:cNvSpPr>
            <a:spLocks/>
          </p:cNvSpPr>
          <p:nvPr/>
        </p:nvSpPr>
        <p:spPr bwMode="auto">
          <a:xfrm>
            <a:off x="1598916" y="4357689"/>
            <a:ext cx="1497262" cy="376237"/>
          </a:xfrm>
          <a:custGeom>
            <a:avLst/>
            <a:gdLst>
              <a:gd name="T0" fmla="*/ 0 w 1008"/>
              <a:gd name="T1" fmla="*/ 192 h 192"/>
              <a:gd name="T2" fmla="*/ 0 w 1008"/>
              <a:gd name="T3" fmla="*/ 0 h 192"/>
              <a:gd name="T4" fmla="*/ 1008 w 1008"/>
              <a:gd name="T5" fmla="*/ 0 h 192"/>
              <a:gd name="T6" fmla="*/ 1008 w 1008"/>
              <a:gd name="T7" fmla="*/ 192 h 192"/>
              <a:gd name="T8" fmla="*/ 0 60000 65536"/>
              <a:gd name="T9" fmla="*/ 0 60000 65536"/>
              <a:gd name="T10" fmla="*/ 0 60000 65536"/>
              <a:gd name="T11" fmla="*/ 0 60000 65536"/>
              <a:gd name="T12" fmla="*/ 0 w 1008"/>
              <a:gd name="T13" fmla="*/ 0 h 192"/>
              <a:gd name="T14" fmla="*/ 1008 w 1008"/>
              <a:gd name="T15" fmla="*/ 192 h 192"/>
            </a:gdLst>
            <a:ahLst/>
            <a:cxnLst>
              <a:cxn ang="T8">
                <a:pos x="T0" y="T1"/>
              </a:cxn>
              <a:cxn ang="T9">
                <a:pos x="T2" y="T3"/>
              </a:cxn>
              <a:cxn ang="T10">
                <a:pos x="T4" y="T5"/>
              </a:cxn>
              <a:cxn ang="T11">
                <a:pos x="T6" y="T7"/>
              </a:cxn>
            </a:cxnLst>
            <a:rect l="T12" t="T13" r="T14" b="T15"/>
            <a:pathLst>
              <a:path w="1008" h="192">
                <a:moveTo>
                  <a:pt x="0" y="192"/>
                </a:moveTo>
                <a:lnTo>
                  <a:pt x="0" y="0"/>
                </a:lnTo>
                <a:lnTo>
                  <a:pt x="1008" y="0"/>
                </a:lnTo>
                <a:lnTo>
                  <a:pt x="1008" y="192"/>
                </a:lnTo>
              </a:path>
            </a:pathLst>
          </a:custGeom>
          <a:solidFill>
            <a:srgbClr val="FFFF00"/>
          </a:solidFill>
          <a:ln w="9525">
            <a:solidFill>
              <a:schemeClr val="tx1"/>
            </a:solidFill>
            <a:round/>
            <a:headEnd/>
            <a:tailEnd/>
          </a:ln>
        </p:spPr>
        <p:txBody>
          <a:bodyPr/>
          <a:lstStyle/>
          <a:p>
            <a:endParaRPr lang="zh-CN" altLang="en-US">
              <a:solidFill>
                <a:schemeClr val="tx1">
                  <a:lumMod val="75000"/>
                  <a:lumOff val="25000"/>
                </a:schemeClr>
              </a:solidFill>
              <a:latin typeface="+mn-lt"/>
              <a:ea typeface="+mn-ea"/>
            </a:endParaRPr>
          </a:p>
        </p:txBody>
      </p:sp>
      <p:sp>
        <p:nvSpPr>
          <p:cNvPr id="36878" name="Freeform 57"/>
          <p:cNvSpPr>
            <a:spLocks/>
          </p:cNvSpPr>
          <p:nvPr/>
        </p:nvSpPr>
        <p:spPr bwMode="auto">
          <a:xfrm>
            <a:off x="3096179" y="5110164"/>
            <a:ext cx="749690" cy="376237"/>
          </a:xfrm>
          <a:custGeom>
            <a:avLst/>
            <a:gdLst>
              <a:gd name="T0" fmla="*/ 0 w 1008"/>
              <a:gd name="T1" fmla="*/ 192 h 192"/>
              <a:gd name="T2" fmla="*/ 0 w 1008"/>
              <a:gd name="T3" fmla="*/ 0 h 192"/>
              <a:gd name="T4" fmla="*/ 1008 w 1008"/>
              <a:gd name="T5" fmla="*/ 0 h 192"/>
              <a:gd name="T6" fmla="*/ 1008 w 1008"/>
              <a:gd name="T7" fmla="*/ 192 h 192"/>
              <a:gd name="T8" fmla="*/ 0 60000 65536"/>
              <a:gd name="T9" fmla="*/ 0 60000 65536"/>
              <a:gd name="T10" fmla="*/ 0 60000 65536"/>
              <a:gd name="T11" fmla="*/ 0 60000 65536"/>
              <a:gd name="T12" fmla="*/ 0 w 1008"/>
              <a:gd name="T13" fmla="*/ 0 h 192"/>
              <a:gd name="T14" fmla="*/ 1008 w 1008"/>
              <a:gd name="T15" fmla="*/ 192 h 192"/>
            </a:gdLst>
            <a:ahLst/>
            <a:cxnLst>
              <a:cxn ang="T8">
                <a:pos x="T0" y="T1"/>
              </a:cxn>
              <a:cxn ang="T9">
                <a:pos x="T2" y="T3"/>
              </a:cxn>
              <a:cxn ang="T10">
                <a:pos x="T4" y="T5"/>
              </a:cxn>
              <a:cxn ang="T11">
                <a:pos x="T6" y="T7"/>
              </a:cxn>
            </a:cxnLst>
            <a:rect l="T12" t="T13" r="T14" b="T15"/>
            <a:pathLst>
              <a:path w="1008" h="192">
                <a:moveTo>
                  <a:pt x="0" y="192"/>
                </a:moveTo>
                <a:lnTo>
                  <a:pt x="0" y="0"/>
                </a:lnTo>
                <a:lnTo>
                  <a:pt x="1008" y="0"/>
                </a:lnTo>
                <a:lnTo>
                  <a:pt x="1008" y="192"/>
                </a:lnTo>
              </a:path>
            </a:pathLst>
          </a:custGeom>
          <a:solidFill>
            <a:srgbClr val="92D050"/>
          </a:solidFill>
          <a:ln w="9525">
            <a:solidFill>
              <a:schemeClr val="tx1"/>
            </a:solidFill>
            <a:round/>
            <a:headEnd/>
            <a:tailEnd/>
          </a:ln>
        </p:spPr>
        <p:txBody>
          <a:bodyPr/>
          <a:lstStyle/>
          <a:p>
            <a:endParaRPr lang="zh-CN" altLang="en-US">
              <a:solidFill>
                <a:schemeClr val="tx1">
                  <a:lumMod val="75000"/>
                  <a:lumOff val="25000"/>
                </a:schemeClr>
              </a:solidFill>
              <a:latin typeface="+mn-lt"/>
              <a:ea typeface="+mn-ea"/>
            </a:endParaRPr>
          </a:p>
        </p:txBody>
      </p:sp>
      <p:sp>
        <p:nvSpPr>
          <p:cNvPr id="36879" name="Text Box 58"/>
          <p:cNvSpPr txBox="1">
            <a:spLocks noChangeArrowheads="1"/>
          </p:cNvSpPr>
          <p:nvPr/>
        </p:nvSpPr>
        <p:spPr bwMode="auto">
          <a:xfrm>
            <a:off x="279546" y="2832101"/>
            <a:ext cx="365806" cy="400110"/>
          </a:xfrm>
          <a:prstGeom prst="rect">
            <a:avLst/>
          </a:prstGeom>
          <a:noFill/>
          <a:ln w="9525">
            <a:noFill/>
            <a:miter lim="800000"/>
            <a:headEnd/>
            <a:tailEnd/>
          </a:ln>
        </p:spPr>
        <p:txBody>
          <a:bodyPr wrap="none">
            <a:spAutoFit/>
          </a:bodyPr>
          <a:lstStyle/>
          <a:p>
            <a:r>
              <a:rPr kumimoji="1" lang="en-US" altLang="zh-CN" sz="2000">
                <a:solidFill>
                  <a:schemeClr val="tx1">
                    <a:lumMod val="75000"/>
                    <a:lumOff val="25000"/>
                  </a:schemeClr>
                </a:solidFill>
                <a:latin typeface="+mn-lt"/>
                <a:ea typeface="+mn-ea"/>
              </a:rPr>
              <a:t>A</a:t>
            </a:r>
          </a:p>
        </p:txBody>
      </p:sp>
      <p:sp>
        <p:nvSpPr>
          <p:cNvPr id="36880" name="Text Box 59"/>
          <p:cNvSpPr txBox="1">
            <a:spLocks noChangeArrowheads="1"/>
          </p:cNvSpPr>
          <p:nvPr/>
        </p:nvSpPr>
        <p:spPr bwMode="auto">
          <a:xfrm>
            <a:off x="279546" y="3584576"/>
            <a:ext cx="356188" cy="400110"/>
          </a:xfrm>
          <a:prstGeom prst="rect">
            <a:avLst/>
          </a:prstGeom>
          <a:noFill/>
          <a:ln w="9525">
            <a:noFill/>
            <a:miter lim="800000"/>
            <a:headEnd/>
            <a:tailEnd/>
          </a:ln>
        </p:spPr>
        <p:txBody>
          <a:bodyPr wrap="none">
            <a:spAutoFit/>
          </a:bodyPr>
          <a:lstStyle/>
          <a:p>
            <a:r>
              <a:rPr kumimoji="1" lang="en-US" altLang="zh-CN" sz="2000">
                <a:solidFill>
                  <a:schemeClr val="tx1">
                    <a:lumMod val="75000"/>
                    <a:lumOff val="25000"/>
                  </a:schemeClr>
                </a:solidFill>
                <a:latin typeface="+mn-lt"/>
                <a:ea typeface="+mn-ea"/>
              </a:rPr>
              <a:t>B</a:t>
            </a:r>
          </a:p>
        </p:txBody>
      </p:sp>
      <p:sp>
        <p:nvSpPr>
          <p:cNvPr id="36881" name="Text Box 60"/>
          <p:cNvSpPr txBox="1">
            <a:spLocks noChangeArrowheads="1"/>
          </p:cNvSpPr>
          <p:nvPr/>
        </p:nvSpPr>
        <p:spPr bwMode="auto">
          <a:xfrm>
            <a:off x="279546" y="4337051"/>
            <a:ext cx="370614" cy="400110"/>
          </a:xfrm>
          <a:prstGeom prst="rect">
            <a:avLst/>
          </a:prstGeom>
          <a:noFill/>
          <a:ln w="9525">
            <a:noFill/>
            <a:miter lim="800000"/>
            <a:headEnd/>
            <a:tailEnd/>
          </a:ln>
        </p:spPr>
        <p:txBody>
          <a:bodyPr wrap="none">
            <a:spAutoFit/>
          </a:bodyPr>
          <a:lstStyle/>
          <a:p>
            <a:r>
              <a:rPr kumimoji="1" lang="en-US" altLang="zh-CN" sz="2000">
                <a:solidFill>
                  <a:schemeClr val="tx1">
                    <a:lumMod val="75000"/>
                    <a:lumOff val="25000"/>
                  </a:schemeClr>
                </a:solidFill>
                <a:latin typeface="+mn-lt"/>
                <a:ea typeface="+mn-ea"/>
              </a:rPr>
              <a:t>C</a:t>
            </a:r>
          </a:p>
        </p:txBody>
      </p:sp>
      <p:sp>
        <p:nvSpPr>
          <p:cNvPr id="36882" name="Text Box 61"/>
          <p:cNvSpPr txBox="1">
            <a:spLocks noChangeArrowheads="1"/>
          </p:cNvSpPr>
          <p:nvPr/>
        </p:nvSpPr>
        <p:spPr bwMode="auto">
          <a:xfrm>
            <a:off x="279546" y="5089526"/>
            <a:ext cx="380232" cy="400110"/>
          </a:xfrm>
          <a:prstGeom prst="rect">
            <a:avLst/>
          </a:prstGeom>
          <a:noFill/>
          <a:ln w="9525">
            <a:noFill/>
            <a:miter lim="800000"/>
            <a:headEnd/>
            <a:tailEnd/>
          </a:ln>
        </p:spPr>
        <p:txBody>
          <a:bodyPr wrap="none">
            <a:spAutoFit/>
          </a:bodyPr>
          <a:lstStyle/>
          <a:p>
            <a:r>
              <a:rPr kumimoji="1" lang="en-US" altLang="zh-CN" sz="2000">
                <a:solidFill>
                  <a:schemeClr val="tx1">
                    <a:lumMod val="75000"/>
                    <a:lumOff val="25000"/>
                  </a:schemeClr>
                </a:solidFill>
                <a:latin typeface="+mn-lt"/>
                <a:ea typeface="+mn-ea"/>
              </a:rPr>
              <a:t>D</a:t>
            </a:r>
          </a:p>
        </p:txBody>
      </p:sp>
      <p:sp>
        <p:nvSpPr>
          <p:cNvPr id="36883" name="Line 62"/>
          <p:cNvSpPr>
            <a:spLocks noChangeShapeType="1"/>
          </p:cNvSpPr>
          <p:nvPr/>
        </p:nvSpPr>
        <p:spPr bwMode="auto">
          <a:xfrm>
            <a:off x="5878928" y="4357688"/>
            <a:ext cx="5673504" cy="0"/>
          </a:xfrm>
          <a:prstGeom prst="line">
            <a:avLst/>
          </a:prstGeom>
          <a:noFill/>
          <a:ln w="28575">
            <a:solidFill>
              <a:srgbClr val="333399"/>
            </a:solidFill>
            <a:round/>
            <a:headEnd/>
            <a:tailEnd type="triangle" w="sm" len="med"/>
          </a:ln>
        </p:spPr>
        <p:txBody>
          <a:bodyPr/>
          <a:lstStyle/>
          <a:p>
            <a:endParaRPr lang="zh-CN" altLang="en-US">
              <a:solidFill>
                <a:schemeClr val="tx1">
                  <a:lumMod val="75000"/>
                  <a:lumOff val="25000"/>
                </a:schemeClr>
              </a:solidFill>
              <a:latin typeface="+mn-lt"/>
              <a:ea typeface="+mn-ea"/>
            </a:endParaRPr>
          </a:p>
        </p:txBody>
      </p:sp>
      <p:sp>
        <p:nvSpPr>
          <p:cNvPr id="36884" name="Line 63"/>
          <p:cNvSpPr>
            <a:spLocks noChangeShapeType="1"/>
          </p:cNvSpPr>
          <p:nvPr/>
        </p:nvSpPr>
        <p:spPr bwMode="auto">
          <a:xfrm>
            <a:off x="6736624" y="4264026"/>
            <a:ext cx="0" cy="93663"/>
          </a:xfrm>
          <a:prstGeom prst="line">
            <a:avLst/>
          </a:prstGeom>
          <a:noFill/>
          <a:ln w="9525">
            <a:solidFill>
              <a:schemeClr val="tx1"/>
            </a:solidFill>
            <a:round/>
            <a:headEnd/>
            <a:tailEnd/>
          </a:ln>
        </p:spPr>
        <p:txBody>
          <a:bodyPr/>
          <a:lstStyle/>
          <a:p>
            <a:endParaRPr lang="zh-CN" altLang="en-US">
              <a:solidFill>
                <a:schemeClr val="tx1">
                  <a:lumMod val="75000"/>
                  <a:lumOff val="25000"/>
                </a:schemeClr>
              </a:solidFill>
              <a:latin typeface="+mn-lt"/>
              <a:ea typeface="+mn-ea"/>
            </a:endParaRPr>
          </a:p>
        </p:txBody>
      </p:sp>
      <p:sp>
        <p:nvSpPr>
          <p:cNvPr id="36885" name="Text Box 64"/>
          <p:cNvSpPr txBox="1">
            <a:spLocks noChangeArrowheads="1"/>
          </p:cNvSpPr>
          <p:nvPr/>
        </p:nvSpPr>
        <p:spPr bwMode="auto">
          <a:xfrm>
            <a:off x="3257129" y="2816226"/>
            <a:ext cx="327334" cy="400110"/>
          </a:xfrm>
          <a:prstGeom prst="rect">
            <a:avLst/>
          </a:prstGeom>
          <a:noFill/>
          <a:ln w="9525">
            <a:noFill/>
            <a:miter lim="800000"/>
            <a:headEnd/>
            <a:tailEnd/>
          </a:ln>
        </p:spPr>
        <p:txBody>
          <a:bodyPr wrap="none">
            <a:spAutoFit/>
          </a:bodyPr>
          <a:lstStyle/>
          <a:p>
            <a:r>
              <a:rPr kumimoji="1" lang="en-US" altLang="zh-CN" sz="2000">
                <a:solidFill>
                  <a:schemeClr val="tx1">
                    <a:lumMod val="75000"/>
                    <a:lumOff val="25000"/>
                  </a:schemeClr>
                </a:solidFill>
                <a:latin typeface="+mn-lt"/>
                <a:ea typeface="+mn-ea"/>
              </a:rPr>
              <a:t>a</a:t>
            </a:r>
          </a:p>
        </p:txBody>
      </p:sp>
      <p:sp>
        <p:nvSpPr>
          <p:cNvPr id="36886" name="Text Box 65"/>
          <p:cNvSpPr txBox="1">
            <a:spLocks noChangeArrowheads="1"/>
          </p:cNvSpPr>
          <p:nvPr/>
        </p:nvSpPr>
        <p:spPr bwMode="auto">
          <a:xfrm>
            <a:off x="9906924" y="3968750"/>
            <a:ext cx="327334" cy="400110"/>
          </a:xfrm>
          <a:prstGeom prst="rect">
            <a:avLst/>
          </a:prstGeom>
          <a:noFill/>
          <a:ln w="9525">
            <a:noFill/>
            <a:miter lim="800000"/>
            <a:headEnd/>
            <a:tailEnd/>
          </a:ln>
        </p:spPr>
        <p:txBody>
          <a:bodyPr wrap="none">
            <a:spAutoFit/>
          </a:bodyPr>
          <a:lstStyle/>
          <a:p>
            <a:r>
              <a:rPr kumimoji="1" lang="en-US" altLang="zh-CN" sz="2000">
                <a:solidFill>
                  <a:schemeClr val="tx1">
                    <a:lumMod val="75000"/>
                    <a:lumOff val="25000"/>
                  </a:schemeClr>
                </a:solidFill>
                <a:latin typeface="+mn-lt"/>
                <a:ea typeface="+mn-ea"/>
              </a:rPr>
              <a:t>a</a:t>
            </a:r>
          </a:p>
        </p:txBody>
      </p:sp>
      <p:sp>
        <p:nvSpPr>
          <p:cNvPr id="36887" name="Text Box 66"/>
          <p:cNvSpPr txBox="1">
            <a:spLocks noChangeArrowheads="1"/>
          </p:cNvSpPr>
          <p:nvPr/>
        </p:nvSpPr>
        <p:spPr bwMode="auto">
          <a:xfrm>
            <a:off x="6361779" y="3968750"/>
            <a:ext cx="327334" cy="400110"/>
          </a:xfrm>
          <a:prstGeom prst="rect">
            <a:avLst/>
          </a:prstGeom>
          <a:noFill/>
          <a:ln w="9525">
            <a:noFill/>
            <a:miter lim="800000"/>
            <a:headEnd/>
            <a:tailEnd/>
          </a:ln>
        </p:spPr>
        <p:txBody>
          <a:bodyPr wrap="none">
            <a:spAutoFit/>
          </a:bodyPr>
          <a:lstStyle/>
          <a:p>
            <a:r>
              <a:rPr kumimoji="1" lang="en-US" altLang="zh-CN" sz="2000">
                <a:solidFill>
                  <a:schemeClr val="tx1">
                    <a:lumMod val="75000"/>
                    <a:lumOff val="25000"/>
                  </a:schemeClr>
                </a:solidFill>
                <a:latin typeface="+mn-lt"/>
                <a:ea typeface="+mn-ea"/>
              </a:rPr>
              <a:t>b</a:t>
            </a:r>
          </a:p>
        </p:txBody>
      </p:sp>
      <p:sp>
        <p:nvSpPr>
          <p:cNvPr id="36888" name="Text Box 67"/>
          <p:cNvSpPr txBox="1">
            <a:spLocks noChangeArrowheads="1"/>
          </p:cNvSpPr>
          <p:nvPr/>
        </p:nvSpPr>
        <p:spPr bwMode="auto">
          <a:xfrm>
            <a:off x="986881" y="3603626"/>
            <a:ext cx="327334" cy="400110"/>
          </a:xfrm>
          <a:prstGeom prst="rect">
            <a:avLst/>
          </a:prstGeom>
          <a:noFill/>
          <a:ln w="9525">
            <a:noFill/>
            <a:miter lim="800000"/>
            <a:headEnd/>
            <a:tailEnd/>
          </a:ln>
        </p:spPr>
        <p:txBody>
          <a:bodyPr wrap="none">
            <a:spAutoFit/>
          </a:bodyPr>
          <a:lstStyle/>
          <a:p>
            <a:r>
              <a:rPr kumimoji="1" lang="en-US" altLang="zh-CN" sz="2000">
                <a:solidFill>
                  <a:schemeClr val="tx1">
                    <a:lumMod val="75000"/>
                    <a:lumOff val="25000"/>
                  </a:schemeClr>
                </a:solidFill>
                <a:latin typeface="+mn-lt"/>
                <a:ea typeface="+mn-ea"/>
              </a:rPr>
              <a:t>b</a:t>
            </a:r>
          </a:p>
        </p:txBody>
      </p:sp>
      <p:sp>
        <p:nvSpPr>
          <p:cNvPr id="36889" name="Text Box 68"/>
          <p:cNvSpPr txBox="1">
            <a:spLocks noChangeArrowheads="1"/>
          </p:cNvSpPr>
          <p:nvPr/>
        </p:nvSpPr>
        <p:spPr bwMode="auto">
          <a:xfrm>
            <a:off x="2526499" y="4327526"/>
            <a:ext cx="312906" cy="400110"/>
          </a:xfrm>
          <a:prstGeom prst="rect">
            <a:avLst/>
          </a:prstGeom>
          <a:noFill/>
          <a:ln w="9525">
            <a:noFill/>
            <a:miter lim="800000"/>
            <a:headEnd/>
            <a:tailEnd/>
          </a:ln>
        </p:spPr>
        <p:txBody>
          <a:bodyPr wrap="none">
            <a:spAutoFit/>
          </a:bodyPr>
          <a:lstStyle/>
          <a:p>
            <a:r>
              <a:rPr kumimoji="1" lang="en-US" altLang="zh-CN" sz="2000">
                <a:solidFill>
                  <a:schemeClr val="tx1">
                    <a:lumMod val="75000"/>
                    <a:lumOff val="25000"/>
                  </a:schemeClr>
                </a:solidFill>
                <a:latin typeface="+mn-lt"/>
                <a:ea typeface="+mn-ea"/>
              </a:rPr>
              <a:t>c</a:t>
            </a:r>
          </a:p>
        </p:txBody>
      </p:sp>
      <p:sp>
        <p:nvSpPr>
          <p:cNvPr id="36890" name="Text Box 69"/>
          <p:cNvSpPr txBox="1">
            <a:spLocks noChangeArrowheads="1"/>
          </p:cNvSpPr>
          <p:nvPr/>
        </p:nvSpPr>
        <p:spPr bwMode="auto">
          <a:xfrm>
            <a:off x="3212657" y="5084764"/>
            <a:ext cx="327334" cy="400110"/>
          </a:xfrm>
          <a:prstGeom prst="rect">
            <a:avLst/>
          </a:prstGeom>
          <a:noFill/>
          <a:ln w="9525">
            <a:noFill/>
            <a:miter lim="800000"/>
            <a:headEnd/>
            <a:tailEnd/>
          </a:ln>
        </p:spPr>
        <p:txBody>
          <a:bodyPr wrap="none">
            <a:spAutoFit/>
          </a:bodyPr>
          <a:lstStyle/>
          <a:p>
            <a:r>
              <a:rPr kumimoji="1" lang="en-US" altLang="zh-CN" sz="2000">
                <a:solidFill>
                  <a:schemeClr val="tx1">
                    <a:lumMod val="75000"/>
                    <a:lumOff val="25000"/>
                  </a:schemeClr>
                </a:solidFill>
                <a:latin typeface="+mn-lt"/>
                <a:ea typeface="+mn-ea"/>
              </a:rPr>
              <a:t>d</a:t>
            </a:r>
          </a:p>
        </p:txBody>
      </p:sp>
      <p:sp>
        <p:nvSpPr>
          <p:cNvPr id="36891" name="Text Box 70"/>
          <p:cNvSpPr txBox="1">
            <a:spLocks noChangeArrowheads="1"/>
          </p:cNvSpPr>
          <p:nvPr/>
        </p:nvSpPr>
        <p:spPr bwMode="auto">
          <a:xfrm>
            <a:off x="7655737" y="3968750"/>
            <a:ext cx="327334" cy="400110"/>
          </a:xfrm>
          <a:prstGeom prst="rect">
            <a:avLst/>
          </a:prstGeom>
          <a:noFill/>
          <a:ln w="9525">
            <a:noFill/>
            <a:miter lim="800000"/>
            <a:headEnd/>
            <a:tailEnd/>
          </a:ln>
        </p:spPr>
        <p:txBody>
          <a:bodyPr wrap="none">
            <a:spAutoFit/>
          </a:bodyPr>
          <a:lstStyle/>
          <a:p>
            <a:r>
              <a:rPr kumimoji="1" lang="en-US" altLang="zh-CN" sz="2000">
                <a:solidFill>
                  <a:schemeClr val="tx1">
                    <a:lumMod val="75000"/>
                    <a:lumOff val="25000"/>
                  </a:schemeClr>
                </a:solidFill>
                <a:latin typeface="+mn-lt"/>
                <a:ea typeface="+mn-ea"/>
              </a:rPr>
              <a:t>b</a:t>
            </a:r>
          </a:p>
        </p:txBody>
      </p:sp>
      <p:sp>
        <p:nvSpPr>
          <p:cNvPr id="36892" name="Text Box 71"/>
          <p:cNvSpPr txBox="1">
            <a:spLocks noChangeArrowheads="1"/>
          </p:cNvSpPr>
          <p:nvPr/>
        </p:nvSpPr>
        <p:spPr bwMode="auto">
          <a:xfrm>
            <a:off x="7967047" y="3968750"/>
            <a:ext cx="312906" cy="400110"/>
          </a:xfrm>
          <a:prstGeom prst="rect">
            <a:avLst/>
          </a:prstGeom>
          <a:noFill/>
          <a:ln w="9525">
            <a:noFill/>
            <a:miter lim="800000"/>
            <a:headEnd/>
            <a:tailEnd/>
          </a:ln>
        </p:spPr>
        <p:txBody>
          <a:bodyPr wrap="none">
            <a:spAutoFit/>
          </a:bodyPr>
          <a:lstStyle/>
          <a:p>
            <a:r>
              <a:rPr kumimoji="1" lang="en-US" altLang="zh-CN" sz="2000">
                <a:solidFill>
                  <a:schemeClr val="tx1">
                    <a:lumMod val="75000"/>
                    <a:lumOff val="25000"/>
                  </a:schemeClr>
                </a:solidFill>
                <a:latin typeface="+mn-lt"/>
                <a:ea typeface="+mn-ea"/>
              </a:rPr>
              <a:t>c</a:t>
            </a:r>
          </a:p>
        </p:txBody>
      </p:sp>
      <p:sp>
        <p:nvSpPr>
          <p:cNvPr id="36893" name="Text Box 72"/>
          <p:cNvSpPr txBox="1">
            <a:spLocks noChangeArrowheads="1"/>
          </p:cNvSpPr>
          <p:nvPr/>
        </p:nvSpPr>
        <p:spPr bwMode="auto">
          <a:xfrm>
            <a:off x="6058939" y="3968750"/>
            <a:ext cx="327334" cy="400110"/>
          </a:xfrm>
          <a:prstGeom prst="rect">
            <a:avLst/>
          </a:prstGeom>
          <a:noFill/>
          <a:ln w="9525">
            <a:noFill/>
            <a:miter lim="800000"/>
            <a:headEnd/>
            <a:tailEnd/>
          </a:ln>
        </p:spPr>
        <p:txBody>
          <a:bodyPr wrap="none">
            <a:spAutoFit/>
          </a:bodyPr>
          <a:lstStyle/>
          <a:p>
            <a:r>
              <a:rPr kumimoji="1" lang="en-US" altLang="zh-CN" sz="2000">
                <a:solidFill>
                  <a:schemeClr val="tx1">
                    <a:lumMod val="75000"/>
                    <a:lumOff val="25000"/>
                  </a:schemeClr>
                </a:solidFill>
                <a:latin typeface="+mn-lt"/>
                <a:ea typeface="+mn-ea"/>
              </a:rPr>
              <a:t>a</a:t>
            </a:r>
          </a:p>
        </p:txBody>
      </p:sp>
      <p:sp>
        <p:nvSpPr>
          <p:cNvPr id="36894" name="Text Box 73"/>
          <p:cNvSpPr txBox="1">
            <a:spLocks noChangeArrowheads="1"/>
          </p:cNvSpPr>
          <p:nvPr/>
        </p:nvSpPr>
        <p:spPr bwMode="auto">
          <a:xfrm>
            <a:off x="4140239" y="2832101"/>
            <a:ext cx="255198" cy="400110"/>
          </a:xfrm>
          <a:prstGeom prst="rect">
            <a:avLst/>
          </a:prstGeom>
          <a:noFill/>
          <a:ln w="9525">
            <a:noFill/>
            <a:miter lim="800000"/>
            <a:headEnd/>
            <a:tailEnd/>
          </a:ln>
        </p:spPr>
        <p:txBody>
          <a:bodyPr wrap="none">
            <a:spAutoFit/>
          </a:bodyPr>
          <a:lstStyle/>
          <a:p>
            <a:r>
              <a:rPr kumimoji="1" lang="en-US" altLang="zh-CN" sz="2000">
                <a:solidFill>
                  <a:schemeClr val="tx1">
                    <a:lumMod val="75000"/>
                    <a:lumOff val="25000"/>
                  </a:schemeClr>
                </a:solidFill>
                <a:latin typeface="+mn-lt"/>
                <a:ea typeface="+mn-ea"/>
              </a:rPr>
              <a:t>t</a:t>
            </a:r>
          </a:p>
        </p:txBody>
      </p:sp>
      <p:sp>
        <p:nvSpPr>
          <p:cNvPr id="36895" name="Text Box 74"/>
          <p:cNvSpPr txBox="1">
            <a:spLocks noChangeArrowheads="1"/>
          </p:cNvSpPr>
          <p:nvPr/>
        </p:nvSpPr>
        <p:spPr bwMode="auto">
          <a:xfrm>
            <a:off x="4140239" y="3602039"/>
            <a:ext cx="255198" cy="400110"/>
          </a:xfrm>
          <a:prstGeom prst="rect">
            <a:avLst/>
          </a:prstGeom>
          <a:noFill/>
          <a:ln w="9525">
            <a:noFill/>
            <a:miter lim="800000"/>
            <a:headEnd/>
            <a:tailEnd/>
          </a:ln>
        </p:spPr>
        <p:txBody>
          <a:bodyPr wrap="none">
            <a:spAutoFit/>
          </a:bodyPr>
          <a:lstStyle/>
          <a:p>
            <a:r>
              <a:rPr kumimoji="1" lang="en-US" altLang="zh-CN" sz="2000">
                <a:solidFill>
                  <a:schemeClr val="tx1">
                    <a:lumMod val="75000"/>
                    <a:lumOff val="25000"/>
                  </a:schemeClr>
                </a:solidFill>
                <a:latin typeface="+mn-lt"/>
                <a:ea typeface="+mn-ea"/>
              </a:rPr>
              <a:t>t</a:t>
            </a:r>
          </a:p>
        </p:txBody>
      </p:sp>
      <p:sp>
        <p:nvSpPr>
          <p:cNvPr id="36896" name="Text Box 75"/>
          <p:cNvSpPr txBox="1">
            <a:spLocks noChangeArrowheads="1"/>
          </p:cNvSpPr>
          <p:nvPr/>
        </p:nvSpPr>
        <p:spPr bwMode="auto">
          <a:xfrm>
            <a:off x="4140239" y="4371976"/>
            <a:ext cx="255198" cy="400110"/>
          </a:xfrm>
          <a:prstGeom prst="rect">
            <a:avLst/>
          </a:prstGeom>
          <a:noFill/>
          <a:ln w="9525">
            <a:noFill/>
            <a:miter lim="800000"/>
            <a:headEnd/>
            <a:tailEnd/>
          </a:ln>
        </p:spPr>
        <p:txBody>
          <a:bodyPr wrap="none">
            <a:spAutoFit/>
          </a:bodyPr>
          <a:lstStyle/>
          <a:p>
            <a:r>
              <a:rPr kumimoji="1" lang="en-US" altLang="zh-CN" sz="2000">
                <a:solidFill>
                  <a:schemeClr val="tx1">
                    <a:lumMod val="75000"/>
                    <a:lumOff val="25000"/>
                  </a:schemeClr>
                </a:solidFill>
                <a:latin typeface="+mn-lt"/>
                <a:ea typeface="+mn-ea"/>
              </a:rPr>
              <a:t>t</a:t>
            </a:r>
          </a:p>
        </p:txBody>
      </p:sp>
      <p:sp>
        <p:nvSpPr>
          <p:cNvPr id="36897" name="Text Box 76"/>
          <p:cNvSpPr txBox="1">
            <a:spLocks noChangeArrowheads="1"/>
          </p:cNvSpPr>
          <p:nvPr/>
        </p:nvSpPr>
        <p:spPr bwMode="auto">
          <a:xfrm>
            <a:off x="4140239" y="5141914"/>
            <a:ext cx="255198" cy="400110"/>
          </a:xfrm>
          <a:prstGeom prst="rect">
            <a:avLst/>
          </a:prstGeom>
          <a:noFill/>
          <a:ln w="9525">
            <a:noFill/>
            <a:miter lim="800000"/>
            <a:headEnd/>
            <a:tailEnd/>
          </a:ln>
        </p:spPr>
        <p:txBody>
          <a:bodyPr wrap="none">
            <a:spAutoFit/>
          </a:bodyPr>
          <a:lstStyle/>
          <a:p>
            <a:r>
              <a:rPr kumimoji="1" lang="en-US" altLang="zh-CN" sz="2000">
                <a:solidFill>
                  <a:schemeClr val="tx1">
                    <a:lumMod val="75000"/>
                    <a:lumOff val="25000"/>
                  </a:schemeClr>
                </a:solidFill>
                <a:latin typeface="+mn-lt"/>
                <a:ea typeface="+mn-ea"/>
              </a:rPr>
              <a:t>t</a:t>
            </a:r>
          </a:p>
        </p:txBody>
      </p:sp>
      <p:sp>
        <p:nvSpPr>
          <p:cNvPr id="36898" name="Text Box 77"/>
          <p:cNvSpPr txBox="1">
            <a:spLocks noChangeArrowheads="1"/>
          </p:cNvSpPr>
          <p:nvPr/>
        </p:nvSpPr>
        <p:spPr bwMode="auto">
          <a:xfrm>
            <a:off x="11524899" y="3960814"/>
            <a:ext cx="255198" cy="400110"/>
          </a:xfrm>
          <a:prstGeom prst="rect">
            <a:avLst/>
          </a:prstGeom>
          <a:noFill/>
          <a:ln w="9525">
            <a:noFill/>
            <a:miter lim="800000"/>
            <a:headEnd/>
            <a:tailEnd/>
          </a:ln>
        </p:spPr>
        <p:txBody>
          <a:bodyPr wrap="none">
            <a:spAutoFit/>
          </a:bodyPr>
          <a:lstStyle/>
          <a:p>
            <a:r>
              <a:rPr kumimoji="1" lang="en-US" altLang="zh-CN" sz="2000">
                <a:solidFill>
                  <a:schemeClr val="tx1">
                    <a:lumMod val="75000"/>
                    <a:lumOff val="25000"/>
                  </a:schemeClr>
                </a:solidFill>
                <a:latin typeface="+mn-lt"/>
                <a:ea typeface="+mn-ea"/>
              </a:rPr>
              <a:t>t</a:t>
            </a:r>
          </a:p>
        </p:txBody>
      </p:sp>
      <p:sp>
        <p:nvSpPr>
          <p:cNvPr id="36899" name="Line 78"/>
          <p:cNvSpPr>
            <a:spLocks noChangeShapeType="1"/>
          </p:cNvSpPr>
          <p:nvPr/>
        </p:nvSpPr>
        <p:spPr bwMode="auto">
          <a:xfrm>
            <a:off x="8983577" y="4264026"/>
            <a:ext cx="0" cy="93663"/>
          </a:xfrm>
          <a:prstGeom prst="line">
            <a:avLst/>
          </a:prstGeom>
          <a:noFill/>
          <a:ln w="9525">
            <a:solidFill>
              <a:schemeClr val="tx1"/>
            </a:solidFill>
            <a:round/>
            <a:headEnd/>
            <a:tailEnd/>
          </a:ln>
        </p:spPr>
        <p:txBody>
          <a:bodyPr/>
          <a:lstStyle/>
          <a:p>
            <a:endParaRPr lang="zh-CN" altLang="en-US">
              <a:solidFill>
                <a:schemeClr val="tx1">
                  <a:lumMod val="75000"/>
                  <a:lumOff val="25000"/>
                </a:schemeClr>
              </a:solidFill>
              <a:latin typeface="+mn-lt"/>
              <a:ea typeface="+mn-ea"/>
            </a:endParaRPr>
          </a:p>
        </p:txBody>
      </p:sp>
      <p:sp>
        <p:nvSpPr>
          <p:cNvPr id="36900" name="Line 79"/>
          <p:cNvSpPr>
            <a:spLocks noChangeShapeType="1"/>
          </p:cNvSpPr>
          <p:nvPr/>
        </p:nvSpPr>
        <p:spPr bwMode="auto">
          <a:xfrm>
            <a:off x="1598916" y="3887788"/>
            <a:ext cx="0" cy="95250"/>
          </a:xfrm>
          <a:prstGeom prst="line">
            <a:avLst/>
          </a:prstGeom>
          <a:noFill/>
          <a:ln w="9525">
            <a:solidFill>
              <a:schemeClr val="tx1"/>
            </a:solidFill>
            <a:round/>
            <a:headEnd/>
            <a:tailEnd/>
          </a:ln>
        </p:spPr>
        <p:txBody>
          <a:bodyPr/>
          <a:lstStyle/>
          <a:p>
            <a:endParaRPr lang="zh-CN" altLang="en-US">
              <a:solidFill>
                <a:schemeClr val="tx1">
                  <a:lumMod val="75000"/>
                  <a:lumOff val="25000"/>
                </a:schemeClr>
              </a:solidFill>
              <a:latin typeface="+mn-lt"/>
              <a:ea typeface="+mn-ea"/>
            </a:endParaRPr>
          </a:p>
        </p:txBody>
      </p:sp>
      <p:sp>
        <p:nvSpPr>
          <p:cNvPr id="36901" name="Line 80"/>
          <p:cNvSpPr>
            <a:spLocks noChangeShapeType="1"/>
          </p:cNvSpPr>
          <p:nvPr/>
        </p:nvSpPr>
        <p:spPr bwMode="auto">
          <a:xfrm>
            <a:off x="2348607" y="4640263"/>
            <a:ext cx="0" cy="93662"/>
          </a:xfrm>
          <a:prstGeom prst="line">
            <a:avLst/>
          </a:prstGeom>
          <a:noFill/>
          <a:ln w="9525">
            <a:solidFill>
              <a:schemeClr val="tx1"/>
            </a:solidFill>
            <a:round/>
            <a:headEnd/>
            <a:tailEnd/>
          </a:ln>
        </p:spPr>
        <p:txBody>
          <a:bodyPr/>
          <a:lstStyle/>
          <a:p>
            <a:endParaRPr lang="zh-CN" altLang="en-US">
              <a:solidFill>
                <a:schemeClr val="tx1">
                  <a:lumMod val="75000"/>
                  <a:lumOff val="25000"/>
                </a:schemeClr>
              </a:solidFill>
              <a:latin typeface="+mn-lt"/>
              <a:ea typeface="+mn-ea"/>
            </a:endParaRPr>
          </a:p>
        </p:txBody>
      </p:sp>
      <p:sp>
        <p:nvSpPr>
          <p:cNvPr id="36902" name="Line 81"/>
          <p:cNvSpPr>
            <a:spLocks noChangeShapeType="1"/>
          </p:cNvSpPr>
          <p:nvPr/>
        </p:nvSpPr>
        <p:spPr bwMode="auto">
          <a:xfrm>
            <a:off x="3096178" y="3887788"/>
            <a:ext cx="0" cy="95250"/>
          </a:xfrm>
          <a:prstGeom prst="line">
            <a:avLst/>
          </a:prstGeom>
          <a:noFill/>
          <a:ln w="9525">
            <a:solidFill>
              <a:schemeClr val="tx1"/>
            </a:solidFill>
            <a:round/>
            <a:headEnd/>
            <a:tailEnd/>
          </a:ln>
        </p:spPr>
        <p:txBody>
          <a:bodyPr/>
          <a:lstStyle/>
          <a:p>
            <a:endParaRPr lang="zh-CN" altLang="en-US">
              <a:solidFill>
                <a:schemeClr val="tx1">
                  <a:lumMod val="75000"/>
                  <a:lumOff val="25000"/>
                </a:schemeClr>
              </a:solidFill>
              <a:latin typeface="+mn-lt"/>
              <a:ea typeface="+mn-ea"/>
            </a:endParaRPr>
          </a:p>
        </p:txBody>
      </p:sp>
      <p:sp>
        <p:nvSpPr>
          <p:cNvPr id="36903" name="Line 82"/>
          <p:cNvSpPr>
            <a:spLocks noChangeShapeType="1"/>
          </p:cNvSpPr>
          <p:nvPr/>
        </p:nvSpPr>
        <p:spPr bwMode="auto">
          <a:xfrm>
            <a:off x="1598916" y="5392738"/>
            <a:ext cx="0" cy="93662"/>
          </a:xfrm>
          <a:prstGeom prst="line">
            <a:avLst/>
          </a:prstGeom>
          <a:noFill/>
          <a:ln w="9525">
            <a:solidFill>
              <a:schemeClr val="tx1"/>
            </a:solidFill>
            <a:round/>
            <a:headEnd/>
            <a:tailEnd/>
          </a:ln>
        </p:spPr>
        <p:txBody>
          <a:bodyPr/>
          <a:lstStyle/>
          <a:p>
            <a:endParaRPr lang="zh-CN" altLang="en-US">
              <a:solidFill>
                <a:schemeClr val="tx1">
                  <a:lumMod val="75000"/>
                  <a:lumOff val="25000"/>
                </a:schemeClr>
              </a:solidFill>
              <a:latin typeface="+mn-lt"/>
              <a:ea typeface="+mn-ea"/>
            </a:endParaRPr>
          </a:p>
        </p:txBody>
      </p:sp>
      <p:sp>
        <p:nvSpPr>
          <p:cNvPr id="36904" name="Line 83"/>
          <p:cNvSpPr>
            <a:spLocks noChangeShapeType="1"/>
          </p:cNvSpPr>
          <p:nvPr/>
        </p:nvSpPr>
        <p:spPr bwMode="auto">
          <a:xfrm>
            <a:off x="3845869" y="4640263"/>
            <a:ext cx="0" cy="93662"/>
          </a:xfrm>
          <a:prstGeom prst="line">
            <a:avLst/>
          </a:prstGeom>
          <a:noFill/>
          <a:ln w="9525">
            <a:solidFill>
              <a:schemeClr val="tx1"/>
            </a:solidFill>
            <a:round/>
            <a:headEnd/>
            <a:tailEnd/>
          </a:ln>
        </p:spPr>
        <p:txBody>
          <a:bodyPr/>
          <a:lstStyle/>
          <a:p>
            <a:endParaRPr lang="zh-CN" altLang="en-US">
              <a:solidFill>
                <a:schemeClr val="tx1">
                  <a:lumMod val="75000"/>
                  <a:lumOff val="25000"/>
                </a:schemeClr>
              </a:solidFill>
              <a:latin typeface="+mn-lt"/>
              <a:ea typeface="+mn-ea"/>
            </a:endParaRPr>
          </a:p>
        </p:txBody>
      </p:sp>
      <p:sp>
        <p:nvSpPr>
          <p:cNvPr id="36905" name="Line 84"/>
          <p:cNvSpPr>
            <a:spLocks noChangeShapeType="1"/>
          </p:cNvSpPr>
          <p:nvPr/>
        </p:nvSpPr>
        <p:spPr bwMode="auto">
          <a:xfrm>
            <a:off x="3096178" y="5392738"/>
            <a:ext cx="0" cy="93662"/>
          </a:xfrm>
          <a:prstGeom prst="line">
            <a:avLst/>
          </a:prstGeom>
          <a:noFill/>
          <a:ln w="9525">
            <a:solidFill>
              <a:schemeClr val="tx1"/>
            </a:solidFill>
            <a:round/>
            <a:headEnd/>
            <a:tailEnd/>
          </a:ln>
        </p:spPr>
        <p:txBody>
          <a:bodyPr/>
          <a:lstStyle/>
          <a:p>
            <a:endParaRPr lang="zh-CN" altLang="en-US">
              <a:solidFill>
                <a:schemeClr val="tx1">
                  <a:lumMod val="75000"/>
                  <a:lumOff val="25000"/>
                </a:schemeClr>
              </a:solidFill>
              <a:latin typeface="+mn-lt"/>
              <a:ea typeface="+mn-ea"/>
            </a:endParaRPr>
          </a:p>
        </p:txBody>
      </p:sp>
      <p:sp>
        <p:nvSpPr>
          <p:cNvPr id="36906" name="Line 85"/>
          <p:cNvSpPr>
            <a:spLocks noChangeShapeType="1"/>
          </p:cNvSpPr>
          <p:nvPr/>
        </p:nvSpPr>
        <p:spPr bwMode="auto">
          <a:xfrm>
            <a:off x="6094939" y="4452939"/>
            <a:ext cx="0" cy="187325"/>
          </a:xfrm>
          <a:prstGeom prst="line">
            <a:avLst/>
          </a:prstGeom>
          <a:noFill/>
          <a:ln w="9525">
            <a:solidFill>
              <a:schemeClr val="tx1"/>
            </a:solidFill>
            <a:round/>
            <a:headEnd/>
            <a:tailEnd/>
          </a:ln>
        </p:spPr>
        <p:txBody>
          <a:bodyPr/>
          <a:lstStyle/>
          <a:p>
            <a:endParaRPr lang="zh-CN" altLang="en-US">
              <a:solidFill>
                <a:schemeClr val="tx1">
                  <a:lumMod val="75000"/>
                  <a:lumOff val="25000"/>
                </a:schemeClr>
              </a:solidFill>
              <a:latin typeface="+mn-lt"/>
              <a:ea typeface="+mn-ea"/>
            </a:endParaRPr>
          </a:p>
        </p:txBody>
      </p:sp>
      <p:sp>
        <p:nvSpPr>
          <p:cNvPr id="36907" name="Line 86"/>
          <p:cNvSpPr>
            <a:spLocks noChangeShapeType="1"/>
          </p:cNvSpPr>
          <p:nvPr/>
        </p:nvSpPr>
        <p:spPr bwMode="auto">
          <a:xfrm>
            <a:off x="7378308" y="4452939"/>
            <a:ext cx="0" cy="187325"/>
          </a:xfrm>
          <a:prstGeom prst="line">
            <a:avLst/>
          </a:prstGeom>
          <a:noFill/>
          <a:ln w="9525">
            <a:solidFill>
              <a:schemeClr val="tx1"/>
            </a:solidFill>
            <a:round/>
            <a:headEnd/>
            <a:tailEnd/>
          </a:ln>
        </p:spPr>
        <p:txBody>
          <a:bodyPr/>
          <a:lstStyle/>
          <a:p>
            <a:endParaRPr lang="zh-CN" altLang="en-US">
              <a:solidFill>
                <a:schemeClr val="tx1">
                  <a:lumMod val="75000"/>
                  <a:lumOff val="25000"/>
                </a:schemeClr>
              </a:solidFill>
              <a:latin typeface="+mn-lt"/>
              <a:ea typeface="+mn-ea"/>
            </a:endParaRPr>
          </a:p>
        </p:txBody>
      </p:sp>
      <p:sp>
        <p:nvSpPr>
          <p:cNvPr id="36908" name="Line 87"/>
          <p:cNvSpPr>
            <a:spLocks noChangeShapeType="1"/>
          </p:cNvSpPr>
          <p:nvPr/>
        </p:nvSpPr>
        <p:spPr bwMode="auto">
          <a:xfrm>
            <a:off x="8661676" y="4452939"/>
            <a:ext cx="0" cy="187325"/>
          </a:xfrm>
          <a:prstGeom prst="line">
            <a:avLst/>
          </a:prstGeom>
          <a:noFill/>
          <a:ln w="9525">
            <a:solidFill>
              <a:schemeClr val="tx1"/>
            </a:solidFill>
            <a:round/>
            <a:headEnd/>
            <a:tailEnd/>
          </a:ln>
        </p:spPr>
        <p:txBody>
          <a:bodyPr/>
          <a:lstStyle/>
          <a:p>
            <a:endParaRPr lang="zh-CN" altLang="en-US">
              <a:solidFill>
                <a:schemeClr val="tx1">
                  <a:lumMod val="75000"/>
                  <a:lumOff val="25000"/>
                </a:schemeClr>
              </a:solidFill>
              <a:latin typeface="+mn-lt"/>
              <a:ea typeface="+mn-ea"/>
            </a:endParaRPr>
          </a:p>
        </p:txBody>
      </p:sp>
      <p:sp>
        <p:nvSpPr>
          <p:cNvPr id="36909" name="Line 88"/>
          <p:cNvSpPr>
            <a:spLocks noChangeShapeType="1"/>
          </p:cNvSpPr>
          <p:nvPr/>
        </p:nvSpPr>
        <p:spPr bwMode="auto">
          <a:xfrm>
            <a:off x="9947162" y="4452939"/>
            <a:ext cx="0" cy="187325"/>
          </a:xfrm>
          <a:prstGeom prst="line">
            <a:avLst/>
          </a:prstGeom>
          <a:noFill/>
          <a:ln w="9525">
            <a:solidFill>
              <a:schemeClr val="tx1"/>
            </a:solidFill>
            <a:round/>
            <a:headEnd/>
            <a:tailEnd/>
          </a:ln>
        </p:spPr>
        <p:txBody>
          <a:bodyPr/>
          <a:lstStyle/>
          <a:p>
            <a:endParaRPr lang="zh-CN" altLang="en-US">
              <a:solidFill>
                <a:schemeClr val="tx1">
                  <a:lumMod val="75000"/>
                  <a:lumOff val="25000"/>
                </a:schemeClr>
              </a:solidFill>
              <a:latin typeface="+mn-lt"/>
              <a:ea typeface="+mn-ea"/>
            </a:endParaRPr>
          </a:p>
        </p:txBody>
      </p:sp>
      <p:sp>
        <p:nvSpPr>
          <p:cNvPr id="36910" name="Line 89"/>
          <p:cNvSpPr>
            <a:spLocks noChangeShapeType="1"/>
          </p:cNvSpPr>
          <p:nvPr/>
        </p:nvSpPr>
        <p:spPr bwMode="auto">
          <a:xfrm>
            <a:off x="6094940" y="4546600"/>
            <a:ext cx="1283368" cy="0"/>
          </a:xfrm>
          <a:prstGeom prst="line">
            <a:avLst/>
          </a:prstGeom>
          <a:noFill/>
          <a:ln w="28575">
            <a:solidFill>
              <a:srgbClr val="333399"/>
            </a:solidFill>
            <a:round/>
            <a:headEnd type="triangle" w="sm" len="med"/>
            <a:tailEnd type="triangle" w="sm" len="med"/>
          </a:ln>
        </p:spPr>
        <p:txBody>
          <a:bodyPr/>
          <a:lstStyle/>
          <a:p>
            <a:endParaRPr lang="zh-CN" altLang="en-US">
              <a:solidFill>
                <a:schemeClr val="tx1">
                  <a:lumMod val="75000"/>
                  <a:lumOff val="25000"/>
                </a:schemeClr>
              </a:solidFill>
              <a:latin typeface="+mn-lt"/>
              <a:ea typeface="+mn-ea"/>
            </a:endParaRPr>
          </a:p>
        </p:txBody>
      </p:sp>
      <p:sp>
        <p:nvSpPr>
          <p:cNvPr id="36911" name="Line 90"/>
          <p:cNvSpPr>
            <a:spLocks noChangeShapeType="1"/>
          </p:cNvSpPr>
          <p:nvPr/>
        </p:nvSpPr>
        <p:spPr bwMode="auto">
          <a:xfrm>
            <a:off x="7378308" y="4546600"/>
            <a:ext cx="1283368" cy="0"/>
          </a:xfrm>
          <a:prstGeom prst="line">
            <a:avLst/>
          </a:prstGeom>
          <a:noFill/>
          <a:ln w="28575">
            <a:solidFill>
              <a:srgbClr val="333399"/>
            </a:solidFill>
            <a:round/>
            <a:headEnd type="triangle" w="sm" len="med"/>
            <a:tailEnd type="triangle" w="sm" len="med"/>
          </a:ln>
        </p:spPr>
        <p:txBody>
          <a:bodyPr/>
          <a:lstStyle/>
          <a:p>
            <a:endParaRPr lang="zh-CN" altLang="en-US">
              <a:solidFill>
                <a:schemeClr val="tx1">
                  <a:lumMod val="75000"/>
                  <a:lumOff val="25000"/>
                </a:schemeClr>
              </a:solidFill>
              <a:latin typeface="+mn-lt"/>
              <a:ea typeface="+mn-ea"/>
            </a:endParaRPr>
          </a:p>
        </p:txBody>
      </p:sp>
      <p:sp>
        <p:nvSpPr>
          <p:cNvPr id="36912" name="Line 91"/>
          <p:cNvSpPr>
            <a:spLocks noChangeShapeType="1"/>
          </p:cNvSpPr>
          <p:nvPr/>
        </p:nvSpPr>
        <p:spPr bwMode="auto">
          <a:xfrm>
            <a:off x="8661676" y="4546600"/>
            <a:ext cx="1285487" cy="0"/>
          </a:xfrm>
          <a:prstGeom prst="line">
            <a:avLst/>
          </a:prstGeom>
          <a:noFill/>
          <a:ln w="28575">
            <a:solidFill>
              <a:srgbClr val="333399"/>
            </a:solidFill>
            <a:round/>
            <a:headEnd type="triangle" w="sm" len="med"/>
            <a:tailEnd type="triangle" w="sm" len="med"/>
          </a:ln>
        </p:spPr>
        <p:txBody>
          <a:bodyPr/>
          <a:lstStyle/>
          <a:p>
            <a:endParaRPr lang="zh-CN" altLang="en-US">
              <a:solidFill>
                <a:schemeClr val="tx1">
                  <a:lumMod val="75000"/>
                  <a:lumOff val="25000"/>
                </a:schemeClr>
              </a:solidFill>
              <a:latin typeface="+mn-lt"/>
              <a:ea typeface="+mn-ea"/>
            </a:endParaRPr>
          </a:p>
        </p:txBody>
      </p:sp>
      <p:sp>
        <p:nvSpPr>
          <p:cNvPr id="36913" name="Text Box 92"/>
          <p:cNvSpPr txBox="1">
            <a:spLocks noChangeArrowheads="1"/>
          </p:cNvSpPr>
          <p:nvPr/>
        </p:nvSpPr>
        <p:spPr bwMode="auto">
          <a:xfrm>
            <a:off x="7700208" y="5267326"/>
            <a:ext cx="1936749" cy="400110"/>
          </a:xfrm>
          <a:prstGeom prst="rect">
            <a:avLst/>
          </a:prstGeom>
          <a:noFill/>
          <a:ln w="9525">
            <a:noFill/>
            <a:miter lim="800000"/>
            <a:headEnd/>
            <a:tailEnd/>
          </a:ln>
        </p:spPr>
        <p:txBody>
          <a:bodyPr wrap="none">
            <a:spAutoFit/>
          </a:bodyPr>
          <a:lstStyle/>
          <a:p>
            <a:r>
              <a:rPr kumimoji="1" lang="en-US" altLang="zh-CN" sz="2000">
                <a:solidFill>
                  <a:schemeClr val="tx1">
                    <a:lumMod val="75000"/>
                    <a:lumOff val="25000"/>
                  </a:schemeClr>
                </a:solidFill>
                <a:latin typeface="+mn-lt"/>
                <a:ea typeface="+mn-ea"/>
              </a:rPr>
              <a:t>4 </a:t>
            </a:r>
            <a:r>
              <a:rPr kumimoji="1" lang="zh-CN" altLang="en-US" sz="2000">
                <a:solidFill>
                  <a:schemeClr val="tx1">
                    <a:lumMod val="75000"/>
                    <a:lumOff val="25000"/>
                  </a:schemeClr>
                </a:solidFill>
                <a:latin typeface="+mn-lt"/>
                <a:ea typeface="+mn-ea"/>
              </a:rPr>
              <a:t>个时分复用帧</a:t>
            </a:r>
          </a:p>
        </p:txBody>
      </p:sp>
      <p:sp>
        <p:nvSpPr>
          <p:cNvPr id="36914" name="Text Box 93"/>
          <p:cNvSpPr txBox="1">
            <a:spLocks noChangeArrowheads="1"/>
          </p:cNvSpPr>
          <p:nvPr/>
        </p:nvSpPr>
        <p:spPr bwMode="auto">
          <a:xfrm>
            <a:off x="6414724" y="4495801"/>
            <a:ext cx="470000" cy="400110"/>
          </a:xfrm>
          <a:prstGeom prst="rect">
            <a:avLst/>
          </a:prstGeom>
          <a:noFill/>
          <a:ln w="9525">
            <a:noFill/>
            <a:miter lim="800000"/>
            <a:headEnd/>
            <a:tailEnd/>
          </a:ln>
        </p:spPr>
        <p:txBody>
          <a:bodyPr wrap="none">
            <a:spAutoFit/>
          </a:bodyPr>
          <a:lstStyle/>
          <a:p>
            <a:r>
              <a:rPr kumimoji="1" lang="en-US" altLang="zh-CN" sz="2000">
                <a:solidFill>
                  <a:schemeClr val="tx1">
                    <a:lumMod val="75000"/>
                    <a:lumOff val="25000"/>
                  </a:schemeClr>
                </a:solidFill>
                <a:latin typeface="+mn-lt"/>
                <a:ea typeface="+mn-ea"/>
              </a:rPr>
              <a:t>#1</a:t>
            </a:r>
          </a:p>
        </p:txBody>
      </p:sp>
      <p:sp>
        <p:nvSpPr>
          <p:cNvPr id="36915" name="Line 94"/>
          <p:cNvSpPr>
            <a:spLocks noChangeShapeType="1"/>
          </p:cNvSpPr>
          <p:nvPr/>
        </p:nvSpPr>
        <p:spPr bwMode="auto">
          <a:xfrm>
            <a:off x="4371076" y="3284538"/>
            <a:ext cx="1401963" cy="698500"/>
          </a:xfrm>
          <a:prstGeom prst="line">
            <a:avLst/>
          </a:prstGeom>
          <a:noFill/>
          <a:ln w="28575">
            <a:solidFill>
              <a:srgbClr val="333399"/>
            </a:solidFill>
            <a:round/>
            <a:headEnd/>
            <a:tailEnd type="triangle" w="sm" len="med"/>
          </a:ln>
        </p:spPr>
        <p:txBody>
          <a:bodyPr/>
          <a:lstStyle/>
          <a:p>
            <a:endParaRPr lang="zh-CN" altLang="en-US">
              <a:solidFill>
                <a:schemeClr val="tx1">
                  <a:lumMod val="75000"/>
                  <a:lumOff val="25000"/>
                </a:schemeClr>
              </a:solidFill>
              <a:latin typeface="+mn-lt"/>
              <a:ea typeface="+mn-ea"/>
            </a:endParaRPr>
          </a:p>
        </p:txBody>
      </p:sp>
      <p:sp>
        <p:nvSpPr>
          <p:cNvPr id="36916" name="Line 95"/>
          <p:cNvSpPr>
            <a:spLocks noChangeShapeType="1"/>
          </p:cNvSpPr>
          <p:nvPr/>
        </p:nvSpPr>
        <p:spPr bwMode="auto">
          <a:xfrm>
            <a:off x="4371076" y="4005263"/>
            <a:ext cx="1293958" cy="165100"/>
          </a:xfrm>
          <a:prstGeom prst="line">
            <a:avLst/>
          </a:prstGeom>
          <a:noFill/>
          <a:ln w="28575">
            <a:solidFill>
              <a:srgbClr val="333399"/>
            </a:solidFill>
            <a:round/>
            <a:headEnd/>
            <a:tailEnd type="triangle" w="sm" len="med"/>
          </a:ln>
        </p:spPr>
        <p:txBody>
          <a:bodyPr/>
          <a:lstStyle/>
          <a:p>
            <a:endParaRPr lang="zh-CN" altLang="en-US">
              <a:solidFill>
                <a:schemeClr val="tx1">
                  <a:lumMod val="75000"/>
                  <a:lumOff val="25000"/>
                </a:schemeClr>
              </a:solidFill>
              <a:latin typeface="+mn-lt"/>
              <a:ea typeface="+mn-ea"/>
            </a:endParaRPr>
          </a:p>
        </p:txBody>
      </p:sp>
      <p:sp>
        <p:nvSpPr>
          <p:cNvPr id="36917" name="Line 96"/>
          <p:cNvSpPr>
            <a:spLocks noChangeShapeType="1"/>
          </p:cNvSpPr>
          <p:nvPr/>
        </p:nvSpPr>
        <p:spPr bwMode="auto">
          <a:xfrm flipV="1">
            <a:off x="4466377" y="4357688"/>
            <a:ext cx="1198657" cy="366712"/>
          </a:xfrm>
          <a:prstGeom prst="line">
            <a:avLst/>
          </a:prstGeom>
          <a:noFill/>
          <a:ln w="28575">
            <a:solidFill>
              <a:srgbClr val="333399"/>
            </a:solidFill>
            <a:round/>
            <a:headEnd/>
            <a:tailEnd type="triangle" w="sm" len="med"/>
          </a:ln>
        </p:spPr>
        <p:txBody>
          <a:bodyPr/>
          <a:lstStyle/>
          <a:p>
            <a:endParaRPr lang="zh-CN" altLang="en-US">
              <a:solidFill>
                <a:schemeClr val="tx1">
                  <a:lumMod val="75000"/>
                  <a:lumOff val="25000"/>
                </a:schemeClr>
              </a:solidFill>
              <a:latin typeface="+mn-lt"/>
              <a:ea typeface="+mn-ea"/>
            </a:endParaRPr>
          </a:p>
        </p:txBody>
      </p:sp>
      <p:sp>
        <p:nvSpPr>
          <p:cNvPr id="36918" name="Line 97"/>
          <p:cNvSpPr>
            <a:spLocks noChangeShapeType="1"/>
          </p:cNvSpPr>
          <p:nvPr/>
        </p:nvSpPr>
        <p:spPr bwMode="auto">
          <a:xfrm flipV="1">
            <a:off x="4487553" y="4546600"/>
            <a:ext cx="1285485" cy="846138"/>
          </a:xfrm>
          <a:prstGeom prst="line">
            <a:avLst/>
          </a:prstGeom>
          <a:noFill/>
          <a:ln w="28575">
            <a:solidFill>
              <a:srgbClr val="333399"/>
            </a:solidFill>
            <a:round/>
            <a:headEnd/>
            <a:tailEnd type="triangle" w="sm" len="med"/>
          </a:ln>
        </p:spPr>
        <p:txBody>
          <a:bodyPr/>
          <a:lstStyle/>
          <a:p>
            <a:endParaRPr lang="zh-CN" altLang="en-US">
              <a:solidFill>
                <a:schemeClr val="tx1">
                  <a:lumMod val="75000"/>
                  <a:lumOff val="25000"/>
                </a:schemeClr>
              </a:solidFill>
              <a:latin typeface="+mn-lt"/>
              <a:ea typeface="+mn-ea"/>
            </a:endParaRPr>
          </a:p>
        </p:txBody>
      </p:sp>
      <p:sp>
        <p:nvSpPr>
          <p:cNvPr id="36919" name="Text Box 98"/>
          <p:cNvSpPr txBox="1">
            <a:spLocks noChangeArrowheads="1"/>
          </p:cNvSpPr>
          <p:nvPr/>
        </p:nvSpPr>
        <p:spPr bwMode="auto">
          <a:xfrm>
            <a:off x="4466376" y="4797426"/>
            <a:ext cx="441146" cy="400110"/>
          </a:xfrm>
          <a:prstGeom prst="rect">
            <a:avLst/>
          </a:prstGeom>
          <a:noFill/>
          <a:ln w="9525">
            <a:noFill/>
            <a:miter lim="800000"/>
            <a:headEnd/>
            <a:tailEnd/>
          </a:ln>
        </p:spPr>
        <p:txBody>
          <a:bodyPr wrap="none">
            <a:spAutoFit/>
          </a:bodyPr>
          <a:lstStyle/>
          <a:p>
            <a:r>
              <a:rPr kumimoji="1" lang="en-US" altLang="zh-CN" sz="2000">
                <a:solidFill>
                  <a:schemeClr val="tx1">
                    <a:lumMod val="75000"/>
                    <a:lumOff val="25000"/>
                  </a:schemeClr>
                </a:solidFill>
                <a:latin typeface="+mn-lt"/>
                <a:ea typeface="+mn-ea"/>
              </a:rPr>
              <a:t>④</a:t>
            </a:r>
          </a:p>
        </p:txBody>
      </p:sp>
      <p:sp>
        <p:nvSpPr>
          <p:cNvPr id="36920" name="Text Box 99"/>
          <p:cNvSpPr txBox="1">
            <a:spLocks noChangeArrowheads="1"/>
          </p:cNvSpPr>
          <p:nvPr/>
        </p:nvSpPr>
        <p:spPr bwMode="auto">
          <a:xfrm>
            <a:off x="4371076" y="4292601"/>
            <a:ext cx="441146" cy="400110"/>
          </a:xfrm>
          <a:prstGeom prst="rect">
            <a:avLst/>
          </a:prstGeom>
          <a:noFill/>
          <a:ln w="9525">
            <a:noFill/>
            <a:miter lim="800000"/>
            <a:headEnd/>
            <a:tailEnd/>
          </a:ln>
        </p:spPr>
        <p:txBody>
          <a:bodyPr wrap="none">
            <a:spAutoFit/>
          </a:bodyPr>
          <a:lstStyle/>
          <a:p>
            <a:r>
              <a:rPr kumimoji="1" lang="en-US" altLang="zh-CN" sz="2000">
                <a:solidFill>
                  <a:schemeClr val="tx1">
                    <a:lumMod val="75000"/>
                    <a:lumOff val="25000"/>
                  </a:schemeClr>
                </a:solidFill>
                <a:latin typeface="+mn-lt"/>
                <a:ea typeface="+mn-ea"/>
              </a:rPr>
              <a:t>③</a:t>
            </a:r>
          </a:p>
        </p:txBody>
      </p:sp>
      <p:sp>
        <p:nvSpPr>
          <p:cNvPr id="36921" name="Text Box 100"/>
          <p:cNvSpPr txBox="1">
            <a:spLocks noChangeArrowheads="1"/>
          </p:cNvSpPr>
          <p:nvPr/>
        </p:nvSpPr>
        <p:spPr bwMode="auto">
          <a:xfrm>
            <a:off x="4371076" y="3644901"/>
            <a:ext cx="441146" cy="400110"/>
          </a:xfrm>
          <a:prstGeom prst="rect">
            <a:avLst/>
          </a:prstGeom>
          <a:noFill/>
          <a:ln w="9525">
            <a:noFill/>
            <a:miter lim="800000"/>
            <a:headEnd/>
            <a:tailEnd/>
          </a:ln>
        </p:spPr>
        <p:txBody>
          <a:bodyPr wrap="none">
            <a:spAutoFit/>
          </a:bodyPr>
          <a:lstStyle/>
          <a:p>
            <a:r>
              <a:rPr kumimoji="1" lang="en-US" altLang="zh-CN" sz="2000">
                <a:solidFill>
                  <a:schemeClr val="tx1">
                    <a:lumMod val="75000"/>
                    <a:lumOff val="25000"/>
                  </a:schemeClr>
                </a:solidFill>
                <a:latin typeface="+mn-lt"/>
                <a:ea typeface="+mn-ea"/>
              </a:rPr>
              <a:t>②</a:t>
            </a:r>
          </a:p>
        </p:txBody>
      </p:sp>
      <p:sp>
        <p:nvSpPr>
          <p:cNvPr id="36922" name="Text Box 101"/>
          <p:cNvSpPr txBox="1">
            <a:spLocks noChangeArrowheads="1"/>
          </p:cNvSpPr>
          <p:nvPr/>
        </p:nvSpPr>
        <p:spPr bwMode="auto">
          <a:xfrm>
            <a:off x="4561675" y="3068639"/>
            <a:ext cx="441146" cy="400110"/>
          </a:xfrm>
          <a:prstGeom prst="rect">
            <a:avLst/>
          </a:prstGeom>
          <a:noFill/>
          <a:ln w="9525">
            <a:noFill/>
            <a:miter lim="800000"/>
            <a:headEnd/>
            <a:tailEnd/>
          </a:ln>
        </p:spPr>
        <p:txBody>
          <a:bodyPr wrap="none">
            <a:spAutoFit/>
          </a:bodyPr>
          <a:lstStyle/>
          <a:p>
            <a:r>
              <a:rPr kumimoji="1" lang="en-US" altLang="zh-CN" sz="2000">
                <a:solidFill>
                  <a:schemeClr val="tx1">
                    <a:lumMod val="75000"/>
                    <a:lumOff val="25000"/>
                  </a:schemeClr>
                </a:solidFill>
                <a:latin typeface="+mn-lt"/>
                <a:ea typeface="+mn-ea"/>
              </a:rPr>
              <a:t>①</a:t>
            </a:r>
          </a:p>
        </p:txBody>
      </p:sp>
      <p:sp>
        <p:nvSpPr>
          <p:cNvPr id="36923" name="Freeform 102"/>
          <p:cNvSpPr>
            <a:spLocks/>
          </p:cNvSpPr>
          <p:nvPr/>
        </p:nvSpPr>
        <p:spPr bwMode="auto">
          <a:xfrm>
            <a:off x="849227" y="2854325"/>
            <a:ext cx="749690" cy="376238"/>
          </a:xfrm>
          <a:custGeom>
            <a:avLst/>
            <a:gdLst>
              <a:gd name="T0" fmla="*/ 0 w 1008"/>
              <a:gd name="T1" fmla="*/ 192 h 192"/>
              <a:gd name="T2" fmla="*/ 0 w 1008"/>
              <a:gd name="T3" fmla="*/ 0 h 192"/>
              <a:gd name="T4" fmla="*/ 1008 w 1008"/>
              <a:gd name="T5" fmla="*/ 0 h 192"/>
              <a:gd name="T6" fmla="*/ 1008 w 1008"/>
              <a:gd name="T7" fmla="*/ 192 h 192"/>
              <a:gd name="T8" fmla="*/ 0 60000 65536"/>
              <a:gd name="T9" fmla="*/ 0 60000 65536"/>
              <a:gd name="T10" fmla="*/ 0 60000 65536"/>
              <a:gd name="T11" fmla="*/ 0 60000 65536"/>
              <a:gd name="T12" fmla="*/ 0 w 1008"/>
              <a:gd name="T13" fmla="*/ 0 h 192"/>
              <a:gd name="T14" fmla="*/ 1008 w 1008"/>
              <a:gd name="T15" fmla="*/ 192 h 192"/>
            </a:gdLst>
            <a:ahLst/>
            <a:cxnLst>
              <a:cxn ang="T8">
                <a:pos x="T0" y="T1"/>
              </a:cxn>
              <a:cxn ang="T9">
                <a:pos x="T2" y="T3"/>
              </a:cxn>
              <a:cxn ang="T10">
                <a:pos x="T4" y="T5"/>
              </a:cxn>
              <a:cxn ang="T11">
                <a:pos x="T6" y="T7"/>
              </a:cxn>
            </a:cxnLst>
            <a:rect l="T12" t="T13" r="T14" b="T15"/>
            <a:pathLst>
              <a:path w="1008" h="192">
                <a:moveTo>
                  <a:pt x="0" y="192"/>
                </a:moveTo>
                <a:lnTo>
                  <a:pt x="0" y="0"/>
                </a:lnTo>
                <a:lnTo>
                  <a:pt x="1008" y="0"/>
                </a:lnTo>
                <a:lnTo>
                  <a:pt x="1008" y="192"/>
                </a:lnTo>
              </a:path>
            </a:pathLst>
          </a:custGeom>
          <a:solidFill>
            <a:srgbClr val="00B0F0"/>
          </a:solidFill>
          <a:ln w="9525">
            <a:solidFill>
              <a:schemeClr val="tx1"/>
            </a:solidFill>
            <a:round/>
            <a:headEnd/>
            <a:tailEnd/>
          </a:ln>
        </p:spPr>
        <p:txBody>
          <a:bodyPr/>
          <a:lstStyle/>
          <a:p>
            <a:endParaRPr lang="zh-CN" altLang="en-US">
              <a:solidFill>
                <a:schemeClr val="tx1">
                  <a:lumMod val="75000"/>
                  <a:lumOff val="25000"/>
                </a:schemeClr>
              </a:solidFill>
              <a:latin typeface="+mn-lt"/>
              <a:ea typeface="+mn-ea"/>
            </a:endParaRPr>
          </a:p>
        </p:txBody>
      </p:sp>
      <p:sp>
        <p:nvSpPr>
          <p:cNvPr id="36924" name="Line 103"/>
          <p:cNvSpPr>
            <a:spLocks noChangeShapeType="1"/>
          </p:cNvSpPr>
          <p:nvPr/>
        </p:nvSpPr>
        <p:spPr bwMode="auto">
          <a:xfrm>
            <a:off x="3845869" y="3887788"/>
            <a:ext cx="0" cy="95250"/>
          </a:xfrm>
          <a:prstGeom prst="line">
            <a:avLst/>
          </a:prstGeom>
          <a:noFill/>
          <a:ln w="9525">
            <a:solidFill>
              <a:schemeClr val="tx1"/>
            </a:solidFill>
            <a:round/>
            <a:headEnd/>
            <a:tailEnd/>
          </a:ln>
        </p:spPr>
        <p:txBody>
          <a:bodyPr/>
          <a:lstStyle/>
          <a:p>
            <a:endParaRPr lang="zh-CN" altLang="en-US">
              <a:solidFill>
                <a:schemeClr val="tx1">
                  <a:lumMod val="75000"/>
                  <a:lumOff val="25000"/>
                </a:schemeClr>
              </a:solidFill>
              <a:latin typeface="+mn-lt"/>
              <a:ea typeface="+mn-ea"/>
            </a:endParaRPr>
          </a:p>
        </p:txBody>
      </p:sp>
      <p:sp>
        <p:nvSpPr>
          <p:cNvPr id="36925" name="Line 104"/>
          <p:cNvSpPr>
            <a:spLocks noChangeShapeType="1"/>
          </p:cNvSpPr>
          <p:nvPr/>
        </p:nvSpPr>
        <p:spPr bwMode="auto">
          <a:xfrm>
            <a:off x="849226" y="5373688"/>
            <a:ext cx="0" cy="93662"/>
          </a:xfrm>
          <a:prstGeom prst="line">
            <a:avLst/>
          </a:prstGeom>
          <a:noFill/>
          <a:ln w="9525">
            <a:solidFill>
              <a:schemeClr val="tx1"/>
            </a:solidFill>
            <a:round/>
            <a:headEnd/>
            <a:tailEnd/>
          </a:ln>
        </p:spPr>
        <p:txBody>
          <a:bodyPr/>
          <a:lstStyle/>
          <a:p>
            <a:endParaRPr lang="zh-CN" altLang="en-US">
              <a:solidFill>
                <a:schemeClr val="tx1">
                  <a:lumMod val="75000"/>
                  <a:lumOff val="25000"/>
                </a:schemeClr>
              </a:solidFill>
              <a:latin typeface="+mn-lt"/>
              <a:ea typeface="+mn-ea"/>
            </a:endParaRPr>
          </a:p>
        </p:txBody>
      </p:sp>
      <p:sp>
        <p:nvSpPr>
          <p:cNvPr id="36926" name="Text Box 105"/>
          <p:cNvSpPr txBox="1">
            <a:spLocks noChangeArrowheads="1"/>
          </p:cNvSpPr>
          <p:nvPr/>
        </p:nvSpPr>
        <p:spPr bwMode="auto">
          <a:xfrm>
            <a:off x="986881" y="2813051"/>
            <a:ext cx="327334" cy="400110"/>
          </a:xfrm>
          <a:prstGeom prst="rect">
            <a:avLst/>
          </a:prstGeom>
          <a:noFill/>
          <a:ln w="9525">
            <a:noFill/>
            <a:miter lim="800000"/>
            <a:headEnd/>
            <a:tailEnd/>
          </a:ln>
        </p:spPr>
        <p:txBody>
          <a:bodyPr wrap="none">
            <a:spAutoFit/>
          </a:bodyPr>
          <a:lstStyle/>
          <a:p>
            <a:r>
              <a:rPr kumimoji="1" lang="en-US" altLang="zh-CN" sz="2000">
                <a:solidFill>
                  <a:schemeClr val="tx1">
                    <a:lumMod val="75000"/>
                    <a:lumOff val="25000"/>
                  </a:schemeClr>
                </a:solidFill>
                <a:latin typeface="+mn-lt"/>
                <a:ea typeface="+mn-ea"/>
              </a:rPr>
              <a:t>a</a:t>
            </a:r>
          </a:p>
        </p:txBody>
      </p:sp>
      <p:sp>
        <p:nvSpPr>
          <p:cNvPr id="36927" name="Text Box 106"/>
          <p:cNvSpPr txBox="1">
            <a:spLocks noChangeArrowheads="1"/>
          </p:cNvSpPr>
          <p:nvPr/>
        </p:nvSpPr>
        <p:spPr bwMode="auto">
          <a:xfrm>
            <a:off x="1772573" y="4314826"/>
            <a:ext cx="312906" cy="400110"/>
          </a:xfrm>
          <a:prstGeom prst="rect">
            <a:avLst/>
          </a:prstGeom>
          <a:noFill/>
          <a:ln w="9525">
            <a:noFill/>
            <a:miter lim="800000"/>
            <a:headEnd/>
            <a:tailEnd/>
          </a:ln>
        </p:spPr>
        <p:txBody>
          <a:bodyPr wrap="none">
            <a:spAutoFit/>
          </a:bodyPr>
          <a:lstStyle/>
          <a:p>
            <a:r>
              <a:rPr kumimoji="1" lang="en-US" altLang="zh-CN" sz="2000">
                <a:solidFill>
                  <a:schemeClr val="tx1">
                    <a:lumMod val="75000"/>
                    <a:lumOff val="25000"/>
                  </a:schemeClr>
                </a:solidFill>
                <a:latin typeface="+mn-lt"/>
                <a:ea typeface="+mn-ea"/>
              </a:rPr>
              <a:t>c</a:t>
            </a:r>
          </a:p>
        </p:txBody>
      </p:sp>
      <p:sp>
        <p:nvSpPr>
          <p:cNvPr id="36928" name="Text Box 107"/>
          <p:cNvSpPr txBox="1">
            <a:spLocks noChangeArrowheads="1"/>
          </p:cNvSpPr>
          <p:nvPr/>
        </p:nvSpPr>
        <p:spPr bwMode="auto">
          <a:xfrm>
            <a:off x="1808575" y="3606801"/>
            <a:ext cx="327334" cy="400110"/>
          </a:xfrm>
          <a:prstGeom prst="rect">
            <a:avLst/>
          </a:prstGeom>
          <a:noFill/>
          <a:ln w="9525">
            <a:noFill/>
            <a:miter lim="800000"/>
            <a:headEnd/>
            <a:tailEnd/>
          </a:ln>
        </p:spPr>
        <p:txBody>
          <a:bodyPr wrap="none">
            <a:spAutoFit/>
          </a:bodyPr>
          <a:lstStyle/>
          <a:p>
            <a:r>
              <a:rPr kumimoji="1" lang="en-US" altLang="zh-CN" sz="2000">
                <a:solidFill>
                  <a:schemeClr val="tx1">
                    <a:lumMod val="75000"/>
                    <a:lumOff val="25000"/>
                  </a:schemeClr>
                </a:solidFill>
                <a:latin typeface="+mn-lt"/>
                <a:ea typeface="+mn-ea"/>
              </a:rPr>
              <a:t>b</a:t>
            </a:r>
          </a:p>
        </p:txBody>
      </p:sp>
      <p:sp>
        <p:nvSpPr>
          <p:cNvPr id="36929" name="Line 108"/>
          <p:cNvSpPr>
            <a:spLocks noChangeShapeType="1"/>
          </p:cNvSpPr>
          <p:nvPr/>
        </p:nvSpPr>
        <p:spPr bwMode="auto">
          <a:xfrm>
            <a:off x="7056407" y="4264026"/>
            <a:ext cx="0" cy="93663"/>
          </a:xfrm>
          <a:prstGeom prst="line">
            <a:avLst/>
          </a:prstGeom>
          <a:noFill/>
          <a:ln w="9525">
            <a:solidFill>
              <a:schemeClr val="tx1"/>
            </a:solidFill>
            <a:round/>
            <a:headEnd/>
            <a:tailEnd/>
          </a:ln>
        </p:spPr>
        <p:txBody>
          <a:bodyPr/>
          <a:lstStyle/>
          <a:p>
            <a:endParaRPr lang="zh-CN" altLang="en-US">
              <a:solidFill>
                <a:schemeClr val="tx1">
                  <a:lumMod val="75000"/>
                  <a:lumOff val="25000"/>
                </a:schemeClr>
              </a:solidFill>
              <a:latin typeface="+mn-lt"/>
              <a:ea typeface="+mn-ea"/>
            </a:endParaRPr>
          </a:p>
        </p:txBody>
      </p:sp>
      <p:sp>
        <p:nvSpPr>
          <p:cNvPr id="36930" name="Line 109"/>
          <p:cNvSpPr>
            <a:spLocks noChangeShapeType="1"/>
          </p:cNvSpPr>
          <p:nvPr/>
        </p:nvSpPr>
        <p:spPr bwMode="auto">
          <a:xfrm>
            <a:off x="7378308" y="4264026"/>
            <a:ext cx="0" cy="93663"/>
          </a:xfrm>
          <a:prstGeom prst="line">
            <a:avLst/>
          </a:prstGeom>
          <a:noFill/>
          <a:ln w="9525">
            <a:solidFill>
              <a:schemeClr val="tx1"/>
            </a:solidFill>
            <a:round/>
            <a:headEnd/>
            <a:tailEnd/>
          </a:ln>
        </p:spPr>
        <p:txBody>
          <a:bodyPr/>
          <a:lstStyle/>
          <a:p>
            <a:endParaRPr lang="zh-CN" altLang="en-US">
              <a:solidFill>
                <a:schemeClr val="tx1">
                  <a:lumMod val="75000"/>
                  <a:lumOff val="25000"/>
                </a:schemeClr>
              </a:solidFill>
              <a:latin typeface="+mn-lt"/>
              <a:ea typeface="+mn-ea"/>
            </a:endParaRPr>
          </a:p>
        </p:txBody>
      </p:sp>
      <p:sp>
        <p:nvSpPr>
          <p:cNvPr id="36931" name="Line 110"/>
          <p:cNvSpPr>
            <a:spLocks noChangeShapeType="1"/>
          </p:cNvSpPr>
          <p:nvPr/>
        </p:nvSpPr>
        <p:spPr bwMode="auto">
          <a:xfrm>
            <a:off x="9947163" y="4546600"/>
            <a:ext cx="1283368" cy="0"/>
          </a:xfrm>
          <a:prstGeom prst="line">
            <a:avLst/>
          </a:prstGeom>
          <a:noFill/>
          <a:ln w="28575">
            <a:solidFill>
              <a:srgbClr val="333399"/>
            </a:solidFill>
            <a:round/>
            <a:headEnd type="triangle" w="sm" len="med"/>
            <a:tailEnd type="triangle" w="sm" len="med"/>
          </a:ln>
        </p:spPr>
        <p:txBody>
          <a:bodyPr/>
          <a:lstStyle/>
          <a:p>
            <a:endParaRPr lang="zh-CN" altLang="en-US">
              <a:solidFill>
                <a:schemeClr val="tx1">
                  <a:lumMod val="75000"/>
                  <a:lumOff val="25000"/>
                </a:schemeClr>
              </a:solidFill>
              <a:latin typeface="+mn-lt"/>
              <a:ea typeface="+mn-ea"/>
            </a:endParaRPr>
          </a:p>
        </p:txBody>
      </p:sp>
      <p:sp>
        <p:nvSpPr>
          <p:cNvPr id="36932" name="Line 111"/>
          <p:cNvSpPr>
            <a:spLocks noChangeShapeType="1"/>
          </p:cNvSpPr>
          <p:nvPr/>
        </p:nvSpPr>
        <p:spPr bwMode="auto">
          <a:xfrm>
            <a:off x="11230530" y="4452939"/>
            <a:ext cx="0" cy="187325"/>
          </a:xfrm>
          <a:prstGeom prst="line">
            <a:avLst/>
          </a:prstGeom>
          <a:noFill/>
          <a:ln w="9525">
            <a:solidFill>
              <a:schemeClr val="tx1"/>
            </a:solidFill>
            <a:round/>
            <a:headEnd/>
            <a:tailEnd/>
          </a:ln>
        </p:spPr>
        <p:txBody>
          <a:bodyPr/>
          <a:lstStyle/>
          <a:p>
            <a:endParaRPr lang="zh-CN" altLang="en-US">
              <a:solidFill>
                <a:schemeClr val="tx1">
                  <a:lumMod val="75000"/>
                  <a:lumOff val="25000"/>
                </a:schemeClr>
              </a:solidFill>
              <a:latin typeface="+mn-lt"/>
              <a:ea typeface="+mn-ea"/>
            </a:endParaRPr>
          </a:p>
        </p:txBody>
      </p:sp>
      <p:sp>
        <p:nvSpPr>
          <p:cNvPr id="36933" name="Line 112"/>
          <p:cNvSpPr>
            <a:spLocks noChangeShapeType="1"/>
          </p:cNvSpPr>
          <p:nvPr/>
        </p:nvSpPr>
        <p:spPr bwMode="auto">
          <a:xfrm>
            <a:off x="10588845" y="4264026"/>
            <a:ext cx="0" cy="93663"/>
          </a:xfrm>
          <a:prstGeom prst="line">
            <a:avLst/>
          </a:prstGeom>
          <a:noFill/>
          <a:ln w="9525">
            <a:solidFill>
              <a:schemeClr val="tx1"/>
            </a:solidFill>
            <a:round/>
            <a:headEnd/>
            <a:tailEnd/>
          </a:ln>
        </p:spPr>
        <p:txBody>
          <a:bodyPr/>
          <a:lstStyle/>
          <a:p>
            <a:endParaRPr lang="zh-CN" altLang="en-US">
              <a:solidFill>
                <a:schemeClr val="tx1">
                  <a:lumMod val="75000"/>
                  <a:lumOff val="25000"/>
                </a:schemeClr>
              </a:solidFill>
              <a:latin typeface="+mn-lt"/>
              <a:ea typeface="+mn-ea"/>
            </a:endParaRPr>
          </a:p>
        </p:txBody>
      </p:sp>
      <p:sp>
        <p:nvSpPr>
          <p:cNvPr id="36934" name="Line 113"/>
          <p:cNvSpPr>
            <a:spLocks noChangeShapeType="1"/>
          </p:cNvSpPr>
          <p:nvPr/>
        </p:nvSpPr>
        <p:spPr bwMode="auto">
          <a:xfrm>
            <a:off x="8661676" y="4264026"/>
            <a:ext cx="0" cy="93663"/>
          </a:xfrm>
          <a:prstGeom prst="line">
            <a:avLst/>
          </a:prstGeom>
          <a:noFill/>
          <a:ln w="9525">
            <a:solidFill>
              <a:schemeClr val="tx1"/>
            </a:solidFill>
            <a:round/>
            <a:headEnd/>
            <a:tailEnd/>
          </a:ln>
        </p:spPr>
        <p:txBody>
          <a:bodyPr/>
          <a:lstStyle/>
          <a:p>
            <a:endParaRPr lang="zh-CN" altLang="en-US">
              <a:solidFill>
                <a:schemeClr val="tx1">
                  <a:lumMod val="75000"/>
                  <a:lumOff val="25000"/>
                </a:schemeClr>
              </a:solidFill>
              <a:latin typeface="+mn-lt"/>
              <a:ea typeface="+mn-ea"/>
            </a:endParaRPr>
          </a:p>
        </p:txBody>
      </p:sp>
      <p:sp>
        <p:nvSpPr>
          <p:cNvPr id="36935" name="Text Box 114"/>
          <p:cNvSpPr txBox="1">
            <a:spLocks noChangeArrowheads="1"/>
          </p:cNvSpPr>
          <p:nvPr/>
        </p:nvSpPr>
        <p:spPr bwMode="auto">
          <a:xfrm>
            <a:off x="9277947" y="3968750"/>
            <a:ext cx="312906" cy="400110"/>
          </a:xfrm>
          <a:prstGeom prst="rect">
            <a:avLst/>
          </a:prstGeom>
          <a:noFill/>
          <a:ln w="9525">
            <a:noFill/>
            <a:miter lim="800000"/>
            <a:headEnd/>
            <a:tailEnd/>
          </a:ln>
        </p:spPr>
        <p:txBody>
          <a:bodyPr wrap="none">
            <a:spAutoFit/>
          </a:bodyPr>
          <a:lstStyle/>
          <a:p>
            <a:r>
              <a:rPr kumimoji="1" lang="en-US" altLang="zh-CN" sz="2000">
                <a:solidFill>
                  <a:schemeClr val="tx1">
                    <a:lumMod val="75000"/>
                    <a:lumOff val="25000"/>
                  </a:schemeClr>
                </a:solidFill>
                <a:latin typeface="+mn-lt"/>
                <a:ea typeface="+mn-ea"/>
              </a:rPr>
              <a:t>c</a:t>
            </a:r>
          </a:p>
        </p:txBody>
      </p:sp>
      <p:sp>
        <p:nvSpPr>
          <p:cNvPr id="36936" name="Text Box 115"/>
          <p:cNvSpPr txBox="1">
            <a:spLocks noChangeArrowheads="1"/>
          </p:cNvSpPr>
          <p:nvPr/>
        </p:nvSpPr>
        <p:spPr bwMode="auto">
          <a:xfrm>
            <a:off x="10857803" y="3968750"/>
            <a:ext cx="327334" cy="400110"/>
          </a:xfrm>
          <a:prstGeom prst="rect">
            <a:avLst/>
          </a:prstGeom>
          <a:noFill/>
          <a:ln w="9525">
            <a:noFill/>
            <a:miter lim="800000"/>
            <a:headEnd/>
            <a:tailEnd/>
          </a:ln>
        </p:spPr>
        <p:txBody>
          <a:bodyPr wrap="none">
            <a:spAutoFit/>
          </a:bodyPr>
          <a:lstStyle/>
          <a:p>
            <a:r>
              <a:rPr kumimoji="1" lang="en-US" altLang="zh-CN" sz="2000">
                <a:solidFill>
                  <a:schemeClr val="tx1">
                    <a:lumMod val="75000"/>
                    <a:lumOff val="25000"/>
                  </a:schemeClr>
                </a:solidFill>
                <a:latin typeface="+mn-lt"/>
                <a:ea typeface="+mn-ea"/>
              </a:rPr>
              <a:t>d</a:t>
            </a:r>
          </a:p>
        </p:txBody>
      </p:sp>
      <p:sp>
        <p:nvSpPr>
          <p:cNvPr id="36937" name="Text Box 116"/>
          <p:cNvSpPr txBox="1">
            <a:spLocks noChangeArrowheads="1"/>
          </p:cNvSpPr>
          <p:nvPr/>
        </p:nvSpPr>
        <p:spPr bwMode="auto">
          <a:xfrm>
            <a:off x="4809455" y="2533651"/>
            <a:ext cx="1210588" cy="400110"/>
          </a:xfrm>
          <a:prstGeom prst="rect">
            <a:avLst/>
          </a:prstGeom>
          <a:noFill/>
          <a:ln w="9525">
            <a:noFill/>
            <a:miter lim="800000"/>
            <a:headEnd/>
            <a:tailEnd/>
          </a:ln>
        </p:spPr>
        <p:txBody>
          <a:bodyPr wrap="none">
            <a:spAutoFit/>
          </a:bodyPr>
          <a:lstStyle/>
          <a:p>
            <a:r>
              <a:rPr kumimoji="1" lang="zh-CN" altLang="en-US" sz="2000">
                <a:solidFill>
                  <a:schemeClr val="tx1">
                    <a:lumMod val="75000"/>
                    <a:lumOff val="25000"/>
                  </a:schemeClr>
                </a:solidFill>
                <a:latin typeface="+mn-lt"/>
                <a:ea typeface="+mn-ea"/>
              </a:rPr>
              <a:t>时分复用</a:t>
            </a:r>
          </a:p>
        </p:txBody>
      </p:sp>
      <p:sp>
        <p:nvSpPr>
          <p:cNvPr id="36938" name="Text Box 117"/>
          <p:cNvSpPr txBox="1">
            <a:spLocks noChangeArrowheads="1"/>
          </p:cNvSpPr>
          <p:nvPr/>
        </p:nvSpPr>
        <p:spPr bwMode="auto">
          <a:xfrm>
            <a:off x="7700209" y="4495801"/>
            <a:ext cx="470000" cy="400110"/>
          </a:xfrm>
          <a:prstGeom prst="rect">
            <a:avLst/>
          </a:prstGeom>
          <a:noFill/>
          <a:ln w="9525">
            <a:noFill/>
            <a:miter lim="800000"/>
            <a:headEnd/>
            <a:tailEnd/>
          </a:ln>
        </p:spPr>
        <p:txBody>
          <a:bodyPr wrap="none">
            <a:spAutoFit/>
          </a:bodyPr>
          <a:lstStyle/>
          <a:p>
            <a:r>
              <a:rPr kumimoji="1" lang="en-US" altLang="zh-CN" sz="2000">
                <a:solidFill>
                  <a:schemeClr val="tx1">
                    <a:lumMod val="75000"/>
                    <a:lumOff val="25000"/>
                  </a:schemeClr>
                </a:solidFill>
                <a:latin typeface="+mn-lt"/>
                <a:ea typeface="+mn-ea"/>
              </a:rPr>
              <a:t>#2</a:t>
            </a:r>
          </a:p>
        </p:txBody>
      </p:sp>
      <p:sp>
        <p:nvSpPr>
          <p:cNvPr id="36939" name="Text Box 118"/>
          <p:cNvSpPr txBox="1">
            <a:spLocks noChangeArrowheads="1"/>
          </p:cNvSpPr>
          <p:nvPr/>
        </p:nvSpPr>
        <p:spPr bwMode="auto">
          <a:xfrm>
            <a:off x="9047110" y="4495801"/>
            <a:ext cx="470000" cy="400110"/>
          </a:xfrm>
          <a:prstGeom prst="rect">
            <a:avLst/>
          </a:prstGeom>
          <a:noFill/>
          <a:ln w="9525">
            <a:noFill/>
            <a:miter lim="800000"/>
            <a:headEnd/>
            <a:tailEnd/>
          </a:ln>
        </p:spPr>
        <p:txBody>
          <a:bodyPr wrap="none">
            <a:spAutoFit/>
          </a:bodyPr>
          <a:lstStyle/>
          <a:p>
            <a:r>
              <a:rPr kumimoji="1" lang="en-US" altLang="zh-CN" sz="2000">
                <a:solidFill>
                  <a:schemeClr val="tx1">
                    <a:lumMod val="75000"/>
                    <a:lumOff val="25000"/>
                  </a:schemeClr>
                </a:solidFill>
                <a:latin typeface="+mn-lt"/>
                <a:ea typeface="+mn-ea"/>
              </a:rPr>
              <a:t>#3</a:t>
            </a:r>
          </a:p>
        </p:txBody>
      </p:sp>
      <p:sp>
        <p:nvSpPr>
          <p:cNvPr id="36940" name="Text Box 119"/>
          <p:cNvSpPr txBox="1">
            <a:spLocks noChangeArrowheads="1"/>
          </p:cNvSpPr>
          <p:nvPr/>
        </p:nvSpPr>
        <p:spPr bwMode="auto">
          <a:xfrm>
            <a:off x="10330478" y="4495801"/>
            <a:ext cx="470000" cy="400110"/>
          </a:xfrm>
          <a:prstGeom prst="rect">
            <a:avLst/>
          </a:prstGeom>
          <a:noFill/>
          <a:ln w="9525">
            <a:noFill/>
            <a:miter lim="800000"/>
            <a:headEnd/>
            <a:tailEnd/>
          </a:ln>
        </p:spPr>
        <p:txBody>
          <a:bodyPr wrap="none">
            <a:spAutoFit/>
          </a:bodyPr>
          <a:lstStyle/>
          <a:p>
            <a:r>
              <a:rPr kumimoji="1" lang="en-US" altLang="zh-CN" sz="2000">
                <a:solidFill>
                  <a:schemeClr val="tx1">
                    <a:lumMod val="75000"/>
                    <a:lumOff val="25000"/>
                  </a:schemeClr>
                </a:solidFill>
                <a:latin typeface="+mn-lt"/>
                <a:ea typeface="+mn-ea"/>
              </a:rPr>
              <a:t>#4</a:t>
            </a:r>
          </a:p>
        </p:txBody>
      </p:sp>
      <p:sp>
        <p:nvSpPr>
          <p:cNvPr id="36941" name="Line 120"/>
          <p:cNvSpPr>
            <a:spLocks noChangeShapeType="1"/>
          </p:cNvSpPr>
          <p:nvPr/>
        </p:nvSpPr>
        <p:spPr bwMode="auto">
          <a:xfrm>
            <a:off x="6842513" y="4892675"/>
            <a:ext cx="1605269" cy="376238"/>
          </a:xfrm>
          <a:prstGeom prst="line">
            <a:avLst/>
          </a:prstGeom>
          <a:noFill/>
          <a:ln w="9525">
            <a:solidFill>
              <a:schemeClr val="tx1"/>
            </a:solidFill>
            <a:round/>
            <a:headEnd/>
            <a:tailEnd/>
          </a:ln>
        </p:spPr>
        <p:txBody>
          <a:bodyPr/>
          <a:lstStyle/>
          <a:p>
            <a:endParaRPr lang="zh-CN" altLang="en-US">
              <a:solidFill>
                <a:schemeClr val="tx1">
                  <a:lumMod val="75000"/>
                  <a:lumOff val="25000"/>
                </a:schemeClr>
              </a:solidFill>
              <a:latin typeface="+mn-lt"/>
              <a:ea typeface="+mn-ea"/>
            </a:endParaRPr>
          </a:p>
        </p:txBody>
      </p:sp>
      <p:sp>
        <p:nvSpPr>
          <p:cNvPr id="36942" name="Line 121"/>
          <p:cNvSpPr>
            <a:spLocks noChangeShapeType="1"/>
          </p:cNvSpPr>
          <p:nvPr/>
        </p:nvSpPr>
        <p:spPr bwMode="auto">
          <a:xfrm>
            <a:off x="8019992" y="4892675"/>
            <a:ext cx="641683" cy="376238"/>
          </a:xfrm>
          <a:prstGeom prst="line">
            <a:avLst/>
          </a:prstGeom>
          <a:noFill/>
          <a:ln w="9525">
            <a:solidFill>
              <a:schemeClr val="tx1"/>
            </a:solidFill>
            <a:round/>
            <a:headEnd/>
            <a:tailEnd/>
          </a:ln>
        </p:spPr>
        <p:txBody>
          <a:bodyPr/>
          <a:lstStyle/>
          <a:p>
            <a:endParaRPr lang="zh-CN" altLang="en-US">
              <a:solidFill>
                <a:schemeClr val="tx1">
                  <a:lumMod val="75000"/>
                  <a:lumOff val="25000"/>
                </a:schemeClr>
              </a:solidFill>
              <a:latin typeface="+mn-lt"/>
              <a:ea typeface="+mn-ea"/>
            </a:endParaRPr>
          </a:p>
        </p:txBody>
      </p:sp>
      <p:sp>
        <p:nvSpPr>
          <p:cNvPr id="36943" name="Line 122"/>
          <p:cNvSpPr>
            <a:spLocks noChangeShapeType="1"/>
          </p:cNvSpPr>
          <p:nvPr/>
        </p:nvSpPr>
        <p:spPr bwMode="auto">
          <a:xfrm flipH="1">
            <a:off x="8769683" y="4892675"/>
            <a:ext cx="535795" cy="376238"/>
          </a:xfrm>
          <a:prstGeom prst="line">
            <a:avLst/>
          </a:prstGeom>
          <a:noFill/>
          <a:ln w="9525">
            <a:solidFill>
              <a:schemeClr val="tx1"/>
            </a:solidFill>
            <a:round/>
            <a:headEnd/>
            <a:tailEnd/>
          </a:ln>
        </p:spPr>
        <p:txBody>
          <a:bodyPr/>
          <a:lstStyle/>
          <a:p>
            <a:endParaRPr lang="zh-CN" altLang="en-US">
              <a:solidFill>
                <a:schemeClr val="tx1">
                  <a:lumMod val="75000"/>
                  <a:lumOff val="25000"/>
                </a:schemeClr>
              </a:solidFill>
              <a:latin typeface="+mn-lt"/>
              <a:ea typeface="+mn-ea"/>
            </a:endParaRPr>
          </a:p>
        </p:txBody>
      </p:sp>
      <p:sp>
        <p:nvSpPr>
          <p:cNvPr id="36944" name="Line 123"/>
          <p:cNvSpPr>
            <a:spLocks noChangeShapeType="1"/>
          </p:cNvSpPr>
          <p:nvPr/>
        </p:nvSpPr>
        <p:spPr bwMode="auto">
          <a:xfrm flipV="1">
            <a:off x="8983577" y="4892675"/>
            <a:ext cx="1605269" cy="376238"/>
          </a:xfrm>
          <a:prstGeom prst="line">
            <a:avLst/>
          </a:prstGeom>
          <a:noFill/>
          <a:ln w="9525">
            <a:solidFill>
              <a:schemeClr val="tx1"/>
            </a:solidFill>
            <a:round/>
            <a:headEnd/>
            <a:tailEnd/>
          </a:ln>
        </p:spPr>
        <p:txBody>
          <a:bodyPr/>
          <a:lstStyle/>
          <a:p>
            <a:endParaRPr lang="zh-CN" altLang="en-US">
              <a:solidFill>
                <a:schemeClr val="tx1">
                  <a:lumMod val="75000"/>
                  <a:lumOff val="25000"/>
                </a:schemeClr>
              </a:solidFill>
              <a:latin typeface="+mn-lt"/>
              <a:ea typeface="+mn-ea"/>
            </a:endParaRPr>
          </a:p>
        </p:txBody>
      </p:sp>
      <p:sp>
        <p:nvSpPr>
          <p:cNvPr id="36945" name="Text Box 124"/>
          <p:cNvSpPr txBox="1">
            <a:spLocks noChangeArrowheads="1"/>
          </p:cNvSpPr>
          <p:nvPr/>
        </p:nvSpPr>
        <p:spPr bwMode="auto">
          <a:xfrm>
            <a:off x="124949" y="2259014"/>
            <a:ext cx="697627" cy="400110"/>
          </a:xfrm>
          <a:prstGeom prst="rect">
            <a:avLst/>
          </a:prstGeom>
          <a:noFill/>
          <a:ln w="9525">
            <a:noFill/>
            <a:miter lim="800000"/>
            <a:headEnd/>
            <a:tailEnd/>
          </a:ln>
        </p:spPr>
        <p:txBody>
          <a:bodyPr wrap="none">
            <a:spAutoFit/>
          </a:bodyPr>
          <a:lstStyle/>
          <a:p>
            <a:r>
              <a:rPr kumimoji="1" lang="zh-CN" altLang="en-US" sz="2000">
                <a:solidFill>
                  <a:srgbClr val="333399"/>
                </a:solidFill>
                <a:latin typeface="Arial" charset="0"/>
                <a:ea typeface="黑体" pitchFamily="2" charset="-122"/>
              </a:rPr>
              <a:t>用户</a:t>
            </a:r>
          </a:p>
        </p:txBody>
      </p:sp>
      <p:sp>
        <p:nvSpPr>
          <p:cNvPr id="36946" name="Line 125"/>
          <p:cNvSpPr>
            <a:spLocks noChangeShapeType="1"/>
          </p:cNvSpPr>
          <p:nvPr/>
        </p:nvSpPr>
        <p:spPr bwMode="auto">
          <a:xfrm>
            <a:off x="743338" y="3230563"/>
            <a:ext cx="3530320" cy="0"/>
          </a:xfrm>
          <a:prstGeom prst="line">
            <a:avLst/>
          </a:prstGeom>
          <a:noFill/>
          <a:ln w="28575">
            <a:solidFill>
              <a:srgbClr val="333399"/>
            </a:solidFill>
            <a:round/>
            <a:headEnd/>
            <a:tailEnd type="triangle" w="sm" len="med"/>
          </a:ln>
        </p:spPr>
        <p:txBody>
          <a:bodyPr/>
          <a:lstStyle/>
          <a:p>
            <a:endParaRPr lang="zh-CN" altLang="en-US">
              <a:solidFill>
                <a:schemeClr val="tx1">
                  <a:lumMod val="75000"/>
                  <a:lumOff val="25000"/>
                </a:schemeClr>
              </a:solidFill>
              <a:latin typeface="+mn-lt"/>
              <a:ea typeface="+mn-ea"/>
            </a:endParaRPr>
          </a:p>
        </p:txBody>
      </p:sp>
      <p:sp>
        <p:nvSpPr>
          <p:cNvPr id="36947" name="Line 126"/>
          <p:cNvSpPr>
            <a:spLocks noChangeShapeType="1"/>
          </p:cNvSpPr>
          <p:nvPr/>
        </p:nvSpPr>
        <p:spPr bwMode="auto">
          <a:xfrm>
            <a:off x="743338" y="3983038"/>
            <a:ext cx="3530320" cy="0"/>
          </a:xfrm>
          <a:prstGeom prst="line">
            <a:avLst/>
          </a:prstGeom>
          <a:noFill/>
          <a:ln w="28575">
            <a:solidFill>
              <a:srgbClr val="333399"/>
            </a:solidFill>
            <a:round/>
            <a:headEnd/>
            <a:tailEnd type="triangle" w="sm" len="med"/>
          </a:ln>
        </p:spPr>
        <p:txBody>
          <a:bodyPr/>
          <a:lstStyle/>
          <a:p>
            <a:endParaRPr lang="zh-CN" altLang="en-US">
              <a:solidFill>
                <a:schemeClr val="tx1">
                  <a:lumMod val="75000"/>
                  <a:lumOff val="25000"/>
                </a:schemeClr>
              </a:solidFill>
              <a:latin typeface="+mn-lt"/>
              <a:ea typeface="+mn-ea"/>
            </a:endParaRPr>
          </a:p>
        </p:txBody>
      </p:sp>
      <p:sp>
        <p:nvSpPr>
          <p:cNvPr id="36948" name="Line 127"/>
          <p:cNvSpPr>
            <a:spLocks noChangeShapeType="1"/>
          </p:cNvSpPr>
          <p:nvPr/>
        </p:nvSpPr>
        <p:spPr bwMode="auto">
          <a:xfrm>
            <a:off x="743338" y="4733925"/>
            <a:ext cx="3530320" cy="0"/>
          </a:xfrm>
          <a:prstGeom prst="line">
            <a:avLst/>
          </a:prstGeom>
          <a:noFill/>
          <a:ln w="28575">
            <a:solidFill>
              <a:srgbClr val="333399"/>
            </a:solidFill>
            <a:round/>
            <a:headEnd/>
            <a:tailEnd type="triangle" w="sm" len="med"/>
          </a:ln>
        </p:spPr>
        <p:txBody>
          <a:bodyPr/>
          <a:lstStyle/>
          <a:p>
            <a:endParaRPr lang="zh-CN" altLang="en-US">
              <a:solidFill>
                <a:schemeClr val="tx1">
                  <a:lumMod val="75000"/>
                  <a:lumOff val="25000"/>
                </a:schemeClr>
              </a:solidFill>
              <a:latin typeface="+mn-lt"/>
              <a:ea typeface="+mn-ea"/>
            </a:endParaRPr>
          </a:p>
        </p:txBody>
      </p:sp>
      <p:sp>
        <p:nvSpPr>
          <p:cNvPr id="36949" name="Line 128"/>
          <p:cNvSpPr>
            <a:spLocks noChangeShapeType="1"/>
          </p:cNvSpPr>
          <p:nvPr/>
        </p:nvSpPr>
        <p:spPr bwMode="auto">
          <a:xfrm>
            <a:off x="743338" y="5486400"/>
            <a:ext cx="3530320" cy="0"/>
          </a:xfrm>
          <a:prstGeom prst="line">
            <a:avLst/>
          </a:prstGeom>
          <a:noFill/>
          <a:ln w="28575">
            <a:solidFill>
              <a:srgbClr val="333399"/>
            </a:solidFill>
            <a:round/>
            <a:headEnd/>
            <a:tailEnd type="triangle" w="sm" len="med"/>
          </a:ln>
        </p:spPr>
        <p:txBody>
          <a:bodyPr/>
          <a:lstStyle/>
          <a:p>
            <a:endParaRPr lang="zh-CN" altLang="en-US">
              <a:solidFill>
                <a:schemeClr val="tx1">
                  <a:lumMod val="75000"/>
                  <a:lumOff val="25000"/>
                </a:schemeClr>
              </a:solidFill>
              <a:latin typeface="+mn-lt"/>
              <a:ea typeface="+mn-ea"/>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2"/>
          <p:cNvSpPr>
            <a:spLocks noGrp="1" noChangeArrowheads="1"/>
          </p:cNvSpPr>
          <p:nvPr>
            <p:ph type="title"/>
          </p:nvPr>
        </p:nvSpPr>
        <p:spPr/>
        <p:txBody>
          <a:bodyPr/>
          <a:lstStyle/>
          <a:p>
            <a:r>
              <a:rPr lang="zh-CN" altLang="en-US" dirty="0"/>
              <a:t>统计时分复用 </a:t>
            </a:r>
            <a:r>
              <a:rPr lang="en-US" altLang="zh-CN" dirty="0"/>
              <a:t>STDM</a:t>
            </a:r>
          </a:p>
        </p:txBody>
      </p:sp>
      <p:sp>
        <p:nvSpPr>
          <p:cNvPr id="37890" name="页脚占位符 4"/>
          <p:cNvSpPr>
            <a:spLocks noGrp="1"/>
          </p:cNvSpPr>
          <p:nvPr>
            <p:ph type="ftr" sz="quarter" idx="11"/>
          </p:nvPr>
        </p:nvSpPr>
        <p:spPr>
          <a:noFill/>
        </p:spPr>
        <p:txBody>
          <a:bodyPr/>
          <a:lstStyle/>
          <a:p>
            <a:r>
              <a:rPr lang="zh-CN" altLang="en-US" smtClean="0"/>
              <a:t>课件制作人：谢钧 谢希仁</a:t>
            </a:r>
            <a:endParaRPr lang="zh-CN" altLang="en-US"/>
          </a:p>
        </p:txBody>
      </p:sp>
      <p:sp>
        <p:nvSpPr>
          <p:cNvPr id="37892" name="Freeform 85"/>
          <p:cNvSpPr>
            <a:spLocks/>
          </p:cNvSpPr>
          <p:nvPr/>
        </p:nvSpPr>
        <p:spPr bwMode="auto">
          <a:xfrm>
            <a:off x="9193237" y="4021139"/>
            <a:ext cx="360021" cy="403225"/>
          </a:xfrm>
          <a:custGeom>
            <a:avLst/>
            <a:gdLst>
              <a:gd name="T0" fmla="*/ 0 w 96"/>
              <a:gd name="T1" fmla="*/ 192 h 192"/>
              <a:gd name="T2" fmla="*/ 0 w 96"/>
              <a:gd name="T3" fmla="*/ 0 h 192"/>
              <a:gd name="T4" fmla="*/ 96 w 96"/>
              <a:gd name="T5" fmla="*/ 0 h 192"/>
              <a:gd name="T6" fmla="*/ 96 w 96"/>
              <a:gd name="T7" fmla="*/ 192 h 192"/>
              <a:gd name="T8" fmla="*/ 0 60000 65536"/>
              <a:gd name="T9" fmla="*/ 0 60000 65536"/>
              <a:gd name="T10" fmla="*/ 0 60000 65536"/>
              <a:gd name="T11" fmla="*/ 0 60000 65536"/>
              <a:gd name="T12" fmla="*/ 0 w 96"/>
              <a:gd name="T13" fmla="*/ 0 h 192"/>
              <a:gd name="T14" fmla="*/ 96 w 96"/>
              <a:gd name="T15" fmla="*/ 192 h 192"/>
            </a:gdLst>
            <a:ahLst/>
            <a:cxnLst>
              <a:cxn ang="T8">
                <a:pos x="T0" y="T1"/>
              </a:cxn>
              <a:cxn ang="T9">
                <a:pos x="T2" y="T3"/>
              </a:cxn>
              <a:cxn ang="T10">
                <a:pos x="T4" y="T5"/>
              </a:cxn>
              <a:cxn ang="T11">
                <a:pos x="T6" y="T7"/>
              </a:cxn>
            </a:cxnLst>
            <a:rect l="T12" t="T13" r="T14" b="T15"/>
            <a:pathLst>
              <a:path w="96" h="192">
                <a:moveTo>
                  <a:pt x="0" y="192"/>
                </a:moveTo>
                <a:lnTo>
                  <a:pt x="0" y="0"/>
                </a:lnTo>
                <a:lnTo>
                  <a:pt x="96" y="0"/>
                </a:lnTo>
                <a:lnTo>
                  <a:pt x="96" y="192"/>
                </a:lnTo>
              </a:path>
            </a:pathLst>
          </a:custGeom>
          <a:solidFill>
            <a:srgbClr val="FFFF00"/>
          </a:solidFill>
          <a:ln w="9525">
            <a:solidFill>
              <a:schemeClr val="tx1"/>
            </a:solidFill>
            <a:round/>
            <a:headEnd/>
            <a:tailEnd/>
          </a:ln>
        </p:spPr>
        <p:txBody>
          <a:bodyPr/>
          <a:lstStyle/>
          <a:p>
            <a:endParaRPr lang="zh-CN" altLang="en-US">
              <a:solidFill>
                <a:schemeClr val="tx1">
                  <a:lumMod val="75000"/>
                  <a:lumOff val="25000"/>
                </a:schemeClr>
              </a:solidFill>
              <a:latin typeface="+mn-lt"/>
              <a:ea typeface="+mn-ea"/>
            </a:endParaRPr>
          </a:p>
        </p:txBody>
      </p:sp>
      <p:sp>
        <p:nvSpPr>
          <p:cNvPr id="37893" name="Freeform 86"/>
          <p:cNvSpPr>
            <a:spLocks/>
          </p:cNvSpPr>
          <p:nvPr/>
        </p:nvSpPr>
        <p:spPr bwMode="auto">
          <a:xfrm>
            <a:off x="10639672" y="4021139"/>
            <a:ext cx="360021" cy="403225"/>
          </a:xfrm>
          <a:custGeom>
            <a:avLst/>
            <a:gdLst>
              <a:gd name="T0" fmla="*/ 0 w 96"/>
              <a:gd name="T1" fmla="*/ 192 h 192"/>
              <a:gd name="T2" fmla="*/ 0 w 96"/>
              <a:gd name="T3" fmla="*/ 0 h 192"/>
              <a:gd name="T4" fmla="*/ 96 w 96"/>
              <a:gd name="T5" fmla="*/ 0 h 192"/>
              <a:gd name="T6" fmla="*/ 96 w 96"/>
              <a:gd name="T7" fmla="*/ 192 h 192"/>
              <a:gd name="T8" fmla="*/ 0 60000 65536"/>
              <a:gd name="T9" fmla="*/ 0 60000 65536"/>
              <a:gd name="T10" fmla="*/ 0 60000 65536"/>
              <a:gd name="T11" fmla="*/ 0 60000 65536"/>
              <a:gd name="T12" fmla="*/ 0 w 96"/>
              <a:gd name="T13" fmla="*/ 0 h 192"/>
              <a:gd name="T14" fmla="*/ 96 w 96"/>
              <a:gd name="T15" fmla="*/ 192 h 192"/>
            </a:gdLst>
            <a:ahLst/>
            <a:cxnLst>
              <a:cxn ang="T8">
                <a:pos x="T0" y="T1"/>
              </a:cxn>
              <a:cxn ang="T9">
                <a:pos x="T2" y="T3"/>
              </a:cxn>
              <a:cxn ang="T10">
                <a:pos x="T4" y="T5"/>
              </a:cxn>
              <a:cxn ang="T11">
                <a:pos x="T6" y="T7"/>
              </a:cxn>
            </a:cxnLst>
            <a:rect l="T12" t="T13" r="T14" b="T15"/>
            <a:pathLst>
              <a:path w="96" h="192">
                <a:moveTo>
                  <a:pt x="0" y="192"/>
                </a:moveTo>
                <a:lnTo>
                  <a:pt x="0" y="0"/>
                </a:lnTo>
                <a:lnTo>
                  <a:pt x="96" y="0"/>
                </a:lnTo>
                <a:lnTo>
                  <a:pt x="96" y="192"/>
                </a:lnTo>
              </a:path>
            </a:pathLst>
          </a:custGeom>
          <a:solidFill>
            <a:srgbClr val="00B0F0"/>
          </a:solidFill>
          <a:ln w="9525">
            <a:solidFill>
              <a:schemeClr val="tx1"/>
            </a:solidFill>
            <a:round/>
            <a:headEnd/>
            <a:tailEnd/>
          </a:ln>
        </p:spPr>
        <p:txBody>
          <a:bodyPr/>
          <a:lstStyle/>
          <a:p>
            <a:endParaRPr lang="zh-CN" altLang="en-US">
              <a:solidFill>
                <a:schemeClr val="tx1">
                  <a:lumMod val="75000"/>
                  <a:lumOff val="25000"/>
                </a:schemeClr>
              </a:solidFill>
              <a:latin typeface="+mn-lt"/>
              <a:ea typeface="+mn-ea"/>
            </a:endParaRPr>
          </a:p>
        </p:txBody>
      </p:sp>
      <p:sp>
        <p:nvSpPr>
          <p:cNvPr id="37894" name="Freeform 87"/>
          <p:cNvSpPr>
            <a:spLocks/>
          </p:cNvSpPr>
          <p:nvPr/>
        </p:nvSpPr>
        <p:spPr bwMode="auto">
          <a:xfrm>
            <a:off x="10156821" y="4021139"/>
            <a:ext cx="362139" cy="403225"/>
          </a:xfrm>
          <a:custGeom>
            <a:avLst/>
            <a:gdLst>
              <a:gd name="T0" fmla="*/ 0 w 96"/>
              <a:gd name="T1" fmla="*/ 192 h 192"/>
              <a:gd name="T2" fmla="*/ 0 w 96"/>
              <a:gd name="T3" fmla="*/ 0 h 192"/>
              <a:gd name="T4" fmla="*/ 96 w 96"/>
              <a:gd name="T5" fmla="*/ 0 h 192"/>
              <a:gd name="T6" fmla="*/ 96 w 96"/>
              <a:gd name="T7" fmla="*/ 192 h 192"/>
              <a:gd name="T8" fmla="*/ 0 60000 65536"/>
              <a:gd name="T9" fmla="*/ 0 60000 65536"/>
              <a:gd name="T10" fmla="*/ 0 60000 65536"/>
              <a:gd name="T11" fmla="*/ 0 60000 65536"/>
              <a:gd name="T12" fmla="*/ 0 w 96"/>
              <a:gd name="T13" fmla="*/ 0 h 192"/>
              <a:gd name="T14" fmla="*/ 96 w 96"/>
              <a:gd name="T15" fmla="*/ 192 h 192"/>
            </a:gdLst>
            <a:ahLst/>
            <a:cxnLst>
              <a:cxn ang="T8">
                <a:pos x="T0" y="T1"/>
              </a:cxn>
              <a:cxn ang="T9">
                <a:pos x="T2" y="T3"/>
              </a:cxn>
              <a:cxn ang="T10">
                <a:pos x="T4" y="T5"/>
              </a:cxn>
              <a:cxn ang="T11">
                <a:pos x="T6" y="T7"/>
              </a:cxn>
            </a:cxnLst>
            <a:rect l="T12" t="T13" r="T14" b="T15"/>
            <a:pathLst>
              <a:path w="96" h="192">
                <a:moveTo>
                  <a:pt x="0" y="192"/>
                </a:moveTo>
                <a:lnTo>
                  <a:pt x="0" y="0"/>
                </a:lnTo>
                <a:lnTo>
                  <a:pt x="96" y="0"/>
                </a:lnTo>
                <a:lnTo>
                  <a:pt x="96" y="192"/>
                </a:lnTo>
              </a:path>
            </a:pathLst>
          </a:custGeom>
          <a:solidFill>
            <a:srgbClr val="92D050"/>
          </a:solidFill>
          <a:ln w="9525">
            <a:solidFill>
              <a:schemeClr val="tx1"/>
            </a:solidFill>
            <a:round/>
            <a:headEnd/>
            <a:tailEnd/>
          </a:ln>
        </p:spPr>
        <p:txBody>
          <a:bodyPr/>
          <a:lstStyle/>
          <a:p>
            <a:endParaRPr lang="zh-CN" altLang="en-US">
              <a:solidFill>
                <a:schemeClr val="tx1">
                  <a:lumMod val="75000"/>
                  <a:lumOff val="25000"/>
                </a:schemeClr>
              </a:solidFill>
              <a:latin typeface="+mn-lt"/>
              <a:ea typeface="+mn-ea"/>
            </a:endParaRPr>
          </a:p>
        </p:txBody>
      </p:sp>
      <p:sp>
        <p:nvSpPr>
          <p:cNvPr id="37895" name="Freeform 88"/>
          <p:cNvSpPr>
            <a:spLocks/>
          </p:cNvSpPr>
          <p:nvPr/>
        </p:nvSpPr>
        <p:spPr bwMode="auto">
          <a:xfrm>
            <a:off x="9673970" y="4021139"/>
            <a:ext cx="362139" cy="403225"/>
          </a:xfrm>
          <a:custGeom>
            <a:avLst/>
            <a:gdLst>
              <a:gd name="T0" fmla="*/ 0 w 96"/>
              <a:gd name="T1" fmla="*/ 192 h 192"/>
              <a:gd name="T2" fmla="*/ 0 w 96"/>
              <a:gd name="T3" fmla="*/ 0 h 192"/>
              <a:gd name="T4" fmla="*/ 96 w 96"/>
              <a:gd name="T5" fmla="*/ 0 h 192"/>
              <a:gd name="T6" fmla="*/ 96 w 96"/>
              <a:gd name="T7" fmla="*/ 192 h 192"/>
              <a:gd name="T8" fmla="*/ 0 60000 65536"/>
              <a:gd name="T9" fmla="*/ 0 60000 65536"/>
              <a:gd name="T10" fmla="*/ 0 60000 65536"/>
              <a:gd name="T11" fmla="*/ 0 60000 65536"/>
              <a:gd name="T12" fmla="*/ 0 w 96"/>
              <a:gd name="T13" fmla="*/ 0 h 192"/>
              <a:gd name="T14" fmla="*/ 96 w 96"/>
              <a:gd name="T15" fmla="*/ 192 h 192"/>
            </a:gdLst>
            <a:ahLst/>
            <a:cxnLst>
              <a:cxn ang="T8">
                <a:pos x="T0" y="T1"/>
              </a:cxn>
              <a:cxn ang="T9">
                <a:pos x="T2" y="T3"/>
              </a:cxn>
              <a:cxn ang="T10">
                <a:pos x="T4" y="T5"/>
              </a:cxn>
              <a:cxn ang="T11">
                <a:pos x="T6" y="T7"/>
              </a:cxn>
            </a:cxnLst>
            <a:rect l="T12" t="T13" r="T14" b="T15"/>
            <a:pathLst>
              <a:path w="96" h="192">
                <a:moveTo>
                  <a:pt x="0" y="192"/>
                </a:moveTo>
                <a:lnTo>
                  <a:pt x="0" y="0"/>
                </a:lnTo>
                <a:lnTo>
                  <a:pt x="96" y="0"/>
                </a:lnTo>
                <a:lnTo>
                  <a:pt x="96" y="192"/>
                </a:lnTo>
              </a:path>
            </a:pathLst>
          </a:custGeom>
          <a:solidFill>
            <a:srgbClr val="FFFF00"/>
          </a:solidFill>
          <a:ln w="9525">
            <a:solidFill>
              <a:schemeClr val="tx1"/>
            </a:solidFill>
            <a:round/>
            <a:headEnd/>
            <a:tailEnd/>
          </a:ln>
        </p:spPr>
        <p:txBody>
          <a:bodyPr/>
          <a:lstStyle/>
          <a:p>
            <a:endParaRPr lang="zh-CN" altLang="en-US">
              <a:solidFill>
                <a:schemeClr val="tx1">
                  <a:lumMod val="75000"/>
                  <a:lumOff val="25000"/>
                </a:schemeClr>
              </a:solidFill>
              <a:latin typeface="+mn-lt"/>
              <a:ea typeface="+mn-ea"/>
            </a:endParaRPr>
          </a:p>
        </p:txBody>
      </p:sp>
      <p:sp>
        <p:nvSpPr>
          <p:cNvPr id="37896" name="Freeform 89"/>
          <p:cNvSpPr>
            <a:spLocks/>
          </p:cNvSpPr>
          <p:nvPr/>
        </p:nvSpPr>
        <p:spPr bwMode="auto">
          <a:xfrm>
            <a:off x="8710385" y="4021139"/>
            <a:ext cx="362138" cy="403225"/>
          </a:xfrm>
          <a:custGeom>
            <a:avLst/>
            <a:gdLst>
              <a:gd name="T0" fmla="*/ 0 w 96"/>
              <a:gd name="T1" fmla="*/ 192 h 192"/>
              <a:gd name="T2" fmla="*/ 0 w 96"/>
              <a:gd name="T3" fmla="*/ 0 h 192"/>
              <a:gd name="T4" fmla="*/ 96 w 96"/>
              <a:gd name="T5" fmla="*/ 0 h 192"/>
              <a:gd name="T6" fmla="*/ 96 w 96"/>
              <a:gd name="T7" fmla="*/ 192 h 192"/>
              <a:gd name="T8" fmla="*/ 0 60000 65536"/>
              <a:gd name="T9" fmla="*/ 0 60000 65536"/>
              <a:gd name="T10" fmla="*/ 0 60000 65536"/>
              <a:gd name="T11" fmla="*/ 0 60000 65536"/>
              <a:gd name="T12" fmla="*/ 0 w 96"/>
              <a:gd name="T13" fmla="*/ 0 h 192"/>
              <a:gd name="T14" fmla="*/ 96 w 96"/>
              <a:gd name="T15" fmla="*/ 192 h 192"/>
            </a:gdLst>
            <a:ahLst/>
            <a:cxnLst>
              <a:cxn ang="T8">
                <a:pos x="T0" y="T1"/>
              </a:cxn>
              <a:cxn ang="T9">
                <a:pos x="T2" y="T3"/>
              </a:cxn>
              <a:cxn ang="T10">
                <a:pos x="T4" y="T5"/>
              </a:cxn>
              <a:cxn ang="T11">
                <a:pos x="T6" y="T7"/>
              </a:cxn>
            </a:cxnLst>
            <a:rect l="T12" t="T13" r="T14" b="T15"/>
            <a:pathLst>
              <a:path w="96" h="192">
                <a:moveTo>
                  <a:pt x="0" y="192"/>
                </a:moveTo>
                <a:lnTo>
                  <a:pt x="0" y="0"/>
                </a:lnTo>
                <a:lnTo>
                  <a:pt x="96" y="0"/>
                </a:lnTo>
                <a:lnTo>
                  <a:pt x="96" y="192"/>
                </a:lnTo>
              </a:path>
            </a:pathLst>
          </a:custGeom>
          <a:solidFill>
            <a:srgbClr val="FFC000"/>
          </a:solidFill>
          <a:ln w="9525">
            <a:solidFill>
              <a:schemeClr val="tx1"/>
            </a:solidFill>
            <a:round/>
            <a:headEnd/>
            <a:tailEnd/>
          </a:ln>
        </p:spPr>
        <p:txBody>
          <a:bodyPr/>
          <a:lstStyle/>
          <a:p>
            <a:endParaRPr lang="zh-CN" altLang="en-US">
              <a:solidFill>
                <a:schemeClr val="tx1">
                  <a:lumMod val="75000"/>
                  <a:lumOff val="25000"/>
                </a:schemeClr>
              </a:solidFill>
              <a:latin typeface="+mn-lt"/>
              <a:ea typeface="+mn-ea"/>
            </a:endParaRPr>
          </a:p>
        </p:txBody>
      </p:sp>
      <p:sp>
        <p:nvSpPr>
          <p:cNvPr id="37897" name="Freeform 90"/>
          <p:cNvSpPr>
            <a:spLocks/>
          </p:cNvSpPr>
          <p:nvPr/>
        </p:nvSpPr>
        <p:spPr bwMode="auto">
          <a:xfrm>
            <a:off x="8227534" y="4021139"/>
            <a:ext cx="362138" cy="403225"/>
          </a:xfrm>
          <a:custGeom>
            <a:avLst/>
            <a:gdLst>
              <a:gd name="T0" fmla="*/ 0 w 96"/>
              <a:gd name="T1" fmla="*/ 192 h 192"/>
              <a:gd name="T2" fmla="*/ 0 w 96"/>
              <a:gd name="T3" fmla="*/ 0 h 192"/>
              <a:gd name="T4" fmla="*/ 96 w 96"/>
              <a:gd name="T5" fmla="*/ 0 h 192"/>
              <a:gd name="T6" fmla="*/ 96 w 96"/>
              <a:gd name="T7" fmla="*/ 192 h 192"/>
              <a:gd name="T8" fmla="*/ 0 60000 65536"/>
              <a:gd name="T9" fmla="*/ 0 60000 65536"/>
              <a:gd name="T10" fmla="*/ 0 60000 65536"/>
              <a:gd name="T11" fmla="*/ 0 60000 65536"/>
              <a:gd name="T12" fmla="*/ 0 w 96"/>
              <a:gd name="T13" fmla="*/ 0 h 192"/>
              <a:gd name="T14" fmla="*/ 96 w 96"/>
              <a:gd name="T15" fmla="*/ 192 h 192"/>
            </a:gdLst>
            <a:ahLst/>
            <a:cxnLst>
              <a:cxn ang="T8">
                <a:pos x="T0" y="T1"/>
              </a:cxn>
              <a:cxn ang="T9">
                <a:pos x="T2" y="T3"/>
              </a:cxn>
              <a:cxn ang="T10">
                <a:pos x="T4" y="T5"/>
              </a:cxn>
              <a:cxn ang="T11">
                <a:pos x="T6" y="T7"/>
              </a:cxn>
            </a:cxnLst>
            <a:rect l="T12" t="T13" r="T14" b="T15"/>
            <a:pathLst>
              <a:path w="96" h="192">
                <a:moveTo>
                  <a:pt x="0" y="192"/>
                </a:moveTo>
                <a:lnTo>
                  <a:pt x="0" y="0"/>
                </a:lnTo>
                <a:lnTo>
                  <a:pt x="96" y="0"/>
                </a:lnTo>
                <a:lnTo>
                  <a:pt x="96" y="192"/>
                </a:lnTo>
              </a:path>
            </a:pathLst>
          </a:custGeom>
          <a:solidFill>
            <a:srgbClr val="FFC000"/>
          </a:solidFill>
          <a:ln w="9525">
            <a:solidFill>
              <a:schemeClr val="tx1"/>
            </a:solidFill>
            <a:round/>
            <a:headEnd/>
            <a:tailEnd/>
          </a:ln>
        </p:spPr>
        <p:txBody>
          <a:bodyPr/>
          <a:lstStyle/>
          <a:p>
            <a:endParaRPr lang="zh-CN" altLang="en-US">
              <a:solidFill>
                <a:schemeClr val="tx1">
                  <a:lumMod val="75000"/>
                  <a:lumOff val="25000"/>
                </a:schemeClr>
              </a:solidFill>
              <a:latin typeface="+mn-lt"/>
              <a:ea typeface="+mn-ea"/>
            </a:endParaRPr>
          </a:p>
        </p:txBody>
      </p:sp>
      <p:sp>
        <p:nvSpPr>
          <p:cNvPr id="37898" name="Freeform 91"/>
          <p:cNvSpPr>
            <a:spLocks/>
          </p:cNvSpPr>
          <p:nvPr/>
        </p:nvSpPr>
        <p:spPr bwMode="auto">
          <a:xfrm>
            <a:off x="7746800" y="4021139"/>
            <a:ext cx="360021" cy="403225"/>
          </a:xfrm>
          <a:custGeom>
            <a:avLst/>
            <a:gdLst>
              <a:gd name="T0" fmla="*/ 0 w 96"/>
              <a:gd name="T1" fmla="*/ 192 h 192"/>
              <a:gd name="T2" fmla="*/ 0 w 96"/>
              <a:gd name="T3" fmla="*/ 0 h 192"/>
              <a:gd name="T4" fmla="*/ 96 w 96"/>
              <a:gd name="T5" fmla="*/ 0 h 192"/>
              <a:gd name="T6" fmla="*/ 96 w 96"/>
              <a:gd name="T7" fmla="*/ 192 h 192"/>
              <a:gd name="T8" fmla="*/ 0 60000 65536"/>
              <a:gd name="T9" fmla="*/ 0 60000 65536"/>
              <a:gd name="T10" fmla="*/ 0 60000 65536"/>
              <a:gd name="T11" fmla="*/ 0 60000 65536"/>
              <a:gd name="T12" fmla="*/ 0 w 96"/>
              <a:gd name="T13" fmla="*/ 0 h 192"/>
              <a:gd name="T14" fmla="*/ 96 w 96"/>
              <a:gd name="T15" fmla="*/ 192 h 192"/>
            </a:gdLst>
            <a:ahLst/>
            <a:cxnLst>
              <a:cxn ang="T8">
                <a:pos x="T0" y="T1"/>
              </a:cxn>
              <a:cxn ang="T9">
                <a:pos x="T2" y="T3"/>
              </a:cxn>
              <a:cxn ang="T10">
                <a:pos x="T4" y="T5"/>
              </a:cxn>
              <a:cxn ang="T11">
                <a:pos x="T6" y="T7"/>
              </a:cxn>
            </a:cxnLst>
            <a:rect l="T12" t="T13" r="T14" b="T15"/>
            <a:pathLst>
              <a:path w="96" h="192">
                <a:moveTo>
                  <a:pt x="0" y="192"/>
                </a:moveTo>
                <a:lnTo>
                  <a:pt x="0" y="0"/>
                </a:lnTo>
                <a:lnTo>
                  <a:pt x="96" y="0"/>
                </a:lnTo>
                <a:lnTo>
                  <a:pt x="96" y="192"/>
                </a:lnTo>
              </a:path>
            </a:pathLst>
          </a:custGeom>
          <a:solidFill>
            <a:srgbClr val="00B0F0"/>
          </a:solidFill>
          <a:ln w="9525">
            <a:solidFill>
              <a:schemeClr val="tx1"/>
            </a:solidFill>
            <a:round/>
            <a:headEnd/>
            <a:tailEnd/>
          </a:ln>
        </p:spPr>
        <p:txBody>
          <a:bodyPr/>
          <a:lstStyle/>
          <a:p>
            <a:endParaRPr lang="zh-CN" altLang="en-US">
              <a:solidFill>
                <a:schemeClr val="tx1">
                  <a:lumMod val="75000"/>
                  <a:lumOff val="25000"/>
                </a:schemeClr>
              </a:solidFill>
              <a:latin typeface="+mn-lt"/>
              <a:ea typeface="+mn-ea"/>
            </a:endParaRPr>
          </a:p>
        </p:txBody>
      </p:sp>
      <p:sp>
        <p:nvSpPr>
          <p:cNvPr id="37899" name="Text Box 92"/>
          <p:cNvSpPr txBox="1">
            <a:spLocks noChangeArrowheads="1"/>
          </p:cNvSpPr>
          <p:nvPr/>
        </p:nvSpPr>
        <p:spPr bwMode="auto">
          <a:xfrm>
            <a:off x="880992" y="2138364"/>
            <a:ext cx="697627" cy="400110"/>
          </a:xfrm>
          <a:prstGeom prst="rect">
            <a:avLst/>
          </a:prstGeom>
          <a:noFill/>
          <a:ln w="9525">
            <a:noFill/>
            <a:miter lim="800000"/>
            <a:headEnd/>
            <a:tailEnd/>
          </a:ln>
        </p:spPr>
        <p:txBody>
          <a:bodyPr wrap="none">
            <a:spAutoFit/>
          </a:bodyPr>
          <a:lstStyle/>
          <a:p>
            <a:r>
              <a:rPr kumimoji="1" lang="zh-CN" altLang="en-US" sz="2000">
                <a:solidFill>
                  <a:schemeClr val="tx1">
                    <a:lumMod val="75000"/>
                    <a:lumOff val="25000"/>
                  </a:schemeClr>
                </a:solidFill>
                <a:latin typeface="+mn-lt"/>
                <a:ea typeface="+mn-ea"/>
              </a:rPr>
              <a:t>用户</a:t>
            </a:r>
          </a:p>
        </p:txBody>
      </p:sp>
      <p:sp>
        <p:nvSpPr>
          <p:cNvPr id="37900" name="Freeform 93"/>
          <p:cNvSpPr>
            <a:spLocks/>
          </p:cNvSpPr>
          <p:nvPr/>
        </p:nvSpPr>
        <p:spPr bwMode="auto">
          <a:xfrm>
            <a:off x="4250363" y="2813051"/>
            <a:ext cx="844989" cy="403225"/>
          </a:xfrm>
          <a:custGeom>
            <a:avLst/>
            <a:gdLst>
              <a:gd name="T0" fmla="*/ 0 w 1008"/>
              <a:gd name="T1" fmla="*/ 192 h 192"/>
              <a:gd name="T2" fmla="*/ 0 w 1008"/>
              <a:gd name="T3" fmla="*/ 0 h 192"/>
              <a:gd name="T4" fmla="*/ 1008 w 1008"/>
              <a:gd name="T5" fmla="*/ 0 h 192"/>
              <a:gd name="T6" fmla="*/ 1008 w 1008"/>
              <a:gd name="T7" fmla="*/ 192 h 192"/>
              <a:gd name="T8" fmla="*/ 0 60000 65536"/>
              <a:gd name="T9" fmla="*/ 0 60000 65536"/>
              <a:gd name="T10" fmla="*/ 0 60000 65536"/>
              <a:gd name="T11" fmla="*/ 0 60000 65536"/>
              <a:gd name="T12" fmla="*/ 0 w 1008"/>
              <a:gd name="T13" fmla="*/ 0 h 192"/>
              <a:gd name="T14" fmla="*/ 1008 w 1008"/>
              <a:gd name="T15" fmla="*/ 192 h 192"/>
            </a:gdLst>
            <a:ahLst/>
            <a:cxnLst>
              <a:cxn ang="T8">
                <a:pos x="T0" y="T1"/>
              </a:cxn>
              <a:cxn ang="T9">
                <a:pos x="T2" y="T3"/>
              </a:cxn>
              <a:cxn ang="T10">
                <a:pos x="T4" y="T5"/>
              </a:cxn>
              <a:cxn ang="T11">
                <a:pos x="T6" y="T7"/>
              </a:cxn>
            </a:cxnLst>
            <a:rect l="T12" t="T13" r="T14" b="T15"/>
            <a:pathLst>
              <a:path w="1008" h="192">
                <a:moveTo>
                  <a:pt x="0" y="192"/>
                </a:moveTo>
                <a:lnTo>
                  <a:pt x="0" y="0"/>
                </a:lnTo>
                <a:lnTo>
                  <a:pt x="1008" y="0"/>
                </a:lnTo>
                <a:lnTo>
                  <a:pt x="1008" y="192"/>
                </a:lnTo>
              </a:path>
            </a:pathLst>
          </a:custGeom>
          <a:solidFill>
            <a:srgbClr val="00B0F0"/>
          </a:solidFill>
          <a:ln w="9525">
            <a:solidFill>
              <a:schemeClr val="tx1"/>
            </a:solidFill>
            <a:round/>
            <a:headEnd/>
            <a:tailEnd/>
          </a:ln>
        </p:spPr>
        <p:txBody>
          <a:bodyPr/>
          <a:lstStyle/>
          <a:p>
            <a:endParaRPr lang="zh-CN" altLang="en-US">
              <a:solidFill>
                <a:schemeClr val="tx1">
                  <a:lumMod val="75000"/>
                  <a:lumOff val="25000"/>
                </a:schemeClr>
              </a:solidFill>
              <a:latin typeface="+mn-lt"/>
              <a:ea typeface="+mn-ea"/>
            </a:endParaRPr>
          </a:p>
        </p:txBody>
      </p:sp>
      <p:sp>
        <p:nvSpPr>
          <p:cNvPr id="37901" name="Freeform 94"/>
          <p:cNvSpPr>
            <a:spLocks/>
          </p:cNvSpPr>
          <p:nvPr/>
        </p:nvSpPr>
        <p:spPr bwMode="auto">
          <a:xfrm>
            <a:off x="1719628" y="3619500"/>
            <a:ext cx="1687863" cy="401638"/>
          </a:xfrm>
          <a:custGeom>
            <a:avLst/>
            <a:gdLst>
              <a:gd name="T0" fmla="*/ 0 w 1008"/>
              <a:gd name="T1" fmla="*/ 192 h 192"/>
              <a:gd name="T2" fmla="*/ 0 w 1008"/>
              <a:gd name="T3" fmla="*/ 0 h 192"/>
              <a:gd name="T4" fmla="*/ 1008 w 1008"/>
              <a:gd name="T5" fmla="*/ 0 h 192"/>
              <a:gd name="T6" fmla="*/ 1008 w 1008"/>
              <a:gd name="T7" fmla="*/ 192 h 192"/>
              <a:gd name="T8" fmla="*/ 0 60000 65536"/>
              <a:gd name="T9" fmla="*/ 0 60000 65536"/>
              <a:gd name="T10" fmla="*/ 0 60000 65536"/>
              <a:gd name="T11" fmla="*/ 0 60000 65536"/>
              <a:gd name="T12" fmla="*/ 0 w 1008"/>
              <a:gd name="T13" fmla="*/ 0 h 192"/>
              <a:gd name="T14" fmla="*/ 1008 w 1008"/>
              <a:gd name="T15" fmla="*/ 192 h 192"/>
            </a:gdLst>
            <a:ahLst/>
            <a:cxnLst>
              <a:cxn ang="T8">
                <a:pos x="T0" y="T1"/>
              </a:cxn>
              <a:cxn ang="T9">
                <a:pos x="T2" y="T3"/>
              </a:cxn>
              <a:cxn ang="T10">
                <a:pos x="T4" y="T5"/>
              </a:cxn>
              <a:cxn ang="T11">
                <a:pos x="T6" y="T7"/>
              </a:cxn>
            </a:cxnLst>
            <a:rect l="T12" t="T13" r="T14" b="T15"/>
            <a:pathLst>
              <a:path w="1008" h="192">
                <a:moveTo>
                  <a:pt x="0" y="192"/>
                </a:moveTo>
                <a:lnTo>
                  <a:pt x="0" y="0"/>
                </a:lnTo>
                <a:lnTo>
                  <a:pt x="1008" y="0"/>
                </a:lnTo>
                <a:lnTo>
                  <a:pt x="1008" y="192"/>
                </a:lnTo>
              </a:path>
            </a:pathLst>
          </a:custGeom>
          <a:solidFill>
            <a:srgbClr val="FFC000"/>
          </a:solidFill>
          <a:ln w="9525">
            <a:solidFill>
              <a:schemeClr val="tx1"/>
            </a:solidFill>
            <a:round/>
            <a:headEnd/>
            <a:tailEnd/>
          </a:ln>
        </p:spPr>
        <p:txBody>
          <a:bodyPr/>
          <a:lstStyle/>
          <a:p>
            <a:endParaRPr lang="zh-CN" altLang="en-US">
              <a:solidFill>
                <a:schemeClr val="tx1">
                  <a:lumMod val="75000"/>
                  <a:lumOff val="25000"/>
                </a:schemeClr>
              </a:solidFill>
              <a:latin typeface="+mn-lt"/>
              <a:ea typeface="+mn-ea"/>
            </a:endParaRPr>
          </a:p>
        </p:txBody>
      </p:sp>
      <p:sp>
        <p:nvSpPr>
          <p:cNvPr id="37902" name="Freeform 95"/>
          <p:cNvSpPr>
            <a:spLocks/>
          </p:cNvSpPr>
          <p:nvPr/>
        </p:nvSpPr>
        <p:spPr bwMode="auto">
          <a:xfrm>
            <a:off x="2562500" y="4424364"/>
            <a:ext cx="1687863" cy="403225"/>
          </a:xfrm>
          <a:custGeom>
            <a:avLst/>
            <a:gdLst>
              <a:gd name="T0" fmla="*/ 0 w 1008"/>
              <a:gd name="T1" fmla="*/ 192 h 192"/>
              <a:gd name="T2" fmla="*/ 0 w 1008"/>
              <a:gd name="T3" fmla="*/ 0 h 192"/>
              <a:gd name="T4" fmla="*/ 1008 w 1008"/>
              <a:gd name="T5" fmla="*/ 0 h 192"/>
              <a:gd name="T6" fmla="*/ 1008 w 1008"/>
              <a:gd name="T7" fmla="*/ 192 h 192"/>
              <a:gd name="T8" fmla="*/ 0 60000 65536"/>
              <a:gd name="T9" fmla="*/ 0 60000 65536"/>
              <a:gd name="T10" fmla="*/ 0 60000 65536"/>
              <a:gd name="T11" fmla="*/ 0 60000 65536"/>
              <a:gd name="T12" fmla="*/ 0 w 1008"/>
              <a:gd name="T13" fmla="*/ 0 h 192"/>
              <a:gd name="T14" fmla="*/ 1008 w 1008"/>
              <a:gd name="T15" fmla="*/ 192 h 192"/>
            </a:gdLst>
            <a:ahLst/>
            <a:cxnLst>
              <a:cxn ang="T8">
                <a:pos x="T0" y="T1"/>
              </a:cxn>
              <a:cxn ang="T9">
                <a:pos x="T2" y="T3"/>
              </a:cxn>
              <a:cxn ang="T10">
                <a:pos x="T4" y="T5"/>
              </a:cxn>
              <a:cxn ang="T11">
                <a:pos x="T6" y="T7"/>
              </a:cxn>
            </a:cxnLst>
            <a:rect l="T12" t="T13" r="T14" b="T15"/>
            <a:pathLst>
              <a:path w="1008" h="192">
                <a:moveTo>
                  <a:pt x="0" y="192"/>
                </a:moveTo>
                <a:lnTo>
                  <a:pt x="0" y="0"/>
                </a:lnTo>
                <a:lnTo>
                  <a:pt x="1008" y="0"/>
                </a:lnTo>
                <a:lnTo>
                  <a:pt x="1008" y="192"/>
                </a:lnTo>
              </a:path>
            </a:pathLst>
          </a:custGeom>
          <a:solidFill>
            <a:srgbClr val="FFFF00"/>
          </a:solidFill>
          <a:ln w="9525">
            <a:solidFill>
              <a:schemeClr val="tx1"/>
            </a:solidFill>
            <a:round/>
            <a:headEnd/>
            <a:tailEnd/>
          </a:ln>
        </p:spPr>
        <p:txBody>
          <a:bodyPr/>
          <a:lstStyle/>
          <a:p>
            <a:endParaRPr lang="zh-CN" altLang="en-US">
              <a:solidFill>
                <a:schemeClr val="tx1">
                  <a:lumMod val="75000"/>
                  <a:lumOff val="25000"/>
                </a:schemeClr>
              </a:solidFill>
              <a:latin typeface="+mn-lt"/>
              <a:ea typeface="+mn-ea"/>
            </a:endParaRPr>
          </a:p>
        </p:txBody>
      </p:sp>
      <p:sp>
        <p:nvSpPr>
          <p:cNvPr id="37903" name="Freeform 96"/>
          <p:cNvSpPr>
            <a:spLocks/>
          </p:cNvSpPr>
          <p:nvPr/>
        </p:nvSpPr>
        <p:spPr bwMode="auto">
          <a:xfrm>
            <a:off x="3407492" y="5229226"/>
            <a:ext cx="842872" cy="403225"/>
          </a:xfrm>
          <a:custGeom>
            <a:avLst/>
            <a:gdLst>
              <a:gd name="T0" fmla="*/ 0 w 1008"/>
              <a:gd name="T1" fmla="*/ 192 h 192"/>
              <a:gd name="T2" fmla="*/ 0 w 1008"/>
              <a:gd name="T3" fmla="*/ 0 h 192"/>
              <a:gd name="T4" fmla="*/ 1008 w 1008"/>
              <a:gd name="T5" fmla="*/ 0 h 192"/>
              <a:gd name="T6" fmla="*/ 1008 w 1008"/>
              <a:gd name="T7" fmla="*/ 192 h 192"/>
              <a:gd name="T8" fmla="*/ 0 60000 65536"/>
              <a:gd name="T9" fmla="*/ 0 60000 65536"/>
              <a:gd name="T10" fmla="*/ 0 60000 65536"/>
              <a:gd name="T11" fmla="*/ 0 60000 65536"/>
              <a:gd name="T12" fmla="*/ 0 w 1008"/>
              <a:gd name="T13" fmla="*/ 0 h 192"/>
              <a:gd name="T14" fmla="*/ 1008 w 1008"/>
              <a:gd name="T15" fmla="*/ 192 h 192"/>
            </a:gdLst>
            <a:ahLst/>
            <a:cxnLst>
              <a:cxn ang="T8">
                <a:pos x="T0" y="T1"/>
              </a:cxn>
              <a:cxn ang="T9">
                <a:pos x="T2" y="T3"/>
              </a:cxn>
              <a:cxn ang="T10">
                <a:pos x="T4" y="T5"/>
              </a:cxn>
              <a:cxn ang="T11">
                <a:pos x="T6" y="T7"/>
              </a:cxn>
            </a:cxnLst>
            <a:rect l="T12" t="T13" r="T14" b="T15"/>
            <a:pathLst>
              <a:path w="1008" h="192">
                <a:moveTo>
                  <a:pt x="0" y="192"/>
                </a:moveTo>
                <a:lnTo>
                  <a:pt x="0" y="0"/>
                </a:lnTo>
                <a:lnTo>
                  <a:pt x="1008" y="0"/>
                </a:lnTo>
                <a:lnTo>
                  <a:pt x="1008" y="192"/>
                </a:lnTo>
              </a:path>
            </a:pathLst>
          </a:custGeom>
          <a:solidFill>
            <a:srgbClr val="92D050"/>
          </a:solidFill>
          <a:ln w="9525">
            <a:solidFill>
              <a:schemeClr val="tx1"/>
            </a:solidFill>
            <a:round/>
            <a:headEnd/>
            <a:tailEnd/>
          </a:ln>
        </p:spPr>
        <p:txBody>
          <a:bodyPr/>
          <a:lstStyle/>
          <a:p>
            <a:endParaRPr lang="zh-CN" altLang="en-US">
              <a:solidFill>
                <a:schemeClr val="tx1">
                  <a:lumMod val="75000"/>
                  <a:lumOff val="25000"/>
                </a:schemeClr>
              </a:solidFill>
              <a:latin typeface="+mn-lt"/>
              <a:ea typeface="+mn-ea"/>
            </a:endParaRPr>
          </a:p>
        </p:txBody>
      </p:sp>
      <p:sp>
        <p:nvSpPr>
          <p:cNvPr id="37904" name="Text Box 97"/>
          <p:cNvSpPr txBox="1">
            <a:spLocks noChangeArrowheads="1"/>
          </p:cNvSpPr>
          <p:nvPr/>
        </p:nvSpPr>
        <p:spPr bwMode="auto">
          <a:xfrm>
            <a:off x="1008059" y="2776539"/>
            <a:ext cx="365806" cy="400110"/>
          </a:xfrm>
          <a:prstGeom prst="rect">
            <a:avLst/>
          </a:prstGeom>
          <a:noFill/>
          <a:ln w="9525">
            <a:noFill/>
            <a:miter lim="800000"/>
            <a:headEnd/>
            <a:tailEnd/>
          </a:ln>
        </p:spPr>
        <p:txBody>
          <a:bodyPr wrap="none">
            <a:spAutoFit/>
          </a:bodyPr>
          <a:lstStyle/>
          <a:p>
            <a:r>
              <a:rPr kumimoji="1" lang="en-US" altLang="zh-CN" sz="2000">
                <a:solidFill>
                  <a:schemeClr val="tx1">
                    <a:lumMod val="75000"/>
                    <a:lumOff val="25000"/>
                  </a:schemeClr>
                </a:solidFill>
                <a:latin typeface="+mn-lt"/>
                <a:ea typeface="+mn-ea"/>
              </a:rPr>
              <a:t>A</a:t>
            </a:r>
          </a:p>
        </p:txBody>
      </p:sp>
      <p:sp>
        <p:nvSpPr>
          <p:cNvPr id="37905" name="Text Box 98"/>
          <p:cNvSpPr txBox="1">
            <a:spLocks noChangeArrowheads="1"/>
          </p:cNvSpPr>
          <p:nvPr/>
        </p:nvSpPr>
        <p:spPr bwMode="auto">
          <a:xfrm>
            <a:off x="1008059" y="3581400"/>
            <a:ext cx="356188" cy="400110"/>
          </a:xfrm>
          <a:prstGeom prst="rect">
            <a:avLst/>
          </a:prstGeom>
          <a:noFill/>
          <a:ln w="9525">
            <a:noFill/>
            <a:miter lim="800000"/>
            <a:headEnd/>
            <a:tailEnd/>
          </a:ln>
        </p:spPr>
        <p:txBody>
          <a:bodyPr wrap="none">
            <a:spAutoFit/>
          </a:bodyPr>
          <a:lstStyle/>
          <a:p>
            <a:r>
              <a:rPr kumimoji="1" lang="en-US" altLang="zh-CN" sz="2000">
                <a:solidFill>
                  <a:schemeClr val="tx1">
                    <a:lumMod val="75000"/>
                    <a:lumOff val="25000"/>
                  </a:schemeClr>
                </a:solidFill>
                <a:latin typeface="+mn-lt"/>
                <a:ea typeface="+mn-ea"/>
              </a:rPr>
              <a:t>B</a:t>
            </a:r>
          </a:p>
        </p:txBody>
      </p:sp>
      <p:sp>
        <p:nvSpPr>
          <p:cNvPr id="37906" name="Text Box 99"/>
          <p:cNvSpPr txBox="1">
            <a:spLocks noChangeArrowheads="1"/>
          </p:cNvSpPr>
          <p:nvPr/>
        </p:nvSpPr>
        <p:spPr bwMode="auto">
          <a:xfrm>
            <a:off x="1008058" y="4387851"/>
            <a:ext cx="370614" cy="400110"/>
          </a:xfrm>
          <a:prstGeom prst="rect">
            <a:avLst/>
          </a:prstGeom>
          <a:noFill/>
          <a:ln w="9525">
            <a:noFill/>
            <a:miter lim="800000"/>
            <a:headEnd/>
            <a:tailEnd/>
          </a:ln>
        </p:spPr>
        <p:txBody>
          <a:bodyPr wrap="none">
            <a:spAutoFit/>
          </a:bodyPr>
          <a:lstStyle/>
          <a:p>
            <a:r>
              <a:rPr kumimoji="1" lang="en-US" altLang="zh-CN" sz="2000">
                <a:solidFill>
                  <a:schemeClr val="tx1">
                    <a:lumMod val="75000"/>
                    <a:lumOff val="25000"/>
                  </a:schemeClr>
                </a:solidFill>
                <a:latin typeface="+mn-lt"/>
                <a:ea typeface="+mn-ea"/>
              </a:rPr>
              <a:t>C</a:t>
            </a:r>
          </a:p>
        </p:txBody>
      </p:sp>
      <p:sp>
        <p:nvSpPr>
          <p:cNvPr id="37907" name="Text Box 100"/>
          <p:cNvSpPr txBox="1">
            <a:spLocks noChangeArrowheads="1"/>
          </p:cNvSpPr>
          <p:nvPr/>
        </p:nvSpPr>
        <p:spPr bwMode="auto">
          <a:xfrm>
            <a:off x="1008058" y="5192714"/>
            <a:ext cx="380232" cy="400110"/>
          </a:xfrm>
          <a:prstGeom prst="rect">
            <a:avLst/>
          </a:prstGeom>
          <a:noFill/>
          <a:ln w="9525">
            <a:noFill/>
            <a:miter lim="800000"/>
            <a:headEnd/>
            <a:tailEnd/>
          </a:ln>
        </p:spPr>
        <p:txBody>
          <a:bodyPr wrap="none">
            <a:spAutoFit/>
          </a:bodyPr>
          <a:lstStyle/>
          <a:p>
            <a:r>
              <a:rPr kumimoji="1" lang="en-US" altLang="zh-CN" sz="2000">
                <a:solidFill>
                  <a:schemeClr val="tx1">
                    <a:lumMod val="75000"/>
                    <a:lumOff val="25000"/>
                  </a:schemeClr>
                </a:solidFill>
                <a:latin typeface="+mn-lt"/>
                <a:ea typeface="+mn-ea"/>
              </a:rPr>
              <a:t>D</a:t>
            </a:r>
          </a:p>
        </p:txBody>
      </p:sp>
      <p:sp>
        <p:nvSpPr>
          <p:cNvPr id="37908" name="Line 101"/>
          <p:cNvSpPr>
            <a:spLocks noChangeShapeType="1"/>
          </p:cNvSpPr>
          <p:nvPr/>
        </p:nvSpPr>
        <p:spPr bwMode="auto">
          <a:xfrm>
            <a:off x="7384662" y="4424363"/>
            <a:ext cx="3977170" cy="0"/>
          </a:xfrm>
          <a:prstGeom prst="line">
            <a:avLst/>
          </a:prstGeom>
          <a:noFill/>
          <a:ln w="28575">
            <a:solidFill>
              <a:srgbClr val="333399"/>
            </a:solidFill>
            <a:round/>
            <a:headEnd/>
            <a:tailEnd type="triangle" w="sm" len="med"/>
          </a:ln>
        </p:spPr>
        <p:txBody>
          <a:bodyPr/>
          <a:lstStyle/>
          <a:p>
            <a:endParaRPr lang="zh-CN" altLang="en-US">
              <a:solidFill>
                <a:schemeClr val="tx1">
                  <a:lumMod val="75000"/>
                  <a:lumOff val="25000"/>
                </a:schemeClr>
              </a:solidFill>
              <a:latin typeface="+mn-lt"/>
              <a:ea typeface="+mn-ea"/>
            </a:endParaRPr>
          </a:p>
        </p:txBody>
      </p:sp>
      <p:sp>
        <p:nvSpPr>
          <p:cNvPr id="37909" name="Text Box 102"/>
          <p:cNvSpPr txBox="1">
            <a:spLocks noChangeArrowheads="1"/>
          </p:cNvSpPr>
          <p:nvPr/>
        </p:nvSpPr>
        <p:spPr bwMode="auto">
          <a:xfrm>
            <a:off x="4432492" y="2797176"/>
            <a:ext cx="327334" cy="400110"/>
          </a:xfrm>
          <a:prstGeom prst="rect">
            <a:avLst/>
          </a:prstGeom>
          <a:noFill/>
          <a:ln w="9525">
            <a:noFill/>
            <a:miter lim="800000"/>
            <a:headEnd/>
            <a:tailEnd/>
          </a:ln>
        </p:spPr>
        <p:txBody>
          <a:bodyPr wrap="none">
            <a:spAutoFit/>
          </a:bodyPr>
          <a:lstStyle/>
          <a:p>
            <a:r>
              <a:rPr kumimoji="1" lang="en-US" altLang="zh-CN" sz="2000">
                <a:solidFill>
                  <a:schemeClr val="tx1">
                    <a:lumMod val="75000"/>
                    <a:lumOff val="25000"/>
                  </a:schemeClr>
                </a:solidFill>
                <a:latin typeface="+mn-lt"/>
                <a:ea typeface="+mn-ea"/>
              </a:rPr>
              <a:t>a</a:t>
            </a:r>
          </a:p>
        </p:txBody>
      </p:sp>
      <p:sp>
        <p:nvSpPr>
          <p:cNvPr id="37910" name="Text Box 105"/>
          <p:cNvSpPr txBox="1">
            <a:spLocks noChangeArrowheads="1"/>
          </p:cNvSpPr>
          <p:nvPr/>
        </p:nvSpPr>
        <p:spPr bwMode="auto">
          <a:xfrm>
            <a:off x="1971644" y="3605214"/>
            <a:ext cx="327334" cy="400110"/>
          </a:xfrm>
          <a:prstGeom prst="rect">
            <a:avLst/>
          </a:prstGeom>
          <a:noFill/>
          <a:ln w="9525">
            <a:noFill/>
            <a:miter lim="800000"/>
            <a:headEnd/>
            <a:tailEnd/>
          </a:ln>
        </p:spPr>
        <p:txBody>
          <a:bodyPr wrap="none">
            <a:spAutoFit/>
          </a:bodyPr>
          <a:lstStyle/>
          <a:p>
            <a:r>
              <a:rPr kumimoji="1" lang="en-US" altLang="zh-CN" sz="2000">
                <a:solidFill>
                  <a:schemeClr val="tx1">
                    <a:lumMod val="75000"/>
                    <a:lumOff val="25000"/>
                  </a:schemeClr>
                </a:solidFill>
                <a:latin typeface="+mn-lt"/>
                <a:ea typeface="+mn-ea"/>
              </a:rPr>
              <a:t>b</a:t>
            </a:r>
          </a:p>
        </p:txBody>
      </p:sp>
      <p:sp>
        <p:nvSpPr>
          <p:cNvPr id="37911" name="Text Box 106"/>
          <p:cNvSpPr txBox="1">
            <a:spLocks noChangeArrowheads="1"/>
          </p:cNvSpPr>
          <p:nvPr/>
        </p:nvSpPr>
        <p:spPr bwMode="auto">
          <a:xfrm>
            <a:off x="3608678" y="4400551"/>
            <a:ext cx="312906" cy="400110"/>
          </a:xfrm>
          <a:prstGeom prst="rect">
            <a:avLst/>
          </a:prstGeom>
          <a:noFill/>
          <a:ln w="9525">
            <a:noFill/>
            <a:miter lim="800000"/>
            <a:headEnd/>
            <a:tailEnd/>
          </a:ln>
        </p:spPr>
        <p:txBody>
          <a:bodyPr wrap="none">
            <a:spAutoFit/>
          </a:bodyPr>
          <a:lstStyle/>
          <a:p>
            <a:r>
              <a:rPr kumimoji="1" lang="en-US" altLang="zh-CN" sz="2000">
                <a:solidFill>
                  <a:schemeClr val="tx1">
                    <a:lumMod val="75000"/>
                    <a:lumOff val="25000"/>
                  </a:schemeClr>
                </a:solidFill>
                <a:latin typeface="+mn-lt"/>
                <a:ea typeface="+mn-ea"/>
              </a:rPr>
              <a:t>c</a:t>
            </a:r>
          </a:p>
        </p:txBody>
      </p:sp>
      <p:sp>
        <p:nvSpPr>
          <p:cNvPr id="37912" name="Text Box 107"/>
          <p:cNvSpPr txBox="1">
            <a:spLocks noChangeArrowheads="1"/>
          </p:cNvSpPr>
          <p:nvPr/>
        </p:nvSpPr>
        <p:spPr bwMode="auto">
          <a:xfrm>
            <a:off x="3612914" y="5229226"/>
            <a:ext cx="327334" cy="400110"/>
          </a:xfrm>
          <a:prstGeom prst="rect">
            <a:avLst/>
          </a:prstGeom>
          <a:noFill/>
          <a:ln w="9525">
            <a:noFill/>
            <a:miter lim="800000"/>
            <a:headEnd/>
            <a:tailEnd/>
          </a:ln>
        </p:spPr>
        <p:txBody>
          <a:bodyPr wrap="none">
            <a:spAutoFit/>
          </a:bodyPr>
          <a:lstStyle/>
          <a:p>
            <a:r>
              <a:rPr kumimoji="1" lang="en-US" altLang="zh-CN" sz="2000">
                <a:solidFill>
                  <a:schemeClr val="tx1">
                    <a:lumMod val="75000"/>
                    <a:lumOff val="25000"/>
                  </a:schemeClr>
                </a:solidFill>
                <a:latin typeface="+mn-lt"/>
                <a:ea typeface="+mn-ea"/>
              </a:rPr>
              <a:t>d</a:t>
            </a:r>
          </a:p>
        </p:txBody>
      </p:sp>
      <p:sp>
        <p:nvSpPr>
          <p:cNvPr id="37913" name="Text Box 111"/>
          <p:cNvSpPr txBox="1">
            <a:spLocks noChangeArrowheads="1"/>
          </p:cNvSpPr>
          <p:nvPr/>
        </p:nvSpPr>
        <p:spPr bwMode="auto">
          <a:xfrm>
            <a:off x="5425724" y="2852739"/>
            <a:ext cx="255198" cy="400110"/>
          </a:xfrm>
          <a:prstGeom prst="rect">
            <a:avLst/>
          </a:prstGeom>
          <a:noFill/>
          <a:ln w="9525">
            <a:noFill/>
            <a:miter lim="800000"/>
            <a:headEnd/>
            <a:tailEnd/>
          </a:ln>
        </p:spPr>
        <p:txBody>
          <a:bodyPr wrap="none">
            <a:spAutoFit/>
          </a:bodyPr>
          <a:lstStyle/>
          <a:p>
            <a:r>
              <a:rPr kumimoji="1" lang="en-US" altLang="zh-CN" sz="2000">
                <a:solidFill>
                  <a:schemeClr val="tx1">
                    <a:lumMod val="75000"/>
                    <a:lumOff val="25000"/>
                  </a:schemeClr>
                </a:solidFill>
                <a:latin typeface="+mn-lt"/>
                <a:ea typeface="+mn-ea"/>
              </a:rPr>
              <a:t>t</a:t>
            </a:r>
          </a:p>
        </p:txBody>
      </p:sp>
      <p:sp>
        <p:nvSpPr>
          <p:cNvPr id="37914" name="Text Box 112"/>
          <p:cNvSpPr txBox="1">
            <a:spLocks noChangeArrowheads="1"/>
          </p:cNvSpPr>
          <p:nvPr/>
        </p:nvSpPr>
        <p:spPr bwMode="auto">
          <a:xfrm>
            <a:off x="5425724" y="3676651"/>
            <a:ext cx="255198" cy="400110"/>
          </a:xfrm>
          <a:prstGeom prst="rect">
            <a:avLst/>
          </a:prstGeom>
          <a:noFill/>
          <a:ln w="9525">
            <a:noFill/>
            <a:miter lim="800000"/>
            <a:headEnd/>
            <a:tailEnd/>
          </a:ln>
        </p:spPr>
        <p:txBody>
          <a:bodyPr wrap="none">
            <a:spAutoFit/>
          </a:bodyPr>
          <a:lstStyle/>
          <a:p>
            <a:r>
              <a:rPr kumimoji="1" lang="en-US" altLang="zh-CN" sz="2000">
                <a:solidFill>
                  <a:schemeClr val="tx1">
                    <a:lumMod val="75000"/>
                    <a:lumOff val="25000"/>
                  </a:schemeClr>
                </a:solidFill>
                <a:latin typeface="+mn-lt"/>
                <a:ea typeface="+mn-ea"/>
              </a:rPr>
              <a:t>t</a:t>
            </a:r>
          </a:p>
        </p:txBody>
      </p:sp>
      <p:sp>
        <p:nvSpPr>
          <p:cNvPr id="37915" name="Text Box 113"/>
          <p:cNvSpPr txBox="1">
            <a:spLocks noChangeArrowheads="1"/>
          </p:cNvSpPr>
          <p:nvPr/>
        </p:nvSpPr>
        <p:spPr bwMode="auto">
          <a:xfrm>
            <a:off x="5425724" y="4502151"/>
            <a:ext cx="255198" cy="400110"/>
          </a:xfrm>
          <a:prstGeom prst="rect">
            <a:avLst/>
          </a:prstGeom>
          <a:noFill/>
          <a:ln w="9525">
            <a:noFill/>
            <a:miter lim="800000"/>
            <a:headEnd/>
            <a:tailEnd/>
          </a:ln>
        </p:spPr>
        <p:txBody>
          <a:bodyPr wrap="none">
            <a:spAutoFit/>
          </a:bodyPr>
          <a:lstStyle/>
          <a:p>
            <a:r>
              <a:rPr kumimoji="1" lang="en-US" altLang="zh-CN" sz="2000">
                <a:solidFill>
                  <a:schemeClr val="tx1">
                    <a:lumMod val="75000"/>
                    <a:lumOff val="25000"/>
                  </a:schemeClr>
                </a:solidFill>
                <a:latin typeface="+mn-lt"/>
                <a:ea typeface="+mn-ea"/>
              </a:rPr>
              <a:t>t</a:t>
            </a:r>
          </a:p>
        </p:txBody>
      </p:sp>
      <p:sp>
        <p:nvSpPr>
          <p:cNvPr id="37916" name="Text Box 114"/>
          <p:cNvSpPr txBox="1">
            <a:spLocks noChangeArrowheads="1"/>
          </p:cNvSpPr>
          <p:nvPr/>
        </p:nvSpPr>
        <p:spPr bwMode="auto">
          <a:xfrm>
            <a:off x="5425724" y="5326064"/>
            <a:ext cx="255198" cy="400110"/>
          </a:xfrm>
          <a:prstGeom prst="rect">
            <a:avLst/>
          </a:prstGeom>
          <a:noFill/>
          <a:ln w="9525">
            <a:noFill/>
            <a:miter lim="800000"/>
            <a:headEnd/>
            <a:tailEnd/>
          </a:ln>
        </p:spPr>
        <p:txBody>
          <a:bodyPr wrap="none">
            <a:spAutoFit/>
          </a:bodyPr>
          <a:lstStyle/>
          <a:p>
            <a:r>
              <a:rPr kumimoji="1" lang="en-US" altLang="zh-CN" sz="2000">
                <a:solidFill>
                  <a:schemeClr val="tx1">
                    <a:lumMod val="75000"/>
                    <a:lumOff val="25000"/>
                  </a:schemeClr>
                </a:solidFill>
                <a:latin typeface="+mn-lt"/>
                <a:ea typeface="+mn-ea"/>
              </a:rPr>
              <a:t>t</a:t>
            </a:r>
          </a:p>
        </p:txBody>
      </p:sp>
      <p:sp>
        <p:nvSpPr>
          <p:cNvPr id="37917" name="Text Box 115"/>
          <p:cNvSpPr txBox="1">
            <a:spLocks noChangeArrowheads="1"/>
          </p:cNvSpPr>
          <p:nvPr/>
        </p:nvSpPr>
        <p:spPr bwMode="auto">
          <a:xfrm>
            <a:off x="11241118" y="4002089"/>
            <a:ext cx="255198" cy="400110"/>
          </a:xfrm>
          <a:prstGeom prst="rect">
            <a:avLst/>
          </a:prstGeom>
          <a:noFill/>
          <a:ln w="9525">
            <a:noFill/>
            <a:miter lim="800000"/>
            <a:headEnd/>
            <a:tailEnd/>
          </a:ln>
        </p:spPr>
        <p:txBody>
          <a:bodyPr wrap="none">
            <a:spAutoFit/>
          </a:bodyPr>
          <a:lstStyle/>
          <a:p>
            <a:r>
              <a:rPr kumimoji="1" lang="en-US" altLang="zh-CN" sz="2000">
                <a:solidFill>
                  <a:schemeClr val="tx1">
                    <a:lumMod val="75000"/>
                    <a:lumOff val="25000"/>
                  </a:schemeClr>
                </a:solidFill>
                <a:latin typeface="+mn-lt"/>
                <a:ea typeface="+mn-ea"/>
              </a:rPr>
              <a:t>t</a:t>
            </a:r>
          </a:p>
        </p:txBody>
      </p:sp>
      <p:sp>
        <p:nvSpPr>
          <p:cNvPr id="37918" name="Line 116"/>
          <p:cNvSpPr>
            <a:spLocks noChangeShapeType="1"/>
          </p:cNvSpPr>
          <p:nvPr/>
        </p:nvSpPr>
        <p:spPr bwMode="auto">
          <a:xfrm>
            <a:off x="2562501" y="3921126"/>
            <a:ext cx="0" cy="100013"/>
          </a:xfrm>
          <a:prstGeom prst="line">
            <a:avLst/>
          </a:prstGeom>
          <a:noFill/>
          <a:ln w="9525">
            <a:solidFill>
              <a:schemeClr val="tx1"/>
            </a:solidFill>
            <a:round/>
            <a:headEnd/>
            <a:tailEnd/>
          </a:ln>
        </p:spPr>
        <p:txBody>
          <a:bodyPr/>
          <a:lstStyle/>
          <a:p>
            <a:endParaRPr lang="zh-CN" altLang="en-US">
              <a:solidFill>
                <a:schemeClr val="tx1">
                  <a:lumMod val="75000"/>
                  <a:lumOff val="25000"/>
                </a:schemeClr>
              </a:solidFill>
              <a:latin typeface="+mn-lt"/>
              <a:ea typeface="+mn-ea"/>
            </a:endParaRPr>
          </a:p>
        </p:txBody>
      </p:sp>
      <p:sp>
        <p:nvSpPr>
          <p:cNvPr id="37919" name="Line 117"/>
          <p:cNvSpPr>
            <a:spLocks noChangeShapeType="1"/>
          </p:cNvSpPr>
          <p:nvPr/>
        </p:nvSpPr>
        <p:spPr bwMode="auto">
          <a:xfrm>
            <a:off x="3407491" y="4725988"/>
            <a:ext cx="0" cy="101600"/>
          </a:xfrm>
          <a:prstGeom prst="line">
            <a:avLst/>
          </a:prstGeom>
          <a:noFill/>
          <a:ln w="9525">
            <a:solidFill>
              <a:schemeClr val="tx1"/>
            </a:solidFill>
            <a:round/>
            <a:headEnd/>
            <a:tailEnd/>
          </a:ln>
        </p:spPr>
        <p:txBody>
          <a:bodyPr/>
          <a:lstStyle/>
          <a:p>
            <a:endParaRPr lang="zh-CN" altLang="en-US">
              <a:solidFill>
                <a:schemeClr val="tx1">
                  <a:lumMod val="75000"/>
                  <a:lumOff val="25000"/>
                </a:schemeClr>
              </a:solidFill>
              <a:latin typeface="+mn-lt"/>
              <a:ea typeface="+mn-ea"/>
            </a:endParaRPr>
          </a:p>
        </p:txBody>
      </p:sp>
      <p:sp>
        <p:nvSpPr>
          <p:cNvPr id="37920" name="Line 118"/>
          <p:cNvSpPr>
            <a:spLocks noChangeShapeType="1"/>
          </p:cNvSpPr>
          <p:nvPr/>
        </p:nvSpPr>
        <p:spPr bwMode="auto">
          <a:xfrm>
            <a:off x="4250363" y="3921126"/>
            <a:ext cx="0" cy="100013"/>
          </a:xfrm>
          <a:prstGeom prst="line">
            <a:avLst/>
          </a:prstGeom>
          <a:noFill/>
          <a:ln w="9525">
            <a:solidFill>
              <a:schemeClr val="tx1"/>
            </a:solidFill>
            <a:round/>
            <a:headEnd/>
            <a:tailEnd/>
          </a:ln>
        </p:spPr>
        <p:txBody>
          <a:bodyPr/>
          <a:lstStyle/>
          <a:p>
            <a:endParaRPr lang="zh-CN" altLang="en-US">
              <a:solidFill>
                <a:schemeClr val="tx1">
                  <a:lumMod val="75000"/>
                  <a:lumOff val="25000"/>
                </a:schemeClr>
              </a:solidFill>
              <a:latin typeface="+mn-lt"/>
              <a:ea typeface="+mn-ea"/>
            </a:endParaRPr>
          </a:p>
        </p:txBody>
      </p:sp>
      <p:sp>
        <p:nvSpPr>
          <p:cNvPr id="37921" name="Line 119"/>
          <p:cNvSpPr>
            <a:spLocks noChangeShapeType="1"/>
          </p:cNvSpPr>
          <p:nvPr/>
        </p:nvSpPr>
        <p:spPr bwMode="auto">
          <a:xfrm>
            <a:off x="2562501" y="5532438"/>
            <a:ext cx="0" cy="100012"/>
          </a:xfrm>
          <a:prstGeom prst="line">
            <a:avLst/>
          </a:prstGeom>
          <a:noFill/>
          <a:ln w="9525">
            <a:solidFill>
              <a:schemeClr val="tx1"/>
            </a:solidFill>
            <a:round/>
            <a:headEnd/>
            <a:tailEnd/>
          </a:ln>
        </p:spPr>
        <p:txBody>
          <a:bodyPr/>
          <a:lstStyle/>
          <a:p>
            <a:endParaRPr lang="zh-CN" altLang="en-US">
              <a:solidFill>
                <a:schemeClr val="tx1">
                  <a:lumMod val="75000"/>
                  <a:lumOff val="25000"/>
                </a:schemeClr>
              </a:solidFill>
              <a:latin typeface="+mn-lt"/>
              <a:ea typeface="+mn-ea"/>
            </a:endParaRPr>
          </a:p>
        </p:txBody>
      </p:sp>
      <p:sp>
        <p:nvSpPr>
          <p:cNvPr id="37922" name="Line 120"/>
          <p:cNvSpPr>
            <a:spLocks noChangeShapeType="1"/>
          </p:cNvSpPr>
          <p:nvPr/>
        </p:nvSpPr>
        <p:spPr bwMode="auto">
          <a:xfrm>
            <a:off x="5095352" y="4725988"/>
            <a:ext cx="0" cy="101600"/>
          </a:xfrm>
          <a:prstGeom prst="line">
            <a:avLst/>
          </a:prstGeom>
          <a:noFill/>
          <a:ln w="9525">
            <a:solidFill>
              <a:schemeClr val="tx1"/>
            </a:solidFill>
            <a:round/>
            <a:headEnd/>
            <a:tailEnd/>
          </a:ln>
        </p:spPr>
        <p:txBody>
          <a:bodyPr/>
          <a:lstStyle/>
          <a:p>
            <a:endParaRPr lang="zh-CN" altLang="en-US">
              <a:solidFill>
                <a:schemeClr val="tx1">
                  <a:lumMod val="75000"/>
                  <a:lumOff val="25000"/>
                </a:schemeClr>
              </a:solidFill>
              <a:latin typeface="+mn-lt"/>
              <a:ea typeface="+mn-ea"/>
            </a:endParaRPr>
          </a:p>
        </p:txBody>
      </p:sp>
      <p:sp>
        <p:nvSpPr>
          <p:cNvPr id="37923" name="Line 121"/>
          <p:cNvSpPr>
            <a:spLocks noChangeShapeType="1"/>
          </p:cNvSpPr>
          <p:nvPr/>
        </p:nvSpPr>
        <p:spPr bwMode="auto">
          <a:xfrm>
            <a:off x="5095352" y="5532438"/>
            <a:ext cx="0" cy="100012"/>
          </a:xfrm>
          <a:prstGeom prst="line">
            <a:avLst/>
          </a:prstGeom>
          <a:noFill/>
          <a:ln w="9525">
            <a:solidFill>
              <a:schemeClr val="tx1"/>
            </a:solidFill>
            <a:round/>
            <a:headEnd/>
            <a:tailEnd/>
          </a:ln>
        </p:spPr>
        <p:txBody>
          <a:bodyPr/>
          <a:lstStyle/>
          <a:p>
            <a:endParaRPr lang="zh-CN" altLang="en-US">
              <a:solidFill>
                <a:schemeClr val="tx1">
                  <a:lumMod val="75000"/>
                  <a:lumOff val="25000"/>
                </a:schemeClr>
              </a:solidFill>
              <a:latin typeface="+mn-lt"/>
              <a:ea typeface="+mn-ea"/>
            </a:endParaRPr>
          </a:p>
        </p:txBody>
      </p:sp>
      <p:sp>
        <p:nvSpPr>
          <p:cNvPr id="37924" name="Line 122"/>
          <p:cNvSpPr>
            <a:spLocks noChangeShapeType="1"/>
          </p:cNvSpPr>
          <p:nvPr/>
        </p:nvSpPr>
        <p:spPr bwMode="auto">
          <a:xfrm>
            <a:off x="7626087" y="4525964"/>
            <a:ext cx="0" cy="200025"/>
          </a:xfrm>
          <a:prstGeom prst="line">
            <a:avLst/>
          </a:prstGeom>
          <a:noFill/>
          <a:ln w="9525">
            <a:solidFill>
              <a:schemeClr val="tx1"/>
            </a:solidFill>
            <a:round/>
            <a:headEnd/>
            <a:tailEnd/>
          </a:ln>
        </p:spPr>
        <p:txBody>
          <a:bodyPr/>
          <a:lstStyle/>
          <a:p>
            <a:endParaRPr lang="zh-CN" altLang="en-US">
              <a:solidFill>
                <a:schemeClr val="tx1">
                  <a:lumMod val="75000"/>
                  <a:lumOff val="25000"/>
                </a:schemeClr>
              </a:solidFill>
              <a:latin typeface="+mn-lt"/>
              <a:ea typeface="+mn-ea"/>
            </a:endParaRPr>
          </a:p>
        </p:txBody>
      </p:sp>
      <p:sp>
        <p:nvSpPr>
          <p:cNvPr id="37925" name="Line 123"/>
          <p:cNvSpPr>
            <a:spLocks noChangeShapeType="1"/>
          </p:cNvSpPr>
          <p:nvPr/>
        </p:nvSpPr>
        <p:spPr bwMode="auto">
          <a:xfrm>
            <a:off x="8589671" y="4525964"/>
            <a:ext cx="0" cy="200025"/>
          </a:xfrm>
          <a:prstGeom prst="line">
            <a:avLst/>
          </a:prstGeom>
          <a:noFill/>
          <a:ln w="9525">
            <a:solidFill>
              <a:schemeClr val="tx1"/>
            </a:solidFill>
            <a:round/>
            <a:headEnd/>
            <a:tailEnd/>
          </a:ln>
        </p:spPr>
        <p:txBody>
          <a:bodyPr/>
          <a:lstStyle/>
          <a:p>
            <a:endParaRPr lang="zh-CN" altLang="en-US">
              <a:solidFill>
                <a:schemeClr val="tx1">
                  <a:lumMod val="75000"/>
                  <a:lumOff val="25000"/>
                </a:schemeClr>
              </a:solidFill>
              <a:latin typeface="+mn-lt"/>
              <a:ea typeface="+mn-ea"/>
            </a:endParaRPr>
          </a:p>
        </p:txBody>
      </p:sp>
      <p:sp>
        <p:nvSpPr>
          <p:cNvPr id="37926" name="Line 124"/>
          <p:cNvSpPr>
            <a:spLocks noChangeShapeType="1"/>
          </p:cNvSpPr>
          <p:nvPr/>
        </p:nvSpPr>
        <p:spPr bwMode="auto">
          <a:xfrm>
            <a:off x="9553257" y="4525964"/>
            <a:ext cx="0" cy="200025"/>
          </a:xfrm>
          <a:prstGeom prst="line">
            <a:avLst/>
          </a:prstGeom>
          <a:noFill/>
          <a:ln w="9525">
            <a:solidFill>
              <a:schemeClr val="tx1"/>
            </a:solidFill>
            <a:round/>
            <a:headEnd/>
            <a:tailEnd/>
          </a:ln>
        </p:spPr>
        <p:txBody>
          <a:bodyPr/>
          <a:lstStyle/>
          <a:p>
            <a:endParaRPr lang="zh-CN" altLang="en-US">
              <a:solidFill>
                <a:schemeClr val="tx1">
                  <a:lumMod val="75000"/>
                  <a:lumOff val="25000"/>
                </a:schemeClr>
              </a:solidFill>
              <a:latin typeface="+mn-lt"/>
              <a:ea typeface="+mn-ea"/>
            </a:endParaRPr>
          </a:p>
        </p:txBody>
      </p:sp>
      <p:sp>
        <p:nvSpPr>
          <p:cNvPr id="37927" name="Line 125"/>
          <p:cNvSpPr>
            <a:spLocks noChangeShapeType="1"/>
          </p:cNvSpPr>
          <p:nvPr/>
        </p:nvSpPr>
        <p:spPr bwMode="auto">
          <a:xfrm>
            <a:off x="7626087" y="4625975"/>
            <a:ext cx="963584" cy="0"/>
          </a:xfrm>
          <a:prstGeom prst="line">
            <a:avLst/>
          </a:prstGeom>
          <a:noFill/>
          <a:ln w="9525">
            <a:solidFill>
              <a:schemeClr val="tx1"/>
            </a:solidFill>
            <a:round/>
            <a:headEnd type="triangle" w="sm" len="med"/>
            <a:tailEnd type="triangle" w="sm" len="med"/>
          </a:ln>
        </p:spPr>
        <p:txBody>
          <a:bodyPr/>
          <a:lstStyle/>
          <a:p>
            <a:endParaRPr lang="zh-CN" altLang="en-US">
              <a:solidFill>
                <a:schemeClr val="tx1">
                  <a:lumMod val="75000"/>
                  <a:lumOff val="25000"/>
                </a:schemeClr>
              </a:solidFill>
              <a:latin typeface="+mn-lt"/>
              <a:ea typeface="+mn-ea"/>
            </a:endParaRPr>
          </a:p>
        </p:txBody>
      </p:sp>
      <p:sp>
        <p:nvSpPr>
          <p:cNvPr id="37928" name="Line 126"/>
          <p:cNvSpPr>
            <a:spLocks noChangeShapeType="1"/>
          </p:cNvSpPr>
          <p:nvPr/>
        </p:nvSpPr>
        <p:spPr bwMode="auto">
          <a:xfrm>
            <a:off x="8589672" y="4625975"/>
            <a:ext cx="963586" cy="0"/>
          </a:xfrm>
          <a:prstGeom prst="line">
            <a:avLst/>
          </a:prstGeom>
          <a:noFill/>
          <a:ln w="9525">
            <a:solidFill>
              <a:schemeClr val="tx1"/>
            </a:solidFill>
            <a:round/>
            <a:headEnd type="triangle" w="sm" len="med"/>
            <a:tailEnd type="triangle" w="sm" len="med"/>
          </a:ln>
        </p:spPr>
        <p:txBody>
          <a:bodyPr/>
          <a:lstStyle/>
          <a:p>
            <a:endParaRPr lang="zh-CN" altLang="en-US">
              <a:solidFill>
                <a:schemeClr val="tx1">
                  <a:lumMod val="75000"/>
                  <a:lumOff val="25000"/>
                </a:schemeClr>
              </a:solidFill>
              <a:latin typeface="+mn-lt"/>
              <a:ea typeface="+mn-ea"/>
            </a:endParaRPr>
          </a:p>
        </p:txBody>
      </p:sp>
      <p:sp>
        <p:nvSpPr>
          <p:cNvPr id="37929" name="Line 127"/>
          <p:cNvSpPr>
            <a:spLocks noChangeShapeType="1"/>
          </p:cNvSpPr>
          <p:nvPr/>
        </p:nvSpPr>
        <p:spPr bwMode="auto">
          <a:xfrm>
            <a:off x="9553257" y="4625975"/>
            <a:ext cx="965703" cy="0"/>
          </a:xfrm>
          <a:prstGeom prst="line">
            <a:avLst/>
          </a:prstGeom>
          <a:noFill/>
          <a:ln w="9525">
            <a:solidFill>
              <a:schemeClr val="tx1"/>
            </a:solidFill>
            <a:round/>
            <a:headEnd type="triangle" w="sm" len="med"/>
            <a:tailEnd type="triangle" w="sm" len="med"/>
          </a:ln>
        </p:spPr>
        <p:txBody>
          <a:bodyPr/>
          <a:lstStyle/>
          <a:p>
            <a:endParaRPr lang="zh-CN" altLang="en-US">
              <a:solidFill>
                <a:schemeClr val="tx1">
                  <a:lumMod val="75000"/>
                  <a:lumOff val="25000"/>
                </a:schemeClr>
              </a:solidFill>
              <a:latin typeface="+mn-lt"/>
              <a:ea typeface="+mn-ea"/>
            </a:endParaRPr>
          </a:p>
        </p:txBody>
      </p:sp>
      <p:sp>
        <p:nvSpPr>
          <p:cNvPr id="37930" name="Text Box 128"/>
          <p:cNvSpPr txBox="1">
            <a:spLocks noChangeArrowheads="1"/>
          </p:cNvSpPr>
          <p:nvPr/>
        </p:nvSpPr>
        <p:spPr bwMode="auto">
          <a:xfrm>
            <a:off x="8106821" y="5330826"/>
            <a:ext cx="1814920" cy="400110"/>
          </a:xfrm>
          <a:prstGeom prst="rect">
            <a:avLst/>
          </a:prstGeom>
          <a:noFill/>
          <a:ln w="9525">
            <a:noFill/>
            <a:miter lim="800000"/>
            <a:headEnd/>
            <a:tailEnd/>
          </a:ln>
        </p:spPr>
        <p:txBody>
          <a:bodyPr wrap="none">
            <a:spAutoFit/>
          </a:bodyPr>
          <a:lstStyle/>
          <a:p>
            <a:r>
              <a:rPr kumimoji="1" lang="en-US" altLang="zh-CN" sz="2000">
                <a:solidFill>
                  <a:schemeClr val="tx1">
                    <a:lumMod val="75000"/>
                    <a:lumOff val="25000"/>
                  </a:schemeClr>
                </a:solidFill>
                <a:latin typeface="+mn-lt"/>
                <a:ea typeface="+mn-ea"/>
              </a:rPr>
              <a:t>3 </a:t>
            </a:r>
            <a:r>
              <a:rPr kumimoji="1" lang="zh-CN" altLang="en-US" sz="2000">
                <a:solidFill>
                  <a:schemeClr val="tx1">
                    <a:lumMod val="75000"/>
                    <a:lumOff val="25000"/>
                  </a:schemeClr>
                </a:solidFill>
                <a:latin typeface="+mn-lt"/>
                <a:ea typeface="+mn-ea"/>
              </a:rPr>
              <a:t>个 </a:t>
            </a:r>
            <a:r>
              <a:rPr kumimoji="1" lang="en-US" altLang="zh-CN" sz="2000">
                <a:solidFill>
                  <a:schemeClr val="tx1">
                    <a:lumMod val="75000"/>
                    <a:lumOff val="25000"/>
                  </a:schemeClr>
                </a:solidFill>
                <a:latin typeface="+mn-lt"/>
                <a:ea typeface="+mn-ea"/>
              </a:rPr>
              <a:t>STDM </a:t>
            </a:r>
            <a:r>
              <a:rPr kumimoji="1" lang="zh-CN" altLang="en-US" sz="2000">
                <a:solidFill>
                  <a:schemeClr val="tx1">
                    <a:lumMod val="75000"/>
                    <a:lumOff val="25000"/>
                  </a:schemeClr>
                </a:solidFill>
                <a:latin typeface="+mn-lt"/>
                <a:ea typeface="+mn-ea"/>
              </a:rPr>
              <a:t>帧</a:t>
            </a:r>
          </a:p>
        </p:txBody>
      </p:sp>
      <p:sp>
        <p:nvSpPr>
          <p:cNvPr id="37931" name="Text Box 129"/>
          <p:cNvSpPr txBox="1">
            <a:spLocks noChangeArrowheads="1"/>
          </p:cNvSpPr>
          <p:nvPr/>
        </p:nvSpPr>
        <p:spPr bwMode="auto">
          <a:xfrm>
            <a:off x="7772213" y="4533901"/>
            <a:ext cx="470000" cy="400110"/>
          </a:xfrm>
          <a:prstGeom prst="rect">
            <a:avLst/>
          </a:prstGeom>
          <a:noFill/>
          <a:ln w="9525">
            <a:noFill/>
            <a:miter lim="800000"/>
            <a:headEnd/>
            <a:tailEnd/>
          </a:ln>
        </p:spPr>
        <p:txBody>
          <a:bodyPr wrap="none">
            <a:spAutoFit/>
          </a:bodyPr>
          <a:lstStyle/>
          <a:p>
            <a:r>
              <a:rPr kumimoji="1" lang="en-US" altLang="zh-CN" sz="2000">
                <a:solidFill>
                  <a:schemeClr val="tx1">
                    <a:lumMod val="75000"/>
                    <a:lumOff val="25000"/>
                  </a:schemeClr>
                </a:solidFill>
                <a:latin typeface="+mn-lt"/>
                <a:ea typeface="+mn-ea"/>
              </a:rPr>
              <a:t>#1</a:t>
            </a:r>
          </a:p>
        </p:txBody>
      </p:sp>
      <p:sp>
        <p:nvSpPr>
          <p:cNvPr id="37932" name="Line 130"/>
          <p:cNvSpPr>
            <a:spLocks noChangeShapeType="1"/>
          </p:cNvSpPr>
          <p:nvPr/>
        </p:nvSpPr>
        <p:spPr bwMode="auto">
          <a:xfrm>
            <a:off x="5715859" y="3213100"/>
            <a:ext cx="1548089" cy="808038"/>
          </a:xfrm>
          <a:prstGeom prst="line">
            <a:avLst/>
          </a:prstGeom>
          <a:noFill/>
          <a:ln w="28575">
            <a:solidFill>
              <a:srgbClr val="333399"/>
            </a:solidFill>
            <a:round/>
            <a:headEnd/>
            <a:tailEnd type="triangle" w="sm" len="med"/>
          </a:ln>
        </p:spPr>
        <p:txBody>
          <a:bodyPr/>
          <a:lstStyle/>
          <a:p>
            <a:endParaRPr lang="zh-CN" altLang="en-US">
              <a:solidFill>
                <a:schemeClr val="tx1">
                  <a:lumMod val="75000"/>
                  <a:lumOff val="25000"/>
                </a:schemeClr>
              </a:solidFill>
              <a:latin typeface="+mn-lt"/>
              <a:ea typeface="+mn-ea"/>
            </a:endParaRPr>
          </a:p>
        </p:txBody>
      </p:sp>
      <p:sp>
        <p:nvSpPr>
          <p:cNvPr id="37933" name="Line 131"/>
          <p:cNvSpPr>
            <a:spLocks noChangeShapeType="1"/>
          </p:cNvSpPr>
          <p:nvPr/>
        </p:nvSpPr>
        <p:spPr bwMode="auto">
          <a:xfrm>
            <a:off x="5811159" y="4005264"/>
            <a:ext cx="1332077" cy="217487"/>
          </a:xfrm>
          <a:prstGeom prst="line">
            <a:avLst/>
          </a:prstGeom>
          <a:noFill/>
          <a:ln w="28575">
            <a:solidFill>
              <a:srgbClr val="333399"/>
            </a:solidFill>
            <a:round/>
            <a:headEnd/>
            <a:tailEnd type="triangle" w="sm" len="med"/>
          </a:ln>
        </p:spPr>
        <p:txBody>
          <a:bodyPr/>
          <a:lstStyle/>
          <a:p>
            <a:endParaRPr lang="zh-CN" altLang="en-US">
              <a:solidFill>
                <a:schemeClr val="tx1">
                  <a:lumMod val="75000"/>
                  <a:lumOff val="25000"/>
                </a:schemeClr>
              </a:solidFill>
              <a:latin typeface="+mn-lt"/>
              <a:ea typeface="+mn-ea"/>
            </a:endParaRPr>
          </a:p>
        </p:txBody>
      </p:sp>
      <p:sp>
        <p:nvSpPr>
          <p:cNvPr id="37934" name="Line 132"/>
          <p:cNvSpPr>
            <a:spLocks noChangeShapeType="1"/>
          </p:cNvSpPr>
          <p:nvPr/>
        </p:nvSpPr>
        <p:spPr bwMode="auto">
          <a:xfrm flipV="1">
            <a:off x="5811159" y="4424363"/>
            <a:ext cx="1332077" cy="373062"/>
          </a:xfrm>
          <a:prstGeom prst="line">
            <a:avLst/>
          </a:prstGeom>
          <a:noFill/>
          <a:ln w="28575">
            <a:solidFill>
              <a:srgbClr val="333399"/>
            </a:solidFill>
            <a:round/>
            <a:headEnd/>
            <a:tailEnd type="triangle" w="sm" len="med"/>
          </a:ln>
        </p:spPr>
        <p:txBody>
          <a:bodyPr/>
          <a:lstStyle/>
          <a:p>
            <a:endParaRPr lang="zh-CN" altLang="en-US">
              <a:solidFill>
                <a:schemeClr val="tx1">
                  <a:lumMod val="75000"/>
                  <a:lumOff val="25000"/>
                </a:schemeClr>
              </a:solidFill>
              <a:latin typeface="+mn-lt"/>
              <a:ea typeface="+mn-ea"/>
            </a:endParaRPr>
          </a:p>
        </p:txBody>
      </p:sp>
      <p:sp>
        <p:nvSpPr>
          <p:cNvPr id="37935" name="Line 133"/>
          <p:cNvSpPr>
            <a:spLocks noChangeShapeType="1"/>
          </p:cNvSpPr>
          <p:nvPr/>
        </p:nvSpPr>
        <p:spPr bwMode="auto">
          <a:xfrm flipV="1">
            <a:off x="5715859" y="4625976"/>
            <a:ext cx="1548089" cy="963613"/>
          </a:xfrm>
          <a:prstGeom prst="line">
            <a:avLst/>
          </a:prstGeom>
          <a:noFill/>
          <a:ln w="28575">
            <a:solidFill>
              <a:srgbClr val="333399"/>
            </a:solidFill>
            <a:round/>
            <a:headEnd/>
            <a:tailEnd type="triangle" w="sm" len="med"/>
          </a:ln>
        </p:spPr>
        <p:txBody>
          <a:bodyPr/>
          <a:lstStyle/>
          <a:p>
            <a:endParaRPr lang="zh-CN" altLang="en-US">
              <a:solidFill>
                <a:schemeClr val="tx1">
                  <a:lumMod val="75000"/>
                  <a:lumOff val="25000"/>
                </a:schemeClr>
              </a:solidFill>
              <a:latin typeface="+mn-lt"/>
              <a:ea typeface="+mn-ea"/>
            </a:endParaRPr>
          </a:p>
        </p:txBody>
      </p:sp>
      <p:sp>
        <p:nvSpPr>
          <p:cNvPr id="37936" name="Text Box 134"/>
          <p:cNvSpPr txBox="1">
            <a:spLocks noChangeArrowheads="1"/>
          </p:cNvSpPr>
          <p:nvPr/>
        </p:nvSpPr>
        <p:spPr bwMode="auto">
          <a:xfrm>
            <a:off x="5811159" y="4941889"/>
            <a:ext cx="441146" cy="400110"/>
          </a:xfrm>
          <a:prstGeom prst="rect">
            <a:avLst/>
          </a:prstGeom>
          <a:noFill/>
          <a:ln w="9525">
            <a:noFill/>
            <a:miter lim="800000"/>
            <a:headEnd/>
            <a:tailEnd/>
          </a:ln>
        </p:spPr>
        <p:txBody>
          <a:bodyPr wrap="none">
            <a:spAutoFit/>
          </a:bodyPr>
          <a:lstStyle/>
          <a:p>
            <a:r>
              <a:rPr kumimoji="1" lang="en-US" altLang="zh-CN" sz="2000">
                <a:solidFill>
                  <a:schemeClr val="tx1">
                    <a:lumMod val="75000"/>
                    <a:lumOff val="25000"/>
                  </a:schemeClr>
                </a:solidFill>
                <a:latin typeface="+mn-lt"/>
                <a:ea typeface="+mn-ea"/>
              </a:rPr>
              <a:t>④</a:t>
            </a:r>
          </a:p>
        </p:txBody>
      </p:sp>
      <p:sp>
        <p:nvSpPr>
          <p:cNvPr id="37937" name="Text Box 135"/>
          <p:cNvSpPr txBox="1">
            <a:spLocks noChangeArrowheads="1"/>
          </p:cNvSpPr>
          <p:nvPr/>
        </p:nvSpPr>
        <p:spPr bwMode="auto">
          <a:xfrm>
            <a:off x="5715860" y="4292601"/>
            <a:ext cx="441146" cy="400110"/>
          </a:xfrm>
          <a:prstGeom prst="rect">
            <a:avLst/>
          </a:prstGeom>
          <a:noFill/>
          <a:ln w="9525">
            <a:noFill/>
            <a:miter lim="800000"/>
            <a:headEnd/>
            <a:tailEnd/>
          </a:ln>
        </p:spPr>
        <p:txBody>
          <a:bodyPr wrap="none">
            <a:spAutoFit/>
          </a:bodyPr>
          <a:lstStyle/>
          <a:p>
            <a:r>
              <a:rPr kumimoji="1" lang="en-US" altLang="zh-CN" sz="2000">
                <a:solidFill>
                  <a:schemeClr val="tx1">
                    <a:lumMod val="75000"/>
                    <a:lumOff val="25000"/>
                  </a:schemeClr>
                </a:solidFill>
                <a:latin typeface="+mn-lt"/>
                <a:ea typeface="+mn-ea"/>
              </a:rPr>
              <a:t>③</a:t>
            </a:r>
          </a:p>
        </p:txBody>
      </p:sp>
      <p:sp>
        <p:nvSpPr>
          <p:cNvPr id="37938" name="Text Box 136"/>
          <p:cNvSpPr txBox="1">
            <a:spLocks noChangeArrowheads="1"/>
          </p:cNvSpPr>
          <p:nvPr/>
        </p:nvSpPr>
        <p:spPr bwMode="auto">
          <a:xfrm>
            <a:off x="5715860" y="3644901"/>
            <a:ext cx="441146" cy="400110"/>
          </a:xfrm>
          <a:prstGeom prst="rect">
            <a:avLst/>
          </a:prstGeom>
          <a:noFill/>
          <a:ln w="9525">
            <a:noFill/>
            <a:miter lim="800000"/>
            <a:headEnd/>
            <a:tailEnd/>
          </a:ln>
        </p:spPr>
        <p:txBody>
          <a:bodyPr wrap="none">
            <a:spAutoFit/>
          </a:bodyPr>
          <a:lstStyle/>
          <a:p>
            <a:r>
              <a:rPr kumimoji="1" lang="en-US" altLang="zh-CN" sz="2000">
                <a:solidFill>
                  <a:schemeClr val="tx1">
                    <a:lumMod val="75000"/>
                    <a:lumOff val="25000"/>
                  </a:schemeClr>
                </a:solidFill>
                <a:latin typeface="+mn-lt"/>
                <a:ea typeface="+mn-ea"/>
              </a:rPr>
              <a:t>②</a:t>
            </a:r>
          </a:p>
        </p:txBody>
      </p:sp>
      <p:sp>
        <p:nvSpPr>
          <p:cNvPr id="37939" name="Text Box 137"/>
          <p:cNvSpPr txBox="1">
            <a:spLocks noChangeArrowheads="1"/>
          </p:cNvSpPr>
          <p:nvPr/>
        </p:nvSpPr>
        <p:spPr bwMode="auto">
          <a:xfrm>
            <a:off x="5906459" y="2997201"/>
            <a:ext cx="441146" cy="400110"/>
          </a:xfrm>
          <a:prstGeom prst="rect">
            <a:avLst/>
          </a:prstGeom>
          <a:noFill/>
          <a:ln w="9525">
            <a:noFill/>
            <a:miter lim="800000"/>
            <a:headEnd/>
            <a:tailEnd/>
          </a:ln>
        </p:spPr>
        <p:txBody>
          <a:bodyPr wrap="none">
            <a:spAutoFit/>
          </a:bodyPr>
          <a:lstStyle/>
          <a:p>
            <a:r>
              <a:rPr kumimoji="1" lang="en-US" altLang="zh-CN" sz="2000">
                <a:solidFill>
                  <a:schemeClr val="tx1">
                    <a:lumMod val="75000"/>
                    <a:lumOff val="25000"/>
                  </a:schemeClr>
                </a:solidFill>
                <a:latin typeface="+mn-lt"/>
                <a:ea typeface="+mn-ea"/>
              </a:rPr>
              <a:t>①</a:t>
            </a:r>
          </a:p>
        </p:txBody>
      </p:sp>
      <p:sp>
        <p:nvSpPr>
          <p:cNvPr id="37940" name="Freeform 138"/>
          <p:cNvSpPr>
            <a:spLocks/>
          </p:cNvSpPr>
          <p:nvPr/>
        </p:nvSpPr>
        <p:spPr bwMode="auto">
          <a:xfrm>
            <a:off x="1719629" y="2813051"/>
            <a:ext cx="842872" cy="403225"/>
          </a:xfrm>
          <a:custGeom>
            <a:avLst/>
            <a:gdLst>
              <a:gd name="T0" fmla="*/ 0 w 1008"/>
              <a:gd name="T1" fmla="*/ 192 h 192"/>
              <a:gd name="T2" fmla="*/ 0 w 1008"/>
              <a:gd name="T3" fmla="*/ 0 h 192"/>
              <a:gd name="T4" fmla="*/ 1008 w 1008"/>
              <a:gd name="T5" fmla="*/ 0 h 192"/>
              <a:gd name="T6" fmla="*/ 1008 w 1008"/>
              <a:gd name="T7" fmla="*/ 192 h 192"/>
              <a:gd name="T8" fmla="*/ 0 60000 65536"/>
              <a:gd name="T9" fmla="*/ 0 60000 65536"/>
              <a:gd name="T10" fmla="*/ 0 60000 65536"/>
              <a:gd name="T11" fmla="*/ 0 60000 65536"/>
              <a:gd name="T12" fmla="*/ 0 w 1008"/>
              <a:gd name="T13" fmla="*/ 0 h 192"/>
              <a:gd name="T14" fmla="*/ 1008 w 1008"/>
              <a:gd name="T15" fmla="*/ 192 h 192"/>
            </a:gdLst>
            <a:ahLst/>
            <a:cxnLst>
              <a:cxn ang="T8">
                <a:pos x="T0" y="T1"/>
              </a:cxn>
              <a:cxn ang="T9">
                <a:pos x="T2" y="T3"/>
              </a:cxn>
              <a:cxn ang="T10">
                <a:pos x="T4" y="T5"/>
              </a:cxn>
              <a:cxn ang="T11">
                <a:pos x="T6" y="T7"/>
              </a:cxn>
            </a:cxnLst>
            <a:rect l="T12" t="T13" r="T14" b="T15"/>
            <a:pathLst>
              <a:path w="1008" h="192">
                <a:moveTo>
                  <a:pt x="0" y="192"/>
                </a:moveTo>
                <a:lnTo>
                  <a:pt x="0" y="0"/>
                </a:lnTo>
                <a:lnTo>
                  <a:pt x="1008" y="0"/>
                </a:lnTo>
                <a:lnTo>
                  <a:pt x="1008" y="192"/>
                </a:lnTo>
              </a:path>
            </a:pathLst>
          </a:custGeom>
          <a:solidFill>
            <a:srgbClr val="00B0F0"/>
          </a:solidFill>
          <a:ln w="9525">
            <a:solidFill>
              <a:schemeClr val="tx1"/>
            </a:solidFill>
            <a:round/>
            <a:headEnd/>
            <a:tailEnd/>
          </a:ln>
        </p:spPr>
        <p:txBody>
          <a:bodyPr/>
          <a:lstStyle/>
          <a:p>
            <a:endParaRPr lang="zh-CN" altLang="en-US">
              <a:solidFill>
                <a:schemeClr val="tx1">
                  <a:lumMod val="75000"/>
                  <a:lumOff val="25000"/>
                </a:schemeClr>
              </a:solidFill>
              <a:latin typeface="+mn-lt"/>
              <a:ea typeface="+mn-ea"/>
            </a:endParaRPr>
          </a:p>
        </p:txBody>
      </p:sp>
      <p:sp>
        <p:nvSpPr>
          <p:cNvPr id="37941" name="Line 139"/>
          <p:cNvSpPr>
            <a:spLocks noChangeShapeType="1"/>
          </p:cNvSpPr>
          <p:nvPr/>
        </p:nvSpPr>
        <p:spPr bwMode="auto">
          <a:xfrm>
            <a:off x="5095352" y="3921126"/>
            <a:ext cx="0" cy="100013"/>
          </a:xfrm>
          <a:prstGeom prst="line">
            <a:avLst/>
          </a:prstGeom>
          <a:noFill/>
          <a:ln w="9525">
            <a:solidFill>
              <a:schemeClr val="tx1"/>
            </a:solidFill>
            <a:round/>
            <a:headEnd/>
            <a:tailEnd/>
          </a:ln>
        </p:spPr>
        <p:txBody>
          <a:bodyPr/>
          <a:lstStyle/>
          <a:p>
            <a:endParaRPr lang="zh-CN" altLang="en-US">
              <a:solidFill>
                <a:schemeClr val="tx1">
                  <a:lumMod val="75000"/>
                  <a:lumOff val="25000"/>
                </a:schemeClr>
              </a:solidFill>
              <a:latin typeface="+mn-lt"/>
              <a:ea typeface="+mn-ea"/>
            </a:endParaRPr>
          </a:p>
        </p:txBody>
      </p:sp>
      <p:sp>
        <p:nvSpPr>
          <p:cNvPr id="37942" name="Line 140"/>
          <p:cNvSpPr>
            <a:spLocks noChangeShapeType="1"/>
          </p:cNvSpPr>
          <p:nvPr/>
        </p:nvSpPr>
        <p:spPr bwMode="auto">
          <a:xfrm>
            <a:off x="1840342" y="5532438"/>
            <a:ext cx="0" cy="100012"/>
          </a:xfrm>
          <a:prstGeom prst="line">
            <a:avLst/>
          </a:prstGeom>
          <a:noFill/>
          <a:ln w="9525">
            <a:solidFill>
              <a:schemeClr val="tx1"/>
            </a:solidFill>
            <a:round/>
            <a:headEnd/>
            <a:tailEnd/>
          </a:ln>
        </p:spPr>
        <p:txBody>
          <a:bodyPr/>
          <a:lstStyle/>
          <a:p>
            <a:endParaRPr lang="zh-CN" altLang="en-US">
              <a:solidFill>
                <a:schemeClr val="tx1">
                  <a:lumMod val="75000"/>
                  <a:lumOff val="25000"/>
                </a:schemeClr>
              </a:solidFill>
              <a:latin typeface="+mn-lt"/>
              <a:ea typeface="+mn-ea"/>
            </a:endParaRPr>
          </a:p>
        </p:txBody>
      </p:sp>
      <p:sp>
        <p:nvSpPr>
          <p:cNvPr id="37943" name="Text Box 141"/>
          <p:cNvSpPr txBox="1">
            <a:spLocks noChangeArrowheads="1"/>
          </p:cNvSpPr>
          <p:nvPr/>
        </p:nvSpPr>
        <p:spPr bwMode="auto">
          <a:xfrm>
            <a:off x="1931406" y="2781301"/>
            <a:ext cx="327334" cy="400110"/>
          </a:xfrm>
          <a:prstGeom prst="rect">
            <a:avLst/>
          </a:prstGeom>
          <a:noFill/>
          <a:ln w="9525">
            <a:noFill/>
            <a:miter lim="800000"/>
            <a:headEnd/>
            <a:tailEnd/>
          </a:ln>
        </p:spPr>
        <p:txBody>
          <a:bodyPr wrap="none">
            <a:spAutoFit/>
          </a:bodyPr>
          <a:lstStyle/>
          <a:p>
            <a:r>
              <a:rPr kumimoji="1" lang="en-US" altLang="zh-CN" sz="2000">
                <a:solidFill>
                  <a:schemeClr val="tx1">
                    <a:lumMod val="75000"/>
                    <a:lumOff val="25000"/>
                  </a:schemeClr>
                </a:solidFill>
                <a:latin typeface="+mn-lt"/>
                <a:ea typeface="+mn-ea"/>
              </a:rPr>
              <a:t>a</a:t>
            </a:r>
          </a:p>
        </p:txBody>
      </p:sp>
      <p:sp>
        <p:nvSpPr>
          <p:cNvPr id="37944" name="Text Box 142"/>
          <p:cNvSpPr txBox="1">
            <a:spLocks noChangeArrowheads="1"/>
          </p:cNvSpPr>
          <p:nvPr/>
        </p:nvSpPr>
        <p:spPr bwMode="auto">
          <a:xfrm>
            <a:off x="2759454" y="4387851"/>
            <a:ext cx="312906" cy="400110"/>
          </a:xfrm>
          <a:prstGeom prst="rect">
            <a:avLst/>
          </a:prstGeom>
          <a:noFill/>
          <a:ln w="9525">
            <a:noFill/>
            <a:miter lim="800000"/>
            <a:headEnd/>
            <a:tailEnd/>
          </a:ln>
        </p:spPr>
        <p:txBody>
          <a:bodyPr wrap="none">
            <a:spAutoFit/>
          </a:bodyPr>
          <a:lstStyle/>
          <a:p>
            <a:r>
              <a:rPr kumimoji="1" lang="en-US" altLang="zh-CN" sz="2000">
                <a:solidFill>
                  <a:schemeClr val="tx1">
                    <a:lumMod val="75000"/>
                    <a:lumOff val="25000"/>
                  </a:schemeClr>
                </a:solidFill>
                <a:latin typeface="+mn-lt"/>
                <a:ea typeface="+mn-ea"/>
              </a:rPr>
              <a:t>c</a:t>
            </a:r>
          </a:p>
        </p:txBody>
      </p:sp>
      <p:sp>
        <p:nvSpPr>
          <p:cNvPr id="37945" name="Text Box 143"/>
          <p:cNvSpPr txBox="1">
            <a:spLocks noChangeArrowheads="1"/>
          </p:cNvSpPr>
          <p:nvPr/>
        </p:nvSpPr>
        <p:spPr bwMode="auto">
          <a:xfrm>
            <a:off x="2799691" y="3608389"/>
            <a:ext cx="327334" cy="400110"/>
          </a:xfrm>
          <a:prstGeom prst="rect">
            <a:avLst/>
          </a:prstGeom>
          <a:noFill/>
          <a:ln w="9525">
            <a:noFill/>
            <a:miter lim="800000"/>
            <a:headEnd/>
            <a:tailEnd/>
          </a:ln>
        </p:spPr>
        <p:txBody>
          <a:bodyPr wrap="none">
            <a:spAutoFit/>
          </a:bodyPr>
          <a:lstStyle/>
          <a:p>
            <a:r>
              <a:rPr kumimoji="1" lang="en-US" altLang="zh-CN" sz="2000">
                <a:solidFill>
                  <a:schemeClr val="tx1">
                    <a:lumMod val="75000"/>
                    <a:lumOff val="25000"/>
                  </a:schemeClr>
                </a:solidFill>
                <a:latin typeface="+mn-lt"/>
                <a:ea typeface="+mn-ea"/>
              </a:rPr>
              <a:t>b</a:t>
            </a:r>
          </a:p>
        </p:txBody>
      </p:sp>
      <p:sp>
        <p:nvSpPr>
          <p:cNvPr id="37946" name="Line 144"/>
          <p:cNvSpPr>
            <a:spLocks noChangeShapeType="1"/>
          </p:cNvSpPr>
          <p:nvPr/>
        </p:nvSpPr>
        <p:spPr bwMode="auto">
          <a:xfrm>
            <a:off x="8710385" y="4324351"/>
            <a:ext cx="0" cy="100013"/>
          </a:xfrm>
          <a:prstGeom prst="line">
            <a:avLst/>
          </a:prstGeom>
          <a:noFill/>
          <a:ln w="9525">
            <a:solidFill>
              <a:schemeClr val="tx1"/>
            </a:solidFill>
            <a:round/>
            <a:headEnd/>
            <a:tailEnd/>
          </a:ln>
        </p:spPr>
        <p:txBody>
          <a:bodyPr/>
          <a:lstStyle/>
          <a:p>
            <a:endParaRPr lang="zh-CN" altLang="en-US">
              <a:solidFill>
                <a:schemeClr val="tx1">
                  <a:lumMod val="75000"/>
                  <a:lumOff val="25000"/>
                </a:schemeClr>
              </a:solidFill>
              <a:latin typeface="+mn-lt"/>
              <a:ea typeface="+mn-ea"/>
            </a:endParaRPr>
          </a:p>
        </p:txBody>
      </p:sp>
      <p:sp>
        <p:nvSpPr>
          <p:cNvPr id="37947" name="Line 145"/>
          <p:cNvSpPr>
            <a:spLocks noChangeShapeType="1"/>
          </p:cNvSpPr>
          <p:nvPr/>
        </p:nvSpPr>
        <p:spPr bwMode="auto">
          <a:xfrm>
            <a:off x="9072523" y="4324351"/>
            <a:ext cx="0" cy="100013"/>
          </a:xfrm>
          <a:prstGeom prst="line">
            <a:avLst/>
          </a:prstGeom>
          <a:noFill/>
          <a:ln w="9525">
            <a:solidFill>
              <a:schemeClr val="tx1"/>
            </a:solidFill>
            <a:round/>
            <a:headEnd/>
            <a:tailEnd/>
          </a:ln>
        </p:spPr>
        <p:txBody>
          <a:bodyPr/>
          <a:lstStyle/>
          <a:p>
            <a:endParaRPr lang="zh-CN" altLang="en-US">
              <a:solidFill>
                <a:schemeClr val="tx1">
                  <a:lumMod val="75000"/>
                  <a:lumOff val="25000"/>
                </a:schemeClr>
              </a:solidFill>
              <a:latin typeface="+mn-lt"/>
              <a:ea typeface="+mn-ea"/>
            </a:endParaRPr>
          </a:p>
        </p:txBody>
      </p:sp>
      <p:sp>
        <p:nvSpPr>
          <p:cNvPr id="37948" name="Line 146"/>
          <p:cNvSpPr>
            <a:spLocks noChangeShapeType="1"/>
          </p:cNvSpPr>
          <p:nvPr/>
        </p:nvSpPr>
        <p:spPr bwMode="auto">
          <a:xfrm>
            <a:off x="10518960" y="4525964"/>
            <a:ext cx="0" cy="200025"/>
          </a:xfrm>
          <a:prstGeom prst="line">
            <a:avLst/>
          </a:prstGeom>
          <a:noFill/>
          <a:ln w="9525">
            <a:solidFill>
              <a:schemeClr val="tx1"/>
            </a:solidFill>
            <a:round/>
            <a:headEnd/>
            <a:tailEnd/>
          </a:ln>
        </p:spPr>
        <p:txBody>
          <a:bodyPr/>
          <a:lstStyle/>
          <a:p>
            <a:endParaRPr lang="zh-CN" altLang="en-US">
              <a:solidFill>
                <a:schemeClr val="tx1">
                  <a:lumMod val="75000"/>
                  <a:lumOff val="25000"/>
                </a:schemeClr>
              </a:solidFill>
              <a:latin typeface="+mn-lt"/>
              <a:ea typeface="+mn-ea"/>
            </a:endParaRPr>
          </a:p>
        </p:txBody>
      </p:sp>
      <p:sp>
        <p:nvSpPr>
          <p:cNvPr id="37949" name="Line 147"/>
          <p:cNvSpPr>
            <a:spLocks noChangeShapeType="1"/>
          </p:cNvSpPr>
          <p:nvPr/>
        </p:nvSpPr>
        <p:spPr bwMode="auto">
          <a:xfrm>
            <a:off x="10518960" y="4324351"/>
            <a:ext cx="0" cy="100013"/>
          </a:xfrm>
          <a:prstGeom prst="line">
            <a:avLst/>
          </a:prstGeom>
          <a:noFill/>
          <a:ln w="9525">
            <a:solidFill>
              <a:schemeClr val="tx1"/>
            </a:solidFill>
            <a:round/>
            <a:headEnd/>
            <a:tailEnd/>
          </a:ln>
        </p:spPr>
        <p:txBody>
          <a:bodyPr/>
          <a:lstStyle/>
          <a:p>
            <a:endParaRPr lang="zh-CN" altLang="en-US">
              <a:solidFill>
                <a:schemeClr val="tx1">
                  <a:lumMod val="75000"/>
                  <a:lumOff val="25000"/>
                </a:schemeClr>
              </a:solidFill>
              <a:latin typeface="+mn-lt"/>
              <a:ea typeface="+mn-ea"/>
            </a:endParaRPr>
          </a:p>
        </p:txBody>
      </p:sp>
      <p:sp>
        <p:nvSpPr>
          <p:cNvPr id="37950" name="Text Box 103"/>
          <p:cNvSpPr txBox="1">
            <a:spLocks noChangeArrowheads="1"/>
          </p:cNvSpPr>
          <p:nvPr/>
        </p:nvSpPr>
        <p:spPr bwMode="auto">
          <a:xfrm>
            <a:off x="10607907" y="4005264"/>
            <a:ext cx="327334" cy="400110"/>
          </a:xfrm>
          <a:prstGeom prst="rect">
            <a:avLst/>
          </a:prstGeom>
          <a:noFill/>
          <a:ln w="9525">
            <a:noFill/>
            <a:miter lim="800000"/>
            <a:headEnd/>
            <a:tailEnd/>
          </a:ln>
        </p:spPr>
        <p:txBody>
          <a:bodyPr wrap="none">
            <a:spAutoFit/>
          </a:bodyPr>
          <a:lstStyle/>
          <a:p>
            <a:r>
              <a:rPr kumimoji="1" lang="en-US" altLang="zh-CN" sz="2000">
                <a:solidFill>
                  <a:schemeClr val="tx1">
                    <a:lumMod val="75000"/>
                    <a:lumOff val="25000"/>
                  </a:schemeClr>
                </a:solidFill>
                <a:latin typeface="+mn-lt"/>
                <a:ea typeface="+mn-ea"/>
              </a:rPr>
              <a:t>a</a:t>
            </a:r>
          </a:p>
        </p:txBody>
      </p:sp>
      <p:sp>
        <p:nvSpPr>
          <p:cNvPr id="37951" name="Text Box 104"/>
          <p:cNvSpPr txBox="1">
            <a:spLocks noChangeArrowheads="1"/>
          </p:cNvSpPr>
          <p:nvPr/>
        </p:nvSpPr>
        <p:spPr bwMode="auto">
          <a:xfrm>
            <a:off x="8197886" y="4005264"/>
            <a:ext cx="327334" cy="400110"/>
          </a:xfrm>
          <a:prstGeom prst="rect">
            <a:avLst/>
          </a:prstGeom>
          <a:noFill/>
          <a:ln w="9525">
            <a:noFill/>
            <a:miter lim="800000"/>
            <a:headEnd/>
            <a:tailEnd/>
          </a:ln>
        </p:spPr>
        <p:txBody>
          <a:bodyPr wrap="none">
            <a:spAutoFit/>
          </a:bodyPr>
          <a:lstStyle/>
          <a:p>
            <a:r>
              <a:rPr kumimoji="1" lang="en-US" altLang="zh-CN" sz="2000">
                <a:solidFill>
                  <a:schemeClr val="tx1">
                    <a:lumMod val="75000"/>
                    <a:lumOff val="25000"/>
                  </a:schemeClr>
                </a:solidFill>
                <a:latin typeface="+mn-lt"/>
                <a:ea typeface="+mn-ea"/>
              </a:rPr>
              <a:t>b</a:t>
            </a:r>
          </a:p>
        </p:txBody>
      </p:sp>
      <p:sp>
        <p:nvSpPr>
          <p:cNvPr id="37952" name="Text Box 108"/>
          <p:cNvSpPr txBox="1">
            <a:spLocks noChangeArrowheads="1"/>
          </p:cNvSpPr>
          <p:nvPr/>
        </p:nvSpPr>
        <p:spPr bwMode="auto">
          <a:xfrm>
            <a:off x="8651088" y="4005264"/>
            <a:ext cx="327334" cy="400110"/>
          </a:xfrm>
          <a:prstGeom prst="rect">
            <a:avLst/>
          </a:prstGeom>
          <a:noFill/>
          <a:ln w="9525">
            <a:noFill/>
            <a:miter lim="800000"/>
            <a:headEnd/>
            <a:tailEnd/>
          </a:ln>
        </p:spPr>
        <p:txBody>
          <a:bodyPr wrap="none">
            <a:spAutoFit/>
          </a:bodyPr>
          <a:lstStyle/>
          <a:p>
            <a:r>
              <a:rPr kumimoji="1" lang="en-US" altLang="zh-CN" sz="2000">
                <a:solidFill>
                  <a:schemeClr val="tx1">
                    <a:lumMod val="75000"/>
                    <a:lumOff val="25000"/>
                  </a:schemeClr>
                </a:solidFill>
                <a:latin typeface="+mn-lt"/>
                <a:ea typeface="+mn-ea"/>
              </a:rPr>
              <a:t>b</a:t>
            </a:r>
          </a:p>
        </p:txBody>
      </p:sp>
      <p:sp>
        <p:nvSpPr>
          <p:cNvPr id="37953" name="Text Box 109"/>
          <p:cNvSpPr txBox="1">
            <a:spLocks noChangeArrowheads="1"/>
          </p:cNvSpPr>
          <p:nvPr/>
        </p:nvSpPr>
        <p:spPr bwMode="auto">
          <a:xfrm>
            <a:off x="9131820" y="4005264"/>
            <a:ext cx="312906" cy="400110"/>
          </a:xfrm>
          <a:prstGeom prst="rect">
            <a:avLst/>
          </a:prstGeom>
          <a:noFill/>
          <a:ln w="9525">
            <a:noFill/>
            <a:miter lim="800000"/>
            <a:headEnd/>
            <a:tailEnd/>
          </a:ln>
        </p:spPr>
        <p:txBody>
          <a:bodyPr wrap="none">
            <a:spAutoFit/>
          </a:bodyPr>
          <a:lstStyle/>
          <a:p>
            <a:r>
              <a:rPr kumimoji="1" lang="en-US" altLang="zh-CN" sz="2000">
                <a:solidFill>
                  <a:schemeClr val="tx1">
                    <a:lumMod val="75000"/>
                    <a:lumOff val="25000"/>
                  </a:schemeClr>
                </a:solidFill>
                <a:latin typeface="+mn-lt"/>
                <a:ea typeface="+mn-ea"/>
              </a:rPr>
              <a:t>c</a:t>
            </a:r>
          </a:p>
        </p:txBody>
      </p:sp>
      <p:sp>
        <p:nvSpPr>
          <p:cNvPr id="37954" name="Text Box 110"/>
          <p:cNvSpPr txBox="1">
            <a:spLocks noChangeArrowheads="1"/>
          </p:cNvSpPr>
          <p:nvPr/>
        </p:nvSpPr>
        <p:spPr bwMode="auto">
          <a:xfrm>
            <a:off x="7706563" y="4005264"/>
            <a:ext cx="327334" cy="400110"/>
          </a:xfrm>
          <a:prstGeom prst="rect">
            <a:avLst/>
          </a:prstGeom>
          <a:noFill/>
          <a:ln w="9525">
            <a:noFill/>
            <a:miter lim="800000"/>
            <a:headEnd/>
            <a:tailEnd/>
          </a:ln>
        </p:spPr>
        <p:txBody>
          <a:bodyPr wrap="none">
            <a:spAutoFit/>
          </a:bodyPr>
          <a:lstStyle/>
          <a:p>
            <a:r>
              <a:rPr kumimoji="1" lang="en-US" altLang="zh-CN" sz="2000">
                <a:solidFill>
                  <a:schemeClr val="tx1">
                    <a:lumMod val="75000"/>
                    <a:lumOff val="25000"/>
                  </a:schemeClr>
                </a:solidFill>
                <a:latin typeface="+mn-lt"/>
                <a:ea typeface="+mn-ea"/>
              </a:rPr>
              <a:t>a</a:t>
            </a:r>
          </a:p>
        </p:txBody>
      </p:sp>
      <p:sp>
        <p:nvSpPr>
          <p:cNvPr id="37955" name="Text Box 148"/>
          <p:cNvSpPr txBox="1">
            <a:spLocks noChangeArrowheads="1"/>
          </p:cNvSpPr>
          <p:nvPr/>
        </p:nvSpPr>
        <p:spPr bwMode="auto">
          <a:xfrm>
            <a:off x="9629497" y="4005264"/>
            <a:ext cx="312906" cy="400110"/>
          </a:xfrm>
          <a:prstGeom prst="rect">
            <a:avLst/>
          </a:prstGeom>
          <a:noFill/>
          <a:ln w="9525">
            <a:noFill/>
            <a:miter lim="800000"/>
            <a:headEnd/>
            <a:tailEnd/>
          </a:ln>
        </p:spPr>
        <p:txBody>
          <a:bodyPr wrap="none">
            <a:spAutoFit/>
          </a:bodyPr>
          <a:lstStyle/>
          <a:p>
            <a:r>
              <a:rPr kumimoji="1" lang="en-US" altLang="zh-CN" sz="2000">
                <a:solidFill>
                  <a:schemeClr val="tx1">
                    <a:lumMod val="75000"/>
                    <a:lumOff val="25000"/>
                  </a:schemeClr>
                </a:solidFill>
                <a:latin typeface="+mn-lt"/>
                <a:ea typeface="+mn-ea"/>
              </a:rPr>
              <a:t>c</a:t>
            </a:r>
          </a:p>
        </p:txBody>
      </p:sp>
      <p:sp>
        <p:nvSpPr>
          <p:cNvPr id="37956" name="Text Box 149"/>
          <p:cNvSpPr txBox="1">
            <a:spLocks noChangeArrowheads="1"/>
          </p:cNvSpPr>
          <p:nvPr/>
        </p:nvSpPr>
        <p:spPr bwMode="auto">
          <a:xfrm>
            <a:off x="10097523" y="4005264"/>
            <a:ext cx="327334" cy="400110"/>
          </a:xfrm>
          <a:prstGeom prst="rect">
            <a:avLst/>
          </a:prstGeom>
          <a:noFill/>
          <a:ln w="9525">
            <a:noFill/>
            <a:miter lim="800000"/>
            <a:headEnd/>
            <a:tailEnd/>
          </a:ln>
        </p:spPr>
        <p:txBody>
          <a:bodyPr wrap="none">
            <a:spAutoFit/>
          </a:bodyPr>
          <a:lstStyle/>
          <a:p>
            <a:r>
              <a:rPr kumimoji="1" lang="en-US" altLang="zh-CN" sz="2000">
                <a:solidFill>
                  <a:schemeClr val="tx1">
                    <a:lumMod val="75000"/>
                    <a:lumOff val="25000"/>
                  </a:schemeClr>
                </a:solidFill>
                <a:latin typeface="+mn-lt"/>
                <a:ea typeface="+mn-ea"/>
              </a:rPr>
              <a:t>d</a:t>
            </a:r>
          </a:p>
        </p:txBody>
      </p:sp>
      <p:sp>
        <p:nvSpPr>
          <p:cNvPr id="37957" name="Freeform 150"/>
          <p:cNvSpPr>
            <a:spLocks/>
          </p:cNvSpPr>
          <p:nvPr/>
        </p:nvSpPr>
        <p:spPr bwMode="auto">
          <a:xfrm>
            <a:off x="7626088" y="4021139"/>
            <a:ext cx="120712" cy="403225"/>
          </a:xfrm>
          <a:custGeom>
            <a:avLst/>
            <a:gdLst>
              <a:gd name="T0" fmla="*/ 0 w 48"/>
              <a:gd name="T1" fmla="*/ 192 h 192"/>
              <a:gd name="T2" fmla="*/ 0 w 48"/>
              <a:gd name="T3" fmla="*/ 0 h 192"/>
              <a:gd name="T4" fmla="*/ 48 w 48"/>
              <a:gd name="T5" fmla="*/ 0 h 192"/>
              <a:gd name="T6" fmla="*/ 48 w 48"/>
              <a:gd name="T7" fmla="*/ 192 h 192"/>
              <a:gd name="T8" fmla="*/ 0 60000 65536"/>
              <a:gd name="T9" fmla="*/ 0 60000 65536"/>
              <a:gd name="T10" fmla="*/ 0 60000 65536"/>
              <a:gd name="T11" fmla="*/ 0 60000 65536"/>
              <a:gd name="T12" fmla="*/ 0 w 48"/>
              <a:gd name="T13" fmla="*/ 0 h 192"/>
              <a:gd name="T14" fmla="*/ 48 w 48"/>
              <a:gd name="T15" fmla="*/ 192 h 192"/>
            </a:gdLst>
            <a:ahLst/>
            <a:cxnLst>
              <a:cxn ang="T8">
                <a:pos x="T0" y="T1"/>
              </a:cxn>
              <a:cxn ang="T9">
                <a:pos x="T2" y="T3"/>
              </a:cxn>
              <a:cxn ang="T10">
                <a:pos x="T4" y="T5"/>
              </a:cxn>
              <a:cxn ang="T11">
                <a:pos x="T6" y="T7"/>
              </a:cxn>
            </a:cxnLst>
            <a:rect l="T12" t="T13" r="T14" b="T15"/>
            <a:pathLst>
              <a:path w="48" h="192">
                <a:moveTo>
                  <a:pt x="0" y="192"/>
                </a:moveTo>
                <a:lnTo>
                  <a:pt x="0" y="0"/>
                </a:lnTo>
                <a:lnTo>
                  <a:pt x="48" y="0"/>
                </a:lnTo>
                <a:lnTo>
                  <a:pt x="48" y="192"/>
                </a:lnTo>
              </a:path>
            </a:pathLst>
          </a:custGeom>
          <a:noFill/>
          <a:ln w="9525">
            <a:solidFill>
              <a:schemeClr val="tx1"/>
            </a:solidFill>
            <a:round/>
            <a:headEnd/>
            <a:tailEnd/>
          </a:ln>
        </p:spPr>
        <p:txBody>
          <a:bodyPr/>
          <a:lstStyle/>
          <a:p>
            <a:endParaRPr lang="zh-CN" altLang="en-US">
              <a:solidFill>
                <a:schemeClr val="tx1">
                  <a:lumMod val="75000"/>
                  <a:lumOff val="25000"/>
                </a:schemeClr>
              </a:solidFill>
              <a:latin typeface="+mn-lt"/>
              <a:ea typeface="+mn-ea"/>
            </a:endParaRPr>
          </a:p>
        </p:txBody>
      </p:sp>
      <p:sp>
        <p:nvSpPr>
          <p:cNvPr id="37958" name="Freeform 151"/>
          <p:cNvSpPr>
            <a:spLocks/>
          </p:cNvSpPr>
          <p:nvPr/>
        </p:nvSpPr>
        <p:spPr bwMode="auto">
          <a:xfrm>
            <a:off x="8106820" y="4021139"/>
            <a:ext cx="120714" cy="403225"/>
          </a:xfrm>
          <a:custGeom>
            <a:avLst/>
            <a:gdLst>
              <a:gd name="T0" fmla="*/ 0 w 48"/>
              <a:gd name="T1" fmla="*/ 192 h 192"/>
              <a:gd name="T2" fmla="*/ 0 w 48"/>
              <a:gd name="T3" fmla="*/ 0 h 192"/>
              <a:gd name="T4" fmla="*/ 48 w 48"/>
              <a:gd name="T5" fmla="*/ 0 h 192"/>
              <a:gd name="T6" fmla="*/ 48 w 48"/>
              <a:gd name="T7" fmla="*/ 192 h 192"/>
              <a:gd name="T8" fmla="*/ 0 60000 65536"/>
              <a:gd name="T9" fmla="*/ 0 60000 65536"/>
              <a:gd name="T10" fmla="*/ 0 60000 65536"/>
              <a:gd name="T11" fmla="*/ 0 60000 65536"/>
              <a:gd name="T12" fmla="*/ 0 w 48"/>
              <a:gd name="T13" fmla="*/ 0 h 192"/>
              <a:gd name="T14" fmla="*/ 48 w 48"/>
              <a:gd name="T15" fmla="*/ 192 h 192"/>
            </a:gdLst>
            <a:ahLst/>
            <a:cxnLst>
              <a:cxn ang="T8">
                <a:pos x="T0" y="T1"/>
              </a:cxn>
              <a:cxn ang="T9">
                <a:pos x="T2" y="T3"/>
              </a:cxn>
              <a:cxn ang="T10">
                <a:pos x="T4" y="T5"/>
              </a:cxn>
              <a:cxn ang="T11">
                <a:pos x="T6" y="T7"/>
              </a:cxn>
            </a:cxnLst>
            <a:rect l="T12" t="T13" r="T14" b="T15"/>
            <a:pathLst>
              <a:path w="48" h="192">
                <a:moveTo>
                  <a:pt x="0" y="192"/>
                </a:moveTo>
                <a:lnTo>
                  <a:pt x="0" y="0"/>
                </a:lnTo>
                <a:lnTo>
                  <a:pt x="48" y="0"/>
                </a:lnTo>
                <a:lnTo>
                  <a:pt x="48" y="192"/>
                </a:lnTo>
              </a:path>
            </a:pathLst>
          </a:custGeom>
          <a:noFill/>
          <a:ln w="9525">
            <a:solidFill>
              <a:schemeClr val="tx1"/>
            </a:solidFill>
            <a:round/>
            <a:headEnd/>
            <a:tailEnd/>
          </a:ln>
        </p:spPr>
        <p:txBody>
          <a:bodyPr/>
          <a:lstStyle/>
          <a:p>
            <a:endParaRPr lang="zh-CN" altLang="en-US">
              <a:solidFill>
                <a:schemeClr val="tx1">
                  <a:lumMod val="75000"/>
                  <a:lumOff val="25000"/>
                </a:schemeClr>
              </a:solidFill>
              <a:latin typeface="+mn-lt"/>
              <a:ea typeface="+mn-ea"/>
            </a:endParaRPr>
          </a:p>
        </p:txBody>
      </p:sp>
      <p:sp>
        <p:nvSpPr>
          <p:cNvPr id="37959" name="Freeform 152"/>
          <p:cNvSpPr>
            <a:spLocks/>
          </p:cNvSpPr>
          <p:nvPr/>
        </p:nvSpPr>
        <p:spPr bwMode="auto">
          <a:xfrm>
            <a:off x="8589671" y="4021139"/>
            <a:ext cx="120714" cy="403225"/>
          </a:xfrm>
          <a:custGeom>
            <a:avLst/>
            <a:gdLst>
              <a:gd name="T0" fmla="*/ 0 w 48"/>
              <a:gd name="T1" fmla="*/ 192 h 192"/>
              <a:gd name="T2" fmla="*/ 0 w 48"/>
              <a:gd name="T3" fmla="*/ 0 h 192"/>
              <a:gd name="T4" fmla="*/ 48 w 48"/>
              <a:gd name="T5" fmla="*/ 0 h 192"/>
              <a:gd name="T6" fmla="*/ 48 w 48"/>
              <a:gd name="T7" fmla="*/ 192 h 192"/>
              <a:gd name="T8" fmla="*/ 0 60000 65536"/>
              <a:gd name="T9" fmla="*/ 0 60000 65536"/>
              <a:gd name="T10" fmla="*/ 0 60000 65536"/>
              <a:gd name="T11" fmla="*/ 0 60000 65536"/>
              <a:gd name="T12" fmla="*/ 0 w 48"/>
              <a:gd name="T13" fmla="*/ 0 h 192"/>
              <a:gd name="T14" fmla="*/ 48 w 48"/>
              <a:gd name="T15" fmla="*/ 192 h 192"/>
            </a:gdLst>
            <a:ahLst/>
            <a:cxnLst>
              <a:cxn ang="T8">
                <a:pos x="T0" y="T1"/>
              </a:cxn>
              <a:cxn ang="T9">
                <a:pos x="T2" y="T3"/>
              </a:cxn>
              <a:cxn ang="T10">
                <a:pos x="T4" y="T5"/>
              </a:cxn>
              <a:cxn ang="T11">
                <a:pos x="T6" y="T7"/>
              </a:cxn>
            </a:cxnLst>
            <a:rect l="T12" t="T13" r="T14" b="T15"/>
            <a:pathLst>
              <a:path w="48" h="192">
                <a:moveTo>
                  <a:pt x="0" y="192"/>
                </a:moveTo>
                <a:lnTo>
                  <a:pt x="0" y="0"/>
                </a:lnTo>
                <a:lnTo>
                  <a:pt x="48" y="0"/>
                </a:lnTo>
                <a:lnTo>
                  <a:pt x="48" y="192"/>
                </a:lnTo>
              </a:path>
            </a:pathLst>
          </a:custGeom>
          <a:noFill/>
          <a:ln w="9525">
            <a:solidFill>
              <a:schemeClr val="tx1"/>
            </a:solidFill>
            <a:round/>
            <a:headEnd/>
            <a:tailEnd/>
          </a:ln>
        </p:spPr>
        <p:txBody>
          <a:bodyPr/>
          <a:lstStyle/>
          <a:p>
            <a:endParaRPr lang="zh-CN" altLang="en-US">
              <a:solidFill>
                <a:schemeClr val="tx1">
                  <a:lumMod val="75000"/>
                  <a:lumOff val="25000"/>
                </a:schemeClr>
              </a:solidFill>
              <a:latin typeface="+mn-lt"/>
              <a:ea typeface="+mn-ea"/>
            </a:endParaRPr>
          </a:p>
        </p:txBody>
      </p:sp>
      <p:sp>
        <p:nvSpPr>
          <p:cNvPr id="37960" name="Freeform 153"/>
          <p:cNvSpPr>
            <a:spLocks/>
          </p:cNvSpPr>
          <p:nvPr/>
        </p:nvSpPr>
        <p:spPr bwMode="auto">
          <a:xfrm>
            <a:off x="9072523" y="4021139"/>
            <a:ext cx="120714" cy="403225"/>
          </a:xfrm>
          <a:custGeom>
            <a:avLst/>
            <a:gdLst>
              <a:gd name="T0" fmla="*/ 0 w 48"/>
              <a:gd name="T1" fmla="*/ 192 h 192"/>
              <a:gd name="T2" fmla="*/ 0 w 48"/>
              <a:gd name="T3" fmla="*/ 0 h 192"/>
              <a:gd name="T4" fmla="*/ 48 w 48"/>
              <a:gd name="T5" fmla="*/ 0 h 192"/>
              <a:gd name="T6" fmla="*/ 48 w 48"/>
              <a:gd name="T7" fmla="*/ 192 h 192"/>
              <a:gd name="T8" fmla="*/ 0 60000 65536"/>
              <a:gd name="T9" fmla="*/ 0 60000 65536"/>
              <a:gd name="T10" fmla="*/ 0 60000 65536"/>
              <a:gd name="T11" fmla="*/ 0 60000 65536"/>
              <a:gd name="T12" fmla="*/ 0 w 48"/>
              <a:gd name="T13" fmla="*/ 0 h 192"/>
              <a:gd name="T14" fmla="*/ 48 w 48"/>
              <a:gd name="T15" fmla="*/ 192 h 192"/>
            </a:gdLst>
            <a:ahLst/>
            <a:cxnLst>
              <a:cxn ang="T8">
                <a:pos x="T0" y="T1"/>
              </a:cxn>
              <a:cxn ang="T9">
                <a:pos x="T2" y="T3"/>
              </a:cxn>
              <a:cxn ang="T10">
                <a:pos x="T4" y="T5"/>
              </a:cxn>
              <a:cxn ang="T11">
                <a:pos x="T6" y="T7"/>
              </a:cxn>
            </a:cxnLst>
            <a:rect l="T12" t="T13" r="T14" b="T15"/>
            <a:pathLst>
              <a:path w="48" h="192">
                <a:moveTo>
                  <a:pt x="0" y="192"/>
                </a:moveTo>
                <a:lnTo>
                  <a:pt x="0" y="0"/>
                </a:lnTo>
                <a:lnTo>
                  <a:pt x="48" y="0"/>
                </a:lnTo>
                <a:lnTo>
                  <a:pt x="48" y="192"/>
                </a:lnTo>
              </a:path>
            </a:pathLst>
          </a:custGeom>
          <a:noFill/>
          <a:ln w="9525">
            <a:solidFill>
              <a:schemeClr val="tx1"/>
            </a:solidFill>
            <a:round/>
            <a:headEnd/>
            <a:tailEnd/>
          </a:ln>
        </p:spPr>
        <p:txBody>
          <a:bodyPr/>
          <a:lstStyle/>
          <a:p>
            <a:endParaRPr lang="zh-CN" altLang="en-US">
              <a:solidFill>
                <a:schemeClr val="tx1">
                  <a:lumMod val="75000"/>
                  <a:lumOff val="25000"/>
                </a:schemeClr>
              </a:solidFill>
              <a:latin typeface="+mn-lt"/>
              <a:ea typeface="+mn-ea"/>
            </a:endParaRPr>
          </a:p>
        </p:txBody>
      </p:sp>
      <p:sp>
        <p:nvSpPr>
          <p:cNvPr id="37961" name="Freeform 154"/>
          <p:cNvSpPr>
            <a:spLocks/>
          </p:cNvSpPr>
          <p:nvPr/>
        </p:nvSpPr>
        <p:spPr bwMode="auto">
          <a:xfrm>
            <a:off x="9553258" y="4021139"/>
            <a:ext cx="120712" cy="403225"/>
          </a:xfrm>
          <a:custGeom>
            <a:avLst/>
            <a:gdLst>
              <a:gd name="T0" fmla="*/ 0 w 48"/>
              <a:gd name="T1" fmla="*/ 192 h 192"/>
              <a:gd name="T2" fmla="*/ 0 w 48"/>
              <a:gd name="T3" fmla="*/ 0 h 192"/>
              <a:gd name="T4" fmla="*/ 48 w 48"/>
              <a:gd name="T5" fmla="*/ 0 h 192"/>
              <a:gd name="T6" fmla="*/ 48 w 48"/>
              <a:gd name="T7" fmla="*/ 192 h 192"/>
              <a:gd name="T8" fmla="*/ 0 60000 65536"/>
              <a:gd name="T9" fmla="*/ 0 60000 65536"/>
              <a:gd name="T10" fmla="*/ 0 60000 65536"/>
              <a:gd name="T11" fmla="*/ 0 60000 65536"/>
              <a:gd name="T12" fmla="*/ 0 w 48"/>
              <a:gd name="T13" fmla="*/ 0 h 192"/>
              <a:gd name="T14" fmla="*/ 48 w 48"/>
              <a:gd name="T15" fmla="*/ 192 h 192"/>
            </a:gdLst>
            <a:ahLst/>
            <a:cxnLst>
              <a:cxn ang="T8">
                <a:pos x="T0" y="T1"/>
              </a:cxn>
              <a:cxn ang="T9">
                <a:pos x="T2" y="T3"/>
              </a:cxn>
              <a:cxn ang="T10">
                <a:pos x="T4" y="T5"/>
              </a:cxn>
              <a:cxn ang="T11">
                <a:pos x="T6" y="T7"/>
              </a:cxn>
            </a:cxnLst>
            <a:rect l="T12" t="T13" r="T14" b="T15"/>
            <a:pathLst>
              <a:path w="48" h="192">
                <a:moveTo>
                  <a:pt x="0" y="192"/>
                </a:moveTo>
                <a:lnTo>
                  <a:pt x="0" y="0"/>
                </a:lnTo>
                <a:lnTo>
                  <a:pt x="48" y="0"/>
                </a:lnTo>
                <a:lnTo>
                  <a:pt x="48" y="192"/>
                </a:lnTo>
              </a:path>
            </a:pathLst>
          </a:custGeom>
          <a:noFill/>
          <a:ln w="9525">
            <a:solidFill>
              <a:schemeClr val="tx1"/>
            </a:solidFill>
            <a:round/>
            <a:headEnd/>
            <a:tailEnd/>
          </a:ln>
        </p:spPr>
        <p:txBody>
          <a:bodyPr/>
          <a:lstStyle/>
          <a:p>
            <a:endParaRPr lang="zh-CN" altLang="en-US">
              <a:solidFill>
                <a:schemeClr val="tx1">
                  <a:lumMod val="75000"/>
                  <a:lumOff val="25000"/>
                </a:schemeClr>
              </a:solidFill>
              <a:latin typeface="+mn-lt"/>
              <a:ea typeface="+mn-ea"/>
            </a:endParaRPr>
          </a:p>
        </p:txBody>
      </p:sp>
      <p:sp>
        <p:nvSpPr>
          <p:cNvPr id="37962" name="Freeform 155"/>
          <p:cNvSpPr>
            <a:spLocks/>
          </p:cNvSpPr>
          <p:nvPr/>
        </p:nvSpPr>
        <p:spPr bwMode="auto">
          <a:xfrm>
            <a:off x="10036109" y="4021139"/>
            <a:ext cx="120712" cy="403225"/>
          </a:xfrm>
          <a:custGeom>
            <a:avLst/>
            <a:gdLst>
              <a:gd name="T0" fmla="*/ 0 w 48"/>
              <a:gd name="T1" fmla="*/ 192 h 192"/>
              <a:gd name="T2" fmla="*/ 0 w 48"/>
              <a:gd name="T3" fmla="*/ 0 h 192"/>
              <a:gd name="T4" fmla="*/ 48 w 48"/>
              <a:gd name="T5" fmla="*/ 0 h 192"/>
              <a:gd name="T6" fmla="*/ 48 w 48"/>
              <a:gd name="T7" fmla="*/ 192 h 192"/>
              <a:gd name="T8" fmla="*/ 0 60000 65536"/>
              <a:gd name="T9" fmla="*/ 0 60000 65536"/>
              <a:gd name="T10" fmla="*/ 0 60000 65536"/>
              <a:gd name="T11" fmla="*/ 0 60000 65536"/>
              <a:gd name="T12" fmla="*/ 0 w 48"/>
              <a:gd name="T13" fmla="*/ 0 h 192"/>
              <a:gd name="T14" fmla="*/ 48 w 48"/>
              <a:gd name="T15" fmla="*/ 192 h 192"/>
            </a:gdLst>
            <a:ahLst/>
            <a:cxnLst>
              <a:cxn ang="T8">
                <a:pos x="T0" y="T1"/>
              </a:cxn>
              <a:cxn ang="T9">
                <a:pos x="T2" y="T3"/>
              </a:cxn>
              <a:cxn ang="T10">
                <a:pos x="T4" y="T5"/>
              </a:cxn>
              <a:cxn ang="T11">
                <a:pos x="T6" y="T7"/>
              </a:cxn>
            </a:cxnLst>
            <a:rect l="T12" t="T13" r="T14" b="T15"/>
            <a:pathLst>
              <a:path w="48" h="192">
                <a:moveTo>
                  <a:pt x="0" y="192"/>
                </a:moveTo>
                <a:lnTo>
                  <a:pt x="0" y="0"/>
                </a:lnTo>
                <a:lnTo>
                  <a:pt x="48" y="0"/>
                </a:lnTo>
                <a:lnTo>
                  <a:pt x="48" y="192"/>
                </a:lnTo>
              </a:path>
            </a:pathLst>
          </a:custGeom>
          <a:noFill/>
          <a:ln w="9525">
            <a:solidFill>
              <a:schemeClr val="tx1"/>
            </a:solidFill>
            <a:round/>
            <a:headEnd/>
            <a:tailEnd/>
          </a:ln>
        </p:spPr>
        <p:txBody>
          <a:bodyPr/>
          <a:lstStyle/>
          <a:p>
            <a:endParaRPr lang="zh-CN" altLang="en-US">
              <a:solidFill>
                <a:schemeClr val="tx1">
                  <a:lumMod val="75000"/>
                  <a:lumOff val="25000"/>
                </a:schemeClr>
              </a:solidFill>
              <a:latin typeface="+mn-lt"/>
              <a:ea typeface="+mn-ea"/>
            </a:endParaRPr>
          </a:p>
        </p:txBody>
      </p:sp>
      <p:sp>
        <p:nvSpPr>
          <p:cNvPr id="37963" name="Freeform 156"/>
          <p:cNvSpPr>
            <a:spLocks/>
          </p:cNvSpPr>
          <p:nvPr/>
        </p:nvSpPr>
        <p:spPr bwMode="auto">
          <a:xfrm>
            <a:off x="10518961" y="4021139"/>
            <a:ext cx="120712" cy="403225"/>
          </a:xfrm>
          <a:custGeom>
            <a:avLst/>
            <a:gdLst>
              <a:gd name="T0" fmla="*/ 0 w 48"/>
              <a:gd name="T1" fmla="*/ 192 h 192"/>
              <a:gd name="T2" fmla="*/ 0 w 48"/>
              <a:gd name="T3" fmla="*/ 0 h 192"/>
              <a:gd name="T4" fmla="*/ 48 w 48"/>
              <a:gd name="T5" fmla="*/ 0 h 192"/>
              <a:gd name="T6" fmla="*/ 48 w 48"/>
              <a:gd name="T7" fmla="*/ 192 h 192"/>
              <a:gd name="T8" fmla="*/ 0 60000 65536"/>
              <a:gd name="T9" fmla="*/ 0 60000 65536"/>
              <a:gd name="T10" fmla="*/ 0 60000 65536"/>
              <a:gd name="T11" fmla="*/ 0 60000 65536"/>
              <a:gd name="T12" fmla="*/ 0 w 48"/>
              <a:gd name="T13" fmla="*/ 0 h 192"/>
              <a:gd name="T14" fmla="*/ 48 w 48"/>
              <a:gd name="T15" fmla="*/ 192 h 192"/>
            </a:gdLst>
            <a:ahLst/>
            <a:cxnLst>
              <a:cxn ang="T8">
                <a:pos x="T0" y="T1"/>
              </a:cxn>
              <a:cxn ang="T9">
                <a:pos x="T2" y="T3"/>
              </a:cxn>
              <a:cxn ang="T10">
                <a:pos x="T4" y="T5"/>
              </a:cxn>
              <a:cxn ang="T11">
                <a:pos x="T6" y="T7"/>
              </a:cxn>
            </a:cxnLst>
            <a:rect l="T12" t="T13" r="T14" b="T15"/>
            <a:pathLst>
              <a:path w="48" h="192">
                <a:moveTo>
                  <a:pt x="0" y="192"/>
                </a:moveTo>
                <a:lnTo>
                  <a:pt x="0" y="0"/>
                </a:lnTo>
                <a:lnTo>
                  <a:pt x="48" y="0"/>
                </a:lnTo>
                <a:lnTo>
                  <a:pt x="48" y="192"/>
                </a:lnTo>
              </a:path>
            </a:pathLst>
          </a:custGeom>
          <a:noFill/>
          <a:ln w="9525">
            <a:solidFill>
              <a:schemeClr val="tx1"/>
            </a:solidFill>
            <a:round/>
            <a:headEnd/>
            <a:tailEnd/>
          </a:ln>
        </p:spPr>
        <p:txBody>
          <a:bodyPr/>
          <a:lstStyle/>
          <a:p>
            <a:endParaRPr lang="zh-CN" altLang="en-US">
              <a:solidFill>
                <a:schemeClr val="tx1">
                  <a:lumMod val="75000"/>
                  <a:lumOff val="25000"/>
                </a:schemeClr>
              </a:solidFill>
              <a:latin typeface="+mn-lt"/>
              <a:ea typeface="+mn-ea"/>
            </a:endParaRPr>
          </a:p>
        </p:txBody>
      </p:sp>
      <p:sp>
        <p:nvSpPr>
          <p:cNvPr id="37964" name="Text Box 157"/>
          <p:cNvSpPr txBox="1">
            <a:spLocks noChangeArrowheads="1"/>
          </p:cNvSpPr>
          <p:nvPr/>
        </p:nvSpPr>
        <p:spPr bwMode="auto">
          <a:xfrm>
            <a:off x="8710386" y="4521201"/>
            <a:ext cx="470000" cy="400110"/>
          </a:xfrm>
          <a:prstGeom prst="rect">
            <a:avLst/>
          </a:prstGeom>
          <a:noFill/>
          <a:ln w="9525">
            <a:noFill/>
            <a:miter lim="800000"/>
            <a:headEnd/>
            <a:tailEnd/>
          </a:ln>
        </p:spPr>
        <p:txBody>
          <a:bodyPr wrap="none">
            <a:spAutoFit/>
          </a:bodyPr>
          <a:lstStyle/>
          <a:p>
            <a:r>
              <a:rPr kumimoji="1" lang="en-US" altLang="zh-CN" sz="2000">
                <a:solidFill>
                  <a:schemeClr val="tx1">
                    <a:lumMod val="75000"/>
                    <a:lumOff val="25000"/>
                  </a:schemeClr>
                </a:solidFill>
                <a:latin typeface="+mn-lt"/>
                <a:ea typeface="+mn-ea"/>
              </a:rPr>
              <a:t>#2</a:t>
            </a:r>
          </a:p>
        </p:txBody>
      </p:sp>
      <p:sp>
        <p:nvSpPr>
          <p:cNvPr id="37965" name="Text Box 158"/>
          <p:cNvSpPr txBox="1">
            <a:spLocks noChangeArrowheads="1"/>
          </p:cNvSpPr>
          <p:nvPr/>
        </p:nvSpPr>
        <p:spPr bwMode="auto">
          <a:xfrm>
            <a:off x="9648557" y="4508501"/>
            <a:ext cx="470000" cy="400110"/>
          </a:xfrm>
          <a:prstGeom prst="rect">
            <a:avLst/>
          </a:prstGeom>
          <a:noFill/>
          <a:ln w="9525">
            <a:noFill/>
            <a:miter lim="800000"/>
            <a:headEnd/>
            <a:tailEnd/>
          </a:ln>
        </p:spPr>
        <p:txBody>
          <a:bodyPr wrap="none">
            <a:spAutoFit/>
          </a:bodyPr>
          <a:lstStyle/>
          <a:p>
            <a:r>
              <a:rPr kumimoji="1" lang="en-US" altLang="zh-CN" sz="2000">
                <a:solidFill>
                  <a:schemeClr val="tx1">
                    <a:lumMod val="75000"/>
                    <a:lumOff val="25000"/>
                  </a:schemeClr>
                </a:solidFill>
                <a:latin typeface="+mn-lt"/>
                <a:ea typeface="+mn-ea"/>
              </a:rPr>
              <a:t>#3</a:t>
            </a:r>
          </a:p>
        </p:txBody>
      </p:sp>
      <p:sp>
        <p:nvSpPr>
          <p:cNvPr id="37966" name="Text Box 159"/>
          <p:cNvSpPr txBox="1">
            <a:spLocks noChangeArrowheads="1"/>
          </p:cNvSpPr>
          <p:nvPr/>
        </p:nvSpPr>
        <p:spPr bwMode="auto">
          <a:xfrm>
            <a:off x="5696799" y="2473326"/>
            <a:ext cx="1723549" cy="400110"/>
          </a:xfrm>
          <a:prstGeom prst="rect">
            <a:avLst/>
          </a:prstGeom>
          <a:noFill/>
          <a:ln w="9525">
            <a:noFill/>
            <a:miter lim="800000"/>
            <a:headEnd/>
            <a:tailEnd/>
          </a:ln>
        </p:spPr>
        <p:txBody>
          <a:bodyPr wrap="none">
            <a:spAutoFit/>
          </a:bodyPr>
          <a:lstStyle/>
          <a:p>
            <a:r>
              <a:rPr kumimoji="1" lang="zh-CN" altLang="en-US" sz="2000">
                <a:solidFill>
                  <a:schemeClr val="tx1">
                    <a:lumMod val="75000"/>
                    <a:lumOff val="25000"/>
                  </a:schemeClr>
                </a:solidFill>
                <a:latin typeface="+mn-lt"/>
                <a:ea typeface="+mn-ea"/>
              </a:rPr>
              <a:t>统计时分复用</a:t>
            </a:r>
          </a:p>
        </p:txBody>
      </p:sp>
      <p:sp>
        <p:nvSpPr>
          <p:cNvPr id="37967" name="Line 160"/>
          <p:cNvSpPr>
            <a:spLocks noChangeShapeType="1"/>
          </p:cNvSpPr>
          <p:nvPr/>
        </p:nvSpPr>
        <p:spPr bwMode="auto">
          <a:xfrm>
            <a:off x="8106821" y="4927600"/>
            <a:ext cx="844991" cy="503238"/>
          </a:xfrm>
          <a:prstGeom prst="line">
            <a:avLst/>
          </a:prstGeom>
          <a:noFill/>
          <a:ln w="9525">
            <a:solidFill>
              <a:schemeClr val="tx1"/>
            </a:solidFill>
            <a:round/>
            <a:headEnd/>
            <a:tailEnd/>
          </a:ln>
        </p:spPr>
        <p:txBody>
          <a:bodyPr/>
          <a:lstStyle/>
          <a:p>
            <a:endParaRPr lang="zh-CN" altLang="en-US">
              <a:solidFill>
                <a:schemeClr val="tx1">
                  <a:lumMod val="75000"/>
                  <a:lumOff val="25000"/>
                </a:schemeClr>
              </a:solidFill>
              <a:latin typeface="+mn-lt"/>
              <a:ea typeface="+mn-ea"/>
            </a:endParaRPr>
          </a:p>
        </p:txBody>
      </p:sp>
      <p:sp>
        <p:nvSpPr>
          <p:cNvPr id="37968" name="Line 161"/>
          <p:cNvSpPr>
            <a:spLocks noChangeShapeType="1"/>
          </p:cNvSpPr>
          <p:nvPr/>
        </p:nvSpPr>
        <p:spPr bwMode="auto">
          <a:xfrm>
            <a:off x="9072523" y="4927600"/>
            <a:ext cx="0" cy="503238"/>
          </a:xfrm>
          <a:prstGeom prst="line">
            <a:avLst/>
          </a:prstGeom>
          <a:noFill/>
          <a:ln w="9525">
            <a:solidFill>
              <a:schemeClr val="tx1"/>
            </a:solidFill>
            <a:round/>
            <a:headEnd/>
            <a:tailEnd/>
          </a:ln>
        </p:spPr>
        <p:txBody>
          <a:bodyPr/>
          <a:lstStyle/>
          <a:p>
            <a:endParaRPr lang="zh-CN" altLang="en-US">
              <a:solidFill>
                <a:schemeClr val="tx1">
                  <a:lumMod val="75000"/>
                  <a:lumOff val="25000"/>
                </a:schemeClr>
              </a:solidFill>
              <a:latin typeface="+mn-lt"/>
              <a:ea typeface="+mn-ea"/>
            </a:endParaRPr>
          </a:p>
        </p:txBody>
      </p:sp>
      <p:sp>
        <p:nvSpPr>
          <p:cNvPr id="37969" name="Line 162"/>
          <p:cNvSpPr>
            <a:spLocks noChangeShapeType="1"/>
          </p:cNvSpPr>
          <p:nvPr/>
        </p:nvSpPr>
        <p:spPr bwMode="auto">
          <a:xfrm flipH="1">
            <a:off x="9313949" y="4927600"/>
            <a:ext cx="601446" cy="503238"/>
          </a:xfrm>
          <a:prstGeom prst="line">
            <a:avLst/>
          </a:prstGeom>
          <a:noFill/>
          <a:ln w="9525">
            <a:solidFill>
              <a:schemeClr val="tx1"/>
            </a:solidFill>
            <a:round/>
            <a:headEnd/>
            <a:tailEnd/>
          </a:ln>
        </p:spPr>
        <p:txBody>
          <a:bodyPr/>
          <a:lstStyle/>
          <a:p>
            <a:endParaRPr lang="zh-CN" altLang="en-US">
              <a:solidFill>
                <a:schemeClr val="tx1">
                  <a:lumMod val="75000"/>
                  <a:lumOff val="25000"/>
                </a:schemeClr>
              </a:solidFill>
              <a:latin typeface="+mn-lt"/>
              <a:ea typeface="+mn-ea"/>
            </a:endParaRPr>
          </a:p>
        </p:txBody>
      </p:sp>
      <p:sp>
        <p:nvSpPr>
          <p:cNvPr id="37970" name="Line 163"/>
          <p:cNvSpPr>
            <a:spLocks noChangeShapeType="1"/>
          </p:cNvSpPr>
          <p:nvPr/>
        </p:nvSpPr>
        <p:spPr bwMode="auto">
          <a:xfrm>
            <a:off x="1598917" y="3216275"/>
            <a:ext cx="3977170" cy="0"/>
          </a:xfrm>
          <a:prstGeom prst="line">
            <a:avLst/>
          </a:prstGeom>
          <a:noFill/>
          <a:ln w="28575">
            <a:solidFill>
              <a:srgbClr val="333399"/>
            </a:solidFill>
            <a:round/>
            <a:headEnd/>
            <a:tailEnd type="triangle" w="sm" len="med"/>
          </a:ln>
        </p:spPr>
        <p:txBody>
          <a:bodyPr/>
          <a:lstStyle/>
          <a:p>
            <a:endParaRPr lang="zh-CN" altLang="en-US">
              <a:solidFill>
                <a:schemeClr val="tx1">
                  <a:lumMod val="75000"/>
                  <a:lumOff val="25000"/>
                </a:schemeClr>
              </a:solidFill>
              <a:latin typeface="+mn-lt"/>
              <a:ea typeface="+mn-ea"/>
            </a:endParaRPr>
          </a:p>
        </p:txBody>
      </p:sp>
      <p:sp>
        <p:nvSpPr>
          <p:cNvPr id="37971" name="Line 164"/>
          <p:cNvSpPr>
            <a:spLocks noChangeShapeType="1"/>
          </p:cNvSpPr>
          <p:nvPr/>
        </p:nvSpPr>
        <p:spPr bwMode="auto">
          <a:xfrm>
            <a:off x="1598917" y="4021138"/>
            <a:ext cx="3977170" cy="0"/>
          </a:xfrm>
          <a:prstGeom prst="line">
            <a:avLst/>
          </a:prstGeom>
          <a:noFill/>
          <a:ln w="28575">
            <a:solidFill>
              <a:srgbClr val="333399"/>
            </a:solidFill>
            <a:round/>
            <a:headEnd/>
            <a:tailEnd type="triangle" w="sm" len="med"/>
          </a:ln>
        </p:spPr>
        <p:txBody>
          <a:bodyPr/>
          <a:lstStyle/>
          <a:p>
            <a:endParaRPr lang="zh-CN" altLang="en-US">
              <a:solidFill>
                <a:schemeClr val="tx1">
                  <a:lumMod val="75000"/>
                  <a:lumOff val="25000"/>
                </a:schemeClr>
              </a:solidFill>
              <a:latin typeface="+mn-lt"/>
              <a:ea typeface="+mn-ea"/>
            </a:endParaRPr>
          </a:p>
        </p:txBody>
      </p:sp>
      <p:sp>
        <p:nvSpPr>
          <p:cNvPr id="37972" name="Line 165"/>
          <p:cNvSpPr>
            <a:spLocks noChangeShapeType="1"/>
          </p:cNvSpPr>
          <p:nvPr/>
        </p:nvSpPr>
        <p:spPr bwMode="auto">
          <a:xfrm>
            <a:off x="1598917" y="4827588"/>
            <a:ext cx="3977170" cy="0"/>
          </a:xfrm>
          <a:prstGeom prst="line">
            <a:avLst/>
          </a:prstGeom>
          <a:noFill/>
          <a:ln w="28575">
            <a:solidFill>
              <a:srgbClr val="333399"/>
            </a:solidFill>
            <a:round/>
            <a:headEnd/>
            <a:tailEnd type="triangle" w="sm" len="med"/>
          </a:ln>
        </p:spPr>
        <p:txBody>
          <a:bodyPr/>
          <a:lstStyle/>
          <a:p>
            <a:endParaRPr lang="zh-CN" altLang="en-US">
              <a:solidFill>
                <a:schemeClr val="tx1">
                  <a:lumMod val="75000"/>
                  <a:lumOff val="25000"/>
                </a:schemeClr>
              </a:solidFill>
              <a:latin typeface="+mn-lt"/>
              <a:ea typeface="+mn-ea"/>
            </a:endParaRPr>
          </a:p>
        </p:txBody>
      </p:sp>
      <p:sp>
        <p:nvSpPr>
          <p:cNvPr id="37973" name="Line 166"/>
          <p:cNvSpPr>
            <a:spLocks noChangeShapeType="1"/>
          </p:cNvSpPr>
          <p:nvPr/>
        </p:nvSpPr>
        <p:spPr bwMode="auto">
          <a:xfrm>
            <a:off x="1598917" y="5632450"/>
            <a:ext cx="3977170" cy="0"/>
          </a:xfrm>
          <a:prstGeom prst="line">
            <a:avLst/>
          </a:prstGeom>
          <a:noFill/>
          <a:ln w="28575">
            <a:solidFill>
              <a:srgbClr val="333399"/>
            </a:solidFill>
            <a:round/>
            <a:headEnd/>
            <a:tailEnd type="triangle" w="sm" len="med"/>
          </a:ln>
        </p:spPr>
        <p:txBody>
          <a:bodyPr/>
          <a:lstStyle/>
          <a:p>
            <a:endParaRPr lang="zh-CN" altLang="en-US">
              <a:solidFill>
                <a:schemeClr val="tx1">
                  <a:lumMod val="75000"/>
                  <a:lumOff val="25000"/>
                </a:schemeClr>
              </a:solidFill>
              <a:latin typeface="+mn-lt"/>
              <a:ea typeface="+mn-ea"/>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矩形 33"/>
          <p:cNvSpPr/>
          <p:nvPr/>
        </p:nvSpPr>
        <p:spPr>
          <a:xfrm>
            <a:off x="0" y="2394918"/>
            <a:ext cx="12192000" cy="4463081"/>
          </a:xfrm>
          <a:prstGeom prst="rect">
            <a:avLst/>
          </a:prstGeom>
          <a:solidFill>
            <a:schemeClr val="accent1">
              <a:lumMod val="20000"/>
              <a:lumOff val="80000"/>
              <a:alpha val="80000"/>
            </a:schemeClr>
          </a:solidFill>
          <a:ln w="127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Arial"/>
              <a:ea typeface="微软雅黑"/>
              <a:cs typeface="+mn-cs"/>
            </a:endParaRPr>
          </a:p>
        </p:txBody>
      </p:sp>
      <p:sp>
        <p:nvSpPr>
          <p:cNvPr id="35" name="矩形 34"/>
          <p:cNvSpPr/>
          <p:nvPr/>
        </p:nvSpPr>
        <p:spPr>
          <a:xfrm>
            <a:off x="0" y="2348880"/>
            <a:ext cx="12192000" cy="52242"/>
          </a:xfrm>
          <a:prstGeom prst="rect">
            <a:avLst/>
          </a:prstGeom>
          <a:solidFill>
            <a:srgbClr val="FFC00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8917" name="Rectangle 4"/>
          <p:cNvSpPr>
            <a:spLocks noGrp="1" noChangeArrowheads="1"/>
          </p:cNvSpPr>
          <p:nvPr>
            <p:ph type="title"/>
          </p:nvPr>
        </p:nvSpPr>
        <p:spPr/>
        <p:txBody>
          <a:bodyPr/>
          <a:lstStyle/>
          <a:p>
            <a:pPr eaLnBrk="1" hangingPunct="1"/>
            <a:r>
              <a:rPr lang="en-US" altLang="zh-CN" dirty="0" smtClean="0"/>
              <a:t>2.4.2   </a:t>
            </a:r>
            <a:r>
              <a:rPr lang="zh-CN" altLang="en-US" dirty="0" smtClean="0"/>
              <a:t>波分复用 </a:t>
            </a:r>
            <a:r>
              <a:rPr lang="en-US" altLang="zh-CN" dirty="0" smtClean="0"/>
              <a:t>WDM </a:t>
            </a:r>
          </a:p>
        </p:txBody>
      </p:sp>
      <p:sp>
        <p:nvSpPr>
          <p:cNvPr id="150533" name="Rectangle 5"/>
          <p:cNvSpPr>
            <a:spLocks noGrp="1" noChangeArrowheads="1"/>
          </p:cNvSpPr>
          <p:nvPr>
            <p:ph idx="1"/>
          </p:nvPr>
        </p:nvSpPr>
        <p:spPr>
          <a:xfrm>
            <a:off x="609919" y="1143530"/>
            <a:ext cx="10978515" cy="917318"/>
          </a:xfrm>
        </p:spPr>
        <p:txBody>
          <a:bodyPr>
            <a:normAutofit/>
          </a:bodyPr>
          <a:lstStyle/>
          <a:p>
            <a:pPr marL="0" indent="0" eaLnBrk="1" hangingPunct="1">
              <a:buNone/>
            </a:pPr>
            <a:r>
              <a:rPr lang="zh-CN" altLang="en-US" sz="2400" dirty="0" smtClean="0"/>
              <a:t>波分复用就是光的频分复用。 </a:t>
            </a:r>
          </a:p>
        </p:txBody>
      </p:sp>
      <p:sp>
        <p:nvSpPr>
          <p:cNvPr id="38914" name="页脚占位符 4"/>
          <p:cNvSpPr>
            <a:spLocks noGrp="1"/>
          </p:cNvSpPr>
          <p:nvPr>
            <p:ph type="ftr" sz="quarter" idx="11"/>
          </p:nvPr>
        </p:nvSpPr>
        <p:spPr>
          <a:noFill/>
        </p:spPr>
        <p:txBody>
          <a:bodyPr/>
          <a:lstStyle/>
          <a:p>
            <a:r>
              <a:rPr lang="zh-CN" altLang="en-US" smtClean="0"/>
              <a:t>课件制作人：谢钧 谢希仁</a:t>
            </a:r>
            <a:endParaRPr lang="zh-CN" altLang="en-US"/>
          </a:p>
        </p:txBody>
      </p:sp>
      <p:sp>
        <p:nvSpPr>
          <p:cNvPr id="2" name="Rectangle 2"/>
          <p:cNvSpPr>
            <a:spLocks noChangeArrowheads="1"/>
          </p:cNvSpPr>
          <p:nvPr/>
        </p:nvSpPr>
        <p:spPr bwMode="auto">
          <a:xfrm>
            <a:off x="0" y="-2308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2" name="Text Box 83"/>
          <p:cNvSpPr txBox="1">
            <a:spLocks noChangeArrowheads="1"/>
          </p:cNvSpPr>
          <p:nvPr/>
        </p:nvSpPr>
        <p:spPr bwMode="auto">
          <a:xfrm>
            <a:off x="2996982" y="4864225"/>
            <a:ext cx="146706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lnSpc>
                <a:spcPct val="90000"/>
              </a:lnSpc>
            </a:pPr>
            <a:r>
              <a:rPr kumimoji="1" lang="zh-CN" altLang="en-US" sz="2000">
                <a:latin typeface="+mn-lt"/>
                <a:ea typeface="+mn-ea"/>
              </a:rPr>
              <a:t>光复用器</a:t>
            </a:r>
            <a:endParaRPr kumimoji="1" lang="en-US" altLang="zh-CN" sz="2000">
              <a:latin typeface="+mn-lt"/>
              <a:ea typeface="+mn-ea"/>
            </a:endParaRPr>
          </a:p>
          <a:p>
            <a:pPr algn="ctr" eaLnBrk="1" hangingPunct="1">
              <a:lnSpc>
                <a:spcPct val="90000"/>
              </a:lnSpc>
            </a:pPr>
            <a:r>
              <a:rPr kumimoji="1" lang="zh-CN" altLang="en-US" sz="2000">
                <a:latin typeface="+mn-lt"/>
                <a:ea typeface="+mn-ea"/>
              </a:rPr>
              <a:t>（合波器）</a:t>
            </a:r>
          </a:p>
        </p:txBody>
      </p:sp>
      <p:sp>
        <p:nvSpPr>
          <p:cNvPr id="63" name="AutoShape 87"/>
          <p:cNvSpPr>
            <a:spLocks noChangeArrowheads="1"/>
          </p:cNvSpPr>
          <p:nvPr/>
        </p:nvSpPr>
        <p:spPr bwMode="auto">
          <a:xfrm>
            <a:off x="3034829" y="3645024"/>
            <a:ext cx="1423141" cy="1143000"/>
          </a:xfrm>
          <a:prstGeom prst="triangle">
            <a:avLst>
              <a:gd name="adj" fmla="val 50000"/>
            </a:avLst>
          </a:prstGeom>
          <a:solidFill>
            <a:schemeClr val="accent3"/>
          </a:solidFill>
          <a:ln>
            <a:headEnd/>
            <a:tailEnd/>
          </a:ln>
          <a:effectLst/>
          <a:scene3d>
            <a:camera prst="orthographicFront">
              <a:rot lat="0" lon="0" rev="0"/>
            </a:camera>
            <a:lightRig rig="threePt" dir="t">
              <a:rot lat="0" lon="0" rev="1200000"/>
            </a:lightRig>
          </a:scene3d>
          <a:sp3d/>
        </p:spPr>
        <p:style>
          <a:lnRef idx="0">
            <a:schemeClr val="accent3"/>
          </a:lnRef>
          <a:fillRef idx="3">
            <a:schemeClr val="accent3"/>
          </a:fillRef>
          <a:effectRef idx="3">
            <a:schemeClr val="accent3"/>
          </a:effectRef>
          <a:fontRef idx="minor">
            <a:schemeClr val="lt1"/>
          </a:fontRef>
        </p:style>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b="0" i="0" u="none" strike="noStrike" kern="0" cap="none" spc="0" normalizeH="0" baseline="0" noProof="0">
              <a:ln>
                <a:noFill/>
              </a:ln>
              <a:solidFill>
                <a:sysClr val="windowText" lastClr="000000"/>
              </a:solidFill>
              <a:effectLst/>
              <a:uLnTx/>
              <a:uFillTx/>
            </a:endParaRPr>
          </a:p>
        </p:txBody>
      </p:sp>
      <p:sp>
        <p:nvSpPr>
          <p:cNvPr id="64" name="Text Box 89"/>
          <p:cNvSpPr txBox="1">
            <a:spLocks noChangeArrowheads="1"/>
          </p:cNvSpPr>
          <p:nvPr/>
        </p:nvSpPr>
        <p:spPr bwMode="auto">
          <a:xfrm>
            <a:off x="7522655" y="4864225"/>
            <a:ext cx="146706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lnSpc>
                <a:spcPct val="90000"/>
              </a:lnSpc>
            </a:pPr>
            <a:r>
              <a:rPr kumimoji="1" lang="zh-CN" altLang="en-US" sz="2000">
                <a:latin typeface="+mn-lt"/>
                <a:ea typeface="+mn-ea"/>
              </a:rPr>
              <a:t>光分用器</a:t>
            </a:r>
            <a:endParaRPr kumimoji="1" lang="en-US" altLang="zh-CN" sz="2000">
              <a:latin typeface="+mn-lt"/>
              <a:ea typeface="+mn-ea"/>
            </a:endParaRPr>
          </a:p>
          <a:p>
            <a:pPr algn="ctr" eaLnBrk="1" hangingPunct="1">
              <a:lnSpc>
                <a:spcPct val="90000"/>
              </a:lnSpc>
            </a:pPr>
            <a:r>
              <a:rPr kumimoji="1" lang="zh-CN" altLang="en-US" sz="2000">
                <a:latin typeface="+mn-lt"/>
                <a:ea typeface="+mn-ea"/>
              </a:rPr>
              <a:t>（分光器）</a:t>
            </a:r>
          </a:p>
        </p:txBody>
      </p:sp>
      <p:sp>
        <p:nvSpPr>
          <p:cNvPr id="65" name="AutoShape 90"/>
          <p:cNvSpPr>
            <a:spLocks noChangeArrowheads="1"/>
          </p:cNvSpPr>
          <p:nvPr/>
        </p:nvSpPr>
        <p:spPr bwMode="auto">
          <a:xfrm>
            <a:off x="7541442" y="3645024"/>
            <a:ext cx="1423141" cy="1143000"/>
          </a:xfrm>
          <a:prstGeom prst="triangle">
            <a:avLst>
              <a:gd name="adj" fmla="val 50000"/>
            </a:avLst>
          </a:prstGeom>
          <a:solidFill>
            <a:schemeClr val="accent3"/>
          </a:solidFill>
          <a:ln>
            <a:headEnd/>
            <a:tailEnd/>
          </a:ln>
          <a:effectLst/>
          <a:scene3d>
            <a:camera prst="orthographicFront">
              <a:rot lat="0" lon="0" rev="0"/>
            </a:camera>
            <a:lightRig rig="threePt" dir="t">
              <a:rot lat="0" lon="0" rev="1200000"/>
            </a:lightRig>
          </a:scene3d>
          <a:sp3d/>
        </p:spPr>
        <p:style>
          <a:lnRef idx="0">
            <a:schemeClr val="accent3"/>
          </a:lnRef>
          <a:fillRef idx="3">
            <a:schemeClr val="accent3"/>
          </a:fillRef>
          <a:effectRef idx="3">
            <a:schemeClr val="accent3"/>
          </a:effectRef>
          <a:fontRef idx="minor">
            <a:schemeClr val="lt1"/>
          </a:fontRef>
        </p:style>
        <p:txBody>
          <a:bodyPr wrap="none" anchor="ctr"/>
          <a:lstStyle/>
          <a:p>
            <a:pPr fontAlgn="auto">
              <a:spcBef>
                <a:spcPts val="0"/>
              </a:spcBef>
              <a:spcAft>
                <a:spcPts val="0"/>
              </a:spcAft>
            </a:pPr>
            <a:endParaRPr lang="zh-CN" altLang="en-US" kern="0">
              <a:solidFill>
                <a:sysClr val="windowText" lastClr="000000"/>
              </a:solidFill>
            </a:endParaRPr>
          </a:p>
        </p:txBody>
      </p:sp>
      <p:sp>
        <p:nvSpPr>
          <p:cNvPr id="66" name="Line 91"/>
          <p:cNvSpPr>
            <a:spLocks noChangeShapeType="1"/>
          </p:cNvSpPr>
          <p:nvPr/>
        </p:nvSpPr>
        <p:spPr bwMode="auto">
          <a:xfrm>
            <a:off x="4102185" y="4229224"/>
            <a:ext cx="3759041" cy="0"/>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b="0" i="0" u="none" strike="noStrike" kern="0" cap="none" spc="0" normalizeH="0" baseline="0" noProof="0" smtClean="0">
              <a:ln>
                <a:noFill/>
              </a:ln>
              <a:solidFill>
                <a:sysClr val="windowText" lastClr="000000"/>
              </a:solidFill>
              <a:effectLst/>
              <a:uLnTx/>
              <a:uFillTx/>
              <a:latin typeface="+mn-lt"/>
              <a:ea typeface="+mn-ea"/>
            </a:endParaRPr>
          </a:p>
        </p:txBody>
      </p:sp>
      <p:grpSp>
        <p:nvGrpSpPr>
          <p:cNvPr id="67" name="Group 98"/>
          <p:cNvGrpSpPr>
            <a:grpSpLocks/>
          </p:cNvGrpSpPr>
          <p:nvPr/>
        </p:nvGrpSpPr>
        <p:grpSpPr bwMode="auto">
          <a:xfrm>
            <a:off x="2223725" y="3873627"/>
            <a:ext cx="1882696" cy="822326"/>
            <a:chOff x="1201" y="1440"/>
            <a:chExt cx="889" cy="518"/>
          </a:xfrm>
        </p:grpSpPr>
        <p:sp>
          <p:nvSpPr>
            <p:cNvPr id="68" name="Line 92"/>
            <p:cNvSpPr>
              <a:spLocks noChangeShapeType="1"/>
            </p:cNvSpPr>
            <p:nvPr/>
          </p:nvSpPr>
          <p:spPr bwMode="auto">
            <a:xfrm flipH="1" flipV="1">
              <a:off x="1777" y="1609"/>
              <a:ext cx="311" cy="55"/>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b="0" i="0" u="none" strike="noStrike" kern="0" cap="none" spc="0" normalizeH="0" baseline="0" noProof="0" smtClean="0">
                <a:ln>
                  <a:noFill/>
                </a:ln>
                <a:solidFill>
                  <a:sysClr val="windowText" lastClr="000000"/>
                </a:solidFill>
                <a:effectLst/>
                <a:uLnTx/>
                <a:uFillTx/>
                <a:latin typeface="+mn-lt"/>
                <a:ea typeface="+mn-ea"/>
              </a:endParaRPr>
            </a:p>
          </p:txBody>
        </p:sp>
        <p:sp>
          <p:nvSpPr>
            <p:cNvPr id="69" name="Line 93"/>
            <p:cNvSpPr>
              <a:spLocks noChangeShapeType="1"/>
            </p:cNvSpPr>
            <p:nvPr/>
          </p:nvSpPr>
          <p:spPr bwMode="auto">
            <a:xfrm flipH="1">
              <a:off x="1736" y="1662"/>
              <a:ext cx="346" cy="25"/>
            </a:xfrm>
            <a:prstGeom prst="line">
              <a:avLst/>
            </a:prstGeom>
            <a:noFill/>
            <a:ln w="38100">
              <a:solidFill>
                <a:srgbClr val="FFFF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b="0" i="0" u="none" strike="noStrike" kern="0" cap="none" spc="0" normalizeH="0" baseline="0" noProof="0" smtClean="0">
                <a:ln>
                  <a:noFill/>
                </a:ln>
                <a:solidFill>
                  <a:sysClr val="windowText" lastClr="000000"/>
                </a:solidFill>
                <a:effectLst/>
                <a:uLnTx/>
                <a:uFillTx/>
                <a:latin typeface="+mn-lt"/>
                <a:ea typeface="+mn-ea"/>
              </a:endParaRPr>
            </a:p>
          </p:txBody>
        </p:sp>
        <p:sp>
          <p:nvSpPr>
            <p:cNvPr id="70" name="Line 94"/>
            <p:cNvSpPr>
              <a:spLocks noChangeShapeType="1"/>
            </p:cNvSpPr>
            <p:nvPr/>
          </p:nvSpPr>
          <p:spPr bwMode="auto">
            <a:xfrm flipH="1">
              <a:off x="1703" y="1662"/>
              <a:ext cx="387" cy="107"/>
            </a:xfrm>
            <a:prstGeom prst="line">
              <a:avLst/>
            </a:prstGeom>
            <a:noFill/>
            <a:ln w="38100">
              <a:solidFill>
                <a:srgbClr val="00B0F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b="0" i="0" u="none" strike="noStrike" kern="0" cap="none" spc="0" normalizeH="0" baseline="0" noProof="0" smtClean="0">
                <a:ln>
                  <a:noFill/>
                </a:ln>
                <a:solidFill>
                  <a:sysClr val="windowText" lastClr="000000"/>
                </a:solidFill>
                <a:effectLst/>
                <a:uLnTx/>
                <a:uFillTx/>
                <a:latin typeface="+mn-lt"/>
                <a:ea typeface="+mn-ea"/>
              </a:endParaRPr>
            </a:p>
          </p:txBody>
        </p:sp>
        <p:sp>
          <p:nvSpPr>
            <p:cNvPr id="71" name="Line 95"/>
            <p:cNvSpPr>
              <a:spLocks noChangeShapeType="1"/>
            </p:cNvSpPr>
            <p:nvPr/>
          </p:nvSpPr>
          <p:spPr bwMode="auto">
            <a:xfrm flipH="1" flipV="1">
              <a:off x="1243" y="1440"/>
              <a:ext cx="534" cy="165"/>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b="0" i="0" u="none" strike="noStrike" kern="0" cap="none" spc="0" normalizeH="0" baseline="0" noProof="0" smtClean="0">
                <a:ln>
                  <a:noFill/>
                </a:ln>
                <a:solidFill>
                  <a:sysClr val="windowText" lastClr="000000"/>
                </a:solidFill>
                <a:effectLst/>
                <a:uLnTx/>
                <a:uFillTx/>
                <a:latin typeface="+mn-lt"/>
                <a:ea typeface="+mn-ea"/>
              </a:endParaRPr>
            </a:p>
          </p:txBody>
        </p:sp>
        <p:sp>
          <p:nvSpPr>
            <p:cNvPr id="72" name="Line 96"/>
            <p:cNvSpPr>
              <a:spLocks noChangeShapeType="1"/>
            </p:cNvSpPr>
            <p:nvPr/>
          </p:nvSpPr>
          <p:spPr bwMode="auto">
            <a:xfrm flipH="1">
              <a:off x="1201" y="1687"/>
              <a:ext cx="535" cy="65"/>
            </a:xfrm>
            <a:prstGeom prst="line">
              <a:avLst/>
            </a:prstGeom>
            <a:noFill/>
            <a:ln w="38100">
              <a:solidFill>
                <a:srgbClr val="FFFF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b="0" i="0" u="none" strike="noStrike" kern="0" cap="none" spc="0" normalizeH="0" baseline="0" noProof="0" smtClean="0">
                <a:ln>
                  <a:noFill/>
                </a:ln>
                <a:solidFill>
                  <a:sysClr val="windowText" lastClr="000000"/>
                </a:solidFill>
                <a:effectLst/>
                <a:uLnTx/>
                <a:uFillTx/>
                <a:latin typeface="+mn-lt"/>
                <a:ea typeface="+mn-ea"/>
              </a:endParaRPr>
            </a:p>
          </p:txBody>
        </p:sp>
        <p:sp>
          <p:nvSpPr>
            <p:cNvPr id="73" name="Line 97"/>
            <p:cNvSpPr>
              <a:spLocks noChangeShapeType="1"/>
            </p:cNvSpPr>
            <p:nvPr/>
          </p:nvSpPr>
          <p:spPr bwMode="auto">
            <a:xfrm flipH="1">
              <a:off x="1234" y="1763"/>
              <a:ext cx="490" cy="195"/>
            </a:xfrm>
            <a:prstGeom prst="line">
              <a:avLst/>
            </a:prstGeom>
            <a:noFill/>
            <a:ln w="38100">
              <a:solidFill>
                <a:srgbClr val="00B0F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b="0" i="0" u="none" strike="noStrike" kern="0" cap="none" spc="0" normalizeH="0" baseline="0" noProof="0" smtClean="0">
                <a:ln>
                  <a:noFill/>
                </a:ln>
                <a:solidFill>
                  <a:sysClr val="windowText" lastClr="000000"/>
                </a:solidFill>
                <a:effectLst/>
                <a:uLnTx/>
                <a:uFillTx/>
                <a:latin typeface="+mn-lt"/>
                <a:ea typeface="+mn-ea"/>
              </a:endParaRPr>
            </a:p>
          </p:txBody>
        </p:sp>
      </p:grpSp>
      <p:grpSp>
        <p:nvGrpSpPr>
          <p:cNvPr id="74" name="Group 99"/>
          <p:cNvGrpSpPr>
            <a:grpSpLocks/>
          </p:cNvGrpSpPr>
          <p:nvPr/>
        </p:nvGrpSpPr>
        <p:grpSpPr bwMode="auto">
          <a:xfrm flipH="1">
            <a:off x="7899346" y="3873625"/>
            <a:ext cx="1882696" cy="822325"/>
            <a:chOff x="1201" y="1440"/>
            <a:chExt cx="889" cy="518"/>
          </a:xfrm>
        </p:grpSpPr>
        <p:sp>
          <p:nvSpPr>
            <p:cNvPr id="75" name="Line 100"/>
            <p:cNvSpPr>
              <a:spLocks noChangeShapeType="1"/>
            </p:cNvSpPr>
            <p:nvPr/>
          </p:nvSpPr>
          <p:spPr bwMode="auto">
            <a:xfrm flipH="1" flipV="1">
              <a:off x="1777" y="1609"/>
              <a:ext cx="311" cy="55"/>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b="0" i="0" u="none" strike="noStrike" kern="0" cap="none" spc="0" normalizeH="0" baseline="0" noProof="0" smtClean="0">
                <a:ln>
                  <a:noFill/>
                </a:ln>
                <a:solidFill>
                  <a:sysClr val="windowText" lastClr="000000"/>
                </a:solidFill>
                <a:effectLst/>
                <a:uLnTx/>
                <a:uFillTx/>
                <a:latin typeface="+mn-lt"/>
                <a:ea typeface="+mn-ea"/>
              </a:endParaRPr>
            </a:p>
          </p:txBody>
        </p:sp>
        <p:sp>
          <p:nvSpPr>
            <p:cNvPr id="76" name="Line 101"/>
            <p:cNvSpPr>
              <a:spLocks noChangeShapeType="1"/>
            </p:cNvSpPr>
            <p:nvPr/>
          </p:nvSpPr>
          <p:spPr bwMode="auto">
            <a:xfrm flipH="1">
              <a:off x="1736" y="1662"/>
              <a:ext cx="346" cy="25"/>
            </a:xfrm>
            <a:prstGeom prst="line">
              <a:avLst/>
            </a:prstGeom>
            <a:noFill/>
            <a:ln w="38100">
              <a:solidFill>
                <a:srgbClr val="FFFF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b="0" i="0" u="none" strike="noStrike" kern="0" cap="none" spc="0" normalizeH="0" baseline="0" noProof="0" smtClean="0">
                <a:ln>
                  <a:noFill/>
                </a:ln>
                <a:solidFill>
                  <a:sysClr val="windowText" lastClr="000000"/>
                </a:solidFill>
                <a:effectLst/>
                <a:uLnTx/>
                <a:uFillTx/>
                <a:latin typeface="+mn-lt"/>
                <a:ea typeface="+mn-ea"/>
              </a:endParaRPr>
            </a:p>
          </p:txBody>
        </p:sp>
        <p:sp>
          <p:nvSpPr>
            <p:cNvPr id="77" name="Line 102"/>
            <p:cNvSpPr>
              <a:spLocks noChangeShapeType="1"/>
            </p:cNvSpPr>
            <p:nvPr/>
          </p:nvSpPr>
          <p:spPr bwMode="auto">
            <a:xfrm flipH="1">
              <a:off x="1703" y="1662"/>
              <a:ext cx="387" cy="107"/>
            </a:xfrm>
            <a:prstGeom prst="line">
              <a:avLst/>
            </a:prstGeom>
            <a:noFill/>
            <a:ln w="38100">
              <a:solidFill>
                <a:srgbClr val="00B0F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b="0" i="0" u="none" strike="noStrike" kern="0" cap="none" spc="0" normalizeH="0" baseline="0" noProof="0" smtClean="0">
                <a:ln>
                  <a:noFill/>
                </a:ln>
                <a:solidFill>
                  <a:sysClr val="windowText" lastClr="000000"/>
                </a:solidFill>
                <a:effectLst/>
                <a:uLnTx/>
                <a:uFillTx/>
                <a:latin typeface="+mn-lt"/>
                <a:ea typeface="+mn-ea"/>
              </a:endParaRPr>
            </a:p>
          </p:txBody>
        </p:sp>
        <p:sp>
          <p:nvSpPr>
            <p:cNvPr id="78" name="Line 103"/>
            <p:cNvSpPr>
              <a:spLocks noChangeShapeType="1"/>
            </p:cNvSpPr>
            <p:nvPr/>
          </p:nvSpPr>
          <p:spPr bwMode="auto">
            <a:xfrm flipH="1" flipV="1">
              <a:off x="1243" y="1440"/>
              <a:ext cx="534" cy="165"/>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b="0" i="0" u="none" strike="noStrike" kern="0" cap="none" spc="0" normalizeH="0" baseline="0" noProof="0" smtClean="0">
                <a:ln>
                  <a:noFill/>
                </a:ln>
                <a:solidFill>
                  <a:sysClr val="windowText" lastClr="000000"/>
                </a:solidFill>
                <a:effectLst/>
                <a:uLnTx/>
                <a:uFillTx/>
                <a:latin typeface="+mn-lt"/>
                <a:ea typeface="+mn-ea"/>
              </a:endParaRPr>
            </a:p>
          </p:txBody>
        </p:sp>
        <p:sp>
          <p:nvSpPr>
            <p:cNvPr id="79" name="Line 104"/>
            <p:cNvSpPr>
              <a:spLocks noChangeShapeType="1"/>
            </p:cNvSpPr>
            <p:nvPr/>
          </p:nvSpPr>
          <p:spPr bwMode="auto">
            <a:xfrm flipH="1">
              <a:off x="1201" y="1687"/>
              <a:ext cx="535" cy="65"/>
            </a:xfrm>
            <a:prstGeom prst="line">
              <a:avLst/>
            </a:prstGeom>
            <a:noFill/>
            <a:ln w="38100">
              <a:solidFill>
                <a:srgbClr val="FFFF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b="0" i="0" u="none" strike="noStrike" kern="0" cap="none" spc="0" normalizeH="0" baseline="0" noProof="0" smtClean="0">
                <a:ln>
                  <a:noFill/>
                </a:ln>
                <a:solidFill>
                  <a:sysClr val="windowText" lastClr="000000"/>
                </a:solidFill>
                <a:effectLst/>
                <a:uLnTx/>
                <a:uFillTx/>
                <a:latin typeface="+mn-lt"/>
                <a:ea typeface="+mn-ea"/>
              </a:endParaRPr>
            </a:p>
          </p:txBody>
        </p:sp>
        <p:sp>
          <p:nvSpPr>
            <p:cNvPr id="80" name="Line 105"/>
            <p:cNvSpPr>
              <a:spLocks noChangeShapeType="1"/>
            </p:cNvSpPr>
            <p:nvPr/>
          </p:nvSpPr>
          <p:spPr bwMode="auto">
            <a:xfrm flipH="1">
              <a:off x="1234" y="1769"/>
              <a:ext cx="469" cy="189"/>
            </a:xfrm>
            <a:prstGeom prst="line">
              <a:avLst/>
            </a:prstGeom>
            <a:noFill/>
            <a:ln w="38100">
              <a:solidFill>
                <a:srgbClr val="00B0F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b="0" i="0" u="none" strike="noStrike" kern="0" cap="none" spc="0" normalizeH="0" baseline="0" noProof="0" smtClean="0">
                <a:ln>
                  <a:noFill/>
                </a:ln>
                <a:solidFill>
                  <a:sysClr val="windowText" lastClr="000000"/>
                </a:solidFill>
                <a:effectLst/>
                <a:uLnTx/>
                <a:uFillTx/>
                <a:latin typeface="+mn-lt"/>
                <a:ea typeface="+mn-ea"/>
              </a:endParaRPr>
            </a:p>
          </p:txBody>
        </p:sp>
      </p:grpSp>
      <p:sp>
        <p:nvSpPr>
          <p:cNvPr id="81" name="Text Box 106"/>
          <p:cNvSpPr txBox="1">
            <a:spLocks noChangeArrowheads="1"/>
          </p:cNvSpPr>
          <p:nvPr/>
        </p:nvSpPr>
        <p:spPr bwMode="auto">
          <a:xfrm>
            <a:off x="5652392" y="4259387"/>
            <a:ext cx="69762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lnSpc>
                <a:spcPct val="90000"/>
              </a:lnSpc>
            </a:pPr>
            <a:r>
              <a:rPr kumimoji="1" lang="zh-CN" altLang="en-US" sz="2000">
                <a:latin typeface="+mn-lt"/>
                <a:ea typeface="+mn-ea"/>
              </a:rPr>
              <a:t>光纤</a:t>
            </a:r>
          </a:p>
        </p:txBody>
      </p:sp>
      <p:sp>
        <p:nvSpPr>
          <p:cNvPr id="82" name="Text Box 107"/>
          <p:cNvSpPr txBox="1">
            <a:spLocks noChangeArrowheads="1"/>
          </p:cNvSpPr>
          <p:nvPr/>
        </p:nvSpPr>
        <p:spPr bwMode="auto">
          <a:xfrm>
            <a:off x="1007960" y="4173662"/>
            <a:ext cx="93968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lnSpc>
                <a:spcPct val="90000"/>
              </a:lnSpc>
            </a:pPr>
            <a:r>
              <a:rPr kumimoji="1" lang="zh-CN" altLang="en-US" sz="2000">
                <a:latin typeface="+mn-lt"/>
                <a:ea typeface="+mn-ea"/>
              </a:rPr>
              <a:t>波长</a:t>
            </a:r>
            <a:r>
              <a:rPr kumimoji="1" lang="zh-CN" altLang="en-US" sz="2000">
                <a:latin typeface="+mn-lt"/>
                <a:ea typeface="+mn-ea"/>
                <a:sym typeface="Symbol" pitchFamily="18" charset="2"/>
              </a:rPr>
              <a:t></a:t>
            </a:r>
            <a:r>
              <a:rPr kumimoji="1" lang="en-US" altLang="zh-CN" sz="2000" baseline="-25000">
                <a:latin typeface="+mn-lt"/>
                <a:ea typeface="+mn-ea"/>
              </a:rPr>
              <a:t>2</a:t>
            </a:r>
          </a:p>
        </p:txBody>
      </p:sp>
      <p:sp>
        <p:nvSpPr>
          <p:cNvPr id="83" name="Text Box 108"/>
          <p:cNvSpPr txBox="1">
            <a:spLocks noChangeArrowheads="1"/>
          </p:cNvSpPr>
          <p:nvPr/>
        </p:nvSpPr>
        <p:spPr bwMode="auto">
          <a:xfrm>
            <a:off x="1071493" y="3645024"/>
            <a:ext cx="93968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lnSpc>
                <a:spcPct val="90000"/>
              </a:lnSpc>
            </a:pPr>
            <a:r>
              <a:rPr kumimoji="1" lang="zh-CN" altLang="en-US" sz="2000">
                <a:latin typeface="+mn-lt"/>
                <a:ea typeface="+mn-ea"/>
              </a:rPr>
              <a:t>波长</a:t>
            </a:r>
            <a:r>
              <a:rPr kumimoji="1" lang="zh-CN" altLang="en-US" sz="2000">
                <a:latin typeface="+mn-lt"/>
                <a:ea typeface="+mn-ea"/>
                <a:sym typeface="Symbol" pitchFamily="18" charset="2"/>
              </a:rPr>
              <a:t></a:t>
            </a:r>
            <a:r>
              <a:rPr kumimoji="1" lang="en-US" altLang="zh-CN" sz="2000" baseline="-25000">
                <a:latin typeface="+mn-lt"/>
                <a:ea typeface="+mn-ea"/>
              </a:rPr>
              <a:t>1</a:t>
            </a:r>
          </a:p>
        </p:txBody>
      </p:sp>
      <p:sp>
        <p:nvSpPr>
          <p:cNvPr id="84" name="Text Box 110"/>
          <p:cNvSpPr txBox="1">
            <a:spLocks noChangeArrowheads="1"/>
          </p:cNvSpPr>
          <p:nvPr/>
        </p:nvSpPr>
        <p:spPr bwMode="auto">
          <a:xfrm>
            <a:off x="1060904" y="4654675"/>
            <a:ext cx="93968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tIns="0" bIns="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lnSpc>
                <a:spcPct val="90000"/>
              </a:lnSpc>
            </a:pPr>
            <a:r>
              <a:rPr kumimoji="1" lang="zh-CN" altLang="en-US" sz="2000">
                <a:latin typeface="+mn-lt"/>
                <a:ea typeface="+mn-ea"/>
              </a:rPr>
              <a:t>波长</a:t>
            </a:r>
            <a:r>
              <a:rPr kumimoji="1" lang="zh-CN" altLang="en-US" sz="2000">
                <a:latin typeface="+mn-lt"/>
                <a:ea typeface="+mn-ea"/>
                <a:sym typeface="Symbol" pitchFamily="18" charset="2"/>
              </a:rPr>
              <a:t></a:t>
            </a:r>
            <a:r>
              <a:rPr kumimoji="1" lang="en-US" altLang="zh-CN" sz="2000" baseline="-25000">
                <a:latin typeface="+mn-lt"/>
                <a:ea typeface="+mn-ea"/>
              </a:rPr>
              <a:t>3</a:t>
            </a:r>
          </a:p>
        </p:txBody>
      </p:sp>
      <p:sp>
        <p:nvSpPr>
          <p:cNvPr id="85" name="Text Box 111"/>
          <p:cNvSpPr txBox="1">
            <a:spLocks noChangeArrowheads="1"/>
          </p:cNvSpPr>
          <p:nvPr/>
        </p:nvSpPr>
        <p:spPr bwMode="auto">
          <a:xfrm>
            <a:off x="9758747" y="4211762"/>
            <a:ext cx="93968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lnSpc>
                <a:spcPct val="90000"/>
              </a:lnSpc>
            </a:pPr>
            <a:r>
              <a:rPr kumimoji="1" lang="zh-CN" altLang="en-US" sz="2000" dirty="0">
                <a:latin typeface="+mn-lt"/>
                <a:ea typeface="+mn-ea"/>
              </a:rPr>
              <a:t>波长</a:t>
            </a:r>
            <a:r>
              <a:rPr kumimoji="1" lang="zh-CN" altLang="en-US" sz="2000" dirty="0">
                <a:latin typeface="+mn-lt"/>
                <a:ea typeface="+mn-ea"/>
                <a:sym typeface="Symbol" pitchFamily="18" charset="2"/>
              </a:rPr>
              <a:t></a:t>
            </a:r>
            <a:r>
              <a:rPr kumimoji="1" lang="en-US" altLang="zh-CN" sz="2000" baseline="-25000" dirty="0">
                <a:latin typeface="+mn-lt"/>
                <a:ea typeface="+mn-ea"/>
              </a:rPr>
              <a:t>2</a:t>
            </a:r>
          </a:p>
        </p:txBody>
      </p:sp>
      <p:sp>
        <p:nvSpPr>
          <p:cNvPr id="86" name="Text Box 112"/>
          <p:cNvSpPr txBox="1">
            <a:spLocks noChangeArrowheads="1"/>
          </p:cNvSpPr>
          <p:nvPr/>
        </p:nvSpPr>
        <p:spPr bwMode="auto">
          <a:xfrm>
            <a:off x="9703685" y="3683124"/>
            <a:ext cx="93968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lnSpc>
                <a:spcPct val="90000"/>
              </a:lnSpc>
            </a:pPr>
            <a:r>
              <a:rPr kumimoji="1" lang="zh-CN" altLang="en-US" sz="2000">
                <a:latin typeface="+mn-lt"/>
                <a:ea typeface="+mn-ea"/>
              </a:rPr>
              <a:t>波长</a:t>
            </a:r>
            <a:r>
              <a:rPr kumimoji="1" lang="zh-CN" altLang="en-US" sz="2000">
                <a:latin typeface="+mn-lt"/>
                <a:ea typeface="+mn-ea"/>
                <a:sym typeface="Symbol" pitchFamily="18" charset="2"/>
              </a:rPr>
              <a:t></a:t>
            </a:r>
            <a:r>
              <a:rPr kumimoji="1" lang="en-US" altLang="zh-CN" sz="2000" baseline="-25000">
                <a:latin typeface="+mn-lt"/>
                <a:ea typeface="+mn-ea"/>
              </a:rPr>
              <a:t>1</a:t>
            </a:r>
          </a:p>
        </p:txBody>
      </p:sp>
      <p:sp>
        <p:nvSpPr>
          <p:cNvPr id="87" name="Text Box 113"/>
          <p:cNvSpPr txBox="1">
            <a:spLocks noChangeArrowheads="1"/>
          </p:cNvSpPr>
          <p:nvPr/>
        </p:nvSpPr>
        <p:spPr bwMode="auto">
          <a:xfrm>
            <a:off x="9777805" y="4692774"/>
            <a:ext cx="1508645" cy="31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lnSpc>
                <a:spcPct val="90000"/>
              </a:lnSpc>
            </a:pPr>
            <a:r>
              <a:rPr kumimoji="1" lang="zh-CN" altLang="en-US" sz="2000" dirty="0">
                <a:latin typeface="+mn-lt"/>
                <a:ea typeface="+mn-ea"/>
              </a:rPr>
              <a:t>波长</a:t>
            </a:r>
            <a:r>
              <a:rPr kumimoji="1" lang="zh-CN" altLang="en-US" sz="2000" dirty="0">
                <a:latin typeface="+mn-lt"/>
                <a:ea typeface="+mn-ea"/>
                <a:sym typeface="Symbol" pitchFamily="18" charset="2"/>
              </a:rPr>
              <a:t></a:t>
            </a:r>
            <a:r>
              <a:rPr kumimoji="1" lang="en-US" altLang="zh-CN" sz="2000" baseline="-25000" dirty="0">
                <a:latin typeface="+mn-lt"/>
                <a:ea typeface="+mn-ea"/>
              </a:rPr>
              <a:t>3</a:t>
            </a:r>
          </a:p>
        </p:txBody>
      </p:sp>
      <p:sp>
        <p:nvSpPr>
          <p:cNvPr id="88" name="Text Box 114"/>
          <p:cNvSpPr txBox="1">
            <a:spLocks noChangeArrowheads="1"/>
          </p:cNvSpPr>
          <p:nvPr/>
        </p:nvSpPr>
        <p:spPr bwMode="auto">
          <a:xfrm>
            <a:off x="5042508" y="3861048"/>
            <a:ext cx="2059385"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defTabSz="914400" eaLnBrk="1" fontAlgn="auto" latinLnBrk="0" hangingPunct="1">
              <a:lnSpc>
                <a:spcPct val="90000"/>
              </a:lnSpc>
              <a:spcBef>
                <a:spcPts val="0"/>
              </a:spcBef>
              <a:spcAft>
                <a:spcPts val="0"/>
              </a:spcAft>
              <a:buClrTx/>
              <a:buSzTx/>
              <a:buFontTx/>
              <a:buNone/>
              <a:tabLst/>
              <a:defRPr/>
            </a:pPr>
            <a:r>
              <a:rPr kumimoji="1" lang="en-US" altLang="zh-CN" sz="2000" b="0" i="0" u="none" strike="noStrike" kern="0" cap="none" spc="0" normalizeH="0" baseline="0" noProof="0" dirty="0" smtClean="0">
                <a:ln>
                  <a:noFill/>
                </a:ln>
                <a:solidFill>
                  <a:srgbClr val="000000"/>
                </a:solidFill>
                <a:effectLst/>
                <a:uLnTx/>
                <a:uFillTx/>
                <a:latin typeface="+mn-lt"/>
                <a:ea typeface="+mn-ea"/>
                <a:sym typeface="Symbol" pitchFamily="18" charset="2"/>
              </a:rPr>
              <a:t> </a:t>
            </a:r>
            <a:r>
              <a:rPr kumimoji="1" lang="en-US" altLang="zh-CN" sz="2000" b="0" i="0" u="none" strike="noStrike" kern="0" cap="none" spc="0" normalizeH="0" baseline="-25000" noProof="0" dirty="0" smtClean="0">
                <a:ln>
                  <a:noFill/>
                </a:ln>
                <a:solidFill>
                  <a:srgbClr val="000000"/>
                </a:solidFill>
                <a:effectLst/>
                <a:uLnTx/>
                <a:uFillTx/>
                <a:latin typeface="+mn-lt"/>
                <a:ea typeface="+mn-ea"/>
              </a:rPr>
              <a:t>1</a:t>
            </a:r>
            <a:r>
              <a:rPr kumimoji="1" lang="en-US" altLang="zh-CN" sz="2000" b="0" i="0" u="none" strike="noStrike" kern="0" cap="none" spc="0" normalizeH="0" baseline="-25000" noProof="0" dirty="0" smtClean="0">
                <a:ln>
                  <a:noFill/>
                </a:ln>
                <a:solidFill>
                  <a:srgbClr val="000000"/>
                </a:solidFill>
                <a:effectLst/>
                <a:uLnTx/>
                <a:uFillTx/>
                <a:latin typeface="+mn-lt"/>
                <a:ea typeface="+mn-ea"/>
                <a:sym typeface="Symbol" pitchFamily="18" charset="2"/>
              </a:rPr>
              <a:t> </a:t>
            </a:r>
            <a:r>
              <a:rPr kumimoji="1" lang="en-US" altLang="zh-CN" sz="2000" b="0" i="0" u="none" strike="noStrike" kern="0" cap="none" spc="0" normalizeH="0" baseline="0" noProof="0" dirty="0" smtClean="0">
                <a:ln>
                  <a:noFill/>
                </a:ln>
                <a:solidFill>
                  <a:srgbClr val="000000"/>
                </a:solidFill>
                <a:effectLst/>
                <a:uLnTx/>
                <a:uFillTx/>
                <a:latin typeface="+mn-lt"/>
                <a:ea typeface="+mn-ea"/>
                <a:sym typeface="Symbol" pitchFamily="18" charset="2"/>
              </a:rPr>
              <a:t>+</a:t>
            </a:r>
            <a:r>
              <a:rPr kumimoji="1" lang="en-US" altLang="zh-CN" sz="2000" b="0" i="0" u="none" strike="noStrike" kern="0" cap="none" spc="0" normalizeH="0" baseline="-25000" noProof="0" dirty="0" smtClean="0">
                <a:ln>
                  <a:noFill/>
                </a:ln>
                <a:solidFill>
                  <a:srgbClr val="000000"/>
                </a:solidFill>
                <a:effectLst/>
                <a:uLnTx/>
                <a:uFillTx/>
                <a:latin typeface="+mn-lt"/>
                <a:ea typeface="+mn-ea"/>
              </a:rPr>
              <a:t>2</a:t>
            </a:r>
            <a:r>
              <a:rPr kumimoji="1" lang="en-US" altLang="zh-CN" b="0" i="0" u="none" strike="noStrike" kern="0" cap="none" spc="0" normalizeH="0" baseline="0" noProof="0" dirty="0" smtClean="0">
                <a:ln>
                  <a:noFill/>
                </a:ln>
                <a:solidFill>
                  <a:srgbClr val="000000"/>
                </a:solidFill>
                <a:effectLst/>
                <a:uLnTx/>
                <a:uFillTx/>
                <a:latin typeface="+mn-lt"/>
                <a:ea typeface="+mn-ea"/>
                <a:sym typeface="Symbol" pitchFamily="18" charset="2"/>
              </a:rPr>
              <a:t> </a:t>
            </a:r>
            <a:r>
              <a:rPr kumimoji="1" lang="en-US" altLang="zh-CN" sz="2000" b="0" i="0" u="none" strike="noStrike" kern="0" cap="none" spc="0" normalizeH="0" baseline="0" noProof="0" dirty="0" smtClean="0">
                <a:ln>
                  <a:noFill/>
                </a:ln>
                <a:solidFill>
                  <a:srgbClr val="000000"/>
                </a:solidFill>
                <a:effectLst/>
                <a:uLnTx/>
                <a:uFillTx/>
                <a:latin typeface="+mn-lt"/>
                <a:ea typeface="+mn-ea"/>
              </a:rPr>
              <a:t>+</a:t>
            </a:r>
            <a:r>
              <a:rPr kumimoji="1" lang="en-US" altLang="zh-CN" sz="2000" b="0" i="0" u="none" strike="noStrike" kern="0" cap="none" spc="0" normalizeH="0" baseline="0" noProof="0" dirty="0" smtClean="0">
                <a:ln>
                  <a:noFill/>
                </a:ln>
                <a:solidFill>
                  <a:srgbClr val="000000"/>
                </a:solidFill>
                <a:effectLst/>
                <a:uLnTx/>
                <a:uFillTx/>
                <a:latin typeface="+mn-lt"/>
                <a:ea typeface="+mn-ea"/>
                <a:sym typeface="Symbol" pitchFamily="18" charset="2"/>
              </a:rPr>
              <a:t></a:t>
            </a:r>
            <a:r>
              <a:rPr kumimoji="1" lang="en-US" altLang="zh-CN" sz="2000" b="0" i="0" u="none" strike="noStrike" kern="0" cap="none" spc="0" normalizeH="0" baseline="-25000" noProof="0" dirty="0" smtClean="0">
                <a:ln>
                  <a:noFill/>
                </a:ln>
                <a:solidFill>
                  <a:srgbClr val="000000"/>
                </a:solidFill>
                <a:effectLst/>
                <a:uLnTx/>
                <a:uFillTx/>
                <a:latin typeface="+mn-lt"/>
                <a:ea typeface="+mn-ea"/>
              </a:rPr>
              <a:t>3</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053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67"/>
                                        </p:tgtEl>
                                        <p:attrNameLst>
                                          <p:attrName>style.visibility</p:attrName>
                                        </p:attrNameLst>
                                      </p:cBhvr>
                                      <p:to>
                                        <p:strVal val="visible"/>
                                      </p:to>
                                    </p:set>
                                    <p:animEffect transition="in" filter="wipe(left)">
                                      <p:cBhvr>
                                        <p:cTn id="11" dur="500"/>
                                        <p:tgtEl>
                                          <p:spTgt spid="67"/>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66"/>
                                        </p:tgtEl>
                                        <p:attrNameLst>
                                          <p:attrName>style.visibility</p:attrName>
                                        </p:attrNameLst>
                                      </p:cBhvr>
                                      <p:to>
                                        <p:strVal val="visible"/>
                                      </p:to>
                                    </p:set>
                                    <p:animEffect transition="in" filter="wipe(left)">
                                      <p:cBhvr>
                                        <p:cTn id="16" dur="500"/>
                                        <p:tgtEl>
                                          <p:spTgt spid="66"/>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88"/>
                                        </p:tgtEl>
                                        <p:attrNameLst>
                                          <p:attrName>style.visibility</p:attrName>
                                        </p:attrNameLst>
                                      </p:cBhvr>
                                      <p:to>
                                        <p:strVal val="visible"/>
                                      </p:to>
                                    </p:set>
                                    <p:animEffect transition="in" filter="wipe(left)">
                                      <p:cBhvr>
                                        <p:cTn id="19" dur="500"/>
                                        <p:tgtEl>
                                          <p:spTgt spid="88"/>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81"/>
                                        </p:tgtEl>
                                        <p:attrNameLst>
                                          <p:attrName>style.visibility</p:attrName>
                                        </p:attrNameLst>
                                      </p:cBhvr>
                                      <p:to>
                                        <p:strVal val="visible"/>
                                      </p:to>
                                    </p:set>
                                    <p:animEffect transition="in" filter="wipe(left)">
                                      <p:cBhvr>
                                        <p:cTn id="22" dur="500"/>
                                        <p:tgtEl>
                                          <p:spTgt spid="8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74"/>
                                        </p:tgtEl>
                                        <p:attrNameLst>
                                          <p:attrName>style.visibility</p:attrName>
                                        </p:attrNameLst>
                                      </p:cBhvr>
                                      <p:to>
                                        <p:strVal val="visible"/>
                                      </p:to>
                                    </p:set>
                                    <p:animEffect transition="in" filter="wipe(left)">
                                      <p:cBhvr>
                                        <p:cTn id="27" dur="500"/>
                                        <p:tgtEl>
                                          <p:spTgt spid="74"/>
                                        </p:tgtEl>
                                      </p:cBhvr>
                                    </p:animEffect>
                                  </p:childTnLst>
                                </p:cTn>
                              </p:par>
                            </p:childTnLst>
                          </p:cTn>
                        </p:par>
                        <p:par>
                          <p:cTn id="28" fill="hold">
                            <p:stCondLst>
                              <p:cond delay="500"/>
                            </p:stCondLst>
                            <p:childTnLst>
                              <p:par>
                                <p:cTn id="29" presetID="10" presetClass="entr" presetSubtype="0" fill="hold" grpId="0" nodeType="afterEffect">
                                  <p:stCondLst>
                                    <p:cond delay="0"/>
                                  </p:stCondLst>
                                  <p:childTnLst>
                                    <p:set>
                                      <p:cBhvr>
                                        <p:cTn id="30" dur="1" fill="hold">
                                          <p:stCondLst>
                                            <p:cond delay="0"/>
                                          </p:stCondLst>
                                        </p:cTn>
                                        <p:tgtEl>
                                          <p:spTgt spid="85"/>
                                        </p:tgtEl>
                                        <p:attrNameLst>
                                          <p:attrName>style.visibility</p:attrName>
                                        </p:attrNameLst>
                                      </p:cBhvr>
                                      <p:to>
                                        <p:strVal val="visible"/>
                                      </p:to>
                                    </p:set>
                                    <p:animEffect transition="in" filter="fade">
                                      <p:cBhvr>
                                        <p:cTn id="31" dur="500"/>
                                        <p:tgtEl>
                                          <p:spTgt spid="85"/>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86"/>
                                        </p:tgtEl>
                                        <p:attrNameLst>
                                          <p:attrName>style.visibility</p:attrName>
                                        </p:attrNameLst>
                                      </p:cBhvr>
                                      <p:to>
                                        <p:strVal val="visible"/>
                                      </p:to>
                                    </p:set>
                                    <p:animEffect transition="in" filter="fade">
                                      <p:cBhvr>
                                        <p:cTn id="34" dur="500"/>
                                        <p:tgtEl>
                                          <p:spTgt spid="86"/>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87"/>
                                        </p:tgtEl>
                                        <p:attrNameLst>
                                          <p:attrName>style.visibility</p:attrName>
                                        </p:attrNameLst>
                                      </p:cBhvr>
                                      <p:to>
                                        <p:strVal val="visible"/>
                                      </p:to>
                                    </p:set>
                                    <p:animEffect transition="in" filter="fade">
                                      <p:cBhvr>
                                        <p:cTn id="37" dur="500"/>
                                        <p:tgtEl>
                                          <p:spTgt spid="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533" grpId="0" build="p"/>
      <p:bldP spid="66" grpId="0" animBg="1"/>
      <p:bldP spid="81" grpId="0"/>
      <p:bldP spid="85" grpId="0"/>
      <p:bldP spid="86" grpId="0"/>
      <p:bldP spid="87" grpId="0"/>
      <p:bldP spid="88"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圆角矩形 4"/>
          <p:cNvSpPr/>
          <p:nvPr/>
        </p:nvSpPr>
        <p:spPr>
          <a:xfrm>
            <a:off x="612775" y="1755627"/>
            <a:ext cx="10820400" cy="4963674"/>
          </a:xfrm>
          <a:prstGeom prst="roundRect">
            <a:avLst>
              <a:gd name="adj" fmla="val 5822"/>
            </a:avLst>
          </a:prstGeom>
          <a:solidFill>
            <a:schemeClr val="bg1">
              <a:lumMod val="95000"/>
            </a:schemeClr>
          </a:solidFill>
          <a:ln w="38100">
            <a:solidFill>
              <a:srgbClr val="FF993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939" name="Rectangle 2"/>
          <p:cNvSpPr>
            <a:spLocks noGrp="1" noChangeArrowheads="1"/>
          </p:cNvSpPr>
          <p:nvPr>
            <p:ph type="title"/>
          </p:nvPr>
        </p:nvSpPr>
        <p:spPr/>
        <p:txBody>
          <a:bodyPr/>
          <a:lstStyle/>
          <a:p>
            <a:pPr eaLnBrk="1" hangingPunct="1"/>
            <a:r>
              <a:rPr lang="en-US" altLang="zh-CN" dirty="0" smtClean="0"/>
              <a:t>2.4.3   </a:t>
            </a:r>
            <a:r>
              <a:rPr lang="zh-CN" altLang="en-US" dirty="0" smtClean="0"/>
              <a:t>码分复用 </a:t>
            </a:r>
            <a:r>
              <a:rPr lang="en-US" altLang="zh-CN" dirty="0" smtClean="0"/>
              <a:t>CDM </a:t>
            </a:r>
          </a:p>
        </p:txBody>
      </p:sp>
      <p:sp>
        <p:nvSpPr>
          <p:cNvPr id="142339" name="Rectangle 3"/>
          <p:cNvSpPr>
            <a:spLocks noGrp="1" noChangeArrowheads="1"/>
          </p:cNvSpPr>
          <p:nvPr>
            <p:ph idx="1"/>
          </p:nvPr>
        </p:nvSpPr>
        <p:spPr>
          <a:xfrm>
            <a:off x="1058616" y="2132856"/>
            <a:ext cx="10031212" cy="4038710"/>
          </a:xfrm>
        </p:spPr>
        <p:txBody>
          <a:bodyPr>
            <a:normAutofit/>
          </a:bodyPr>
          <a:lstStyle/>
          <a:p>
            <a:pPr eaLnBrk="1" hangingPunct="1">
              <a:lnSpc>
                <a:spcPct val="150000"/>
              </a:lnSpc>
            </a:pPr>
            <a:r>
              <a:rPr lang="zh-CN" altLang="en-US" sz="2400" dirty="0" smtClean="0"/>
              <a:t>常用的名词是码分多址 </a:t>
            </a:r>
            <a:r>
              <a:rPr lang="en-US" altLang="zh-CN" sz="2400" dirty="0" smtClean="0"/>
              <a:t>CDMA </a:t>
            </a:r>
          </a:p>
          <a:p>
            <a:pPr eaLnBrk="1" hangingPunct="1">
              <a:lnSpc>
                <a:spcPct val="150000"/>
              </a:lnSpc>
              <a:buFont typeface="Wingdings" pitchFamily="2" charset="2"/>
              <a:buNone/>
            </a:pPr>
            <a:r>
              <a:rPr lang="en-US" altLang="zh-CN" sz="2400" dirty="0" smtClean="0"/>
              <a:t>    (Code Division Multiple Access)</a:t>
            </a:r>
            <a:r>
              <a:rPr lang="zh-CN" altLang="en-US" sz="2400" dirty="0" smtClean="0"/>
              <a:t>。</a:t>
            </a:r>
          </a:p>
          <a:p>
            <a:pPr eaLnBrk="1" hangingPunct="1">
              <a:lnSpc>
                <a:spcPct val="150000"/>
              </a:lnSpc>
            </a:pPr>
            <a:r>
              <a:rPr lang="zh-CN" altLang="en-US" sz="2400" dirty="0" smtClean="0"/>
              <a:t>各用户使用经过特殊挑选的不同码型，因此彼此不会造成干扰。</a:t>
            </a:r>
          </a:p>
          <a:p>
            <a:pPr eaLnBrk="1" hangingPunct="1">
              <a:lnSpc>
                <a:spcPct val="150000"/>
              </a:lnSpc>
            </a:pPr>
            <a:r>
              <a:rPr lang="zh-CN" altLang="en-US" sz="2400" dirty="0" smtClean="0"/>
              <a:t>这种系统发送的信号有很强的抗干扰能力，其频谱类似于白噪声，不易被敌人发现。 </a:t>
            </a:r>
          </a:p>
          <a:p>
            <a:pPr eaLnBrk="1" hangingPunct="1">
              <a:lnSpc>
                <a:spcPct val="150000"/>
              </a:lnSpc>
            </a:pPr>
            <a:r>
              <a:rPr lang="zh-CN" altLang="en-US" sz="2400" dirty="0" smtClean="0"/>
              <a:t>每一个比特时间划分为 </a:t>
            </a:r>
            <a:r>
              <a:rPr lang="en-US" altLang="zh-CN" sz="2400" i="1" dirty="0" smtClean="0"/>
              <a:t>m </a:t>
            </a:r>
            <a:r>
              <a:rPr lang="zh-CN" altLang="en-US" sz="2400" dirty="0" smtClean="0"/>
              <a:t>个短的间隔，称为</a:t>
            </a:r>
            <a:r>
              <a:rPr lang="zh-CN" altLang="en-US" sz="2400" dirty="0" smtClean="0">
                <a:solidFill>
                  <a:schemeClr val="hlink"/>
                </a:solidFill>
              </a:rPr>
              <a:t>码片</a:t>
            </a:r>
            <a:r>
              <a:rPr lang="en-US" altLang="zh-CN" sz="2400" dirty="0" smtClean="0"/>
              <a:t>(chip)</a:t>
            </a:r>
            <a:r>
              <a:rPr lang="zh-CN" altLang="en-US" sz="2400" dirty="0" smtClean="0"/>
              <a:t>。   </a:t>
            </a:r>
          </a:p>
        </p:txBody>
      </p:sp>
      <p:sp>
        <p:nvSpPr>
          <p:cNvPr id="39938" name="页脚占位符 4"/>
          <p:cNvSpPr>
            <a:spLocks noGrp="1"/>
          </p:cNvSpPr>
          <p:nvPr>
            <p:ph type="ftr" sz="quarter" idx="11"/>
          </p:nvPr>
        </p:nvSpPr>
        <p:spPr>
          <a:noFill/>
        </p:spPr>
        <p:txBody>
          <a:bodyPr/>
          <a:lstStyle/>
          <a:p>
            <a:r>
              <a:rPr lang="zh-CN" altLang="en-US" smtClean="0"/>
              <a:t>课件制作人：谢钧 谢希仁</a:t>
            </a:r>
            <a:endParaRPr lang="zh-CN" altLang="en-US"/>
          </a:p>
        </p:txBody>
      </p:sp>
      <p:sp>
        <p:nvSpPr>
          <p:cNvPr id="7" name="Freeform 3"/>
          <p:cNvSpPr/>
          <p:nvPr/>
        </p:nvSpPr>
        <p:spPr>
          <a:xfrm>
            <a:off x="-43539" y="6388356"/>
            <a:ext cx="12233951" cy="496637"/>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3B3F6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grpSp>
        <p:nvGrpSpPr>
          <p:cNvPr id="8" name="组合 7"/>
          <p:cNvGrpSpPr/>
          <p:nvPr/>
        </p:nvGrpSpPr>
        <p:grpSpPr>
          <a:xfrm>
            <a:off x="10123265" y="5371066"/>
            <a:ext cx="1877787" cy="1129564"/>
            <a:chOff x="9675584" y="5175723"/>
            <a:chExt cx="1877787" cy="1129564"/>
          </a:xfrm>
        </p:grpSpPr>
        <p:sp>
          <p:nvSpPr>
            <p:cNvPr id="9" name="矩形 8"/>
            <p:cNvSpPr/>
            <p:nvPr/>
          </p:nvSpPr>
          <p:spPr>
            <a:xfrm>
              <a:off x="11286669" y="5640179"/>
              <a:ext cx="266702" cy="66188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10642146" y="5828865"/>
              <a:ext cx="266702" cy="476421"/>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10241641" y="5175723"/>
              <a:ext cx="266702" cy="112956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9675584" y="5974341"/>
              <a:ext cx="266702" cy="33094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2339">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2339">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233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339"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2"/>
          <p:cNvSpPr>
            <a:spLocks noGrp="1" noChangeArrowheads="1"/>
          </p:cNvSpPr>
          <p:nvPr>
            <p:ph type="title"/>
          </p:nvPr>
        </p:nvSpPr>
        <p:spPr/>
        <p:txBody>
          <a:bodyPr/>
          <a:lstStyle/>
          <a:p>
            <a:pPr eaLnBrk="1" hangingPunct="1"/>
            <a:r>
              <a:rPr lang="zh-CN" altLang="en-US" dirty="0" smtClean="0"/>
              <a:t>码片序列</a:t>
            </a:r>
            <a:r>
              <a:rPr lang="en-US" altLang="zh-CN" dirty="0" smtClean="0"/>
              <a:t>(chip sequence) </a:t>
            </a:r>
          </a:p>
        </p:txBody>
      </p:sp>
      <p:sp>
        <p:nvSpPr>
          <p:cNvPr id="151555" name="Rectangle 3"/>
          <p:cNvSpPr>
            <a:spLocks noGrp="1" noChangeArrowheads="1"/>
          </p:cNvSpPr>
          <p:nvPr>
            <p:ph idx="1"/>
          </p:nvPr>
        </p:nvSpPr>
        <p:spPr>
          <a:xfrm>
            <a:off x="1658256" y="2327202"/>
            <a:ext cx="9930178" cy="3844364"/>
          </a:xfrm>
        </p:spPr>
        <p:txBody>
          <a:bodyPr>
            <a:normAutofit/>
          </a:bodyPr>
          <a:lstStyle/>
          <a:p>
            <a:pPr eaLnBrk="1" hangingPunct="1">
              <a:lnSpc>
                <a:spcPct val="150000"/>
              </a:lnSpc>
            </a:pPr>
            <a:r>
              <a:rPr lang="zh-CN" altLang="en-US" sz="2000" dirty="0" smtClean="0"/>
              <a:t>每个站被指派一个唯一的 </a:t>
            </a:r>
            <a:r>
              <a:rPr lang="en-US" altLang="zh-CN" sz="2000" i="1" dirty="0" smtClean="0"/>
              <a:t>m</a:t>
            </a:r>
            <a:r>
              <a:rPr lang="en-US" altLang="zh-CN" sz="2000" dirty="0" smtClean="0"/>
              <a:t> bit </a:t>
            </a:r>
            <a:r>
              <a:rPr lang="zh-CN" altLang="en-US" sz="2000" dirty="0" smtClean="0"/>
              <a:t>码片序列。</a:t>
            </a:r>
          </a:p>
          <a:p>
            <a:pPr lvl="1" eaLnBrk="1" hangingPunct="1">
              <a:lnSpc>
                <a:spcPct val="150000"/>
              </a:lnSpc>
            </a:pPr>
            <a:r>
              <a:rPr lang="zh-CN" altLang="en-US" sz="2000" dirty="0" smtClean="0">
                <a:solidFill>
                  <a:schemeClr val="hlink"/>
                </a:solidFill>
                <a:latin typeface="Arial" charset="0"/>
                <a:ea typeface="黑体" pitchFamily="2" charset="-122"/>
              </a:rPr>
              <a:t>如发送比特 </a:t>
            </a:r>
            <a:r>
              <a:rPr lang="en-US" altLang="zh-CN" sz="2000" dirty="0" smtClean="0">
                <a:solidFill>
                  <a:schemeClr val="hlink"/>
                </a:solidFill>
                <a:latin typeface="Arial" charset="0"/>
                <a:ea typeface="黑体" pitchFamily="2" charset="-122"/>
              </a:rPr>
              <a:t>1</a:t>
            </a:r>
            <a:r>
              <a:rPr lang="zh-CN" altLang="en-US" sz="2000" dirty="0" smtClean="0">
                <a:solidFill>
                  <a:schemeClr val="hlink"/>
                </a:solidFill>
                <a:latin typeface="Arial" charset="0"/>
                <a:ea typeface="黑体" pitchFamily="2" charset="-122"/>
              </a:rPr>
              <a:t>，则发送自己的 </a:t>
            </a:r>
            <a:r>
              <a:rPr lang="en-US" altLang="zh-CN" sz="2000" i="1" dirty="0" smtClean="0">
                <a:solidFill>
                  <a:schemeClr val="hlink"/>
                </a:solidFill>
                <a:latin typeface="Arial" charset="0"/>
                <a:ea typeface="黑体" pitchFamily="2" charset="-122"/>
              </a:rPr>
              <a:t>m</a:t>
            </a:r>
            <a:r>
              <a:rPr lang="en-US" altLang="zh-CN" sz="2000" dirty="0" smtClean="0">
                <a:solidFill>
                  <a:schemeClr val="hlink"/>
                </a:solidFill>
                <a:latin typeface="Arial" charset="0"/>
                <a:ea typeface="黑体" pitchFamily="2" charset="-122"/>
              </a:rPr>
              <a:t> bit </a:t>
            </a:r>
            <a:r>
              <a:rPr lang="zh-CN" altLang="en-US" sz="2000" dirty="0" smtClean="0">
                <a:solidFill>
                  <a:schemeClr val="hlink"/>
                </a:solidFill>
                <a:latin typeface="Arial" charset="0"/>
                <a:ea typeface="黑体" pitchFamily="2" charset="-122"/>
              </a:rPr>
              <a:t>码片序列。</a:t>
            </a:r>
          </a:p>
          <a:p>
            <a:pPr lvl="1" eaLnBrk="1" hangingPunct="1">
              <a:lnSpc>
                <a:spcPct val="150000"/>
              </a:lnSpc>
            </a:pPr>
            <a:r>
              <a:rPr lang="zh-CN" altLang="en-US" sz="2000" dirty="0" smtClean="0">
                <a:solidFill>
                  <a:schemeClr val="hlink"/>
                </a:solidFill>
                <a:latin typeface="Arial" charset="0"/>
                <a:ea typeface="黑体" pitchFamily="2" charset="-122"/>
              </a:rPr>
              <a:t>如发送比特 </a:t>
            </a:r>
            <a:r>
              <a:rPr lang="en-US" altLang="zh-CN" sz="2000" dirty="0" smtClean="0">
                <a:solidFill>
                  <a:schemeClr val="hlink"/>
                </a:solidFill>
                <a:latin typeface="Arial" charset="0"/>
                <a:ea typeface="黑体" pitchFamily="2" charset="-122"/>
              </a:rPr>
              <a:t>0</a:t>
            </a:r>
            <a:r>
              <a:rPr lang="zh-CN" altLang="en-US" sz="2000" dirty="0" smtClean="0">
                <a:solidFill>
                  <a:schemeClr val="hlink"/>
                </a:solidFill>
                <a:latin typeface="Arial" charset="0"/>
                <a:ea typeface="黑体" pitchFamily="2" charset="-122"/>
              </a:rPr>
              <a:t>，则发送该码片序列的二进制反码。</a:t>
            </a:r>
            <a:r>
              <a:rPr lang="zh-CN" altLang="en-US" sz="2000" dirty="0" smtClean="0"/>
              <a:t> </a:t>
            </a:r>
          </a:p>
          <a:p>
            <a:pPr eaLnBrk="1" hangingPunct="1">
              <a:lnSpc>
                <a:spcPct val="150000"/>
              </a:lnSpc>
            </a:pPr>
            <a:r>
              <a:rPr lang="zh-CN" altLang="en-US" sz="2000" dirty="0" smtClean="0"/>
              <a:t>例如，</a:t>
            </a:r>
            <a:r>
              <a:rPr lang="en-US" altLang="zh-CN" sz="2000" dirty="0" smtClean="0"/>
              <a:t>S </a:t>
            </a:r>
            <a:r>
              <a:rPr lang="zh-CN" altLang="en-US" sz="2000" dirty="0" smtClean="0"/>
              <a:t>站的 </a:t>
            </a:r>
            <a:r>
              <a:rPr lang="en-US" altLang="zh-CN" sz="2000" dirty="0" smtClean="0"/>
              <a:t>8 bit </a:t>
            </a:r>
            <a:r>
              <a:rPr lang="zh-CN" altLang="en-US" sz="2000" dirty="0" smtClean="0"/>
              <a:t>码片序列是 </a:t>
            </a:r>
            <a:r>
              <a:rPr lang="en-US" altLang="zh-CN" sz="2000" dirty="0" smtClean="0"/>
              <a:t>00011011</a:t>
            </a:r>
            <a:r>
              <a:rPr lang="zh-CN" altLang="en-US" sz="2000" dirty="0" smtClean="0"/>
              <a:t>。</a:t>
            </a:r>
          </a:p>
          <a:p>
            <a:pPr lvl="1" eaLnBrk="1" hangingPunct="1">
              <a:lnSpc>
                <a:spcPct val="150000"/>
              </a:lnSpc>
            </a:pPr>
            <a:r>
              <a:rPr lang="zh-CN" altLang="en-US" sz="2000" dirty="0" smtClean="0">
                <a:solidFill>
                  <a:schemeClr val="hlink"/>
                </a:solidFill>
                <a:latin typeface="Arial" charset="0"/>
                <a:ea typeface="黑体" pitchFamily="2" charset="-122"/>
              </a:rPr>
              <a:t>发送比特 </a:t>
            </a:r>
            <a:r>
              <a:rPr lang="en-US" altLang="zh-CN" sz="2000" dirty="0" smtClean="0">
                <a:solidFill>
                  <a:schemeClr val="hlink"/>
                </a:solidFill>
                <a:latin typeface="Arial" charset="0"/>
                <a:ea typeface="黑体" pitchFamily="2" charset="-122"/>
              </a:rPr>
              <a:t>1 </a:t>
            </a:r>
            <a:r>
              <a:rPr lang="zh-CN" altLang="en-US" sz="2000" dirty="0" smtClean="0">
                <a:solidFill>
                  <a:schemeClr val="hlink"/>
                </a:solidFill>
                <a:latin typeface="Arial" charset="0"/>
                <a:ea typeface="黑体" pitchFamily="2" charset="-122"/>
              </a:rPr>
              <a:t>时，就发送序列 </a:t>
            </a:r>
            <a:r>
              <a:rPr lang="en-US" altLang="zh-CN" sz="2000" dirty="0" smtClean="0">
                <a:solidFill>
                  <a:schemeClr val="hlink"/>
                </a:solidFill>
                <a:latin typeface="Arial" charset="0"/>
                <a:ea typeface="黑体" pitchFamily="2" charset="-122"/>
              </a:rPr>
              <a:t>00011011</a:t>
            </a:r>
            <a:r>
              <a:rPr lang="zh-CN" altLang="en-US" sz="2000" dirty="0" smtClean="0">
                <a:solidFill>
                  <a:schemeClr val="hlink"/>
                </a:solidFill>
                <a:latin typeface="Arial" charset="0"/>
                <a:ea typeface="黑体" pitchFamily="2" charset="-122"/>
              </a:rPr>
              <a:t>，</a:t>
            </a:r>
          </a:p>
          <a:p>
            <a:pPr lvl="1" eaLnBrk="1" hangingPunct="1">
              <a:lnSpc>
                <a:spcPct val="150000"/>
              </a:lnSpc>
            </a:pPr>
            <a:r>
              <a:rPr lang="zh-CN" altLang="en-US" sz="2000" dirty="0" smtClean="0">
                <a:solidFill>
                  <a:schemeClr val="hlink"/>
                </a:solidFill>
                <a:latin typeface="Arial" charset="0"/>
                <a:ea typeface="黑体" pitchFamily="2" charset="-122"/>
              </a:rPr>
              <a:t>发送比特 </a:t>
            </a:r>
            <a:r>
              <a:rPr lang="en-US" altLang="zh-CN" sz="2000" dirty="0" smtClean="0">
                <a:solidFill>
                  <a:schemeClr val="hlink"/>
                </a:solidFill>
                <a:latin typeface="Arial" charset="0"/>
                <a:ea typeface="黑体" pitchFamily="2" charset="-122"/>
              </a:rPr>
              <a:t>0 </a:t>
            </a:r>
            <a:r>
              <a:rPr lang="zh-CN" altLang="en-US" sz="2000" dirty="0" smtClean="0">
                <a:solidFill>
                  <a:schemeClr val="hlink"/>
                </a:solidFill>
                <a:latin typeface="Arial" charset="0"/>
                <a:ea typeface="黑体" pitchFamily="2" charset="-122"/>
              </a:rPr>
              <a:t>时，就发送序列 </a:t>
            </a:r>
            <a:r>
              <a:rPr lang="en-US" altLang="zh-CN" sz="2000" dirty="0" smtClean="0">
                <a:solidFill>
                  <a:schemeClr val="hlink"/>
                </a:solidFill>
                <a:latin typeface="Arial" charset="0"/>
                <a:ea typeface="黑体" pitchFamily="2" charset="-122"/>
              </a:rPr>
              <a:t>11100100</a:t>
            </a:r>
            <a:r>
              <a:rPr lang="zh-CN" altLang="en-US" sz="2000" dirty="0" smtClean="0">
                <a:solidFill>
                  <a:schemeClr val="hlink"/>
                </a:solidFill>
                <a:latin typeface="Arial" charset="0"/>
                <a:ea typeface="黑体" pitchFamily="2" charset="-122"/>
              </a:rPr>
              <a:t>。</a:t>
            </a:r>
          </a:p>
          <a:p>
            <a:pPr eaLnBrk="1" hangingPunct="1">
              <a:lnSpc>
                <a:spcPct val="150000"/>
              </a:lnSpc>
            </a:pPr>
            <a:r>
              <a:rPr lang="en-US" altLang="zh-CN" sz="2000" dirty="0" smtClean="0"/>
              <a:t>S </a:t>
            </a:r>
            <a:r>
              <a:rPr lang="zh-CN" altLang="en-US" sz="2000" dirty="0" smtClean="0"/>
              <a:t>站的码片序列：</a:t>
            </a:r>
            <a:r>
              <a:rPr lang="en-US" altLang="zh-CN" sz="2000" dirty="0" smtClean="0"/>
              <a:t>(–1 –1 –1 +1 +1 –1 +1 +1)     </a:t>
            </a:r>
          </a:p>
        </p:txBody>
      </p:sp>
      <p:sp>
        <p:nvSpPr>
          <p:cNvPr id="40962" name="页脚占位符 4"/>
          <p:cNvSpPr>
            <a:spLocks noGrp="1"/>
          </p:cNvSpPr>
          <p:nvPr>
            <p:ph type="ftr" sz="quarter" idx="11"/>
          </p:nvPr>
        </p:nvSpPr>
        <p:spPr>
          <a:noFill/>
        </p:spPr>
        <p:txBody>
          <a:bodyPr/>
          <a:lstStyle/>
          <a:p>
            <a:r>
              <a:rPr lang="zh-CN" altLang="en-US" smtClean="0"/>
              <a:t>课件制作人：谢钧 谢希仁</a:t>
            </a:r>
            <a:endParaRPr lang="zh-CN" altLang="en-US"/>
          </a:p>
        </p:txBody>
      </p:sp>
      <p:sp>
        <p:nvSpPr>
          <p:cNvPr id="9" name="矩形 8"/>
          <p:cNvSpPr/>
          <p:nvPr/>
        </p:nvSpPr>
        <p:spPr>
          <a:xfrm>
            <a:off x="2556355" y="2018496"/>
            <a:ext cx="9635646" cy="64486"/>
          </a:xfrm>
          <a:prstGeom prst="rect">
            <a:avLst/>
          </a:prstGeom>
          <a:solidFill>
            <a:srgbClr val="FF990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 name="组合 9"/>
          <p:cNvGrpSpPr/>
          <p:nvPr/>
        </p:nvGrpSpPr>
        <p:grpSpPr>
          <a:xfrm>
            <a:off x="810345" y="1174447"/>
            <a:ext cx="2225427" cy="1152755"/>
            <a:chOff x="810345" y="1174447"/>
            <a:chExt cx="2836482" cy="1469277"/>
          </a:xfrm>
        </p:grpSpPr>
        <p:sp>
          <p:nvSpPr>
            <p:cNvPr id="11" name="矩形 10"/>
            <p:cNvSpPr/>
            <p:nvPr/>
          </p:nvSpPr>
          <p:spPr>
            <a:xfrm>
              <a:off x="810345" y="1425809"/>
              <a:ext cx="495299" cy="533400"/>
            </a:xfrm>
            <a:prstGeom prst="rect">
              <a:avLst/>
            </a:prstGeom>
            <a:solidFill>
              <a:srgbClr val="85D9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1624373" y="2069288"/>
              <a:ext cx="266702" cy="28721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1814878" y="1617707"/>
              <a:ext cx="342898" cy="36927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2253260" y="2001701"/>
              <a:ext cx="266702" cy="28721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3357266" y="1642520"/>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flipV="1">
              <a:off x="1057995" y="2356506"/>
              <a:ext cx="266702" cy="2872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2712953" y="1913130"/>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3380125" y="1888614"/>
              <a:ext cx="266702" cy="28721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2902421" y="2145310"/>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2632942" y="1474098"/>
              <a:ext cx="266702" cy="287218"/>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2157776" y="1174447"/>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4" name="矩形 23"/>
          <p:cNvSpPr/>
          <p:nvPr/>
        </p:nvSpPr>
        <p:spPr>
          <a:xfrm>
            <a:off x="6350" y="6309320"/>
            <a:ext cx="12192000" cy="60670"/>
          </a:xfrm>
          <a:prstGeom prst="rect">
            <a:avLst/>
          </a:prstGeom>
          <a:solidFill>
            <a:srgbClr val="FF990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1555">
                                            <p:txEl>
                                              <p:pRg st="3" end="3"/>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1555">
                                            <p:txEl>
                                              <p:pRg st="4" end="4"/>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51555">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155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555"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rot="5400000">
            <a:off x="3343325" y="3527252"/>
            <a:ext cx="5422938" cy="53158"/>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6081374" y="994760"/>
            <a:ext cx="6116976" cy="489641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6075024" y="842361"/>
            <a:ext cx="6116976" cy="530345"/>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987" name="Rectangle 2"/>
          <p:cNvSpPr>
            <a:spLocks noGrp="1" noChangeArrowheads="1"/>
          </p:cNvSpPr>
          <p:nvPr>
            <p:ph type="title"/>
          </p:nvPr>
        </p:nvSpPr>
        <p:spPr/>
        <p:txBody>
          <a:bodyPr/>
          <a:lstStyle/>
          <a:p>
            <a:pPr eaLnBrk="1" hangingPunct="1"/>
            <a:r>
              <a:rPr lang="en-US" altLang="zh-CN" dirty="0" smtClean="0"/>
              <a:t>CDMA </a:t>
            </a:r>
            <a:r>
              <a:rPr lang="zh-CN" altLang="en-US" dirty="0" smtClean="0"/>
              <a:t>的重要特点</a:t>
            </a:r>
          </a:p>
        </p:txBody>
      </p:sp>
      <p:sp>
        <p:nvSpPr>
          <p:cNvPr id="152579" name="Rectangle 3"/>
          <p:cNvSpPr>
            <a:spLocks noGrp="1" noChangeArrowheads="1"/>
          </p:cNvSpPr>
          <p:nvPr>
            <p:ph idx="1"/>
          </p:nvPr>
        </p:nvSpPr>
        <p:spPr>
          <a:xfrm>
            <a:off x="609920" y="1300698"/>
            <a:ext cx="4769176" cy="4288542"/>
          </a:xfrm>
        </p:spPr>
        <p:txBody>
          <a:bodyPr>
            <a:normAutofit/>
          </a:bodyPr>
          <a:lstStyle/>
          <a:p>
            <a:pPr eaLnBrk="1" hangingPunct="1">
              <a:lnSpc>
                <a:spcPct val="150000"/>
              </a:lnSpc>
            </a:pPr>
            <a:r>
              <a:rPr lang="zh-CN" altLang="en-US" sz="2400" dirty="0" smtClean="0"/>
              <a:t>每个站分配的码片序列不仅必须各不相同，并且还必须互相</a:t>
            </a:r>
            <a:r>
              <a:rPr lang="zh-CN" altLang="en-US" sz="2400" dirty="0" smtClean="0">
                <a:solidFill>
                  <a:schemeClr val="hlink"/>
                </a:solidFill>
              </a:rPr>
              <a:t>正交</a:t>
            </a:r>
            <a:r>
              <a:rPr lang="en-US" altLang="zh-CN" sz="2400" dirty="0" smtClean="0"/>
              <a:t>(orthogonal)</a:t>
            </a:r>
            <a:r>
              <a:rPr lang="zh-CN" altLang="en-US" sz="2400" dirty="0" smtClean="0"/>
              <a:t>。</a:t>
            </a:r>
          </a:p>
          <a:p>
            <a:pPr eaLnBrk="1" hangingPunct="1">
              <a:lnSpc>
                <a:spcPct val="150000"/>
              </a:lnSpc>
            </a:pPr>
            <a:r>
              <a:rPr lang="zh-CN" altLang="en-US" sz="2400" dirty="0" smtClean="0"/>
              <a:t>在实用的系统中是使用</a:t>
            </a:r>
            <a:r>
              <a:rPr lang="zh-CN" altLang="en-US" sz="2400" dirty="0" smtClean="0">
                <a:solidFill>
                  <a:schemeClr val="hlink"/>
                </a:solidFill>
              </a:rPr>
              <a:t>伪随机码序列</a:t>
            </a:r>
            <a:r>
              <a:rPr lang="zh-CN" altLang="en-US" sz="2400" dirty="0" smtClean="0"/>
              <a:t>。 </a:t>
            </a:r>
          </a:p>
        </p:txBody>
      </p:sp>
      <p:sp>
        <p:nvSpPr>
          <p:cNvPr id="41986" name="页脚占位符 4"/>
          <p:cNvSpPr>
            <a:spLocks noGrp="1"/>
          </p:cNvSpPr>
          <p:nvPr>
            <p:ph type="ftr" sz="quarter" idx="11"/>
          </p:nvPr>
        </p:nvSpPr>
        <p:spPr>
          <a:noFill/>
        </p:spPr>
        <p:txBody>
          <a:bodyPr/>
          <a:lstStyle/>
          <a:p>
            <a:r>
              <a:rPr lang="zh-CN" altLang="en-US" smtClean="0"/>
              <a:t>课件制作人：谢钧 谢希仁</a:t>
            </a:r>
            <a:endParaRPr lang="zh-CN" altLang="en-US"/>
          </a:p>
        </p:txBody>
      </p:sp>
      <p:sp>
        <p:nvSpPr>
          <p:cNvPr id="7" name="Freeform 3"/>
          <p:cNvSpPr/>
          <p:nvPr/>
        </p:nvSpPr>
        <p:spPr>
          <a:xfrm>
            <a:off x="-41952" y="5891178"/>
            <a:ext cx="12233951" cy="496637"/>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3B3F6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grpSp>
        <p:nvGrpSpPr>
          <p:cNvPr id="8" name="组合 7"/>
          <p:cNvGrpSpPr/>
          <p:nvPr/>
        </p:nvGrpSpPr>
        <p:grpSpPr>
          <a:xfrm flipH="1">
            <a:off x="308685" y="4581128"/>
            <a:ext cx="2854215" cy="1716924"/>
            <a:chOff x="9675584" y="5175723"/>
            <a:chExt cx="1877787" cy="1129564"/>
          </a:xfrm>
        </p:grpSpPr>
        <p:sp>
          <p:nvSpPr>
            <p:cNvPr id="9" name="矩形 8"/>
            <p:cNvSpPr/>
            <p:nvPr/>
          </p:nvSpPr>
          <p:spPr>
            <a:xfrm>
              <a:off x="11286669" y="5640179"/>
              <a:ext cx="266702" cy="66188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10642146" y="5828865"/>
              <a:ext cx="266702" cy="476421"/>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10241641" y="5175723"/>
              <a:ext cx="266702" cy="112956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9675584" y="5974341"/>
              <a:ext cx="266702" cy="33094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4" name="Rectangle 3"/>
          <p:cNvSpPr txBox="1">
            <a:spLocks noChangeArrowheads="1"/>
          </p:cNvSpPr>
          <p:nvPr/>
        </p:nvSpPr>
        <p:spPr>
          <a:xfrm>
            <a:off x="6387207" y="1484784"/>
            <a:ext cx="5472607" cy="4686782"/>
          </a:xfrm>
          <a:prstGeom prst="rect">
            <a:avLst/>
          </a:prstGeom>
        </p:spPr>
        <p:txBody>
          <a:bodyPr vert="horz" lIns="102362" tIns="51180" rIns="102362" bIns="51180" rtlCol="0">
            <a:normAutofit/>
          </a:bodyPr>
          <a:lstStyle>
            <a:lvl1pPr marL="383999" indent="-383999" algn="l" defTabSz="1023999" rtl="0" eaLnBrk="1" latinLnBrk="0" hangingPunct="1">
              <a:lnSpc>
                <a:spcPct val="120000"/>
              </a:lnSpc>
              <a:spcBef>
                <a:spcPct val="20000"/>
              </a:spcBef>
              <a:buSzPct val="80000"/>
              <a:buFont typeface="Wingdings" pitchFamily="2" charset="2"/>
              <a:buChar char="l"/>
              <a:defRPr sz="1700" kern="1200">
                <a:solidFill>
                  <a:schemeClr val="tx1">
                    <a:lumMod val="75000"/>
                    <a:lumOff val="25000"/>
                  </a:schemeClr>
                </a:solidFill>
                <a:latin typeface="+mn-lt"/>
                <a:ea typeface="+mn-ea"/>
                <a:cs typeface="+mn-cs"/>
              </a:defRPr>
            </a:lvl1pPr>
            <a:lvl2pPr marL="831999" indent="-319999" algn="l" defTabSz="1023999" rtl="0" eaLnBrk="1" latinLnBrk="0" hangingPunct="1">
              <a:spcBef>
                <a:spcPct val="20000"/>
              </a:spcBef>
              <a:buFont typeface="Arial" pitchFamily="34" charset="0"/>
              <a:buChar char="–"/>
              <a:defRPr sz="1500" kern="1200">
                <a:solidFill>
                  <a:schemeClr val="tx1">
                    <a:lumMod val="75000"/>
                    <a:lumOff val="25000"/>
                  </a:schemeClr>
                </a:solidFill>
                <a:latin typeface="+mn-lt"/>
                <a:ea typeface="+mn-ea"/>
                <a:cs typeface="+mn-cs"/>
              </a:defRPr>
            </a:lvl2pPr>
            <a:lvl3pPr marL="1279998" indent="-256000" algn="l" defTabSz="1023999" rtl="0" eaLnBrk="1" latinLnBrk="0" hangingPunct="1">
              <a:spcBef>
                <a:spcPct val="20000"/>
              </a:spcBef>
              <a:buFont typeface="Arial" pitchFamily="34" charset="0"/>
              <a:buChar char="•"/>
              <a:defRPr sz="1500" kern="1200">
                <a:solidFill>
                  <a:schemeClr val="tx1"/>
                </a:solidFill>
                <a:latin typeface="+mn-lt"/>
                <a:ea typeface="+mn-ea"/>
                <a:cs typeface="+mn-cs"/>
              </a:defRPr>
            </a:lvl3pPr>
            <a:lvl4pPr marL="1791998" indent="-256000" algn="l" defTabSz="1023999" rtl="0" eaLnBrk="1" latinLnBrk="0" hangingPunct="1">
              <a:spcBef>
                <a:spcPct val="20000"/>
              </a:spcBef>
              <a:buFont typeface="Arial" pitchFamily="34" charset="0"/>
              <a:buChar char="–"/>
              <a:defRPr sz="1500" kern="1200">
                <a:solidFill>
                  <a:schemeClr val="tx1"/>
                </a:solidFill>
                <a:latin typeface="+mn-lt"/>
                <a:ea typeface="+mn-ea"/>
                <a:cs typeface="+mn-cs"/>
              </a:defRPr>
            </a:lvl4pPr>
            <a:lvl5pPr marL="2303997" indent="-256000" algn="l" defTabSz="1023999" rtl="0" eaLnBrk="1" latinLnBrk="0" hangingPunct="1">
              <a:spcBef>
                <a:spcPct val="20000"/>
              </a:spcBef>
              <a:buFont typeface="Arial" pitchFamily="34" charset="0"/>
              <a:buChar char="»"/>
              <a:defRPr sz="1500" kern="1200">
                <a:solidFill>
                  <a:schemeClr val="tx1"/>
                </a:solidFill>
                <a:latin typeface="+mn-lt"/>
                <a:ea typeface="+mn-ea"/>
                <a:cs typeface="+mn-cs"/>
              </a:defRPr>
            </a:lvl5pPr>
            <a:lvl6pPr marL="2815996" indent="-256000" algn="l" defTabSz="1023999" rtl="0" eaLnBrk="1" latinLnBrk="0" hangingPunct="1">
              <a:spcBef>
                <a:spcPct val="20000"/>
              </a:spcBef>
              <a:buFont typeface="Arial" pitchFamily="34" charset="0"/>
              <a:buChar char="•"/>
              <a:defRPr sz="2300" kern="1200">
                <a:solidFill>
                  <a:schemeClr val="tx1"/>
                </a:solidFill>
                <a:latin typeface="+mn-lt"/>
                <a:ea typeface="+mn-ea"/>
                <a:cs typeface="+mn-cs"/>
              </a:defRPr>
            </a:lvl6pPr>
            <a:lvl7pPr marL="3327996" indent="-256000" algn="l" defTabSz="1023999" rtl="0" eaLnBrk="1" latinLnBrk="0" hangingPunct="1">
              <a:spcBef>
                <a:spcPct val="20000"/>
              </a:spcBef>
              <a:buFont typeface="Arial" pitchFamily="34" charset="0"/>
              <a:buChar char="•"/>
              <a:defRPr sz="2300" kern="1200">
                <a:solidFill>
                  <a:schemeClr val="tx1"/>
                </a:solidFill>
                <a:latin typeface="+mn-lt"/>
                <a:ea typeface="+mn-ea"/>
                <a:cs typeface="+mn-cs"/>
              </a:defRPr>
            </a:lvl7pPr>
            <a:lvl8pPr marL="3839995" indent="-256000" algn="l" defTabSz="1023999" rtl="0" eaLnBrk="1" latinLnBrk="0" hangingPunct="1">
              <a:spcBef>
                <a:spcPct val="20000"/>
              </a:spcBef>
              <a:buFont typeface="Arial" pitchFamily="34" charset="0"/>
              <a:buChar char="•"/>
              <a:defRPr sz="2300" kern="1200">
                <a:solidFill>
                  <a:schemeClr val="tx1"/>
                </a:solidFill>
                <a:latin typeface="+mn-lt"/>
                <a:ea typeface="+mn-ea"/>
                <a:cs typeface="+mn-cs"/>
              </a:defRPr>
            </a:lvl8pPr>
            <a:lvl9pPr marL="4351994" indent="-256000" algn="l" defTabSz="1023999" rtl="0" eaLnBrk="1" latinLnBrk="0" hangingPunct="1">
              <a:spcBef>
                <a:spcPct val="20000"/>
              </a:spcBef>
              <a:buFont typeface="Arial" pitchFamily="34" charset="0"/>
              <a:buChar char="•"/>
              <a:defRPr sz="2300" kern="1200">
                <a:solidFill>
                  <a:schemeClr val="tx1"/>
                </a:solidFill>
                <a:latin typeface="+mn-lt"/>
                <a:ea typeface="+mn-ea"/>
                <a:cs typeface="+mn-cs"/>
              </a:defRPr>
            </a:lvl9pPr>
          </a:lstStyle>
          <a:p>
            <a:pPr>
              <a:lnSpc>
                <a:spcPct val="150000"/>
              </a:lnSpc>
            </a:pPr>
            <a:r>
              <a:rPr lang="zh-CN" altLang="en-US" sz="2400" dirty="0" smtClean="0"/>
              <a:t>令向量 </a:t>
            </a:r>
            <a:r>
              <a:rPr lang="en-US" altLang="zh-CN" sz="2400" b="1" dirty="0" smtClean="0"/>
              <a:t>S </a:t>
            </a:r>
            <a:r>
              <a:rPr lang="zh-CN" altLang="en-US" sz="2400" dirty="0" smtClean="0"/>
              <a:t>表示站 </a:t>
            </a:r>
            <a:r>
              <a:rPr lang="en-US" altLang="zh-CN" sz="2400" dirty="0" smtClean="0"/>
              <a:t>S </a:t>
            </a:r>
            <a:r>
              <a:rPr lang="zh-CN" altLang="en-US" sz="2400" dirty="0" smtClean="0"/>
              <a:t>的码片向量，令 </a:t>
            </a:r>
            <a:r>
              <a:rPr lang="en-US" altLang="zh-CN" sz="2400" b="1" dirty="0" smtClean="0"/>
              <a:t>T </a:t>
            </a:r>
            <a:r>
              <a:rPr lang="zh-CN" altLang="en-US" sz="2400" dirty="0" smtClean="0"/>
              <a:t>表示其他任何站的码片向量。 </a:t>
            </a:r>
          </a:p>
          <a:p>
            <a:pPr>
              <a:lnSpc>
                <a:spcPct val="150000"/>
              </a:lnSpc>
            </a:pPr>
            <a:r>
              <a:rPr lang="zh-CN" altLang="en-US" sz="2400" dirty="0" smtClean="0"/>
              <a:t>两个不同站的码片序列正交，就是向量 </a:t>
            </a:r>
            <a:r>
              <a:rPr lang="en-US" altLang="zh-CN" sz="2400" b="1" dirty="0" smtClean="0"/>
              <a:t>S </a:t>
            </a:r>
            <a:r>
              <a:rPr lang="zh-CN" altLang="en-US" sz="2400" dirty="0" smtClean="0"/>
              <a:t>和</a:t>
            </a:r>
            <a:r>
              <a:rPr lang="en-US" altLang="zh-CN" sz="2400" b="1" dirty="0" smtClean="0"/>
              <a:t>T </a:t>
            </a:r>
            <a:r>
              <a:rPr lang="zh-CN" altLang="en-US" sz="2400" dirty="0" smtClean="0"/>
              <a:t>的规格化</a:t>
            </a:r>
            <a:r>
              <a:rPr lang="zh-CN" altLang="en-US" sz="2400" dirty="0" smtClean="0">
                <a:solidFill>
                  <a:schemeClr val="hlink"/>
                </a:solidFill>
              </a:rPr>
              <a:t>内积</a:t>
            </a:r>
            <a:r>
              <a:rPr lang="en-US" altLang="zh-CN" sz="2400" dirty="0" smtClean="0"/>
              <a:t>(inner product)</a:t>
            </a:r>
            <a:r>
              <a:rPr lang="zh-CN" altLang="en-US" sz="2400" dirty="0" smtClean="0"/>
              <a:t>都是 </a:t>
            </a:r>
            <a:r>
              <a:rPr lang="en-US" altLang="zh-CN" sz="2400" dirty="0" smtClean="0"/>
              <a:t>0</a:t>
            </a:r>
            <a:r>
              <a:rPr lang="zh-CN" altLang="en-US" sz="2400" dirty="0" smtClean="0"/>
              <a:t>： </a:t>
            </a:r>
          </a:p>
        </p:txBody>
      </p:sp>
      <p:graphicFrame>
        <p:nvGraphicFramePr>
          <p:cNvPr id="15" name="Object 7"/>
          <p:cNvGraphicFramePr>
            <a:graphicFrameLocks noChangeAspect="1"/>
          </p:cNvGraphicFramePr>
          <p:nvPr>
            <p:extLst>
              <p:ext uri="{D42A27DB-BD31-4B8C-83A1-F6EECF244321}">
                <p14:modId xmlns:p14="http://schemas.microsoft.com/office/powerpoint/2010/main" val="2235619034"/>
              </p:ext>
            </p:extLst>
          </p:nvPr>
        </p:nvGraphicFramePr>
        <p:xfrm>
          <a:off x="6634563" y="4509120"/>
          <a:ext cx="3890342" cy="979488"/>
        </p:xfrm>
        <a:graphic>
          <a:graphicData uri="http://schemas.openxmlformats.org/presentationml/2006/ole">
            <mc:AlternateContent xmlns:mc="http://schemas.openxmlformats.org/markup-compatibility/2006">
              <mc:Choice xmlns:v="urn:schemas-microsoft-com:vml" Requires="v">
                <p:oleObj spid="_x0000_s5135" name="公式" r:id="rId3" imgW="1282700" imgH="431800" progId="Equation.3">
                  <p:embed/>
                </p:oleObj>
              </mc:Choice>
              <mc:Fallback>
                <p:oleObj name="公式" r:id="rId3" imgW="1282700" imgH="4318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34563" y="4509120"/>
                        <a:ext cx="3890342" cy="9794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 name="Text Box 8"/>
          <p:cNvSpPr txBox="1">
            <a:spLocks noChangeArrowheads="1"/>
          </p:cNvSpPr>
          <p:nvPr/>
        </p:nvSpPr>
        <p:spPr bwMode="auto">
          <a:xfrm>
            <a:off x="10913721" y="4743671"/>
            <a:ext cx="946093" cy="523220"/>
          </a:xfrm>
          <a:prstGeom prst="rect">
            <a:avLst/>
          </a:prstGeom>
          <a:noFill/>
          <a:ln w="9525">
            <a:noFill/>
            <a:miter lim="800000"/>
            <a:headEnd/>
            <a:tailEnd/>
          </a:ln>
        </p:spPr>
        <p:txBody>
          <a:bodyPr wrap="none">
            <a:spAutoFit/>
          </a:bodyPr>
          <a:lstStyle/>
          <a:p>
            <a:r>
              <a:rPr lang="en-US" altLang="zh-CN" sz="2800" dirty="0">
                <a:latin typeface="Arial" charset="0"/>
              </a:rPr>
              <a:t>(3-4)</a:t>
            </a:r>
          </a:p>
        </p:txBody>
      </p:sp>
      <p:sp>
        <p:nvSpPr>
          <p:cNvPr id="2" name="矩形 1"/>
          <p:cNvSpPr/>
          <p:nvPr/>
        </p:nvSpPr>
        <p:spPr>
          <a:xfrm>
            <a:off x="6171183" y="900588"/>
            <a:ext cx="2573140" cy="400110"/>
          </a:xfrm>
          <a:prstGeom prst="rect">
            <a:avLst/>
          </a:prstGeom>
        </p:spPr>
        <p:txBody>
          <a:bodyPr wrap="none">
            <a:spAutoFit/>
          </a:bodyPr>
          <a:lstStyle/>
          <a:p>
            <a:r>
              <a:rPr lang="zh-CN" altLang="en-US" sz="2000" dirty="0">
                <a:latin typeface="+mn-ea"/>
                <a:ea typeface="+mn-ea"/>
              </a:rPr>
              <a:t>码片序列的正交关系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257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579"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2"/>
          <p:cNvSpPr>
            <a:spLocks noGrp="1" noChangeArrowheads="1"/>
          </p:cNvSpPr>
          <p:nvPr>
            <p:ph type="title"/>
          </p:nvPr>
        </p:nvSpPr>
        <p:spPr/>
        <p:txBody>
          <a:bodyPr/>
          <a:lstStyle/>
          <a:p>
            <a:pPr eaLnBrk="1" hangingPunct="1"/>
            <a:r>
              <a:rPr lang="zh-CN" altLang="en-US" dirty="0" smtClean="0"/>
              <a:t>码片序列的正交关系举例 </a:t>
            </a:r>
          </a:p>
        </p:txBody>
      </p:sp>
      <p:sp>
        <p:nvSpPr>
          <p:cNvPr id="153603" name="Rectangle 3"/>
          <p:cNvSpPr>
            <a:spLocks noGrp="1" noChangeArrowheads="1"/>
          </p:cNvSpPr>
          <p:nvPr>
            <p:ph idx="1"/>
          </p:nvPr>
        </p:nvSpPr>
        <p:spPr/>
        <p:txBody>
          <a:bodyPr>
            <a:normAutofit/>
          </a:bodyPr>
          <a:lstStyle/>
          <a:p>
            <a:pPr eaLnBrk="1" hangingPunct="1"/>
            <a:r>
              <a:rPr lang="zh-CN" altLang="en-US" sz="2400" dirty="0" smtClean="0"/>
              <a:t>令向量 </a:t>
            </a:r>
            <a:r>
              <a:rPr lang="en-US" altLang="zh-CN" sz="2400" b="1" dirty="0" smtClean="0"/>
              <a:t>S </a:t>
            </a:r>
            <a:r>
              <a:rPr lang="zh-CN" altLang="en-US" sz="2400" dirty="0" smtClean="0"/>
              <a:t>为</a:t>
            </a:r>
            <a:r>
              <a:rPr lang="en-US" altLang="zh-CN" sz="2400" dirty="0" smtClean="0"/>
              <a:t>(–1 –1 –1 +1 +1 –1 +1 +1)</a:t>
            </a:r>
            <a:r>
              <a:rPr lang="zh-CN" altLang="en-US" sz="2400" dirty="0" smtClean="0"/>
              <a:t>，向量 </a:t>
            </a:r>
            <a:r>
              <a:rPr lang="en-US" altLang="zh-CN" sz="2400" b="1" dirty="0" smtClean="0"/>
              <a:t>T </a:t>
            </a:r>
            <a:r>
              <a:rPr lang="zh-CN" altLang="en-US" sz="2400" dirty="0" smtClean="0"/>
              <a:t>为</a:t>
            </a:r>
            <a:r>
              <a:rPr lang="en-US" altLang="zh-CN" sz="2400" dirty="0" smtClean="0"/>
              <a:t>(–1 –1 +1 –1 +1 +1 +1 –1)</a:t>
            </a:r>
            <a:r>
              <a:rPr lang="zh-CN" altLang="en-US" sz="2400" dirty="0" smtClean="0"/>
              <a:t>。 </a:t>
            </a:r>
          </a:p>
          <a:p>
            <a:pPr eaLnBrk="1" hangingPunct="1"/>
            <a:r>
              <a:rPr lang="zh-CN" altLang="en-US" sz="2400" dirty="0" smtClean="0"/>
              <a:t>把向量 </a:t>
            </a:r>
            <a:r>
              <a:rPr lang="en-US" altLang="zh-CN" sz="2400" b="1" dirty="0" smtClean="0"/>
              <a:t>S </a:t>
            </a:r>
            <a:r>
              <a:rPr lang="zh-CN" altLang="en-US" sz="2400" dirty="0" smtClean="0"/>
              <a:t>和 </a:t>
            </a:r>
            <a:r>
              <a:rPr lang="en-US" altLang="zh-CN" sz="2400" b="1" dirty="0" smtClean="0"/>
              <a:t>T </a:t>
            </a:r>
            <a:r>
              <a:rPr lang="zh-CN" altLang="en-US" sz="2400" dirty="0" smtClean="0"/>
              <a:t>的各分量值代入</a:t>
            </a:r>
            <a:r>
              <a:rPr lang="en-US" altLang="zh-CN" sz="2400" dirty="0" smtClean="0"/>
              <a:t>(3-4)</a:t>
            </a:r>
            <a:r>
              <a:rPr lang="zh-CN" altLang="en-US" sz="2400" dirty="0" smtClean="0"/>
              <a:t>式就可看出这两个码片序列是正交的。 </a:t>
            </a:r>
          </a:p>
        </p:txBody>
      </p:sp>
      <p:sp>
        <p:nvSpPr>
          <p:cNvPr id="43010" name="页脚占位符 4"/>
          <p:cNvSpPr>
            <a:spLocks noGrp="1"/>
          </p:cNvSpPr>
          <p:nvPr>
            <p:ph type="ftr" sz="quarter" idx="11"/>
          </p:nvPr>
        </p:nvSpPr>
        <p:spPr>
          <a:noFill/>
        </p:spPr>
        <p:txBody>
          <a:bodyPr/>
          <a:lstStyle/>
          <a:p>
            <a:r>
              <a:rPr lang="zh-CN" altLang="en-US" smtClean="0"/>
              <a:t>课件制作人：谢钧 谢希仁</a:t>
            </a:r>
            <a:endParaRPr lang="zh-CN" altLang="en-US"/>
          </a:p>
        </p:txBody>
      </p:sp>
      <p:sp>
        <p:nvSpPr>
          <p:cNvPr id="43013" name="Rectangle 12"/>
          <p:cNvSpPr>
            <a:spLocks noChangeArrowheads="1"/>
          </p:cNvSpPr>
          <p:nvPr/>
        </p:nvSpPr>
        <p:spPr bwMode="auto">
          <a:xfrm>
            <a:off x="0" y="-230832"/>
            <a:ext cx="184731" cy="461665"/>
          </a:xfrm>
          <a:prstGeom prst="rect">
            <a:avLst/>
          </a:prstGeom>
          <a:noFill/>
          <a:ln w="9525">
            <a:noFill/>
            <a:miter lim="800000"/>
            <a:headEnd/>
            <a:tailEnd/>
          </a:ln>
        </p:spPr>
        <p:txBody>
          <a:bodyPr wrap="none" anchor="ctr">
            <a:spAutoFit/>
          </a:bodyPr>
          <a:lstStyle/>
          <a:p>
            <a:endParaRPr lang="zh-CN" altLang="en-US"/>
          </a:p>
        </p:txBody>
      </p:sp>
      <p:sp>
        <p:nvSpPr>
          <p:cNvPr id="7" name="矩形 6"/>
          <p:cNvSpPr/>
          <p:nvPr/>
        </p:nvSpPr>
        <p:spPr>
          <a:xfrm>
            <a:off x="0" y="2638327"/>
            <a:ext cx="12192000" cy="4219673"/>
          </a:xfrm>
          <a:prstGeom prst="rect">
            <a:avLst/>
          </a:prstGeom>
          <a:solidFill>
            <a:srgbClr val="F8F8F8">
              <a:alpha val="80000"/>
            </a:srgbClr>
          </a:solidFill>
          <a:ln w="127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Arial"/>
              <a:ea typeface="微软雅黑"/>
              <a:cs typeface="+mn-cs"/>
            </a:endParaRPr>
          </a:p>
        </p:txBody>
      </p:sp>
      <p:sp>
        <p:nvSpPr>
          <p:cNvPr id="8" name="矩形 7"/>
          <p:cNvSpPr/>
          <p:nvPr/>
        </p:nvSpPr>
        <p:spPr>
          <a:xfrm>
            <a:off x="0" y="2592289"/>
            <a:ext cx="12192000" cy="52242"/>
          </a:xfrm>
          <a:prstGeom prst="rect">
            <a:avLst/>
          </a:prstGeom>
          <a:solidFill>
            <a:srgbClr val="FFC00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9" name="Rectangle 3"/>
          <p:cNvSpPr txBox="1">
            <a:spLocks noChangeArrowheads="1"/>
          </p:cNvSpPr>
          <p:nvPr/>
        </p:nvSpPr>
        <p:spPr>
          <a:xfrm>
            <a:off x="609919" y="3459810"/>
            <a:ext cx="10978515" cy="4731863"/>
          </a:xfrm>
          <a:prstGeom prst="rect">
            <a:avLst/>
          </a:prstGeom>
        </p:spPr>
        <p:txBody>
          <a:bodyPr vert="horz" lIns="102362" tIns="51180" rIns="102362" bIns="51180" rtlCol="0">
            <a:normAutofit/>
          </a:bodyPr>
          <a:lstStyle>
            <a:lvl1pPr marL="383999" indent="-383999" algn="l" defTabSz="1023999" rtl="0" eaLnBrk="1" latinLnBrk="0" hangingPunct="1">
              <a:lnSpc>
                <a:spcPct val="120000"/>
              </a:lnSpc>
              <a:spcBef>
                <a:spcPct val="20000"/>
              </a:spcBef>
              <a:buSzPct val="80000"/>
              <a:buFont typeface="Wingdings" pitchFamily="2" charset="2"/>
              <a:buChar char="l"/>
              <a:defRPr sz="1700" kern="1200">
                <a:solidFill>
                  <a:schemeClr val="tx1">
                    <a:lumMod val="75000"/>
                    <a:lumOff val="25000"/>
                  </a:schemeClr>
                </a:solidFill>
                <a:latin typeface="+mn-lt"/>
                <a:ea typeface="+mn-ea"/>
                <a:cs typeface="+mn-cs"/>
              </a:defRPr>
            </a:lvl1pPr>
            <a:lvl2pPr marL="831999" indent="-319999" algn="l" defTabSz="1023999" rtl="0" eaLnBrk="1" latinLnBrk="0" hangingPunct="1">
              <a:spcBef>
                <a:spcPct val="20000"/>
              </a:spcBef>
              <a:buFont typeface="Arial" pitchFamily="34" charset="0"/>
              <a:buChar char="–"/>
              <a:defRPr sz="1500" kern="1200">
                <a:solidFill>
                  <a:schemeClr val="tx1">
                    <a:lumMod val="75000"/>
                    <a:lumOff val="25000"/>
                  </a:schemeClr>
                </a:solidFill>
                <a:latin typeface="+mn-lt"/>
                <a:ea typeface="+mn-ea"/>
                <a:cs typeface="+mn-cs"/>
              </a:defRPr>
            </a:lvl2pPr>
            <a:lvl3pPr marL="1279998" indent="-256000" algn="l" defTabSz="1023999" rtl="0" eaLnBrk="1" latinLnBrk="0" hangingPunct="1">
              <a:spcBef>
                <a:spcPct val="20000"/>
              </a:spcBef>
              <a:buFont typeface="Arial" pitchFamily="34" charset="0"/>
              <a:buChar char="•"/>
              <a:defRPr sz="1500" kern="1200">
                <a:solidFill>
                  <a:schemeClr val="tx1"/>
                </a:solidFill>
                <a:latin typeface="+mn-lt"/>
                <a:ea typeface="+mn-ea"/>
                <a:cs typeface="+mn-cs"/>
              </a:defRPr>
            </a:lvl3pPr>
            <a:lvl4pPr marL="1791998" indent="-256000" algn="l" defTabSz="1023999" rtl="0" eaLnBrk="1" latinLnBrk="0" hangingPunct="1">
              <a:spcBef>
                <a:spcPct val="20000"/>
              </a:spcBef>
              <a:buFont typeface="Arial" pitchFamily="34" charset="0"/>
              <a:buChar char="–"/>
              <a:defRPr sz="1500" kern="1200">
                <a:solidFill>
                  <a:schemeClr val="tx1"/>
                </a:solidFill>
                <a:latin typeface="+mn-lt"/>
                <a:ea typeface="+mn-ea"/>
                <a:cs typeface="+mn-cs"/>
              </a:defRPr>
            </a:lvl4pPr>
            <a:lvl5pPr marL="2303997" indent="-256000" algn="l" defTabSz="1023999" rtl="0" eaLnBrk="1" latinLnBrk="0" hangingPunct="1">
              <a:spcBef>
                <a:spcPct val="20000"/>
              </a:spcBef>
              <a:buFont typeface="Arial" pitchFamily="34" charset="0"/>
              <a:buChar char="»"/>
              <a:defRPr sz="1500" kern="1200">
                <a:solidFill>
                  <a:schemeClr val="tx1"/>
                </a:solidFill>
                <a:latin typeface="+mn-lt"/>
                <a:ea typeface="+mn-ea"/>
                <a:cs typeface="+mn-cs"/>
              </a:defRPr>
            </a:lvl5pPr>
            <a:lvl6pPr marL="2815996" indent="-256000" algn="l" defTabSz="1023999" rtl="0" eaLnBrk="1" latinLnBrk="0" hangingPunct="1">
              <a:spcBef>
                <a:spcPct val="20000"/>
              </a:spcBef>
              <a:buFont typeface="Arial" pitchFamily="34" charset="0"/>
              <a:buChar char="•"/>
              <a:defRPr sz="2300" kern="1200">
                <a:solidFill>
                  <a:schemeClr val="tx1"/>
                </a:solidFill>
                <a:latin typeface="+mn-lt"/>
                <a:ea typeface="+mn-ea"/>
                <a:cs typeface="+mn-cs"/>
              </a:defRPr>
            </a:lvl6pPr>
            <a:lvl7pPr marL="3327996" indent="-256000" algn="l" defTabSz="1023999" rtl="0" eaLnBrk="1" latinLnBrk="0" hangingPunct="1">
              <a:spcBef>
                <a:spcPct val="20000"/>
              </a:spcBef>
              <a:buFont typeface="Arial" pitchFamily="34" charset="0"/>
              <a:buChar char="•"/>
              <a:defRPr sz="2300" kern="1200">
                <a:solidFill>
                  <a:schemeClr val="tx1"/>
                </a:solidFill>
                <a:latin typeface="+mn-lt"/>
                <a:ea typeface="+mn-ea"/>
                <a:cs typeface="+mn-cs"/>
              </a:defRPr>
            </a:lvl7pPr>
            <a:lvl8pPr marL="3839995" indent="-256000" algn="l" defTabSz="1023999" rtl="0" eaLnBrk="1" latinLnBrk="0" hangingPunct="1">
              <a:spcBef>
                <a:spcPct val="20000"/>
              </a:spcBef>
              <a:buFont typeface="Arial" pitchFamily="34" charset="0"/>
              <a:buChar char="•"/>
              <a:defRPr sz="2300" kern="1200">
                <a:solidFill>
                  <a:schemeClr val="tx1"/>
                </a:solidFill>
                <a:latin typeface="+mn-lt"/>
                <a:ea typeface="+mn-ea"/>
                <a:cs typeface="+mn-cs"/>
              </a:defRPr>
            </a:lvl8pPr>
            <a:lvl9pPr marL="4351994" indent="-256000" algn="l" defTabSz="1023999" rtl="0" eaLnBrk="1" latinLnBrk="0" hangingPunct="1">
              <a:spcBef>
                <a:spcPct val="20000"/>
              </a:spcBef>
              <a:buFont typeface="Arial" pitchFamily="34" charset="0"/>
              <a:buChar char="•"/>
              <a:defRPr sz="2300" kern="1200">
                <a:solidFill>
                  <a:schemeClr val="tx1"/>
                </a:solidFill>
                <a:latin typeface="+mn-lt"/>
                <a:ea typeface="+mn-ea"/>
                <a:cs typeface="+mn-cs"/>
              </a:defRPr>
            </a:lvl9pPr>
          </a:lstStyle>
          <a:p>
            <a:pPr>
              <a:lnSpc>
                <a:spcPct val="150000"/>
              </a:lnSpc>
            </a:pPr>
            <a:r>
              <a:rPr lang="zh-CN" altLang="en-US" sz="2400" dirty="0" smtClean="0"/>
              <a:t>任何一个码片向量和该码片向量自己的规格化内积都是</a:t>
            </a:r>
            <a:r>
              <a:rPr lang="en-US" altLang="zh-CN" sz="2400" dirty="0" smtClean="0"/>
              <a:t>1 </a:t>
            </a:r>
            <a:r>
              <a:rPr lang="zh-CN" altLang="en-US" sz="2400" dirty="0" smtClean="0"/>
              <a:t>。</a:t>
            </a:r>
          </a:p>
          <a:p>
            <a:pPr>
              <a:lnSpc>
                <a:spcPct val="150000"/>
              </a:lnSpc>
            </a:pPr>
            <a:r>
              <a:rPr lang="zh-CN" altLang="en-US" sz="2400" dirty="0" smtClean="0"/>
              <a:t>一个码片向量和该码片反码的向量的规格化内积值是 </a:t>
            </a:r>
            <a:r>
              <a:rPr lang="en-US" altLang="zh-CN" sz="2400" dirty="0" smtClean="0"/>
              <a:t>–1</a:t>
            </a:r>
            <a:r>
              <a:rPr lang="zh-CN" altLang="en-US" sz="2400" dirty="0" smtClean="0"/>
              <a:t>。 </a:t>
            </a:r>
          </a:p>
        </p:txBody>
      </p:sp>
      <p:graphicFrame>
        <p:nvGraphicFramePr>
          <p:cNvPr id="10" name="Object 7"/>
          <p:cNvGraphicFramePr>
            <a:graphicFrameLocks noChangeAspect="1"/>
          </p:cNvGraphicFramePr>
          <p:nvPr>
            <p:extLst>
              <p:ext uri="{D42A27DB-BD31-4B8C-83A1-F6EECF244321}">
                <p14:modId xmlns:p14="http://schemas.microsoft.com/office/powerpoint/2010/main" val="1866660812"/>
              </p:ext>
            </p:extLst>
          </p:nvPr>
        </p:nvGraphicFramePr>
        <p:xfrm>
          <a:off x="1058615" y="4899971"/>
          <a:ext cx="9845508" cy="1139825"/>
        </p:xfrm>
        <a:graphic>
          <a:graphicData uri="http://schemas.openxmlformats.org/presentationml/2006/ole">
            <mc:AlternateContent xmlns:mc="http://schemas.openxmlformats.org/markup-compatibility/2006">
              <mc:Choice xmlns:v="urn:schemas-microsoft-com:vml" Requires="v">
                <p:oleObj spid="_x0000_s6160" name="公式" r:id="rId3" imgW="2781300" imgH="431800" progId="Equation.3">
                  <p:embed/>
                </p:oleObj>
              </mc:Choice>
              <mc:Fallback>
                <p:oleObj name="公式" r:id="rId3" imgW="2781300" imgH="4318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58615" y="4899971"/>
                        <a:ext cx="9845508" cy="1139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矩形 10"/>
          <p:cNvSpPr/>
          <p:nvPr/>
        </p:nvSpPr>
        <p:spPr>
          <a:xfrm>
            <a:off x="0" y="2644532"/>
            <a:ext cx="12192000" cy="451813"/>
          </a:xfrm>
          <a:prstGeom prst="rect">
            <a:avLst/>
          </a:prstGeom>
          <a:solidFill>
            <a:schemeClr val="bg1">
              <a:lumMod val="85000"/>
              <a:alpha val="80000"/>
            </a:schemeClr>
          </a:solidFill>
          <a:ln w="127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Arial"/>
              <a:ea typeface="微软雅黑"/>
              <a:cs typeface="+mn-cs"/>
            </a:endParaRPr>
          </a:p>
        </p:txBody>
      </p:sp>
      <p:sp>
        <p:nvSpPr>
          <p:cNvPr id="2" name="矩形 1"/>
          <p:cNvSpPr/>
          <p:nvPr/>
        </p:nvSpPr>
        <p:spPr>
          <a:xfrm>
            <a:off x="154548" y="2646918"/>
            <a:ext cx="3342582" cy="400110"/>
          </a:xfrm>
          <a:prstGeom prst="rect">
            <a:avLst/>
          </a:prstGeom>
        </p:spPr>
        <p:txBody>
          <a:bodyPr wrap="none">
            <a:spAutoFit/>
          </a:bodyPr>
          <a:lstStyle/>
          <a:p>
            <a:r>
              <a:rPr lang="zh-CN" altLang="en-US" sz="2000" dirty="0">
                <a:latin typeface="+mn-ea"/>
                <a:ea typeface="+mn-ea"/>
              </a:rPr>
              <a:t>正交关系的另一个重要特性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360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03" grpId="0" build="p"/>
      <p:bldP spid="9"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Freeform 3"/>
          <p:cNvSpPr/>
          <p:nvPr/>
        </p:nvSpPr>
        <p:spPr>
          <a:xfrm>
            <a:off x="4422776" y="967514"/>
            <a:ext cx="6629399" cy="5204050"/>
          </a:xfrm>
          <a:custGeom>
            <a:avLst/>
            <a:gdLst>
              <a:gd name="connsiteX0" fmla="*/ 0 w 7560564"/>
              <a:gd name="connsiteY0" fmla="*/ 282448 h 3275076"/>
              <a:gd name="connsiteX1" fmla="*/ 282473 w 7560564"/>
              <a:gd name="connsiteY1" fmla="*/ 0 h 3275076"/>
              <a:gd name="connsiteX2" fmla="*/ 7278116 w 7560564"/>
              <a:gd name="connsiteY2" fmla="*/ 0 h 3275076"/>
              <a:gd name="connsiteX3" fmla="*/ 7560563 w 7560564"/>
              <a:gd name="connsiteY3" fmla="*/ 282448 h 3275076"/>
              <a:gd name="connsiteX4" fmla="*/ 7560563 w 7560564"/>
              <a:gd name="connsiteY4" fmla="*/ 2992602 h 3275076"/>
              <a:gd name="connsiteX5" fmla="*/ 7278116 w 7560564"/>
              <a:gd name="connsiteY5" fmla="*/ 3275075 h 3275076"/>
              <a:gd name="connsiteX6" fmla="*/ 282473 w 7560564"/>
              <a:gd name="connsiteY6" fmla="*/ 3275075 h 3275076"/>
              <a:gd name="connsiteX7" fmla="*/ 0 w 7560564"/>
              <a:gd name="connsiteY7" fmla="*/ 2992602 h 3275076"/>
              <a:gd name="connsiteX8" fmla="*/ 0 w 7560564"/>
              <a:gd name="connsiteY8" fmla="*/ 282448 h 3275076"/>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Lst>
            <a:rect l="l" t="t" r="r" b="b"/>
            <a:pathLst>
              <a:path w="7560564" h="3275076">
                <a:moveTo>
                  <a:pt x="0" y="282448"/>
                </a:moveTo>
                <a:cubicBezTo>
                  <a:pt x="0" y="126492"/>
                  <a:pt x="126466" y="0"/>
                  <a:pt x="282473" y="0"/>
                </a:cubicBezTo>
                <a:lnTo>
                  <a:pt x="7278116" y="0"/>
                </a:lnTo>
                <a:cubicBezTo>
                  <a:pt x="7434071" y="0"/>
                  <a:pt x="7560563" y="126492"/>
                  <a:pt x="7560563" y="282448"/>
                </a:cubicBezTo>
                <a:lnTo>
                  <a:pt x="7560563" y="2992602"/>
                </a:lnTo>
                <a:cubicBezTo>
                  <a:pt x="7560563" y="3148609"/>
                  <a:pt x="7434071" y="3275075"/>
                  <a:pt x="7278116" y="3275075"/>
                </a:cubicBezTo>
                <a:lnTo>
                  <a:pt x="282473" y="3275075"/>
                </a:lnTo>
                <a:cubicBezTo>
                  <a:pt x="126466" y="3275075"/>
                  <a:pt x="0" y="3148609"/>
                  <a:pt x="0" y="2992602"/>
                </a:cubicBezTo>
                <a:lnTo>
                  <a:pt x="0" y="282448"/>
                </a:lnTo>
              </a:path>
            </a:pathLst>
          </a:custGeom>
          <a:solidFill>
            <a:srgbClr val="FFFFFF">
              <a:alpha val="100000"/>
            </a:srgbClr>
          </a:solidFill>
          <a:ln w="12700">
            <a:solidFill>
              <a:srgbClr val="000000">
                <a:alpha val="0"/>
              </a:srgbClr>
            </a:solid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5757542" y="2331097"/>
            <a:ext cx="4419600" cy="482812"/>
          </a:xfrm>
          <a:prstGeom prst="rect">
            <a:avLst/>
          </a:prstGeom>
          <a:solidFill>
            <a:srgbClr val="92D05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TextBox 1"/>
          <p:cNvSpPr txBox="1"/>
          <p:nvPr/>
        </p:nvSpPr>
        <p:spPr>
          <a:xfrm>
            <a:off x="7013575" y="2438630"/>
            <a:ext cx="2192908" cy="369353"/>
          </a:xfrm>
          <a:prstGeom prst="rect">
            <a:avLst/>
          </a:prstGeom>
          <a:noFill/>
        </p:spPr>
        <p:txBody>
          <a:bodyPr wrap="none" lIns="0" tIns="0" rIns="0" bIns="60981" rtlCol="0">
            <a:spAutoFit/>
          </a:bodyPr>
          <a:lstStyle>
            <a:defPPr>
              <a:defRPr lang="zh-CN"/>
            </a:defPPr>
            <a:lvl1pPr>
              <a:lnSpc>
                <a:spcPts val="2401"/>
              </a:lnSpc>
              <a:defRPr sz="1900">
                <a:solidFill>
                  <a:srgbClr val="656D8D"/>
                </a:solidFill>
                <a:latin typeface="+mn-ea"/>
                <a:ea typeface="+mn-ea"/>
                <a:cs typeface="Microsoft YaHei UI" pitchFamily="18" charset="0"/>
              </a:defRPr>
            </a:lvl1pPr>
          </a:lstStyle>
          <a:p>
            <a:r>
              <a:rPr lang="zh-CN" altLang="en-US" dirty="0">
                <a:solidFill>
                  <a:schemeClr val="bg1"/>
                </a:solidFill>
              </a:rPr>
              <a:t>数据通信的基础知识</a:t>
            </a:r>
          </a:p>
        </p:txBody>
      </p:sp>
      <p:sp>
        <p:nvSpPr>
          <p:cNvPr id="18" name="TextBox 1"/>
          <p:cNvSpPr txBox="1"/>
          <p:nvPr/>
        </p:nvSpPr>
        <p:spPr>
          <a:xfrm>
            <a:off x="7013575" y="1646541"/>
            <a:ext cx="1949252" cy="350886"/>
          </a:xfrm>
          <a:prstGeom prst="rect">
            <a:avLst/>
          </a:prstGeom>
          <a:noFill/>
        </p:spPr>
        <p:txBody>
          <a:bodyPr wrap="none" lIns="0" tIns="0" rIns="0" bIns="60981" rtlCol="0">
            <a:spAutoFit/>
          </a:bodyPr>
          <a:lstStyle>
            <a:defPPr>
              <a:defRPr lang="zh-CN"/>
            </a:defPPr>
            <a:lvl1pPr>
              <a:lnSpc>
                <a:spcPts val="2401"/>
              </a:lnSpc>
              <a:defRPr sz="1900">
                <a:solidFill>
                  <a:srgbClr val="656D8D"/>
                </a:solidFill>
                <a:latin typeface="+mn-ea"/>
                <a:ea typeface="+mn-ea"/>
                <a:cs typeface="Microsoft YaHei UI" pitchFamily="18" charset="0"/>
              </a:defRPr>
            </a:lvl1pPr>
          </a:lstStyle>
          <a:p>
            <a:r>
              <a:rPr lang="zh-CN" altLang="en-US" dirty="0"/>
              <a:t>物理层的基本概念</a:t>
            </a:r>
          </a:p>
        </p:txBody>
      </p:sp>
      <p:sp>
        <p:nvSpPr>
          <p:cNvPr id="47" name="TextBox 1"/>
          <p:cNvSpPr txBox="1"/>
          <p:nvPr/>
        </p:nvSpPr>
        <p:spPr>
          <a:xfrm>
            <a:off x="7013575" y="3200453"/>
            <a:ext cx="2436564" cy="350886"/>
          </a:xfrm>
          <a:prstGeom prst="rect">
            <a:avLst/>
          </a:prstGeom>
          <a:noFill/>
        </p:spPr>
        <p:txBody>
          <a:bodyPr wrap="none" lIns="0" tIns="0" rIns="0" bIns="60981" rtlCol="0">
            <a:spAutoFit/>
          </a:bodyPr>
          <a:lstStyle>
            <a:defPPr>
              <a:defRPr lang="zh-CN"/>
            </a:defPPr>
            <a:lvl1pPr>
              <a:lnSpc>
                <a:spcPts val="2401"/>
              </a:lnSpc>
              <a:defRPr sz="1900">
                <a:solidFill>
                  <a:srgbClr val="656D8D"/>
                </a:solidFill>
                <a:latin typeface="+mn-ea"/>
                <a:ea typeface="+mn-ea"/>
                <a:cs typeface="Microsoft YaHei UI" pitchFamily="18" charset="0"/>
              </a:defRPr>
            </a:lvl1pPr>
          </a:lstStyle>
          <a:p>
            <a:r>
              <a:rPr lang="zh-CN" altLang="en-US" dirty="0"/>
              <a:t>物理层下面的传输媒体</a:t>
            </a:r>
          </a:p>
        </p:txBody>
      </p:sp>
      <p:sp>
        <p:nvSpPr>
          <p:cNvPr id="48" name="TextBox 1"/>
          <p:cNvSpPr txBox="1"/>
          <p:nvPr/>
        </p:nvSpPr>
        <p:spPr>
          <a:xfrm>
            <a:off x="7013576" y="3962277"/>
            <a:ext cx="1461939" cy="350886"/>
          </a:xfrm>
          <a:prstGeom prst="rect">
            <a:avLst/>
          </a:prstGeom>
          <a:noFill/>
        </p:spPr>
        <p:txBody>
          <a:bodyPr wrap="none" lIns="0" tIns="0" rIns="0" bIns="60981" rtlCol="0">
            <a:spAutoFit/>
          </a:bodyPr>
          <a:lstStyle>
            <a:defPPr>
              <a:defRPr lang="zh-CN"/>
            </a:defPPr>
            <a:lvl1pPr>
              <a:lnSpc>
                <a:spcPts val="2401"/>
              </a:lnSpc>
              <a:defRPr sz="1900">
                <a:solidFill>
                  <a:srgbClr val="656D8D"/>
                </a:solidFill>
                <a:latin typeface="+mn-ea"/>
                <a:ea typeface="+mn-ea"/>
                <a:cs typeface="Microsoft YaHei UI" pitchFamily="18" charset="0"/>
              </a:defRPr>
            </a:lvl1pPr>
          </a:lstStyle>
          <a:p>
            <a:r>
              <a:rPr lang="zh-CN" altLang="en-US" dirty="0"/>
              <a:t>信道复用技术</a:t>
            </a:r>
          </a:p>
        </p:txBody>
      </p:sp>
      <p:sp>
        <p:nvSpPr>
          <p:cNvPr id="51" name="Freeform 3"/>
          <p:cNvSpPr/>
          <p:nvPr/>
        </p:nvSpPr>
        <p:spPr>
          <a:xfrm>
            <a:off x="6695261" y="1219712"/>
            <a:ext cx="48816" cy="4835782"/>
          </a:xfrm>
          <a:custGeom>
            <a:avLst/>
            <a:gdLst>
              <a:gd name="connsiteX0" fmla="*/ 6350 w 21844"/>
              <a:gd name="connsiteY0" fmla="*/ 6350 h 879855"/>
              <a:gd name="connsiteX1" fmla="*/ 6350 w 21844"/>
              <a:gd name="connsiteY1" fmla="*/ 873506 h 879855"/>
            </a:gdLst>
            <a:ahLst/>
            <a:cxnLst>
              <a:cxn ang="0">
                <a:pos x="connsiteX0" y="connsiteY0"/>
              </a:cxn>
              <a:cxn ang="1">
                <a:pos x="connsiteX1" y="connsiteY1"/>
              </a:cxn>
            </a:cxnLst>
            <a:rect l="l" t="t" r="r" b="b"/>
            <a:pathLst>
              <a:path w="21844" h="879855">
                <a:moveTo>
                  <a:pt x="6350" y="6350"/>
                </a:moveTo>
                <a:lnTo>
                  <a:pt x="6350" y="873506"/>
                </a:lnTo>
              </a:path>
            </a:pathLst>
          </a:custGeom>
          <a:ln w="12700">
            <a:solidFill>
              <a:srgbClr val="A4B3D8"/>
            </a:solidFill>
            <a:prstDash val="solid"/>
          </a:ln>
        </p:spPr>
        <p:style>
          <a:lnRef idx="1">
            <a:schemeClr val="accent1"/>
          </a:lnRef>
          <a:fillRef idx="0">
            <a:schemeClr val="accent1"/>
          </a:fillRef>
          <a:effectRef idx="0">
            <a:schemeClr val="accent1"/>
          </a:effectRef>
          <a:fontRef idx="minor">
            <a:schemeClr val="tx1"/>
          </a:fontRef>
        </p:style>
        <p:txBody>
          <a:bodyPr lIns="121963" tIns="60981" rIns="121963" bIns="60981" rtlCol="0" anchor="ctr"/>
          <a:lstStyle/>
          <a:p>
            <a:pPr algn="ctr"/>
            <a:endParaRPr lang="zh-CN" altLang="en-US"/>
          </a:p>
        </p:txBody>
      </p:sp>
      <p:sp>
        <p:nvSpPr>
          <p:cNvPr id="52" name="Freeform 3"/>
          <p:cNvSpPr/>
          <p:nvPr/>
        </p:nvSpPr>
        <p:spPr>
          <a:xfrm>
            <a:off x="6632575" y="1712979"/>
            <a:ext cx="142314" cy="142239"/>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7" name="Freeform 3"/>
          <p:cNvSpPr/>
          <p:nvPr/>
        </p:nvSpPr>
        <p:spPr>
          <a:xfrm>
            <a:off x="6632575" y="2514812"/>
            <a:ext cx="142314" cy="142239"/>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chemeClr val="bg1"/>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53" name="Freeform 3"/>
          <p:cNvSpPr/>
          <p:nvPr/>
        </p:nvSpPr>
        <p:spPr>
          <a:xfrm>
            <a:off x="6632575" y="3276635"/>
            <a:ext cx="142314" cy="142239"/>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54" name="Freeform 3"/>
          <p:cNvSpPr/>
          <p:nvPr/>
        </p:nvSpPr>
        <p:spPr>
          <a:xfrm>
            <a:off x="6632575" y="4048585"/>
            <a:ext cx="142314" cy="142239"/>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16" name="TextBox 1"/>
          <p:cNvSpPr txBox="1"/>
          <p:nvPr/>
        </p:nvSpPr>
        <p:spPr>
          <a:xfrm>
            <a:off x="6048109" y="1626552"/>
            <a:ext cx="355867" cy="369267"/>
          </a:xfrm>
          <a:prstGeom prst="rect">
            <a:avLst/>
          </a:prstGeom>
          <a:noFill/>
        </p:spPr>
        <p:txBody>
          <a:bodyPr wrap="none" lIns="0" tIns="0" rIns="0" bIns="60981" rtlCol="0">
            <a:spAutoFit/>
          </a:bodyPr>
          <a:lstStyle/>
          <a:p>
            <a:pPr>
              <a:lnSpc>
                <a:spcPts val="2401"/>
              </a:lnSpc>
            </a:pPr>
            <a:r>
              <a:rPr lang="en-US" altLang="zh-CN" sz="2000" dirty="0">
                <a:solidFill>
                  <a:srgbClr val="4197DF"/>
                </a:solidFill>
                <a:latin typeface="+mj-lt"/>
                <a:cs typeface="Microsoft YaHei UI" pitchFamily="18" charset="0"/>
              </a:rPr>
              <a:t>2.1</a:t>
            </a:r>
            <a:endParaRPr lang="zh-CN" altLang="en-US" sz="2000" dirty="0">
              <a:solidFill>
                <a:srgbClr val="4197DF"/>
              </a:solidFill>
              <a:latin typeface="+mj-lt"/>
              <a:cs typeface="Microsoft YaHei UI" pitchFamily="18" charset="0"/>
            </a:endParaRPr>
          </a:p>
        </p:txBody>
      </p:sp>
      <p:sp>
        <p:nvSpPr>
          <p:cNvPr id="24" name="TextBox 1"/>
          <p:cNvSpPr txBox="1"/>
          <p:nvPr/>
        </p:nvSpPr>
        <p:spPr>
          <a:xfrm>
            <a:off x="6048109" y="2438630"/>
            <a:ext cx="355867" cy="369267"/>
          </a:xfrm>
          <a:prstGeom prst="rect">
            <a:avLst/>
          </a:prstGeom>
          <a:noFill/>
        </p:spPr>
        <p:txBody>
          <a:bodyPr wrap="none" lIns="0" tIns="0" rIns="0" bIns="60981" rtlCol="0">
            <a:spAutoFit/>
          </a:bodyPr>
          <a:lstStyle/>
          <a:p>
            <a:pPr>
              <a:lnSpc>
                <a:spcPts val="2401"/>
              </a:lnSpc>
            </a:pPr>
            <a:r>
              <a:rPr lang="en-US" altLang="zh-CN" sz="2000" dirty="0" smtClean="0">
                <a:solidFill>
                  <a:schemeClr val="bg1"/>
                </a:solidFill>
                <a:latin typeface="+mj-lt"/>
                <a:cs typeface="Microsoft YaHei UI" pitchFamily="18" charset="0"/>
              </a:rPr>
              <a:t>2.2</a:t>
            </a:r>
            <a:endParaRPr lang="en-US" altLang="zh-CN" sz="2000" dirty="0">
              <a:solidFill>
                <a:schemeClr val="bg1"/>
              </a:solidFill>
              <a:latin typeface="+mj-lt"/>
              <a:cs typeface="Microsoft YaHei UI" pitchFamily="18" charset="0"/>
            </a:endParaRPr>
          </a:p>
        </p:txBody>
      </p:sp>
      <p:sp>
        <p:nvSpPr>
          <p:cNvPr id="46" name="TextBox 1"/>
          <p:cNvSpPr txBox="1"/>
          <p:nvPr/>
        </p:nvSpPr>
        <p:spPr>
          <a:xfrm>
            <a:off x="545295" y="2704076"/>
            <a:ext cx="1846659" cy="946215"/>
          </a:xfrm>
          <a:prstGeom prst="rect">
            <a:avLst/>
          </a:prstGeom>
          <a:noFill/>
        </p:spPr>
        <p:txBody>
          <a:bodyPr wrap="none" lIns="0" tIns="0" rIns="0" bIns="60981" rtlCol="0">
            <a:spAutoFit/>
          </a:bodyPr>
          <a:lstStyle/>
          <a:p>
            <a:pPr>
              <a:lnSpc>
                <a:spcPts val="6936"/>
              </a:lnSpc>
            </a:pPr>
            <a:r>
              <a:rPr lang="zh-CN" altLang="en-US" sz="3600" dirty="0" smtClean="0">
                <a:solidFill>
                  <a:srgbClr val="4197DF"/>
                </a:solidFill>
                <a:latin typeface="Microsoft YaHei UI" pitchFamily="18" charset="0"/>
                <a:cs typeface="Microsoft YaHei UI" pitchFamily="18" charset="0"/>
              </a:rPr>
              <a:t>内容导航</a:t>
            </a:r>
            <a:endParaRPr lang="en-US" altLang="zh-CN" sz="3600" dirty="0">
              <a:solidFill>
                <a:srgbClr val="4197DF"/>
              </a:solidFill>
              <a:latin typeface="Microsoft YaHei UI" pitchFamily="18" charset="0"/>
              <a:cs typeface="Microsoft YaHei UI" pitchFamily="18" charset="0"/>
            </a:endParaRPr>
          </a:p>
        </p:txBody>
      </p:sp>
      <p:sp>
        <p:nvSpPr>
          <p:cNvPr id="57" name="TextBox 1"/>
          <p:cNvSpPr txBox="1"/>
          <p:nvPr/>
        </p:nvSpPr>
        <p:spPr>
          <a:xfrm>
            <a:off x="545294" y="3517824"/>
            <a:ext cx="1846659" cy="272533"/>
          </a:xfrm>
          <a:prstGeom prst="rect">
            <a:avLst/>
          </a:prstGeom>
          <a:noFill/>
        </p:spPr>
        <p:txBody>
          <a:bodyPr wrap="square" lIns="0" tIns="0" rIns="0" bIns="60981" rtlCol="0">
            <a:spAutoFit/>
          </a:bodyPr>
          <a:lstStyle/>
          <a:p>
            <a:pPr algn="dist">
              <a:lnSpc>
                <a:spcPts val="1601"/>
              </a:lnSpc>
            </a:pPr>
            <a:r>
              <a:rPr lang="en-US" altLang="zh-CN" sz="1900" dirty="0">
                <a:solidFill>
                  <a:srgbClr val="4197DF"/>
                </a:solidFill>
                <a:latin typeface="Times New Roman" pitchFamily="18" charset="0"/>
                <a:cs typeface="Times New Roman" pitchFamily="18" charset="0"/>
              </a:rPr>
              <a:t>CONTENTS</a:t>
            </a:r>
          </a:p>
        </p:txBody>
      </p:sp>
      <p:sp>
        <p:nvSpPr>
          <p:cNvPr id="59" name="矩形 58"/>
          <p:cNvSpPr/>
          <p:nvPr/>
        </p:nvSpPr>
        <p:spPr>
          <a:xfrm>
            <a:off x="518434" y="2201339"/>
            <a:ext cx="1873520" cy="702493"/>
          </a:xfrm>
          <a:prstGeom prst="rect">
            <a:avLst/>
          </a:prstGeom>
          <a:solidFill>
            <a:srgbClr val="1A8A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2" name="直接连接符 61"/>
          <p:cNvCxnSpPr/>
          <p:nvPr/>
        </p:nvCxnSpPr>
        <p:spPr>
          <a:xfrm>
            <a:off x="536576" y="76976"/>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a:off x="536576" y="248386"/>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4" name="直接连接符 63"/>
          <p:cNvCxnSpPr/>
          <p:nvPr/>
        </p:nvCxnSpPr>
        <p:spPr>
          <a:xfrm>
            <a:off x="536576" y="405513"/>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a:off x="536576" y="576923"/>
            <a:ext cx="185537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a:xfrm>
            <a:off x="536576" y="719764"/>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a:off x="536576" y="891175"/>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a:off x="536576" y="1048301"/>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a:off x="536576" y="1219712"/>
            <a:ext cx="185537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a:off x="536576" y="1404046"/>
            <a:ext cx="185537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a:off x="536576" y="1546887"/>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a:off x="536576" y="1718297"/>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536576" y="1875424"/>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nvCxnSpPr>
        <p:spPr>
          <a:xfrm>
            <a:off x="536576" y="2046834"/>
            <a:ext cx="1855377"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3" name="等腰三角形 32"/>
          <p:cNvSpPr/>
          <p:nvPr/>
        </p:nvSpPr>
        <p:spPr>
          <a:xfrm>
            <a:off x="2000250" y="6252847"/>
            <a:ext cx="381000" cy="513182"/>
          </a:xfrm>
          <a:prstGeom prst="triangle">
            <a:avLst/>
          </a:prstGeom>
          <a:solidFill>
            <a:srgbClr val="1A8A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等腰三角形 33"/>
          <p:cNvSpPr/>
          <p:nvPr/>
        </p:nvSpPr>
        <p:spPr>
          <a:xfrm>
            <a:off x="2381251" y="5839091"/>
            <a:ext cx="674915" cy="1013015"/>
          </a:xfrm>
          <a:prstGeom prst="triangl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等腰三角形 34"/>
          <p:cNvSpPr/>
          <p:nvPr/>
        </p:nvSpPr>
        <p:spPr>
          <a:xfrm>
            <a:off x="3146878" y="6328235"/>
            <a:ext cx="381000" cy="513182"/>
          </a:xfrm>
          <a:prstGeom prst="triangle">
            <a:avLst/>
          </a:prstGeom>
          <a:solidFill>
            <a:srgbClr val="1A8A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等腰三角形 35"/>
          <p:cNvSpPr/>
          <p:nvPr/>
        </p:nvSpPr>
        <p:spPr>
          <a:xfrm>
            <a:off x="95250" y="5620421"/>
            <a:ext cx="1066800" cy="1231686"/>
          </a:xfrm>
          <a:prstGeom prst="triangl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等腰三角形 36"/>
          <p:cNvSpPr/>
          <p:nvPr/>
        </p:nvSpPr>
        <p:spPr>
          <a:xfrm>
            <a:off x="876300" y="6252847"/>
            <a:ext cx="381000" cy="513182"/>
          </a:xfrm>
          <a:prstGeom prst="triangl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TextBox 1"/>
          <p:cNvSpPr txBox="1"/>
          <p:nvPr/>
        </p:nvSpPr>
        <p:spPr>
          <a:xfrm>
            <a:off x="7013576" y="4724101"/>
            <a:ext cx="1461939" cy="350886"/>
          </a:xfrm>
          <a:prstGeom prst="rect">
            <a:avLst/>
          </a:prstGeom>
          <a:noFill/>
        </p:spPr>
        <p:txBody>
          <a:bodyPr wrap="none" lIns="0" tIns="0" rIns="0" bIns="60981" rtlCol="0">
            <a:spAutoFit/>
          </a:bodyPr>
          <a:lstStyle>
            <a:defPPr>
              <a:defRPr lang="zh-CN"/>
            </a:defPPr>
            <a:lvl1pPr>
              <a:lnSpc>
                <a:spcPts val="2401"/>
              </a:lnSpc>
              <a:defRPr sz="1900">
                <a:solidFill>
                  <a:srgbClr val="656D8D"/>
                </a:solidFill>
                <a:latin typeface="+mn-ea"/>
                <a:ea typeface="+mn-ea"/>
                <a:cs typeface="Microsoft YaHei UI" pitchFamily="18" charset="0"/>
              </a:defRPr>
            </a:lvl1pPr>
          </a:lstStyle>
          <a:p>
            <a:r>
              <a:rPr lang="zh-CN" altLang="en-US" dirty="0"/>
              <a:t>数字传输系统</a:t>
            </a:r>
          </a:p>
        </p:txBody>
      </p:sp>
      <p:sp>
        <p:nvSpPr>
          <p:cNvPr id="39" name="TextBox 1"/>
          <p:cNvSpPr txBox="1"/>
          <p:nvPr/>
        </p:nvSpPr>
        <p:spPr>
          <a:xfrm>
            <a:off x="7013575" y="5529764"/>
            <a:ext cx="1705595" cy="350886"/>
          </a:xfrm>
          <a:prstGeom prst="rect">
            <a:avLst/>
          </a:prstGeom>
          <a:noFill/>
        </p:spPr>
        <p:txBody>
          <a:bodyPr wrap="none" lIns="0" tIns="0" rIns="0" bIns="60981" rtlCol="0">
            <a:spAutoFit/>
          </a:bodyPr>
          <a:lstStyle>
            <a:defPPr>
              <a:defRPr lang="zh-CN"/>
            </a:defPPr>
            <a:lvl1pPr>
              <a:lnSpc>
                <a:spcPts val="2401"/>
              </a:lnSpc>
              <a:defRPr sz="1900">
                <a:solidFill>
                  <a:srgbClr val="656D8D"/>
                </a:solidFill>
                <a:latin typeface="+mn-ea"/>
                <a:ea typeface="+mn-ea"/>
                <a:cs typeface="Microsoft YaHei UI" pitchFamily="18" charset="0"/>
              </a:defRPr>
            </a:lvl1pPr>
          </a:lstStyle>
          <a:p>
            <a:r>
              <a:rPr lang="zh-CN" altLang="en-US" dirty="0"/>
              <a:t>互联网接入技术</a:t>
            </a:r>
          </a:p>
        </p:txBody>
      </p:sp>
      <p:sp>
        <p:nvSpPr>
          <p:cNvPr id="40" name="Freeform 3"/>
          <p:cNvSpPr/>
          <p:nvPr/>
        </p:nvSpPr>
        <p:spPr>
          <a:xfrm>
            <a:off x="6632575" y="4825677"/>
            <a:ext cx="142314" cy="142239"/>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41" name="Freeform 3"/>
          <p:cNvSpPr/>
          <p:nvPr/>
        </p:nvSpPr>
        <p:spPr>
          <a:xfrm>
            <a:off x="6632575" y="5597626"/>
            <a:ext cx="142314" cy="142239"/>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42" name="TextBox 1"/>
          <p:cNvSpPr txBox="1"/>
          <p:nvPr/>
        </p:nvSpPr>
        <p:spPr>
          <a:xfrm>
            <a:off x="6048109" y="3149665"/>
            <a:ext cx="355867" cy="369267"/>
          </a:xfrm>
          <a:prstGeom prst="rect">
            <a:avLst/>
          </a:prstGeom>
          <a:noFill/>
        </p:spPr>
        <p:txBody>
          <a:bodyPr wrap="none" lIns="0" tIns="0" rIns="0" bIns="60981" rtlCol="0">
            <a:spAutoFit/>
          </a:bodyPr>
          <a:lstStyle/>
          <a:p>
            <a:pPr>
              <a:lnSpc>
                <a:spcPts val="2401"/>
              </a:lnSpc>
            </a:pPr>
            <a:r>
              <a:rPr lang="en-US" altLang="zh-CN" sz="2000" dirty="0" smtClean="0">
                <a:solidFill>
                  <a:srgbClr val="4197DF"/>
                </a:solidFill>
                <a:latin typeface="+mj-lt"/>
                <a:cs typeface="Microsoft YaHei UI" pitchFamily="18" charset="0"/>
              </a:rPr>
              <a:t>2.3</a:t>
            </a:r>
            <a:endParaRPr lang="en-US" altLang="zh-CN" sz="2000" dirty="0">
              <a:solidFill>
                <a:srgbClr val="4197DF"/>
              </a:solidFill>
              <a:latin typeface="+mj-lt"/>
              <a:cs typeface="Microsoft YaHei UI" pitchFamily="18" charset="0"/>
            </a:endParaRPr>
          </a:p>
        </p:txBody>
      </p:sp>
      <p:sp>
        <p:nvSpPr>
          <p:cNvPr id="43" name="TextBox 1"/>
          <p:cNvSpPr txBox="1"/>
          <p:nvPr/>
        </p:nvSpPr>
        <p:spPr>
          <a:xfrm>
            <a:off x="6048109" y="3936883"/>
            <a:ext cx="355867" cy="369267"/>
          </a:xfrm>
          <a:prstGeom prst="rect">
            <a:avLst/>
          </a:prstGeom>
          <a:noFill/>
        </p:spPr>
        <p:txBody>
          <a:bodyPr wrap="none" lIns="0" tIns="0" rIns="0" bIns="60981" rtlCol="0">
            <a:spAutoFit/>
          </a:bodyPr>
          <a:lstStyle/>
          <a:p>
            <a:pPr>
              <a:lnSpc>
                <a:spcPts val="2401"/>
              </a:lnSpc>
            </a:pPr>
            <a:r>
              <a:rPr lang="en-US" altLang="zh-CN" sz="2000" dirty="0" smtClean="0">
                <a:solidFill>
                  <a:srgbClr val="4197DF"/>
                </a:solidFill>
                <a:latin typeface="+mj-lt"/>
                <a:cs typeface="Microsoft YaHei UI" pitchFamily="18" charset="0"/>
              </a:rPr>
              <a:t>2.4</a:t>
            </a:r>
            <a:endParaRPr lang="en-US" altLang="zh-CN" sz="2000" dirty="0">
              <a:solidFill>
                <a:srgbClr val="4197DF"/>
              </a:solidFill>
              <a:latin typeface="+mj-lt"/>
              <a:cs typeface="Microsoft YaHei UI" pitchFamily="18" charset="0"/>
            </a:endParaRPr>
          </a:p>
        </p:txBody>
      </p:sp>
      <p:sp>
        <p:nvSpPr>
          <p:cNvPr id="44" name="TextBox 1"/>
          <p:cNvSpPr txBox="1"/>
          <p:nvPr/>
        </p:nvSpPr>
        <p:spPr>
          <a:xfrm>
            <a:off x="6048109" y="4736798"/>
            <a:ext cx="355867" cy="369267"/>
          </a:xfrm>
          <a:prstGeom prst="rect">
            <a:avLst/>
          </a:prstGeom>
          <a:noFill/>
        </p:spPr>
        <p:txBody>
          <a:bodyPr wrap="none" lIns="0" tIns="0" rIns="0" bIns="60981" rtlCol="0">
            <a:spAutoFit/>
          </a:bodyPr>
          <a:lstStyle/>
          <a:p>
            <a:pPr>
              <a:lnSpc>
                <a:spcPts val="2401"/>
              </a:lnSpc>
            </a:pPr>
            <a:r>
              <a:rPr lang="en-US" altLang="zh-CN" sz="2000" dirty="0" smtClean="0">
                <a:solidFill>
                  <a:srgbClr val="4197DF"/>
                </a:solidFill>
                <a:latin typeface="+mj-lt"/>
                <a:cs typeface="Microsoft YaHei UI" pitchFamily="18" charset="0"/>
              </a:rPr>
              <a:t>2.5</a:t>
            </a:r>
            <a:endParaRPr lang="en-US" altLang="zh-CN" sz="2000" dirty="0">
              <a:solidFill>
                <a:srgbClr val="4197DF"/>
              </a:solidFill>
              <a:latin typeface="+mj-lt"/>
              <a:cs typeface="Microsoft YaHei UI" pitchFamily="18" charset="0"/>
            </a:endParaRPr>
          </a:p>
        </p:txBody>
      </p:sp>
      <p:sp>
        <p:nvSpPr>
          <p:cNvPr id="45" name="TextBox 1"/>
          <p:cNvSpPr txBox="1"/>
          <p:nvPr/>
        </p:nvSpPr>
        <p:spPr>
          <a:xfrm>
            <a:off x="6048109" y="5517067"/>
            <a:ext cx="355867" cy="369267"/>
          </a:xfrm>
          <a:prstGeom prst="rect">
            <a:avLst/>
          </a:prstGeom>
          <a:noFill/>
        </p:spPr>
        <p:txBody>
          <a:bodyPr wrap="none" lIns="0" tIns="0" rIns="0" bIns="60981" rtlCol="0">
            <a:spAutoFit/>
          </a:bodyPr>
          <a:lstStyle/>
          <a:p>
            <a:pPr>
              <a:lnSpc>
                <a:spcPts val="2401"/>
              </a:lnSpc>
            </a:pPr>
            <a:r>
              <a:rPr lang="en-US" altLang="zh-CN" sz="2000" dirty="0" smtClean="0">
                <a:solidFill>
                  <a:srgbClr val="4197DF"/>
                </a:solidFill>
                <a:latin typeface="+mj-lt"/>
                <a:cs typeface="Microsoft YaHei UI" pitchFamily="18" charset="0"/>
              </a:rPr>
              <a:t>2.6</a:t>
            </a:r>
            <a:endParaRPr lang="en-US" altLang="zh-CN" sz="2000" dirty="0">
              <a:solidFill>
                <a:srgbClr val="4197DF"/>
              </a:solidFill>
              <a:latin typeface="+mj-lt"/>
              <a:cs typeface="Microsoft YaHei UI" pitchFamily="18" charset="0"/>
            </a:endParaRPr>
          </a:p>
        </p:txBody>
      </p:sp>
    </p:spTree>
    <p:extLst>
      <p:ext uri="{BB962C8B-B14F-4D97-AF65-F5344CB8AC3E}">
        <p14:creationId xmlns:p14="http://schemas.microsoft.com/office/powerpoint/2010/main" val="3342203365"/>
      </p:ext>
    </p:extLst>
  </p:cSld>
  <p:clrMapOvr>
    <a:masterClrMapping/>
  </p:clrMapOvr>
  <p:transition spd="slow">
    <p:push dir="u"/>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3"/>
          <p:cNvSpPr>
            <a:spLocks noGrp="1" noChangeArrowheads="1"/>
          </p:cNvSpPr>
          <p:nvPr>
            <p:ph type="title"/>
          </p:nvPr>
        </p:nvSpPr>
        <p:spPr/>
        <p:txBody>
          <a:bodyPr/>
          <a:lstStyle/>
          <a:p>
            <a:pPr eaLnBrk="1" hangingPunct="1"/>
            <a:r>
              <a:rPr lang="en-US" altLang="zh-CN" dirty="0" smtClean="0"/>
              <a:t>CDMA </a:t>
            </a:r>
            <a:r>
              <a:rPr lang="zh-CN" altLang="en-US" dirty="0" smtClean="0"/>
              <a:t>的工作原理 </a:t>
            </a:r>
          </a:p>
        </p:txBody>
      </p:sp>
      <p:sp>
        <p:nvSpPr>
          <p:cNvPr id="44034" name="页脚占位符 4"/>
          <p:cNvSpPr>
            <a:spLocks noGrp="1"/>
          </p:cNvSpPr>
          <p:nvPr>
            <p:ph type="ftr" sz="quarter" idx="11"/>
          </p:nvPr>
        </p:nvSpPr>
        <p:spPr>
          <a:noFill/>
        </p:spPr>
        <p:txBody>
          <a:bodyPr/>
          <a:lstStyle/>
          <a:p>
            <a:r>
              <a:rPr lang="zh-CN" altLang="en-US" smtClean="0"/>
              <a:t>课件制作人：谢钧 谢希仁</a:t>
            </a:r>
            <a:endParaRPr lang="zh-CN" altLang="en-US"/>
          </a:p>
        </p:txBody>
      </p:sp>
      <p:sp>
        <p:nvSpPr>
          <p:cNvPr id="44036" name="Rectangle 4"/>
          <p:cNvSpPr>
            <a:spLocks noChangeArrowheads="1"/>
          </p:cNvSpPr>
          <p:nvPr/>
        </p:nvSpPr>
        <p:spPr bwMode="auto">
          <a:xfrm>
            <a:off x="0" y="-230832"/>
            <a:ext cx="184731" cy="461665"/>
          </a:xfrm>
          <a:prstGeom prst="rect">
            <a:avLst/>
          </a:prstGeom>
          <a:noFill/>
          <a:ln w="9525">
            <a:noFill/>
            <a:miter lim="800000"/>
            <a:headEnd/>
            <a:tailEnd/>
          </a:ln>
        </p:spPr>
        <p:txBody>
          <a:bodyPr wrap="none" anchor="ctr">
            <a:spAutoFit/>
          </a:bodyPr>
          <a:lstStyle/>
          <a:p>
            <a:endParaRPr lang="zh-CN" altLang="en-US"/>
          </a:p>
        </p:txBody>
      </p:sp>
      <p:sp>
        <p:nvSpPr>
          <p:cNvPr id="44037" name="Rectangle 6"/>
          <p:cNvSpPr>
            <a:spLocks noChangeArrowheads="1"/>
          </p:cNvSpPr>
          <p:nvPr/>
        </p:nvSpPr>
        <p:spPr bwMode="auto">
          <a:xfrm>
            <a:off x="0" y="3007668"/>
            <a:ext cx="184731" cy="461665"/>
          </a:xfrm>
          <a:prstGeom prst="rect">
            <a:avLst/>
          </a:prstGeom>
          <a:noFill/>
          <a:ln w="9525">
            <a:noFill/>
            <a:miter lim="800000"/>
            <a:headEnd/>
            <a:tailEnd/>
          </a:ln>
        </p:spPr>
        <p:txBody>
          <a:bodyPr wrap="none" anchor="ctr">
            <a:spAutoFit/>
          </a:bodyPr>
          <a:lstStyle/>
          <a:p>
            <a:endParaRPr lang="zh-CN" altLang="en-US"/>
          </a:p>
        </p:txBody>
      </p:sp>
      <p:sp>
        <p:nvSpPr>
          <p:cNvPr id="44038" name="Rectangle 7"/>
          <p:cNvSpPr>
            <a:spLocks noChangeArrowheads="1"/>
          </p:cNvSpPr>
          <p:nvPr/>
        </p:nvSpPr>
        <p:spPr bwMode="auto">
          <a:xfrm>
            <a:off x="0" y="-230832"/>
            <a:ext cx="184731" cy="461665"/>
          </a:xfrm>
          <a:prstGeom prst="rect">
            <a:avLst/>
          </a:prstGeom>
          <a:noFill/>
          <a:ln w="9525">
            <a:noFill/>
            <a:miter lim="800000"/>
            <a:headEnd/>
            <a:tailEnd/>
          </a:ln>
        </p:spPr>
        <p:txBody>
          <a:bodyPr wrap="none" anchor="ctr">
            <a:spAutoFit/>
          </a:bodyPr>
          <a:lstStyle/>
          <a:p>
            <a:endParaRPr lang="zh-CN" altLang="en-US"/>
          </a:p>
        </p:txBody>
      </p:sp>
      <p:sp>
        <p:nvSpPr>
          <p:cNvPr id="44039" name="Line 10"/>
          <p:cNvSpPr>
            <a:spLocks noChangeShapeType="1"/>
          </p:cNvSpPr>
          <p:nvPr/>
        </p:nvSpPr>
        <p:spPr bwMode="auto">
          <a:xfrm>
            <a:off x="4482136" y="2272506"/>
            <a:ext cx="2090237" cy="0"/>
          </a:xfrm>
          <a:prstGeom prst="line">
            <a:avLst/>
          </a:prstGeom>
          <a:noFill/>
          <a:ln w="9525">
            <a:solidFill>
              <a:schemeClr val="tx1"/>
            </a:solidFill>
            <a:round/>
            <a:headEnd type="triangle" w="sm" len="med"/>
            <a:tailEnd type="triangle" w="sm" len="med"/>
          </a:ln>
        </p:spPr>
        <p:txBody>
          <a:bodyPr/>
          <a:lstStyle/>
          <a:p>
            <a:endParaRPr lang="zh-CN" altLang="en-US">
              <a:solidFill>
                <a:schemeClr val="tx1">
                  <a:lumMod val="75000"/>
                  <a:lumOff val="25000"/>
                </a:schemeClr>
              </a:solidFill>
              <a:latin typeface="+mn-lt"/>
              <a:ea typeface="+mn-ea"/>
            </a:endParaRPr>
          </a:p>
        </p:txBody>
      </p:sp>
      <p:sp>
        <p:nvSpPr>
          <p:cNvPr id="44040" name="Text Box 11"/>
          <p:cNvSpPr txBox="1">
            <a:spLocks noChangeArrowheads="1"/>
          </p:cNvSpPr>
          <p:nvPr/>
        </p:nvSpPr>
        <p:spPr bwMode="auto">
          <a:xfrm>
            <a:off x="1324542" y="2459832"/>
            <a:ext cx="2207656" cy="353943"/>
          </a:xfrm>
          <a:prstGeom prst="rect">
            <a:avLst/>
          </a:prstGeom>
          <a:noFill/>
          <a:ln w="9525">
            <a:noFill/>
            <a:miter lim="800000"/>
            <a:headEnd/>
            <a:tailEnd/>
          </a:ln>
        </p:spPr>
        <p:txBody>
          <a:bodyPr wrap="none">
            <a:spAutoFit/>
          </a:bodyPr>
          <a:lstStyle/>
          <a:p>
            <a:pPr>
              <a:lnSpc>
                <a:spcPct val="85000"/>
              </a:lnSpc>
            </a:pPr>
            <a:r>
              <a:rPr kumimoji="1" lang="en-US" altLang="zh-CN" sz="2000">
                <a:solidFill>
                  <a:schemeClr val="tx1">
                    <a:lumMod val="75000"/>
                    <a:lumOff val="25000"/>
                  </a:schemeClr>
                </a:solidFill>
                <a:latin typeface="+mn-lt"/>
                <a:ea typeface="+mn-ea"/>
              </a:rPr>
              <a:t>S </a:t>
            </a:r>
            <a:r>
              <a:rPr kumimoji="1" lang="zh-CN" altLang="en-US" sz="2000">
                <a:solidFill>
                  <a:schemeClr val="tx1">
                    <a:lumMod val="75000"/>
                    <a:lumOff val="25000"/>
                  </a:schemeClr>
                </a:solidFill>
                <a:latin typeface="+mn-lt"/>
                <a:ea typeface="+mn-ea"/>
              </a:rPr>
              <a:t>站的码片序列 </a:t>
            </a:r>
            <a:r>
              <a:rPr kumimoji="1" lang="en-US" altLang="zh-CN" sz="2000" b="1">
                <a:solidFill>
                  <a:schemeClr val="tx1">
                    <a:lumMod val="75000"/>
                    <a:lumOff val="25000"/>
                  </a:schemeClr>
                </a:solidFill>
                <a:latin typeface="+mn-lt"/>
                <a:ea typeface="+mn-ea"/>
              </a:rPr>
              <a:t>S</a:t>
            </a:r>
          </a:p>
        </p:txBody>
      </p:sp>
      <p:sp>
        <p:nvSpPr>
          <p:cNvPr id="44041" name="Line 12"/>
          <p:cNvSpPr>
            <a:spLocks noChangeShapeType="1"/>
          </p:cNvSpPr>
          <p:nvPr/>
        </p:nvSpPr>
        <p:spPr bwMode="auto">
          <a:xfrm>
            <a:off x="4484253" y="1572419"/>
            <a:ext cx="0" cy="3802063"/>
          </a:xfrm>
          <a:prstGeom prst="line">
            <a:avLst/>
          </a:prstGeom>
          <a:noFill/>
          <a:ln w="9525">
            <a:solidFill>
              <a:schemeClr val="tx1"/>
            </a:solidFill>
            <a:prstDash val="dash"/>
            <a:round/>
            <a:headEnd/>
            <a:tailEnd/>
          </a:ln>
        </p:spPr>
        <p:txBody>
          <a:bodyPr/>
          <a:lstStyle/>
          <a:p>
            <a:endParaRPr lang="zh-CN" altLang="en-US">
              <a:solidFill>
                <a:schemeClr val="tx1">
                  <a:lumMod val="75000"/>
                  <a:lumOff val="25000"/>
                </a:schemeClr>
              </a:solidFill>
              <a:latin typeface="+mn-lt"/>
              <a:ea typeface="+mn-ea"/>
            </a:endParaRPr>
          </a:p>
        </p:txBody>
      </p:sp>
      <p:sp>
        <p:nvSpPr>
          <p:cNvPr id="44042" name="Line 13"/>
          <p:cNvSpPr>
            <a:spLocks noChangeShapeType="1"/>
          </p:cNvSpPr>
          <p:nvPr/>
        </p:nvSpPr>
        <p:spPr bwMode="auto">
          <a:xfrm>
            <a:off x="6589316" y="1572419"/>
            <a:ext cx="0" cy="3781425"/>
          </a:xfrm>
          <a:prstGeom prst="line">
            <a:avLst/>
          </a:prstGeom>
          <a:noFill/>
          <a:ln w="9525">
            <a:solidFill>
              <a:schemeClr val="tx1"/>
            </a:solidFill>
            <a:prstDash val="dash"/>
            <a:round/>
            <a:headEnd/>
            <a:tailEnd/>
          </a:ln>
        </p:spPr>
        <p:txBody>
          <a:bodyPr/>
          <a:lstStyle/>
          <a:p>
            <a:endParaRPr lang="zh-CN" altLang="en-US">
              <a:solidFill>
                <a:schemeClr val="tx1">
                  <a:lumMod val="75000"/>
                  <a:lumOff val="25000"/>
                </a:schemeClr>
              </a:solidFill>
              <a:latin typeface="+mn-lt"/>
              <a:ea typeface="+mn-ea"/>
            </a:endParaRPr>
          </a:p>
        </p:txBody>
      </p:sp>
      <p:sp>
        <p:nvSpPr>
          <p:cNvPr id="44043" name="Line 14"/>
          <p:cNvSpPr>
            <a:spLocks noChangeShapeType="1"/>
          </p:cNvSpPr>
          <p:nvPr/>
        </p:nvSpPr>
        <p:spPr bwMode="auto">
          <a:xfrm>
            <a:off x="8694378" y="1572418"/>
            <a:ext cx="0" cy="3929063"/>
          </a:xfrm>
          <a:prstGeom prst="line">
            <a:avLst/>
          </a:prstGeom>
          <a:noFill/>
          <a:ln w="9525">
            <a:solidFill>
              <a:schemeClr val="tx1"/>
            </a:solidFill>
            <a:prstDash val="dash"/>
            <a:round/>
            <a:headEnd/>
            <a:tailEnd/>
          </a:ln>
        </p:spPr>
        <p:txBody>
          <a:bodyPr/>
          <a:lstStyle/>
          <a:p>
            <a:endParaRPr lang="zh-CN" altLang="en-US">
              <a:solidFill>
                <a:schemeClr val="tx1">
                  <a:lumMod val="75000"/>
                  <a:lumOff val="25000"/>
                </a:schemeClr>
              </a:solidFill>
              <a:latin typeface="+mn-lt"/>
              <a:ea typeface="+mn-ea"/>
            </a:endParaRPr>
          </a:p>
        </p:txBody>
      </p:sp>
      <p:sp>
        <p:nvSpPr>
          <p:cNvPr id="44044" name="Line 15"/>
          <p:cNvSpPr>
            <a:spLocks noChangeShapeType="1"/>
          </p:cNvSpPr>
          <p:nvPr/>
        </p:nvSpPr>
        <p:spPr bwMode="auto">
          <a:xfrm>
            <a:off x="10799441" y="1572418"/>
            <a:ext cx="0" cy="3790950"/>
          </a:xfrm>
          <a:prstGeom prst="line">
            <a:avLst/>
          </a:prstGeom>
          <a:noFill/>
          <a:ln w="9525">
            <a:solidFill>
              <a:schemeClr val="tx1"/>
            </a:solidFill>
            <a:prstDash val="dash"/>
            <a:round/>
            <a:headEnd/>
            <a:tailEnd/>
          </a:ln>
        </p:spPr>
        <p:txBody>
          <a:bodyPr/>
          <a:lstStyle/>
          <a:p>
            <a:endParaRPr lang="zh-CN" altLang="en-US">
              <a:solidFill>
                <a:schemeClr val="tx1">
                  <a:lumMod val="75000"/>
                  <a:lumOff val="25000"/>
                </a:schemeClr>
              </a:solidFill>
              <a:latin typeface="+mn-lt"/>
              <a:ea typeface="+mn-ea"/>
            </a:endParaRPr>
          </a:p>
        </p:txBody>
      </p:sp>
      <p:sp>
        <p:nvSpPr>
          <p:cNvPr id="44045" name="Freeform 16"/>
          <p:cNvSpPr>
            <a:spLocks/>
          </p:cNvSpPr>
          <p:nvPr/>
        </p:nvSpPr>
        <p:spPr bwMode="auto">
          <a:xfrm>
            <a:off x="4484254" y="2504282"/>
            <a:ext cx="2105062" cy="319087"/>
          </a:xfrm>
          <a:custGeom>
            <a:avLst/>
            <a:gdLst>
              <a:gd name="T0" fmla="*/ 0 w 768"/>
              <a:gd name="T1" fmla="*/ 96 h 196"/>
              <a:gd name="T2" fmla="*/ 0 w 768"/>
              <a:gd name="T3" fmla="*/ 196 h 196"/>
              <a:gd name="T4" fmla="*/ 288 w 768"/>
              <a:gd name="T5" fmla="*/ 192 h 196"/>
              <a:gd name="T6" fmla="*/ 288 w 768"/>
              <a:gd name="T7" fmla="*/ 0 h 196"/>
              <a:gd name="T8" fmla="*/ 480 w 768"/>
              <a:gd name="T9" fmla="*/ 0 h 196"/>
              <a:gd name="T10" fmla="*/ 480 w 768"/>
              <a:gd name="T11" fmla="*/ 192 h 196"/>
              <a:gd name="T12" fmla="*/ 576 w 768"/>
              <a:gd name="T13" fmla="*/ 192 h 196"/>
              <a:gd name="T14" fmla="*/ 576 w 768"/>
              <a:gd name="T15" fmla="*/ 0 h 196"/>
              <a:gd name="T16" fmla="*/ 768 w 768"/>
              <a:gd name="T17" fmla="*/ 0 h 196"/>
              <a:gd name="T18" fmla="*/ 768 w 768"/>
              <a:gd name="T19" fmla="*/ 96 h 19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68"/>
              <a:gd name="T31" fmla="*/ 0 h 196"/>
              <a:gd name="T32" fmla="*/ 768 w 768"/>
              <a:gd name="T33" fmla="*/ 196 h 19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68" h="196">
                <a:moveTo>
                  <a:pt x="0" y="96"/>
                </a:moveTo>
                <a:lnTo>
                  <a:pt x="0" y="196"/>
                </a:lnTo>
                <a:lnTo>
                  <a:pt x="288" y="192"/>
                </a:lnTo>
                <a:lnTo>
                  <a:pt x="288" y="0"/>
                </a:lnTo>
                <a:lnTo>
                  <a:pt x="480" y="0"/>
                </a:lnTo>
                <a:lnTo>
                  <a:pt x="480" y="192"/>
                </a:lnTo>
                <a:lnTo>
                  <a:pt x="576" y="192"/>
                </a:lnTo>
                <a:lnTo>
                  <a:pt x="576" y="0"/>
                </a:lnTo>
                <a:lnTo>
                  <a:pt x="768" y="0"/>
                </a:lnTo>
                <a:lnTo>
                  <a:pt x="768" y="96"/>
                </a:lnTo>
              </a:path>
            </a:pathLst>
          </a:custGeom>
          <a:solidFill>
            <a:srgbClr val="00B0F0"/>
          </a:solidFill>
          <a:ln w="19050">
            <a:solidFill>
              <a:schemeClr val="tx1"/>
            </a:solidFill>
            <a:round/>
            <a:headEnd/>
            <a:tailEnd/>
          </a:ln>
        </p:spPr>
        <p:txBody>
          <a:bodyPr/>
          <a:lstStyle/>
          <a:p>
            <a:endParaRPr lang="zh-CN" altLang="en-US">
              <a:solidFill>
                <a:schemeClr val="tx1">
                  <a:lumMod val="75000"/>
                  <a:lumOff val="25000"/>
                </a:schemeClr>
              </a:solidFill>
              <a:latin typeface="+mn-lt"/>
              <a:ea typeface="+mn-ea"/>
            </a:endParaRPr>
          </a:p>
        </p:txBody>
      </p:sp>
      <p:sp>
        <p:nvSpPr>
          <p:cNvPr id="44046" name="Freeform 17"/>
          <p:cNvSpPr>
            <a:spLocks/>
          </p:cNvSpPr>
          <p:nvPr/>
        </p:nvSpPr>
        <p:spPr bwMode="auto">
          <a:xfrm>
            <a:off x="6589317" y="2504282"/>
            <a:ext cx="2105062" cy="319087"/>
          </a:xfrm>
          <a:custGeom>
            <a:avLst/>
            <a:gdLst>
              <a:gd name="T0" fmla="*/ 0 w 768"/>
              <a:gd name="T1" fmla="*/ 96 h 196"/>
              <a:gd name="T2" fmla="*/ 0 w 768"/>
              <a:gd name="T3" fmla="*/ 196 h 196"/>
              <a:gd name="T4" fmla="*/ 288 w 768"/>
              <a:gd name="T5" fmla="*/ 192 h 196"/>
              <a:gd name="T6" fmla="*/ 288 w 768"/>
              <a:gd name="T7" fmla="*/ 0 h 196"/>
              <a:gd name="T8" fmla="*/ 480 w 768"/>
              <a:gd name="T9" fmla="*/ 0 h 196"/>
              <a:gd name="T10" fmla="*/ 480 w 768"/>
              <a:gd name="T11" fmla="*/ 192 h 196"/>
              <a:gd name="T12" fmla="*/ 576 w 768"/>
              <a:gd name="T13" fmla="*/ 192 h 196"/>
              <a:gd name="T14" fmla="*/ 576 w 768"/>
              <a:gd name="T15" fmla="*/ 0 h 196"/>
              <a:gd name="T16" fmla="*/ 768 w 768"/>
              <a:gd name="T17" fmla="*/ 0 h 196"/>
              <a:gd name="T18" fmla="*/ 768 w 768"/>
              <a:gd name="T19" fmla="*/ 96 h 19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68"/>
              <a:gd name="T31" fmla="*/ 0 h 196"/>
              <a:gd name="T32" fmla="*/ 768 w 768"/>
              <a:gd name="T33" fmla="*/ 196 h 19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68" h="196">
                <a:moveTo>
                  <a:pt x="0" y="96"/>
                </a:moveTo>
                <a:lnTo>
                  <a:pt x="0" y="196"/>
                </a:lnTo>
                <a:lnTo>
                  <a:pt x="288" y="192"/>
                </a:lnTo>
                <a:lnTo>
                  <a:pt x="288" y="0"/>
                </a:lnTo>
                <a:lnTo>
                  <a:pt x="480" y="0"/>
                </a:lnTo>
                <a:lnTo>
                  <a:pt x="480" y="192"/>
                </a:lnTo>
                <a:lnTo>
                  <a:pt x="576" y="192"/>
                </a:lnTo>
                <a:lnTo>
                  <a:pt x="576" y="0"/>
                </a:lnTo>
                <a:lnTo>
                  <a:pt x="768" y="0"/>
                </a:lnTo>
                <a:lnTo>
                  <a:pt x="768" y="96"/>
                </a:lnTo>
              </a:path>
            </a:pathLst>
          </a:custGeom>
          <a:solidFill>
            <a:srgbClr val="00B0F0"/>
          </a:solidFill>
          <a:ln w="19050">
            <a:solidFill>
              <a:schemeClr val="tx1"/>
            </a:solidFill>
            <a:round/>
            <a:headEnd/>
            <a:tailEnd/>
          </a:ln>
        </p:spPr>
        <p:txBody>
          <a:bodyPr/>
          <a:lstStyle/>
          <a:p>
            <a:endParaRPr lang="zh-CN" altLang="en-US">
              <a:solidFill>
                <a:schemeClr val="tx1">
                  <a:lumMod val="75000"/>
                  <a:lumOff val="25000"/>
                </a:schemeClr>
              </a:solidFill>
              <a:latin typeface="+mn-lt"/>
              <a:ea typeface="+mn-ea"/>
            </a:endParaRPr>
          </a:p>
        </p:txBody>
      </p:sp>
      <p:sp>
        <p:nvSpPr>
          <p:cNvPr id="44047" name="Freeform 18"/>
          <p:cNvSpPr>
            <a:spLocks/>
          </p:cNvSpPr>
          <p:nvPr/>
        </p:nvSpPr>
        <p:spPr bwMode="auto">
          <a:xfrm>
            <a:off x="4484254" y="3594893"/>
            <a:ext cx="2105062" cy="311150"/>
          </a:xfrm>
          <a:custGeom>
            <a:avLst/>
            <a:gdLst>
              <a:gd name="T0" fmla="*/ 0 w 768"/>
              <a:gd name="T1" fmla="*/ 96 h 192"/>
              <a:gd name="T2" fmla="*/ 0 w 768"/>
              <a:gd name="T3" fmla="*/ 192 h 192"/>
              <a:gd name="T4" fmla="*/ 192 w 768"/>
              <a:gd name="T5" fmla="*/ 192 h 192"/>
              <a:gd name="T6" fmla="*/ 192 w 768"/>
              <a:gd name="T7" fmla="*/ 0 h 192"/>
              <a:gd name="T8" fmla="*/ 288 w 768"/>
              <a:gd name="T9" fmla="*/ 0 h 192"/>
              <a:gd name="T10" fmla="*/ 288 w 768"/>
              <a:gd name="T11" fmla="*/ 192 h 192"/>
              <a:gd name="T12" fmla="*/ 384 w 768"/>
              <a:gd name="T13" fmla="*/ 192 h 192"/>
              <a:gd name="T14" fmla="*/ 384 w 768"/>
              <a:gd name="T15" fmla="*/ 0 h 192"/>
              <a:gd name="T16" fmla="*/ 672 w 768"/>
              <a:gd name="T17" fmla="*/ 0 h 192"/>
              <a:gd name="T18" fmla="*/ 672 w 768"/>
              <a:gd name="T19" fmla="*/ 192 h 192"/>
              <a:gd name="T20" fmla="*/ 768 w 768"/>
              <a:gd name="T21" fmla="*/ 192 h 192"/>
              <a:gd name="T22" fmla="*/ 768 w 768"/>
              <a:gd name="T23" fmla="*/ 96 h 19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768"/>
              <a:gd name="T37" fmla="*/ 0 h 192"/>
              <a:gd name="T38" fmla="*/ 768 w 768"/>
              <a:gd name="T39" fmla="*/ 192 h 19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768" h="192">
                <a:moveTo>
                  <a:pt x="0" y="96"/>
                </a:moveTo>
                <a:lnTo>
                  <a:pt x="0" y="192"/>
                </a:lnTo>
                <a:lnTo>
                  <a:pt x="192" y="192"/>
                </a:lnTo>
                <a:lnTo>
                  <a:pt x="192" y="0"/>
                </a:lnTo>
                <a:lnTo>
                  <a:pt x="288" y="0"/>
                </a:lnTo>
                <a:lnTo>
                  <a:pt x="288" y="192"/>
                </a:lnTo>
                <a:lnTo>
                  <a:pt x="384" y="192"/>
                </a:lnTo>
                <a:lnTo>
                  <a:pt x="384" y="0"/>
                </a:lnTo>
                <a:lnTo>
                  <a:pt x="672" y="0"/>
                </a:lnTo>
                <a:lnTo>
                  <a:pt x="672" y="192"/>
                </a:lnTo>
                <a:lnTo>
                  <a:pt x="768" y="192"/>
                </a:lnTo>
                <a:lnTo>
                  <a:pt x="768" y="96"/>
                </a:lnTo>
              </a:path>
            </a:pathLst>
          </a:custGeom>
          <a:solidFill>
            <a:srgbClr val="92D050"/>
          </a:solidFill>
          <a:ln w="19050">
            <a:solidFill>
              <a:schemeClr val="tx1"/>
            </a:solidFill>
            <a:round/>
            <a:headEnd/>
            <a:tailEnd/>
          </a:ln>
        </p:spPr>
        <p:txBody>
          <a:bodyPr/>
          <a:lstStyle/>
          <a:p>
            <a:endParaRPr lang="zh-CN" altLang="en-US">
              <a:solidFill>
                <a:schemeClr val="tx1">
                  <a:lumMod val="75000"/>
                  <a:lumOff val="25000"/>
                </a:schemeClr>
              </a:solidFill>
              <a:latin typeface="+mn-lt"/>
              <a:ea typeface="+mn-ea"/>
            </a:endParaRPr>
          </a:p>
        </p:txBody>
      </p:sp>
      <p:sp>
        <p:nvSpPr>
          <p:cNvPr id="44048" name="Freeform 19"/>
          <p:cNvSpPr>
            <a:spLocks/>
          </p:cNvSpPr>
          <p:nvPr/>
        </p:nvSpPr>
        <p:spPr bwMode="auto">
          <a:xfrm>
            <a:off x="6589317" y="3594893"/>
            <a:ext cx="2105062" cy="311150"/>
          </a:xfrm>
          <a:custGeom>
            <a:avLst/>
            <a:gdLst>
              <a:gd name="T0" fmla="*/ 0 w 768"/>
              <a:gd name="T1" fmla="*/ 96 h 192"/>
              <a:gd name="T2" fmla="*/ 0 w 768"/>
              <a:gd name="T3" fmla="*/ 192 h 192"/>
              <a:gd name="T4" fmla="*/ 192 w 768"/>
              <a:gd name="T5" fmla="*/ 192 h 192"/>
              <a:gd name="T6" fmla="*/ 192 w 768"/>
              <a:gd name="T7" fmla="*/ 0 h 192"/>
              <a:gd name="T8" fmla="*/ 288 w 768"/>
              <a:gd name="T9" fmla="*/ 0 h 192"/>
              <a:gd name="T10" fmla="*/ 288 w 768"/>
              <a:gd name="T11" fmla="*/ 192 h 192"/>
              <a:gd name="T12" fmla="*/ 384 w 768"/>
              <a:gd name="T13" fmla="*/ 192 h 192"/>
              <a:gd name="T14" fmla="*/ 384 w 768"/>
              <a:gd name="T15" fmla="*/ 0 h 192"/>
              <a:gd name="T16" fmla="*/ 672 w 768"/>
              <a:gd name="T17" fmla="*/ 0 h 192"/>
              <a:gd name="T18" fmla="*/ 672 w 768"/>
              <a:gd name="T19" fmla="*/ 192 h 192"/>
              <a:gd name="T20" fmla="*/ 768 w 768"/>
              <a:gd name="T21" fmla="*/ 192 h 192"/>
              <a:gd name="T22" fmla="*/ 768 w 768"/>
              <a:gd name="T23" fmla="*/ 96 h 19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768"/>
              <a:gd name="T37" fmla="*/ 0 h 192"/>
              <a:gd name="T38" fmla="*/ 768 w 768"/>
              <a:gd name="T39" fmla="*/ 192 h 19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768" h="192">
                <a:moveTo>
                  <a:pt x="0" y="96"/>
                </a:moveTo>
                <a:lnTo>
                  <a:pt x="0" y="192"/>
                </a:lnTo>
                <a:lnTo>
                  <a:pt x="192" y="192"/>
                </a:lnTo>
                <a:lnTo>
                  <a:pt x="192" y="0"/>
                </a:lnTo>
                <a:lnTo>
                  <a:pt x="288" y="0"/>
                </a:lnTo>
                <a:lnTo>
                  <a:pt x="288" y="192"/>
                </a:lnTo>
                <a:lnTo>
                  <a:pt x="384" y="192"/>
                </a:lnTo>
                <a:lnTo>
                  <a:pt x="384" y="0"/>
                </a:lnTo>
                <a:lnTo>
                  <a:pt x="672" y="0"/>
                </a:lnTo>
                <a:lnTo>
                  <a:pt x="672" y="192"/>
                </a:lnTo>
                <a:lnTo>
                  <a:pt x="768" y="192"/>
                </a:lnTo>
                <a:lnTo>
                  <a:pt x="768" y="96"/>
                </a:lnTo>
              </a:path>
            </a:pathLst>
          </a:custGeom>
          <a:solidFill>
            <a:srgbClr val="92D050"/>
          </a:solidFill>
          <a:ln w="19050">
            <a:solidFill>
              <a:schemeClr val="tx1"/>
            </a:solidFill>
            <a:round/>
            <a:headEnd/>
            <a:tailEnd/>
          </a:ln>
        </p:spPr>
        <p:txBody>
          <a:bodyPr/>
          <a:lstStyle/>
          <a:p>
            <a:endParaRPr lang="zh-CN" altLang="en-US">
              <a:solidFill>
                <a:schemeClr val="tx1">
                  <a:lumMod val="75000"/>
                  <a:lumOff val="25000"/>
                </a:schemeClr>
              </a:solidFill>
              <a:latin typeface="+mn-lt"/>
              <a:ea typeface="+mn-ea"/>
            </a:endParaRPr>
          </a:p>
        </p:txBody>
      </p:sp>
      <p:sp>
        <p:nvSpPr>
          <p:cNvPr id="44049" name="Freeform 20"/>
          <p:cNvSpPr>
            <a:spLocks/>
          </p:cNvSpPr>
          <p:nvPr/>
        </p:nvSpPr>
        <p:spPr bwMode="auto">
          <a:xfrm flipV="1">
            <a:off x="8694379" y="3594893"/>
            <a:ext cx="2105062" cy="311150"/>
          </a:xfrm>
          <a:custGeom>
            <a:avLst/>
            <a:gdLst>
              <a:gd name="T0" fmla="*/ 0 w 768"/>
              <a:gd name="T1" fmla="*/ 96 h 192"/>
              <a:gd name="T2" fmla="*/ 0 w 768"/>
              <a:gd name="T3" fmla="*/ 192 h 192"/>
              <a:gd name="T4" fmla="*/ 192 w 768"/>
              <a:gd name="T5" fmla="*/ 192 h 192"/>
              <a:gd name="T6" fmla="*/ 192 w 768"/>
              <a:gd name="T7" fmla="*/ 0 h 192"/>
              <a:gd name="T8" fmla="*/ 288 w 768"/>
              <a:gd name="T9" fmla="*/ 0 h 192"/>
              <a:gd name="T10" fmla="*/ 288 w 768"/>
              <a:gd name="T11" fmla="*/ 192 h 192"/>
              <a:gd name="T12" fmla="*/ 384 w 768"/>
              <a:gd name="T13" fmla="*/ 192 h 192"/>
              <a:gd name="T14" fmla="*/ 384 w 768"/>
              <a:gd name="T15" fmla="*/ 0 h 192"/>
              <a:gd name="T16" fmla="*/ 672 w 768"/>
              <a:gd name="T17" fmla="*/ 0 h 192"/>
              <a:gd name="T18" fmla="*/ 672 w 768"/>
              <a:gd name="T19" fmla="*/ 192 h 192"/>
              <a:gd name="T20" fmla="*/ 768 w 768"/>
              <a:gd name="T21" fmla="*/ 192 h 192"/>
              <a:gd name="T22" fmla="*/ 768 w 768"/>
              <a:gd name="T23" fmla="*/ 96 h 19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768"/>
              <a:gd name="T37" fmla="*/ 0 h 192"/>
              <a:gd name="T38" fmla="*/ 768 w 768"/>
              <a:gd name="T39" fmla="*/ 192 h 19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768" h="192">
                <a:moveTo>
                  <a:pt x="0" y="96"/>
                </a:moveTo>
                <a:lnTo>
                  <a:pt x="0" y="192"/>
                </a:lnTo>
                <a:lnTo>
                  <a:pt x="192" y="192"/>
                </a:lnTo>
                <a:lnTo>
                  <a:pt x="192" y="0"/>
                </a:lnTo>
                <a:lnTo>
                  <a:pt x="288" y="0"/>
                </a:lnTo>
                <a:lnTo>
                  <a:pt x="288" y="192"/>
                </a:lnTo>
                <a:lnTo>
                  <a:pt x="384" y="192"/>
                </a:lnTo>
                <a:lnTo>
                  <a:pt x="384" y="0"/>
                </a:lnTo>
                <a:lnTo>
                  <a:pt x="672" y="0"/>
                </a:lnTo>
                <a:lnTo>
                  <a:pt x="672" y="192"/>
                </a:lnTo>
                <a:lnTo>
                  <a:pt x="768" y="192"/>
                </a:lnTo>
                <a:lnTo>
                  <a:pt x="768" y="96"/>
                </a:lnTo>
              </a:path>
            </a:pathLst>
          </a:custGeom>
          <a:solidFill>
            <a:srgbClr val="CCECFF"/>
          </a:solidFill>
          <a:ln w="19050">
            <a:solidFill>
              <a:schemeClr val="tx1"/>
            </a:solidFill>
            <a:round/>
            <a:headEnd/>
            <a:tailEnd/>
          </a:ln>
        </p:spPr>
        <p:txBody>
          <a:bodyPr/>
          <a:lstStyle/>
          <a:p>
            <a:endParaRPr lang="zh-CN" altLang="en-US">
              <a:solidFill>
                <a:schemeClr val="tx1">
                  <a:lumMod val="75000"/>
                  <a:lumOff val="25000"/>
                </a:schemeClr>
              </a:solidFill>
              <a:latin typeface="+mn-lt"/>
              <a:ea typeface="+mn-ea"/>
            </a:endParaRPr>
          </a:p>
        </p:txBody>
      </p:sp>
      <p:sp>
        <p:nvSpPr>
          <p:cNvPr id="44050" name="Freeform 21"/>
          <p:cNvSpPr>
            <a:spLocks/>
          </p:cNvSpPr>
          <p:nvPr/>
        </p:nvSpPr>
        <p:spPr bwMode="auto">
          <a:xfrm>
            <a:off x="4484254" y="5368132"/>
            <a:ext cx="2105062" cy="312737"/>
          </a:xfrm>
          <a:custGeom>
            <a:avLst/>
            <a:gdLst>
              <a:gd name="T0" fmla="*/ 0 w 768"/>
              <a:gd name="T1" fmla="*/ 96 h 192"/>
              <a:gd name="T2" fmla="*/ 0 w 768"/>
              <a:gd name="T3" fmla="*/ 0 h 192"/>
              <a:gd name="T4" fmla="*/ 192 w 768"/>
              <a:gd name="T5" fmla="*/ 0 h 192"/>
              <a:gd name="T6" fmla="*/ 192 w 768"/>
              <a:gd name="T7" fmla="*/ 192 h 192"/>
              <a:gd name="T8" fmla="*/ 384 w 768"/>
              <a:gd name="T9" fmla="*/ 192 h 192"/>
              <a:gd name="T10" fmla="*/ 384 w 768"/>
              <a:gd name="T11" fmla="*/ 0 h 192"/>
              <a:gd name="T12" fmla="*/ 480 w 768"/>
              <a:gd name="T13" fmla="*/ 0 h 192"/>
              <a:gd name="T14" fmla="*/ 480 w 768"/>
              <a:gd name="T15" fmla="*/ 192 h 192"/>
              <a:gd name="T16" fmla="*/ 576 w 768"/>
              <a:gd name="T17" fmla="*/ 192 h 192"/>
              <a:gd name="T18" fmla="*/ 576 w 768"/>
              <a:gd name="T19" fmla="*/ 0 h 192"/>
              <a:gd name="T20" fmla="*/ 672 w 768"/>
              <a:gd name="T21" fmla="*/ 0 h 192"/>
              <a:gd name="T22" fmla="*/ 672 w 768"/>
              <a:gd name="T23" fmla="*/ 192 h 192"/>
              <a:gd name="T24" fmla="*/ 768 w 768"/>
              <a:gd name="T25" fmla="*/ 192 h 192"/>
              <a:gd name="T26" fmla="*/ 768 w 768"/>
              <a:gd name="T27" fmla="*/ 93 h 19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768"/>
              <a:gd name="T43" fmla="*/ 0 h 192"/>
              <a:gd name="T44" fmla="*/ 768 w 768"/>
              <a:gd name="T45" fmla="*/ 192 h 192"/>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768" h="192">
                <a:moveTo>
                  <a:pt x="0" y="96"/>
                </a:moveTo>
                <a:lnTo>
                  <a:pt x="0" y="0"/>
                </a:lnTo>
                <a:lnTo>
                  <a:pt x="192" y="0"/>
                </a:lnTo>
                <a:lnTo>
                  <a:pt x="192" y="192"/>
                </a:lnTo>
                <a:lnTo>
                  <a:pt x="384" y="192"/>
                </a:lnTo>
                <a:lnTo>
                  <a:pt x="384" y="0"/>
                </a:lnTo>
                <a:lnTo>
                  <a:pt x="480" y="0"/>
                </a:lnTo>
                <a:lnTo>
                  <a:pt x="480" y="192"/>
                </a:lnTo>
                <a:lnTo>
                  <a:pt x="576" y="192"/>
                </a:lnTo>
                <a:lnTo>
                  <a:pt x="576" y="0"/>
                </a:lnTo>
                <a:lnTo>
                  <a:pt x="672" y="0"/>
                </a:lnTo>
                <a:lnTo>
                  <a:pt x="672" y="192"/>
                </a:lnTo>
                <a:lnTo>
                  <a:pt x="768" y="192"/>
                </a:lnTo>
                <a:lnTo>
                  <a:pt x="768" y="93"/>
                </a:lnTo>
              </a:path>
            </a:pathLst>
          </a:custGeom>
          <a:solidFill>
            <a:srgbClr val="00B050"/>
          </a:solidFill>
          <a:ln w="19050">
            <a:solidFill>
              <a:schemeClr val="tx1"/>
            </a:solidFill>
            <a:round/>
            <a:headEnd/>
            <a:tailEnd/>
          </a:ln>
        </p:spPr>
        <p:txBody>
          <a:bodyPr/>
          <a:lstStyle/>
          <a:p>
            <a:endParaRPr lang="zh-CN" altLang="en-US">
              <a:solidFill>
                <a:schemeClr val="tx1">
                  <a:lumMod val="75000"/>
                  <a:lumOff val="25000"/>
                </a:schemeClr>
              </a:solidFill>
              <a:latin typeface="+mn-lt"/>
              <a:ea typeface="+mn-ea"/>
            </a:endParaRPr>
          </a:p>
        </p:txBody>
      </p:sp>
      <p:sp>
        <p:nvSpPr>
          <p:cNvPr id="44051" name="Freeform 22"/>
          <p:cNvSpPr>
            <a:spLocks/>
          </p:cNvSpPr>
          <p:nvPr/>
        </p:nvSpPr>
        <p:spPr bwMode="auto">
          <a:xfrm>
            <a:off x="6589317" y="5368132"/>
            <a:ext cx="2105062" cy="312737"/>
          </a:xfrm>
          <a:custGeom>
            <a:avLst/>
            <a:gdLst>
              <a:gd name="T0" fmla="*/ 0 w 768"/>
              <a:gd name="T1" fmla="*/ 96 h 192"/>
              <a:gd name="T2" fmla="*/ 0 w 768"/>
              <a:gd name="T3" fmla="*/ 0 h 192"/>
              <a:gd name="T4" fmla="*/ 192 w 768"/>
              <a:gd name="T5" fmla="*/ 0 h 192"/>
              <a:gd name="T6" fmla="*/ 192 w 768"/>
              <a:gd name="T7" fmla="*/ 192 h 192"/>
              <a:gd name="T8" fmla="*/ 384 w 768"/>
              <a:gd name="T9" fmla="*/ 192 h 192"/>
              <a:gd name="T10" fmla="*/ 384 w 768"/>
              <a:gd name="T11" fmla="*/ 0 h 192"/>
              <a:gd name="T12" fmla="*/ 480 w 768"/>
              <a:gd name="T13" fmla="*/ 0 h 192"/>
              <a:gd name="T14" fmla="*/ 480 w 768"/>
              <a:gd name="T15" fmla="*/ 192 h 192"/>
              <a:gd name="T16" fmla="*/ 576 w 768"/>
              <a:gd name="T17" fmla="*/ 192 h 192"/>
              <a:gd name="T18" fmla="*/ 576 w 768"/>
              <a:gd name="T19" fmla="*/ 0 h 192"/>
              <a:gd name="T20" fmla="*/ 672 w 768"/>
              <a:gd name="T21" fmla="*/ 0 h 192"/>
              <a:gd name="T22" fmla="*/ 672 w 768"/>
              <a:gd name="T23" fmla="*/ 192 h 192"/>
              <a:gd name="T24" fmla="*/ 768 w 768"/>
              <a:gd name="T25" fmla="*/ 192 h 192"/>
              <a:gd name="T26" fmla="*/ 768 w 768"/>
              <a:gd name="T27" fmla="*/ 93 h 19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768"/>
              <a:gd name="T43" fmla="*/ 0 h 192"/>
              <a:gd name="T44" fmla="*/ 768 w 768"/>
              <a:gd name="T45" fmla="*/ 192 h 192"/>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768" h="192">
                <a:moveTo>
                  <a:pt x="0" y="96"/>
                </a:moveTo>
                <a:lnTo>
                  <a:pt x="0" y="0"/>
                </a:lnTo>
                <a:lnTo>
                  <a:pt x="192" y="0"/>
                </a:lnTo>
                <a:lnTo>
                  <a:pt x="192" y="192"/>
                </a:lnTo>
                <a:lnTo>
                  <a:pt x="384" y="192"/>
                </a:lnTo>
                <a:lnTo>
                  <a:pt x="384" y="0"/>
                </a:lnTo>
                <a:lnTo>
                  <a:pt x="480" y="0"/>
                </a:lnTo>
                <a:lnTo>
                  <a:pt x="480" y="192"/>
                </a:lnTo>
                <a:lnTo>
                  <a:pt x="576" y="192"/>
                </a:lnTo>
                <a:lnTo>
                  <a:pt x="576" y="0"/>
                </a:lnTo>
                <a:lnTo>
                  <a:pt x="672" y="0"/>
                </a:lnTo>
                <a:lnTo>
                  <a:pt x="672" y="192"/>
                </a:lnTo>
                <a:lnTo>
                  <a:pt x="768" y="192"/>
                </a:lnTo>
                <a:lnTo>
                  <a:pt x="768" y="93"/>
                </a:lnTo>
              </a:path>
            </a:pathLst>
          </a:custGeom>
          <a:solidFill>
            <a:srgbClr val="00B050"/>
          </a:solidFill>
          <a:ln w="19050">
            <a:solidFill>
              <a:schemeClr val="tx1"/>
            </a:solidFill>
            <a:round/>
            <a:headEnd/>
            <a:tailEnd/>
          </a:ln>
        </p:spPr>
        <p:txBody>
          <a:bodyPr/>
          <a:lstStyle/>
          <a:p>
            <a:endParaRPr lang="zh-CN" altLang="en-US">
              <a:solidFill>
                <a:schemeClr val="tx1">
                  <a:lumMod val="75000"/>
                  <a:lumOff val="25000"/>
                </a:schemeClr>
              </a:solidFill>
              <a:latin typeface="+mn-lt"/>
              <a:ea typeface="+mn-ea"/>
            </a:endParaRPr>
          </a:p>
        </p:txBody>
      </p:sp>
      <p:sp>
        <p:nvSpPr>
          <p:cNvPr id="44052" name="Freeform 23"/>
          <p:cNvSpPr>
            <a:spLocks/>
          </p:cNvSpPr>
          <p:nvPr/>
        </p:nvSpPr>
        <p:spPr bwMode="auto">
          <a:xfrm flipV="1">
            <a:off x="8694379" y="5368132"/>
            <a:ext cx="2105062" cy="312737"/>
          </a:xfrm>
          <a:custGeom>
            <a:avLst/>
            <a:gdLst>
              <a:gd name="T0" fmla="*/ 0 w 768"/>
              <a:gd name="T1" fmla="*/ 96 h 192"/>
              <a:gd name="T2" fmla="*/ 0 w 768"/>
              <a:gd name="T3" fmla="*/ 0 h 192"/>
              <a:gd name="T4" fmla="*/ 192 w 768"/>
              <a:gd name="T5" fmla="*/ 0 h 192"/>
              <a:gd name="T6" fmla="*/ 192 w 768"/>
              <a:gd name="T7" fmla="*/ 192 h 192"/>
              <a:gd name="T8" fmla="*/ 384 w 768"/>
              <a:gd name="T9" fmla="*/ 192 h 192"/>
              <a:gd name="T10" fmla="*/ 384 w 768"/>
              <a:gd name="T11" fmla="*/ 0 h 192"/>
              <a:gd name="T12" fmla="*/ 480 w 768"/>
              <a:gd name="T13" fmla="*/ 0 h 192"/>
              <a:gd name="T14" fmla="*/ 480 w 768"/>
              <a:gd name="T15" fmla="*/ 192 h 192"/>
              <a:gd name="T16" fmla="*/ 576 w 768"/>
              <a:gd name="T17" fmla="*/ 192 h 192"/>
              <a:gd name="T18" fmla="*/ 576 w 768"/>
              <a:gd name="T19" fmla="*/ 0 h 192"/>
              <a:gd name="T20" fmla="*/ 672 w 768"/>
              <a:gd name="T21" fmla="*/ 0 h 192"/>
              <a:gd name="T22" fmla="*/ 672 w 768"/>
              <a:gd name="T23" fmla="*/ 192 h 192"/>
              <a:gd name="T24" fmla="*/ 768 w 768"/>
              <a:gd name="T25" fmla="*/ 192 h 192"/>
              <a:gd name="T26" fmla="*/ 768 w 768"/>
              <a:gd name="T27" fmla="*/ 93 h 19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768"/>
              <a:gd name="T43" fmla="*/ 0 h 192"/>
              <a:gd name="T44" fmla="*/ 768 w 768"/>
              <a:gd name="T45" fmla="*/ 192 h 192"/>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768" h="192">
                <a:moveTo>
                  <a:pt x="0" y="96"/>
                </a:moveTo>
                <a:lnTo>
                  <a:pt x="0" y="0"/>
                </a:lnTo>
                <a:lnTo>
                  <a:pt x="192" y="0"/>
                </a:lnTo>
                <a:lnTo>
                  <a:pt x="192" y="192"/>
                </a:lnTo>
                <a:lnTo>
                  <a:pt x="384" y="192"/>
                </a:lnTo>
                <a:lnTo>
                  <a:pt x="384" y="0"/>
                </a:lnTo>
                <a:lnTo>
                  <a:pt x="480" y="0"/>
                </a:lnTo>
                <a:lnTo>
                  <a:pt x="480" y="192"/>
                </a:lnTo>
                <a:lnTo>
                  <a:pt x="576" y="192"/>
                </a:lnTo>
                <a:lnTo>
                  <a:pt x="576" y="0"/>
                </a:lnTo>
                <a:lnTo>
                  <a:pt x="672" y="0"/>
                </a:lnTo>
                <a:lnTo>
                  <a:pt x="672" y="192"/>
                </a:lnTo>
                <a:lnTo>
                  <a:pt x="768" y="192"/>
                </a:lnTo>
                <a:lnTo>
                  <a:pt x="768" y="93"/>
                </a:lnTo>
              </a:path>
            </a:pathLst>
          </a:custGeom>
          <a:solidFill>
            <a:srgbClr val="CC00FF"/>
          </a:solidFill>
          <a:ln w="19050">
            <a:solidFill>
              <a:schemeClr val="tx1"/>
            </a:solidFill>
            <a:round/>
            <a:headEnd/>
            <a:tailEnd/>
          </a:ln>
        </p:spPr>
        <p:txBody>
          <a:bodyPr/>
          <a:lstStyle/>
          <a:p>
            <a:endParaRPr lang="zh-CN" altLang="en-US">
              <a:solidFill>
                <a:schemeClr val="tx1">
                  <a:lumMod val="75000"/>
                  <a:lumOff val="25000"/>
                </a:schemeClr>
              </a:solidFill>
              <a:latin typeface="+mn-lt"/>
              <a:ea typeface="+mn-ea"/>
            </a:endParaRPr>
          </a:p>
        </p:txBody>
      </p:sp>
      <p:sp>
        <p:nvSpPr>
          <p:cNvPr id="44053" name="Freeform 24"/>
          <p:cNvSpPr>
            <a:spLocks/>
          </p:cNvSpPr>
          <p:nvPr/>
        </p:nvSpPr>
        <p:spPr bwMode="auto">
          <a:xfrm>
            <a:off x="4484254" y="4839494"/>
            <a:ext cx="6315187" cy="314325"/>
          </a:xfrm>
          <a:custGeom>
            <a:avLst/>
            <a:gdLst>
              <a:gd name="T0" fmla="*/ 0 w 2827"/>
              <a:gd name="T1" fmla="*/ 96 h 194"/>
              <a:gd name="T2" fmla="*/ 0 w 2827"/>
              <a:gd name="T3" fmla="*/ 0 h 194"/>
              <a:gd name="T4" fmla="*/ 1886 w 2827"/>
              <a:gd name="T5" fmla="*/ 2 h 194"/>
              <a:gd name="T6" fmla="*/ 1886 w 2827"/>
              <a:gd name="T7" fmla="*/ 194 h 194"/>
              <a:gd name="T8" fmla="*/ 2826 w 2827"/>
              <a:gd name="T9" fmla="*/ 192 h 194"/>
              <a:gd name="T10" fmla="*/ 2827 w 2827"/>
              <a:gd name="T11" fmla="*/ 96 h 194"/>
              <a:gd name="T12" fmla="*/ 0 60000 65536"/>
              <a:gd name="T13" fmla="*/ 0 60000 65536"/>
              <a:gd name="T14" fmla="*/ 0 60000 65536"/>
              <a:gd name="T15" fmla="*/ 0 60000 65536"/>
              <a:gd name="T16" fmla="*/ 0 60000 65536"/>
              <a:gd name="T17" fmla="*/ 0 60000 65536"/>
              <a:gd name="T18" fmla="*/ 0 w 2827"/>
              <a:gd name="T19" fmla="*/ 0 h 194"/>
              <a:gd name="T20" fmla="*/ 2827 w 2827"/>
              <a:gd name="T21" fmla="*/ 194 h 194"/>
            </a:gdLst>
            <a:ahLst/>
            <a:cxnLst>
              <a:cxn ang="T12">
                <a:pos x="T0" y="T1"/>
              </a:cxn>
              <a:cxn ang="T13">
                <a:pos x="T2" y="T3"/>
              </a:cxn>
              <a:cxn ang="T14">
                <a:pos x="T4" y="T5"/>
              </a:cxn>
              <a:cxn ang="T15">
                <a:pos x="T6" y="T7"/>
              </a:cxn>
              <a:cxn ang="T16">
                <a:pos x="T8" y="T9"/>
              </a:cxn>
              <a:cxn ang="T17">
                <a:pos x="T10" y="T11"/>
              </a:cxn>
            </a:cxnLst>
            <a:rect l="T18" t="T19" r="T20" b="T21"/>
            <a:pathLst>
              <a:path w="2827" h="194">
                <a:moveTo>
                  <a:pt x="0" y="96"/>
                </a:moveTo>
                <a:lnTo>
                  <a:pt x="0" y="0"/>
                </a:lnTo>
                <a:lnTo>
                  <a:pt x="1886" y="2"/>
                </a:lnTo>
                <a:lnTo>
                  <a:pt x="1886" y="194"/>
                </a:lnTo>
                <a:lnTo>
                  <a:pt x="2826" y="192"/>
                </a:lnTo>
                <a:lnTo>
                  <a:pt x="2827" y="96"/>
                </a:lnTo>
              </a:path>
            </a:pathLst>
          </a:custGeom>
          <a:solidFill>
            <a:srgbClr val="FFFF00"/>
          </a:solidFill>
          <a:ln w="19050">
            <a:solidFill>
              <a:schemeClr val="tx1"/>
            </a:solidFill>
            <a:round/>
            <a:headEnd/>
            <a:tailEnd/>
          </a:ln>
        </p:spPr>
        <p:txBody>
          <a:bodyPr/>
          <a:lstStyle/>
          <a:p>
            <a:endParaRPr lang="zh-CN" altLang="en-US">
              <a:solidFill>
                <a:schemeClr val="tx1">
                  <a:lumMod val="75000"/>
                  <a:lumOff val="25000"/>
                </a:schemeClr>
              </a:solidFill>
              <a:latin typeface="+mn-lt"/>
              <a:ea typeface="+mn-ea"/>
            </a:endParaRPr>
          </a:p>
        </p:txBody>
      </p:sp>
      <p:sp>
        <p:nvSpPr>
          <p:cNvPr id="44054" name="Freeform 25"/>
          <p:cNvSpPr>
            <a:spLocks/>
          </p:cNvSpPr>
          <p:nvPr/>
        </p:nvSpPr>
        <p:spPr bwMode="auto">
          <a:xfrm>
            <a:off x="4484254" y="1804193"/>
            <a:ext cx="6315187" cy="312738"/>
          </a:xfrm>
          <a:custGeom>
            <a:avLst/>
            <a:gdLst>
              <a:gd name="T0" fmla="*/ 0 w 2304"/>
              <a:gd name="T1" fmla="*/ 96 h 192"/>
              <a:gd name="T2" fmla="*/ 0 w 2304"/>
              <a:gd name="T3" fmla="*/ 0 h 192"/>
              <a:gd name="T4" fmla="*/ 1536 w 2304"/>
              <a:gd name="T5" fmla="*/ 0 h 192"/>
              <a:gd name="T6" fmla="*/ 1536 w 2304"/>
              <a:gd name="T7" fmla="*/ 192 h 192"/>
              <a:gd name="T8" fmla="*/ 2304 w 2304"/>
              <a:gd name="T9" fmla="*/ 192 h 192"/>
              <a:gd name="T10" fmla="*/ 2304 w 2304"/>
              <a:gd name="T11" fmla="*/ 96 h 192"/>
              <a:gd name="T12" fmla="*/ 0 60000 65536"/>
              <a:gd name="T13" fmla="*/ 0 60000 65536"/>
              <a:gd name="T14" fmla="*/ 0 60000 65536"/>
              <a:gd name="T15" fmla="*/ 0 60000 65536"/>
              <a:gd name="T16" fmla="*/ 0 60000 65536"/>
              <a:gd name="T17" fmla="*/ 0 60000 65536"/>
              <a:gd name="T18" fmla="*/ 0 w 2304"/>
              <a:gd name="T19" fmla="*/ 0 h 192"/>
              <a:gd name="T20" fmla="*/ 2304 w 2304"/>
              <a:gd name="T21" fmla="*/ 192 h 192"/>
            </a:gdLst>
            <a:ahLst/>
            <a:cxnLst>
              <a:cxn ang="T12">
                <a:pos x="T0" y="T1"/>
              </a:cxn>
              <a:cxn ang="T13">
                <a:pos x="T2" y="T3"/>
              </a:cxn>
              <a:cxn ang="T14">
                <a:pos x="T4" y="T5"/>
              </a:cxn>
              <a:cxn ang="T15">
                <a:pos x="T6" y="T7"/>
              </a:cxn>
              <a:cxn ang="T16">
                <a:pos x="T8" y="T9"/>
              </a:cxn>
              <a:cxn ang="T17">
                <a:pos x="T10" y="T11"/>
              </a:cxn>
            </a:cxnLst>
            <a:rect l="T18" t="T19" r="T20" b="T21"/>
            <a:pathLst>
              <a:path w="2304" h="192">
                <a:moveTo>
                  <a:pt x="0" y="96"/>
                </a:moveTo>
                <a:lnTo>
                  <a:pt x="0" y="0"/>
                </a:lnTo>
                <a:lnTo>
                  <a:pt x="1536" y="0"/>
                </a:lnTo>
                <a:lnTo>
                  <a:pt x="1536" y="192"/>
                </a:lnTo>
                <a:lnTo>
                  <a:pt x="2304" y="192"/>
                </a:lnTo>
                <a:lnTo>
                  <a:pt x="2304" y="96"/>
                </a:lnTo>
              </a:path>
            </a:pathLst>
          </a:custGeom>
          <a:solidFill>
            <a:srgbClr val="FFC000"/>
          </a:solidFill>
          <a:ln w="19050">
            <a:solidFill>
              <a:schemeClr val="tx1"/>
            </a:solidFill>
            <a:round/>
            <a:headEnd/>
            <a:tailEnd/>
          </a:ln>
        </p:spPr>
        <p:txBody>
          <a:bodyPr/>
          <a:lstStyle/>
          <a:p>
            <a:endParaRPr lang="zh-CN" altLang="en-US">
              <a:solidFill>
                <a:schemeClr val="tx1">
                  <a:lumMod val="75000"/>
                  <a:lumOff val="25000"/>
                </a:schemeClr>
              </a:solidFill>
              <a:latin typeface="+mn-lt"/>
              <a:ea typeface="+mn-ea"/>
            </a:endParaRPr>
          </a:p>
        </p:txBody>
      </p:sp>
      <p:sp>
        <p:nvSpPr>
          <p:cNvPr id="44055" name="Line 26"/>
          <p:cNvSpPr>
            <a:spLocks noChangeShapeType="1"/>
          </p:cNvSpPr>
          <p:nvPr/>
        </p:nvSpPr>
        <p:spPr bwMode="auto">
          <a:xfrm>
            <a:off x="6589316" y="1688307"/>
            <a:ext cx="0" cy="155575"/>
          </a:xfrm>
          <a:prstGeom prst="line">
            <a:avLst/>
          </a:prstGeom>
          <a:noFill/>
          <a:ln w="9525">
            <a:solidFill>
              <a:schemeClr val="tx1"/>
            </a:solidFill>
            <a:round/>
            <a:headEnd/>
            <a:tailEnd/>
          </a:ln>
        </p:spPr>
        <p:txBody>
          <a:bodyPr/>
          <a:lstStyle/>
          <a:p>
            <a:endParaRPr lang="zh-CN" altLang="en-US">
              <a:solidFill>
                <a:schemeClr val="tx1">
                  <a:lumMod val="75000"/>
                  <a:lumOff val="25000"/>
                </a:schemeClr>
              </a:solidFill>
              <a:latin typeface="+mn-lt"/>
              <a:ea typeface="+mn-ea"/>
            </a:endParaRPr>
          </a:p>
        </p:txBody>
      </p:sp>
      <p:sp>
        <p:nvSpPr>
          <p:cNvPr id="44056" name="Text Box 27"/>
          <p:cNvSpPr txBox="1">
            <a:spLocks noChangeArrowheads="1"/>
          </p:cNvSpPr>
          <p:nvPr/>
        </p:nvSpPr>
        <p:spPr bwMode="auto">
          <a:xfrm>
            <a:off x="5276299" y="1473993"/>
            <a:ext cx="335348" cy="400110"/>
          </a:xfrm>
          <a:prstGeom prst="rect">
            <a:avLst/>
          </a:prstGeom>
          <a:noFill/>
          <a:ln w="9525">
            <a:noFill/>
            <a:miter lim="800000"/>
            <a:headEnd/>
            <a:tailEnd/>
          </a:ln>
        </p:spPr>
        <p:txBody>
          <a:bodyPr wrap="none">
            <a:spAutoFit/>
          </a:bodyPr>
          <a:lstStyle/>
          <a:p>
            <a:r>
              <a:rPr kumimoji="1" lang="en-US" altLang="zh-CN" sz="2000">
                <a:solidFill>
                  <a:schemeClr val="tx1">
                    <a:lumMod val="75000"/>
                    <a:lumOff val="25000"/>
                  </a:schemeClr>
                </a:solidFill>
                <a:latin typeface="+mn-lt"/>
                <a:ea typeface="+mn-ea"/>
              </a:rPr>
              <a:t>1</a:t>
            </a:r>
          </a:p>
        </p:txBody>
      </p:sp>
      <p:sp>
        <p:nvSpPr>
          <p:cNvPr id="44057" name="Line 28"/>
          <p:cNvSpPr>
            <a:spLocks noChangeShapeType="1"/>
          </p:cNvSpPr>
          <p:nvPr/>
        </p:nvSpPr>
        <p:spPr bwMode="auto">
          <a:xfrm>
            <a:off x="4276712" y="3748881"/>
            <a:ext cx="7050054" cy="0"/>
          </a:xfrm>
          <a:prstGeom prst="line">
            <a:avLst/>
          </a:prstGeom>
          <a:noFill/>
          <a:ln w="28575">
            <a:solidFill>
              <a:srgbClr val="333399"/>
            </a:solidFill>
            <a:round/>
            <a:headEnd/>
            <a:tailEnd type="triangle" w="sm" len="med"/>
          </a:ln>
        </p:spPr>
        <p:txBody>
          <a:bodyPr/>
          <a:lstStyle/>
          <a:p>
            <a:endParaRPr lang="zh-CN" altLang="en-US">
              <a:solidFill>
                <a:schemeClr val="tx1">
                  <a:lumMod val="75000"/>
                  <a:lumOff val="25000"/>
                </a:schemeClr>
              </a:solidFill>
              <a:latin typeface="+mn-lt"/>
              <a:ea typeface="+mn-ea"/>
            </a:endParaRPr>
          </a:p>
        </p:txBody>
      </p:sp>
      <p:sp>
        <p:nvSpPr>
          <p:cNvPr id="44058" name="Line 29"/>
          <p:cNvSpPr>
            <a:spLocks noChangeShapeType="1"/>
          </p:cNvSpPr>
          <p:nvPr/>
        </p:nvSpPr>
        <p:spPr bwMode="auto">
          <a:xfrm>
            <a:off x="4276712" y="4995068"/>
            <a:ext cx="7050054" cy="0"/>
          </a:xfrm>
          <a:prstGeom prst="line">
            <a:avLst/>
          </a:prstGeom>
          <a:noFill/>
          <a:ln w="9525">
            <a:solidFill>
              <a:schemeClr val="tx1"/>
            </a:solidFill>
            <a:round/>
            <a:headEnd/>
            <a:tailEnd type="triangle" w="sm" len="med"/>
          </a:ln>
        </p:spPr>
        <p:txBody>
          <a:bodyPr/>
          <a:lstStyle/>
          <a:p>
            <a:endParaRPr lang="zh-CN" altLang="en-US">
              <a:solidFill>
                <a:schemeClr val="tx1">
                  <a:lumMod val="75000"/>
                  <a:lumOff val="25000"/>
                </a:schemeClr>
              </a:solidFill>
              <a:latin typeface="+mn-lt"/>
              <a:ea typeface="+mn-ea"/>
            </a:endParaRPr>
          </a:p>
        </p:txBody>
      </p:sp>
      <p:sp>
        <p:nvSpPr>
          <p:cNvPr id="44059" name="Line 30"/>
          <p:cNvSpPr>
            <a:spLocks noChangeShapeType="1"/>
          </p:cNvSpPr>
          <p:nvPr/>
        </p:nvSpPr>
        <p:spPr bwMode="auto">
          <a:xfrm flipV="1">
            <a:off x="4276712" y="5525293"/>
            <a:ext cx="7050054" cy="14288"/>
          </a:xfrm>
          <a:prstGeom prst="line">
            <a:avLst/>
          </a:prstGeom>
          <a:noFill/>
          <a:ln w="28575">
            <a:solidFill>
              <a:srgbClr val="333399"/>
            </a:solidFill>
            <a:round/>
            <a:headEnd/>
            <a:tailEnd type="triangle" w="sm" len="med"/>
          </a:ln>
        </p:spPr>
        <p:txBody>
          <a:bodyPr/>
          <a:lstStyle/>
          <a:p>
            <a:endParaRPr lang="zh-CN" altLang="en-US">
              <a:solidFill>
                <a:schemeClr val="tx1">
                  <a:lumMod val="75000"/>
                  <a:lumOff val="25000"/>
                </a:schemeClr>
              </a:solidFill>
              <a:latin typeface="+mn-lt"/>
              <a:ea typeface="+mn-ea"/>
            </a:endParaRPr>
          </a:p>
        </p:txBody>
      </p:sp>
      <p:sp>
        <p:nvSpPr>
          <p:cNvPr id="44060" name="Freeform 31"/>
          <p:cNvSpPr>
            <a:spLocks/>
          </p:cNvSpPr>
          <p:nvPr/>
        </p:nvSpPr>
        <p:spPr bwMode="auto">
          <a:xfrm>
            <a:off x="4484254" y="4061618"/>
            <a:ext cx="2105062" cy="622300"/>
          </a:xfrm>
          <a:custGeom>
            <a:avLst/>
            <a:gdLst>
              <a:gd name="T0" fmla="*/ 0 w 768"/>
              <a:gd name="T1" fmla="*/ 192 h 384"/>
              <a:gd name="T2" fmla="*/ 0 w 768"/>
              <a:gd name="T3" fmla="*/ 384 h 384"/>
              <a:gd name="T4" fmla="*/ 192 w 768"/>
              <a:gd name="T5" fmla="*/ 384 h 384"/>
              <a:gd name="T6" fmla="*/ 192 w 768"/>
              <a:gd name="T7" fmla="*/ 192 h 384"/>
              <a:gd name="T8" fmla="*/ 384 w 768"/>
              <a:gd name="T9" fmla="*/ 192 h 384"/>
              <a:gd name="T10" fmla="*/ 384 w 768"/>
              <a:gd name="T11" fmla="*/ 0 h 384"/>
              <a:gd name="T12" fmla="*/ 480 w 768"/>
              <a:gd name="T13" fmla="*/ 0 h 384"/>
              <a:gd name="T14" fmla="*/ 480 w 768"/>
              <a:gd name="T15" fmla="*/ 192 h 384"/>
              <a:gd name="T16" fmla="*/ 576 w 768"/>
              <a:gd name="T17" fmla="*/ 192 h 384"/>
              <a:gd name="T18" fmla="*/ 576 w 768"/>
              <a:gd name="T19" fmla="*/ 0 h 384"/>
              <a:gd name="T20" fmla="*/ 672 w 768"/>
              <a:gd name="T21" fmla="*/ 0 h 384"/>
              <a:gd name="T22" fmla="*/ 672 w 768"/>
              <a:gd name="T23" fmla="*/ 192 h 384"/>
              <a:gd name="T24" fmla="*/ 768 w 768"/>
              <a:gd name="T25" fmla="*/ 192 h 38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68"/>
              <a:gd name="T40" fmla="*/ 0 h 384"/>
              <a:gd name="T41" fmla="*/ 768 w 768"/>
              <a:gd name="T42" fmla="*/ 384 h 38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68" h="384">
                <a:moveTo>
                  <a:pt x="0" y="192"/>
                </a:moveTo>
                <a:lnTo>
                  <a:pt x="0" y="384"/>
                </a:lnTo>
                <a:lnTo>
                  <a:pt x="192" y="384"/>
                </a:lnTo>
                <a:lnTo>
                  <a:pt x="192" y="192"/>
                </a:lnTo>
                <a:lnTo>
                  <a:pt x="384" y="192"/>
                </a:lnTo>
                <a:lnTo>
                  <a:pt x="384" y="0"/>
                </a:lnTo>
                <a:lnTo>
                  <a:pt x="480" y="0"/>
                </a:lnTo>
                <a:lnTo>
                  <a:pt x="480" y="192"/>
                </a:lnTo>
                <a:lnTo>
                  <a:pt x="576" y="192"/>
                </a:lnTo>
                <a:lnTo>
                  <a:pt x="576" y="0"/>
                </a:lnTo>
                <a:lnTo>
                  <a:pt x="672" y="0"/>
                </a:lnTo>
                <a:lnTo>
                  <a:pt x="672" y="192"/>
                </a:lnTo>
                <a:lnTo>
                  <a:pt x="768" y="192"/>
                </a:lnTo>
              </a:path>
            </a:pathLst>
          </a:custGeom>
          <a:solidFill>
            <a:srgbClr val="FF9933"/>
          </a:solidFill>
          <a:ln w="19050">
            <a:solidFill>
              <a:schemeClr val="tx1"/>
            </a:solidFill>
            <a:round/>
            <a:headEnd/>
            <a:tailEnd/>
          </a:ln>
        </p:spPr>
        <p:txBody>
          <a:bodyPr/>
          <a:lstStyle/>
          <a:p>
            <a:endParaRPr lang="zh-CN" altLang="en-US">
              <a:solidFill>
                <a:schemeClr val="tx1">
                  <a:lumMod val="75000"/>
                  <a:lumOff val="25000"/>
                </a:schemeClr>
              </a:solidFill>
              <a:latin typeface="+mn-lt"/>
              <a:ea typeface="+mn-ea"/>
            </a:endParaRPr>
          </a:p>
        </p:txBody>
      </p:sp>
      <p:sp>
        <p:nvSpPr>
          <p:cNvPr id="44061" name="Freeform 32"/>
          <p:cNvSpPr>
            <a:spLocks/>
          </p:cNvSpPr>
          <p:nvPr/>
        </p:nvSpPr>
        <p:spPr bwMode="auto">
          <a:xfrm>
            <a:off x="6589317" y="4061618"/>
            <a:ext cx="2105062" cy="622300"/>
          </a:xfrm>
          <a:custGeom>
            <a:avLst/>
            <a:gdLst>
              <a:gd name="T0" fmla="*/ 0 w 768"/>
              <a:gd name="T1" fmla="*/ 192 h 384"/>
              <a:gd name="T2" fmla="*/ 0 w 768"/>
              <a:gd name="T3" fmla="*/ 384 h 384"/>
              <a:gd name="T4" fmla="*/ 192 w 768"/>
              <a:gd name="T5" fmla="*/ 384 h 384"/>
              <a:gd name="T6" fmla="*/ 192 w 768"/>
              <a:gd name="T7" fmla="*/ 192 h 384"/>
              <a:gd name="T8" fmla="*/ 384 w 768"/>
              <a:gd name="T9" fmla="*/ 192 h 384"/>
              <a:gd name="T10" fmla="*/ 384 w 768"/>
              <a:gd name="T11" fmla="*/ 0 h 384"/>
              <a:gd name="T12" fmla="*/ 480 w 768"/>
              <a:gd name="T13" fmla="*/ 0 h 384"/>
              <a:gd name="T14" fmla="*/ 480 w 768"/>
              <a:gd name="T15" fmla="*/ 192 h 384"/>
              <a:gd name="T16" fmla="*/ 576 w 768"/>
              <a:gd name="T17" fmla="*/ 192 h 384"/>
              <a:gd name="T18" fmla="*/ 576 w 768"/>
              <a:gd name="T19" fmla="*/ 0 h 384"/>
              <a:gd name="T20" fmla="*/ 672 w 768"/>
              <a:gd name="T21" fmla="*/ 0 h 384"/>
              <a:gd name="T22" fmla="*/ 672 w 768"/>
              <a:gd name="T23" fmla="*/ 192 h 384"/>
              <a:gd name="T24" fmla="*/ 768 w 768"/>
              <a:gd name="T25" fmla="*/ 192 h 38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68"/>
              <a:gd name="T40" fmla="*/ 0 h 384"/>
              <a:gd name="T41" fmla="*/ 768 w 768"/>
              <a:gd name="T42" fmla="*/ 384 h 38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68" h="384">
                <a:moveTo>
                  <a:pt x="0" y="192"/>
                </a:moveTo>
                <a:lnTo>
                  <a:pt x="0" y="384"/>
                </a:lnTo>
                <a:lnTo>
                  <a:pt x="192" y="384"/>
                </a:lnTo>
                <a:lnTo>
                  <a:pt x="192" y="192"/>
                </a:lnTo>
                <a:lnTo>
                  <a:pt x="384" y="192"/>
                </a:lnTo>
                <a:lnTo>
                  <a:pt x="384" y="0"/>
                </a:lnTo>
                <a:lnTo>
                  <a:pt x="480" y="0"/>
                </a:lnTo>
                <a:lnTo>
                  <a:pt x="480" y="192"/>
                </a:lnTo>
                <a:lnTo>
                  <a:pt x="576" y="192"/>
                </a:lnTo>
                <a:lnTo>
                  <a:pt x="576" y="0"/>
                </a:lnTo>
                <a:lnTo>
                  <a:pt x="672" y="0"/>
                </a:lnTo>
                <a:lnTo>
                  <a:pt x="672" y="192"/>
                </a:lnTo>
                <a:lnTo>
                  <a:pt x="768" y="192"/>
                </a:lnTo>
              </a:path>
            </a:pathLst>
          </a:custGeom>
          <a:solidFill>
            <a:srgbClr val="FF9933"/>
          </a:solidFill>
          <a:ln w="19050">
            <a:solidFill>
              <a:schemeClr val="tx1"/>
            </a:solidFill>
            <a:round/>
            <a:headEnd/>
            <a:tailEnd/>
          </a:ln>
        </p:spPr>
        <p:txBody>
          <a:bodyPr/>
          <a:lstStyle/>
          <a:p>
            <a:endParaRPr lang="zh-CN" altLang="en-US">
              <a:solidFill>
                <a:schemeClr val="tx1">
                  <a:lumMod val="75000"/>
                  <a:lumOff val="25000"/>
                </a:schemeClr>
              </a:solidFill>
              <a:latin typeface="+mn-lt"/>
              <a:ea typeface="+mn-ea"/>
            </a:endParaRPr>
          </a:p>
        </p:txBody>
      </p:sp>
      <p:sp>
        <p:nvSpPr>
          <p:cNvPr id="44062" name="Freeform 33"/>
          <p:cNvSpPr>
            <a:spLocks/>
          </p:cNvSpPr>
          <p:nvPr/>
        </p:nvSpPr>
        <p:spPr bwMode="auto">
          <a:xfrm flipV="1">
            <a:off x="8694379" y="4061618"/>
            <a:ext cx="2105062" cy="622300"/>
          </a:xfrm>
          <a:custGeom>
            <a:avLst/>
            <a:gdLst>
              <a:gd name="T0" fmla="*/ 0 w 768"/>
              <a:gd name="T1" fmla="*/ 192 h 384"/>
              <a:gd name="T2" fmla="*/ 0 w 768"/>
              <a:gd name="T3" fmla="*/ 384 h 384"/>
              <a:gd name="T4" fmla="*/ 192 w 768"/>
              <a:gd name="T5" fmla="*/ 384 h 384"/>
              <a:gd name="T6" fmla="*/ 192 w 768"/>
              <a:gd name="T7" fmla="*/ 192 h 384"/>
              <a:gd name="T8" fmla="*/ 384 w 768"/>
              <a:gd name="T9" fmla="*/ 192 h 384"/>
              <a:gd name="T10" fmla="*/ 384 w 768"/>
              <a:gd name="T11" fmla="*/ 0 h 384"/>
              <a:gd name="T12" fmla="*/ 480 w 768"/>
              <a:gd name="T13" fmla="*/ 0 h 384"/>
              <a:gd name="T14" fmla="*/ 480 w 768"/>
              <a:gd name="T15" fmla="*/ 192 h 384"/>
              <a:gd name="T16" fmla="*/ 576 w 768"/>
              <a:gd name="T17" fmla="*/ 192 h 384"/>
              <a:gd name="T18" fmla="*/ 576 w 768"/>
              <a:gd name="T19" fmla="*/ 0 h 384"/>
              <a:gd name="T20" fmla="*/ 672 w 768"/>
              <a:gd name="T21" fmla="*/ 0 h 384"/>
              <a:gd name="T22" fmla="*/ 672 w 768"/>
              <a:gd name="T23" fmla="*/ 192 h 384"/>
              <a:gd name="T24" fmla="*/ 768 w 768"/>
              <a:gd name="T25" fmla="*/ 192 h 38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68"/>
              <a:gd name="T40" fmla="*/ 0 h 384"/>
              <a:gd name="T41" fmla="*/ 768 w 768"/>
              <a:gd name="T42" fmla="*/ 384 h 38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68" h="384">
                <a:moveTo>
                  <a:pt x="0" y="192"/>
                </a:moveTo>
                <a:lnTo>
                  <a:pt x="0" y="384"/>
                </a:lnTo>
                <a:lnTo>
                  <a:pt x="192" y="384"/>
                </a:lnTo>
                <a:lnTo>
                  <a:pt x="192" y="192"/>
                </a:lnTo>
                <a:lnTo>
                  <a:pt x="384" y="192"/>
                </a:lnTo>
                <a:lnTo>
                  <a:pt x="384" y="0"/>
                </a:lnTo>
                <a:lnTo>
                  <a:pt x="480" y="0"/>
                </a:lnTo>
                <a:lnTo>
                  <a:pt x="480" y="192"/>
                </a:lnTo>
                <a:lnTo>
                  <a:pt x="576" y="192"/>
                </a:lnTo>
                <a:lnTo>
                  <a:pt x="576" y="0"/>
                </a:lnTo>
                <a:lnTo>
                  <a:pt x="672" y="0"/>
                </a:lnTo>
                <a:lnTo>
                  <a:pt x="672" y="192"/>
                </a:lnTo>
                <a:lnTo>
                  <a:pt x="768" y="192"/>
                </a:lnTo>
              </a:path>
            </a:pathLst>
          </a:custGeom>
          <a:solidFill>
            <a:srgbClr val="0070C0"/>
          </a:solidFill>
          <a:ln w="19050">
            <a:solidFill>
              <a:schemeClr val="tx1"/>
            </a:solidFill>
            <a:round/>
            <a:headEnd/>
            <a:tailEnd/>
          </a:ln>
        </p:spPr>
        <p:txBody>
          <a:bodyPr/>
          <a:lstStyle/>
          <a:p>
            <a:endParaRPr lang="zh-CN" altLang="en-US">
              <a:solidFill>
                <a:schemeClr val="tx1">
                  <a:lumMod val="75000"/>
                  <a:lumOff val="25000"/>
                </a:schemeClr>
              </a:solidFill>
              <a:latin typeface="+mn-lt"/>
              <a:ea typeface="+mn-ea"/>
            </a:endParaRPr>
          </a:p>
        </p:txBody>
      </p:sp>
      <p:sp>
        <p:nvSpPr>
          <p:cNvPr id="44063" name="Line 34"/>
          <p:cNvSpPr>
            <a:spLocks noChangeShapeType="1"/>
          </p:cNvSpPr>
          <p:nvPr/>
        </p:nvSpPr>
        <p:spPr bwMode="auto">
          <a:xfrm>
            <a:off x="4276712" y="4371181"/>
            <a:ext cx="7050054" cy="0"/>
          </a:xfrm>
          <a:prstGeom prst="line">
            <a:avLst/>
          </a:prstGeom>
          <a:noFill/>
          <a:ln w="28575">
            <a:solidFill>
              <a:srgbClr val="333399"/>
            </a:solidFill>
            <a:round/>
            <a:headEnd/>
            <a:tailEnd type="triangle" w="sm" len="med"/>
          </a:ln>
        </p:spPr>
        <p:txBody>
          <a:bodyPr/>
          <a:lstStyle/>
          <a:p>
            <a:endParaRPr lang="zh-CN" altLang="en-US">
              <a:solidFill>
                <a:schemeClr val="tx1">
                  <a:lumMod val="75000"/>
                  <a:lumOff val="25000"/>
                </a:schemeClr>
              </a:solidFill>
              <a:latin typeface="+mn-lt"/>
              <a:ea typeface="+mn-ea"/>
            </a:endParaRPr>
          </a:p>
        </p:txBody>
      </p:sp>
      <p:sp>
        <p:nvSpPr>
          <p:cNvPr id="44064" name="Line 35"/>
          <p:cNvSpPr>
            <a:spLocks noChangeShapeType="1"/>
          </p:cNvSpPr>
          <p:nvPr/>
        </p:nvSpPr>
        <p:spPr bwMode="auto">
          <a:xfrm>
            <a:off x="4304244" y="1961356"/>
            <a:ext cx="7022522" cy="0"/>
          </a:xfrm>
          <a:prstGeom prst="line">
            <a:avLst/>
          </a:prstGeom>
          <a:noFill/>
          <a:ln w="28575">
            <a:solidFill>
              <a:srgbClr val="333399"/>
            </a:solidFill>
            <a:round/>
            <a:headEnd/>
            <a:tailEnd type="triangle" w="sm" len="med"/>
          </a:ln>
        </p:spPr>
        <p:txBody>
          <a:bodyPr/>
          <a:lstStyle/>
          <a:p>
            <a:endParaRPr lang="zh-CN" altLang="en-US">
              <a:solidFill>
                <a:schemeClr val="tx1">
                  <a:lumMod val="75000"/>
                  <a:lumOff val="25000"/>
                </a:schemeClr>
              </a:solidFill>
              <a:latin typeface="+mn-lt"/>
              <a:ea typeface="+mn-ea"/>
            </a:endParaRPr>
          </a:p>
        </p:txBody>
      </p:sp>
      <p:sp>
        <p:nvSpPr>
          <p:cNvPr id="44065" name="Text Box 36"/>
          <p:cNvSpPr txBox="1">
            <a:spLocks noChangeArrowheads="1"/>
          </p:cNvSpPr>
          <p:nvPr/>
        </p:nvSpPr>
        <p:spPr bwMode="auto">
          <a:xfrm>
            <a:off x="7394068" y="1473993"/>
            <a:ext cx="335348" cy="400110"/>
          </a:xfrm>
          <a:prstGeom prst="rect">
            <a:avLst/>
          </a:prstGeom>
          <a:noFill/>
          <a:ln w="9525">
            <a:noFill/>
            <a:miter lim="800000"/>
            <a:headEnd/>
            <a:tailEnd/>
          </a:ln>
        </p:spPr>
        <p:txBody>
          <a:bodyPr wrap="none">
            <a:spAutoFit/>
          </a:bodyPr>
          <a:lstStyle/>
          <a:p>
            <a:r>
              <a:rPr kumimoji="1" lang="en-US" altLang="zh-CN" sz="2000">
                <a:solidFill>
                  <a:schemeClr val="tx1">
                    <a:lumMod val="75000"/>
                    <a:lumOff val="25000"/>
                  </a:schemeClr>
                </a:solidFill>
                <a:latin typeface="+mn-lt"/>
                <a:ea typeface="+mn-ea"/>
              </a:rPr>
              <a:t>1</a:t>
            </a:r>
          </a:p>
        </p:txBody>
      </p:sp>
      <p:sp>
        <p:nvSpPr>
          <p:cNvPr id="44066" name="Text Box 37"/>
          <p:cNvSpPr txBox="1">
            <a:spLocks noChangeArrowheads="1"/>
          </p:cNvSpPr>
          <p:nvPr/>
        </p:nvSpPr>
        <p:spPr bwMode="auto">
          <a:xfrm>
            <a:off x="9505485" y="1473993"/>
            <a:ext cx="335348" cy="400110"/>
          </a:xfrm>
          <a:prstGeom prst="rect">
            <a:avLst/>
          </a:prstGeom>
          <a:noFill/>
          <a:ln w="9525">
            <a:noFill/>
            <a:miter lim="800000"/>
            <a:headEnd/>
            <a:tailEnd/>
          </a:ln>
        </p:spPr>
        <p:txBody>
          <a:bodyPr wrap="none">
            <a:spAutoFit/>
          </a:bodyPr>
          <a:lstStyle/>
          <a:p>
            <a:r>
              <a:rPr kumimoji="1" lang="en-US" altLang="zh-CN" sz="2000">
                <a:solidFill>
                  <a:schemeClr val="tx1">
                    <a:lumMod val="75000"/>
                    <a:lumOff val="25000"/>
                  </a:schemeClr>
                </a:solidFill>
                <a:latin typeface="+mn-lt"/>
                <a:ea typeface="+mn-ea"/>
              </a:rPr>
              <a:t>0</a:t>
            </a:r>
          </a:p>
        </p:txBody>
      </p:sp>
      <p:sp>
        <p:nvSpPr>
          <p:cNvPr id="44067" name="Text Box 38"/>
          <p:cNvSpPr txBox="1">
            <a:spLocks noChangeArrowheads="1"/>
          </p:cNvSpPr>
          <p:nvPr/>
        </p:nvSpPr>
        <p:spPr bwMode="auto">
          <a:xfrm>
            <a:off x="11328883" y="1702594"/>
            <a:ext cx="255198" cy="400110"/>
          </a:xfrm>
          <a:prstGeom prst="rect">
            <a:avLst/>
          </a:prstGeom>
          <a:noFill/>
          <a:ln w="9525">
            <a:noFill/>
            <a:miter lim="800000"/>
            <a:headEnd/>
            <a:tailEnd/>
          </a:ln>
        </p:spPr>
        <p:txBody>
          <a:bodyPr wrap="none">
            <a:spAutoFit/>
          </a:bodyPr>
          <a:lstStyle/>
          <a:p>
            <a:r>
              <a:rPr kumimoji="1" lang="en-US" altLang="zh-CN" sz="2000">
                <a:solidFill>
                  <a:schemeClr val="tx1">
                    <a:lumMod val="75000"/>
                    <a:lumOff val="25000"/>
                  </a:schemeClr>
                </a:solidFill>
                <a:latin typeface="+mn-lt"/>
                <a:ea typeface="+mn-ea"/>
              </a:rPr>
              <a:t>t</a:t>
            </a:r>
          </a:p>
        </p:txBody>
      </p:sp>
      <p:sp>
        <p:nvSpPr>
          <p:cNvPr id="44068" name="Text Box 39"/>
          <p:cNvSpPr txBox="1">
            <a:spLocks noChangeArrowheads="1"/>
          </p:cNvSpPr>
          <p:nvPr/>
        </p:nvSpPr>
        <p:spPr bwMode="auto">
          <a:xfrm>
            <a:off x="11328883" y="2415382"/>
            <a:ext cx="255198" cy="400110"/>
          </a:xfrm>
          <a:prstGeom prst="rect">
            <a:avLst/>
          </a:prstGeom>
          <a:noFill/>
          <a:ln w="9525">
            <a:noFill/>
            <a:miter lim="800000"/>
            <a:headEnd/>
            <a:tailEnd/>
          </a:ln>
        </p:spPr>
        <p:txBody>
          <a:bodyPr wrap="none">
            <a:spAutoFit/>
          </a:bodyPr>
          <a:lstStyle/>
          <a:p>
            <a:r>
              <a:rPr kumimoji="1" lang="en-US" altLang="zh-CN" sz="2000">
                <a:solidFill>
                  <a:schemeClr val="tx1">
                    <a:lumMod val="75000"/>
                    <a:lumOff val="25000"/>
                  </a:schemeClr>
                </a:solidFill>
                <a:latin typeface="+mn-lt"/>
                <a:ea typeface="+mn-ea"/>
              </a:rPr>
              <a:t>t</a:t>
            </a:r>
          </a:p>
        </p:txBody>
      </p:sp>
      <p:sp>
        <p:nvSpPr>
          <p:cNvPr id="44069" name="Text Box 40"/>
          <p:cNvSpPr txBox="1">
            <a:spLocks noChangeArrowheads="1"/>
          </p:cNvSpPr>
          <p:nvPr/>
        </p:nvSpPr>
        <p:spPr bwMode="auto">
          <a:xfrm>
            <a:off x="11328883" y="3520282"/>
            <a:ext cx="255198" cy="400110"/>
          </a:xfrm>
          <a:prstGeom prst="rect">
            <a:avLst/>
          </a:prstGeom>
          <a:noFill/>
          <a:ln w="9525">
            <a:noFill/>
            <a:miter lim="800000"/>
            <a:headEnd/>
            <a:tailEnd/>
          </a:ln>
        </p:spPr>
        <p:txBody>
          <a:bodyPr wrap="none">
            <a:spAutoFit/>
          </a:bodyPr>
          <a:lstStyle/>
          <a:p>
            <a:r>
              <a:rPr kumimoji="1" lang="en-US" altLang="zh-CN" sz="2000">
                <a:solidFill>
                  <a:schemeClr val="tx1">
                    <a:lumMod val="75000"/>
                    <a:lumOff val="25000"/>
                  </a:schemeClr>
                </a:solidFill>
                <a:latin typeface="+mn-lt"/>
                <a:ea typeface="+mn-ea"/>
              </a:rPr>
              <a:t>t</a:t>
            </a:r>
          </a:p>
        </p:txBody>
      </p:sp>
      <p:sp>
        <p:nvSpPr>
          <p:cNvPr id="44070" name="Text Box 41"/>
          <p:cNvSpPr txBox="1">
            <a:spLocks noChangeArrowheads="1"/>
          </p:cNvSpPr>
          <p:nvPr/>
        </p:nvSpPr>
        <p:spPr bwMode="auto">
          <a:xfrm>
            <a:off x="11328883" y="4128294"/>
            <a:ext cx="255198" cy="400110"/>
          </a:xfrm>
          <a:prstGeom prst="rect">
            <a:avLst/>
          </a:prstGeom>
          <a:noFill/>
          <a:ln w="9525">
            <a:noFill/>
            <a:miter lim="800000"/>
            <a:headEnd/>
            <a:tailEnd/>
          </a:ln>
        </p:spPr>
        <p:txBody>
          <a:bodyPr wrap="none">
            <a:spAutoFit/>
          </a:bodyPr>
          <a:lstStyle/>
          <a:p>
            <a:r>
              <a:rPr kumimoji="1" lang="en-US" altLang="zh-CN" sz="2000">
                <a:solidFill>
                  <a:schemeClr val="tx1">
                    <a:lumMod val="75000"/>
                    <a:lumOff val="25000"/>
                  </a:schemeClr>
                </a:solidFill>
                <a:latin typeface="+mn-lt"/>
                <a:ea typeface="+mn-ea"/>
              </a:rPr>
              <a:t>t</a:t>
            </a:r>
          </a:p>
        </p:txBody>
      </p:sp>
      <p:sp>
        <p:nvSpPr>
          <p:cNvPr id="44071" name="Text Box 42"/>
          <p:cNvSpPr txBox="1">
            <a:spLocks noChangeArrowheads="1"/>
          </p:cNvSpPr>
          <p:nvPr/>
        </p:nvSpPr>
        <p:spPr bwMode="auto">
          <a:xfrm>
            <a:off x="11328883" y="4750594"/>
            <a:ext cx="255198" cy="400110"/>
          </a:xfrm>
          <a:prstGeom prst="rect">
            <a:avLst/>
          </a:prstGeom>
          <a:noFill/>
          <a:ln w="9525">
            <a:noFill/>
            <a:miter lim="800000"/>
            <a:headEnd/>
            <a:tailEnd/>
          </a:ln>
        </p:spPr>
        <p:txBody>
          <a:bodyPr wrap="none">
            <a:spAutoFit/>
          </a:bodyPr>
          <a:lstStyle/>
          <a:p>
            <a:r>
              <a:rPr kumimoji="1" lang="en-US" altLang="zh-CN" sz="2000">
                <a:solidFill>
                  <a:schemeClr val="tx1">
                    <a:lumMod val="75000"/>
                    <a:lumOff val="25000"/>
                  </a:schemeClr>
                </a:solidFill>
                <a:latin typeface="+mn-lt"/>
                <a:ea typeface="+mn-ea"/>
              </a:rPr>
              <a:t>t</a:t>
            </a:r>
          </a:p>
        </p:txBody>
      </p:sp>
      <p:sp>
        <p:nvSpPr>
          <p:cNvPr id="44072" name="Text Box 43"/>
          <p:cNvSpPr txBox="1">
            <a:spLocks noChangeArrowheads="1"/>
          </p:cNvSpPr>
          <p:nvPr/>
        </p:nvSpPr>
        <p:spPr bwMode="auto">
          <a:xfrm>
            <a:off x="11328883" y="5279232"/>
            <a:ext cx="255198" cy="400110"/>
          </a:xfrm>
          <a:prstGeom prst="rect">
            <a:avLst/>
          </a:prstGeom>
          <a:noFill/>
          <a:ln w="9525">
            <a:noFill/>
            <a:miter lim="800000"/>
            <a:headEnd/>
            <a:tailEnd/>
          </a:ln>
        </p:spPr>
        <p:txBody>
          <a:bodyPr wrap="none">
            <a:spAutoFit/>
          </a:bodyPr>
          <a:lstStyle/>
          <a:p>
            <a:r>
              <a:rPr kumimoji="1" lang="en-US" altLang="zh-CN" sz="2000">
                <a:solidFill>
                  <a:schemeClr val="tx1">
                    <a:lumMod val="75000"/>
                    <a:lumOff val="25000"/>
                  </a:schemeClr>
                </a:solidFill>
                <a:latin typeface="+mn-lt"/>
                <a:ea typeface="+mn-ea"/>
              </a:rPr>
              <a:t>t</a:t>
            </a:r>
          </a:p>
        </p:txBody>
      </p:sp>
      <p:sp>
        <p:nvSpPr>
          <p:cNvPr id="44073" name="Rectangle 44"/>
          <p:cNvSpPr>
            <a:spLocks noChangeArrowheads="1"/>
          </p:cNvSpPr>
          <p:nvPr/>
        </p:nvSpPr>
        <p:spPr bwMode="auto">
          <a:xfrm>
            <a:off x="4840039" y="2116931"/>
            <a:ext cx="1410434" cy="273050"/>
          </a:xfrm>
          <a:prstGeom prst="rect">
            <a:avLst/>
          </a:prstGeom>
          <a:solidFill>
            <a:schemeClr val="bg1"/>
          </a:solidFill>
          <a:ln w="9525">
            <a:noFill/>
            <a:miter lim="800000"/>
            <a:headEnd/>
            <a:tailEnd/>
          </a:ln>
        </p:spPr>
        <p:txBody>
          <a:bodyPr wrap="none" anchor="ctr"/>
          <a:lstStyle/>
          <a:p>
            <a:endParaRPr lang="zh-CN" altLang="en-US">
              <a:solidFill>
                <a:schemeClr val="tx1">
                  <a:lumMod val="75000"/>
                  <a:lumOff val="25000"/>
                </a:schemeClr>
              </a:solidFill>
              <a:latin typeface="+mn-lt"/>
              <a:ea typeface="+mn-ea"/>
            </a:endParaRPr>
          </a:p>
        </p:txBody>
      </p:sp>
      <p:sp>
        <p:nvSpPr>
          <p:cNvPr id="44074" name="Text Box 45"/>
          <p:cNvSpPr txBox="1">
            <a:spLocks noChangeArrowheads="1"/>
          </p:cNvSpPr>
          <p:nvPr/>
        </p:nvSpPr>
        <p:spPr bwMode="auto">
          <a:xfrm>
            <a:off x="4825215" y="2020094"/>
            <a:ext cx="1269899" cy="400110"/>
          </a:xfrm>
          <a:prstGeom prst="rect">
            <a:avLst/>
          </a:prstGeom>
          <a:noFill/>
          <a:ln w="9525">
            <a:noFill/>
            <a:miter lim="800000"/>
            <a:headEnd/>
            <a:tailEnd/>
          </a:ln>
        </p:spPr>
        <p:txBody>
          <a:bodyPr wrap="none">
            <a:spAutoFit/>
          </a:bodyPr>
          <a:lstStyle/>
          <a:p>
            <a:r>
              <a:rPr kumimoji="1" lang="en-US" altLang="zh-CN" sz="2000" i="1">
                <a:solidFill>
                  <a:schemeClr val="tx1">
                    <a:lumMod val="75000"/>
                    <a:lumOff val="25000"/>
                  </a:schemeClr>
                </a:solidFill>
                <a:latin typeface="+mn-lt"/>
                <a:ea typeface="+mn-ea"/>
              </a:rPr>
              <a:t>m</a:t>
            </a:r>
            <a:r>
              <a:rPr kumimoji="1" lang="en-US" altLang="zh-CN" sz="2000">
                <a:solidFill>
                  <a:schemeClr val="tx1">
                    <a:lumMod val="75000"/>
                    <a:lumOff val="25000"/>
                  </a:schemeClr>
                </a:solidFill>
                <a:latin typeface="+mn-lt"/>
                <a:ea typeface="+mn-ea"/>
              </a:rPr>
              <a:t> </a:t>
            </a:r>
            <a:r>
              <a:rPr kumimoji="1" lang="zh-CN" altLang="en-US" sz="2000">
                <a:solidFill>
                  <a:schemeClr val="tx1">
                    <a:lumMod val="75000"/>
                    <a:lumOff val="25000"/>
                  </a:schemeClr>
                </a:solidFill>
                <a:latin typeface="+mn-lt"/>
                <a:ea typeface="+mn-ea"/>
              </a:rPr>
              <a:t>个码片</a:t>
            </a:r>
          </a:p>
        </p:txBody>
      </p:sp>
      <p:sp>
        <p:nvSpPr>
          <p:cNvPr id="44075" name="Freeform 46"/>
          <p:cNvSpPr>
            <a:spLocks/>
          </p:cNvSpPr>
          <p:nvPr/>
        </p:nvSpPr>
        <p:spPr bwMode="auto">
          <a:xfrm>
            <a:off x="4484254" y="3044031"/>
            <a:ext cx="2105062" cy="317500"/>
          </a:xfrm>
          <a:custGeom>
            <a:avLst/>
            <a:gdLst>
              <a:gd name="T0" fmla="*/ 0 w 768"/>
              <a:gd name="T1" fmla="*/ 96 h 196"/>
              <a:gd name="T2" fmla="*/ 0 w 768"/>
              <a:gd name="T3" fmla="*/ 196 h 196"/>
              <a:gd name="T4" fmla="*/ 288 w 768"/>
              <a:gd name="T5" fmla="*/ 192 h 196"/>
              <a:gd name="T6" fmla="*/ 288 w 768"/>
              <a:gd name="T7" fmla="*/ 0 h 196"/>
              <a:gd name="T8" fmla="*/ 480 w 768"/>
              <a:gd name="T9" fmla="*/ 0 h 196"/>
              <a:gd name="T10" fmla="*/ 480 w 768"/>
              <a:gd name="T11" fmla="*/ 192 h 196"/>
              <a:gd name="T12" fmla="*/ 576 w 768"/>
              <a:gd name="T13" fmla="*/ 192 h 196"/>
              <a:gd name="T14" fmla="*/ 576 w 768"/>
              <a:gd name="T15" fmla="*/ 0 h 196"/>
              <a:gd name="T16" fmla="*/ 768 w 768"/>
              <a:gd name="T17" fmla="*/ 0 h 196"/>
              <a:gd name="T18" fmla="*/ 768 w 768"/>
              <a:gd name="T19" fmla="*/ 96 h 19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68"/>
              <a:gd name="T31" fmla="*/ 0 h 196"/>
              <a:gd name="T32" fmla="*/ 768 w 768"/>
              <a:gd name="T33" fmla="*/ 196 h 19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68" h="196">
                <a:moveTo>
                  <a:pt x="0" y="96"/>
                </a:moveTo>
                <a:lnTo>
                  <a:pt x="0" y="196"/>
                </a:lnTo>
                <a:lnTo>
                  <a:pt x="288" y="192"/>
                </a:lnTo>
                <a:lnTo>
                  <a:pt x="288" y="0"/>
                </a:lnTo>
                <a:lnTo>
                  <a:pt x="480" y="0"/>
                </a:lnTo>
                <a:lnTo>
                  <a:pt x="480" y="192"/>
                </a:lnTo>
                <a:lnTo>
                  <a:pt x="576" y="192"/>
                </a:lnTo>
                <a:lnTo>
                  <a:pt x="576" y="0"/>
                </a:lnTo>
                <a:lnTo>
                  <a:pt x="768" y="0"/>
                </a:lnTo>
                <a:lnTo>
                  <a:pt x="768" y="96"/>
                </a:lnTo>
              </a:path>
            </a:pathLst>
          </a:custGeom>
          <a:solidFill>
            <a:srgbClr val="00B0F0"/>
          </a:solidFill>
          <a:ln w="19050">
            <a:solidFill>
              <a:schemeClr val="tx1"/>
            </a:solidFill>
            <a:round/>
            <a:headEnd/>
            <a:tailEnd/>
          </a:ln>
        </p:spPr>
        <p:txBody>
          <a:bodyPr/>
          <a:lstStyle/>
          <a:p>
            <a:endParaRPr lang="zh-CN" altLang="en-US">
              <a:solidFill>
                <a:schemeClr val="tx1">
                  <a:lumMod val="75000"/>
                  <a:lumOff val="25000"/>
                </a:schemeClr>
              </a:solidFill>
              <a:latin typeface="+mn-lt"/>
              <a:ea typeface="+mn-ea"/>
            </a:endParaRPr>
          </a:p>
        </p:txBody>
      </p:sp>
      <p:sp>
        <p:nvSpPr>
          <p:cNvPr id="44076" name="Freeform 47"/>
          <p:cNvSpPr>
            <a:spLocks/>
          </p:cNvSpPr>
          <p:nvPr/>
        </p:nvSpPr>
        <p:spPr bwMode="auto">
          <a:xfrm>
            <a:off x="6589317" y="3044031"/>
            <a:ext cx="2105062" cy="317500"/>
          </a:xfrm>
          <a:custGeom>
            <a:avLst/>
            <a:gdLst>
              <a:gd name="T0" fmla="*/ 0 w 768"/>
              <a:gd name="T1" fmla="*/ 96 h 196"/>
              <a:gd name="T2" fmla="*/ 0 w 768"/>
              <a:gd name="T3" fmla="*/ 196 h 196"/>
              <a:gd name="T4" fmla="*/ 288 w 768"/>
              <a:gd name="T5" fmla="*/ 192 h 196"/>
              <a:gd name="T6" fmla="*/ 288 w 768"/>
              <a:gd name="T7" fmla="*/ 0 h 196"/>
              <a:gd name="T8" fmla="*/ 480 w 768"/>
              <a:gd name="T9" fmla="*/ 0 h 196"/>
              <a:gd name="T10" fmla="*/ 480 w 768"/>
              <a:gd name="T11" fmla="*/ 192 h 196"/>
              <a:gd name="T12" fmla="*/ 576 w 768"/>
              <a:gd name="T13" fmla="*/ 192 h 196"/>
              <a:gd name="T14" fmla="*/ 576 w 768"/>
              <a:gd name="T15" fmla="*/ 0 h 196"/>
              <a:gd name="T16" fmla="*/ 768 w 768"/>
              <a:gd name="T17" fmla="*/ 0 h 196"/>
              <a:gd name="T18" fmla="*/ 768 w 768"/>
              <a:gd name="T19" fmla="*/ 96 h 19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68"/>
              <a:gd name="T31" fmla="*/ 0 h 196"/>
              <a:gd name="T32" fmla="*/ 768 w 768"/>
              <a:gd name="T33" fmla="*/ 196 h 19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68" h="196">
                <a:moveTo>
                  <a:pt x="0" y="96"/>
                </a:moveTo>
                <a:lnTo>
                  <a:pt x="0" y="196"/>
                </a:lnTo>
                <a:lnTo>
                  <a:pt x="288" y="192"/>
                </a:lnTo>
                <a:lnTo>
                  <a:pt x="288" y="0"/>
                </a:lnTo>
                <a:lnTo>
                  <a:pt x="480" y="0"/>
                </a:lnTo>
                <a:lnTo>
                  <a:pt x="480" y="192"/>
                </a:lnTo>
                <a:lnTo>
                  <a:pt x="576" y="192"/>
                </a:lnTo>
                <a:lnTo>
                  <a:pt x="576" y="0"/>
                </a:lnTo>
                <a:lnTo>
                  <a:pt x="768" y="0"/>
                </a:lnTo>
                <a:lnTo>
                  <a:pt x="768" y="96"/>
                </a:lnTo>
              </a:path>
            </a:pathLst>
          </a:custGeom>
          <a:solidFill>
            <a:srgbClr val="00B0F0"/>
          </a:solidFill>
          <a:ln w="19050">
            <a:solidFill>
              <a:schemeClr val="tx1"/>
            </a:solidFill>
            <a:round/>
            <a:headEnd/>
            <a:tailEnd/>
          </a:ln>
        </p:spPr>
        <p:txBody>
          <a:bodyPr/>
          <a:lstStyle/>
          <a:p>
            <a:endParaRPr lang="zh-CN" altLang="en-US">
              <a:solidFill>
                <a:schemeClr val="tx1">
                  <a:lumMod val="75000"/>
                  <a:lumOff val="25000"/>
                </a:schemeClr>
              </a:solidFill>
              <a:latin typeface="+mn-lt"/>
              <a:ea typeface="+mn-ea"/>
            </a:endParaRPr>
          </a:p>
        </p:txBody>
      </p:sp>
      <p:sp>
        <p:nvSpPr>
          <p:cNvPr id="44077" name="Freeform 48"/>
          <p:cNvSpPr>
            <a:spLocks/>
          </p:cNvSpPr>
          <p:nvPr/>
        </p:nvSpPr>
        <p:spPr bwMode="auto">
          <a:xfrm flipV="1">
            <a:off x="8694379" y="3044031"/>
            <a:ext cx="2105062" cy="317500"/>
          </a:xfrm>
          <a:custGeom>
            <a:avLst/>
            <a:gdLst>
              <a:gd name="T0" fmla="*/ 0 w 768"/>
              <a:gd name="T1" fmla="*/ 96 h 196"/>
              <a:gd name="T2" fmla="*/ 0 w 768"/>
              <a:gd name="T3" fmla="*/ 196 h 196"/>
              <a:gd name="T4" fmla="*/ 288 w 768"/>
              <a:gd name="T5" fmla="*/ 192 h 196"/>
              <a:gd name="T6" fmla="*/ 288 w 768"/>
              <a:gd name="T7" fmla="*/ 0 h 196"/>
              <a:gd name="T8" fmla="*/ 480 w 768"/>
              <a:gd name="T9" fmla="*/ 0 h 196"/>
              <a:gd name="T10" fmla="*/ 480 w 768"/>
              <a:gd name="T11" fmla="*/ 192 h 196"/>
              <a:gd name="T12" fmla="*/ 576 w 768"/>
              <a:gd name="T13" fmla="*/ 192 h 196"/>
              <a:gd name="T14" fmla="*/ 576 w 768"/>
              <a:gd name="T15" fmla="*/ 0 h 196"/>
              <a:gd name="T16" fmla="*/ 768 w 768"/>
              <a:gd name="T17" fmla="*/ 0 h 196"/>
              <a:gd name="T18" fmla="*/ 768 w 768"/>
              <a:gd name="T19" fmla="*/ 96 h 19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68"/>
              <a:gd name="T31" fmla="*/ 0 h 196"/>
              <a:gd name="T32" fmla="*/ 768 w 768"/>
              <a:gd name="T33" fmla="*/ 196 h 19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68" h="196">
                <a:moveTo>
                  <a:pt x="0" y="96"/>
                </a:moveTo>
                <a:lnTo>
                  <a:pt x="0" y="196"/>
                </a:lnTo>
                <a:lnTo>
                  <a:pt x="288" y="192"/>
                </a:lnTo>
                <a:lnTo>
                  <a:pt x="288" y="0"/>
                </a:lnTo>
                <a:lnTo>
                  <a:pt x="480" y="0"/>
                </a:lnTo>
                <a:lnTo>
                  <a:pt x="480" y="192"/>
                </a:lnTo>
                <a:lnTo>
                  <a:pt x="576" y="192"/>
                </a:lnTo>
                <a:lnTo>
                  <a:pt x="576" y="0"/>
                </a:lnTo>
                <a:lnTo>
                  <a:pt x="768" y="0"/>
                </a:lnTo>
                <a:lnTo>
                  <a:pt x="768" y="96"/>
                </a:lnTo>
              </a:path>
            </a:pathLst>
          </a:custGeom>
          <a:solidFill>
            <a:srgbClr val="FF9999"/>
          </a:solidFill>
          <a:ln w="19050">
            <a:solidFill>
              <a:schemeClr val="tx1"/>
            </a:solidFill>
            <a:round/>
            <a:headEnd/>
            <a:tailEnd/>
          </a:ln>
        </p:spPr>
        <p:txBody>
          <a:bodyPr/>
          <a:lstStyle/>
          <a:p>
            <a:endParaRPr lang="zh-CN" altLang="en-US">
              <a:solidFill>
                <a:schemeClr val="tx1">
                  <a:lumMod val="75000"/>
                  <a:lumOff val="25000"/>
                </a:schemeClr>
              </a:solidFill>
              <a:latin typeface="+mn-lt"/>
              <a:ea typeface="+mn-ea"/>
            </a:endParaRPr>
          </a:p>
        </p:txBody>
      </p:sp>
      <p:sp>
        <p:nvSpPr>
          <p:cNvPr id="44078" name="Line 49"/>
          <p:cNvSpPr>
            <a:spLocks noChangeShapeType="1"/>
          </p:cNvSpPr>
          <p:nvPr/>
        </p:nvSpPr>
        <p:spPr bwMode="auto">
          <a:xfrm flipV="1">
            <a:off x="4276712" y="3199606"/>
            <a:ext cx="7050054" cy="6350"/>
          </a:xfrm>
          <a:prstGeom prst="line">
            <a:avLst/>
          </a:prstGeom>
          <a:noFill/>
          <a:ln w="28575">
            <a:solidFill>
              <a:srgbClr val="333399"/>
            </a:solidFill>
            <a:round/>
            <a:headEnd/>
            <a:tailEnd type="triangle" w="sm" len="med"/>
          </a:ln>
        </p:spPr>
        <p:txBody>
          <a:bodyPr/>
          <a:lstStyle/>
          <a:p>
            <a:endParaRPr lang="zh-CN" altLang="en-US">
              <a:solidFill>
                <a:schemeClr val="tx1">
                  <a:lumMod val="75000"/>
                  <a:lumOff val="25000"/>
                </a:schemeClr>
              </a:solidFill>
              <a:latin typeface="+mn-lt"/>
              <a:ea typeface="+mn-ea"/>
            </a:endParaRPr>
          </a:p>
        </p:txBody>
      </p:sp>
      <p:sp>
        <p:nvSpPr>
          <p:cNvPr id="44079" name="Text Box 50"/>
          <p:cNvSpPr txBox="1">
            <a:spLocks noChangeArrowheads="1"/>
          </p:cNvSpPr>
          <p:nvPr/>
        </p:nvSpPr>
        <p:spPr bwMode="auto">
          <a:xfrm>
            <a:off x="11328883" y="2951956"/>
            <a:ext cx="255198" cy="400110"/>
          </a:xfrm>
          <a:prstGeom prst="rect">
            <a:avLst/>
          </a:prstGeom>
          <a:noFill/>
          <a:ln w="9525">
            <a:noFill/>
            <a:miter lim="800000"/>
            <a:headEnd/>
            <a:tailEnd/>
          </a:ln>
        </p:spPr>
        <p:txBody>
          <a:bodyPr wrap="none">
            <a:spAutoFit/>
          </a:bodyPr>
          <a:lstStyle/>
          <a:p>
            <a:r>
              <a:rPr kumimoji="1" lang="en-US" altLang="zh-CN" sz="2000">
                <a:solidFill>
                  <a:schemeClr val="tx1">
                    <a:lumMod val="75000"/>
                    <a:lumOff val="25000"/>
                  </a:schemeClr>
                </a:solidFill>
                <a:latin typeface="+mn-lt"/>
                <a:ea typeface="+mn-ea"/>
              </a:rPr>
              <a:t>t</a:t>
            </a:r>
          </a:p>
        </p:txBody>
      </p:sp>
      <p:sp>
        <p:nvSpPr>
          <p:cNvPr id="44080" name="Freeform 51"/>
          <p:cNvSpPr>
            <a:spLocks/>
          </p:cNvSpPr>
          <p:nvPr/>
        </p:nvSpPr>
        <p:spPr bwMode="auto">
          <a:xfrm>
            <a:off x="8700733" y="2504282"/>
            <a:ext cx="2105062" cy="319087"/>
          </a:xfrm>
          <a:custGeom>
            <a:avLst/>
            <a:gdLst>
              <a:gd name="T0" fmla="*/ 0 w 768"/>
              <a:gd name="T1" fmla="*/ 96 h 196"/>
              <a:gd name="T2" fmla="*/ 0 w 768"/>
              <a:gd name="T3" fmla="*/ 196 h 196"/>
              <a:gd name="T4" fmla="*/ 288 w 768"/>
              <a:gd name="T5" fmla="*/ 192 h 196"/>
              <a:gd name="T6" fmla="*/ 288 w 768"/>
              <a:gd name="T7" fmla="*/ 0 h 196"/>
              <a:gd name="T8" fmla="*/ 480 w 768"/>
              <a:gd name="T9" fmla="*/ 0 h 196"/>
              <a:gd name="T10" fmla="*/ 480 w 768"/>
              <a:gd name="T11" fmla="*/ 192 h 196"/>
              <a:gd name="T12" fmla="*/ 576 w 768"/>
              <a:gd name="T13" fmla="*/ 192 h 196"/>
              <a:gd name="T14" fmla="*/ 576 w 768"/>
              <a:gd name="T15" fmla="*/ 0 h 196"/>
              <a:gd name="T16" fmla="*/ 768 w 768"/>
              <a:gd name="T17" fmla="*/ 0 h 196"/>
              <a:gd name="T18" fmla="*/ 768 w 768"/>
              <a:gd name="T19" fmla="*/ 96 h 19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68"/>
              <a:gd name="T31" fmla="*/ 0 h 196"/>
              <a:gd name="T32" fmla="*/ 768 w 768"/>
              <a:gd name="T33" fmla="*/ 196 h 19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68" h="196">
                <a:moveTo>
                  <a:pt x="0" y="96"/>
                </a:moveTo>
                <a:lnTo>
                  <a:pt x="0" y="196"/>
                </a:lnTo>
                <a:lnTo>
                  <a:pt x="288" y="192"/>
                </a:lnTo>
                <a:lnTo>
                  <a:pt x="288" y="0"/>
                </a:lnTo>
                <a:lnTo>
                  <a:pt x="480" y="0"/>
                </a:lnTo>
                <a:lnTo>
                  <a:pt x="480" y="192"/>
                </a:lnTo>
                <a:lnTo>
                  <a:pt x="576" y="192"/>
                </a:lnTo>
                <a:lnTo>
                  <a:pt x="576" y="0"/>
                </a:lnTo>
                <a:lnTo>
                  <a:pt x="768" y="0"/>
                </a:lnTo>
                <a:lnTo>
                  <a:pt x="768" y="96"/>
                </a:lnTo>
              </a:path>
            </a:pathLst>
          </a:custGeom>
          <a:solidFill>
            <a:srgbClr val="00B0F0"/>
          </a:solidFill>
          <a:ln w="19050">
            <a:solidFill>
              <a:schemeClr val="tx1"/>
            </a:solidFill>
            <a:round/>
            <a:headEnd/>
            <a:tailEnd/>
          </a:ln>
        </p:spPr>
        <p:txBody>
          <a:bodyPr/>
          <a:lstStyle/>
          <a:p>
            <a:endParaRPr lang="zh-CN" altLang="en-US">
              <a:solidFill>
                <a:schemeClr val="tx1">
                  <a:lumMod val="75000"/>
                  <a:lumOff val="25000"/>
                </a:schemeClr>
              </a:solidFill>
              <a:latin typeface="+mn-lt"/>
              <a:ea typeface="+mn-ea"/>
            </a:endParaRPr>
          </a:p>
        </p:txBody>
      </p:sp>
      <p:sp>
        <p:nvSpPr>
          <p:cNvPr id="44081" name="Line 52"/>
          <p:cNvSpPr>
            <a:spLocks noChangeShapeType="1"/>
          </p:cNvSpPr>
          <p:nvPr/>
        </p:nvSpPr>
        <p:spPr bwMode="auto">
          <a:xfrm>
            <a:off x="4304244" y="2661443"/>
            <a:ext cx="7022522" cy="0"/>
          </a:xfrm>
          <a:prstGeom prst="line">
            <a:avLst/>
          </a:prstGeom>
          <a:noFill/>
          <a:ln w="28575">
            <a:solidFill>
              <a:srgbClr val="333399"/>
            </a:solidFill>
            <a:round/>
            <a:headEnd/>
            <a:tailEnd type="triangle" w="sm" len="med"/>
          </a:ln>
        </p:spPr>
        <p:txBody>
          <a:bodyPr/>
          <a:lstStyle/>
          <a:p>
            <a:endParaRPr lang="zh-CN" altLang="en-US">
              <a:solidFill>
                <a:schemeClr val="tx1">
                  <a:lumMod val="75000"/>
                  <a:lumOff val="25000"/>
                </a:schemeClr>
              </a:solidFill>
              <a:latin typeface="+mn-lt"/>
              <a:ea typeface="+mn-ea"/>
            </a:endParaRPr>
          </a:p>
        </p:txBody>
      </p:sp>
      <p:sp>
        <p:nvSpPr>
          <p:cNvPr id="44082" name="Text Box 53"/>
          <p:cNvSpPr txBox="1">
            <a:spLocks noChangeArrowheads="1"/>
          </p:cNvSpPr>
          <p:nvPr/>
        </p:nvSpPr>
        <p:spPr bwMode="auto">
          <a:xfrm>
            <a:off x="1324542" y="2939256"/>
            <a:ext cx="2302233" cy="400110"/>
          </a:xfrm>
          <a:prstGeom prst="rect">
            <a:avLst/>
          </a:prstGeom>
          <a:noFill/>
          <a:ln w="9525">
            <a:noFill/>
            <a:miter lim="800000"/>
            <a:headEnd/>
            <a:tailEnd/>
          </a:ln>
        </p:spPr>
        <p:txBody>
          <a:bodyPr wrap="none">
            <a:spAutoFit/>
          </a:bodyPr>
          <a:lstStyle/>
          <a:p>
            <a:r>
              <a:rPr kumimoji="1" lang="en-US" altLang="zh-CN" sz="2000">
                <a:solidFill>
                  <a:schemeClr val="tx1">
                    <a:lumMod val="75000"/>
                    <a:lumOff val="25000"/>
                  </a:schemeClr>
                </a:solidFill>
                <a:latin typeface="+mn-lt"/>
                <a:ea typeface="+mn-ea"/>
              </a:rPr>
              <a:t>S </a:t>
            </a:r>
            <a:r>
              <a:rPr kumimoji="1" lang="zh-CN" altLang="en-US" sz="2000">
                <a:solidFill>
                  <a:schemeClr val="tx1">
                    <a:lumMod val="75000"/>
                    <a:lumOff val="25000"/>
                  </a:schemeClr>
                </a:solidFill>
                <a:latin typeface="+mn-lt"/>
                <a:ea typeface="+mn-ea"/>
              </a:rPr>
              <a:t>站发送的信号 </a:t>
            </a:r>
            <a:r>
              <a:rPr kumimoji="1" lang="en-US" altLang="zh-CN" sz="2000" b="1">
                <a:solidFill>
                  <a:schemeClr val="tx1">
                    <a:lumMod val="75000"/>
                    <a:lumOff val="25000"/>
                  </a:schemeClr>
                </a:solidFill>
                <a:latin typeface="+mn-lt"/>
                <a:ea typeface="+mn-ea"/>
              </a:rPr>
              <a:t>S</a:t>
            </a:r>
            <a:r>
              <a:rPr kumimoji="1" lang="en-US" altLang="zh-CN" sz="2000" b="1" baseline="-25000">
                <a:solidFill>
                  <a:schemeClr val="tx1">
                    <a:lumMod val="75000"/>
                    <a:lumOff val="25000"/>
                  </a:schemeClr>
                </a:solidFill>
                <a:latin typeface="+mn-lt"/>
                <a:ea typeface="+mn-ea"/>
              </a:rPr>
              <a:t>x</a:t>
            </a:r>
          </a:p>
        </p:txBody>
      </p:sp>
      <p:sp>
        <p:nvSpPr>
          <p:cNvPr id="44083" name="Text Box 54"/>
          <p:cNvSpPr txBox="1">
            <a:spLocks noChangeArrowheads="1"/>
          </p:cNvSpPr>
          <p:nvPr/>
        </p:nvSpPr>
        <p:spPr bwMode="auto">
          <a:xfrm>
            <a:off x="1324542" y="3490118"/>
            <a:ext cx="2268763" cy="400110"/>
          </a:xfrm>
          <a:prstGeom prst="rect">
            <a:avLst/>
          </a:prstGeom>
          <a:noFill/>
          <a:ln w="9525">
            <a:noFill/>
            <a:miter lim="800000"/>
            <a:headEnd/>
            <a:tailEnd/>
          </a:ln>
        </p:spPr>
        <p:txBody>
          <a:bodyPr wrap="none">
            <a:spAutoFit/>
          </a:bodyPr>
          <a:lstStyle/>
          <a:p>
            <a:r>
              <a:rPr kumimoji="1" lang="en-US" altLang="zh-CN" sz="2000">
                <a:solidFill>
                  <a:schemeClr val="tx1">
                    <a:lumMod val="75000"/>
                    <a:lumOff val="25000"/>
                  </a:schemeClr>
                </a:solidFill>
                <a:latin typeface="+mn-lt"/>
                <a:ea typeface="+mn-ea"/>
              </a:rPr>
              <a:t>T </a:t>
            </a:r>
            <a:r>
              <a:rPr kumimoji="1" lang="zh-CN" altLang="en-US" sz="2000">
                <a:solidFill>
                  <a:schemeClr val="tx1">
                    <a:lumMod val="75000"/>
                    <a:lumOff val="25000"/>
                  </a:schemeClr>
                </a:solidFill>
                <a:latin typeface="+mn-lt"/>
                <a:ea typeface="+mn-ea"/>
              </a:rPr>
              <a:t>站发送的信号 </a:t>
            </a:r>
            <a:r>
              <a:rPr kumimoji="1" lang="en-US" altLang="zh-CN" sz="2000" b="1">
                <a:solidFill>
                  <a:schemeClr val="tx1">
                    <a:lumMod val="75000"/>
                    <a:lumOff val="25000"/>
                  </a:schemeClr>
                </a:solidFill>
                <a:latin typeface="+mn-lt"/>
                <a:ea typeface="+mn-ea"/>
              </a:rPr>
              <a:t>T</a:t>
            </a:r>
            <a:r>
              <a:rPr kumimoji="1" lang="en-US" altLang="zh-CN" sz="2000" b="1" baseline="-25000">
                <a:solidFill>
                  <a:schemeClr val="tx1">
                    <a:lumMod val="75000"/>
                    <a:lumOff val="25000"/>
                  </a:schemeClr>
                </a:solidFill>
                <a:latin typeface="+mn-lt"/>
                <a:ea typeface="+mn-ea"/>
              </a:rPr>
              <a:t>x</a:t>
            </a:r>
          </a:p>
        </p:txBody>
      </p:sp>
      <p:sp>
        <p:nvSpPr>
          <p:cNvPr id="44084" name="Text Box 55"/>
          <p:cNvSpPr txBox="1">
            <a:spLocks noChangeArrowheads="1"/>
          </p:cNvSpPr>
          <p:nvPr/>
        </p:nvSpPr>
        <p:spPr bwMode="auto">
          <a:xfrm>
            <a:off x="941227" y="4128294"/>
            <a:ext cx="2633350" cy="400110"/>
          </a:xfrm>
          <a:prstGeom prst="rect">
            <a:avLst/>
          </a:prstGeom>
          <a:noFill/>
          <a:ln w="9525">
            <a:noFill/>
            <a:miter lim="800000"/>
            <a:headEnd/>
            <a:tailEnd/>
          </a:ln>
        </p:spPr>
        <p:txBody>
          <a:bodyPr wrap="none">
            <a:spAutoFit/>
          </a:bodyPr>
          <a:lstStyle/>
          <a:p>
            <a:r>
              <a:rPr kumimoji="1" lang="zh-CN" altLang="en-US" sz="2000">
                <a:solidFill>
                  <a:schemeClr val="tx1">
                    <a:lumMod val="75000"/>
                    <a:lumOff val="25000"/>
                  </a:schemeClr>
                </a:solidFill>
                <a:latin typeface="+mn-lt"/>
                <a:ea typeface="+mn-ea"/>
              </a:rPr>
              <a:t>总的发送信号 </a:t>
            </a:r>
            <a:r>
              <a:rPr kumimoji="1" lang="en-US" altLang="zh-CN" sz="2000" b="1">
                <a:solidFill>
                  <a:schemeClr val="tx1">
                    <a:lumMod val="75000"/>
                    <a:lumOff val="25000"/>
                  </a:schemeClr>
                </a:solidFill>
                <a:latin typeface="+mn-lt"/>
                <a:ea typeface="+mn-ea"/>
              </a:rPr>
              <a:t>S</a:t>
            </a:r>
            <a:r>
              <a:rPr kumimoji="1" lang="en-US" altLang="zh-CN" sz="2000" b="1" baseline="-25000">
                <a:solidFill>
                  <a:schemeClr val="tx1">
                    <a:lumMod val="75000"/>
                    <a:lumOff val="25000"/>
                  </a:schemeClr>
                </a:solidFill>
                <a:latin typeface="+mn-lt"/>
                <a:ea typeface="+mn-ea"/>
              </a:rPr>
              <a:t>x</a:t>
            </a:r>
            <a:r>
              <a:rPr kumimoji="1" lang="en-US" altLang="zh-CN" sz="2000">
                <a:solidFill>
                  <a:schemeClr val="tx1">
                    <a:lumMod val="75000"/>
                    <a:lumOff val="25000"/>
                  </a:schemeClr>
                </a:solidFill>
                <a:latin typeface="+mn-lt"/>
                <a:ea typeface="+mn-ea"/>
              </a:rPr>
              <a:t> + </a:t>
            </a:r>
            <a:r>
              <a:rPr kumimoji="1" lang="en-US" altLang="zh-CN" sz="2000" b="1">
                <a:solidFill>
                  <a:schemeClr val="tx1">
                    <a:lumMod val="75000"/>
                    <a:lumOff val="25000"/>
                  </a:schemeClr>
                </a:solidFill>
                <a:latin typeface="+mn-lt"/>
                <a:ea typeface="+mn-ea"/>
              </a:rPr>
              <a:t>T</a:t>
            </a:r>
            <a:r>
              <a:rPr kumimoji="1" lang="en-US" altLang="zh-CN" sz="2000" b="1" baseline="-25000">
                <a:solidFill>
                  <a:schemeClr val="tx1">
                    <a:lumMod val="75000"/>
                    <a:lumOff val="25000"/>
                  </a:schemeClr>
                </a:solidFill>
                <a:latin typeface="+mn-lt"/>
                <a:ea typeface="+mn-ea"/>
              </a:rPr>
              <a:t>x</a:t>
            </a:r>
          </a:p>
        </p:txBody>
      </p:sp>
      <p:sp>
        <p:nvSpPr>
          <p:cNvPr id="44085" name="Text Box 56"/>
          <p:cNvSpPr txBox="1">
            <a:spLocks noChangeArrowheads="1"/>
          </p:cNvSpPr>
          <p:nvPr/>
        </p:nvSpPr>
        <p:spPr bwMode="auto">
          <a:xfrm>
            <a:off x="1419842" y="4749007"/>
            <a:ext cx="2233304" cy="400110"/>
          </a:xfrm>
          <a:prstGeom prst="rect">
            <a:avLst/>
          </a:prstGeom>
          <a:noFill/>
          <a:ln w="9525">
            <a:noFill/>
            <a:miter lim="800000"/>
            <a:headEnd/>
            <a:tailEnd/>
          </a:ln>
        </p:spPr>
        <p:txBody>
          <a:bodyPr wrap="none">
            <a:spAutoFit/>
          </a:bodyPr>
          <a:lstStyle/>
          <a:p>
            <a:r>
              <a:rPr kumimoji="1" lang="zh-CN" altLang="en-US" sz="2000">
                <a:solidFill>
                  <a:schemeClr val="tx1">
                    <a:lumMod val="75000"/>
                    <a:lumOff val="25000"/>
                  </a:schemeClr>
                </a:solidFill>
                <a:latin typeface="+mn-lt"/>
                <a:ea typeface="+mn-ea"/>
              </a:rPr>
              <a:t>规格化内积 </a:t>
            </a:r>
            <a:r>
              <a:rPr kumimoji="1" lang="en-US" altLang="zh-CN" sz="2000" b="1">
                <a:solidFill>
                  <a:schemeClr val="tx1">
                    <a:lumMod val="75000"/>
                    <a:lumOff val="25000"/>
                  </a:schemeClr>
                </a:solidFill>
                <a:latin typeface="+mn-lt"/>
                <a:ea typeface="+mn-ea"/>
              </a:rPr>
              <a:t>S</a:t>
            </a:r>
            <a:r>
              <a:rPr kumimoji="1" lang="en-US" altLang="zh-CN" sz="2000">
                <a:solidFill>
                  <a:schemeClr val="tx1">
                    <a:lumMod val="75000"/>
                    <a:lumOff val="25000"/>
                  </a:schemeClr>
                </a:solidFill>
                <a:latin typeface="+mn-lt"/>
                <a:ea typeface="+mn-ea"/>
                <a:sym typeface="Symbol" pitchFamily="18" charset="2"/>
              </a:rPr>
              <a:t> </a:t>
            </a:r>
            <a:r>
              <a:rPr kumimoji="1" lang="en-US" altLang="zh-CN" sz="2000">
                <a:solidFill>
                  <a:schemeClr val="tx1">
                    <a:lumMod val="75000"/>
                    <a:lumOff val="25000"/>
                  </a:schemeClr>
                </a:solidFill>
                <a:latin typeface="+mn-lt"/>
                <a:ea typeface="+mn-ea"/>
                <a:sym typeface="Wingdings" pitchFamily="2" charset="2"/>
              </a:rPr>
              <a:t> </a:t>
            </a:r>
            <a:r>
              <a:rPr kumimoji="1" lang="en-US" altLang="zh-CN" sz="2000" b="1">
                <a:solidFill>
                  <a:schemeClr val="tx1">
                    <a:lumMod val="75000"/>
                    <a:lumOff val="25000"/>
                  </a:schemeClr>
                </a:solidFill>
                <a:latin typeface="+mn-lt"/>
                <a:ea typeface="+mn-ea"/>
              </a:rPr>
              <a:t>S</a:t>
            </a:r>
            <a:r>
              <a:rPr kumimoji="1" lang="en-US" altLang="zh-CN" sz="2000" b="1" baseline="-25000">
                <a:solidFill>
                  <a:schemeClr val="tx1">
                    <a:lumMod val="75000"/>
                    <a:lumOff val="25000"/>
                  </a:schemeClr>
                </a:solidFill>
                <a:latin typeface="+mn-lt"/>
                <a:ea typeface="+mn-ea"/>
              </a:rPr>
              <a:t>x</a:t>
            </a:r>
          </a:p>
        </p:txBody>
      </p:sp>
      <p:sp>
        <p:nvSpPr>
          <p:cNvPr id="44086" name="Text Box 57"/>
          <p:cNvSpPr txBox="1">
            <a:spLocks noChangeArrowheads="1"/>
          </p:cNvSpPr>
          <p:nvPr/>
        </p:nvSpPr>
        <p:spPr bwMode="auto">
          <a:xfrm>
            <a:off x="1419842" y="5280819"/>
            <a:ext cx="2218877" cy="400110"/>
          </a:xfrm>
          <a:prstGeom prst="rect">
            <a:avLst/>
          </a:prstGeom>
          <a:noFill/>
          <a:ln w="9525">
            <a:noFill/>
            <a:miter lim="800000"/>
            <a:headEnd/>
            <a:tailEnd/>
          </a:ln>
        </p:spPr>
        <p:txBody>
          <a:bodyPr wrap="none">
            <a:spAutoFit/>
          </a:bodyPr>
          <a:lstStyle/>
          <a:p>
            <a:r>
              <a:rPr kumimoji="1" lang="zh-CN" altLang="en-US" sz="2000">
                <a:solidFill>
                  <a:schemeClr val="tx1">
                    <a:lumMod val="75000"/>
                    <a:lumOff val="25000"/>
                  </a:schemeClr>
                </a:solidFill>
                <a:latin typeface="+mn-lt"/>
                <a:ea typeface="+mn-ea"/>
              </a:rPr>
              <a:t>规格化内积 </a:t>
            </a:r>
            <a:r>
              <a:rPr kumimoji="1" lang="en-US" altLang="zh-CN" sz="2000" b="1">
                <a:solidFill>
                  <a:schemeClr val="tx1">
                    <a:lumMod val="75000"/>
                    <a:lumOff val="25000"/>
                  </a:schemeClr>
                </a:solidFill>
                <a:latin typeface="+mn-lt"/>
                <a:ea typeface="+mn-ea"/>
              </a:rPr>
              <a:t>S</a:t>
            </a:r>
            <a:r>
              <a:rPr kumimoji="1" lang="en-US" altLang="zh-CN" sz="2000">
                <a:solidFill>
                  <a:schemeClr val="tx1">
                    <a:lumMod val="75000"/>
                    <a:lumOff val="25000"/>
                  </a:schemeClr>
                </a:solidFill>
                <a:latin typeface="+mn-lt"/>
                <a:ea typeface="+mn-ea"/>
                <a:sym typeface="Symbol" pitchFamily="18" charset="2"/>
              </a:rPr>
              <a:t> </a:t>
            </a:r>
            <a:r>
              <a:rPr kumimoji="1" lang="en-US" altLang="zh-CN" sz="2000">
                <a:solidFill>
                  <a:schemeClr val="tx1">
                    <a:lumMod val="75000"/>
                    <a:lumOff val="25000"/>
                  </a:schemeClr>
                </a:solidFill>
                <a:latin typeface="+mn-lt"/>
                <a:ea typeface="+mn-ea"/>
                <a:sym typeface="Wingdings" pitchFamily="2" charset="2"/>
              </a:rPr>
              <a:t> </a:t>
            </a:r>
            <a:r>
              <a:rPr kumimoji="1" lang="en-US" altLang="zh-CN" sz="2000" b="1">
                <a:solidFill>
                  <a:schemeClr val="tx1">
                    <a:lumMod val="75000"/>
                    <a:lumOff val="25000"/>
                  </a:schemeClr>
                </a:solidFill>
                <a:latin typeface="+mn-lt"/>
                <a:ea typeface="+mn-ea"/>
              </a:rPr>
              <a:t>T</a:t>
            </a:r>
            <a:r>
              <a:rPr kumimoji="1" lang="en-US" altLang="zh-CN" sz="2000" b="1" baseline="-25000">
                <a:solidFill>
                  <a:schemeClr val="tx1">
                    <a:lumMod val="75000"/>
                    <a:lumOff val="25000"/>
                  </a:schemeClr>
                </a:solidFill>
                <a:latin typeface="+mn-lt"/>
                <a:ea typeface="+mn-ea"/>
              </a:rPr>
              <a:t>x</a:t>
            </a:r>
          </a:p>
        </p:txBody>
      </p:sp>
      <p:sp>
        <p:nvSpPr>
          <p:cNvPr id="44087" name="Line 58"/>
          <p:cNvSpPr>
            <a:spLocks noChangeShapeType="1"/>
          </p:cNvSpPr>
          <p:nvPr/>
        </p:nvSpPr>
        <p:spPr bwMode="auto">
          <a:xfrm>
            <a:off x="4242828" y="4995068"/>
            <a:ext cx="7030993" cy="0"/>
          </a:xfrm>
          <a:prstGeom prst="line">
            <a:avLst/>
          </a:prstGeom>
          <a:noFill/>
          <a:ln w="28575">
            <a:solidFill>
              <a:srgbClr val="333399"/>
            </a:solidFill>
            <a:round/>
            <a:headEnd/>
            <a:tailEnd/>
          </a:ln>
        </p:spPr>
        <p:txBody>
          <a:bodyPr/>
          <a:lstStyle/>
          <a:p>
            <a:endParaRPr lang="zh-CN" altLang="en-US">
              <a:solidFill>
                <a:schemeClr val="tx1">
                  <a:lumMod val="75000"/>
                  <a:lumOff val="25000"/>
                </a:schemeClr>
              </a:solidFill>
              <a:latin typeface="+mn-lt"/>
              <a:ea typeface="+mn-ea"/>
            </a:endParaRPr>
          </a:p>
        </p:txBody>
      </p:sp>
      <p:sp>
        <p:nvSpPr>
          <p:cNvPr id="44088" name="Text Box 59"/>
          <p:cNvSpPr txBox="1">
            <a:spLocks noChangeArrowheads="1"/>
          </p:cNvSpPr>
          <p:nvPr/>
        </p:nvSpPr>
        <p:spPr bwMode="auto">
          <a:xfrm>
            <a:off x="1909046" y="1610518"/>
            <a:ext cx="1723549" cy="400110"/>
          </a:xfrm>
          <a:prstGeom prst="rect">
            <a:avLst/>
          </a:prstGeom>
          <a:noFill/>
          <a:ln w="9525">
            <a:noFill/>
            <a:miter lim="800000"/>
            <a:headEnd/>
            <a:tailEnd/>
          </a:ln>
        </p:spPr>
        <p:txBody>
          <a:bodyPr wrap="none">
            <a:spAutoFit/>
          </a:bodyPr>
          <a:lstStyle/>
          <a:p>
            <a:r>
              <a:rPr kumimoji="1" lang="zh-CN" altLang="en-US" sz="2000">
                <a:solidFill>
                  <a:schemeClr val="tx1">
                    <a:lumMod val="75000"/>
                    <a:lumOff val="25000"/>
                  </a:schemeClr>
                </a:solidFill>
                <a:latin typeface="+mn-lt"/>
                <a:ea typeface="+mn-ea"/>
              </a:rPr>
              <a:t>数据码元比特</a:t>
            </a:r>
          </a:p>
        </p:txBody>
      </p:sp>
      <p:sp>
        <p:nvSpPr>
          <p:cNvPr id="44089" name="Text Box 60"/>
          <p:cNvSpPr txBox="1">
            <a:spLocks noChangeArrowheads="1"/>
          </p:cNvSpPr>
          <p:nvPr/>
        </p:nvSpPr>
        <p:spPr bwMode="auto">
          <a:xfrm>
            <a:off x="356722" y="2697957"/>
            <a:ext cx="441146" cy="1015663"/>
          </a:xfrm>
          <a:prstGeom prst="rect">
            <a:avLst/>
          </a:prstGeom>
          <a:noFill/>
          <a:ln w="9525">
            <a:noFill/>
            <a:miter lim="800000"/>
            <a:headEnd/>
            <a:tailEnd/>
          </a:ln>
        </p:spPr>
        <p:txBody>
          <a:bodyPr wrap="none">
            <a:spAutoFit/>
          </a:bodyPr>
          <a:lstStyle/>
          <a:p>
            <a:r>
              <a:rPr kumimoji="1" lang="zh-CN" altLang="en-US" sz="2000">
                <a:solidFill>
                  <a:schemeClr val="tx1">
                    <a:lumMod val="75000"/>
                    <a:lumOff val="25000"/>
                  </a:schemeClr>
                </a:solidFill>
                <a:latin typeface="+mn-lt"/>
                <a:ea typeface="+mn-ea"/>
              </a:rPr>
              <a:t>发</a:t>
            </a:r>
          </a:p>
          <a:p>
            <a:r>
              <a:rPr kumimoji="1" lang="zh-CN" altLang="en-US" sz="2000">
                <a:solidFill>
                  <a:schemeClr val="tx1">
                    <a:lumMod val="75000"/>
                    <a:lumOff val="25000"/>
                  </a:schemeClr>
                </a:solidFill>
                <a:latin typeface="+mn-lt"/>
                <a:ea typeface="+mn-ea"/>
              </a:rPr>
              <a:t>送</a:t>
            </a:r>
          </a:p>
          <a:p>
            <a:r>
              <a:rPr kumimoji="1" lang="zh-CN" altLang="en-US" sz="2000">
                <a:solidFill>
                  <a:schemeClr val="tx1">
                    <a:lumMod val="75000"/>
                    <a:lumOff val="25000"/>
                  </a:schemeClr>
                </a:solidFill>
                <a:latin typeface="+mn-lt"/>
                <a:ea typeface="+mn-ea"/>
              </a:rPr>
              <a:t>端</a:t>
            </a:r>
          </a:p>
        </p:txBody>
      </p:sp>
      <p:sp>
        <p:nvSpPr>
          <p:cNvPr id="44090" name="Text Box 61"/>
          <p:cNvSpPr txBox="1">
            <a:spLocks noChangeArrowheads="1"/>
          </p:cNvSpPr>
          <p:nvPr/>
        </p:nvSpPr>
        <p:spPr bwMode="auto">
          <a:xfrm>
            <a:off x="547321" y="4714082"/>
            <a:ext cx="441146" cy="1015663"/>
          </a:xfrm>
          <a:prstGeom prst="rect">
            <a:avLst/>
          </a:prstGeom>
          <a:noFill/>
          <a:ln w="9525">
            <a:noFill/>
            <a:miter lim="800000"/>
            <a:headEnd/>
            <a:tailEnd/>
          </a:ln>
        </p:spPr>
        <p:txBody>
          <a:bodyPr wrap="none">
            <a:spAutoFit/>
          </a:bodyPr>
          <a:lstStyle/>
          <a:p>
            <a:pPr eaLnBrk="0" hangingPunct="0"/>
            <a:r>
              <a:rPr kumimoji="1" lang="zh-CN" altLang="en-US" sz="2000">
                <a:solidFill>
                  <a:schemeClr val="tx1">
                    <a:lumMod val="75000"/>
                    <a:lumOff val="25000"/>
                  </a:schemeClr>
                </a:solidFill>
                <a:latin typeface="+mn-lt"/>
                <a:ea typeface="+mn-ea"/>
              </a:rPr>
              <a:t>接</a:t>
            </a:r>
          </a:p>
          <a:p>
            <a:pPr eaLnBrk="0" hangingPunct="0"/>
            <a:r>
              <a:rPr kumimoji="1" lang="zh-CN" altLang="en-US" sz="2000">
                <a:solidFill>
                  <a:schemeClr val="tx1">
                    <a:lumMod val="75000"/>
                    <a:lumOff val="25000"/>
                  </a:schemeClr>
                </a:solidFill>
                <a:latin typeface="+mn-lt"/>
                <a:ea typeface="+mn-ea"/>
              </a:rPr>
              <a:t>收</a:t>
            </a:r>
          </a:p>
          <a:p>
            <a:pPr eaLnBrk="0" hangingPunct="0"/>
            <a:r>
              <a:rPr kumimoji="1" lang="zh-CN" altLang="en-US" sz="2000">
                <a:solidFill>
                  <a:schemeClr val="tx1">
                    <a:lumMod val="75000"/>
                    <a:lumOff val="25000"/>
                  </a:schemeClr>
                </a:solidFill>
                <a:latin typeface="+mn-lt"/>
                <a:ea typeface="+mn-ea"/>
              </a:rPr>
              <a:t>端</a:t>
            </a:r>
          </a:p>
        </p:txBody>
      </p:sp>
      <p:sp>
        <p:nvSpPr>
          <p:cNvPr id="44091" name="AutoShape 62"/>
          <p:cNvSpPr>
            <a:spLocks/>
          </p:cNvSpPr>
          <p:nvPr/>
        </p:nvSpPr>
        <p:spPr bwMode="auto">
          <a:xfrm>
            <a:off x="941226" y="1689893"/>
            <a:ext cx="192716" cy="3024188"/>
          </a:xfrm>
          <a:prstGeom prst="leftBracket">
            <a:avLst>
              <a:gd name="adj" fmla="val 174451"/>
            </a:avLst>
          </a:prstGeom>
          <a:noFill/>
          <a:ln w="9525">
            <a:solidFill>
              <a:schemeClr val="tx1"/>
            </a:solidFill>
            <a:round/>
            <a:headEnd/>
            <a:tailEnd/>
          </a:ln>
        </p:spPr>
        <p:txBody>
          <a:bodyPr wrap="none" anchor="ctr"/>
          <a:lstStyle/>
          <a:p>
            <a:endParaRPr lang="zh-CN" altLang="en-US">
              <a:solidFill>
                <a:schemeClr val="tx1">
                  <a:lumMod val="75000"/>
                  <a:lumOff val="25000"/>
                </a:schemeClr>
              </a:solidFill>
              <a:latin typeface="+mn-lt"/>
              <a:ea typeface="+mn-ea"/>
            </a:endParaRPr>
          </a:p>
        </p:txBody>
      </p:sp>
      <p:sp>
        <p:nvSpPr>
          <p:cNvPr id="44092" name="AutoShape 63"/>
          <p:cNvSpPr>
            <a:spLocks/>
          </p:cNvSpPr>
          <p:nvPr/>
        </p:nvSpPr>
        <p:spPr bwMode="auto">
          <a:xfrm>
            <a:off x="1229243" y="4858544"/>
            <a:ext cx="103770" cy="792163"/>
          </a:xfrm>
          <a:prstGeom prst="leftBracket">
            <a:avLst>
              <a:gd name="adj" fmla="val 84865"/>
            </a:avLst>
          </a:prstGeom>
          <a:noFill/>
          <a:ln w="9525">
            <a:solidFill>
              <a:schemeClr val="tx1"/>
            </a:solidFill>
            <a:round/>
            <a:headEnd/>
            <a:tailEnd/>
          </a:ln>
        </p:spPr>
        <p:txBody>
          <a:bodyPr wrap="none" anchor="ctr"/>
          <a:lstStyle/>
          <a:p>
            <a:endParaRPr lang="zh-CN" altLang="en-US">
              <a:solidFill>
                <a:schemeClr val="tx1">
                  <a:lumMod val="75000"/>
                  <a:lumOff val="25000"/>
                </a:schemeClr>
              </a:solidFill>
              <a:latin typeface="+mn-lt"/>
              <a:ea typeface="+mn-ea"/>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Freeform 3"/>
          <p:cNvSpPr/>
          <p:nvPr/>
        </p:nvSpPr>
        <p:spPr>
          <a:xfrm>
            <a:off x="4422776" y="967514"/>
            <a:ext cx="6629399" cy="5204050"/>
          </a:xfrm>
          <a:custGeom>
            <a:avLst/>
            <a:gdLst>
              <a:gd name="connsiteX0" fmla="*/ 0 w 7560564"/>
              <a:gd name="connsiteY0" fmla="*/ 282448 h 3275076"/>
              <a:gd name="connsiteX1" fmla="*/ 282473 w 7560564"/>
              <a:gd name="connsiteY1" fmla="*/ 0 h 3275076"/>
              <a:gd name="connsiteX2" fmla="*/ 7278116 w 7560564"/>
              <a:gd name="connsiteY2" fmla="*/ 0 h 3275076"/>
              <a:gd name="connsiteX3" fmla="*/ 7560563 w 7560564"/>
              <a:gd name="connsiteY3" fmla="*/ 282448 h 3275076"/>
              <a:gd name="connsiteX4" fmla="*/ 7560563 w 7560564"/>
              <a:gd name="connsiteY4" fmla="*/ 2992602 h 3275076"/>
              <a:gd name="connsiteX5" fmla="*/ 7278116 w 7560564"/>
              <a:gd name="connsiteY5" fmla="*/ 3275075 h 3275076"/>
              <a:gd name="connsiteX6" fmla="*/ 282473 w 7560564"/>
              <a:gd name="connsiteY6" fmla="*/ 3275075 h 3275076"/>
              <a:gd name="connsiteX7" fmla="*/ 0 w 7560564"/>
              <a:gd name="connsiteY7" fmla="*/ 2992602 h 3275076"/>
              <a:gd name="connsiteX8" fmla="*/ 0 w 7560564"/>
              <a:gd name="connsiteY8" fmla="*/ 282448 h 3275076"/>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Lst>
            <a:rect l="l" t="t" r="r" b="b"/>
            <a:pathLst>
              <a:path w="7560564" h="3275076">
                <a:moveTo>
                  <a:pt x="0" y="282448"/>
                </a:moveTo>
                <a:cubicBezTo>
                  <a:pt x="0" y="126492"/>
                  <a:pt x="126466" y="0"/>
                  <a:pt x="282473" y="0"/>
                </a:cubicBezTo>
                <a:lnTo>
                  <a:pt x="7278116" y="0"/>
                </a:lnTo>
                <a:cubicBezTo>
                  <a:pt x="7434071" y="0"/>
                  <a:pt x="7560563" y="126492"/>
                  <a:pt x="7560563" y="282448"/>
                </a:cubicBezTo>
                <a:lnTo>
                  <a:pt x="7560563" y="2992602"/>
                </a:lnTo>
                <a:cubicBezTo>
                  <a:pt x="7560563" y="3148609"/>
                  <a:pt x="7434071" y="3275075"/>
                  <a:pt x="7278116" y="3275075"/>
                </a:cubicBezTo>
                <a:lnTo>
                  <a:pt x="282473" y="3275075"/>
                </a:lnTo>
                <a:cubicBezTo>
                  <a:pt x="126466" y="3275075"/>
                  <a:pt x="0" y="3148609"/>
                  <a:pt x="0" y="2992602"/>
                </a:cubicBezTo>
                <a:lnTo>
                  <a:pt x="0" y="282448"/>
                </a:lnTo>
              </a:path>
            </a:pathLst>
          </a:custGeom>
          <a:solidFill>
            <a:srgbClr val="FFFFFF">
              <a:alpha val="100000"/>
            </a:srgbClr>
          </a:solidFill>
          <a:ln w="12700">
            <a:solidFill>
              <a:srgbClr val="000000">
                <a:alpha val="0"/>
              </a:srgbClr>
            </a:solid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5757542" y="4655390"/>
            <a:ext cx="4419600" cy="482812"/>
          </a:xfrm>
          <a:prstGeom prst="rect">
            <a:avLst/>
          </a:prstGeom>
          <a:solidFill>
            <a:srgbClr val="92D05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TextBox 1"/>
          <p:cNvSpPr txBox="1"/>
          <p:nvPr/>
        </p:nvSpPr>
        <p:spPr>
          <a:xfrm>
            <a:off x="7013575" y="2438630"/>
            <a:ext cx="2192908" cy="350438"/>
          </a:xfrm>
          <a:prstGeom prst="rect">
            <a:avLst/>
          </a:prstGeom>
          <a:noFill/>
        </p:spPr>
        <p:txBody>
          <a:bodyPr wrap="none" lIns="0" tIns="0" rIns="0" bIns="60981" rtlCol="0">
            <a:spAutoFit/>
          </a:bodyPr>
          <a:lstStyle>
            <a:defPPr>
              <a:defRPr lang="zh-CN"/>
            </a:defPPr>
            <a:lvl1pPr>
              <a:lnSpc>
                <a:spcPts val="2401"/>
              </a:lnSpc>
              <a:defRPr sz="1900">
                <a:solidFill>
                  <a:srgbClr val="656D8D"/>
                </a:solidFill>
                <a:latin typeface="+mn-ea"/>
                <a:ea typeface="+mn-ea"/>
                <a:cs typeface="Microsoft YaHei UI" pitchFamily="18" charset="0"/>
              </a:defRPr>
            </a:lvl1pPr>
          </a:lstStyle>
          <a:p>
            <a:r>
              <a:rPr lang="zh-CN" altLang="en-US" dirty="0"/>
              <a:t>数据通信的基础知识</a:t>
            </a:r>
          </a:p>
        </p:txBody>
      </p:sp>
      <p:sp>
        <p:nvSpPr>
          <p:cNvPr id="18" name="TextBox 1"/>
          <p:cNvSpPr txBox="1"/>
          <p:nvPr/>
        </p:nvSpPr>
        <p:spPr>
          <a:xfrm>
            <a:off x="7013575" y="1646541"/>
            <a:ext cx="1949252" cy="350886"/>
          </a:xfrm>
          <a:prstGeom prst="rect">
            <a:avLst/>
          </a:prstGeom>
          <a:noFill/>
        </p:spPr>
        <p:txBody>
          <a:bodyPr wrap="none" lIns="0" tIns="0" rIns="0" bIns="60981" rtlCol="0">
            <a:spAutoFit/>
          </a:bodyPr>
          <a:lstStyle>
            <a:defPPr>
              <a:defRPr lang="zh-CN"/>
            </a:defPPr>
            <a:lvl1pPr>
              <a:lnSpc>
                <a:spcPts val="2401"/>
              </a:lnSpc>
              <a:defRPr sz="1900">
                <a:solidFill>
                  <a:srgbClr val="656D8D"/>
                </a:solidFill>
                <a:latin typeface="+mn-ea"/>
                <a:ea typeface="+mn-ea"/>
                <a:cs typeface="Microsoft YaHei UI" pitchFamily="18" charset="0"/>
              </a:defRPr>
            </a:lvl1pPr>
          </a:lstStyle>
          <a:p>
            <a:r>
              <a:rPr lang="zh-CN" altLang="en-US" dirty="0"/>
              <a:t>物理层的基本概念</a:t>
            </a:r>
          </a:p>
        </p:txBody>
      </p:sp>
      <p:sp>
        <p:nvSpPr>
          <p:cNvPr id="47" name="TextBox 1"/>
          <p:cNvSpPr txBox="1"/>
          <p:nvPr/>
        </p:nvSpPr>
        <p:spPr>
          <a:xfrm>
            <a:off x="7013575" y="3200453"/>
            <a:ext cx="2436564" cy="350886"/>
          </a:xfrm>
          <a:prstGeom prst="rect">
            <a:avLst/>
          </a:prstGeom>
          <a:noFill/>
        </p:spPr>
        <p:txBody>
          <a:bodyPr wrap="none" lIns="0" tIns="0" rIns="0" bIns="60981" rtlCol="0">
            <a:spAutoFit/>
          </a:bodyPr>
          <a:lstStyle>
            <a:defPPr>
              <a:defRPr lang="zh-CN"/>
            </a:defPPr>
            <a:lvl1pPr>
              <a:lnSpc>
                <a:spcPts val="2401"/>
              </a:lnSpc>
              <a:defRPr sz="1900">
                <a:solidFill>
                  <a:srgbClr val="656D8D"/>
                </a:solidFill>
                <a:latin typeface="+mn-ea"/>
                <a:ea typeface="+mn-ea"/>
                <a:cs typeface="Microsoft YaHei UI" pitchFamily="18" charset="0"/>
              </a:defRPr>
            </a:lvl1pPr>
          </a:lstStyle>
          <a:p>
            <a:r>
              <a:rPr lang="zh-CN" altLang="en-US" dirty="0"/>
              <a:t>物理层下面的传输媒体</a:t>
            </a:r>
          </a:p>
        </p:txBody>
      </p:sp>
      <p:sp>
        <p:nvSpPr>
          <p:cNvPr id="48" name="TextBox 1"/>
          <p:cNvSpPr txBox="1"/>
          <p:nvPr/>
        </p:nvSpPr>
        <p:spPr>
          <a:xfrm>
            <a:off x="7013576" y="3962277"/>
            <a:ext cx="1461939" cy="350886"/>
          </a:xfrm>
          <a:prstGeom prst="rect">
            <a:avLst/>
          </a:prstGeom>
          <a:noFill/>
        </p:spPr>
        <p:txBody>
          <a:bodyPr wrap="none" lIns="0" tIns="0" rIns="0" bIns="60981" rtlCol="0">
            <a:spAutoFit/>
          </a:bodyPr>
          <a:lstStyle>
            <a:defPPr>
              <a:defRPr lang="zh-CN"/>
            </a:defPPr>
            <a:lvl1pPr>
              <a:lnSpc>
                <a:spcPts val="2401"/>
              </a:lnSpc>
              <a:defRPr sz="1900">
                <a:solidFill>
                  <a:srgbClr val="656D8D"/>
                </a:solidFill>
                <a:latin typeface="+mn-ea"/>
                <a:ea typeface="+mn-ea"/>
                <a:cs typeface="Microsoft YaHei UI" pitchFamily="18" charset="0"/>
              </a:defRPr>
            </a:lvl1pPr>
          </a:lstStyle>
          <a:p>
            <a:r>
              <a:rPr lang="zh-CN" altLang="en-US" dirty="0"/>
              <a:t>信道复用技术</a:t>
            </a:r>
          </a:p>
        </p:txBody>
      </p:sp>
      <p:sp>
        <p:nvSpPr>
          <p:cNvPr id="51" name="Freeform 3"/>
          <p:cNvSpPr/>
          <p:nvPr/>
        </p:nvSpPr>
        <p:spPr>
          <a:xfrm>
            <a:off x="6695261" y="1219712"/>
            <a:ext cx="48816" cy="4835782"/>
          </a:xfrm>
          <a:custGeom>
            <a:avLst/>
            <a:gdLst>
              <a:gd name="connsiteX0" fmla="*/ 6350 w 21844"/>
              <a:gd name="connsiteY0" fmla="*/ 6350 h 879855"/>
              <a:gd name="connsiteX1" fmla="*/ 6350 w 21844"/>
              <a:gd name="connsiteY1" fmla="*/ 873506 h 879855"/>
            </a:gdLst>
            <a:ahLst/>
            <a:cxnLst>
              <a:cxn ang="0">
                <a:pos x="connsiteX0" y="connsiteY0"/>
              </a:cxn>
              <a:cxn ang="1">
                <a:pos x="connsiteX1" y="connsiteY1"/>
              </a:cxn>
            </a:cxnLst>
            <a:rect l="l" t="t" r="r" b="b"/>
            <a:pathLst>
              <a:path w="21844" h="879855">
                <a:moveTo>
                  <a:pt x="6350" y="6350"/>
                </a:moveTo>
                <a:lnTo>
                  <a:pt x="6350" y="873506"/>
                </a:lnTo>
              </a:path>
            </a:pathLst>
          </a:custGeom>
          <a:ln w="12700">
            <a:solidFill>
              <a:srgbClr val="A4B3D8"/>
            </a:solidFill>
            <a:prstDash val="solid"/>
          </a:ln>
        </p:spPr>
        <p:style>
          <a:lnRef idx="1">
            <a:schemeClr val="accent1"/>
          </a:lnRef>
          <a:fillRef idx="0">
            <a:schemeClr val="accent1"/>
          </a:fillRef>
          <a:effectRef idx="0">
            <a:schemeClr val="accent1"/>
          </a:effectRef>
          <a:fontRef idx="minor">
            <a:schemeClr val="tx1"/>
          </a:fontRef>
        </p:style>
        <p:txBody>
          <a:bodyPr lIns="121963" tIns="60981" rIns="121963" bIns="60981" rtlCol="0" anchor="ctr"/>
          <a:lstStyle/>
          <a:p>
            <a:pPr algn="ctr"/>
            <a:endParaRPr lang="zh-CN" altLang="en-US"/>
          </a:p>
        </p:txBody>
      </p:sp>
      <p:sp>
        <p:nvSpPr>
          <p:cNvPr id="52" name="Freeform 3"/>
          <p:cNvSpPr/>
          <p:nvPr/>
        </p:nvSpPr>
        <p:spPr>
          <a:xfrm>
            <a:off x="6632575" y="1712979"/>
            <a:ext cx="142314" cy="142239"/>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7" name="Freeform 3"/>
          <p:cNvSpPr/>
          <p:nvPr/>
        </p:nvSpPr>
        <p:spPr>
          <a:xfrm>
            <a:off x="6632575" y="2514812"/>
            <a:ext cx="142314" cy="142239"/>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53" name="Freeform 3"/>
          <p:cNvSpPr/>
          <p:nvPr/>
        </p:nvSpPr>
        <p:spPr>
          <a:xfrm>
            <a:off x="6632575" y="3276635"/>
            <a:ext cx="142314" cy="142239"/>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54" name="Freeform 3"/>
          <p:cNvSpPr/>
          <p:nvPr/>
        </p:nvSpPr>
        <p:spPr>
          <a:xfrm>
            <a:off x="6632575" y="4048585"/>
            <a:ext cx="142314" cy="142239"/>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16" name="TextBox 1"/>
          <p:cNvSpPr txBox="1"/>
          <p:nvPr/>
        </p:nvSpPr>
        <p:spPr>
          <a:xfrm>
            <a:off x="6048109" y="1626552"/>
            <a:ext cx="355867" cy="369267"/>
          </a:xfrm>
          <a:prstGeom prst="rect">
            <a:avLst/>
          </a:prstGeom>
          <a:noFill/>
        </p:spPr>
        <p:txBody>
          <a:bodyPr wrap="none" lIns="0" tIns="0" rIns="0" bIns="60981" rtlCol="0">
            <a:spAutoFit/>
          </a:bodyPr>
          <a:lstStyle/>
          <a:p>
            <a:pPr>
              <a:lnSpc>
                <a:spcPts val="2401"/>
              </a:lnSpc>
            </a:pPr>
            <a:r>
              <a:rPr lang="en-US" altLang="zh-CN" sz="2000" dirty="0">
                <a:solidFill>
                  <a:srgbClr val="4197DF"/>
                </a:solidFill>
                <a:latin typeface="+mj-lt"/>
                <a:cs typeface="Microsoft YaHei UI" pitchFamily="18" charset="0"/>
              </a:rPr>
              <a:t>2.1</a:t>
            </a:r>
            <a:endParaRPr lang="zh-CN" altLang="en-US" sz="2000" dirty="0">
              <a:solidFill>
                <a:srgbClr val="4197DF"/>
              </a:solidFill>
              <a:latin typeface="+mj-lt"/>
              <a:cs typeface="Microsoft YaHei UI" pitchFamily="18" charset="0"/>
            </a:endParaRPr>
          </a:p>
        </p:txBody>
      </p:sp>
      <p:sp>
        <p:nvSpPr>
          <p:cNvPr id="24" name="TextBox 1"/>
          <p:cNvSpPr txBox="1"/>
          <p:nvPr/>
        </p:nvSpPr>
        <p:spPr>
          <a:xfrm>
            <a:off x="6048109" y="2438630"/>
            <a:ext cx="355867" cy="369267"/>
          </a:xfrm>
          <a:prstGeom prst="rect">
            <a:avLst/>
          </a:prstGeom>
          <a:noFill/>
        </p:spPr>
        <p:txBody>
          <a:bodyPr wrap="none" lIns="0" tIns="0" rIns="0" bIns="60981" rtlCol="0">
            <a:spAutoFit/>
          </a:bodyPr>
          <a:lstStyle>
            <a:defPPr>
              <a:defRPr lang="zh-CN"/>
            </a:defPPr>
            <a:lvl1pPr>
              <a:lnSpc>
                <a:spcPts val="2401"/>
              </a:lnSpc>
              <a:defRPr sz="2000">
                <a:solidFill>
                  <a:srgbClr val="4197DF"/>
                </a:solidFill>
                <a:latin typeface="+mj-lt"/>
                <a:cs typeface="Microsoft YaHei UI" pitchFamily="18" charset="0"/>
              </a:defRPr>
            </a:lvl1pPr>
          </a:lstStyle>
          <a:p>
            <a:r>
              <a:rPr lang="en-US" altLang="zh-CN" dirty="0"/>
              <a:t>2.2</a:t>
            </a:r>
          </a:p>
        </p:txBody>
      </p:sp>
      <p:sp>
        <p:nvSpPr>
          <p:cNvPr id="46" name="TextBox 1"/>
          <p:cNvSpPr txBox="1"/>
          <p:nvPr/>
        </p:nvSpPr>
        <p:spPr>
          <a:xfrm>
            <a:off x="545295" y="2704076"/>
            <a:ext cx="1846659" cy="946215"/>
          </a:xfrm>
          <a:prstGeom prst="rect">
            <a:avLst/>
          </a:prstGeom>
          <a:noFill/>
        </p:spPr>
        <p:txBody>
          <a:bodyPr wrap="none" lIns="0" tIns="0" rIns="0" bIns="60981" rtlCol="0">
            <a:spAutoFit/>
          </a:bodyPr>
          <a:lstStyle/>
          <a:p>
            <a:pPr>
              <a:lnSpc>
                <a:spcPts val="6936"/>
              </a:lnSpc>
            </a:pPr>
            <a:r>
              <a:rPr lang="zh-CN" altLang="en-US" sz="3600" dirty="0" smtClean="0">
                <a:solidFill>
                  <a:srgbClr val="4197DF"/>
                </a:solidFill>
                <a:latin typeface="Microsoft YaHei UI" pitchFamily="18" charset="0"/>
                <a:cs typeface="Microsoft YaHei UI" pitchFamily="18" charset="0"/>
              </a:rPr>
              <a:t>内容导航</a:t>
            </a:r>
            <a:endParaRPr lang="en-US" altLang="zh-CN" sz="3600" dirty="0">
              <a:solidFill>
                <a:srgbClr val="4197DF"/>
              </a:solidFill>
              <a:latin typeface="Microsoft YaHei UI" pitchFamily="18" charset="0"/>
              <a:cs typeface="Microsoft YaHei UI" pitchFamily="18" charset="0"/>
            </a:endParaRPr>
          </a:p>
        </p:txBody>
      </p:sp>
      <p:sp>
        <p:nvSpPr>
          <p:cNvPr id="57" name="TextBox 1"/>
          <p:cNvSpPr txBox="1"/>
          <p:nvPr/>
        </p:nvSpPr>
        <p:spPr>
          <a:xfrm>
            <a:off x="545294" y="3517824"/>
            <a:ext cx="1846659" cy="272533"/>
          </a:xfrm>
          <a:prstGeom prst="rect">
            <a:avLst/>
          </a:prstGeom>
          <a:noFill/>
        </p:spPr>
        <p:txBody>
          <a:bodyPr wrap="square" lIns="0" tIns="0" rIns="0" bIns="60981" rtlCol="0">
            <a:spAutoFit/>
          </a:bodyPr>
          <a:lstStyle/>
          <a:p>
            <a:pPr algn="dist">
              <a:lnSpc>
                <a:spcPts val="1601"/>
              </a:lnSpc>
            </a:pPr>
            <a:r>
              <a:rPr lang="en-US" altLang="zh-CN" sz="1900" dirty="0">
                <a:solidFill>
                  <a:srgbClr val="4197DF"/>
                </a:solidFill>
                <a:latin typeface="Times New Roman" pitchFamily="18" charset="0"/>
                <a:cs typeface="Times New Roman" pitchFamily="18" charset="0"/>
              </a:rPr>
              <a:t>CONTENTS</a:t>
            </a:r>
          </a:p>
        </p:txBody>
      </p:sp>
      <p:sp>
        <p:nvSpPr>
          <p:cNvPr id="59" name="矩形 58"/>
          <p:cNvSpPr/>
          <p:nvPr/>
        </p:nvSpPr>
        <p:spPr>
          <a:xfrm>
            <a:off x="518434" y="2201339"/>
            <a:ext cx="1873520" cy="702493"/>
          </a:xfrm>
          <a:prstGeom prst="rect">
            <a:avLst/>
          </a:prstGeom>
          <a:solidFill>
            <a:srgbClr val="1A8A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2" name="直接连接符 61"/>
          <p:cNvCxnSpPr/>
          <p:nvPr/>
        </p:nvCxnSpPr>
        <p:spPr>
          <a:xfrm>
            <a:off x="536576" y="76976"/>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a:off x="536576" y="248386"/>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4" name="直接连接符 63"/>
          <p:cNvCxnSpPr/>
          <p:nvPr/>
        </p:nvCxnSpPr>
        <p:spPr>
          <a:xfrm>
            <a:off x="536576" y="405513"/>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a:off x="536576" y="576923"/>
            <a:ext cx="185537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a:xfrm>
            <a:off x="536576" y="719764"/>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a:off x="536576" y="891175"/>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a:off x="536576" y="1048301"/>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a:off x="536576" y="1219712"/>
            <a:ext cx="185537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a:off x="536576" y="1404046"/>
            <a:ext cx="185537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a:off x="536576" y="1546887"/>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a:off x="536576" y="1718297"/>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536576" y="1875424"/>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nvCxnSpPr>
        <p:spPr>
          <a:xfrm>
            <a:off x="536576" y="2046834"/>
            <a:ext cx="1855377"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3" name="等腰三角形 32"/>
          <p:cNvSpPr/>
          <p:nvPr/>
        </p:nvSpPr>
        <p:spPr>
          <a:xfrm>
            <a:off x="2000250" y="6252847"/>
            <a:ext cx="381000" cy="513182"/>
          </a:xfrm>
          <a:prstGeom prst="triangle">
            <a:avLst/>
          </a:prstGeom>
          <a:solidFill>
            <a:srgbClr val="1A8A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等腰三角形 33"/>
          <p:cNvSpPr/>
          <p:nvPr/>
        </p:nvSpPr>
        <p:spPr>
          <a:xfrm>
            <a:off x="2381251" y="5839091"/>
            <a:ext cx="674915" cy="1013015"/>
          </a:xfrm>
          <a:prstGeom prst="triangl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等腰三角形 34"/>
          <p:cNvSpPr/>
          <p:nvPr/>
        </p:nvSpPr>
        <p:spPr>
          <a:xfrm>
            <a:off x="3146878" y="6328235"/>
            <a:ext cx="381000" cy="513182"/>
          </a:xfrm>
          <a:prstGeom prst="triangle">
            <a:avLst/>
          </a:prstGeom>
          <a:solidFill>
            <a:srgbClr val="1A8A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等腰三角形 35"/>
          <p:cNvSpPr/>
          <p:nvPr/>
        </p:nvSpPr>
        <p:spPr>
          <a:xfrm>
            <a:off x="95250" y="5620421"/>
            <a:ext cx="1066800" cy="1231686"/>
          </a:xfrm>
          <a:prstGeom prst="triangl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等腰三角形 36"/>
          <p:cNvSpPr/>
          <p:nvPr/>
        </p:nvSpPr>
        <p:spPr>
          <a:xfrm>
            <a:off x="876300" y="6252847"/>
            <a:ext cx="381000" cy="513182"/>
          </a:xfrm>
          <a:prstGeom prst="triangl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TextBox 1"/>
          <p:cNvSpPr txBox="1"/>
          <p:nvPr/>
        </p:nvSpPr>
        <p:spPr>
          <a:xfrm>
            <a:off x="7013576" y="4724101"/>
            <a:ext cx="1461939" cy="350886"/>
          </a:xfrm>
          <a:prstGeom prst="rect">
            <a:avLst/>
          </a:prstGeom>
          <a:noFill/>
        </p:spPr>
        <p:txBody>
          <a:bodyPr wrap="none" lIns="0" tIns="0" rIns="0" bIns="60981" rtlCol="0">
            <a:spAutoFit/>
          </a:bodyPr>
          <a:lstStyle>
            <a:defPPr>
              <a:defRPr lang="zh-CN"/>
            </a:defPPr>
            <a:lvl1pPr>
              <a:lnSpc>
                <a:spcPts val="2401"/>
              </a:lnSpc>
              <a:defRPr sz="1900">
                <a:solidFill>
                  <a:srgbClr val="656D8D"/>
                </a:solidFill>
                <a:latin typeface="+mn-ea"/>
                <a:ea typeface="+mn-ea"/>
                <a:cs typeface="Microsoft YaHei UI" pitchFamily="18" charset="0"/>
              </a:defRPr>
            </a:lvl1pPr>
          </a:lstStyle>
          <a:p>
            <a:r>
              <a:rPr lang="zh-CN" altLang="en-US" dirty="0">
                <a:solidFill>
                  <a:schemeClr val="bg1"/>
                </a:solidFill>
              </a:rPr>
              <a:t>数字传输系统</a:t>
            </a:r>
          </a:p>
        </p:txBody>
      </p:sp>
      <p:sp>
        <p:nvSpPr>
          <p:cNvPr id="39" name="TextBox 1"/>
          <p:cNvSpPr txBox="1"/>
          <p:nvPr/>
        </p:nvSpPr>
        <p:spPr>
          <a:xfrm>
            <a:off x="7013575" y="5529764"/>
            <a:ext cx="1705595" cy="350886"/>
          </a:xfrm>
          <a:prstGeom prst="rect">
            <a:avLst/>
          </a:prstGeom>
          <a:noFill/>
        </p:spPr>
        <p:txBody>
          <a:bodyPr wrap="none" lIns="0" tIns="0" rIns="0" bIns="60981" rtlCol="0">
            <a:spAutoFit/>
          </a:bodyPr>
          <a:lstStyle>
            <a:defPPr>
              <a:defRPr lang="zh-CN"/>
            </a:defPPr>
            <a:lvl1pPr>
              <a:lnSpc>
                <a:spcPts val="2401"/>
              </a:lnSpc>
              <a:defRPr sz="1900">
                <a:solidFill>
                  <a:srgbClr val="656D8D"/>
                </a:solidFill>
                <a:latin typeface="+mn-ea"/>
                <a:ea typeface="+mn-ea"/>
                <a:cs typeface="Microsoft YaHei UI" pitchFamily="18" charset="0"/>
              </a:defRPr>
            </a:lvl1pPr>
          </a:lstStyle>
          <a:p>
            <a:r>
              <a:rPr lang="zh-CN" altLang="en-US" dirty="0"/>
              <a:t>互联网接入技术</a:t>
            </a:r>
          </a:p>
        </p:txBody>
      </p:sp>
      <p:sp>
        <p:nvSpPr>
          <p:cNvPr id="40" name="Freeform 3"/>
          <p:cNvSpPr/>
          <p:nvPr/>
        </p:nvSpPr>
        <p:spPr>
          <a:xfrm>
            <a:off x="6632575" y="4825677"/>
            <a:ext cx="142314" cy="142239"/>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chemeClr val="bg1"/>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41" name="Freeform 3"/>
          <p:cNvSpPr/>
          <p:nvPr/>
        </p:nvSpPr>
        <p:spPr>
          <a:xfrm>
            <a:off x="6632575" y="5597626"/>
            <a:ext cx="142314" cy="142239"/>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42" name="TextBox 1"/>
          <p:cNvSpPr txBox="1"/>
          <p:nvPr/>
        </p:nvSpPr>
        <p:spPr>
          <a:xfrm>
            <a:off x="6048109" y="3149665"/>
            <a:ext cx="355867" cy="369267"/>
          </a:xfrm>
          <a:prstGeom prst="rect">
            <a:avLst/>
          </a:prstGeom>
          <a:noFill/>
        </p:spPr>
        <p:txBody>
          <a:bodyPr wrap="none" lIns="0" tIns="0" rIns="0" bIns="60981" rtlCol="0">
            <a:spAutoFit/>
          </a:bodyPr>
          <a:lstStyle/>
          <a:p>
            <a:pPr>
              <a:lnSpc>
                <a:spcPts val="2401"/>
              </a:lnSpc>
            </a:pPr>
            <a:r>
              <a:rPr lang="en-US" altLang="zh-CN" sz="2000" dirty="0" smtClean="0">
                <a:solidFill>
                  <a:srgbClr val="4197DF"/>
                </a:solidFill>
                <a:latin typeface="+mj-lt"/>
                <a:cs typeface="Microsoft YaHei UI" pitchFamily="18" charset="0"/>
              </a:rPr>
              <a:t>2.3</a:t>
            </a:r>
            <a:endParaRPr lang="en-US" altLang="zh-CN" sz="2000" dirty="0">
              <a:solidFill>
                <a:srgbClr val="4197DF"/>
              </a:solidFill>
              <a:latin typeface="+mj-lt"/>
              <a:cs typeface="Microsoft YaHei UI" pitchFamily="18" charset="0"/>
            </a:endParaRPr>
          </a:p>
        </p:txBody>
      </p:sp>
      <p:sp>
        <p:nvSpPr>
          <p:cNvPr id="43" name="TextBox 1"/>
          <p:cNvSpPr txBox="1"/>
          <p:nvPr/>
        </p:nvSpPr>
        <p:spPr>
          <a:xfrm>
            <a:off x="6048109" y="3936883"/>
            <a:ext cx="355867" cy="369267"/>
          </a:xfrm>
          <a:prstGeom prst="rect">
            <a:avLst/>
          </a:prstGeom>
          <a:noFill/>
        </p:spPr>
        <p:txBody>
          <a:bodyPr wrap="none" lIns="0" tIns="0" rIns="0" bIns="60981" rtlCol="0">
            <a:spAutoFit/>
          </a:bodyPr>
          <a:lstStyle/>
          <a:p>
            <a:pPr>
              <a:lnSpc>
                <a:spcPts val="2401"/>
              </a:lnSpc>
            </a:pPr>
            <a:r>
              <a:rPr lang="en-US" altLang="zh-CN" sz="2000" dirty="0" smtClean="0">
                <a:solidFill>
                  <a:srgbClr val="4197DF"/>
                </a:solidFill>
                <a:latin typeface="+mj-lt"/>
                <a:cs typeface="Microsoft YaHei UI" pitchFamily="18" charset="0"/>
              </a:rPr>
              <a:t>2.4</a:t>
            </a:r>
            <a:endParaRPr lang="en-US" altLang="zh-CN" sz="2000" dirty="0">
              <a:solidFill>
                <a:srgbClr val="4197DF"/>
              </a:solidFill>
              <a:latin typeface="+mj-lt"/>
              <a:cs typeface="Microsoft YaHei UI" pitchFamily="18" charset="0"/>
            </a:endParaRPr>
          </a:p>
        </p:txBody>
      </p:sp>
      <p:sp>
        <p:nvSpPr>
          <p:cNvPr id="44" name="TextBox 1"/>
          <p:cNvSpPr txBox="1"/>
          <p:nvPr/>
        </p:nvSpPr>
        <p:spPr>
          <a:xfrm>
            <a:off x="6048109" y="4736798"/>
            <a:ext cx="355867" cy="369267"/>
          </a:xfrm>
          <a:prstGeom prst="rect">
            <a:avLst/>
          </a:prstGeom>
          <a:noFill/>
        </p:spPr>
        <p:txBody>
          <a:bodyPr wrap="none" lIns="0" tIns="0" rIns="0" bIns="60981" rtlCol="0">
            <a:spAutoFit/>
          </a:bodyPr>
          <a:lstStyle/>
          <a:p>
            <a:pPr>
              <a:lnSpc>
                <a:spcPts val="2401"/>
              </a:lnSpc>
            </a:pPr>
            <a:r>
              <a:rPr lang="en-US" altLang="zh-CN" sz="2000" dirty="0" smtClean="0">
                <a:solidFill>
                  <a:schemeClr val="bg1"/>
                </a:solidFill>
                <a:latin typeface="+mj-lt"/>
                <a:cs typeface="Microsoft YaHei UI" pitchFamily="18" charset="0"/>
              </a:rPr>
              <a:t>2.5</a:t>
            </a:r>
            <a:endParaRPr lang="en-US" altLang="zh-CN" sz="2000" dirty="0">
              <a:solidFill>
                <a:schemeClr val="bg1"/>
              </a:solidFill>
              <a:latin typeface="+mj-lt"/>
              <a:cs typeface="Microsoft YaHei UI" pitchFamily="18" charset="0"/>
            </a:endParaRPr>
          </a:p>
        </p:txBody>
      </p:sp>
      <p:sp>
        <p:nvSpPr>
          <p:cNvPr id="45" name="TextBox 1"/>
          <p:cNvSpPr txBox="1"/>
          <p:nvPr/>
        </p:nvSpPr>
        <p:spPr>
          <a:xfrm>
            <a:off x="6048109" y="5517067"/>
            <a:ext cx="355867" cy="369267"/>
          </a:xfrm>
          <a:prstGeom prst="rect">
            <a:avLst/>
          </a:prstGeom>
          <a:noFill/>
        </p:spPr>
        <p:txBody>
          <a:bodyPr wrap="none" lIns="0" tIns="0" rIns="0" bIns="60981" rtlCol="0">
            <a:spAutoFit/>
          </a:bodyPr>
          <a:lstStyle/>
          <a:p>
            <a:pPr>
              <a:lnSpc>
                <a:spcPts val="2401"/>
              </a:lnSpc>
            </a:pPr>
            <a:r>
              <a:rPr lang="en-US" altLang="zh-CN" sz="2000" dirty="0" smtClean="0">
                <a:solidFill>
                  <a:srgbClr val="4197DF"/>
                </a:solidFill>
                <a:latin typeface="+mj-lt"/>
                <a:cs typeface="Microsoft YaHei UI" pitchFamily="18" charset="0"/>
              </a:rPr>
              <a:t>2.6</a:t>
            </a:r>
            <a:endParaRPr lang="en-US" altLang="zh-CN" sz="2000" dirty="0">
              <a:solidFill>
                <a:srgbClr val="4197DF"/>
              </a:solidFill>
              <a:latin typeface="+mj-lt"/>
              <a:cs typeface="Microsoft YaHei UI" pitchFamily="18" charset="0"/>
            </a:endParaRPr>
          </a:p>
        </p:txBody>
      </p:sp>
    </p:spTree>
    <p:extLst>
      <p:ext uri="{BB962C8B-B14F-4D97-AF65-F5344CB8AC3E}">
        <p14:creationId xmlns:p14="http://schemas.microsoft.com/office/powerpoint/2010/main" val="3803914094"/>
      </p:ext>
    </p:extLst>
  </p:cSld>
  <p:clrMapOvr>
    <a:masterClrMapping/>
  </p:clrMapOvr>
  <p:transition spd="slow">
    <p:push dir="u"/>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588" y="1700808"/>
            <a:ext cx="12190412" cy="420132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059" name="Rectangle 2"/>
          <p:cNvSpPr>
            <a:spLocks noGrp="1" noChangeArrowheads="1"/>
          </p:cNvSpPr>
          <p:nvPr>
            <p:ph type="title"/>
          </p:nvPr>
        </p:nvSpPr>
        <p:spPr/>
        <p:txBody>
          <a:bodyPr/>
          <a:lstStyle/>
          <a:p>
            <a:pPr eaLnBrk="1" hangingPunct="1"/>
            <a:r>
              <a:rPr lang="en-US" altLang="zh-CN" sz="2000" dirty="0" smtClean="0"/>
              <a:t>2.5.1  </a:t>
            </a:r>
            <a:r>
              <a:rPr lang="en-US" altLang="zh-CN" sz="2000" dirty="0"/>
              <a:t>PCM</a:t>
            </a:r>
            <a:r>
              <a:rPr lang="zh-CN" altLang="en-US" sz="2000" dirty="0"/>
              <a:t>速率体制</a:t>
            </a:r>
            <a:endParaRPr lang="en-US" altLang="zh-CN" sz="2000" dirty="0" smtClean="0"/>
          </a:p>
        </p:txBody>
      </p:sp>
      <p:sp>
        <p:nvSpPr>
          <p:cNvPr id="161795" name="Rectangle 3"/>
          <p:cNvSpPr>
            <a:spLocks noGrp="1" noChangeArrowheads="1"/>
          </p:cNvSpPr>
          <p:nvPr>
            <p:ph idx="1"/>
          </p:nvPr>
        </p:nvSpPr>
        <p:spPr>
          <a:xfrm>
            <a:off x="609919" y="1988840"/>
            <a:ext cx="10978515" cy="4182726"/>
          </a:xfrm>
        </p:spPr>
        <p:txBody>
          <a:bodyPr>
            <a:normAutofit/>
          </a:bodyPr>
          <a:lstStyle/>
          <a:p>
            <a:pPr eaLnBrk="1" hangingPunct="1">
              <a:lnSpc>
                <a:spcPct val="150000"/>
              </a:lnSpc>
            </a:pPr>
            <a:r>
              <a:rPr lang="zh-CN" altLang="en-US" sz="2400" dirty="0"/>
              <a:t>将模拟电话信号转换为数字信号目前采用的都是脉冲编码调制</a:t>
            </a:r>
            <a:r>
              <a:rPr lang="en-US" altLang="zh-CN" sz="2400" dirty="0"/>
              <a:t>PCM (Pulse Code Modulation)</a:t>
            </a:r>
            <a:r>
              <a:rPr lang="zh-CN" altLang="en-US" sz="2400" dirty="0"/>
              <a:t>技术，将一路模拟电话信号转换为</a:t>
            </a:r>
            <a:r>
              <a:rPr lang="en-US" altLang="zh-CN" sz="2400" dirty="0"/>
              <a:t>64 </a:t>
            </a:r>
            <a:r>
              <a:rPr lang="en-US" altLang="zh-CN" sz="2400" dirty="0" err="1"/>
              <a:t>kbit</a:t>
            </a:r>
            <a:r>
              <a:rPr lang="en-US" altLang="zh-CN" sz="2400" dirty="0"/>
              <a:t>/s</a:t>
            </a:r>
            <a:r>
              <a:rPr lang="zh-CN" altLang="en-US" sz="2400" dirty="0"/>
              <a:t>的</a:t>
            </a:r>
            <a:r>
              <a:rPr lang="en-US" altLang="zh-CN" sz="2400" dirty="0"/>
              <a:t>PCM</a:t>
            </a:r>
            <a:r>
              <a:rPr lang="zh-CN" altLang="en-US" sz="2400" dirty="0"/>
              <a:t>数字脉冲信号</a:t>
            </a:r>
            <a:r>
              <a:rPr lang="zh-CN" altLang="en-US" sz="2400" dirty="0" smtClean="0"/>
              <a:t>。</a:t>
            </a:r>
            <a:endParaRPr lang="en-US" altLang="zh-CN" sz="2400" dirty="0" smtClean="0"/>
          </a:p>
          <a:p>
            <a:pPr eaLnBrk="1" hangingPunct="1">
              <a:lnSpc>
                <a:spcPct val="150000"/>
              </a:lnSpc>
            </a:pPr>
            <a:r>
              <a:rPr lang="zh-CN" altLang="en-US" sz="2400" dirty="0" smtClean="0"/>
              <a:t>为了</a:t>
            </a:r>
            <a:r>
              <a:rPr lang="zh-CN" altLang="en-US" sz="2400" dirty="0"/>
              <a:t>充分利用高速传输线路的带宽，通常将多路</a:t>
            </a:r>
            <a:r>
              <a:rPr lang="en-US" altLang="zh-CN" sz="2400" dirty="0"/>
              <a:t>PCM</a:t>
            </a:r>
            <a:r>
              <a:rPr lang="zh-CN" altLang="en-US" sz="2400" dirty="0"/>
              <a:t>信号用</a:t>
            </a:r>
            <a:r>
              <a:rPr lang="en-US" altLang="zh-CN" sz="2400" dirty="0"/>
              <a:t>TDM</a:t>
            </a:r>
            <a:r>
              <a:rPr lang="zh-CN" altLang="en-US" sz="2400" dirty="0"/>
              <a:t>方法汇集成时分复用帧，按某种固定的复用结构进行长途传输</a:t>
            </a:r>
            <a:r>
              <a:rPr lang="zh-CN" altLang="en-US" sz="2400" dirty="0" smtClean="0"/>
              <a:t>。</a:t>
            </a:r>
            <a:endParaRPr lang="en-US" altLang="zh-CN" sz="2400" dirty="0" smtClean="0"/>
          </a:p>
          <a:p>
            <a:pPr eaLnBrk="1" hangingPunct="1">
              <a:lnSpc>
                <a:spcPct val="150000"/>
              </a:lnSpc>
            </a:pPr>
            <a:r>
              <a:rPr lang="zh-CN" altLang="en-US" sz="2400" dirty="0" smtClean="0"/>
              <a:t>两</a:t>
            </a:r>
            <a:r>
              <a:rPr lang="zh-CN" altLang="en-US" sz="2400" dirty="0"/>
              <a:t>个互不兼容的</a:t>
            </a:r>
            <a:r>
              <a:rPr lang="en-US" altLang="zh-CN" sz="2400" dirty="0"/>
              <a:t>PCM</a:t>
            </a:r>
            <a:r>
              <a:rPr lang="zh-CN" altLang="en-US" sz="2400" dirty="0"/>
              <a:t>复用速率</a:t>
            </a:r>
            <a:r>
              <a:rPr lang="zh-CN" altLang="en-US" sz="2400" dirty="0" smtClean="0"/>
              <a:t>标准：即北美体制和欧洲体制。</a:t>
            </a:r>
          </a:p>
        </p:txBody>
      </p:sp>
      <p:sp>
        <p:nvSpPr>
          <p:cNvPr id="45058" name="页脚占位符 4"/>
          <p:cNvSpPr>
            <a:spLocks noGrp="1"/>
          </p:cNvSpPr>
          <p:nvPr>
            <p:ph type="ftr" sz="quarter" idx="11"/>
          </p:nvPr>
        </p:nvSpPr>
        <p:spPr>
          <a:noFill/>
        </p:spPr>
        <p:txBody>
          <a:bodyPr/>
          <a:lstStyle/>
          <a:p>
            <a:r>
              <a:rPr lang="zh-CN" altLang="en-US" smtClean="0"/>
              <a:t>课件制作人：谢钧 谢希仁</a:t>
            </a:r>
            <a:endParaRPr lang="zh-CN" altLang="en-US"/>
          </a:p>
        </p:txBody>
      </p:sp>
      <p:sp>
        <p:nvSpPr>
          <p:cNvPr id="45061" name="Rectangle 4"/>
          <p:cNvSpPr>
            <a:spLocks noChangeArrowheads="1"/>
          </p:cNvSpPr>
          <p:nvPr/>
        </p:nvSpPr>
        <p:spPr bwMode="auto">
          <a:xfrm>
            <a:off x="0" y="-230832"/>
            <a:ext cx="184731" cy="461665"/>
          </a:xfrm>
          <a:prstGeom prst="rect">
            <a:avLst/>
          </a:prstGeom>
          <a:noFill/>
          <a:ln w="9525">
            <a:noFill/>
            <a:miter lim="800000"/>
            <a:headEnd/>
            <a:tailEnd/>
          </a:ln>
        </p:spPr>
        <p:txBody>
          <a:bodyPr wrap="none" anchor="ctr">
            <a:spAutoFit/>
          </a:bodyPr>
          <a:lstStyle/>
          <a:p>
            <a:endParaRPr lang="zh-CN" altLang="en-US"/>
          </a:p>
        </p:txBody>
      </p:sp>
      <p:sp>
        <p:nvSpPr>
          <p:cNvPr id="45062" name="Rectangle 6"/>
          <p:cNvSpPr>
            <a:spLocks noChangeArrowheads="1"/>
          </p:cNvSpPr>
          <p:nvPr/>
        </p:nvSpPr>
        <p:spPr bwMode="auto">
          <a:xfrm>
            <a:off x="0" y="3007668"/>
            <a:ext cx="184731" cy="461665"/>
          </a:xfrm>
          <a:prstGeom prst="rect">
            <a:avLst/>
          </a:prstGeom>
          <a:noFill/>
          <a:ln w="9525">
            <a:noFill/>
            <a:miter lim="800000"/>
            <a:headEnd/>
            <a:tailEnd/>
          </a:ln>
        </p:spPr>
        <p:txBody>
          <a:bodyPr wrap="none" anchor="ctr">
            <a:spAutoFit/>
          </a:bodyPr>
          <a:lstStyle/>
          <a:p>
            <a:endParaRPr lang="zh-CN" altLang="en-US"/>
          </a:p>
        </p:txBody>
      </p:sp>
      <p:sp>
        <p:nvSpPr>
          <p:cNvPr id="8" name="矩形 7"/>
          <p:cNvSpPr/>
          <p:nvPr/>
        </p:nvSpPr>
        <p:spPr>
          <a:xfrm>
            <a:off x="1588" y="1588415"/>
            <a:ext cx="12190412"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Freeform 3"/>
          <p:cNvSpPr/>
          <p:nvPr/>
        </p:nvSpPr>
        <p:spPr>
          <a:xfrm>
            <a:off x="-41952" y="5891178"/>
            <a:ext cx="12233951" cy="496637"/>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3B3F6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grpSp>
        <p:nvGrpSpPr>
          <p:cNvPr id="10" name="组合 9"/>
          <p:cNvGrpSpPr/>
          <p:nvPr/>
        </p:nvGrpSpPr>
        <p:grpSpPr>
          <a:xfrm>
            <a:off x="9424992" y="5301208"/>
            <a:ext cx="1877787" cy="1129564"/>
            <a:chOff x="9675584" y="5175723"/>
            <a:chExt cx="1877787" cy="1129564"/>
          </a:xfrm>
        </p:grpSpPr>
        <p:sp>
          <p:nvSpPr>
            <p:cNvPr id="11" name="矩形 10"/>
            <p:cNvSpPr/>
            <p:nvPr/>
          </p:nvSpPr>
          <p:spPr>
            <a:xfrm>
              <a:off x="11286669" y="5640179"/>
              <a:ext cx="266702" cy="66188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10642146" y="5828865"/>
              <a:ext cx="266702" cy="476421"/>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10241641" y="5175723"/>
              <a:ext cx="266702" cy="112956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9675584" y="5974341"/>
              <a:ext cx="266702" cy="33094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2"/>
          <p:cNvSpPr>
            <a:spLocks noGrp="1" noChangeArrowheads="1"/>
          </p:cNvSpPr>
          <p:nvPr>
            <p:ph type="title"/>
          </p:nvPr>
        </p:nvSpPr>
        <p:spPr/>
        <p:txBody>
          <a:bodyPr/>
          <a:lstStyle/>
          <a:p>
            <a:pPr eaLnBrk="1" hangingPunct="1"/>
            <a:r>
              <a:rPr lang="en-US" altLang="zh-CN" dirty="0"/>
              <a:t>2.5.2  SONET/SDH</a:t>
            </a:r>
            <a:endParaRPr lang="en-US" altLang="zh-CN" dirty="0" smtClean="0"/>
          </a:p>
        </p:txBody>
      </p:sp>
      <p:sp>
        <p:nvSpPr>
          <p:cNvPr id="161795" name="Rectangle 3"/>
          <p:cNvSpPr>
            <a:spLocks noGrp="1" noChangeArrowheads="1"/>
          </p:cNvSpPr>
          <p:nvPr>
            <p:ph idx="1"/>
          </p:nvPr>
        </p:nvSpPr>
        <p:spPr>
          <a:xfrm>
            <a:off x="609919" y="1988840"/>
            <a:ext cx="10978515" cy="3600400"/>
          </a:xfrm>
        </p:spPr>
        <p:txBody>
          <a:bodyPr>
            <a:normAutofit fontScale="92500"/>
          </a:bodyPr>
          <a:lstStyle/>
          <a:p>
            <a:pPr eaLnBrk="1" hangingPunct="1">
              <a:lnSpc>
                <a:spcPct val="150000"/>
              </a:lnSpc>
            </a:pPr>
            <a:r>
              <a:rPr lang="zh-CN" altLang="en-US" sz="2400" dirty="0" smtClean="0"/>
              <a:t>早期的数字传输系统存在着许多缺点。其中最主要的是以下两个方面： </a:t>
            </a:r>
          </a:p>
          <a:p>
            <a:pPr eaLnBrk="1" hangingPunct="1">
              <a:lnSpc>
                <a:spcPct val="150000"/>
              </a:lnSpc>
            </a:pPr>
            <a:r>
              <a:rPr lang="zh-CN" altLang="en-US" sz="2400" dirty="0" smtClean="0"/>
              <a:t>速率标准不统一。</a:t>
            </a:r>
          </a:p>
          <a:p>
            <a:pPr lvl="1" eaLnBrk="1" hangingPunct="1">
              <a:lnSpc>
                <a:spcPct val="150000"/>
              </a:lnSpc>
            </a:pPr>
            <a:r>
              <a:rPr lang="zh-CN" altLang="en-US" sz="2400" dirty="0" smtClean="0">
                <a:solidFill>
                  <a:srgbClr val="333399"/>
                </a:solidFill>
                <a:ea typeface="黑体" pitchFamily="2" charset="-122"/>
              </a:rPr>
              <a:t>如果不对高次群的数字传输速率进行标准化，国际范围的高速数据传输就很难实现。</a:t>
            </a:r>
            <a:r>
              <a:rPr lang="zh-CN" altLang="en-US" sz="2400" dirty="0" smtClean="0"/>
              <a:t> </a:t>
            </a:r>
          </a:p>
          <a:p>
            <a:pPr eaLnBrk="1" hangingPunct="1">
              <a:lnSpc>
                <a:spcPct val="150000"/>
              </a:lnSpc>
            </a:pPr>
            <a:r>
              <a:rPr lang="zh-CN" altLang="en-US" sz="2400" dirty="0" smtClean="0"/>
              <a:t>不是同步传输。</a:t>
            </a:r>
          </a:p>
          <a:p>
            <a:pPr lvl="1" eaLnBrk="1" hangingPunct="1">
              <a:lnSpc>
                <a:spcPct val="150000"/>
              </a:lnSpc>
            </a:pPr>
            <a:r>
              <a:rPr lang="zh-CN" altLang="en-US" sz="2400" dirty="0" smtClean="0">
                <a:solidFill>
                  <a:srgbClr val="333399"/>
                </a:solidFill>
                <a:ea typeface="黑体" pitchFamily="2" charset="-122"/>
              </a:rPr>
              <a:t>在过去相当长的时间，为了节约经费，各国的数字网主要是采用准同步方式。</a:t>
            </a:r>
            <a:r>
              <a:rPr lang="zh-CN" altLang="en-US" sz="2400" dirty="0" smtClean="0"/>
              <a:t>   </a:t>
            </a:r>
          </a:p>
        </p:txBody>
      </p:sp>
      <p:sp>
        <p:nvSpPr>
          <p:cNvPr id="45058" name="页脚占位符 4"/>
          <p:cNvSpPr>
            <a:spLocks noGrp="1"/>
          </p:cNvSpPr>
          <p:nvPr>
            <p:ph type="ftr" sz="quarter" idx="11"/>
          </p:nvPr>
        </p:nvSpPr>
        <p:spPr>
          <a:noFill/>
        </p:spPr>
        <p:txBody>
          <a:bodyPr/>
          <a:lstStyle/>
          <a:p>
            <a:r>
              <a:rPr lang="zh-CN" altLang="en-US" smtClean="0"/>
              <a:t>课件制作人：谢钧 谢希仁</a:t>
            </a:r>
            <a:endParaRPr lang="zh-CN" altLang="en-US"/>
          </a:p>
        </p:txBody>
      </p:sp>
      <p:sp>
        <p:nvSpPr>
          <p:cNvPr id="45061" name="Rectangle 4"/>
          <p:cNvSpPr>
            <a:spLocks noChangeArrowheads="1"/>
          </p:cNvSpPr>
          <p:nvPr/>
        </p:nvSpPr>
        <p:spPr bwMode="auto">
          <a:xfrm>
            <a:off x="0" y="-230832"/>
            <a:ext cx="184731" cy="461665"/>
          </a:xfrm>
          <a:prstGeom prst="rect">
            <a:avLst/>
          </a:prstGeom>
          <a:noFill/>
          <a:ln w="9525">
            <a:noFill/>
            <a:miter lim="800000"/>
            <a:headEnd/>
            <a:tailEnd/>
          </a:ln>
        </p:spPr>
        <p:txBody>
          <a:bodyPr wrap="none" anchor="ctr">
            <a:spAutoFit/>
          </a:bodyPr>
          <a:lstStyle/>
          <a:p>
            <a:endParaRPr lang="zh-CN" altLang="en-US"/>
          </a:p>
        </p:txBody>
      </p:sp>
      <p:sp>
        <p:nvSpPr>
          <p:cNvPr id="45062" name="Rectangle 6"/>
          <p:cNvSpPr>
            <a:spLocks noChangeArrowheads="1"/>
          </p:cNvSpPr>
          <p:nvPr/>
        </p:nvSpPr>
        <p:spPr bwMode="auto">
          <a:xfrm>
            <a:off x="0" y="3007668"/>
            <a:ext cx="184731" cy="461665"/>
          </a:xfrm>
          <a:prstGeom prst="rect">
            <a:avLst/>
          </a:prstGeom>
          <a:noFill/>
          <a:ln w="9525">
            <a:noFill/>
            <a:miter lim="800000"/>
            <a:headEnd/>
            <a:tailEnd/>
          </a:ln>
        </p:spPr>
        <p:txBody>
          <a:bodyPr wrap="none" anchor="ctr">
            <a:spAutoFit/>
          </a:bodyPr>
          <a:lstStyle/>
          <a:p>
            <a:endParaRPr lang="zh-CN" altLang="en-US"/>
          </a:p>
        </p:txBody>
      </p:sp>
      <p:sp>
        <p:nvSpPr>
          <p:cNvPr id="7" name="矩形 6"/>
          <p:cNvSpPr/>
          <p:nvPr/>
        </p:nvSpPr>
        <p:spPr>
          <a:xfrm>
            <a:off x="1" y="5877272"/>
            <a:ext cx="12191999" cy="60671"/>
          </a:xfrm>
          <a:prstGeom prst="rect">
            <a:avLst/>
          </a:prstGeom>
          <a:solidFill>
            <a:srgbClr val="FF9900">
              <a:alpha val="80000"/>
            </a:srgbClr>
          </a:solidFill>
          <a:ln w="25400"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FFFFFF"/>
              </a:solidFill>
              <a:effectLst/>
              <a:uLnTx/>
              <a:uFillTx/>
              <a:latin typeface="Arial"/>
              <a:ea typeface="微软雅黑"/>
              <a:cs typeface="+mn-cs"/>
            </a:endParaRPr>
          </a:p>
        </p:txBody>
      </p:sp>
      <p:sp>
        <p:nvSpPr>
          <p:cNvPr id="8" name="矩形 7"/>
          <p:cNvSpPr/>
          <p:nvPr/>
        </p:nvSpPr>
        <p:spPr>
          <a:xfrm>
            <a:off x="1" y="1693585"/>
            <a:ext cx="12191999" cy="60670"/>
          </a:xfrm>
          <a:prstGeom prst="rect">
            <a:avLst/>
          </a:prstGeom>
          <a:solidFill>
            <a:srgbClr val="FF9900">
              <a:alpha val="80000"/>
            </a:srgbClr>
          </a:solidFill>
          <a:ln w="25400"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FFFFFF"/>
              </a:solidFill>
              <a:effectLst/>
              <a:uLnTx/>
              <a:uFillTx/>
              <a:latin typeface="Arial"/>
              <a:ea typeface="微软雅黑"/>
              <a:cs typeface="+mn-cs"/>
            </a:endParaRPr>
          </a:p>
        </p:txBody>
      </p:sp>
      <p:sp>
        <p:nvSpPr>
          <p:cNvPr id="9" name="矩形 8"/>
          <p:cNvSpPr/>
          <p:nvPr/>
        </p:nvSpPr>
        <p:spPr>
          <a:xfrm>
            <a:off x="1" y="5798052"/>
            <a:ext cx="2685142" cy="226172"/>
          </a:xfrm>
          <a:prstGeom prst="rect">
            <a:avLst/>
          </a:prstGeom>
          <a:solidFill>
            <a:srgbClr val="3333CC"/>
          </a:solidFill>
          <a:ln w="25400"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FFFFFF"/>
              </a:solidFill>
              <a:effectLst/>
              <a:uLnTx/>
              <a:uFillTx/>
              <a:latin typeface="Arial"/>
              <a:ea typeface="微软雅黑"/>
              <a:cs typeface="+mn-cs"/>
            </a:endParaRPr>
          </a:p>
        </p:txBody>
      </p:sp>
      <p:sp>
        <p:nvSpPr>
          <p:cNvPr id="10" name="矩形 9"/>
          <p:cNvSpPr/>
          <p:nvPr/>
        </p:nvSpPr>
        <p:spPr>
          <a:xfrm>
            <a:off x="9506858" y="1597879"/>
            <a:ext cx="2685142" cy="226172"/>
          </a:xfrm>
          <a:prstGeom prst="rect">
            <a:avLst/>
          </a:prstGeom>
          <a:solidFill>
            <a:srgbClr val="3333CC"/>
          </a:solidFill>
          <a:ln w="25400"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FFFFFF"/>
              </a:solidFill>
              <a:effectLst/>
              <a:uLnTx/>
              <a:uFillTx/>
              <a:latin typeface="Arial"/>
              <a:ea typeface="微软雅黑"/>
              <a:cs typeface="+mn-cs"/>
            </a:endParaRPr>
          </a:p>
        </p:txBody>
      </p:sp>
    </p:spTree>
    <p:extLst>
      <p:ext uri="{BB962C8B-B14F-4D97-AF65-F5344CB8AC3E}">
        <p14:creationId xmlns:p14="http://schemas.microsoft.com/office/powerpoint/2010/main" val="2020932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1795">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1795">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6179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179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795"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圆角矩形 6"/>
          <p:cNvSpPr/>
          <p:nvPr/>
        </p:nvSpPr>
        <p:spPr>
          <a:xfrm>
            <a:off x="612775" y="1755627"/>
            <a:ext cx="10820400" cy="4963674"/>
          </a:xfrm>
          <a:prstGeom prst="roundRect">
            <a:avLst>
              <a:gd name="adj" fmla="val 5822"/>
            </a:avLst>
          </a:prstGeom>
          <a:solidFill>
            <a:schemeClr val="bg1">
              <a:lumMod val="95000"/>
            </a:schemeClr>
          </a:solidFill>
          <a:ln w="38100">
            <a:solidFill>
              <a:srgbClr val="FF993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Freeform 3"/>
          <p:cNvSpPr/>
          <p:nvPr/>
        </p:nvSpPr>
        <p:spPr>
          <a:xfrm>
            <a:off x="-43539" y="6388356"/>
            <a:ext cx="12233951" cy="496637"/>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3B3F6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grpSp>
        <p:nvGrpSpPr>
          <p:cNvPr id="9" name="组合 8"/>
          <p:cNvGrpSpPr/>
          <p:nvPr/>
        </p:nvGrpSpPr>
        <p:grpSpPr>
          <a:xfrm>
            <a:off x="9156703" y="5399078"/>
            <a:ext cx="1877787" cy="1129564"/>
            <a:chOff x="9675584" y="5175723"/>
            <a:chExt cx="1877787" cy="1129564"/>
          </a:xfrm>
        </p:grpSpPr>
        <p:sp>
          <p:nvSpPr>
            <p:cNvPr id="10" name="矩形 9"/>
            <p:cNvSpPr/>
            <p:nvPr/>
          </p:nvSpPr>
          <p:spPr>
            <a:xfrm>
              <a:off x="11286669" y="5640179"/>
              <a:ext cx="266702" cy="66188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10642146" y="5828865"/>
              <a:ext cx="266702" cy="476421"/>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10241641" y="5175723"/>
              <a:ext cx="266702" cy="112956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9675584" y="5974341"/>
              <a:ext cx="266702" cy="33094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6083" name="Rectangle 2"/>
          <p:cNvSpPr>
            <a:spLocks noGrp="1" noChangeArrowheads="1"/>
          </p:cNvSpPr>
          <p:nvPr>
            <p:ph type="title"/>
          </p:nvPr>
        </p:nvSpPr>
        <p:spPr/>
        <p:txBody>
          <a:bodyPr/>
          <a:lstStyle/>
          <a:p>
            <a:pPr eaLnBrk="1" hangingPunct="1"/>
            <a:r>
              <a:rPr lang="zh-CN" altLang="en-US" dirty="0" smtClean="0"/>
              <a:t>同步光纤网 </a:t>
            </a:r>
            <a:r>
              <a:rPr lang="en-US" altLang="zh-CN" dirty="0" smtClean="0"/>
              <a:t>SONET</a:t>
            </a:r>
          </a:p>
        </p:txBody>
      </p:sp>
      <p:sp>
        <p:nvSpPr>
          <p:cNvPr id="160771" name="Rectangle 3"/>
          <p:cNvSpPr>
            <a:spLocks noGrp="1" noChangeArrowheads="1"/>
          </p:cNvSpPr>
          <p:nvPr>
            <p:ph idx="1"/>
          </p:nvPr>
        </p:nvSpPr>
        <p:spPr>
          <a:xfrm>
            <a:off x="1058615" y="2276872"/>
            <a:ext cx="9709173" cy="3894694"/>
          </a:xfrm>
        </p:spPr>
        <p:txBody>
          <a:bodyPr>
            <a:normAutofit/>
          </a:bodyPr>
          <a:lstStyle/>
          <a:p>
            <a:pPr eaLnBrk="1" hangingPunct="1">
              <a:lnSpc>
                <a:spcPct val="150000"/>
              </a:lnSpc>
            </a:pPr>
            <a:r>
              <a:rPr lang="zh-CN" altLang="en-US" sz="2400" dirty="0" smtClean="0"/>
              <a:t>同步光纤网 </a:t>
            </a:r>
            <a:r>
              <a:rPr lang="en-US" altLang="zh-CN" sz="2400" dirty="0" smtClean="0"/>
              <a:t>SONET (Synchronous Optical Network) </a:t>
            </a:r>
            <a:r>
              <a:rPr lang="zh-CN" altLang="en-US" sz="2400" dirty="0" smtClean="0"/>
              <a:t>的各级时钟都来自一个非常精确的主时钟。 </a:t>
            </a:r>
          </a:p>
          <a:p>
            <a:pPr eaLnBrk="1" hangingPunct="1">
              <a:lnSpc>
                <a:spcPct val="150000"/>
              </a:lnSpc>
            </a:pPr>
            <a:r>
              <a:rPr lang="zh-CN" altLang="en-US" sz="2400" dirty="0" smtClean="0"/>
              <a:t>第 </a:t>
            </a:r>
            <a:r>
              <a:rPr lang="en-US" altLang="zh-CN" sz="2400" dirty="0" smtClean="0"/>
              <a:t>1 </a:t>
            </a:r>
            <a:r>
              <a:rPr lang="zh-CN" altLang="en-US" sz="2400" dirty="0" smtClean="0"/>
              <a:t>级同步传送信号 </a:t>
            </a:r>
            <a:r>
              <a:rPr lang="en-US" altLang="zh-CN" sz="2400" dirty="0" smtClean="0"/>
              <a:t>STS-1 (Synchronous Transport Signal)</a:t>
            </a:r>
            <a:r>
              <a:rPr lang="zh-CN" altLang="en-US" sz="2400" dirty="0" smtClean="0"/>
              <a:t>的传输速率是 </a:t>
            </a:r>
            <a:r>
              <a:rPr lang="en-US" altLang="zh-CN" sz="2400" dirty="0" smtClean="0"/>
              <a:t>51.84 Mb/s</a:t>
            </a:r>
            <a:r>
              <a:rPr lang="zh-CN" altLang="en-US" sz="2400" dirty="0" smtClean="0"/>
              <a:t>。</a:t>
            </a:r>
          </a:p>
          <a:p>
            <a:pPr eaLnBrk="1" hangingPunct="1">
              <a:lnSpc>
                <a:spcPct val="150000"/>
              </a:lnSpc>
            </a:pPr>
            <a:r>
              <a:rPr lang="zh-CN" altLang="en-US" sz="2400" dirty="0" smtClean="0"/>
              <a:t>光信号则称为第 </a:t>
            </a:r>
            <a:r>
              <a:rPr lang="en-US" altLang="zh-CN" sz="2400" dirty="0" smtClean="0"/>
              <a:t>1 </a:t>
            </a:r>
            <a:r>
              <a:rPr lang="zh-CN" altLang="en-US" sz="2400" dirty="0" smtClean="0"/>
              <a:t>级光载波 </a:t>
            </a:r>
            <a:r>
              <a:rPr lang="en-US" altLang="zh-CN" sz="2400" dirty="0" smtClean="0"/>
              <a:t>OC-1</a:t>
            </a:r>
            <a:r>
              <a:rPr lang="zh-CN" altLang="en-US" sz="2400" dirty="0" smtClean="0"/>
              <a:t>，</a:t>
            </a:r>
            <a:r>
              <a:rPr lang="en-US" altLang="zh-CN" sz="2400" dirty="0" smtClean="0"/>
              <a:t>OC </a:t>
            </a:r>
            <a:r>
              <a:rPr lang="zh-CN" altLang="en-US" sz="2400" dirty="0" smtClean="0"/>
              <a:t>表示</a:t>
            </a:r>
            <a:r>
              <a:rPr lang="en-US" altLang="zh-CN" sz="2400" dirty="0" smtClean="0"/>
              <a:t>Optical Carrier</a:t>
            </a:r>
            <a:r>
              <a:rPr lang="zh-CN" altLang="en-US" sz="2400" dirty="0" smtClean="0"/>
              <a:t>。  </a:t>
            </a:r>
          </a:p>
        </p:txBody>
      </p:sp>
      <p:sp>
        <p:nvSpPr>
          <p:cNvPr id="46082" name="页脚占位符 4"/>
          <p:cNvSpPr>
            <a:spLocks noGrp="1"/>
          </p:cNvSpPr>
          <p:nvPr>
            <p:ph type="ftr" sz="quarter" idx="11"/>
          </p:nvPr>
        </p:nvSpPr>
        <p:spPr>
          <a:noFill/>
        </p:spPr>
        <p:txBody>
          <a:bodyPr/>
          <a:lstStyle/>
          <a:p>
            <a:r>
              <a:rPr lang="zh-CN" altLang="en-US" smtClean="0"/>
              <a:t>课件制作人：谢钧 谢希仁</a:t>
            </a:r>
            <a:endParaRPr lang="zh-CN" altLang="en-US"/>
          </a:p>
        </p:txBody>
      </p:sp>
      <p:sp>
        <p:nvSpPr>
          <p:cNvPr id="46085" name="Rectangle 4"/>
          <p:cNvSpPr>
            <a:spLocks noChangeArrowheads="1"/>
          </p:cNvSpPr>
          <p:nvPr/>
        </p:nvSpPr>
        <p:spPr bwMode="auto">
          <a:xfrm>
            <a:off x="0" y="-230832"/>
            <a:ext cx="184731" cy="461665"/>
          </a:xfrm>
          <a:prstGeom prst="rect">
            <a:avLst/>
          </a:prstGeom>
          <a:noFill/>
          <a:ln w="9525">
            <a:noFill/>
            <a:miter lim="800000"/>
            <a:headEnd/>
            <a:tailEnd/>
          </a:ln>
        </p:spPr>
        <p:txBody>
          <a:bodyPr wrap="none" anchor="ctr">
            <a:spAutoFit/>
          </a:bodyPr>
          <a:lstStyle/>
          <a:p>
            <a:endParaRPr lang="zh-CN" altLang="en-US"/>
          </a:p>
        </p:txBody>
      </p:sp>
      <p:sp>
        <p:nvSpPr>
          <p:cNvPr id="46086" name="Rectangle 6"/>
          <p:cNvSpPr>
            <a:spLocks noChangeArrowheads="1"/>
          </p:cNvSpPr>
          <p:nvPr/>
        </p:nvSpPr>
        <p:spPr bwMode="auto">
          <a:xfrm>
            <a:off x="0" y="3007668"/>
            <a:ext cx="184731" cy="461665"/>
          </a:xfrm>
          <a:prstGeom prst="rect">
            <a:avLst/>
          </a:prstGeom>
          <a:noFill/>
          <a:ln w="9525">
            <a:noFill/>
            <a:miter lim="800000"/>
            <a:headEnd/>
            <a:tailEnd/>
          </a:ln>
        </p:spPr>
        <p:txBody>
          <a:bodyPr wrap="none" anchor="ctr">
            <a:spAutoFit/>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077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077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0771"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2"/>
          <p:cNvSpPr>
            <a:spLocks noGrp="1" noChangeArrowheads="1"/>
          </p:cNvSpPr>
          <p:nvPr>
            <p:ph type="title"/>
          </p:nvPr>
        </p:nvSpPr>
        <p:spPr/>
        <p:txBody>
          <a:bodyPr/>
          <a:lstStyle/>
          <a:p>
            <a:pPr eaLnBrk="1" hangingPunct="1"/>
            <a:r>
              <a:rPr lang="zh-CN" altLang="en-US" dirty="0" smtClean="0"/>
              <a:t>同步数字系列 </a:t>
            </a:r>
            <a:r>
              <a:rPr lang="en-US" altLang="zh-CN" b="1" dirty="0" smtClean="0"/>
              <a:t>SDH</a:t>
            </a:r>
            <a:r>
              <a:rPr lang="en-US" altLang="zh-CN" dirty="0" smtClean="0"/>
              <a:t> </a:t>
            </a:r>
          </a:p>
        </p:txBody>
      </p:sp>
      <p:sp>
        <p:nvSpPr>
          <p:cNvPr id="164867" name="Rectangle 3"/>
          <p:cNvSpPr>
            <a:spLocks noGrp="1" noChangeArrowheads="1"/>
          </p:cNvSpPr>
          <p:nvPr>
            <p:ph idx="1"/>
          </p:nvPr>
        </p:nvSpPr>
        <p:spPr>
          <a:xfrm>
            <a:off x="609919" y="2204864"/>
            <a:ext cx="10978515" cy="3966702"/>
          </a:xfrm>
        </p:spPr>
        <p:txBody>
          <a:bodyPr>
            <a:normAutofit/>
          </a:bodyPr>
          <a:lstStyle/>
          <a:p>
            <a:pPr eaLnBrk="1" hangingPunct="1">
              <a:lnSpc>
                <a:spcPct val="150000"/>
              </a:lnSpc>
            </a:pPr>
            <a:r>
              <a:rPr lang="en-US" altLang="zh-CN" sz="2400" dirty="0" smtClean="0"/>
              <a:t>ITU-T </a:t>
            </a:r>
            <a:r>
              <a:rPr lang="zh-CN" altLang="en-US" sz="2400" dirty="0" smtClean="0"/>
              <a:t>以美国标准 </a:t>
            </a:r>
            <a:r>
              <a:rPr lang="en-US" altLang="zh-CN" sz="2400" dirty="0" smtClean="0"/>
              <a:t>SONET </a:t>
            </a:r>
            <a:r>
              <a:rPr lang="zh-CN" altLang="en-US" sz="2400" dirty="0" smtClean="0"/>
              <a:t>为基础，制订出国际标准同步数字系列 </a:t>
            </a:r>
            <a:r>
              <a:rPr lang="en-US" altLang="zh-CN" sz="2400" dirty="0" smtClean="0"/>
              <a:t>SDH (Synchronous Digital Hierarchy)</a:t>
            </a:r>
            <a:r>
              <a:rPr lang="zh-CN" altLang="en-US" sz="2400" dirty="0" smtClean="0"/>
              <a:t>。</a:t>
            </a:r>
          </a:p>
          <a:p>
            <a:pPr eaLnBrk="1" hangingPunct="1">
              <a:lnSpc>
                <a:spcPct val="150000"/>
              </a:lnSpc>
            </a:pPr>
            <a:r>
              <a:rPr lang="zh-CN" altLang="en-US" sz="2400" dirty="0" smtClean="0"/>
              <a:t>一般可认为 </a:t>
            </a:r>
            <a:r>
              <a:rPr lang="en-US" altLang="zh-CN" sz="2400" dirty="0" smtClean="0"/>
              <a:t>SDH </a:t>
            </a:r>
            <a:r>
              <a:rPr lang="zh-CN" altLang="en-US" sz="2400" dirty="0" smtClean="0"/>
              <a:t>与 </a:t>
            </a:r>
            <a:r>
              <a:rPr lang="en-US" altLang="zh-CN" sz="2400" dirty="0" smtClean="0"/>
              <a:t>SONET </a:t>
            </a:r>
            <a:r>
              <a:rPr lang="zh-CN" altLang="en-US" sz="2400" dirty="0" smtClean="0"/>
              <a:t>是同义词。</a:t>
            </a:r>
          </a:p>
          <a:p>
            <a:pPr eaLnBrk="1" hangingPunct="1">
              <a:lnSpc>
                <a:spcPct val="150000"/>
              </a:lnSpc>
            </a:pPr>
            <a:r>
              <a:rPr lang="en-US" altLang="zh-CN" sz="2400" dirty="0" smtClean="0"/>
              <a:t>SDH </a:t>
            </a:r>
            <a:r>
              <a:rPr lang="zh-CN" altLang="en-US" sz="2400" dirty="0" smtClean="0"/>
              <a:t>的基本速率为 </a:t>
            </a:r>
            <a:r>
              <a:rPr lang="en-US" altLang="zh-CN" sz="2400" dirty="0" smtClean="0"/>
              <a:t>155.52 Mb/s</a:t>
            </a:r>
            <a:r>
              <a:rPr lang="zh-CN" altLang="en-US" sz="2400" dirty="0" smtClean="0"/>
              <a:t>，称为第 </a:t>
            </a:r>
            <a:r>
              <a:rPr lang="en-US" altLang="zh-CN" sz="2400" b="1" dirty="0" smtClean="0"/>
              <a:t>1 </a:t>
            </a:r>
            <a:r>
              <a:rPr lang="zh-CN" altLang="en-US" sz="2400" dirty="0" smtClean="0"/>
              <a:t>级同步传递模块 </a:t>
            </a:r>
            <a:r>
              <a:rPr lang="en-US" altLang="zh-CN" sz="2400" dirty="0" smtClean="0"/>
              <a:t>(Synchronous Transfer Module)</a:t>
            </a:r>
            <a:r>
              <a:rPr lang="zh-CN" altLang="en-US" sz="2400" dirty="0" smtClean="0"/>
              <a:t>，即 </a:t>
            </a:r>
            <a:r>
              <a:rPr lang="en-US" altLang="zh-CN" sz="2400" dirty="0" smtClean="0"/>
              <a:t>STM-1</a:t>
            </a:r>
            <a:r>
              <a:rPr lang="zh-CN" altLang="en-US" sz="2400" dirty="0" smtClean="0"/>
              <a:t>，相当于 </a:t>
            </a:r>
            <a:r>
              <a:rPr lang="en-US" altLang="zh-CN" sz="2400" dirty="0" smtClean="0"/>
              <a:t>SONET </a:t>
            </a:r>
            <a:r>
              <a:rPr lang="zh-CN" altLang="en-US" sz="2400" dirty="0" smtClean="0"/>
              <a:t>体系中的 </a:t>
            </a:r>
            <a:r>
              <a:rPr lang="en-US" altLang="zh-CN" sz="2400" dirty="0" smtClean="0"/>
              <a:t>OC-3 </a:t>
            </a:r>
            <a:r>
              <a:rPr lang="zh-CN" altLang="en-US" sz="2400" dirty="0" smtClean="0"/>
              <a:t>速率。   </a:t>
            </a:r>
          </a:p>
        </p:txBody>
      </p:sp>
      <p:sp>
        <p:nvSpPr>
          <p:cNvPr id="47106" name="页脚占位符 4"/>
          <p:cNvSpPr>
            <a:spLocks noGrp="1"/>
          </p:cNvSpPr>
          <p:nvPr>
            <p:ph type="ftr" sz="quarter" idx="11"/>
          </p:nvPr>
        </p:nvSpPr>
        <p:spPr>
          <a:noFill/>
        </p:spPr>
        <p:txBody>
          <a:bodyPr/>
          <a:lstStyle/>
          <a:p>
            <a:r>
              <a:rPr lang="zh-CN" altLang="en-US" smtClean="0"/>
              <a:t>课件制作人：谢钧 谢希仁</a:t>
            </a:r>
            <a:endParaRPr lang="zh-CN" altLang="en-US"/>
          </a:p>
        </p:txBody>
      </p:sp>
      <p:sp>
        <p:nvSpPr>
          <p:cNvPr id="47109" name="Rectangle 4"/>
          <p:cNvSpPr>
            <a:spLocks noChangeArrowheads="1"/>
          </p:cNvSpPr>
          <p:nvPr/>
        </p:nvSpPr>
        <p:spPr bwMode="auto">
          <a:xfrm>
            <a:off x="0" y="-230832"/>
            <a:ext cx="184731" cy="461665"/>
          </a:xfrm>
          <a:prstGeom prst="rect">
            <a:avLst/>
          </a:prstGeom>
          <a:noFill/>
          <a:ln w="9525">
            <a:noFill/>
            <a:miter lim="800000"/>
            <a:headEnd/>
            <a:tailEnd/>
          </a:ln>
        </p:spPr>
        <p:txBody>
          <a:bodyPr wrap="none" anchor="ctr">
            <a:spAutoFit/>
          </a:bodyPr>
          <a:lstStyle/>
          <a:p>
            <a:endParaRPr lang="zh-CN" altLang="en-US"/>
          </a:p>
        </p:txBody>
      </p:sp>
      <p:sp>
        <p:nvSpPr>
          <p:cNvPr id="47110" name="Rectangle 6"/>
          <p:cNvSpPr>
            <a:spLocks noChangeArrowheads="1"/>
          </p:cNvSpPr>
          <p:nvPr/>
        </p:nvSpPr>
        <p:spPr bwMode="auto">
          <a:xfrm>
            <a:off x="0" y="3007668"/>
            <a:ext cx="184731" cy="461665"/>
          </a:xfrm>
          <a:prstGeom prst="rect">
            <a:avLst/>
          </a:prstGeom>
          <a:noFill/>
          <a:ln w="9525">
            <a:noFill/>
            <a:miter lim="800000"/>
            <a:headEnd/>
            <a:tailEnd/>
          </a:ln>
        </p:spPr>
        <p:txBody>
          <a:bodyPr wrap="none" anchor="ctr">
            <a:spAutoFit/>
          </a:bodyPr>
          <a:lstStyle/>
          <a:p>
            <a:endParaRPr lang="zh-CN" altLang="en-US"/>
          </a:p>
        </p:txBody>
      </p:sp>
      <p:sp>
        <p:nvSpPr>
          <p:cNvPr id="7" name="矩形 6"/>
          <p:cNvSpPr/>
          <p:nvPr/>
        </p:nvSpPr>
        <p:spPr>
          <a:xfrm>
            <a:off x="0" y="1677988"/>
            <a:ext cx="9617075" cy="128587"/>
          </a:xfrm>
          <a:prstGeom prst="rect">
            <a:avLst/>
          </a:prstGeom>
          <a:solidFill>
            <a:srgbClr val="A6B727">
              <a:alpha val="80000"/>
            </a:srgbClr>
          </a:solidFill>
          <a:ln w="12700" cap="flat" cmpd="sng" algn="ctr">
            <a:noFill/>
            <a:prstDash val="solid"/>
            <a:miter lim="800000"/>
          </a:ln>
          <a:effec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Arial"/>
              <a:ea typeface="微软雅黑"/>
              <a:cs typeface="+mn-cs"/>
            </a:endParaRPr>
          </a:p>
        </p:txBody>
      </p:sp>
      <p:sp>
        <p:nvSpPr>
          <p:cNvPr id="8" name="矩形 7"/>
          <p:cNvSpPr/>
          <p:nvPr/>
        </p:nvSpPr>
        <p:spPr>
          <a:xfrm>
            <a:off x="0" y="5721350"/>
            <a:ext cx="12192000" cy="1136650"/>
          </a:xfrm>
          <a:prstGeom prst="rect">
            <a:avLst/>
          </a:prstGeom>
          <a:solidFill>
            <a:srgbClr val="DDDDDD">
              <a:alpha val="80000"/>
            </a:srgbClr>
          </a:solidFill>
          <a:ln w="12700" cap="flat" cmpd="sng" algn="ctr">
            <a:noFill/>
            <a:prstDash val="solid"/>
            <a:miter lim="800000"/>
          </a:ln>
          <a:effec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Arial"/>
              <a:ea typeface="微软雅黑"/>
              <a:cs typeface="+mn-cs"/>
            </a:endParaRPr>
          </a:p>
        </p:txBody>
      </p:sp>
      <p:cxnSp>
        <p:nvCxnSpPr>
          <p:cNvPr id="9" name="直接连接符 8"/>
          <p:cNvCxnSpPr/>
          <p:nvPr/>
        </p:nvCxnSpPr>
        <p:spPr>
          <a:xfrm>
            <a:off x="0" y="5367338"/>
            <a:ext cx="12192000" cy="0"/>
          </a:xfrm>
          <a:prstGeom prst="line">
            <a:avLst/>
          </a:prstGeom>
          <a:noFill/>
          <a:ln w="38100" cap="flat" cmpd="sng" algn="ctr">
            <a:solidFill>
              <a:srgbClr val="A6B727"/>
            </a:solidFill>
            <a:prstDash val="sysDash"/>
            <a:miter lim="800000"/>
          </a:ln>
          <a:effectLst/>
        </p:spPr>
      </p:cxnSp>
      <p:grpSp>
        <p:nvGrpSpPr>
          <p:cNvPr id="10" name="组合 9"/>
          <p:cNvGrpSpPr>
            <a:grpSpLocks/>
          </p:cNvGrpSpPr>
          <p:nvPr/>
        </p:nvGrpSpPr>
        <p:grpSpPr bwMode="auto">
          <a:xfrm rot="10800000">
            <a:off x="9617075" y="1069975"/>
            <a:ext cx="2592388" cy="1066800"/>
            <a:chOff x="-3884" y="1297773"/>
            <a:chExt cx="2592640" cy="1065542"/>
          </a:xfrm>
        </p:grpSpPr>
        <p:sp>
          <p:nvSpPr>
            <p:cNvPr id="11" name="矩形 10"/>
            <p:cNvSpPr/>
            <p:nvPr/>
          </p:nvSpPr>
          <p:spPr>
            <a:xfrm>
              <a:off x="-5471" y="1381811"/>
              <a:ext cx="495348" cy="532771"/>
            </a:xfrm>
            <a:prstGeom prst="rect">
              <a:avLst/>
            </a:prstGeom>
            <a:solidFill>
              <a:srgbClr val="838383"/>
            </a:solidFill>
            <a:ln w="12700" cap="flat" cmpd="sng" algn="ctr">
              <a:noFill/>
              <a:prstDash val="solid"/>
              <a:miter lim="800000"/>
            </a:ln>
            <a:effec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Arial"/>
                <a:ea typeface="微软雅黑"/>
                <a:cs typeface="+mn-cs"/>
              </a:endParaRPr>
            </a:p>
          </p:txBody>
        </p:sp>
        <p:sp>
          <p:nvSpPr>
            <p:cNvPr id="12" name="矩形 11"/>
            <p:cNvSpPr/>
            <p:nvPr/>
          </p:nvSpPr>
          <p:spPr>
            <a:xfrm>
              <a:off x="770891" y="1882869"/>
              <a:ext cx="266726" cy="286999"/>
            </a:xfrm>
            <a:prstGeom prst="rect">
              <a:avLst/>
            </a:prstGeom>
            <a:solidFill>
              <a:srgbClr val="A6B727"/>
            </a:solidFill>
            <a:ln w="12700" cap="flat" cmpd="sng" algn="ctr">
              <a:noFill/>
              <a:prstDash val="solid"/>
              <a:miter lim="800000"/>
            </a:ln>
            <a:effec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Arial"/>
                <a:ea typeface="微软雅黑"/>
                <a:cs typeface="+mn-cs"/>
              </a:endParaRPr>
            </a:p>
          </p:txBody>
        </p:sp>
        <p:sp>
          <p:nvSpPr>
            <p:cNvPr id="13" name="矩形 12"/>
            <p:cNvSpPr/>
            <p:nvPr/>
          </p:nvSpPr>
          <p:spPr>
            <a:xfrm>
              <a:off x="599425" y="1573672"/>
              <a:ext cx="342933" cy="369451"/>
            </a:xfrm>
            <a:prstGeom prst="rect">
              <a:avLst/>
            </a:prstGeom>
            <a:solidFill>
              <a:srgbClr val="FFC000"/>
            </a:solidFill>
            <a:ln w="12700" cap="flat" cmpd="sng" algn="ctr">
              <a:noFill/>
              <a:prstDash val="solid"/>
              <a:miter lim="800000"/>
            </a:ln>
            <a:effec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Arial"/>
                <a:ea typeface="微软雅黑"/>
                <a:cs typeface="+mn-cs"/>
              </a:endParaRPr>
            </a:p>
          </p:txBody>
        </p:sp>
        <p:sp>
          <p:nvSpPr>
            <p:cNvPr id="14" name="矩形 13"/>
            <p:cNvSpPr/>
            <p:nvPr/>
          </p:nvSpPr>
          <p:spPr>
            <a:xfrm>
              <a:off x="942358" y="2039847"/>
              <a:ext cx="266726" cy="286998"/>
            </a:xfrm>
            <a:prstGeom prst="rect">
              <a:avLst/>
            </a:prstGeom>
            <a:solidFill>
              <a:srgbClr val="FEC306"/>
            </a:solidFill>
            <a:ln w="12700" cap="flat" cmpd="sng" algn="ctr">
              <a:noFill/>
              <a:prstDash val="solid"/>
              <a:miter lim="800000"/>
            </a:ln>
            <a:effec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Arial"/>
                <a:ea typeface="微软雅黑"/>
                <a:cs typeface="+mn-cs"/>
              </a:endParaRPr>
            </a:p>
          </p:txBody>
        </p:sp>
        <p:sp>
          <p:nvSpPr>
            <p:cNvPr id="15" name="矩形 14"/>
            <p:cNvSpPr/>
            <p:nvPr/>
          </p:nvSpPr>
          <p:spPr>
            <a:xfrm>
              <a:off x="2542714" y="1597456"/>
              <a:ext cx="46042" cy="45984"/>
            </a:xfrm>
            <a:prstGeom prst="rect">
              <a:avLst/>
            </a:prstGeom>
            <a:solidFill>
              <a:srgbClr val="F69200"/>
            </a:solidFill>
            <a:ln w="12700" cap="flat" cmpd="sng" algn="ctr">
              <a:noFill/>
              <a:prstDash val="solid"/>
              <a:miter lim="800000"/>
            </a:ln>
            <a:effec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Arial"/>
                <a:ea typeface="微软雅黑"/>
                <a:cs typeface="+mn-cs"/>
              </a:endParaRPr>
            </a:p>
          </p:txBody>
        </p:sp>
        <p:sp>
          <p:nvSpPr>
            <p:cNvPr id="16" name="矩形 15"/>
            <p:cNvSpPr/>
            <p:nvPr/>
          </p:nvSpPr>
          <p:spPr>
            <a:xfrm flipV="1">
              <a:off x="489877" y="2079487"/>
              <a:ext cx="266726" cy="286999"/>
            </a:xfrm>
            <a:prstGeom prst="rect">
              <a:avLst/>
            </a:prstGeom>
            <a:solidFill>
              <a:srgbClr val="418AB3"/>
            </a:solidFill>
            <a:ln w="12700" cap="flat" cmpd="sng" algn="ctr">
              <a:noFill/>
              <a:prstDash val="solid"/>
              <a:miter lim="800000"/>
            </a:ln>
            <a:effec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Arial"/>
                <a:ea typeface="微软雅黑"/>
                <a:cs typeface="+mn-cs"/>
              </a:endParaRPr>
            </a:p>
          </p:txBody>
        </p:sp>
        <p:sp>
          <p:nvSpPr>
            <p:cNvPr id="17" name="矩形 16"/>
            <p:cNvSpPr/>
            <p:nvPr/>
          </p:nvSpPr>
          <p:spPr>
            <a:xfrm>
              <a:off x="1896539" y="1867013"/>
              <a:ext cx="107960" cy="114165"/>
            </a:xfrm>
            <a:prstGeom prst="rect">
              <a:avLst/>
            </a:prstGeom>
            <a:solidFill>
              <a:srgbClr val="FFFF00"/>
            </a:solidFill>
            <a:ln w="12700" cap="flat" cmpd="sng" algn="ctr">
              <a:noFill/>
              <a:prstDash val="solid"/>
              <a:miter lim="800000"/>
            </a:ln>
            <a:effec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Arial"/>
                <a:ea typeface="微软雅黑"/>
                <a:cs typeface="+mn-cs"/>
              </a:endParaRPr>
            </a:p>
          </p:txBody>
        </p:sp>
        <p:sp>
          <p:nvSpPr>
            <p:cNvPr id="18" name="矩形 17"/>
            <p:cNvSpPr/>
            <p:nvPr/>
          </p:nvSpPr>
          <p:spPr>
            <a:xfrm>
              <a:off x="2220420" y="1933609"/>
              <a:ext cx="266726" cy="286999"/>
            </a:xfrm>
            <a:prstGeom prst="rect">
              <a:avLst/>
            </a:prstGeom>
            <a:solidFill>
              <a:srgbClr val="F69200"/>
            </a:solidFill>
            <a:ln w="12700" cap="flat" cmpd="sng" algn="ctr">
              <a:noFill/>
              <a:prstDash val="solid"/>
              <a:miter lim="800000"/>
            </a:ln>
            <a:effec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Arial"/>
                <a:ea typeface="微软雅黑"/>
                <a:cs typeface="+mn-cs"/>
              </a:endParaRPr>
            </a:p>
          </p:txBody>
        </p:sp>
        <p:sp>
          <p:nvSpPr>
            <p:cNvPr id="19" name="矩形 18"/>
            <p:cNvSpPr/>
            <p:nvPr/>
          </p:nvSpPr>
          <p:spPr>
            <a:xfrm>
              <a:off x="1677442" y="2038261"/>
              <a:ext cx="266726" cy="286999"/>
            </a:xfrm>
            <a:prstGeom prst="rect">
              <a:avLst/>
            </a:prstGeom>
            <a:solidFill>
              <a:srgbClr val="C00000"/>
            </a:solidFill>
            <a:ln w="12700" cap="flat" cmpd="sng" algn="ctr">
              <a:noFill/>
              <a:prstDash val="solid"/>
              <a:miter lim="800000"/>
            </a:ln>
            <a:effec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Arial"/>
                <a:ea typeface="微软雅黑"/>
                <a:cs typeface="+mn-cs"/>
              </a:endParaRPr>
            </a:p>
          </p:txBody>
        </p:sp>
        <p:sp>
          <p:nvSpPr>
            <p:cNvPr id="20" name="矩形 19"/>
            <p:cNvSpPr/>
            <p:nvPr/>
          </p:nvSpPr>
          <p:spPr>
            <a:xfrm>
              <a:off x="1224960" y="1717964"/>
              <a:ext cx="266726" cy="286999"/>
            </a:xfrm>
            <a:prstGeom prst="rect">
              <a:avLst/>
            </a:prstGeom>
            <a:solidFill>
              <a:srgbClr val="7F7F7F"/>
            </a:solidFill>
            <a:ln w="12700" cap="flat" cmpd="sng" algn="ctr">
              <a:noFill/>
              <a:prstDash val="solid"/>
              <a:miter lim="800000"/>
            </a:ln>
            <a:effec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Arial"/>
                <a:ea typeface="微软雅黑"/>
                <a:cs typeface="+mn-cs"/>
              </a:endParaRPr>
            </a:p>
          </p:txBody>
        </p:sp>
        <p:sp>
          <p:nvSpPr>
            <p:cNvPr id="21" name="矩形 20"/>
            <p:cNvSpPr/>
            <p:nvPr/>
          </p:nvSpPr>
          <p:spPr>
            <a:xfrm>
              <a:off x="1817156" y="1299358"/>
              <a:ext cx="266726" cy="286999"/>
            </a:xfrm>
            <a:prstGeom prst="rect">
              <a:avLst/>
            </a:prstGeom>
            <a:solidFill>
              <a:srgbClr val="C00000"/>
            </a:solidFill>
            <a:ln w="12700" cap="flat" cmpd="sng" algn="ctr">
              <a:noFill/>
              <a:prstDash val="solid"/>
              <a:miter lim="800000"/>
            </a:ln>
            <a:effec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Arial"/>
                <a:ea typeface="微软雅黑"/>
                <a:cs typeface="+mn-cs"/>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486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486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867"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6208" name="Group 320"/>
          <p:cNvGraphicFramePr>
            <a:graphicFrameLocks noGrp="1"/>
          </p:cNvGraphicFramePr>
          <p:nvPr>
            <p:extLst>
              <p:ext uri="{D42A27DB-BD31-4B8C-83A1-F6EECF244321}">
                <p14:modId xmlns:p14="http://schemas.microsoft.com/office/powerpoint/2010/main" val="948734394"/>
              </p:ext>
            </p:extLst>
          </p:nvPr>
        </p:nvGraphicFramePr>
        <p:xfrm>
          <a:off x="194519" y="1268760"/>
          <a:ext cx="11766326" cy="5018912"/>
        </p:xfrm>
        <a:graphic>
          <a:graphicData uri="http://schemas.openxmlformats.org/drawingml/2006/table">
            <a:tbl>
              <a:tblPr/>
              <a:tblGrid>
                <a:gridCol w="2208833"/>
                <a:gridCol w="3553617"/>
                <a:gridCol w="2401550"/>
                <a:gridCol w="3602326"/>
              </a:tblGrid>
              <a:tr h="845056">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dirty="0" smtClean="0">
                          <a:ln>
                            <a:noFill/>
                          </a:ln>
                          <a:solidFill>
                            <a:schemeClr val="bg1"/>
                          </a:solidFill>
                          <a:effectLst/>
                          <a:latin typeface="+mn-lt"/>
                          <a:ea typeface="+mn-ea"/>
                          <a:cs typeface="Times New Roman" pitchFamily="18" charset="0"/>
                        </a:rPr>
                        <a:t>线路速率</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bg1"/>
                          </a:solidFill>
                          <a:effectLst/>
                          <a:latin typeface="+mn-lt"/>
                          <a:ea typeface="+mn-ea"/>
                          <a:cs typeface="Times New Roman" pitchFamily="18" charset="0"/>
                        </a:rPr>
                        <a:t>(Mb/s)</a:t>
                      </a:r>
                      <a:endParaRPr kumimoji="0" lang="en-US" altLang="zh-CN" sz="2000" b="0" i="0" u="none" strike="noStrike" cap="none" normalizeH="0" baseline="0" dirty="0" smtClean="0">
                        <a:ln>
                          <a:noFill/>
                        </a:ln>
                        <a:solidFill>
                          <a:schemeClr val="bg1"/>
                        </a:solidFill>
                        <a:effectLst/>
                        <a:latin typeface="+mn-lt"/>
                        <a:ea typeface="+mn-ea"/>
                      </a:endParaRPr>
                    </a:p>
                  </a:txBody>
                  <a:tcPr marL="121984" marR="12198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2">
                        <a:lumMod val="60000"/>
                        <a:lumOff val="4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bg1"/>
                          </a:solidFill>
                          <a:effectLst/>
                          <a:latin typeface="+mn-lt"/>
                          <a:ea typeface="+mn-ea"/>
                          <a:cs typeface="Times New Roman" pitchFamily="18" charset="0"/>
                        </a:rPr>
                        <a:t>SONET</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0" i="0" u="none" strike="noStrike" cap="none" normalizeH="0" baseline="0" smtClean="0">
                          <a:ln>
                            <a:noFill/>
                          </a:ln>
                          <a:solidFill>
                            <a:schemeClr val="bg1"/>
                          </a:solidFill>
                          <a:effectLst/>
                          <a:latin typeface="+mn-lt"/>
                          <a:ea typeface="+mn-ea"/>
                          <a:cs typeface="Times New Roman" pitchFamily="18" charset="0"/>
                        </a:rPr>
                        <a:t>符号</a:t>
                      </a:r>
                      <a:endParaRPr kumimoji="0" lang="zh-CN" altLang="en-US" sz="2000" b="0" i="0" u="none" strike="noStrike" cap="none" normalizeH="0" baseline="0" smtClean="0">
                        <a:ln>
                          <a:noFill/>
                        </a:ln>
                        <a:solidFill>
                          <a:schemeClr val="bg1"/>
                        </a:solidFill>
                        <a:effectLst/>
                        <a:latin typeface="+mn-lt"/>
                        <a:ea typeface="+mn-ea"/>
                      </a:endParaRPr>
                    </a:p>
                  </a:txBody>
                  <a:tcPr marL="121984" marR="12198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chemeClr val="tx2">
                        <a:lumMod val="60000"/>
                        <a:lumOff val="4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bg1"/>
                          </a:solidFill>
                          <a:effectLst/>
                          <a:latin typeface="+mn-lt"/>
                          <a:ea typeface="+mn-ea"/>
                          <a:cs typeface="Times New Roman" pitchFamily="18" charset="0"/>
                        </a:rPr>
                        <a:t>ITU-T</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0" i="0" u="none" strike="noStrike" cap="none" normalizeH="0" baseline="0" smtClean="0">
                          <a:ln>
                            <a:noFill/>
                          </a:ln>
                          <a:solidFill>
                            <a:schemeClr val="bg1"/>
                          </a:solidFill>
                          <a:effectLst/>
                          <a:latin typeface="+mn-lt"/>
                          <a:ea typeface="+mn-ea"/>
                          <a:cs typeface="Times New Roman" pitchFamily="18" charset="0"/>
                        </a:rPr>
                        <a:t>符号</a:t>
                      </a:r>
                      <a:endParaRPr kumimoji="0" lang="zh-CN" altLang="en-US" sz="2000" b="0" i="0" u="none" strike="noStrike" cap="none" normalizeH="0" baseline="0" smtClean="0">
                        <a:ln>
                          <a:noFill/>
                        </a:ln>
                        <a:solidFill>
                          <a:schemeClr val="bg1"/>
                        </a:solidFill>
                        <a:effectLst/>
                        <a:latin typeface="+mn-lt"/>
                        <a:ea typeface="+mn-ea"/>
                      </a:endParaRPr>
                    </a:p>
                  </a:txBody>
                  <a:tcPr marL="121984" marR="12198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chemeClr val="tx2">
                        <a:lumMod val="60000"/>
                        <a:lumOff val="4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dirty="0" smtClean="0">
                          <a:ln>
                            <a:noFill/>
                          </a:ln>
                          <a:solidFill>
                            <a:schemeClr val="bg1"/>
                          </a:solidFill>
                          <a:effectLst/>
                          <a:latin typeface="+mn-lt"/>
                          <a:ea typeface="+mn-ea"/>
                          <a:cs typeface="Times New Roman" pitchFamily="18" charset="0"/>
                        </a:rPr>
                        <a:t>表示线路速率</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0" i="0" u="none" strike="noStrike" cap="none" normalizeH="0" baseline="0" dirty="0" smtClean="0">
                          <a:ln>
                            <a:noFill/>
                          </a:ln>
                          <a:solidFill>
                            <a:schemeClr val="bg1"/>
                          </a:solidFill>
                          <a:effectLst/>
                          <a:latin typeface="+mn-lt"/>
                          <a:ea typeface="+mn-ea"/>
                          <a:cs typeface="Times New Roman" pitchFamily="18" charset="0"/>
                        </a:rPr>
                        <a:t>的常用近似值</a:t>
                      </a:r>
                      <a:endParaRPr kumimoji="0" lang="zh-CN" altLang="en-US" sz="2000" b="0" i="0" u="none" strike="noStrike" cap="none" normalizeH="0" baseline="0" dirty="0" smtClean="0">
                        <a:ln>
                          <a:noFill/>
                        </a:ln>
                        <a:solidFill>
                          <a:schemeClr val="bg1"/>
                        </a:solidFill>
                        <a:effectLst/>
                        <a:latin typeface="+mn-lt"/>
                        <a:ea typeface="+mn-ea"/>
                      </a:endParaRPr>
                    </a:p>
                  </a:txBody>
                  <a:tcPr marL="121984" marR="12198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chemeClr val="tx2">
                        <a:lumMod val="60000"/>
                        <a:lumOff val="40000"/>
                      </a:schemeClr>
                    </a:solidFill>
                  </a:tcPr>
                </a:tc>
              </a:tr>
              <a:tr h="4016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333399"/>
                          </a:solidFill>
                          <a:effectLst/>
                          <a:latin typeface="+mn-lt"/>
                          <a:ea typeface="+mn-ea"/>
                          <a:cs typeface="Times New Roman" pitchFamily="18" charset="0"/>
                        </a:rPr>
                        <a:t>  51.840</a:t>
                      </a:r>
                    </a:p>
                  </a:txBody>
                  <a:tcPr marL="121984" marR="12198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333399"/>
                          </a:solidFill>
                          <a:effectLst/>
                          <a:latin typeface="+mn-lt"/>
                          <a:ea typeface="+mn-ea"/>
                          <a:cs typeface="Times New Roman" pitchFamily="18" charset="0"/>
                        </a:rPr>
                        <a:t>OC-1/STS-1</a:t>
                      </a:r>
                    </a:p>
                  </a:txBody>
                  <a:tcPr marL="121984" marR="12198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333399"/>
                          </a:solidFill>
                          <a:effectLst/>
                          <a:latin typeface="+mn-lt"/>
                          <a:ea typeface="+mn-ea"/>
                          <a:cs typeface="Times New Roman" pitchFamily="18" charset="0"/>
                          <a:sym typeface="Symbol" pitchFamily="18" charset="2"/>
                        </a:rPr>
                        <a:t></a:t>
                      </a:r>
                    </a:p>
                  </a:txBody>
                  <a:tcPr marL="121984" marR="12198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000" b="0" i="0" u="none" strike="noStrike" cap="none" normalizeH="0" baseline="0" dirty="0" smtClean="0">
                        <a:ln>
                          <a:noFill/>
                        </a:ln>
                        <a:solidFill>
                          <a:srgbClr val="333399"/>
                        </a:solidFill>
                        <a:effectLst/>
                        <a:latin typeface="+mn-lt"/>
                        <a:ea typeface="+mn-ea"/>
                      </a:endParaRPr>
                    </a:p>
                  </a:txBody>
                  <a:tcPr marL="121984" marR="12198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2">
                        <a:lumMod val="20000"/>
                        <a:lumOff val="80000"/>
                      </a:schemeClr>
                    </a:solidFill>
                  </a:tcPr>
                </a:tc>
              </a:tr>
              <a:tr h="33496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333399"/>
                          </a:solidFill>
                          <a:effectLst/>
                          <a:latin typeface="+mn-lt"/>
                          <a:ea typeface="+mn-ea"/>
                          <a:cs typeface="Times New Roman" pitchFamily="18" charset="0"/>
                        </a:rPr>
                        <a:t> 155.520*</a:t>
                      </a:r>
                    </a:p>
                  </a:txBody>
                  <a:tcPr marL="121984" marR="12198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2">
                        <a:lumMod val="40000"/>
                        <a:lumOff val="6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rgbClr val="333399"/>
                          </a:solidFill>
                          <a:effectLst/>
                          <a:latin typeface="+mn-lt"/>
                          <a:ea typeface="+mn-ea"/>
                          <a:cs typeface="Times New Roman" pitchFamily="18" charset="0"/>
                        </a:rPr>
                        <a:t>OC-3/STS-3</a:t>
                      </a:r>
                    </a:p>
                  </a:txBody>
                  <a:tcPr marL="121984" marR="12198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2">
                        <a:lumMod val="40000"/>
                        <a:lumOff val="6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333399"/>
                          </a:solidFill>
                          <a:effectLst/>
                          <a:latin typeface="+mn-lt"/>
                          <a:ea typeface="+mn-ea"/>
                          <a:cs typeface="Times New Roman" pitchFamily="18" charset="0"/>
                        </a:rPr>
                        <a:t>STM-1</a:t>
                      </a:r>
                    </a:p>
                  </a:txBody>
                  <a:tcPr marL="121984" marR="12198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2">
                        <a:lumMod val="40000"/>
                        <a:lumOff val="6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rgbClr val="333399"/>
                          </a:solidFill>
                          <a:effectLst/>
                          <a:latin typeface="+mn-lt"/>
                          <a:ea typeface="+mn-ea"/>
                          <a:cs typeface="Times New Roman" pitchFamily="18" charset="0"/>
                        </a:rPr>
                        <a:t>155 Mb/s</a:t>
                      </a:r>
                    </a:p>
                  </a:txBody>
                  <a:tcPr marL="121984" marR="12198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2">
                        <a:lumMod val="40000"/>
                        <a:lumOff val="60000"/>
                      </a:schemeClr>
                    </a:solidFill>
                  </a:tcPr>
                </a:tc>
              </a:tr>
              <a:tr h="3841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333399"/>
                          </a:solidFill>
                          <a:effectLst/>
                          <a:latin typeface="+mn-lt"/>
                          <a:ea typeface="+mn-ea"/>
                          <a:cs typeface="Times New Roman" pitchFamily="18" charset="0"/>
                        </a:rPr>
                        <a:t> 466.560</a:t>
                      </a:r>
                    </a:p>
                  </a:txBody>
                  <a:tcPr marL="121984" marR="12198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333399"/>
                          </a:solidFill>
                          <a:effectLst/>
                          <a:latin typeface="+mn-lt"/>
                          <a:ea typeface="+mn-ea"/>
                          <a:cs typeface="Times New Roman" pitchFamily="18" charset="0"/>
                        </a:rPr>
                        <a:t>OC-9/STS-9</a:t>
                      </a:r>
                    </a:p>
                  </a:txBody>
                  <a:tcPr marL="121984" marR="12198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333399"/>
                          </a:solidFill>
                          <a:effectLst/>
                          <a:latin typeface="+mn-lt"/>
                          <a:ea typeface="+mn-ea"/>
                          <a:cs typeface="Times New Roman" pitchFamily="18" charset="0"/>
                        </a:rPr>
                        <a:t>STM-3</a:t>
                      </a:r>
                    </a:p>
                  </a:txBody>
                  <a:tcPr marL="121984" marR="12198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000" b="0" i="0" u="none" strike="noStrike" cap="none" normalizeH="0" baseline="0" dirty="0" smtClean="0">
                        <a:ln>
                          <a:noFill/>
                        </a:ln>
                        <a:solidFill>
                          <a:srgbClr val="333399"/>
                        </a:solidFill>
                        <a:effectLst/>
                        <a:latin typeface="+mn-lt"/>
                        <a:ea typeface="+mn-ea"/>
                      </a:endParaRPr>
                    </a:p>
                  </a:txBody>
                  <a:tcPr marL="121984" marR="12198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2">
                        <a:lumMod val="20000"/>
                        <a:lumOff val="80000"/>
                      </a:schemeClr>
                    </a:solidFill>
                  </a:tcPr>
                </a:tc>
              </a:tr>
              <a:tr h="3333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333399"/>
                          </a:solidFill>
                          <a:effectLst/>
                          <a:latin typeface="+mn-lt"/>
                          <a:ea typeface="+mn-ea"/>
                          <a:cs typeface="Times New Roman" pitchFamily="18" charset="0"/>
                        </a:rPr>
                        <a:t> 622.080*</a:t>
                      </a:r>
                    </a:p>
                  </a:txBody>
                  <a:tcPr marL="121984" marR="12198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2">
                        <a:lumMod val="40000"/>
                        <a:lumOff val="6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333399"/>
                          </a:solidFill>
                          <a:effectLst/>
                          <a:latin typeface="+mn-lt"/>
                          <a:ea typeface="+mn-ea"/>
                          <a:cs typeface="Times New Roman" pitchFamily="18" charset="0"/>
                        </a:rPr>
                        <a:t>OC-12/STS-12</a:t>
                      </a:r>
                    </a:p>
                  </a:txBody>
                  <a:tcPr marL="121984" marR="12198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2">
                        <a:lumMod val="40000"/>
                        <a:lumOff val="6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333399"/>
                          </a:solidFill>
                          <a:effectLst/>
                          <a:latin typeface="+mn-lt"/>
                          <a:ea typeface="+mn-ea"/>
                          <a:cs typeface="Times New Roman" pitchFamily="18" charset="0"/>
                        </a:rPr>
                        <a:t>STM-4</a:t>
                      </a:r>
                    </a:p>
                  </a:txBody>
                  <a:tcPr marL="121984" marR="12198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2">
                        <a:lumMod val="40000"/>
                        <a:lumOff val="6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rgbClr val="333399"/>
                          </a:solidFill>
                          <a:effectLst/>
                          <a:latin typeface="+mn-lt"/>
                          <a:ea typeface="+mn-ea"/>
                          <a:cs typeface="Times New Roman" pitchFamily="18" charset="0"/>
                        </a:rPr>
                        <a:t>622 Mb/s</a:t>
                      </a:r>
                    </a:p>
                  </a:txBody>
                  <a:tcPr marL="121984" marR="12198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2">
                        <a:lumMod val="40000"/>
                        <a:lumOff val="60000"/>
                      </a:schemeClr>
                    </a:solidFill>
                  </a:tcPr>
                </a:tc>
              </a:tr>
              <a:tr h="3143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333399"/>
                          </a:solidFill>
                          <a:effectLst/>
                          <a:latin typeface="+mn-lt"/>
                          <a:ea typeface="+mn-ea"/>
                          <a:cs typeface="Times New Roman" pitchFamily="18" charset="0"/>
                        </a:rPr>
                        <a:t> 933.120</a:t>
                      </a:r>
                    </a:p>
                  </a:txBody>
                  <a:tcPr marL="121984" marR="12198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333399"/>
                          </a:solidFill>
                          <a:effectLst/>
                          <a:latin typeface="+mn-lt"/>
                          <a:ea typeface="+mn-ea"/>
                          <a:cs typeface="Times New Roman" pitchFamily="18" charset="0"/>
                        </a:rPr>
                        <a:t>OC-18/STS-18</a:t>
                      </a:r>
                    </a:p>
                  </a:txBody>
                  <a:tcPr marL="121984" marR="12198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333399"/>
                          </a:solidFill>
                          <a:effectLst/>
                          <a:latin typeface="+mn-lt"/>
                          <a:ea typeface="+mn-ea"/>
                          <a:cs typeface="Times New Roman" pitchFamily="18" charset="0"/>
                        </a:rPr>
                        <a:t>STM-6</a:t>
                      </a:r>
                    </a:p>
                  </a:txBody>
                  <a:tcPr marL="121984" marR="12198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000" b="0" i="0" u="none" strike="noStrike" cap="none" normalizeH="0" baseline="0" dirty="0" smtClean="0">
                        <a:ln>
                          <a:noFill/>
                        </a:ln>
                        <a:solidFill>
                          <a:srgbClr val="333399"/>
                        </a:solidFill>
                        <a:effectLst/>
                        <a:latin typeface="+mn-lt"/>
                        <a:ea typeface="+mn-ea"/>
                      </a:endParaRPr>
                    </a:p>
                  </a:txBody>
                  <a:tcPr marL="121984" marR="12198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2">
                        <a:lumMod val="20000"/>
                        <a:lumOff val="80000"/>
                      </a:schemeClr>
                    </a:solidFill>
                  </a:tcPr>
                </a:tc>
              </a:tr>
              <a:tr h="3381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333399"/>
                          </a:solidFill>
                          <a:effectLst/>
                          <a:latin typeface="+mn-lt"/>
                          <a:ea typeface="+mn-ea"/>
                          <a:cs typeface="Times New Roman" pitchFamily="18" charset="0"/>
                        </a:rPr>
                        <a:t>1244.160</a:t>
                      </a:r>
                    </a:p>
                  </a:txBody>
                  <a:tcPr marL="121984" marR="12198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2">
                        <a:lumMod val="40000"/>
                        <a:lumOff val="6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333399"/>
                          </a:solidFill>
                          <a:effectLst/>
                          <a:latin typeface="+mn-lt"/>
                          <a:ea typeface="+mn-ea"/>
                          <a:cs typeface="Times New Roman" pitchFamily="18" charset="0"/>
                        </a:rPr>
                        <a:t>OC-24/STS-24</a:t>
                      </a:r>
                    </a:p>
                  </a:txBody>
                  <a:tcPr marL="121984" marR="12198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2">
                        <a:lumMod val="40000"/>
                        <a:lumOff val="6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333399"/>
                          </a:solidFill>
                          <a:effectLst/>
                          <a:latin typeface="+mn-lt"/>
                          <a:ea typeface="+mn-ea"/>
                          <a:cs typeface="Times New Roman" pitchFamily="18" charset="0"/>
                        </a:rPr>
                        <a:t>STM-8</a:t>
                      </a:r>
                    </a:p>
                  </a:txBody>
                  <a:tcPr marL="121984" marR="12198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2">
                        <a:lumMod val="40000"/>
                        <a:lumOff val="6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000" b="0" i="0" u="none" strike="noStrike" cap="none" normalizeH="0" baseline="0" dirty="0" smtClean="0">
                        <a:ln>
                          <a:noFill/>
                        </a:ln>
                        <a:solidFill>
                          <a:srgbClr val="333399"/>
                        </a:solidFill>
                        <a:effectLst/>
                        <a:latin typeface="+mn-lt"/>
                        <a:ea typeface="+mn-ea"/>
                      </a:endParaRPr>
                    </a:p>
                  </a:txBody>
                  <a:tcPr marL="121984" marR="12198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2">
                        <a:lumMod val="40000"/>
                        <a:lumOff val="60000"/>
                      </a:schemeClr>
                    </a:solidFill>
                  </a:tcPr>
                </a:tc>
              </a:tr>
              <a:tr h="5175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333399"/>
                          </a:solidFill>
                          <a:effectLst/>
                          <a:latin typeface="+mn-lt"/>
                          <a:ea typeface="+mn-ea"/>
                          <a:cs typeface="Times New Roman" pitchFamily="18" charset="0"/>
                        </a:rPr>
                        <a:t>1866.240</a:t>
                      </a:r>
                    </a:p>
                  </a:txBody>
                  <a:tcPr marL="121984" marR="12198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333399"/>
                          </a:solidFill>
                          <a:effectLst/>
                          <a:latin typeface="+mn-lt"/>
                          <a:ea typeface="+mn-ea"/>
                          <a:cs typeface="Times New Roman" pitchFamily="18" charset="0"/>
                        </a:rPr>
                        <a:t>OC-36/STS-36</a:t>
                      </a:r>
                    </a:p>
                  </a:txBody>
                  <a:tcPr marL="121984" marR="12198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333399"/>
                          </a:solidFill>
                          <a:effectLst/>
                          <a:latin typeface="+mn-lt"/>
                          <a:ea typeface="+mn-ea"/>
                          <a:cs typeface="Times New Roman" pitchFamily="18" charset="0"/>
                        </a:rPr>
                        <a:t>STM-12</a:t>
                      </a:r>
                    </a:p>
                  </a:txBody>
                  <a:tcPr marL="121984" marR="12198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000" b="0" i="0" u="none" strike="noStrike" cap="none" normalizeH="0" baseline="0" dirty="0" smtClean="0">
                        <a:ln>
                          <a:noFill/>
                        </a:ln>
                        <a:solidFill>
                          <a:srgbClr val="333399"/>
                        </a:solidFill>
                        <a:effectLst/>
                        <a:latin typeface="+mn-lt"/>
                        <a:ea typeface="+mn-ea"/>
                      </a:endParaRPr>
                    </a:p>
                  </a:txBody>
                  <a:tcPr marL="121984" marR="12198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2">
                        <a:lumMod val="20000"/>
                        <a:lumOff val="80000"/>
                      </a:schemeClr>
                    </a:solidFill>
                  </a:tcPr>
                </a:tc>
              </a:tr>
              <a:tr h="3333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333399"/>
                          </a:solidFill>
                          <a:effectLst/>
                          <a:latin typeface="+mn-lt"/>
                          <a:ea typeface="+mn-ea"/>
                          <a:cs typeface="Times New Roman" pitchFamily="18" charset="0"/>
                        </a:rPr>
                        <a:t>2488.320*</a:t>
                      </a:r>
                    </a:p>
                  </a:txBody>
                  <a:tcPr marL="121984" marR="12198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2">
                        <a:lumMod val="40000"/>
                        <a:lumOff val="6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333399"/>
                          </a:solidFill>
                          <a:effectLst/>
                          <a:latin typeface="+mn-lt"/>
                          <a:ea typeface="+mn-ea"/>
                          <a:cs typeface="Times New Roman" pitchFamily="18" charset="0"/>
                        </a:rPr>
                        <a:t>OC-48/STS-48</a:t>
                      </a:r>
                    </a:p>
                  </a:txBody>
                  <a:tcPr marL="121984" marR="12198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2">
                        <a:lumMod val="40000"/>
                        <a:lumOff val="6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333399"/>
                          </a:solidFill>
                          <a:effectLst/>
                          <a:latin typeface="+mn-lt"/>
                          <a:ea typeface="+mn-ea"/>
                          <a:cs typeface="Times New Roman" pitchFamily="18" charset="0"/>
                        </a:rPr>
                        <a:t>STM-16</a:t>
                      </a:r>
                    </a:p>
                  </a:txBody>
                  <a:tcPr marL="121984" marR="12198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2">
                        <a:lumMod val="40000"/>
                        <a:lumOff val="6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rgbClr val="333399"/>
                          </a:solidFill>
                          <a:effectLst/>
                          <a:latin typeface="+mn-lt"/>
                          <a:ea typeface="+mn-ea"/>
                          <a:cs typeface="Times New Roman" pitchFamily="18" charset="0"/>
                        </a:rPr>
                        <a:t>2.5 Gb/s</a:t>
                      </a:r>
                    </a:p>
                  </a:txBody>
                  <a:tcPr marL="121984" marR="12198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2">
                        <a:lumMod val="40000"/>
                        <a:lumOff val="60000"/>
                      </a:schemeClr>
                    </a:solidFill>
                  </a:tcPr>
                </a:tc>
              </a:tr>
              <a:tr h="4810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333399"/>
                          </a:solidFill>
                          <a:effectLst/>
                          <a:latin typeface="+mn-lt"/>
                          <a:ea typeface="+mn-ea"/>
                          <a:cs typeface="Times New Roman" pitchFamily="18" charset="0"/>
                        </a:rPr>
                        <a:t>4976.640</a:t>
                      </a:r>
                    </a:p>
                  </a:txBody>
                  <a:tcPr marL="121984" marR="12198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333399"/>
                          </a:solidFill>
                          <a:effectLst/>
                          <a:latin typeface="+mn-lt"/>
                          <a:ea typeface="+mn-ea"/>
                          <a:cs typeface="Times New Roman" pitchFamily="18" charset="0"/>
                        </a:rPr>
                        <a:t>OC-96/STS-96</a:t>
                      </a:r>
                    </a:p>
                  </a:txBody>
                  <a:tcPr marL="121984" marR="12198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333399"/>
                          </a:solidFill>
                          <a:effectLst/>
                          <a:latin typeface="+mn-lt"/>
                          <a:ea typeface="+mn-ea"/>
                          <a:cs typeface="Times New Roman" pitchFamily="18" charset="0"/>
                        </a:rPr>
                        <a:t>STM-32</a:t>
                      </a:r>
                    </a:p>
                  </a:txBody>
                  <a:tcPr marL="121984" marR="12198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000" b="0" i="0" u="none" strike="noStrike" cap="none" normalizeH="0" baseline="0" dirty="0" smtClean="0">
                        <a:ln>
                          <a:noFill/>
                        </a:ln>
                        <a:solidFill>
                          <a:srgbClr val="333399"/>
                        </a:solidFill>
                        <a:effectLst/>
                        <a:latin typeface="+mn-lt"/>
                        <a:ea typeface="+mn-ea"/>
                      </a:endParaRPr>
                    </a:p>
                  </a:txBody>
                  <a:tcPr marL="121984" marR="12198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2">
                        <a:lumMod val="20000"/>
                        <a:lumOff val="80000"/>
                      </a:schemeClr>
                    </a:solidFill>
                  </a:tcPr>
                </a:tc>
              </a:tr>
              <a:tr h="33496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333399"/>
                          </a:solidFill>
                          <a:effectLst/>
                          <a:latin typeface="+mn-lt"/>
                          <a:ea typeface="+mn-ea"/>
                          <a:cs typeface="Times New Roman" pitchFamily="18" charset="0"/>
                        </a:rPr>
                        <a:t>9953.280</a:t>
                      </a:r>
                    </a:p>
                  </a:txBody>
                  <a:tcPr marL="121984" marR="12198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2">
                        <a:lumMod val="40000"/>
                        <a:lumOff val="6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333399"/>
                          </a:solidFill>
                          <a:effectLst/>
                          <a:latin typeface="+mn-lt"/>
                          <a:ea typeface="+mn-ea"/>
                          <a:cs typeface="Times New Roman" pitchFamily="18" charset="0"/>
                        </a:rPr>
                        <a:t>OC-192/STS-192</a:t>
                      </a:r>
                    </a:p>
                  </a:txBody>
                  <a:tcPr marL="121984" marR="12198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2">
                        <a:lumMod val="40000"/>
                        <a:lumOff val="6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rgbClr val="333399"/>
                          </a:solidFill>
                          <a:effectLst/>
                          <a:latin typeface="+mn-lt"/>
                          <a:ea typeface="+mn-ea"/>
                          <a:cs typeface="Times New Roman" pitchFamily="18" charset="0"/>
                        </a:rPr>
                        <a:t>STM-64</a:t>
                      </a:r>
                    </a:p>
                  </a:txBody>
                  <a:tcPr marL="121984" marR="12198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2">
                        <a:lumMod val="40000"/>
                        <a:lumOff val="6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rgbClr val="333399"/>
                          </a:solidFill>
                          <a:effectLst/>
                          <a:latin typeface="+mn-lt"/>
                          <a:ea typeface="+mn-ea"/>
                          <a:cs typeface="Times New Roman" pitchFamily="18" charset="0"/>
                        </a:rPr>
                        <a:t>10 Gb/s</a:t>
                      </a:r>
                    </a:p>
                  </a:txBody>
                  <a:tcPr marL="121984" marR="12198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2">
                        <a:lumMod val="40000"/>
                        <a:lumOff val="60000"/>
                      </a:schemeClr>
                    </a:solidFill>
                  </a:tcPr>
                </a:tc>
              </a:tr>
            </a:tbl>
          </a:graphicData>
        </a:graphic>
      </p:graphicFrame>
      <p:sp>
        <p:nvSpPr>
          <p:cNvPr id="2" name="标题 1"/>
          <p:cNvSpPr>
            <a:spLocks noGrp="1"/>
          </p:cNvSpPr>
          <p:nvPr>
            <p:ph type="title"/>
          </p:nvPr>
        </p:nvSpPr>
        <p:spPr>
          <a:xfrm>
            <a:off x="774701" y="352343"/>
            <a:ext cx="7124674" cy="429320"/>
          </a:xfrm>
        </p:spPr>
        <p:txBody>
          <a:bodyPr/>
          <a:lstStyle/>
          <a:p>
            <a:r>
              <a:rPr lang="en-US" altLang="zh-CN" dirty="0">
                <a:latin typeface="+mn-lt"/>
                <a:ea typeface="+mn-ea"/>
              </a:rPr>
              <a:t>SONET </a:t>
            </a:r>
            <a:r>
              <a:rPr lang="zh-CN" altLang="en-US" dirty="0">
                <a:latin typeface="+mn-lt"/>
                <a:ea typeface="+mn-ea"/>
              </a:rPr>
              <a:t>的 </a:t>
            </a:r>
            <a:r>
              <a:rPr lang="en-US" altLang="zh-CN" dirty="0">
                <a:latin typeface="+mn-lt"/>
                <a:ea typeface="+mn-ea"/>
              </a:rPr>
              <a:t>OC </a:t>
            </a:r>
            <a:r>
              <a:rPr lang="zh-CN" altLang="en-US" dirty="0">
                <a:latin typeface="+mn-lt"/>
                <a:ea typeface="+mn-ea"/>
              </a:rPr>
              <a:t>级</a:t>
            </a:r>
            <a:r>
              <a:rPr lang="en-US" altLang="zh-CN" dirty="0">
                <a:latin typeface="+mn-lt"/>
                <a:ea typeface="+mn-ea"/>
              </a:rPr>
              <a:t>/STS </a:t>
            </a:r>
            <a:r>
              <a:rPr lang="zh-CN" altLang="en-US" dirty="0">
                <a:latin typeface="+mn-lt"/>
                <a:ea typeface="+mn-ea"/>
              </a:rPr>
              <a:t>级与 </a:t>
            </a:r>
            <a:r>
              <a:rPr lang="en-US" altLang="zh-CN" dirty="0">
                <a:latin typeface="+mn-lt"/>
                <a:ea typeface="+mn-ea"/>
              </a:rPr>
              <a:t>SDH </a:t>
            </a:r>
            <a:r>
              <a:rPr lang="zh-CN" altLang="en-US" dirty="0">
                <a:latin typeface="+mn-lt"/>
                <a:ea typeface="+mn-ea"/>
              </a:rPr>
              <a:t>的 </a:t>
            </a:r>
            <a:r>
              <a:rPr lang="en-US" altLang="zh-CN" dirty="0">
                <a:latin typeface="+mn-lt"/>
                <a:ea typeface="+mn-ea"/>
              </a:rPr>
              <a:t>STM </a:t>
            </a:r>
            <a:r>
              <a:rPr lang="zh-CN" altLang="en-US" dirty="0">
                <a:latin typeface="+mn-lt"/>
                <a:ea typeface="+mn-ea"/>
              </a:rPr>
              <a:t>级的对应关系 </a:t>
            </a:r>
          </a:p>
        </p:txBody>
      </p:sp>
      <p:sp>
        <p:nvSpPr>
          <p:cNvPr id="48194" name="页脚占位符 65"/>
          <p:cNvSpPr>
            <a:spLocks noGrp="1"/>
          </p:cNvSpPr>
          <p:nvPr>
            <p:ph type="ftr" sz="quarter" idx="11"/>
          </p:nvPr>
        </p:nvSpPr>
        <p:spPr>
          <a:noFill/>
        </p:spPr>
        <p:txBody>
          <a:bodyPr/>
          <a:lstStyle/>
          <a:p>
            <a:r>
              <a:rPr lang="zh-CN" altLang="en-US" smtClean="0"/>
              <a:t>课件制作人：谢钧 谢希仁</a:t>
            </a:r>
            <a:endParaRPr lang="zh-CN" altLang="en-US"/>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7938" y="1988841"/>
            <a:ext cx="12184062" cy="36724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2000"/>
          </a:p>
        </p:txBody>
      </p:sp>
      <p:sp>
        <p:nvSpPr>
          <p:cNvPr id="8" name="矩形 7"/>
          <p:cNvSpPr/>
          <p:nvPr/>
        </p:nvSpPr>
        <p:spPr>
          <a:xfrm>
            <a:off x="1143000" y="1988841"/>
            <a:ext cx="11049000" cy="367240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Ins="720000" anchor="ctr"/>
          <a:lstStyle/>
          <a:p>
            <a:pPr marL="914400" lvl="1" indent="-457200" algn="just">
              <a:lnSpc>
                <a:spcPct val="150000"/>
              </a:lnSpc>
              <a:buFont typeface="Wingdings" panose="05000000000000000000" pitchFamily="2" charset="2"/>
              <a:buChar char="l"/>
            </a:pPr>
            <a:endParaRPr lang="zh-CN" altLang="en-US" dirty="0">
              <a:solidFill>
                <a:schemeClr val="tx1">
                  <a:lumMod val="75000"/>
                  <a:lumOff val="25000"/>
                </a:schemeClr>
              </a:solidFill>
            </a:endParaRPr>
          </a:p>
        </p:txBody>
      </p:sp>
      <p:sp>
        <p:nvSpPr>
          <p:cNvPr id="9" name="内容占位符 3"/>
          <p:cNvSpPr txBox="1">
            <a:spLocks/>
          </p:cNvSpPr>
          <p:nvPr/>
        </p:nvSpPr>
        <p:spPr bwMode="auto">
          <a:xfrm>
            <a:off x="10899775" y="6226175"/>
            <a:ext cx="1292225" cy="631825"/>
          </a:xfrm>
          <a:prstGeom prst="rect">
            <a:avLst/>
          </a:prstGeom>
          <a:solidFill>
            <a:schemeClr val="accent2"/>
          </a:solidFill>
          <a:ln w="9525">
            <a:noFill/>
            <a:miter lim="800000"/>
            <a:headEnd/>
            <a:tailEnd/>
          </a:ln>
        </p:spPr>
        <p:txBody>
          <a:bodyPr/>
          <a:lstStyle/>
          <a:p>
            <a:pPr>
              <a:lnSpc>
                <a:spcPct val="130000"/>
              </a:lnSpc>
              <a:spcBef>
                <a:spcPts val="1000"/>
              </a:spcBef>
              <a:buFont typeface="Wingdings" pitchFamily="2" charset="2"/>
              <a:buNone/>
            </a:pPr>
            <a:endParaRPr lang="zh-CN" altLang="en-US" sz="2000">
              <a:solidFill>
                <a:schemeClr val="bg1"/>
              </a:solidFill>
              <a:latin typeface="微软雅黑" pitchFamily="34" charset="-122"/>
              <a:ea typeface="微软雅黑" pitchFamily="34" charset="-122"/>
            </a:endParaRPr>
          </a:p>
        </p:txBody>
      </p:sp>
      <p:sp>
        <p:nvSpPr>
          <p:cNvPr id="10" name="内容占位符 3"/>
          <p:cNvSpPr txBox="1">
            <a:spLocks/>
          </p:cNvSpPr>
          <p:nvPr/>
        </p:nvSpPr>
        <p:spPr>
          <a:xfrm>
            <a:off x="9694863" y="6226175"/>
            <a:ext cx="944562" cy="631825"/>
          </a:xfrm>
          <a:prstGeom prst="rect">
            <a:avLst/>
          </a:prstGeom>
          <a:solidFill>
            <a:schemeClr val="accent3"/>
          </a:solidFill>
        </p:spPr>
        <p:txBody>
          <a:bodyPr>
            <a:normAutofit/>
          </a:bodyPr>
          <a:lstStyle>
            <a:lvl1pPr marL="360000" indent="-360000" algn="l" defTabSz="914400" rtl="0" eaLnBrk="1" latinLnBrk="0" hangingPunct="1">
              <a:lnSpc>
                <a:spcPct val="130000"/>
              </a:lnSpc>
              <a:spcBef>
                <a:spcPts val="1000"/>
              </a:spcBef>
              <a:buFont typeface="Wingdings" pitchFamily="2" charset="2"/>
              <a:buChar char="l"/>
              <a:defRPr sz="2000" kern="1200">
                <a:solidFill>
                  <a:schemeClr val="tx1">
                    <a:lumMod val="85000"/>
                    <a:lumOff val="15000"/>
                  </a:schemeClr>
                </a:solidFill>
                <a:latin typeface="微软雅黑" pitchFamily="34" charset="-122"/>
                <a:ea typeface="微软雅黑"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zh-CN" altLang="en-US" sz="1800" kern="1200" dirty="0" smtClean="0">
                <a:solidFill>
                  <a:schemeClr val="tx1">
                    <a:lumMod val="85000"/>
                    <a:lumOff val="15000"/>
                  </a:schemeClr>
                </a:solidFill>
                <a:latin typeface="微软雅黑" pitchFamily="34" charset="-122"/>
                <a:ea typeface="微软雅黑"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85000"/>
                    <a:lumOff val="1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auto">
              <a:spcAft>
                <a:spcPts val="0"/>
              </a:spcAft>
              <a:buFont typeface="Wingdings" pitchFamily="2" charset="2"/>
              <a:buNone/>
              <a:defRPr/>
            </a:pPr>
            <a:endParaRPr lang="zh-CN" altLang="en-US" dirty="0">
              <a:solidFill>
                <a:schemeClr val="bg1"/>
              </a:solidFill>
            </a:endParaRPr>
          </a:p>
        </p:txBody>
      </p:sp>
      <p:sp>
        <p:nvSpPr>
          <p:cNvPr id="11" name="内容占位符 3"/>
          <p:cNvSpPr txBox="1">
            <a:spLocks/>
          </p:cNvSpPr>
          <p:nvPr/>
        </p:nvSpPr>
        <p:spPr>
          <a:xfrm>
            <a:off x="8897938" y="6226175"/>
            <a:ext cx="522287" cy="631825"/>
          </a:xfrm>
          <a:prstGeom prst="rect">
            <a:avLst/>
          </a:prstGeom>
          <a:solidFill>
            <a:schemeClr val="accent6"/>
          </a:solidFill>
        </p:spPr>
        <p:txBody>
          <a:bodyPr>
            <a:normAutofit/>
          </a:bodyPr>
          <a:lstStyle>
            <a:lvl1pPr marL="360000" indent="-360000" algn="l" defTabSz="914400" rtl="0" eaLnBrk="1" latinLnBrk="0" hangingPunct="1">
              <a:lnSpc>
                <a:spcPct val="130000"/>
              </a:lnSpc>
              <a:spcBef>
                <a:spcPts val="1000"/>
              </a:spcBef>
              <a:buFont typeface="Wingdings" pitchFamily="2" charset="2"/>
              <a:buChar char="l"/>
              <a:defRPr sz="2000" kern="1200">
                <a:solidFill>
                  <a:schemeClr val="tx1">
                    <a:lumMod val="85000"/>
                    <a:lumOff val="15000"/>
                  </a:schemeClr>
                </a:solidFill>
                <a:latin typeface="微软雅黑" pitchFamily="34" charset="-122"/>
                <a:ea typeface="微软雅黑"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zh-CN" altLang="en-US" sz="1800" kern="1200" dirty="0" smtClean="0">
                <a:solidFill>
                  <a:schemeClr val="tx1">
                    <a:lumMod val="85000"/>
                    <a:lumOff val="15000"/>
                  </a:schemeClr>
                </a:solidFill>
                <a:latin typeface="微软雅黑" pitchFamily="34" charset="-122"/>
                <a:ea typeface="微软雅黑"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85000"/>
                    <a:lumOff val="1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auto">
              <a:spcAft>
                <a:spcPts val="0"/>
              </a:spcAft>
              <a:buFont typeface="Wingdings" pitchFamily="2" charset="2"/>
              <a:buNone/>
              <a:defRPr/>
            </a:pPr>
            <a:endParaRPr lang="zh-CN" altLang="en-US" dirty="0">
              <a:solidFill>
                <a:schemeClr val="bg1"/>
              </a:solidFill>
            </a:endParaRPr>
          </a:p>
        </p:txBody>
      </p:sp>
      <p:sp>
        <p:nvSpPr>
          <p:cNvPr id="47107" name="Rectangle 2"/>
          <p:cNvSpPr>
            <a:spLocks noGrp="1" noChangeArrowheads="1"/>
          </p:cNvSpPr>
          <p:nvPr>
            <p:ph type="title"/>
          </p:nvPr>
        </p:nvSpPr>
        <p:spPr/>
        <p:txBody>
          <a:bodyPr/>
          <a:lstStyle/>
          <a:p>
            <a:pPr eaLnBrk="1" hangingPunct="1"/>
            <a:r>
              <a:rPr lang="en-US" altLang="zh-CN" dirty="0" smtClean="0"/>
              <a:t>SDH/SONET</a:t>
            </a:r>
            <a:r>
              <a:rPr lang="zh-CN" altLang="en-US" dirty="0"/>
              <a:t>传输网</a:t>
            </a:r>
            <a:endParaRPr lang="en-US" altLang="zh-CN" dirty="0" smtClean="0"/>
          </a:p>
        </p:txBody>
      </p:sp>
      <p:sp>
        <p:nvSpPr>
          <p:cNvPr id="164867" name="Rectangle 3"/>
          <p:cNvSpPr>
            <a:spLocks noGrp="1" noChangeArrowheads="1"/>
          </p:cNvSpPr>
          <p:nvPr>
            <p:ph idx="1"/>
          </p:nvPr>
        </p:nvSpPr>
        <p:spPr>
          <a:xfrm>
            <a:off x="1778696" y="2636912"/>
            <a:ext cx="9361040" cy="3534654"/>
          </a:xfrm>
        </p:spPr>
        <p:txBody>
          <a:bodyPr>
            <a:normAutofit/>
          </a:bodyPr>
          <a:lstStyle/>
          <a:p>
            <a:pPr eaLnBrk="1" hangingPunct="1">
              <a:lnSpc>
                <a:spcPct val="150000"/>
              </a:lnSpc>
            </a:pPr>
            <a:r>
              <a:rPr lang="en-US" altLang="zh-CN" sz="2000" dirty="0"/>
              <a:t>SDH/SONET</a:t>
            </a:r>
            <a:r>
              <a:rPr lang="zh-CN" altLang="en-US" sz="2000" dirty="0"/>
              <a:t>传输网是一种</a:t>
            </a:r>
            <a:r>
              <a:rPr lang="zh-CN" altLang="en-US" sz="2000" dirty="0" smtClean="0"/>
              <a:t>基于</a:t>
            </a:r>
            <a:r>
              <a:rPr lang="en-US" altLang="zh-CN" sz="2000" dirty="0" smtClean="0"/>
              <a:t>DH/SONET</a:t>
            </a:r>
            <a:r>
              <a:rPr lang="zh-CN" altLang="en-US" sz="2000" dirty="0"/>
              <a:t>标准的同步</a:t>
            </a:r>
            <a:r>
              <a:rPr lang="en-US" altLang="zh-CN" sz="2000" dirty="0"/>
              <a:t>TDM</a:t>
            </a:r>
            <a:r>
              <a:rPr lang="zh-CN" altLang="en-US" sz="2000" dirty="0"/>
              <a:t>多路复用</a:t>
            </a:r>
            <a:r>
              <a:rPr lang="zh-CN" altLang="en-US" sz="2000" dirty="0" smtClean="0"/>
              <a:t>网络</a:t>
            </a:r>
            <a:endParaRPr lang="en-US" altLang="zh-CN" sz="2000" dirty="0" smtClean="0"/>
          </a:p>
          <a:p>
            <a:pPr eaLnBrk="1" hangingPunct="1">
              <a:lnSpc>
                <a:spcPct val="150000"/>
              </a:lnSpc>
            </a:pPr>
            <a:r>
              <a:rPr lang="zh-CN" altLang="en-US" sz="2000" dirty="0" smtClean="0"/>
              <a:t>可以</a:t>
            </a:r>
            <a:r>
              <a:rPr lang="zh-CN" altLang="en-US" sz="2000" dirty="0"/>
              <a:t>方便地为其他业务网络提供各种所需带宽的电路，并复用底层传输媒体的带宽，其中最典型的传输媒体就是</a:t>
            </a:r>
            <a:r>
              <a:rPr lang="zh-CN" altLang="en-US" sz="2000" dirty="0" smtClean="0"/>
              <a:t>光纤</a:t>
            </a:r>
            <a:endParaRPr lang="en-US" altLang="zh-CN" sz="2000" dirty="0" smtClean="0"/>
          </a:p>
          <a:p>
            <a:pPr eaLnBrk="1" hangingPunct="1">
              <a:lnSpc>
                <a:spcPct val="150000"/>
              </a:lnSpc>
            </a:pPr>
            <a:r>
              <a:rPr lang="zh-CN" altLang="en-US" sz="2000" dirty="0" smtClean="0"/>
              <a:t>例如：</a:t>
            </a:r>
            <a:r>
              <a:rPr lang="en-US" altLang="zh-CN" sz="2000" dirty="0" smtClean="0"/>
              <a:t>SDH/SONET</a:t>
            </a:r>
            <a:r>
              <a:rPr lang="zh-CN" altLang="en-US" sz="2000" dirty="0"/>
              <a:t>传输网可以很方便地为两个因特网主干路由器之间提供一条点到点的高速</a:t>
            </a:r>
            <a:r>
              <a:rPr lang="zh-CN" altLang="en-US" sz="2000" dirty="0" smtClean="0"/>
              <a:t>链路</a:t>
            </a:r>
          </a:p>
        </p:txBody>
      </p:sp>
      <p:sp>
        <p:nvSpPr>
          <p:cNvPr id="47106" name="页脚占位符 4"/>
          <p:cNvSpPr>
            <a:spLocks noGrp="1"/>
          </p:cNvSpPr>
          <p:nvPr>
            <p:ph type="ftr" sz="quarter" idx="11"/>
          </p:nvPr>
        </p:nvSpPr>
        <p:spPr>
          <a:noFill/>
        </p:spPr>
        <p:txBody>
          <a:bodyPr/>
          <a:lstStyle/>
          <a:p>
            <a:r>
              <a:rPr lang="zh-CN" altLang="en-US" smtClean="0"/>
              <a:t>课件制作人：谢钧 谢希仁</a:t>
            </a:r>
            <a:endParaRPr lang="zh-CN" altLang="en-US"/>
          </a:p>
        </p:txBody>
      </p:sp>
      <p:sp>
        <p:nvSpPr>
          <p:cNvPr id="47109" name="Rectangle 4"/>
          <p:cNvSpPr>
            <a:spLocks noChangeArrowheads="1"/>
          </p:cNvSpPr>
          <p:nvPr/>
        </p:nvSpPr>
        <p:spPr bwMode="auto">
          <a:xfrm>
            <a:off x="0" y="-230832"/>
            <a:ext cx="184731" cy="461665"/>
          </a:xfrm>
          <a:prstGeom prst="rect">
            <a:avLst/>
          </a:prstGeom>
          <a:noFill/>
          <a:ln w="9525">
            <a:noFill/>
            <a:miter lim="800000"/>
            <a:headEnd/>
            <a:tailEnd/>
          </a:ln>
        </p:spPr>
        <p:txBody>
          <a:bodyPr wrap="none" anchor="ctr">
            <a:spAutoFit/>
          </a:bodyPr>
          <a:lstStyle/>
          <a:p>
            <a:endParaRPr lang="zh-CN" altLang="en-US"/>
          </a:p>
        </p:txBody>
      </p:sp>
      <p:sp>
        <p:nvSpPr>
          <p:cNvPr id="47110" name="Rectangle 6"/>
          <p:cNvSpPr>
            <a:spLocks noChangeArrowheads="1"/>
          </p:cNvSpPr>
          <p:nvPr/>
        </p:nvSpPr>
        <p:spPr bwMode="auto">
          <a:xfrm>
            <a:off x="0" y="3007668"/>
            <a:ext cx="184731" cy="461665"/>
          </a:xfrm>
          <a:prstGeom prst="rect">
            <a:avLst/>
          </a:prstGeom>
          <a:noFill/>
          <a:ln w="9525">
            <a:noFill/>
            <a:miter lim="800000"/>
            <a:headEnd/>
            <a:tailEnd/>
          </a:ln>
        </p:spPr>
        <p:txBody>
          <a:bodyPr wrap="none" anchor="ctr">
            <a:spAutoFit/>
          </a:bodyPr>
          <a:lstStyle/>
          <a:p>
            <a:endParaRPr lang="zh-CN" altLang="en-US"/>
          </a:p>
        </p:txBody>
      </p:sp>
    </p:spTree>
    <p:extLst>
      <p:ext uri="{BB962C8B-B14F-4D97-AF65-F5344CB8AC3E}">
        <p14:creationId xmlns:p14="http://schemas.microsoft.com/office/powerpoint/2010/main" val="360512665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2"/>
          <p:cNvSpPr>
            <a:spLocks noGrp="1" noChangeArrowheads="1"/>
          </p:cNvSpPr>
          <p:nvPr>
            <p:ph type="title"/>
          </p:nvPr>
        </p:nvSpPr>
        <p:spPr/>
        <p:txBody>
          <a:bodyPr/>
          <a:lstStyle/>
          <a:p>
            <a:pPr eaLnBrk="1" hangingPunct="1"/>
            <a:r>
              <a:rPr lang="en-US" altLang="zh-CN" dirty="0" smtClean="0"/>
              <a:t>2.5.3  </a:t>
            </a:r>
            <a:r>
              <a:rPr lang="zh-CN" altLang="en-US" dirty="0"/>
              <a:t>光网络</a:t>
            </a:r>
            <a:endParaRPr lang="en-US" altLang="zh-CN" dirty="0" smtClean="0"/>
          </a:p>
        </p:txBody>
      </p:sp>
      <p:sp>
        <p:nvSpPr>
          <p:cNvPr id="164867" name="Rectangle 3"/>
          <p:cNvSpPr>
            <a:spLocks noGrp="1" noChangeArrowheads="1"/>
          </p:cNvSpPr>
          <p:nvPr>
            <p:ph idx="1"/>
          </p:nvPr>
        </p:nvSpPr>
        <p:spPr>
          <a:xfrm>
            <a:off x="609919" y="1052736"/>
            <a:ext cx="10978515" cy="5035327"/>
          </a:xfrm>
        </p:spPr>
        <p:txBody>
          <a:bodyPr>
            <a:normAutofit lnSpcReduction="10000"/>
          </a:bodyPr>
          <a:lstStyle/>
          <a:p>
            <a:pPr eaLnBrk="1" hangingPunct="1">
              <a:lnSpc>
                <a:spcPct val="150000"/>
              </a:lnSpc>
            </a:pPr>
            <a:r>
              <a:rPr lang="zh-CN" altLang="en-US" sz="2000" dirty="0" smtClean="0"/>
              <a:t>传统</a:t>
            </a:r>
            <a:r>
              <a:rPr lang="en-US" altLang="zh-CN" sz="2000" dirty="0" smtClean="0"/>
              <a:t>SDH/SONET</a:t>
            </a:r>
            <a:r>
              <a:rPr lang="zh-CN" altLang="en-US" sz="2000" dirty="0"/>
              <a:t>传输网络由光传输系统和交换结点的电子设备</a:t>
            </a:r>
            <a:r>
              <a:rPr lang="zh-CN" altLang="en-US" sz="2000" dirty="0" smtClean="0"/>
              <a:t>组成</a:t>
            </a:r>
            <a:endParaRPr lang="en-US" altLang="zh-CN" sz="2000" dirty="0" smtClean="0"/>
          </a:p>
          <a:p>
            <a:pPr eaLnBrk="1" hangingPunct="1">
              <a:lnSpc>
                <a:spcPct val="150000"/>
              </a:lnSpc>
            </a:pPr>
            <a:r>
              <a:rPr lang="zh-CN" altLang="en-US" sz="2000" dirty="0" smtClean="0">
                <a:solidFill>
                  <a:srgbClr val="FF0000"/>
                </a:solidFill>
              </a:rPr>
              <a:t>全光</a:t>
            </a:r>
            <a:r>
              <a:rPr lang="zh-CN" altLang="en-US" sz="2000" dirty="0">
                <a:solidFill>
                  <a:srgbClr val="FF0000"/>
                </a:solidFill>
              </a:rPr>
              <a:t>网</a:t>
            </a:r>
            <a:r>
              <a:rPr lang="en-US" altLang="zh-CN" sz="2000" dirty="0">
                <a:solidFill>
                  <a:srgbClr val="FF0000"/>
                </a:solidFill>
              </a:rPr>
              <a:t>AON (All Optical Network</a:t>
            </a:r>
            <a:r>
              <a:rPr lang="en-US" altLang="zh-CN" sz="2000" dirty="0" smtClean="0"/>
              <a:t>)</a:t>
            </a:r>
            <a:r>
              <a:rPr lang="zh-CN" altLang="en-US" sz="2000" dirty="0" smtClean="0"/>
              <a:t> 用光</a:t>
            </a:r>
            <a:r>
              <a:rPr lang="zh-CN" altLang="en-US" sz="2000" dirty="0"/>
              <a:t>网络结点代替原来交换结点的电子设备，组成以端到端光通道为基础的全光传输网，避免因光</a:t>
            </a:r>
            <a:r>
              <a:rPr lang="en-US" altLang="zh-CN" sz="2000" dirty="0"/>
              <a:t>/</a:t>
            </a:r>
            <a:r>
              <a:rPr lang="zh-CN" altLang="en-US" sz="2000" dirty="0"/>
              <a:t>电转换所带来的带宽</a:t>
            </a:r>
            <a:r>
              <a:rPr lang="zh-CN" altLang="en-US" sz="2000" dirty="0" smtClean="0"/>
              <a:t>瓶颈，</a:t>
            </a:r>
            <a:r>
              <a:rPr lang="zh-CN" altLang="en-US" sz="2000" dirty="0"/>
              <a:t>而路由器等电信号处理设备在边缘网络连接用户终端设备</a:t>
            </a:r>
            <a:r>
              <a:rPr lang="zh-CN" altLang="en-US" sz="2000" dirty="0" smtClean="0"/>
              <a:t>。</a:t>
            </a:r>
            <a:endParaRPr lang="en-US" altLang="zh-CN" sz="2000" dirty="0" smtClean="0"/>
          </a:p>
          <a:p>
            <a:pPr>
              <a:lnSpc>
                <a:spcPct val="150000"/>
              </a:lnSpc>
            </a:pPr>
            <a:r>
              <a:rPr lang="zh-CN" altLang="en-US" sz="2000" dirty="0">
                <a:solidFill>
                  <a:srgbClr val="FF0000"/>
                </a:solidFill>
              </a:rPr>
              <a:t>光传送网</a:t>
            </a:r>
            <a:r>
              <a:rPr lang="en-US" altLang="zh-CN" sz="2000" dirty="0">
                <a:solidFill>
                  <a:srgbClr val="FF0000"/>
                </a:solidFill>
              </a:rPr>
              <a:t>OTN (Optical Transport Network)</a:t>
            </a:r>
            <a:r>
              <a:rPr lang="zh-CN" altLang="en-US" sz="2000" dirty="0">
                <a:solidFill>
                  <a:srgbClr val="FF0000"/>
                </a:solidFill>
              </a:rPr>
              <a:t> </a:t>
            </a:r>
            <a:r>
              <a:rPr lang="zh-CN" altLang="en-US" sz="2000" dirty="0"/>
              <a:t>作为向全光网络进行演进的过渡技术，以光波分复用技术为基础，直接在光域上对不同波长的信号实现交叉连接和分插复用，以波长级业务为处理单位，支持多种上层业务，如</a:t>
            </a:r>
            <a:r>
              <a:rPr lang="en-US" altLang="zh-CN" sz="2000" dirty="0"/>
              <a:t>SDH/SONET</a:t>
            </a:r>
            <a:r>
              <a:rPr lang="zh-CN" altLang="en-US" sz="2000" dirty="0"/>
              <a:t>，</a:t>
            </a:r>
            <a:r>
              <a:rPr lang="en-US" altLang="zh-CN" sz="2000" dirty="0"/>
              <a:t>ATM</a:t>
            </a:r>
            <a:r>
              <a:rPr lang="zh-CN" altLang="en-US" sz="2000" dirty="0"/>
              <a:t>，</a:t>
            </a:r>
            <a:r>
              <a:rPr lang="en-US" altLang="zh-CN" sz="2000" dirty="0"/>
              <a:t>IP</a:t>
            </a:r>
            <a:r>
              <a:rPr lang="zh-CN" altLang="en-US" sz="2000" dirty="0"/>
              <a:t>，</a:t>
            </a:r>
            <a:r>
              <a:rPr lang="en-US" altLang="zh-CN" sz="2000" dirty="0"/>
              <a:t>MPLS</a:t>
            </a:r>
            <a:r>
              <a:rPr lang="zh-CN" altLang="en-US" sz="2000" dirty="0"/>
              <a:t>等等</a:t>
            </a:r>
            <a:r>
              <a:rPr lang="zh-CN" altLang="en-US" sz="2000" dirty="0" smtClean="0"/>
              <a:t>。</a:t>
            </a:r>
            <a:endParaRPr lang="en-US" altLang="zh-CN" sz="2000" dirty="0" smtClean="0"/>
          </a:p>
          <a:p>
            <a:pPr>
              <a:lnSpc>
                <a:spcPct val="150000"/>
              </a:lnSpc>
            </a:pPr>
            <a:r>
              <a:rPr lang="en-US" altLang="zh-CN" sz="2000" dirty="0"/>
              <a:t>2000</a:t>
            </a:r>
            <a:r>
              <a:rPr lang="zh-CN" altLang="en-US" sz="2000" dirty="0"/>
              <a:t>年以后，</a:t>
            </a:r>
            <a:r>
              <a:rPr lang="zh-CN" altLang="en-US" sz="2000" dirty="0">
                <a:solidFill>
                  <a:srgbClr val="FF0000"/>
                </a:solidFill>
              </a:rPr>
              <a:t>自动交换光网络</a:t>
            </a:r>
            <a:r>
              <a:rPr lang="en-US" altLang="zh-CN" sz="2000" dirty="0">
                <a:solidFill>
                  <a:srgbClr val="FF0000"/>
                </a:solidFill>
              </a:rPr>
              <a:t>ASON (Automatic Switched Optical Network)</a:t>
            </a:r>
            <a:r>
              <a:rPr lang="zh-CN" altLang="en-US" sz="2000" dirty="0"/>
              <a:t>在光传送网的基础上引入了智能控制的很多方法，可以根据业务需求进行光通路的动态建立和拆除，实现光网络资源的动态按需分配和自动调度与管理。目前，结合</a:t>
            </a:r>
            <a:r>
              <a:rPr lang="en-US" altLang="zh-CN" sz="2000" dirty="0"/>
              <a:t>ASON</a:t>
            </a:r>
            <a:r>
              <a:rPr lang="zh-CN" altLang="en-US" sz="2000" dirty="0"/>
              <a:t>的</a:t>
            </a:r>
            <a:r>
              <a:rPr lang="en-US" altLang="zh-CN" sz="2000" dirty="0"/>
              <a:t>OTN</a:t>
            </a:r>
            <a:r>
              <a:rPr lang="zh-CN" altLang="en-US" sz="2000" dirty="0"/>
              <a:t>正在成为新一代的数字传输网络</a:t>
            </a:r>
            <a:r>
              <a:rPr lang="zh-CN" altLang="en-US" sz="2000" dirty="0" smtClean="0"/>
              <a:t>。</a:t>
            </a:r>
            <a:endParaRPr lang="zh-CN" altLang="en-US" sz="2000" dirty="0"/>
          </a:p>
        </p:txBody>
      </p:sp>
      <p:sp>
        <p:nvSpPr>
          <p:cNvPr id="47106" name="页脚占位符 4"/>
          <p:cNvSpPr>
            <a:spLocks noGrp="1"/>
          </p:cNvSpPr>
          <p:nvPr>
            <p:ph type="ftr" sz="quarter" idx="11"/>
          </p:nvPr>
        </p:nvSpPr>
        <p:spPr>
          <a:noFill/>
        </p:spPr>
        <p:txBody>
          <a:bodyPr/>
          <a:lstStyle/>
          <a:p>
            <a:r>
              <a:rPr lang="zh-CN" altLang="en-US" smtClean="0"/>
              <a:t>课件制作人：谢钧 谢希仁</a:t>
            </a:r>
            <a:endParaRPr lang="zh-CN" altLang="en-US"/>
          </a:p>
        </p:txBody>
      </p:sp>
      <p:sp>
        <p:nvSpPr>
          <p:cNvPr id="47109" name="Rectangle 4"/>
          <p:cNvSpPr>
            <a:spLocks noChangeArrowheads="1"/>
          </p:cNvSpPr>
          <p:nvPr/>
        </p:nvSpPr>
        <p:spPr bwMode="auto">
          <a:xfrm>
            <a:off x="0" y="-230832"/>
            <a:ext cx="184731" cy="461665"/>
          </a:xfrm>
          <a:prstGeom prst="rect">
            <a:avLst/>
          </a:prstGeom>
          <a:noFill/>
          <a:ln w="9525">
            <a:noFill/>
            <a:miter lim="800000"/>
            <a:headEnd/>
            <a:tailEnd/>
          </a:ln>
        </p:spPr>
        <p:txBody>
          <a:bodyPr wrap="none" anchor="ctr">
            <a:spAutoFit/>
          </a:bodyPr>
          <a:lstStyle/>
          <a:p>
            <a:endParaRPr lang="zh-CN" altLang="en-US"/>
          </a:p>
        </p:txBody>
      </p:sp>
      <p:sp>
        <p:nvSpPr>
          <p:cNvPr id="47110" name="Rectangle 6"/>
          <p:cNvSpPr>
            <a:spLocks noChangeArrowheads="1"/>
          </p:cNvSpPr>
          <p:nvPr/>
        </p:nvSpPr>
        <p:spPr bwMode="auto">
          <a:xfrm>
            <a:off x="0" y="3007668"/>
            <a:ext cx="184731" cy="461665"/>
          </a:xfrm>
          <a:prstGeom prst="rect">
            <a:avLst/>
          </a:prstGeom>
          <a:noFill/>
          <a:ln w="9525">
            <a:noFill/>
            <a:miter lim="800000"/>
            <a:headEnd/>
            <a:tailEnd/>
          </a:ln>
        </p:spPr>
        <p:txBody>
          <a:bodyPr wrap="none" anchor="ctr">
            <a:spAutoFit/>
          </a:bodyPr>
          <a:lstStyle/>
          <a:p>
            <a:endParaRPr lang="zh-CN" altLang="en-US"/>
          </a:p>
        </p:txBody>
      </p:sp>
      <p:sp>
        <p:nvSpPr>
          <p:cNvPr id="7" name="矩形 6"/>
          <p:cNvSpPr/>
          <p:nvPr/>
        </p:nvSpPr>
        <p:spPr>
          <a:xfrm>
            <a:off x="-23813" y="6088063"/>
            <a:ext cx="12217401" cy="769937"/>
          </a:xfrm>
          <a:prstGeom prst="rect">
            <a:avLst/>
          </a:prstGeom>
          <a:solidFill>
            <a:srgbClr val="F6B30A">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nvGrpSpPr>
          <p:cNvPr id="9" name="组合 34"/>
          <p:cNvGrpSpPr>
            <a:grpSpLocks/>
          </p:cNvGrpSpPr>
          <p:nvPr/>
        </p:nvGrpSpPr>
        <p:grpSpPr bwMode="auto">
          <a:xfrm rot="10800000">
            <a:off x="10033000" y="5688014"/>
            <a:ext cx="2133600" cy="833438"/>
            <a:chOff x="711199" y="5805976"/>
            <a:chExt cx="2134529" cy="833559"/>
          </a:xfrm>
        </p:grpSpPr>
        <p:sp>
          <p:nvSpPr>
            <p:cNvPr id="10" name="矩形 9"/>
            <p:cNvSpPr/>
            <p:nvPr/>
          </p:nvSpPr>
          <p:spPr>
            <a:xfrm>
              <a:off x="2580501" y="6242602"/>
              <a:ext cx="266816" cy="28737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1" name="矩形 10"/>
            <p:cNvSpPr/>
            <p:nvPr/>
          </p:nvSpPr>
          <p:spPr>
            <a:xfrm>
              <a:off x="1263890" y="5805976"/>
              <a:ext cx="266816" cy="28738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2" name="矩形 11"/>
            <p:cNvSpPr/>
            <p:nvPr/>
          </p:nvSpPr>
          <p:spPr>
            <a:xfrm>
              <a:off x="1397298" y="5947285"/>
              <a:ext cx="406577" cy="42868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3" name="矩形 12"/>
            <p:cNvSpPr/>
            <p:nvPr/>
          </p:nvSpPr>
          <p:spPr>
            <a:xfrm>
              <a:off x="1865815" y="6352155"/>
              <a:ext cx="266816" cy="28738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4" name="矩形 13"/>
            <p:cNvSpPr/>
            <p:nvPr/>
          </p:nvSpPr>
          <p:spPr>
            <a:xfrm flipV="1">
              <a:off x="1760994" y="6242602"/>
              <a:ext cx="266816" cy="28737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5" name="矩形 14"/>
            <p:cNvSpPr/>
            <p:nvPr/>
          </p:nvSpPr>
          <p:spPr>
            <a:xfrm>
              <a:off x="711199" y="5948872"/>
              <a:ext cx="565396" cy="53506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spTree>
    <p:extLst>
      <p:ext uri="{BB962C8B-B14F-4D97-AF65-F5344CB8AC3E}">
        <p14:creationId xmlns:p14="http://schemas.microsoft.com/office/powerpoint/2010/main" val="393263767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Freeform 3"/>
          <p:cNvSpPr/>
          <p:nvPr/>
        </p:nvSpPr>
        <p:spPr>
          <a:xfrm>
            <a:off x="4422776" y="967514"/>
            <a:ext cx="6629399" cy="5204050"/>
          </a:xfrm>
          <a:custGeom>
            <a:avLst/>
            <a:gdLst>
              <a:gd name="connsiteX0" fmla="*/ 0 w 7560564"/>
              <a:gd name="connsiteY0" fmla="*/ 282448 h 3275076"/>
              <a:gd name="connsiteX1" fmla="*/ 282473 w 7560564"/>
              <a:gd name="connsiteY1" fmla="*/ 0 h 3275076"/>
              <a:gd name="connsiteX2" fmla="*/ 7278116 w 7560564"/>
              <a:gd name="connsiteY2" fmla="*/ 0 h 3275076"/>
              <a:gd name="connsiteX3" fmla="*/ 7560563 w 7560564"/>
              <a:gd name="connsiteY3" fmla="*/ 282448 h 3275076"/>
              <a:gd name="connsiteX4" fmla="*/ 7560563 w 7560564"/>
              <a:gd name="connsiteY4" fmla="*/ 2992602 h 3275076"/>
              <a:gd name="connsiteX5" fmla="*/ 7278116 w 7560564"/>
              <a:gd name="connsiteY5" fmla="*/ 3275075 h 3275076"/>
              <a:gd name="connsiteX6" fmla="*/ 282473 w 7560564"/>
              <a:gd name="connsiteY6" fmla="*/ 3275075 h 3275076"/>
              <a:gd name="connsiteX7" fmla="*/ 0 w 7560564"/>
              <a:gd name="connsiteY7" fmla="*/ 2992602 h 3275076"/>
              <a:gd name="connsiteX8" fmla="*/ 0 w 7560564"/>
              <a:gd name="connsiteY8" fmla="*/ 282448 h 3275076"/>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Lst>
            <a:rect l="l" t="t" r="r" b="b"/>
            <a:pathLst>
              <a:path w="7560564" h="3275076">
                <a:moveTo>
                  <a:pt x="0" y="282448"/>
                </a:moveTo>
                <a:cubicBezTo>
                  <a:pt x="0" y="126492"/>
                  <a:pt x="126466" y="0"/>
                  <a:pt x="282473" y="0"/>
                </a:cubicBezTo>
                <a:lnTo>
                  <a:pt x="7278116" y="0"/>
                </a:lnTo>
                <a:cubicBezTo>
                  <a:pt x="7434071" y="0"/>
                  <a:pt x="7560563" y="126492"/>
                  <a:pt x="7560563" y="282448"/>
                </a:cubicBezTo>
                <a:lnTo>
                  <a:pt x="7560563" y="2992602"/>
                </a:lnTo>
                <a:cubicBezTo>
                  <a:pt x="7560563" y="3148609"/>
                  <a:pt x="7434071" y="3275075"/>
                  <a:pt x="7278116" y="3275075"/>
                </a:cubicBezTo>
                <a:lnTo>
                  <a:pt x="282473" y="3275075"/>
                </a:lnTo>
                <a:cubicBezTo>
                  <a:pt x="126466" y="3275075"/>
                  <a:pt x="0" y="3148609"/>
                  <a:pt x="0" y="2992602"/>
                </a:cubicBezTo>
                <a:lnTo>
                  <a:pt x="0" y="282448"/>
                </a:lnTo>
              </a:path>
            </a:pathLst>
          </a:custGeom>
          <a:solidFill>
            <a:srgbClr val="FFFFFF">
              <a:alpha val="100000"/>
            </a:srgbClr>
          </a:solidFill>
          <a:ln w="12700">
            <a:solidFill>
              <a:srgbClr val="000000">
                <a:alpha val="0"/>
              </a:srgbClr>
            </a:solid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5757542" y="5460294"/>
            <a:ext cx="4419600" cy="482812"/>
          </a:xfrm>
          <a:prstGeom prst="rect">
            <a:avLst/>
          </a:prstGeom>
          <a:solidFill>
            <a:srgbClr val="92D05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TextBox 1"/>
          <p:cNvSpPr txBox="1"/>
          <p:nvPr/>
        </p:nvSpPr>
        <p:spPr>
          <a:xfrm>
            <a:off x="7013575" y="2438630"/>
            <a:ext cx="2192908" cy="350438"/>
          </a:xfrm>
          <a:prstGeom prst="rect">
            <a:avLst/>
          </a:prstGeom>
          <a:noFill/>
        </p:spPr>
        <p:txBody>
          <a:bodyPr wrap="none" lIns="0" tIns="0" rIns="0" bIns="60981" rtlCol="0">
            <a:spAutoFit/>
          </a:bodyPr>
          <a:lstStyle>
            <a:defPPr>
              <a:defRPr lang="zh-CN"/>
            </a:defPPr>
            <a:lvl1pPr>
              <a:lnSpc>
                <a:spcPts val="2401"/>
              </a:lnSpc>
              <a:defRPr sz="1900">
                <a:solidFill>
                  <a:srgbClr val="656D8D"/>
                </a:solidFill>
                <a:latin typeface="+mn-ea"/>
                <a:ea typeface="+mn-ea"/>
                <a:cs typeface="Microsoft YaHei UI" pitchFamily="18" charset="0"/>
              </a:defRPr>
            </a:lvl1pPr>
          </a:lstStyle>
          <a:p>
            <a:r>
              <a:rPr lang="zh-CN" altLang="en-US" dirty="0"/>
              <a:t>数据通信的基础知识</a:t>
            </a:r>
          </a:p>
        </p:txBody>
      </p:sp>
      <p:sp>
        <p:nvSpPr>
          <p:cNvPr id="18" name="TextBox 1"/>
          <p:cNvSpPr txBox="1"/>
          <p:nvPr/>
        </p:nvSpPr>
        <p:spPr>
          <a:xfrm>
            <a:off x="7013575" y="1646541"/>
            <a:ext cx="1949252" cy="350886"/>
          </a:xfrm>
          <a:prstGeom prst="rect">
            <a:avLst/>
          </a:prstGeom>
          <a:noFill/>
        </p:spPr>
        <p:txBody>
          <a:bodyPr wrap="none" lIns="0" tIns="0" rIns="0" bIns="60981" rtlCol="0">
            <a:spAutoFit/>
          </a:bodyPr>
          <a:lstStyle>
            <a:defPPr>
              <a:defRPr lang="zh-CN"/>
            </a:defPPr>
            <a:lvl1pPr>
              <a:lnSpc>
                <a:spcPts val="2401"/>
              </a:lnSpc>
              <a:defRPr sz="1900">
                <a:solidFill>
                  <a:srgbClr val="656D8D"/>
                </a:solidFill>
                <a:latin typeface="+mn-ea"/>
                <a:ea typeface="+mn-ea"/>
                <a:cs typeface="Microsoft YaHei UI" pitchFamily="18" charset="0"/>
              </a:defRPr>
            </a:lvl1pPr>
          </a:lstStyle>
          <a:p>
            <a:r>
              <a:rPr lang="zh-CN" altLang="en-US" dirty="0"/>
              <a:t>物理层的基本概念</a:t>
            </a:r>
          </a:p>
        </p:txBody>
      </p:sp>
      <p:sp>
        <p:nvSpPr>
          <p:cNvPr id="47" name="TextBox 1"/>
          <p:cNvSpPr txBox="1"/>
          <p:nvPr/>
        </p:nvSpPr>
        <p:spPr>
          <a:xfrm>
            <a:off x="7013575" y="3200453"/>
            <a:ext cx="2436564" cy="350886"/>
          </a:xfrm>
          <a:prstGeom prst="rect">
            <a:avLst/>
          </a:prstGeom>
          <a:noFill/>
        </p:spPr>
        <p:txBody>
          <a:bodyPr wrap="none" lIns="0" tIns="0" rIns="0" bIns="60981" rtlCol="0">
            <a:spAutoFit/>
          </a:bodyPr>
          <a:lstStyle>
            <a:defPPr>
              <a:defRPr lang="zh-CN"/>
            </a:defPPr>
            <a:lvl1pPr>
              <a:lnSpc>
                <a:spcPts val="2401"/>
              </a:lnSpc>
              <a:defRPr sz="1900">
                <a:solidFill>
                  <a:srgbClr val="656D8D"/>
                </a:solidFill>
                <a:latin typeface="+mn-ea"/>
                <a:ea typeface="+mn-ea"/>
                <a:cs typeface="Microsoft YaHei UI" pitchFamily="18" charset="0"/>
              </a:defRPr>
            </a:lvl1pPr>
          </a:lstStyle>
          <a:p>
            <a:r>
              <a:rPr lang="zh-CN" altLang="en-US" dirty="0"/>
              <a:t>物理层下面的传输媒体</a:t>
            </a:r>
          </a:p>
        </p:txBody>
      </p:sp>
      <p:sp>
        <p:nvSpPr>
          <p:cNvPr id="48" name="TextBox 1"/>
          <p:cNvSpPr txBox="1"/>
          <p:nvPr/>
        </p:nvSpPr>
        <p:spPr>
          <a:xfrm>
            <a:off x="7013576" y="3962277"/>
            <a:ext cx="1461939" cy="350886"/>
          </a:xfrm>
          <a:prstGeom prst="rect">
            <a:avLst/>
          </a:prstGeom>
          <a:noFill/>
        </p:spPr>
        <p:txBody>
          <a:bodyPr wrap="none" lIns="0" tIns="0" rIns="0" bIns="60981" rtlCol="0">
            <a:spAutoFit/>
          </a:bodyPr>
          <a:lstStyle>
            <a:defPPr>
              <a:defRPr lang="zh-CN"/>
            </a:defPPr>
            <a:lvl1pPr>
              <a:lnSpc>
                <a:spcPts val="2401"/>
              </a:lnSpc>
              <a:defRPr sz="1900">
                <a:solidFill>
                  <a:srgbClr val="656D8D"/>
                </a:solidFill>
                <a:latin typeface="+mn-ea"/>
                <a:ea typeface="+mn-ea"/>
                <a:cs typeface="Microsoft YaHei UI" pitchFamily="18" charset="0"/>
              </a:defRPr>
            </a:lvl1pPr>
          </a:lstStyle>
          <a:p>
            <a:r>
              <a:rPr lang="zh-CN" altLang="en-US" dirty="0"/>
              <a:t>信道复用技术</a:t>
            </a:r>
          </a:p>
        </p:txBody>
      </p:sp>
      <p:sp>
        <p:nvSpPr>
          <p:cNvPr id="51" name="Freeform 3"/>
          <p:cNvSpPr/>
          <p:nvPr/>
        </p:nvSpPr>
        <p:spPr>
          <a:xfrm>
            <a:off x="6695261" y="1219712"/>
            <a:ext cx="48816" cy="4835782"/>
          </a:xfrm>
          <a:custGeom>
            <a:avLst/>
            <a:gdLst>
              <a:gd name="connsiteX0" fmla="*/ 6350 w 21844"/>
              <a:gd name="connsiteY0" fmla="*/ 6350 h 879855"/>
              <a:gd name="connsiteX1" fmla="*/ 6350 w 21844"/>
              <a:gd name="connsiteY1" fmla="*/ 873506 h 879855"/>
            </a:gdLst>
            <a:ahLst/>
            <a:cxnLst>
              <a:cxn ang="0">
                <a:pos x="connsiteX0" y="connsiteY0"/>
              </a:cxn>
              <a:cxn ang="1">
                <a:pos x="connsiteX1" y="connsiteY1"/>
              </a:cxn>
            </a:cxnLst>
            <a:rect l="l" t="t" r="r" b="b"/>
            <a:pathLst>
              <a:path w="21844" h="879855">
                <a:moveTo>
                  <a:pt x="6350" y="6350"/>
                </a:moveTo>
                <a:lnTo>
                  <a:pt x="6350" y="873506"/>
                </a:lnTo>
              </a:path>
            </a:pathLst>
          </a:custGeom>
          <a:ln w="12700">
            <a:solidFill>
              <a:srgbClr val="A4B3D8"/>
            </a:solidFill>
            <a:prstDash val="solid"/>
          </a:ln>
        </p:spPr>
        <p:style>
          <a:lnRef idx="1">
            <a:schemeClr val="accent1"/>
          </a:lnRef>
          <a:fillRef idx="0">
            <a:schemeClr val="accent1"/>
          </a:fillRef>
          <a:effectRef idx="0">
            <a:schemeClr val="accent1"/>
          </a:effectRef>
          <a:fontRef idx="minor">
            <a:schemeClr val="tx1"/>
          </a:fontRef>
        </p:style>
        <p:txBody>
          <a:bodyPr lIns="121963" tIns="60981" rIns="121963" bIns="60981" rtlCol="0" anchor="ctr"/>
          <a:lstStyle/>
          <a:p>
            <a:pPr algn="ctr"/>
            <a:endParaRPr lang="zh-CN" altLang="en-US"/>
          </a:p>
        </p:txBody>
      </p:sp>
      <p:sp>
        <p:nvSpPr>
          <p:cNvPr id="52" name="Freeform 3"/>
          <p:cNvSpPr/>
          <p:nvPr/>
        </p:nvSpPr>
        <p:spPr>
          <a:xfrm>
            <a:off x="6632575" y="1712979"/>
            <a:ext cx="142314" cy="142239"/>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7" name="Freeform 3"/>
          <p:cNvSpPr/>
          <p:nvPr/>
        </p:nvSpPr>
        <p:spPr>
          <a:xfrm>
            <a:off x="6632575" y="2514812"/>
            <a:ext cx="142314" cy="142239"/>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53" name="Freeform 3"/>
          <p:cNvSpPr/>
          <p:nvPr/>
        </p:nvSpPr>
        <p:spPr>
          <a:xfrm>
            <a:off x="6632575" y="3276635"/>
            <a:ext cx="142314" cy="142239"/>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54" name="Freeform 3"/>
          <p:cNvSpPr/>
          <p:nvPr/>
        </p:nvSpPr>
        <p:spPr>
          <a:xfrm>
            <a:off x="6632575" y="4048585"/>
            <a:ext cx="142314" cy="142239"/>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16" name="TextBox 1"/>
          <p:cNvSpPr txBox="1"/>
          <p:nvPr/>
        </p:nvSpPr>
        <p:spPr>
          <a:xfrm>
            <a:off x="6048109" y="1626552"/>
            <a:ext cx="355867" cy="369267"/>
          </a:xfrm>
          <a:prstGeom prst="rect">
            <a:avLst/>
          </a:prstGeom>
          <a:noFill/>
        </p:spPr>
        <p:txBody>
          <a:bodyPr wrap="none" lIns="0" tIns="0" rIns="0" bIns="60981" rtlCol="0">
            <a:spAutoFit/>
          </a:bodyPr>
          <a:lstStyle/>
          <a:p>
            <a:pPr>
              <a:lnSpc>
                <a:spcPts val="2401"/>
              </a:lnSpc>
            </a:pPr>
            <a:r>
              <a:rPr lang="en-US" altLang="zh-CN" sz="2000" dirty="0">
                <a:solidFill>
                  <a:srgbClr val="4197DF"/>
                </a:solidFill>
                <a:latin typeface="+mj-lt"/>
                <a:cs typeface="Microsoft YaHei UI" pitchFamily="18" charset="0"/>
              </a:rPr>
              <a:t>2.1</a:t>
            </a:r>
            <a:endParaRPr lang="zh-CN" altLang="en-US" sz="2000" dirty="0">
              <a:solidFill>
                <a:srgbClr val="4197DF"/>
              </a:solidFill>
              <a:latin typeface="+mj-lt"/>
              <a:cs typeface="Microsoft YaHei UI" pitchFamily="18" charset="0"/>
            </a:endParaRPr>
          </a:p>
        </p:txBody>
      </p:sp>
      <p:sp>
        <p:nvSpPr>
          <p:cNvPr id="24" name="TextBox 1"/>
          <p:cNvSpPr txBox="1"/>
          <p:nvPr/>
        </p:nvSpPr>
        <p:spPr>
          <a:xfrm>
            <a:off x="6048109" y="2438630"/>
            <a:ext cx="355867" cy="369267"/>
          </a:xfrm>
          <a:prstGeom prst="rect">
            <a:avLst/>
          </a:prstGeom>
          <a:noFill/>
        </p:spPr>
        <p:txBody>
          <a:bodyPr wrap="none" lIns="0" tIns="0" rIns="0" bIns="60981" rtlCol="0">
            <a:spAutoFit/>
          </a:bodyPr>
          <a:lstStyle>
            <a:defPPr>
              <a:defRPr lang="zh-CN"/>
            </a:defPPr>
            <a:lvl1pPr>
              <a:lnSpc>
                <a:spcPts val="2401"/>
              </a:lnSpc>
              <a:defRPr sz="2000">
                <a:solidFill>
                  <a:srgbClr val="4197DF"/>
                </a:solidFill>
                <a:latin typeface="+mj-lt"/>
                <a:cs typeface="Microsoft YaHei UI" pitchFamily="18" charset="0"/>
              </a:defRPr>
            </a:lvl1pPr>
          </a:lstStyle>
          <a:p>
            <a:r>
              <a:rPr lang="en-US" altLang="zh-CN" dirty="0"/>
              <a:t>2.2</a:t>
            </a:r>
          </a:p>
        </p:txBody>
      </p:sp>
      <p:sp>
        <p:nvSpPr>
          <p:cNvPr id="46" name="TextBox 1"/>
          <p:cNvSpPr txBox="1"/>
          <p:nvPr/>
        </p:nvSpPr>
        <p:spPr>
          <a:xfrm>
            <a:off x="545295" y="2704076"/>
            <a:ext cx="1846659" cy="946215"/>
          </a:xfrm>
          <a:prstGeom prst="rect">
            <a:avLst/>
          </a:prstGeom>
          <a:noFill/>
        </p:spPr>
        <p:txBody>
          <a:bodyPr wrap="none" lIns="0" tIns="0" rIns="0" bIns="60981" rtlCol="0">
            <a:spAutoFit/>
          </a:bodyPr>
          <a:lstStyle/>
          <a:p>
            <a:pPr>
              <a:lnSpc>
                <a:spcPts val="6936"/>
              </a:lnSpc>
            </a:pPr>
            <a:r>
              <a:rPr lang="zh-CN" altLang="en-US" sz="3600" dirty="0" smtClean="0">
                <a:solidFill>
                  <a:srgbClr val="4197DF"/>
                </a:solidFill>
                <a:latin typeface="Microsoft YaHei UI" pitchFamily="18" charset="0"/>
                <a:cs typeface="Microsoft YaHei UI" pitchFamily="18" charset="0"/>
              </a:rPr>
              <a:t>内容导航</a:t>
            </a:r>
            <a:endParaRPr lang="en-US" altLang="zh-CN" sz="3600" dirty="0">
              <a:solidFill>
                <a:srgbClr val="4197DF"/>
              </a:solidFill>
              <a:latin typeface="Microsoft YaHei UI" pitchFamily="18" charset="0"/>
              <a:cs typeface="Microsoft YaHei UI" pitchFamily="18" charset="0"/>
            </a:endParaRPr>
          </a:p>
        </p:txBody>
      </p:sp>
      <p:sp>
        <p:nvSpPr>
          <p:cNvPr id="57" name="TextBox 1"/>
          <p:cNvSpPr txBox="1"/>
          <p:nvPr/>
        </p:nvSpPr>
        <p:spPr>
          <a:xfrm>
            <a:off x="545294" y="3517824"/>
            <a:ext cx="1846659" cy="272533"/>
          </a:xfrm>
          <a:prstGeom prst="rect">
            <a:avLst/>
          </a:prstGeom>
          <a:noFill/>
        </p:spPr>
        <p:txBody>
          <a:bodyPr wrap="square" lIns="0" tIns="0" rIns="0" bIns="60981" rtlCol="0">
            <a:spAutoFit/>
          </a:bodyPr>
          <a:lstStyle/>
          <a:p>
            <a:pPr algn="dist">
              <a:lnSpc>
                <a:spcPts val="1601"/>
              </a:lnSpc>
            </a:pPr>
            <a:r>
              <a:rPr lang="en-US" altLang="zh-CN" sz="1900" dirty="0">
                <a:solidFill>
                  <a:srgbClr val="4197DF"/>
                </a:solidFill>
                <a:latin typeface="Times New Roman" pitchFamily="18" charset="0"/>
                <a:cs typeface="Times New Roman" pitchFamily="18" charset="0"/>
              </a:rPr>
              <a:t>CONTENTS</a:t>
            </a:r>
          </a:p>
        </p:txBody>
      </p:sp>
      <p:sp>
        <p:nvSpPr>
          <p:cNvPr id="59" name="矩形 58"/>
          <p:cNvSpPr/>
          <p:nvPr/>
        </p:nvSpPr>
        <p:spPr>
          <a:xfrm>
            <a:off x="518434" y="2201339"/>
            <a:ext cx="1873520" cy="702493"/>
          </a:xfrm>
          <a:prstGeom prst="rect">
            <a:avLst/>
          </a:prstGeom>
          <a:solidFill>
            <a:srgbClr val="1A8A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2" name="直接连接符 61"/>
          <p:cNvCxnSpPr/>
          <p:nvPr/>
        </p:nvCxnSpPr>
        <p:spPr>
          <a:xfrm>
            <a:off x="536576" y="76976"/>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a:off x="536576" y="248386"/>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4" name="直接连接符 63"/>
          <p:cNvCxnSpPr/>
          <p:nvPr/>
        </p:nvCxnSpPr>
        <p:spPr>
          <a:xfrm>
            <a:off x="536576" y="405513"/>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a:off x="536576" y="576923"/>
            <a:ext cx="185537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a:xfrm>
            <a:off x="536576" y="719764"/>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a:off x="536576" y="891175"/>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a:off x="536576" y="1048301"/>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a:off x="536576" y="1219712"/>
            <a:ext cx="185537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a:off x="536576" y="1404046"/>
            <a:ext cx="185537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a:off x="536576" y="1546887"/>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a:off x="536576" y="1718297"/>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536576" y="1875424"/>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nvCxnSpPr>
        <p:spPr>
          <a:xfrm>
            <a:off x="536576" y="2046834"/>
            <a:ext cx="1855377"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3" name="等腰三角形 32"/>
          <p:cNvSpPr/>
          <p:nvPr/>
        </p:nvSpPr>
        <p:spPr>
          <a:xfrm>
            <a:off x="2000250" y="6252847"/>
            <a:ext cx="381000" cy="513182"/>
          </a:xfrm>
          <a:prstGeom prst="triangle">
            <a:avLst/>
          </a:prstGeom>
          <a:solidFill>
            <a:srgbClr val="1A8A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等腰三角形 33"/>
          <p:cNvSpPr/>
          <p:nvPr/>
        </p:nvSpPr>
        <p:spPr>
          <a:xfrm>
            <a:off x="2381251" y="5839091"/>
            <a:ext cx="674915" cy="1013015"/>
          </a:xfrm>
          <a:prstGeom prst="triangl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等腰三角形 34"/>
          <p:cNvSpPr/>
          <p:nvPr/>
        </p:nvSpPr>
        <p:spPr>
          <a:xfrm>
            <a:off x="3146878" y="6328235"/>
            <a:ext cx="381000" cy="513182"/>
          </a:xfrm>
          <a:prstGeom prst="triangle">
            <a:avLst/>
          </a:prstGeom>
          <a:solidFill>
            <a:srgbClr val="1A8A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等腰三角形 35"/>
          <p:cNvSpPr/>
          <p:nvPr/>
        </p:nvSpPr>
        <p:spPr>
          <a:xfrm>
            <a:off x="95250" y="5620421"/>
            <a:ext cx="1066800" cy="1231686"/>
          </a:xfrm>
          <a:prstGeom prst="triangl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等腰三角形 36"/>
          <p:cNvSpPr/>
          <p:nvPr/>
        </p:nvSpPr>
        <p:spPr>
          <a:xfrm>
            <a:off x="876300" y="6252847"/>
            <a:ext cx="381000" cy="513182"/>
          </a:xfrm>
          <a:prstGeom prst="triangl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TextBox 1"/>
          <p:cNvSpPr txBox="1"/>
          <p:nvPr/>
        </p:nvSpPr>
        <p:spPr>
          <a:xfrm>
            <a:off x="7013576" y="4724101"/>
            <a:ext cx="1461939" cy="350886"/>
          </a:xfrm>
          <a:prstGeom prst="rect">
            <a:avLst/>
          </a:prstGeom>
          <a:noFill/>
        </p:spPr>
        <p:txBody>
          <a:bodyPr wrap="none" lIns="0" tIns="0" rIns="0" bIns="60981" rtlCol="0">
            <a:spAutoFit/>
          </a:bodyPr>
          <a:lstStyle>
            <a:defPPr>
              <a:defRPr lang="zh-CN"/>
            </a:defPPr>
            <a:lvl1pPr>
              <a:lnSpc>
                <a:spcPts val="2401"/>
              </a:lnSpc>
              <a:defRPr sz="1900">
                <a:solidFill>
                  <a:srgbClr val="656D8D"/>
                </a:solidFill>
                <a:latin typeface="+mn-ea"/>
                <a:ea typeface="+mn-ea"/>
                <a:cs typeface="Microsoft YaHei UI" pitchFamily="18" charset="0"/>
              </a:defRPr>
            </a:lvl1pPr>
          </a:lstStyle>
          <a:p>
            <a:r>
              <a:rPr lang="zh-CN" altLang="en-US" dirty="0"/>
              <a:t>数字传输系统</a:t>
            </a:r>
          </a:p>
        </p:txBody>
      </p:sp>
      <p:sp>
        <p:nvSpPr>
          <p:cNvPr id="39" name="TextBox 1"/>
          <p:cNvSpPr txBox="1"/>
          <p:nvPr/>
        </p:nvSpPr>
        <p:spPr>
          <a:xfrm>
            <a:off x="7013575" y="5529764"/>
            <a:ext cx="1705595" cy="350886"/>
          </a:xfrm>
          <a:prstGeom prst="rect">
            <a:avLst/>
          </a:prstGeom>
          <a:noFill/>
        </p:spPr>
        <p:txBody>
          <a:bodyPr wrap="none" lIns="0" tIns="0" rIns="0" bIns="60981" rtlCol="0">
            <a:spAutoFit/>
          </a:bodyPr>
          <a:lstStyle>
            <a:defPPr>
              <a:defRPr lang="zh-CN"/>
            </a:defPPr>
            <a:lvl1pPr>
              <a:lnSpc>
                <a:spcPts val="2401"/>
              </a:lnSpc>
              <a:defRPr sz="1900">
                <a:solidFill>
                  <a:srgbClr val="656D8D"/>
                </a:solidFill>
                <a:latin typeface="+mn-ea"/>
                <a:ea typeface="+mn-ea"/>
                <a:cs typeface="Microsoft YaHei UI" pitchFamily="18" charset="0"/>
              </a:defRPr>
            </a:lvl1pPr>
          </a:lstStyle>
          <a:p>
            <a:r>
              <a:rPr lang="zh-CN" altLang="en-US" dirty="0">
                <a:solidFill>
                  <a:schemeClr val="bg1"/>
                </a:solidFill>
              </a:rPr>
              <a:t>互联网接入技术</a:t>
            </a:r>
          </a:p>
        </p:txBody>
      </p:sp>
      <p:sp>
        <p:nvSpPr>
          <p:cNvPr id="40" name="Freeform 3"/>
          <p:cNvSpPr/>
          <p:nvPr/>
        </p:nvSpPr>
        <p:spPr>
          <a:xfrm>
            <a:off x="6632575" y="4825677"/>
            <a:ext cx="142314" cy="142239"/>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41" name="Freeform 3"/>
          <p:cNvSpPr/>
          <p:nvPr/>
        </p:nvSpPr>
        <p:spPr>
          <a:xfrm>
            <a:off x="6632575" y="5597626"/>
            <a:ext cx="142314" cy="142239"/>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chemeClr val="bg1"/>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42" name="TextBox 1"/>
          <p:cNvSpPr txBox="1"/>
          <p:nvPr/>
        </p:nvSpPr>
        <p:spPr>
          <a:xfrm>
            <a:off x="6048109" y="3149665"/>
            <a:ext cx="355867" cy="369267"/>
          </a:xfrm>
          <a:prstGeom prst="rect">
            <a:avLst/>
          </a:prstGeom>
          <a:noFill/>
        </p:spPr>
        <p:txBody>
          <a:bodyPr wrap="none" lIns="0" tIns="0" rIns="0" bIns="60981" rtlCol="0">
            <a:spAutoFit/>
          </a:bodyPr>
          <a:lstStyle/>
          <a:p>
            <a:pPr>
              <a:lnSpc>
                <a:spcPts val="2401"/>
              </a:lnSpc>
            </a:pPr>
            <a:r>
              <a:rPr lang="en-US" altLang="zh-CN" sz="2000" dirty="0" smtClean="0">
                <a:solidFill>
                  <a:srgbClr val="4197DF"/>
                </a:solidFill>
                <a:latin typeface="+mj-lt"/>
                <a:cs typeface="Microsoft YaHei UI" pitchFamily="18" charset="0"/>
              </a:rPr>
              <a:t>2.3</a:t>
            </a:r>
            <a:endParaRPr lang="en-US" altLang="zh-CN" sz="2000" dirty="0">
              <a:solidFill>
                <a:srgbClr val="4197DF"/>
              </a:solidFill>
              <a:latin typeface="+mj-lt"/>
              <a:cs typeface="Microsoft YaHei UI" pitchFamily="18" charset="0"/>
            </a:endParaRPr>
          </a:p>
        </p:txBody>
      </p:sp>
      <p:sp>
        <p:nvSpPr>
          <p:cNvPr id="43" name="TextBox 1"/>
          <p:cNvSpPr txBox="1"/>
          <p:nvPr/>
        </p:nvSpPr>
        <p:spPr>
          <a:xfrm>
            <a:off x="6048109" y="3936883"/>
            <a:ext cx="355867" cy="369267"/>
          </a:xfrm>
          <a:prstGeom prst="rect">
            <a:avLst/>
          </a:prstGeom>
          <a:noFill/>
        </p:spPr>
        <p:txBody>
          <a:bodyPr wrap="none" lIns="0" tIns="0" rIns="0" bIns="60981" rtlCol="0">
            <a:spAutoFit/>
          </a:bodyPr>
          <a:lstStyle/>
          <a:p>
            <a:pPr>
              <a:lnSpc>
                <a:spcPts val="2401"/>
              </a:lnSpc>
            </a:pPr>
            <a:r>
              <a:rPr lang="en-US" altLang="zh-CN" sz="2000" dirty="0" smtClean="0">
                <a:solidFill>
                  <a:srgbClr val="4197DF"/>
                </a:solidFill>
                <a:latin typeface="+mj-lt"/>
                <a:cs typeface="Microsoft YaHei UI" pitchFamily="18" charset="0"/>
              </a:rPr>
              <a:t>2.4</a:t>
            </a:r>
            <a:endParaRPr lang="en-US" altLang="zh-CN" sz="2000" dirty="0">
              <a:solidFill>
                <a:srgbClr val="4197DF"/>
              </a:solidFill>
              <a:latin typeface="+mj-lt"/>
              <a:cs typeface="Microsoft YaHei UI" pitchFamily="18" charset="0"/>
            </a:endParaRPr>
          </a:p>
        </p:txBody>
      </p:sp>
      <p:sp>
        <p:nvSpPr>
          <p:cNvPr id="44" name="TextBox 1"/>
          <p:cNvSpPr txBox="1"/>
          <p:nvPr/>
        </p:nvSpPr>
        <p:spPr>
          <a:xfrm>
            <a:off x="6048109" y="4736798"/>
            <a:ext cx="355867" cy="369267"/>
          </a:xfrm>
          <a:prstGeom prst="rect">
            <a:avLst/>
          </a:prstGeom>
          <a:noFill/>
        </p:spPr>
        <p:txBody>
          <a:bodyPr wrap="none" lIns="0" tIns="0" rIns="0" bIns="60981" rtlCol="0">
            <a:spAutoFit/>
          </a:bodyPr>
          <a:lstStyle/>
          <a:p>
            <a:pPr>
              <a:lnSpc>
                <a:spcPts val="2401"/>
              </a:lnSpc>
            </a:pPr>
            <a:r>
              <a:rPr lang="en-US" altLang="zh-CN" sz="2000" dirty="0" smtClean="0">
                <a:solidFill>
                  <a:srgbClr val="4197DF"/>
                </a:solidFill>
                <a:latin typeface="+mj-lt"/>
                <a:cs typeface="Microsoft YaHei UI" pitchFamily="18" charset="0"/>
              </a:rPr>
              <a:t>2.5</a:t>
            </a:r>
            <a:endParaRPr lang="en-US" altLang="zh-CN" sz="2000" dirty="0">
              <a:solidFill>
                <a:srgbClr val="4197DF"/>
              </a:solidFill>
              <a:latin typeface="+mj-lt"/>
              <a:cs typeface="Microsoft YaHei UI" pitchFamily="18" charset="0"/>
            </a:endParaRPr>
          </a:p>
        </p:txBody>
      </p:sp>
      <p:sp>
        <p:nvSpPr>
          <p:cNvPr id="45" name="TextBox 1"/>
          <p:cNvSpPr txBox="1"/>
          <p:nvPr/>
        </p:nvSpPr>
        <p:spPr>
          <a:xfrm>
            <a:off x="6048109" y="5517067"/>
            <a:ext cx="355867" cy="369267"/>
          </a:xfrm>
          <a:prstGeom prst="rect">
            <a:avLst/>
          </a:prstGeom>
          <a:noFill/>
        </p:spPr>
        <p:txBody>
          <a:bodyPr wrap="none" lIns="0" tIns="0" rIns="0" bIns="60981" rtlCol="0">
            <a:spAutoFit/>
          </a:bodyPr>
          <a:lstStyle/>
          <a:p>
            <a:pPr>
              <a:lnSpc>
                <a:spcPts val="2401"/>
              </a:lnSpc>
            </a:pPr>
            <a:r>
              <a:rPr lang="en-US" altLang="zh-CN" sz="2000" dirty="0" smtClean="0">
                <a:solidFill>
                  <a:schemeClr val="bg1"/>
                </a:solidFill>
                <a:latin typeface="+mj-lt"/>
                <a:cs typeface="Microsoft YaHei UI" pitchFamily="18" charset="0"/>
              </a:rPr>
              <a:t>2.6</a:t>
            </a:r>
            <a:endParaRPr lang="en-US" altLang="zh-CN" sz="2000" dirty="0">
              <a:solidFill>
                <a:schemeClr val="bg1"/>
              </a:solidFill>
              <a:latin typeface="+mj-lt"/>
              <a:cs typeface="Microsoft YaHei UI" pitchFamily="18" charset="0"/>
            </a:endParaRPr>
          </a:p>
        </p:txBody>
      </p:sp>
    </p:spTree>
    <p:extLst>
      <p:ext uri="{BB962C8B-B14F-4D97-AF65-F5344CB8AC3E}">
        <p14:creationId xmlns:p14="http://schemas.microsoft.com/office/powerpoint/2010/main" val="3803914094"/>
      </p:ext>
    </p:extLst>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2.2  </a:t>
            </a:r>
            <a:r>
              <a:rPr lang="zh-CN" altLang="en-US" dirty="0"/>
              <a:t>数据通信的基础</a:t>
            </a:r>
            <a:r>
              <a:rPr lang="zh-CN" altLang="en-US" dirty="0" smtClean="0"/>
              <a:t>知识</a:t>
            </a:r>
            <a:endParaRPr lang="zh-CN" altLang="en-US" dirty="0"/>
          </a:p>
        </p:txBody>
      </p:sp>
      <p:sp>
        <p:nvSpPr>
          <p:cNvPr id="5" name="内容占位符 4"/>
          <p:cNvSpPr>
            <a:spLocks noGrp="1"/>
          </p:cNvSpPr>
          <p:nvPr>
            <p:ph idx="13"/>
          </p:nvPr>
        </p:nvSpPr>
        <p:spPr/>
        <p:txBody>
          <a:bodyPr>
            <a:normAutofit/>
          </a:bodyPr>
          <a:lstStyle/>
          <a:p>
            <a:r>
              <a:rPr lang="en-US" altLang="zh-CN" dirty="0"/>
              <a:t>2.2.1 </a:t>
            </a:r>
            <a:r>
              <a:rPr lang="zh-CN" altLang="en-US" dirty="0"/>
              <a:t>数据通信系统的模型 </a:t>
            </a:r>
          </a:p>
        </p:txBody>
      </p:sp>
      <p:grpSp>
        <p:nvGrpSpPr>
          <p:cNvPr id="6" name="Group 3"/>
          <p:cNvGrpSpPr>
            <a:grpSpLocks/>
          </p:cNvGrpSpPr>
          <p:nvPr/>
        </p:nvGrpSpPr>
        <p:grpSpPr bwMode="auto">
          <a:xfrm>
            <a:off x="5551488" y="4851071"/>
            <a:ext cx="1025525" cy="726907"/>
            <a:chOff x="2463" y="2931"/>
            <a:chExt cx="646" cy="458"/>
          </a:xfrm>
        </p:grpSpPr>
        <p:sp>
          <p:nvSpPr>
            <p:cNvPr id="7" name="AutoShape 4"/>
            <p:cNvSpPr>
              <a:spLocks noChangeArrowheads="1"/>
            </p:cNvSpPr>
            <p:nvPr/>
          </p:nvSpPr>
          <p:spPr bwMode="auto">
            <a:xfrm>
              <a:off x="2463" y="2931"/>
              <a:ext cx="646" cy="458"/>
            </a:xfrm>
            <a:prstGeom prst="cube">
              <a:avLst>
                <a:gd name="adj" fmla="val 13069"/>
              </a:avLst>
            </a:prstGeom>
            <a:solidFill>
              <a:srgbClr val="FFC000"/>
            </a:solidFill>
            <a:ln w="9525">
              <a:noFill/>
              <a:miter lim="800000"/>
              <a:headEnd/>
              <a:tailEnd/>
            </a:ln>
          </p:spPr>
          <p:txBody>
            <a:bodyPr wrap="none" anchor="ctr"/>
            <a:lstStyle/>
            <a:p>
              <a:endParaRPr lang="zh-CN" altLang="en-US">
                <a:latin typeface="+mn-ea"/>
                <a:ea typeface="+mn-ea"/>
              </a:endParaRPr>
            </a:p>
          </p:txBody>
        </p:sp>
        <p:sp>
          <p:nvSpPr>
            <p:cNvPr id="8" name="Rectangle 5"/>
            <p:cNvSpPr>
              <a:spLocks noChangeArrowheads="1"/>
            </p:cNvSpPr>
            <p:nvPr/>
          </p:nvSpPr>
          <p:spPr bwMode="auto">
            <a:xfrm>
              <a:off x="2546" y="2985"/>
              <a:ext cx="508" cy="402"/>
            </a:xfrm>
            <a:prstGeom prst="rect">
              <a:avLst/>
            </a:prstGeom>
            <a:noFill/>
            <a:ln w="12700">
              <a:noFill/>
              <a:miter lim="800000"/>
              <a:headEnd/>
              <a:tailEnd/>
            </a:ln>
          </p:spPr>
          <p:txBody>
            <a:bodyPr lIns="90488" tIns="44450" rIns="90488" bIns="44450">
              <a:spAutoFit/>
            </a:bodyPr>
            <a:lstStyle/>
            <a:p>
              <a:pPr defTabSz="762000" eaLnBrk="0" hangingPunct="0"/>
              <a:r>
                <a:rPr kumimoji="1" lang="zh-CN" altLang="en-US" sz="1800" dirty="0">
                  <a:solidFill>
                    <a:schemeClr val="tx1">
                      <a:lumMod val="85000"/>
                      <a:lumOff val="15000"/>
                    </a:schemeClr>
                  </a:solidFill>
                  <a:latin typeface="+mn-ea"/>
                  <a:ea typeface="+mn-ea"/>
                </a:rPr>
                <a:t>传输</a:t>
              </a:r>
            </a:p>
            <a:p>
              <a:pPr defTabSz="762000" eaLnBrk="0" hangingPunct="0"/>
              <a:r>
                <a:rPr kumimoji="1" lang="zh-CN" altLang="en-US" sz="1800" dirty="0">
                  <a:solidFill>
                    <a:schemeClr val="tx1">
                      <a:lumMod val="85000"/>
                      <a:lumOff val="15000"/>
                    </a:schemeClr>
                  </a:solidFill>
                  <a:latin typeface="+mn-ea"/>
                  <a:ea typeface="+mn-ea"/>
                </a:rPr>
                <a:t>系统</a:t>
              </a:r>
            </a:p>
          </p:txBody>
        </p:sp>
      </p:grpSp>
      <p:grpSp>
        <p:nvGrpSpPr>
          <p:cNvPr id="9" name="Group 6"/>
          <p:cNvGrpSpPr>
            <a:grpSpLocks/>
          </p:cNvGrpSpPr>
          <p:nvPr/>
        </p:nvGrpSpPr>
        <p:grpSpPr bwMode="auto">
          <a:xfrm>
            <a:off x="1751013" y="5214524"/>
            <a:ext cx="566737" cy="1233202"/>
            <a:chOff x="69" y="3160"/>
            <a:chExt cx="357" cy="777"/>
          </a:xfrm>
        </p:grpSpPr>
        <p:sp>
          <p:nvSpPr>
            <p:cNvPr id="10" name="Rectangle 7"/>
            <p:cNvSpPr>
              <a:spLocks noChangeArrowheads="1"/>
            </p:cNvSpPr>
            <p:nvPr/>
          </p:nvSpPr>
          <p:spPr bwMode="auto">
            <a:xfrm>
              <a:off x="69" y="3189"/>
              <a:ext cx="357" cy="748"/>
            </a:xfrm>
            <a:prstGeom prst="rect">
              <a:avLst/>
            </a:prstGeom>
            <a:noFill/>
            <a:ln w="12700">
              <a:noFill/>
              <a:miter lim="800000"/>
              <a:headEnd/>
              <a:tailEnd/>
            </a:ln>
          </p:spPr>
          <p:txBody>
            <a:bodyPr lIns="90488" tIns="44450" rIns="90488" bIns="44450">
              <a:spAutoFit/>
            </a:bodyPr>
            <a:lstStyle/>
            <a:p>
              <a:pPr defTabSz="762000" eaLnBrk="0" hangingPunct="0"/>
              <a:r>
                <a:rPr kumimoji="1" lang="zh-CN" altLang="en-US" sz="1800" dirty="0">
                  <a:solidFill>
                    <a:schemeClr val="tx1">
                      <a:lumMod val="85000"/>
                      <a:lumOff val="15000"/>
                    </a:schemeClr>
                  </a:solidFill>
                  <a:latin typeface="+mn-ea"/>
                  <a:ea typeface="+mn-ea"/>
                </a:rPr>
                <a:t>输入信息</a:t>
              </a:r>
            </a:p>
          </p:txBody>
        </p:sp>
        <p:sp>
          <p:nvSpPr>
            <p:cNvPr id="11" name="Line 8"/>
            <p:cNvSpPr>
              <a:spLocks noChangeShapeType="1"/>
            </p:cNvSpPr>
            <p:nvPr/>
          </p:nvSpPr>
          <p:spPr bwMode="auto">
            <a:xfrm>
              <a:off x="94" y="3160"/>
              <a:ext cx="313" cy="0"/>
            </a:xfrm>
            <a:prstGeom prst="line">
              <a:avLst/>
            </a:prstGeom>
            <a:noFill/>
            <a:ln w="38100">
              <a:solidFill>
                <a:srgbClr val="333399"/>
              </a:solidFill>
              <a:round/>
              <a:headEnd/>
              <a:tailEnd type="triangle" w="med" len="lg"/>
            </a:ln>
          </p:spPr>
          <p:txBody>
            <a:bodyPr/>
            <a:lstStyle/>
            <a:p>
              <a:endParaRPr lang="zh-CN" altLang="en-US">
                <a:latin typeface="+mn-ea"/>
                <a:ea typeface="+mn-ea"/>
              </a:endParaRPr>
            </a:p>
          </p:txBody>
        </p:sp>
      </p:grpSp>
      <p:grpSp>
        <p:nvGrpSpPr>
          <p:cNvPr id="12" name="Group 9"/>
          <p:cNvGrpSpPr>
            <a:grpSpLocks/>
          </p:cNvGrpSpPr>
          <p:nvPr/>
        </p:nvGrpSpPr>
        <p:grpSpPr bwMode="auto">
          <a:xfrm>
            <a:off x="3086099" y="5214523"/>
            <a:ext cx="627063" cy="1188763"/>
            <a:chOff x="910" y="3160"/>
            <a:chExt cx="395" cy="749"/>
          </a:xfrm>
        </p:grpSpPr>
        <p:sp>
          <p:nvSpPr>
            <p:cNvPr id="13" name="Rectangle 10"/>
            <p:cNvSpPr>
              <a:spLocks noChangeArrowheads="1"/>
            </p:cNvSpPr>
            <p:nvPr/>
          </p:nvSpPr>
          <p:spPr bwMode="auto">
            <a:xfrm>
              <a:off x="948" y="3161"/>
              <a:ext cx="357" cy="748"/>
            </a:xfrm>
            <a:prstGeom prst="rect">
              <a:avLst/>
            </a:prstGeom>
            <a:noFill/>
            <a:ln w="12700">
              <a:noFill/>
              <a:miter lim="800000"/>
              <a:headEnd/>
              <a:tailEnd/>
            </a:ln>
          </p:spPr>
          <p:txBody>
            <a:bodyPr lIns="90488" tIns="44450" rIns="90488" bIns="44450">
              <a:spAutoFit/>
            </a:bodyPr>
            <a:lstStyle/>
            <a:p>
              <a:pPr defTabSz="762000" eaLnBrk="0" hangingPunct="0"/>
              <a:r>
                <a:rPr kumimoji="1" lang="zh-CN" altLang="en-US" sz="1800" dirty="0">
                  <a:solidFill>
                    <a:schemeClr val="tx1">
                      <a:lumMod val="85000"/>
                      <a:lumOff val="15000"/>
                    </a:schemeClr>
                  </a:solidFill>
                  <a:latin typeface="+mn-ea"/>
                  <a:ea typeface="+mn-ea"/>
                </a:rPr>
                <a:t>输入数据</a:t>
              </a:r>
            </a:p>
          </p:txBody>
        </p:sp>
        <p:sp>
          <p:nvSpPr>
            <p:cNvPr id="14" name="Line 11"/>
            <p:cNvSpPr>
              <a:spLocks noChangeShapeType="1"/>
            </p:cNvSpPr>
            <p:nvPr/>
          </p:nvSpPr>
          <p:spPr bwMode="auto">
            <a:xfrm>
              <a:off x="910" y="3160"/>
              <a:ext cx="346" cy="0"/>
            </a:xfrm>
            <a:prstGeom prst="line">
              <a:avLst/>
            </a:prstGeom>
            <a:noFill/>
            <a:ln w="38100">
              <a:solidFill>
                <a:srgbClr val="333399"/>
              </a:solidFill>
              <a:round/>
              <a:headEnd/>
              <a:tailEnd type="triangle" w="med" len="lg"/>
            </a:ln>
          </p:spPr>
          <p:txBody>
            <a:bodyPr/>
            <a:lstStyle/>
            <a:p>
              <a:endParaRPr lang="zh-CN" altLang="en-US">
                <a:latin typeface="+mn-ea"/>
                <a:ea typeface="+mn-ea"/>
              </a:endParaRPr>
            </a:p>
          </p:txBody>
        </p:sp>
      </p:grpSp>
      <p:grpSp>
        <p:nvGrpSpPr>
          <p:cNvPr id="15" name="Group 12"/>
          <p:cNvGrpSpPr>
            <a:grpSpLocks/>
          </p:cNvGrpSpPr>
          <p:nvPr/>
        </p:nvGrpSpPr>
        <p:grpSpPr bwMode="auto">
          <a:xfrm>
            <a:off x="4465638" y="5208175"/>
            <a:ext cx="1177925" cy="712623"/>
            <a:chOff x="1779" y="3156"/>
            <a:chExt cx="742" cy="449"/>
          </a:xfrm>
        </p:grpSpPr>
        <p:sp>
          <p:nvSpPr>
            <p:cNvPr id="16" name="Rectangle 13"/>
            <p:cNvSpPr>
              <a:spLocks noChangeArrowheads="1"/>
            </p:cNvSpPr>
            <p:nvPr/>
          </p:nvSpPr>
          <p:spPr bwMode="auto">
            <a:xfrm>
              <a:off x="1791" y="3203"/>
              <a:ext cx="730" cy="402"/>
            </a:xfrm>
            <a:prstGeom prst="rect">
              <a:avLst/>
            </a:prstGeom>
            <a:noFill/>
            <a:ln w="12700">
              <a:noFill/>
              <a:miter lim="800000"/>
              <a:headEnd/>
              <a:tailEnd/>
            </a:ln>
          </p:spPr>
          <p:txBody>
            <a:bodyPr lIns="90488" tIns="44450" rIns="90488" bIns="44450">
              <a:spAutoFit/>
            </a:bodyPr>
            <a:lstStyle/>
            <a:p>
              <a:pPr algn="ctr" defTabSz="762000" eaLnBrk="0" hangingPunct="0"/>
              <a:r>
                <a:rPr kumimoji="1" lang="zh-CN" altLang="en-US" sz="1800" dirty="0">
                  <a:solidFill>
                    <a:schemeClr val="tx1">
                      <a:lumMod val="85000"/>
                      <a:lumOff val="15000"/>
                    </a:schemeClr>
                  </a:solidFill>
                  <a:latin typeface="+mn-ea"/>
                  <a:ea typeface="+mn-ea"/>
                </a:rPr>
                <a:t>发送</a:t>
              </a:r>
            </a:p>
            <a:p>
              <a:pPr algn="ctr" defTabSz="762000" eaLnBrk="0" hangingPunct="0"/>
              <a:r>
                <a:rPr kumimoji="1" lang="zh-CN" altLang="en-US" sz="1800" dirty="0">
                  <a:solidFill>
                    <a:schemeClr val="tx1">
                      <a:lumMod val="85000"/>
                      <a:lumOff val="15000"/>
                    </a:schemeClr>
                  </a:solidFill>
                  <a:latin typeface="+mn-ea"/>
                  <a:ea typeface="+mn-ea"/>
                </a:rPr>
                <a:t>的信号</a:t>
              </a:r>
            </a:p>
          </p:txBody>
        </p:sp>
        <p:sp>
          <p:nvSpPr>
            <p:cNvPr id="17" name="Line 14"/>
            <p:cNvSpPr>
              <a:spLocks noChangeShapeType="1"/>
            </p:cNvSpPr>
            <p:nvPr/>
          </p:nvSpPr>
          <p:spPr bwMode="auto">
            <a:xfrm>
              <a:off x="1779" y="3156"/>
              <a:ext cx="684" cy="4"/>
            </a:xfrm>
            <a:prstGeom prst="line">
              <a:avLst/>
            </a:prstGeom>
            <a:noFill/>
            <a:ln w="38100">
              <a:solidFill>
                <a:srgbClr val="333399"/>
              </a:solidFill>
              <a:round/>
              <a:headEnd/>
              <a:tailEnd type="triangle" w="med" len="lg"/>
            </a:ln>
          </p:spPr>
          <p:txBody>
            <a:bodyPr/>
            <a:lstStyle/>
            <a:p>
              <a:endParaRPr lang="zh-CN" altLang="en-US">
                <a:latin typeface="+mn-ea"/>
                <a:ea typeface="+mn-ea"/>
              </a:endParaRPr>
            </a:p>
          </p:txBody>
        </p:sp>
      </p:grpSp>
      <p:grpSp>
        <p:nvGrpSpPr>
          <p:cNvPr id="18" name="Group 15"/>
          <p:cNvGrpSpPr>
            <a:grpSpLocks/>
          </p:cNvGrpSpPr>
          <p:nvPr/>
        </p:nvGrpSpPr>
        <p:grpSpPr bwMode="auto">
          <a:xfrm>
            <a:off x="6548438" y="5214524"/>
            <a:ext cx="1157287" cy="672944"/>
            <a:chOff x="3091" y="3160"/>
            <a:chExt cx="729" cy="424"/>
          </a:xfrm>
        </p:grpSpPr>
        <p:sp>
          <p:nvSpPr>
            <p:cNvPr id="19" name="Rectangle 16"/>
            <p:cNvSpPr>
              <a:spLocks noChangeArrowheads="1"/>
            </p:cNvSpPr>
            <p:nvPr/>
          </p:nvSpPr>
          <p:spPr bwMode="auto">
            <a:xfrm>
              <a:off x="3111" y="3182"/>
              <a:ext cx="709" cy="402"/>
            </a:xfrm>
            <a:prstGeom prst="rect">
              <a:avLst/>
            </a:prstGeom>
            <a:noFill/>
            <a:ln w="12700">
              <a:noFill/>
              <a:miter lim="800000"/>
              <a:headEnd/>
              <a:tailEnd/>
            </a:ln>
          </p:spPr>
          <p:txBody>
            <a:bodyPr lIns="90488" tIns="44450" rIns="90488" bIns="44450">
              <a:spAutoFit/>
            </a:bodyPr>
            <a:lstStyle/>
            <a:p>
              <a:pPr algn="ctr" defTabSz="762000" eaLnBrk="0" hangingPunct="0"/>
              <a:r>
                <a:rPr kumimoji="1" lang="zh-CN" altLang="en-US" sz="1800" dirty="0">
                  <a:solidFill>
                    <a:schemeClr val="tx1">
                      <a:lumMod val="85000"/>
                      <a:lumOff val="15000"/>
                    </a:schemeClr>
                  </a:solidFill>
                  <a:latin typeface="+mn-ea"/>
                  <a:ea typeface="+mn-ea"/>
                </a:rPr>
                <a:t>接收</a:t>
              </a:r>
            </a:p>
            <a:p>
              <a:pPr algn="ctr" defTabSz="762000" eaLnBrk="0" hangingPunct="0"/>
              <a:r>
                <a:rPr kumimoji="1" lang="zh-CN" altLang="en-US" sz="1800" dirty="0">
                  <a:solidFill>
                    <a:schemeClr val="tx1">
                      <a:lumMod val="85000"/>
                      <a:lumOff val="15000"/>
                    </a:schemeClr>
                  </a:solidFill>
                  <a:latin typeface="+mn-ea"/>
                  <a:ea typeface="+mn-ea"/>
                </a:rPr>
                <a:t>的信号</a:t>
              </a:r>
            </a:p>
          </p:txBody>
        </p:sp>
        <p:sp>
          <p:nvSpPr>
            <p:cNvPr id="20" name="Line 17"/>
            <p:cNvSpPr>
              <a:spLocks noChangeShapeType="1"/>
            </p:cNvSpPr>
            <p:nvPr/>
          </p:nvSpPr>
          <p:spPr bwMode="auto">
            <a:xfrm>
              <a:off x="3091" y="3160"/>
              <a:ext cx="714" cy="0"/>
            </a:xfrm>
            <a:prstGeom prst="line">
              <a:avLst/>
            </a:prstGeom>
            <a:noFill/>
            <a:ln w="38100">
              <a:solidFill>
                <a:srgbClr val="333399"/>
              </a:solidFill>
              <a:round/>
              <a:headEnd/>
              <a:tailEnd type="triangle" w="med" len="lg"/>
            </a:ln>
          </p:spPr>
          <p:txBody>
            <a:bodyPr/>
            <a:lstStyle/>
            <a:p>
              <a:endParaRPr lang="zh-CN" altLang="en-US">
                <a:latin typeface="+mn-ea"/>
                <a:ea typeface="+mn-ea"/>
              </a:endParaRPr>
            </a:p>
          </p:txBody>
        </p:sp>
      </p:grpSp>
      <p:grpSp>
        <p:nvGrpSpPr>
          <p:cNvPr id="21" name="Group 18"/>
          <p:cNvGrpSpPr>
            <a:grpSpLocks/>
          </p:cNvGrpSpPr>
          <p:nvPr/>
        </p:nvGrpSpPr>
        <p:grpSpPr bwMode="auto">
          <a:xfrm>
            <a:off x="8496299" y="5214524"/>
            <a:ext cx="592138" cy="1261771"/>
            <a:chOff x="4318" y="3160"/>
            <a:chExt cx="373" cy="795"/>
          </a:xfrm>
        </p:grpSpPr>
        <p:sp>
          <p:nvSpPr>
            <p:cNvPr id="22" name="Rectangle 19"/>
            <p:cNvSpPr>
              <a:spLocks noChangeArrowheads="1"/>
            </p:cNvSpPr>
            <p:nvPr/>
          </p:nvSpPr>
          <p:spPr bwMode="auto">
            <a:xfrm>
              <a:off x="4334" y="3207"/>
              <a:ext cx="357" cy="748"/>
            </a:xfrm>
            <a:prstGeom prst="rect">
              <a:avLst/>
            </a:prstGeom>
            <a:noFill/>
            <a:ln w="12700">
              <a:noFill/>
              <a:miter lim="800000"/>
              <a:headEnd/>
              <a:tailEnd/>
            </a:ln>
          </p:spPr>
          <p:txBody>
            <a:bodyPr lIns="90488" tIns="44450" rIns="90488" bIns="44450">
              <a:spAutoFit/>
            </a:bodyPr>
            <a:lstStyle/>
            <a:p>
              <a:pPr defTabSz="762000" eaLnBrk="0" hangingPunct="0"/>
              <a:r>
                <a:rPr kumimoji="1" lang="zh-CN" altLang="en-US" sz="1800" dirty="0">
                  <a:solidFill>
                    <a:schemeClr val="tx1">
                      <a:lumMod val="85000"/>
                      <a:lumOff val="15000"/>
                    </a:schemeClr>
                  </a:solidFill>
                  <a:latin typeface="+mn-ea"/>
                  <a:ea typeface="+mn-ea"/>
                </a:rPr>
                <a:t>输出数据</a:t>
              </a:r>
            </a:p>
          </p:txBody>
        </p:sp>
        <p:sp>
          <p:nvSpPr>
            <p:cNvPr id="23" name="Line 20"/>
            <p:cNvSpPr>
              <a:spLocks noChangeShapeType="1"/>
            </p:cNvSpPr>
            <p:nvPr/>
          </p:nvSpPr>
          <p:spPr bwMode="auto">
            <a:xfrm>
              <a:off x="4318" y="3160"/>
              <a:ext cx="336" cy="0"/>
            </a:xfrm>
            <a:prstGeom prst="line">
              <a:avLst/>
            </a:prstGeom>
            <a:noFill/>
            <a:ln w="38100">
              <a:solidFill>
                <a:srgbClr val="333399"/>
              </a:solidFill>
              <a:round/>
              <a:headEnd/>
              <a:tailEnd type="triangle" w="med" len="lg"/>
            </a:ln>
          </p:spPr>
          <p:txBody>
            <a:bodyPr/>
            <a:lstStyle/>
            <a:p>
              <a:endParaRPr lang="zh-CN" altLang="en-US">
                <a:latin typeface="+mn-ea"/>
                <a:ea typeface="+mn-ea"/>
              </a:endParaRPr>
            </a:p>
          </p:txBody>
        </p:sp>
      </p:grpSp>
      <p:grpSp>
        <p:nvGrpSpPr>
          <p:cNvPr id="24" name="Group 21"/>
          <p:cNvGrpSpPr>
            <a:grpSpLocks/>
          </p:cNvGrpSpPr>
          <p:nvPr/>
        </p:nvGrpSpPr>
        <p:grpSpPr bwMode="auto">
          <a:xfrm>
            <a:off x="2287587" y="4851071"/>
            <a:ext cx="850900" cy="726907"/>
            <a:chOff x="407" y="2931"/>
            <a:chExt cx="536" cy="458"/>
          </a:xfrm>
        </p:grpSpPr>
        <p:sp>
          <p:nvSpPr>
            <p:cNvPr id="25" name="AutoShape 22"/>
            <p:cNvSpPr>
              <a:spLocks noChangeArrowheads="1"/>
            </p:cNvSpPr>
            <p:nvPr/>
          </p:nvSpPr>
          <p:spPr bwMode="auto">
            <a:xfrm>
              <a:off x="407" y="2931"/>
              <a:ext cx="536" cy="458"/>
            </a:xfrm>
            <a:prstGeom prst="cube">
              <a:avLst>
                <a:gd name="adj" fmla="val 13069"/>
              </a:avLst>
            </a:prstGeom>
            <a:solidFill>
              <a:srgbClr val="1A8ABC"/>
            </a:solidFill>
            <a:ln w="9525">
              <a:noFill/>
              <a:miter lim="800000"/>
              <a:headEnd/>
              <a:tailEnd/>
            </a:ln>
          </p:spPr>
          <p:txBody>
            <a:bodyPr wrap="none" anchor="ctr"/>
            <a:lstStyle/>
            <a:p>
              <a:endParaRPr lang="zh-CN" altLang="en-US">
                <a:latin typeface="+mn-ea"/>
                <a:ea typeface="+mn-ea"/>
              </a:endParaRPr>
            </a:p>
          </p:txBody>
        </p:sp>
        <p:sp>
          <p:nvSpPr>
            <p:cNvPr id="26" name="Rectangle 23"/>
            <p:cNvSpPr>
              <a:spLocks noChangeArrowheads="1"/>
            </p:cNvSpPr>
            <p:nvPr/>
          </p:nvSpPr>
          <p:spPr bwMode="auto">
            <a:xfrm>
              <a:off x="449" y="3059"/>
              <a:ext cx="447" cy="229"/>
            </a:xfrm>
            <a:prstGeom prst="rect">
              <a:avLst/>
            </a:prstGeom>
            <a:noFill/>
            <a:ln w="12700">
              <a:noFill/>
              <a:miter lim="800000"/>
              <a:headEnd/>
              <a:tailEnd/>
            </a:ln>
          </p:spPr>
          <p:txBody>
            <a:bodyPr lIns="90488" tIns="44450" rIns="90488" bIns="44450">
              <a:spAutoFit/>
            </a:bodyPr>
            <a:lstStyle/>
            <a:p>
              <a:pPr defTabSz="762000" eaLnBrk="0" hangingPunct="0"/>
              <a:r>
                <a:rPr kumimoji="1" lang="zh-CN" altLang="en-US" sz="1800" dirty="0">
                  <a:solidFill>
                    <a:schemeClr val="bg1"/>
                  </a:solidFill>
                  <a:latin typeface="+mn-ea"/>
                  <a:ea typeface="+mn-ea"/>
                </a:rPr>
                <a:t>源点</a:t>
              </a:r>
            </a:p>
          </p:txBody>
        </p:sp>
      </p:grpSp>
      <p:grpSp>
        <p:nvGrpSpPr>
          <p:cNvPr id="27" name="Group 24"/>
          <p:cNvGrpSpPr>
            <a:grpSpLocks/>
          </p:cNvGrpSpPr>
          <p:nvPr/>
        </p:nvGrpSpPr>
        <p:grpSpPr bwMode="auto">
          <a:xfrm>
            <a:off x="9029699" y="4851071"/>
            <a:ext cx="850900" cy="726907"/>
            <a:chOff x="4654" y="2931"/>
            <a:chExt cx="536" cy="458"/>
          </a:xfrm>
        </p:grpSpPr>
        <p:sp>
          <p:nvSpPr>
            <p:cNvPr id="28" name="AutoShape 25"/>
            <p:cNvSpPr>
              <a:spLocks noChangeArrowheads="1"/>
            </p:cNvSpPr>
            <p:nvPr/>
          </p:nvSpPr>
          <p:spPr bwMode="auto">
            <a:xfrm>
              <a:off x="4654" y="2931"/>
              <a:ext cx="536" cy="458"/>
            </a:xfrm>
            <a:prstGeom prst="cube">
              <a:avLst>
                <a:gd name="adj" fmla="val 13069"/>
              </a:avLst>
            </a:prstGeom>
            <a:solidFill>
              <a:srgbClr val="92D050"/>
            </a:solidFill>
            <a:ln w="9525">
              <a:noFill/>
              <a:miter lim="800000"/>
              <a:headEnd/>
              <a:tailEnd/>
            </a:ln>
          </p:spPr>
          <p:txBody>
            <a:bodyPr wrap="none" anchor="ctr"/>
            <a:lstStyle/>
            <a:p>
              <a:endParaRPr lang="zh-CN" altLang="en-US">
                <a:latin typeface="+mn-ea"/>
                <a:ea typeface="+mn-ea"/>
              </a:endParaRPr>
            </a:p>
          </p:txBody>
        </p:sp>
        <p:sp>
          <p:nvSpPr>
            <p:cNvPr id="29" name="Rectangle 26"/>
            <p:cNvSpPr>
              <a:spLocks noChangeArrowheads="1"/>
            </p:cNvSpPr>
            <p:nvPr/>
          </p:nvSpPr>
          <p:spPr bwMode="auto">
            <a:xfrm>
              <a:off x="4699" y="3068"/>
              <a:ext cx="446" cy="229"/>
            </a:xfrm>
            <a:prstGeom prst="rect">
              <a:avLst/>
            </a:prstGeom>
            <a:noFill/>
            <a:ln w="12700">
              <a:noFill/>
              <a:miter lim="800000"/>
              <a:headEnd/>
              <a:tailEnd/>
            </a:ln>
          </p:spPr>
          <p:txBody>
            <a:bodyPr lIns="90488" tIns="44450" rIns="90488" bIns="44450">
              <a:spAutoFit/>
            </a:bodyPr>
            <a:lstStyle/>
            <a:p>
              <a:pPr defTabSz="762000" eaLnBrk="0" hangingPunct="0"/>
              <a:r>
                <a:rPr kumimoji="1" lang="zh-CN" altLang="en-US" sz="1800" dirty="0">
                  <a:solidFill>
                    <a:schemeClr val="tx1">
                      <a:lumMod val="85000"/>
                      <a:lumOff val="15000"/>
                    </a:schemeClr>
                  </a:solidFill>
                  <a:latin typeface="+mn-ea"/>
                  <a:ea typeface="+mn-ea"/>
                </a:rPr>
                <a:t>终点</a:t>
              </a:r>
            </a:p>
          </p:txBody>
        </p:sp>
      </p:grpSp>
      <p:grpSp>
        <p:nvGrpSpPr>
          <p:cNvPr id="30" name="Group 27"/>
          <p:cNvGrpSpPr>
            <a:grpSpLocks/>
          </p:cNvGrpSpPr>
          <p:nvPr/>
        </p:nvGrpSpPr>
        <p:grpSpPr bwMode="auto">
          <a:xfrm>
            <a:off x="3590924" y="4851071"/>
            <a:ext cx="922338" cy="726907"/>
            <a:chOff x="1228" y="2931"/>
            <a:chExt cx="581" cy="458"/>
          </a:xfrm>
        </p:grpSpPr>
        <p:sp>
          <p:nvSpPr>
            <p:cNvPr id="31" name="AutoShape 28"/>
            <p:cNvSpPr>
              <a:spLocks noChangeArrowheads="1"/>
            </p:cNvSpPr>
            <p:nvPr/>
          </p:nvSpPr>
          <p:spPr bwMode="auto">
            <a:xfrm>
              <a:off x="1256" y="2931"/>
              <a:ext cx="537" cy="458"/>
            </a:xfrm>
            <a:prstGeom prst="cube">
              <a:avLst>
                <a:gd name="adj" fmla="val 13069"/>
              </a:avLst>
            </a:prstGeom>
            <a:solidFill>
              <a:srgbClr val="1A8ABC"/>
            </a:solidFill>
            <a:ln w="9525">
              <a:noFill/>
              <a:miter lim="800000"/>
              <a:headEnd/>
              <a:tailEnd/>
            </a:ln>
          </p:spPr>
          <p:txBody>
            <a:bodyPr wrap="none" anchor="ctr"/>
            <a:lstStyle/>
            <a:p>
              <a:endParaRPr lang="zh-CN" altLang="en-US">
                <a:latin typeface="+mn-ea"/>
                <a:ea typeface="+mn-ea"/>
              </a:endParaRPr>
            </a:p>
          </p:txBody>
        </p:sp>
        <p:sp>
          <p:nvSpPr>
            <p:cNvPr id="32" name="Rectangle 29"/>
            <p:cNvSpPr>
              <a:spLocks noChangeArrowheads="1"/>
            </p:cNvSpPr>
            <p:nvPr/>
          </p:nvSpPr>
          <p:spPr bwMode="auto">
            <a:xfrm>
              <a:off x="1228" y="3068"/>
              <a:ext cx="581" cy="229"/>
            </a:xfrm>
            <a:prstGeom prst="rect">
              <a:avLst/>
            </a:prstGeom>
            <a:noFill/>
            <a:ln w="12700">
              <a:noFill/>
              <a:miter lim="800000"/>
              <a:headEnd/>
              <a:tailEnd/>
            </a:ln>
          </p:spPr>
          <p:txBody>
            <a:bodyPr lIns="90488" tIns="44450" rIns="90488" bIns="44450">
              <a:spAutoFit/>
            </a:bodyPr>
            <a:lstStyle/>
            <a:p>
              <a:pPr defTabSz="762000" eaLnBrk="0" hangingPunct="0"/>
              <a:r>
                <a:rPr kumimoji="1" lang="zh-CN" altLang="en-US" sz="1800" dirty="0">
                  <a:solidFill>
                    <a:schemeClr val="bg1"/>
                  </a:solidFill>
                  <a:latin typeface="+mn-ea"/>
                  <a:ea typeface="+mn-ea"/>
                </a:rPr>
                <a:t>发送器</a:t>
              </a:r>
            </a:p>
          </p:txBody>
        </p:sp>
      </p:grpSp>
      <p:grpSp>
        <p:nvGrpSpPr>
          <p:cNvPr id="33" name="Group 30"/>
          <p:cNvGrpSpPr>
            <a:grpSpLocks/>
          </p:cNvGrpSpPr>
          <p:nvPr/>
        </p:nvGrpSpPr>
        <p:grpSpPr bwMode="auto">
          <a:xfrm>
            <a:off x="7639049" y="4851071"/>
            <a:ext cx="922338" cy="726907"/>
            <a:chOff x="3778" y="2931"/>
            <a:chExt cx="581" cy="458"/>
          </a:xfrm>
        </p:grpSpPr>
        <p:sp>
          <p:nvSpPr>
            <p:cNvPr id="34" name="AutoShape 31"/>
            <p:cNvSpPr>
              <a:spLocks noChangeArrowheads="1"/>
            </p:cNvSpPr>
            <p:nvPr/>
          </p:nvSpPr>
          <p:spPr bwMode="auto">
            <a:xfrm>
              <a:off x="3805" y="2931"/>
              <a:ext cx="535" cy="458"/>
            </a:xfrm>
            <a:prstGeom prst="cube">
              <a:avLst>
                <a:gd name="adj" fmla="val 13069"/>
              </a:avLst>
            </a:prstGeom>
            <a:solidFill>
              <a:srgbClr val="92D050"/>
            </a:solidFill>
            <a:ln w="9525">
              <a:noFill/>
              <a:miter lim="800000"/>
              <a:headEnd/>
              <a:tailEnd/>
            </a:ln>
          </p:spPr>
          <p:txBody>
            <a:bodyPr wrap="none" anchor="ctr"/>
            <a:lstStyle/>
            <a:p>
              <a:endParaRPr lang="zh-CN" altLang="en-US">
                <a:latin typeface="+mn-ea"/>
                <a:ea typeface="+mn-ea"/>
              </a:endParaRPr>
            </a:p>
          </p:txBody>
        </p:sp>
        <p:sp>
          <p:nvSpPr>
            <p:cNvPr id="35" name="Rectangle 32"/>
            <p:cNvSpPr>
              <a:spLocks noChangeArrowheads="1"/>
            </p:cNvSpPr>
            <p:nvPr/>
          </p:nvSpPr>
          <p:spPr bwMode="auto">
            <a:xfrm>
              <a:off x="3778" y="3059"/>
              <a:ext cx="581" cy="229"/>
            </a:xfrm>
            <a:prstGeom prst="rect">
              <a:avLst/>
            </a:prstGeom>
            <a:noFill/>
            <a:ln w="12700">
              <a:noFill/>
              <a:miter lim="800000"/>
              <a:headEnd/>
              <a:tailEnd/>
            </a:ln>
          </p:spPr>
          <p:txBody>
            <a:bodyPr lIns="90488" tIns="44450" rIns="90488" bIns="44450">
              <a:spAutoFit/>
            </a:bodyPr>
            <a:lstStyle/>
            <a:p>
              <a:pPr defTabSz="762000" eaLnBrk="0" hangingPunct="0"/>
              <a:r>
                <a:rPr kumimoji="1" lang="zh-CN" altLang="en-US" sz="1800" dirty="0">
                  <a:solidFill>
                    <a:schemeClr val="tx1">
                      <a:lumMod val="85000"/>
                      <a:lumOff val="15000"/>
                    </a:schemeClr>
                  </a:solidFill>
                  <a:latin typeface="+mn-ea"/>
                  <a:ea typeface="+mn-ea"/>
                </a:rPr>
                <a:t>接收器</a:t>
              </a:r>
            </a:p>
          </p:txBody>
        </p:sp>
      </p:grpSp>
      <p:sp>
        <p:nvSpPr>
          <p:cNvPr id="36" name="Line 33"/>
          <p:cNvSpPr>
            <a:spLocks noChangeShapeType="1"/>
          </p:cNvSpPr>
          <p:nvPr/>
        </p:nvSpPr>
        <p:spPr bwMode="auto">
          <a:xfrm>
            <a:off x="4202112" y="3257590"/>
            <a:ext cx="3479800" cy="0"/>
          </a:xfrm>
          <a:prstGeom prst="line">
            <a:avLst/>
          </a:prstGeom>
          <a:noFill/>
          <a:ln w="28575">
            <a:solidFill>
              <a:srgbClr val="333399"/>
            </a:solidFill>
            <a:round/>
            <a:headEnd/>
            <a:tailEnd/>
          </a:ln>
        </p:spPr>
        <p:txBody>
          <a:bodyPr wrap="none" anchor="ctr"/>
          <a:lstStyle/>
          <a:p>
            <a:endParaRPr lang="zh-CN" altLang="en-US">
              <a:latin typeface="+mn-ea"/>
              <a:ea typeface="+mn-ea"/>
            </a:endParaRPr>
          </a:p>
        </p:txBody>
      </p:sp>
      <p:sp>
        <p:nvSpPr>
          <p:cNvPr id="37" name="Line 34"/>
          <p:cNvSpPr>
            <a:spLocks noChangeShapeType="1"/>
          </p:cNvSpPr>
          <p:nvPr/>
        </p:nvSpPr>
        <p:spPr bwMode="auto">
          <a:xfrm>
            <a:off x="2997200" y="3257590"/>
            <a:ext cx="847725" cy="3174"/>
          </a:xfrm>
          <a:prstGeom prst="line">
            <a:avLst/>
          </a:prstGeom>
          <a:noFill/>
          <a:ln w="76200" cmpd="tri">
            <a:solidFill>
              <a:srgbClr val="333399"/>
            </a:solidFill>
            <a:round/>
            <a:headEnd/>
            <a:tailEnd/>
          </a:ln>
        </p:spPr>
        <p:txBody>
          <a:bodyPr wrap="none" anchor="ctr"/>
          <a:lstStyle/>
          <a:p>
            <a:endParaRPr lang="zh-CN" altLang="en-US">
              <a:latin typeface="+mn-ea"/>
              <a:ea typeface="+mn-ea"/>
            </a:endParaRPr>
          </a:p>
        </p:txBody>
      </p:sp>
      <p:sp>
        <p:nvSpPr>
          <p:cNvPr id="38" name="Rectangle 35"/>
          <p:cNvSpPr>
            <a:spLocks noChangeArrowheads="1"/>
          </p:cNvSpPr>
          <p:nvPr/>
        </p:nvSpPr>
        <p:spPr bwMode="auto">
          <a:xfrm>
            <a:off x="3333749" y="3475026"/>
            <a:ext cx="1354138" cy="363454"/>
          </a:xfrm>
          <a:prstGeom prst="rect">
            <a:avLst/>
          </a:prstGeom>
          <a:noFill/>
          <a:ln w="12700">
            <a:noFill/>
            <a:miter lim="800000"/>
            <a:headEnd/>
            <a:tailEnd/>
          </a:ln>
        </p:spPr>
        <p:txBody>
          <a:bodyPr lIns="90488" tIns="44450" rIns="90488" bIns="44450">
            <a:spAutoFit/>
          </a:bodyPr>
          <a:lstStyle/>
          <a:p>
            <a:pPr defTabSz="762000" eaLnBrk="0" hangingPunct="0"/>
            <a:r>
              <a:rPr kumimoji="1" lang="zh-CN" altLang="en-US" sz="1800" dirty="0">
                <a:solidFill>
                  <a:schemeClr val="tx1">
                    <a:lumMod val="85000"/>
                    <a:lumOff val="15000"/>
                  </a:schemeClr>
                </a:solidFill>
                <a:latin typeface="+mn-ea"/>
                <a:ea typeface="+mn-ea"/>
              </a:rPr>
              <a:t>调制解调器</a:t>
            </a:r>
          </a:p>
        </p:txBody>
      </p:sp>
      <p:sp>
        <p:nvSpPr>
          <p:cNvPr id="39" name="Line 36"/>
          <p:cNvSpPr>
            <a:spLocks noChangeShapeType="1"/>
          </p:cNvSpPr>
          <p:nvPr/>
        </p:nvSpPr>
        <p:spPr bwMode="auto">
          <a:xfrm>
            <a:off x="8248649" y="3257590"/>
            <a:ext cx="922338" cy="0"/>
          </a:xfrm>
          <a:prstGeom prst="line">
            <a:avLst/>
          </a:prstGeom>
          <a:noFill/>
          <a:ln w="76200" cmpd="tri">
            <a:solidFill>
              <a:srgbClr val="333399"/>
            </a:solidFill>
            <a:round/>
            <a:headEnd/>
            <a:tailEnd/>
          </a:ln>
        </p:spPr>
        <p:txBody>
          <a:bodyPr wrap="none" anchor="ctr"/>
          <a:lstStyle/>
          <a:p>
            <a:endParaRPr lang="zh-CN" altLang="en-US">
              <a:latin typeface="+mn-ea"/>
              <a:ea typeface="+mn-ea"/>
            </a:endParaRPr>
          </a:p>
        </p:txBody>
      </p:sp>
      <p:grpSp>
        <p:nvGrpSpPr>
          <p:cNvPr id="40" name="Group 37"/>
          <p:cNvGrpSpPr>
            <a:grpSpLocks/>
          </p:cNvGrpSpPr>
          <p:nvPr/>
        </p:nvGrpSpPr>
        <p:grpSpPr bwMode="auto">
          <a:xfrm>
            <a:off x="5276849" y="2725900"/>
            <a:ext cx="1582738" cy="1009416"/>
            <a:chOff x="385" y="2795"/>
            <a:chExt cx="1769" cy="816"/>
          </a:xfrm>
        </p:grpSpPr>
        <p:sp>
          <p:nvSpPr>
            <p:cNvPr id="41" name="Oval 38"/>
            <p:cNvSpPr>
              <a:spLocks noChangeArrowheads="1"/>
            </p:cNvSpPr>
            <p:nvPr/>
          </p:nvSpPr>
          <p:spPr bwMode="auto">
            <a:xfrm>
              <a:off x="1590" y="3061"/>
              <a:ext cx="554" cy="248"/>
            </a:xfrm>
            <a:prstGeom prst="ellipse">
              <a:avLst/>
            </a:prstGeom>
            <a:solidFill>
              <a:srgbClr val="DDDDDD"/>
            </a:solidFill>
            <a:ln w="9525">
              <a:noFill/>
              <a:round/>
              <a:headEnd/>
              <a:tailEnd/>
            </a:ln>
            <a:effectLst>
              <a:outerShdw dist="68392" dir="4091915" algn="ctr" rotWithShape="0">
                <a:schemeClr val="tx1"/>
              </a:outerShdw>
            </a:effectLst>
          </p:spPr>
          <p:txBody>
            <a:bodyPr/>
            <a:lstStyle/>
            <a:p>
              <a:pPr>
                <a:defRPr/>
              </a:pPr>
              <a:endParaRPr lang="zh-CN" altLang="en-US">
                <a:latin typeface="+mn-ea"/>
                <a:ea typeface="+mn-ea"/>
              </a:endParaRPr>
            </a:p>
          </p:txBody>
        </p:sp>
        <p:sp>
          <p:nvSpPr>
            <p:cNvPr id="42" name="Oval 39"/>
            <p:cNvSpPr>
              <a:spLocks noChangeArrowheads="1"/>
            </p:cNvSpPr>
            <p:nvPr/>
          </p:nvSpPr>
          <p:spPr bwMode="auto">
            <a:xfrm>
              <a:off x="928" y="3274"/>
              <a:ext cx="884" cy="337"/>
            </a:xfrm>
            <a:prstGeom prst="ellipse">
              <a:avLst/>
            </a:prstGeom>
            <a:solidFill>
              <a:srgbClr val="DDDDDD"/>
            </a:solidFill>
            <a:ln w="9525">
              <a:noFill/>
              <a:round/>
              <a:headEnd/>
              <a:tailEnd/>
            </a:ln>
            <a:effectLst>
              <a:outerShdw dist="35921" dir="2700000" algn="ctr" rotWithShape="0">
                <a:schemeClr val="tx1"/>
              </a:outerShdw>
            </a:effectLst>
          </p:spPr>
          <p:txBody>
            <a:bodyPr/>
            <a:lstStyle/>
            <a:p>
              <a:pPr>
                <a:defRPr/>
              </a:pPr>
              <a:endParaRPr lang="zh-CN" altLang="en-US">
                <a:latin typeface="+mn-ea"/>
                <a:ea typeface="+mn-ea"/>
              </a:endParaRPr>
            </a:p>
          </p:txBody>
        </p:sp>
        <p:sp>
          <p:nvSpPr>
            <p:cNvPr id="43" name="Oval 40"/>
            <p:cNvSpPr>
              <a:spLocks noChangeArrowheads="1"/>
            </p:cNvSpPr>
            <p:nvPr/>
          </p:nvSpPr>
          <p:spPr bwMode="auto">
            <a:xfrm>
              <a:off x="502" y="3204"/>
              <a:ext cx="586" cy="281"/>
            </a:xfrm>
            <a:prstGeom prst="ellipse">
              <a:avLst/>
            </a:prstGeom>
            <a:solidFill>
              <a:srgbClr val="DDDDDD"/>
            </a:solidFill>
            <a:ln w="9525">
              <a:noFill/>
              <a:round/>
              <a:headEnd/>
              <a:tailEnd/>
            </a:ln>
            <a:effectLst>
              <a:outerShdw dist="68392" dir="4091915" algn="ctr" rotWithShape="0">
                <a:schemeClr val="tx1"/>
              </a:outerShdw>
            </a:effectLst>
          </p:spPr>
          <p:txBody>
            <a:bodyPr/>
            <a:lstStyle/>
            <a:p>
              <a:pPr>
                <a:defRPr/>
              </a:pPr>
              <a:endParaRPr lang="zh-CN" altLang="en-US">
                <a:latin typeface="+mn-ea"/>
                <a:ea typeface="+mn-ea"/>
              </a:endParaRPr>
            </a:p>
          </p:txBody>
        </p:sp>
        <p:sp>
          <p:nvSpPr>
            <p:cNvPr id="44" name="Oval 41"/>
            <p:cNvSpPr>
              <a:spLocks noChangeArrowheads="1"/>
            </p:cNvSpPr>
            <p:nvPr/>
          </p:nvSpPr>
          <p:spPr bwMode="auto">
            <a:xfrm>
              <a:off x="385" y="3084"/>
              <a:ext cx="383" cy="257"/>
            </a:xfrm>
            <a:prstGeom prst="ellipse">
              <a:avLst/>
            </a:prstGeom>
            <a:solidFill>
              <a:srgbClr val="DDDDDD"/>
            </a:solidFill>
            <a:ln w="9525">
              <a:noFill/>
              <a:round/>
              <a:headEnd/>
              <a:tailEnd/>
            </a:ln>
            <a:effectLst>
              <a:outerShdw dist="68392" dir="4091915" algn="ctr" rotWithShape="0">
                <a:schemeClr val="tx1"/>
              </a:outerShdw>
            </a:effectLst>
          </p:spPr>
          <p:txBody>
            <a:bodyPr/>
            <a:lstStyle/>
            <a:p>
              <a:pPr>
                <a:defRPr/>
              </a:pPr>
              <a:endParaRPr lang="zh-CN" altLang="en-US">
                <a:latin typeface="+mn-ea"/>
                <a:ea typeface="+mn-ea"/>
              </a:endParaRPr>
            </a:p>
          </p:txBody>
        </p:sp>
        <p:sp>
          <p:nvSpPr>
            <p:cNvPr id="45" name="Oval 42"/>
            <p:cNvSpPr>
              <a:spLocks noChangeArrowheads="1"/>
            </p:cNvSpPr>
            <p:nvPr/>
          </p:nvSpPr>
          <p:spPr bwMode="auto">
            <a:xfrm>
              <a:off x="566" y="2884"/>
              <a:ext cx="577" cy="321"/>
            </a:xfrm>
            <a:prstGeom prst="ellipse">
              <a:avLst/>
            </a:prstGeom>
            <a:solidFill>
              <a:srgbClr val="DDDDDD"/>
            </a:solidFill>
            <a:ln w="9525">
              <a:noFill/>
              <a:round/>
              <a:headEnd/>
              <a:tailEnd/>
            </a:ln>
            <a:effectLst>
              <a:outerShdw dist="68392" dir="4091915" algn="ctr" rotWithShape="0">
                <a:schemeClr val="tx1"/>
              </a:outerShdw>
            </a:effectLst>
          </p:spPr>
          <p:txBody>
            <a:bodyPr/>
            <a:lstStyle/>
            <a:p>
              <a:pPr>
                <a:defRPr/>
              </a:pPr>
              <a:endParaRPr lang="zh-CN" altLang="en-US">
                <a:latin typeface="+mn-ea"/>
                <a:ea typeface="+mn-ea"/>
              </a:endParaRPr>
            </a:p>
          </p:txBody>
        </p:sp>
        <p:sp>
          <p:nvSpPr>
            <p:cNvPr id="46" name="Oval 43"/>
            <p:cNvSpPr>
              <a:spLocks noChangeArrowheads="1"/>
            </p:cNvSpPr>
            <p:nvPr/>
          </p:nvSpPr>
          <p:spPr bwMode="auto">
            <a:xfrm>
              <a:off x="992" y="2795"/>
              <a:ext cx="758" cy="321"/>
            </a:xfrm>
            <a:prstGeom prst="ellipse">
              <a:avLst/>
            </a:prstGeom>
            <a:solidFill>
              <a:srgbClr val="DDDDDD"/>
            </a:solidFill>
            <a:ln w="9525">
              <a:noFill/>
              <a:round/>
              <a:headEnd/>
              <a:tailEnd/>
            </a:ln>
            <a:effectLst>
              <a:outerShdw dist="68392" dir="4091915" algn="ctr" rotWithShape="0">
                <a:schemeClr val="tx1"/>
              </a:outerShdw>
            </a:effectLst>
          </p:spPr>
          <p:txBody>
            <a:bodyPr/>
            <a:lstStyle/>
            <a:p>
              <a:pPr>
                <a:defRPr/>
              </a:pPr>
              <a:endParaRPr lang="zh-CN" altLang="en-US">
                <a:latin typeface="+mn-ea"/>
                <a:ea typeface="+mn-ea"/>
              </a:endParaRPr>
            </a:p>
          </p:txBody>
        </p:sp>
        <p:sp>
          <p:nvSpPr>
            <p:cNvPr id="47" name="Oval 44"/>
            <p:cNvSpPr>
              <a:spLocks noChangeArrowheads="1"/>
            </p:cNvSpPr>
            <p:nvPr/>
          </p:nvSpPr>
          <p:spPr bwMode="auto">
            <a:xfrm>
              <a:off x="1505" y="2891"/>
              <a:ext cx="554" cy="248"/>
            </a:xfrm>
            <a:prstGeom prst="ellipse">
              <a:avLst/>
            </a:prstGeom>
            <a:solidFill>
              <a:srgbClr val="DDDDDD"/>
            </a:solidFill>
            <a:ln w="9525">
              <a:noFill/>
              <a:round/>
              <a:headEnd/>
              <a:tailEnd/>
            </a:ln>
            <a:effectLst>
              <a:outerShdw dist="68392" dir="4091915" algn="ctr" rotWithShape="0">
                <a:schemeClr val="tx1"/>
              </a:outerShdw>
            </a:effectLst>
          </p:spPr>
          <p:txBody>
            <a:bodyPr/>
            <a:lstStyle/>
            <a:p>
              <a:pPr>
                <a:defRPr/>
              </a:pPr>
              <a:endParaRPr lang="zh-CN" altLang="en-US">
                <a:latin typeface="+mn-ea"/>
                <a:ea typeface="+mn-ea"/>
              </a:endParaRPr>
            </a:p>
          </p:txBody>
        </p:sp>
        <p:sp>
          <p:nvSpPr>
            <p:cNvPr id="48" name="Oval 45"/>
            <p:cNvSpPr>
              <a:spLocks noChangeArrowheads="1"/>
            </p:cNvSpPr>
            <p:nvPr/>
          </p:nvSpPr>
          <p:spPr bwMode="auto">
            <a:xfrm>
              <a:off x="704" y="2987"/>
              <a:ext cx="1141" cy="417"/>
            </a:xfrm>
            <a:prstGeom prst="ellipse">
              <a:avLst/>
            </a:prstGeom>
            <a:solidFill>
              <a:srgbClr val="DDDDDD"/>
            </a:solidFill>
            <a:ln w="9525">
              <a:noFill/>
              <a:round/>
              <a:headEnd/>
              <a:tailEnd/>
            </a:ln>
            <a:effectLst>
              <a:outerShdw dist="68392" dir="4091915" algn="ctr" rotWithShape="0">
                <a:schemeClr val="tx1"/>
              </a:outerShdw>
            </a:effectLst>
          </p:spPr>
          <p:txBody>
            <a:bodyPr/>
            <a:lstStyle/>
            <a:p>
              <a:pPr>
                <a:defRPr/>
              </a:pPr>
              <a:endParaRPr lang="zh-CN" altLang="en-US">
                <a:latin typeface="+mn-ea"/>
                <a:ea typeface="+mn-ea"/>
              </a:endParaRPr>
            </a:p>
          </p:txBody>
        </p:sp>
        <p:sp>
          <p:nvSpPr>
            <p:cNvPr id="49" name="Oval 46"/>
            <p:cNvSpPr>
              <a:spLocks noChangeArrowheads="1"/>
            </p:cNvSpPr>
            <p:nvPr/>
          </p:nvSpPr>
          <p:spPr bwMode="auto">
            <a:xfrm rot="1336630">
              <a:off x="1474" y="3067"/>
              <a:ext cx="555" cy="417"/>
            </a:xfrm>
            <a:prstGeom prst="ellipse">
              <a:avLst/>
            </a:prstGeom>
            <a:solidFill>
              <a:srgbClr val="DDDDDD"/>
            </a:solidFill>
            <a:ln w="9525">
              <a:noFill/>
              <a:round/>
              <a:headEnd/>
              <a:tailEnd/>
            </a:ln>
            <a:effectLst>
              <a:outerShdw dist="40161" dir="4293903" algn="ctr" rotWithShape="0">
                <a:schemeClr val="tx1"/>
              </a:outerShdw>
            </a:effectLst>
          </p:spPr>
          <p:txBody>
            <a:bodyPr/>
            <a:lstStyle/>
            <a:p>
              <a:pPr>
                <a:defRPr/>
              </a:pPr>
              <a:endParaRPr lang="zh-CN" altLang="en-US">
                <a:latin typeface="+mn-ea"/>
                <a:ea typeface="+mn-ea"/>
              </a:endParaRPr>
            </a:p>
          </p:txBody>
        </p:sp>
        <p:sp>
          <p:nvSpPr>
            <p:cNvPr id="50" name="Oval 47"/>
            <p:cNvSpPr>
              <a:spLocks noChangeArrowheads="1"/>
            </p:cNvSpPr>
            <p:nvPr/>
          </p:nvSpPr>
          <p:spPr bwMode="auto">
            <a:xfrm>
              <a:off x="1004" y="2810"/>
              <a:ext cx="756" cy="322"/>
            </a:xfrm>
            <a:prstGeom prst="ellipse">
              <a:avLst/>
            </a:prstGeom>
            <a:solidFill>
              <a:srgbClr val="DDDDDD"/>
            </a:solidFill>
            <a:ln w="9525">
              <a:noFill/>
              <a:round/>
              <a:headEnd/>
              <a:tailEnd/>
            </a:ln>
            <a:effectLst>
              <a:outerShdw dist="68392" dir="4091915" algn="ctr" rotWithShape="0">
                <a:schemeClr val="tx1"/>
              </a:outerShdw>
            </a:effectLst>
          </p:spPr>
          <p:txBody>
            <a:bodyPr/>
            <a:lstStyle/>
            <a:p>
              <a:pPr>
                <a:defRPr/>
              </a:pPr>
              <a:endParaRPr lang="zh-CN" altLang="en-US">
                <a:latin typeface="+mn-ea"/>
                <a:ea typeface="+mn-ea"/>
              </a:endParaRPr>
            </a:p>
          </p:txBody>
        </p:sp>
        <p:sp>
          <p:nvSpPr>
            <p:cNvPr id="51" name="Oval 48"/>
            <p:cNvSpPr>
              <a:spLocks noChangeArrowheads="1"/>
            </p:cNvSpPr>
            <p:nvPr/>
          </p:nvSpPr>
          <p:spPr bwMode="auto">
            <a:xfrm>
              <a:off x="577" y="2899"/>
              <a:ext cx="575" cy="319"/>
            </a:xfrm>
            <a:prstGeom prst="ellipse">
              <a:avLst/>
            </a:prstGeom>
            <a:solidFill>
              <a:srgbClr val="DDDDDD"/>
            </a:solidFill>
            <a:ln w="9525">
              <a:noFill/>
              <a:round/>
              <a:headEnd/>
              <a:tailEnd/>
            </a:ln>
            <a:effectLst>
              <a:outerShdw dist="68392" dir="4091915" algn="ctr" rotWithShape="0">
                <a:schemeClr val="tx1"/>
              </a:outerShdw>
            </a:effectLst>
          </p:spPr>
          <p:txBody>
            <a:bodyPr/>
            <a:lstStyle/>
            <a:p>
              <a:pPr>
                <a:defRPr/>
              </a:pPr>
              <a:endParaRPr lang="zh-CN" altLang="en-US">
                <a:latin typeface="+mn-ea"/>
                <a:ea typeface="+mn-ea"/>
              </a:endParaRPr>
            </a:p>
          </p:txBody>
        </p:sp>
        <p:sp>
          <p:nvSpPr>
            <p:cNvPr id="52" name="Oval 49"/>
            <p:cNvSpPr>
              <a:spLocks noChangeArrowheads="1"/>
            </p:cNvSpPr>
            <p:nvPr/>
          </p:nvSpPr>
          <p:spPr bwMode="auto">
            <a:xfrm>
              <a:off x="396" y="3100"/>
              <a:ext cx="383" cy="255"/>
            </a:xfrm>
            <a:prstGeom prst="ellipse">
              <a:avLst/>
            </a:prstGeom>
            <a:solidFill>
              <a:srgbClr val="DDDDDD"/>
            </a:solidFill>
            <a:ln w="9525">
              <a:noFill/>
              <a:round/>
              <a:headEnd/>
              <a:tailEnd/>
            </a:ln>
            <a:effectLst>
              <a:outerShdw dist="63500" dir="3187806" algn="ctr" rotWithShape="0">
                <a:schemeClr val="tx1"/>
              </a:outerShdw>
            </a:effectLst>
          </p:spPr>
          <p:txBody>
            <a:bodyPr/>
            <a:lstStyle/>
            <a:p>
              <a:pPr>
                <a:defRPr/>
              </a:pPr>
              <a:endParaRPr lang="zh-CN" altLang="en-US">
                <a:latin typeface="+mn-ea"/>
                <a:ea typeface="+mn-ea"/>
              </a:endParaRPr>
            </a:p>
          </p:txBody>
        </p:sp>
        <p:sp>
          <p:nvSpPr>
            <p:cNvPr id="53" name="Oval 50"/>
            <p:cNvSpPr>
              <a:spLocks noChangeArrowheads="1"/>
            </p:cNvSpPr>
            <p:nvPr/>
          </p:nvSpPr>
          <p:spPr bwMode="auto">
            <a:xfrm>
              <a:off x="1515" y="2908"/>
              <a:ext cx="554" cy="248"/>
            </a:xfrm>
            <a:prstGeom prst="ellipse">
              <a:avLst/>
            </a:prstGeom>
            <a:solidFill>
              <a:srgbClr val="DDDDDD"/>
            </a:solidFill>
            <a:ln w="9525">
              <a:noFill/>
              <a:round/>
              <a:headEnd/>
              <a:tailEnd/>
            </a:ln>
            <a:effectLst>
              <a:outerShdw dist="68392" dir="4091915" algn="ctr" rotWithShape="0">
                <a:schemeClr val="tx1"/>
              </a:outerShdw>
            </a:effectLst>
          </p:spPr>
          <p:txBody>
            <a:bodyPr/>
            <a:lstStyle/>
            <a:p>
              <a:pPr>
                <a:defRPr/>
              </a:pPr>
              <a:endParaRPr lang="zh-CN" altLang="en-US">
                <a:latin typeface="+mn-ea"/>
                <a:ea typeface="+mn-ea"/>
              </a:endParaRPr>
            </a:p>
          </p:txBody>
        </p:sp>
        <p:sp>
          <p:nvSpPr>
            <p:cNvPr id="54" name="Oval 51"/>
            <p:cNvSpPr>
              <a:spLocks noChangeArrowheads="1"/>
            </p:cNvSpPr>
            <p:nvPr/>
          </p:nvSpPr>
          <p:spPr bwMode="auto">
            <a:xfrm>
              <a:off x="1599" y="3075"/>
              <a:ext cx="555" cy="249"/>
            </a:xfrm>
            <a:prstGeom prst="ellipse">
              <a:avLst/>
            </a:prstGeom>
            <a:solidFill>
              <a:srgbClr val="DDDDDD"/>
            </a:solidFill>
            <a:ln w="9525">
              <a:noFill/>
              <a:round/>
              <a:headEnd/>
              <a:tailEnd/>
            </a:ln>
            <a:effectLst>
              <a:outerShdw dist="35921" dir="2700000" algn="ctr" rotWithShape="0">
                <a:schemeClr val="tx1"/>
              </a:outerShdw>
            </a:effectLst>
          </p:spPr>
          <p:txBody>
            <a:bodyPr/>
            <a:lstStyle/>
            <a:p>
              <a:pPr>
                <a:defRPr/>
              </a:pPr>
              <a:endParaRPr lang="zh-CN" altLang="en-US">
                <a:latin typeface="+mn-ea"/>
                <a:ea typeface="+mn-ea"/>
              </a:endParaRPr>
            </a:p>
          </p:txBody>
        </p:sp>
        <p:sp>
          <p:nvSpPr>
            <p:cNvPr id="55" name="Oval 52"/>
            <p:cNvSpPr>
              <a:spLocks noChangeArrowheads="1"/>
            </p:cNvSpPr>
            <p:nvPr/>
          </p:nvSpPr>
          <p:spPr bwMode="auto">
            <a:xfrm>
              <a:off x="715" y="3003"/>
              <a:ext cx="1141" cy="417"/>
            </a:xfrm>
            <a:prstGeom prst="ellipse">
              <a:avLst/>
            </a:prstGeom>
            <a:solidFill>
              <a:srgbClr val="DDDDDD"/>
            </a:solidFill>
            <a:ln w="9525">
              <a:noFill/>
              <a:round/>
              <a:headEnd/>
              <a:tailEnd/>
            </a:ln>
            <a:effectLst>
              <a:outerShdw dist="68392" dir="4091915" algn="ctr" rotWithShape="0">
                <a:schemeClr val="tx1"/>
              </a:outerShdw>
            </a:effectLst>
          </p:spPr>
          <p:txBody>
            <a:bodyPr/>
            <a:lstStyle/>
            <a:p>
              <a:pPr>
                <a:defRPr/>
              </a:pPr>
              <a:endParaRPr lang="zh-CN" altLang="en-US">
                <a:latin typeface="+mn-ea"/>
                <a:ea typeface="+mn-ea"/>
              </a:endParaRPr>
            </a:p>
          </p:txBody>
        </p:sp>
        <p:sp>
          <p:nvSpPr>
            <p:cNvPr id="56" name="Oval 53"/>
            <p:cNvSpPr>
              <a:spLocks noChangeArrowheads="1"/>
            </p:cNvSpPr>
            <p:nvPr/>
          </p:nvSpPr>
          <p:spPr bwMode="auto">
            <a:xfrm>
              <a:off x="513" y="3218"/>
              <a:ext cx="586" cy="282"/>
            </a:xfrm>
            <a:prstGeom prst="ellipse">
              <a:avLst/>
            </a:prstGeom>
            <a:solidFill>
              <a:srgbClr val="DDDDDD"/>
            </a:solidFill>
            <a:ln w="9525">
              <a:noFill/>
              <a:round/>
              <a:headEnd/>
              <a:tailEnd/>
            </a:ln>
            <a:effectLst>
              <a:outerShdw dist="113592" dir="20006097" algn="ctr" rotWithShape="0">
                <a:schemeClr val="tx1"/>
              </a:outerShdw>
            </a:effectLst>
          </p:spPr>
          <p:txBody>
            <a:bodyPr/>
            <a:lstStyle/>
            <a:p>
              <a:pPr>
                <a:defRPr/>
              </a:pPr>
              <a:endParaRPr lang="zh-CN" altLang="en-US">
                <a:latin typeface="+mn-ea"/>
                <a:ea typeface="+mn-ea"/>
              </a:endParaRPr>
            </a:p>
          </p:txBody>
        </p:sp>
        <p:sp>
          <p:nvSpPr>
            <p:cNvPr id="57" name="Freeform 54"/>
            <p:cNvSpPr>
              <a:spLocks/>
            </p:cNvSpPr>
            <p:nvPr/>
          </p:nvSpPr>
          <p:spPr bwMode="auto">
            <a:xfrm>
              <a:off x="567" y="2924"/>
              <a:ext cx="1451" cy="597"/>
            </a:xfrm>
            <a:custGeom>
              <a:avLst/>
              <a:gdLst>
                <a:gd name="T0" fmla="*/ 0 w 1447"/>
                <a:gd name="T1" fmla="*/ 488 h 1128"/>
                <a:gd name="T2" fmla="*/ 80 w 1447"/>
                <a:gd name="T3" fmla="*/ 392 h 1128"/>
                <a:gd name="T4" fmla="*/ 56 w 1447"/>
                <a:gd name="T5" fmla="*/ 384 h 1128"/>
                <a:gd name="T6" fmla="*/ 24 w 1447"/>
                <a:gd name="T7" fmla="*/ 400 h 1128"/>
                <a:gd name="T8" fmla="*/ 40 w 1447"/>
                <a:gd name="T9" fmla="*/ 376 h 1128"/>
                <a:gd name="T10" fmla="*/ 64 w 1447"/>
                <a:gd name="T11" fmla="*/ 352 h 1128"/>
                <a:gd name="T12" fmla="*/ 96 w 1447"/>
                <a:gd name="T13" fmla="*/ 304 h 1128"/>
                <a:gd name="T14" fmla="*/ 104 w 1447"/>
                <a:gd name="T15" fmla="*/ 280 h 1128"/>
                <a:gd name="T16" fmla="*/ 152 w 1447"/>
                <a:gd name="T17" fmla="*/ 208 h 1128"/>
                <a:gd name="T18" fmla="*/ 168 w 1447"/>
                <a:gd name="T19" fmla="*/ 184 h 1128"/>
                <a:gd name="T20" fmla="*/ 200 w 1447"/>
                <a:gd name="T21" fmla="*/ 176 h 1128"/>
                <a:gd name="T22" fmla="*/ 288 w 1447"/>
                <a:gd name="T23" fmla="*/ 112 h 1128"/>
                <a:gd name="T24" fmla="*/ 328 w 1447"/>
                <a:gd name="T25" fmla="*/ 80 h 1128"/>
                <a:gd name="T26" fmla="*/ 352 w 1447"/>
                <a:gd name="T27" fmla="*/ 56 h 1128"/>
                <a:gd name="T28" fmla="*/ 424 w 1447"/>
                <a:gd name="T29" fmla="*/ 40 h 1128"/>
                <a:gd name="T30" fmla="*/ 504 w 1447"/>
                <a:gd name="T31" fmla="*/ 0 h 1128"/>
                <a:gd name="T32" fmla="*/ 808 w 1447"/>
                <a:gd name="T33" fmla="*/ 40 h 1128"/>
                <a:gd name="T34" fmla="*/ 1056 w 1447"/>
                <a:gd name="T35" fmla="*/ 176 h 1128"/>
                <a:gd name="T36" fmla="*/ 1080 w 1447"/>
                <a:gd name="T37" fmla="*/ 200 h 1128"/>
                <a:gd name="T38" fmla="*/ 1104 w 1447"/>
                <a:gd name="T39" fmla="*/ 216 h 1128"/>
                <a:gd name="T40" fmla="*/ 1224 w 1447"/>
                <a:gd name="T41" fmla="*/ 304 h 1128"/>
                <a:gd name="T42" fmla="*/ 1296 w 1447"/>
                <a:gd name="T43" fmla="*/ 368 h 1128"/>
                <a:gd name="T44" fmla="*/ 1344 w 1447"/>
                <a:gd name="T45" fmla="*/ 440 h 1128"/>
                <a:gd name="T46" fmla="*/ 1360 w 1447"/>
                <a:gd name="T47" fmla="*/ 488 h 1128"/>
                <a:gd name="T48" fmla="*/ 1392 w 1447"/>
                <a:gd name="T49" fmla="*/ 536 h 1128"/>
                <a:gd name="T50" fmla="*/ 1416 w 1447"/>
                <a:gd name="T51" fmla="*/ 608 h 1128"/>
                <a:gd name="T52" fmla="*/ 1432 w 1447"/>
                <a:gd name="T53" fmla="*/ 656 h 1128"/>
                <a:gd name="T54" fmla="*/ 1432 w 1447"/>
                <a:gd name="T55" fmla="*/ 856 h 1128"/>
                <a:gd name="T56" fmla="*/ 1416 w 1447"/>
                <a:gd name="T57" fmla="*/ 904 h 1128"/>
                <a:gd name="T58" fmla="*/ 1368 w 1447"/>
                <a:gd name="T59" fmla="*/ 920 h 1128"/>
                <a:gd name="T60" fmla="*/ 1352 w 1447"/>
                <a:gd name="T61" fmla="*/ 944 h 1128"/>
                <a:gd name="T62" fmla="*/ 1304 w 1447"/>
                <a:gd name="T63" fmla="*/ 976 h 1128"/>
                <a:gd name="T64" fmla="*/ 1216 w 1447"/>
                <a:gd name="T65" fmla="*/ 1040 h 1128"/>
                <a:gd name="T66" fmla="*/ 1168 w 1447"/>
                <a:gd name="T67" fmla="*/ 1072 h 1128"/>
                <a:gd name="T68" fmla="*/ 1112 w 1447"/>
                <a:gd name="T69" fmla="*/ 1128 h 1128"/>
                <a:gd name="T70" fmla="*/ 440 w 1447"/>
                <a:gd name="T71" fmla="*/ 1096 h 1128"/>
                <a:gd name="T72" fmla="*/ 360 w 1447"/>
                <a:gd name="T73" fmla="*/ 1072 h 1128"/>
                <a:gd name="T74" fmla="*/ 304 w 1447"/>
                <a:gd name="T75" fmla="*/ 976 h 1128"/>
                <a:gd name="T76" fmla="*/ 240 w 1447"/>
                <a:gd name="T77" fmla="*/ 880 h 1128"/>
                <a:gd name="T78" fmla="*/ 200 w 1447"/>
                <a:gd name="T79" fmla="*/ 800 h 1128"/>
                <a:gd name="T80" fmla="*/ 120 w 1447"/>
                <a:gd name="T81" fmla="*/ 704 h 1128"/>
                <a:gd name="T82" fmla="*/ 56 w 1447"/>
                <a:gd name="T83" fmla="*/ 624 h 1128"/>
                <a:gd name="T84" fmla="*/ 16 w 1447"/>
                <a:gd name="T85" fmla="*/ 544 h 1128"/>
                <a:gd name="T86" fmla="*/ 8 w 1447"/>
                <a:gd name="T87" fmla="*/ 512 h 1128"/>
                <a:gd name="T88" fmla="*/ 0 w 1447"/>
                <a:gd name="T89" fmla="*/ 488 h 1128"/>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447"/>
                <a:gd name="T136" fmla="*/ 0 h 1128"/>
                <a:gd name="T137" fmla="*/ 1447 w 1447"/>
                <a:gd name="T138" fmla="*/ 1128 h 1128"/>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447" h="1128">
                  <a:moveTo>
                    <a:pt x="0" y="488"/>
                  </a:moveTo>
                  <a:cubicBezTo>
                    <a:pt x="24" y="453"/>
                    <a:pt x="56" y="427"/>
                    <a:pt x="80" y="392"/>
                  </a:cubicBezTo>
                  <a:cubicBezTo>
                    <a:pt x="72" y="389"/>
                    <a:pt x="64" y="383"/>
                    <a:pt x="56" y="384"/>
                  </a:cubicBezTo>
                  <a:cubicBezTo>
                    <a:pt x="44" y="386"/>
                    <a:pt x="35" y="405"/>
                    <a:pt x="24" y="400"/>
                  </a:cubicBezTo>
                  <a:cubicBezTo>
                    <a:pt x="15" y="396"/>
                    <a:pt x="34" y="383"/>
                    <a:pt x="40" y="376"/>
                  </a:cubicBezTo>
                  <a:cubicBezTo>
                    <a:pt x="47" y="367"/>
                    <a:pt x="56" y="360"/>
                    <a:pt x="64" y="352"/>
                  </a:cubicBezTo>
                  <a:cubicBezTo>
                    <a:pt x="82" y="279"/>
                    <a:pt x="56" y="354"/>
                    <a:pt x="96" y="304"/>
                  </a:cubicBezTo>
                  <a:cubicBezTo>
                    <a:pt x="101" y="297"/>
                    <a:pt x="100" y="287"/>
                    <a:pt x="104" y="280"/>
                  </a:cubicBezTo>
                  <a:cubicBezTo>
                    <a:pt x="104" y="280"/>
                    <a:pt x="144" y="220"/>
                    <a:pt x="152" y="208"/>
                  </a:cubicBezTo>
                  <a:cubicBezTo>
                    <a:pt x="157" y="200"/>
                    <a:pt x="159" y="186"/>
                    <a:pt x="168" y="184"/>
                  </a:cubicBezTo>
                  <a:cubicBezTo>
                    <a:pt x="179" y="181"/>
                    <a:pt x="189" y="179"/>
                    <a:pt x="200" y="176"/>
                  </a:cubicBezTo>
                  <a:cubicBezTo>
                    <a:pt x="228" y="148"/>
                    <a:pt x="253" y="129"/>
                    <a:pt x="288" y="112"/>
                  </a:cubicBezTo>
                  <a:cubicBezTo>
                    <a:pt x="324" y="58"/>
                    <a:pt x="282" y="111"/>
                    <a:pt x="328" y="80"/>
                  </a:cubicBezTo>
                  <a:cubicBezTo>
                    <a:pt x="337" y="74"/>
                    <a:pt x="343" y="62"/>
                    <a:pt x="352" y="56"/>
                  </a:cubicBezTo>
                  <a:cubicBezTo>
                    <a:pt x="365" y="47"/>
                    <a:pt x="418" y="41"/>
                    <a:pt x="424" y="40"/>
                  </a:cubicBezTo>
                  <a:cubicBezTo>
                    <a:pt x="450" y="23"/>
                    <a:pt x="475" y="10"/>
                    <a:pt x="504" y="0"/>
                  </a:cubicBezTo>
                  <a:cubicBezTo>
                    <a:pt x="606" y="15"/>
                    <a:pt x="705" y="31"/>
                    <a:pt x="808" y="40"/>
                  </a:cubicBezTo>
                  <a:cubicBezTo>
                    <a:pt x="913" y="66"/>
                    <a:pt x="964" y="153"/>
                    <a:pt x="1056" y="176"/>
                  </a:cubicBezTo>
                  <a:cubicBezTo>
                    <a:pt x="1064" y="184"/>
                    <a:pt x="1071" y="193"/>
                    <a:pt x="1080" y="200"/>
                  </a:cubicBezTo>
                  <a:cubicBezTo>
                    <a:pt x="1087" y="206"/>
                    <a:pt x="1097" y="210"/>
                    <a:pt x="1104" y="216"/>
                  </a:cubicBezTo>
                  <a:cubicBezTo>
                    <a:pt x="1145" y="252"/>
                    <a:pt x="1171" y="286"/>
                    <a:pt x="1224" y="304"/>
                  </a:cubicBezTo>
                  <a:cubicBezTo>
                    <a:pt x="1247" y="327"/>
                    <a:pt x="1276" y="343"/>
                    <a:pt x="1296" y="368"/>
                  </a:cubicBezTo>
                  <a:cubicBezTo>
                    <a:pt x="1314" y="391"/>
                    <a:pt x="1335" y="413"/>
                    <a:pt x="1344" y="440"/>
                  </a:cubicBezTo>
                  <a:cubicBezTo>
                    <a:pt x="1349" y="456"/>
                    <a:pt x="1351" y="474"/>
                    <a:pt x="1360" y="488"/>
                  </a:cubicBezTo>
                  <a:cubicBezTo>
                    <a:pt x="1371" y="504"/>
                    <a:pt x="1386" y="518"/>
                    <a:pt x="1392" y="536"/>
                  </a:cubicBezTo>
                  <a:cubicBezTo>
                    <a:pt x="1395" y="546"/>
                    <a:pt x="1414" y="603"/>
                    <a:pt x="1416" y="608"/>
                  </a:cubicBezTo>
                  <a:cubicBezTo>
                    <a:pt x="1421" y="624"/>
                    <a:pt x="1432" y="656"/>
                    <a:pt x="1432" y="656"/>
                  </a:cubicBezTo>
                  <a:cubicBezTo>
                    <a:pt x="1443" y="744"/>
                    <a:pt x="1447" y="743"/>
                    <a:pt x="1432" y="856"/>
                  </a:cubicBezTo>
                  <a:cubicBezTo>
                    <a:pt x="1430" y="873"/>
                    <a:pt x="1432" y="899"/>
                    <a:pt x="1416" y="904"/>
                  </a:cubicBezTo>
                  <a:cubicBezTo>
                    <a:pt x="1400" y="909"/>
                    <a:pt x="1368" y="920"/>
                    <a:pt x="1368" y="920"/>
                  </a:cubicBezTo>
                  <a:cubicBezTo>
                    <a:pt x="1363" y="928"/>
                    <a:pt x="1359" y="938"/>
                    <a:pt x="1352" y="944"/>
                  </a:cubicBezTo>
                  <a:cubicBezTo>
                    <a:pt x="1338" y="957"/>
                    <a:pt x="1304" y="976"/>
                    <a:pt x="1304" y="976"/>
                  </a:cubicBezTo>
                  <a:cubicBezTo>
                    <a:pt x="1279" y="1014"/>
                    <a:pt x="1251" y="1005"/>
                    <a:pt x="1216" y="1040"/>
                  </a:cubicBezTo>
                  <a:cubicBezTo>
                    <a:pt x="1186" y="1070"/>
                    <a:pt x="1203" y="1060"/>
                    <a:pt x="1168" y="1072"/>
                  </a:cubicBezTo>
                  <a:cubicBezTo>
                    <a:pt x="1149" y="1101"/>
                    <a:pt x="1131" y="1099"/>
                    <a:pt x="1112" y="1128"/>
                  </a:cubicBezTo>
                  <a:cubicBezTo>
                    <a:pt x="850" y="1124"/>
                    <a:pt x="672" y="1125"/>
                    <a:pt x="440" y="1096"/>
                  </a:cubicBezTo>
                  <a:cubicBezTo>
                    <a:pt x="413" y="1087"/>
                    <a:pt x="387" y="1081"/>
                    <a:pt x="360" y="1072"/>
                  </a:cubicBezTo>
                  <a:cubicBezTo>
                    <a:pt x="338" y="1038"/>
                    <a:pt x="322" y="1009"/>
                    <a:pt x="304" y="976"/>
                  </a:cubicBezTo>
                  <a:cubicBezTo>
                    <a:pt x="286" y="943"/>
                    <a:pt x="257" y="914"/>
                    <a:pt x="240" y="880"/>
                  </a:cubicBezTo>
                  <a:cubicBezTo>
                    <a:pt x="227" y="855"/>
                    <a:pt x="215" y="823"/>
                    <a:pt x="200" y="800"/>
                  </a:cubicBezTo>
                  <a:cubicBezTo>
                    <a:pt x="178" y="764"/>
                    <a:pt x="147" y="735"/>
                    <a:pt x="120" y="704"/>
                  </a:cubicBezTo>
                  <a:cubicBezTo>
                    <a:pt x="94" y="675"/>
                    <a:pt x="89" y="646"/>
                    <a:pt x="56" y="624"/>
                  </a:cubicBezTo>
                  <a:cubicBezTo>
                    <a:pt x="45" y="580"/>
                    <a:pt x="27" y="583"/>
                    <a:pt x="16" y="544"/>
                  </a:cubicBezTo>
                  <a:cubicBezTo>
                    <a:pt x="13" y="533"/>
                    <a:pt x="11" y="523"/>
                    <a:pt x="8" y="512"/>
                  </a:cubicBezTo>
                  <a:cubicBezTo>
                    <a:pt x="6" y="504"/>
                    <a:pt x="0" y="488"/>
                    <a:pt x="0" y="488"/>
                  </a:cubicBezTo>
                  <a:close/>
                </a:path>
              </a:pathLst>
            </a:custGeom>
            <a:solidFill>
              <a:srgbClr val="DDDDDD"/>
            </a:solidFill>
            <a:ln w="12700">
              <a:noFill/>
              <a:round/>
              <a:headEnd/>
              <a:tailEnd/>
            </a:ln>
          </p:spPr>
          <p:txBody>
            <a:bodyPr/>
            <a:lstStyle/>
            <a:p>
              <a:endParaRPr lang="zh-CN" altLang="en-US">
                <a:latin typeface="+mn-ea"/>
                <a:ea typeface="+mn-ea"/>
              </a:endParaRPr>
            </a:p>
          </p:txBody>
        </p:sp>
      </p:grpSp>
      <p:sp>
        <p:nvSpPr>
          <p:cNvPr id="58" name="Rectangle 55"/>
          <p:cNvSpPr>
            <a:spLocks noChangeArrowheads="1"/>
          </p:cNvSpPr>
          <p:nvPr/>
        </p:nvSpPr>
        <p:spPr bwMode="auto">
          <a:xfrm>
            <a:off x="2257425" y="3581365"/>
            <a:ext cx="869950" cy="363454"/>
          </a:xfrm>
          <a:prstGeom prst="rect">
            <a:avLst/>
          </a:prstGeom>
          <a:noFill/>
          <a:ln w="12700">
            <a:noFill/>
            <a:miter lim="800000"/>
            <a:headEnd/>
            <a:tailEnd/>
          </a:ln>
        </p:spPr>
        <p:txBody>
          <a:bodyPr lIns="90488" tIns="44450" rIns="90488" bIns="44450">
            <a:spAutoFit/>
          </a:bodyPr>
          <a:lstStyle/>
          <a:p>
            <a:pPr defTabSz="762000" eaLnBrk="0" hangingPunct="0"/>
            <a:r>
              <a:rPr kumimoji="1" lang="en-US" altLang="zh-CN" sz="1800" dirty="0" smtClean="0">
                <a:solidFill>
                  <a:srgbClr val="333399"/>
                </a:solidFill>
                <a:latin typeface="+mn-ea"/>
                <a:ea typeface="+mn-ea"/>
              </a:rPr>
              <a:t>  </a:t>
            </a:r>
            <a:r>
              <a:rPr kumimoji="1" lang="en-US" altLang="zh-CN" sz="1800" dirty="0">
                <a:solidFill>
                  <a:schemeClr val="tx1">
                    <a:lumMod val="85000"/>
                    <a:lumOff val="15000"/>
                  </a:schemeClr>
                </a:solidFill>
                <a:latin typeface="+mn-ea"/>
                <a:ea typeface="+mn-ea"/>
              </a:rPr>
              <a:t>PC</a:t>
            </a:r>
            <a:endParaRPr kumimoji="1" lang="zh-CN" altLang="en-US" sz="1800" dirty="0">
              <a:solidFill>
                <a:schemeClr val="tx1">
                  <a:lumMod val="85000"/>
                  <a:lumOff val="15000"/>
                </a:schemeClr>
              </a:solidFill>
              <a:latin typeface="+mn-ea"/>
              <a:ea typeface="+mn-ea"/>
            </a:endParaRPr>
          </a:p>
        </p:txBody>
      </p:sp>
      <p:sp>
        <p:nvSpPr>
          <p:cNvPr id="59" name="Rectangle 56"/>
          <p:cNvSpPr>
            <a:spLocks noChangeArrowheads="1"/>
          </p:cNvSpPr>
          <p:nvPr/>
        </p:nvSpPr>
        <p:spPr bwMode="auto">
          <a:xfrm>
            <a:off x="5453063" y="3083006"/>
            <a:ext cx="1336905" cy="366682"/>
          </a:xfrm>
          <a:prstGeom prst="rect">
            <a:avLst/>
          </a:prstGeom>
          <a:noFill/>
          <a:ln w="12700">
            <a:noFill/>
            <a:miter lim="800000"/>
            <a:headEnd/>
            <a:tailEnd/>
          </a:ln>
        </p:spPr>
        <p:txBody>
          <a:bodyPr wrap="none" lIns="90488" tIns="44450" rIns="90488" bIns="44450">
            <a:spAutoFit/>
          </a:bodyPr>
          <a:lstStyle/>
          <a:p>
            <a:pPr defTabSz="762000" eaLnBrk="0" hangingPunct="0"/>
            <a:r>
              <a:rPr kumimoji="1" lang="zh-CN" altLang="en-US" sz="1800" dirty="0">
                <a:solidFill>
                  <a:schemeClr val="tx1">
                    <a:lumMod val="85000"/>
                    <a:lumOff val="15000"/>
                  </a:schemeClr>
                </a:solidFill>
                <a:latin typeface="+mn-ea"/>
                <a:ea typeface="+mn-ea"/>
              </a:rPr>
              <a:t>公用电话网</a:t>
            </a:r>
          </a:p>
        </p:txBody>
      </p:sp>
      <p:pic>
        <p:nvPicPr>
          <p:cNvPr id="60" name="Picture 57"/>
          <p:cNvPicPr>
            <a:picLocks noChangeArrowheads="1"/>
          </p:cNvPicPr>
          <p:nvPr/>
        </p:nvPicPr>
        <p:blipFill>
          <a:blip r:embed="rId2">
            <a:duotone>
              <a:prstClr val="black"/>
              <a:schemeClr val="accent3">
                <a:tint val="45000"/>
                <a:satMod val="400000"/>
              </a:schemeClr>
            </a:duotone>
          </a:blip>
          <a:srcRect/>
          <a:stretch>
            <a:fillRect/>
          </a:stretch>
        </p:blipFill>
        <p:spPr bwMode="auto">
          <a:xfrm>
            <a:off x="3635374" y="3019520"/>
            <a:ext cx="852488" cy="528515"/>
          </a:xfrm>
          <a:prstGeom prst="rect">
            <a:avLst/>
          </a:prstGeom>
          <a:noFill/>
          <a:ln w="9525">
            <a:noFill/>
            <a:miter lim="800000"/>
            <a:headEnd/>
            <a:tailEnd/>
          </a:ln>
        </p:spPr>
      </p:pic>
      <p:sp>
        <p:nvSpPr>
          <p:cNvPr id="62" name="Rectangle 59"/>
          <p:cNvSpPr>
            <a:spLocks noChangeArrowheads="1"/>
          </p:cNvSpPr>
          <p:nvPr/>
        </p:nvSpPr>
        <p:spPr bwMode="auto">
          <a:xfrm>
            <a:off x="7326313" y="3503595"/>
            <a:ext cx="1347787" cy="363454"/>
          </a:xfrm>
          <a:prstGeom prst="rect">
            <a:avLst/>
          </a:prstGeom>
          <a:noFill/>
          <a:ln w="12700">
            <a:noFill/>
            <a:miter lim="800000"/>
            <a:headEnd/>
            <a:tailEnd/>
          </a:ln>
        </p:spPr>
        <p:txBody>
          <a:bodyPr lIns="90488" tIns="44450" rIns="90488" bIns="44450">
            <a:spAutoFit/>
          </a:bodyPr>
          <a:lstStyle/>
          <a:p>
            <a:pPr defTabSz="762000" eaLnBrk="0" hangingPunct="0"/>
            <a:r>
              <a:rPr kumimoji="1" lang="zh-CN" altLang="en-US" sz="1800" dirty="0">
                <a:solidFill>
                  <a:schemeClr val="tx1">
                    <a:lumMod val="85000"/>
                    <a:lumOff val="15000"/>
                  </a:schemeClr>
                </a:solidFill>
                <a:latin typeface="+mn-ea"/>
                <a:ea typeface="+mn-ea"/>
              </a:rPr>
              <a:t>调制解调器</a:t>
            </a:r>
          </a:p>
        </p:txBody>
      </p:sp>
      <p:grpSp>
        <p:nvGrpSpPr>
          <p:cNvPr id="63" name="Group 60"/>
          <p:cNvGrpSpPr>
            <a:grpSpLocks/>
          </p:cNvGrpSpPr>
          <p:nvPr/>
        </p:nvGrpSpPr>
        <p:grpSpPr bwMode="auto">
          <a:xfrm>
            <a:off x="4570413" y="2824303"/>
            <a:ext cx="652463" cy="339646"/>
            <a:chOff x="2315" y="3965"/>
            <a:chExt cx="496" cy="254"/>
          </a:xfrm>
        </p:grpSpPr>
        <p:sp>
          <p:nvSpPr>
            <p:cNvPr id="64" name="Freeform 61"/>
            <p:cNvSpPr>
              <a:spLocks/>
            </p:cNvSpPr>
            <p:nvPr/>
          </p:nvSpPr>
          <p:spPr bwMode="auto">
            <a:xfrm>
              <a:off x="2315" y="4051"/>
              <a:ext cx="92" cy="89"/>
            </a:xfrm>
            <a:custGeom>
              <a:avLst/>
              <a:gdLst>
                <a:gd name="T0" fmla="*/ 0 w 552"/>
                <a:gd name="T1" fmla="*/ 255 h 535"/>
                <a:gd name="T2" fmla="*/ 7 w 552"/>
                <a:gd name="T3" fmla="*/ 209 h 535"/>
                <a:gd name="T4" fmla="*/ 18 w 552"/>
                <a:gd name="T5" fmla="*/ 164 h 535"/>
                <a:gd name="T6" fmla="*/ 26 w 552"/>
                <a:gd name="T7" fmla="*/ 131 h 535"/>
                <a:gd name="T8" fmla="*/ 39 w 552"/>
                <a:gd name="T9" fmla="*/ 115 h 535"/>
                <a:gd name="T10" fmla="*/ 52 w 552"/>
                <a:gd name="T11" fmla="*/ 104 h 535"/>
                <a:gd name="T12" fmla="*/ 67 w 552"/>
                <a:gd name="T13" fmla="*/ 103 h 535"/>
                <a:gd name="T14" fmla="*/ 83 w 552"/>
                <a:gd name="T15" fmla="*/ 107 h 535"/>
                <a:gd name="T16" fmla="*/ 98 w 552"/>
                <a:gd name="T17" fmla="*/ 121 h 535"/>
                <a:gd name="T18" fmla="*/ 106 w 552"/>
                <a:gd name="T19" fmla="*/ 140 h 535"/>
                <a:gd name="T20" fmla="*/ 112 w 552"/>
                <a:gd name="T21" fmla="*/ 165 h 535"/>
                <a:gd name="T22" fmla="*/ 141 w 552"/>
                <a:gd name="T23" fmla="*/ 331 h 535"/>
                <a:gd name="T24" fmla="*/ 148 w 552"/>
                <a:gd name="T25" fmla="*/ 356 h 535"/>
                <a:gd name="T26" fmla="*/ 154 w 552"/>
                <a:gd name="T27" fmla="*/ 373 h 535"/>
                <a:gd name="T28" fmla="*/ 172 w 552"/>
                <a:gd name="T29" fmla="*/ 385 h 535"/>
                <a:gd name="T30" fmla="*/ 188 w 552"/>
                <a:gd name="T31" fmla="*/ 386 h 535"/>
                <a:gd name="T32" fmla="*/ 203 w 552"/>
                <a:gd name="T33" fmla="*/ 378 h 535"/>
                <a:gd name="T34" fmla="*/ 212 w 552"/>
                <a:gd name="T35" fmla="*/ 359 h 535"/>
                <a:gd name="T36" fmla="*/ 219 w 552"/>
                <a:gd name="T37" fmla="*/ 331 h 535"/>
                <a:gd name="T38" fmla="*/ 258 w 552"/>
                <a:gd name="T39" fmla="*/ 88 h 535"/>
                <a:gd name="T40" fmla="*/ 264 w 552"/>
                <a:gd name="T41" fmla="*/ 52 h 535"/>
                <a:gd name="T42" fmla="*/ 271 w 552"/>
                <a:gd name="T43" fmla="*/ 29 h 535"/>
                <a:gd name="T44" fmla="*/ 280 w 552"/>
                <a:gd name="T45" fmla="*/ 12 h 535"/>
                <a:gd name="T46" fmla="*/ 291 w 552"/>
                <a:gd name="T47" fmla="*/ 4 h 535"/>
                <a:gd name="T48" fmla="*/ 308 w 552"/>
                <a:gd name="T49" fmla="*/ 0 h 535"/>
                <a:gd name="T50" fmla="*/ 327 w 552"/>
                <a:gd name="T51" fmla="*/ 5 h 535"/>
                <a:gd name="T52" fmla="*/ 340 w 552"/>
                <a:gd name="T53" fmla="*/ 26 h 535"/>
                <a:gd name="T54" fmla="*/ 347 w 552"/>
                <a:gd name="T55" fmla="*/ 43 h 535"/>
                <a:gd name="T56" fmla="*/ 353 w 552"/>
                <a:gd name="T57" fmla="*/ 68 h 535"/>
                <a:gd name="T58" fmla="*/ 412 w 552"/>
                <a:gd name="T59" fmla="*/ 460 h 535"/>
                <a:gd name="T60" fmla="*/ 419 w 552"/>
                <a:gd name="T61" fmla="*/ 492 h 535"/>
                <a:gd name="T62" fmla="*/ 429 w 552"/>
                <a:gd name="T63" fmla="*/ 520 h 535"/>
                <a:gd name="T64" fmla="*/ 441 w 552"/>
                <a:gd name="T65" fmla="*/ 530 h 535"/>
                <a:gd name="T66" fmla="*/ 462 w 552"/>
                <a:gd name="T67" fmla="*/ 535 h 535"/>
                <a:gd name="T68" fmla="*/ 478 w 552"/>
                <a:gd name="T69" fmla="*/ 518 h 535"/>
                <a:gd name="T70" fmla="*/ 488 w 552"/>
                <a:gd name="T71" fmla="*/ 495 h 535"/>
                <a:gd name="T72" fmla="*/ 496 w 552"/>
                <a:gd name="T73" fmla="*/ 461 h 535"/>
                <a:gd name="T74" fmla="*/ 552 w 552"/>
                <a:gd name="T75" fmla="*/ 107 h 535"/>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552"/>
                <a:gd name="T115" fmla="*/ 0 h 535"/>
                <a:gd name="T116" fmla="*/ 552 w 552"/>
                <a:gd name="T117" fmla="*/ 535 h 535"/>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552" h="535">
                  <a:moveTo>
                    <a:pt x="0" y="255"/>
                  </a:moveTo>
                  <a:lnTo>
                    <a:pt x="7" y="209"/>
                  </a:lnTo>
                  <a:lnTo>
                    <a:pt x="18" y="164"/>
                  </a:lnTo>
                  <a:lnTo>
                    <a:pt x="26" y="131"/>
                  </a:lnTo>
                  <a:lnTo>
                    <a:pt x="39" y="115"/>
                  </a:lnTo>
                  <a:lnTo>
                    <a:pt x="52" y="104"/>
                  </a:lnTo>
                  <a:lnTo>
                    <a:pt x="67" y="103"/>
                  </a:lnTo>
                  <a:lnTo>
                    <a:pt x="83" y="107"/>
                  </a:lnTo>
                  <a:lnTo>
                    <a:pt x="98" y="121"/>
                  </a:lnTo>
                  <a:lnTo>
                    <a:pt x="106" y="140"/>
                  </a:lnTo>
                  <a:lnTo>
                    <a:pt x="112" y="165"/>
                  </a:lnTo>
                  <a:lnTo>
                    <a:pt x="141" y="331"/>
                  </a:lnTo>
                  <a:lnTo>
                    <a:pt x="148" y="356"/>
                  </a:lnTo>
                  <a:lnTo>
                    <a:pt x="154" y="373"/>
                  </a:lnTo>
                  <a:lnTo>
                    <a:pt x="172" y="385"/>
                  </a:lnTo>
                  <a:lnTo>
                    <a:pt x="188" y="386"/>
                  </a:lnTo>
                  <a:lnTo>
                    <a:pt x="203" y="378"/>
                  </a:lnTo>
                  <a:lnTo>
                    <a:pt x="212" y="359"/>
                  </a:lnTo>
                  <a:lnTo>
                    <a:pt x="219" y="331"/>
                  </a:lnTo>
                  <a:lnTo>
                    <a:pt x="258" y="88"/>
                  </a:lnTo>
                  <a:lnTo>
                    <a:pt x="264" y="52"/>
                  </a:lnTo>
                  <a:lnTo>
                    <a:pt x="271" y="29"/>
                  </a:lnTo>
                  <a:lnTo>
                    <a:pt x="280" y="12"/>
                  </a:lnTo>
                  <a:lnTo>
                    <a:pt x="291" y="4"/>
                  </a:lnTo>
                  <a:lnTo>
                    <a:pt x="308" y="0"/>
                  </a:lnTo>
                  <a:lnTo>
                    <a:pt x="327" y="5"/>
                  </a:lnTo>
                  <a:lnTo>
                    <a:pt x="340" y="26"/>
                  </a:lnTo>
                  <a:lnTo>
                    <a:pt x="347" y="43"/>
                  </a:lnTo>
                  <a:lnTo>
                    <a:pt x="353" y="68"/>
                  </a:lnTo>
                  <a:lnTo>
                    <a:pt x="412" y="460"/>
                  </a:lnTo>
                  <a:lnTo>
                    <a:pt x="419" y="492"/>
                  </a:lnTo>
                  <a:lnTo>
                    <a:pt x="429" y="520"/>
                  </a:lnTo>
                  <a:lnTo>
                    <a:pt x="441" y="530"/>
                  </a:lnTo>
                  <a:lnTo>
                    <a:pt x="462" y="535"/>
                  </a:lnTo>
                  <a:lnTo>
                    <a:pt x="478" y="518"/>
                  </a:lnTo>
                  <a:lnTo>
                    <a:pt x="488" y="495"/>
                  </a:lnTo>
                  <a:lnTo>
                    <a:pt x="496" y="461"/>
                  </a:lnTo>
                  <a:lnTo>
                    <a:pt x="552" y="107"/>
                  </a:lnTo>
                </a:path>
              </a:pathLst>
            </a:custGeom>
            <a:noFill/>
            <a:ln w="28575">
              <a:solidFill>
                <a:srgbClr val="333399"/>
              </a:solidFill>
              <a:round/>
              <a:headEnd/>
              <a:tailEnd/>
            </a:ln>
          </p:spPr>
          <p:txBody>
            <a:bodyPr/>
            <a:lstStyle/>
            <a:p>
              <a:endParaRPr lang="zh-CN" altLang="en-US">
                <a:latin typeface="+mn-ea"/>
                <a:ea typeface="+mn-ea"/>
              </a:endParaRPr>
            </a:p>
          </p:txBody>
        </p:sp>
        <p:sp>
          <p:nvSpPr>
            <p:cNvPr id="65" name="Freeform 62"/>
            <p:cNvSpPr>
              <a:spLocks/>
            </p:cNvSpPr>
            <p:nvPr/>
          </p:nvSpPr>
          <p:spPr bwMode="auto">
            <a:xfrm>
              <a:off x="2407" y="3965"/>
              <a:ext cx="157" cy="254"/>
            </a:xfrm>
            <a:custGeom>
              <a:avLst/>
              <a:gdLst>
                <a:gd name="T0" fmla="*/ 0 w 943"/>
                <a:gd name="T1" fmla="*/ 622 h 1524"/>
                <a:gd name="T2" fmla="*/ 49 w 943"/>
                <a:gd name="T3" fmla="*/ 336 h 1524"/>
                <a:gd name="T4" fmla="*/ 55 w 943"/>
                <a:gd name="T5" fmla="*/ 313 h 1524"/>
                <a:gd name="T6" fmla="*/ 71 w 943"/>
                <a:gd name="T7" fmla="*/ 301 h 1524"/>
                <a:gd name="T8" fmla="*/ 84 w 943"/>
                <a:gd name="T9" fmla="*/ 297 h 1524"/>
                <a:gd name="T10" fmla="*/ 105 w 943"/>
                <a:gd name="T11" fmla="*/ 301 h 1524"/>
                <a:gd name="T12" fmla="*/ 116 w 943"/>
                <a:gd name="T13" fmla="*/ 314 h 1524"/>
                <a:gd name="T14" fmla="*/ 122 w 943"/>
                <a:gd name="T15" fmla="*/ 336 h 1524"/>
                <a:gd name="T16" fmla="*/ 236 w 943"/>
                <a:gd name="T17" fmla="*/ 1164 h 1524"/>
                <a:gd name="T18" fmla="*/ 247 w 943"/>
                <a:gd name="T19" fmla="*/ 1207 h 1524"/>
                <a:gd name="T20" fmla="*/ 258 w 943"/>
                <a:gd name="T21" fmla="*/ 1222 h 1524"/>
                <a:gd name="T22" fmla="*/ 276 w 943"/>
                <a:gd name="T23" fmla="*/ 1230 h 1524"/>
                <a:gd name="T24" fmla="*/ 290 w 943"/>
                <a:gd name="T25" fmla="*/ 1234 h 1524"/>
                <a:gd name="T26" fmla="*/ 309 w 943"/>
                <a:gd name="T27" fmla="*/ 1227 h 1524"/>
                <a:gd name="T28" fmla="*/ 324 w 943"/>
                <a:gd name="T29" fmla="*/ 1209 h 1524"/>
                <a:gd name="T30" fmla="*/ 335 w 943"/>
                <a:gd name="T31" fmla="*/ 1164 h 1524"/>
                <a:gd name="T32" fmla="*/ 448 w 943"/>
                <a:gd name="T33" fmla="*/ 204 h 1524"/>
                <a:gd name="T34" fmla="*/ 455 w 943"/>
                <a:gd name="T35" fmla="*/ 158 h 1524"/>
                <a:gd name="T36" fmla="*/ 462 w 943"/>
                <a:gd name="T37" fmla="*/ 143 h 1524"/>
                <a:gd name="T38" fmla="*/ 470 w 943"/>
                <a:gd name="T39" fmla="*/ 129 h 1524"/>
                <a:gd name="T40" fmla="*/ 483 w 943"/>
                <a:gd name="T41" fmla="*/ 118 h 1524"/>
                <a:gd name="T42" fmla="*/ 499 w 943"/>
                <a:gd name="T43" fmla="*/ 116 h 1524"/>
                <a:gd name="T44" fmla="*/ 517 w 943"/>
                <a:gd name="T45" fmla="*/ 122 h 1524"/>
                <a:gd name="T46" fmla="*/ 531 w 943"/>
                <a:gd name="T47" fmla="*/ 132 h 1524"/>
                <a:gd name="T48" fmla="*/ 539 w 943"/>
                <a:gd name="T49" fmla="*/ 143 h 1524"/>
                <a:gd name="T50" fmla="*/ 548 w 943"/>
                <a:gd name="T51" fmla="*/ 158 h 1524"/>
                <a:gd name="T52" fmla="*/ 555 w 943"/>
                <a:gd name="T53" fmla="*/ 197 h 1524"/>
                <a:gd name="T54" fmla="*/ 658 w 943"/>
                <a:gd name="T55" fmla="*/ 1428 h 1524"/>
                <a:gd name="T56" fmla="*/ 665 w 943"/>
                <a:gd name="T57" fmla="*/ 1480 h 1524"/>
                <a:gd name="T58" fmla="*/ 674 w 943"/>
                <a:gd name="T59" fmla="*/ 1505 h 1524"/>
                <a:gd name="T60" fmla="*/ 692 w 943"/>
                <a:gd name="T61" fmla="*/ 1517 h 1524"/>
                <a:gd name="T62" fmla="*/ 710 w 943"/>
                <a:gd name="T63" fmla="*/ 1524 h 1524"/>
                <a:gd name="T64" fmla="*/ 727 w 943"/>
                <a:gd name="T65" fmla="*/ 1517 h 1524"/>
                <a:gd name="T66" fmla="*/ 736 w 943"/>
                <a:gd name="T67" fmla="*/ 1505 h 1524"/>
                <a:gd name="T68" fmla="*/ 742 w 943"/>
                <a:gd name="T69" fmla="*/ 1484 h 1524"/>
                <a:gd name="T70" fmla="*/ 748 w 943"/>
                <a:gd name="T71" fmla="*/ 1432 h 1524"/>
                <a:gd name="T72" fmla="*/ 882 w 943"/>
                <a:gd name="T73" fmla="*/ 87 h 1524"/>
                <a:gd name="T74" fmla="*/ 888 w 943"/>
                <a:gd name="T75" fmla="*/ 59 h 1524"/>
                <a:gd name="T76" fmla="*/ 897 w 943"/>
                <a:gd name="T77" fmla="*/ 34 h 1524"/>
                <a:gd name="T78" fmla="*/ 908 w 943"/>
                <a:gd name="T79" fmla="*/ 17 h 1524"/>
                <a:gd name="T80" fmla="*/ 919 w 943"/>
                <a:gd name="T81" fmla="*/ 5 h 1524"/>
                <a:gd name="T82" fmla="*/ 931 w 943"/>
                <a:gd name="T83" fmla="*/ 0 h 1524"/>
                <a:gd name="T84" fmla="*/ 943 w 943"/>
                <a:gd name="T85" fmla="*/ 0 h 1524"/>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943"/>
                <a:gd name="T130" fmla="*/ 0 h 1524"/>
                <a:gd name="T131" fmla="*/ 943 w 943"/>
                <a:gd name="T132" fmla="*/ 1524 h 1524"/>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943" h="1524">
                  <a:moveTo>
                    <a:pt x="0" y="622"/>
                  </a:moveTo>
                  <a:lnTo>
                    <a:pt x="49" y="336"/>
                  </a:lnTo>
                  <a:lnTo>
                    <a:pt x="55" y="313"/>
                  </a:lnTo>
                  <a:lnTo>
                    <a:pt x="71" y="301"/>
                  </a:lnTo>
                  <a:lnTo>
                    <a:pt x="84" y="297"/>
                  </a:lnTo>
                  <a:lnTo>
                    <a:pt x="105" y="301"/>
                  </a:lnTo>
                  <a:lnTo>
                    <a:pt x="116" y="314"/>
                  </a:lnTo>
                  <a:lnTo>
                    <a:pt x="122" y="336"/>
                  </a:lnTo>
                  <a:lnTo>
                    <a:pt x="236" y="1164"/>
                  </a:lnTo>
                  <a:lnTo>
                    <a:pt x="247" y="1207"/>
                  </a:lnTo>
                  <a:lnTo>
                    <a:pt x="258" y="1222"/>
                  </a:lnTo>
                  <a:lnTo>
                    <a:pt x="276" y="1230"/>
                  </a:lnTo>
                  <a:lnTo>
                    <a:pt x="290" y="1234"/>
                  </a:lnTo>
                  <a:lnTo>
                    <a:pt x="309" y="1227"/>
                  </a:lnTo>
                  <a:lnTo>
                    <a:pt x="324" y="1209"/>
                  </a:lnTo>
                  <a:lnTo>
                    <a:pt x="335" y="1164"/>
                  </a:lnTo>
                  <a:lnTo>
                    <a:pt x="448" y="204"/>
                  </a:lnTo>
                  <a:lnTo>
                    <a:pt x="455" y="158"/>
                  </a:lnTo>
                  <a:lnTo>
                    <a:pt x="462" y="143"/>
                  </a:lnTo>
                  <a:lnTo>
                    <a:pt x="470" y="129"/>
                  </a:lnTo>
                  <a:lnTo>
                    <a:pt x="483" y="118"/>
                  </a:lnTo>
                  <a:lnTo>
                    <a:pt x="499" y="116"/>
                  </a:lnTo>
                  <a:lnTo>
                    <a:pt x="517" y="122"/>
                  </a:lnTo>
                  <a:lnTo>
                    <a:pt x="531" y="132"/>
                  </a:lnTo>
                  <a:lnTo>
                    <a:pt x="539" y="143"/>
                  </a:lnTo>
                  <a:lnTo>
                    <a:pt x="548" y="158"/>
                  </a:lnTo>
                  <a:lnTo>
                    <a:pt x="555" y="197"/>
                  </a:lnTo>
                  <a:lnTo>
                    <a:pt x="658" y="1428"/>
                  </a:lnTo>
                  <a:lnTo>
                    <a:pt x="665" y="1480"/>
                  </a:lnTo>
                  <a:lnTo>
                    <a:pt x="674" y="1505"/>
                  </a:lnTo>
                  <a:lnTo>
                    <a:pt x="692" y="1517"/>
                  </a:lnTo>
                  <a:lnTo>
                    <a:pt x="710" y="1524"/>
                  </a:lnTo>
                  <a:lnTo>
                    <a:pt x="727" y="1517"/>
                  </a:lnTo>
                  <a:lnTo>
                    <a:pt x="736" y="1505"/>
                  </a:lnTo>
                  <a:lnTo>
                    <a:pt x="742" y="1484"/>
                  </a:lnTo>
                  <a:lnTo>
                    <a:pt x="748" y="1432"/>
                  </a:lnTo>
                  <a:lnTo>
                    <a:pt x="882" y="87"/>
                  </a:lnTo>
                  <a:lnTo>
                    <a:pt x="888" y="59"/>
                  </a:lnTo>
                  <a:lnTo>
                    <a:pt x="897" y="34"/>
                  </a:lnTo>
                  <a:lnTo>
                    <a:pt x="908" y="17"/>
                  </a:lnTo>
                  <a:lnTo>
                    <a:pt x="919" y="5"/>
                  </a:lnTo>
                  <a:lnTo>
                    <a:pt x="931" y="0"/>
                  </a:lnTo>
                  <a:lnTo>
                    <a:pt x="943" y="0"/>
                  </a:lnTo>
                </a:path>
              </a:pathLst>
            </a:custGeom>
            <a:noFill/>
            <a:ln w="28575">
              <a:solidFill>
                <a:srgbClr val="333399"/>
              </a:solidFill>
              <a:round/>
              <a:headEnd/>
              <a:tailEnd/>
            </a:ln>
          </p:spPr>
          <p:txBody>
            <a:bodyPr/>
            <a:lstStyle/>
            <a:p>
              <a:endParaRPr lang="zh-CN" altLang="en-US">
                <a:latin typeface="+mn-ea"/>
                <a:ea typeface="+mn-ea"/>
              </a:endParaRPr>
            </a:p>
          </p:txBody>
        </p:sp>
        <p:sp>
          <p:nvSpPr>
            <p:cNvPr id="66" name="Freeform 63"/>
            <p:cNvSpPr>
              <a:spLocks/>
            </p:cNvSpPr>
            <p:nvPr/>
          </p:nvSpPr>
          <p:spPr bwMode="auto">
            <a:xfrm>
              <a:off x="2719" y="4051"/>
              <a:ext cx="92" cy="89"/>
            </a:xfrm>
            <a:custGeom>
              <a:avLst/>
              <a:gdLst>
                <a:gd name="T0" fmla="*/ 551 w 551"/>
                <a:gd name="T1" fmla="*/ 255 h 535"/>
                <a:gd name="T2" fmla="*/ 544 w 551"/>
                <a:gd name="T3" fmla="*/ 209 h 535"/>
                <a:gd name="T4" fmla="*/ 534 w 551"/>
                <a:gd name="T5" fmla="*/ 164 h 535"/>
                <a:gd name="T6" fmla="*/ 525 w 551"/>
                <a:gd name="T7" fmla="*/ 131 h 535"/>
                <a:gd name="T8" fmla="*/ 514 w 551"/>
                <a:gd name="T9" fmla="*/ 115 h 535"/>
                <a:gd name="T10" fmla="*/ 499 w 551"/>
                <a:gd name="T11" fmla="*/ 104 h 535"/>
                <a:gd name="T12" fmla="*/ 486 w 551"/>
                <a:gd name="T13" fmla="*/ 103 h 535"/>
                <a:gd name="T14" fmla="*/ 468 w 551"/>
                <a:gd name="T15" fmla="*/ 107 h 535"/>
                <a:gd name="T16" fmla="*/ 455 w 551"/>
                <a:gd name="T17" fmla="*/ 121 h 535"/>
                <a:gd name="T18" fmla="*/ 446 w 551"/>
                <a:gd name="T19" fmla="*/ 140 h 535"/>
                <a:gd name="T20" fmla="*/ 439 w 551"/>
                <a:gd name="T21" fmla="*/ 165 h 535"/>
                <a:gd name="T22" fmla="*/ 411 w 551"/>
                <a:gd name="T23" fmla="*/ 331 h 535"/>
                <a:gd name="T24" fmla="*/ 404 w 551"/>
                <a:gd name="T25" fmla="*/ 356 h 535"/>
                <a:gd name="T26" fmla="*/ 398 w 551"/>
                <a:gd name="T27" fmla="*/ 373 h 535"/>
                <a:gd name="T28" fmla="*/ 381 w 551"/>
                <a:gd name="T29" fmla="*/ 385 h 535"/>
                <a:gd name="T30" fmla="*/ 364 w 551"/>
                <a:gd name="T31" fmla="*/ 386 h 535"/>
                <a:gd name="T32" fmla="*/ 349 w 551"/>
                <a:gd name="T33" fmla="*/ 378 h 535"/>
                <a:gd name="T34" fmla="*/ 341 w 551"/>
                <a:gd name="T35" fmla="*/ 359 h 535"/>
                <a:gd name="T36" fmla="*/ 333 w 551"/>
                <a:gd name="T37" fmla="*/ 331 h 535"/>
                <a:gd name="T38" fmla="*/ 295 w 551"/>
                <a:gd name="T39" fmla="*/ 88 h 535"/>
                <a:gd name="T40" fmla="*/ 288 w 551"/>
                <a:gd name="T41" fmla="*/ 52 h 535"/>
                <a:gd name="T42" fmla="*/ 281 w 551"/>
                <a:gd name="T43" fmla="*/ 29 h 535"/>
                <a:gd name="T44" fmla="*/ 271 w 551"/>
                <a:gd name="T45" fmla="*/ 12 h 535"/>
                <a:gd name="T46" fmla="*/ 260 w 551"/>
                <a:gd name="T47" fmla="*/ 4 h 535"/>
                <a:gd name="T48" fmla="*/ 242 w 551"/>
                <a:gd name="T49" fmla="*/ 0 h 535"/>
                <a:gd name="T50" fmla="*/ 225 w 551"/>
                <a:gd name="T51" fmla="*/ 5 h 535"/>
                <a:gd name="T52" fmla="*/ 210 w 551"/>
                <a:gd name="T53" fmla="*/ 26 h 535"/>
                <a:gd name="T54" fmla="*/ 204 w 551"/>
                <a:gd name="T55" fmla="*/ 43 h 535"/>
                <a:gd name="T56" fmla="*/ 199 w 551"/>
                <a:gd name="T57" fmla="*/ 68 h 535"/>
                <a:gd name="T58" fmla="*/ 141 w 551"/>
                <a:gd name="T59" fmla="*/ 460 h 535"/>
                <a:gd name="T60" fmla="*/ 134 w 551"/>
                <a:gd name="T61" fmla="*/ 492 h 535"/>
                <a:gd name="T62" fmla="*/ 123 w 551"/>
                <a:gd name="T63" fmla="*/ 520 h 535"/>
                <a:gd name="T64" fmla="*/ 111 w 551"/>
                <a:gd name="T65" fmla="*/ 530 h 535"/>
                <a:gd name="T66" fmla="*/ 90 w 551"/>
                <a:gd name="T67" fmla="*/ 535 h 535"/>
                <a:gd name="T68" fmla="*/ 73 w 551"/>
                <a:gd name="T69" fmla="*/ 518 h 535"/>
                <a:gd name="T70" fmla="*/ 63 w 551"/>
                <a:gd name="T71" fmla="*/ 495 h 535"/>
                <a:gd name="T72" fmla="*/ 56 w 551"/>
                <a:gd name="T73" fmla="*/ 461 h 535"/>
                <a:gd name="T74" fmla="*/ 0 w 551"/>
                <a:gd name="T75" fmla="*/ 107 h 535"/>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551"/>
                <a:gd name="T115" fmla="*/ 0 h 535"/>
                <a:gd name="T116" fmla="*/ 551 w 551"/>
                <a:gd name="T117" fmla="*/ 535 h 535"/>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551" h="535">
                  <a:moveTo>
                    <a:pt x="551" y="255"/>
                  </a:moveTo>
                  <a:lnTo>
                    <a:pt x="544" y="209"/>
                  </a:lnTo>
                  <a:lnTo>
                    <a:pt x="534" y="164"/>
                  </a:lnTo>
                  <a:lnTo>
                    <a:pt x="525" y="131"/>
                  </a:lnTo>
                  <a:lnTo>
                    <a:pt x="514" y="115"/>
                  </a:lnTo>
                  <a:lnTo>
                    <a:pt x="499" y="104"/>
                  </a:lnTo>
                  <a:lnTo>
                    <a:pt x="486" y="103"/>
                  </a:lnTo>
                  <a:lnTo>
                    <a:pt x="468" y="107"/>
                  </a:lnTo>
                  <a:lnTo>
                    <a:pt x="455" y="121"/>
                  </a:lnTo>
                  <a:lnTo>
                    <a:pt x="446" y="140"/>
                  </a:lnTo>
                  <a:lnTo>
                    <a:pt x="439" y="165"/>
                  </a:lnTo>
                  <a:lnTo>
                    <a:pt x="411" y="331"/>
                  </a:lnTo>
                  <a:lnTo>
                    <a:pt x="404" y="356"/>
                  </a:lnTo>
                  <a:lnTo>
                    <a:pt x="398" y="373"/>
                  </a:lnTo>
                  <a:lnTo>
                    <a:pt x="381" y="385"/>
                  </a:lnTo>
                  <a:lnTo>
                    <a:pt x="364" y="386"/>
                  </a:lnTo>
                  <a:lnTo>
                    <a:pt x="349" y="378"/>
                  </a:lnTo>
                  <a:lnTo>
                    <a:pt x="341" y="359"/>
                  </a:lnTo>
                  <a:lnTo>
                    <a:pt x="333" y="331"/>
                  </a:lnTo>
                  <a:lnTo>
                    <a:pt x="295" y="88"/>
                  </a:lnTo>
                  <a:lnTo>
                    <a:pt x="288" y="52"/>
                  </a:lnTo>
                  <a:lnTo>
                    <a:pt x="281" y="29"/>
                  </a:lnTo>
                  <a:lnTo>
                    <a:pt x="271" y="12"/>
                  </a:lnTo>
                  <a:lnTo>
                    <a:pt x="260" y="4"/>
                  </a:lnTo>
                  <a:lnTo>
                    <a:pt x="242" y="0"/>
                  </a:lnTo>
                  <a:lnTo>
                    <a:pt x="225" y="5"/>
                  </a:lnTo>
                  <a:lnTo>
                    <a:pt x="210" y="26"/>
                  </a:lnTo>
                  <a:lnTo>
                    <a:pt x="204" y="43"/>
                  </a:lnTo>
                  <a:lnTo>
                    <a:pt x="199" y="68"/>
                  </a:lnTo>
                  <a:lnTo>
                    <a:pt x="141" y="460"/>
                  </a:lnTo>
                  <a:lnTo>
                    <a:pt x="134" y="492"/>
                  </a:lnTo>
                  <a:lnTo>
                    <a:pt x="123" y="520"/>
                  </a:lnTo>
                  <a:lnTo>
                    <a:pt x="111" y="530"/>
                  </a:lnTo>
                  <a:lnTo>
                    <a:pt x="90" y="535"/>
                  </a:lnTo>
                  <a:lnTo>
                    <a:pt x="73" y="518"/>
                  </a:lnTo>
                  <a:lnTo>
                    <a:pt x="63" y="495"/>
                  </a:lnTo>
                  <a:lnTo>
                    <a:pt x="56" y="461"/>
                  </a:lnTo>
                  <a:lnTo>
                    <a:pt x="0" y="107"/>
                  </a:lnTo>
                </a:path>
              </a:pathLst>
            </a:custGeom>
            <a:noFill/>
            <a:ln w="28575">
              <a:solidFill>
                <a:srgbClr val="333399"/>
              </a:solidFill>
              <a:round/>
              <a:headEnd/>
              <a:tailEnd/>
            </a:ln>
          </p:spPr>
          <p:txBody>
            <a:bodyPr/>
            <a:lstStyle/>
            <a:p>
              <a:endParaRPr lang="zh-CN" altLang="en-US">
                <a:latin typeface="+mn-ea"/>
                <a:ea typeface="+mn-ea"/>
              </a:endParaRPr>
            </a:p>
          </p:txBody>
        </p:sp>
        <p:sp>
          <p:nvSpPr>
            <p:cNvPr id="67" name="Freeform 64"/>
            <p:cNvSpPr>
              <a:spLocks/>
            </p:cNvSpPr>
            <p:nvPr/>
          </p:nvSpPr>
          <p:spPr bwMode="auto">
            <a:xfrm>
              <a:off x="2562" y="3965"/>
              <a:ext cx="157" cy="254"/>
            </a:xfrm>
            <a:custGeom>
              <a:avLst/>
              <a:gdLst>
                <a:gd name="T0" fmla="*/ 943 w 943"/>
                <a:gd name="T1" fmla="*/ 626 h 1524"/>
                <a:gd name="T2" fmla="*/ 895 w 943"/>
                <a:gd name="T3" fmla="*/ 336 h 1524"/>
                <a:gd name="T4" fmla="*/ 887 w 943"/>
                <a:gd name="T5" fmla="*/ 313 h 1524"/>
                <a:gd name="T6" fmla="*/ 873 w 943"/>
                <a:gd name="T7" fmla="*/ 301 h 1524"/>
                <a:gd name="T8" fmla="*/ 859 w 943"/>
                <a:gd name="T9" fmla="*/ 297 h 1524"/>
                <a:gd name="T10" fmla="*/ 837 w 943"/>
                <a:gd name="T11" fmla="*/ 301 h 1524"/>
                <a:gd name="T12" fmla="*/ 828 w 943"/>
                <a:gd name="T13" fmla="*/ 314 h 1524"/>
                <a:gd name="T14" fmla="*/ 819 w 943"/>
                <a:gd name="T15" fmla="*/ 336 h 1524"/>
                <a:gd name="T16" fmla="*/ 706 w 943"/>
                <a:gd name="T17" fmla="*/ 1164 h 1524"/>
                <a:gd name="T18" fmla="*/ 695 w 943"/>
                <a:gd name="T19" fmla="*/ 1207 h 1524"/>
                <a:gd name="T20" fmla="*/ 686 w 943"/>
                <a:gd name="T21" fmla="*/ 1222 h 1524"/>
                <a:gd name="T22" fmla="*/ 667 w 943"/>
                <a:gd name="T23" fmla="*/ 1230 h 1524"/>
                <a:gd name="T24" fmla="*/ 652 w 943"/>
                <a:gd name="T25" fmla="*/ 1234 h 1524"/>
                <a:gd name="T26" fmla="*/ 633 w 943"/>
                <a:gd name="T27" fmla="*/ 1227 h 1524"/>
                <a:gd name="T28" fmla="*/ 619 w 943"/>
                <a:gd name="T29" fmla="*/ 1209 h 1524"/>
                <a:gd name="T30" fmla="*/ 608 w 943"/>
                <a:gd name="T31" fmla="*/ 1164 h 1524"/>
                <a:gd name="T32" fmla="*/ 495 w 943"/>
                <a:gd name="T33" fmla="*/ 204 h 1524"/>
                <a:gd name="T34" fmla="*/ 486 w 943"/>
                <a:gd name="T35" fmla="*/ 158 h 1524"/>
                <a:gd name="T36" fmla="*/ 482 w 943"/>
                <a:gd name="T37" fmla="*/ 143 h 1524"/>
                <a:gd name="T38" fmla="*/ 473 w 943"/>
                <a:gd name="T39" fmla="*/ 129 h 1524"/>
                <a:gd name="T40" fmla="*/ 459 w 943"/>
                <a:gd name="T41" fmla="*/ 118 h 1524"/>
                <a:gd name="T42" fmla="*/ 446 w 943"/>
                <a:gd name="T43" fmla="*/ 116 h 1524"/>
                <a:gd name="T44" fmla="*/ 427 w 943"/>
                <a:gd name="T45" fmla="*/ 122 h 1524"/>
                <a:gd name="T46" fmla="*/ 411 w 943"/>
                <a:gd name="T47" fmla="*/ 132 h 1524"/>
                <a:gd name="T48" fmla="*/ 403 w 943"/>
                <a:gd name="T49" fmla="*/ 143 h 1524"/>
                <a:gd name="T50" fmla="*/ 396 w 943"/>
                <a:gd name="T51" fmla="*/ 158 h 1524"/>
                <a:gd name="T52" fmla="*/ 389 w 943"/>
                <a:gd name="T53" fmla="*/ 197 h 1524"/>
                <a:gd name="T54" fmla="*/ 285 w 943"/>
                <a:gd name="T55" fmla="*/ 1428 h 1524"/>
                <a:gd name="T56" fmla="*/ 278 w 943"/>
                <a:gd name="T57" fmla="*/ 1480 h 1524"/>
                <a:gd name="T58" fmla="*/ 268 w 943"/>
                <a:gd name="T59" fmla="*/ 1505 h 1524"/>
                <a:gd name="T60" fmla="*/ 250 w 943"/>
                <a:gd name="T61" fmla="*/ 1517 h 1524"/>
                <a:gd name="T62" fmla="*/ 233 w 943"/>
                <a:gd name="T63" fmla="*/ 1524 h 1524"/>
                <a:gd name="T64" fmla="*/ 217 w 943"/>
                <a:gd name="T65" fmla="*/ 1517 h 1524"/>
                <a:gd name="T66" fmla="*/ 207 w 943"/>
                <a:gd name="T67" fmla="*/ 1505 h 1524"/>
                <a:gd name="T68" fmla="*/ 200 w 943"/>
                <a:gd name="T69" fmla="*/ 1484 h 1524"/>
                <a:gd name="T70" fmla="*/ 194 w 943"/>
                <a:gd name="T71" fmla="*/ 1432 h 1524"/>
                <a:gd name="T72" fmla="*/ 60 w 943"/>
                <a:gd name="T73" fmla="*/ 87 h 1524"/>
                <a:gd name="T74" fmla="*/ 56 w 943"/>
                <a:gd name="T75" fmla="*/ 59 h 1524"/>
                <a:gd name="T76" fmla="*/ 46 w 943"/>
                <a:gd name="T77" fmla="*/ 34 h 1524"/>
                <a:gd name="T78" fmla="*/ 35 w 943"/>
                <a:gd name="T79" fmla="*/ 17 h 1524"/>
                <a:gd name="T80" fmla="*/ 25 w 943"/>
                <a:gd name="T81" fmla="*/ 5 h 1524"/>
                <a:gd name="T82" fmla="*/ 12 w 943"/>
                <a:gd name="T83" fmla="*/ 0 h 1524"/>
                <a:gd name="T84" fmla="*/ 0 w 943"/>
                <a:gd name="T85" fmla="*/ 0 h 1524"/>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943"/>
                <a:gd name="T130" fmla="*/ 0 h 1524"/>
                <a:gd name="T131" fmla="*/ 943 w 943"/>
                <a:gd name="T132" fmla="*/ 1524 h 1524"/>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943" h="1524">
                  <a:moveTo>
                    <a:pt x="943" y="626"/>
                  </a:moveTo>
                  <a:lnTo>
                    <a:pt x="895" y="336"/>
                  </a:lnTo>
                  <a:lnTo>
                    <a:pt x="887" y="313"/>
                  </a:lnTo>
                  <a:lnTo>
                    <a:pt x="873" y="301"/>
                  </a:lnTo>
                  <a:lnTo>
                    <a:pt x="859" y="297"/>
                  </a:lnTo>
                  <a:lnTo>
                    <a:pt x="837" y="301"/>
                  </a:lnTo>
                  <a:lnTo>
                    <a:pt x="828" y="314"/>
                  </a:lnTo>
                  <a:lnTo>
                    <a:pt x="819" y="336"/>
                  </a:lnTo>
                  <a:lnTo>
                    <a:pt x="706" y="1164"/>
                  </a:lnTo>
                  <a:lnTo>
                    <a:pt x="695" y="1207"/>
                  </a:lnTo>
                  <a:lnTo>
                    <a:pt x="686" y="1222"/>
                  </a:lnTo>
                  <a:lnTo>
                    <a:pt x="667" y="1230"/>
                  </a:lnTo>
                  <a:lnTo>
                    <a:pt x="652" y="1234"/>
                  </a:lnTo>
                  <a:lnTo>
                    <a:pt x="633" y="1227"/>
                  </a:lnTo>
                  <a:lnTo>
                    <a:pt x="619" y="1209"/>
                  </a:lnTo>
                  <a:lnTo>
                    <a:pt x="608" y="1164"/>
                  </a:lnTo>
                  <a:lnTo>
                    <a:pt x="495" y="204"/>
                  </a:lnTo>
                  <a:lnTo>
                    <a:pt x="486" y="158"/>
                  </a:lnTo>
                  <a:lnTo>
                    <a:pt x="482" y="143"/>
                  </a:lnTo>
                  <a:lnTo>
                    <a:pt x="473" y="129"/>
                  </a:lnTo>
                  <a:lnTo>
                    <a:pt x="459" y="118"/>
                  </a:lnTo>
                  <a:lnTo>
                    <a:pt x="446" y="116"/>
                  </a:lnTo>
                  <a:lnTo>
                    <a:pt x="427" y="122"/>
                  </a:lnTo>
                  <a:lnTo>
                    <a:pt x="411" y="132"/>
                  </a:lnTo>
                  <a:lnTo>
                    <a:pt x="403" y="143"/>
                  </a:lnTo>
                  <a:lnTo>
                    <a:pt x="396" y="158"/>
                  </a:lnTo>
                  <a:lnTo>
                    <a:pt x="389" y="197"/>
                  </a:lnTo>
                  <a:lnTo>
                    <a:pt x="285" y="1428"/>
                  </a:lnTo>
                  <a:lnTo>
                    <a:pt x="278" y="1480"/>
                  </a:lnTo>
                  <a:lnTo>
                    <a:pt x="268" y="1505"/>
                  </a:lnTo>
                  <a:lnTo>
                    <a:pt x="250" y="1517"/>
                  </a:lnTo>
                  <a:lnTo>
                    <a:pt x="233" y="1524"/>
                  </a:lnTo>
                  <a:lnTo>
                    <a:pt x="217" y="1517"/>
                  </a:lnTo>
                  <a:lnTo>
                    <a:pt x="207" y="1505"/>
                  </a:lnTo>
                  <a:lnTo>
                    <a:pt x="200" y="1484"/>
                  </a:lnTo>
                  <a:lnTo>
                    <a:pt x="194" y="1432"/>
                  </a:lnTo>
                  <a:lnTo>
                    <a:pt x="60" y="87"/>
                  </a:lnTo>
                  <a:lnTo>
                    <a:pt x="56" y="59"/>
                  </a:lnTo>
                  <a:lnTo>
                    <a:pt x="46" y="34"/>
                  </a:lnTo>
                  <a:lnTo>
                    <a:pt x="35" y="17"/>
                  </a:lnTo>
                  <a:lnTo>
                    <a:pt x="25" y="5"/>
                  </a:lnTo>
                  <a:lnTo>
                    <a:pt x="12" y="0"/>
                  </a:lnTo>
                  <a:lnTo>
                    <a:pt x="0" y="0"/>
                  </a:lnTo>
                </a:path>
              </a:pathLst>
            </a:custGeom>
            <a:noFill/>
            <a:ln w="28575">
              <a:solidFill>
                <a:srgbClr val="333399"/>
              </a:solidFill>
              <a:round/>
              <a:headEnd/>
              <a:tailEnd/>
            </a:ln>
          </p:spPr>
          <p:txBody>
            <a:bodyPr/>
            <a:lstStyle/>
            <a:p>
              <a:endParaRPr lang="zh-CN" altLang="en-US">
                <a:latin typeface="+mn-ea"/>
                <a:ea typeface="+mn-ea"/>
              </a:endParaRPr>
            </a:p>
          </p:txBody>
        </p:sp>
      </p:grpSp>
      <p:sp>
        <p:nvSpPr>
          <p:cNvPr id="68" name="Freeform 65"/>
          <p:cNvSpPr>
            <a:spLocks/>
          </p:cNvSpPr>
          <p:nvPr/>
        </p:nvSpPr>
        <p:spPr bwMode="auto">
          <a:xfrm>
            <a:off x="3106737" y="2925878"/>
            <a:ext cx="741362" cy="165062"/>
          </a:xfrm>
          <a:custGeom>
            <a:avLst/>
            <a:gdLst>
              <a:gd name="T0" fmla="*/ 0 w 672"/>
              <a:gd name="T1" fmla="*/ 288 h 288"/>
              <a:gd name="T2" fmla="*/ 96 w 672"/>
              <a:gd name="T3" fmla="*/ 288 h 288"/>
              <a:gd name="T4" fmla="*/ 96 w 672"/>
              <a:gd name="T5" fmla="*/ 0 h 288"/>
              <a:gd name="T6" fmla="*/ 192 w 672"/>
              <a:gd name="T7" fmla="*/ 0 h 288"/>
              <a:gd name="T8" fmla="*/ 192 w 672"/>
              <a:gd name="T9" fmla="*/ 288 h 288"/>
              <a:gd name="T10" fmla="*/ 288 w 672"/>
              <a:gd name="T11" fmla="*/ 288 h 288"/>
              <a:gd name="T12" fmla="*/ 288 w 672"/>
              <a:gd name="T13" fmla="*/ 0 h 288"/>
              <a:gd name="T14" fmla="*/ 384 w 672"/>
              <a:gd name="T15" fmla="*/ 0 h 288"/>
              <a:gd name="T16" fmla="*/ 384 w 672"/>
              <a:gd name="T17" fmla="*/ 288 h 288"/>
              <a:gd name="T18" fmla="*/ 480 w 672"/>
              <a:gd name="T19" fmla="*/ 288 h 288"/>
              <a:gd name="T20" fmla="*/ 480 w 672"/>
              <a:gd name="T21" fmla="*/ 0 h 288"/>
              <a:gd name="T22" fmla="*/ 576 w 672"/>
              <a:gd name="T23" fmla="*/ 0 h 288"/>
              <a:gd name="T24" fmla="*/ 576 w 672"/>
              <a:gd name="T25" fmla="*/ 288 h 288"/>
              <a:gd name="T26" fmla="*/ 672 w 672"/>
              <a:gd name="T27" fmla="*/ 288 h 28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72"/>
              <a:gd name="T43" fmla="*/ 0 h 288"/>
              <a:gd name="T44" fmla="*/ 672 w 672"/>
              <a:gd name="T45" fmla="*/ 288 h 28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72" h="288">
                <a:moveTo>
                  <a:pt x="0" y="288"/>
                </a:moveTo>
                <a:lnTo>
                  <a:pt x="96" y="288"/>
                </a:lnTo>
                <a:lnTo>
                  <a:pt x="96" y="0"/>
                </a:lnTo>
                <a:lnTo>
                  <a:pt x="192" y="0"/>
                </a:lnTo>
                <a:lnTo>
                  <a:pt x="192" y="288"/>
                </a:lnTo>
                <a:lnTo>
                  <a:pt x="288" y="288"/>
                </a:lnTo>
                <a:lnTo>
                  <a:pt x="288" y="0"/>
                </a:lnTo>
                <a:lnTo>
                  <a:pt x="384" y="0"/>
                </a:lnTo>
                <a:lnTo>
                  <a:pt x="384" y="288"/>
                </a:lnTo>
                <a:lnTo>
                  <a:pt x="480" y="288"/>
                </a:lnTo>
                <a:lnTo>
                  <a:pt x="480" y="0"/>
                </a:lnTo>
                <a:lnTo>
                  <a:pt x="576" y="0"/>
                </a:lnTo>
                <a:lnTo>
                  <a:pt x="576" y="288"/>
                </a:lnTo>
                <a:lnTo>
                  <a:pt x="672" y="288"/>
                </a:lnTo>
              </a:path>
            </a:pathLst>
          </a:custGeom>
          <a:noFill/>
          <a:ln w="28575">
            <a:solidFill>
              <a:srgbClr val="333399"/>
            </a:solidFill>
            <a:round/>
            <a:headEnd/>
            <a:tailEnd/>
          </a:ln>
        </p:spPr>
        <p:txBody>
          <a:bodyPr/>
          <a:lstStyle/>
          <a:p>
            <a:endParaRPr lang="zh-CN" altLang="en-US">
              <a:latin typeface="+mn-ea"/>
              <a:ea typeface="+mn-ea"/>
            </a:endParaRPr>
          </a:p>
        </p:txBody>
      </p:sp>
      <p:sp>
        <p:nvSpPr>
          <p:cNvPr id="69" name="Rectangle 66"/>
          <p:cNvSpPr>
            <a:spLocks noChangeArrowheads="1"/>
          </p:cNvSpPr>
          <p:nvPr/>
        </p:nvSpPr>
        <p:spPr bwMode="auto">
          <a:xfrm>
            <a:off x="2828924" y="2438630"/>
            <a:ext cx="1450975" cy="363453"/>
          </a:xfrm>
          <a:prstGeom prst="rect">
            <a:avLst/>
          </a:prstGeom>
          <a:noFill/>
          <a:ln w="12700">
            <a:noFill/>
            <a:miter lim="800000"/>
            <a:headEnd/>
            <a:tailEnd/>
          </a:ln>
        </p:spPr>
        <p:txBody>
          <a:bodyPr lIns="90488" tIns="44450" rIns="90488" bIns="44450">
            <a:spAutoFit/>
          </a:bodyPr>
          <a:lstStyle/>
          <a:p>
            <a:pPr defTabSz="762000" eaLnBrk="0" hangingPunct="0"/>
            <a:r>
              <a:rPr kumimoji="1" lang="zh-CN" altLang="en-US" sz="1800" dirty="0">
                <a:solidFill>
                  <a:schemeClr val="tx1">
                    <a:lumMod val="85000"/>
                    <a:lumOff val="15000"/>
                  </a:schemeClr>
                </a:solidFill>
                <a:latin typeface="+mn-ea"/>
                <a:ea typeface="+mn-ea"/>
              </a:rPr>
              <a:t>数字比特流</a:t>
            </a:r>
          </a:p>
        </p:txBody>
      </p:sp>
      <p:sp>
        <p:nvSpPr>
          <p:cNvPr id="70" name="Rectangle 67"/>
          <p:cNvSpPr>
            <a:spLocks noChangeArrowheads="1"/>
          </p:cNvSpPr>
          <p:nvPr/>
        </p:nvSpPr>
        <p:spPr bwMode="auto">
          <a:xfrm>
            <a:off x="8105775" y="2438630"/>
            <a:ext cx="1420813" cy="363453"/>
          </a:xfrm>
          <a:prstGeom prst="rect">
            <a:avLst/>
          </a:prstGeom>
          <a:noFill/>
          <a:ln w="12700">
            <a:noFill/>
            <a:miter lim="800000"/>
            <a:headEnd/>
            <a:tailEnd/>
          </a:ln>
        </p:spPr>
        <p:txBody>
          <a:bodyPr lIns="90488" tIns="44450" rIns="90488" bIns="44450">
            <a:spAutoFit/>
          </a:bodyPr>
          <a:lstStyle/>
          <a:p>
            <a:pPr defTabSz="762000" eaLnBrk="0" hangingPunct="0"/>
            <a:r>
              <a:rPr kumimoji="1" lang="zh-CN" altLang="en-US" sz="1800" dirty="0">
                <a:solidFill>
                  <a:schemeClr val="tx1">
                    <a:lumMod val="85000"/>
                    <a:lumOff val="15000"/>
                  </a:schemeClr>
                </a:solidFill>
                <a:latin typeface="+mn-ea"/>
                <a:ea typeface="+mn-ea"/>
              </a:rPr>
              <a:t>数字比特流</a:t>
            </a:r>
          </a:p>
        </p:txBody>
      </p:sp>
      <p:sp>
        <p:nvSpPr>
          <p:cNvPr id="71" name="Rectangle 68"/>
          <p:cNvSpPr>
            <a:spLocks noChangeArrowheads="1"/>
          </p:cNvSpPr>
          <p:nvPr/>
        </p:nvSpPr>
        <p:spPr bwMode="auto">
          <a:xfrm>
            <a:off x="4422775" y="2438630"/>
            <a:ext cx="1204912" cy="363453"/>
          </a:xfrm>
          <a:prstGeom prst="rect">
            <a:avLst/>
          </a:prstGeom>
          <a:noFill/>
          <a:ln w="12700">
            <a:noFill/>
            <a:miter lim="800000"/>
            <a:headEnd/>
            <a:tailEnd/>
          </a:ln>
        </p:spPr>
        <p:txBody>
          <a:bodyPr lIns="90488" tIns="44450" rIns="90488" bIns="44450">
            <a:spAutoFit/>
          </a:bodyPr>
          <a:lstStyle/>
          <a:p>
            <a:pPr defTabSz="762000" eaLnBrk="0" hangingPunct="0"/>
            <a:r>
              <a:rPr kumimoji="1" lang="zh-CN" altLang="en-US" sz="1800" dirty="0">
                <a:solidFill>
                  <a:schemeClr val="tx1">
                    <a:lumMod val="85000"/>
                    <a:lumOff val="15000"/>
                  </a:schemeClr>
                </a:solidFill>
                <a:latin typeface="+mn-ea"/>
                <a:ea typeface="+mn-ea"/>
              </a:rPr>
              <a:t>模拟信号</a:t>
            </a:r>
          </a:p>
        </p:txBody>
      </p:sp>
      <p:sp>
        <p:nvSpPr>
          <p:cNvPr id="72" name="Rectangle 69"/>
          <p:cNvSpPr>
            <a:spLocks noChangeArrowheads="1"/>
          </p:cNvSpPr>
          <p:nvPr/>
        </p:nvSpPr>
        <p:spPr bwMode="auto">
          <a:xfrm>
            <a:off x="6865937" y="2438630"/>
            <a:ext cx="1219200" cy="363453"/>
          </a:xfrm>
          <a:prstGeom prst="rect">
            <a:avLst/>
          </a:prstGeom>
          <a:noFill/>
          <a:ln w="12700">
            <a:noFill/>
            <a:miter lim="800000"/>
            <a:headEnd/>
            <a:tailEnd/>
          </a:ln>
        </p:spPr>
        <p:txBody>
          <a:bodyPr lIns="90488" tIns="44450" rIns="90488" bIns="44450">
            <a:spAutoFit/>
          </a:bodyPr>
          <a:lstStyle/>
          <a:p>
            <a:pPr defTabSz="762000" eaLnBrk="0" hangingPunct="0"/>
            <a:r>
              <a:rPr kumimoji="1" lang="zh-CN" altLang="en-US" sz="1800" dirty="0">
                <a:solidFill>
                  <a:schemeClr val="tx1">
                    <a:lumMod val="85000"/>
                    <a:lumOff val="15000"/>
                  </a:schemeClr>
                </a:solidFill>
                <a:latin typeface="+mn-ea"/>
                <a:ea typeface="+mn-ea"/>
              </a:rPr>
              <a:t>模拟信号 </a:t>
            </a:r>
          </a:p>
        </p:txBody>
      </p:sp>
      <p:sp>
        <p:nvSpPr>
          <p:cNvPr id="73" name="Rectangle 70"/>
          <p:cNvSpPr>
            <a:spLocks noChangeArrowheads="1"/>
          </p:cNvSpPr>
          <p:nvPr/>
        </p:nvSpPr>
        <p:spPr bwMode="auto">
          <a:xfrm>
            <a:off x="855852" y="3070309"/>
            <a:ext cx="1172970" cy="366682"/>
          </a:xfrm>
          <a:prstGeom prst="rect">
            <a:avLst/>
          </a:prstGeom>
          <a:noFill/>
          <a:ln w="12700">
            <a:noFill/>
            <a:miter lim="800000"/>
            <a:headEnd/>
            <a:tailEnd/>
          </a:ln>
        </p:spPr>
        <p:txBody>
          <a:bodyPr wrap="square" lIns="90488" tIns="44450" rIns="90488" bIns="44450">
            <a:spAutoFit/>
          </a:bodyPr>
          <a:lstStyle/>
          <a:p>
            <a:pPr defTabSz="762000" eaLnBrk="0" hangingPunct="0"/>
            <a:r>
              <a:rPr kumimoji="1" lang="zh-CN" altLang="en-US" sz="1800" dirty="0">
                <a:solidFill>
                  <a:schemeClr val="tx1">
                    <a:lumMod val="85000"/>
                    <a:lumOff val="15000"/>
                  </a:schemeClr>
                </a:solidFill>
                <a:latin typeface="+mn-ea"/>
                <a:ea typeface="+mn-ea"/>
              </a:rPr>
              <a:t>输入汉字</a:t>
            </a:r>
          </a:p>
        </p:txBody>
      </p:sp>
      <p:sp>
        <p:nvSpPr>
          <p:cNvPr id="74" name="Rectangle 71"/>
          <p:cNvSpPr>
            <a:spLocks noChangeArrowheads="1"/>
          </p:cNvSpPr>
          <p:nvPr/>
        </p:nvSpPr>
        <p:spPr bwMode="auto">
          <a:xfrm>
            <a:off x="10178257" y="3100436"/>
            <a:ext cx="1155701" cy="366682"/>
          </a:xfrm>
          <a:prstGeom prst="rect">
            <a:avLst/>
          </a:prstGeom>
          <a:noFill/>
          <a:ln w="12700">
            <a:noFill/>
            <a:miter lim="800000"/>
            <a:headEnd/>
            <a:tailEnd/>
          </a:ln>
        </p:spPr>
        <p:txBody>
          <a:bodyPr wrap="square" lIns="90488" tIns="44450" rIns="90488" bIns="44450">
            <a:spAutoFit/>
          </a:bodyPr>
          <a:lstStyle/>
          <a:p>
            <a:pPr defTabSz="762000" eaLnBrk="0" hangingPunct="0"/>
            <a:r>
              <a:rPr kumimoji="1" lang="zh-CN" altLang="en-US" sz="1800" dirty="0">
                <a:solidFill>
                  <a:schemeClr val="tx1">
                    <a:lumMod val="85000"/>
                    <a:lumOff val="15000"/>
                  </a:schemeClr>
                </a:solidFill>
                <a:latin typeface="+mn-ea"/>
                <a:ea typeface="+mn-ea"/>
              </a:rPr>
              <a:t>显示汉字</a:t>
            </a:r>
          </a:p>
        </p:txBody>
      </p:sp>
      <p:sp>
        <p:nvSpPr>
          <p:cNvPr id="75" name="Freeform 72"/>
          <p:cNvSpPr>
            <a:spLocks/>
          </p:cNvSpPr>
          <p:nvPr/>
        </p:nvSpPr>
        <p:spPr bwMode="auto">
          <a:xfrm>
            <a:off x="8286749" y="2946512"/>
            <a:ext cx="742950" cy="165062"/>
          </a:xfrm>
          <a:custGeom>
            <a:avLst/>
            <a:gdLst>
              <a:gd name="T0" fmla="*/ 0 w 672"/>
              <a:gd name="T1" fmla="*/ 288 h 288"/>
              <a:gd name="T2" fmla="*/ 96 w 672"/>
              <a:gd name="T3" fmla="*/ 288 h 288"/>
              <a:gd name="T4" fmla="*/ 96 w 672"/>
              <a:gd name="T5" fmla="*/ 0 h 288"/>
              <a:gd name="T6" fmla="*/ 192 w 672"/>
              <a:gd name="T7" fmla="*/ 0 h 288"/>
              <a:gd name="T8" fmla="*/ 192 w 672"/>
              <a:gd name="T9" fmla="*/ 288 h 288"/>
              <a:gd name="T10" fmla="*/ 288 w 672"/>
              <a:gd name="T11" fmla="*/ 288 h 288"/>
              <a:gd name="T12" fmla="*/ 288 w 672"/>
              <a:gd name="T13" fmla="*/ 0 h 288"/>
              <a:gd name="T14" fmla="*/ 384 w 672"/>
              <a:gd name="T15" fmla="*/ 0 h 288"/>
              <a:gd name="T16" fmla="*/ 384 w 672"/>
              <a:gd name="T17" fmla="*/ 288 h 288"/>
              <a:gd name="T18" fmla="*/ 480 w 672"/>
              <a:gd name="T19" fmla="*/ 288 h 288"/>
              <a:gd name="T20" fmla="*/ 480 w 672"/>
              <a:gd name="T21" fmla="*/ 0 h 288"/>
              <a:gd name="T22" fmla="*/ 576 w 672"/>
              <a:gd name="T23" fmla="*/ 0 h 288"/>
              <a:gd name="T24" fmla="*/ 576 w 672"/>
              <a:gd name="T25" fmla="*/ 288 h 288"/>
              <a:gd name="T26" fmla="*/ 672 w 672"/>
              <a:gd name="T27" fmla="*/ 288 h 28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72"/>
              <a:gd name="T43" fmla="*/ 0 h 288"/>
              <a:gd name="T44" fmla="*/ 672 w 672"/>
              <a:gd name="T45" fmla="*/ 288 h 28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72" h="288">
                <a:moveTo>
                  <a:pt x="0" y="288"/>
                </a:moveTo>
                <a:lnTo>
                  <a:pt x="96" y="288"/>
                </a:lnTo>
                <a:lnTo>
                  <a:pt x="96" y="0"/>
                </a:lnTo>
                <a:lnTo>
                  <a:pt x="192" y="0"/>
                </a:lnTo>
                <a:lnTo>
                  <a:pt x="192" y="288"/>
                </a:lnTo>
                <a:lnTo>
                  <a:pt x="288" y="288"/>
                </a:lnTo>
                <a:lnTo>
                  <a:pt x="288" y="0"/>
                </a:lnTo>
                <a:lnTo>
                  <a:pt x="384" y="0"/>
                </a:lnTo>
                <a:lnTo>
                  <a:pt x="384" y="288"/>
                </a:lnTo>
                <a:lnTo>
                  <a:pt x="480" y="288"/>
                </a:lnTo>
                <a:lnTo>
                  <a:pt x="480" y="0"/>
                </a:lnTo>
                <a:lnTo>
                  <a:pt x="576" y="0"/>
                </a:lnTo>
                <a:lnTo>
                  <a:pt x="576" y="288"/>
                </a:lnTo>
                <a:lnTo>
                  <a:pt x="672" y="288"/>
                </a:lnTo>
              </a:path>
            </a:pathLst>
          </a:custGeom>
          <a:noFill/>
          <a:ln w="28575">
            <a:solidFill>
              <a:srgbClr val="333399"/>
            </a:solidFill>
            <a:round/>
            <a:headEnd/>
            <a:tailEnd/>
          </a:ln>
        </p:spPr>
        <p:txBody>
          <a:bodyPr/>
          <a:lstStyle/>
          <a:p>
            <a:endParaRPr lang="zh-CN" altLang="en-US">
              <a:latin typeface="+mn-ea"/>
              <a:ea typeface="+mn-ea"/>
            </a:endParaRPr>
          </a:p>
        </p:txBody>
      </p:sp>
      <p:grpSp>
        <p:nvGrpSpPr>
          <p:cNvPr id="76" name="Group 73"/>
          <p:cNvGrpSpPr>
            <a:grpSpLocks/>
          </p:cNvGrpSpPr>
          <p:nvPr/>
        </p:nvGrpSpPr>
        <p:grpSpPr bwMode="auto">
          <a:xfrm>
            <a:off x="7027862" y="2824303"/>
            <a:ext cx="654050" cy="339646"/>
            <a:chOff x="2315" y="3965"/>
            <a:chExt cx="496" cy="254"/>
          </a:xfrm>
        </p:grpSpPr>
        <p:sp>
          <p:nvSpPr>
            <p:cNvPr id="77" name="Freeform 74"/>
            <p:cNvSpPr>
              <a:spLocks/>
            </p:cNvSpPr>
            <p:nvPr/>
          </p:nvSpPr>
          <p:spPr bwMode="auto">
            <a:xfrm>
              <a:off x="2315" y="4051"/>
              <a:ext cx="92" cy="89"/>
            </a:xfrm>
            <a:custGeom>
              <a:avLst/>
              <a:gdLst>
                <a:gd name="T0" fmla="*/ 0 w 552"/>
                <a:gd name="T1" fmla="*/ 255 h 535"/>
                <a:gd name="T2" fmla="*/ 7 w 552"/>
                <a:gd name="T3" fmla="*/ 209 h 535"/>
                <a:gd name="T4" fmla="*/ 18 w 552"/>
                <a:gd name="T5" fmla="*/ 164 h 535"/>
                <a:gd name="T6" fmla="*/ 26 w 552"/>
                <a:gd name="T7" fmla="*/ 131 h 535"/>
                <a:gd name="T8" fmla="*/ 39 w 552"/>
                <a:gd name="T9" fmla="*/ 115 h 535"/>
                <a:gd name="T10" fmla="*/ 52 w 552"/>
                <a:gd name="T11" fmla="*/ 104 h 535"/>
                <a:gd name="T12" fmla="*/ 67 w 552"/>
                <a:gd name="T13" fmla="*/ 103 h 535"/>
                <a:gd name="T14" fmla="*/ 83 w 552"/>
                <a:gd name="T15" fmla="*/ 107 h 535"/>
                <a:gd name="T16" fmla="*/ 98 w 552"/>
                <a:gd name="T17" fmla="*/ 121 h 535"/>
                <a:gd name="T18" fmla="*/ 106 w 552"/>
                <a:gd name="T19" fmla="*/ 140 h 535"/>
                <a:gd name="T20" fmla="*/ 112 w 552"/>
                <a:gd name="T21" fmla="*/ 165 h 535"/>
                <a:gd name="T22" fmla="*/ 141 w 552"/>
                <a:gd name="T23" fmla="*/ 331 h 535"/>
                <a:gd name="T24" fmla="*/ 148 w 552"/>
                <a:gd name="T25" fmla="*/ 356 h 535"/>
                <a:gd name="T26" fmla="*/ 154 w 552"/>
                <a:gd name="T27" fmla="*/ 373 h 535"/>
                <a:gd name="T28" fmla="*/ 172 w 552"/>
                <a:gd name="T29" fmla="*/ 385 h 535"/>
                <a:gd name="T30" fmla="*/ 188 w 552"/>
                <a:gd name="T31" fmla="*/ 386 h 535"/>
                <a:gd name="T32" fmla="*/ 203 w 552"/>
                <a:gd name="T33" fmla="*/ 378 h 535"/>
                <a:gd name="T34" fmla="*/ 212 w 552"/>
                <a:gd name="T35" fmla="*/ 359 h 535"/>
                <a:gd name="T36" fmla="*/ 219 w 552"/>
                <a:gd name="T37" fmla="*/ 331 h 535"/>
                <a:gd name="T38" fmla="*/ 258 w 552"/>
                <a:gd name="T39" fmla="*/ 88 h 535"/>
                <a:gd name="T40" fmla="*/ 264 w 552"/>
                <a:gd name="T41" fmla="*/ 52 h 535"/>
                <a:gd name="T42" fmla="*/ 271 w 552"/>
                <a:gd name="T43" fmla="*/ 29 h 535"/>
                <a:gd name="T44" fmla="*/ 280 w 552"/>
                <a:gd name="T45" fmla="*/ 12 h 535"/>
                <a:gd name="T46" fmla="*/ 291 w 552"/>
                <a:gd name="T47" fmla="*/ 4 h 535"/>
                <a:gd name="T48" fmla="*/ 308 w 552"/>
                <a:gd name="T49" fmla="*/ 0 h 535"/>
                <a:gd name="T50" fmla="*/ 327 w 552"/>
                <a:gd name="T51" fmla="*/ 5 h 535"/>
                <a:gd name="T52" fmla="*/ 340 w 552"/>
                <a:gd name="T53" fmla="*/ 26 h 535"/>
                <a:gd name="T54" fmla="*/ 347 w 552"/>
                <a:gd name="T55" fmla="*/ 43 h 535"/>
                <a:gd name="T56" fmla="*/ 353 w 552"/>
                <a:gd name="T57" fmla="*/ 68 h 535"/>
                <a:gd name="T58" fmla="*/ 412 w 552"/>
                <a:gd name="T59" fmla="*/ 460 h 535"/>
                <a:gd name="T60" fmla="*/ 419 w 552"/>
                <a:gd name="T61" fmla="*/ 492 h 535"/>
                <a:gd name="T62" fmla="*/ 429 w 552"/>
                <a:gd name="T63" fmla="*/ 520 h 535"/>
                <a:gd name="T64" fmla="*/ 441 w 552"/>
                <a:gd name="T65" fmla="*/ 530 h 535"/>
                <a:gd name="T66" fmla="*/ 462 w 552"/>
                <a:gd name="T67" fmla="*/ 535 h 535"/>
                <a:gd name="T68" fmla="*/ 478 w 552"/>
                <a:gd name="T69" fmla="*/ 518 h 535"/>
                <a:gd name="T70" fmla="*/ 488 w 552"/>
                <a:gd name="T71" fmla="*/ 495 h 535"/>
                <a:gd name="T72" fmla="*/ 496 w 552"/>
                <a:gd name="T73" fmla="*/ 461 h 535"/>
                <a:gd name="T74" fmla="*/ 552 w 552"/>
                <a:gd name="T75" fmla="*/ 107 h 535"/>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552"/>
                <a:gd name="T115" fmla="*/ 0 h 535"/>
                <a:gd name="T116" fmla="*/ 552 w 552"/>
                <a:gd name="T117" fmla="*/ 535 h 535"/>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552" h="535">
                  <a:moveTo>
                    <a:pt x="0" y="255"/>
                  </a:moveTo>
                  <a:lnTo>
                    <a:pt x="7" y="209"/>
                  </a:lnTo>
                  <a:lnTo>
                    <a:pt x="18" y="164"/>
                  </a:lnTo>
                  <a:lnTo>
                    <a:pt x="26" y="131"/>
                  </a:lnTo>
                  <a:lnTo>
                    <a:pt x="39" y="115"/>
                  </a:lnTo>
                  <a:lnTo>
                    <a:pt x="52" y="104"/>
                  </a:lnTo>
                  <a:lnTo>
                    <a:pt x="67" y="103"/>
                  </a:lnTo>
                  <a:lnTo>
                    <a:pt x="83" y="107"/>
                  </a:lnTo>
                  <a:lnTo>
                    <a:pt x="98" y="121"/>
                  </a:lnTo>
                  <a:lnTo>
                    <a:pt x="106" y="140"/>
                  </a:lnTo>
                  <a:lnTo>
                    <a:pt x="112" y="165"/>
                  </a:lnTo>
                  <a:lnTo>
                    <a:pt x="141" y="331"/>
                  </a:lnTo>
                  <a:lnTo>
                    <a:pt x="148" y="356"/>
                  </a:lnTo>
                  <a:lnTo>
                    <a:pt x="154" y="373"/>
                  </a:lnTo>
                  <a:lnTo>
                    <a:pt x="172" y="385"/>
                  </a:lnTo>
                  <a:lnTo>
                    <a:pt x="188" y="386"/>
                  </a:lnTo>
                  <a:lnTo>
                    <a:pt x="203" y="378"/>
                  </a:lnTo>
                  <a:lnTo>
                    <a:pt x="212" y="359"/>
                  </a:lnTo>
                  <a:lnTo>
                    <a:pt x="219" y="331"/>
                  </a:lnTo>
                  <a:lnTo>
                    <a:pt x="258" y="88"/>
                  </a:lnTo>
                  <a:lnTo>
                    <a:pt x="264" y="52"/>
                  </a:lnTo>
                  <a:lnTo>
                    <a:pt x="271" y="29"/>
                  </a:lnTo>
                  <a:lnTo>
                    <a:pt x="280" y="12"/>
                  </a:lnTo>
                  <a:lnTo>
                    <a:pt x="291" y="4"/>
                  </a:lnTo>
                  <a:lnTo>
                    <a:pt x="308" y="0"/>
                  </a:lnTo>
                  <a:lnTo>
                    <a:pt x="327" y="5"/>
                  </a:lnTo>
                  <a:lnTo>
                    <a:pt x="340" y="26"/>
                  </a:lnTo>
                  <a:lnTo>
                    <a:pt x="347" y="43"/>
                  </a:lnTo>
                  <a:lnTo>
                    <a:pt x="353" y="68"/>
                  </a:lnTo>
                  <a:lnTo>
                    <a:pt x="412" y="460"/>
                  </a:lnTo>
                  <a:lnTo>
                    <a:pt x="419" y="492"/>
                  </a:lnTo>
                  <a:lnTo>
                    <a:pt x="429" y="520"/>
                  </a:lnTo>
                  <a:lnTo>
                    <a:pt x="441" y="530"/>
                  </a:lnTo>
                  <a:lnTo>
                    <a:pt x="462" y="535"/>
                  </a:lnTo>
                  <a:lnTo>
                    <a:pt x="478" y="518"/>
                  </a:lnTo>
                  <a:lnTo>
                    <a:pt x="488" y="495"/>
                  </a:lnTo>
                  <a:lnTo>
                    <a:pt x="496" y="461"/>
                  </a:lnTo>
                  <a:lnTo>
                    <a:pt x="552" y="107"/>
                  </a:lnTo>
                </a:path>
              </a:pathLst>
            </a:custGeom>
            <a:noFill/>
            <a:ln w="28575">
              <a:solidFill>
                <a:srgbClr val="333399"/>
              </a:solidFill>
              <a:round/>
              <a:headEnd/>
              <a:tailEnd/>
            </a:ln>
          </p:spPr>
          <p:txBody>
            <a:bodyPr/>
            <a:lstStyle/>
            <a:p>
              <a:endParaRPr lang="zh-CN" altLang="en-US">
                <a:latin typeface="+mn-ea"/>
                <a:ea typeface="+mn-ea"/>
              </a:endParaRPr>
            </a:p>
          </p:txBody>
        </p:sp>
        <p:sp>
          <p:nvSpPr>
            <p:cNvPr id="78" name="Freeform 75"/>
            <p:cNvSpPr>
              <a:spLocks/>
            </p:cNvSpPr>
            <p:nvPr/>
          </p:nvSpPr>
          <p:spPr bwMode="auto">
            <a:xfrm>
              <a:off x="2407" y="3965"/>
              <a:ext cx="157" cy="254"/>
            </a:xfrm>
            <a:custGeom>
              <a:avLst/>
              <a:gdLst>
                <a:gd name="T0" fmla="*/ 0 w 943"/>
                <a:gd name="T1" fmla="*/ 622 h 1524"/>
                <a:gd name="T2" fmla="*/ 49 w 943"/>
                <a:gd name="T3" fmla="*/ 336 h 1524"/>
                <a:gd name="T4" fmla="*/ 55 w 943"/>
                <a:gd name="T5" fmla="*/ 313 h 1524"/>
                <a:gd name="T6" fmla="*/ 71 w 943"/>
                <a:gd name="T7" fmla="*/ 301 h 1524"/>
                <a:gd name="T8" fmla="*/ 84 w 943"/>
                <a:gd name="T9" fmla="*/ 297 h 1524"/>
                <a:gd name="T10" fmla="*/ 105 w 943"/>
                <a:gd name="T11" fmla="*/ 301 h 1524"/>
                <a:gd name="T12" fmla="*/ 116 w 943"/>
                <a:gd name="T13" fmla="*/ 314 h 1524"/>
                <a:gd name="T14" fmla="*/ 122 w 943"/>
                <a:gd name="T15" fmla="*/ 336 h 1524"/>
                <a:gd name="T16" fmla="*/ 236 w 943"/>
                <a:gd name="T17" fmla="*/ 1164 h 1524"/>
                <a:gd name="T18" fmla="*/ 247 w 943"/>
                <a:gd name="T19" fmla="*/ 1207 h 1524"/>
                <a:gd name="T20" fmla="*/ 258 w 943"/>
                <a:gd name="T21" fmla="*/ 1222 h 1524"/>
                <a:gd name="T22" fmla="*/ 276 w 943"/>
                <a:gd name="T23" fmla="*/ 1230 h 1524"/>
                <a:gd name="T24" fmla="*/ 290 w 943"/>
                <a:gd name="T25" fmla="*/ 1234 h 1524"/>
                <a:gd name="T26" fmla="*/ 309 w 943"/>
                <a:gd name="T27" fmla="*/ 1227 h 1524"/>
                <a:gd name="T28" fmla="*/ 324 w 943"/>
                <a:gd name="T29" fmla="*/ 1209 h 1524"/>
                <a:gd name="T30" fmla="*/ 335 w 943"/>
                <a:gd name="T31" fmla="*/ 1164 h 1524"/>
                <a:gd name="T32" fmla="*/ 448 w 943"/>
                <a:gd name="T33" fmla="*/ 204 h 1524"/>
                <a:gd name="T34" fmla="*/ 455 w 943"/>
                <a:gd name="T35" fmla="*/ 158 h 1524"/>
                <a:gd name="T36" fmla="*/ 462 w 943"/>
                <a:gd name="T37" fmla="*/ 143 h 1524"/>
                <a:gd name="T38" fmla="*/ 470 w 943"/>
                <a:gd name="T39" fmla="*/ 129 h 1524"/>
                <a:gd name="T40" fmla="*/ 483 w 943"/>
                <a:gd name="T41" fmla="*/ 118 h 1524"/>
                <a:gd name="T42" fmla="*/ 499 w 943"/>
                <a:gd name="T43" fmla="*/ 116 h 1524"/>
                <a:gd name="T44" fmla="*/ 517 w 943"/>
                <a:gd name="T45" fmla="*/ 122 h 1524"/>
                <a:gd name="T46" fmla="*/ 531 w 943"/>
                <a:gd name="T47" fmla="*/ 132 h 1524"/>
                <a:gd name="T48" fmla="*/ 539 w 943"/>
                <a:gd name="T49" fmla="*/ 143 h 1524"/>
                <a:gd name="T50" fmla="*/ 548 w 943"/>
                <a:gd name="T51" fmla="*/ 158 h 1524"/>
                <a:gd name="T52" fmla="*/ 555 w 943"/>
                <a:gd name="T53" fmla="*/ 197 h 1524"/>
                <a:gd name="T54" fmla="*/ 658 w 943"/>
                <a:gd name="T55" fmla="*/ 1428 h 1524"/>
                <a:gd name="T56" fmla="*/ 665 w 943"/>
                <a:gd name="T57" fmla="*/ 1480 h 1524"/>
                <a:gd name="T58" fmla="*/ 674 w 943"/>
                <a:gd name="T59" fmla="*/ 1505 h 1524"/>
                <a:gd name="T60" fmla="*/ 692 w 943"/>
                <a:gd name="T61" fmla="*/ 1517 h 1524"/>
                <a:gd name="T62" fmla="*/ 710 w 943"/>
                <a:gd name="T63" fmla="*/ 1524 h 1524"/>
                <a:gd name="T64" fmla="*/ 727 w 943"/>
                <a:gd name="T65" fmla="*/ 1517 h 1524"/>
                <a:gd name="T66" fmla="*/ 736 w 943"/>
                <a:gd name="T67" fmla="*/ 1505 h 1524"/>
                <a:gd name="T68" fmla="*/ 742 w 943"/>
                <a:gd name="T69" fmla="*/ 1484 h 1524"/>
                <a:gd name="T70" fmla="*/ 748 w 943"/>
                <a:gd name="T71" fmla="*/ 1432 h 1524"/>
                <a:gd name="T72" fmla="*/ 882 w 943"/>
                <a:gd name="T73" fmla="*/ 87 h 1524"/>
                <a:gd name="T74" fmla="*/ 888 w 943"/>
                <a:gd name="T75" fmla="*/ 59 h 1524"/>
                <a:gd name="T76" fmla="*/ 897 w 943"/>
                <a:gd name="T77" fmla="*/ 34 h 1524"/>
                <a:gd name="T78" fmla="*/ 908 w 943"/>
                <a:gd name="T79" fmla="*/ 17 h 1524"/>
                <a:gd name="T80" fmla="*/ 919 w 943"/>
                <a:gd name="T81" fmla="*/ 5 h 1524"/>
                <a:gd name="T82" fmla="*/ 931 w 943"/>
                <a:gd name="T83" fmla="*/ 0 h 1524"/>
                <a:gd name="T84" fmla="*/ 943 w 943"/>
                <a:gd name="T85" fmla="*/ 0 h 1524"/>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943"/>
                <a:gd name="T130" fmla="*/ 0 h 1524"/>
                <a:gd name="T131" fmla="*/ 943 w 943"/>
                <a:gd name="T132" fmla="*/ 1524 h 1524"/>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943" h="1524">
                  <a:moveTo>
                    <a:pt x="0" y="622"/>
                  </a:moveTo>
                  <a:lnTo>
                    <a:pt x="49" y="336"/>
                  </a:lnTo>
                  <a:lnTo>
                    <a:pt x="55" y="313"/>
                  </a:lnTo>
                  <a:lnTo>
                    <a:pt x="71" y="301"/>
                  </a:lnTo>
                  <a:lnTo>
                    <a:pt x="84" y="297"/>
                  </a:lnTo>
                  <a:lnTo>
                    <a:pt x="105" y="301"/>
                  </a:lnTo>
                  <a:lnTo>
                    <a:pt x="116" y="314"/>
                  </a:lnTo>
                  <a:lnTo>
                    <a:pt x="122" y="336"/>
                  </a:lnTo>
                  <a:lnTo>
                    <a:pt x="236" y="1164"/>
                  </a:lnTo>
                  <a:lnTo>
                    <a:pt x="247" y="1207"/>
                  </a:lnTo>
                  <a:lnTo>
                    <a:pt x="258" y="1222"/>
                  </a:lnTo>
                  <a:lnTo>
                    <a:pt x="276" y="1230"/>
                  </a:lnTo>
                  <a:lnTo>
                    <a:pt x="290" y="1234"/>
                  </a:lnTo>
                  <a:lnTo>
                    <a:pt x="309" y="1227"/>
                  </a:lnTo>
                  <a:lnTo>
                    <a:pt x="324" y="1209"/>
                  </a:lnTo>
                  <a:lnTo>
                    <a:pt x="335" y="1164"/>
                  </a:lnTo>
                  <a:lnTo>
                    <a:pt x="448" y="204"/>
                  </a:lnTo>
                  <a:lnTo>
                    <a:pt x="455" y="158"/>
                  </a:lnTo>
                  <a:lnTo>
                    <a:pt x="462" y="143"/>
                  </a:lnTo>
                  <a:lnTo>
                    <a:pt x="470" y="129"/>
                  </a:lnTo>
                  <a:lnTo>
                    <a:pt x="483" y="118"/>
                  </a:lnTo>
                  <a:lnTo>
                    <a:pt x="499" y="116"/>
                  </a:lnTo>
                  <a:lnTo>
                    <a:pt x="517" y="122"/>
                  </a:lnTo>
                  <a:lnTo>
                    <a:pt x="531" y="132"/>
                  </a:lnTo>
                  <a:lnTo>
                    <a:pt x="539" y="143"/>
                  </a:lnTo>
                  <a:lnTo>
                    <a:pt x="548" y="158"/>
                  </a:lnTo>
                  <a:lnTo>
                    <a:pt x="555" y="197"/>
                  </a:lnTo>
                  <a:lnTo>
                    <a:pt x="658" y="1428"/>
                  </a:lnTo>
                  <a:lnTo>
                    <a:pt x="665" y="1480"/>
                  </a:lnTo>
                  <a:lnTo>
                    <a:pt x="674" y="1505"/>
                  </a:lnTo>
                  <a:lnTo>
                    <a:pt x="692" y="1517"/>
                  </a:lnTo>
                  <a:lnTo>
                    <a:pt x="710" y="1524"/>
                  </a:lnTo>
                  <a:lnTo>
                    <a:pt x="727" y="1517"/>
                  </a:lnTo>
                  <a:lnTo>
                    <a:pt x="736" y="1505"/>
                  </a:lnTo>
                  <a:lnTo>
                    <a:pt x="742" y="1484"/>
                  </a:lnTo>
                  <a:lnTo>
                    <a:pt x="748" y="1432"/>
                  </a:lnTo>
                  <a:lnTo>
                    <a:pt x="882" y="87"/>
                  </a:lnTo>
                  <a:lnTo>
                    <a:pt x="888" y="59"/>
                  </a:lnTo>
                  <a:lnTo>
                    <a:pt x="897" y="34"/>
                  </a:lnTo>
                  <a:lnTo>
                    <a:pt x="908" y="17"/>
                  </a:lnTo>
                  <a:lnTo>
                    <a:pt x="919" y="5"/>
                  </a:lnTo>
                  <a:lnTo>
                    <a:pt x="931" y="0"/>
                  </a:lnTo>
                  <a:lnTo>
                    <a:pt x="943" y="0"/>
                  </a:lnTo>
                </a:path>
              </a:pathLst>
            </a:custGeom>
            <a:noFill/>
            <a:ln w="28575">
              <a:solidFill>
                <a:srgbClr val="333399"/>
              </a:solidFill>
              <a:round/>
              <a:headEnd/>
              <a:tailEnd/>
            </a:ln>
          </p:spPr>
          <p:txBody>
            <a:bodyPr/>
            <a:lstStyle/>
            <a:p>
              <a:endParaRPr lang="zh-CN" altLang="en-US">
                <a:latin typeface="+mn-ea"/>
                <a:ea typeface="+mn-ea"/>
              </a:endParaRPr>
            </a:p>
          </p:txBody>
        </p:sp>
        <p:sp>
          <p:nvSpPr>
            <p:cNvPr id="79" name="Freeform 76"/>
            <p:cNvSpPr>
              <a:spLocks/>
            </p:cNvSpPr>
            <p:nvPr/>
          </p:nvSpPr>
          <p:spPr bwMode="auto">
            <a:xfrm>
              <a:off x="2719" y="4051"/>
              <a:ext cx="92" cy="89"/>
            </a:xfrm>
            <a:custGeom>
              <a:avLst/>
              <a:gdLst>
                <a:gd name="T0" fmla="*/ 551 w 551"/>
                <a:gd name="T1" fmla="*/ 255 h 535"/>
                <a:gd name="T2" fmla="*/ 544 w 551"/>
                <a:gd name="T3" fmla="*/ 209 h 535"/>
                <a:gd name="T4" fmla="*/ 534 w 551"/>
                <a:gd name="T5" fmla="*/ 164 h 535"/>
                <a:gd name="T6" fmla="*/ 525 w 551"/>
                <a:gd name="T7" fmla="*/ 131 h 535"/>
                <a:gd name="T8" fmla="*/ 514 w 551"/>
                <a:gd name="T9" fmla="*/ 115 h 535"/>
                <a:gd name="T10" fmla="*/ 499 w 551"/>
                <a:gd name="T11" fmla="*/ 104 h 535"/>
                <a:gd name="T12" fmla="*/ 486 w 551"/>
                <a:gd name="T13" fmla="*/ 103 h 535"/>
                <a:gd name="T14" fmla="*/ 468 w 551"/>
                <a:gd name="T15" fmla="*/ 107 h 535"/>
                <a:gd name="T16" fmla="*/ 455 w 551"/>
                <a:gd name="T17" fmla="*/ 121 h 535"/>
                <a:gd name="T18" fmla="*/ 446 w 551"/>
                <a:gd name="T19" fmla="*/ 140 h 535"/>
                <a:gd name="T20" fmla="*/ 439 w 551"/>
                <a:gd name="T21" fmla="*/ 165 h 535"/>
                <a:gd name="T22" fmla="*/ 411 w 551"/>
                <a:gd name="T23" fmla="*/ 331 h 535"/>
                <a:gd name="T24" fmla="*/ 404 w 551"/>
                <a:gd name="T25" fmla="*/ 356 h 535"/>
                <a:gd name="T26" fmla="*/ 398 w 551"/>
                <a:gd name="T27" fmla="*/ 373 h 535"/>
                <a:gd name="T28" fmla="*/ 381 w 551"/>
                <a:gd name="T29" fmla="*/ 385 h 535"/>
                <a:gd name="T30" fmla="*/ 364 w 551"/>
                <a:gd name="T31" fmla="*/ 386 h 535"/>
                <a:gd name="T32" fmla="*/ 349 w 551"/>
                <a:gd name="T33" fmla="*/ 378 h 535"/>
                <a:gd name="T34" fmla="*/ 341 w 551"/>
                <a:gd name="T35" fmla="*/ 359 h 535"/>
                <a:gd name="T36" fmla="*/ 333 w 551"/>
                <a:gd name="T37" fmla="*/ 331 h 535"/>
                <a:gd name="T38" fmla="*/ 295 w 551"/>
                <a:gd name="T39" fmla="*/ 88 h 535"/>
                <a:gd name="T40" fmla="*/ 288 w 551"/>
                <a:gd name="T41" fmla="*/ 52 h 535"/>
                <a:gd name="T42" fmla="*/ 281 w 551"/>
                <a:gd name="T43" fmla="*/ 29 h 535"/>
                <a:gd name="T44" fmla="*/ 271 w 551"/>
                <a:gd name="T45" fmla="*/ 12 h 535"/>
                <a:gd name="T46" fmla="*/ 260 w 551"/>
                <a:gd name="T47" fmla="*/ 4 h 535"/>
                <a:gd name="T48" fmla="*/ 242 w 551"/>
                <a:gd name="T49" fmla="*/ 0 h 535"/>
                <a:gd name="T50" fmla="*/ 225 w 551"/>
                <a:gd name="T51" fmla="*/ 5 h 535"/>
                <a:gd name="T52" fmla="*/ 210 w 551"/>
                <a:gd name="T53" fmla="*/ 26 h 535"/>
                <a:gd name="T54" fmla="*/ 204 w 551"/>
                <a:gd name="T55" fmla="*/ 43 h 535"/>
                <a:gd name="T56" fmla="*/ 199 w 551"/>
                <a:gd name="T57" fmla="*/ 68 h 535"/>
                <a:gd name="T58" fmla="*/ 141 w 551"/>
                <a:gd name="T59" fmla="*/ 460 h 535"/>
                <a:gd name="T60" fmla="*/ 134 w 551"/>
                <a:gd name="T61" fmla="*/ 492 h 535"/>
                <a:gd name="T62" fmla="*/ 123 w 551"/>
                <a:gd name="T63" fmla="*/ 520 h 535"/>
                <a:gd name="T64" fmla="*/ 111 w 551"/>
                <a:gd name="T65" fmla="*/ 530 h 535"/>
                <a:gd name="T66" fmla="*/ 90 w 551"/>
                <a:gd name="T67" fmla="*/ 535 h 535"/>
                <a:gd name="T68" fmla="*/ 73 w 551"/>
                <a:gd name="T69" fmla="*/ 518 h 535"/>
                <a:gd name="T70" fmla="*/ 63 w 551"/>
                <a:gd name="T71" fmla="*/ 495 h 535"/>
                <a:gd name="T72" fmla="*/ 56 w 551"/>
                <a:gd name="T73" fmla="*/ 461 h 535"/>
                <a:gd name="T74" fmla="*/ 0 w 551"/>
                <a:gd name="T75" fmla="*/ 107 h 535"/>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551"/>
                <a:gd name="T115" fmla="*/ 0 h 535"/>
                <a:gd name="T116" fmla="*/ 551 w 551"/>
                <a:gd name="T117" fmla="*/ 535 h 535"/>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551" h="535">
                  <a:moveTo>
                    <a:pt x="551" y="255"/>
                  </a:moveTo>
                  <a:lnTo>
                    <a:pt x="544" y="209"/>
                  </a:lnTo>
                  <a:lnTo>
                    <a:pt x="534" y="164"/>
                  </a:lnTo>
                  <a:lnTo>
                    <a:pt x="525" y="131"/>
                  </a:lnTo>
                  <a:lnTo>
                    <a:pt x="514" y="115"/>
                  </a:lnTo>
                  <a:lnTo>
                    <a:pt x="499" y="104"/>
                  </a:lnTo>
                  <a:lnTo>
                    <a:pt x="486" y="103"/>
                  </a:lnTo>
                  <a:lnTo>
                    <a:pt x="468" y="107"/>
                  </a:lnTo>
                  <a:lnTo>
                    <a:pt x="455" y="121"/>
                  </a:lnTo>
                  <a:lnTo>
                    <a:pt x="446" y="140"/>
                  </a:lnTo>
                  <a:lnTo>
                    <a:pt x="439" y="165"/>
                  </a:lnTo>
                  <a:lnTo>
                    <a:pt x="411" y="331"/>
                  </a:lnTo>
                  <a:lnTo>
                    <a:pt x="404" y="356"/>
                  </a:lnTo>
                  <a:lnTo>
                    <a:pt x="398" y="373"/>
                  </a:lnTo>
                  <a:lnTo>
                    <a:pt x="381" y="385"/>
                  </a:lnTo>
                  <a:lnTo>
                    <a:pt x="364" y="386"/>
                  </a:lnTo>
                  <a:lnTo>
                    <a:pt x="349" y="378"/>
                  </a:lnTo>
                  <a:lnTo>
                    <a:pt x="341" y="359"/>
                  </a:lnTo>
                  <a:lnTo>
                    <a:pt x="333" y="331"/>
                  </a:lnTo>
                  <a:lnTo>
                    <a:pt x="295" y="88"/>
                  </a:lnTo>
                  <a:lnTo>
                    <a:pt x="288" y="52"/>
                  </a:lnTo>
                  <a:lnTo>
                    <a:pt x="281" y="29"/>
                  </a:lnTo>
                  <a:lnTo>
                    <a:pt x="271" y="12"/>
                  </a:lnTo>
                  <a:lnTo>
                    <a:pt x="260" y="4"/>
                  </a:lnTo>
                  <a:lnTo>
                    <a:pt x="242" y="0"/>
                  </a:lnTo>
                  <a:lnTo>
                    <a:pt x="225" y="5"/>
                  </a:lnTo>
                  <a:lnTo>
                    <a:pt x="210" y="26"/>
                  </a:lnTo>
                  <a:lnTo>
                    <a:pt x="204" y="43"/>
                  </a:lnTo>
                  <a:lnTo>
                    <a:pt x="199" y="68"/>
                  </a:lnTo>
                  <a:lnTo>
                    <a:pt x="141" y="460"/>
                  </a:lnTo>
                  <a:lnTo>
                    <a:pt x="134" y="492"/>
                  </a:lnTo>
                  <a:lnTo>
                    <a:pt x="123" y="520"/>
                  </a:lnTo>
                  <a:lnTo>
                    <a:pt x="111" y="530"/>
                  </a:lnTo>
                  <a:lnTo>
                    <a:pt x="90" y="535"/>
                  </a:lnTo>
                  <a:lnTo>
                    <a:pt x="73" y="518"/>
                  </a:lnTo>
                  <a:lnTo>
                    <a:pt x="63" y="495"/>
                  </a:lnTo>
                  <a:lnTo>
                    <a:pt x="56" y="461"/>
                  </a:lnTo>
                  <a:lnTo>
                    <a:pt x="0" y="107"/>
                  </a:lnTo>
                </a:path>
              </a:pathLst>
            </a:custGeom>
            <a:noFill/>
            <a:ln w="28575">
              <a:solidFill>
                <a:srgbClr val="333399"/>
              </a:solidFill>
              <a:round/>
              <a:headEnd/>
              <a:tailEnd/>
            </a:ln>
          </p:spPr>
          <p:txBody>
            <a:bodyPr/>
            <a:lstStyle/>
            <a:p>
              <a:endParaRPr lang="zh-CN" altLang="en-US">
                <a:latin typeface="+mn-ea"/>
                <a:ea typeface="+mn-ea"/>
              </a:endParaRPr>
            </a:p>
          </p:txBody>
        </p:sp>
        <p:sp>
          <p:nvSpPr>
            <p:cNvPr id="80" name="Freeform 77"/>
            <p:cNvSpPr>
              <a:spLocks/>
            </p:cNvSpPr>
            <p:nvPr/>
          </p:nvSpPr>
          <p:spPr bwMode="auto">
            <a:xfrm>
              <a:off x="2562" y="3965"/>
              <a:ext cx="157" cy="254"/>
            </a:xfrm>
            <a:custGeom>
              <a:avLst/>
              <a:gdLst>
                <a:gd name="T0" fmla="*/ 943 w 943"/>
                <a:gd name="T1" fmla="*/ 626 h 1524"/>
                <a:gd name="T2" fmla="*/ 895 w 943"/>
                <a:gd name="T3" fmla="*/ 336 h 1524"/>
                <a:gd name="T4" fmla="*/ 887 w 943"/>
                <a:gd name="T5" fmla="*/ 313 h 1524"/>
                <a:gd name="T6" fmla="*/ 873 w 943"/>
                <a:gd name="T7" fmla="*/ 301 h 1524"/>
                <a:gd name="T8" fmla="*/ 859 w 943"/>
                <a:gd name="T9" fmla="*/ 297 h 1524"/>
                <a:gd name="T10" fmla="*/ 837 w 943"/>
                <a:gd name="T11" fmla="*/ 301 h 1524"/>
                <a:gd name="T12" fmla="*/ 828 w 943"/>
                <a:gd name="T13" fmla="*/ 314 h 1524"/>
                <a:gd name="T14" fmla="*/ 819 w 943"/>
                <a:gd name="T15" fmla="*/ 336 h 1524"/>
                <a:gd name="T16" fmla="*/ 706 w 943"/>
                <a:gd name="T17" fmla="*/ 1164 h 1524"/>
                <a:gd name="T18" fmla="*/ 695 w 943"/>
                <a:gd name="T19" fmla="*/ 1207 h 1524"/>
                <a:gd name="T20" fmla="*/ 686 w 943"/>
                <a:gd name="T21" fmla="*/ 1222 h 1524"/>
                <a:gd name="T22" fmla="*/ 667 w 943"/>
                <a:gd name="T23" fmla="*/ 1230 h 1524"/>
                <a:gd name="T24" fmla="*/ 652 w 943"/>
                <a:gd name="T25" fmla="*/ 1234 h 1524"/>
                <a:gd name="T26" fmla="*/ 633 w 943"/>
                <a:gd name="T27" fmla="*/ 1227 h 1524"/>
                <a:gd name="T28" fmla="*/ 619 w 943"/>
                <a:gd name="T29" fmla="*/ 1209 h 1524"/>
                <a:gd name="T30" fmla="*/ 608 w 943"/>
                <a:gd name="T31" fmla="*/ 1164 h 1524"/>
                <a:gd name="T32" fmla="*/ 495 w 943"/>
                <a:gd name="T33" fmla="*/ 204 h 1524"/>
                <a:gd name="T34" fmla="*/ 486 w 943"/>
                <a:gd name="T35" fmla="*/ 158 h 1524"/>
                <a:gd name="T36" fmla="*/ 482 w 943"/>
                <a:gd name="T37" fmla="*/ 143 h 1524"/>
                <a:gd name="T38" fmla="*/ 473 w 943"/>
                <a:gd name="T39" fmla="*/ 129 h 1524"/>
                <a:gd name="T40" fmla="*/ 459 w 943"/>
                <a:gd name="T41" fmla="*/ 118 h 1524"/>
                <a:gd name="T42" fmla="*/ 446 w 943"/>
                <a:gd name="T43" fmla="*/ 116 h 1524"/>
                <a:gd name="T44" fmla="*/ 427 w 943"/>
                <a:gd name="T45" fmla="*/ 122 h 1524"/>
                <a:gd name="T46" fmla="*/ 411 w 943"/>
                <a:gd name="T47" fmla="*/ 132 h 1524"/>
                <a:gd name="T48" fmla="*/ 403 w 943"/>
                <a:gd name="T49" fmla="*/ 143 h 1524"/>
                <a:gd name="T50" fmla="*/ 396 w 943"/>
                <a:gd name="T51" fmla="*/ 158 h 1524"/>
                <a:gd name="T52" fmla="*/ 389 w 943"/>
                <a:gd name="T53" fmla="*/ 197 h 1524"/>
                <a:gd name="T54" fmla="*/ 285 w 943"/>
                <a:gd name="T55" fmla="*/ 1428 h 1524"/>
                <a:gd name="T56" fmla="*/ 278 w 943"/>
                <a:gd name="T57" fmla="*/ 1480 h 1524"/>
                <a:gd name="T58" fmla="*/ 268 w 943"/>
                <a:gd name="T59" fmla="*/ 1505 h 1524"/>
                <a:gd name="T60" fmla="*/ 250 w 943"/>
                <a:gd name="T61" fmla="*/ 1517 h 1524"/>
                <a:gd name="T62" fmla="*/ 233 w 943"/>
                <a:gd name="T63" fmla="*/ 1524 h 1524"/>
                <a:gd name="T64" fmla="*/ 217 w 943"/>
                <a:gd name="T65" fmla="*/ 1517 h 1524"/>
                <a:gd name="T66" fmla="*/ 207 w 943"/>
                <a:gd name="T67" fmla="*/ 1505 h 1524"/>
                <a:gd name="T68" fmla="*/ 200 w 943"/>
                <a:gd name="T69" fmla="*/ 1484 h 1524"/>
                <a:gd name="T70" fmla="*/ 194 w 943"/>
                <a:gd name="T71" fmla="*/ 1432 h 1524"/>
                <a:gd name="T72" fmla="*/ 60 w 943"/>
                <a:gd name="T73" fmla="*/ 87 h 1524"/>
                <a:gd name="T74" fmla="*/ 56 w 943"/>
                <a:gd name="T75" fmla="*/ 59 h 1524"/>
                <a:gd name="T76" fmla="*/ 46 w 943"/>
                <a:gd name="T77" fmla="*/ 34 h 1524"/>
                <a:gd name="T78" fmla="*/ 35 w 943"/>
                <a:gd name="T79" fmla="*/ 17 h 1524"/>
                <a:gd name="T80" fmla="*/ 25 w 943"/>
                <a:gd name="T81" fmla="*/ 5 h 1524"/>
                <a:gd name="T82" fmla="*/ 12 w 943"/>
                <a:gd name="T83" fmla="*/ 0 h 1524"/>
                <a:gd name="T84" fmla="*/ 0 w 943"/>
                <a:gd name="T85" fmla="*/ 0 h 1524"/>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943"/>
                <a:gd name="T130" fmla="*/ 0 h 1524"/>
                <a:gd name="T131" fmla="*/ 943 w 943"/>
                <a:gd name="T132" fmla="*/ 1524 h 1524"/>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943" h="1524">
                  <a:moveTo>
                    <a:pt x="943" y="626"/>
                  </a:moveTo>
                  <a:lnTo>
                    <a:pt x="895" y="336"/>
                  </a:lnTo>
                  <a:lnTo>
                    <a:pt x="887" y="313"/>
                  </a:lnTo>
                  <a:lnTo>
                    <a:pt x="873" y="301"/>
                  </a:lnTo>
                  <a:lnTo>
                    <a:pt x="859" y="297"/>
                  </a:lnTo>
                  <a:lnTo>
                    <a:pt x="837" y="301"/>
                  </a:lnTo>
                  <a:lnTo>
                    <a:pt x="828" y="314"/>
                  </a:lnTo>
                  <a:lnTo>
                    <a:pt x="819" y="336"/>
                  </a:lnTo>
                  <a:lnTo>
                    <a:pt x="706" y="1164"/>
                  </a:lnTo>
                  <a:lnTo>
                    <a:pt x="695" y="1207"/>
                  </a:lnTo>
                  <a:lnTo>
                    <a:pt x="686" y="1222"/>
                  </a:lnTo>
                  <a:lnTo>
                    <a:pt x="667" y="1230"/>
                  </a:lnTo>
                  <a:lnTo>
                    <a:pt x="652" y="1234"/>
                  </a:lnTo>
                  <a:lnTo>
                    <a:pt x="633" y="1227"/>
                  </a:lnTo>
                  <a:lnTo>
                    <a:pt x="619" y="1209"/>
                  </a:lnTo>
                  <a:lnTo>
                    <a:pt x="608" y="1164"/>
                  </a:lnTo>
                  <a:lnTo>
                    <a:pt x="495" y="204"/>
                  </a:lnTo>
                  <a:lnTo>
                    <a:pt x="486" y="158"/>
                  </a:lnTo>
                  <a:lnTo>
                    <a:pt x="482" y="143"/>
                  </a:lnTo>
                  <a:lnTo>
                    <a:pt x="473" y="129"/>
                  </a:lnTo>
                  <a:lnTo>
                    <a:pt x="459" y="118"/>
                  </a:lnTo>
                  <a:lnTo>
                    <a:pt x="446" y="116"/>
                  </a:lnTo>
                  <a:lnTo>
                    <a:pt x="427" y="122"/>
                  </a:lnTo>
                  <a:lnTo>
                    <a:pt x="411" y="132"/>
                  </a:lnTo>
                  <a:lnTo>
                    <a:pt x="403" y="143"/>
                  </a:lnTo>
                  <a:lnTo>
                    <a:pt x="396" y="158"/>
                  </a:lnTo>
                  <a:lnTo>
                    <a:pt x="389" y="197"/>
                  </a:lnTo>
                  <a:lnTo>
                    <a:pt x="285" y="1428"/>
                  </a:lnTo>
                  <a:lnTo>
                    <a:pt x="278" y="1480"/>
                  </a:lnTo>
                  <a:lnTo>
                    <a:pt x="268" y="1505"/>
                  </a:lnTo>
                  <a:lnTo>
                    <a:pt x="250" y="1517"/>
                  </a:lnTo>
                  <a:lnTo>
                    <a:pt x="233" y="1524"/>
                  </a:lnTo>
                  <a:lnTo>
                    <a:pt x="217" y="1517"/>
                  </a:lnTo>
                  <a:lnTo>
                    <a:pt x="207" y="1505"/>
                  </a:lnTo>
                  <a:lnTo>
                    <a:pt x="200" y="1484"/>
                  </a:lnTo>
                  <a:lnTo>
                    <a:pt x="194" y="1432"/>
                  </a:lnTo>
                  <a:lnTo>
                    <a:pt x="60" y="87"/>
                  </a:lnTo>
                  <a:lnTo>
                    <a:pt x="56" y="59"/>
                  </a:lnTo>
                  <a:lnTo>
                    <a:pt x="46" y="34"/>
                  </a:lnTo>
                  <a:lnTo>
                    <a:pt x="35" y="17"/>
                  </a:lnTo>
                  <a:lnTo>
                    <a:pt x="25" y="5"/>
                  </a:lnTo>
                  <a:lnTo>
                    <a:pt x="12" y="0"/>
                  </a:lnTo>
                  <a:lnTo>
                    <a:pt x="0" y="0"/>
                  </a:lnTo>
                </a:path>
              </a:pathLst>
            </a:custGeom>
            <a:noFill/>
            <a:ln w="28575">
              <a:solidFill>
                <a:srgbClr val="333399"/>
              </a:solidFill>
              <a:round/>
              <a:headEnd/>
              <a:tailEnd/>
            </a:ln>
          </p:spPr>
          <p:txBody>
            <a:bodyPr/>
            <a:lstStyle/>
            <a:p>
              <a:endParaRPr lang="zh-CN" altLang="en-US">
                <a:latin typeface="+mn-ea"/>
                <a:ea typeface="+mn-ea"/>
              </a:endParaRPr>
            </a:p>
          </p:txBody>
        </p:sp>
      </p:grpSp>
      <p:grpSp>
        <p:nvGrpSpPr>
          <p:cNvPr id="81" name="Group 78"/>
          <p:cNvGrpSpPr>
            <a:grpSpLocks/>
          </p:cNvGrpSpPr>
          <p:nvPr/>
        </p:nvGrpSpPr>
        <p:grpSpPr bwMode="auto">
          <a:xfrm>
            <a:off x="1558131" y="1839486"/>
            <a:ext cx="9189245" cy="363454"/>
            <a:chOff x="317" y="1260"/>
            <a:chExt cx="4873" cy="229"/>
          </a:xfrm>
        </p:grpSpPr>
        <p:sp>
          <p:nvSpPr>
            <p:cNvPr id="82" name="Line 79"/>
            <p:cNvSpPr>
              <a:spLocks noChangeShapeType="1"/>
            </p:cNvSpPr>
            <p:nvPr/>
          </p:nvSpPr>
          <p:spPr bwMode="auto">
            <a:xfrm>
              <a:off x="317" y="1373"/>
              <a:ext cx="4873" cy="0"/>
            </a:xfrm>
            <a:prstGeom prst="line">
              <a:avLst/>
            </a:prstGeom>
            <a:noFill/>
            <a:ln w="28575">
              <a:solidFill>
                <a:srgbClr val="3A4187"/>
              </a:solidFill>
              <a:round/>
              <a:headEnd type="triangle" w="med" len="med"/>
              <a:tailEnd type="triangle" w="med" len="med"/>
            </a:ln>
          </p:spPr>
          <p:txBody>
            <a:bodyPr/>
            <a:lstStyle/>
            <a:p>
              <a:endParaRPr lang="zh-CN" altLang="en-US">
                <a:latin typeface="+mn-ea"/>
                <a:ea typeface="+mn-ea"/>
              </a:endParaRPr>
            </a:p>
          </p:txBody>
        </p:sp>
        <p:sp>
          <p:nvSpPr>
            <p:cNvPr id="83" name="Rectangle 80"/>
            <p:cNvSpPr>
              <a:spLocks noChangeArrowheads="1"/>
            </p:cNvSpPr>
            <p:nvPr/>
          </p:nvSpPr>
          <p:spPr bwMode="auto">
            <a:xfrm>
              <a:off x="2294" y="1260"/>
              <a:ext cx="994" cy="229"/>
            </a:xfrm>
            <a:prstGeom prst="rect">
              <a:avLst/>
            </a:prstGeom>
            <a:solidFill>
              <a:schemeClr val="bg1"/>
            </a:solidFill>
            <a:ln w="12700">
              <a:noFill/>
              <a:miter lim="800000"/>
              <a:headEnd/>
              <a:tailEnd/>
            </a:ln>
          </p:spPr>
          <p:txBody>
            <a:bodyPr lIns="90488" tIns="44450" rIns="90488" bIns="44450">
              <a:spAutoFit/>
            </a:bodyPr>
            <a:lstStyle/>
            <a:p>
              <a:pPr algn="ctr" defTabSz="762000" eaLnBrk="0" hangingPunct="0"/>
              <a:r>
                <a:rPr kumimoji="1" lang="zh-CN" altLang="en-US" sz="1800" dirty="0">
                  <a:solidFill>
                    <a:schemeClr val="tx1">
                      <a:lumMod val="85000"/>
                      <a:lumOff val="15000"/>
                    </a:schemeClr>
                  </a:solidFill>
                  <a:latin typeface="+mn-ea"/>
                  <a:ea typeface="+mn-ea"/>
                </a:rPr>
                <a:t>数据通信系统</a:t>
              </a:r>
            </a:p>
          </p:txBody>
        </p:sp>
      </p:grpSp>
      <p:grpSp>
        <p:nvGrpSpPr>
          <p:cNvPr id="84" name="Group 81"/>
          <p:cNvGrpSpPr>
            <a:grpSpLocks/>
          </p:cNvGrpSpPr>
          <p:nvPr/>
        </p:nvGrpSpPr>
        <p:grpSpPr bwMode="auto">
          <a:xfrm>
            <a:off x="2074862" y="3352819"/>
            <a:ext cx="2838450" cy="1826790"/>
            <a:chOff x="273" y="2073"/>
            <a:chExt cx="1788" cy="1151"/>
          </a:xfrm>
        </p:grpSpPr>
        <p:sp>
          <p:nvSpPr>
            <p:cNvPr id="85" name="Line 82"/>
            <p:cNvSpPr>
              <a:spLocks noChangeShapeType="1"/>
            </p:cNvSpPr>
            <p:nvPr/>
          </p:nvSpPr>
          <p:spPr bwMode="auto">
            <a:xfrm>
              <a:off x="2061" y="2073"/>
              <a:ext cx="0" cy="1151"/>
            </a:xfrm>
            <a:prstGeom prst="line">
              <a:avLst/>
            </a:prstGeom>
            <a:noFill/>
            <a:ln w="19050">
              <a:solidFill>
                <a:srgbClr val="333399"/>
              </a:solidFill>
              <a:prstDash val="dash"/>
              <a:round/>
              <a:headEnd type="none" w="sm" len="med"/>
              <a:tailEnd type="none" w="sm" len="med"/>
            </a:ln>
          </p:spPr>
          <p:txBody>
            <a:bodyPr/>
            <a:lstStyle/>
            <a:p>
              <a:endParaRPr lang="zh-CN" altLang="en-US">
                <a:latin typeface="+mn-ea"/>
                <a:ea typeface="+mn-ea"/>
              </a:endParaRPr>
            </a:p>
          </p:txBody>
        </p:sp>
        <p:grpSp>
          <p:nvGrpSpPr>
            <p:cNvPr id="86" name="Group 83"/>
            <p:cNvGrpSpPr>
              <a:grpSpLocks/>
            </p:cNvGrpSpPr>
            <p:nvPr/>
          </p:nvGrpSpPr>
          <p:grpSpPr bwMode="auto">
            <a:xfrm>
              <a:off x="273" y="2523"/>
              <a:ext cx="1788" cy="237"/>
              <a:chOff x="273" y="2523"/>
              <a:chExt cx="1788" cy="237"/>
            </a:xfrm>
          </p:grpSpPr>
          <p:sp>
            <p:nvSpPr>
              <p:cNvPr id="87" name="Line 84"/>
              <p:cNvSpPr>
                <a:spLocks noChangeShapeType="1"/>
              </p:cNvSpPr>
              <p:nvPr/>
            </p:nvSpPr>
            <p:spPr bwMode="auto">
              <a:xfrm>
                <a:off x="273" y="2660"/>
                <a:ext cx="1788" cy="0"/>
              </a:xfrm>
              <a:prstGeom prst="line">
                <a:avLst/>
              </a:prstGeom>
              <a:noFill/>
              <a:ln w="28575">
                <a:solidFill>
                  <a:srgbClr val="333399"/>
                </a:solidFill>
                <a:round/>
                <a:headEnd type="triangle" w="sm" len="med"/>
                <a:tailEnd type="triangle" w="sm" len="med"/>
              </a:ln>
            </p:spPr>
            <p:txBody>
              <a:bodyPr/>
              <a:lstStyle/>
              <a:p>
                <a:endParaRPr lang="zh-CN" altLang="en-US">
                  <a:latin typeface="+mn-ea"/>
                  <a:ea typeface="+mn-ea"/>
                </a:endParaRPr>
              </a:p>
            </p:txBody>
          </p:sp>
          <p:sp>
            <p:nvSpPr>
              <p:cNvPr id="88" name="Rectangle 85"/>
              <p:cNvSpPr>
                <a:spLocks noChangeArrowheads="1"/>
              </p:cNvSpPr>
              <p:nvPr/>
            </p:nvSpPr>
            <p:spPr bwMode="auto">
              <a:xfrm>
                <a:off x="854" y="2523"/>
                <a:ext cx="620" cy="237"/>
              </a:xfrm>
              <a:prstGeom prst="rect">
                <a:avLst/>
              </a:prstGeom>
              <a:solidFill>
                <a:srgbClr val="1A8ABC"/>
              </a:solidFill>
              <a:ln w="12700">
                <a:noFill/>
                <a:miter lim="800000"/>
                <a:headEnd/>
                <a:tailEnd/>
              </a:ln>
            </p:spPr>
            <p:txBody>
              <a:bodyPr lIns="90488" tIns="44450" rIns="90488" bIns="44450">
                <a:spAutoFit/>
              </a:bodyPr>
              <a:lstStyle/>
              <a:p>
                <a:pPr defTabSz="762000" eaLnBrk="0" hangingPunct="0"/>
                <a:r>
                  <a:rPr kumimoji="1" lang="zh-CN" altLang="en-US" sz="1800" dirty="0">
                    <a:solidFill>
                      <a:schemeClr val="bg1"/>
                    </a:solidFill>
                    <a:latin typeface="+mn-ea"/>
                    <a:ea typeface="+mn-ea"/>
                  </a:rPr>
                  <a:t>源系统</a:t>
                </a:r>
              </a:p>
            </p:txBody>
          </p:sp>
        </p:grpSp>
      </p:grpSp>
      <p:grpSp>
        <p:nvGrpSpPr>
          <p:cNvPr id="89" name="Group 86"/>
          <p:cNvGrpSpPr>
            <a:grpSpLocks/>
          </p:cNvGrpSpPr>
          <p:nvPr/>
        </p:nvGrpSpPr>
        <p:grpSpPr bwMode="auto">
          <a:xfrm>
            <a:off x="7183438" y="4082899"/>
            <a:ext cx="2840037" cy="376150"/>
            <a:chOff x="3491" y="2533"/>
            <a:chExt cx="1789" cy="237"/>
          </a:xfrm>
        </p:grpSpPr>
        <p:sp>
          <p:nvSpPr>
            <p:cNvPr id="90" name="Line 87"/>
            <p:cNvSpPr>
              <a:spLocks noChangeShapeType="1"/>
            </p:cNvSpPr>
            <p:nvPr/>
          </p:nvSpPr>
          <p:spPr bwMode="auto">
            <a:xfrm>
              <a:off x="3491" y="2660"/>
              <a:ext cx="1789" cy="0"/>
            </a:xfrm>
            <a:prstGeom prst="line">
              <a:avLst/>
            </a:prstGeom>
            <a:noFill/>
            <a:ln w="28575">
              <a:solidFill>
                <a:srgbClr val="333399"/>
              </a:solidFill>
              <a:round/>
              <a:headEnd type="triangle" w="sm" len="med"/>
              <a:tailEnd type="triangle" w="sm" len="med"/>
            </a:ln>
          </p:spPr>
          <p:txBody>
            <a:bodyPr/>
            <a:lstStyle/>
            <a:p>
              <a:endParaRPr lang="zh-CN" altLang="en-US">
                <a:latin typeface="+mn-ea"/>
                <a:ea typeface="+mn-ea"/>
              </a:endParaRPr>
            </a:p>
          </p:txBody>
        </p:sp>
        <p:sp>
          <p:nvSpPr>
            <p:cNvPr id="91" name="Rectangle 88"/>
            <p:cNvSpPr>
              <a:spLocks noChangeArrowheads="1"/>
            </p:cNvSpPr>
            <p:nvPr/>
          </p:nvSpPr>
          <p:spPr bwMode="auto">
            <a:xfrm>
              <a:off x="4028" y="2533"/>
              <a:ext cx="712" cy="237"/>
            </a:xfrm>
            <a:prstGeom prst="rect">
              <a:avLst/>
            </a:prstGeom>
            <a:solidFill>
              <a:srgbClr val="92D050"/>
            </a:solidFill>
            <a:ln w="12700">
              <a:noFill/>
              <a:miter lim="800000"/>
              <a:headEnd/>
              <a:tailEnd/>
            </a:ln>
          </p:spPr>
          <p:txBody>
            <a:bodyPr lIns="90488" tIns="44450" rIns="90488" bIns="44450">
              <a:spAutoFit/>
            </a:bodyPr>
            <a:lstStyle/>
            <a:p>
              <a:pPr defTabSz="762000" eaLnBrk="0" hangingPunct="0"/>
              <a:r>
                <a:rPr kumimoji="1" lang="zh-CN" altLang="en-US" sz="1800" dirty="0">
                  <a:solidFill>
                    <a:schemeClr val="tx1">
                      <a:lumMod val="85000"/>
                      <a:lumOff val="15000"/>
                    </a:schemeClr>
                  </a:solidFill>
                  <a:latin typeface="+mn-ea"/>
                  <a:ea typeface="+mn-ea"/>
                </a:rPr>
                <a:t>目的系统</a:t>
              </a:r>
            </a:p>
          </p:txBody>
        </p:sp>
      </p:grpSp>
      <p:grpSp>
        <p:nvGrpSpPr>
          <p:cNvPr id="92" name="Group 89"/>
          <p:cNvGrpSpPr>
            <a:grpSpLocks/>
          </p:cNvGrpSpPr>
          <p:nvPr/>
        </p:nvGrpSpPr>
        <p:grpSpPr bwMode="auto">
          <a:xfrm>
            <a:off x="4913313" y="3352818"/>
            <a:ext cx="2270125" cy="1855357"/>
            <a:chOff x="2061" y="2073"/>
            <a:chExt cx="1430" cy="1169"/>
          </a:xfrm>
        </p:grpSpPr>
        <p:sp>
          <p:nvSpPr>
            <p:cNvPr id="93" name="Line 90"/>
            <p:cNvSpPr>
              <a:spLocks noChangeShapeType="1"/>
            </p:cNvSpPr>
            <p:nvPr/>
          </p:nvSpPr>
          <p:spPr bwMode="auto">
            <a:xfrm>
              <a:off x="2061" y="2660"/>
              <a:ext cx="1430" cy="0"/>
            </a:xfrm>
            <a:prstGeom prst="line">
              <a:avLst/>
            </a:prstGeom>
            <a:noFill/>
            <a:ln w="28575">
              <a:solidFill>
                <a:srgbClr val="333399"/>
              </a:solidFill>
              <a:round/>
              <a:headEnd type="triangle" w="sm" len="med"/>
              <a:tailEnd type="triangle" w="sm" len="med"/>
            </a:ln>
          </p:spPr>
          <p:txBody>
            <a:bodyPr/>
            <a:lstStyle/>
            <a:p>
              <a:endParaRPr lang="zh-CN" altLang="en-US">
                <a:latin typeface="+mn-ea"/>
                <a:ea typeface="+mn-ea"/>
              </a:endParaRPr>
            </a:p>
          </p:txBody>
        </p:sp>
        <p:sp>
          <p:nvSpPr>
            <p:cNvPr id="94" name="Rectangle 91"/>
            <p:cNvSpPr>
              <a:spLocks noChangeArrowheads="1"/>
            </p:cNvSpPr>
            <p:nvPr/>
          </p:nvSpPr>
          <p:spPr bwMode="auto">
            <a:xfrm>
              <a:off x="2418" y="2533"/>
              <a:ext cx="734" cy="237"/>
            </a:xfrm>
            <a:prstGeom prst="rect">
              <a:avLst/>
            </a:prstGeom>
            <a:solidFill>
              <a:srgbClr val="FFC000"/>
            </a:solidFill>
            <a:ln w="12700">
              <a:noFill/>
              <a:miter lim="800000"/>
              <a:headEnd/>
              <a:tailEnd/>
            </a:ln>
          </p:spPr>
          <p:txBody>
            <a:bodyPr lIns="90488" tIns="44450" rIns="90488" bIns="44450">
              <a:spAutoFit/>
            </a:bodyPr>
            <a:lstStyle/>
            <a:p>
              <a:pPr defTabSz="762000" eaLnBrk="0" hangingPunct="0"/>
              <a:r>
                <a:rPr kumimoji="1" lang="zh-CN" altLang="en-US" sz="1800" dirty="0">
                  <a:solidFill>
                    <a:schemeClr val="tx1">
                      <a:lumMod val="85000"/>
                      <a:lumOff val="15000"/>
                    </a:schemeClr>
                  </a:solidFill>
                  <a:latin typeface="+mn-ea"/>
                  <a:ea typeface="+mn-ea"/>
                </a:rPr>
                <a:t>传输系统</a:t>
              </a:r>
            </a:p>
          </p:txBody>
        </p:sp>
        <p:sp>
          <p:nvSpPr>
            <p:cNvPr id="95" name="Line 92"/>
            <p:cNvSpPr>
              <a:spLocks noChangeShapeType="1"/>
            </p:cNvSpPr>
            <p:nvPr/>
          </p:nvSpPr>
          <p:spPr bwMode="auto">
            <a:xfrm flipH="1">
              <a:off x="3486" y="2073"/>
              <a:ext cx="5" cy="1169"/>
            </a:xfrm>
            <a:prstGeom prst="line">
              <a:avLst/>
            </a:prstGeom>
            <a:noFill/>
            <a:ln w="19050">
              <a:solidFill>
                <a:srgbClr val="333399"/>
              </a:solidFill>
              <a:prstDash val="dash"/>
              <a:round/>
              <a:headEnd type="none" w="sm" len="med"/>
              <a:tailEnd type="none" w="sm" len="med"/>
            </a:ln>
          </p:spPr>
          <p:txBody>
            <a:bodyPr/>
            <a:lstStyle/>
            <a:p>
              <a:endParaRPr lang="zh-CN" altLang="en-US">
                <a:latin typeface="+mn-ea"/>
                <a:ea typeface="+mn-ea"/>
              </a:endParaRPr>
            </a:p>
          </p:txBody>
        </p:sp>
      </p:grpSp>
      <p:pic>
        <p:nvPicPr>
          <p:cNvPr id="96" name="Picture 93"/>
          <p:cNvPicPr>
            <a:picLocks noChangeArrowheads="1"/>
          </p:cNvPicPr>
          <p:nvPr/>
        </p:nvPicPr>
        <p:blipFill>
          <a:blip r:embed="rId2">
            <a:duotone>
              <a:prstClr val="black"/>
              <a:schemeClr val="accent3">
                <a:tint val="45000"/>
                <a:satMod val="400000"/>
              </a:schemeClr>
            </a:duotone>
          </a:blip>
          <a:srcRect/>
          <a:stretch>
            <a:fillRect/>
          </a:stretch>
        </p:blipFill>
        <p:spPr bwMode="auto">
          <a:xfrm>
            <a:off x="7539038" y="3070309"/>
            <a:ext cx="852487" cy="530102"/>
          </a:xfrm>
          <a:prstGeom prst="rect">
            <a:avLst/>
          </a:prstGeom>
          <a:noFill/>
          <a:ln w="9525">
            <a:noFill/>
            <a:miter lim="800000"/>
            <a:headEnd/>
            <a:tailEnd/>
          </a:ln>
        </p:spPr>
      </p:pic>
      <p:grpSp>
        <p:nvGrpSpPr>
          <p:cNvPr id="98" name="Group 95"/>
          <p:cNvGrpSpPr>
            <a:grpSpLocks/>
          </p:cNvGrpSpPr>
          <p:nvPr/>
        </p:nvGrpSpPr>
        <p:grpSpPr bwMode="auto">
          <a:xfrm>
            <a:off x="9845674" y="5214524"/>
            <a:ext cx="615950" cy="1261771"/>
            <a:chOff x="5168" y="3160"/>
            <a:chExt cx="388" cy="795"/>
          </a:xfrm>
        </p:grpSpPr>
        <p:sp>
          <p:nvSpPr>
            <p:cNvPr id="99" name="Rectangle 96"/>
            <p:cNvSpPr>
              <a:spLocks noChangeArrowheads="1"/>
            </p:cNvSpPr>
            <p:nvPr/>
          </p:nvSpPr>
          <p:spPr bwMode="auto">
            <a:xfrm>
              <a:off x="5199" y="3207"/>
              <a:ext cx="357" cy="748"/>
            </a:xfrm>
            <a:prstGeom prst="rect">
              <a:avLst/>
            </a:prstGeom>
            <a:noFill/>
            <a:ln w="12700">
              <a:noFill/>
              <a:miter lim="800000"/>
              <a:headEnd/>
              <a:tailEnd/>
            </a:ln>
          </p:spPr>
          <p:txBody>
            <a:bodyPr lIns="90488" tIns="44450" rIns="90488" bIns="44450">
              <a:spAutoFit/>
            </a:bodyPr>
            <a:lstStyle/>
            <a:p>
              <a:pPr defTabSz="762000" eaLnBrk="0" hangingPunct="0"/>
              <a:r>
                <a:rPr kumimoji="1" lang="zh-CN" altLang="en-US" sz="1800" dirty="0">
                  <a:solidFill>
                    <a:schemeClr val="tx1">
                      <a:lumMod val="85000"/>
                      <a:lumOff val="15000"/>
                    </a:schemeClr>
                  </a:solidFill>
                  <a:latin typeface="+mn-ea"/>
                  <a:ea typeface="+mn-ea"/>
                </a:rPr>
                <a:t>输出信息</a:t>
              </a:r>
            </a:p>
          </p:txBody>
        </p:sp>
        <p:sp>
          <p:nvSpPr>
            <p:cNvPr id="100" name="Line 97"/>
            <p:cNvSpPr>
              <a:spLocks noChangeShapeType="1"/>
            </p:cNvSpPr>
            <p:nvPr/>
          </p:nvSpPr>
          <p:spPr bwMode="auto">
            <a:xfrm>
              <a:off x="5168" y="3160"/>
              <a:ext cx="335" cy="0"/>
            </a:xfrm>
            <a:prstGeom prst="line">
              <a:avLst/>
            </a:prstGeom>
            <a:noFill/>
            <a:ln w="38100">
              <a:solidFill>
                <a:srgbClr val="333399"/>
              </a:solidFill>
              <a:round/>
              <a:headEnd/>
              <a:tailEnd type="triangle" w="med" len="lg"/>
            </a:ln>
          </p:spPr>
          <p:txBody>
            <a:bodyPr/>
            <a:lstStyle/>
            <a:p>
              <a:endParaRPr lang="zh-CN" altLang="en-US">
                <a:latin typeface="+mn-ea"/>
                <a:ea typeface="+mn-ea"/>
              </a:endParaRPr>
            </a:p>
          </p:txBody>
        </p:sp>
      </p:grpSp>
      <p:grpSp>
        <p:nvGrpSpPr>
          <p:cNvPr id="102" name="组合 101"/>
          <p:cNvGrpSpPr/>
          <p:nvPr/>
        </p:nvGrpSpPr>
        <p:grpSpPr>
          <a:xfrm>
            <a:off x="2075883" y="2994125"/>
            <a:ext cx="921752" cy="585325"/>
            <a:chOff x="5173662" y="745331"/>
            <a:chExt cx="1679575" cy="1066800"/>
          </a:xfrm>
        </p:grpSpPr>
        <p:sp>
          <p:nvSpPr>
            <p:cNvPr id="103" name="Freeform 16"/>
            <p:cNvSpPr>
              <a:spLocks noEditPoints="1"/>
            </p:cNvSpPr>
            <p:nvPr/>
          </p:nvSpPr>
          <p:spPr bwMode="auto">
            <a:xfrm>
              <a:off x="6450012" y="770731"/>
              <a:ext cx="403225" cy="1041400"/>
            </a:xfrm>
            <a:custGeom>
              <a:avLst/>
              <a:gdLst>
                <a:gd name="T0" fmla="*/ 105 w 150"/>
                <a:gd name="T1" fmla="*/ 0 h 388"/>
                <a:gd name="T2" fmla="*/ 44 w 150"/>
                <a:gd name="T3" fmla="*/ 0 h 388"/>
                <a:gd name="T4" fmla="*/ 0 w 150"/>
                <a:gd name="T5" fmla="*/ 45 h 388"/>
                <a:gd name="T6" fmla="*/ 0 w 150"/>
                <a:gd name="T7" fmla="*/ 343 h 388"/>
                <a:gd name="T8" fmla="*/ 44 w 150"/>
                <a:gd name="T9" fmla="*/ 388 h 388"/>
                <a:gd name="T10" fmla="*/ 105 w 150"/>
                <a:gd name="T11" fmla="*/ 388 h 388"/>
                <a:gd name="T12" fmla="*/ 150 w 150"/>
                <a:gd name="T13" fmla="*/ 343 h 388"/>
                <a:gd name="T14" fmla="*/ 150 w 150"/>
                <a:gd name="T15" fmla="*/ 45 h 388"/>
                <a:gd name="T16" fmla="*/ 105 w 150"/>
                <a:gd name="T17" fmla="*/ 0 h 388"/>
                <a:gd name="T18" fmla="*/ 75 w 150"/>
                <a:gd name="T19" fmla="*/ 223 h 388"/>
                <a:gd name="T20" fmla="*/ 62 w 150"/>
                <a:gd name="T21" fmla="*/ 211 h 388"/>
                <a:gd name="T22" fmla="*/ 75 w 150"/>
                <a:gd name="T23" fmla="*/ 198 h 388"/>
                <a:gd name="T24" fmla="*/ 87 w 150"/>
                <a:gd name="T25" fmla="*/ 211 h 388"/>
                <a:gd name="T26" fmla="*/ 75 w 150"/>
                <a:gd name="T27" fmla="*/ 223 h 388"/>
                <a:gd name="T28" fmla="*/ 69 w 150"/>
                <a:gd name="T29" fmla="*/ 179 h 388"/>
                <a:gd name="T30" fmla="*/ 75 w 150"/>
                <a:gd name="T31" fmla="*/ 174 h 388"/>
                <a:gd name="T32" fmla="*/ 80 w 150"/>
                <a:gd name="T33" fmla="*/ 179 h 388"/>
                <a:gd name="T34" fmla="*/ 75 w 150"/>
                <a:gd name="T35" fmla="*/ 185 h 388"/>
                <a:gd name="T36" fmla="*/ 69 w 150"/>
                <a:gd name="T37" fmla="*/ 179 h 388"/>
                <a:gd name="T38" fmla="*/ 119 w 150"/>
                <a:gd name="T39" fmla="*/ 94 h 388"/>
                <a:gd name="T40" fmla="*/ 30 w 150"/>
                <a:gd name="T41" fmla="*/ 94 h 388"/>
                <a:gd name="T42" fmla="*/ 26 w 150"/>
                <a:gd name="T43" fmla="*/ 90 h 388"/>
                <a:gd name="T44" fmla="*/ 30 w 150"/>
                <a:gd name="T45" fmla="*/ 85 h 388"/>
                <a:gd name="T46" fmla="*/ 119 w 150"/>
                <a:gd name="T47" fmla="*/ 85 h 388"/>
                <a:gd name="T48" fmla="*/ 123 w 150"/>
                <a:gd name="T49" fmla="*/ 90 h 388"/>
                <a:gd name="T50" fmla="*/ 119 w 150"/>
                <a:gd name="T51" fmla="*/ 94 h 388"/>
                <a:gd name="T52" fmla="*/ 119 w 150"/>
                <a:gd name="T53" fmla="*/ 72 h 388"/>
                <a:gd name="T54" fmla="*/ 30 w 150"/>
                <a:gd name="T55" fmla="*/ 72 h 388"/>
                <a:gd name="T56" fmla="*/ 26 w 150"/>
                <a:gd name="T57" fmla="*/ 67 h 388"/>
                <a:gd name="T58" fmla="*/ 30 w 150"/>
                <a:gd name="T59" fmla="*/ 63 h 388"/>
                <a:gd name="T60" fmla="*/ 119 w 150"/>
                <a:gd name="T61" fmla="*/ 63 h 388"/>
                <a:gd name="T62" fmla="*/ 123 w 150"/>
                <a:gd name="T63" fmla="*/ 67 h 388"/>
                <a:gd name="T64" fmla="*/ 119 w 150"/>
                <a:gd name="T65" fmla="*/ 72 h 388"/>
                <a:gd name="T66" fmla="*/ 119 w 150"/>
                <a:gd name="T67" fmla="*/ 49 h 388"/>
                <a:gd name="T68" fmla="*/ 30 w 150"/>
                <a:gd name="T69" fmla="*/ 49 h 388"/>
                <a:gd name="T70" fmla="*/ 26 w 150"/>
                <a:gd name="T71" fmla="*/ 45 h 388"/>
                <a:gd name="T72" fmla="*/ 30 w 150"/>
                <a:gd name="T73" fmla="*/ 40 h 388"/>
                <a:gd name="T74" fmla="*/ 119 w 150"/>
                <a:gd name="T75" fmla="*/ 40 h 388"/>
                <a:gd name="T76" fmla="*/ 123 w 150"/>
                <a:gd name="T77" fmla="*/ 45 h 388"/>
                <a:gd name="T78" fmla="*/ 119 w 150"/>
                <a:gd name="T79" fmla="*/ 49 h 3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50" h="388">
                  <a:moveTo>
                    <a:pt x="105" y="0"/>
                  </a:moveTo>
                  <a:cubicBezTo>
                    <a:pt x="44" y="0"/>
                    <a:pt x="44" y="0"/>
                    <a:pt x="44" y="0"/>
                  </a:cubicBezTo>
                  <a:cubicBezTo>
                    <a:pt x="20" y="0"/>
                    <a:pt x="0" y="20"/>
                    <a:pt x="0" y="45"/>
                  </a:cubicBezTo>
                  <a:cubicBezTo>
                    <a:pt x="0" y="343"/>
                    <a:pt x="0" y="343"/>
                    <a:pt x="0" y="343"/>
                  </a:cubicBezTo>
                  <a:cubicBezTo>
                    <a:pt x="0" y="368"/>
                    <a:pt x="20" y="388"/>
                    <a:pt x="44" y="388"/>
                  </a:cubicBezTo>
                  <a:cubicBezTo>
                    <a:pt x="105" y="388"/>
                    <a:pt x="105" y="388"/>
                    <a:pt x="105" y="388"/>
                  </a:cubicBezTo>
                  <a:cubicBezTo>
                    <a:pt x="130" y="388"/>
                    <a:pt x="150" y="368"/>
                    <a:pt x="150" y="343"/>
                  </a:cubicBezTo>
                  <a:cubicBezTo>
                    <a:pt x="150" y="45"/>
                    <a:pt x="150" y="45"/>
                    <a:pt x="150" y="45"/>
                  </a:cubicBezTo>
                  <a:cubicBezTo>
                    <a:pt x="150" y="20"/>
                    <a:pt x="130" y="0"/>
                    <a:pt x="105" y="0"/>
                  </a:cubicBezTo>
                  <a:close/>
                  <a:moveTo>
                    <a:pt x="75" y="223"/>
                  </a:moveTo>
                  <a:cubicBezTo>
                    <a:pt x="68" y="223"/>
                    <a:pt x="62" y="218"/>
                    <a:pt x="62" y="211"/>
                  </a:cubicBezTo>
                  <a:cubicBezTo>
                    <a:pt x="62" y="204"/>
                    <a:pt x="68" y="198"/>
                    <a:pt x="75" y="198"/>
                  </a:cubicBezTo>
                  <a:cubicBezTo>
                    <a:pt x="82" y="198"/>
                    <a:pt x="87" y="204"/>
                    <a:pt x="87" y="211"/>
                  </a:cubicBezTo>
                  <a:cubicBezTo>
                    <a:pt x="87" y="218"/>
                    <a:pt x="82" y="223"/>
                    <a:pt x="75" y="223"/>
                  </a:cubicBezTo>
                  <a:close/>
                  <a:moveTo>
                    <a:pt x="69" y="179"/>
                  </a:moveTo>
                  <a:cubicBezTo>
                    <a:pt x="69" y="176"/>
                    <a:pt x="72" y="174"/>
                    <a:pt x="75" y="174"/>
                  </a:cubicBezTo>
                  <a:cubicBezTo>
                    <a:pt x="78" y="174"/>
                    <a:pt x="80" y="176"/>
                    <a:pt x="80" y="179"/>
                  </a:cubicBezTo>
                  <a:cubicBezTo>
                    <a:pt x="80" y="182"/>
                    <a:pt x="78" y="185"/>
                    <a:pt x="75" y="185"/>
                  </a:cubicBezTo>
                  <a:cubicBezTo>
                    <a:pt x="72" y="185"/>
                    <a:pt x="69" y="182"/>
                    <a:pt x="69" y="179"/>
                  </a:cubicBezTo>
                  <a:close/>
                  <a:moveTo>
                    <a:pt x="119" y="94"/>
                  </a:moveTo>
                  <a:cubicBezTo>
                    <a:pt x="30" y="94"/>
                    <a:pt x="30" y="94"/>
                    <a:pt x="30" y="94"/>
                  </a:cubicBezTo>
                  <a:cubicBezTo>
                    <a:pt x="28" y="94"/>
                    <a:pt x="26" y="92"/>
                    <a:pt x="26" y="90"/>
                  </a:cubicBezTo>
                  <a:cubicBezTo>
                    <a:pt x="26" y="87"/>
                    <a:pt x="28" y="85"/>
                    <a:pt x="30" y="85"/>
                  </a:cubicBezTo>
                  <a:cubicBezTo>
                    <a:pt x="119" y="85"/>
                    <a:pt x="119" y="85"/>
                    <a:pt x="119" y="85"/>
                  </a:cubicBezTo>
                  <a:cubicBezTo>
                    <a:pt x="121" y="85"/>
                    <a:pt x="123" y="87"/>
                    <a:pt x="123" y="90"/>
                  </a:cubicBezTo>
                  <a:cubicBezTo>
                    <a:pt x="123" y="92"/>
                    <a:pt x="121" y="94"/>
                    <a:pt x="119" y="94"/>
                  </a:cubicBezTo>
                  <a:close/>
                  <a:moveTo>
                    <a:pt x="119" y="72"/>
                  </a:moveTo>
                  <a:cubicBezTo>
                    <a:pt x="30" y="72"/>
                    <a:pt x="30" y="72"/>
                    <a:pt x="30" y="72"/>
                  </a:cubicBezTo>
                  <a:cubicBezTo>
                    <a:pt x="28" y="72"/>
                    <a:pt x="26" y="70"/>
                    <a:pt x="26" y="67"/>
                  </a:cubicBezTo>
                  <a:cubicBezTo>
                    <a:pt x="26" y="65"/>
                    <a:pt x="28" y="63"/>
                    <a:pt x="30" y="63"/>
                  </a:cubicBezTo>
                  <a:cubicBezTo>
                    <a:pt x="119" y="63"/>
                    <a:pt x="119" y="63"/>
                    <a:pt x="119" y="63"/>
                  </a:cubicBezTo>
                  <a:cubicBezTo>
                    <a:pt x="121" y="63"/>
                    <a:pt x="123" y="65"/>
                    <a:pt x="123" y="67"/>
                  </a:cubicBezTo>
                  <a:cubicBezTo>
                    <a:pt x="123" y="70"/>
                    <a:pt x="121" y="72"/>
                    <a:pt x="119" y="72"/>
                  </a:cubicBezTo>
                  <a:close/>
                  <a:moveTo>
                    <a:pt x="119" y="49"/>
                  </a:moveTo>
                  <a:cubicBezTo>
                    <a:pt x="30" y="49"/>
                    <a:pt x="30" y="49"/>
                    <a:pt x="30" y="49"/>
                  </a:cubicBezTo>
                  <a:cubicBezTo>
                    <a:pt x="28" y="49"/>
                    <a:pt x="26" y="47"/>
                    <a:pt x="26" y="45"/>
                  </a:cubicBezTo>
                  <a:cubicBezTo>
                    <a:pt x="26" y="42"/>
                    <a:pt x="28" y="40"/>
                    <a:pt x="30" y="40"/>
                  </a:cubicBezTo>
                  <a:cubicBezTo>
                    <a:pt x="119" y="40"/>
                    <a:pt x="119" y="40"/>
                    <a:pt x="119" y="40"/>
                  </a:cubicBezTo>
                  <a:cubicBezTo>
                    <a:pt x="121" y="40"/>
                    <a:pt x="123" y="42"/>
                    <a:pt x="123" y="45"/>
                  </a:cubicBezTo>
                  <a:cubicBezTo>
                    <a:pt x="123" y="47"/>
                    <a:pt x="121" y="49"/>
                    <a:pt x="119" y="49"/>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04" name="Freeform 17"/>
            <p:cNvSpPr>
              <a:spLocks noEditPoints="1"/>
            </p:cNvSpPr>
            <p:nvPr/>
          </p:nvSpPr>
          <p:spPr bwMode="auto">
            <a:xfrm>
              <a:off x="5173662" y="745331"/>
              <a:ext cx="1244600" cy="869950"/>
            </a:xfrm>
            <a:custGeom>
              <a:avLst/>
              <a:gdLst>
                <a:gd name="T0" fmla="*/ 407 w 464"/>
                <a:gd name="T1" fmla="*/ 0 h 324"/>
                <a:gd name="T2" fmla="*/ 57 w 464"/>
                <a:gd name="T3" fmla="*/ 0 h 324"/>
                <a:gd name="T4" fmla="*/ 0 w 464"/>
                <a:gd name="T5" fmla="*/ 57 h 324"/>
                <a:gd name="T6" fmla="*/ 0 w 464"/>
                <a:gd name="T7" fmla="*/ 267 h 324"/>
                <a:gd name="T8" fmla="*/ 57 w 464"/>
                <a:gd name="T9" fmla="*/ 324 h 324"/>
                <a:gd name="T10" fmla="*/ 407 w 464"/>
                <a:gd name="T11" fmla="*/ 324 h 324"/>
                <a:gd name="T12" fmla="*/ 464 w 464"/>
                <a:gd name="T13" fmla="*/ 267 h 324"/>
                <a:gd name="T14" fmla="*/ 464 w 464"/>
                <a:gd name="T15" fmla="*/ 57 h 324"/>
                <a:gd name="T16" fmla="*/ 407 w 464"/>
                <a:gd name="T17" fmla="*/ 0 h 324"/>
                <a:gd name="T18" fmla="*/ 351 w 464"/>
                <a:gd name="T19" fmla="*/ 312 h 324"/>
                <a:gd name="T20" fmla="*/ 305 w 464"/>
                <a:gd name="T21" fmla="*/ 312 h 324"/>
                <a:gd name="T22" fmla="*/ 300 w 464"/>
                <a:gd name="T23" fmla="*/ 306 h 324"/>
                <a:gd name="T24" fmla="*/ 305 w 464"/>
                <a:gd name="T25" fmla="*/ 301 h 324"/>
                <a:gd name="T26" fmla="*/ 351 w 464"/>
                <a:gd name="T27" fmla="*/ 301 h 324"/>
                <a:gd name="T28" fmla="*/ 357 w 464"/>
                <a:gd name="T29" fmla="*/ 306 h 324"/>
                <a:gd name="T30" fmla="*/ 351 w 464"/>
                <a:gd name="T31" fmla="*/ 312 h 324"/>
                <a:gd name="T32" fmla="*/ 371 w 464"/>
                <a:gd name="T33" fmla="*/ 312 h 324"/>
                <a:gd name="T34" fmla="*/ 365 w 464"/>
                <a:gd name="T35" fmla="*/ 306 h 324"/>
                <a:gd name="T36" fmla="*/ 371 w 464"/>
                <a:gd name="T37" fmla="*/ 300 h 324"/>
                <a:gd name="T38" fmla="*/ 377 w 464"/>
                <a:gd name="T39" fmla="*/ 306 h 324"/>
                <a:gd name="T40" fmla="*/ 371 w 464"/>
                <a:gd name="T41" fmla="*/ 312 h 324"/>
                <a:gd name="T42" fmla="*/ 431 w 464"/>
                <a:gd name="T43" fmla="*/ 267 h 324"/>
                <a:gd name="T44" fmla="*/ 407 w 464"/>
                <a:gd name="T45" fmla="*/ 291 h 324"/>
                <a:gd name="T46" fmla="*/ 57 w 464"/>
                <a:gd name="T47" fmla="*/ 291 h 324"/>
                <a:gd name="T48" fmla="*/ 33 w 464"/>
                <a:gd name="T49" fmla="*/ 267 h 324"/>
                <a:gd name="T50" fmla="*/ 33 w 464"/>
                <a:gd name="T51" fmla="*/ 57 h 324"/>
                <a:gd name="T52" fmla="*/ 57 w 464"/>
                <a:gd name="T53" fmla="*/ 33 h 324"/>
                <a:gd name="T54" fmla="*/ 407 w 464"/>
                <a:gd name="T55" fmla="*/ 33 h 324"/>
                <a:gd name="T56" fmla="*/ 431 w 464"/>
                <a:gd name="T57" fmla="*/ 57 h 324"/>
                <a:gd name="T58" fmla="*/ 431 w 464"/>
                <a:gd name="T59" fmla="*/ 267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64" h="324">
                  <a:moveTo>
                    <a:pt x="407" y="0"/>
                  </a:moveTo>
                  <a:cubicBezTo>
                    <a:pt x="57" y="0"/>
                    <a:pt x="57" y="0"/>
                    <a:pt x="57" y="0"/>
                  </a:cubicBezTo>
                  <a:cubicBezTo>
                    <a:pt x="25" y="0"/>
                    <a:pt x="0" y="26"/>
                    <a:pt x="0" y="57"/>
                  </a:cubicBezTo>
                  <a:cubicBezTo>
                    <a:pt x="0" y="267"/>
                    <a:pt x="0" y="267"/>
                    <a:pt x="0" y="267"/>
                  </a:cubicBezTo>
                  <a:cubicBezTo>
                    <a:pt x="0" y="298"/>
                    <a:pt x="25" y="324"/>
                    <a:pt x="57" y="324"/>
                  </a:cubicBezTo>
                  <a:cubicBezTo>
                    <a:pt x="407" y="324"/>
                    <a:pt x="407" y="324"/>
                    <a:pt x="407" y="324"/>
                  </a:cubicBezTo>
                  <a:cubicBezTo>
                    <a:pt x="439" y="324"/>
                    <a:pt x="464" y="298"/>
                    <a:pt x="464" y="267"/>
                  </a:cubicBezTo>
                  <a:cubicBezTo>
                    <a:pt x="464" y="57"/>
                    <a:pt x="464" y="57"/>
                    <a:pt x="464" y="57"/>
                  </a:cubicBezTo>
                  <a:cubicBezTo>
                    <a:pt x="464" y="26"/>
                    <a:pt x="439" y="0"/>
                    <a:pt x="407" y="0"/>
                  </a:cubicBezTo>
                  <a:close/>
                  <a:moveTo>
                    <a:pt x="351" y="312"/>
                  </a:moveTo>
                  <a:cubicBezTo>
                    <a:pt x="305" y="312"/>
                    <a:pt x="305" y="312"/>
                    <a:pt x="305" y="312"/>
                  </a:cubicBezTo>
                  <a:cubicBezTo>
                    <a:pt x="302" y="312"/>
                    <a:pt x="300" y="310"/>
                    <a:pt x="300" y="306"/>
                  </a:cubicBezTo>
                  <a:cubicBezTo>
                    <a:pt x="300" y="303"/>
                    <a:pt x="302" y="301"/>
                    <a:pt x="305" y="301"/>
                  </a:cubicBezTo>
                  <a:cubicBezTo>
                    <a:pt x="351" y="301"/>
                    <a:pt x="351" y="301"/>
                    <a:pt x="351" y="301"/>
                  </a:cubicBezTo>
                  <a:cubicBezTo>
                    <a:pt x="355" y="301"/>
                    <a:pt x="357" y="303"/>
                    <a:pt x="357" y="306"/>
                  </a:cubicBezTo>
                  <a:cubicBezTo>
                    <a:pt x="357" y="310"/>
                    <a:pt x="355" y="312"/>
                    <a:pt x="351" y="312"/>
                  </a:cubicBezTo>
                  <a:close/>
                  <a:moveTo>
                    <a:pt x="371" y="312"/>
                  </a:moveTo>
                  <a:cubicBezTo>
                    <a:pt x="368" y="312"/>
                    <a:pt x="365" y="310"/>
                    <a:pt x="365" y="306"/>
                  </a:cubicBezTo>
                  <a:cubicBezTo>
                    <a:pt x="365" y="303"/>
                    <a:pt x="368" y="300"/>
                    <a:pt x="371" y="300"/>
                  </a:cubicBezTo>
                  <a:cubicBezTo>
                    <a:pt x="374" y="300"/>
                    <a:pt x="377" y="303"/>
                    <a:pt x="377" y="306"/>
                  </a:cubicBezTo>
                  <a:cubicBezTo>
                    <a:pt x="377" y="310"/>
                    <a:pt x="374" y="312"/>
                    <a:pt x="371" y="312"/>
                  </a:cubicBezTo>
                  <a:close/>
                  <a:moveTo>
                    <a:pt x="431" y="267"/>
                  </a:moveTo>
                  <a:cubicBezTo>
                    <a:pt x="431" y="280"/>
                    <a:pt x="420" y="291"/>
                    <a:pt x="407" y="291"/>
                  </a:cubicBezTo>
                  <a:cubicBezTo>
                    <a:pt x="57" y="291"/>
                    <a:pt x="57" y="291"/>
                    <a:pt x="57" y="291"/>
                  </a:cubicBezTo>
                  <a:cubicBezTo>
                    <a:pt x="44" y="291"/>
                    <a:pt x="33" y="280"/>
                    <a:pt x="33" y="267"/>
                  </a:cubicBezTo>
                  <a:cubicBezTo>
                    <a:pt x="33" y="57"/>
                    <a:pt x="33" y="57"/>
                    <a:pt x="33" y="57"/>
                  </a:cubicBezTo>
                  <a:cubicBezTo>
                    <a:pt x="33" y="44"/>
                    <a:pt x="44" y="33"/>
                    <a:pt x="57" y="33"/>
                  </a:cubicBezTo>
                  <a:cubicBezTo>
                    <a:pt x="407" y="33"/>
                    <a:pt x="407" y="33"/>
                    <a:pt x="407" y="33"/>
                  </a:cubicBezTo>
                  <a:cubicBezTo>
                    <a:pt x="420" y="33"/>
                    <a:pt x="431" y="44"/>
                    <a:pt x="431" y="57"/>
                  </a:cubicBezTo>
                  <a:lnTo>
                    <a:pt x="431" y="267"/>
                  </a:ln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05" name="Freeform 18"/>
            <p:cNvSpPr>
              <a:spLocks/>
            </p:cNvSpPr>
            <p:nvPr/>
          </p:nvSpPr>
          <p:spPr bwMode="auto">
            <a:xfrm>
              <a:off x="5465762" y="1567656"/>
              <a:ext cx="660400" cy="244475"/>
            </a:xfrm>
            <a:custGeom>
              <a:avLst/>
              <a:gdLst>
                <a:gd name="T0" fmla="*/ 242 w 246"/>
                <a:gd name="T1" fmla="*/ 79 h 91"/>
                <a:gd name="T2" fmla="*/ 230 w 246"/>
                <a:gd name="T3" fmla="*/ 78 h 91"/>
                <a:gd name="T4" fmla="*/ 174 w 246"/>
                <a:gd name="T5" fmla="*/ 57 h 91"/>
                <a:gd name="T6" fmla="*/ 167 w 246"/>
                <a:gd name="T7" fmla="*/ 48 h 91"/>
                <a:gd name="T8" fmla="*/ 167 w 246"/>
                <a:gd name="T9" fmla="*/ 0 h 91"/>
                <a:gd name="T10" fmla="*/ 78 w 246"/>
                <a:gd name="T11" fmla="*/ 0 h 91"/>
                <a:gd name="T12" fmla="*/ 78 w 246"/>
                <a:gd name="T13" fmla="*/ 48 h 91"/>
                <a:gd name="T14" fmla="*/ 75 w 246"/>
                <a:gd name="T15" fmla="*/ 60 h 91"/>
                <a:gd name="T16" fmla="*/ 32 w 246"/>
                <a:gd name="T17" fmla="*/ 76 h 91"/>
                <a:gd name="T18" fmla="*/ 17 w 246"/>
                <a:gd name="T19" fmla="*/ 79 h 91"/>
                <a:gd name="T20" fmla="*/ 8 w 246"/>
                <a:gd name="T21" fmla="*/ 79 h 91"/>
                <a:gd name="T22" fmla="*/ 0 w 246"/>
                <a:gd name="T23" fmla="*/ 85 h 91"/>
                <a:gd name="T24" fmla="*/ 0 w 246"/>
                <a:gd name="T25" fmla="*/ 85 h 91"/>
                <a:gd name="T26" fmla="*/ 8 w 246"/>
                <a:gd name="T27" fmla="*/ 91 h 91"/>
                <a:gd name="T28" fmla="*/ 238 w 246"/>
                <a:gd name="T29" fmla="*/ 91 h 91"/>
                <a:gd name="T30" fmla="*/ 246 w 246"/>
                <a:gd name="T31" fmla="*/ 85 h 91"/>
                <a:gd name="T32" fmla="*/ 246 w 246"/>
                <a:gd name="T33" fmla="*/ 85 h 91"/>
                <a:gd name="T34" fmla="*/ 242 w 246"/>
                <a:gd name="T35" fmla="*/ 79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6" h="91">
                  <a:moveTo>
                    <a:pt x="242" y="79"/>
                  </a:moveTo>
                  <a:cubicBezTo>
                    <a:pt x="240" y="79"/>
                    <a:pt x="234" y="78"/>
                    <a:pt x="230" y="78"/>
                  </a:cubicBezTo>
                  <a:cubicBezTo>
                    <a:pt x="174" y="57"/>
                    <a:pt x="174" y="57"/>
                    <a:pt x="174" y="57"/>
                  </a:cubicBezTo>
                  <a:cubicBezTo>
                    <a:pt x="171" y="56"/>
                    <a:pt x="167" y="52"/>
                    <a:pt x="167" y="48"/>
                  </a:cubicBezTo>
                  <a:cubicBezTo>
                    <a:pt x="167" y="0"/>
                    <a:pt x="167" y="0"/>
                    <a:pt x="167" y="0"/>
                  </a:cubicBezTo>
                  <a:cubicBezTo>
                    <a:pt x="78" y="0"/>
                    <a:pt x="78" y="0"/>
                    <a:pt x="78" y="0"/>
                  </a:cubicBezTo>
                  <a:cubicBezTo>
                    <a:pt x="78" y="48"/>
                    <a:pt x="78" y="48"/>
                    <a:pt x="78" y="48"/>
                  </a:cubicBezTo>
                  <a:cubicBezTo>
                    <a:pt x="78" y="52"/>
                    <a:pt x="77" y="57"/>
                    <a:pt x="75" y="60"/>
                  </a:cubicBezTo>
                  <a:cubicBezTo>
                    <a:pt x="32" y="76"/>
                    <a:pt x="32" y="76"/>
                    <a:pt x="32" y="76"/>
                  </a:cubicBezTo>
                  <a:cubicBezTo>
                    <a:pt x="29" y="77"/>
                    <a:pt x="22" y="79"/>
                    <a:pt x="17" y="79"/>
                  </a:cubicBezTo>
                  <a:cubicBezTo>
                    <a:pt x="8" y="79"/>
                    <a:pt x="8" y="79"/>
                    <a:pt x="8" y="79"/>
                  </a:cubicBezTo>
                  <a:cubicBezTo>
                    <a:pt x="4" y="79"/>
                    <a:pt x="0" y="82"/>
                    <a:pt x="0" y="85"/>
                  </a:cubicBezTo>
                  <a:cubicBezTo>
                    <a:pt x="0" y="85"/>
                    <a:pt x="0" y="85"/>
                    <a:pt x="0" y="85"/>
                  </a:cubicBezTo>
                  <a:cubicBezTo>
                    <a:pt x="0" y="88"/>
                    <a:pt x="4" y="91"/>
                    <a:pt x="8" y="91"/>
                  </a:cubicBezTo>
                  <a:cubicBezTo>
                    <a:pt x="238" y="91"/>
                    <a:pt x="238" y="91"/>
                    <a:pt x="238" y="91"/>
                  </a:cubicBezTo>
                  <a:cubicBezTo>
                    <a:pt x="242" y="91"/>
                    <a:pt x="246" y="88"/>
                    <a:pt x="246" y="85"/>
                  </a:cubicBezTo>
                  <a:cubicBezTo>
                    <a:pt x="246" y="85"/>
                    <a:pt x="246" y="85"/>
                    <a:pt x="246" y="85"/>
                  </a:cubicBezTo>
                  <a:cubicBezTo>
                    <a:pt x="246" y="82"/>
                    <a:pt x="244" y="79"/>
                    <a:pt x="242" y="79"/>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06" name="Freeform 19"/>
            <p:cNvSpPr>
              <a:spLocks/>
            </p:cNvSpPr>
            <p:nvPr/>
          </p:nvSpPr>
          <p:spPr bwMode="auto">
            <a:xfrm>
              <a:off x="5302250" y="861219"/>
              <a:ext cx="987425" cy="638175"/>
            </a:xfrm>
            <a:custGeom>
              <a:avLst/>
              <a:gdLst>
                <a:gd name="T0" fmla="*/ 368 w 368"/>
                <a:gd name="T1" fmla="*/ 216 h 238"/>
                <a:gd name="T2" fmla="*/ 346 w 368"/>
                <a:gd name="T3" fmla="*/ 238 h 238"/>
                <a:gd name="T4" fmla="*/ 22 w 368"/>
                <a:gd name="T5" fmla="*/ 238 h 238"/>
                <a:gd name="T6" fmla="*/ 0 w 368"/>
                <a:gd name="T7" fmla="*/ 216 h 238"/>
                <a:gd name="T8" fmla="*/ 0 w 368"/>
                <a:gd name="T9" fmla="*/ 23 h 238"/>
                <a:gd name="T10" fmla="*/ 22 w 368"/>
                <a:gd name="T11" fmla="*/ 0 h 238"/>
                <a:gd name="T12" fmla="*/ 346 w 368"/>
                <a:gd name="T13" fmla="*/ 0 h 238"/>
                <a:gd name="T14" fmla="*/ 368 w 368"/>
                <a:gd name="T15" fmla="*/ 23 h 238"/>
                <a:gd name="T16" fmla="*/ 368 w 368"/>
                <a:gd name="T17" fmla="*/ 216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8" h="238">
                  <a:moveTo>
                    <a:pt x="368" y="216"/>
                  </a:moveTo>
                  <a:cubicBezTo>
                    <a:pt x="368" y="228"/>
                    <a:pt x="358" y="238"/>
                    <a:pt x="346" y="238"/>
                  </a:cubicBezTo>
                  <a:cubicBezTo>
                    <a:pt x="22" y="238"/>
                    <a:pt x="22" y="238"/>
                    <a:pt x="22" y="238"/>
                  </a:cubicBezTo>
                  <a:cubicBezTo>
                    <a:pt x="10" y="238"/>
                    <a:pt x="0" y="228"/>
                    <a:pt x="0" y="216"/>
                  </a:cubicBezTo>
                  <a:cubicBezTo>
                    <a:pt x="0" y="23"/>
                    <a:pt x="0" y="23"/>
                    <a:pt x="0" y="23"/>
                  </a:cubicBezTo>
                  <a:cubicBezTo>
                    <a:pt x="0" y="10"/>
                    <a:pt x="10" y="0"/>
                    <a:pt x="22" y="0"/>
                  </a:cubicBezTo>
                  <a:cubicBezTo>
                    <a:pt x="346" y="0"/>
                    <a:pt x="346" y="0"/>
                    <a:pt x="346" y="0"/>
                  </a:cubicBezTo>
                  <a:cubicBezTo>
                    <a:pt x="358" y="0"/>
                    <a:pt x="368" y="10"/>
                    <a:pt x="368" y="23"/>
                  </a:cubicBezTo>
                  <a:lnTo>
                    <a:pt x="368" y="216"/>
                  </a:ln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grpSp>
      <p:grpSp>
        <p:nvGrpSpPr>
          <p:cNvPr id="107" name="组合 106"/>
          <p:cNvGrpSpPr/>
          <p:nvPr/>
        </p:nvGrpSpPr>
        <p:grpSpPr>
          <a:xfrm>
            <a:off x="9149783" y="2994125"/>
            <a:ext cx="921752" cy="585325"/>
            <a:chOff x="5173662" y="745331"/>
            <a:chExt cx="1679575" cy="1066800"/>
          </a:xfrm>
        </p:grpSpPr>
        <p:sp>
          <p:nvSpPr>
            <p:cNvPr id="108" name="Freeform 16"/>
            <p:cNvSpPr>
              <a:spLocks noEditPoints="1"/>
            </p:cNvSpPr>
            <p:nvPr/>
          </p:nvSpPr>
          <p:spPr bwMode="auto">
            <a:xfrm>
              <a:off x="6450012" y="770731"/>
              <a:ext cx="403225" cy="1041400"/>
            </a:xfrm>
            <a:custGeom>
              <a:avLst/>
              <a:gdLst>
                <a:gd name="T0" fmla="*/ 105 w 150"/>
                <a:gd name="T1" fmla="*/ 0 h 388"/>
                <a:gd name="T2" fmla="*/ 44 w 150"/>
                <a:gd name="T3" fmla="*/ 0 h 388"/>
                <a:gd name="T4" fmla="*/ 0 w 150"/>
                <a:gd name="T5" fmla="*/ 45 h 388"/>
                <a:gd name="T6" fmla="*/ 0 w 150"/>
                <a:gd name="T7" fmla="*/ 343 h 388"/>
                <a:gd name="T8" fmla="*/ 44 w 150"/>
                <a:gd name="T9" fmla="*/ 388 h 388"/>
                <a:gd name="T10" fmla="*/ 105 w 150"/>
                <a:gd name="T11" fmla="*/ 388 h 388"/>
                <a:gd name="T12" fmla="*/ 150 w 150"/>
                <a:gd name="T13" fmla="*/ 343 h 388"/>
                <a:gd name="T14" fmla="*/ 150 w 150"/>
                <a:gd name="T15" fmla="*/ 45 h 388"/>
                <a:gd name="T16" fmla="*/ 105 w 150"/>
                <a:gd name="T17" fmla="*/ 0 h 388"/>
                <a:gd name="T18" fmla="*/ 75 w 150"/>
                <a:gd name="T19" fmla="*/ 223 h 388"/>
                <a:gd name="T20" fmla="*/ 62 w 150"/>
                <a:gd name="T21" fmla="*/ 211 h 388"/>
                <a:gd name="T22" fmla="*/ 75 w 150"/>
                <a:gd name="T23" fmla="*/ 198 h 388"/>
                <a:gd name="T24" fmla="*/ 87 w 150"/>
                <a:gd name="T25" fmla="*/ 211 h 388"/>
                <a:gd name="T26" fmla="*/ 75 w 150"/>
                <a:gd name="T27" fmla="*/ 223 h 388"/>
                <a:gd name="T28" fmla="*/ 69 w 150"/>
                <a:gd name="T29" fmla="*/ 179 h 388"/>
                <a:gd name="T30" fmla="*/ 75 w 150"/>
                <a:gd name="T31" fmla="*/ 174 h 388"/>
                <a:gd name="T32" fmla="*/ 80 w 150"/>
                <a:gd name="T33" fmla="*/ 179 h 388"/>
                <a:gd name="T34" fmla="*/ 75 w 150"/>
                <a:gd name="T35" fmla="*/ 185 h 388"/>
                <a:gd name="T36" fmla="*/ 69 w 150"/>
                <a:gd name="T37" fmla="*/ 179 h 388"/>
                <a:gd name="T38" fmla="*/ 119 w 150"/>
                <a:gd name="T39" fmla="*/ 94 h 388"/>
                <a:gd name="T40" fmla="*/ 30 w 150"/>
                <a:gd name="T41" fmla="*/ 94 h 388"/>
                <a:gd name="T42" fmla="*/ 26 w 150"/>
                <a:gd name="T43" fmla="*/ 90 h 388"/>
                <a:gd name="T44" fmla="*/ 30 w 150"/>
                <a:gd name="T45" fmla="*/ 85 h 388"/>
                <a:gd name="T46" fmla="*/ 119 w 150"/>
                <a:gd name="T47" fmla="*/ 85 h 388"/>
                <a:gd name="T48" fmla="*/ 123 w 150"/>
                <a:gd name="T49" fmla="*/ 90 h 388"/>
                <a:gd name="T50" fmla="*/ 119 w 150"/>
                <a:gd name="T51" fmla="*/ 94 h 388"/>
                <a:gd name="T52" fmla="*/ 119 w 150"/>
                <a:gd name="T53" fmla="*/ 72 h 388"/>
                <a:gd name="T54" fmla="*/ 30 w 150"/>
                <a:gd name="T55" fmla="*/ 72 h 388"/>
                <a:gd name="T56" fmla="*/ 26 w 150"/>
                <a:gd name="T57" fmla="*/ 67 h 388"/>
                <a:gd name="T58" fmla="*/ 30 w 150"/>
                <a:gd name="T59" fmla="*/ 63 h 388"/>
                <a:gd name="T60" fmla="*/ 119 w 150"/>
                <a:gd name="T61" fmla="*/ 63 h 388"/>
                <a:gd name="T62" fmla="*/ 123 w 150"/>
                <a:gd name="T63" fmla="*/ 67 h 388"/>
                <a:gd name="T64" fmla="*/ 119 w 150"/>
                <a:gd name="T65" fmla="*/ 72 h 388"/>
                <a:gd name="T66" fmla="*/ 119 w 150"/>
                <a:gd name="T67" fmla="*/ 49 h 388"/>
                <a:gd name="T68" fmla="*/ 30 w 150"/>
                <a:gd name="T69" fmla="*/ 49 h 388"/>
                <a:gd name="T70" fmla="*/ 26 w 150"/>
                <a:gd name="T71" fmla="*/ 45 h 388"/>
                <a:gd name="T72" fmla="*/ 30 w 150"/>
                <a:gd name="T73" fmla="*/ 40 h 388"/>
                <a:gd name="T74" fmla="*/ 119 w 150"/>
                <a:gd name="T75" fmla="*/ 40 h 388"/>
                <a:gd name="T76" fmla="*/ 123 w 150"/>
                <a:gd name="T77" fmla="*/ 45 h 388"/>
                <a:gd name="T78" fmla="*/ 119 w 150"/>
                <a:gd name="T79" fmla="*/ 49 h 3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50" h="388">
                  <a:moveTo>
                    <a:pt x="105" y="0"/>
                  </a:moveTo>
                  <a:cubicBezTo>
                    <a:pt x="44" y="0"/>
                    <a:pt x="44" y="0"/>
                    <a:pt x="44" y="0"/>
                  </a:cubicBezTo>
                  <a:cubicBezTo>
                    <a:pt x="20" y="0"/>
                    <a:pt x="0" y="20"/>
                    <a:pt x="0" y="45"/>
                  </a:cubicBezTo>
                  <a:cubicBezTo>
                    <a:pt x="0" y="343"/>
                    <a:pt x="0" y="343"/>
                    <a:pt x="0" y="343"/>
                  </a:cubicBezTo>
                  <a:cubicBezTo>
                    <a:pt x="0" y="368"/>
                    <a:pt x="20" y="388"/>
                    <a:pt x="44" y="388"/>
                  </a:cubicBezTo>
                  <a:cubicBezTo>
                    <a:pt x="105" y="388"/>
                    <a:pt x="105" y="388"/>
                    <a:pt x="105" y="388"/>
                  </a:cubicBezTo>
                  <a:cubicBezTo>
                    <a:pt x="130" y="388"/>
                    <a:pt x="150" y="368"/>
                    <a:pt x="150" y="343"/>
                  </a:cubicBezTo>
                  <a:cubicBezTo>
                    <a:pt x="150" y="45"/>
                    <a:pt x="150" y="45"/>
                    <a:pt x="150" y="45"/>
                  </a:cubicBezTo>
                  <a:cubicBezTo>
                    <a:pt x="150" y="20"/>
                    <a:pt x="130" y="0"/>
                    <a:pt x="105" y="0"/>
                  </a:cubicBezTo>
                  <a:close/>
                  <a:moveTo>
                    <a:pt x="75" y="223"/>
                  </a:moveTo>
                  <a:cubicBezTo>
                    <a:pt x="68" y="223"/>
                    <a:pt x="62" y="218"/>
                    <a:pt x="62" y="211"/>
                  </a:cubicBezTo>
                  <a:cubicBezTo>
                    <a:pt x="62" y="204"/>
                    <a:pt x="68" y="198"/>
                    <a:pt x="75" y="198"/>
                  </a:cubicBezTo>
                  <a:cubicBezTo>
                    <a:pt x="82" y="198"/>
                    <a:pt x="87" y="204"/>
                    <a:pt x="87" y="211"/>
                  </a:cubicBezTo>
                  <a:cubicBezTo>
                    <a:pt x="87" y="218"/>
                    <a:pt x="82" y="223"/>
                    <a:pt x="75" y="223"/>
                  </a:cubicBezTo>
                  <a:close/>
                  <a:moveTo>
                    <a:pt x="69" y="179"/>
                  </a:moveTo>
                  <a:cubicBezTo>
                    <a:pt x="69" y="176"/>
                    <a:pt x="72" y="174"/>
                    <a:pt x="75" y="174"/>
                  </a:cubicBezTo>
                  <a:cubicBezTo>
                    <a:pt x="78" y="174"/>
                    <a:pt x="80" y="176"/>
                    <a:pt x="80" y="179"/>
                  </a:cubicBezTo>
                  <a:cubicBezTo>
                    <a:pt x="80" y="182"/>
                    <a:pt x="78" y="185"/>
                    <a:pt x="75" y="185"/>
                  </a:cubicBezTo>
                  <a:cubicBezTo>
                    <a:pt x="72" y="185"/>
                    <a:pt x="69" y="182"/>
                    <a:pt x="69" y="179"/>
                  </a:cubicBezTo>
                  <a:close/>
                  <a:moveTo>
                    <a:pt x="119" y="94"/>
                  </a:moveTo>
                  <a:cubicBezTo>
                    <a:pt x="30" y="94"/>
                    <a:pt x="30" y="94"/>
                    <a:pt x="30" y="94"/>
                  </a:cubicBezTo>
                  <a:cubicBezTo>
                    <a:pt x="28" y="94"/>
                    <a:pt x="26" y="92"/>
                    <a:pt x="26" y="90"/>
                  </a:cubicBezTo>
                  <a:cubicBezTo>
                    <a:pt x="26" y="87"/>
                    <a:pt x="28" y="85"/>
                    <a:pt x="30" y="85"/>
                  </a:cubicBezTo>
                  <a:cubicBezTo>
                    <a:pt x="119" y="85"/>
                    <a:pt x="119" y="85"/>
                    <a:pt x="119" y="85"/>
                  </a:cubicBezTo>
                  <a:cubicBezTo>
                    <a:pt x="121" y="85"/>
                    <a:pt x="123" y="87"/>
                    <a:pt x="123" y="90"/>
                  </a:cubicBezTo>
                  <a:cubicBezTo>
                    <a:pt x="123" y="92"/>
                    <a:pt x="121" y="94"/>
                    <a:pt x="119" y="94"/>
                  </a:cubicBezTo>
                  <a:close/>
                  <a:moveTo>
                    <a:pt x="119" y="72"/>
                  </a:moveTo>
                  <a:cubicBezTo>
                    <a:pt x="30" y="72"/>
                    <a:pt x="30" y="72"/>
                    <a:pt x="30" y="72"/>
                  </a:cubicBezTo>
                  <a:cubicBezTo>
                    <a:pt x="28" y="72"/>
                    <a:pt x="26" y="70"/>
                    <a:pt x="26" y="67"/>
                  </a:cubicBezTo>
                  <a:cubicBezTo>
                    <a:pt x="26" y="65"/>
                    <a:pt x="28" y="63"/>
                    <a:pt x="30" y="63"/>
                  </a:cubicBezTo>
                  <a:cubicBezTo>
                    <a:pt x="119" y="63"/>
                    <a:pt x="119" y="63"/>
                    <a:pt x="119" y="63"/>
                  </a:cubicBezTo>
                  <a:cubicBezTo>
                    <a:pt x="121" y="63"/>
                    <a:pt x="123" y="65"/>
                    <a:pt x="123" y="67"/>
                  </a:cubicBezTo>
                  <a:cubicBezTo>
                    <a:pt x="123" y="70"/>
                    <a:pt x="121" y="72"/>
                    <a:pt x="119" y="72"/>
                  </a:cubicBezTo>
                  <a:close/>
                  <a:moveTo>
                    <a:pt x="119" y="49"/>
                  </a:moveTo>
                  <a:cubicBezTo>
                    <a:pt x="30" y="49"/>
                    <a:pt x="30" y="49"/>
                    <a:pt x="30" y="49"/>
                  </a:cubicBezTo>
                  <a:cubicBezTo>
                    <a:pt x="28" y="49"/>
                    <a:pt x="26" y="47"/>
                    <a:pt x="26" y="45"/>
                  </a:cubicBezTo>
                  <a:cubicBezTo>
                    <a:pt x="26" y="42"/>
                    <a:pt x="28" y="40"/>
                    <a:pt x="30" y="40"/>
                  </a:cubicBezTo>
                  <a:cubicBezTo>
                    <a:pt x="119" y="40"/>
                    <a:pt x="119" y="40"/>
                    <a:pt x="119" y="40"/>
                  </a:cubicBezTo>
                  <a:cubicBezTo>
                    <a:pt x="121" y="40"/>
                    <a:pt x="123" y="42"/>
                    <a:pt x="123" y="45"/>
                  </a:cubicBezTo>
                  <a:cubicBezTo>
                    <a:pt x="123" y="47"/>
                    <a:pt x="121" y="49"/>
                    <a:pt x="119" y="49"/>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09" name="Freeform 17"/>
            <p:cNvSpPr>
              <a:spLocks noEditPoints="1"/>
            </p:cNvSpPr>
            <p:nvPr/>
          </p:nvSpPr>
          <p:spPr bwMode="auto">
            <a:xfrm>
              <a:off x="5173662" y="745331"/>
              <a:ext cx="1244600" cy="869950"/>
            </a:xfrm>
            <a:custGeom>
              <a:avLst/>
              <a:gdLst>
                <a:gd name="T0" fmla="*/ 407 w 464"/>
                <a:gd name="T1" fmla="*/ 0 h 324"/>
                <a:gd name="T2" fmla="*/ 57 w 464"/>
                <a:gd name="T3" fmla="*/ 0 h 324"/>
                <a:gd name="T4" fmla="*/ 0 w 464"/>
                <a:gd name="T5" fmla="*/ 57 h 324"/>
                <a:gd name="T6" fmla="*/ 0 w 464"/>
                <a:gd name="T7" fmla="*/ 267 h 324"/>
                <a:gd name="T8" fmla="*/ 57 w 464"/>
                <a:gd name="T9" fmla="*/ 324 h 324"/>
                <a:gd name="T10" fmla="*/ 407 w 464"/>
                <a:gd name="T11" fmla="*/ 324 h 324"/>
                <a:gd name="T12" fmla="*/ 464 w 464"/>
                <a:gd name="T13" fmla="*/ 267 h 324"/>
                <a:gd name="T14" fmla="*/ 464 w 464"/>
                <a:gd name="T15" fmla="*/ 57 h 324"/>
                <a:gd name="T16" fmla="*/ 407 w 464"/>
                <a:gd name="T17" fmla="*/ 0 h 324"/>
                <a:gd name="T18" fmla="*/ 351 w 464"/>
                <a:gd name="T19" fmla="*/ 312 h 324"/>
                <a:gd name="T20" fmla="*/ 305 w 464"/>
                <a:gd name="T21" fmla="*/ 312 h 324"/>
                <a:gd name="T22" fmla="*/ 300 w 464"/>
                <a:gd name="T23" fmla="*/ 306 h 324"/>
                <a:gd name="T24" fmla="*/ 305 w 464"/>
                <a:gd name="T25" fmla="*/ 301 h 324"/>
                <a:gd name="T26" fmla="*/ 351 w 464"/>
                <a:gd name="T27" fmla="*/ 301 h 324"/>
                <a:gd name="T28" fmla="*/ 357 w 464"/>
                <a:gd name="T29" fmla="*/ 306 h 324"/>
                <a:gd name="T30" fmla="*/ 351 w 464"/>
                <a:gd name="T31" fmla="*/ 312 h 324"/>
                <a:gd name="T32" fmla="*/ 371 w 464"/>
                <a:gd name="T33" fmla="*/ 312 h 324"/>
                <a:gd name="T34" fmla="*/ 365 w 464"/>
                <a:gd name="T35" fmla="*/ 306 h 324"/>
                <a:gd name="T36" fmla="*/ 371 w 464"/>
                <a:gd name="T37" fmla="*/ 300 h 324"/>
                <a:gd name="T38" fmla="*/ 377 w 464"/>
                <a:gd name="T39" fmla="*/ 306 h 324"/>
                <a:gd name="T40" fmla="*/ 371 w 464"/>
                <a:gd name="T41" fmla="*/ 312 h 324"/>
                <a:gd name="T42" fmla="*/ 431 w 464"/>
                <a:gd name="T43" fmla="*/ 267 h 324"/>
                <a:gd name="T44" fmla="*/ 407 w 464"/>
                <a:gd name="T45" fmla="*/ 291 h 324"/>
                <a:gd name="T46" fmla="*/ 57 w 464"/>
                <a:gd name="T47" fmla="*/ 291 h 324"/>
                <a:gd name="T48" fmla="*/ 33 w 464"/>
                <a:gd name="T49" fmla="*/ 267 h 324"/>
                <a:gd name="T50" fmla="*/ 33 w 464"/>
                <a:gd name="T51" fmla="*/ 57 h 324"/>
                <a:gd name="T52" fmla="*/ 57 w 464"/>
                <a:gd name="T53" fmla="*/ 33 h 324"/>
                <a:gd name="T54" fmla="*/ 407 w 464"/>
                <a:gd name="T55" fmla="*/ 33 h 324"/>
                <a:gd name="T56" fmla="*/ 431 w 464"/>
                <a:gd name="T57" fmla="*/ 57 h 324"/>
                <a:gd name="T58" fmla="*/ 431 w 464"/>
                <a:gd name="T59" fmla="*/ 267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64" h="324">
                  <a:moveTo>
                    <a:pt x="407" y="0"/>
                  </a:moveTo>
                  <a:cubicBezTo>
                    <a:pt x="57" y="0"/>
                    <a:pt x="57" y="0"/>
                    <a:pt x="57" y="0"/>
                  </a:cubicBezTo>
                  <a:cubicBezTo>
                    <a:pt x="25" y="0"/>
                    <a:pt x="0" y="26"/>
                    <a:pt x="0" y="57"/>
                  </a:cubicBezTo>
                  <a:cubicBezTo>
                    <a:pt x="0" y="267"/>
                    <a:pt x="0" y="267"/>
                    <a:pt x="0" y="267"/>
                  </a:cubicBezTo>
                  <a:cubicBezTo>
                    <a:pt x="0" y="298"/>
                    <a:pt x="25" y="324"/>
                    <a:pt x="57" y="324"/>
                  </a:cubicBezTo>
                  <a:cubicBezTo>
                    <a:pt x="407" y="324"/>
                    <a:pt x="407" y="324"/>
                    <a:pt x="407" y="324"/>
                  </a:cubicBezTo>
                  <a:cubicBezTo>
                    <a:pt x="439" y="324"/>
                    <a:pt x="464" y="298"/>
                    <a:pt x="464" y="267"/>
                  </a:cubicBezTo>
                  <a:cubicBezTo>
                    <a:pt x="464" y="57"/>
                    <a:pt x="464" y="57"/>
                    <a:pt x="464" y="57"/>
                  </a:cubicBezTo>
                  <a:cubicBezTo>
                    <a:pt x="464" y="26"/>
                    <a:pt x="439" y="0"/>
                    <a:pt x="407" y="0"/>
                  </a:cubicBezTo>
                  <a:close/>
                  <a:moveTo>
                    <a:pt x="351" y="312"/>
                  </a:moveTo>
                  <a:cubicBezTo>
                    <a:pt x="305" y="312"/>
                    <a:pt x="305" y="312"/>
                    <a:pt x="305" y="312"/>
                  </a:cubicBezTo>
                  <a:cubicBezTo>
                    <a:pt x="302" y="312"/>
                    <a:pt x="300" y="310"/>
                    <a:pt x="300" y="306"/>
                  </a:cubicBezTo>
                  <a:cubicBezTo>
                    <a:pt x="300" y="303"/>
                    <a:pt x="302" y="301"/>
                    <a:pt x="305" y="301"/>
                  </a:cubicBezTo>
                  <a:cubicBezTo>
                    <a:pt x="351" y="301"/>
                    <a:pt x="351" y="301"/>
                    <a:pt x="351" y="301"/>
                  </a:cubicBezTo>
                  <a:cubicBezTo>
                    <a:pt x="355" y="301"/>
                    <a:pt x="357" y="303"/>
                    <a:pt x="357" y="306"/>
                  </a:cubicBezTo>
                  <a:cubicBezTo>
                    <a:pt x="357" y="310"/>
                    <a:pt x="355" y="312"/>
                    <a:pt x="351" y="312"/>
                  </a:cubicBezTo>
                  <a:close/>
                  <a:moveTo>
                    <a:pt x="371" y="312"/>
                  </a:moveTo>
                  <a:cubicBezTo>
                    <a:pt x="368" y="312"/>
                    <a:pt x="365" y="310"/>
                    <a:pt x="365" y="306"/>
                  </a:cubicBezTo>
                  <a:cubicBezTo>
                    <a:pt x="365" y="303"/>
                    <a:pt x="368" y="300"/>
                    <a:pt x="371" y="300"/>
                  </a:cubicBezTo>
                  <a:cubicBezTo>
                    <a:pt x="374" y="300"/>
                    <a:pt x="377" y="303"/>
                    <a:pt x="377" y="306"/>
                  </a:cubicBezTo>
                  <a:cubicBezTo>
                    <a:pt x="377" y="310"/>
                    <a:pt x="374" y="312"/>
                    <a:pt x="371" y="312"/>
                  </a:cubicBezTo>
                  <a:close/>
                  <a:moveTo>
                    <a:pt x="431" y="267"/>
                  </a:moveTo>
                  <a:cubicBezTo>
                    <a:pt x="431" y="280"/>
                    <a:pt x="420" y="291"/>
                    <a:pt x="407" y="291"/>
                  </a:cubicBezTo>
                  <a:cubicBezTo>
                    <a:pt x="57" y="291"/>
                    <a:pt x="57" y="291"/>
                    <a:pt x="57" y="291"/>
                  </a:cubicBezTo>
                  <a:cubicBezTo>
                    <a:pt x="44" y="291"/>
                    <a:pt x="33" y="280"/>
                    <a:pt x="33" y="267"/>
                  </a:cubicBezTo>
                  <a:cubicBezTo>
                    <a:pt x="33" y="57"/>
                    <a:pt x="33" y="57"/>
                    <a:pt x="33" y="57"/>
                  </a:cubicBezTo>
                  <a:cubicBezTo>
                    <a:pt x="33" y="44"/>
                    <a:pt x="44" y="33"/>
                    <a:pt x="57" y="33"/>
                  </a:cubicBezTo>
                  <a:cubicBezTo>
                    <a:pt x="407" y="33"/>
                    <a:pt x="407" y="33"/>
                    <a:pt x="407" y="33"/>
                  </a:cubicBezTo>
                  <a:cubicBezTo>
                    <a:pt x="420" y="33"/>
                    <a:pt x="431" y="44"/>
                    <a:pt x="431" y="57"/>
                  </a:cubicBezTo>
                  <a:lnTo>
                    <a:pt x="431" y="267"/>
                  </a:ln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10" name="Freeform 18"/>
            <p:cNvSpPr>
              <a:spLocks/>
            </p:cNvSpPr>
            <p:nvPr/>
          </p:nvSpPr>
          <p:spPr bwMode="auto">
            <a:xfrm>
              <a:off x="5465762" y="1567656"/>
              <a:ext cx="660400" cy="244475"/>
            </a:xfrm>
            <a:custGeom>
              <a:avLst/>
              <a:gdLst>
                <a:gd name="T0" fmla="*/ 242 w 246"/>
                <a:gd name="T1" fmla="*/ 79 h 91"/>
                <a:gd name="T2" fmla="*/ 230 w 246"/>
                <a:gd name="T3" fmla="*/ 78 h 91"/>
                <a:gd name="T4" fmla="*/ 174 w 246"/>
                <a:gd name="T5" fmla="*/ 57 h 91"/>
                <a:gd name="T6" fmla="*/ 167 w 246"/>
                <a:gd name="T7" fmla="*/ 48 h 91"/>
                <a:gd name="T8" fmla="*/ 167 w 246"/>
                <a:gd name="T9" fmla="*/ 0 h 91"/>
                <a:gd name="T10" fmla="*/ 78 w 246"/>
                <a:gd name="T11" fmla="*/ 0 h 91"/>
                <a:gd name="T12" fmla="*/ 78 w 246"/>
                <a:gd name="T13" fmla="*/ 48 h 91"/>
                <a:gd name="T14" fmla="*/ 75 w 246"/>
                <a:gd name="T15" fmla="*/ 60 h 91"/>
                <a:gd name="T16" fmla="*/ 32 w 246"/>
                <a:gd name="T17" fmla="*/ 76 h 91"/>
                <a:gd name="T18" fmla="*/ 17 w 246"/>
                <a:gd name="T19" fmla="*/ 79 h 91"/>
                <a:gd name="T20" fmla="*/ 8 w 246"/>
                <a:gd name="T21" fmla="*/ 79 h 91"/>
                <a:gd name="T22" fmla="*/ 0 w 246"/>
                <a:gd name="T23" fmla="*/ 85 h 91"/>
                <a:gd name="T24" fmla="*/ 0 w 246"/>
                <a:gd name="T25" fmla="*/ 85 h 91"/>
                <a:gd name="T26" fmla="*/ 8 w 246"/>
                <a:gd name="T27" fmla="*/ 91 h 91"/>
                <a:gd name="T28" fmla="*/ 238 w 246"/>
                <a:gd name="T29" fmla="*/ 91 h 91"/>
                <a:gd name="T30" fmla="*/ 246 w 246"/>
                <a:gd name="T31" fmla="*/ 85 h 91"/>
                <a:gd name="T32" fmla="*/ 246 w 246"/>
                <a:gd name="T33" fmla="*/ 85 h 91"/>
                <a:gd name="T34" fmla="*/ 242 w 246"/>
                <a:gd name="T35" fmla="*/ 79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6" h="91">
                  <a:moveTo>
                    <a:pt x="242" y="79"/>
                  </a:moveTo>
                  <a:cubicBezTo>
                    <a:pt x="240" y="79"/>
                    <a:pt x="234" y="78"/>
                    <a:pt x="230" y="78"/>
                  </a:cubicBezTo>
                  <a:cubicBezTo>
                    <a:pt x="174" y="57"/>
                    <a:pt x="174" y="57"/>
                    <a:pt x="174" y="57"/>
                  </a:cubicBezTo>
                  <a:cubicBezTo>
                    <a:pt x="171" y="56"/>
                    <a:pt x="167" y="52"/>
                    <a:pt x="167" y="48"/>
                  </a:cubicBezTo>
                  <a:cubicBezTo>
                    <a:pt x="167" y="0"/>
                    <a:pt x="167" y="0"/>
                    <a:pt x="167" y="0"/>
                  </a:cubicBezTo>
                  <a:cubicBezTo>
                    <a:pt x="78" y="0"/>
                    <a:pt x="78" y="0"/>
                    <a:pt x="78" y="0"/>
                  </a:cubicBezTo>
                  <a:cubicBezTo>
                    <a:pt x="78" y="48"/>
                    <a:pt x="78" y="48"/>
                    <a:pt x="78" y="48"/>
                  </a:cubicBezTo>
                  <a:cubicBezTo>
                    <a:pt x="78" y="52"/>
                    <a:pt x="77" y="57"/>
                    <a:pt x="75" y="60"/>
                  </a:cubicBezTo>
                  <a:cubicBezTo>
                    <a:pt x="32" y="76"/>
                    <a:pt x="32" y="76"/>
                    <a:pt x="32" y="76"/>
                  </a:cubicBezTo>
                  <a:cubicBezTo>
                    <a:pt x="29" y="77"/>
                    <a:pt x="22" y="79"/>
                    <a:pt x="17" y="79"/>
                  </a:cubicBezTo>
                  <a:cubicBezTo>
                    <a:pt x="8" y="79"/>
                    <a:pt x="8" y="79"/>
                    <a:pt x="8" y="79"/>
                  </a:cubicBezTo>
                  <a:cubicBezTo>
                    <a:pt x="4" y="79"/>
                    <a:pt x="0" y="82"/>
                    <a:pt x="0" y="85"/>
                  </a:cubicBezTo>
                  <a:cubicBezTo>
                    <a:pt x="0" y="85"/>
                    <a:pt x="0" y="85"/>
                    <a:pt x="0" y="85"/>
                  </a:cubicBezTo>
                  <a:cubicBezTo>
                    <a:pt x="0" y="88"/>
                    <a:pt x="4" y="91"/>
                    <a:pt x="8" y="91"/>
                  </a:cubicBezTo>
                  <a:cubicBezTo>
                    <a:pt x="238" y="91"/>
                    <a:pt x="238" y="91"/>
                    <a:pt x="238" y="91"/>
                  </a:cubicBezTo>
                  <a:cubicBezTo>
                    <a:pt x="242" y="91"/>
                    <a:pt x="246" y="88"/>
                    <a:pt x="246" y="85"/>
                  </a:cubicBezTo>
                  <a:cubicBezTo>
                    <a:pt x="246" y="85"/>
                    <a:pt x="246" y="85"/>
                    <a:pt x="246" y="85"/>
                  </a:cubicBezTo>
                  <a:cubicBezTo>
                    <a:pt x="246" y="82"/>
                    <a:pt x="244" y="79"/>
                    <a:pt x="242" y="79"/>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11" name="Freeform 19"/>
            <p:cNvSpPr>
              <a:spLocks/>
            </p:cNvSpPr>
            <p:nvPr/>
          </p:nvSpPr>
          <p:spPr bwMode="auto">
            <a:xfrm>
              <a:off x="5302250" y="861219"/>
              <a:ext cx="987425" cy="638175"/>
            </a:xfrm>
            <a:custGeom>
              <a:avLst/>
              <a:gdLst>
                <a:gd name="T0" fmla="*/ 368 w 368"/>
                <a:gd name="T1" fmla="*/ 216 h 238"/>
                <a:gd name="T2" fmla="*/ 346 w 368"/>
                <a:gd name="T3" fmla="*/ 238 h 238"/>
                <a:gd name="T4" fmla="*/ 22 w 368"/>
                <a:gd name="T5" fmla="*/ 238 h 238"/>
                <a:gd name="T6" fmla="*/ 0 w 368"/>
                <a:gd name="T7" fmla="*/ 216 h 238"/>
                <a:gd name="T8" fmla="*/ 0 w 368"/>
                <a:gd name="T9" fmla="*/ 23 h 238"/>
                <a:gd name="T10" fmla="*/ 22 w 368"/>
                <a:gd name="T11" fmla="*/ 0 h 238"/>
                <a:gd name="T12" fmla="*/ 346 w 368"/>
                <a:gd name="T13" fmla="*/ 0 h 238"/>
                <a:gd name="T14" fmla="*/ 368 w 368"/>
                <a:gd name="T15" fmla="*/ 23 h 238"/>
                <a:gd name="T16" fmla="*/ 368 w 368"/>
                <a:gd name="T17" fmla="*/ 216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8" h="238">
                  <a:moveTo>
                    <a:pt x="368" y="216"/>
                  </a:moveTo>
                  <a:cubicBezTo>
                    <a:pt x="368" y="228"/>
                    <a:pt x="358" y="238"/>
                    <a:pt x="346" y="238"/>
                  </a:cubicBezTo>
                  <a:cubicBezTo>
                    <a:pt x="22" y="238"/>
                    <a:pt x="22" y="238"/>
                    <a:pt x="22" y="238"/>
                  </a:cubicBezTo>
                  <a:cubicBezTo>
                    <a:pt x="10" y="238"/>
                    <a:pt x="0" y="228"/>
                    <a:pt x="0" y="216"/>
                  </a:cubicBezTo>
                  <a:cubicBezTo>
                    <a:pt x="0" y="23"/>
                    <a:pt x="0" y="23"/>
                    <a:pt x="0" y="23"/>
                  </a:cubicBezTo>
                  <a:cubicBezTo>
                    <a:pt x="0" y="10"/>
                    <a:pt x="10" y="0"/>
                    <a:pt x="22" y="0"/>
                  </a:cubicBezTo>
                  <a:cubicBezTo>
                    <a:pt x="346" y="0"/>
                    <a:pt x="346" y="0"/>
                    <a:pt x="346" y="0"/>
                  </a:cubicBezTo>
                  <a:cubicBezTo>
                    <a:pt x="358" y="0"/>
                    <a:pt x="368" y="10"/>
                    <a:pt x="368" y="23"/>
                  </a:cubicBezTo>
                  <a:lnTo>
                    <a:pt x="368" y="216"/>
                  </a:ln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grpSp>
      <p:sp>
        <p:nvSpPr>
          <p:cNvPr id="118" name="Rectangle 55"/>
          <p:cNvSpPr>
            <a:spLocks noChangeArrowheads="1"/>
          </p:cNvSpPr>
          <p:nvPr/>
        </p:nvSpPr>
        <p:spPr bwMode="auto">
          <a:xfrm>
            <a:off x="9375775" y="3598823"/>
            <a:ext cx="869950" cy="363454"/>
          </a:xfrm>
          <a:prstGeom prst="rect">
            <a:avLst/>
          </a:prstGeom>
          <a:noFill/>
          <a:ln w="12700">
            <a:noFill/>
            <a:miter lim="800000"/>
            <a:headEnd/>
            <a:tailEnd/>
          </a:ln>
        </p:spPr>
        <p:txBody>
          <a:bodyPr lIns="90488" tIns="44450" rIns="90488" bIns="44450">
            <a:spAutoFit/>
          </a:bodyPr>
          <a:lstStyle/>
          <a:p>
            <a:pPr defTabSz="762000" eaLnBrk="0" hangingPunct="0"/>
            <a:r>
              <a:rPr kumimoji="1" lang="en-US" altLang="zh-CN" sz="1800" dirty="0" smtClean="0">
                <a:solidFill>
                  <a:srgbClr val="333399"/>
                </a:solidFill>
                <a:latin typeface="+mn-ea"/>
                <a:ea typeface="+mn-ea"/>
              </a:rPr>
              <a:t>  </a:t>
            </a:r>
            <a:r>
              <a:rPr kumimoji="1" lang="en-US" altLang="zh-CN" sz="1800" dirty="0">
                <a:solidFill>
                  <a:schemeClr val="tx1">
                    <a:lumMod val="85000"/>
                    <a:lumOff val="15000"/>
                  </a:schemeClr>
                </a:solidFill>
                <a:latin typeface="+mn-ea"/>
                <a:ea typeface="+mn-ea"/>
              </a:rPr>
              <a:t>PC</a:t>
            </a:r>
            <a:endParaRPr kumimoji="1" lang="zh-CN" altLang="en-US" sz="1800" dirty="0">
              <a:solidFill>
                <a:schemeClr val="tx1">
                  <a:lumMod val="85000"/>
                  <a:lumOff val="15000"/>
                </a:schemeClr>
              </a:solidFill>
              <a:latin typeface="+mn-ea"/>
              <a:ea typeface="+mn-ea"/>
            </a:endParaRPr>
          </a:p>
        </p:txBody>
      </p:sp>
    </p:spTree>
    <p:extLst>
      <p:ext uri="{BB962C8B-B14F-4D97-AF65-F5344CB8AC3E}">
        <p14:creationId xmlns:p14="http://schemas.microsoft.com/office/powerpoint/2010/main" val="2403149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repeatCount="3000" fill="hold" nodeType="clickEffect">
                                  <p:stCondLst>
                                    <p:cond delay="0"/>
                                  </p:stCondLst>
                                  <p:childTnLst>
                                    <p:set>
                                      <p:cBhvr>
                                        <p:cTn id="6" dur="1" fill="hold">
                                          <p:stCondLst>
                                            <p:cond delay="0"/>
                                          </p:stCondLst>
                                        </p:cTn>
                                        <p:tgtEl>
                                          <p:spTgt spid="81"/>
                                        </p:tgtEl>
                                        <p:attrNameLst>
                                          <p:attrName>style.visibility</p:attrName>
                                        </p:attrNameLst>
                                      </p:cBhvr>
                                      <p:to>
                                        <p:strVal val="visible"/>
                                      </p:to>
                                    </p:set>
                                  </p:childTnLst>
                                </p:cTn>
                              </p:par>
                            </p:childTnLst>
                          </p:cTn>
                        </p:par>
                        <p:par>
                          <p:cTn id="7" fill="hold">
                            <p:stCondLst>
                              <p:cond delay="0"/>
                            </p:stCondLst>
                            <p:childTnLst>
                              <p:par>
                                <p:cTn id="8" presetID="35" presetClass="emph" presetSubtype="0" repeatCount="3000" fill="hold" nodeType="afterEffect">
                                  <p:stCondLst>
                                    <p:cond delay="0"/>
                                  </p:stCondLst>
                                  <p:childTnLst>
                                    <p:anim calcmode="discrete" valueType="str">
                                      <p:cBhvr>
                                        <p:cTn id="9" dur="1000" fill="hold"/>
                                        <p:tgtEl>
                                          <p:spTgt spid="81"/>
                                        </p:tgtEl>
                                        <p:attrNameLst>
                                          <p:attrName>style.visibility</p:attrName>
                                        </p:attrNameLst>
                                      </p:cBhvr>
                                      <p:tavLst>
                                        <p:tav tm="0">
                                          <p:val>
                                            <p:strVal val="hidden"/>
                                          </p:val>
                                        </p:tav>
                                        <p:tav tm="50000">
                                          <p:val>
                                            <p:strVal val="visible"/>
                                          </p:val>
                                        </p:tav>
                                      </p:tavLst>
                                    </p:anim>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84"/>
                                        </p:tgtEl>
                                        <p:attrNameLst>
                                          <p:attrName>style.visibility</p:attrName>
                                        </p:attrNameLst>
                                      </p:cBhvr>
                                      <p:to>
                                        <p:strVal val="visible"/>
                                      </p:to>
                                    </p:set>
                                  </p:childTnLst>
                                </p:cTn>
                              </p:par>
                            </p:childTnLst>
                          </p:cTn>
                        </p:par>
                        <p:par>
                          <p:cTn id="14" fill="hold">
                            <p:stCondLst>
                              <p:cond delay="0"/>
                            </p:stCondLst>
                            <p:childTnLst>
                              <p:par>
                                <p:cTn id="15" presetID="35" presetClass="emph" presetSubtype="0" repeatCount="3000" fill="hold" nodeType="afterEffect">
                                  <p:stCondLst>
                                    <p:cond delay="0"/>
                                  </p:stCondLst>
                                  <p:childTnLst>
                                    <p:anim calcmode="discrete" valueType="str">
                                      <p:cBhvr>
                                        <p:cTn id="16" dur="1000" fill="hold"/>
                                        <p:tgtEl>
                                          <p:spTgt spid="84"/>
                                        </p:tgtEl>
                                        <p:attrNameLst>
                                          <p:attrName>style.visibility</p:attrName>
                                        </p:attrNameLst>
                                      </p:cBhvr>
                                      <p:tavLst>
                                        <p:tav tm="0">
                                          <p:val>
                                            <p:strVal val="hidden"/>
                                          </p:val>
                                        </p:tav>
                                        <p:tav tm="50000">
                                          <p:val>
                                            <p:strVal val="visible"/>
                                          </p:val>
                                        </p:tav>
                                      </p:tavLst>
                                    </p:anim>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2"/>
                                        </p:tgtEl>
                                        <p:attrNameLst>
                                          <p:attrName>style.visibility</p:attrName>
                                        </p:attrNameLst>
                                      </p:cBhvr>
                                      <p:to>
                                        <p:strVal val="visible"/>
                                      </p:to>
                                    </p:set>
                                  </p:childTnLst>
                                </p:cTn>
                              </p:par>
                            </p:childTnLst>
                          </p:cTn>
                        </p:par>
                        <p:par>
                          <p:cTn id="21" fill="hold">
                            <p:stCondLst>
                              <p:cond delay="0"/>
                            </p:stCondLst>
                            <p:childTnLst>
                              <p:par>
                                <p:cTn id="22" presetID="35" presetClass="emph" presetSubtype="0" repeatCount="3000" fill="hold" nodeType="afterEffect">
                                  <p:stCondLst>
                                    <p:cond delay="0"/>
                                  </p:stCondLst>
                                  <p:childTnLst>
                                    <p:anim calcmode="discrete" valueType="str">
                                      <p:cBhvr>
                                        <p:cTn id="23" dur="1000" fill="hold"/>
                                        <p:tgtEl>
                                          <p:spTgt spid="92"/>
                                        </p:tgtEl>
                                        <p:attrNameLst>
                                          <p:attrName>style.visibility</p:attrName>
                                        </p:attrNameLst>
                                      </p:cBhvr>
                                      <p:tavLst>
                                        <p:tav tm="0">
                                          <p:val>
                                            <p:strVal val="hidden"/>
                                          </p:val>
                                        </p:tav>
                                        <p:tav tm="50000">
                                          <p:val>
                                            <p:strVal val="visible"/>
                                          </p:val>
                                        </p:tav>
                                      </p:tavLst>
                                    </p:anim>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89"/>
                                        </p:tgtEl>
                                        <p:attrNameLst>
                                          <p:attrName>style.visibility</p:attrName>
                                        </p:attrNameLst>
                                      </p:cBhvr>
                                      <p:to>
                                        <p:strVal val="visible"/>
                                      </p:to>
                                    </p:set>
                                  </p:childTnLst>
                                </p:cTn>
                              </p:par>
                            </p:childTnLst>
                          </p:cTn>
                        </p:par>
                        <p:par>
                          <p:cTn id="28" fill="hold">
                            <p:stCondLst>
                              <p:cond delay="0"/>
                            </p:stCondLst>
                            <p:childTnLst>
                              <p:par>
                                <p:cTn id="29" presetID="35" presetClass="emph" presetSubtype="0" repeatCount="3000" fill="hold" nodeType="afterEffect">
                                  <p:stCondLst>
                                    <p:cond delay="0"/>
                                  </p:stCondLst>
                                  <p:childTnLst>
                                    <p:anim calcmode="discrete" valueType="str">
                                      <p:cBhvr>
                                        <p:cTn id="30" dur="1000" fill="hold"/>
                                        <p:tgtEl>
                                          <p:spTgt spid="89"/>
                                        </p:tgtEl>
                                        <p:attrNameLst>
                                          <p:attrName>style.visibility</p:attrName>
                                        </p:attrNameLst>
                                      </p:cBhvr>
                                      <p:tavLst>
                                        <p:tav tm="0">
                                          <p:val>
                                            <p:strVal val="hidden"/>
                                          </p:val>
                                        </p:tav>
                                        <p:tav tm="50000">
                                          <p:val>
                                            <p:strVal val="visible"/>
                                          </p:val>
                                        </p:tav>
                                      </p:tavLst>
                                    </p:anim>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
                                        </p:tgtEl>
                                        <p:attrNameLst>
                                          <p:attrName>style.visibility</p:attrName>
                                        </p:attrNameLst>
                                      </p:cBhvr>
                                      <p:to>
                                        <p:strVal val="visible"/>
                                      </p:to>
                                    </p:set>
                                  </p:childTnLst>
                                </p:cTn>
                              </p:par>
                            </p:childTnLst>
                          </p:cTn>
                        </p:par>
                        <p:par>
                          <p:cTn id="35" fill="hold">
                            <p:stCondLst>
                              <p:cond delay="0"/>
                            </p:stCondLst>
                            <p:childTnLst>
                              <p:par>
                                <p:cTn id="36" presetID="1" presetClass="entr" presetSubtype="0" fill="hold" nodeType="afterEffect">
                                  <p:stCondLst>
                                    <p:cond delay="500"/>
                                  </p:stCondLst>
                                  <p:childTnLst>
                                    <p:set>
                                      <p:cBhvr>
                                        <p:cTn id="37" dur="1" fill="hold">
                                          <p:stCondLst>
                                            <p:cond delay="0"/>
                                          </p:stCondLst>
                                        </p:cTn>
                                        <p:tgtEl>
                                          <p:spTgt spid="24"/>
                                        </p:tgtEl>
                                        <p:attrNameLst>
                                          <p:attrName>style.visibility</p:attrName>
                                        </p:attrNameLst>
                                      </p:cBhvr>
                                      <p:to>
                                        <p:strVal val="visible"/>
                                      </p:to>
                                    </p:set>
                                  </p:childTnLst>
                                </p:cTn>
                              </p:par>
                            </p:childTnLst>
                          </p:cTn>
                        </p:par>
                        <p:par>
                          <p:cTn id="38" fill="hold">
                            <p:stCondLst>
                              <p:cond delay="500"/>
                            </p:stCondLst>
                            <p:childTnLst>
                              <p:par>
                                <p:cTn id="39" presetID="1" presetClass="entr" presetSubtype="0" fill="hold" nodeType="afterEffect">
                                  <p:stCondLst>
                                    <p:cond delay="1000"/>
                                  </p:stCondLst>
                                  <p:childTnLst>
                                    <p:set>
                                      <p:cBhvr>
                                        <p:cTn id="40" dur="1" fill="hold">
                                          <p:stCondLst>
                                            <p:cond delay="0"/>
                                          </p:stCondLst>
                                        </p:cTn>
                                        <p:tgtEl>
                                          <p:spTgt spid="12"/>
                                        </p:tgtEl>
                                        <p:attrNameLst>
                                          <p:attrName>style.visibility</p:attrName>
                                        </p:attrNameLst>
                                      </p:cBhvr>
                                      <p:to>
                                        <p:strVal val="visible"/>
                                      </p:to>
                                    </p:set>
                                  </p:childTnLst>
                                </p:cTn>
                              </p:par>
                            </p:childTnLst>
                          </p:cTn>
                        </p:par>
                        <p:par>
                          <p:cTn id="41" fill="hold">
                            <p:stCondLst>
                              <p:cond delay="1500"/>
                            </p:stCondLst>
                            <p:childTnLst>
                              <p:par>
                                <p:cTn id="42" presetID="1" presetClass="entr" presetSubtype="0" fill="hold" nodeType="afterEffect">
                                  <p:stCondLst>
                                    <p:cond delay="1000"/>
                                  </p:stCondLst>
                                  <p:childTnLst>
                                    <p:set>
                                      <p:cBhvr>
                                        <p:cTn id="43" dur="1" fill="hold">
                                          <p:stCondLst>
                                            <p:cond delay="0"/>
                                          </p:stCondLst>
                                        </p:cTn>
                                        <p:tgtEl>
                                          <p:spTgt spid="30"/>
                                        </p:tgtEl>
                                        <p:attrNameLst>
                                          <p:attrName>style.visibility</p:attrName>
                                        </p:attrNameLst>
                                      </p:cBhvr>
                                      <p:to>
                                        <p:strVal val="visible"/>
                                      </p:to>
                                    </p:set>
                                  </p:childTnLst>
                                </p:cTn>
                              </p:par>
                            </p:childTnLst>
                          </p:cTn>
                        </p:par>
                        <p:par>
                          <p:cTn id="44" fill="hold">
                            <p:stCondLst>
                              <p:cond delay="2500"/>
                            </p:stCondLst>
                            <p:childTnLst>
                              <p:par>
                                <p:cTn id="45" presetID="1" presetClass="entr" presetSubtype="0" fill="hold" nodeType="afterEffect">
                                  <p:stCondLst>
                                    <p:cond delay="1000"/>
                                  </p:stCondLst>
                                  <p:childTnLst>
                                    <p:set>
                                      <p:cBhvr>
                                        <p:cTn id="46" dur="1" fill="hold">
                                          <p:stCondLst>
                                            <p:cond delay="0"/>
                                          </p:stCondLst>
                                        </p:cTn>
                                        <p:tgtEl>
                                          <p:spTgt spid="15"/>
                                        </p:tgtEl>
                                        <p:attrNameLst>
                                          <p:attrName>style.visibility</p:attrName>
                                        </p:attrNameLst>
                                      </p:cBhvr>
                                      <p:to>
                                        <p:strVal val="visible"/>
                                      </p:to>
                                    </p:set>
                                  </p:childTnLst>
                                </p:cTn>
                              </p:par>
                            </p:childTnLst>
                          </p:cTn>
                        </p:par>
                        <p:par>
                          <p:cTn id="47" fill="hold">
                            <p:stCondLst>
                              <p:cond delay="3500"/>
                            </p:stCondLst>
                            <p:childTnLst>
                              <p:par>
                                <p:cTn id="48" presetID="1" presetClass="entr" presetSubtype="0" fill="hold" nodeType="afterEffect">
                                  <p:stCondLst>
                                    <p:cond delay="1000"/>
                                  </p:stCondLst>
                                  <p:childTnLst>
                                    <p:set>
                                      <p:cBhvr>
                                        <p:cTn id="49" dur="1" fill="hold">
                                          <p:stCondLst>
                                            <p:cond delay="0"/>
                                          </p:stCondLst>
                                        </p:cTn>
                                        <p:tgtEl>
                                          <p:spTgt spid="6"/>
                                        </p:tgtEl>
                                        <p:attrNameLst>
                                          <p:attrName>style.visibility</p:attrName>
                                        </p:attrNameLst>
                                      </p:cBhvr>
                                      <p:to>
                                        <p:strVal val="visible"/>
                                      </p:to>
                                    </p:set>
                                  </p:childTnLst>
                                </p:cTn>
                              </p:par>
                            </p:childTnLst>
                          </p:cTn>
                        </p:par>
                        <p:par>
                          <p:cTn id="50" fill="hold">
                            <p:stCondLst>
                              <p:cond delay="4500"/>
                            </p:stCondLst>
                            <p:childTnLst>
                              <p:par>
                                <p:cTn id="51" presetID="1" presetClass="entr" presetSubtype="0" fill="hold" nodeType="afterEffect">
                                  <p:stCondLst>
                                    <p:cond delay="1000"/>
                                  </p:stCondLst>
                                  <p:childTnLst>
                                    <p:set>
                                      <p:cBhvr>
                                        <p:cTn id="52" dur="1" fill="hold">
                                          <p:stCondLst>
                                            <p:cond delay="0"/>
                                          </p:stCondLst>
                                        </p:cTn>
                                        <p:tgtEl>
                                          <p:spTgt spid="18"/>
                                        </p:tgtEl>
                                        <p:attrNameLst>
                                          <p:attrName>style.visibility</p:attrName>
                                        </p:attrNameLst>
                                      </p:cBhvr>
                                      <p:to>
                                        <p:strVal val="visible"/>
                                      </p:to>
                                    </p:set>
                                  </p:childTnLst>
                                </p:cTn>
                              </p:par>
                            </p:childTnLst>
                          </p:cTn>
                        </p:par>
                        <p:par>
                          <p:cTn id="53" fill="hold">
                            <p:stCondLst>
                              <p:cond delay="5500"/>
                            </p:stCondLst>
                            <p:childTnLst>
                              <p:par>
                                <p:cTn id="54" presetID="1" presetClass="entr" presetSubtype="0" fill="hold" nodeType="afterEffect">
                                  <p:stCondLst>
                                    <p:cond delay="1000"/>
                                  </p:stCondLst>
                                  <p:childTnLst>
                                    <p:set>
                                      <p:cBhvr>
                                        <p:cTn id="55" dur="1" fill="hold">
                                          <p:stCondLst>
                                            <p:cond delay="0"/>
                                          </p:stCondLst>
                                        </p:cTn>
                                        <p:tgtEl>
                                          <p:spTgt spid="33"/>
                                        </p:tgtEl>
                                        <p:attrNameLst>
                                          <p:attrName>style.visibility</p:attrName>
                                        </p:attrNameLst>
                                      </p:cBhvr>
                                      <p:to>
                                        <p:strVal val="visible"/>
                                      </p:to>
                                    </p:set>
                                  </p:childTnLst>
                                </p:cTn>
                              </p:par>
                            </p:childTnLst>
                          </p:cTn>
                        </p:par>
                        <p:par>
                          <p:cTn id="56" fill="hold">
                            <p:stCondLst>
                              <p:cond delay="6500"/>
                            </p:stCondLst>
                            <p:childTnLst>
                              <p:par>
                                <p:cTn id="57" presetID="1" presetClass="entr" presetSubtype="0" fill="hold" nodeType="afterEffect">
                                  <p:stCondLst>
                                    <p:cond delay="1000"/>
                                  </p:stCondLst>
                                  <p:childTnLst>
                                    <p:set>
                                      <p:cBhvr>
                                        <p:cTn id="58" dur="1" fill="hold">
                                          <p:stCondLst>
                                            <p:cond delay="0"/>
                                          </p:stCondLst>
                                        </p:cTn>
                                        <p:tgtEl>
                                          <p:spTgt spid="21"/>
                                        </p:tgtEl>
                                        <p:attrNameLst>
                                          <p:attrName>style.visibility</p:attrName>
                                        </p:attrNameLst>
                                      </p:cBhvr>
                                      <p:to>
                                        <p:strVal val="visible"/>
                                      </p:to>
                                    </p:set>
                                  </p:childTnLst>
                                </p:cTn>
                              </p:par>
                            </p:childTnLst>
                          </p:cTn>
                        </p:par>
                        <p:par>
                          <p:cTn id="59" fill="hold">
                            <p:stCondLst>
                              <p:cond delay="7500"/>
                            </p:stCondLst>
                            <p:childTnLst>
                              <p:par>
                                <p:cTn id="60" presetID="1" presetClass="entr" presetSubtype="0" fill="hold" nodeType="afterEffect">
                                  <p:stCondLst>
                                    <p:cond delay="1000"/>
                                  </p:stCondLst>
                                  <p:childTnLst>
                                    <p:set>
                                      <p:cBhvr>
                                        <p:cTn id="61" dur="1" fill="hold">
                                          <p:stCondLst>
                                            <p:cond delay="0"/>
                                          </p:stCondLst>
                                        </p:cTn>
                                        <p:tgtEl>
                                          <p:spTgt spid="27"/>
                                        </p:tgtEl>
                                        <p:attrNameLst>
                                          <p:attrName>style.visibility</p:attrName>
                                        </p:attrNameLst>
                                      </p:cBhvr>
                                      <p:to>
                                        <p:strVal val="visible"/>
                                      </p:to>
                                    </p:set>
                                  </p:childTnLst>
                                </p:cTn>
                              </p:par>
                            </p:childTnLst>
                          </p:cTn>
                        </p:par>
                        <p:par>
                          <p:cTn id="62" fill="hold">
                            <p:stCondLst>
                              <p:cond delay="8500"/>
                            </p:stCondLst>
                            <p:childTnLst>
                              <p:par>
                                <p:cTn id="63" presetID="1" presetClass="entr" presetSubtype="0" fill="hold" nodeType="afterEffect">
                                  <p:stCondLst>
                                    <p:cond delay="1000"/>
                                  </p:stCondLst>
                                  <p:childTnLst>
                                    <p:set>
                                      <p:cBhvr>
                                        <p:cTn id="64" dur="1" fill="hold">
                                          <p:stCondLst>
                                            <p:cond delay="0"/>
                                          </p:stCondLst>
                                        </p:cTn>
                                        <p:tgtEl>
                                          <p:spTgt spid="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2"/>
          <p:cNvSpPr>
            <a:spLocks noGrp="1" noChangeArrowheads="1"/>
          </p:cNvSpPr>
          <p:nvPr>
            <p:ph type="title"/>
          </p:nvPr>
        </p:nvSpPr>
        <p:spPr/>
        <p:txBody>
          <a:bodyPr/>
          <a:lstStyle/>
          <a:p>
            <a:pPr eaLnBrk="1" hangingPunct="1"/>
            <a:r>
              <a:rPr lang="en-US" altLang="zh-CN" dirty="0"/>
              <a:t>2.6  </a:t>
            </a:r>
            <a:r>
              <a:rPr lang="zh-CN" altLang="en-US" dirty="0"/>
              <a:t>互联网接入</a:t>
            </a:r>
            <a:r>
              <a:rPr lang="zh-CN" altLang="en-US" dirty="0" smtClean="0"/>
              <a:t>技术</a:t>
            </a:r>
            <a:endParaRPr lang="zh-CN" altLang="en-US" sz="4000" dirty="0" smtClean="0"/>
          </a:p>
        </p:txBody>
      </p:sp>
      <p:sp>
        <p:nvSpPr>
          <p:cNvPr id="49156" name="Rectangle 3"/>
          <p:cNvSpPr>
            <a:spLocks noGrp="1" noChangeArrowheads="1"/>
          </p:cNvSpPr>
          <p:nvPr>
            <p:ph idx="1"/>
          </p:nvPr>
        </p:nvSpPr>
        <p:spPr>
          <a:xfrm>
            <a:off x="1757724" y="2708920"/>
            <a:ext cx="9830710" cy="3462646"/>
          </a:xfrm>
        </p:spPr>
        <p:txBody>
          <a:bodyPr>
            <a:normAutofit/>
          </a:bodyPr>
          <a:lstStyle/>
          <a:p>
            <a:pPr eaLnBrk="1" hangingPunct="1">
              <a:lnSpc>
                <a:spcPct val="150000"/>
              </a:lnSpc>
            </a:pPr>
            <a:r>
              <a:rPr lang="zh-CN" altLang="en-US" sz="2400" dirty="0"/>
              <a:t>接入技术解决的就是最终用户接入本地</a:t>
            </a:r>
            <a:r>
              <a:rPr lang="en-US" altLang="zh-CN" sz="2400" dirty="0"/>
              <a:t>ISP“</a:t>
            </a:r>
            <a:r>
              <a:rPr lang="zh-CN" altLang="en-US" sz="2400" dirty="0"/>
              <a:t>最后一公里”的问题。通常，人们将端系统连接到</a:t>
            </a:r>
            <a:r>
              <a:rPr lang="en-US" altLang="zh-CN" sz="2400" dirty="0"/>
              <a:t>ISP</a:t>
            </a:r>
            <a:r>
              <a:rPr lang="zh-CN" altLang="en-US" sz="2400" dirty="0"/>
              <a:t>边缘路由器的物理链路及相关设备的集合称为</a:t>
            </a:r>
            <a:r>
              <a:rPr lang="zh-CN" altLang="en-US" sz="2400" dirty="0">
                <a:solidFill>
                  <a:srgbClr val="FF0000"/>
                </a:solidFill>
              </a:rPr>
              <a:t>接入网</a:t>
            </a:r>
            <a:r>
              <a:rPr lang="en-US" altLang="zh-CN" sz="2400" dirty="0">
                <a:solidFill>
                  <a:srgbClr val="FF0000"/>
                </a:solidFill>
              </a:rPr>
              <a:t>AN</a:t>
            </a:r>
            <a:r>
              <a:rPr lang="en-US" altLang="zh-CN" sz="2400" dirty="0"/>
              <a:t>(access network)</a:t>
            </a:r>
            <a:r>
              <a:rPr lang="zh-CN" altLang="en-US" sz="2400" dirty="0"/>
              <a:t>。</a:t>
            </a:r>
          </a:p>
          <a:p>
            <a:pPr eaLnBrk="1" hangingPunct="1">
              <a:lnSpc>
                <a:spcPct val="150000"/>
              </a:lnSpc>
            </a:pPr>
            <a:r>
              <a:rPr lang="zh-CN" altLang="en-US" sz="2400" dirty="0"/>
              <a:t>接入：将端系统连接到边缘路由器</a:t>
            </a:r>
          </a:p>
        </p:txBody>
      </p:sp>
      <p:sp>
        <p:nvSpPr>
          <p:cNvPr id="49154" name="页脚占位符 4"/>
          <p:cNvSpPr>
            <a:spLocks noGrp="1"/>
          </p:cNvSpPr>
          <p:nvPr>
            <p:ph type="ftr" sz="quarter" idx="11"/>
          </p:nvPr>
        </p:nvSpPr>
        <p:spPr>
          <a:noFill/>
        </p:spPr>
        <p:txBody>
          <a:bodyPr/>
          <a:lstStyle/>
          <a:p>
            <a:r>
              <a:rPr lang="zh-CN" altLang="en-US" dirty="0" smtClean="0"/>
              <a:t>课件制作人：谢钧 谢希仁</a:t>
            </a:r>
            <a:endParaRPr lang="zh-CN" altLang="en-US" dirty="0"/>
          </a:p>
        </p:txBody>
      </p:sp>
      <p:sp>
        <p:nvSpPr>
          <p:cNvPr id="8" name="矩形 7"/>
          <p:cNvSpPr/>
          <p:nvPr/>
        </p:nvSpPr>
        <p:spPr>
          <a:xfrm>
            <a:off x="3126599" y="2283225"/>
            <a:ext cx="9065401" cy="60670"/>
          </a:xfrm>
          <a:prstGeom prst="rect">
            <a:avLst/>
          </a:prstGeom>
          <a:solidFill>
            <a:srgbClr val="FF990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 name="组合 8"/>
          <p:cNvGrpSpPr/>
          <p:nvPr/>
        </p:nvGrpSpPr>
        <p:grpSpPr>
          <a:xfrm>
            <a:off x="810345" y="1174447"/>
            <a:ext cx="2836482" cy="1469277"/>
            <a:chOff x="810345" y="1174447"/>
            <a:chExt cx="2836482" cy="1469277"/>
          </a:xfrm>
        </p:grpSpPr>
        <p:sp>
          <p:nvSpPr>
            <p:cNvPr id="10" name="矩形 9"/>
            <p:cNvSpPr/>
            <p:nvPr/>
          </p:nvSpPr>
          <p:spPr>
            <a:xfrm>
              <a:off x="810345" y="1425809"/>
              <a:ext cx="495299" cy="533400"/>
            </a:xfrm>
            <a:prstGeom prst="rect">
              <a:avLst/>
            </a:prstGeom>
            <a:solidFill>
              <a:srgbClr val="85D9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1624373" y="2069288"/>
              <a:ext cx="266702" cy="28721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1814878" y="1617707"/>
              <a:ext cx="342898" cy="36927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2253260" y="2001701"/>
              <a:ext cx="266702" cy="28721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3357266" y="1642520"/>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flipV="1">
              <a:off x="1057995" y="2356506"/>
              <a:ext cx="266702" cy="2872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2712953" y="1913130"/>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3380125" y="1888614"/>
              <a:ext cx="266702" cy="28721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2902421" y="2145310"/>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2632942" y="1474098"/>
              <a:ext cx="266702" cy="287218"/>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2157776" y="1174447"/>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1" name="矩形 20"/>
          <p:cNvSpPr/>
          <p:nvPr/>
        </p:nvSpPr>
        <p:spPr>
          <a:xfrm>
            <a:off x="0" y="5715000"/>
            <a:ext cx="12192000" cy="1143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1" y="5572525"/>
            <a:ext cx="12192000" cy="60670"/>
          </a:xfrm>
          <a:prstGeom prst="rect">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a:off x="0" y="5449154"/>
            <a:ext cx="12192000" cy="60670"/>
          </a:xfrm>
          <a:prstGeom prst="rect">
            <a:avLst/>
          </a:prstGeom>
          <a:solidFill>
            <a:srgbClr val="FF990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矩形 47"/>
          <p:cNvSpPr/>
          <p:nvPr/>
        </p:nvSpPr>
        <p:spPr>
          <a:xfrm>
            <a:off x="-17637" y="3235296"/>
            <a:ext cx="12190412" cy="362270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矩形 48"/>
          <p:cNvSpPr/>
          <p:nvPr/>
        </p:nvSpPr>
        <p:spPr>
          <a:xfrm>
            <a:off x="-17637" y="3199825"/>
            <a:ext cx="12190412"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724" name="Rectangle 2"/>
          <p:cNvSpPr>
            <a:spLocks noGrp="1" noChangeArrowheads="1"/>
          </p:cNvSpPr>
          <p:nvPr>
            <p:ph type="title"/>
          </p:nvPr>
        </p:nvSpPr>
        <p:spPr/>
        <p:txBody>
          <a:bodyPr/>
          <a:lstStyle/>
          <a:p>
            <a:pPr eaLnBrk="1" hangingPunct="1"/>
            <a:r>
              <a:rPr lang="en-US" altLang="zh-CN" dirty="0" smtClean="0"/>
              <a:t>2.6.1  </a:t>
            </a:r>
            <a:r>
              <a:rPr lang="zh-CN" altLang="en-US" dirty="0" smtClean="0"/>
              <a:t>电话网拨号接入</a:t>
            </a:r>
            <a:endParaRPr lang="zh-CN" altLang="en-US" sz="4000" dirty="0" smtClean="0"/>
          </a:p>
        </p:txBody>
      </p:sp>
      <p:sp>
        <p:nvSpPr>
          <p:cNvPr id="30725" name="Rectangle 3"/>
          <p:cNvSpPr>
            <a:spLocks noGrp="1" noChangeArrowheads="1"/>
          </p:cNvSpPr>
          <p:nvPr>
            <p:ph idx="1"/>
          </p:nvPr>
        </p:nvSpPr>
        <p:spPr>
          <a:xfrm>
            <a:off x="609919" y="980728"/>
            <a:ext cx="10978515" cy="5190838"/>
          </a:xfrm>
        </p:spPr>
        <p:txBody>
          <a:bodyPr>
            <a:normAutofit/>
          </a:bodyPr>
          <a:lstStyle/>
          <a:p>
            <a:pPr eaLnBrk="1" hangingPunct="1">
              <a:lnSpc>
                <a:spcPct val="150000"/>
              </a:lnSpc>
            </a:pPr>
            <a:r>
              <a:rPr lang="zh-CN" altLang="en-US" sz="2000" dirty="0" smtClean="0"/>
              <a:t>通过拨号调制解调器接入</a:t>
            </a:r>
            <a:r>
              <a:rPr lang="en-US" altLang="zh-CN" sz="2000" dirty="0" smtClean="0"/>
              <a:t>(</a:t>
            </a:r>
            <a:r>
              <a:rPr lang="zh-CN" altLang="en-US" sz="2000" dirty="0" smtClean="0">
                <a:solidFill>
                  <a:srgbClr val="800000"/>
                </a:solidFill>
              </a:rPr>
              <a:t>非宽带接入</a:t>
            </a:r>
            <a:r>
              <a:rPr lang="en-US" altLang="zh-CN" sz="2000" dirty="0" smtClean="0"/>
              <a:t>)</a:t>
            </a:r>
          </a:p>
          <a:p>
            <a:pPr lvl="1" eaLnBrk="1" hangingPunct="1">
              <a:lnSpc>
                <a:spcPct val="150000"/>
              </a:lnSpc>
            </a:pPr>
            <a:r>
              <a:rPr lang="zh-CN" altLang="en-US" sz="2000" dirty="0" smtClean="0">
                <a:latin typeface="Arial" charset="0"/>
              </a:rPr>
              <a:t>允许最高</a:t>
            </a:r>
            <a:r>
              <a:rPr lang="en-US" altLang="zh-CN" sz="2000" dirty="0" smtClean="0">
                <a:latin typeface="Arial" charset="0"/>
              </a:rPr>
              <a:t>56Kbps</a:t>
            </a:r>
            <a:r>
              <a:rPr lang="zh-CN" altLang="en-US" sz="2000" dirty="0" smtClean="0">
                <a:latin typeface="Arial" charset="0"/>
              </a:rPr>
              <a:t>接入速率</a:t>
            </a:r>
            <a:r>
              <a:rPr lang="en-US" altLang="zh-CN" sz="2000" dirty="0" smtClean="0">
                <a:latin typeface="Arial" charset="0"/>
              </a:rPr>
              <a:t>(</a:t>
            </a:r>
            <a:r>
              <a:rPr lang="zh-CN" altLang="en-US" sz="2000" dirty="0" smtClean="0">
                <a:latin typeface="Arial" charset="0"/>
              </a:rPr>
              <a:t>通常会更低</a:t>
            </a:r>
            <a:r>
              <a:rPr lang="en-US" altLang="zh-CN" sz="2000" dirty="0" smtClean="0">
                <a:latin typeface="Arial" charset="0"/>
              </a:rPr>
              <a:t>)</a:t>
            </a:r>
          </a:p>
          <a:p>
            <a:pPr lvl="1" eaLnBrk="1" hangingPunct="1">
              <a:lnSpc>
                <a:spcPct val="150000"/>
              </a:lnSpc>
            </a:pPr>
            <a:r>
              <a:rPr lang="zh-CN" altLang="en-US" sz="2000" dirty="0" smtClean="0">
                <a:latin typeface="Arial" charset="0"/>
              </a:rPr>
              <a:t>不能同时上网和打电话</a:t>
            </a:r>
          </a:p>
          <a:p>
            <a:pPr lvl="1" eaLnBrk="1" hangingPunct="1">
              <a:lnSpc>
                <a:spcPct val="150000"/>
              </a:lnSpc>
            </a:pPr>
            <a:r>
              <a:rPr lang="zh-CN" altLang="en-US" sz="2000" dirty="0" smtClean="0">
                <a:latin typeface="Arial" charset="0"/>
              </a:rPr>
              <a:t>不提供持续连接</a:t>
            </a:r>
          </a:p>
        </p:txBody>
      </p:sp>
      <p:sp>
        <p:nvSpPr>
          <p:cNvPr id="42" name="页脚占位符 4"/>
          <p:cNvSpPr>
            <a:spLocks noGrp="1"/>
          </p:cNvSpPr>
          <p:nvPr>
            <p:ph type="ftr" sz="quarter" idx="11"/>
          </p:nvPr>
        </p:nvSpPr>
        <p:spPr>
          <a:noFill/>
        </p:spPr>
        <p:txBody>
          <a:bodyPr/>
          <a:lstStyle/>
          <a:p>
            <a:r>
              <a:rPr lang="zh-CN" altLang="en-US" dirty="0" smtClean="0"/>
              <a:t>课件制作人：谢钧 谢希仁</a:t>
            </a:r>
            <a:endParaRPr lang="zh-CN" altLang="en-US" dirty="0"/>
          </a:p>
        </p:txBody>
      </p:sp>
      <p:grpSp>
        <p:nvGrpSpPr>
          <p:cNvPr id="3" name="组合 2"/>
          <p:cNvGrpSpPr/>
          <p:nvPr/>
        </p:nvGrpSpPr>
        <p:grpSpPr>
          <a:xfrm>
            <a:off x="1229365" y="3356992"/>
            <a:ext cx="9739621" cy="3225884"/>
            <a:chOff x="1372193" y="3356992"/>
            <a:chExt cx="9739621" cy="3225884"/>
          </a:xfrm>
        </p:grpSpPr>
        <p:sp>
          <p:nvSpPr>
            <p:cNvPr id="30727" name="Rectangle 16"/>
            <p:cNvSpPr>
              <a:spLocks noChangeArrowheads="1"/>
            </p:cNvSpPr>
            <p:nvPr/>
          </p:nvSpPr>
          <p:spPr bwMode="auto">
            <a:xfrm>
              <a:off x="1372193" y="4148855"/>
              <a:ext cx="2693677" cy="2415696"/>
            </a:xfrm>
            <a:prstGeom prst="rect">
              <a:avLst/>
            </a:prstGeom>
            <a:solidFill>
              <a:srgbClr val="FFFF99"/>
            </a:solidFill>
            <a:ln w="19050">
              <a:solidFill>
                <a:schemeClr val="tx1"/>
              </a:solidFill>
              <a:prstDash val="dash"/>
              <a:miter lim="800000"/>
              <a:headEnd/>
              <a:tailEnd/>
            </a:ln>
          </p:spPr>
          <p:txBody>
            <a:bodyPr wrap="none" anchor="ctr"/>
            <a:lstStyle/>
            <a:p>
              <a:pPr algn="ctr"/>
              <a:endParaRPr lang="zh-CN" altLang="en-US">
                <a:solidFill>
                  <a:schemeClr val="tx1">
                    <a:lumMod val="75000"/>
                    <a:lumOff val="25000"/>
                  </a:schemeClr>
                </a:solidFill>
                <a:latin typeface="+mn-lt"/>
                <a:ea typeface="+mn-ea"/>
              </a:endParaRPr>
            </a:p>
          </p:txBody>
        </p:sp>
        <p:grpSp>
          <p:nvGrpSpPr>
            <p:cNvPr id="43" name="组合 42"/>
            <p:cNvGrpSpPr/>
            <p:nvPr/>
          </p:nvGrpSpPr>
          <p:grpSpPr>
            <a:xfrm>
              <a:off x="1473775" y="4269522"/>
              <a:ext cx="2058913" cy="1307744"/>
              <a:chOff x="5173662" y="745331"/>
              <a:chExt cx="1679575" cy="1066800"/>
            </a:xfrm>
          </p:grpSpPr>
          <p:sp>
            <p:nvSpPr>
              <p:cNvPr id="44" name="Freeform 16"/>
              <p:cNvSpPr>
                <a:spLocks noEditPoints="1"/>
              </p:cNvSpPr>
              <p:nvPr/>
            </p:nvSpPr>
            <p:spPr bwMode="auto">
              <a:xfrm>
                <a:off x="6450012" y="770731"/>
                <a:ext cx="403225" cy="1041400"/>
              </a:xfrm>
              <a:custGeom>
                <a:avLst/>
                <a:gdLst>
                  <a:gd name="T0" fmla="*/ 105 w 150"/>
                  <a:gd name="T1" fmla="*/ 0 h 388"/>
                  <a:gd name="T2" fmla="*/ 44 w 150"/>
                  <a:gd name="T3" fmla="*/ 0 h 388"/>
                  <a:gd name="T4" fmla="*/ 0 w 150"/>
                  <a:gd name="T5" fmla="*/ 45 h 388"/>
                  <a:gd name="T6" fmla="*/ 0 w 150"/>
                  <a:gd name="T7" fmla="*/ 343 h 388"/>
                  <a:gd name="T8" fmla="*/ 44 w 150"/>
                  <a:gd name="T9" fmla="*/ 388 h 388"/>
                  <a:gd name="T10" fmla="*/ 105 w 150"/>
                  <a:gd name="T11" fmla="*/ 388 h 388"/>
                  <a:gd name="T12" fmla="*/ 150 w 150"/>
                  <a:gd name="T13" fmla="*/ 343 h 388"/>
                  <a:gd name="T14" fmla="*/ 150 w 150"/>
                  <a:gd name="T15" fmla="*/ 45 h 388"/>
                  <a:gd name="T16" fmla="*/ 105 w 150"/>
                  <a:gd name="T17" fmla="*/ 0 h 388"/>
                  <a:gd name="T18" fmla="*/ 75 w 150"/>
                  <a:gd name="T19" fmla="*/ 223 h 388"/>
                  <a:gd name="T20" fmla="*/ 62 w 150"/>
                  <a:gd name="T21" fmla="*/ 211 h 388"/>
                  <a:gd name="T22" fmla="*/ 75 w 150"/>
                  <a:gd name="T23" fmla="*/ 198 h 388"/>
                  <a:gd name="T24" fmla="*/ 87 w 150"/>
                  <a:gd name="T25" fmla="*/ 211 h 388"/>
                  <a:gd name="T26" fmla="*/ 75 w 150"/>
                  <a:gd name="T27" fmla="*/ 223 h 388"/>
                  <a:gd name="T28" fmla="*/ 69 w 150"/>
                  <a:gd name="T29" fmla="*/ 179 h 388"/>
                  <a:gd name="T30" fmla="*/ 75 w 150"/>
                  <a:gd name="T31" fmla="*/ 174 h 388"/>
                  <a:gd name="T32" fmla="*/ 80 w 150"/>
                  <a:gd name="T33" fmla="*/ 179 h 388"/>
                  <a:gd name="T34" fmla="*/ 75 w 150"/>
                  <a:gd name="T35" fmla="*/ 185 h 388"/>
                  <a:gd name="T36" fmla="*/ 69 w 150"/>
                  <a:gd name="T37" fmla="*/ 179 h 388"/>
                  <a:gd name="T38" fmla="*/ 119 w 150"/>
                  <a:gd name="T39" fmla="*/ 94 h 388"/>
                  <a:gd name="T40" fmla="*/ 30 w 150"/>
                  <a:gd name="T41" fmla="*/ 94 h 388"/>
                  <a:gd name="T42" fmla="*/ 26 w 150"/>
                  <a:gd name="T43" fmla="*/ 90 h 388"/>
                  <a:gd name="T44" fmla="*/ 30 w 150"/>
                  <a:gd name="T45" fmla="*/ 85 h 388"/>
                  <a:gd name="T46" fmla="*/ 119 w 150"/>
                  <a:gd name="T47" fmla="*/ 85 h 388"/>
                  <a:gd name="T48" fmla="*/ 123 w 150"/>
                  <a:gd name="T49" fmla="*/ 90 h 388"/>
                  <a:gd name="T50" fmla="*/ 119 w 150"/>
                  <a:gd name="T51" fmla="*/ 94 h 388"/>
                  <a:gd name="T52" fmla="*/ 119 w 150"/>
                  <a:gd name="T53" fmla="*/ 72 h 388"/>
                  <a:gd name="T54" fmla="*/ 30 w 150"/>
                  <a:gd name="T55" fmla="*/ 72 h 388"/>
                  <a:gd name="T56" fmla="*/ 26 w 150"/>
                  <a:gd name="T57" fmla="*/ 67 h 388"/>
                  <a:gd name="T58" fmla="*/ 30 w 150"/>
                  <a:gd name="T59" fmla="*/ 63 h 388"/>
                  <a:gd name="T60" fmla="*/ 119 w 150"/>
                  <a:gd name="T61" fmla="*/ 63 h 388"/>
                  <a:gd name="T62" fmla="*/ 123 w 150"/>
                  <a:gd name="T63" fmla="*/ 67 h 388"/>
                  <a:gd name="T64" fmla="*/ 119 w 150"/>
                  <a:gd name="T65" fmla="*/ 72 h 388"/>
                  <a:gd name="T66" fmla="*/ 119 w 150"/>
                  <a:gd name="T67" fmla="*/ 49 h 388"/>
                  <a:gd name="T68" fmla="*/ 30 w 150"/>
                  <a:gd name="T69" fmla="*/ 49 h 388"/>
                  <a:gd name="T70" fmla="*/ 26 w 150"/>
                  <a:gd name="T71" fmla="*/ 45 h 388"/>
                  <a:gd name="T72" fmla="*/ 30 w 150"/>
                  <a:gd name="T73" fmla="*/ 40 h 388"/>
                  <a:gd name="T74" fmla="*/ 119 w 150"/>
                  <a:gd name="T75" fmla="*/ 40 h 388"/>
                  <a:gd name="T76" fmla="*/ 123 w 150"/>
                  <a:gd name="T77" fmla="*/ 45 h 388"/>
                  <a:gd name="T78" fmla="*/ 119 w 150"/>
                  <a:gd name="T79" fmla="*/ 49 h 3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50" h="388">
                    <a:moveTo>
                      <a:pt x="105" y="0"/>
                    </a:moveTo>
                    <a:cubicBezTo>
                      <a:pt x="44" y="0"/>
                      <a:pt x="44" y="0"/>
                      <a:pt x="44" y="0"/>
                    </a:cubicBezTo>
                    <a:cubicBezTo>
                      <a:pt x="20" y="0"/>
                      <a:pt x="0" y="20"/>
                      <a:pt x="0" y="45"/>
                    </a:cubicBezTo>
                    <a:cubicBezTo>
                      <a:pt x="0" y="343"/>
                      <a:pt x="0" y="343"/>
                      <a:pt x="0" y="343"/>
                    </a:cubicBezTo>
                    <a:cubicBezTo>
                      <a:pt x="0" y="368"/>
                      <a:pt x="20" y="388"/>
                      <a:pt x="44" y="388"/>
                    </a:cubicBezTo>
                    <a:cubicBezTo>
                      <a:pt x="105" y="388"/>
                      <a:pt x="105" y="388"/>
                      <a:pt x="105" y="388"/>
                    </a:cubicBezTo>
                    <a:cubicBezTo>
                      <a:pt x="130" y="388"/>
                      <a:pt x="150" y="368"/>
                      <a:pt x="150" y="343"/>
                    </a:cubicBezTo>
                    <a:cubicBezTo>
                      <a:pt x="150" y="45"/>
                      <a:pt x="150" y="45"/>
                      <a:pt x="150" y="45"/>
                    </a:cubicBezTo>
                    <a:cubicBezTo>
                      <a:pt x="150" y="20"/>
                      <a:pt x="130" y="0"/>
                      <a:pt x="105" y="0"/>
                    </a:cubicBezTo>
                    <a:close/>
                    <a:moveTo>
                      <a:pt x="75" y="223"/>
                    </a:moveTo>
                    <a:cubicBezTo>
                      <a:pt x="68" y="223"/>
                      <a:pt x="62" y="218"/>
                      <a:pt x="62" y="211"/>
                    </a:cubicBezTo>
                    <a:cubicBezTo>
                      <a:pt x="62" y="204"/>
                      <a:pt x="68" y="198"/>
                      <a:pt x="75" y="198"/>
                    </a:cubicBezTo>
                    <a:cubicBezTo>
                      <a:pt x="82" y="198"/>
                      <a:pt x="87" y="204"/>
                      <a:pt x="87" y="211"/>
                    </a:cubicBezTo>
                    <a:cubicBezTo>
                      <a:pt x="87" y="218"/>
                      <a:pt x="82" y="223"/>
                      <a:pt x="75" y="223"/>
                    </a:cubicBezTo>
                    <a:close/>
                    <a:moveTo>
                      <a:pt x="69" y="179"/>
                    </a:moveTo>
                    <a:cubicBezTo>
                      <a:pt x="69" y="176"/>
                      <a:pt x="72" y="174"/>
                      <a:pt x="75" y="174"/>
                    </a:cubicBezTo>
                    <a:cubicBezTo>
                      <a:pt x="78" y="174"/>
                      <a:pt x="80" y="176"/>
                      <a:pt x="80" y="179"/>
                    </a:cubicBezTo>
                    <a:cubicBezTo>
                      <a:pt x="80" y="182"/>
                      <a:pt x="78" y="185"/>
                      <a:pt x="75" y="185"/>
                    </a:cubicBezTo>
                    <a:cubicBezTo>
                      <a:pt x="72" y="185"/>
                      <a:pt x="69" y="182"/>
                      <a:pt x="69" y="179"/>
                    </a:cubicBezTo>
                    <a:close/>
                    <a:moveTo>
                      <a:pt x="119" y="94"/>
                    </a:moveTo>
                    <a:cubicBezTo>
                      <a:pt x="30" y="94"/>
                      <a:pt x="30" y="94"/>
                      <a:pt x="30" y="94"/>
                    </a:cubicBezTo>
                    <a:cubicBezTo>
                      <a:pt x="28" y="94"/>
                      <a:pt x="26" y="92"/>
                      <a:pt x="26" y="90"/>
                    </a:cubicBezTo>
                    <a:cubicBezTo>
                      <a:pt x="26" y="87"/>
                      <a:pt x="28" y="85"/>
                      <a:pt x="30" y="85"/>
                    </a:cubicBezTo>
                    <a:cubicBezTo>
                      <a:pt x="119" y="85"/>
                      <a:pt x="119" y="85"/>
                      <a:pt x="119" y="85"/>
                    </a:cubicBezTo>
                    <a:cubicBezTo>
                      <a:pt x="121" y="85"/>
                      <a:pt x="123" y="87"/>
                      <a:pt x="123" y="90"/>
                    </a:cubicBezTo>
                    <a:cubicBezTo>
                      <a:pt x="123" y="92"/>
                      <a:pt x="121" y="94"/>
                      <a:pt x="119" y="94"/>
                    </a:cubicBezTo>
                    <a:close/>
                    <a:moveTo>
                      <a:pt x="119" y="72"/>
                    </a:moveTo>
                    <a:cubicBezTo>
                      <a:pt x="30" y="72"/>
                      <a:pt x="30" y="72"/>
                      <a:pt x="30" y="72"/>
                    </a:cubicBezTo>
                    <a:cubicBezTo>
                      <a:pt x="28" y="72"/>
                      <a:pt x="26" y="70"/>
                      <a:pt x="26" y="67"/>
                    </a:cubicBezTo>
                    <a:cubicBezTo>
                      <a:pt x="26" y="65"/>
                      <a:pt x="28" y="63"/>
                      <a:pt x="30" y="63"/>
                    </a:cubicBezTo>
                    <a:cubicBezTo>
                      <a:pt x="119" y="63"/>
                      <a:pt x="119" y="63"/>
                      <a:pt x="119" y="63"/>
                    </a:cubicBezTo>
                    <a:cubicBezTo>
                      <a:pt x="121" y="63"/>
                      <a:pt x="123" y="65"/>
                      <a:pt x="123" y="67"/>
                    </a:cubicBezTo>
                    <a:cubicBezTo>
                      <a:pt x="123" y="70"/>
                      <a:pt x="121" y="72"/>
                      <a:pt x="119" y="72"/>
                    </a:cubicBezTo>
                    <a:close/>
                    <a:moveTo>
                      <a:pt x="119" y="49"/>
                    </a:moveTo>
                    <a:cubicBezTo>
                      <a:pt x="30" y="49"/>
                      <a:pt x="30" y="49"/>
                      <a:pt x="30" y="49"/>
                    </a:cubicBezTo>
                    <a:cubicBezTo>
                      <a:pt x="28" y="49"/>
                      <a:pt x="26" y="47"/>
                      <a:pt x="26" y="45"/>
                    </a:cubicBezTo>
                    <a:cubicBezTo>
                      <a:pt x="26" y="42"/>
                      <a:pt x="28" y="40"/>
                      <a:pt x="30" y="40"/>
                    </a:cubicBezTo>
                    <a:cubicBezTo>
                      <a:pt x="119" y="40"/>
                      <a:pt x="119" y="40"/>
                      <a:pt x="119" y="40"/>
                    </a:cubicBezTo>
                    <a:cubicBezTo>
                      <a:pt x="121" y="40"/>
                      <a:pt x="123" y="42"/>
                      <a:pt x="123" y="45"/>
                    </a:cubicBezTo>
                    <a:cubicBezTo>
                      <a:pt x="123" y="47"/>
                      <a:pt x="121" y="49"/>
                      <a:pt x="119" y="49"/>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 name="Freeform 17"/>
              <p:cNvSpPr>
                <a:spLocks noEditPoints="1"/>
              </p:cNvSpPr>
              <p:nvPr/>
            </p:nvSpPr>
            <p:spPr bwMode="auto">
              <a:xfrm>
                <a:off x="5173662" y="745331"/>
                <a:ext cx="1244600" cy="869950"/>
              </a:xfrm>
              <a:custGeom>
                <a:avLst/>
                <a:gdLst>
                  <a:gd name="T0" fmla="*/ 407 w 464"/>
                  <a:gd name="T1" fmla="*/ 0 h 324"/>
                  <a:gd name="T2" fmla="*/ 57 w 464"/>
                  <a:gd name="T3" fmla="*/ 0 h 324"/>
                  <a:gd name="T4" fmla="*/ 0 w 464"/>
                  <a:gd name="T5" fmla="*/ 57 h 324"/>
                  <a:gd name="T6" fmla="*/ 0 w 464"/>
                  <a:gd name="T7" fmla="*/ 267 h 324"/>
                  <a:gd name="T8" fmla="*/ 57 w 464"/>
                  <a:gd name="T9" fmla="*/ 324 h 324"/>
                  <a:gd name="T10" fmla="*/ 407 w 464"/>
                  <a:gd name="T11" fmla="*/ 324 h 324"/>
                  <a:gd name="T12" fmla="*/ 464 w 464"/>
                  <a:gd name="T13" fmla="*/ 267 h 324"/>
                  <a:gd name="T14" fmla="*/ 464 w 464"/>
                  <a:gd name="T15" fmla="*/ 57 h 324"/>
                  <a:gd name="T16" fmla="*/ 407 w 464"/>
                  <a:gd name="T17" fmla="*/ 0 h 324"/>
                  <a:gd name="T18" fmla="*/ 351 w 464"/>
                  <a:gd name="T19" fmla="*/ 312 h 324"/>
                  <a:gd name="T20" fmla="*/ 305 w 464"/>
                  <a:gd name="T21" fmla="*/ 312 h 324"/>
                  <a:gd name="T22" fmla="*/ 300 w 464"/>
                  <a:gd name="T23" fmla="*/ 306 h 324"/>
                  <a:gd name="T24" fmla="*/ 305 w 464"/>
                  <a:gd name="T25" fmla="*/ 301 h 324"/>
                  <a:gd name="T26" fmla="*/ 351 w 464"/>
                  <a:gd name="T27" fmla="*/ 301 h 324"/>
                  <a:gd name="T28" fmla="*/ 357 w 464"/>
                  <a:gd name="T29" fmla="*/ 306 h 324"/>
                  <a:gd name="T30" fmla="*/ 351 w 464"/>
                  <a:gd name="T31" fmla="*/ 312 h 324"/>
                  <a:gd name="T32" fmla="*/ 371 w 464"/>
                  <a:gd name="T33" fmla="*/ 312 h 324"/>
                  <a:gd name="T34" fmla="*/ 365 w 464"/>
                  <a:gd name="T35" fmla="*/ 306 h 324"/>
                  <a:gd name="T36" fmla="*/ 371 w 464"/>
                  <a:gd name="T37" fmla="*/ 300 h 324"/>
                  <a:gd name="T38" fmla="*/ 377 w 464"/>
                  <a:gd name="T39" fmla="*/ 306 h 324"/>
                  <a:gd name="T40" fmla="*/ 371 w 464"/>
                  <a:gd name="T41" fmla="*/ 312 h 324"/>
                  <a:gd name="T42" fmla="*/ 431 w 464"/>
                  <a:gd name="T43" fmla="*/ 267 h 324"/>
                  <a:gd name="T44" fmla="*/ 407 w 464"/>
                  <a:gd name="T45" fmla="*/ 291 h 324"/>
                  <a:gd name="T46" fmla="*/ 57 w 464"/>
                  <a:gd name="T47" fmla="*/ 291 h 324"/>
                  <a:gd name="T48" fmla="*/ 33 w 464"/>
                  <a:gd name="T49" fmla="*/ 267 h 324"/>
                  <a:gd name="T50" fmla="*/ 33 w 464"/>
                  <a:gd name="T51" fmla="*/ 57 h 324"/>
                  <a:gd name="T52" fmla="*/ 57 w 464"/>
                  <a:gd name="T53" fmla="*/ 33 h 324"/>
                  <a:gd name="T54" fmla="*/ 407 w 464"/>
                  <a:gd name="T55" fmla="*/ 33 h 324"/>
                  <a:gd name="T56" fmla="*/ 431 w 464"/>
                  <a:gd name="T57" fmla="*/ 57 h 324"/>
                  <a:gd name="T58" fmla="*/ 431 w 464"/>
                  <a:gd name="T59" fmla="*/ 267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64" h="324">
                    <a:moveTo>
                      <a:pt x="407" y="0"/>
                    </a:moveTo>
                    <a:cubicBezTo>
                      <a:pt x="57" y="0"/>
                      <a:pt x="57" y="0"/>
                      <a:pt x="57" y="0"/>
                    </a:cubicBezTo>
                    <a:cubicBezTo>
                      <a:pt x="25" y="0"/>
                      <a:pt x="0" y="26"/>
                      <a:pt x="0" y="57"/>
                    </a:cubicBezTo>
                    <a:cubicBezTo>
                      <a:pt x="0" y="267"/>
                      <a:pt x="0" y="267"/>
                      <a:pt x="0" y="267"/>
                    </a:cubicBezTo>
                    <a:cubicBezTo>
                      <a:pt x="0" y="298"/>
                      <a:pt x="25" y="324"/>
                      <a:pt x="57" y="324"/>
                    </a:cubicBezTo>
                    <a:cubicBezTo>
                      <a:pt x="407" y="324"/>
                      <a:pt x="407" y="324"/>
                      <a:pt x="407" y="324"/>
                    </a:cubicBezTo>
                    <a:cubicBezTo>
                      <a:pt x="439" y="324"/>
                      <a:pt x="464" y="298"/>
                      <a:pt x="464" y="267"/>
                    </a:cubicBezTo>
                    <a:cubicBezTo>
                      <a:pt x="464" y="57"/>
                      <a:pt x="464" y="57"/>
                      <a:pt x="464" y="57"/>
                    </a:cubicBezTo>
                    <a:cubicBezTo>
                      <a:pt x="464" y="26"/>
                      <a:pt x="439" y="0"/>
                      <a:pt x="407" y="0"/>
                    </a:cubicBezTo>
                    <a:close/>
                    <a:moveTo>
                      <a:pt x="351" y="312"/>
                    </a:moveTo>
                    <a:cubicBezTo>
                      <a:pt x="305" y="312"/>
                      <a:pt x="305" y="312"/>
                      <a:pt x="305" y="312"/>
                    </a:cubicBezTo>
                    <a:cubicBezTo>
                      <a:pt x="302" y="312"/>
                      <a:pt x="300" y="310"/>
                      <a:pt x="300" y="306"/>
                    </a:cubicBezTo>
                    <a:cubicBezTo>
                      <a:pt x="300" y="303"/>
                      <a:pt x="302" y="301"/>
                      <a:pt x="305" y="301"/>
                    </a:cubicBezTo>
                    <a:cubicBezTo>
                      <a:pt x="351" y="301"/>
                      <a:pt x="351" y="301"/>
                      <a:pt x="351" y="301"/>
                    </a:cubicBezTo>
                    <a:cubicBezTo>
                      <a:pt x="355" y="301"/>
                      <a:pt x="357" y="303"/>
                      <a:pt x="357" y="306"/>
                    </a:cubicBezTo>
                    <a:cubicBezTo>
                      <a:pt x="357" y="310"/>
                      <a:pt x="355" y="312"/>
                      <a:pt x="351" y="312"/>
                    </a:cubicBezTo>
                    <a:close/>
                    <a:moveTo>
                      <a:pt x="371" y="312"/>
                    </a:moveTo>
                    <a:cubicBezTo>
                      <a:pt x="368" y="312"/>
                      <a:pt x="365" y="310"/>
                      <a:pt x="365" y="306"/>
                    </a:cubicBezTo>
                    <a:cubicBezTo>
                      <a:pt x="365" y="303"/>
                      <a:pt x="368" y="300"/>
                      <a:pt x="371" y="300"/>
                    </a:cubicBezTo>
                    <a:cubicBezTo>
                      <a:pt x="374" y="300"/>
                      <a:pt x="377" y="303"/>
                      <a:pt x="377" y="306"/>
                    </a:cubicBezTo>
                    <a:cubicBezTo>
                      <a:pt x="377" y="310"/>
                      <a:pt x="374" y="312"/>
                      <a:pt x="371" y="312"/>
                    </a:cubicBezTo>
                    <a:close/>
                    <a:moveTo>
                      <a:pt x="431" y="267"/>
                    </a:moveTo>
                    <a:cubicBezTo>
                      <a:pt x="431" y="280"/>
                      <a:pt x="420" y="291"/>
                      <a:pt x="407" y="291"/>
                    </a:cubicBezTo>
                    <a:cubicBezTo>
                      <a:pt x="57" y="291"/>
                      <a:pt x="57" y="291"/>
                      <a:pt x="57" y="291"/>
                    </a:cubicBezTo>
                    <a:cubicBezTo>
                      <a:pt x="44" y="291"/>
                      <a:pt x="33" y="280"/>
                      <a:pt x="33" y="267"/>
                    </a:cubicBezTo>
                    <a:cubicBezTo>
                      <a:pt x="33" y="57"/>
                      <a:pt x="33" y="57"/>
                      <a:pt x="33" y="57"/>
                    </a:cubicBezTo>
                    <a:cubicBezTo>
                      <a:pt x="33" y="44"/>
                      <a:pt x="44" y="33"/>
                      <a:pt x="57" y="33"/>
                    </a:cubicBezTo>
                    <a:cubicBezTo>
                      <a:pt x="407" y="33"/>
                      <a:pt x="407" y="33"/>
                      <a:pt x="407" y="33"/>
                    </a:cubicBezTo>
                    <a:cubicBezTo>
                      <a:pt x="420" y="33"/>
                      <a:pt x="431" y="44"/>
                      <a:pt x="431" y="57"/>
                    </a:cubicBezTo>
                    <a:lnTo>
                      <a:pt x="431" y="267"/>
                    </a:ln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 name="Freeform 18"/>
              <p:cNvSpPr>
                <a:spLocks/>
              </p:cNvSpPr>
              <p:nvPr/>
            </p:nvSpPr>
            <p:spPr bwMode="auto">
              <a:xfrm>
                <a:off x="5465762" y="1567656"/>
                <a:ext cx="660400" cy="244475"/>
              </a:xfrm>
              <a:custGeom>
                <a:avLst/>
                <a:gdLst>
                  <a:gd name="T0" fmla="*/ 242 w 246"/>
                  <a:gd name="T1" fmla="*/ 79 h 91"/>
                  <a:gd name="T2" fmla="*/ 230 w 246"/>
                  <a:gd name="T3" fmla="*/ 78 h 91"/>
                  <a:gd name="T4" fmla="*/ 174 w 246"/>
                  <a:gd name="T5" fmla="*/ 57 h 91"/>
                  <a:gd name="T6" fmla="*/ 167 w 246"/>
                  <a:gd name="T7" fmla="*/ 48 h 91"/>
                  <a:gd name="T8" fmla="*/ 167 w 246"/>
                  <a:gd name="T9" fmla="*/ 0 h 91"/>
                  <a:gd name="T10" fmla="*/ 78 w 246"/>
                  <a:gd name="T11" fmla="*/ 0 h 91"/>
                  <a:gd name="T12" fmla="*/ 78 w 246"/>
                  <a:gd name="T13" fmla="*/ 48 h 91"/>
                  <a:gd name="T14" fmla="*/ 75 w 246"/>
                  <a:gd name="T15" fmla="*/ 60 h 91"/>
                  <a:gd name="T16" fmla="*/ 32 w 246"/>
                  <a:gd name="T17" fmla="*/ 76 h 91"/>
                  <a:gd name="T18" fmla="*/ 17 w 246"/>
                  <a:gd name="T19" fmla="*/ 79 h 91"/>
                  <a:gd name="T20" fmla="*/ 8 w 246"/>
                  <a:gd name="T21" fmla="*/ 79 h 91"/>
                  <a:gd name="T22" fmla="*/ 0 w 246"/>
                  <a:gd name="T23" fmla="*/ 85 h 91"/>
                  <a:gd name="T24" fmla="*/ 0 w 246"/>
                  <a:gd name="T25" fmla="*/ 85 h 91"/>
                  <a:gd name="T26" fmla="*/ 8 w 246"/>
                  <a:gd name="T27" fmla="*/ 91 h 91"/>
                  <a:gd name="T28" fmla="*/ 238 w 246"/>
                  <a:gd name="T29" fmla="*/ 91 h 91"/>
                  <a:gd name="T30" fmla="*/ 246 w 246"/>
                  <a:gd name="T31" fmla="*/ 85 h 91"/>
                  <a:gd name="T32" fmla="*/ 246 w 246"/>
                  <a:gd name="T33" fmla="*/ 85 h 91"/>
                  <a:gd name="T34" fmla="*/ 242 w 246"/>
                  <a:gd name="T35" fmla="*/ 79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6" h="91">
                    <a:moveTo>
                      <a:pt x="242" y="79"/>
                    </a:moveTo>
                    <a:cubicBezTo>
                      <a:pt x="240" y="79"/>
                      <a:pt x="234" y="78"/>
                      <a:pt x="230" y="78"/>
                    </a:cubicBezTo>
                    <a:cubicBezTo>
                      <a:pt x="174" y="57"/>
                      <a:pt x="174" y="57"/>
                      <a:pt x="174" y="57"/>
                    </a:cubicBezTo>
                    <a:cubicBezTo>
                      <a:pt x="171" y="56"/>
                      <a:pt x="167" y="52"/>
                      <a:pt x="167" y="48"/>
                    </a:cubicBezTo>
                    <a:cubicBezTo>
                      <a:pt x="167" y="0"/>
                      <a:pt x="167" y="0"/>
                      <a:pt x="167" y="0"/>
                    </a:cubicBezTo>
                    <a:cubicBezTo>
                      <a:pt x="78" y="0"/>
                      <a:pt x="78" y="0"/>
                      <a:pt x="78" y="0"/>
                    </a:cubicBezTo>
                    <a:cubicBezTo>
                      <a:pt x="78" y="48"/>
                      <a:pt x="78" y="48"/>
                      <a:pt x="78" y="48"/>
                    </a:cubicBezTo>
                    <a:cubicBezTo>
                      <a:pt x="78" y="52"/>
                      <a:pt x="77" y="57"/>
                      <a:pt x="75" y="60"/>
                    </a:cubicBezTo>
                    <a:cubicBezTo>
                      <a:pt x="32" y="76"/>
                      <a:pt x="32" y="76"/>
                      <a:pt x="32" y="76"/>
                    </a:cubicBezTo>
                    <a:cubicBezTo>
                      <a:pt x="29" y="77"/>
                      <a:pt x="22" y="79"/>
                      <a:pt x="17" y="79"/>
                    </a:cubicBezTo>
                    <a:cubicBezTo>
                      <a:pt x="8" y="79"/>
                      <a:pt x="8" y="79"/>
                      <a:pt x="8" y="79"/>
                    </a:cubicBezTo>
                    <a:cubicBezTo>
                      <a:pt x="4" y="79"/>
                      <a:pt x="0" y="82"/>
                      <a:pt x="0" y="85"/>
                    </a:cubicBezTo>
                    <a:cubicBezTo>
                      <a:pt x="0" y="85"/>
                      <a:pt x="0" y="85"/>
                      <a:pt x="0" y="85"/>
                    </a:cubicBezTo>
                    <a:cubicBezTo>
                      <a:pt x="0" y="88"/>
                      <a:pt x="4" y="91"/>
                      <a:pt x="8" y="91"/>
                    </a:cubicBezTo>
                    <a:cubicBezTo>
                      <a:pt x="238" y="91"/>
                      <a:pt x="238" y="91"/>
                      <a:pt x="238" y="91"/>
                    </a:cubicBezTo>
                    <a:cubicBezTo>
                      <a:pt x="242" y="91"/>
                      <a:pt x="246" y="88"/>
                      <a:pt x="246" y="85"/>
                    </a:cubicBezTo>
                    <a:cubicBezTo>
                      <a:pt x="246" y="85"/>
                      <a:pt x="246" y="85"/>
                      <a:pt x="246" y="85"/>
                    </a:cubicBezTo>
                    <a:cubicBezTo>
                      <a:pt x="246" y="82"/>
                      <a:pt x="244" y="79"/>
                      <a:pt x="242" y="79"/>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 name="Freeform 19"/>
              <p:cNvSpPr>
                <a:spLocks/>
              </p:cNvSpPr>
              <p:nvPr/>
            </p:nvSpPr>
            <p:spPr bwMode="auto">
              <a:xfrm>
                <a:off x="5302250" y="861219"/>
                <a:ext cx="987425" cy="638175"/>
              </a:xfrm>
              <a:custGeom>
                <a:avLst/>
                <a:gdLst>
                  <a:gd name="T0" fmla="*/ 368 w 368"/>
                  <a:gd name="T1" fmla="*/ 216 h 238"/>
                  <a:gd name="T2" fmla="*/ 346 w 368"/>
                  <a:gd name="T3" fmla="*/ 238 h 238"/>
                  <a:gd name="T4" fmla="*/ 22 w 368"/>
                  <a:gd name="T5" fmla="*/ 238 h 238"/>
                  <a:gd name="T6" fmla="*/ 0 w 368"/>
                  <a:gd name="T7" fmla="*/ 216 h 238"/>
                  <a:gd name="T8" fmla="*/ 0 w 368"/>
                  <a:gd name="T9" fmla="*/ 23 h 238"/>
                  <a:gd name="T10" fmla="*/ 22 w 368"/>
                  <a:gd name="T11" fmla="*/ 0 h 238"/>
                  <a:gd name="T12" fmla="*/ 346 w 368"/>
                  <a:gd name="T13" fmla="*/ 0 h 238"/>
                  <a:gd name="T14" fmla="*/ 368 w 368"/>
                  <a:gd name="T15" fmla="*/ 23 h 238"/>
                  <a:gd name="T16" fmla="*/ 368 w 368"/>
                  <a:gd name="T17" fmla="*/ 216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8" h="238">
                    <a:moveTo>
                      <a:pt x="368" y="216"/>
                    </a:moveTo>
                    <a:cubicBezTo>
                      <a:pt x="368" y="228"/>
                      <a:pt x="358" y="238"/>
                      <a:pt x="346" y="238"/>
                    </a:cubicBezTo>
                    <a:cubicBezTo>
                      <a:pt x="22" y="238"/>
                      <a:pt x="22" y="238"/>
                      <a:pt x="22" y="238"/>
                    </a:cubicBezTo>
                    <a:cubicBezTo>
                      <a:pt x="10" y="238"/>
                      <a:pt x="0" y="228"/>
                      <a:pt x="0" y="216"/>
                    </a:cubicBezTo>
                    <a:cubicBezTo>
                      <a:pt x="0" y="23"/>
                      <a:pt x="0" y="23"/>
                      <a:pt x="0" y="23"/>
                    </a:cubicBezTo>
                    <a:cubicBezTo>
                      <a:pt x="0" y="10"/>
                      <a:pt x="10" y="0"/>
                      <a:pt x="22" y="0"/>
                    </a:cubicBezTo>
                    <a:cubicBezTo>
                      <a:pt x="346" y="0"/>
                      <a:pt x="346" y="0"/>
                      <a:pt x="346" y="0"/>
                    </a:cubicBezTo>
                    <a:cubicBezTo>
                      <a:pt x="358" y="0"/>
                      <a:pt x="368" y="10"/>
                      <a:pt x="368" y="23"/>
                    </a:cubicBezTo>
                    <a:lnTo>
                      <a:pt x="368" y="216"/>
                    </a:ln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30726" name="Group 4"/>
            <p:cNvGrpSpPr>
              <a:grpSpLocks/>
            </p:cNvGrpSpPr>
            <p:nvPr/>
          </p:nvGrpSpPr>
          <p:grpSpPr bwMode="auto">
            <a:xfrm>
              <a:off x="4505476" y="5667854"/>
              <a:ext cx="1747913" cy="615740"/>
              <a:chOff x="2949" y="196"/>
              <a:chExt cx="941" cy="598"/>
            </a:xfrm>
          </p:grpSpPr>
          <p:sp>
            <p:nvSpPr>
              <p:cNvPr id="30751" name="Oval 5"/>
              <p:cNvSpPr>
                <a:spLocks noChangeArrowheads="1"/>
              </p:cNvSpPr>
              <p:nvPr/>
            </p:nvSpPr>
            <p:spPr bwMode="auto">
              <a:xfrm>
                <a:off x="3168" y="196"/>
                <a:ext cx="407" cy="162"/>
              </a:xfrm>
              <a:prstGeom prst="ellipse">
                <a:avLst/>
              </a:prstGeom>
              <a:solidFill>
                <a:srgbClr val="EAEAEA"/>
              </a:solidFill>
              <a:ln w="12700">
                <a:solidFill>
                  <a:schemeClr val="tx1"/>
                </a:solidFill>
                <a:round/>
                <a:headEnd/>
                <a:tailEnd/>
              </a:ln>
            </p:spPr>
            <p:txBody>
              <a:bodyPr wrap="none" anchor="ctr"/>
              <a:lstStyle/>
              <a:p>
                <a:pPr algn="ctr"/>
                <a:endParaRPr lang="zh-CN" altLang="en-US">
                  <a:solidFill>
                    <a:schemeClr val="tx1">
                      <a:lumMod val="75000"/>
                      <a:lumOff val="25000"/>
                    </a:schemeClr>
                  </a:solidFill>
                  <a:latin typeface="+mn-lt"/>
                  <a:ea typeface="+mn-ea"/>
                </a:endParaRPr>
              </a:p>
            </p:txBody>
          </p:sp>
          <p:sp>
            <p:nvSpPr>
              <p:cNvPr id="30752" name="Oval 6"/>
              <p:cNvSpPr>
                <a:spLocks noChangeArrowheads="1"/>
              </p:cNvSpPr>
              <p:nvPr/>
            </p:nvSpPr>
            <p:spPr bwMode="auto">
              <a:xfrm rot="900000">
                <a:off x="3512" y="252"/>
                <a:ext cx="275" cy="131"/>
              </a:xfrm>
              <a:prstGeom prst="ellipse">
                <a:avLst/>
              </a:prstGeom>
              <a:solidFill>
                <a:srgbClr val="EAEAEA"/>
              </a:solidFill>
              <a:ln w="12700">
                <a:solidFill>
                  <a:schemeClr val="tx1"/>
                </a:solidFill>
                <a:round/>
                <a:headEnd/>
                <a:tailEnd/>
              </a:ln>
            </p:spPr>
            <p:txBody>
              <a:bodyPr wrap="none" anchor="ctr"/>
              <a:lstStyle/>
              <a:p>
                <a:pPr algn="ctr"/>
                <a:endParaRPr lang="zh-CN" altLang="en-US">
                  <a:solidFill>
                    <a:schemeClr val="tx1">
                      <a:lumMod val="75000"/>
                      <a:lumOff val="25000"/>
                    </a:schemeClr>
                  </a:solidFill>
                  <a:latin typeface="+mn-lt"/>
                  <a:ea typeface="+mn-ea"/>
                </a:endParaRPr>
              </a:p>
            </p:txBody>
          </p:sp>
          <p:sp>
            <p:nvSpPr>
              <p:cNvPr id="30753" name="Oval 7"/>
              <p:cNvSpPr>
                <a:spLocks noChangeArrowheads="1"/>
              </p:cNvSpPr>
              <p:nvPr/>
            </p:nvSpPr>
            <p:spPr bwMode="auto">
              <a:xfrm rot="1500000">
                <a:off x="3650" y="385"/>
                <a:ext cx="240" cy="153"/>
              </a:xfrm>
              <a:prstGeom prst="ellipse">
                <a:avLst/>
              </a:prstGeom>
              <a:solidFill>
                <a:srgbClr val="EAEAEA"/>
              </a:solidFill>
              <a:ln w="12700">
                <a:solidFill>
                  <a:schemeClr val="tx1"/>
                </a:solidFill>
                <a:round/>
                <a:headEnd/>
                <a:tailEnd/>
              </a:ln>
            </p:spPr>
            <p:txBody>
              <a:bodyPr wrap="none" anchor="ctr"/>
              <a:lstStyle/>
              <a:p>
                <a:pPr algn="ctr"/>
                <a:endParaRPr lang="zh-CN" altLang="en-US">
                  <a:solidFill>
                    <a:schemeClr val="tx1">
                      <a:lumMod val="75000"/>
                      <a:lumOff val="25000"/>
                    </a:schemeClr>
                  </a:solidFill>
                  <a:latin typeface="+mn-lt"/>
                  <a:ea typeface="+mn-ea"/>
                </a:endParaRPr>
              </a:p>
            </p:txBody>
          </p:sp>
          <p:sp>
            <p:nvSpPr>
              <p:cNvPr id="30754" name="Oval 8"/>
              <p:cNvSpPr>
                <a:spLocks noChangeArrowheads="1"/>
              </p:cNvSpPr>
              <p:nvPr/>
            </p:nvSpPr>
            <p:spPr bwMode="auto">
              <a:xfrm rot="-1560000">
                <a:off x="3573" y="537"/>
                <a:ext cx="291" cy="189"/>
              </a:xfrm>
              <a:prstGeom prst="ellipse">
                <a:avLst/>
              </a:prstGeom>
              <a:solidFill>
                <a:srgbClr val="EAEAEA"/>
              </a:solidFill>
              <a:ln w="12700">
                <a:solidFill>
                  <a:schemeClr val="tx1"/>
                </a:solidFill>
                <a:round/>
                <a:headEnd/>
                <a:tailEnd/>
              </a:ln>
            </p:spPr>
            <p:txBody>
              <a:bodyPr wrap="none" anchor="ctr"/>
              <a:lstStyle/>
              <a:p>
                <a:pPr algn="ctr"/>
                <a:endParaRPr lang="zh-CN" altLang="en-US">
                  <a:solidFill>
                    <a:schemeClr val="tx1">
                      <a:lumMod val="75000"/>
                      <a:lumOff val="25000"/>
                    </a:schemeClr>
                  </a:solidFill>
                  <a:latin typeface="+mn-lt"/>
                  <a:ea typeface="+mn-ea"/>
                </a:endParaRPr>
              </a:p>
            </p:txBody>
          </p:sp>
          <p:sp>
            <p:nvSpPr>
              <p:cNvPr id="30755" name="Oval 9"/>
              <p:cNvSpPr>
                <a:spLocks noChangeArrowheads="1"/>
              </p:cNvSpPr>
              <p:nvPr/>
            </p:nvSpPr>
            <p:spPr bwMode="auto">
              <a:xfrm>
                <a:off x="3216" y="555"/>
                <a:ext cx="471" cy="239"/>
              </a:xfrm>
              <a:prstGeom prst="ellipse">
                <a:avLst/>
              </a:prstGeom>
              <a:solidFill>
                <a:srgbClr val="EAEAEA"/>
              </a:solidFill>
              <a:ln w="12700">
                <a:solidFill>
                  <a:schemeClr val="tx1"/>
                </a:solidFill>
                <a:round/>
                <a:headEnd/>
                <a:tailEnd/>
              </a:ln>
            </p:spPr>
            <p:txBody>
              <a:bodyPr wrap="none" anchor="ctr"/>
              <a:lstStyle/>
              <a:p>
                <a:pPr algn="ctr"/>
                <a:endParaRPr lang="zh-CN" altLang="en-US">
                  <a:solidFill>
                    <a:schemeClr val="tx1">
                      <a:lumMod val="75000"/>
                      <a:lumOff val="25000"/>
                    </a:schemeClr>
                  </a:solidFill>
                  <a:latin typeface="+mn-lt"/>
                  <a:ea typeface="+mn-ea"/>
                </a:endParaRPr>
              </a:p>
            </p:txBody>
          </p:sp>
          <p:sp>
            <p:nvSpPr>
              <p:cNvPr id="30756" name="Oval 10"/>
              <p:cNvSpPr>
                <a:spLocks noChangeArrowheads="1"/>
              </p:cNvSpPr>
              <p:nvPr/>
            </p:nvSpPr>
            <p:spPr bwMode="auto">
              <a:xfrm rot="1080000">
                <a:off x="3023" y="555"/>
                <a:ext cx="265" cy="156"/>
              </a:xfrm>
              <a:prstGeom prst="ellipse">
                <a:avLst/>
              </a:prstGeom>
              <a:solidFill>
                <a:srgbClr val="EAEAEA"/>
              </a:solidFill>
              <a:ln w="12700">
                <a:solidFill>
                  <a:schemeClr val="tx1"/>
                </a:solidFill>
                <a:round/>
                <a:headEnd/>
                <a:tailEnd/>
              </a:ln>
            </p:spPr>
            <p:txBody>
              <a:bodyPr wrap="none" anchor="ctr"/>
              <a:lstStyle/>
              <a:p>
                <a:pPr algn="ctr"/>
                <a:endParaRPr lang="zh-CN" altLang="en-US">
                  <a:solidFill>
                    <a:schemeClr val="tx1">
                      <a:lumMod val="75000"/>
                      <a:lumOff val="25000"/>
                    </a:schemeClr>
                  </a:solidFill>
                  <a:latin typeface="+mn-lt"/>
                  <a:ea typeface="+mn-ea"/>
                </a:endParaRPr>
              </a:p>
            </p:txBody>
          </p:sp>
          <p:sp>
            <p:nvSpPr>
              <p:cNvPr id="30757" name="Oval 11"/>
              <p:cNvSpPr>
                <a:spLocks noChangeArrowheads="1"/>
              </p:cNvSpPr>
              <p:nvPr/>
            </p:nvSpPr>
            <p:spPr bwMode="auto">
              <a:xfrm>
                <a:off x="2949" y="432"/>
                <a:ext cx="217" cy="156"/>
              </a:xfrm>
              <a:prstGeom prst="ellipse">
                <a:avLst/>
              </a:prstGeom>
              <a:solidFill>
                <a:srgbClr val="EAEAEA"/>
              </a:solidFill>
              <a:ln w="12700">
                <a:solidFill>
                  <a:schemeClr val="tx1"/>
                </a:solidFill>
                <a:round/>
                <a:headEnd/>
                <a:tailEnd/>
              </a:ln>
            </p:spPr>
            <p:txBody>
              <a:bodyPr wrap="none" anchor="ctr"/>
              <a:lstStyle/>
              <a:p>
                <a:pPr algn="ctr"/>
                <a:endParaRPr lang="zh-CN" altLang="en-US">
                  <a:solidFill>
                    <a:schemeClr val="tx1">
                      <a:lumMod val="75000"/>
                      <a:lumOff val="25000"/>
                    </a:schemeClr>
                  </a:solidFill>
                  <a:latin typeface="+mn-lt"/>
                  <a:ea typeface="+mn-ea"/>
                </a:endParaRPr>
              </a:p>
            </p:txBody>
          </p:sp>
          <p:sp>
            <p:nvSpPr>
              <p:cNvPr id="30758" name="Oval 12"/>
              <p:cNvSpPr>
                <a:spLocks noChangeArrowheads="1"/>
              </p:cNvSpPr>
              <p:nvPr/>
            </p:nvSpPr>
            <p:spPr bwMode="auto">
              <a:xfrm rot="-1860000">
                <a:off x="2984" y="310"/>
                <a:ext cx="295" cy="156"/>
              </a:xfrm>
              <a:prstGeom prst="ellipse">
                <a:avLst/>
              </a:prstGeom>
              <a:solidFill>
                <a:srgbClr val="EAEAEA"/>
              </a:solidFill>
              <a:ln w="12700">
                <a:solidFill>
                  <a:schemeClr val="tx1"/>
                </a:solidFill>
                <a:round/>
                <a:headEnd/>
                <a:tailEnd/>
              </a:ln>
            </p:spPr>
            <p:txBody>
              <a:bodyPr wrap="none" anchor="ctr"/>
              <a:lstStyle/>
              <a:p>
                <a:pPr algn="ctr"/>
                <a:endParaRPr lang="zh-CN" altLang="en-US">
                  <a:solidFill>
                    <a:schemeClr val="tx1">
                      <a:lumMod val="75000"/>
                      <a:lumOff val="25000"/>
                    </a:schemeClr>
                  </a:solidFill>
                  <a:latin typeface="+mn-lt"/>
                  <a:ea typeface="+mn-ea"/>
                </a:endParaRPr>
              </a:p>
            </p:txBody>
          </p:sp>
          <p:sp>
            <p:nvSpPr>
              <p:cNvPr id="30759" name="Freeform 13"/>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a:solidFill>
                    <a:schemeClr val="tx1">
                      <a:lumMod val="75000"/>
                      <a:lumOff val="25000"/>
                    </a:schemeClr>
                  </a:solidFill>
                  <a:latin typeface="+mn-lt"/>
                  <a:ea typeface="+mn-ea"/>
                </a:endParaRPr>
              </a:p>
            </p:txBody>
          </p:sp>
          <p:sp>
            <p:nvSpPr>
              <p:cNvPr id="30760" name="Freeform 14"/>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a:solidFill>
                    <a:schemeClr val="tx1">
                      <a:lumMod val="75000"/>
                      <a:lumOff val="25000"/>
                    </a:schemeClr>
                  </a:solidFill>
                  <a:latin typeface="+mn-lt"/>
                  <a:ea typeface="+mn-ea"/>
                </a:endParaRPr>
              </a:p>
            </p:txBody>
          </p:sp>
          <p:sp>
            <p:nvSpPr>
              <p:cNvPr id="30761" name="Freeform 15"/>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a:solidFill>
                    <a:schemeClr val="tx1">
                      <a:lumMod val="75000"/>
                      <a:lumOff val="25000"/>
                    </a:schemeClr>
                  </a:solidFill>
                  <a:latin typeface="+mn-lt"/>
                  <a:ea typeface="+mn-ea"/>
                </a:endParaRPr>
              </a:p>
            </p:txBody>
          </p:sp>
        </p:grpSp>
        <p:sp>
          <p:nvSpPr>
            <p:cNvPr id="30728" name="Rectangle 17"/>
            <p:cNvSpPr>
              <a:spLocks noChangeArrowheads="1"/>
            </p:cNvSpPr>
            <p:nvPr/>
          </p:nvSpPr>
          <p:spPr bwMode="auto">
            <a:xfrm>
              <a:off x="6675478" y="3818657"/>
              <a:ext cx="3446786" cy="2745893"/>
            </a:xfrm>
            <a:prstGeom prst="rect">
              <a:avLst/>
            </a:prstGeom>
            <a:solidFill>
              <a:srgbClr val="CCECFF"/>
            </a:solidFill>
            <a:ln w="19050">
              <a:solidFill>
                <a:schemeClr val="tx1"/>
              </a:solidFill>
              <a:prstDash val="dash"/>
              <a:miter lim="800000"/>
              <a:headEnd/>
              <a:tailEnd/>
            </a:ln>
          </p:spPr>
          <p:txBody>
            <a:bodyPr wrap="none" anchor="ctr"/>
            <a:lstStyle/>
            <a:p>
              <a:pPr algn="ctr"/>
              <a:endParaRPr lang="zh-CN" altLang="en-US">
                <a:solidFill>
                  <a:schemeClr val="tx1">
                    <a:lumMod val="75000"/>
                    <a:lumOff val="25000"/>
                  </a:schemeClr>
                </a:solidFill>
                <a:latin typeface="+mn-lt"/>
                <a:ea typeface="+mn-ea"/>
              </a:endParaRPr>
            </a:p>
          </p:txBody>
        </p:sp>
        <p:sp>
          <p:nvSpPr>
            <p:cNvPr id="30729" name="Freeform 18"/>
            <p:cNvSpPr>
              <a:spLocks/>
            </p:cNvSpPr>
            <p:nvPr/>
          </p:nvSpPr>
          <p:spPr bwMode="auto">
            <a:xfrm>
              <a:off x="9449720" y="5304187"/>
              <a:ext cx="1662094" cy="94527"/>
            </a:xfrm>
            <a:custGeom>
              <a:avLst/>
              <a:gdLst>
                <a:gd name="T0" fmla="*/ 0 w 949"/>
                <a:gd name="T1" fmla="*/ 0 h 72"/>
                <a:gd name="T2" fmla="*/ 2147483647 w 949"/>
                <a:gd name="T3" fmla="*/ 0 h 72"/>
                <a:gd name="T4" fmla="*/ 2147483647 w 949"/>
                <a:gd name="T5" fmla="*/ 2147483647 h 72"/>
                <a:gd name="T6" fmla="*/ 2147483647 w 949"/>
                <a:gd name="T7" fmla="*/ 2147483647 h 72"/>
                <a:gd name="T8" fmla="*/ 0 60000 65536"/>
                <a:gd name="T9" fmla="*/ 0 60000 65536"/>
                <a:gd name="T10" fmla="*/ 0 60000 65536"/>
                <a:gd name="T11" fmla="*/ 0 60000 65536"/>
                <a:gd name="T12" fmla="*/ 0 w 949"/>
                <a:gd name="T13" fmla="*/ 0 h 72"/>
                <a:gd name="T14" fmla="*/ 949 w 949"/>
                <a:gd name="T15" fmla="*/ 72 h 72"/>
              </a:gdLst>
              <a:ahLst/>
              <a:cxnLst>
                <a:cxn ang="T8">
                  <a:pos x="T0" y="T1"/>
                </a:cxn>
                <a:cxn ang="T9">
                  <a:pos x="T2" y="T3"/>
                </a:cxn>
                <a:cxn ang="T10">
                  <a:pos x="T4" y="T5"/>
                </a:cxn>
                <a:cxn ang="T11">
                  <a:pos x="T6" y="T7"/>
                </a:cxn>
              </a:cxnLst>
              <a:rect l="T12" t="T13" r="T14" b="T15"/>
              <a:pathLst>
                <a:path w="949" h="72">
                  <a:moveTo>
                    <a:pt x="0" y="0"/>
                  </a:moveTo>
                  <a:lnTo>
                    <a:pt x="379" y="0"/>
                  </a:lnTo>
                  <a:lnTo>
                    <a:pt x="297" y="72"/>
                  </a:lnTo>
                  <a:lnTo>
                    <a:pt x="949" y="62"/>
                  </a:lnTo>
                </a:path>
              </a:pathLst>
            </a:custGeom>
            <a:noFill/>
            <a:ln w="57150">
              <a:solidFill>
                <a:srgbClr val="3333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solidFill>
                  <a:schemeClr val="tx1">
                    <a:lumMod val="75000"/>
                    <a:lumOff val="25000"/>
                  </a:schemeClr>
                </a:solidFill>
                <a:latin typeface="+mn-lt"/>
                <a:ea typeface="+mn-ea"/>
              </a:endParaRPr>
            </a:p>
          </p:txBody>
        </p:sp>
        <p:sp>
          <p:nvSpPr>
            <p:cNvPr id="30730" name="Freeform 19"/>
            <p:cNvSpPr>
              <a:spLocks/>
            </p:cNvSpPr>
            <p:nvPr/>
          </p:nvSpPr>
          <p:spPr bwMode="auto">
            <a:xfrm>
              <a:off x="2846885" y="5367206"/>
              <a:ext cx="873956" cy="420121"/>
            </a:xfrm>
            <a:custGeom>
              <a:avLst/>
              <a:gdLst>
                <a:gd name="T0" fmla="*/ 0 w 499"/>
                <a:gd name="T1" fmla="*/ 0 h 320"/>
                <a:gd name="T2" fmla="*/ 2147483647 w 499"/>
                <a:gd name="T3" fmla="*/ 2147483647 h 320"/>
                <a:gd name="T4" fmla="*/ 2147483647 w 499"/>
                <a:gd name="T5" fmla="*/ 2147483647 h 320"/>
                <a:gd name="T6" fmla="*/ 2147483647 w 499"/>
                <a:gd name="T7" fmla="*/ 2147483647 h 320"/>
                <a:gd name="T8" fmla="*/ 0 60000 65536"/>
                <a:gd name="T9" fmla="*/ 0 60000 65536"/>
                <a:gd name="T10" fmla="*/ 0 60000 65536"/>
                <a:gd name="T11" fmla="*/ 0 60000 65536"/>
                <a:gd name="T12" fmla="*/ 0 w 499"/>
                <a:gd name="T13" fmla="*/ 0 h 320"/>
                <a:gd name="T14" fmla="*/ 499 w 499"/>
                <a:gd name="T15" fmla="*/ 320 h 320"/>
              </a:gdLst>
              <a:ahLst/>
              <a:cxnLst>
                <a:cxn ang="T8">
                  <a:pos x="T0" y="T1"/>
                </a:cxn>
                <a:cxn ang="T9">
                  <a:pos x="T2" y="T3"/>
                </a:cxn>
                <a:cxn ang="T10">
                  <a:pos x="T4" y="T5"/>
                </a:cxn>
                <a:cxn ang="T11">
                  <a:pos x="T6" y="T7"/>
                </a:cxn>
              </a:cxnLst>
              <a:rect l="T12" t="T13" r="T14" b="T15"/>
              <a:pathLst>
                <a:path w="499" h="320">
                  <a:moveTo>
                    <a:pt x="0" y="0"/>
                  </a:moveTo>
                  <a:lnTo>
                    <a:pt x="416" y="88"/>
                  </a:lnTo>
                  <a:cubicBezTo>
                    <a:pt x="499" y="113"/>
                    <a:pt x="494" y="113"/>
                    <a:pt x="496" y="152"/>
                  </a:cubicBezTo>
                  <a:cubicBezTo>
                    <a:pt x="498" y="191"/>
                    <a:pt x="442" y="285"/>
                    <a:pt x="428" y="320"/>
                  </a:cubicBez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solidFill>
                  <a:schemeClr val="tx1">
                    <a:lumMod val="75000"/>
                    <a:lumOff val="25000"/>
                  </a:schemeClr>
                </a:solidFill>
                <a:latin typeface="+mn-lt"/>
                <a:ea typeface="+mn-ea"/>
              </a:endParaRPr>
            </a:p>
          </p:txBody>
        </p:sp>
        <p:sp>
          <p:nvSpPr>
            <p:cNvPr id="30731" name="Freeform 20"/>
            <p:cNvSpPr>
              <a:spLocks/>
            </p:cNvSpPr>
            <p:nvPr/>
          </p:nvSpPr>
          <p:spPr bwMode="auto">
            <a:xfrm>
              <a:off x="3585982" y="5897608"/>
              <a:ext cx="2774242" cy="126036"/>
            </a:xfrm>
            <a:custGeom>
              <a:avLst/>
              <a:gdLst>
                <a:gd name="T0" fmla="*/ 0 w 1584"/>
                <a:gd name="T1" fmla="*/ 0 h 96"/>
                <a:gd name="T2" fmla="*/ 2147483647 w 1584"/>
                <a:gd name="T3" fmla="*/ 0 h 96"/>
                <a:gd name="T4" fmla="*/ 2147483647 w 1584"/>
                <a:gd name="T5" fmla="*/ 2147483647 h 96"/>
                <a:gd name="T6" fmla="*/ 2147483647 w 1584"/>
                <a:gd name="T7" fmla="*/ 2147483647 h 96"/>
                <a:gd name="T8" fmla="*/ 0 60000 65536"/>
                <a:gd name="T9" fmla="*/ 0 60000 65536"/>
                <a:gd name="T10" fmla="*/ 0 60000 65536"/>
                <a:gd name="T11" fmla="*/ 0 60000 65536"/>
                <a:gd name="T12" fmla="*/ 0 w 1584"/>
                <a:gd name="T13" fmla="*/ 0 h 96"/>
                <a:gd name="T14" fmla="*/ 1584 w 1584"/>
                <a:gd name="T15" fmla="*/ 96 h 96"/>
              </a:gdLst>
              <a:ahLst/>
              <a:cxnLst>
                <a:cxn ang="T8">
                  <a:pos x="T0" y="T1"/>
                </a:cxn>
                <a:cxn ang="T9">
                  <a:pos x="T2" y="T3"/>
                </a:cxn>
                <a:cxn ang="T10">
                  <a:pos x="T4" y="T5"/>
                </a:cxn>
                <a:cxn ang="T11">
                  <a:pos x="T6" y="T7"/>
                </a:cxn>
              </a:cxnLst>
              <a:rect l="T12" t="T13" r="T14" b="T15"/>
              <a:pathLst>
                <a:path w="1584" h="96">
                  <a:moveTo>
                    <a:pt x="0" y="0"/>
                  </a:moveTo>
                  <a:lnTo>
                    <a:pt x="1248" y="0"/>
                  </a:lnTo>
                  <a:lnTo>
                    <a:pt x="1116" y="92"/>
                  </a:lnTo>
                  <a:lnTo>
                    <a:pt x="1584" y="96"/>
                  </a:lnTo>
                </a:path>
              </a:pathLst>
            </a:custGeom>
            <a:noFill/>
            <a:ln w="28575">
              <a:solidFill>
                <a:srgbClr val="3333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solidFill>
                  <a:schemeClr val="tx1">
                    <a:lumMod val="75000"/>
                    <a:lumOff val="25000"/>
                  </a:schemeClr>
                </a:solidFill>
                <a:latin typeface="+mn-lt"/>
                <a:ea typeface="+mn-ea"/>
              </a:endParaRPr>
            </a:p>
          </p:txBody>
        </p:sp>
        <p:sp>
          <p:nvSpPr>
            <p:cNvPr id="30732" name="Freeform 21"/>
            <p:cNvSpPr>
              <a:spLocks/>
            </p:cNvSpPr>
            <p:nvPr/>
          </p:nvSpPr>
          <p:spPr bwMode="auto">
            <a:xfrm>
              <a:off x="6388246" y="5038987"/>
              <a:ext cx="2136726" cy="76147"/>
            </a:xfrm>
            <a:custGeom>
              <a:avLst/>
              <a:gdLst>
                <a:gd name="T0" fmla="*/ 0 w 1220"/>
                <a:gd name="T1" fmla="*/ 0 h 58"/>
                <a:gd name="T2" fmla="*/ 2147483647 w 1220"/>
                <a:gd name="T3" fmla="*/ 0 h 58"/>
                <a:gd name="T4" fmla="*/ 2147483647 w 1220"/>
                <a:gd name="T5" fmla="*/ 2147483647 h 58"/>
                <a:gd name="T6" fmla="*/ 0 60000 65536"/>
                <a:gd name="T7" fmla="*/ 0 60000 65536"/>
                <a:gd name="T8" fmla="*/ 0 60000 65536"/>
                <a:gd name="T9" fmla="*/ 0 w 1220"/>
                <a:gd name="T10" fmla="*/ 0 h 58"/>
                <a:gd name="T11" fmla="*/ 1220 w 1220"/>
                <a:gd name="T12" fmla="*/ 58 h 58"/>
              </a:gdLst>
              <a:ahLst/>
              <a:cxnLst>
                <a:cxn ang="T6">
                  <a:pos x="T0" y="T1"/>
                </a:cxn>
                <a:cxn ang="T7">
                  <a:pos x="T2" y="T3"/>
                </a:cxn>
                <a:cxn ang="T8">
                  <a:pos x="T4" y="T5"/>
                </a:cxn>
              </a:cxnLst>
              <a:rect l="T9" t="T10" r="T11" b="T12"/>
              <a:pathLst>
                <a:path w="1220" h="58">
                  <a:moveTo>
                    <a:pt x="0" y="0"/>
                  </a:moveTo>
                  <a:lnTo>
                    <a:pt x="967" y="0"/>
                  </a:lnTo>
                  <a:lnTo>
                    <a:pt x="1220" y="58"/>
                  </a:lnTo>
                </a:path>
              </a:pathLst>
            </a:custGeom>
            <a:noFill/>
            <a:ln w="28575">
              <a:solidFill>
                <a:srgbClr val="3333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solidFill>
                  <a:schemeClr val="tx1">
                    <a:lumMod val="75000"/>
                    <a:lumOff val="25000"/>
                  </a:schemeClr>
                </a:solidFill>
                <a:latin typeface="+mn-lt"/>
                <a:ea typeface="+mn-ea"/>
              </a:endParaRPr>
            </a:p>
          </p:txBody>
        </p:sp>
        <p:sp>
          <p:nvSpPr>
            <p:cNvPr id="30733" name="Freeform 22"/>
            <p:cNvSpPr>
              <a:spLocks/>
            </p:cNvSpPr>
            <p:nvPr/>
          </p:nvSpPr>
          <p:spPr bwMode="auto">
            <a:xfrm>
              <a:off x="6354969" y="5493242"/>
              <a:ext cx="2422207" cy="530403"/>
            </a:xfrm>
            <a:custGeom>
              <a:avLst/>
              <a:gdLst>
                <a:gd name="T0" fmla="*/ 0 w 1343"/>
                <a:gd name="T1" fmla="*/ 2147483647 h 260"/>
                <a:gd name="T2" fmla="*/ 2147483647 w 1343"/>
                <a:gd name="T3" fmla="*/ 2147483647 h 260"/>
                <a:gd name="T4" fmla="*/ 2147483647 w 1343"/>
                <a:gd name="T5" fmla="*/ 0 h 260"/>
                <a:gd name="T6" fmla="*/ 0 60000 65536"/>
                <a:gd name="T7" fmla="*/ 0 60000 65536"/>
                <a:gd name="T8" fmla="*/ 0 60000 65536"/>
                <a:gd name="T9" fmla="*/ 0 w 1343"/>
                <a:gd name="T10" fmla="*/ 0 h 260"/>
                <a:gd name="T11" fmla="*/ 1343 w 1343"/>
                <a:gd name="T12" fmla="*/ 260 h 260"/>
              </a:gdLst>
              <a:ahLst/>
              <a:cxnLst>
                <a:cxn ang="T6">
                  <a:pos x="T0" y="T1"/>
                </a:cxn>
                <a:cxn ang="T7">
                  <a:pos x="T2" y="T3"/>
                </a:cxn>
                <a:cxn ang="T8">
                  <a:pos x="T4" y="T5"/>
                </a:cxn>
              </a:cxnLst>
              <a:rect l="T9" t="T10" r="T11" b="T12"/>
              <a:pathLst>
                <a:path w="1343" h="260">
                  <a:moveTo>
                    <a:pt x="0" y="260"/>
                  </a:moveTo>
                  <a:lnTo>
                    <a:pt x="1031" y="260"/>
                  </a:lnTo>
                  <a:lnTo>
                    <a:pt x="1343" y="0"/>
                  </a:ln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solidFill>
                  <a:schemeClr val="tx1">
                    <a:lumMod val="75000"/>
                    <a:lumOff val="25000"/>
                  </a:schemeClr>
                </a:solidFill>
                <a:latin typeface="+mn-lt"/>
                <a:ea typeface="+mn-ea"/>
              </a:endParaRPr>
            </a:p>
          </p:txBody>
        </p:sp>
        <p:sp>
          <p:nvSpPr>
            <p:cNvPr id="30734" name="Freeform 23"/>
            <p:cNvSpPr>
              <a:spLocks/>
            </p:cNvSpPr>
            <p:nvPr/>
          </p:nvSpPr>
          <p:spPr bwMode="auto">
            <a:xfrm>
              <a:off x="6423274" y="4484951"/>
              <a:ext cx="2353902" cy="630181"/>
            </a:xfrm>
            <a:custGeom>
              <a:avLst/>
              <a:gdLst>
                <a:gd name="T0" fmla="*/ 0 w 1296"/>
                <a:gd name="T1" fmla="*/ 0 h 184"/>
                <a:gd name="T2" fmla="*/ 2147483647 w 1296"/>
                <a:gd name="T3" fmla="*/ 0 h 184"/>
                <a:gd name="T4" fmla="*/ 2147483647 w 1296"/>
                <a:gd name="T5" fmla="*/ 2147483647 h 184"/>
                <a:gd name="T6" fmla="*/ 0 60000 65536"/>
                <a:gd name="T7" fmla="*/ 0 60000 65536"/>
                <a:gd name="T8" fmla="*/ 0 60000 65536"/>
                <a:gd name="T9" fmla="*/ 0 w 1296"/>
                <a:gd name="T10" fmla="*/ 0 h 184"/>
                <a:gd name="T11" fmla="*/ 1296 w 1296"/>
                <a:gd name="T12" fmla="*/ 184 h 184"/>
              </a:gdLst>
              <a:ahLst/>
              <a:cxnLst>
                <a:cxn ang="T6">
                  <a:pos x="T0" y="T1"/>
                </a:cxn>
                <a:cxn ang="T7">
                  <a:pos x="T2" y="T3"/>
                </a:cxn>
                <a:cxn ang="T8">
                  <a:pos x="T4" y="T5"/>
                </a:cxn>
              </a:cxnLst>
              <a:rect l="T9" t="T10" r="T11" b="T12"/>
              <a:pathLst>
                <a:path w="1296" h="184">
                  <a:moveTo>
                    <a:pt x="0" y="0"/>
                  </a:moveTo>
                  <a:lnTo>
                    <a:pt x="967" y="0"/>
                  </a:lnTo>
                  <a:lnTo>
                    <a:pt x="1296" y="184"/>
                  </a:lnTo>
                </a:path>
              </a:pathLst>
            </a:custGeom>
            <a:noFill/>
            <a:ln w="28575">
              <a:solidFill>
                <a:srgbClr val="3333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solidFill>
                  <a:schemeClr val="tx1">
                    <a:lumMod val="75000"/>
                    <a:lumOff val="25000"/>
                  </a:schemeClr>
                </a:solidFill>
                <a:latin typeface="+mn-lt"/>
                <a:ea typeface="+mn-ea"/>
              </a:endParaRPr>
            </a:p>
          </p:txBody>
        </p:sp>
        <p:sp>
          <p:nvSpPr>
            <p:cNvPr id="350232" name="Text Box 24"/>
            <p:cNvSpPr txBox="1">
              <a:spLocks noChangeArrowheads="1"/>
            </p:cNvSpPr>
            <p:nvPr/>
          </p:nvSpPr>
          <p:spPr bwMode="auto">
            <a:xfrm>
              <a:off x="8592318" y="4633624"/>
              <a:ext cx="954107" cy="400110"/>
            </a:xfrm>
            <a:prstGeom prst="rect">
              <a:avLst/>
            </a:prstGeom>
            <a:noFill/>
            <a:ln w="9525">
              <a:noFill/>
              <a:miter lim="800000"/>
              <a:headEnd/>
              <a:tailEnd/>
            </a:ln>
            <a:effectLst/>
          </p:spPr>
          <p:txBody>
            <a:bodyPr wrap="none">
              <a:spAutoFit/>
            </a:bodyPr>
            <a:lstStyle/>
            <a:p>
              <a:pPr>
                <a:defRPr/>
              </a:pPr>
              <a:r>
                <a:rPr kumimoji="1" lang="zh-CN" altLang="en-US" sz="2000" b="1" dirty="0">
                  <a:solidFill>
                    <a:schemeClr val="tx1">
                      <a:lumMod val="75000"/>
                      <a:lumOff val="25000"/>
                    </a:schemeClr>
                  </a:solidFill>
                  <a:effectLst>
                    <a:outerShdw blurRad="38100" dist="38100" dir="2700000" algn="tl">
                      <a:srgbClr val="C0C0C0"/>
                    </a:outerShdw>
                  </a:effectLst>
                  <a:latin typeface="+mn-lt"/>
                  <a:ea typeface="+mn-ea"/>
                </a:rPr>
                <a:t>路由器</a:t>
              </a:r>
            </a:p>
          </p:txBody>
        </p:sp>
        <p:sp>
          <p:nvSpPr>
            <p:cNvPr id="30736" name="Text Box 25"/>
            <p:cNvSpPr txBox="1">
              <a:spLocks noChangeArrowheads="1"/>
            </p:cNvSpPr>
            <p:nvPr/>
          </p:nvSpPr>
          <p:spPr bwMode="auto">
            <a:xfrm>
              <a:off x="6675478" y="3895787"/>
              <a:ext cx="146706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Tahoma" pitchFamily="34" charset="0"/>
                  <a:ea typeface="宋体" pitchFamily="2" charset="-122"/>
                </a:defRPr>
              </a:lvl9pPr>
            </a:lstStyle>
            <a:p>
              <a:pPr eaLnBrk="1" hangingPunct="1"/>
              <a:r>
                <a:rPr kumimoji="1" lang="zh-CN" altLang="en-US" sz="2000" b="1" dirty="0">
                  <a:solidFill>
                    <a:schemeClr val="tx1">
                      <a:lumMod val="75000"/>
                      <a:lumOff val="25000"/>
                    </a:schemeClr>
                  </a:solidFill>
                  <a:latin typeface="+mn-lt"/>
                  <a:ea typeface="+mn-ea"/>
                </a:rPr>
                <a:t>调制解调器</a:t>
              </a:r>
            </a:p>
          </p:txBody>
        </p:sp>
        <p:sp>
          <p:nvSpPr>
            <p:cNvPr id="30737" name="Text Box 26"/>
            <p:cNvSpPr txBox="1">
              <a:spLocks noChangeArrowheads="1"/>
            </p:cNvSpPr>
            <p:nvPr/>
          </p:nvSpPr>
          <p:spPr bwMode="auto">
            <a:xfrm>
              <a:off x="2601687" y="6097165"/>
              <a:ext cx="146706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Tahoma" pitchFamily="34" charset="0"/>
                  <a:ea typeface="宋体" pitchFamily="2" charset="-122"/>
                </a:defRPr>
              </a:lvl9pPr>
            </a:lstStyle>
            <a:p>
              <a:pPr eaLnBrk="1" hangingPunct="1"/>
              <a:r>
                <a:rPr kumimoji="1" lang="zh-CN" altLang="en-US" sz="2000" b="1" dirty="0">
                  <a:solidFill>
                    <a:schemeClr val="tx1">
                      <a:lumMod val="75000"/>
                      <a:lumOff val="25000"/>
                    </a:schemeClr>
                  </a:solidFill>
                  <a:latin typeface="+mn-lt"/>
                  <a:ea typeface="+mn-ea"/>
                </a:rPr>
                <a:t>调制解调器</a:t>
              </a:r>
            </a:p>
          </p:txBody>
        </p:sp>
        <p:sp>
          <p:nvSpPr>
            <p:cNvPr id="30738" name="Text Box 27"/>
            <p:cNvSpPr txBox="1">
              <a:spLocks noChangeArrowheads="1"/>
            </p:cNvSpPr>
            <p:nvPr/>
          </p:nvSpPr>
          <p:spPr bwMode="auto">
            <a:xfrm>
              <a:off x="6734148" y="3356992"/>
              <a:ext cx="3360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Tahoma" pitchFamily="34" charset="0"/>
                  <a:ea typeface="宋体" pitchFamily="2" charset="-122"/>
                </a:defRPr>
              </a:lvl9pPr>
            </a:lstStyle>
            <a:p>
              <a:pPr eaLnBrk="1" hangingPunct="1"/>
              <a:r>
                <a:rPr kumimoji="1" lang="zh-CN" altLang="en-US" b="1" dirty="0">
                  <a:solidFill>
                    <a:schemeClr val="tx1">
                      <a:lumMod val="75000"/>
                      <a:lumOff val="25000"/>
                    </a:schemeClr>
                  </a:solidFill>
                  <a:latin typeface="+mn-lt"/>
                  <a:ea typeface="+mn-ea"/>
                </a:rPr>
                <a:t>因特网服务提供者</a:t>
              </a:r>
              <a:r>
                <a:rPr kumimoji="1" lang="en-US" altLang="zh-CN" b="1" dirty="0">
                  <a:solidFill>
                    <a:schemeClr val="tx1">
                      <a:lumMod val="75000"/>
                      <a:lumOff val="25000"/>
                    </a:schemeClr>
                  </a:solidFill>
                  <a:latin typeface="+mn-lt"/>
                  <a:ea typeface="+mn-ea"/>
                </a:rPr>
                <a:t>(ISP)</a:t>
              </a:r>
            </a:p>
          </p:txBody>
        </p:sp>
        <p:sp>
          <p:nvSpPr>
            <p:cNvPr id="30739" name="Text Box 28"/>
            <p:cNvSpPr txBox="1">
              <a:spLocks noChangeArrowheads="1"/>
            </p:cNvSpPr>
            <p:nvPr/>
          </p:nvSpPr>
          <p:spPr bwMode="auto">
            <a:xfrm>
              <a:off x="1473775" y="5751879"/>
              <a:ext cx="1084127"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Tahoma" pitchFamily="34" charset="0"/>
                  <a:ea typeface="宋体" pitchFamily="2" charset="-122"/>
                </a:defRPr>
              </a:lvl9pPr>
            </a:lstStyle>
            <a:p>
              <a:pPr algn="ctr" eaLnBrk="1" hangingPunct="1"/>
              <a:r>
                <a:rPr kumimoji="1" lang="zh-CN" altLang="en-US" b="1">
                  <a:solidFill>
                    <a:schemeClr val="tx1">
                      <a:lumMod val="75000"/>
                      <a:lumOff val="25000"/>
                    </a:schemeClr>
                  </a:solidFill>
                  <a:latin typeface="+mn-lt"/>
                  <a:ea typeface="+mn-ea"/>
                </a:rPr>
                <a:t>住宅用户</a:t>
              </a:r>
            </a:p>
          </p:txBody>
        </p:sp>
        <p:sp>
          <p:nvSpPr>
            <p:cNvPr id="30740" name="Text Box 29"/>
            <p:cNvSpPr txBox="1">
              <a:spLocks noChangeArrowheads="1"/>
            </p:cNvSpPr>
            <p:nvPr/>
          </p:nvSpPr>
          <p:spPr bwMode="auto">
            <a:xfrm>
              <a:off x="4626760" y="5249202"/>
              <a:ext cx="142565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Tahoma" pitchFamily="34" charset="0"/>
                  <a:ea typeface="宋体" pitchFamily="2" charset="-122"/>
                </a:defRPr>
              </a:lvl9pPr>
            </a:lstStyle>
            <a:p>
              <a:pPr algn="ctr" eaLnBrk="1" hangingPunct="1"/>
              <a:r>
                <a:rPr kumimoji="1" lang="zh-CN" altLang="en-US" b="1" dirty="0">
                  <a:solidFill>
                    <a:schemeClr val="tx1">
                      <a:lumMod val="75000"/>
                      <a:lumOff val="25000"/>
                    </a:schemeClr>
                  </a:solidFill>
                  <a:latin typeface="+mn-lt"/>
                  <a:ea typeface="+mn-ea"/>
                </a:rPr>
                <a:t>电话网</a:t>
              </a:r>
            </a:p>
          </p:txBody>
        </p:sp>
        <p:pic>
          <p:nvPicPr>
            <p:cNvPr id="30741" name="Picture 30"/>
            <p:cNvPicPr>
              <a:picLocks noChangeArrowheads="1"/>
            </p:cNvPicPr>
            <p:nvPr/>
          </p:nvPicPr>
          <p:blipFill>
            <a:blip r:embed="rId3">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a:off x="6843614" y="4295897"/>
              <a:ext cx="959775" cy="4148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42" name="Picture 31"/>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2770" y="5052115"/>
              <a:ext cx="1173448" cy="504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30744" name="Picture 33"/>
            <p:cNvPicPr>
              <a:picLocks noChangeArrowheads="1"/>
            </p:cNvPicPr>
            <p:nvPr/>
          </p:nvPicPr>
          <p:blipFill>
            <a:blip r:embed="rId3">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a:off x="6843614" y="4826300"/>
              <a:ext cx="959775" cy="4148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45" name="Picture 34"/>
            <p:cNvPicPr>
              <a:picLocks noChangeArrowheads="1"/>
            </p:cNvPicPr>
            <p:nvPr/>
          </p:nvPicPr>
          <p:blipFill>
            <a:blip r:embed="rId3">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a:off x="6843614" y="5834590"/>
              <a:ext cx="959775" cy="4148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46" name="Picture 35"/>
            <p:cNvPicPr>
              <a:picLocks noChangeArrowheads="1"/>
            </p:cNvPicPr>
            <p:nvPr/>
          </p:nvPicPr>
          <p:blipFill>
            <a:blip r:embed="rId3">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a:off x="3057055" y="5682296"/>
              <a:ext cx="959775" cy="4148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47" name="Freeform 36"/>
            <p:cNvSpPr>
              <a:spLocks/>
            </p:cNvSpPr>
            <p:nvPr/>
          </p:nvSpPr>
          <p:spPr bwMode="auto">
            <a:xfrm>
              <a:off x="2528127" y="5335696"/>
              <a:ext cx="6292835" cy="861248"/>
            </a:xfrm>
            <a:custGeom>
              <a:avLst/>
              <a:gdLst>
                <a:gd name="T0" fmla="*/ 0 w 3593"/>
                <a:gd name="T1" fmla="*/ 0 h 656"/>
                <a:gd name="T2" fmla="*/ 2147483647 w 3593"/>
                <a:gd name="T3" fmla="*/ 2147483647 h 656"/>
                <a:gd name="T4" fmla="*/ 2147483647 w 3593"/>
                <a:gd name="T5" fmla="*/ 2147483647 h 656"/>
                <a:gd name="T6" fmla="*/ 2147483647 w 3593"/>
                <a:gd name="T7" fmla="*/ 2147483647 h 656"/>
                <a:gd name="T8" fmla="*/ 2147483647 w 3593"/>
                <a:gd name="T9" fmla="*/ 2147483647 h 656"/>
                <a:gd name="T10" fmla="*/ 2147483647 w 3593"/>
                <a:gd name="T11" fmla="*/ 2147483647 h 656"/>
                <a:gd name="T12" fmla="*/ 2147483647 w 3593"/>
                <a:gd name="T13" fmla="*/ 2147483647 h 656"/>
                <a:gd name="T14" fmla="*/ 2147483647 w 3593"/>
                <a:gd name="T15" fmla="*/ 2147483647 h 656"/>
                <a:gd name="T16" fmla="*/ 0 60000 65536"/>
                <a:gd name="T17" fmla="*/ 0 60000 65536"/>
                <a:gd name="T18" fmla="*/ 0 60000 65536"/>
                <a:gd name="T19" fmla="*/ 0 60000 65536"/>
                <a:gd name="T20" fmla="*/ 0 60000 65536"/>
                <a:gd name="T21" fmla="*/ 0 60000 65536"/>
                <a:gd name="T22" fmla="*/ 0 60000 65536"/>
                <a:gd name="T23" fmla="*/ 0 60000 65536"/>
                <a:gd name="T24" fmla="*/ 0 w 3593"/>
                <a:gd name="T25" fmla="*/ 0 h 656"/>
                <a:gd name="T26" fmla="*/ 3593 w 3593"/>
                <a:gd name="T27" fmla="*/ 656 h 65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593" h="656">
                  <a:moveTo>
                    <a:pt x="0" y="0"/>
                  </a:moveTo>
                  <a:cubicBezTo>
                    <a:pt x="16" y="104"/>
                    <a:pt x="31" y="207"/>
                    <a:pt x="94" y="282"/>
                  </a:cubicBezTo>
                  <a:cubicBezTo>
                    <a:pt x="156" y="358"/>
                    <a:pt x="227" y="405"/>
                    <a:pt x="376" y="452"/>
                  </a:cubicBezTo>
                  <a:cubicBezTo>
                    <a:pt x="524" y="499"/>
                    <a:pt x="767" y="536"/>
                    <a:pt x="986" y="565"/>
                  </a:cubicBezTo>
                  <a:cubicBezTo>
                    <a:pt x="1205" y="593"/>
                    <a:pt x="1487" y="612"/>
                    <a:pt x="1690" y="621"/>
                  </a:cubicBezTo>
                  <a:cubicBezTo>
                    <a:pt x="1894" y="631"/>
                    <a:pt x="2042" y="631"/>
                    <a:pt x="2207" y="621"/>
                  </a:cubicBezTo>
                  <a:cubicBezTo>
                    <a:pt x="2371" y="612"/>
                    <a:pt x="2445" y="656"/>
                    <a:pt x="2676" y="565"/>
                  </a:cubicBezTo>
                  <a:cubicBezTo>
                    <a:pt x="2907" y="474"/>
                    <a:pt x="3402" y="176"/>
                    <a:pt x="3593" y="74"/>
                  </a:cubicBezTo>
                </a:path>
              </a:pathLst>
            </a:custGeom>
            <a:noFill/>
            <a:ln w="38100">
              <a:solidFill>
                <a:srgbClr val="FF000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solidFill>
                  <a:schemeClr val="tx1">
                    <a:lumMod val="75000"/>
                    <a:lumOff val="25000"/>
                  </a:schemeClr>
                </a:solidFill>
                <a:latin typeface="+mn-lt"/>
                <a:ea typeface="+mn-ea"/>
              </a:endParaRPr>
            </a:p>
          </p:txBody>
        </p:sp>
        <p:sp>
          <p:nvSpPr>
            <p:cNvPr id="30748" name="Text Box 37"/>
            <p:cNvSpPr txBox="1">
              <a:spLocks noChangeArrowheads="1"/>
            </p:cNvSpPr>
            <p:nvPr/>
          </p:nvSpPr>
          <p:spPr bwMode="auto">
            <a:xfrm>
              <a:off x="10246741" y="4148855"/>
              <a:ext cx="441146"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Tahoma" pitchFamily="34" charset="0"/>
                  <a:ea typeface="宋体" pitchFamily="2" charset="-122"/>
                </a:defRPr>
              </a:lvl9pPr>
            </a:lstStyle>
            <a:p>
              <a:pPr eaLnBrk="1" hangingPunct="1">
                <a:lnSpc>
                  <a:spcPct val="90000"/>
                </a:lnSpc>
              </a:pPr>
              <a:r>
                <a:rPr kumimoji="1" lang="zh-CN" altLang="en-US" sz="2000" dirty="0">
                  <a:solidFill>
                    <a:schemeClr val="tx1">
                      <a:lumMod val="75000"/>
                      <a:lumOff val="25000"/>
                    </a:schemeClr>
                  </a:solidFill>
                  <a:latin typeface="+mn-lt"/>
                  <a:ea typeface="+mn-ea"/>
                </a:rPr>
                <a:t>至</a:t>
              </a:r>
            </a:p>
            <a:p>
              <a:pPr eaLnBrk="1" hangingPunct="1">
                <a:lnSpc>
                  <a:spcPct val="90000"/>
                </a:lnSpc>
              </a:pPr>
              <a:r>
                <a:rPr kumimoji="1" lang="zh-CN" altLang="en-US" sz="2000" dirty="0">
                  <a:solidFill>
                    <a:schemeClr val="tx1">
                      <a:lumMod val="75000"/>
                      <a:lumOff val="25000"/>
                    </a:schemeClr>
                  </a:solidFill>
                  <a:latin typeface="+mn-lt"/>
                  <a:ea typeface="+mn-ea"/>
                </a:rPr>
                <a:t>因</a:t>
              </a:r>
            </a:p>
            <a:p>
              <a:pPr eaLnBrk="1" hangingPunct="1">
                <a:lnSpc>
                  <a:spcPct val="90000"/>
                </a:lnSpc>
              </a:pPr>
              <a:r>
                <a:rPr kumimoji="1" lang="zh-CN" altLang="en-US" sz="2000" dirty="0">
                  <a:solidFill>
                    <a:schemeClr val="tx1">
                      <a:lumMod val="75000"/>
                      <a:lumOff val="25000"/>
                    </a:schemeClr>
                  </a:solidFill>
                  <a:latin typeface="+mn-lt"/>
                  <a:ea typeface="+mn-ea"/>
                </a:rPr>
                <a:t>特</a:t>
              </a:r>
            </a:p>
            <a:p>
              <a:pPr eaLnBrk="1" hangingPunct="1">
                <a:lnSpc>
                  <a:spcPct val="90000"/>
                </a:lnSpc>
              </a:pPr>
              <a:r>
                <a:rPr kumimoji="1" lang="zh-CN" altLang="en-US" sz="2000" dirty="0">
                  <a:solidFill>
                    <a:schemeClr val="tx1">
                      <a:lumMod val="75000"/>
                      <a:lumOff val="25000"/>
                    </a:schemeClr>
                  </a:solidFill>
                  <a:latin typeface="+mn-lt"/>
                  <a:ea typeface="+mn-ea"/>
                </a:rPr>
                <a:t>网</a:t>
              </a:r>
            </a:p>
          </p:txBody>
        </p:sp>
        <p:sp>
          <p:nvSpPr>
            <p:cNvPr id="30749" name="Text Box 38"/>
            <p:cNvSpPr txBox="1">
              <a:spLocks noChangeArrowheads="1"/>
            </p:cNvSpPr>
            <p:nvPr/>
          </p:nvSpPr>
          <p:spPr bwMode="auto">
            <a:xfrm rot="5400000">
              <a:off x="7167969" y="5174166"/>
              <a:ext cx="748923"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sz="2400">
                  <a:solidFill>
                    <a:schemeClr val="tx1"/>
                  </a:solidFill>
                  <a:latin typeface="Tahoma" pitchFamily="34" charset="0"/>
                  <a:ea typeface="宋体" pitchFamily="2" charset="-122"/>
                </a:defRPr>
              </a:lvl9pPr>
            </a:lstStyle>
            <a:p>
              <a:pPr eaLnBrk="1" hangingPunct="1"/>
              <a:r>
                <a:rPr kumimoji="1" lang="en-US" altLang="zh-CN" sz="4400" b="1">
                  <a:solidFill>
                    <a:schemeClr val="tx1">
                      <a:lumMod val="75000"/>
                      <a:lumOff val="25000"/>
                    </a:schemeClr>
                  </a:solidFill>
                  <a:latin typeface="+mn-lt"/>
                  <a:ea typeface="+mn-ea"/>
                </a:rPr>
                <a:t>…</a:t>
              </a:r>
            </a:p>
          </p:txBody>
        </p:sp>
        <p:sp>
          <p:nvSpPr>
            <p:cNvPr id="350247" name="Text Box 39"/>
            <p:cNvSpPr txBox="1">
              <a:spLocks noChangeArrowheads="1"/>
            </p:cNvSpPr>
            <p:nvPr/>
          </p:nvSpPr>
          <p:spPr bwMode="auto">
            <a:xfrm>
              <a:off x="1794285" y="4656939"/>
              <a:ext cx="869149" cy="400110"/>
            </a:xfrm>
            <a:prstGeom prst="rect">
              <a:avLst/>
            </a:prstGeom>
            <a:noFill/>
            <a:ln w="9525">
              <a:noFill/>
              <a:miter lim="800000"/>
              <a:headEnd/>
              <a:tailEnd/>
            </a:ln>
            <a:effectLst/>
          </p:spPr>
          <p:txBody>
            <a:bodyPr wrap="none">
              <a:spAutoFit/>
            </a:bodyPr>
            <a:lstStyle/>
            <a:p>
              <a:pPr>
                <a:defRPr/>
              </a:pPr>
              <a:r>
                <a:rPr kumimoji="1" lang="en-US" altLang="zh-CN" sz="2000" b="1" dirty="0">
                  <a:solidFill>
                    <a:schemeClr val="bg1"/>
                  </a:solidFill>
                  <a:latin typeface="+mn-lt"/>
                  <a:ea typeface="+mn-ea"/>
                </a:rPr>
                <a:t>PC </a:t>
              </a:r>
              <a:r>
                <a:rPr kumimoji="1" lang="zh-CN" altLang="en-US" sz="2000" b="1" dirty="0">
                  <a:solidFill>
                    <a:schemeClr val="bg1"/>
                  </a:solidFill>
                  <a:latin typeface="+mn-lt"/>
                  <a:ea typeface="+mn-ea"/>
                </a:rPr>
                <a:t>机</a:t>
              </a:r>
            </a:p>
          </p:txBody>
        </p:sp>
      </p:grpSp>
    </p:spTree>
    <p:extLst>
      <p:ext uri="{BB962C8B-B14F-4D97-AF65-F5344CB8AC3E}">
        <p14:creationId xmlns:p14="http://schemas.microsoft.com/office/powerpoint/2010/main" val="241298172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2"/>
          <p:cNvSpPr>
            <a:spLocks noGrp="1" noChangeArrowheads="1"/>
          </p:cNvSpPr>
          <p:nvPr>
            <p:ph type="title"/>
          </p:nvPr>
        </p:nvSpPr>
        <p:spPr/>
        <p:txBody>
          <a:bodyPr/>
          <a:lstStyle/>
          <a:p>
            <a:pPr eaLnBrk="1" hangingPunct="1"/>
            <a:r>
              <a:rPr lang="en-US" altLang="zh-CN" sz="2000" dirty="0" smtClean="0"/>
              <a:t>2.6.2  ADSL</a:t>
            </a:r>
            <a:r>
              <a:rPr lang="zh-CN" altLang="en-US" sz="2000" dirty="0" smtClean="0"/>
              <a:t>接入</a:t>
            </a:r>
          </a:p>
        </p:txBody>
      </p:sp>
      <p:sp>
        <p:nvSpPr>
          <p:cNvPr id="49156" name="Rectangle 3"/>
          <p:cNvSpPr>
            <a:spLocks noGrp="1" noChangeArrowheads="1"/>
          </p:cNvSpPr>
          <p:nvPr>
            <p:ph idx="1"/>
          </p:nvPr>
        </p:nvSpPr>
        <p:spPr>
          <a:xfrm>
            <a:off x="609919" y="2276872"/>
            <a:ext cx="10978515" cy="3894694"/>
          </a:xfrm>
        </p:spPr>
        <p:txBody>
          <a:bodyPr>
            <a:normAutofit/>
          </a:bodyPr>
          <a:lstStyle/>
          <a:p>
            <a:pPr eaLnBrk="1" hangingPunct="1">
              <a:lnSpc>
                <a:spcPct val="150000"/>
              </a:lnSpc>
            </a:pPr>
            <a:r>
              <a:rPr lang="en-US" altLang="zh-CN" sz="2000" dirty="0" smtClean="0"/>
              <a:t>ADSL</a:t>
            </a:r>
            <a:r>
              <a:rPr lang="zh-CN" altLang="en-US" sz="2000" dirty="0" smtClean="0"/>
              <a:t>（</a:t>
            </a:r>
            <a:r>
              <a:rPr lang="en-US" altLang="zh-CN" sz="2000" dirty="0" smtClean="0"/>
              <a:t>Asymmetric Digital Subscriber Line</a:t>
            </a:r>
            <a:r>
              <a:rPr lang="zh-CN" altLang="en-US" sz="2000" dirty="0" smtClean="0"/>
              <a:t>）</a:t>
            </a:r>
            <a:r>
              <a:rPr lang="en-US" altLang="zh-CN" sz="2000" dirty="0" smtClean="0"/>
              <a:t> </a:t>
            </a:r>
            <a:r>
              <a:rPr lang="zh-CN" altLang="en-US" sz="2000" dirty="0" smtClean="0"/>
              <a:t>技术用数字技术对现有的模拟电话用户线进行改造，使它能够承载宽带业务。</a:t>
            </a:r>
          </a:p>
          <a:p>
            <a:pPr eaLnBrk="1" hangingPunct="1">
              <a:lnSpc>
                <a:spcPct val="150000"/>
              </a:lnSpc>
            </a:pPr>
            <a:r>
              <a:rPr lang="zh-CN" altLang="en-US" sz="2000" dirty="0" smtClean="0"/>
              <a:t>虽然标准模拟电话信号的频带被限制在 </a:t>
            </a:r>
            <a:r>
              <a:rPr lang="en-US" altLang="zh-CN" sz="2000" dirty="0" smtClean="0"/>
              <a:t>300~3400 kHz </a:t>
            </a:r>
            <a:r>
              <a:rPr lang="zh-CN" altLang="en-US" sz="2000" dirty="0" smtClean="0"/>
              <a:t>的范围内，但用户线本身实际可通过的信号频率仍然超过 </a:t>
            </a:r>
            <a:r>
              <a:rPr lang="en-US" altLang="zh-CN" sz="2000" dirty="0" smtClean="0"/>
              <a:t>1 MHz</a:t>
            </a:r>
            <a:r>
              <a:rPr lang="zh-CN" altLang="en-US" sz="2000" dirty="0" smtClean="0"/>
              <a:t>。</a:t>
            </a:r>
          </a:p>
          <a:p>
            <a:pPr eaLnBrk="1" hangingPunct="1">
              <a:lnSpc>
                <a:spcPct val="150000"/>
              </a:lnSpc>
            </a:pPr>
            <a:r>
              <a:rPr lang="en-US" altLang="zh-CN" sz="2000" dirty="0" smtClean="0"/>
              <a:t>ADSL </a:t>
            </a:r>
            <a:r>
              <a:rPr lang="zh-CN" altLang="en-US" sz="2000" dirty="0" smtClean="0"/>
              <a:t>技术就把 </a:t>
            </a:r>
            <a:r>
              <a:rPr lang="en-US" altLang="zh-CN" sz="2000" dirty="0" smtClean="0"/>
              <a:t>0~4 kHz </a:t>
            </a:r>
            <a:r>
              <a:rPr lang="zh-CN" altLang="en-US" sz="2000" dirty="0" smtClean="0"/>
              <a:t>低端频谱留给传统电话使用，而</a:t>
            </a:r>
            <a:r>
              <a:rPr lang="zh-CN" altLang="en-US" sz="2000" dirty="0" smtClean="0">
                <a:solidFill>
                  <a:schemeClr val="hlink"/>
                </a:solidFill>
              </a:rPr>
              <a:t>把原来没有被利用的高端频谱留给用户上网使用</a:t>
            </a:r>
            <a:r>
              <a:rPr lang="zh-CN" altLang="en-US" sz="2000" dirty="0" smtClean="0"/>
              <a:t>。</a:t>
            </a:r>
          </a:p>
          <a:p>
            <a:pPr eaLnBrk="1" hangingPunct="1">
              <a:lnSpc>
                <a:spcPct val="150000"/>
              </a:lnSpc>
            </a:pPr>
            <a:r>
              <a:rPr lang="zh-CN" altLang="en-US" sz="2000" dirty="0" smtClean="0"/>
              <a:t>“非对称”是指</a:t>
            </a:r>
            <a:r>
              <a:rPr lang="en-US" altLang="zh-CN" sz="2000" dirty="0" smtClean="0"/>
              <a:t>ADSL</a:t>
            </a:r>
            <a:r>
              <a:rPr lang="zh-CN" altLang="en-US" sz="2000" dirty="0" smtClean="0"/>
              <a:t>的下行（从</a:t>
            </a:r>
            <a:r>
              <a:rPr lang="en-US" altLang="zh-CN" sz="2000" dirty="0" smtClean="0"/>
              <a:t>ISP</a:t>
            </a:r>
            <a:r>
              <a:rPr lang="zh-CN" altLang="en-US" sz="2000" dirty="0" smtClean="0"/>
              <a:t>到用户）带宽都远远大于上行（从用户到</a:t>
            </a:r>
            <a:r>
              <a:rPr lang="en-US" altLang="zh-CN" sz="2000" dirty="0" smtClean="0"/>
              <a:t>ISP</a:t>
            </a:r>
            <a:r>
              <a:rPr lang="zh-CN" altLang="en-US" sz="2000" dirty="0" smtClean="0"/>
              <a:t>）带宽。</a:t>
            </a:r>
          </a:p>
        </p:txBody>
      </p:sp>
      <p:sp>
        <p:nvSpPr>
          <p:cNvPr id="49154" name="页脚占位符 4"/>
          <p:cNvSpPr>
            <a:spLocks noGrp="1"/>
          </p:cNvSpPr>
          <p:nvPr>
            <p:ph type="ftr" sz="quarter" idx="11"/>
          </p:nvPr>
        </p:nvSpPr>
        <p:spPr>
          <a:noFill/>
        </p:spPr>
        <p:txBody>
          <a:bodyPr/>
          <a:lstStyle/>
          <a:p>
            <a:r>
              <a:rPr lang="zh-CN" altLang="en-US" smtClean="0"/>
              <a:t>课件制作人：谢钧 谢希仁</a:t>
            </a:r>
            <a:endParaRPr lang="zh-CN" altLang="en-US"/>
          </a:p>
        </p:txBody>
      </p:sp>
      <p:sp>
        <p:nvSpPr>
          <p:cNvPr id="5" name="矩形 4"/>
          <p:cNvSpPr/>
          <p:nvPr/>
        </p:nvSpPr>
        <p:spPr>
          <a:xfrm>
            <a:off x="368300" y="1952625"/>
            <a:ext cx="11422063" cy="46038"/>
          </a:xfrm>
          <a:prstGeom prst="rect">
            <a:avLst/>
          </a:prstGeom>
          <a:solidFill>
            <a:srgbClr val="DDDDDD">
              <a:lumMod val="75000"/>
            </a:srgbClr>
          </a:solidFill>
          <a:ln w="12700" cap="flat" cmpd="sng" algn="ctr">
            <a:solidFill>
              <a:srgbClr val="5E5E5E"/>
            </a:solid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Arial"/>
              <a:ea typeface="微软雅黑"/>
              <a:cs typeface="+mn-cs"/>
            </a:endParaRPr>
          </a:p>
        </p:txBody>
      </p:sp>
      <p:cxnSp>
        <p:nvCxnSpPr>
          <p:cNvPr id="6" name="直接连接符 5"/>
          <p:cNvCxnSpPr>
            <a:stCxn id="5" idx="1"/>
          </p:cNvCxnSpPr>
          <p:nvPr/>
        </p:nvCxnSpPr>
        <p:spPr>
          <a:xfrm>
            <a:off x="368300" y="1974850"/>
            <a:ext cx="0" cy="4222750"/>
          </a:xfrm>
          <a:prstGeom prst="line">
            <a:avLst/>
          </a:prstGeom>
          <a:noFill/>
          <a:ln w="38100" cap="flat" cmpd="sng" algn="ctr">
            <a:solidFill>
              <a:srgbClr val="5E5E5E"/>
            </a:solidFill>
            <a:prstDash val="solid"/>
            <a:miter lim="800000"/>
          </a:ln>
          <a:effectLst/>
        </p:spPr>
      </p:cxnSp>
      <p:cxnSp>
        <p:nvCxnSpPr>
          <p:cNvPr id="7" name="直接连接符 6"/>
          <p:cNvCxnSpPr/>
          <p:nvPr/>
        </p:nvCxnSpPr>
        <p:spPr>
          <a:xfrm>
            <a:off x="11790363" y="1998663"/>
            <a:ext cx="0" cy="4244975"/>
          </a:xfrm>
          <a:prstGeom prst="line">
            <a:avLst/>
          </a:prstGeom>
          <a:noFill/>
          <a:ln w="38100" cap="flat" cmpd="sng" algn="ctr">
            <a:solidFill>
              <a:srgbClr val="5E5E5E"/>
            </a:solidFill>
            <a:prstDash val="solid"/>
            <a:miter lim="800000"/>
          </a:ln>
          <a:effectLst/>
        </p:spPr>
      </p:cxnSp>
      <p:sp>
        <p:nvSpPr>
          <p:cNvPr id="8" name="矩形 7"/>
          <p:cNvSpPr/>
          <p:nvPr/>
        </p:nvSpPr>
        <p:spPr>
          <a:xfrm>
            <a:off x="-33338" y="6069013"/>
            <a:ext cx="12225338" cy="788987"/>
          </a:xfrm>
          <a:prstGeom prst="rect">
            <a:avLst/>
          </a:prstGeom>
          <a:solidFill>
            <a:srgbClr val="A6B727"/>
          </a:solidFill>
          <a:ln w="12700" cap="flat" cmpd="sng" algn="ctr">
            <a:solidFill>
              <a:srgbClr val="5E5E5E"/>
            </a:solid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Arial"/>
              <a:ea typeface="微软雅黑"/>
              <a:cs typeface="+mn-cs"/>
            </a:endParaRPr>
          </a:p>
        </p:txBody>
      </p:sp>
    </p:spTree>
    <p:extLst>
      <p:ext uri="{BB962C8B-B14F-4D97-AF65-F5344CB8AC3E}">
        <p14:creationId xmlns:p14="http://schemas.microsoft.com/office/powerpoint/2010/main" val="280801089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2"/>
          <p:cNvSpPr>
            <a:spLocks noGrp="1" noChangeArrowheads="1"/>
          </p:cNvSpPr>
          <p:nvPr>
            <p:ph type="title"/>
          </p:nvPr>
        </p:nvSpPr>
        <p:spPr/>
        <p:txBody>
          <a:bodyPr/>
          <a:lstStyle/>
          <a:p>
            <a:pPr eaLnBrk="1" hangingPunct="1"/>
            <a:r>
              <a:rPr lang="en-US" altLang="zh-CN" sz="2000" dirty="0" smtClean="0"/>
              <a:t>ADSL </a:t>
            </a:r>
            <a:r>
              <a:rPr lang="zh-CN" altLang="en-US" sz="2000" dirty="0" smtClean="0"/>
              <a:t>的极限传输距离</a:t>
            </a:r>
          </a:p>
        </p:txBody>
      </p:sp>
      <p:sp>
        <p:nvSpPr>
          <p:cNvPr id="50180" name="Rectangle 3"/>
          <p:cNvSpPr>
            <a:spLocks noGrp="1" noChangeArrowheads="1"/>
          </p:cNvSpPr>
          <p:nvPr>
            <p:ph idx="1"/>
          </p:nvPr>
        </p:nvSpPr>
        <p:spPr>
          <a:xfrm>
            <a:off x="609919" y="980728"/>
            <a:ext cx="10978515" cy="5190838"/>
          </a:xfrm>
        </p:spPr>
        <p:txBody>
          <a:bodyPr>
            <a:normAutofit/>
          </a:bodyPr>
          <a:lstStyle/>
          <a:p>
            <a:pPr eaLnBrk="1" hangingPunct="1">
              <a:lnSpc>
                <a:spcPct val="150000"/>
              </a:lnSpc>
            </a:pPr>
            <a:r>
              <a:rPr lang="en-US" altLang="zh-CN" sz="2400" dirty="0" smtClean="0"/>
              <a:t>ADSL </a:t>
            </a:r>
            <a:r>
              <a:rPr lang="zh-CN" altLang="en-US" sz="2400" dirty="0" smtClean="0"/>
              <a:t>的极限传输距离与数据率以及用户线的线径都有很大的关系（用户线越细，信号传输时的衰减就越大），而所能得到的最高数据传输速率与实际的用户线上的信噪比密切相关。</a:t>
            </a:r>
          </a:p>
        </p:txBody>
      </p:sp>
      <p:sp>
        <p:nvSpPr>
          <p:cNvPr id="50178" name="页脚占位符 4"/>
          <p:cNvSpPr>
            <a:spLocks noGrp="1"/>
          </p:cNvSpPr>
          <p:nvPr>
            <p:ph type="ftr" sz="quarter" idx="11"/>
          </p:nvPr>
        </p:nvSpPr>
        <p:spPr>
          <a:noFill/>
        </p:spPr>
        <p:txBody>
          <a:bodyPr/>
          <a:lstStyle/>
          <a:p>
            <a:r>
              <a:rPr lang="zh-CN" altLang="en-US" smtClean="0"/>
              <a:t>课件制作人：谢钧 谢希仁</a:t>
            </a:r>
            <a:endParaRPr lang="zh-CN" altLang="en-US"/>
          </a:p>
        </p:txBody>
      </p:sp>
      <p:sp>
        <p:nvSpPr>
          <p:cNvPr id="5" name="矩形 4"/>
          <p:cNvSpPr/>
          <p:nvPr/>
        </p:nvSpPr>
        <p:spPr>
          <a:xfrm>
            <a:off x="-12078" y="3017859"/>
            <a:ext cx="12192000" cy="3840141"/>
          </a:xfrm>
          <a:prstGeom prst="rect">
            <a:avLst/>
          </a:prstGeom>
          <a:solidFill>
            <a:srgbClr val="F8F8F8">
              <a:alpha val="80000"/>
            </a:srgbClr>
          </a:solidFill>
          <a:ln w="127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Arial"/>
              <a:ea typeface="微软雅黑"/>
              <a:cs typeface="+mn-cs"/>
            </a:endParaRPr>
          </a:p>
        </p:txBody>
      </p:sp>
      <p:sp>
        <p:nvSpPr>
          <p:cNvPr id="6" name="矩形 5"/>
          <p:cNvSpPr/>
          <p:nvPr/>
        </p:nvSpPr>
        <p:spPr>
          <a:xfrm>
            <a:off x="-12078" y="2971821"/>
            <a:ext cx="12192000" cy="52242"/>
          </a:xfrm>
          <a:prstGeom prst="rect">
            <a:avLst/>
          </a:prstGeom>
          <a:solidFill>
            <a:srgbClr val="FFC00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7" name="矩形 6"/>
          <p:cNvSpPr/>
          <p:nvPr/>
        </p:nvSpPr>
        <p:spPr>
          <a:xfrm>
            <a:off x="-12078" y="3024064"/>
            <a:ext cx="12192000" cy="451813"/>
          </a:xfrm>
          <a:prstGeom prst="rect">
            <a:avLst/>
          </a:prstGeom>
          <a:solidFill>
            <a:schemeClr val="bg1">
              <a:lumMod val="85000"/>
              <a:alpha val="80000"/>
            </a:schemeClr>
          </a:solidFill>
          <a:ln w="127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Arial"/>
              <a:ea typeface="微软雅黑"/>
              <a:cs typeface="+mn-cs"/>
            </a:endParaRPr>
          </a:p>
        </p:txBody>
      </p:sp>
      <p:sp>
        <p:nvSpPr>
          <p:cNvPr id="9" name="Rectangle 3"/>
          <p:cNvSpPr txBox="1">
            <a:spLocks noChangeArrowheads="1"/>
          </p:cNvSpPr>
          <p:nvPr/>
        </p:nvSpPr>
        <p:spPr>
          <a:xfrm>
            <a:off x="750241" y="3789040"/>
            <a:ext cx="10978515" cy="3347921"/>
          </a:xfrm>
          <a:prstGeom prst="rect">
            <a:avLst/>
          </a:prstGeom>
        </p:spPr>
        <p:txBody>
          <a:bodyPr vert="horz" lIns="102362" tIns="51180" rIns="102362" bIns="51180" rtlCol="0">
            <a:normAutofit/>
          </a:bodyPr>
          <a:lstStyle>
            <a:lvl1pPr marL="383999" indent="-383999" algn="l" defTabSz="1023999" rtl="0" eaLnBrk="1" latinLnBrk="0" hangingPunct="1">
              <a:lnSpc>
                <a:spcPct val="120000"/>
              </a:lnSpc>
              <a:spcBef>
                <a:spcPct val="20000"/>
              </a:spcBef>
              <a:buSzPct val="80000"/>
              <a:buFont typeface="Wingdings" pitchFamily="2" charset="2"/>
              <a:buChar char="l"/>
              <a:defRPr sz="1700" kern="1200">
                <a:solidFill>
                  <a:schemeClr val="tx1">
                    <a:lumMod val="75000"/>
                    <a:lumOff val="25000"/>
                  </a:schemeClr>
                </a:solidFill>
                <a:latin typeface="+mn-lt"/>
                <a:ea typeface="+mn-ea"/>
                <a:cs typeface="+mn-cs"/>
              </a:defRPr>
            </a:lvl1pPr>
            <a:lvl2pPr marL="831999" indent="-319999" algn="l" defTabSz="1023999" rtl="0" eaLnBrk="1" latinLnBrk="0" hangingPunct="1">
              <a:spcBef>
                <a:spcPct val="20000"/>
              </a:spcBef>
              <a:buFont typeface="Arial" pitchFamily="34" charset="0"/>
              <a:buChar char="–"/>
              <a:defRPr sz="1500" kern="1200">
                <a:solidFill>
                  <a:schemeClr val="tx1">
                    <a:lumMod val="75000"/>
                    <a:lumOff val="25000"/>
                  </a:schemeClr>
                </a:solidFill>
                <a:latin typeface="+mn-lt"/>
                <a:ea typeface="+mn-ea"/>
                <a:cs typeface="+mn-cs"/>
              </a:defRPr>
            </a:lvl2pPr>
            <a:lvl3pPr marL="1279998" indent="-256000" algn="l" defTabSz="1023999" rtl="0" eaLnBrk="1" latinLnBrk="0" hangingPunct="1">
              <a:spcBef>
                <a:spcPct val="20000"/>
              </a:spcBef>
              <a:buFont typeface="Arial" pitchFamily="34" charset="0"/>
              <a:buChar char="•"/>
              <a:defRPr sz="1500" kern="1200">
                <a:solidFill>
                  <a:schemeClr val="tx1"/>
                </a:solidFill>
                <a:latin typeface="+mn-lt"/>
                <a:ea typeface="+mn-ea"/>
                <a:cs typeface="+mn-cs"/>
              </a:defRPr>
            </a:lvl3pPr>
            <a:lvl4pPr marL="1791998" indent="-256000" algn="l" defTabSz="1023999" rtl="0" eaLnBrk="1" latinLnBrk="0" hangingPunct="1">
              <a:spcBef>
                <a:spcPct val="20000"/>
              </a:spcBef>
              <a:buFont typeface="Arial" pitchFamily="34" charset="0"/>
              <a:buChar char="–"/>
              <a:defRPr sz="1500" kern="1200">
                <a:solidFill>
                  <a:schemeClr val="tx1"/>
                </a:solidFill>
                <a:latin typeface="+mn-lt"/>
                <a:ea typeface="+mn-ea"/>
                <a:cs typeface="+mn-cs"/>
              </a:defRPr>
            </a:lvl4pPr>
            <a:lvl5pPr marL="2303997" indent="-256000" algn="l" defTabSz="1023999" rtl="0" eaLnBrk="1" latinLnBrk="0" hangingPunct="1">
              <a:spcBef>
                <a:spcPct val="20000"/>
              </a:spcBef>
              <a:buFont typeface="Arial" pitchFamily="34" charset="0"/>
              <a:buChar char="»"/>
              <a:defRPr sz="1500" kern="1200">
                <a:solidFill>
                  <a:schemeClr val="tx1"/>
                </a:solidFill>
                <a:latin typeface="+mn-lt"/>
                <a:ea typeface="+mn-ea"/>
                <a:cs typeface="+mn-cs"/>
              </a:defRPr>
            </a:lvl5pPr>
            <a:lvl6pPr marL="2815996" indent="-256000" algn="l" defTabSz="1023999" rtl="0" eaLnBrk="1" latinLnBrk="0" hangingPunct="1">
              <a:spcBef>
                <a:spcPct val="20000"/>
              </a:spcBef>
              <a:buFont typeface="Arial" pitchFamily="34" charset="0"/>
              <a:buChar char="•"/>
              <a:defRPr sz="2300" kern="1200">
                <a:solidFill>
                  <a:schemeClr val="tx1"/>
                </a:solidFill>
                <a:latin typeface="+mn-lt"/>
                <a:ea typeface="+mn-ea"/>
                <a:cs typeface="+mn-cs"/>
              </a:defRPr>
            </a:lvl6pPr>
            <a:lvl7pPr marL="3327996" indent="-256000" algn="l" defTabSz="1023999" rtl="0" eaLnBrk="1" latinLnBrk="0" hangingPunct="1">
              <a:spcBef>
                <a:spcPct val="20000"/>
              </a:spcBef>
              <a:buFont typeface="Arial" pitchFamily="34" charset="0"/>
              <a:buChar char="•"/>
              <a:defRPr sz="2300" kern="1200">
                <a:solidFill>
                  <a:schemeClr val="tx1"/>
                </a:solidFill>
                <a:latin typeface="+mn-lt"/>
                <a:ea typeface="+mn-ea"/>
                <a:cs typeface="+mn-cs"/>
              </a:defRPr>
            </a:lvl7pPr>
            <a:lvl8pPr marL="3839995" indent="-256000" algn="l" defTabSz="1023999" rtl="0" eaLnBrk="1" latinLnBrk="0" hangingPunct="1">
              <a:spcBef>
                <a:spcPct val="20000"/>
              </a:spcBef>
              <a:buFont typeface="Arial" pitchFamily="34" charset="0"/>
              <a:buChar char="•"/>
              <a:defRPr sz="2300" kern="1200">
                <a:solidFill>
                  <a:schemeClr val="tx1"/>
                </a:solidFill>
                <a:latin typeface="+mn-lt"/>
                <a:ea typeface="+mn-ea"/>
                <a:cs typeface="+mn-cs"/>
              </a:defRPr>
            </a:lvl8pPr>
            <a:lvl9pPr marL="4351994" indent="-256000" algn="l" defTabSz="1023999" rtl="0" eaLnBrk="1" latinLnBrk="0" hangingPunct="1">
              <a:spcBef>
                <a:spcPct val="20000"/>
              </a:spcBef>
              <a:buFont typeface="Arial" pitchFamily="34" charset="0"/>
              <a:buChar char="•"/>
              <a:defRPr sz="2300" kern="1200">
                <a:solidFill>
                  <a:schemeClr val="tx1"/>
                </a:solidFill>
                <a:latin typeface="+mn-lt"/>
                <a:ea typeface="+mn-ea"/>
                <a:cs typeface="+mn-cs"/>
              </a:defRPr>
            </a:lvl9pPr>
          </a:lstStyle>
          <a:p>
            <a:r>
              <a:rPr lang="zh-CN" altLang="en-US" sz="2400" dirty="0" smtClean="0"/>
              <a:t>上行和下行带宽做成不对称的。</a:t>
            </a:r>
          </a:p>
          <a:p>
            <a:r>
              <a:rPr lang="zh-CN" altLang="en-US" sz="2400" dirty="0" smtClean="0"/>
              <a:t>上行指从用户到 </a:t>
            </a:r>
            <a:r>
              <a:rPr lang="en-US" altLang="zh-CN" sz="2400" dirty="0" smtClean="0"/>
              <a:t>ISP</a:t>
            </a:r>
            <a:r>
              <a:rPr lang="zh-CN" altLang="en-US" sz="2400" dirty="0" smtClean="0"/>
              <a:t>，而下行指从 </a:t>
            </a:r>
            <a:r>
              <a:rPr lang="en-US" altLang="zh-CN" sz="2400" dirty="0" smtClean="0"/>
              <a:t>ISP </a:t>
            </a:r>
            <a:r>
              <a:rPr lang="zh-CN" altLang="en-US" sz="2400" dirty="0" smtClean="0"/>
              <a:t>到用户。</a:t>
            </a:r>
          </a:p>
          <a:p>
            <a:r>
              <a:rPr lang="en-US" altLang="zh-CN" sz="2400" dirty="0" smtClean="0"/>
              <a:t>ADSL </a:t>
            </a:r>
            <a:r>
              <a:rPr lang="zh-CN" altLang="en-US" sz="2400" dirty="0" smtClean="0"/>
              <a:t>在用户线（铜线）的两端各安装一个 </a:t>
            </a:r>
            <a:r>
              <a:rPr lang="en-US" altLang="zh-CN" sz="2400" dirty="0" smtClean="0"/>
              <a:t>ADSL </a:t>
            </a:r>
            <a:r>
              <a:rPr lang="zh-CN" altLang="en-US" sz="2400" dirty="0" smtClean="0"/>
              <a:t>调制解调器。</a:t>
            </a:r>
          </a:p>
          <a:p>
            <a:r>
              <a:rPr lang="zh-CN" altLang="en-US" sz="2400" dirty="0" smtClean="0"/>
              <a:t>我国目前采用的方案是</a:t>
            </a:r>
            <a:r>
              <a:rPr lang="zh-CN" altLang="en-US" sz="2400" dirty="0" smtClean="0">
                <a:solidFill>
                  <a:schemeClr val="hlink"/>
                </a:solidFill>
              </a:rPr>
              <a:t>离散多音调 </a:t>
            </a:r>
            <a:r>
              <a:rPr lang="en-US" altLang="zh-CN" sz="2400" b="1" dirty="0" smtClean="0"/>
              <a:t>DMT</a:t>
            </a:r>
            <a:r>
              <a:rPr lang="en-US" altLang="zh-CN" sz="2400" dirty="0" smtClean="0"/>
              <a:t> (Discrete Multi-Tone)</a:t>
            </a:r>
            <a:r>
              <a:rPr lang="zh-CN" altLang="en-US" sz="2400" dirty="0" smtClean="0"/>
              <a:t>调制技术。这里的“多音调”就是“</a:t>
            </a:r>
            <a:r>
              <a:rPr lang="zh-CN" altLang="en-US" sz="2400" dirty="0" smtClean="0">
                <a:solidFill>
                  <a:schemeClr val="hlink"/>
                </a:solidFill>
              </a:rPr>
              <a:t>多载波</a:t>
            </a:r>
            <a:r>
              <a:rPr lang="zh-CN" altLang="en-US" sz="2400" dirty="0" smtClean="0"/>
              <a:t>”或“</a:t>
            </a:r>
            <a:r>
              <a:rPr lang="zh-CN" altLang="en-US" sz="2400" dirty="0" smtClean="0">
                <a:solidFill>
                  <a:schemeClr val="hlink"/>
                </a:solidFill>
              </a:rPr>
              <a:t>多子信道</a:t>
            </a:r>
            <a:r>
              <a:rPr lang="zh-CN" altLang="en-US" sz="2400" dirty="0" smtClean="0"/>
              <a:t>”的意思。</a:t>
            </a:r>
          </a:p>
        </p:txBody>
      </p:sp>
      <p:sp>
        <p:nvSpPr>
          <p:cNvPr id="3" name="矩形 2"/>
          <p:cNvSpPr/>
          <p:nvPr/>
        </p:nvSpPr>
        <p:spPr>
          <a:xfrm>
            <a:off x="266527" y="3068960"/>
            <a:ext cx="1685077" cy="400110"/>
          </a:xfrm>
          <a:prstGeom prst="rect">
            <a:avLst/>
          </a:prstGeom>
        </p:spPr>
        <p:txBody>
          <a:bodyPr wrap="none">
            <a:spAutoFit/>
          </a:bodyPr>
          <a:lstStyle/>
          <a:p>
            <a:r>
              <a:rPr lang="en-US" altLang="zh-CN" sz="2000" dirty="0">
                <a:latin typeface="+mn-ea"/>
                <a:ea typeface="+mn-ea"/>
              </a:rPr>
              <a:t>ADSL </a:t>
            </a:r>
            <a:r>
              <a:rPr lang="zh-CN" altLang="en-US" sz="2000" dirty="0">
                <a:latin typeface="+mn-ea"/>
                <a:ea typeface="+mn-ea"/>
              </a:rPr>
              <a:t>的特点</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Rectangle 2"/>
          <p:cNvSpPr>
            <a:spLocks noGrp="1" noChangeArrowheads="1"/>
          </p:cNvSpPr>
          <p:nvPr>
            <p:ph type="title"/>
          </p:nvPr>
        </p:nvSpPr>
        <p:spPr/>
        <p:txBody>
          <a:bodyPr/>
          <a:lstStyle/>
          <a:p>
            <a:pPr eaLnBrk="1" hangingPunct="1"/>
            <a:r>
              <a:rPr lang="en-US" altLang="zh-CN" dirty="0" smtClean="0"/>
              <a:t>DMT </a:t>
            </a:r>
            <a:r>
              <a:rPr lang="zh-CN" altLang="en-US" dirty="0" smtClean="0"/>
              <a:t>技术</a:t>
            </a:r>
          </a:p>
        </p:txBody>
      </p:sp>
      <p:sp>
        <p:nvSpPr>
          <p:cNvPr id="52228" name="Rectangle 3"/>
          <p:cNvSpPr>
            <a:spLocks noGrp="1" noChangeArrowheads="1"/>
          </p:cNvSpPr>
          <p:nvPr>
            <p:ph idx="1"/>
          </p:nvPr>
        </p:nvSpPr>
        <p:spPr>
          <a:xfrm>
            <a:off x="1058615" y="2108199"/>
            <a:ext cx="10529819" cy="3121002"/>
          </a:xfrm>
        </p:spPr>
        <p:txBody>
          <a:bodyPr>
            <a:normAutofit fontScale="85000" lnSpcReduction="20000"/>
          </a:bodyPr>
          <a:lstStyle/>
          <a:p>
            <a:pPr eaLnBrk="1" hangingPunct="1">
              <a:lnSpc>
                <a:spcPct val="150000"/>
              </a:lnSpc>
            </a:pPr>
            <a:r>
              <a:rPr lang="en-US" altLang="zh-CN" sz="2800" dirty="0" smtClean="0"/>
              <a:t>DMT </a:t>
            </a:r>
            <a:r>
              <a:rPr lang="zh-CN" altLang="en-US" sz="2800" dirty="0" smtClean="0"/>
              <a:t>调制技术采用频分复用的方法，把 </a:t>
            </a:r>
            <a:r>
              <a:rPr lang="en-US" altLang="zh-CN" sz="2800" dirty="0" smtClean="0"/>
              <a:t>40 kHz </a:t>
            </a:r>
            <a:r>
              <a:rPr lang="zh-CN" altLang="en-US" sz="2800" dirty="0" smtClean="0"/>
              <a:t>以上一直到 </a:t>
            </a:r>
            <a:r>
              <a:rPr lang="en-US" altLang="zh-CN" sz="2800" dirty="0" smtClean="0"/>
              <a:t>1.1 MHz </a:t>
            </a:r>
            <a:r>
              <a:rPr lang="zh-CN" altLang="en-US" sz="2800" dirty="0" smtClean="0"/>
              <a:t>的高端频谱划分为许多的子信道，其中 </a:t>
            </a:r>
            <a:r>
              <a:rPr lang="en-US" altLang="zh-CN" sz="2800" dirty="0" smtClean="0"/>
              <a:t>25 </a:t>
            </a:r>
            <a:r>
              <a:rPr lang="zh-CN" altLang="en-US" sz="2800" dirty="0" smtClean="0"/>
              <a:t>个子信道用于上行信道，而 </a:t>
            </a:r>
            <a:r>
              <a:rPr lang="en-US" altLang="zh-CN" sz="2800" dirty="0" smtClean="0"/>
              <a:t>249 </a:t>
            </a:r>
            <a:r>
              <a:rPr lang="zh-CN" altLang="en-US" sz="2800" dirty="0" smtClean="0"/>
              <a:t>个子信道用于下行信道。</a:t>
            </a:r>
          </a:p>
          <a:p>
            <a:pPr eaLnBrk="1" hangingPunct="1">
              <a:lnSpc>
                <a:spcPct val="150000"/>
              </a:lnSpc>
            </a:pPr>
            <a:r>
              <a:rPr lang="zh-CN" altLang="en-US" sz="2800" dirty="0" smtClean="0"/>
              <a:t>每个子信道占据 </a:t>
            </a:r>
            <a:r>
              <a:rPr lang="en-US" altLang="zh-CN" sz="2800" dirty="0" smtClean="0"/>
              <a:t>4 kHz </a:t>
            </a:r>
            <a:r>
              <a:rPr lang="zh-CN" altLang="en-US" sz="2800" dirty="0" smtClean="0"/>
              <a:t>带宽（严格讲是 </a:t>
            </a:r>
            <a:r>
              <a:rPr lang="en-US" altLang="zh-CN" sz="2800" dirty="0" smtClean="0"/>
              <a:t>4.3125 kHz</a:t>
            </a:r>
            <a:r>
              <a:rPr lang="zh-CN" altLang="en-US" sz="2800" dirty="0" smtClean="0"/>
              <a:t>），并使用不同的载波（即不同的音调）进行数字调制。这种做法相当于在一对用户线上使用许多小的调制解调器</a:t>
            </a:r>
            <a:r>
              <a:rPr lang="zh-CN" altLang="en-US" sz="2800" dirty="0" smtClean="0">
                <a:solidFill>
                  <a:schemeClr val="hlink"/>
                </a:solidFill>
              </a:rPr>
              <a:t>并行地</a:t>
            </a:r>
            <a:r>
              <a:rPr lang="zh-CN" altLang="en-US" sz="2800" dirty="0" smtClean="0"/>
              <a:t>传送数据。</a:t>
            </a:r>
          </a:p>
          <a:p>
            <a:pPr eaLnBrk="1" hangingPunct="1">
              <a:lnSpc>
                <a:spcPct val="150000"/>
              </a:lnSpc>
            </a:pPr>
            <a:endParaRPr lang="en-US" altLang="zh-CN" sz="2400" dirty="0" smtClean="0"/>
          </a:p>
        </p:txBody>
      </p:sp>
      <p:sp>
        <p:nvSpPr>
          <p:cNvPr id="52226" name="页脚占位符 4"/>
          <p:cNvSpPr>
            <a:spLocks noGrp="1"/>
          </p:cNvSpPr>
          <p:nvPr>
            <p:ph type="ftr" sz="quarter" idx="11"/>
          </p:nvPr>
        </p:nvSpPr>
        <p:spPr>
          <a:noFill/>
        </p:spPr>
        <p:txBody>
          <a:bodyPr/>
          <a:lstStyle/>
          <a:p>
            <a:r>
              <a:rPr lang="zh-CN" altLang="en-US" smtClean="0"/>
              <a:t>课件制作人：谢钧 谢希仁</a:t>
            </a:r>
            <a:endParaRPr lang="zh-CN" altLang="en-US"/>
          </a:p>
        </p:txBody>
      </p:sp>
      <p:sp>
        <p:nvSpPr>
          <p:cNvPr id="5" name="Rectangle 3"/>
          <p:cNvSpPr>
            <a:spLocks noChangeArrowheads="1"/>
          </p:cNvSpPr>
          <p:nvPr/>
        </p:nvSpPr>
        <p:spPr bwMode="auto">
          <a:xfrm>
            <a:off x="1527176" y="3000703"/>
            <a:ext cx="184731" cy="523220"/>
          </a:xfrm>
          <a:prstGeom prst="rect">
            <a:avLst/>
          </a:prstGeom>
          <a:noFill/>
          <a:ln w="9525">
            <a:noFill/>
            <a:miter lim="800000"/>
            <a:headEnd/>
            <a:tailEnd/>
          </a:ln>
          <a:effectLst/>
        </p:spPr>
        <p:txBody>
          <a:bodyPr wrap="none" anchor="ctr">
            <a:spAutoFit/>
          </a:bodyPr>
          <a:lstStyle/>
          <a:p>
            <a:endParaRPr lang="zh-CN" altLang="en-US"/>
          </a:p>
        </p:txBody>
      </p:sp>
      <p:sp>
        <p:nvSpPr>
          <p:cNvPr id="6" name="矩形 5"/>
          <p:cNvSpPr/>
          <p:nvPr/>
        </p:nvSpPr>
        <p:spPr>
          <a:xfrm>
            <a:off x="0" y="1789113"/>
            <a:ext cx="9663113" cy="46037"/>
          </a:xfrm>
          <a:prstGeom prst="rect">
            <a:avLst/>
          </a:prstGeom>
          <a:solidFill>
            <a:schemeClr val="accent4">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nvGrpSpPr>
          <p:cNvPr id="7" name="组合 22"/>
          <p:cNvGrpSpPr>
            <a:grpSpLocks/>
          </p:cNvGrpSpPr>
          <p:nvPr/>
        </p:nvGrpSpPr>
        <p:grpSpPr bwMode="auto">
          <a:xfrm rot="10800000">
            <a:off x="9617075" y="1069976"/>
            <a:ext cx="2592388" cy="1065212"/>
            <a:chOff x="-3884" y="1297773"/>
            <a:chExt cx="2592640" cy="1065542"/>
          </a:xfrm>
        </p:grpSpPr>
        <p:sp>
          <p:nvSpPr>
            <p:cNvPr id="8" name="矩形 7"/>
            <p:cNvSpPr/>
            <p:nvPr/>
          </p:nvSpPr>
          <p:spPr>
            <a:xfrm>
              <a:off x="-5471" y="1380349"/>
              <a:ext cx="495348" cy="53356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9" name="矩形 8"/>
            <p:cNvSpPr/>
            <p:nvPr/>
          </p:nvSpPr>
          <p:spPr>
            <a:xfrm>
              <a:off x="770891" y="1878978"/>
              <a:ext cx="266726" cy="28742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0" name="矩形 9"/>
            <p:cNvSpPr/>
            <p:nvPr/>
          </p:nvSpPr>
          <p:spPr>
            <a:xfrm>
              <a:off x="599425" y="1570908"/>
              <a:ext cx="342933" cy="37000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1" name="矩形 10"/>
            <p:cNvSpPr/>
            <p:nvPr/>
          </p:nvSpPr>
          <p:spPr>
            <a:xfrm>
              <a:off x="942358" y="2037777"/>
              <a:ext cx="266726" cy="28583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2" name="矩形 11"/>
            <p:cNvSpPr/>
            <p:nvPr/>
          </p:nvSpPr>
          <p:spPr>
            <a:xfrm>
              <a:off x="2542714" y="1596315"/>
              <a:ext cx="46042" cy="4605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3" name="矩形 12"/>
            <p:cNvSpPr/>
            <p:nvPr/>
          </p:nvSpPr>
          <p:spPr>
            <a:xfrm flipV="1">
              <a:off x="489877" y="2077476"/>
              <a:ext cx="266726" cy="2874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4" name="矩形 13"/>
            <p:cNvSpPr/>
            <p:nvPr/>
          </p:nvSpPr>
          <p:spPr>
            <a:xfrm>
              <a:off x="1896539" y="1866274"/>
              <a:ext cx="107960" cy="115923"/>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5" name="矩形 14"/>
            <p:cNvSpPr/>
            <p:nvPr/>
          </p:nvSpPr>
          <p:spPr>
            <a:xfrm>
              <a:off x="2220420" y="1932970"/>
              <a:ext cx="266726" cy="28742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6" name="矩形 15"/>
            <p:cNvSpPr/>
            <p:nvPr/>
          </p:nvSpPr>
          <p:spPr>
            <a:xfrm>
              <a:off x="1677442" y="2036189"/>
              <a:ext cx="266726" cy="28583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7" name="矩形 16"/>
            <p:cNvSpPr/>
            <p:nvPr/>
          </p:nvSpPr>
          <p:spPr>
            <a:xfrm>
              <a:off x="1224960" y="1715414"/>
              <a:ext cx="266726" cy="287427"/>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8" name="矩形 17"/>
            <p:cNvSpPr/>
            <p:nvPr/>
          </p:nvSpPr>
          <p:spPr>
            <a:xfrm>
              <a:off x="1817156" y="1297773"/>
              <a:ext cx="266726" cy="28742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sp>
        <p:nvSpPr>
          <p:cNvPr id="19" name="矩形 18"/>
          <p:cNvSpPr/>
          <p:nvPr/>
        </p:nvSpPr>
        <p:spPr>
          <a:xfrm>
            <a:off x="2023717" y="5549900"/>
            <a:ext cx="10171458" cy="1308100"/>
          </a:xfrm>
          <a:prstGeom prst="rect">
            <a:avLst/>
          </a:prstGeom>
          <a:solidFill>
            <a:srgbClr val="DDDDDD">
              <a:alpha val="80000"/>
            </a:srgbClr>
          </a:solidFill>
          <a:ln w="127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dirty="0">
              <a:ln>
                <a:noFill/>
              </a:ln>
              <a:solidFill>
                <a:srgbClr val="FFFFFF"/>
              </a:solidFill>
              <a:effectLst/>
              <a:uLnTx/>
              <a:uFillTx/>
              <a:latin typeface="Tahoma" pitchFamily="34" charset="0"/>
              <a:ea typeface="微软雅黑"/>
              <a:cs typeface="+mn-cs"/>
            </a:endParaRPr>
          </a:p>
        </p:txBody>
      </p:sp>
      <p:grpSp>
        <p:nvGrpSpPr>
          <p:cNvPr id="20" name="组合 19"/>
          <p:cNvGrpSpPr/>
          <p:nvPr/>
        </p:nvGrpSpPr>
        <p:grpSpPr>
          <a:xfrm>
            <a:off x="1" y="4581128"/>
            <a:ext cx="2023716" cy="2302272"/>
            <a:chOff x="0" y="4521200"/>
            <a:chExt cx="2373313" cy="2362200"/>
          </a:xfrm>
        </p:grpSpPr>
        <p:sp>
          <p:nvSpPr>
            <p:cNvPr id="21" name="内容占位符 3"/>
            <p:cNvSpPr txBox="1">
              <a:spLocks/>
            </p:cNvSpPr>
            <p:nvPr/>
          </p:nvSpPr>
          <p:spPr bwMode="auto">
            <a:xfrm>
              <a:off x="0" y="4521200"/>
              <a:ext cx="776288" cy="2336800"/>
            </a:xfrm>
            <a:prstGeom prst="rect">
              <a:avLst/>
            </a:prstGeom>
            <a:solidFill>
              <a:srgbClr val="A6B727"/>
            </a:solidFill>
            <a:ln w="9525">
              <a:noFill/>
              <a:miter lim="800000"/>
              <a:headEnd/>
              <a:tailEnd/>
            </a:ln>
          </p:spPr>
          <p:txBody>
            <a:bodyPr/>
            <a:lstStyle/>
            <a:p>
              <a:pPr marL="0" marR="0" lvl="0" indent="0" defTabSz="914400" eaLnBrk="1" fontAlgn="auto" latinLnBrk="0" hangingPunct="1">
                <a:lnSpc>
                  <a:spcPct val="130000"/>
                </a:lnSpc>
                <a:spcBef>
                  <a:spcPts val="1000"/>
                </a:spcBef>
                <a:spcAft>
                  <a:spcPts val="0"/>
                </a:spcAft>
                <a:buClrTx/>
                <a:buSzTx/>
                <a:buFont typeface="Wingdings" pitchFamily="2" charset="2"/>
                <a:buNone/>
                <a:tabLst/>
                <a:defRPr/>
              </a:pPr>
              <a:endParaRPr kumimoji="0" lang="zh-CN" altLang="en-US" sz="2000" b="0" i="0" u="none" strike="noStrike" kern="0" cap="none" spc="0" normalizeH="0" baseline="0" noProof="0">
                <a:ln>
                  <a:noFill/>
                </a:ln>
                <a:solidFill>
                  <a:srgbClr val="FFFFFF"/>
                </a:solidFill>
                <a:effectLst/>
                <a:uLnTx/>
                <a:uFillTx/>
                <a:latin typeface="微软雅黑" pitchFamily="34" charset="-122"/>
                <a:ea typeface="微软雅黑" pitchFamily="34" charset="-122"/>
              </a:endParaRPr>
            </a:p>
          </p:txBody>
        </p:sp>
        <p:sp>
          <p:nvSpPr>
            <p:cNvPr id="22" name="内容占位符 3"/>
            <p:cNvSpPr txBox="1">
              <a:spLocks/>
            </p:cNvSpPr>
            <p:nvPr/>
          </p:nvSpPr>
          <p:spPr>
            <a:xfrm>
              <a:off x="1054100" y="5041900"/>
              <a:ext cx="584200" cy="1816100"/>
            </a:xfrm>
            <a:prstGeom prst="rect">
              <a:avLst/>
            </a:prstGeom>
            <a:solidFill>
              <a:srgbClr val="F69200"/>
            </a:solidFill>
          </p:spPr>
          <p:txBody>
            <a:bodyPr>
              <a:normAutofit/>
            </a:bodyPr>
            <a:lstStyle>
              <a:lvl1pPr marL="360000" indent="-360000" algn="l" defTabSz="914400" rtl="0" eaLnBrk="1" latinLnBrk="0" hangingPunct="1">
                <a:lnSpc>
                  <a:spcPct val="130000"/>
                </a:lnSpc>
                <a:spcBef>
                  <a:spcPts val="1000"/>
                </a:spcBef>
                <a:buFont typeface="Wingdings" pitchFamily="2" charset="2"/>
                <a:buChar char="l"/>
                <a:defRPr sz="2000" kern="1200">
                  <a:solidFill>
                    <a:schemeClr val="tx1">
                      <a:lumMod val="85000"/>
                      <a:lumOff val="15000"/>
                    </a:schemeClr>
                  </a:solidFill>
                  <a:latin typeface="微软雅黑" pitchFamily="34" charset="-122"/>
                  <a:ea typeface="微软雅黑"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zh-CN" altLang="en-US" sz="1800" kern="1200" dirty="0" smtClean="0">
                  <a:solidFill>
                    <a:schemeClr val="tx1">
                      <a:lumMod val="85000"/>
                      <a:lumOff val="15000"/>
                    </a:schemeClr>
                  </a:solidFill>
                  <a:latin typeface="微软雅黑" pitchFamily="34" charset="-122"/>
                  <a:ea typeface="微软雅黑"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85000"/>
                      <a:lumOff val="1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30000"/>
                </a:lnSpc>
                <a:spcBef>
                  <a:spcPts val="1000"/>
                </a:spcBef>
                <a:spcAft>
                  <a:spcPts val="0"/>
                </a:spcAft>
                <a:buClrTx/>
                <a:buSzTx/>
                <a:buFont typeface="Wingdings" pitchFamily="2" charset="2"/>
                <a:buNone/>
                <a:tabLst/>
                <a:defRPr/>
              </a:pPr>
              <a:endParaRPr kumimoji="0" lang="zh-CN" altLang="en-US" sz="2000" b="0" i="0" u="none" strike="noStrike" kern="1200" cap="none" spc="0" normalizeH="0" baseline="0" noProof="0" dirty="0">
                <a:ln>
                  <a:noFill/>
                </a:ln>
                <a:solidFill>
                  <a:srgbClr val="FFFFFF"/>
                </a:solidFill>
                <a:effectLst/>
                <a:uLnTx/>
                <a:uFillTx/>
                <a:latin typeface="微软雅黑" pitchFamily="34" charset="-122"/>
                <a:ea typeface="微软雅黑" pitchFamily="34" charset="-122"/>
                <a:cs typeface="+mn-cs"/>
              </a:endParaRPr>
            </a:p>
          </p:txBody>
        </p:sp>
        <p:sp>
          <p:nvSpPr>
            <p:cNvPr id="23" name="内容占位符 3"/>
            <p:cNvSpPr txBox="1">
              <a:spLocks/>
            </p:cNvSpPr>
            <p:nvPr/>
          </p:nvSpPr>
          <p:spPr>
            <a:xfrm>
              <a:off x="1851025" y="5524500"/>
              <a:ext cx="522288" cy="1358900"/>
            </a:xfrm>
            <a:prstGeom prst="rect">
              <a:avLst/>
            </a:prstGeom>
            <a:solidFill>
              <a:srgbClr val="DF5327"/>
            </a:solidFill>
          </p:spPr>
          <p:txBody>
            <a:bodyPr>
              <a:normAutofit/>
            </a:bodyPr>
            <a:lstStyle>
              <a:lvl1pPr marL="360000" indent="-360000" algn="l" defTabSz="914400" rtl="0" eaLnBrk="1" latinLnBrk="0" hangingPunct="1">
                <a:lnSpc>
                  <a:spcPct val="130000"/>
                </a:lnSpc>
                <a:spcBef>
                  <a:spcPts val="1000"/>
                </a:spcBef>
                <a:buFont typeface="Wingdings" pitchFamily="2" charset="2"/>
                <a:buChar char="l"/>
                <a:defRPr sz="2000" kern="1200">
                  <a:solidFill>
                    <a:schemeClr val="tx1">
                      <a:lumMod val="85000"/>
                      <a:lumOff val="15000"/>
                    </a:schemeClr>
                  </a:solidFill>
                  <a:latin typeface="微软雅黑" pitchFamily="34" charset="-122"/>
                  <a:ea typeface="微软雅黑"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zh-CN" altLang="en-US" sz="1800" kern="1200" dirty="0" smtClean="0">
                  <a:solidFill>
                    <a:schemeClr val="tx1">
                      <a:lumMod val="85000"/>
                      <a:lumOff val="15000"/>
                    </a:schemeClr>
                  </a:solidFill>
                  <a:latin typeface="微软雅黑" pitchFamily="34" charset="-122"/>
                  <a:ea typeface="微软雅黑"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85000"/>
                      <a:lumOff val="1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30000"/>
                </a:lnSpc>
                <a:spcBef>
                  <a:spcPts val="1000"/>
                </a:spcBef>
                <a:spcAft>
                  <a:spcPts val="0"/>
                </a:spcAft>
                <a:buClrTx/>
                <a:buSzTx/>
                <a:buFont typeface="Wingdings" pitchFamily="2" charset="2"/>
                <a:buNone/>
                <a:tabLst/>
                <a:defRPr/>
              </a:pPr>
              <a:endParaRPr kumimoji="0" lang="zh-CN" altLang="en-US" sz="2000" b="0" i="0" u="none" strike="noStrike" kern="1200" cap="none" spc="0" normalizeH="0" baseline="0" noProof="0" dirty="0">
                <a:ln>
                  <a:noFill/>
                </a:ln>
                <a:solidFill>
                  <a:srgbClr val="FFFFFF"/>
                </a:solidFill>
                <a:effectLst/>
                <a:uLnTx/>
                <a:uFillTx/>
                <a:latin typeface="微软雅黑" pitchFamily="34" charset="-122"/>
                <a:ea typeface="微软雅黑" pitchFamily="34" charset="-122"/>
                <a:cs typeface="+mn-cs"/>
              </a:endParaRPr>
            </a:p>
          </p:txBody>
        </p:sp>
      </p:gr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3" name="Rectangle 3"/>
          <p:cNvSpPr>
            <a:spLocks noGrp="1" noChangeArrowheads="1"/>
          </p:cNvSpPr>
          <p:nvPr>
            <p:ph type="title"/>
          </p:nvPr>
        </p:nvSpPr>
        <p:spPr/>
        <p:txBody>
          <a:bodyPr/>
          <a:lstStyle/>
          <a:p>
            <a:pPr eaLnBrk="1" hangingPunct="1"/>
            <a:r>
              <a:rPr lang="en-US" altLang="zh-CN" dirty="0" smtClean="0"/>
              <a:t>DMT </a:t>
            </a:r>
            <a:r>
              <a:rPr lang="zh-CN" altLang="en-US" dirty="0" smtClean="0"/>
              <a:t>技术的频谱分布 </a:t>
            </a:r>
          </a:p>
        </p:txBody>
      </p:sp>
      <p:sp>
        <p:nvSpPr>
          <p:cNvPr id="53250" name="页脚占位符 4"/>
          <p:cNvSpPr>
            <a:spLocks noGrp="1"/>
          </p:cNvSpPr>
          <p:nvPr>
            <p:ph type="ftr" sz="quarter" idx="11"/>
          </p:nvPr>
        </p:nvSpPr>
        <p:spPr>
          <a:noFill/>
        </p:spPr>
        <p:txBody>
          <a:bodyPr/>
          <a:lstStyle/>
          <a:p>
            <a:r>
              <a:rPr lang="zh-CN" altLang="en-US" smtClean="0"/>
              <a:t>课件制作人：谢钧 谢希仁</a:t>
            </a:r>
            <a:endParaRPr lang="zh-CN" altLang="en-US"/>
          </a:p>
        </p:txBody>
      </p:sp>
      <p:sp>
        <p:nvSpPr>
          <p:cNvPr id="53251" name="Line 45"/>
          <p:cNvSpPr>
            <a:spLocks noChangeShapeType="1"/>
          </p:cNvSpPr>
          <p:nvPr/>
        </p:nvSpPr>
        <p:spPr bwMode="auto">
          <a:xfrm>
            <a:off x="3697626" y="5229225"/>
            <a:ext cx="6052584" cy="0"/>
          </a:xfrm>
          <a:prstGeom prst="line">
            <a:avLst/>
          </a:prstGeom>
          <a:noFill/>
          <a:ln w="28575">
            <a:solidFill>
              <a:srgbClr val="002060"/>
            </a:solidFill>
            <a:round/>
            <a:headEnd type="triangle" w="med" len="lg"/>
            <a:tailEnd type="triangle" w="med" len="lg"/>
          </a:ln>
        </p:spPr>
        <p:txBody>
          <a:bodyPr/>
          <a:lstStyle/>
          <a:p>
            <a:endParaRPr lang="zh-CN" altLang="en-US">
              <a:solidFill>
                <a:schemeClr val="tx1">
                  <a:lumMod val="75000"/>
                  <a:lumOff val="25000"/>
                </a:schemeClr>
              </a:solidFill>
              <a:latin typeface="+mn-lt"/>
              <a:ea typeface="+mn-ea"/>
            </a:endParaRPr>
          </a:p>
        </p:txBody>
      </p:sp>
      <p:sp>
        <p:nvSpPr>
          <p:cNvPr id="53252" name="Rectangle 2"/>
          <p:cNvSpPr>
            <a:spLocks noChangeArrowheads="1"/>
          </p:cNvSpPr>
          <p:nvPr/>
        </p:nvSpPr>
        <p:spPr bwMode="auto">
          <a:xfrm>
            <a:off x="3661624" y="3068638"/>
            <a:ext cx="1861518" cy="1928812"/>
          </a:xfrm>
          <a:prstGeom prst="rect">
            <a:avLst/>
          </a:prstGeom>
          <a:solidFill>
            <a:srgbClr val="92D050"/>
          </a:solidFill>
          <a:ln w="9525">
            <a:noFill/>
            <a:miter lim="800000"/>
            <a:headEnd/>
            <a:tailEnd/>
          </a:ln>
        </p:spPr>
        <p:txBody>
          <a:bodyPr wrap="none" anchor="ctr"/>
          <a:lstStyle/>
          <a:p>
            <a:endParaRPr lang="zh-CN" altLang="en-US">
              <a:solidFill>
                <a:schemeClr val="tx1">
                  <a:lumMod val="75000"/>
                  <a:lumOff val="25000"/>
                </a:schemeClr>
              </a:solidFill>
              <a:latin typeface="+mn-lt"/>
              <a:ea typeface="+mn-ea"/>
            </a:endParaRPr>
          </a:p>
        </p:txBody>
      </p:sp>
      <p:sp>
        <p:nvSpPr>
          <p:cNvPr id="53254" name="Rectangle 4"/>
          <p:cNvSpPr>
            <a:spLocks noChangeArrowheads="1"/>
          </p:cNvSpPr>
          <p:nvPr/>
        </p:nvSpPr>
        <p:spPr bwMode="auto">
          <a:xfrm>
            <a:off x="5474434" y="3068637"/>
            <a:ext cx="4358369" cy="1928813"/>
          </a:xfrm>
          <a:prstGeom prst="rect">
            <a:avLst/>
          </a:prstGeom>
          <a:solidFill>
            <a:srgbClr val="00B0F0"/>
          </a:solidFill>
          <a:ln w="9525">
            <a:noFill/>
            <a:miter lim="800000"/>
            <a:headEnd/>
            <a:tailEnd/>
          </a:ln>
        </p:spPr>
        <p:txBody>
          <a:bodyPr wrap="none" anchor="ctr"/>
          <a:lstStyle/>
          <a:p>
            <a:endParaRPr lang="zh-CN" altLang="en-US">
              <a:solidFill>
                <a:schemeClr val="tx1">
                  <a:lumMod val="75000"/>
                  <a:lumOff val="25000"/>
                </a:schemeClr>
              </a:solidFill>
              <a:latin typeface="+mn-lt"/>
              <a:ea typeface="+mn-ea"/>
            </a:endParaRPr>
          </a:p>
        </p:txBody>
      </p:sp>
      <p:sp>
        <p:nvSpPr>
          <p:cNvPr id="53255" name="Text Box 5"/>
          <p:cNvSpPr txBox="1">
            <a:spLocks noChangeArrowheads="1"/>
          </p:cNvSpPr>
          <p:nvPr/>
        </p:nvSpPr>
        <p:spPr bwMode="auto">
          <a:xfrm>
            <a:off x="4246128" y="3306763"/>
            <a:ext cx="441146" cy="400110"/>
          </a:xfrm>
          <a:prstGeom prst="rect">
            <a:avLst/>
          </a:prstGeom>
          <a:noFill/>
          <a:ln w="9525">
            <a:noFill/>
            <a:miter lim="800000"/>
            <a:headEnd/>
            <a:tailEnd/>
          </a:ln>
        </p:spPr>
        <p:txBody>
          <a:bodyPr wrap="none">
            <a:spAutoFit/>
          </a:bodyPr>
          <a:lstStyle/>
          <a:p>
            <a:r>
              <a:rPr kumimoji="1" lang="en-US" altLang="zh-CN" sz="2000" b="1">
                <a:solidFill>
                  <a:schemeClr val="tx1">
                    <a:lumMod val="75000"/>
                    <a:lumOff val="25000"/>
                  </a:schemeClr>
                </a:solidFill>
                <a:latin typeface="+mn-lt"/>
                <a:ea typeface="+mn-ea"/>
              </a:rPr>
              <a:t>…</a:t>
            </a:r>
          </a:p>
        </p:txBody>
      </p:sp>
      <p:sp>
        <p:nvSpPr>
          <p:cNvPr id="53256" name="Text Box 6"/>
          <p:cNvSpPr txBox="1">
            <a:spLocks noChangeArrowheads="1"/>
          </p:cNvSpPr>
          <p:nvPr/>
        </p:nvSpPr>
        <p:spPr bwMode="auto">
          <a:xfrm>
            <a:off x="624743" y="2205039"/>
            <a:ext cx="697627" cy="400110"/>
          </a:xfrm>
          <a:prstGeom prst="rect">
            <a:avLst/>
          </a:prstGeom>
          <a:noFill/>
          <a:ln w="9525">
            <a:noFill/>
            <a:miter lim="800000"/>
            <a:headEnd/>
            <a:tailEnd/>
          </a:ln>
        </p:spPr>
        <p:txBody>
          <a:bodyPr wrap="none">
            <a:spAutoFit/>
          </a:bodyPr>
          <a:lstStyle/>
          <a:p>
            <a:r>
              <a:rPr kumimoji="1" lang="zh-CN" altLang="en-US" sz="2000">
                <a:solidFill>
                  <a:schemeClr val="tx1">
                    <a:lumMod val="75000"/>
                    <a:lumOff val="25000"/>
                  </a:schemeClr>
                </a:solidFill>
                <a:latin typeface="+mn-lt"/>
                <a:ea typeface="+mn-ea"/>
              </a:rPr>
              <a:t>频谱</a:t>
            </a:r>
          </a:p>
        </p:txBody>
      </p:sp>
      <p:sp>
        <p:nvSpPr>
          <p:cNvPr id="53257" name="Line 7"/>
          <p:cNvSpPr>
            <a:spLocks noChangeShapeType="1"/>
          </p:cNvSpPr>
          <p:nvPr/>
        </p:nvSpPr>
        <p:spPr bwMode="auto">
          <a:xfrm rot="-5400000">
            <a:off x="235777" y="3670300"/>
            <a:ext cx="2705100" cy="0"/>
          </a:xfrm>
          <a:prstGeom prst="line">
            <a:avLst/>
          </a:prstGeom>
          <a:noFill/>
          <a:ln w="28575">
            <a:solidFill>
              <a:srgbClr val="002060"/>
            </a:solidFill>
            <a:round/>
            <a:headEnd/>
            <a:tailEnd type="triangle" w="med" len="lg"/>
          </a:ln>
        </p:spPr>
        <p:txBody>
          <a:bodyPr wrap="none" anchor="ctr"/>
          <a:lstStyle/>
          <a:p>
            <a:endParaRPr lang="zh-CN" altLang="en-US">
              <a:solidFill>
                <a:schemeClr val="tx1">
                  <a:lumMod val="75000"/>
                  <a:lumOff val="25000"/>
                </a:schemeClr>
              </a:solidFill>
              <a:latin typeface="+mn-lt"/>
              <a:ea typeface="+mn-ea"/>
            </a:endParaRPr>
          </a:p>
        </p:txBody>
      </p:sp>
      <p:sp>
        <p:nvSpPr>
          <p:cNvPr id="53258" name="Text Box 8"/>
          <p:cNvSpPr txBox="1">
            <a:spLocks noChangeArrowheads="1"/>
          </p:cNvSpPr>
          <p:nvPr/>
        </p:nvSpPr>
        <p:spPr bwMode="auto">
          <a:xfrm>
            <a:off x="10446956" y="4687889"/>
            <a:ext cx="697627" cy="400110"/>
          </a:xfrm>
          <a:prstGeom prst="rect">
            <a:avLst/>
          </a:prstGeom>
          <a:noFill/>
          <a:ln w="9525">
            <a:noFill/>
            <a:miter lim="800000"/>
            <a:headEnd/>
            <a:tailEnd/>
          </a:ln>
        </p:spPr>
        <p:txBody>
          <a:bodyPr wrap="none">
            <a:spAutoFit/>
          </a:bodyPr>
          <a:lstStyle/>
          <a:p>
            <a:r>
              <a:rPr kumimoji="1" lang="zh-CN" altLang="en-US" sz="2000" dirty="0">
                <a:solidFill>
                  <a:schemeClr val="tx1">
                    <a:lumMod val="75000"/>
                    <a:lumOff val="25000"/>
                  </a:schemeClr>
                </a:solidFill>
                <a:latin typeface="+mn-lt"/>
                <a:ea typeface="+mn-ea"/>
              </a:rPr>
              <a:t>频率</a:t>
            </a:r>
          </a:p>
        </p:txBody>
      </p:sp>
      <p:sp>
        <p:nvSpPr>
          <p:cNvPr id="53259" name="Freeform 9"/>
          <p:cNvSpPr>
            <a:spLocks/>
          </p:cNvSpPr>
          <p:nvPr/>
        </p:nvSpPr>
        <p:spPr bwMode="auto">
          <a:xfrm>
            <a:off x="1588328" y="3014663"/>
            <a:ext cx="455321" cy="1981200"/>
          </a:xfrm>
          <a:custGeom>
            <a:avLst/>
            <a:gdLst>
              <a:gd name="T0" fmla="*/ 0 w 208"/>
              <a:gd name="T1" fmla="*/ 0 h 1248"/>
              <a:gd name="T2" fmla="*/ 112 w 208"/>
              <a:gd name="T3" fmla="*/ 144 h 1248"/>
              <a:gd name="T4" fmla="*/ 192 w 208"/>
              <a:gd name="T5" fmla="*/ 680 h 1248"/>
              <a:gd name="T6" fmla="*/ 208 w 208"/>
              <a:gd name="T7" fmla="*/ 1248 h 1248"/>
              <a:gd name="T8" fmla="*/ 0 60000 65536"/>
              <a:gd name="T9" fmla="*/ 0 60000 65536"/>
              <a:gd name="T10" fmla="*/ 0 60000 65536"/>
              <a:gd name="T11" fmla="*/ 0 60000 65536"/>
              <a:gd name="T12" fmla="*/ 0 w 208"/>
              <a:gd name="T13" fmla="*/ 0 h 1248"/>
              <a:gd name="T14" fmla="*/ 208 w 208"/>
              <a:gd name="T15" fmla="*/ 1248 h 1248"/>
            </a:gdLst>
            <a:ahLst/>
            <a:cxnLst>
              <a:cxn ang="T8">
                <a:pos x="T0" y="T1"/>
              </a:cxn>
              <a:cxn ang="T9">
                <a:pos x="T2" y="T3"/>
              </a:cxn>
              <a:cxn ang="T10">
                <a:pos x="T4" y="T5"/>
              </a:cxn>
              <a:cxn ang="T11">
                <a:pos x="T6" y="T7"/>
              </a:cxn>
            </a:cxnLst>
            <a:rect l="T12" t="T13" r="T14" b="T15"/>
            <a:pathLst>
              <a:path w="208" h="1248">
                <a:moveTo>
                  <a:pt x="0" y="0"/>
                </a:moveTo>
                <a:cubicBezTo>
                  <a:pt x="19" y="24"/>
                  <a:pt x="80" y="31"/>
                  <a:pt x="112" y="144"/>
                </a:cubicBezTo>
                <a:cubicBezTo>
                  <a:pt x="144" y="257"/>
                  <a:pt x="176" y="496"/>
                  <a:pt x="192" y="680"/>
                </a:cubicBezTo>
                <a:cubicBezTo>
                  <a:pt x="208" y="864"/>
                  <a:pt x="205" y="1130"/>
                  <a:pt x="208" y="1248"/>
                </a:cubicBezTo>
              </a:path>
            </a:pathLst>
          </a:custGeom>
          <a:noFill/>
          <a:ln w="9525">
            <a:solidFill>
              <a:schemeClr val="tx1"/>
            </a:solidFill>
            <a:round/>
            <a:headEnd/>
            <a:tailEnd/>
          </a:ln>
        </p:spPr>
        <p:txBody>
          <a:bodyPr wrap="none" anchor="ctr"/>
          <a:lstStyle/>
          <a:p>
            <a:endParaRPr lang="zh-CN" altLang="en-US">
              <a:solidFill>
                <a:schemeClr val="tx1">
                  <a:lumMod val="75000"/>
                  <a:lumOff val="25000"/>
                </a:schemeClr>
              </a:solidFill>
              <a:latin typeface="+mn-lt"/>
              <a:ea typeface="+mn-ea"/>
            </a:endParaRPr>
          </a:p>
        </p:txBody>
      </p:sp>
      <p:sp>
        <p:nvSpPr>
          <p:cNvPr id="53260" name="Text Box 10"/>
          <p:cNvSpPr txBox="1">
            <a:spLocks noChangeArrowheads="1"/>
          </p:cNvSpPr>
          <p:nvPr/>
        </p:nvSpPr>
        <p:spPr bwMode="auto">
          <a:xfrm>
            <a:off x="3933085" y="2311401"/>
            <a:ext cx="1210588" cy="400110"/>
          </a:xfrm>
          <a:prstGeom prst="rect">
            <a:avLst/>
          </a:prstGeom>
          <a:noFill/>
          <a:ln w="9525">
            <a:noFill/>
            <a:miter lim="800000"/>
            <a:headEnd/>
            <a:tailEnd/>
          </a:ln>
        </p:spPr>
        <p:txBody>
          <a:bodyPr wrap="none">
            <a:spAutoFit/>
          </a:bodyPr>
          <a:lstStyle/>
          <a:p>
            <a:pPr algn="ctr"/>
            <a:r>
              <a:rPr kumimoji="1" lang="zh-CN" altLang="en-US" sz="2000">
                <a:solidFill>
                  <a:schemeClr val="tx1">
                    <a:lumMod val="75000"/>
                    <a:lumOff val="25000"/>
                  </a:schemeClr>
                </a:solidFill>
                <a:latin typeface="+mn-lt"/>
                <a:ea typeface="+mn-ea"/>
              </a:rPr>
              <a:t>上行信道</a:t>
            </a:r>
          </a:p>
        </p:txBody>
      </p:sp>
      <p:sp>
        <p:nvSpPr>
          <p:cNvPr id="53261" name="Text Box 11"/>
          <p:cNvSpPr txBox="1">
            <a:spLocks noChangeArrowheads="1"/>
          </p:cNvSpPr>
          <p:nvPr/>
        </p:nvSpPr>
        <p:spPr bwMode="auto">
          <a:xfrm>
            <a:off x="1859401" y="2455864"/>
            <a:ext cx="1210588" cy="400110"/>
          </a:xfrm>
          <a:prstGeom prst="rect">
            <a:avLst/>
          </a:prstGeom>
          <a:noFill/>
          <a:ln w="9525">
            <a:noFill/>
            <a:miter lim="800000"/>
            <a:headEnd/>
            <a:tailEnd/>
          </a:ln>
        </p:spPr>
        <p:txBody>
          <a:bodyPr wrap="none">
            <a:spAutoFit/>
          </a:bodyPr>
          <a:lstStyle/>
          <a:p>
            <a:r>
              <a:rPr kumimoji="1" lang="zh-CN" altLang="en-US" sz="2000">
                <a:solidFill>
                  <a:schemeClr val="tx1">
                    <a:lumMod val="75000"/>
                    <a:lumOff val="25000"/>
                  </a:schemeClr>
                </a:solidFill>
                <a:latin typeface="+mn-lt"/>
                <a:ea typeface="+mn-ea"/>
              </a:rPr>
              <a:t>传统电话</a:t>
            </a:r>
          </a:p>
        </p:txBody>
      </p:sp>
      <p:sp>
        <p:nvSpPr>
          <p:cNvPr id="53262" name="Line 12"/>
          <p:cNvSpPr>
            <a:spLocks noChangeShapeType="1"/>
          </p:cNvSpPr>
          <p:nvPr/>
        </p:nvSpPr>
        <p:spPr bwMode="auto">
          <a:xfrm flipH="1">
            <a:off x="1882698" y="2860675"/>
            <a:ext cx="482851" cy="450850"/>
          </a:xfrm>
          <a:prstGeom prst="line">
            <a:avLst/>
          </a:prstGeom>
          <a:noFill/>
          <a:ln w="9525">
            <a:solidFill>
              <a:schemeClr val="tx1"/>
            </a:solidFill>
            <a:round/>
            <a:headEnd/>
            <a:tailEnd type="triangle" w="sm" len="lg"/>
          </a:ln>
        </p:spPr>
        <p:txBody>
          <a:bodyPr wrap="none" anchor="ctr"/>
          <a:lstStyle/>
          <a:p>
            <a:endParaRPr lang="zh-CN" altLang="en-US">
              <a:solidFill>
                <a:schemeClr val="tx1">
                  <a:lumMod val="75000"/>
                  <a:lumOff val="25000"/>
                </a:schemeClr>
              </a:solidFill>
              <a:latin typeface="+mn-lt"/>
              <a:ea typeface="+mn-ea"/>
            </a:endParaRPr>
          </a:p>
        </p:txBody>
      </p:sp>
      <p:sp>
        <p:nvSpPr>
          <p:cNvPr id="53263" name="Line 13"/>
          <p:cNvSpPr>
            <a:spLocks noChangeShapeType="1"/>
          </p:cNvSpPr>
          <p:nvPr/>
        </p:nvSpPr>
        <p:spPr bwMode="auto">
          <a:xfrm flipV="1">
            <a:off x="1588327" y="5002213"/>
            <a:ext cx="8858629" cy="0"/>
          </a:xfrm>
          <a:prstGeom prst="line">
            <a:avLst/>
          </a:prstGeom>
          <a:noFill/>
          <a:ln w="28575">
            <a:solidFill>
              <a:srgbClr val="002060"/>
            </a:solidFill>
            <a:round/>
            <a:headEnd/>
            <a:tailEnd type="triangle" w="med" len="lg"/>
          </a:ln>
        </p:spPr>
        <p:txBody>
          <a:bodyPr wrap="none" anchor="ctr"/>
          <a:lstStyle/>
          <a:p>
            <a:endParaRPr lang="zh-CN" altLang="en-US">
              <a:solidFill>
                <a:schemeClr val="tx1">
                  <a:lumMod val="75000"/>
                  <a:lumOff val="25000"/>
                </a:schemeClr>
              </a:solidFill>
              <a:latin typeface="+mn-lt"/>
              <a:ea typeface="+mn-ea"/>
            </a:endParaRPr>
          </a:p>
        </p:txBody>
      </p:sp>
      <p:sp>
        <p:nvSpPr>
          <p:cNvPr id="53264" name="Text Box 14"/>
          <p:cNvSpPr txBox="1">
            <a:spLocks noChangeArrowheads="1"/>
          </p:cNvSpPr>
          <p:nvPr/>
        </p:nvSpPr>
        <p:spPr bwMode="auto">
          <a:xfrm>
            <a:off x="1213483" y="4957764"/>
            <a:ext cx="335348" cy="400110"/>
          </a:xfrm>
          <a:prstGeom prst="rect">
            <a:avLst/>
          </a:prstGeom>
          <a:noFill/>
          <a:ln w="9525">
            <a:noFill/>
            <a:miter lim="800000"/>
            <a:headEnd/>
            <a:tailEnd/>
          </a:ln>
        </p:spPr>
        <p:txBody>
          <a:bodyPr wrap="none">
            <a:spAutoFit/>
          </a:bodyPr>
          <a:lstStyle/>
          <a:p>
            <a:r>
              <a:rPr kumimoji="1" lang="en-US" altLang="zh-CN" sz="2000">
                <a:solidFill>
                  <a:schemeClr val="tx1">
                    <a:lumMod val="75000"/>
                    <a:lumOff val="25000"/>
                  </a:schemeClr>
                </a:solidFill>
                <a:latin typeface="+mn-lt"/>
                <a:ea typeface="+mn-ea"/>
              </a:rPr>
              <a:t>0</a:t>
            </a:r>
          </a:p>
        </p:txBody>
      </p:sp>
      <p:sp>
        <p:nvSpPr>
          <p:cNvPr id="53265" name="Text Box 15"/>
          <p:cNvSpPr txBox="1">
            <a:spLocks noChangeArrowheads="1"/>
          </p:cNvSpPr>
          <p:nvPr/>
        </p:nvSpPr>
        <p:spPr bwMode="auto">
          <a:xfrm>
            <a:off x="1812811" y="4957764"/>
            <a:ext cx="335348" cy="400110"/>
          </a:xfrm>
          <a:prstGeom prst="rect">
            <a:avLst/>
          </a:prstGeom>
          <a:noFill/>
          <a:ln w="9525">
            <a:noFill/>
            <a:miter lim="800000"/>
            <a:headEnd/>
            <a:tailEnd/>
          </a:ln>
        </p:spPr>
        <p:txBody>
          <a:bodyPr wrap="none">
            <a:spAutoFit/>
          </a:bodyPr>
          <a:lstStyle/>
          <a:p>
            <a:r>
              <a:rPr kumimoji="1" lang="en-US" altLang="zh-CN" sz="2000">
                <a:solidFill>
                  <a:schemeClr val="tx1">
                    <a:lumMod val="75000"/>
                    <a:lumOff val="25000"/>
                  </a:schemeClr>
                </a:solidFill>
                <a:latin typeface="+mn-lt"/>
                <a:ea typeface="+mn-ea"/>
              </a:rPr>
              <a:t>4</a:t>
            </a:r>
          </a:p>
        </p:txBody>
      </p:sp>
      <p:sp>
        <p:nvSpPr>
          <p:cNvPr id="53266" name="AutoShape 16"/>
          <p:cNvSpPr>
            <a:spLocks/>
          </p:cNvSpPr>
          <p:nvPr/>
        </p:nvSpPr>
        <p:spPr bwMode="auto">
          <a:xfrm rot="5400000" flipV="1">
            <a:off x="4375921" y="1964366"/>
            <a:ext cx="307975" cy="1656095"/>
          </a:xfrm>
          <a:prstGeom prst="leftBrace">
            <a:avLst>
              <a:gd name="adj1" fmla="val 33591"/>
              <a:gd name="adj2" fmla="val 50000"/>
            </a:avLst>
          </a:prstGeom>
          <a:noFill/>
          <a:ln w="9525">
            <a:solidFill>
              <a:schemeClr val="tx1"/>
            </a:solidFill>
            <a:round/>
            <a:headEnd/>
            <a:tailEnd/>
          </a:ln>
        </p:spPr>
        <p:txBody>
          <a:bodyPr wrap="none" anchor="ctr"/>
          <a:lstStyle/>
          <a:p>
            <a:endParaRPr lang="zh-CN" altLang="en-US">
              <a:solidFill>
                <a:schemeClr val="tx1">
                  <a:lumMod val="75000"/>
                  <a:lumOff val="25000"/>
                </a:schemeClr>
              </a:solidFill>
              <a:latin typeface="+mn-lt"/>
              <a:ea typeface="+mn-ea"/>
            </a:endParaRPr>
          </a:p>
        </p:txBody>
      </p:sp>
      <p:sp>
        <p:nvSpPr>
          <p:cNvPr id="53267" name="AutoShape 17"/>
          <p:cNvSpPr>
            <a:spLocks/>
          </p:cNvSpPr>
          <p:nvPr/>
        </p:nvSpPr>
        <p:spPr bwMode="auto">
          <a:xfrm rot="5400000" flipV="1">
            <a:off x="7513396" y="720176"/>
            <a:ext cx="307975" cy="4144475"/>
          </a:xfrm>
          <a:prstGeom prst="leftBrace">
            <a:avLst>
              <a:gd name="adj1" fmla="val 84064"/>
              <a:gd name="adj2" fmla="val 50000"/>
            </a:avLst>
          </a:prstGeom>
          <a:noFill/>
          <a:ln w="9525">
            <a:solidFill>
              <a:schemeClr val="tx1"/>
            </a:solidFill>
            <a:round/>
            <a:headEnd/>
            <a:tailEnd/>
          </a:ln>
        </p:spPr>
        <p:txBody>
          <a:bodyPr wrap="none" anchor="ctr"/>
          <a:lstStyle/>
          <a:p>
            <a:endParaRPr lang="zh-CN" altLang="en-US">
              <a:solidFill>
                <a:schemeClr val="tx1">
                  <a:lumMod val="75000"/>
                  <a:lumOff val="25000"/>
                </a:schemeClr>
              </a:solidFill>
              <a:latin typeface="+mn-lt"/>
              <a:ea typeface="+mn-ea"/>
            </a:endParaRPr>
          </a:p>
        </p:txBody>
      </p:sp>
      <p:sp>
        <p:nvSpPr>
          <p:cNvPr id="53268" name="Text Box 18"/>
          <p:cNvSpPr txBox="1">
            <a:spLocks noChangeArrowheads="1"/>
          </p:cNvSpPr>
          <p:nvPr/>
        </p:nvSpPr>
        <p:spPr bwMode="auto">
          <a:xfrm>
            <a:off x="7094914" y="2311401"/>
            <a:ext cx="1210588" cy="400110"/>
          </a:xfrm>
          <a:prstGeom prst="rect">
            <a:avLst/>
          </a:prstGeom>
          <a:noFill/>
          <a:ln w="9525">
            <a:noFill/>
            <a:miter lim="800000"/>
            <a:headEnd/>
            <a:tailEnd/>
          </a:ln>
        </p:spPr>
        <p:txBody>
          <a:bodyPr wrap="none">
            <a:spAutoFit/>
          </a:bodyPr>
          <a:lstStyle/>
          <a:p>
            <a:pPr algn="ctr"/>
            <a:r>
              <a:rPr kumimoji="1" lang="zh-CN" altLang="en-US" sz="2000">
                <a:solidFill>
                  <a:schemeClr val="tx1">
                    <a:lumMod val="75000"/>
                    <a:lumOff val="25000"/>
                  </a:schemeClr>
                </a:solidFill>
                <a:latin typeface="+mn-lt"/>
                <a:ea typeface="+mn-ea"/>
              </a:rPr>
              <a:t>下行信道</a:t>
            </a:r>
          </a:p>
        </p:txBody>
      </p:sp>
      <p:sp>
        <p:nvSpPr>
          <p:cNvPr id="53269" name="Text Box 19"/>
          <p:cNvSpPr txBox="1">
            <a:spLocks noChangeArrowheads="1"/>
          </p:cNvSpPr>
          <p:nvPr/>
        </p:nvSpPr>
        <p:spPr bwMode="auto">
          <a:xfrm>
            <a:off x="7132646" y="3306763"/>
            <a:ext cx="441146" cy="400110"/>
          </a:xfrm>
          <a:prstGeom prst="rect">
            <a:avLst/>
          </a:prstGeom>
          <a:noFill/>
          <a:ln w="9525">
            <a:noFill/>
            <a:miter lim="800000"/>
            <a:headEnd/>
            <a:tailEnd/>
          </a:ln>
        </p:spPr>
        <p:txBody>
          <a:bodyPr wrap="none">
            <a:spAutoFit/>
          </a:bodyPr>
          <a:lstStyle/>
          <a:p>
            <a:r>
              <a:rPr kumimoji="1" lang="en-US" altLang="zh-CN" sz="2000" b="1">
                <a:solidFill>
                  <a:schemeClr val="tx1">
                    <a:lumMod val="75000"/>
                    <a:lumOff val="25000"/>
                  </a:schemeClr>
                </a:solidFill>
                <a:latin typeface="+mn-lt"/>
                <a:ea typeface="+mn-ea"/>
              </a:rPr>
              <a:t>…</a:t>
            </a:r>
          </a:p>
        </p:txBody>
      </p:sp>
      <p:sp>
        <p:nvSpPr>
          <p:cNvPr id="53270" name="Freeform 20"/>
          <p:cNvSpPr>
            <a:spLocks/>
          </p:cNvSpPr>
          <p:nvPr/>
        </p:nvSpPr>
        <p:spPr bwMode="auto">
          <a:xfrm>
            <a:off x="9498196" y="3048001"/>
            <a:ext cx="230836" cy="1954213"/>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90"/>
              <a:gd name="T34" fmla="*/ 0 h 862"/>
              <a:gd name="T35" fmla="*/ 190 w 190"/>
              <a:gd name="T36" fmla="*/ 862 h 86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9525">
            <a:solidFill>
              <a:schemeClr val="tx1"/>
            </a:solidFill>
            <a:round/>
            <a:headEnd/>
            <a:tailEnd/>
          </a:ln>
        </p:spPr>
        <p:txBody>
          <a:bodyPr/>
          <a:lstStyle/>
          <a:p>
            <a:endParaRPr lang="zh-CN" altLang="en-US">
              <a:solidFill>
                <a:schemeClr val="tx1">
                  <a:lumMod val="75000"/>
                  <a:lumOff val="25000"/>
                </a:schemeClr>
              </a:solidFill>
              <a:latin typeface="+mn-lt"/>
              <a:ea typeface="+mn-ea"/>
            </a:endParaRPr>
          </a:p>
        </p:txBody>
      </p:sp>
      <p:sp>
        <p:nvSpPr>
          <p:cNvPr id="53271" name="Freeform 21"/>
          <p:cNvSpPr>
            <a:spLocks/>
          </p:cNvSpPr>
          <p:nvPr/>
        </p:nvSpPr>
        <p:spPr bwMode="auto">
          <a:xfrm>
            <a:off x="9263122" y="3051176"/>
            <a:ext cx="230837" cy="1954213"/>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90"/>
              <a:gd name="T34" fmla="*/ 0 h 862"/>
              <a:gd name="T35" fmla="*/ 190 w 190"/>
              <a:gd name="T36" fmla="*/ 862 h 86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9525">
            <a:solidFill>
              <a:schemeClr val="tx1"/>
            </a:solidFill>
            <a:round/>
            <a:headEnd/>
            <a:tailEnd/>
          </a:ln>
        </p:spPr>
        <p:txBody>
          <a:bodyPr/>
          <a:lstStyle/>
          <a:p>
            <a:endParaRPr lang="zh-CN" altLang="en-US">
              <a:solidFill>
                <a:schemeClr val="tx1">
                  <a:lumMod val="75000"/>
                  <a:lumOff val="25000"/>
                </a:schemeClr>
              </a:solidFill>
              <a:latin typeface="+mn-lt"/>
              <a:ea typeface="+mn-ea"/>
            </a:endParaRPr>
          </a:p>
        </p:txBody>
      </p:sp>
      <p:sp>
        <p:nvSpPr>
          <p:cNvPr id="53272" name="Freeform 22"/>
          <p:cNvSpPr>
            <a:spLocks/>
          </p:cNvSpPr>
          <p:nvPr/>
        </p:nvSpPr>
        <p:spPr bwMode="auto">
          <a:xfrm>
            <a:off x="9030167" y="3052763"/>
            <a:ext cx="228719" cy="1954212"/>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90"/>
              <a:gd name="T34" fmla="*/ 0 h 862"/>
              <a:gd name="T35" fmla="*/ 190 w 190"/>
              <a:gd name="T36" fmla="*/ 862 h 86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9525">
            <a:solidFill>
              <a:schemeClr val="tx1"/>
            </a:solidFill>
            <a:round/>
            <a:headEnd/>
            <a:tailEnd/>
          </a:ln>
        </p:spPr>
        <p:txBody>
          <a:bodyPr/>
          <a:lstStyle/>
          <a:p>
            <a:endParaRPr lang="zh-CN" altLang="en-US">
              <a:solidFill>
                <a:schemeClr val="tx1">
                  <a:lumMod val="75000"/>
                  <a:lumOff val="25000"/>
                </a:schemeClr>
              </a:solidFill>
              <a:latin typeface="+mn-lt"/>
              <a:ea typeface="+mn-ea"/>
            </a:endParaRPr>
          </a:p>
        </p:txBody>
      </p:sp>
      <p:sp>
        <p:nvSpPr>
          <p:cNvPr id="53273" name="Freeform 23"/>
          <p:cNvSpPr>
            <a:spLocks/>
          </p:cNvSpPr>
          <p:nvPr/>
        </p:nvSpPr>
        <p:spPr bwMode="auto">
          <a:xfrm>
            <a:off x="8795096" y="3054350"/>
            <a:ext cx="228719" cy="1955800"/>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90"/>
              <a:gd name="T34" fmla="*/ 0 h 862"/>
              <a:gd name="T35" fmla="*/ 190 w 190"/>
              <a:gd name="T36" fmla="*/ 862 h 86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9525">
            <a:solidFill>
              <a:schemeClr val="tx1"/>
            </a:solidFill>
            <a:round/>
            <a:headEnd/>
            <a:tailEnd/>
          </a:ln>
        </p:spPr>
        <p:txBody>
          <a:bodyPr/>
          <a:lstStyle/>
          <a:p>
            <a:endParaRPr lang="zh-CN" altLang="en-US">
              <a:solidFill>
                <a:schemeClr val="tx1">
                  <a:lumMod val="75000"/>
                  <a:lumOff val="25000"/>
                </a:schemeClr>
              </a:solidFill>
              <a:latin typeface="+mn-lt"/>
              <a:ea typeface="+mn-ea"/>
            </a:endParaRPr>
          </a:p>
        </p:txBody>
      </p:sp>
      <p:sp>
        <p:nvSpPr>
          <p:cNvPr id="53274" name="Freeform 24"/>
          <p:cNvSpPr>
            <a:spLocks/>
          </p:cNvSpPr>
          <p:nvPr/>
        </p:nvSpPr>
        <p:spPr bwMode="auto">
          <a:xfrm>
            <a:off x="8560023" y="3057526"/>
            <a:ext cx="228719" cy="1954213"/>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90"/>
              <a:gd name="T34" fmla="*/ 0 h 862"/>
              <a:gd name="T35" fmla="*/ 190 w 190"/>
              <a:gd name="T36" fmla="*/ 862 h 86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9525">
            <a:solidFill>
              <a:schemeClr val="tx1"/>
            </a:solidFill>
            <a:round/>
            <a:headEnd/>
            <a:tailEnd/>
          </a:ln>
        </p:spPr>
        <p:txBody>
          <a:bodyPr/>
          <a:lstStyle/>
          <a:p>
            <a:endParaRPr lang="zh-CN" altLang="en-US">
              <a:solidFill>
                <a:schemeClr val="tx1">
                  <a:lumMod val="75000"/>
                  <a:lumOff val="25000"/>
                </a:schemeClr>
              </a:solidFill>
              <a:latin typeface="+mn-lt"/>
              <a:ea typeface="+mn-ea"/>
            </a:endParaRPr>
          </a:p>
        </p:txBody>
      </p:sp>
      <p:sp>
        <p:nvSpPr>
          <p:cNvPr id="53275" name="Freeform 25"/>
          <p:cNvSpPr>
            <a:spLocks/>
          </p:cNvSpPr>
          <p:nvPr/>
        </p:nvSpPr>
        <p:spPr bwMode="auto">
          <a:xfrm>
            <a:off x="8324951" y="3059113"/>
            <a:ext cx="228719" cy="1955800"/>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90"/>
              <a:gd name="T34" fmla="*/ 0 h 862"/>
              <a:gd name="T35" fmla="*/ 190 w 190"/>
              <a:gd name="T36" fmla="*/ 862 h 86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9525">
            <a:solidFill>
              <a:schemeClr val="tx1"/>
            </a:solidFill>
            <a:round/>
            <a:headEnd/>
            <a:tailEnd/>
          </a:ln>
        </p:spPr>
        <p:txBody>
          <a:bodyPr/>
          <a:lstStyle/>
          <a:p>
            <a:endParaRPr lang="zh-CN" altLang="en-US">
              <a:solidFill>
                <a:schemeClr val="tx1">
                  <a:lumMod val="75000"/>
                  <a:lumOff val="25000"/>
                </a:schemeClr>
              </a:solidFill>
              <a:latin typeface="+mn-lt"/>
              <a:ea typeface="+mn-ea"/>
            </a:endParaRPr>
          </a:p>
        </p:txBody>
      </p:sp>
      <p:sp>
        <p:nvSpPr>
          <p:cNvPr id="53276" name="Freeform 26"/>
          <p:cNvSpPr>
            <a:spLocks/>
          </p:cNvSpPr>
          <p:nvPr/>
        </p:nvSpPr>
        <p:spPr bwMode="auto">
          <a:xfrm>
            <a:off x="8089878" y="3062288"/>
            <a:ext cx="228719" cy="1954212"/>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90"/>
              <a:gd name="T34" fmla="*/ 0 h 862"/>
              <a:gd name="T35" fmla="*/ 190 w 190"/>
              <a:gd name="T36" fmla="*/ 862 h 86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9525">
            <a:solidFill>
              <a:schemeClr val="tx1"/>
            </a:solidFill>
            <a:round/>
            <a:headEnd/>
            <a:tailEnd/>
          </a:ln>
        </p:spPr>
        <p:txBody>
          <a:bodyPr/>
          <a:lstStyle/>
          <a:p>
            <a:endParaRPr lang="zh-CN" altLang="en-US">
              <a:solidFill>
                <a:schemeClr val="tx1">
                  <a:lumMod val="75000"/>
                  <a:lumOff val="25000"/>
                </a:schemeClr>
              </a:solidFill>
              <a:latin typeface="+mn-lt"/>
              <a:ea typeface="+mn-ea"/>
            </a:endParaRPr>
          </a:p>
        </p:txBody>
      </p:sp>
      <p:sp>
        <p:nvSpPr>
          <p:cNvPr id="53277" name="Freeform 27"/>
          <p:cNvSpPr>
            <a:spLocks/>
          </p:cNvSpPr>
          <p:nvPr/>
        </p:nvSpPr>
        <p:spPr bwMode="auto">
          <a:xfrm>
            <a:off x="7854807" y="3063876"/>
            <a:ext cx="230836" cy="1954213"/>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90"/>
              <a:gd name="T34" fmla="*/ 0 h 862"/>
              <a:gd name="T35" fmla="*/ 190 w 190"/>
              <a:gd name="T36" fmla="*/ 862 h 86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9525">
            <a:solidFill>
              <a:schemeClr val="tx1"/>
            </a:solidFill>
            <a:round/>
            <a:headEnd/>
            <a:tailEnd/>
          </a:ln>
        </p:spPr>
        <p:txBody>
          <a:bodyPr/>
          <a:lstStyle/>
          <a:p>
            <a:endParaRPr lang="zh-CN" altLang="en-US">
              <a:solidFill>
                <a:schemeClr val="tx1">
                  <a:lumMod val="75000"/>
                  <a:lumOff val="25000"/>
                </a:schemeClr>
              </a:solidFill>
              <a:latin typeface="+mn-lt"/>
              <a:ea typeface="+mn-ea"/>
            </a:endParaRPr>
          </a:p>
        </p:txBody>
      </p:sp>
      <p:sp>
        <p:nvSpPr>
          <p:cNvPr id="53278" name="Freeform 28"/>
          <p:cNvSpPr>
            <a:spLocks/>
          </p:cNvSpPr>
          <p:nvPr/>
        </p:nvSpPr>
        <p:spPr bwMode="auto">
          <a:xfrm>
            <a:off x="7014051" y="3051176"/>
            <a:ext cx="230837" cy="1954213"/>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90"/>
              <a:gd name="T34" fmla="*/ 0 h 862"/>
              <a:gd name="T35" fmla="*/ 190 w 190"/>
              <a:gd name="T36" fmla="*/ 862 h 86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9525">
            <a:solidFill>
              <a:schemeClr val="tx1"/>
            </a:solidFill>
            <a:round/>
            <a:headEnd/>
            <a:tailEnd/>
          </a:ln>
        </p:spPr>
        <p:txBody>
          <a:bodyPr/>
          <a:lstStyle/>
          <a:p>
            <a:endParaRPr lang="zh-CN" altLang="en-US">
              <a:solidFill>
                <a:schemeClr val="tx1">
                  <a:lumMod val="75000"/>
                  <a:lumOff val="25000"/>
                </a:schemeClr>
              </a:solidFill>
              <a:latin typeface="+mn-lt"/>
              <a:ea typeface="+mn-ea"/>
            </a:endParaRPr>
          </a:p>
        </p:txBody>
      </p:sp>
      <p:sp>
        <p:nvSpPr>
          <p:cNvPr id="53279" name="Freeform 29"/>
          <p:cNvSpPr>
            <a:spLocks/>
          </p:cNvSpPr>
          <p:nvPr/>
        </p:nvSpPr>
        <p:spPr bwMode="auto">
          <a:xfrm>
            <a:off x="6785332" y="3052763"/>
            <a:ext cx="228719" cy="1954212"/>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90"/>
              <a:gd name="T34" fmla="*/ 0 h 862"/>
              <a:gd name="T35" fmla="*/ 190 w 190"/>
              <a:gd name="T36" fmla="*/ 862 h 86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9525">
            <a:solidFill>
              <a:schemeClr val="tx1"/>
            </a:solidFill>
            <a:round/>
            <a:headEnd/>
            <a:tailEnd/>
          </a:ln>
        </p:spPr>
        <p:txBody>
          <a:bodyPr/>
          <a:lstStyle/>
          <a:p>
            <a:endParaRPr lang="zh-CN" altLang="en-US">
              <a:solidFill>
                <a:schemeClr val="tx1">
                  <a:lumMod val="75000"/>
                  <a:lumOff val="25000"/>
                </a:schemeClr>
              </a:solidFill>
              <a:latin typeface="+mn-lt"/>
              <a:ea typeface="+mn-ea"/>
            </a:endParaRPr>
          </a:p>
        </p:txBody>
      </p:sp>
      <p:sp>
        <p:nvSpPr>
          <p:cNvPr id="53280" name="Freeform 30"/>
          <p:cNvSpPr>
            <a:spLocks/>
          </p:cNvSpPr>
          <p:nvPr/>
        </p:nvSpPr>
        <p:spPr bwMode="auto">
          <a:xfrm>
            <a:off x="6556613" y="3054350"/>
            <a:ext cx="228719" cy="1955800"/>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90"/>
              <a:gd name="T34" fmla="*/ 0 h 862"/>
              <a:gd name="T35" fmla="*/ 190 w 190"/>
              <a:gd name="T36" fmla="*/ 862 h 86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9525">
            <a:solidFill>
              <a:schemeClr val="tx1"/>
            </a:solidFill>
            <a:round/>
            <a:headEnd/>
            <a:tailEnd/>
          </a:ln>
        </p:spPr>
        <p:txBody>
          <a:bodyPr/>
          <a:lstStyle/>
          <a:p>
            <a:endParaRPr lang="zh-CN" altLang="en-US">
              <a:solidFill>
                <a:schemeClr val="tx1">
                  <a:lumMod val="75000"/>
                  <a:lumOff val="25000"/>
                </a:schemeClr>
              </a:solidFill>
              <a:latin typeface="+mn-lt"/>
              <a:ea typeface="+mn-ea"/>
            </a:endParaRPr>
          </a:p>
        </p:txBody>
      </p:sp>
      <p:sp>
        <p:nvSpPr>
          <p:cNvPr id="53281" name="Freeform 31"/>
          <p:cNvSpPr>
            <a:spLocks/>
          </p:cNvSpPr>
          <p:nvPr/>
        </p:nvSpPr>
        <p:spPr bwMode="auto">
          <a:xfrm>
            <a:off x="6325778" y="3057526"/>
            <a:ext cx="230836" cy="1954213"/>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90"/>
              <a:gd name="T34" fmla="*/ 0 h 862"/>
              <a:gd name="T35" fmla="*/ 190 w 190"/>
              <a:gd name="T36" fmla="*/ 862 h 86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9525">
            <a:solidFill>
              <a:schemeClr val="tx1"/>
            </a:solidFill>
            <a:round/>
            <a:headEnd/>
            <a:tailEnd/>
          </a:ln>
        </p:spPr>
        <p:txBody>
          <a:bodyPr/>
          <a:lstStyle/>
          <a:p>
            <a:endParaRPr lang="zh-CN" altLang="en-US">
              <a:solidFill>
                <a:schemeClr val="tx1">
                  <a:lumMod val="75000"/>
                  <a:lumOff val="25000"/>
                </a:schemeClr>
              </a:solidFill>
              <a:latin typeface="+mn-lt"/>
              <a:ea typeface="+mn-ea"/>
            </a:endParaRPr>
          </a:p>
        </p:txBody>
      </p:sp>
      <p:sp>
        <p:nvSpPr>
          <p:cNvPr id="53282" name="Freeform 32"/>
          <p:cNvSpPr>
            <a:spLocks/>
          </p:cNvSpPr>
          <p:nvPr/>
        </p:nvSpPr>
        <p:spPr bwMode="auto">
          <a:xfrm>
            <a:off x="6097058" y="3059113"/>
            <a:ext cx="228719" cy="1955800"/>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90"/>
              <a:gd name="T34" fmla="*/ 0 h 862"/>
              <a:gd name="T35" fmla="*/ 190 w 190"/>
              <a:gd name="T36" fmla="*/ 862 h 86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9525">
            <a:solidFill>
              <a:schemeClr val="tx1"/>
            </a:solidFill>
            <a:round/>
            <a:headEnd/>
            <a:tailEnd/>
          </a:ln>
        </p:spPr>
        <p:txBody>
          <a:bodyPr/>
          <a:lstStyle/>
          <a:p>
            <a:endParaRPr lang="zh-CN" altLang="en-US">
              <a:solidFill>
                <a:schemeClr val="tx1">
                  <a:lumMod val="75000"/>
                  <a:lumOff val="25000"/>
                </a:schemeClr>
              </a:solidFill>
              <a:latin typeface="+mn-lt"/>
              <a:ea typeface="+mn-ea"/>
            </a:endParaRPr>
          </a:p>
        </p:txBody>
      </p:sp>
      <p:sp>
        <p:nvSpPr>
          <p:cNvPr id="53283" name="Freeform 33"/>
          <p:cNvSpPr>
            <a:spLocks/>
          </p:cNvSpPr>
          <p:nvPr/>
        </p:nvSpPr>
        <p:spPr bwMode="auto">
          <a:xfrm>
            <a:off x="5866221" y="3062288"/>
            <a:ext cx="230837" cy="1954212"/>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90"/>
              <a:gd name="T34" fmla="*/ 0 h 862"/>
              <a:gd name="T35" fmla="*/ 190 w 190"/>
              <a:gd name="T36" fmla="*/ 862 h 86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9525">
            <a:solidFill>
              <a:schemeClr val="tx1"/>
            </a:solidFill>
            <a:round/>
            <a:headEnd/>
            <a:tailEnd/>
          </a:ln>
        </p:spPr>
        <p:txBody>
          <a:bodyPr/>
          <a:lstStyle/>
          <a:p>
            <a:endParaRPr lang="zh-CN" altLang="en-US">
              <a:solidFill>
                <a:schemeClr val="tx1">
                  <a:lumMod val="75000"/>
                  <a:lumOff val="25000"/>
                </a:schemeClr>
              </a:solidFill>
              <a:latin typeface="+mn-lt"/>
              <a:ea typeface="+mn-ea"/>
            </a:endParaRPr>
          </a:p>
        </p:txBody>
      </p:sp>
      <p:sp>
        <p:nvSpPr>
          <p:cNvPr id="53284" name="Freeform 34"/>
          <p:cNvSpPr>
            <a:spLocks/>
          </p:cNvSpPr>
          <p:nvPr/>
        </p:nvSpPr>
        <p:spPr bwMode="auto">
          <a:xfrm>
            <a:off x="5637501" y="3063876"/>
            <a:ext cx="228719" cy="1954213"/>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90"/>
              <a:gd name="T34" fmla="*/ 0 h 862"/>
              <a:gd name="T35" fmla="*/ 190 w 190"/>
              <a:gd name="T36" fmla="*/ 862 h 86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9525">
            <a:solidFill>
              <a:schemeClr val="tx1"/>
            </a:solidFill>
            <a:round/>
            <a:headEnd/>
            <a:tailEnd/>
          </a:ln>
        </p:spPr>
        <p:txBody>
          <a:bodyPr/>
          <a:lstStyle/>
          <a:p>
            <a:endParaRPr lang="zh-CN" altLang="en-US">
              <a:solidFill>
                <a:schemeClr val="tx1">
                  <a:lumMod val="75000"/>
                  <a:lumOff val="25000"/>
                </a:schemeClr>
              </a:solidFill>
              <a:latin typeface="+mn-lt"/>
              <a:ea typeface="+mn-ea"/>
            </a:endParaRPr>
          </a:p>
        </p:txBody>
      </p:sp>
      <p:sp>
        <p:nvSpPr>
          <p:cNvPr id="53285" name="Freeform 35"/>
          <p:cNvSpPr>
            <a:spLocks/>
          </p:cNvSpPr>
          <p:nvPr/>
        </p:nvSpPr>
        <p:spPr bwMode="auto">
          <a:xfrm>
            <a:off x="5177946" y="3068638"/>
            <a:ext cx="228719" cy="1954212"/>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90"/>
              <a:gd name="T34" fmla="*/ 0 h 862"/>
              <a:gd name="T35" fmla="*/ 190 w 190"/>
              <a:gd name="T36" fmla="*/ 862 h 86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9525">
            <a:solidFill>
              <a:schemeClr val="tx1"/>
            </a:solidFill>
            <a:round/>
            <a:headEnd/>
            <a:tailEnd/>
          </a:ln>
        </p:spPr>
        <p:txBody>
          <a:bodyPr/>
          <a:lstStyle/>
          <a:p>
            <a:endParaRPr lang="zh-CN" altLang="en-US">
              <a:solidFill>
                <a:schemeClr val="tx1">
                  <a:lumMod val="75000"/>
                  <a:lumOff val="25000"/>
                </a:schemeClr>
              </a:solidFill>
              <a:latin typeface="+mn-lt"/>
              <a:ea typeface="+mn-ea"/>
            </a:endParaRPr>
          </a:p>
        </p:txBody>
      </p:sp>
      <p:sp>
        <p:nvSpPr>
          <p:cNvPr id="53286" name="Freeform 36"/>
          <p:cNvSpPr>
            <a:spLocks/>
          </p:cNvSpPr>
          <p:nvPr/>
        </p:nvSpPr>
        <p:spPr bwMode="auto">
          <a:xfrm>
            <a:off x="4949227" y="3070225"/>
            <a:ext cx="228719" cy="1955800"/>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90"/>
              <a:gd name="T34" fmla="*/ 0 h 862"/>
              <a:gd name="T35" fmla="*/ 190 w 190"/>
              <a:gd name="T36" fmla="*/ 862 h 86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9525">
            <a:solidFill>
              <a:schemeClr val="tx1"/>
            </a:solidFill>
            <a:round/>
            <a:headEnd/>
            <a:tailEnd/>
          </a:ln>
        </p:spPr>
        <p:txBody>
          <a:bodyPr/>
          <a:lstStyle/>
          <a:p>
            <a:endParaRPr lang="zh-CN" altLang="en-US">
              <a:solidFill>
                <a:schemeClr val="tx1">
                  <a:lumMod val="75000"/>
                  <a:lumOff val="25000"/>
                </a:schemeClr>
              </a:solidFill>
              <a:latin typeface="+mn-lt"/>
              <a:ea typeface="+mn-ea"/>
            </a:endParaRPr>
          </a:p>
        </p:txBody>
      </p:sp>
      <p:sp>
        <p:nvSpPr>
          <p:cNvPr id="53287" name="Freeform 37"/>
          <p:cNvSpPr>
            <a:spLocks/>
          </p:cNvSpPr>
          <p:nvPr/>
        </p:nvSpPr>
        <p:spPr bwMode="auto">
          <a:xfrm>
            <a:off x="4718390" y="3073401"/>
            <a:ext cx="230837" cy="1954213"/>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90"/>
              <a:gd name="T34" fmla="*/ 0 h 862"/>
              <a:gd name="T35" fmla="*/ 190 w 190"/>
              <a:gd name="T36" fmla="*/ 862 h 86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9525">
            <a:solidFill>
              <a:schemeClr val="tx1"/>
            </a:solidFill>
            <a:round/>
            <a:headEnd/>
            <a:tailEnd/>
          </a:ln>
        </p:spPr>
        <p:txBody>
          <a:bodyPr/>
          <a:lstStyle/>
          <a:p>
            <a:endParaRPr lang="zh-CN" altLang="en-US">
              <a:solidFill>
                <a:schemeClr val="tx1">
                  <a:lumMod val="75000"/>
                  <a:lumOff val="25000"/>
                </a:schemeClr>
              </a:solidFill>
              <a:latin typeface="+mn-lt"/>
              <a:ea typeface="+mn-ea"/>
            </a:endParaRPr>
          </a:p>
        </p:txBody>
      </p:sp>
      <p:sp>
        <p:nvSpPr>
          <p:cNvPr id="53288" name="Freeform 38"/>
          <p:cNvSpPr>
            <a:spLocks/>
          </p:cNvSpPr>
          <p:nvPr/>
        </p:nvSpPr>
        <p:spPr bwMode="auto">
          <a:xfrm>
            <a:off x="4159299" y="3078163"/>
            <a:ext cx="230837" cy="1954212"/>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90"/>
              <a:gd name="T34" fmla="*/ 0 h 862"/>
              <a:gd name="T35" fmla="*/ 190 w 190"/>
              <a:gd name="T36" fmla="*/ 862 h 86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9525">
            <a:solidFill>
              <a:schemeClr val="tx1"/>
            </a:solidFill>
            <a:round/>
            <a:headEnd/>
            <a:tailEnd/>
          </a:ln>
        </p:spPr>
        <p:txBody>
          <a:bodyPr/>
          <a:lstStyle/>
          <a:p>
            <a:endParaRPr lang="zh-CN" altLang="en-US">
              <a:solidFill>
                <a:schemeClr val="tx1">
                  <a:lumMod val="75000"/>
                  <a:lumOff val="25000"/>
                </a:schemeClr>
              </a:solidFill>
              <a:latin typeface="+mn-lt"/>
              <a:ea typeface="+mn-ea"/>
            </a:endParaRPr>
          </a:p>
        </p:txBody>
      </p:sp>
      <p:sp>
        <p:nvSpPr>
          <p:cNvPr id="53289" name="Freeform 39"/>
          <p:cNvSpPr>
            <a:spLocks/>
          </p:cNvSpPr>
          <p:nvPr/>
        </p:nvSpPr>
        <p:spPr bwMode="auto">
          <a:xfrm>
            <a:off x="3930579" y="3079750"/>
            <a:ext cx="228719" cy="1954213"/>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90"/>
              <a:gd name="T34" fmla="*/ 0 h 862"/>
              <a:gd name="T35" fmla="*/ 190 w 190"/>
              <a:gd name="T36" fmla="*/ 862 h 86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9525">
            <a:solidFill>
              <a:schemeClr val="tx1"/>
            </a:solidFill>
            <a:round/>
            <a:headEnd/>
            <a:tailEnd/>
          </a:ln>
        </p:spPr>
        <p:txBody>
          <a:bodyPr/>
          <a:lstStyle/>
          <a:p>
            <a:endParaRPr lang="zh-CN" altLang="en-US">
              <a:solidFill>
                <a:schemeClr val="tx1">
                  <a:lumMod val="75000"/>
                  <a:lumOff val="25000"/>
                </a:schemeClr>
              </a:solidFill>
              <a:latin typeface="+mn-lt"/>
              <a:ea typeface="+mn-ea"/>
            </a:endParaRPr>
          </a:p>
        </p:txBody>
      </p:sp>
      <p:sp>
        <p:nvSpPr>
          <p:cNvPr id="53290" name="Freeform 40"/>
          <p:cNvSpPr>
            <a:spLocks/>
          </p:cNvSpPr>
          <p:nvPr/>
        </p:nvSpPr>
        <p:spPr bwMode="auto">
          <a:xfrm>
            <a:off x="3701860" y="3082926"/>
            <a:ext cx="228719" cy="1954213"/>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90"/>
              <a:gd name="T34" fmla="*/ 0 h 862"/>
              <a:gd name="T35" fmla="*/ 190 w 190"/>
              <a:gd name="T36" fmla="*/ 862 h 86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9525">
            <a:solidFill>
              <a:schemeClr val="tx1"/>
            </a:solidFill>
            <a:round/>
            <a:headEnd/>
            <a:tailEnd/>
          </a:ln>
        </p:spPr>
        <p:txBody>
          <a:bodyPr/>
          <a:lstStyle/>
          <a:p>
            <a:endParaRPr lang="zh-CN" altLang="en-US">
              <a:solidFill>
                <a:schemeClr val="tx1">
                  <a:lumMod val="75000"/>
                  <a:lumOff val="25000"/>
                </a:schemeClr>
              </a:solidFill>
              <a:latin typeface="+mn-lt"/>
              <a:ea typeface="+mn-ea"/>
            </a:endParaRPr>
          </a:p>
        </p:txBody>
      </p:sp>
      <p:sp>
        <p:nvSpPr>
          <p:cNvPr id="53291" name="Text Box 41"/>
          <p:cNvSpPr txBox="1">
            <a:spLocks noChangeArrowheads="1"/>
          </p:cNvSpPr>
          <p:nvPr/>
        </p:nvSpPr>
        <p:spPr bwMode="auto">
          <a:xfrm>
            <a:off x="11116171" y="4687889"/>
            <a:ext cx="819455" cy="400110"/>
          </a:xfrm>
          <a:prstGeom prst="rect">
            <a:avLst/>
          </a:prstGeom>
          <a:noFill/>
          <a:ln w="9525">
            <a:noFill/>
            <a:miter lim="800000"/>
            <a:headEnd/>
            <a:tailEnd/>
          </a:ln>
        </p:spPr>
        <p:txBody>
          <a:bodyPr wrap="none">
            <a:spAutoFit/>
          </a:bodyPr>
          <a:lstStyle/>
          <a:p>
            <a:r>
              <a:rPr kumimoji="1" lang="en-US" altLang="zh-CN" sz="2000">
                <a:solidFill>
                  <a:schemeClr val="tx1">
                    <a:lumMod val="75000"/>
                    <a:lumOff val="25000"/>
                  </a:schemeClr>
                </a:solidFill>
                <a:latin typeface="+mn-lt"/>
                <a:ea typeface="+mn-ea"/>
              </a:rPr>
              <a:t>(kHz)</a:t>
            </a:r>
          </a:p>
        </p:txBody>
      </p:sp>
      <p:sp>
        <p:nvSpPr>
          <p:cNvPr id="53292" name="Text Box 44"/>
          <p:cNvSpPr txBox="1">
            <a:spLocks noChangeArrowheads="1"/>
          </p:cNvSpPr>
          <p:nvPr/>
        </p:nvSpPr>
        <p:spPr bwMode="auto">
          <a:xfrm>
            <a:off x="5425724" y="5048251"/>
            <a:ext cx="1576265" cy="400110"/>
          </a:xfrm>
          <a:prstGeom prst="rect">
            <a:avLst/>
          </a:prstGeom>
          <a:solidFill>
            <a:schemeClr val="bg1"/>
          </a:solidFill>
          <a:ln w="9525">
            <a:noFill/>
            <a:miter lim="800000"/>
            <a:headEnd/>
            <a:tailEnd/>
          </a:ln>
        </p:spPr>
        <p:txBody>
          <a:bodyPr wrap="none">
            <a:spAutoFit/>
          </a:bodyPr>
          <a:lstStyle/>
          <a:p>
            <a:r>
              <a:rPr kumimoji="1" lang="zh-CN" altLang="en-US" sz="2000">
                <a:solidFill>
                  <a:schemeClr val="tx1">
                    <a:lumMod val="75000"/>
                    <a:lumOff val="25000"/>
                  </a:schemeClr>
                </a:solidFill>
                <a:latin typeface="+mn-lt"/>
                <a:ea typeface="+mn-ea"/>
              </a:rPr>
              <a:t>约 </a:t>
            </a:r>
            <a:r>
              <a:rPr kumimoji="1" lang="en-US" altLang="zh-CN" sz="2000">
                <a:solidFill>
                  <a:schemeClr val="tx1">
                    <a:lumMod val="75000"/>
                    <a:lumOff val="25000"/>
                  </a:schemeClr>
                </a:solidFill>
                <a:latin typeface="+mn-lt"/>
                <a:ea typeface="+mn-ea"/>
              </a:rPr>
              <a:t>1100 kHz</a:t>
            </a: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2"/>
          <p:cNvSpPr>
            <a:spLocks noGrp="1" noChangeArrowheads="1"/>
          </p:cNvSpPr>
          <p:nvPr>
            <p:ph type="title"/>
          </p:nvPr>
        </p:nvSpPr>
        <p:spPr/>
        <p:txBody>
          <a:bodyPr/>
          <a:lstStyle/>
          <a:p>
            <a:pPr eaLnBrk="1" hangingPunct="1"/>
            <a:r>
              <a:rPr lang="en-US" altLang="zh-CN" dirty="0" smtClean="0"/>
              <a:t>ADSL </a:t>
            </a:r>
            <a:r>
              <a:rPr lang="zh-CN" altLang="en-US" dirty="0" smtClean="0"/>
              <a:t>的数据率</a:t>
            </a:r>
          </a:p>
        </p:txBody>
      </p:sp>
      <p:sp>
        <p:nvSpPr>
          <p:cNvPr id="54276" name="Rectangle 3"/>
          <p:cNvSpPr>
            <a:spLocks noGrp="1" noChangeArrowheads="1"/>
          </p:cNvSpPr>
          <p:nvPr>
            <p:ph idx="1"/>
          </p:nvPr>
        </p:nvSpPr>
        <p:spPr>
          <a:xfrm>
            <a:off x="815604" y="1700808"/>
            <a:ext cx="10727834" cy="3865438"/>
          </a:xfrm>
        </p:spPr>
        <p:txBody>
          <a:bodyPr>
            <a:normAutofit fontScale="92500"/>
          </a:bodyPr>
          <a:lstStyle/>
          <a:p>
            <a:pPr eaLnBrk="1" hangingPunct="1">
              <a:lnSpc>
                <a:spcPct val="150000"/>
              </a:lnSpc>
            </a:pPr>
            <a:r>
              <a:rPr lang="zh-CN" altLang="en-US" sz="2400" dirty="0" smtClean="0"/>
              <a:t>由于用户线的具体条件往往相差很大（距离、线径、受到相邻用户线的干扰程度等都不同），因此 </a:t>
            </a:r>
            <a:r>
              <a:rPr lang="en-US" altLang="zh-CN" sz="2400" dirty="0" smtClean="0"/>
              <a:t>ADSL </a:t>
            </a:r>
            <a:r>
              <a:rPr lang="zh-CN" altLang="en-US" sz="2400" dirty="0" smtClean="0"/>
              <a:t>采用自适应调制技术使用户线能够传送尽可能高的数据率。</a:t>
            </a:r>
          </a:p>
          <a:p>
            <a:pPr eaLnBrk="1" hangingPunct="1">
              <a:lnSpc>
                <a:spcPct val="150000"/>
              </a:lnSpc>
            </a:pPr>
            <a:r>
              <a:rPr lang="zh-CN" altLang="en-US" sz="2400" dirty="0" smtClean="0"/>
              <a:t>当 </a:t>
            </a:r>
            <a:r>
              <a:rPr lang="en-US" altLang="zh-CN" sz="2400" dirty="0" smtClean="0"/>
              <a:t>ADSL </a:t>
            </a:r>
            <a:r>
              <a:rPr lang="zh-CN" altLang="en-US" sz="2400" dirty="0" smtClean="0"/>
              <a:t>启动时，用户线两端的 </a:t>
            </a:r>
            <a:r>
              <a:rPr lang="en-US" altLang="zh-CN" sz="2400" dirty="0" smtClean="0"/>
              <a:t>ADSL </a:t>
            </a:r>
            <a:r>
              <a:rPr lang="zh-CN" altLang="en-US" sz="2400" dirty="0" smtClean="0"/>
              <a:t>调制解调器就测试可用的频率、各子信道受到的干扰情况，以及在每一个频率上测试信号的传输质量。</a:t>
            </a:r>
          </a:p>
          <a:p>
            <a:pPr eaLnBrk="1" hangingPunct="1">
              <a:lnSpc>
                <a:spcPct val="150000"/>
              </a:lnSpc>
            </a:pPr>
            <a:r>
              <a:rPr lang="en-US" altLang="zh-CN" sz="2400" dirty="0" smtClean="0"/>
              <a:t>ADSL </a:t>
            </a:r>
            <a:r>
              <a:rPr lang="zh-CN" altLang="en-US" sz="2400" dirty="0" smtClean="0"/>
              <a:t>不能保证固定的数据率。对于质量很差的用户线甚至无法开通 </a:t>
            </a:r>
            <a:r>
              <a:rPr lang="en-US" altLang="zh-CN" sz="2400" dirty="0" smtClean="0"/>
              <a:t>ADSL</a:t>
            </a:r>
            <a:r>
              <a:rPr lang="zh-CN" altLang="en-US" sz="2400" dirty="0" smtClean="0"/>
              <a:t>。</a:t>
            </a:r>
          </a:p>
          <a:p>
            <a:pPr eaLnBrk="1" hangingPunct="1">
              <a:lnSpc>
                <a:spcPct val="150000"/>
              </a:lnSpc>
            </a:pPr>
            <a:r>
              <a:rPr lang="zh-CN" altLang="en-US" sz="2400" dirty="0" smtClean="0"/>
              <a:t>通常下行数据率在 </a:t>
            </a:r>
            <a:r>
              <a:rPr lang="en-US" altLang="zh-CN" sz="2400" dirty="0" smtClean="0"/>
              <a:t>32 kb/s </a:t>
            </a:r>
            <a:r>
              <a:rPr lang="zh-CN" altLang="en-US" sz="2400" dirty="0" smtClean="0"/>
              <a:t>到 </a:t>
            </a:r>
            <a:r>
              <a:rPr lang="en-US" altLang="zh-CN" sz="2400" dirty="0" smtClean="0"/>
              <a:t>6.4 Mb/s </a:t>
            </a:r>
            <a:r>
              <a:rPr lang="zh-CN" altLang="en-US" sz="2400" dirty="0" smtClean="0"/>
              <a:t>之间，而上行数据率在 </a:t>
            </a:r>
            <a:r>
              <a:rPr lang="en-US" altLang="zh-CN" sz="2400" dirty="0" smtClean="0"/>
              <a:t>32 kb/s </a:t>
            </a:r>
            <a:r>
              <a:rPr lang="zh-CN" altLang="en-US" sz="2400" dirty="0" smtClean="0"/>
              <a:t>到 </a:t>
            </a:r>
            <a:r>
              <a:rPr lang="en-US" altLang="zh-CN" sz="2400" dirty="0" smtClean="0"/>
              <a:t>640 kb/s </a:t>
            </a:r>
            <a:r>
              <a:rPr lang="zh-CN" altLang="en-US" sz="2400" dirty="0" smtClean="0"/>
              <a:t>之间。</a:t>
            </a:r>
          </a:p>
        </p:txBody>
      </p:sp>
      <p:sp>
        <p:nvSpPr>
          <p:cNvPr id="54274" name="页脚占位符 4"/>
          <p:cNvSpPr>
            <a:spLocks noGrp="1"/>
          </p:cNvSpPr>
          <p:nvPr>
            <p:ph type="ftr" sz="quarter" idx="11"/>
          </p:nvPr>
        </p:nvSpPr>
        <p:spPr>
          <a:noFill/>
        </p:spPr>
        <p:txBody>
          <a:bodyPr/>
          <a:lstStyle/>
          <a:p>
            <a:r>
              <a:rPr lang="zh-CN" altLang="en-US" smtClean="0"/>
              <a:t>课件制作人：谢钧 谢希仁</a:t>
            </a:r>
            <a:endParaRPr lang="zh-CN" altLang="en-US"/>
          </a:p>
        </p:txBody>
      </p:sp>
      <p:sp>
        <p:nvSpPr>
          <p:cNvPr id="6" name="矩形 5"/>
          <p:cNvSpPr/>
          <p:nvPr/>
        </p:nvSpPr>
        <p:spPr>
          <a:xfrm flipV="1">
            <a:off x="-26262" y="1423987"/>
            <a:ext cx="12192000" cy="46037"/>
          </a:xfrm>
          <a:prstGeom prst="rect">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8" name="矩形 7"/>
          <p:cNvSpPr/>
          <p:nvPr/>
        </p:nvSpPr>
        <p:spPr>
          <a:xfrm>
            <a:off x="3175" y="5956300"/>
            <a:ext cx="12195175" cy="901700"/>
          </a:xfrm>
          <a:prstGeom prst="rect">
            <a:avLst/>
          </a:prstGeom>
          <a:solidFill>
            <a:schemeClr val="accent6">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2000" b="1" dirty="0">
              <a:latin typeface="Tahoma" pitchFamily="34" charset="0"/>
            </a:endParaRPr>
          </a:p>
        </p:txBody>
      </p:sp>
      <p:sp>
        <p:nvSpPr>
          <p:cNvPr id="9" name="矩形 8"/>
          <p:cNvSpPr/>
          <p:nvPr/>
        </p:nvSpPr>
        <p:spPr>
          <a:xfrm>
            <a:off x="10310676" y="5099521"/>
            <a:ext cx="377825" cy="1257300"/>
          </a:xfrm>
          <a:prstGeom prst="rect">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0" name="矩形 9"/>
          <p:cNvSpPr/>
          <p:nvPr/>
        </p:nvSpPr>
        <p:spPr>
          <a:xfrm>
            <a:off x="10894876" y="6093296"/>
            <a:ext cx="377825" cy="263525"/>
          </a:xfrm>
          <a:prstGeom prst="rect">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1" name="矩形 10"/>
          <p:cNvSpPr/>
          <p:nvPr/>
        </p:nvSpPr>
        <p:spPr>
          <a:xfrm>
            <a:off x="11543438" y="5829771"/>
            <a:ext cx="377825" cy="527050"/>
          </a:xfrm>
          <a:prstGeom prst="rect">
            <a:avLst/>
          </a:prstGeom>
          <a:solidFill>
            <a:schemeClr val="accent4">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pPr eaLnBrk="1" hangingPunct="1"/>
            <a:r>
              <a:rPr lang="en-US" altLang="zh-CN" sz="2000" dirty="0" smtClean="0"/>
              <a:t>ADSL </a:t>
            </a:r>
            <a:r>
              <a:rPr lang="zh-CN" altLang="en-US" sz="2000" dirty="0" smtClean="0"/>
              <a:t>的组成 </a:t>
            </a:r>
          </a:p>
        </p:txBody>
      </p:sp>
      <p:sp>
        <p:nvSpPr>
          <p:cNvPr id="55339" name="页脚占位符 42"/>
          <p:cNvSpPr>
            <a:spLocks noGrp="1"/>
          </p:cNvSpPr>
          <p:nvPr>
            <p:ph type="ftr" sz="quarter" idx="11"/>
          </p:nvPr>
        </p:nvSpPr>
        <p:spPr>
          <a:noFill/>
        </p:spPr>
        <p:txBody>
          <a:bodyPr/>
          <a:lstStyle/>
          <a:p>
            <a:r>
              <a:rPr lang="zh-CN" altLang="en-US" smtClean="0"/>
              <a:t>课件制作人：谢钧 谢希仁</a:t>
            </a:r>
            <a:endParaRPr lang="zh-CN" altLang="en-US"/>
          </a:p>
        </p:txBody>
      </p:sp>
      <p:sp>
        <p:nvSpPr>
          <p:cNvPr id="55299" name="AutoShape 3"/>
          <p:cNvSpPr>
            <a:spLocks noChangeArrowheads="1"/>
          </p:cNvSpPr>
          <p:nvPr/>
        </p:nvSpPr>
        <p:spPr bwMode="auto">
          <a:xfrm>
            <a:off x="3286778" y="1996126"/>
            <a:ext cx="2784867" cy="2816225"/>
          </a:xfrm>
          <a:prstGeom prst="roundRect">
            <a:avLst>
              <a:gd name="adj" fmla="val 16667"/>
            </a:avLst>
          </a:prstGeom>
          <a:solidFill>
            <a:srgbClr val="CCECFF"/>
          </a:solidFill>
          <a:ln w="9525">
            <a:solidFill>
              <a:schemeClr val="tx1"/>
            </a:solidFill>
            <a:prstDash val="dash"/>
            <a:round/>
            <a:headEnd/>
            <a:tailEnd/>
          </a:ln>
        </p:spPr>
        <p:txBody>
          <a:bodyPr wrap="none" anchor="ctr"/>
          <a:lstStyle/>
          <a:p>
            <a:endParaRPr lang="zh-CN" altLang="en-US">
              <a:solidFill>
                <a:schemeClr val="tx1">
                  <a:lumMod val="75000"/>
                  <a:lumOff val="25000"/>
                </a:schemeClr>
              </a:solidFill>
              <a:latin typeface="+mn-lt"/>
              <a:ea typeface="+mn-ea"/>
            </a:endParaRPr>
          </a:p>
        </p:txBody>
      </p:sp>
      <p:sp>
        <p:nvSpPr>
          <p:cNvPr id="55300" name="Freeform 4"/>
          <p:cNvSpPr>
            <a:spLocks/>
          </p:cNvSpPr>
          <p:nvPr/>
        </p:nvSpPr>
        <p:spPr bwMode="auto">
          <a:xfrm>
            <a:off x="1325724" y="1538925"/>
            <a:ext cx="571798" cy="1420812"/>
          </a:xfrm>
          <a:custGeom>
            <a:avLst/>
            <a:gdLst>
              <a:gd name="T0" fmla="*/ 280 w 280"/>
              <a:gd name="T1" fmla="*/ 600 h 600"/>
              <a:gd name="T2" fmla="*/ 144 w 280"/>
              <a:gd name="T3" fmla="*/ 200 h 600"/>
              <a:gd name="T4" fmla="*/ 112 w 280"/>
              <a:gd name="T5" fmla="*/ 280 h 600"/>
              <a:gd name="T6" fmla="*/ 0 w 280"/>
              <a:gd name="T7" fmla="*/ 0 h 600"/>
              <a:gd name="T8" fmla="*/ 0 60000 65536"/>
              <a:gd name="T9" fmla="*/ 0 60000 65536"/>
              <a:gd name="T10" fmla="*/ 0 60000 65536"/>
              <a:gd name="T11" fmla="*/ 0 60000 65536"/>
              <a:gd name="T12" fmla="*/ 0 w 280"/>
              <a:gd name="T13" fmla="*/ 0 h 600"/>
              <a:gd name="T14" fmla="*/ 280 w 280"/>
              <a:gd name="T15" fmla="*/ 600 h 600"/>
            </a:gdLst>
            <a:ahLst/>
            <a:cxnLst>
              <a:cxn ang="T8">
                <a:pos x="T0" y="T1"/>
              </a:cxn>
              <a:cxn ang="T9">
                <a:pos x="T2" y="T3"/>
              </a:cxn>
              <a:cxn ang="T10">
                <a:pos x="T4" y="T5"/>
              </a:cxn>
              <a:cxn ang="T11">
                <a:pos x="T6" y="T7"/>
              </a:cxn>
            </a:cxnLst>
            <a:rect l="T12" t="T13" r="T14" b="T15"/>
            <a:pathLst>
              <a:path w="280" h="600">
                <a:moveTo>
                  <a:pt x="280" y="600"/>
                </a:moveTo>
                <a:lnTo>
                  <a:pt x="144" y="200"/>
                </a:lnTo>
                <a:lnTo>
                  <a:pt x="112" y="280"/>
                </a:lnTo>
                <a:lnTo>
                  <a:pt x="0" y="0"/>
                </a:lnTo>
              </a:path>
            </a:pathLst>
          </a:custGeom>
          <a:noFill/>
          <a:ln w="28575">
            <a:solidFill>
              <a:schemeClr val="tx1"/>
            </a:solidFill>
            <a:round/>
            <a:headEnd/>
            <a:tailEnd type="triangle" w="sm" len="lg"/>
          </a:ln>
        </p:spPr>
        <p:txBody>
          <a:bodyPr wrap="none" anchor="ctr"/>
          <a:lstStyle/>
          <a:p>
            <a:endParaRPr lang="zh-CN" altLang="en-US">
              <a:solidFill>
                <a:schemeClr val="tx1">
                  <a:lumMod val="75000"/>
                  <a:lumOff val="25000"/>
                </a:schemeClr>
              </a:solidFill>
              <a:latin typeface="+mn-lt"/>
              <a:ea typeface="+mn-ea"/>
            </a:endParaRPr>
          </a:p>
        </p:txBody>
      </p:sp>
      <p:sp>
        <p:nvSpPr>
          <p:cNvPr id="55301" name="Line 5"/>
          <p:cNvSpPr>
            <a:spLocks noChangeShapeType="1"/>
          </p:cNvSpPr>
          <p:nvPr/>
        </p:nvSpPr>
        <p:spPr bwMode="auto">
          <a:xfrm rot="-5400000">
            <a:off x="3435021" y="2882779"/>
            <a:ext cx="0" cy="880992"/>
          </a:xfrm>
          <a:prstGeom prst="line">
            <a:avLst/>
          </a:prstGeom>
          <a:noFill/>
          <a:ln w="38100">
            <a:solidFill>
              <a:schemeClr val="tx1"/>
            </a:solidFill>
            <a:round/>
            <a:headEnd/>
            <a:tailEnd/>
          </a:ln>
        </p:spPr>
        <p:txBody>
          <a:bodyPr wrap="none" anchor="ctr"/>
          <a:lstStyle/>
          <a:p>
            <a:endParaRPr lang="zh-CN" altLang="en-US">
              <a:solidFill>
                <a:schemeClr val="tx1">
                  <a:lumMod val="75000"/>
                  <a:lumOff val="25000"/>
                </a:schemeClr>
              </a:solidFill>
              <a:latin typeface="+mn-lt"/>
              <a:ea typeface="+mn-ea"/>
            </a:endParaRPr>
          </a:p>
        </p:txBody>
      </p:sp>
      <p:sp>
        <p:nvSpPr>
          <p:cNvPr id="55302" name="Freeform 6"/>
          <p:cNvSpPr>
            <a:spLocks/>
          </p:cNvSpPr>
          <p:nvPr/>
        </p:nvSpPr>
        <p:spPr bwMode="auto">
          <a:xfrm rot="-989619">
            <a:off x="6444373" y="3083563"/>
            <a:ext cx="747572" cy="1387475"/>
          </a:xfrm>
          <a:custGeom>
            <a:avLst/>
            <a:gdLst>
              <a:gd name="T0" fmla="*/ 0 w 366"/>
              <a:gd name="T1" fmla="*/ 0 h 702"/>
              <a:gd name="T2" fmla="*/ 138 w 366"/>
              <a:gd name="T3" fmla="*/ 343 h 702"/>
              <a:gd name="T4" fmla="*/ 168 w 366"/>
              <a:gd name="T5" fmla="*/ 252 h 702"/>
              <a:gd name="T6" fmla="*/ 366 w 366"/>
              <a:gd name="T7" fmla="*/ 702 h 702"/>
              <a:gd name="T8" fmla="*/ 0 60000 65536"/>
              <a:gd name="T9" fmla="*/ 0 60000 65536"/>
              <a:gd name="T10" fmla="*/ 0 60000 65536"/>
              <a:gd name="T11" fmla="*/ 0 60000 65536"/>
              <a:gd name="T12" fmla="*/ 0 w 366"/>
              <a:gd name="T13" fmla="*/ 0 h 702"/>
              <a:gd name="T14" fmla="*/ 366 w 366"/>
              <a:gd name="T15" fmla="*/ 702 h 702"/>
            </a:gdLst>
            <a:ahLst/>
            <a:cxnLst>
              <a:cxn ang="T8">
                <a:pos x="T0" y="T1"/>
              </a:cxn>
              <a:cxn ang="T9">
                <a:pos x="T2" y="T3"/>
              </a:cxn>
              <a:cxn ang="T10">
                <a:pos x="T4" y="T5"/>
              </a:cxn>
              <a:cxn ang="T11">
                <a:pos x="T6" y="T7"/>
              </a:cxn>
            </a:cxnLst>
            <a:rect l="T12" t="T13" r="T14" b="T15"/>
            <a:pathLst>
              <a:path w="366" h="702">
                <a:moveTo>
                  <a:pt x="0" y="0"/>
                </a:moveTo>
                <a:lnTo>
                  <a:pt x="138" y="343"/>
                </a:lnTo>
                <a:lnTo>
                  <a:pt x="168" y="252"/>
                </a:lnTo>
                <a:lnTo>
                  <a:pt x="366" y="702"/>
                </a:lnTo>
              </a:path>
            </a:pathLst>
          </a:custGeom>
          <a:noFill/>
          <a:ln w="28575">
            <a:solidFill>
              <a:srgbClr val="333399"/>
            </a:solidFill>
            <a:round/>
            <a:headEnd/>
            <a:tailEnd type="triangle" w="sm" len="lg"/>
          </a:ln>
        </p:spPr>
        <p:txBody>
          <a:bodyPr wrap="none" anchor="ctr"/>
          <a:lstStyle/>
          <a:p>
            <a:endParaRPr lang="zh-CN" altLang="en-US">
              <a:solidFill>
                <a:schemeClr val="tx1">
                  <a:lumMod val="75000"/>
                  <a:lumOff val="25000"/>
                </a:schemeClr>
              </a:solidFill>
              <a:latin typeface="+mn-lt"/>
              <a:ea typeface="+mn-ea"/>
            </a:endParaRPr>
          </a:p>
        </p:txBody>
      </p:sp>
      <p:pic>
        <p:nvPicPr>
          <p:cNvPr id="55303" name="Picture 7"/>
          <p:cNvPicPr>
            <a:picLocks noChangeArrowheads="1"/>
          </p:cNvPicPr>
          <p:nvPr/>
        </p:nvPicPr>
        <p:blipFill>
          <a:blip r:embed="rId3"/>
          <a:srcRect/>
          <a:stretch>
            <a:fillRect/>
          </a:stretch>
        </p:blipFill>
        <p:spPr bwMode="auto">
          <a:xfrm>
            <a:off x="3644682" y="1996125"/>
            <a:ext cx="1401963" cy="2430462"/>
          </a:xfrm>
          <a:prstGeom prst="rect">
            <a:avLst/>
          </a:prstGeom>
          <a:noFill/>
          <a:ln w="9525">
            <a:noFill/>
            <a:miter lim="800000"/>
            <a:headEnd/>
            <a:tailEnd/>
          </a:ln>
        </p:spPr>
      </p:pic>
      <p:sp>
        <p:nvSpPr>
          <p:cNvPr id="55304" name="AutoShape 8"/>
          <p:cNvSpPr>
            <a:spLocks noChangeArrowheads="1"/>
          </p:cNvSpPr>
          <p:nvPr/>
        </p:nvSpPr>
        <p:spPr bwMode="auto">
          <a:xfrm>
            <a:off x="4646386" y="3289938"/>
            <a:ext cx="1268544" cy="569913"/>
          </a:xfrm>
          <a:prstGeom prst="cube">
            <a:avLst>
              <a:gd name="adj" fmla="val 25000"/>
            </a:avLst>
          </a:prstGeom>
          <a:solidFill>
            <a:srgbClr val="FFFF99"/>
          </a:solidFill>
          <a:ln w="9525">
            <a:solidFill>
              <a:schemeClr val="tx1"/>
            </a:solidFill>
            <a:miter lim="800000"/>
            <a:headEnd/>
            <a:tailEnd/>
          </a:ln>
        </p:spPr>
        <p:txBody>
          <a:bodyPr wrap="none" anchor="ctr"/>
          <a:lstStyle/>
          <a:p>
            <a:endParaRPr lang="zh-CN" altLang="en-US">
              <a:solidFill>
                <a:schemeClr val="tx1">
                  <a:lumMod val="75000"/>
                  <a:lumOff val="25000"/>
                </a:schemeClr>
              </a:solidFill>
              <a:latin typeface="+mn-lt"/>
              <a:ea typeface="+mn-ea"/>
            </a:endParaRPr>
          </a:p>
        </p:txBody>
      </p:sp>
      <p:sp>
        <p:nvSpPr>
          <p:cNvPr id="55305" name="Text Box 9"/>
          <p:cNvSpPr txBox="1">
            <a:spLocks noChangeArrowheads="1"/>
          </p:cNvSpPr>
          <p:nvPr/>
        </p:nvSpPr>
        <p:spPr bwMode="auto">
          <a:xfrm>
            <a:off x="4570146" y="3432813"/>
            <a:ext cx="966227" cy="400110"/>
          </a:xfrm>
          <a:prstGeom prst="rect">
            <a:avLst/>
          </a:prstGeom>
          <a:noFill/>
          <a:ln w="9525">
            <a:noFill/>
            <a:miter lim="800000"/>
            <a:headEnd/>
            <a:tailEnd/>
          </a:ln>
        </p:spPr>
        <p:txBody>
          <a:bodyPr wrap="none">
            <a:spAutoFit/>
          </a:bodyPr>
          <a:lstStyle/>
          <a:p>
            <a:r>
              <a:rPr kumimoji="1" lang="en-US" altLang="zh-CN" sz="2000">
                <a:solidFill>
                  <a:schemeClr val="tx1">
                    <a:lumMod val="75000"/>
                    <a:lumOff val="25000"/>
                  </a:schemeClr>
                </a:solidFill>
                <a:latin typeface="+mn-lt"/>
                <a:ea typeface="+mn-ea"/>
              </a:rPr>
              <a:t>ATU-C</a:t>
            </a:r>
          </a:p>
        </p:txBody>
      </p:sp>
      <p:sp>
        <p:nvSpPr>
          <p:cNvPr id="55306" name="AutoShape 10"/>
          <p:cNvSpPr>
            <a:spLocks noChangeArrowheads="1"/>
          </p:cNvSpPr>
          <p:nvPr/>
        </p:nvSpPr>
        <p:spPr bwMode="auto">
          <a:xfrm>
            <a:off x="4646386" y="2786700"/>
            <a:ext cx="1268544" cy="571500"/>
          </a:xfrm>
          <a:prstGeom prst="cube">
            <a:avLst>
              <a:gd name="adj" fmla="val 25000"/>
            </a:avLst>
          </a:prstGeom>
          <a:solidFill>
            <a:srgbClr val="FFFF99"/>
          </a:solidFill>
          <a:ln w="9525">
            <a:solidFill>
              <a:schemeClr val="tx1"/>
            </a:solidFill>
            <a:miter lim="800000"/>
            <a:headEnd/>
            <a:tailEnd/>
          </a:ln>
        </p:spPr>
        <p:txBody>
          <a:bodyPr wrap="none" anchor="ctr"/>
          <a:lstStyle/>
          <a:p>
            <a:endParaRPr lang="zh-CN" altLang="en-US">
              <a:solidFill>
                <a:schemeClr val="tx1">
                  <a:lumMod val="75000"/>
                  <a:lumOff val="25000"/>
                </a:schemeClr>
              </a:solidFill>
              <a:latin typeface="+mn-lt"/>
              <a:ea typeface="+mn-ea"/>
            </a:endParaRPr>
          </a:p>
        </p:txBody>
      </p:sp>
      <p:sp>
        <p:nvSpPr>
          <p:cNvPr id="55307" name="Text Box 11"/>
          <p:cNvSpPr txBox="1">
            <a:spLocks noChangeArrowheads="1"/>
          </p:cNvSpPr>
          <p:nvPr/>
        </p:nvSpPr>
        <p:spPr bwMode="auto">
          <a:xfrm>
            <a:off x="4570146" y="2912112"/>
            <a:ext cx="966227" cy="400110"/>
          </a:xfrm>
          <a:prstGeom prst="rect">
            <a:avLst/>
          </a:prstGeom>
          <a:noFill/>
          <a:ln w="9525">
            <a:noFill/>
            <a:miter lim="800000"/>
            <a:headEnd/>
            <a:tailEnd/>
          </a:ln>
        </p:spPr>
        <p:txBody>
          <a:bodyPr wrap="none">
            <a:spAutoFit/>
          </a:bodyPr>
          <a:lstStyle/>
          <a:p>
            <a:r>
              <a:rPr kumimoji="1" lang="en-US" altLang="zh-CN" sz="2000">
                <a:solidFill>
                  <a:schemeClr val="tx1">
                    <a:lumMod val="75000"/>
                    <a:lumOff val="25000"/>
                  </a:schemeClr>
                </a:solidFill>
                <a:latin typeface="+mn-lt"/>
                <a:ea typeface="+mn-ea"/>
              </a:rPr>
              <a:t>ATU-C</a:t>
            </a:r>
          </a:p>
        </p:txBody>
      </p:sp>
      <p:pic>
        <p:nvPicPr>
          <p:cNvPr id="55308" name="Picture 12"/>
          <p:cNvPicPr>
            <a:picLocks noChangeArrowheads="1"/>
          </p:cNvPicPr>
          <p:nvPr/>
        </p:nvPicPr>
        <p:blipFill>
          <a:blip r:embed="rId4"/>
          <a:srcRect/>
          <a:stretch>
            <a:fillRect/>
          </a:stretch>
        </p:blipFill>
        <p:spPr bwMode="auto">
          <a:xfrm>
            <a:off x="7979754" y="1615125"/>
            <a:ext cx="3811984" cy="2457450"/>
          </a:xfrm>
          <a:prstGeom prst="rect">
            <a:avLst/>
          </a:prstGeom>
          <a:noFill/>
          <a:ln w="12699">
            <a:noFill/>
            <a:miter lim="800000"/>
            <a:headEnd/>
            <a:tailEnd/>
          </a:ln>
        </p:spPr>
      </p:pic>
      <p:sp>
        <p:nvSpPr>
          <p:cNvPr id="55309" name="Line 13"/>
          <p:cNvSpPr>
            <a:spLocks noChangeShapeType="1"/>
          </p:cNvSpPr>
          <p:nvPr/>
        </p:nvSpPr>
        <p:spPr bwMode="auto">
          <a:xfrm>
            <a:off x="8665911" y="3132776"/>
            <a:ext cx="0" cy="568325"/>
          </a:xfrm>
          <a:prstGeom prst="line">
            <a:avLst/>
          </a:prstGeom>
          <a:noFill/>
          <a:ln w="28575">
            <a:solidFill>
              <a:schemeClr val="tx1"/>
            </a:solidFill>
            <a:round/>
            <a:headEnd/>
            <a:tailEnd/>
          </a:ln>
        </p:spPr>
        <p:txBody>
          <a:bodyPr wrap="none" anchor="ctr"/>
          <a:lstStyle/>
          <a:p>
            <a:endParaRPr lang="zh-CN" altLang="en-US">
              <a:solidFill>
                <a:schemeClr val="tx1">
                  <a:lumMod val="75000"/>
                  <a:lumOff val="25000"/>
                </a:schemeClr>
              </a:solidFill>
              <a:latin typeface="+mn-lt"/>
              <a:ea typeface="+mn-ea"/>
            </a:endParaRPr>
          </a:p>
        </p:txBody>
      </p:sp>
      <p:pic>
        <p:nvPicPr>
          <p:cNvPr id="55310" name="Picture 14"/>
          <p:cNvPicPr>
            <a:picLocks noChangeArrowheads="1"/>
          </p:cNvPicPr>
          <p:nvPr/>
        </p:nvPicPr>
        <p:blipFill>
          <a:blip r:embed="rId5"/>
          <a:srcRect/>
          <a:stretch>
            <a:fillRect/>
          </a:stretch>
        </p:blipFill>
        <p:spPr bwMode="auto">
          <a:xfrm>
            <a:off x="8284713" y="3536000"/>
            <a:ext cx="756044" cy="506412"/>
          </a:xfrm>
          <a:prstGeom prst="rect">
            <a:avLst/>
          </a:prstGeom>
          <a:noFill/>
          <a:ln w="9525">
            <a:noFill/>
            <a:miter lim="800000"/>
            <a:headEnd/>
            <a:tailEnd/>
          </a:ln>
        </p:spPr>
      </p:pic>
      <p:sp>
        <p:nvSpPr>
          <p:cNvPr id="55311" name="AutoShape 15"/>
          <p:cNvSpPr>
            <a:spLocks noChangeArrowheads="1"/>
          </p:cNvSpPr>
          <p:nvPr/>
        </p:nvSpPr>
        <p:spPr bwMode="auto">
          <a:xfrm>
            <a:off x="9083112" y="2837500"/>
            <a:ext cx="1268543" cy="569912"/>
          </a:xfrm>
          <a:prstGeom prst="cube">
            <a:avLst>
              <a:gd name="adj" fmla="val 25000"/>
            </a:avLst>
          </a:prstGeom>
          <a:solidFill>
            <a:srgbClr val="FFFF99"/>
          </a:solidFill>
          <a:ln w="9525">
            <a:solidFill>
              <a:schemeClr val="tx1"/>
            </a:solidFill>
            <a:miter lim="800000"/>
            <a:headEnd/>
            <a:tailEnd/>
          </a:ln>
        </p:spPr>
        <p:txBody>
          <a:bodyPr wrap="none" anchor="ctr"/>
          <a:lstStyle/>
          <a:p>
            <a:endParaRPr lang="zh-CN" altLang="en-US">
              <a:solidFill>
                <a:schemeClr val="tx1">
                  <a:lumMod val="75000"/>
                  <a:lumOff val="25000"/>
                </a:schemeClr>
              </a:solidFill>
              <a:latin typeface="+mn-lt"/>
              <a:ea typeface="+mn-ea"/>
            </a:endParaRPr>
          </a:p>
        </p:txBody>
      </p:sp>
      <p:sp>
        <p:nvSpPr>
          <p:cNvPr id="55312" name="Text Box 16"/>
          <p:cNvSpPr txBox="1">
            <a:spLocks noChangeArrowheads="1"/>
          </p:cNvSpPr>
          <p:nvPr/>
        </p:nvSpPr>
        <p:spPr bwMode="auto">
          <a:xfrm>
            <a:off x="8992048" y="2977201"/>
            <a:ext cx="961417" cy="400110"/>
          </a:xfrm>
          <a:prstGeom prst="rect">
            <a:avLst/>
          </a:prstGeom>
          <a:noFill/>
          <a:ln w="9525">
            <a:noFill/>
            <a:miter lim="800000"/>
            <a:headEnd/>
            <a:tailEnd/>
          </a:ln>
        </p:spPr>
        <p:txBody>
          <a:bodyPr wrap="none">
            <a:spAutoFit/>
          </a:bodyPr>
          <a:lstStyle/>
          <a:p>
            <a:r>
              <a:rPr kumimoji="1" lang="en-US" altLang="zh-CN" sz="2000">
                <a:solidFill>
                  <a:schemeClr val="tx1">
                    <a:lumMod val="75000"/>
                    <a:lumOff val="25000"/>
                  </a:schemeClr>
                </a:solidFill>
                <a:latin typeface="+mn-lt"/>
                <a:ea typeface="+mn-ea"/>
              </a:rPr>
              <a:t>ATU-R</a:t>
            </a:r>
          </a:p>
        </p:txBody>
      </p:sp>
      <p:pic>
        <p:nvPicPr>
          <p:cNvPr id="213009" name="Picture 17"/>
          <p:cNvPicPr>
            <a:picLocks noChangeArrowheads="1"/>
          </p:cNvPicPr>
          <p:nvPr/>
        </p:nvPicPr>
        <p:blipFill>
          <a:blip r:embed="rId6"/>
          <a:srcRect/>
          <a:stretch>
            <a:fillRect/>
          </a:stretch>
        </p:blipFill>
        <p:spPr bwMode="auto">
          <a:xfrm>
            <a:off x="334608" y="2473962"/>
            <a:ext cx="2856871" cy="1893888"/>
          </a:xfrm>
          <a:prstGeom prst="rect">
            <a:avLst/>
          </a:prstGeom>
          <a:noFill/>
          <a:ln w="9525">
            <a:noFill/>
            <a:miter lim="800000"/>
            <a:headEnd/>
            <a:tailEnd/>
          </a:ln>
          <a:effectLst>
            <a:outerShdw dist="28398" dir="3806097" algn="ctr" rotWithShape="0">
              <a:schemeClr val="tx1"/>
            </a:outerShdw>
          </a:effectLst>
        </p:spPr>
      </p:pic>
      <p:sp>
        <p:nvSpPr>
          <p:cNvPr id="55314" name="Freeform 18"/>
          <p:cNvSpPr>
            <a:spLocks/>
          </p:cNvSpPr>
          <p:nvPr/>
        </p:nvSpPr>
        <p:spPr bwMode="auto">
          <a:xfrm>
            <a:off x="5817513" y="3083562"/>
            <a:ext cx="3274071" cy="96838"/>
          </a:xfrm>
          <a:custGeom>
            <a:avLst/>
            <a:gdLst>
              <a:gd name="T0" fmla="*/ 1608 w 1608"/>
              <a:gd name="T1" fmla="*/ 48 h 48"/>
              <a:gd name="T2" fmla="*/ 790 w 1608"/>
              <a:gd name="T3" fmla="*/ 48 h 48"/>
              <a:gd name="T4" fmla="*/ 844 w 1608"/>
              <a:gd name="T5" fmla="*/ 1 h 48"/>
              <a:gd name="T6" fmla="*/ 0 w 1608"/>
              <a:gd name="T7" fmla="*/ 0 h 48"/>
              <a:gd name="T8" fmla="*/ 0 60000 65536"/>
              <a:gd name="T9" fmla="*/ 0 60000 65536"/>
              <a:gd name="T10" fmla="*/ 0 60000 65536"/>
              <a:gd name="T11" fmla="*/ 0 60000 65536"/>
              <a:gd name="T12" fmla="*/ 0 w 1608"/>
              <a:gd name="T13" fmla="*/ 0 h 48"/>
              <a:gd name="T14" fmla="*/ 1608 w 1608"/>
              <a:gd name="T15" fmla="*/ 48 h 48"/>
            </a:gdLst>
            <a:ahLst/>
            <a:cxnLst>
              <a:cxn ang="T8">
                <a:pos x="T0" y="T1"/>
              </a:cxn>
              <a:cxn ang="T9">
                <a:pos x="T2" y="T3"/>
              </a:cxn>
              <a:cxn ang="T10">
                <a:pos x="T4" y="T5"/>
              </a:cxn>
              <a:cxn ang="T11">
                <a:pos x="T6" y="T7"/>
              </a:cxn>
            </a:cxnLst>
            <a:rect l="T12" t="T13" r="T14" b="T15"/>
            <a:pathLst>
              <a:path w="1608" h="48">
                <a:moveTo>
                  <a:pt x="1608" y="48"/>
                </a:moveTo>
                <a:lnTo>
                  <a:pt x="790" y="48"/>
                </a:lnTo>
                <a:lnTo>
                  <a:pt x="844" y="1"/>
                </a:lnTo>
                <a:lnTo>
                  <a:pt x="0" y="0"/>
                </a:lnTo>
              </a:path>
            </a:pathLst>
          </a:custGeom>
          <a:noFill/>
          <a:ln w="38100">
            <a:solidFill>
              <a:srgbClr val="333399"/>
            </a:solidFill>
            <a:round/>
            <a:headEnd/>
            <a:tailEnd/>
          </a:ln>
        </p:spPr>
        <p:txBody>
          <a:bodyPr wrap="none" anchor="ctr"/>
          <a:lstStyle/>
          <a:p>
            <a:endParaRPr lang="zh-CN" altLang="en-US">
              <a:solidFill>
                <a:schemeClr val="tx1">
                  <a:lumMod val="75000"/>
                  <a:lumOff val="25000"/>
                </a:schemeClr>
              </a:solidFill>
              <a:latin typeface="+mn-lt"/>
              <a:ea typeface="+mn-ea"/>
            </a:endParaRPr>
          </a:p>
        </p:txBody>
      </p:sp>
      <p:sp>
        <p:nvSpPr>
          <p:cNvPr id="55315" name="AutoShape 19"/>
          <p:cNvSpPr>
            <a:spLocks noChangeArrowheads="1"/>
          </p:cNvSpPr>
          <p:nvPr/>
        </p:nvSpPr>
        <p:spPr bwMode="auto">
          <a:xfrm>
            <a:off x="8566377" y="3018475"/>
            <a:ext cx="292252" cy="284162"/>
          </a:xfrm>
          <a:prstGeom prst="cube">
            <a:avLst>
              <a:gd name="adj" fmla="val 25000"/>
            </a:avLst>
          </a:prstGeom>
          <a:solidFill>
            <a:srgbClr val="969696"/>
          </a:solidFill>
          <a:ln w="9525">
            <a:solidFill>
              <a:srgbClr val="333333"/>
            </a:solidFill>
            <a:miter lim="800000"/>
            <a:headEnd/>
            <a:tailEnd/>
          </a:ln>
        </p:spPr>
        <p:txBody>
          <a:bodyPr wrap="none" anchor="ctr"/>
          <a:lstStyle/>
          <a:p>
            <a:endParaRPr lang="zh-CN" altLang="en-US">
              <a:solidFill>
                <a:schemeClr val="tx1">
                  <a:lumMod val="75000"/>
                  <a:lumOff val="25000"/>
                </a:schemeClr>
              </a:solidFill>
              <a:latin typeface="+mn-lt"/>
              <a:ea typeface="+mn-ea"/>
            </a:endParaRPr>
          </a:p>
        </p:txBody>
      </p:sp>
      <p:sp>
        <p:nvSpPr>
          <p:cNvPr id="55316" name="AutoShape 20"/>
          <p:cNvSpPr>
            <a:spLocks noChangeArrowheads="1"/>
          </p:cNvSpPr>
          <p:nvPr/>
        </p:nvSpPr>
        <p:spPr bwMode="auto">
          <a:xfrm>
            <a:off x="6122471" y="2943863"/>
            <a:ext cx="294369" cy="282575"/>
          </a:xfrm>
          <a:prstGeom prst="cube">
            <a:avLst>
              <a:gd name="adj" fmla="val 25000"/>
            </a:avLst>
          </a:prstGeom>
          <a:solidFill>
            <a:srgbClr val="969696"/>
          </a:solidFill>
          <a:ln w="9525">
            <a:solidFill>
              <a:srgbClr val="333333"/>
            </a:solidFill>
            <a:miter lim="800000"/>
            <a:headEnd/>
            <a:tailEnd/>
          </a:ln>
        </p:spPr>
        <p:txBody>
          <a:bodyPr wrap="none" anchor="ctr"/>
          <a:lstStyle/>
          <a:p>
            <a:endParaRPr lang="zh-CN" altLang="en-US">
              <a:solidFill>
                <a:schemeClr val="tx1">
                  <a:lumMod val="75000"/>
                  <a:lumOff val="25000"/>
                </a:schemeClr>
              </a:solidFill>
              <a:latin typeface="+mn-lt"/>
              <a:ea typeface="+mn-ea"/>
            </a:endParaRPr>
          </a:p>
        </p:txBody>
      </p:sp>
      <p:sp>
        <p:nvSpPr>
          <p:cNvPr id="55317" name="AutoShape 21"/>
          <p:cNvSpPr>
            <a:spLocks noChangeArrowheads="1"/>
          </p:cNvSpPr>
          <p:nvPr/>
        </p:nvSpPr>
        <p:spPr bwMode="auto">
          <a:xfrm>
            <a:off x="4646386" y="2297750"/>
            <a:ext cx="1268544" cy="569912"/>
          </a:xfrm>
          <a:prstGeom prst="cube">
            <a:avLst>
              <a:gd name="adj" fmla="val 25000"/>
            </a:avLst>
          </a:prstGeom>
          <a:solidFill>
            <a:srgbClr val="FFFF99"/>
          </a:solidFill>
          <a:ln w="9525">
            <a:solidFill>
              <a:schemeClr val="tx1"/>
            </a:solidFill>
            <a:miter lim="800000"/>
            <a:headEnd/>
            <a:tailEnd/>
          </a:ln>
        </p:spPr>
        <p:txBody>
          <a:bodyPr wrap="none" anchor="ctr"/>
          <a:lstStyle/>
          <a:p>
            <a:endParaRPr lang="zh-CN" altLang="en-US">
              <a:solidFill>
                <a:schemeClr val="tx1">
                  <a:lumMod val="75000"/>
                  <a:lumOff val="25000"/>
                </a:schemeClr>
              </a:solidFill>
              <a:latin typeface="+mn-lt"/>
              <a:ea typeface="+mn-ea"/>
            </a:endParaRPr>
          </a:p>
        </p:txBody>
      </p:sp>
      <p:sp>
        <p:nvSpPr>
          <p:cNvPr id="55318" name="Text Box 22"/>
          <p:cNvSpPr txBox="1">
            <a:spLocks noChangeArrowheads="1"/>
          </p:cNvSpPr>
          <p:nvPr/>
        </p:nvSpPr>
        <p:spPr bwMode="auto">
          <a:xfrm>
            <a:off x="4570146" y="2466026"/>
            <a:ext cx="966227" cy="400110"/>
          </a:xfrm>
          <a:prstGeom prst="rect">
            <a:avLst/>
          </a:prstGeom>
          <a:noFill/>
          <a:ln w="9525">
            <a:noFill/>
            <a:miter lim="800000"/>
            <a:headEnd/>
            <a:tailEnd/>
          </a:ln>
        </p:spPr>
        <p:txBody>
          <a:bodyPr wrap="none">
            <a:spAutoFit/>
          </a:bodyPr>
          <a:lstStyle/>
          <a:p>
            <a:r>
              <a:rPr kumimoji="1" lang="en-US" altLang="zh-CN" sz="2000">
                <a:solidFill>
                  <a:schemeClr val="tx1">
                    <a:lumMod val="75000"/>
                    <a:lumOff val="25000"/>
                  </a:schemeClr>
                </a:solidFill>
                <a:latin typeface="+mn-lt"/>
                <a:ea typeface="+mn-ea"/>
              </a:rPr>
              <a:t>ATU-C</a:t>
            </a:r>
          </a:p>
        </p:txBody>
      </p:sp>
      <p:sp>
        <p:nvSpPr>
          <p:cNvPr id="55319" name="Freeform 23"/>
          <p:cNvSpPr>
            <a:spLocks/>
          </p:cNvSpPr>
          <p:nvPr/>
        </p:nvSpPr>
        <p:spPr bwMode="auto">
          <a:xfrm>
            <a:off x="10277534" y="3132776"/>
            <a:ext cx="389670" cy="307975"/>
          </a:xfrm>
          <a:custGeom>
            <a:avLst/>
            <a:gdLst>
              <a:gd name="T0" fmla="*/ 0 w 192"/>
              <a:gd name="T1" fmla="*/ 6 h 156"/>
              <a:gd name="T2" fmla="*/ 192 w 192"/>
              <a:gd name="T3" fmla="*/ 0 h 156"/>
              <a:gd name="T4" fmla="*/ 192 w 192"/>
              <a:gd name="T5" fmla="*/ 156 h 156"/>
              <a:gd name="T6" fmla="*/ 0 60000 65536"/>
              <a:gd name="T7" fmla="*/ 0 60000 65536"/>
              <a:gd name="T8" fmla="*/ 0 60000 65536"/>
              <a:gd name="T9" fmla="*/ 0 w 192"/>
              <a:gd name="T10" fmla="*/ 0 h 156"/>
              <a:gd name="T11" fmla="*/ 192 w 192"/>
              <a:gd name="T12" fmla="*/ 156 h 156"/>
            </a:gdLst>
            <a:ahLst/>
            <a:cxnLst>
              <a:cxn ang="T6">
                <a:pos x="T0" y="T1"/>
              </a:cxn>
              <a:cxn ang="T7">
                <a:pos x="T2" y="T3"/>
              </a:cxn>
              <a:cxn ang="T8">
                <a:pos x="T4" y="T5"/>
              </a:cxn>
            </a:cxnLst>
            <a:rect l="T9" t="T10" r="T11" b="T12"/>
            <a:pathLst>
              <a:path w="192" h="156">
                <a:moveTo>
                  <a:pt x="0" y="6"/>
                </a:moveTo>
                <a:lnTo>
                  <a:pt x="192" y="0"/>
                </a:lnTo>
                <a:lnTo>
                  <a:pt x="192" y="156"/>
                </a:lnTo>
              </a:path>
            </a:pathLst>
          </a:custGeom>
          <a:noFill/>
          <a:ln w="38100">
            <a:solidFill>
              <a:srgbClr val="333399"/>
            </a:solidFill>
            <a:round/>
            <a:headEnd/>
            <a:tailEnd/>
          </a:ln>
        </p:spPr>
        <p:txBody>
          <a:bodyPr wrap="none" anchor="ctr"/>
          <a:lstStyle/>
          <a:p>
            <a:endParaRPr lang="zh-CN" altLang="en-US">
              <a:solidFill>
                <a:schemeClr val="tx1">
                  <a:lumMod val="75000"/>
                  <a:lumOff val="25000"/>
                </a:schemeClr>
              </a:solidFill>
              <a:latin typeface="+mn-lt"/>
              <a:ea typeface="+mn-ea"/>
            </a:endParaRPr>
          </a:p>
        </p:txBody>
      </p:sp>
      <p:pic>
        <p:nvPicPr>
          <p:cNvPr id="55320" name="Picture 24"/>
          <p:cNvPicPr>
            <a:picLocks noChangeArrowheads="1"/>
          </p:cNvPicPr>
          <p:nvPr/>
        </p:nvPicPr>
        <p:blipFill>
          <a:blip r:embed="rId7"/>
          <a:srcRect/>
          <a:stretch>
            <a:fillRect/>
          </a:stretch>
        </p:blipFill>
        <p:spPr bwMode="auto">
          <a:xfrm>
            <a:off x="10324126" y="3323275"/>
            <a:ext cx="756043" cy="736600"/>
          </a:xfrm>
          <a:prstGeom prst="rect">
            <a:avLst/>
          </a:prstGeom>
          <a:noFill/>
          <a:ln w="9525">
            <a:noFill/>
            <a:miter lim="800000"/>
            <a:headEnd/>
            <a:tailEnd/>
          </a:ln>
        </p:spPr>
      </p:pic>
      <p:sp>
        <p:nvSpPr>
          <p:cNvPr id="55321" name="Text Box 25"/>
          <p:cNvSpPr txBox="1">
            <a:spLocks noChangeArrowheads="1"/>
          </p:cNvSpPr>
          <p:nvPr/>
        </p:nvSpPr>
        <p:spPr bwMode="auto">
          <a:xfrm>
            <a:off x="6776861" y="2686688"/>
            <a:ext cx="954107" cy="400110"/>
          </a:xfrm>
          <a:prstGeom prst="rect">
            <a:avLst/>
          </a:prstGeom>
          <a:noFill/>
          <a:ln w="9525">
            <a:noFill/>
            <a:miter lim="800000"/>
            <a:headEnd/>
            <a:tailEnd/>
          </a:ln>
        </p:spPr>
        <p:txBody>
          <a:bodyPr wrap="none">
            <a:spAutoFit/>
          </a:bodyPr>
          <a:lstStyle/>
          <a:p>
            <a:r>
              <a:rPr kumimoji="1" lang="zh-CN" altLang="en-US" sz="2000">
                <a:solidFill>
                  <a:schemeClr val="tx1">
                    <a:lumMod val="75000"/>
                    <a:lumOff val="25000"/>
                  </a:schemeClr>
                </a:solidFill>
                <a:latin typeface="+mn-lt"/>
                <a:ea typeface="+mn-ea"/>
              </a:rPr>
              <a:t>用户线</a:t>
            </a:r>
          </a:p>
        </p:txBody>
      </p:sp>
      <p:sp>
        <p:nvSpPr>
          <p:cNvPr id="55322" name="Text Box 26"/>
          <p:cNvSpPr txBox="1">
            <a:spLocks noChangeArrowheads="1"/>
          </p:cNvSpPr>
          <p:nvPr/>
        </p:nvSpPr>
        <p:spPr bwMode="auto">
          <a:xfrm>
            <a:off x="6838277" y="1754825"/>
            <a:ext cx="954107" cy="615553"/>
          </a:xfrm>
          <a:prstGeom prst="rect">
            <a:avLst/>
          </a:prstGeom>
          <a:noFill/>
          <a:ln w="9525">
            <a:noFill/>
            <a:miter lim="800000"/>
            <a:headEnd/>
            <a:tailEnd/>
          </a:ln>
        </p:spPr>
        <p:txBody>
          <a:bodyPr wrap="none">
            <a:spAutoFit/>
          </a:bodyPr>
          <a:lstStyle/>
          <a:p>
            <a:pPr>
              <a:lnSpc>
                <a:spcPct val="85000"/>
              </a:lnSpc>
            </a:pPr>
            <a:r>
              <a:rPr kumimoji="1" lang="en-US" altLang="zh-CN" sz="2000">
                <a:solidFill>
                  <a:schemeClr val="tx1">
                    <a:lumMod val="75000"/>
                    <a:lumOff val="25000"/>
                  </a:schemeClr>
                </a:solidFill>
                <a:latin typeface="+mn-lt"/>
                <a:ea typeface="+mn-ea"/>
              </a:rPr>
              <a:t> </a:t>
            </a:r>
            <a:r>
              <a:rPr kumimoji="1" lang="zh-CN" altLang="en-US" sz="2000">
                <a:solidFill>
                  <a:schemeClr val="tx1">
                    <a:lumMod val="75000"/>
                    <a:lumOff val="25000"/>
                  </a:schemeClr>
                </a:solidFill>
                <a:latin typeface="+mn-lt"/>
                <a:ea typeface="+mn-ea"/>
              </a:rPr>
              <a:t>电话</a:t>
            </a:r>
          </a:p>
          <a:p>
            <a:pPr>
              <a:lnSpc>
                <a:spcPct val="85000"/>
              </a:lnSpc>
            </a:pPr>
            <a:r>
              <a:rPr kumimoji="1" lang="zh-CN" altLang="en-US" sz="2000">
                <a:solidFill>
                  <a:schemeClr val="tx1">
                    <a:lumMod val="75000"/>
                    <a:lumOff val="25000"/>
                  </a:schemeClr>
                </a:solidFill>
                <a:latin typeface="+mn-lt"/>
                <a:ea typeface="+mn-ea"/>
              </a:rPr>
              <a:t>分路器</a:t>
            </a:r>
          </a:p>
        </p:txBody>
      </p:sp>
      <p:sp>
        <p:nvSpPr>
          <p:cNvPr id="55323" name="Line 27"/>
          <p:cNvSpPr>
            <a:spLocks noChangeShapeType="1"/>
          </p:cNvSpPr>
          <p:nvPr/>
        </p:nvSpPr>
        <p:spPr bwMode="auto">
          <a:xfrm flipH="1">
            <a:off x="6416841" y="2372362"/>
            <a:ext cx="584504" cy="666750"/>
          </a:xfrm>
          <a:prstGeom prst="line">
            <a:avLst/>
          </a:prstGeom>
          <a:noFill/>
          <a:ln w="28575">
            <a:solidFill>
              <a:srgbClr val="333399"/>
            </a:solidFill>
            <a:round/>
            <a:headEnd/>
            <a:tailEnd type="triangle" w="sm" len="lg"/>
          </a:ln>
        </p:spPr>
        <p:txBody>
          <a:bodyPr wrap="none" anchor="ctr"/>
          <a:lstStyle/>
          <a:p>
            <a:endParaRPr lang="zh-CN" altLang="en-US">
              <a:solidFill>
                <a:schemeClr val="tx1">
                  <a:lumMod val="75000"/>
                  <a:lumOff val="25000"/>
                </a:schemeClr>
              </a:solidFill>
              <a:latin typeface="+mn-lt"/>
              <a:ea typeface="+mn-ea"/>
            </a:endParaRPr>
          </a:p>
        </p:txBody>
      </p:sp>
      <p:sp>
        <p:nvSpPr>
          <p:cNvPr id="55324" name="Line 28"/>
          <p:cNvSpPr>
            <a:spLocks noChangeShapeType="1"/>
          </p:cNvSpPr>
          <p:nvPr/>
        </p:nvSpPr>
        <p:spPr bwMode="auto">
          <a:xfrm rot="16200000" flipH="1">
            <a:off x="7842273" y="2315009"/>
            <a:ext cx="666750" cy="781457"/>
          </a:xfrm>
          <a:prstGeom prst="line">
            <a:avLst/>
          </a:prstGeom>
          <a:noFill/>
          <a:ln w="28575">
            <a:solidFill>
              <a:srgbClr val="333399"/>
            </a:solidFill>
            <a:round/>
            <a:headEnd/>
            <a:tailEnd type="triangle" w="sm" len="lg"/>
          </a:ln>
        </p:spPr>
        <p:txBody>
          <a:bodyPr wrap="none" anchor="ctr"/>
          <a:lstStyle/>
          <a:p>
            <a:endParaRPr lang="zh-CN" altLang="en-US">
              <a:solidFill>
                <a:schemeClr val="tx1">
                  <a:lumMod val="75000"/>
                  <a:lumOff val="25000"/>
                </a:schemeClr>
              </a:solidFill>
              <a:latin typeface="+mn-lt"/>
              <a:ea typeface="+mn-ea"/>
            </a:endParaRPr>
          </a:p>
        </p:txBody>
      </p:sp>
      <p:sp>
        <p:nvSpPr>
          <p:cNvPr id="55325" name="Text Box 29"/>
          <p:cNvSpPr txBox="1">
            <a:spLocks noChangeArrowheads="1"/>
          </p:cNvSpPr>
          <p:nvPr/>
        </p:nvSpPr>
        <p:spPr bwMode="auto">
          <a:xfrm>
            <a:off x="994243" y="3232758"/>
            <a:ext cx="1537600" cy="400110"/>
          </a:xfrm>
          <a:prstGeom prst="rect">
            <a:avLst/>
          </a:prstGeom>
          <a:solidFill>
            <a:schemeClr val="bg1">
              <a:lumMod val="85000"/>
            </a:schemeClr>
          </a:solidFill>
          <a:ln w="9525">
            <a:noFill/>
            <a:miter lim="800000"/>
            <a:headEnd/>
            <a:tailEnd/>
          </a:ln>
        </p:spPr>
        <p:txBody>
          <a:bodyPr wrap="none">
            <a:spAutoFit/>
          </a:bodyPr>
          <a:lstStyle/>
          <a:p>
            <a:r>
              <a:rPr kumimoji="1" lang="en-US" altLang="zh-CN" sz="2000" dirty="0">
                <a:solidFill>
                  <a:schemeClr val="tx1">
                    <a:lumMod val="75000"/>
                    <a:lumOff val="25000"/>
                  </a:schemeClr>
                </a:solidFill>
                <a:latin typeface="+mn-lt"/>
                <a:ea typeface="+mn-ea"/>
              </a:rPr>
              <a:t> </a:t>
            </a:r>
            <a:r>
              <a:rPr kumimoji="1" lang="zh-CN" altLang="en-US" sz="2000" dirty="0">
                <a:solidFill>
                  <a:schemeClr val="tx1">
                    <a:lumMod val="75000"/>
                    <a:lumOff val="25000"/>
                  </a:schemeClr>
                </a:solidFill>
                <a:latin typeface="+mn-lt"/>
                <a:ea typeface="+mn-ea"/>
              </a:rPr>
              <a:t>区域宽带网</a:t>
            </a:r>
          </a:p>
        </p:txBody>
      </p:sp>
      <p:sp>
        <p:nvSpPr>
          <p:cNvPr id="55326" name="Text Box 30"/>
          <p:cNvSpPr txBox="1">
            <a:spLocks noChangeArrowheads="1"/>
          </p:cNvSpPr>
          <p:nvPr/>
        </p:nvSpPr>
        <p:spPr bwMode="auto">
          <a:xfrm>
            <a:off x="766633" y="1176976"/>
            <a:ext cx="925253" cy="400110"/>
          </a:xfrm>
          <a:prstGeom prst="rect">
            <a:avLst/>
          </a:prstGeom>
          <a:noFill/>
          <a:ln w="9525">
            <a:noFill/>
            <a:miter lim="800000"/>
            <a:headEnd/>
            <a:tailEnd/>
          </a:ln>
        </p:spPr>
        <p:txBody>
          <a:bodyPr wrap="none">
            <a:spAutoFit/>
          </a:bodyPr>
          <a:lstStyle/>
          <a:p>
            <a:r>
              <a:rPr kumimoji="1" lang="zh-CN" altLang="en-US" sz="2000">
                <a:solidFill>
                  <a:schemeClr val="tx1">
                    <a:lumMod val="75000"/>
                    <a:lumOff val="25000"/>
                  </a:schemeClr>
                </a:solidFill>
                <a:latin typeface="+mn-lt"/>
                <a:ea typeface="+mn-ea"/>
              </a:rPr>
              <a:t>至 </a:t>
            </a:r>
            <a:r>
              <a:rPr kumimoji="1" lang="en-US" altLang="zh-CN" sz="2000">
                <a:solidFill>
                  <a:schemeClr val="tx1">
                    <a:lumMod val="75000"/>
                    <a:lumOff val="25000"/>
                  </a:schemeClr>
                </a:solidFill>
                <a:latin typeface="+mn-lt"/>
                <a:ea typeface="+mn-ea"/>
              </a:rPr>
              <a:t>ISP</a:t>
            </a:r>
          </a:p>
        </p:txBody>
      </p:sp>
      <p:sp>
        <p:nvSpPr>
          <p:cNvPr id="55327" name="Text Box 31"/>
          <p:cNvSpPr txBox="1">
            <a:spLocks noChangeArrowheads="1"/>
          </p:cNvSpPr>
          <p:nvPr/>
        </p:nvSpPr>
        <p:spPr bwMode="auto">
          <a:xfrm>
            <a:off x="9152998" y="4001137"/>
            <a:ext cx="1210588" cy="400110"/>
          </a:xfrm>
          <a:prstGeom prst="rect">
            <a:avLst/>
          </a:prstGeom>
          <a:noFill/>
          <a:ln w="9525">
            <a:noFill/>
            <a:miter lim="800000"/>
            <a:headEnd/>
            <a:tailEnd/>
          </a:ln>
        </p:spPr>
        <p:txBody>
          <a:bodyPr wrap="none">
            <a:spAutoFit/>
          </a:bodyPr>
          <a:lstStyle/>
          <a:p>
            <a:r>
              <a:rPr kumimoji="1" lang="zh-CN" altLang="en-US" sz="2000">
                <a:solidFill>
                  <a:schemeClr val="tx1">
                    <a:lumMod val="75000"/>
                    <a:lumOff val="25000"/>
                  </a:schemeClr>
                </a:solidFill>
                <a:latin typeface="+mn-lt"/>
                <a:ea typeface="+mn-ea"/>
              </a:rPr>
              <a:t>居民家庭</a:t>
            </a:r>
          </a:p>
        </p:txBody>
      </p:sp>
      <p:sp>
        <p:nvSpPr>
          <p:cNvPr id="55328" name="Line 32"/>
          <p:cNvSpPr>
            <a:spLocks noChangeShapeType="1"/>
          </p:cNvSpPr>
          <p:nvPr/>
        </p:nvSpPr>
        <p:spPr bwMode="auto">
          <a:xfrm>
            <a:off x="3238070" y="1356362"/>
            <a:ext cx="7916221" cy="0"/>
          </a:xfrm>
          <a:prstGeom prst="line">
            <a:avLst/>
          </a:prstGeom>
          <a:noFill/>
          <a:ln w="28575">
            <a:solidFill>
              <a:srgbClr val="333399"/>
            </a:solidFill>
            <a:round/>
            <a:headEnd type="triangle" w="med" len="lg"/>
            <a:tailEnd type="triangle" w="med" len="lg"/>
          </a:ln>
        </p:spPr>
        <p:txBody>
          <a:bodyPr wrap="none" anchor="ctr"/>
          <a:lstStyle/>
          <a:p>
            <a:endParaRPr lang="zh-CN" altLang="en-US">
              <a:solidFill>
                <a:schemeClr val="tx1">
                  <a:lumMod val="75000"/>
                  <a:lumOff val="25000"/>
                </a:schemeClr>
              </a:solidFill>
              <a:latin typeface="+mn-lt"/>
              <a:ea typeface="+mn-ea"/>
            </a:endParaRPr>
          </a:p>
        </p:txBody>
      </p:sp>
      <p:sp>
        <p:nvSpPr>
          <p:cNvPr id="55329" name="Text Box 33"/>
          <p:cNvSpPr txBox="1">
            <a:spLocks noChangeArrowheads="1"/>
          </p:cNvSpPr>
          <p:nvPr/>
        </p:nvSpPr>
        <p:spPr bwMode="auto">
          <a:xfrm>
            <a:off x="5603618" y="1159513"/>
            <a:ext cx="2512611" cy="400110"/>
          </a:xfrm>
          <a:prstGeom prst="rect">
            <a:avLst/>
          </a:prstGeom>
          <a:solidFill>
            <a:schemeClr val="bg1"/>
          </a:solidFill>
          <a:ln w="9525">
            <a:noFill/>
            <a:miter lim="800000"/>
            <a:headEnd/>
            <a:tailEnd/>
          </a:ln>
        </p:spPr>
        <p:txBody>
          <a:bodyPr wrap="none">
            <a:spAutoFit/>
          </a:bodyPr>
          <a:lstStyle/>
          <a:p>
            <a:r>
              <a:rPr kumimoji="1" lang="zh-CN" altLang="en-US" sz="2000">
                <a:solidFill>
                  <a:schemeClr val="tx1">
                    <a:lumMod val="75000"/>
                    <a:lumOff val="25000"/>
                  </a:schemeClr>
                </a:solidFill>
                <a:latin typeface="+mn-lt"/>
                <a:ea typeface="+mn-ea"/>
              </a:rPr>
              <a:t>基于 </a:t>
            </a:r>
            <a:r>
              <a:rPr kumimoji="1" lang="en-US" altLang="zh-CN" sz="2000">
                <a:solidFill>
                  <a:schemeClr val="tx1">
                    <a:lumMod val="75000"/>
                    <a:lumOff val="25000"/>
                  </a:schemeClr>
                </a:solidFill>
                <a:latin typeface="+mn-lt"/>
                <a:ea typeface="+mn-ea"/>
              </a:rPr>
              <a:t>ADSL </a:t>
            </a:r>
            <a:r>
              <a:rPr kumimoji="1" lang="zh-CN" altLang="en-US" sz="2000">
                <a:solidFill>
                  <a:schemeClr val="tx1">
                    <a:lumMod val="75000"/>
                    <a:lumOff val="25000"/>
                  </a:schemeClr>
                </a:solidFill>
                <a:latin typeface="+mn-lt"/>
                <a:ea typeface="+mn-ea"/>
              </a:rPr>
              <a:t>的接入网</a:t>
            </a:r>
          </a:p>
        </p:txBody>
      </p:sp>
      <p:sp>
        <p:nvSpPr>
          <p:cNvPr id="55330" name="Text Box 34"/>
          <p:cNvSpPr txBox="1">
            <a:spLocks noChangeArrowheads="1"/>
          </p:cNvSpPr>
          <p:nvPr/>
        </p:nvSpPr>
        <p:spPr bwMode="auto">
          <a:xfrm>
            <a:off x="3557852" y="1535751"/>
            <a:ext cx="1723549" cy="400110"/>
          </a:xfrm>
          <a:prstGeom prst="rect">
            <a:avLst/>
          </a:prstGeom>
          <a:noFill/>
          <a:ln w="9525">
            <a:noFill/>
            <a:miter lim="800000"/>
            <a:headEnd/>
            <a:tailEnd/>
          </a:ln>
        </p:spPr>
        <p:txBody>
          <a:bodyPr wrap="none">
            <a:spAutoFit/>
          </a:bodyPr>
          <a:lstStyle/>
          <a:p>
            <a:r>
              <a:rPr kumimoji="1" lang="zh-CN" altLang="en-US" sz="2000">
                <a:solidFill>
                  <a:schemeClr val="tx1">
                    <a:lumMod val="75000"/>
                    <a:lumOff val="25000"/>
                  </a:schemeClr>
                </a:solidFill>
                <a:latin typeface="+mn-lt"/>
                <a:ea typeface="+mn-ea"/>
              </a:rPr>
              <a:t>端局或远端站</a:t>
            </a:r>
          </a:p>
        </p:txBody>
      </p:sp>
      <p:sp>
        <p:nvSpPr>
          <p:cNvPr id="55331" name="Line 35"/>
          <p:cNvSpPr>
            <a:spLocks noChangeShapeType="1"/>
          </p:cNvSpPr>
          <p:nvPr/>
        </p:nvSpPr>
        <p:spPr bwMode="auto">
          <a:xfrm>
            <a:off x="3288897" y="4509138"/>
            <a:ext cx="2765806" cy="15875"/>
          </a:xfrm>
          <a:prstGeom prst="line">
            <a:avLst/>
          </a:prstGeom>
          <a:noFill/>
          <a:ln w="9525">
            <a:solidFill>
              <a:schemeClr val="tx1"/>
            </a:solidFill>
            <a:round/>
            <a:headEnd type="triangle" w="sm" len="lg"/>
            <a:tailEnd type="triangle" w="sm" len="lg"/>
          </a:ln>
        </p:spPr>
        <p:txBody>
          <a:bodyPr wrap="none" anchor="ctr"/>
          <a:lstStyle/>
          <a:p>
            <a:endParaRPr lang="zh-CN" altLang="en-US">
              <a:solidFill>
                <a:schemeClr val="tx1">
                  <a:lumMod val="75000"/>
                  <a:lumOff val="25000"/>
                </a:schemeClr>
              </a:solidFill>
              <a:latin typeface="+mn-lt"/>
              <a:ea typeface="+mn-ea"/>
            </a:endParaRPr>
          </a:p>
        </p:txBody>
      </p:sp>
      <p:sp>
        <p:nvSpPr>
          <p:cNvPr id="55332" name="Text Box 36"/>
          <p:cNvSpPr txBox="1">
            <a:spLocks noChangeArrowheads="1"/>
          </p:cNvSpPr>
          <p:nvPr/>
        </p:nvSpPr>
        <p:spPr bwMode="auto">
          <a:xfrm>
            <a:off x="3947521" y="4317051"/>
            <a:ext cx="1098378" cy="353943"/>
          </a:xfrm>
          <a:prstGeom prst="rect">
            <a:avLst/>
          </a:prstGeom>
          <a:solidFill>
            <a:srgbClr val="CCECFF"/>
          </a:solidFill>
          <a:ln w="9525">
            <a:noFill/>
            <a:miter lim="800000"/>
            <a:headEnd/>
            <a:tailEnd/>
          </a:ln>
        </p:spPr>
        <p:txBody>
          <a:bodyPr wrap="none">
            <a:spAutoFit/>
          </a:bodyPr>
          <a:lstStyle/>
          <a:p>
            <a:pPr>
              <a:lnSpc>
                <a:spcPct val="85000"/>
              </a:lnSpc>
            </a:pPr>
            <a:r>
              <a:rPr kumimoji="1" lang="en-US" altLang="zh-CN" sz="2000">
                <a:solidFill>
                  <a:schemeClr val="tx1">
                    <a:lumMod val="75000"/>
                    <a:lumOff val="25000"/>
                  </a:schemeClr>
                </a:solidFill>
                <a:latin typeface="+mn-lt"/>
                <a:ea typeface="+mn-ea"/>
              </a:rPr>
              <a:t>DSLAM</a:t>
            </a:r>
          </a:p>
        </p:txBody>
      </p:sp>
      <p:sp>
        <p:nvSpPr>
          <p:cNvPr id="55333" name="Text Box 37"/>
          <p:cNvSpPr txBox="1">
            <a:spLocks noChangeArrowheads="1"/>
          </p:cNvSpPr>
          <p:nvPr/>
        </p:nvSpPr>
        <p:spPr bwMode="auto">
          <a:xfrm>
            <a:off x="6476138" y="4271012"/>
            <a:ext cx="1723549" cy="400110"/>
          </a:xfrm>
          <a:prstGeom prst="rect">
            <a:avLst/>
          </a:prstGeom>
          <a:noFill/>
          <a:ln w="9525">
            <a:noFill/>
            <a:miter lim="800000"/>
            <a:headEnd/>
            <a:tailEnd/>
          </a:ln>
        </p:spPr>
        <p:txBody>
          <a:bodyPr wrap="none">
            <a:spAutoFit/>
          </a:bodyPr>
          <a:lstStyle/>
          <a:p>
            <a:r>
              <a:rPr kumimoji="1" lang="zh-CN" altLang="en-US" sz="2000">
                <a:solidFill>
                  <a:schemeClr val="tx1">
                    <a:lumMod val="75000"/>
                    <a:lumOff val="25000"/>
                  </a:schemeClr>
                </a:solidFill>
                <a:latin typeface="+mn-lt"/>
                <a:ea typeface="+mn-ea"/>
              </a:rPr>
              <a:t>至本地电话局</a:t>
            </a:r>
          </a:p>
        </p:txBody>
      </p:sp>
      <p:sp>
        <p:nvSpPr>
          <p:cNvPr id="55334" name="Text Box 38"/>
          <p:cNvSpPr txBox="1">
            <a:spLocks noChangeArrowheads="1"/>
          </p:cNvSpPr>
          <p:nvPr/>
        </p:nvSpPr>
        <p:spPr bwMode="auto">
          <a:xfrm>
            <a:off x="6008112" y="2219963"/>
            <a:ext cx="527709" cy="400110"/>
          </a:xfrm>
          <a:prstGeom prst="rect">
            <a:avLst/>
          </a:prstGeom>
          <a:noFill/>
          <a:ln w="9525">
            <a:noFill/>
            <a:miter lim="800000"/>
            <a:headEnd/>
            <a:tailEnd/>
          </a:ln>
        </p:spPr>
        <p:txBody>
          <a:bodyPr wrap="none">
            <a:spAutoFit/>
          </a:bodyPr>
          <a:lstStyle/>
          <a:p>
            <a:r>
              <a:rPr kumimoji="1" lang="en-US" altLang="zh-CN" sz="2000">
                <a:solidFill>
                  <a:schemeClr val="tx1">
                    <a:lumMod val="75000"/>
                    <a:lumOff val="25000"/>
                  </a:schemeClr>
                </a:solidFill>
                <a:latin typeface="+mn-lt"/>
                <a:ea typeface="+mn-ea"/>
              </a:rPr>
              <a:t>PS</a:t>
            </a:r>
          </a:p>
        </p:txBody>
      </p:sp>
      <p:sp>
        <p:nvSpPr>
          <p:cNvPr id="55335" name="Text Box 39"/>
          <p:cNvSpPr txBox="1">
            <a:spLocks noChangeArrowheads="1"/>
          </p:cNvSpPr>
          <p:nvPr/>
        </p:nvSpPr>
        <p:spPr bwMode="auto">
          <a:xfrm>
            <a:off x="8524022" y="2686688"/>
            <a:ext cx="527709" cy="400110"/>
          </a:xfrm>
          <a:prstGeom prst="rect">
            <a:avLst/>
          </a:prstGeom>
          <a:noFill/>
          <a:ln w="9525">
            <a:noFill/>
            <a:miter lim="800000"/>
            <a:headEnd/>
            <a:tailEnd/>
          </a:ln>
        </p:spPr>
        <p:txBody>
          <a:bodyPr wrap="none">
            <a:spAutoFit/>
          </a:bodyPr>
          <a:lstStyle/>
          <a:p>
            <a:r>
              <a:rPr kumimoji="1" lang="en-US" altLang="zh-CN" sz="2000">
                <a:solidFill>
                  <a:schemeClr val="tx1">
                    <a:lumMod val="75000"/>
                    <a:lumOff val="25000"/>
                  </a:schemeClr>
                </a:solidFill>
                <a:latin typeface="+mn-lt"/>
                <a:ea typeface="+mn-ea"/>
              </a:rPr>
              <a:t>PS</a:t>
            </a:r>
          </a:p>
        </p:txBody>
      </p:sp>
      <p:sp>
        <p:nvSpPr>
          <p:cNvPr id="55336" name="Freeform 40"/>
          <p:cNvSpPr>
            <a:spLocks/>
          </p:cNvSpPr>
          <p:nvPr/>
        </p:nvSpPr>
        <p:spPr bwMode="auto">
          <a:xfrm>
            <a:off x="5845043" y="3559812"/>
            <a:ext cx="398141" cy="1588"/>
          </a:xfrm>
          <a:custGeom>
            <a:avLst/>
            <a:gdLst>
              <a:gd name="T0" fmla="*/ 0 w 196"/>
              <a:gd name="T1" fmla="*/ 0 h 1"/>
              <a:gd name="T2" fmla="*/ 196 w 196"/>
              <a:gd name="T3" fmla="*/ 0 h 1"/>
              <a:gd name="T4" fmla="*/ 0 60000 65536"/>
              <a:gd name="T5" fmla="*/ 0 60000 65536"/>
              <a:gd name="T6" fmla="*/ 0 w 196"/>
              <a:gd name="T7" fmla="*/ 0 h 1"/>
              <a:gd name="T8" fmla="*/ 196 w 196"/>
              <a:gd name="T9" fmla="*/ 1 h 1"/>
            </a:gdLst>
            <a:ahLst/>
            <a:cxnLst>
              <a:cxn ang="T4">
                <a:pos x="T0" y="T1"/>
              </a:cxn>
              <a:cxn ang="T5">
                <a:pos x="T2" y="T3"/>
              </a:cxn>
            </a:cxnLst>
            <a:rect l="T6" t="T7" r="T8" b="T9"/>
            <a:pathLst>
              <a:path w="196" h="1">
                <a:moveTo>
                  <a:pt x="0" y="0"/>
                </a:moveTo>
                <a:lnTo>
                  <a:pt x="196" y="0"/>
                </a:lnTo>
              </a:path>
            </a:pathLst>
          </a:custGeom>
          <a:noFill/>
          <a:ln w="28575">
            <a:solidFill>
              <a:srgbClr val="333399"/>
            </a:solidFill>
            <a:round/>
            <a:headEnd/>
            <a:tailEnd/>
          </a:ln>
        </p:spPr>
        <p:txBody>
          <a:bodyPr wrap="none" anchor="ctr"/>
          <a:lstStyle/>
          <a:p>
            <a:endParaRPr lang="zh-CN" altLang="en-US">
              <a:solidFill>
                <a:schemeClr val="tx1">
                  <a:lumMod val="75000"/>
                  <a:lumOff val="25000"/>
                </a:schemeClr>
              </a:solidFill>
              <a:latin typeface="+mn-lt"/>
              <a:ea typeface="+mn-ea"/>
            </a:endParaRPr>
          </a:p>
        </p:txBody>
      </p:sp>
      <p:sp>
        <p:nvSpPr>
          <p:cNvPr id="55337" name="Freeform 41"/>
          <p:cNvSpPr>
            <a:spLocks/>
          </p:cNvSpPr>
          <p:nvPr/>
        </p:nvSpPr>
        <p:spPr bwMode="auto">
          <a:xfrm>
            <a:off x="5845043" y="2562862"/>
            <a:ext cx="398141" cy="0"/>
          </a:xfrm>
          <a:custGeom>
            <a:avLst/>
            <a:gdLst>
              <a:gd name="T0" fmla="*/ 0 w 196"/>
              <a:gd name="T1" fmla="*/ 0 h 1"/>
              <a:gd name="T2" fmla="*/ 196 w 196"/>
              <a:gd name="T3" fmla="*/ 0 h 1"/>
              <a:gd name="T4" fmla="*/ 0 60000 65536"/>
              <a:gd name="T5" fmla="*/ 0 60000 65536"/>
              <a:gd name="T6" fmla="*/ 0 w 196"/>
              <a:gd name="T7" fmla="*/ 0 h 1"/>
              <a:gd name="T8" fmla="*/ 196 w 196"/>
              <a:gd name="T9" fmla="*/ 0 h 1"/>
            </a:gdLst>
            <a:ahLst/>
            <a:cxnLst>
              <a:cxn ang="T4">
                <a:pos x="T0" y="T1"/>
              </a:cxn>
              <a:cxn ang="T5">
                <a:pos x="T2" y="T3"/>
              </a:cxn>
            </a:cxnLst>
            <a:rect l="T6" t="T7" r="T8" b="T9"/>
            <a:pathLst>
              <a:path w="196" h="1">
                <a:moveTo>
                  <a:pt x="0" y="0"/>
                </a:moveTo>
                <a:lnTo>
                  <a:pt x="196" y="0"/>
                </a:lnTo>
              </a:path>
            </a:pathLst>
          </a:custGeom>
          <a:noFill/>
          <a:ln w="28575">
            <a:solidFill>
              <a:srgbClr val="333399"/>
            </a:solidFill>
            <a:round/>
            <a:headEnd/>
            <a:tailEnd/>
          </a:ln>
        </p:spPr>
        <p:txBody>
          <a:bodyPr wrap="none" anchor="ctr"/>
          <a:lstStyle/>
          <a:p>
            <a:endParaRPr lang="zh-CN" altLang="en-US">
              <a:solidFill>
                <a:schemeClr val="tx1">
                  <a:lumMod val="75000"/>
                  <a:lumOff val="25000"/>
                </a:schemeClr>
              </a:solidFill>
              <a:latin typeface="+mn-lt"/>
              <a:ea typeface="+mn-ea"/>
            </a:endParaRPr>
          </a:p>
        </p:txBody>
      </p:sp>
      <p:sp>
        <p:nvSpPr>
          <p:cNvPr id="55338" name="Text Box 42"/>
          <p:cNvSpPr txBox="1">
            <a:spLocks noChangeArrowheads="1"/>
          </p:cNvSpPr>
          <p:nvPr/>
        </p:nvSpPr>
        <p:spPr bwMode="auto">
          <a:xfrm>
            <a:off x="2724472" y="5010787"/>
            <a:ext cx="6749406" cy="1631216"/>
          </a:xfrm>
          <a:prstGeom prst="rect">
            <a:avLst/>
          </a:prstGeom>
          <a:solidFill>
            <a:srgbClr val="FFFF99"/>
          </a:solidFill>
          <a:ln w="9525">
            <a:solidFill>
              <a:srgbClr val="333399"/>
            </a:solidFill>
            <a:miter lim="800000"/>
            <a:headEnd/>
            <a:tailEnd/>
          </a:ln>
        </p:spPr>
        <p:txBody>
          <a:bodyPr wrap="square">
            <a:spAutoFit/>
          </a:bodyPr>
          <a:lstStyle/>
          <a:p>
            <a:r>
              <a:rPr lang="zh-CN" altLang="en-US" sz="2000">
                <a:solidFill>
                  <a:schemeClr val="tx1">
                    <a:lumMod val="75000"/>
                    <a:lumOff val="25000"/>
                  </a:schemeClr>
                </a:solidFill>
                <a:latin typeface="+mn-lt"/>
                <a:ea typeface="+mn-ea"/>
              </a:rPr>
              <a:t>数字用户线接入复用器 </a:t>
            </a:r>
            <a:r>
              <a:rPr lang="en-US" altLang="zh-CN" sz="2000">
                <a:solidFill>
                  <a:schemeClr val="tx1">
                    <a:lumMod val="75000"/>
                    <a:lumOff val="25000"/>
                  </a:schemeClr>
                </a:solidFill>
                <a:latin typeface="+mn-lt"/>
                <a:ea typeface="+mn-ea"/>
              </a:rPr>
              <a:t>DSLAM (DSL Access Multiplexer)</a:t>
            </a:r>
          </a:p>
          <a:p>
            <a:r>
              <a:rPr lang="zh-CN" altLang="en-US" sz="2000">
                <a:solidFill>
                  <a:schemeClr val="tx1">
                    <a:lumMod val="75000"/>
                    <a:lumOff val="25000"/>
                  </a:schemeClr>
                </a:solidFill>
                <a:latin typeface="+mn-lt"/>
                <a:ea typeface="+mn-ea"/>
              </a:rPr>
              <a:t>接入端接单元 </a:t>
            </a:r>
            <a:r>
              <a:rPr lang="en-US" altLang="zh-CN" sz="2000">
                <a:solidFill>
                  <a:schemeClr val="tx1">
                    <a:lumMod val="75000"/>
                    <a:lumOff val="25000"/>
                  </a:schemeClr>
                </a:solidFill>
                <a:latin typeface="+mn-lt"/>
                <a:ea typeface="+mn-ea"/>
              </a:rPr>
              <a:t>ATU (Access Termination Unit)</a:t>
            </a:r>
          </a:p>
          <a:p>
            <a:r>
              <a:rPr lang="en-US" altLang="zh-CN" sz="2000">
                <a:solidFill>
                  <a:schemeClr val="tx1">
                    <a:lumMod val="75000"/>
                    <a:lumOff val="25000"/>
                  </a:schemeClr>
                </a:solidFill>
                <a:latin typeface="+mn-lt"/>
                <a:ea typeface="+mn-ea"/>
              </a:rPr>
              <a:t>ATU-C</a:t>
            </a:r>
            <a:r>
              <a:rPr lang="zh-CN" altLang="en-US" sz="2000">
                <a:solidFill>
                  <a:schemeClr val="tx1">
                    <a:lumMod val="75000"/>
                    <a:lumOff val="25000"/>
                  </a:schemeClr>
                </a:solidFill>
                <a:latin typeface="+mn-lt"/>
                <a:ea typeface="+mn-ea"/>
              </a:rPr>
              <a:t>（</a:t>
            </a:r>
            <a:r>
              <a:rPr lang="en-US" altLang="zh-CN" sz="2000">
                <a:solidFill>
                  <a:schemeClr val="tx1">
                    <a:lumMod val="75000"/>
                    <a:lumOff val="25000"/>
                  </a:schemeClr>
                </a:solidFill>
                <a:latin typeface="+mn-lt"/>
                <a:ea typeface="+mn-ea"/>
              </a:rPr>
              <a:t>C </a:t>
            </a:r>
            <a:r>
              <a:rPr lang="zh-CN" altLang="en-US" sz="2000">
                <a:solidFill>
                  <a:schemeClr val="tx1">
                    <a:lumMod val="75000"/>
                    <a:lumOff val="25000"/>
                  </a:schemeClr>
                </a:solidFill>
                <a:latin typeface="+mn-lt"/>
                <a:ea typeface="+mn-ea"/>
              </a:rPr>
              <a:t>代表端局 </a:t>
            </a:r>
            <a:r>
              <a:rPr lang="en-US" altLang="zh-CN" sz="2000">
                <a:solidFill>
                  <a:schemeClr val="tx1">
                    <a:lumMod val="75000"/>
                    <a:lumOff val="25000"/>
                  </a:schemeClr>
                </a:solidFill>
                <a:latin typeface="+mn-lt"/>
                <a:ea typeface="+mn-ea"/>
              </a:rPr>
              <a:t>Central Office</a:t>
            </a:r>
            <a:r>
              <a:rPr lang="zh-CN" altLang="en-US" sz="2000">
                <a:solidFill>
                  <a:schemeClr val="tx1">
                    <a:lumMod val="75000"/>
                    <a:lumOff val="25000"/>
                  </a:schemeClr>
                </a:solidFill>
                <a:latin typeface="+mn-lt"/>
                <a:ea typeface="+mn-ea"/>
              </a:rPr>
              <a:t>）</a:t>
            </a:r>
          </a:p>
          <a:p>
            <a:r>
              <a:rPr lang="en-US" altLang="zh-CN" sz="2000">
                <a:solidFill>
                  <a:schemeClr val="tx1">
                    <a:lumMod val="75000"/>
                    <a:lumOff val="25000"/>
                  </a:schemeClr>
                </a:solidFill>
                <a:latin typeface="+mn-lt"/>
                <a:ea typeface="+mn-ea"/>
              </a:rPr>
              <a:t>ATU-R</a:t>
            </a:r>
            <a:r>
              <a:rPr lang="zh-CN" altLang="en-US" sz="2000">
                <a:solidFill>
                  <a:schemeClr val="tx1">
                    <a:lumMod val="75000"/>
                    <a:lumOff val="25000"/>
                  </a:schemeClr>
                </a:solidFill>
                <a:latin typeface="+mn-lt"/>
                <a:ea typeface="+mn-ea"/>
              </a:rPr>
              <a:t>（</a:t>
            </a:r>
            <a:r>
              <a:rPr lang="en-US" altLang="zh-CN" sz="2000">
                <a:solidFill>
                  <a:schemeClr val="tx1">
                    <a:lumMod val="75000"/>
                    <a:lumOff val="25000"/>
                  </a:schemeClr>
                </a:solidFill>
                <a:latin typeface="+mn-lt"/>
                <a:ea typeface="+mn-ea"/>
              </a:rPr>
              <a:t>R </a:t>
            </a:r>
            <a:r>
              <a:rPr lang="zh-CN" altLang="en-US" sz="2000">
                <a:solidFill>
                  <a:schemeClr val="tx1">
                    <a:lumMod val="75000"/>
                    <a:lumOff val="25000"/>
                  </a:schemeClr>
                </a:solidFill>
                <a:latin typeface="+mn-lt"/>
                <a:ea typeface="+mn-ea"/>
              </a:rPr>
              <a:t>代表远端 </a:t>
            </a:r>
            <a:r>
              <a:rPr lang="en-US" altLang="zh-CN" sz="2000">
                <a:solidFill>
                  <a:schemeClr val="tx1">
                    <a:lumMod val="75000"/>
                    <a:lumOff val="25000"/>
                  </a:schemeClr>
                </a:solidFill>
                <a:latin typeface="+mn-lt"/>
                <a:ea typeface="+mn-ea"/>
              </a:rPr>
              <a:t>Remote</a:t>
            </a:r>
            <a:r>
              <a:rPr lang="zh-CN" altLang="en-US" sz="2000">
                <a:solidFill>
                  <a:schemeClr val="tx1">
                    <a:lumMod val="75000"/>
                    <a:lumOff val="25000"/>
                  </a:schemeClr>
                </a:solidFill>
                <a:latin typeface="+mn-lt"/>
                <a:ea typeface="+mn-ea"/>
              </a:rPr>
              <a:t>）</a:t>
            </a:r>
          </a:p>
          <a:p>
            <a:r>
              <a:rPr lang="zh-CN" altLang="en-US" sz="2000">
                <a:solidFill>
                  <a:schemeClr val="tx1">
                    <a:lumMod val="75000"/>
                    <a:lumOff val="25000"/>
                  </a:schemeClr>
                </a:solidFill>
                <a:latin typeface="+mn-lt"/>
                <a:ea typeface="+mn-ea"/>
              </a:rPr>
              <a:t>电话分路器 </a:t>
            </a:r>
            <a:r>
              <a:rPr lang="en-US" altLang="zh-CN" sz="2000">
                <a:solidFill>
                  <a:schemeClr val="tx1">
                    <a:lumMod val="75000"/>
                    <a:lumOff val="25000"/>
                  </a:schemeClr>
                </a:solidFill>
                <a:latin typeface="+mn-lt"/>
                <a:ea typeface="+mn-ea"/>
              </a:rPr>
              <a:t>PS (POTS Splitter)  </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Rectangle 2"/>
          <p:cNvSpPr>
            <a:spLocks noGrp="1" noChangeArrowheads="1"/>
          </p:cNvSpPr>
          <p:nvPr>
            <p:ph type="title"/>
          </p:nvPr>
        </p:nvSpPr>
        <p:spPr>
          <a:xfrm>
            <a:off x="774701" y="352343"/>
            <a:ext cx="7124674" cy="429320"/>
          </a:xfrm>
        </p:spPr>
        <p:txBody>
          <a:bodyPr/>
          <a:lstStyle/>
          <a:p>
            <a:pPr eaLnBrk="1" hangingPunct="1"/>
            <a:r>
              <a:rPr lang="en-US" altLang="zh-CN" sz="2000" dirty="0" smtClean="0"/>
              <a:t>2.6.3  </a:t>
            </a:r>
            <a:r>
              <a:rPr lang="zh-CN" altLang="en-US" sz="2000" dirty="0" smtClean="0"/>
              <a:t>光纤同轴混合网</a:t>
            </a:r>
            <a:r>
              <a:rPr lang="en-US" altLang="zh-CN" sz="2000" dirty="0" smtClean="0"/>
              <a:t>HFC (Hybrid Fiber Coax)</a:t>
            </a:r>
          </a:p>
        </p:txBody>
      </p:sp>
      <p:sp>
        <p:nvSpPr>
          <p:cNvPr id="56322" name="页脚占位符 4"/>
          <p:cNvSpPr>
            <a:spLocks noGrp="1"/>
          </p:cNvSpPr>
          <p:nvPr>
            <p:ph type="ftr" sz="quarter" idx="11"/>
          </p:nvPr>
        </p:nvSpPr>
        <p:spPr>
          <a:noFill/>
        </p:spPr>
        <p:txBody>
          <a:bodyPr/>
          <a:lstStyle/>
          <a:p>
            <a:r>
              <a:rPr lang="zh-CN" altLang="en-US" smtClean="0"/>
              <a:t>课件制作人：谢钧 谢希仁</a:t>
            </a:r>
            <a:endParaRPr lang="zh-CN" altLang="en-US"/>
          </a:p>
        </p:txBody>
      </p:sp>
      <p:sp>
        <p:nvSpPr>
          <p:cNvPr id="5" name="圆角矩形 4"/>
          <p:cNvSpPr/>
          <p:nvPr/>
        </p:nvSpPr>
        <p:spPr>
          <a:xfrm>
            <a:off x="612775" y="1755627"/>
            <a:ext cx="10820400" cy="4722167"/>
          </a:xfrm>
          <a:prstGeom prst="roundRect">
            <a:avLst>
              <a:gd name="adj" fmla="val 5822"/>
            </a:avLst>
          </a:prstGeom>
          <a:solidFill>
            <a:schemeClr val="bg1">
              <a:lumMod val="95000"/>
            </a:schemeClr>
          </a:solidFill>
          <a:ln w="38100">
            <a:solidFill>
              <a:srgbClr val="FF993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Freeform 3"/>
          <p:cNvSpPr/>
          <p:nvPr/>
        </p:nvSpPr>
        <p:spPr>
          <a:xfrm>
            <a:off x="0" y="6356333"/>
            <a:ext cx="12233951" cy="496637"/>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3B3F6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grpSp>
        <p:nvGrpSpPr>
          <p:cNvPr id="9" name="组合 8"/>
          <p:cNvGrpSpPr/>
          <p:nvPr/>
        </p:nvGrpSpPr>
        <p:grpSpPr>
          <a:xfrm>
            <a:off x="9156703" y="5399078"/>
            <a:ext cx="1877787" cy="1129564"/>
            <a:chOff x="9675584" y="5175723"/>
            <a:chExt cx="1877787" cy="1129564"/>
          </a:xfrm>
        </p:grpSpPr>
        <p:sp>
          <p:nvSpPr>
            <p:cNvPr id="10" name="矩形 9"/>
            <p:cNvSpPr/>
            <p:nvPr/>
          </p:nvSpPr>
          <p:spPr>
            <a:xfrm>
              <a:off x="11286669" y="5640179"/>
              <a:ext cx="266702" cy="66188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10642146" y="5828865"/>
              <a:ext cx="266702" cy="476421"/>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10241641" y="5175723"/>
              <a:ext cx="266702" cy="112956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9675584" y="5974341"/>
              <a:ext cx="266702" cy="33094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17091" name="Rectangle 3"/>
          <p:cNvSpPr>
            <a:spLocks noGrp="1" noChangeArrowheads="1"/>
          </p:cNvSpPr>
          <p:nvPr>
            <p:ph idx="1"/>
          </p:nvPr>
        </p:nvSpPr>
        <p:spPr>
          <a:xfrm>
            <a:off x="1058615" y="2060848"/>
            <a:ext cx="9975875" cy="4110718"/>
          </a:xfrm>
        </p:spPr>
        <p:txBody>
          <a:bodyPr>
            <a:normAutofit fontScale="92500" lnSpcReduction="20000"/>
          </a:bodyPr>
          <a:lstStyle/>
          <a:p>
            <a:pPr eaLnBrk="1" hangingPunct="1">
              <a:lnSpc>
                <a:spcPct val="150000"/>
              </a:lnSpc>
            </a:pPr>
            <a:r>
              <a:rPr lang="en-US" altLang="zh-CN" sz="2800" dirty="0" smtClean="0"/>
              <a:t>HFC </a:t>
            </a:r>
            <a:r>
              <a:rPr lang="zh-CN" altLang="en-US" sz="2800" dirty="0" smtClean="0"/>
              <a:t>网是在目前覆盖面很广的有线电视网 </a:t>
            </a:r>
            <a:r>
              <a:rPr lang="en-US" altLang="zh-CN" sz="2800" dirty="0" smtClean="0"/>
              <a:t>CATV </a:t>
            </a:r>
            <a:r>
              <a:rPr lang="zh-CN" altLang="en-US" sz="2800" dirty="0" smtClean="0"/>
              <a:t>的基础上开发的一种居民宽带接入网。</a:t>
            </a:r>
          </a:p>
          <a:p>
            <a:pPr eaLnBrk="1" hangingPunct="1">
              <a:lnSpc>
                <a:spcPct val="150000"/>
              </a:lnSpc>
            </a:pPr>
            <a:r>
              <a:rPr lang="en-US" altLang="zh-CN" sz="2800" dirty="0" smtClean="0"/>
              <a:t>HFC </a:t>
            </a:r>
            <a:r>
              <a:rPr lang="zh-CN" altLang="en-US" sz="2800" dirty="0" smtClean="0"/>
              <a:t>网除可传送 </a:t>
            </a:r>
            <a:r>
              <a:rPr lang="en-US" altLang="zh-CN" sz="2800" dirty="0" smtClean="0"/>
              <a:t>CATV </a:t>
            </a:r>
            <a:r>
              <a:rPr lang="zh-CN" altLang="en-US" sz="2800" dirty="0" smtClean="0"/>
              <a:t>外，还提供电话、数据和其他宽带交互型业务。</a:t>
            </a:r>
          </a:p>
          <a:p>
            <a:pPr eaLnBrk="1" hangingPunct="1">
              <a:lnSpc>
                <a:spcPct val="150000"/>
              </a:lnSpc>
            </a:pPr>
            <a:r>
              <a:rPr lang="zh-CN" altLang="en-US" sz="2800" dirty="0" smtClean="0"/>
              <a:t>现有的 </a:t>
            </a:r>
            <a:r>
              <a:rPr lang="en-US" altLang="zh-CN" sz="2800" dirty="0" smtClean="0"/>
              <a:t>CATV </a:t>
            </a:r>
            <a:r>
              <a:rPr lang="zh-CN" altLang="en-US" sz="2800" dirty="0" smtClean="0"/>
              <a:t>网是树形拓扑结构的同轴电缆网络，它采用模拟技术的频分复用对电视节目进行单向传输。而 </a:t>
            </a:r>
            <a:r>
              <a:rPr lang="en-US" altLang="zh-CN" sz="2800" dirty="0" smtClean="0"/>
              <a:t>HFC </a:t>
            </a:r>
            <a:r>
              <a:rPr lang="zh-CN" altLang="en-US" sz="2800" dirty="0" smtClean="0"/>
              <a:t>网则需要对 </a:t>
            </a:r>
            <a:r>
              <a:rPr lang="en-US" altLang="zh-CN" sz="2800" dirty="0" smtClean="0"/>
              <a:t>CATV </a:t>
            </a:r>
            <a:r>
              <a:rPr lang="zh-CN" altLang="en-US" sz="2800" dirty="0" smtClean="0"/>
              <a:t>网进行改造，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709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709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Rectangle 2"/>
          <p:cNvSpPr>
            <a:spLocks noGrp="1" noChangeArrowheads="1"/>
          </p:cNvSpPr>
          <p:nvPr>
            <p:ph type="title"/>
          </p:nvPr>
        </p:nvSpPr>
        <p:spPr/>
        <p:txBody>
          <a:bodyPr/>
          <a:lstStyle/>
          <a:p>
            <a:pPr eaLnBrk="1" hangingPunct="1"/>
            <a:r>
              <a:rPr lang="en-US" altLang="zh-CN" sz="2000" dirty="0" smtClean="0"/>
              <a:t>HFC </a:t>
            </a:r>
            <a:r>
              <a:rPr lang="zh-CN" altLang="en-US" sz="2000" dirty="0" smtClean="0"/>
              <a:t>网的结构 </a:t>
            </a:r>
          </a:p>
        </p:txBody>
      </p:sp>
      <p:sp>
        <p:nvSpPr>
          <p:cNvPr id="57346" name="页脚占位符 4"/>
          <p:cNvSpPr>
            <a:spLocks noGrp="1"/>
          </p:cNvSpPr>
          <p:nvPr>
            <p:ph type="ftr" sz="quarter" idx="11"/>
          </p:nvPr>
        </p:nvSpPr>
        <p:spPr>
          <a:noFill/>
        </p:spPr>
        <p:txBody>
          <a:bodyPr/>
          <a:lstStyle/>
          <a:p>
            <a:r>
              <a:rPr lang="zh-CN" altLang="en-US" smtClean="0"/>
              <a:t>课件制作人：谢钧 谢希仁</a:t>
            </a:r>
            <a:endParaRPr lang="zh-CN" altLang="en-US"/>
          </a:p>
        </p:txBody>
      </p:sp>
      <p:sp>
        <p:nvSpPr>
          <p:cNvPr id="57348" name="AutoShape 3"/>
          <p:cNvSpPr>
            <a:spLocks noChangeArrowheads="1"/>
          </p:cNvSpPr>
          <p:nvPr/>
        </p:nvSpPr>
        <p:spPr bwMode="auto">
          <a:xfrm>
            <a:off x="612036" y="2586039"/>
            <a:ext cx="3015703" cy="1527175"/>
          </a:xfrm>
          <a:prstGeom prst="roundRect">
            <a:avLst>
              <a:gd name="adj" fmla="val 16667"/>
            </a:avLst>
          </a:prstGeom>
          <a:solidFill>
            <a:srgbClr val="FFFF99"/>
          </a:solidFill>
          <a:ln w="9525">
            <a:solidFill>
              <a:schemeClr val="tx1"/>
            </a:solidFill>
            <a:prstDash val="dash"/>
            <a:round/>
            <a:headEnd/>
            <a:tailEnd/>
          </a:ln>
        </p:spPr>
        <p:txBody>
          <a:bodyPr wrap="none" anchor="ctr"/>
          <a:lstStyle/>
          <a:p>
            <a:endParaRPr lang="zh-CN" altLang="en-US">
              <a:solidFill>
                <a:schemeClr val="tx1">
                  <a:lumMod val="75000"/>
                  <a:lumOff val="25000"/>
                </a:schemeClr>
              </a:solidFill>
              <a:latin typeface="+mn-lt"/>
              <a:ea typeface="+mn-ea"/>
            </a:endParaRPr>
          </a:p>
        </p:txBody>
      </p:sp>
      <p:sp>
        <p:nvSpPr>
          <p:cNvPr id="57349" name="AutoShape 4"/>
          <p:cNvSpPr>
            <a:spLocks noChangeArrowheads="1"/>
          </p:cNvSpPr>
          <p:nvPr/>
        </p:nvSpPr>
        <p:spPr bwMode="auto">
          <a:xfrm>
            <a:off x="8367306" y="2586039"/>
            <a:ext cx="3015703" cy="1527175"/>
          </a:xfrm>
          <a:prstGeom prst="roundRect">
            <a:avLst>
              <a:gd name="adj" fmla="val 16667"/>
            </a:avLst>
          </a:prstGeom>
          <a:solidFill>
            <a:srgbClr val="FFFF99"/>
          </a:solidFill>
          <a:ln w="9525">
            <a:solidFill>
              <a:schemeClr val="tx1"/>
            </a:solidFill>
            <a:prstDash val="dash"/>
            <a:round/>
            <a:headEnd/>
            <a:tailEnd/>
          </a:ln>
        </p:spPr>
        <p:txBody>
          <a:bodyPr wrap="none" anchor="ctr"/>
          <a:lstStyle/>
          <a:p>
            <a:endParaRPr lang="zh-CN" altLang="en-US">
              <a:solidFill>
                <a:schemeClr val="tx1">
                  <a:lumMod val="75000"/>
                  <a:lumOff val="25000"/>
                </a:schemeClr>
              </a:solidFill>
              <a:latin typeface="+mn-lt"/>
              <a:ea typeface="+mn-ea"/>
            </a:endParaRPr>
          </a:p>
        </p:txBody>
      </p:sp>
      <p:sp>
        <p:nvSpPr>
          <p:cNvPr id="57350" name="AutoShape 5"/>
          <p:cNvSpPr>
            <a:spLocks noChangeArrowheads="1"/>
          </p:cNvSpPr>
          <p:nvPr/>
        </p:nvSpPr>
        <p:spPr bwMode="auto">
          <a:xfrm>
            <a:off x="3195714" y="4381500"/>
            <a:ext cx="6139412" cy="1716088"/>
          </a:xfrm>
          <a:prstGeom prst="roundRect">
            <a:avLst>
              <a:gd name="adj" fmla="val 16667"/>
            </a:avLst>
          </a:prstGeom>
          <a:solidFill>
            <a:srgbClr val="FFFF99"/>
          </a:solidFill>
          <a:ln w="9525">
            <a:solidFill>
              <a:schemeClr val="tx1"/>
            </a:solidFill>
            <a:prstDash val="dash"/>
            <a:round/>
            <a:headEnd/>
            <a:tailEnd/>
          </a:ln>
        </p:spPr>
        <p:txBody>
          <a:bodyPr wrap="none" anchor="ctr"/>
          <a:lstStyle/>
          <a:p>
            <a:endParaRPr lang="zh-CN" altLang="en-US">
              <a:solidFill>
                <a:schemeClr val="tx1">
                  <a:lumMod val="75000"/>
                  <a:lumOff val="25000"/>
                </a:schemeClr>
              </a:solidFill>
              <a:latin typeface="+mn-lt"/>
              <a:ea typeface="+mn-ea"/>
            </a:endParaRPr>
          </a:p>
        </p:txBody>
      </p:sp>
      <p:grpSp>
        <p:nvGrpSpPr>
          <p:cNvPr id="57351" name="Group 6"/>
          <p:cNvGrpSpPr>
            <a:grpSpLocks/>
          </p:cNvGrpSpPr>
          <p:nvPr/>
        </p:nvGrpSpPr>
        <p:grpSpPr bwMode="auto">
          <a:xfrm>
            <a:off x="3106769" y="3006725"/>
            <a:ext cx="216012" cy="1016000"/>
            <a:chOff x="3824" y="1264"/>
            <a:chExt cx="96" cy="640"/>
          </a:xfrm>
        </p:grpSpPr>
        <p:sp>
          <p:nvSpPr>
            <p:cNvPr id="57495" name="Line 7"/>
            <p:cNvSpPr>
              <a:spLocks noChangeShapeType="1"/>
            </p:cNvSpPr>
            <p:nvPr/>
          </p:nvSpPr>
          <p:spPr bwMode="auto">
            <a:xfrm rot="5400000">
              <a:off x="3552" y="1584"/>
              <a:ext cx="640" cy="0"/>
            </a:xfrm>
            <a:prstGeom prst="line">
              <a:avLst/>
            </a:prstGeom>
            <a:noFill/>
            <a:ln w="28575">
              <a:solidFill>
                <a:schemeClr val="tx1"/>
              </a:solidFill>
              <a:round/>
              <a:headEnd/>
              <a:tailEnd/>
            </a:ln>
          </p:spPr>
          <p:txBody>
            <a:bodyPr wrap="none" anchor="ctr"/>
            <a:lstStyle/>
            <a:p>
              <a:endParaRPr lang="zh-CN" altLang="en-US">
                <a:solidFill>
                  <a:schemeClr val="tx1">
                    <a:lumMod val="75000"/>
                    <a:lumOff val="25000"/>
                  </a:schemeClr>
                </a:solidFill>
                <a:latin typeface="+mn-lt"/>
                <a:ea typeface="+mn-ea"/>
              </a:endParaRPr>
            </a:p>
          </p:txBody>
        </p:sp>
        <p:sp>
          <p:nvSpPr>
            <p:cNvPr id="57496" name="Line 8"/>
            <p:cNvSpPr>
              <a:spLocks noChangeShapeType="1"/>
            </p:cNvSpPr>
            <p:nvPr/>
          </p:nvSpPr>
          <p:spPr bwMode="auto">
            <a:xfrm rot="5400000">
              <a:off x="3823" y="1575"/>
              <a:ext cx="96" cy="0"/>
            </a:xfrm>
            <a:prstGeom prst="line">
              <a:avLst/>
            </a:prstGeom>
            <a:noFill/>
            <a:ln w="19050">
              <a:solidFill>
                <a:schemeClr val="tx1"/>
              </a:solidFill>
              <a:round/>
              <a:headEnd/>
              <a:tailEnd type="triangle" w="lg" len="lg"/>
            </a:ln>
          </p:spPr>
          <p:txBody>
            <a:bodyPr wrap="none" anchor="ctr"/>
            <a:lstStyle/>
            <a:p>
              <a:endParaRPr lang="zh-CN" altLang="en-US">
                <a:solidFill>
                  <a:schemeClr val="tx1">
                    <a:lumMod val="75000"/>
                    <a:lumOff val="25000"/>
                  </a:schemeClr>
                </a:solidFill>
                <a:latin typeface="+mn-lt"/>
                <a:ea typeface="+mn-ea"/>
              </a:endParaRPr>
            </a:p>
          </p:txBody>
        </p:sp>
        <p:sp>
          <p:nvSpPr>
            <p:cNvPr id="57497" name="Line 9"/>
            <p:cNvSpPr>
              <a:spLocks noChangeShapeType="1"/>
            </p:cNvSpPr>
            <p:nvPr/>
          </p:nvSpPr>
          <p:spPr bwMode="auto">
            <a:xfrm rot="5400000">
              <a:off x="3823" y="1815"/>
              <a:ext cx="96" cy="0"/>
            </a:xfrm>
            <a:prstGeom prst="line">
              <a:avLst/>
            </a:prstGeom>
            <a:noFill/>
            <a:ln w="19050">
              <a:solidFill>
                <a:schemeClr val="tx1"/>
              </a:solidFill>
              <a:round/>
              <a:headEnd/>
              <a:tailEnd type="triangle" w="lg" len="lg"/>
            </a:ln>
          </p:spPr>
          <p:txBody>
            <a:bodyPr wrap="none" anchor="ctr"/>
            <a:lstStyle/>
            <a:p>
              <a:endParaRPr lang="zh-CN" altLang="en-US">
                <a:solidFill>
                  <a:schemeClr val="tx1">
                    <a:lumMod val="75000"/>
                    <a:lumOff val="25000"/>
                  </a:schemeClr>
                </a:solidFill>
                <a:latin typeface="+mn-lt"/>
                <a:ea typeface="+mn-ea"/>
              </a:endParaRPr>
            </a:p>
          </p:txBody>
        </p:sp>
        <p:sp>
          <p:nvSpPr>
            <p:cNvPr id="57498" name="Line 10"/>
            <p:cNvSpPr>
              <a:spLocks noChangeShapeType="1"/>
            </p:cNvSpPr>
            <p:nvPr/>
          </p:nvSpPr>
          <p:spPr bwMode="auto">
            <a:xfrm>
              <a:off x="3824" y="1384"/>
              <a:ext cx="96" cy="0"/>
            </a:xfrm>
            <a:prstGeom prst="line">
              <a:avLst/>
            </a:prstGeom>
            <a:noFill/>
            <a:ln w="19050">
              <a:solidFill>
                <a:schemeClr val="tx1"/>
              </a:solidFill>
              <a:round/>
              <a:headEnd/>
              <a:tailEnd/>
            </a:ln>
          </p:spPr>
          <p:txBody>
            <a:bodyPr wrap="none" anchor="ctr"/>
            <a:lstStyle/>
            <a:p>
              <a:endParaRPr lang="zh-CN" altLang="en-US">
                <a:solidFill>
                  <a:schemeClr val="tx1">
                    <a:lumMod val="75000"/>
                    <a:lumOff val="25000"/>
                  </a:schemeClr>
                </a:solidFill>
                <a:latin typeface="+mn-lt"/>
                <a:ea typeface="+mn-ea"/>
              </a:endParaRPr>
            </a:p>
          </p:txBody>
        </p:sp>
        <p:sp>
          <p:nvSpPr>
            <p:cNvPr id="57499" name="Line 11"/>
            <p:cNvSpPr>
              <a:spLocks noChangeShapeType="1"/>
            </p:cNvSpPr>
            <p:nvPr/>
          </p:nvSpPr>
          <p:spPr bwMode="auto">
            <a:xfrm>
              <a:off x="3824" y="1656"/>
              <a:ext cx="96" cy="0"/>
            </a:xfrm>
            <a:prstGeom prst="line">
              <a:avLst/>
            </a:prstGeom>
            <a:noFill/>
            <a:ln w="19050">
              <a:solidFill>
                <a:schemeClr val="tx1"/>
              </a:solidFill>
              <a:round/>
              <a:headEnd/>
              <a:tailEnd/>
            </a:ln>
          </p:spPr>
          <p:txBody>
            <a:bodyPr wrap="none" anchor="ctr"/>
            <a:lstStyle/>
            <a:p>
              <a:endParaRPr lang="zh-CN" altLang="en-US">
                <a:solidFill>
                  <a:schemeClr val="tx1">
                    <a:lumMod val="75000"/>
                    <a:lumOff val="25000"/>
                  </a:schemeClr>
                </a:solidFill>
                <a:latin typeface="+mn-lt"/>
                <a:ea typeface="+mn-ea"/>
              </a:endParaRPr>
            </a:p>
          </p:txBody>
        </p:sp>
      </p:grpSp>
      <p:grpSp>
        <p:nvGrpSpPr>
          <p:cNvPr id="57352" name="Group 12"/>
          <p:cNvGrpSpPr>
            <a:grpSpLocks/>
          </p:cNvGrpSpPr>
          <p:nvPr/>
        </p:nvGrpSpPr>
        <p:grpSpPr bwMode="auto">
          <a:xfrm rot="5400000">
            <a:off x="6907737" y="5353844"/>
            <a:ext cx="1411288" cy="0"/>
            <a:chOff x="3960" y="1200"/>
            <a:chExt cx="888" cy="0"/>
          </a:xfrm>
        </p:grpSpPr>
        <p:sp>
          <p:nvSpPr>
            <p:cNvPr id="57491" name="Line 13"/>
            <p:cNvSpPr>
              <a:spLocks noChangeShapeType="1"/>
            </p:cNvSpPr>
            <p:nvPr/>
          </p:nvSpPr>
          <p:spPr bwMode="auto">
            <a:xfrm>
              <a:off x="3960" y="1200"/>
              <a:ext cx="888" cy="0"/>
            </a:xfrm>
            <a:prstGeom prst="line">
              <a:avLst/>
            </a:prstGeom>
            <a:noFill/>
            <a:ln w="28575">
              <a:solidFill>
                <a:schemeClr val="tx1"/>
              </a:solidFill>
              <a:round/>
              <a:headEnd/>
              <a:tailEnd/>
            </a:ln>
          </p:spPr>
          <p:txBody>
            <a:bodyPr wrap="none" anchor="ctr"/>
            <a:lstStyle/>
            <a:p>
              <a:endParaRPr lang="zh-CN" altLang="en-US">
                <a:solidFill>
                  <a:schemeClr val="tx1">
                    <a:lumMod val="75000"/>
                    <a:lumOff val="25000"/>
                  </a:schemeClr>
                </a:solidFill>
                <a:latin typeface="+mn-lt"/>
                <a:ea typeface="+mn-ea"/>
              </a:endParaRPr>
            </a:p>
          </p:txBody>
        </p:sp>
        <p:sp>
          <p:nvSpPr>
            <p:cNvPr id="57492" name="Line 14"/>
            <p:cNvSpPr>
              <a:spLocks noChangeShapeType="1"/>
            </p:cNvSpPr>
            <p:nvPr/>
          </p:nvSpPr>
          <p:spPr bwMode="auto">
            <a:xfrm>
              <a:off x="4224" y="1200"/>
              <a:ext cx="96" cy="0"/>
            </a:xfrm>
            <a:prstGeom prst="line">
              <a:avLst/>
            </a:prstGeom>
            <a:noFill/>
            <a:ln w="19050">
              <a:solidFill>
                <a:schemeClr val="tx1"/>
              </a:solidFill>
              <a:round/>
              <a:headEnd/>
              <a:tailEnd type="triangle" w="lg" len="lg"/>
            </a:ln>
          </p:spPr>
          <p:txBody>
            <a:bodyPr wrap="none" anchor="ctr"/>
            <a:lstStyle/>
            <a:p>
              <a:endParaRPr lang="zh-CN" altLang="en-US">
                <a:solidFill>
                  <a:schemeClr val="tx1">
                    <a:lumMod val="75000"/>
                    <a:lumOff val="25000"/>
                  </a:schemeClr>
                </a:solidFill>
                <a:latin typeface="+mn-lt"/>
                <a:ea typeface="+mn-ea"/>
              </a:endParaRPr>
            </a:p>
          </p:txBody>
        </p:sp>
        <p:sp>
          <p:nvSpPr>
            <p:cNvPr id="57493" name="Line 15"/>
            <p:cNvSpPr>
              <a:spLocks noChangeShapeType="1"/>
            </p:cNvSpPr>
            <p:nvPr/>
          </p:nvSpPr>
          <p:spPr bwMode="auto">
            <a:xfrm>
              <a:off x="4464" y="1200"/>
              <a:ext cx="96" cy="0"/>
            </a:xfrm>
            <a:prstGeom prst="line">
              <a:avLst/>
            </a:prstGeom>
            <a:noFill/>
            <a:ln w="19050">
              <a:solidFill>
                <a:schemeClr val="tx1"/>
              </a:solidFill>
              <a:round/>
              <a:headEnd/>
              <a:tailEnd type="triangle" w="lg" len="lg"/>
            </a:ln>
          </p:spPr>
          <p:txBody>
            <a:bodyPr wrap="none" anchor="ctr"/>
            <a:lstStyle/>
            <a:p>
              <a:endParaRPr lang="zh-CN" altLang="en-US">
                <a:solidFill>
                  <a:schemeClr val="tx1">
                    <a:lumMod val="75000"/>
                    <a:lumOff val="25000"/>
                  </a:schemeClr>
                </a:solidFill>
                <a:latin typeface="+mn-lt"/>
                <a:ea typeface="+mn-ea"/>
              </a:endParaRPr>
            </a:p>
          </p:txBody>
        </p:sp>
        <p:sp>
          <p:nvSpPr>
            <p:cNvPr id="57494" name="Line 16"/>
            <p:cNvSpPr>
              <a:spLocks noChangeShapeType="1"/>
            </p:cNvSpPr>
            <p:nvPr/>
          </p:nvSpPr>
          <p:spPr bwMode="auto">
            <a:xfrm>
              <a:off x="4704" y="1200"/>
              <a:ext cx="96" cy="0"/>
            </a:xfrm>
            <a:prstGeom prst="line">
              <a:avLst/>
            </a:prstGeom>
            <a:noFill/>
            <a:ln w="19050">
              <a:solidFill>
                <a:schemeClr val="tx1"/>
              </a:solidFill>
              <a:round/>
              <a:headEnd/>
              <a:tailEnd type="triangle" w="lg" len="lg"/>
            </a:ln>
          </p:spPr>
          <p:txBody>
            <a:bodyPr wrap="none" anchor="ctr"/>
            <a:lstStyle/>
            <a:p>
              <a:endParaRPr lang="zh-CN" altLang="en-US">
                <a:solidFill>
                  <a:schemeClr val="tx1">
                    <a:lumMod val="75000"/>
                    <a:lumOff val="25000"/>
                  </a:schemeClr>
                </a:solidFill>
                <a:latin typeface="+mn-lt"/>
                <a:ea typeface="+mn-ea"/>
              </a:endParaRPr>
            </a:p>
          </p:txBody>
        </p:sp>
      </p:grpSp>
      <p:sp>
        <p:nvSpPr>
          <p:cNvPr id="57353" name="Line 17"/>
          <p:cNvSpPr>
            <a:spLocks noChangeShapeType="1"/>
          </p:cNvSpPr>
          <p:nvPr/>
        </p:nvSpPr>
        <p:spPr bwMode="auto">
          <a:xfrm rot="5400000">
            <a:off x="5241023" y="5372894"/>
            <a:ext cx="1296988" cy="0"/>
          </a:xfrm>
          <a:prstGeom prst="line">
            <a:avLst/>
          </a:prstGeom>
          <a:noFill/>
          <a:ln w="28575">
            <a:solidFill>
              <a:schemeClr val="tx1"/>
            </a:solidFill>
            <a:round/>
            <a:headEnd/>
            <a:tailEnd/>
          </a:ln>
        </p:spPr>
        <p:txBody>
          <a:bodyPr wrap="none" anchor="ctr"/>
          <a:lstStyle/>
          <a:p>
            <a:endParaRPr lang="zh-CN" altLang="en-US">
              <a:solidFill>
                <a:schemeClr val="tx1">
                  <a:lumMod val="75000"/>
                  <a:lumOff val="25000"/>
                </a:schemeClr>
              </a:solidFill>
              <a:latin typeface="+mn-lt"/>
              <a:ea typeface="+mn-ea"/>
            </a:endParaRPr>
          </a:p>
        </p:txBody>
      </p:sp>
      <p:sp>
        <p:nvSpPr>
          <p:cNvPr id="57354" name="Line 18"/>
          <p:cNvSpPr>
            <a:spLocks noChangeShapeType="1"/>
          </p:cNvSpPr>
          <p:nvPr/>
        </p:nvSpPr>
        <p:spPr bwMode="auto">
          <a:xfrm rot="5400000">
            <a:off x="5811198" y="5219700"/>
            <a:ext cx="152400" cy="0"/>
          </a:xfrm>
          <a:prstGeom prst="line">
            <a:avLst/>
          </a:prstGeom>
          <a:noFill/>
          <a:ln w="19050">
            <a:solidFill>
              <a:schemeClr val="tx1"/>
            </a:solidFill>
            <a:round/>
            <a:headEnd/>
            <a:tailEnd type="triangle" w="lg" len="lg"/>
          </a:ln>
        </p:spPr>
        <p:txBody>
          <a:bodyPr wrap="none" anchor="ctr"/>
          <a:lstStyle/>
          <a:p>
            <a:endParaRPr lang="zh-CN" altLang="en-US">
              <a:solidFill>
                <a:schemeClr val="tx1">
                  <a:lumMod val="75000"/>
                  <a:lumOff val="25000"/>
                </a:schemeClr>
              </a:solidFill>
              <a:latin typeface="+mn-lt"/>
              <a:ea typeface="+mn-ea"/>
            </a:endParaRPr>
          </a:p>
        </p:txBody>
      </p:sp>
      <p:sp>
        <p:nvSpPr>
          <p:cNvPr id="57355" name="Line 19"/>
          <p:cNvSpPr>
            <a:spLocks noChangeShapeType="1"/>
          </p:cNvSpPr>
          <p:nvPr/>
        </p:nvSpPr>
        <p:spPr bwMode="auto">
          <a:xfrm rot="5400000">
            <a:off x="5811198" y="5599113"/>
            <a:ext cx="152400" cy="0"/>
          </a:xfrm>
          <a:prstGeom prst="line">
            <a:avLst/>
          </a:prstGeom>
          <a:noFill/>
          <a:ln w="19050">
            <a:solidFill>
              <a:schemeClr val="tx1"/>
            </a:solidFill>
            <a:round/>
            <a:headEnd/>
            <a:tailEnd type="triangle" w="lg" len="lg"/>
          </a:ln>
        </p:spPr>
        <p:txBody>
          <a:bodyPr wrap="none" anchor="ctr"/>
          <a:lstStyle/>
          <a:p>
            <a:endParaRPr lang="zh-CN" altLang="en-US">
              <a:solidFill>
                <a:schemeClr val="tx1">
                  <a:lumMod val="75000"/>
                  <a:lumOff val="25000"/>
                </a:schemeClr>
              </a:solidFill>
              <a:latin typeface="+mn-lt"/>
              <a:ea typeface="+mn-ea"/>
            </a:endParaRPr>
          </a:p>
        </p:txBody>
      </p:sp>
      <p:sp>
        <p:nvSpPr>
          <p:cNvPr id="57356" name="Line 20"/>
          <p:cNvSpPr>
            <a:spLocks noChangeShapeType="1"/>
          </p:cNvSpPr>
          <p:nvPr/>
        </p:nvSpPr>
        <p:spPr bwMode="auto">
          <a:xfrm>
            <a:off x="2405787" y="4672013"/>
            <a:ext cx="3377842" cy="0"/>
          </a:xfrm>
          <a:prstGeom prst="line">
            <a:avLst/>
          </a:prstGeom>
          <a:noFill/>
          <a:ln w="28575">
            <a:solidFill>
              <a:schemeClr val="tx1"/>
            </a:solidFill>
            <a:round/>
            <a:headEnd/>
            <a:tailEnd/>
          </a:ln>
        </p:spPr>
        <p:txBody>
          <a:bodyPr wrap="none" anchor="ctr"/>
          <a:lstStyle/>
          <a:p>
            <a:endParaRPr lang="zh-CN" altLang="en-US">
              <a:solidFill>
                <a:schemeClr val="tx1">
                  <a:lumMod val="75000"/>
                  <a:lumOff val="25000"/>
                </a:schemeClr>
              </a:solidFill>
              <a:latin typeface="+mn-lt"/>
              <a:ea typeface="+mn-ea"/>
            </a:endParaRPr>
          </a:p>
        </p:txBody>
      </p:sp>
      <p:sp>
        <p:nvSpPr>
          <p:cNvPr id="57357" name="Line 21"/>
          <p:cNvSpPr>
            <a:spLocks noChangeShapeType="1"/>
          </p:cNvSpPr>
          <p:nvPr/>
        </p:nvSpPr>
        <p:spPr bwMode="auto">
          <a:xfrm flipH="1">
            <a:off x="3932699" y="4672013"/>
            <a:ext cx="216012" cy="0"/>
          </a:xfrm>
          <a:prstGeom prst="line">
            <a:avLst/>
          </a:prstGeom>
          <a:noFill/>
          <a:ln w="19050">
            <a:solidFill>
              <a:schemeClr val="tx1"/>
            </a:solidFill>
            <a:round/>
            <a:headEnd/>
            <a:tailEnd type="triangle" w="lg" len="lg"/>
          </a:ln>
        </p:spPr>
        <p:txBody>
          <a:bodyPr wrap="none" anchor="ctr"/>
          <a:lstStyle/>
          <a:p>
            <a:endParaRPr lang="zh-CN" altLang="en-US">
              <a:solidFill>
                <a:schemeClr val="tx1">
                  <a:lumMod val="75000"/>
                  <a:lumOff val="25000"/>
                </a:schemeClr>
              </a:solidFill>
              <a:latin typeface="+mn-lt"/>
              <a:ea typeface="+mn-ea"/>
            </a:endParaRPr>
          </a:p>
        </p:txBody>
      </p:sp>
      <p:sp>
        <p:nvSpPr>
          <p:cNvPr id="57358" name="Line 22"/>
          <p:cNvSpPr>
            <a:spLocks noChangeShapeType="1"/>
          </p:cNvSpPr>
          <p:nvPr/>
        </p:nvSpPr>
        <p:spPr bwMode="auto">
          <a:xfrm flipH="1">
            <a:off x="4578618" y="4672013"/>
            <a:ext cx="216012" cy="0"/>
          </a:xfrm>
          <a:prstGeom prst="line">
            <a:avLst/>
          </a:prstGeom>
          <a:noFill/>
          <a:ln w="19050">
            <a:solidFill>
              <a:schemeClr val="tx1"/>
            </a:solidFill>
            <a:round/>
            <a:headEnd/>
            <a:tailEnd type="triangle" w="lg" len="lg"/>
          </a:ln>
        </p:spPr>
        <p:txBody>
          <a:bodyPr wrap="none" anchor="ctr"/>
          <a:lstStyle/>
          <a:p>
            <a:endParaRPr lang="zh-CN" altLang="en-US">
              <a:solidFill>
                <a:schemeClr val="tx1">
                  <a:lumMod val="75000"/>
                  <a:lumOff val="25000"/>
                </a:schemeClr>
              </a:solidFill>
              <a:latin typeface="+mn-lt"/>
              <a:ea typeface="+mn-ea"/>
            </a:endParaRPr>
          </a:p>
        </p:txBody>
      </p:sp>
      <p:sp>
        <p:nvSpPr>
          <p:cNvPr id="57359" name="Line 23"/>
          <p:cNvSpPr>
            <a:spLocks noChangeShapeType="1"/>
          </p:cNvSpPr>
          <p:nvPr/>
        </p:nvSpPr>
        <p:spPr bwMode="auto">
          <a:xfrm flipH="1">
            <a:off x="3286778" y="4672013"/>
            <a:ext cx="213895" cy="0"/>
          </a:xfrm>
          <a:prstGeom prst="line">
            <a:avLst/>
          </a:prstGeom>
          <a:noFill/>
          <a:ln w="19050">
            <a:solidFill>
              <a:schemeClr val="tx1"/>
            </a:solidFill>
            <a:round/>
            <a:headEnd/>
            <a:tailEnd type="triangle" w="lg" len="lg"/>
          </a:ln>
        </p:spPr>
        <p:txBody>
          <a:bodyPr wrap="none" anchor="ctr"/>
          <a:lstStyle/>
          <a:p>
            <a:endParaRPr lang="zh-CN" altLang="en-US">
              <a:solidFill>
                <a:schemeClr val="tx1">
                  <a:lumMod val="75000"/>
                  <a:lumOff val="25000"/>
                </a:schemeClr>
              </a:solidFill>
              <a:latin typeface="+mn-lt"/>
              <a:ea typeface="+mn-ea"/>
            </a:endParaRPr>
          </a:p>
        </p:txBody>
      </p:sp>
      <p:sp>
        <p:nvSpPr>
          <p:cNvPr id="57360" name="Freeform 24"/>
          <p:cNvSpPr>
            <a:spLocks/>
          </p:cNvSpPr>
          <p:nvPr/>
        </p:nvSpPr>
        <p:spPr bwMode="auto">
          <a:xfrm>
            <a:off x="3699743" y="4672013"/>
            <a:ext cx="124948" cy="569912"/>
          </a:xfrm>
          <a:custGeom>
            <a:avLst/>
            <a:gdLst>
              <a:gd name="T0" fmla="*/ 30 w 56"/>
              <a:gd name="T1" fmla="*/ 0 h 357"/>
              <a:gd name="T2" fmla="*/ 3 w 56"/>
              <a:gd name="T3" fmla="*/ 51 h 357"/>
              <a:gd name="T4" fmla="*/ 9 w 56"/>
              <a:gd name="T5" fmla="*/ 123 h 357"/>
              <a:gd name="T6" fmla="*/ 33 w 56"/>
              <a:gd name="T7" fmla="*/ 189 h 357"/>
              <a:gd name="T8" fmla="*/ 54 w 56"/>
              <a:gd name="T9" fmla="*/ 246 h 357"/>
              <a:gd name="T10" fmla="*/ 48 w 56"/>
              <a:gd name="T11" fmla="*/ 300 h 357"/>
              <a:gd name="T12" fmla="*/ 30 w 56"/>
              <a:gd name="T13" fmla="*/ 357 h 357"/>
              <a:gd name="T14" fmla="*/ 0 60000 65536"/>
              <a:gd name="T15" fmla="*/ 0 60000 65536"/>
              <a:gd name="T16" fmla="*/ 0 60000 65536"/>
              <a:gd name="T17" fmla="*/ 0 60000 65536"/>
              <a:gd name="T18" fmla="*/ 0 60000 65536"/>
              <a:gd name="T19" fmla="*/ 0 60000 65536"/>
              <a:gd name="T20" fmla="*/ 0 60000 65536"/>
              <a:gd name="T21" fmla="*/ 0 w 56"/>
              <a:gd name="T22" fmla="*/ 0 h 357"/>
              <a:gd name="T23" fmla="*/ 56 w 56"/>
              <a:gd name="T24" fmla="*/ 357 h 35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6" h="357">
                <a:moveTo>
                  <a:pt x="30" y="0"/>
                </a:moveTo>
                <a:cubicBezTo>
                  <a:pt x="26" y="8"/>
                  <a:pt x="6" y="30"/>
                  <a:pt x="3" y="51"/>
                </a:cubicBezTo>
                <a:cubicBezTo>
                  <a:pt x="0" y="72"/>
                  <a:pt x="4" y="100"/>
                  <a:pt x="9" y="123"/>
                </a:cubicBezTo>
                <a:cubicBezTo>
                  <a:pt x="14" y="146"/>
                  <a:pt x="26" y="169"/>
                  <a:pt x="33" y="189"/>
                </a:cubicBezTo>
                <a:cubicBezTo>
                  <a:pt x="40" y="209"/>
                  <a:pt x="52" y="228"/>
                  <a:pt x="54" y="246"/>
                </a:cubicBezTo>
                <a:cubicBezTo>
                  <a:pt x="56" y="264"/>
                  <a:pt x="52" y="282"/>
                  <a:pt x="48" y="300"/>
                </a:cubicBezTo>
                <a:cubicBezTo>
                  <a:pt x="44" y="318"/>
                  <a:pt x="34" y="345"/>
                  <a:pt x="30" y="357"/>
                </a:cubicBezTo>
              </a:path>
            </a:pathLst>
          </a:custGeom>
          <a:noFill/>
          <a:ln w="19050">
            <a:solidFill>
              <a:schemeClr val="tx1"/>
            </a:solidFill>
            <a:round/>
            <a:headEnd/>
            <a:tailEnd/>
          </a:ln>
        </p:spPr>
        <p:txBody>
          <a:bodyPr wrap="none" anchor="ctr"/>
          <a:lstStyle/>
          <a:p>
            <a:endParaRPr lang="zh-CN" altLang="en-US">
              <a:solidFill>
                <a:schemeClr val="tx1">
                  <a:lumMod val="75000"/>
                  <a:lumOff val="25000"/>
                </a:schemeClr>
              </a:solidFill>
              <a:latin typeface="+mn-lt"/>
              <a:ea typeface="+mn-ea"/>
            </a:endParaRPr>
          </a:p>
        </p:txBody>
      </p:sp>
      <p:sp>
        <p:nvSpPr>
          <p:cNvPr id="57361" name="Freeform 25"/>
          <p:cNvSpPr>
            <a:spLocks/>
          </p:cNvSpPr>
          <p:nvPr/>
        </p:nvSpPr>
        <p:spPr bwMode="auto">
          <a:xfrm flipH="1" flipV="1">
            <a:off x="4347781" y="4648200"/>
            <a:ext cx="122831" cy="566738"/>
          </a:xfrm>
          <a:custGeom>
            <a:avLst/>
            <a:gdLst>
              <a:gd name="T0" fmla="*/ 30 w 56"/>
              <a:gd name="T1" fmla="*/ 0 h 357"/>
              <a:gd name="T2" fmla="*/ 3 w 56"/>
              <a:gd name="T3" fmla="*/ 51 h 357"/>
              <a:gd name="T4" fmla="*/ 9 w 56"/>
              <a:gd name="T5" fmla="*/ 123 h 357"/>
              <a:gd name="T6" fmla="*/ 33 w 56"/>
              <a:gd name="T7" fmla="*/ 189 h 357"/>
              <a:gd name="T8" fmla="*/ 54 w 56"/>
              <a:gd name="T9" fmla="*/ 246 h 357"/>
              <a:gd name="T10" fmla="*/ 48 w 56"/>
              <a:gd name="T11" fmla="*/ 300 h 357"/>
              <a:gd name="T12" fmla="*/ 30 w 56"/>
              <a:gd name="T13" fmla="*/ 357 h 357"/>
              <a:gd name="T14" fmla="*/ 0 60000 65536"/>
              <a:gd name="T15" fmla="*/ 0 60000 65536"/>
              <a:gd name="T16" fmla="*/ 0 60000 65536"/>
              <a:gd name="T17" fmla="*/ 0 60000 65536"/>
              <a:gd name="T18" fmla="*/ 0 60000 65536"/>
              <a:gd name="T19" fmla="*/ 0 60000 65536"/>
              <a:gd name="T20" fmla="*/ 0 60000 65536"/>
              <a:gd name="T21" fmla="*/ 0 w 56"/>
              <a:gd name="T22" fmla="*/ 0 h 357"/>
              <a:gd name="T23" fmla="*/ 56 w 56"/>
              <a:gd name="T24" fmla="*/ 357 h 35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6" h="357">
                <a:moveTo>
                  <a:pt x="30" y="0"/>
                </a:moveTo>
                <a:cubicBezTo>
                  <a:pt x="26" y="8"/>
                  <a:pt x="6" y="30"/>
                  <a:pt x="3" y="51"/>
                </a:cubicBezTo>
                <a:cubicBezTo>
                  <a:pt x="0" y="72"/>
                  <a:pt x="4" y="100"/>
                  <a:pt x="9" y="123"/>
                </a:cubicBezTo>
                <a:cubicBezTo>
                  <a:pt x="14" y="146"/>
                  <a:pt x="26" y="169"/>
                  <a:pt x="33" y="189"/>
                </a:cubicBezTo>
                <a:cubicBezTo>
                  <a:pt x="40" y="209"/>
                  <a:pt x="52" y="228"/>
                  <a:pt x="54" y="246"/>
                </a:cubicBezTo>
                <a:cubicBezTo>
                  <a:pt x="56" y="264"/>
                  <a:pt x="52" y="282"/>
                  <a:pt x="48" y="300"/>
                </a:cubicBezTo>
                <a:cubicBezTo>
                  <a:pt x="44" y="318"/>
                  <a:pt x="34" y="345"/>
                  <a:pt x="30" y="357"/>
                </a:cubicBezTo>
              </a:path>
            </a:pathLst>
          </a:custGeom>
          <a:noFill/>
          <a:ln w="19050">
            <a:solidFill>
              <a:schemeClr val="tx1"/>
            </a:solidFill>
            <a:round/>
            <a:headEnd/>
            <a:tailEnd/>
          </a:ln>
        </p:spPr>
        <p:txBody>
          <a:bodyPr wrap="none" anchor="ctr"/>
          <a:lstStyle/>
          <a:p>
            <a:endParaRPr lang="zh-CN" altLang="en-US">
              <a:solidFill>
                <a:schemeClr val="tx1">
                  <a:lumMod val="75000"/>
                  <a:lumOff val="25000"/>
                </a:schemeClr>
              </a:solidFill>
              <a:latin typeface="+mn-lt"/>
              <a:ea typeface="+mn-ea"/>
            </a:endParaRPr>
          </a:p>
        </p:txBody>
      </p:sp>
      <p:sp>
        <p:nvSpPr>
          <p:cNvPr id="57362" name="Freeform 26"/>
          <p:cNvSpPr>
            <a:spLocks/>
          </p:cNvSpPr>
          <p:nvPr/>
        </p:nvSpPr>
        <p:spPr bwMode="auto">
          <a:xfrm>
            <a:off x="4991583" y="4672013"/>
            <a:ext cx="127066" cy="569912"/>
          </a:xfrm>
          <a:custGeom>
            <a:avLst/>
            <a:gdLst>
              <a:gd name="T0" fmla="*/ 30 w 56"/>
              <a:gd name="T1" fmla="*/ 0 h 357"/>
              <a:gd name="T2" fmla="*/ 3 w 56"/>
              <a:gd name="T3" fmla="*/ 51 h 357"/>
              <a:gd name="T4" fmla="*/ 9 w 56"/>
              <a:gd name="T5" fmla="*/ 123 h 357"/>
              <a:gd name="T6" fmla="*/ 33 w 56"/>
              <a:gd name="T7" fmla="*/ 189 h 357"/>
              <a:gd name="T8" fmla="*/ 54 w 56"/>
              <a:gd name="T9" fmla="*/ 246 h 357"/>
              <a:gd name="T10" fmla="*/ 48 w 56"/>
              <a:gd name="T11" fmla="*/ 300 h 357"/>
              <a:gd name="T12" fmla="*/ 30 w 56"/>
              <a:gd name="T13" fmla="*/ 357 h 357"/>
              <a:gd name="T14" fmla="*/ 0 60000 65536"/>
              <a:gd name="T15" fmla="*/ 0 60000 65536"/>
              <a:gd name="T16" fmla="*/ 0 60000 65536"/>
              <a:gd name="T17" fmla="*/ 0 60000 65536"/>
              <a:gd name="T18" fmla="*/ 0 60000 65536"/>
              <a:gd name="T19" fmla="*/ 0 60000 65536"/>
              <a:gd name="T20" fmla="*/ 0 60000 65536"/>
              <a:gd name="T21" fmla="*/ 0 w 56"/>
              <a:gd name="T22" fmla="*/ 0 h 357"/>
              <a:gd name="T23" fmla="*/ 56 w 56"/>
              <a:gd name="T24" fmla="*/ 357 h 35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6" h="357">
                <a:moveTo>
                  <a:pt x="30" y="0"/>
                </a:moveTo>
                <a:cubicBezTo>
                  <a:pt x="26" y="8"/>
                  <a:pt x="6" y="30"/>
                  <a:pt x="3" y="51"/>
                </a:cubicBezTo>
                <a:cubicBezTo>
                  <a:pt x="0" y="72"/>
                  <a:pt x="4" y="100"/>
                  <a:pt x="9" y="123"/>
                </a:cubicBezTo>
                <a:cubicBezTo>
                  <a:pt x="14" y="146"/>
                  <a:pt x="26" y="169"/>
                  <a:pt x="33" y="189"/>
                </a:cubicBezTo>
                <a:cubicBezTo>
                  <a:pt x="40" y="209"/>
                  <a:pt x="52" y="228"/>
                  <a:pt x="54" y="246"/>
                </a:cubicBezTo>
                <a:cubicBezTo>
                  <a:pt x="56" y="264"/>
                  <a:pt x="52" y="282"/>
                  <a:pt x="48" y="300"/>
                </a:cubicBezTo>
                <a:cubicBezTo>
                  <a:pt x="44" y="318"/>
                  <a:pt x="34" y="345"/>
                  <a:pt x="30" y="357"/>
                </a:cubicBezTo>
              </a:path>
            </a:pathLst>
          </a:custGeom>
          <a:noFill/>
          <a:ln w="19050">
            <a:solidFill>
              <a:schemeClr val="tx1"/>
            </a:solidFill>
            <a:round/>
            <a:headEnd/>
            <a:tailEnd/>
          </a:ln>
        </p:spPr>
        <p:txBody>
          <a:bodyPr wrap="none" anchor="ctr"/>
          <a:lstStyle/>
          <a:p>
            <a:endParaRPr lang="zh-CN" altLang="en-US">
              <a:solidFill>
                <a:schemeClr val="tx1">
                  <a:lumMod val="75000"/>
                  <a:lumOff val="25000"/>
                </a:schemeClr>
              </a:solidFill>
              <a:latin typeface="+mn-lt"/>
              <a:ea typeface="+mn-ea"/>
            </a:endParaRPr>
          </a:p>
        </p:txBody>
      </p:sp>
      <p:pic>
        <p:nvPicPr>
          <p:cNvPr id="57363" name="Picture 27"/>
          <p:cNvPicPr>
            <a:picLocks noChangeArrowheads="1"/>
          </p:cNvPicPr>
          <p:nvPr/>
        </p:nvPicPr>
        <p:blipFill>
          <a:blip r:embed="rId3"/>
          <a:srcRect/>
          <a:stretch>
            <a:fillRect/>
          </a:stretch>
        </p:blipFill>
        <p:spPr bwMode="auto">
          <a:xfrm>
            <a:off x="3430786" y="5065713"/>
            <a:ext cx="645920" cy="304800"/>
          </a:xfrm>
          <a:prstGeom prst="rect">
            <a:avLst/>
          </a:prstGeom>
          <a:noFill/>
          <a:ln w="12699">
            <a:noFill/>
            <a:miter lim="800000"/>
            <a:headEnd/>
            <a:tailEnd/>
          </a:ln>
        </p:spPr>
      </p:pic>
      <p:pic>
        <p:nvPicPr>
          <p:cNvPr id="57364" name="Picture 28"/>
          <p:cNvPicPr>
            <a:picLocks noChangeArrowheads="1"/>
          </p:cNvPicPr>
          <p:nvPr/>
        </p:nvPicPr>
        <p:blipFill>
          <a:blip r:embed="rId3"/>
          <a:srcRect/>
          <a:stretch>
            <a:fillRect/>
          </a:stretch>
        </p:blipFill>
        <p:spPr bwMode="auto">
          <a:xfrm>
            <a:off x="4688741" y="5065713"/>
            <a:ext cx="643802" cy="304800"/>
          </a:xfrm>
          <a:prstGeom prst="rect">
            <a:avLst/>
          </a:prstGeom>
          <a:noFill/>
          <a:ln w="12699">
            <a:noFill/>
            <a:miter lim="800000"/>
            <a:headEnd/>
            <a:tailEnd/>
          </a:ln>
        </p:spPr>
      </p:pic>
      <p:pic>
        <p:nvPicPr>
          <p:cNvPr id="57365" name="Picture 29"/>
          <p:cNvPicPr>
            <a:picLocks noChangeArrowheads="1"/>
          </p:cNvPicPr>
          <p:nvPr/>
        </p:nvPicPr>
        <p:blipFill>
          <a:blip r:embed="rId3"/>
          <a:srcRect/>
          <a:stretch>
            <a:fillRect/>
          </a:stretch>
        </p:blipFill>
        <p:spPr bwMode="auto">
          <a:xfrm>
            <a:off x="4040704" y="5065713"/>
            <a:ext cx="648037" cy="304800"/>
          </a:xfrm>
          <a:prstGeom prst="rect">
            <a:avLst/>
          </a:prstGeom>
          <a:noFill/>
          <a:ln w="12699">
            <a:noFill/>
            <a:miter lim="800000"/>
            <a:headEnd/>
            <a:tailEnd/>
          </a:ln>
        </p:spPr>
      </p:pic>
      <p:sp>
        <p:nvSpPr>
          <p:cNvPr id="57366" name="AutoShape 30"/>
          <p:cNvSpPr>
            <a:spLocks noChangeArrowheads="1"/>
          </p:cNvSpPr>
          <p:nvPr/>
        </p:nvSpPr>
        <p:spPr bwMode="auto">
          <a:xfrm>
            <a:off x="5673504" y="4495801"/>
            <a:ext cx="429906" cy="303213"/>
          </a:xfrm>
          <a:prstGeom prst="cube">
            <a:avLst>
              <a:gd name="adj" fmla="val 25000"/>
            </a:avLst>
          </a:prstGeom>
          <a:gradFill rotWithShape="0">
            <a:gsLst>
              <a:gs pos="0">
                <a:srgbClr val="494949"/>
              </a:gs>
              <a:gs pos="100000">
                <a:srgbClr val="DDDDDD"/>
              </a:gs>
            </a:gsLst>
            <a:lin ang="2700000" scaled="1"/>
          </a:gradFill>
          <a:ln w="9525">
            <a:solidFill>
              <a:schemeClr val="tx1"/>
            </a:solidFill>
            <a:miter lim="800000"/>
            <a:headEnd/>
            <a:tailEnd/>
          </a:ln>
        </p:spPr>
        <p:txBody>
          <a:bodyPr wrap="none" anchor="ctr"/>
          <a:lstStyle/>
          <a:p>
            <a:endParaRPr lang="zh-CN" altLang="en-US">
              <a:solidFill>
                <a:schemeClr val="tx1">
                  <a:lumMod val="75000"/>
                  <a:lumOff val="25000"/>
                </a:schemeClr>
              </a:solidFill>
              <a:latin typeface="+mn-lt"/>
              <a:ea typeface="+mn-ea"/>
            </a:endParaRPr>
          </a:p>
        </p:txBody>
      </p:sp>
      <p:sp>
        <p:nvSpPr>
          <p:cNvPr id="57367" name="AutoShape 31"/>
          <p:cNvSpPr>
            <a:spLocks noChangeArrowheads="1"/>
          </p:cNvSpPr>
          <p:nvPr/>
        </p:nvSpPr>
        <p:spPr bwMode="auto">
          <a:xfrm>
            <a:off x="3034764" y="2738438"/>
            <a:ext cx="429906" cy="317500"/>
          </a:xfrm>
          <a:prstGeom prst="cube">
            <a:avLst>
              <a:gd name="adj" fmla="val 25000"/>
            </a:avLst>
          </a:prstGeom>
          <a:gradFill rotWithShape="0">
            <a:gsLst>
              <a:gs pos="0">
                <a:srgbClr val="494949"/>
              </a:gs>
              <a:gs pos="100000">
                <a:srgbClr val="DDDDDD"/>
              </a:gs>
            </a:gsLst>
            <a:lin ang="2700000" scaled="1"/>
          </a:gradFill>
          <a:ln w="9525">
            <a:solidFill>
              <a:schemeClr val="tx1"/>
            </a:solidFill>
            <a:miter lim="800000"/>
            <a:headEnd/>
            <a:tailEnd/>
          </a:ln>
        </p:spPr>
        <p:txBody>
          <a:bodyPr wrap="none" anchor="ctr"/>
          <a:lstStyle/>
          <a:p>
            <a:endParaRPr lang="zh-CN" altLang="en-US">
              <a:solidFill>
                <a:schemeClr val="tx1">
                  <a:lumMod val="75000"/>
                  <a:lumOff val="25000"/>
                </a:schemeClr>
              </a:solidFill>
              <a:latin typeface="+mn-lt"/>
              <a:ea typeface="+mn-ea"/>
            </a:endParaRPr>
          </a:p>
        </p:txBody>
      </p:sp>
      <p:sp>
        <p:nvSpPr>
          <p:cNvPr id="57368" name="Text Box 32"/>
          <p:cNvSpPr txBox="1">
            <a:spLocks noChangeArrowheads="1"/>
          </p:cNvSpPr>
          <p:nvPr/>
        </p:nvSpPr>
        <p:spPr bwMode="auto">
          <a:xfrm>
            <a:off x="4004702" y="3829051"/>
            <a:ext cx="1210588" cy="400110"/>
          </a:xfrm>
          <a:prstGeom prst="rect">
            <a:avLst/>
          </a:prstGeom>
          <a:noFill/>
          <a:ln w="9525">
            <a:noFill/>
            <a:miter lim="800000"/>
            <a:headEnd/>
            <a:tailEnd/>
          </a:ln>
        </p:spPr>
        <p:txBody>
          <a:bodyPr wrap="none">
            <a:spAutoFit/>
          </a:bodyPr>
          <a:lstStyle/>
          <a:p>
            <a:r>
              <a:rPr kumimoji="1" lang="zh-CN" altLang="en-US" sz="2000">
                <a:solidFill>
                  <a:schemeClr val="tx1">
                    <a:lumMod val="75000"/>
                    <a:lumOff val="25000"/>
                  </a:schemeClr>
                </a:solidFill>
                <a:latin typeface="+mn-lt"/>
                <a:ea typeface="+mn-ea"/>
              </a:rPr>
              <a:t>同轴电缆</a:t>
            </a:r>
          </a:p>
        </p:txBody>
      </p:sp>
      <p:sp>
        <p:nvSpPr>
          <p:cNvPr id="57369" name="AutoShape 33"/>
          <p:cNvSpPr>
            <a:spLocks noChangeArrowheads="1"/>
          </p:cNvSpPr>
          <p:nvPr/>
        </p:nvSpPr>
        <p:spPr bwMode="auto">
          <a:xfrm>
            <a:off x="5459609" y="2586039"/>
            <a:ext cx="1077945" cy="611187"/>
          </a:xfrm>
          <a:prstGeom prst="cube">
            <a:avLst>
              <a:gd name="adj" fmla="val 25000"/>
            </a:avLst>
          </a:prstGeom>
          <a:solidFill>
            <a:srgbClr val="EAEAEA"/>
          </a:solidFill>
          <a:ln w="9525">
            <a:solidFill>
              <a:schemeClr val="tx1"/>
            </a:solidFill>
            <a:miter lim="800000"/>
            <a:headEnd/>
            <a:tailEnd/>
          </a:ln>
        </p:spPr>
        <p:txBody>
          <a:bodyPr wrap="none" anchor="ctr"/>
          <a:lstStyle/>
          <a:p>
            <a:endParaRPr lang="zh-CN" altLang="en-US">
              <a:solidFill>
                <a:schemeClr val="tx1">
                  <a:lumMod val="75000"/>
                  <a:lumOff val="25000"/>
                </a:schemeClr>
              </a:solidFill>
              <a:latin typeface="+mn-lt"/>
              <a:ea typeface="+mn-ea"/>
            </a:endParaRPr>
          </a:p>
        </p:txBody>
      </p:sp>
      <p:sp>
        <p:nvSpPr>
          <p:cNvPr id="57370" name="Text Box 34"/>
          <p:cNvSpPr txBox="1">
            <a:spLocks noChangeArrowheads="1"/>
          </p:cNvSpPr>
          <p:nvPr/>
        </p:nvSpPr>
        <p:spPr bwMode="auto">
          <a:xfrm>
            <a:off x="5442667" y="2684464"/>
            <a:ext cx="697627" cy="400110"/>
          </a:xfrm>
          <a:prstGeom prst="rect">
            <a:avLst/>
          </a:prstGeom>
          <a:noFill/>
          <a:ln w="9525">
            <a:noFill/>
            <a:miter lim="800000"/>
            <a:headEnd/>
            <a:tailEnd/>
          </a:ln>
        </p:spPr>
        <p:txBody>
          <a:bodyPr wrap="none">
            <a:spAutoFit/>
          </a:bodyPr>
          <a:lstStyle/>
          <a:p>
            <a:r>
              <a:rPr kumimoji="1" lang="zh-CN" altLang="en-US" sz="2000">
                <a:solidFill>
                  <a:schemeClr val="tx1">
                    <a:lumMod val="75000"/>
                    <a:lumOff val="25000"/>
                  </a:schemeClr>
                </a:solidFill>
                <a:latin typeface="+mn-lt"/>
                <a:ea typeface="+mn-ea"/>
              </a:rPr>
              <a:t>头端</a:t>
            </a:r>
          </a:p>
        </p:txBody>
      </p:sp>
      <p:sp>
        <p:nvSpPr>
          <p:cNvPr id="57371" name="Line 35"/>
          <p:cNvSpPr>
            <a:spLocks noChangeShapeType="1"/>
          </p:cNvSpPr>
          <p:nvPr/>
        </p:nvSpPr>
        <p:spPr bwMode="auto">
          <a:xfrm>
            <a:off x="6427430" y="2890838"/>
            <a:ext cx="2153771" cy="0"/>
          </a:xfrm>
          <a:prstGeom prst="line">
            <a:avLst/>
          </a:prstGeom>
          <a:noFill/>
          <a:ln w="28575">
            <a:solidFill>
              <a:srgbClr val="333399"/>
            </a:solidFill>
            <a:round/>
            <a:headEnd/>
            <a:tailEnd/>
          </a:ln>
        </p:spPr>
        <p:txBody>
          <a:bodyPr wrap="none" anchor="ctr"/>
          <a:lstStyle/>
          <a:p>
            <a:endParaRPr lang="zh-CN" altLang="en-US">
              <a:solidFill>
                <a:schemeClr val="tx1">
                  <a:lumMod val="75000"/>
                  <a:lumOff val="25000"/>
                </a:schemeClr>
              </a:solidFill>
              <a:latin typeface="+mn-lt"/>
              <a:ea typeface="+mn-ea"/>
            </a:endParaRPr>
          </a:p>
        </p:txBody>
      </p:sp>
      <p:sp>
        <p:nvSpPr>
          <p:cNvPr id="57372" name="Line 36"/>
          <p:cNvSpPr>
            <a:spLocks noChangeShapeType="1"/>
          </p:cNvSpPr>
          <p:nvPr/>
        </p:nvSpPr>
        <p:spPr bwMode="auto">
          <a:xfrm>
            <a:off x="3411727" y="2890838"/>
            <a:ext cx="2047882" cy="0"/>
          </a:xfrm>
          <a:prstGeom prst="line">
            <a:avLst/>
          </a:prstGeom>
          <a:noFill/>
          <a:ln w="19050">
            <a:solidFill>
              <a:schemeClr val="tx1"/>
            </a:solidFill>
            <a:round/>
            <a:headEnd/>
            <a:tailEnd/>
          </a:ln>
        </p:spPr>
        <p:txBody>
          <a:bodyPr wrap="none" anchor="ctr"/>
          <a:lstStyle/>
          <a:p>
            <a:endParaRPr lang="zh-CN" altLang="en-US">
              <a:solidFill>
                <a:schemeClr val="tx1">
                  <a:lumMod val="75000"/>
                  <a:lumOff val="25000"/>
                </a:schemeClr>
              </a:solidFill>
              <a:latin typeface="+mn-lt"/>
              <a:ea typeface="+mn-ea"/>
            </a:endParaRPr>
          </a:p>
        </p:txBody>
      </p:sp>
      <p:sp>
        <p:nvSpPr>
          <p:cNvPr id="57373" name="Line 37"/>
          <p:cNvSpPr>
            <a:spLocks noChangeShapeType="1"/>
          </p:cNvSpPr>
          <p:nvPr/>
        </p:nvSpPr>
        <p:spPr bwMode="auto">
          <a:xfrm rot="5400000">
            <a:off x="5211917" y="3871119"/>
            <a:ext cx="1350962" cy="0"/>
          </a:xfrm>
          <a:prstGeom prst="line">
            <a:avLst/>
          </a:prstGeom>
          <a:noFill/>
          <a:ln w="28575">
            <a:solidFill>
              <a:srgbClr val="333399"/>
            </a:solidFill>
            <a:round/>
            <a:headEnd/>
            <a:tailEnd/>
          </a:ln>
        </p:spPr>
        <p:txBody>
          <a:bodyPr wrap="none" anchor="ctr"/>
          <a:lstStyle/>
          <a:p>
            <a:endParaRPr lang="zh-CN" altLang="en-US">
              <a:solidFill>
                <a:schemeClr val="tx1">
                  <a:lumMod val="75000"/>
                  <a:lumOff val="25000"/>
                </a:schemeClr>
              </a:solidFill>
              <a:latin typeface="+mn-lt"/>
              <a:ea typeface="+mn-ea"/>
            </a:endParaRPr>
          </a:p>
        </p:txBody>
      </p:sp>
      <p:sp>
        <p:nvSpPr>
          <p:cNvPr id="57374" name="Oval 38"/>
          <p:cNvSpPr>
            <a:spLocks noChangeArrowheads="1"/>
          </p:cNvSpPr>
          <p:nvPr/>
        </p:nvSpPr>
        <p:spPr bwMode="auto">
          <a:xfrm rot="5400000">
            <a:off x="5903849" y="3801488"/>
            <a:ext cx="142875" cy="175776"/>
          </a:xfrm>
          <a:prstGeom prst="ellipse">
            <a:avLst/>
          </a:prstGeom>
          <a:noFill/>
          <a:ln w="28575">
            <a:solidFill>
              <a:srgbClr val="333399"/>
            </a:solidFill>
            <a:round/>
            <a:headEnd/>
            <a:tailEnd/>
          </a:ln>
        </p:spPr>
        <p:txBody>
          <a:bodyPr wrap="none" anchor="ctr"/>
          <a:lstStyle/>
          <a:p>
            <a:endParaRPr lang="zh-CN" altLang="en-US">
              <a:solidFill>
                <a:schemeClr val="tx1">
                  <a:lumMod val="75000"/>
                  <a:lumOff val="25000"/>
                </a:schemeClr>
              </a:solidFill>
              <a:latin typeface="+mn-lt"/>
              <a:ea typeface="+mn-ea"/>
            </a:endParaRPr>
          </a:p>
        </p:txBody>
      </p:sp>
      <p:sp>
        <p:nvSpPr>
          <p:cNvPr id="57375" name="AutoShape 39"/>
          <p:cNvSpPr>
            <a:spLocks noChangeArrowheads="1"/>
          </p:cNvSpPr>
          <p:nvPr/>
        </p:nvSpPr>
        <p:spPr bwMode="auto">
          <a:xfrm>
            <a:off x="8581201" y="2738439"/>
            <a:ext cx="429908" cy="306387"/>
          </a:xfrm>
          <a:prstGeom prst="cube">
            <a:avLst>
              <a:gd name="adj" fmla="val 25000"/>
            </a:avLst>
          </a:prstGeom>
          <a:gradFill rotWithShape="0">
            <a:gsLst>
              <a:gs pos="0">
                <a:srgbClr val="494949"/>
              </a:gs>
              <a:gs pos="100000">
                <a:srgbClr val="DDDDDD"/>
              </a:gs>
            </a:gsLst>
            <a:lin ang="2700000" scaled="1"/>
          </a:gradFill>
          <a:ln w="9525">
            <a:solidFill>
              <a:schemeClr val="tx1"/>
            </a:solidFill>
            <a:miter lim="800000"/>
            <a:headEnd/>
            <a:tailEnd/>
          </a:ln>
        </p:spPr>
        <p:txBody>
          <a:bodyPr wrap="none" anchor="ctr"/>
          <a:lstStyle/>
          <a:p>
            <a:endParaRPr lang="zh-CN" altLang="en-US">
              <a:solidFill>
                <a:schemeClr val="tx1">
                  <a:lumMod val="75000"/>
                  <a:lumOff val="25000"/>
                </a:schemeClr>
              </a:solidFill>
              <a:latin typeface="+mn-lt"/>
              <a:ea typeface="+mn-ea"/>
            </a:endParaRPr>
          </a:p>
        </p:txBody>
      </p:sp>
      <p:sp>
        <p:nvSpPr>
          <p:cNvPr id="57376" name="Line 40"/>
          <p:cNvSpPr>
            <a:spLocks noChangeShapeType="1"/>
          </p:cNvSpPr>
          <p:nvPr/>
        </p:nvSpPr>
        <p:spPr bwMode="auto">
          <a:xfrm>
            <a:off x="8958164" y="2890838"/>
            <a:ext cx="2208834" cy="0"/>
          </a:xfrm>
          <a:prstGeom prst="line">
            <a:avLst/>
          </a:prstGeom>
          <a:noFill/>
          <a:ln w="28575">
            <a:solidFill>
              <a:schemeClr val="tx1"/>
            </a:solidFill>
            <a:round/>
            <a:headEnd/>
            <a:tailEnd/>
          </a:ln>
        </p:spPr>
        <p:txBody>
          <a:bodyPr wrap="none" anchor="ctr"/>
          <a:lstStyle/>
          <a:p>
            <a:endParaRPr lang="zh-CN" altLang="en-US">
              <a:solidFill>
                <a:schemeClr val="tx1">
                  <a:lumMod val="75000"/>
                  <a:lumOff val="25000"/>
                </a:schemeClr>
              </a:solidFill>
              <a:latin typeface="+mn-lt"/>
              <a:ea typeface="+mn-ea"/>
            </a:endParaRPr>
          </a:p>
        </p:txBody>
      </p:sp>
      <p:sp>
        <p:nvSpPr>
          <p:cNvPr id="57377" name="Line 41"/>
          <p:cNvSpPr>
            <a:spLocks noChangeShapeType="1"/>
          </p:cNvSpPr>
          <p:nvPr/>
        </p:nvSpPr>
        <p:spPr bwMode="auto">
          <a:xfrm>
            <a:off x="9551139" y="2890838"/>
            <a:ext cx="218131" cy="0"/>
          </a:xfrm>
          <a:prstGeom prst="line">
            <a:avLst/>
          </a:prstGeom>
          <a:noFill/>
          <a:ln w="19050">
            <a:solidFill>
              <a:schemeClr val="tx1"/>
            </a:solidFill>
            <a:round/>
            <a:headEnd/>
            <a:tailEnd type="triangle" w="lg" len="lg"/>
          </a:ln>
        </p:spPr>
        <p:txBody>
          <a:bodyPr wrap="none" anchor="ctr"/>
          <a:lstStyle/>
          <a:p>
            <a:endParaRPr lang="zh-CN" altLang="en-US">
              <a:solidFill>
                <a:schemeClr val="tx1">
                  <a:lumMod val="75000"/>
                  <a:lumOff val="25000"/>
                </a:schemeClr>
              </a:solidFill>
              <a:latin typeface="+mn-lt"/>
              <a:ea typeface="+mn-ea"/>
            </a:endParaRPr>
          </a:p>
        </p:txBody>
      </p:sp>
      <p:sp>
        <p:nvSpPr>
          <p:cNvPr id="57378" name="Line 42"/>
          <p:cNvSpPr>
            <a:spLocks noChangeShapeType="1"/>
          </p:cNvSpPr>
          <p:nvPr/>
        </p:nvSpPr>
        <p:spPr bwMode="auto">
          <a:xfrm>
            <a:off x="10199176" y="2890838"/>
            <a:ext cx="213895" cy="0"/>
          </a:xfrm>
          <a:prstGeom prst="line">
            <a:avLst/>
          </a:prstGeom>
          <a:noFill/>
          <a:ln w="19050">
            <a:solidFill>
              <a:schemeClr val="tx1"/>
            </a:solidFill>
            <a:round/>
            <a:headEnd/>
            <a:tailEnd type="triangle" w="lg" len="lg"/>
          </a:ln>
        </p:spPr>
        <p:txBody>
          <a:bodyPr wrap="none" anchor="ctr"/>
          <a:lstStyle/>
          <a:p>
            <a:endParaRPr lang="zh-CN" altLang="en-US">
              <a:solidFill>
                <a:schemeClr val="tx1">
                  <a:lumMod val="75000"/>
                  <a:lumOff val="25000"/>
                </a:schemeClr>
              </a:solidFill>
              <a:latin typeface="+mn-lt"/>
              <a:ea typeface="+mn-ea"/>
            </a:endParaRPr>
          </a:p>
        </p:txBody>
      </p:sp>
      <p:sp>
        <p:nvSpPr>
          <p:cNvPr id="57379" name="Line 43"/>
          <p:cNvSpPr>
            <a:spLocks noChangeShapeType="1"/>
          </p:cNvSpPr>
          <p:nvPr/>
        </p:nvSpPr>
        <p:spPr bwMode="auto">
          <a:xfrm>
            <a:off x="10845097" y="2890838"/>
            <a:ext cx="213894" cy="0"/>
          </a:xfrm>
          <a:prstGeom prst="line">
            <a:avLst/>
          </a:prstGeom>
          <a:noFill/>
          <a:ln w="19050">
            <a:solidFill>
              <a:schemeClr val="tx1"/>
            </a:solidFill>
            <a:round/>
            <a:headEnd/>
            <a:tailEnd type="triangle" w="lg" len="lg"/>
          </a:ln>
        </p:spPr>
        <p:txBody>
          <a:bodyPr wrap="none" anchor="ctr"/>
          <a:lstStyle/>
          <a:p>
            <a:endParaRPr lang="zh-CN" altLang="en-US">
              <a:solidFill>
                <a:schemeClr val="tx1">
                  <a:lumMod val="75000"/>
                  <a:lumOff val="25000"/>
                </a:schemeClr>
              </a:solidFill>
              <a:latin typeface="+mn-lt"/>
              <a:ea typeface="+mn-ea"/>
            </a:endParaRPr>
          </a:p>
        </p:txBody>
      </p:sp>
      <p:sp>
        <p:nvSpPr>
          <p:cNvPr id="57380" name="Freeform 44"/>
          <p:cNvSpPr>
            <a:spLocks/>
          </p:cNvSpPr>
          <p:nvPr/>
        </p:nvSpPr>
        <p:spPr bwMode="auto">
          <a:xfrm>
            <a:off x="9265241" y="2890838"/>
            <a:ext cx="127066" cy="569912"/>
          </a:xfrm>
          <a:custGeom>
            <a:avLst/>
            <a:gdLst>
              <a:gd name="T0" fmla="*/ 30 w 56"/>
              <a:gd name="T1" fmla="*/ 0 h 357"/>
              <a:gd name="T2" fmla="*/ 3 w 56"/>
              <a:gd name="T3" fmla="*/ 51 h 357"/>
              <a:gd name="T4" fmla="*/ 9 w 56"/>
              <a:gd name="T5" fmla="*/ 123 h 357"/>
              <a:gd name="T6" fmla="*/ 33 w 56"/>
              <a:gd name="T7" fmla="*/ 189 h 357"/>
              <a:gd name="T8" fmla="*/ 54 w 56"/>
              <a:gd name="T9" fmla="*/ 246 h 357"/>
              <a:gd name="T10" fmla="*/ 48 w 56"/>
              <a:gd name="T11" fmla="*/ 300 h 357"/>
              <a:gd name="T12" fmla="*/ 30 w 56"/>
              <a:gd name="T13" fmla="*/ 357 h 357"/>
              <a:gd name="T14" fmla="*/ 0 60000 65536"/>
              <a:gd name="T15" fmla="*/ 0 60000 65536"/>
              <a:gd name="T16" fmla="*/ 0 60000 65536"/>
              <a:gd name="T17" fmla="*/ 0 60000 65536"/>
              <a:gd name="T18" fmla="*/ 0 60000 65536"/>
              <a:gd name="T19" fmla="*/ 0 60000 65536"/>
              <a:gd name="T20" fmla="*/ 0 60000 65536"/>
              <a:gd name="T21" fmla="*/ 0 w 56"/>
              <a:gd name="T22" fmla="*/ 0 h 357"/>
              <a:gd name="T23" fmla="*/ 56 w 56"/>
              <a:gd name="T24" fmla="*/ 357 h 35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6" h="357">
                <a:moveTo>
                  <a:pt x="30" y="0"/>
                </a:moveTo>
                <a:cubicBezTo>
                  <a:pt x="26" y="8"/>
                  <a:pt x="6" y="30"/>
                  <a:pt x="3" y="51"/>
                </a:cubicBezTo>
                <a:cubicBezTo>
                  <a:pt x="0" y="72"/>
                  <a:pt x="4" y="100"/>
                  <a:pt x="9" y="123"/>
                </a:cubicBezTo>
                <a:cubicBezTo>
                  <a:pt x="14" y="146"/>
                  <a:pt x="26" y="169"/>
                  <a:pt x="33" y="189"/>
                </a:cubicBezTo>
                <a:cubicBezTo>
                  <a:pt x="40" y="209"/>
                  <a:pt x="52" y="228"/>
                  <a:pt x="54" y="246"/>
                </a:cubicBezTo>
                <a:cubicBezTo>
                  <a:pt x="56" y="264"/>
                  <a:pt x="52" y="282"/>
                  <a:pt x="48" y="300"/>
                </a:cubicBezTo>
                <a:cubicBezTo>
                  <a:pt x="44" y="318"/>
                  <a:pt x="34" y="345"/>
                  <a:pt x="30" y="357"/>
                </a:cubicBezTo>
              </a:path>
            </a:pathLst>
          </a:custGeom>
          <a:noFill/>
          <a:ln w="19050">
            <a:solidFill>
              <a:schemeClr val="tx1"/>
            </a:solidFill>
            <a:round/>
            <a:headEnd/>
            <a:tailEnd/>
          </a:ln>
        </p:spPr>
        <p:txBody>
          <a:bodyPr wrap="none" anchor="ctr"/>
          <a:lstStyle/>
          <a:p>
            <a:endParaRPr lang="zh-CN" altLang="en-US">
              <a:solidFill>
                <a:schemeClr val="tx1">
                  <a:lumMod val="75000"/>
                  <a:lumOff val="25000"/>
                </a:schemeClr>
              </a:solidFill>
              <a:latin typeface="+mn-lt"/>
              <a:ea typeface="+mn-ea"/>
            </a:endParaRPr>
          </a:p>
        </p:txBody>
      </p:sp>
      <p:sp>
        <p:nvSpPr>
          <p:cNvPr id="57381" name="Freeform 45"/>
          <p:cNvSpPr>
            <a:spLocks/>
          </p:cNvSpPr>
          <p:nvPr/>
        </p:nvSpPr>
        <p:spPr bwMode="auto">
          <a:xfrm>
            <a:off x="10593082" y="2890838"/>
            <a:ext cx="124949" cy="569912"/>
          </a:xfrm>
          <a:custGeom>
            <a:avLst/>
            <a:gdLst>
              <a:gd name="T0" fmla="*/ 30 w 56"/>
              <a:gd name="T1" fmla="*/ 0 h 357"/>
              <a:gd name="T2" fmla="*/ 3 w 56"/>
              <a:gd name="T3" fmla="*/ 51 h 357"/>
              <a:gd name="T4" fmla="*/ 9 w 56"/>
              <a:gd name="T5" fmla="*/ 123 h 357"/>
              <a:gd name="T6" fmla="*/ 33 w 56"/>
              <a:gd name="T7" fmla="*/ 189 h 357"/>
              <a:gd name="T8" fmla="*/ 54 w 56"/>
              <a:gd name="T9" fmla="*/ 246 h 357"/>
              <a:gd name="T10" fmla="*/ 48 w 56"/>
              <a:gd name="T11" fmla="*/ 300 h 357"/>
              <a:gd name="T12" fmla="*/ 30 w 56"/>
              <a:gd name="T13" fmla="*/ 357 h 357"/>
              <a:gd name="T14" fmla="*/ 0 60000 65536"/>
              <a:gd name="T15" fmla="*/ 0 60000 65536"/>
              <a:gd name="T16" fmla="*/ 0 60000 65536"/>
              <a:gd name="T17" fmla="*/ 0 60000 65536"/>
              <a:gd name="T18" fmla="*/ 0 60000 65536"/>
              <a:gd name="T19" fmla="*/ 0 60000 65536"/>
              <a:gd name="T20" fmla="*/ 0 60000 65536"/>
              <a:gd name="T21" fmla="*/ 0 w 56"/>
              <a:gd name="T22" fmla="*/ 0 h 357"/>
              <a:gd name="T23" fmla="*/ 56 w 56"/>
              <a:gd name="T24" fmla="*/ 357 h 35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6" h="357">
                <a:moveTo>
                  <a:pt x="30" y="0"/>
                </a:moveTo>
                <a:cubicBezTo>
                  <a:pt x="26" y="8"/>
                  <a:pt x="6" y="30"/>
                  <a:pt x="3" y="51"/>
                </a:cubicBezTo>
                <a:cubicBezTo>
                  <a:pt x="0" y="72"/>
                  <a:pt x="4" y="100"/>
                  <a:pt x="9" y="123"/>
                </a:cubicBezTo>
                <a:cubicBezTo>
                  <a:pt x="14" y="146"/>
                  <a:pt x="26" y="169"/>
                  <a:pt x="33" y="189"/>
                </a:cubicBezTo>
                <a:cubicBezTo>
                  <a:pt x="40" y="209"/>
                  <a:pt x="52" y="228"/>
                  <a:pt x="54" y="246"/>
                </a:cubicBezTo>
                <a:cubicBezTo>
                  <a:pt x="56" y="264"/>
                  <a:pt x="52" y="282"/>
                  <a:pt x="48" y="300"/>
                </a:cubicBezTo>
                <a:cubicBezTo>
                  <a:pt x="44" y="318"/>
                  <a:pt x="34" y="345"/>
                  <a:pt x="30" y="357"/>
                </a:cubicBezTo>
              </a:path>
            </a:pathLst>
          </a:custGeom>
          <a:noFill/>
          <a:ln w="19050">
            <a:solidFill>
              <a:schemeClr val="tx1"/>
            </a:solidFill>
            <a:round/>
            <a:headEnd/>
            <a:tailEnd/>
          </a:ln>
        </p:spPr>
        <p:txBody>
          <a:bodyPr wrap="none" anchor="ctr"/>
          <a:lstStyle/>
          <a:p>
            <a:endParaRPr lang="zh-CN" altLang="en-US">
              <a:solidFill>
                <a:schemeClr val="tx1">
                  <a:lumMod val="75000"/>
                  <a:lumOff val="25000"/>
                </a:schemeClr>
              </a:solidFill>
              <a:latin typeface="+mn-lt"/>
              <a:ea typeface="+mn-ea"/>
            </a:endParaRPr>
          </a:p>
        </p:txBody>
      </p:sp>
      <p:pic>
        <p:nvPicPr>
          <p:cNvPr id="57382" name="Picture 46"/>
          <p:cNvPicPr>
            <a:picLocks noChangeArrowheads="1"/>
          </p:cNvPicPr>
          <p:nvPr/>
        </p:nvPicPr>
        <p:blipFill>
          <a:blip r:embed="rId3"/>
          <a:srcRect/>
          <a:stretch>
            <a:fillRect/>
          </a:stretch>
        </p:blipFill>
        <p:spPr bwMode="auto">
          <a:xfrm>
            <a:off x="9011109" y="3338513"/>
            <a:ext cx="648037" cy="303212"/>
          </a:xfrm>
          <a:prstGeom prst="rect">
            <a:avLst/>
          </a:prstGeom>
          <a:noFill/>
          <a:ln w="12699">
            <a:noFill/>
            <a:miter lim="800000"/>
            <a:headEnd/>
            <a:tailEnd/>
          </a:ln>
        </p:spPr>
      </p:pic>
      <p:pic>
        <p:nvPicPr>
          <p:cNvPr id="57383" name="Picture 47"/>
          <p:cNvPicPr>
            <a:picLocks noChangeArrowheads="1"/>
          </p:cNvPicPr>
          <p:nvPr/>
        </p:nvPicPr>
        <p:blipFill>
          <a:blip r:embed="rId3"/>
          <a:srcRect/>
          <a:stretch>
            <a:fillRect/>
          </a:stretch>
        </p:blipFill>
        <p:spPr bwMode="auto">
          <a:xfrm>
            <a:off x="10305065" y="3338513"/>
            <a:ext cx="648037" cy="303212"/>
          </a:xfrm>
          <a:prstGeom prst="rect">
            <a:avLst/>
          </a:prstGeom>
          <a:noFill/>
          <a:ln w="12699">
            <a:noFill/>
            <a:miter lim="800000"/>
            <a:headEnd/>
            <a:tailEnd/>
          </a:ln>
        </p:spPr>
      </p:pic>
      <p:sp>
        <p:nvSpPr>
          <p:cNvPr id="57384" name="Line 48"/>
          <p:cNvSpPr>
            <a:spLocks noChangeShapeType="1"/>
          </p:cNvSpPr>
          <p:nvPr/>
        </p:nvSpPr>
        <p:spPr bwMode="auto">
          <a:xfrm>
            <a:off x="6050468" y="4648200"/>
            <a:ext cx="2424845" cy="0"/>
          </a:xfrm>
          <a:prstGeom prst="line">
            <a:avLst/>
          </a:prstGeom>
          <a:noFill/>
          <a:ln w="28575">
            <a:solidFill>
              <a:schemeClr val="tx1"/>
            </a:solidFill>
            <a:round/>
            <a:headEnd/>
            <a:tailEnd/>
          </a:ln>
        </p:spPr>
        <p:txBody>
          <a:bodyPr wrap="none" anchor="ctr"/>
          <a:lstStyle/>
          <a:p>
            <a:endParaRPr lang="zh-CN" altLang="en-US">
              <a:solidFill>
                <a:schemeClr val="tx1">
                  <a:lumMod val="75000"/>
                  <a:lumOff val="25000"/>
                </a:schemeClr>
              </a:solidFill>
              <a:latin typeface="+mn-lt"/>
              <a:ea typeface="+mn-ea"/>
            </a:endParaRPr>
          </a:p>
        </p:txBody>
      </p:sp>
      <p:sp>
        <p:nvSpPr>
          <p:cNvPr id="57385" name="Line 49"/>
          <p:cNvSpPr>
            <a:spLocks noChangeShapeType="1"/>
          </p:cNvSpPr>
          <p:nvPr/>
        </p:nvSpPr>
        <p:spPr bwMode="auto">
          <a:xfrm>
            <a:off x="6643443" y="4648200"/>
            <a:ext cx="216012" cy="0"/>
          </a:xfrm>
          <a:prstGeom prst="line">
            <a:avLst/>
          </a:prstGeom>
          <a:noFill/>
          <a:ln w="19050">
            <a:solidFill>
              <a:schemeClr val="tx1"/>
            </a:solidFill>
            <a:round/>
            <a:headEnd/>
            <a:tailEnd type="triangle" w="lg" len="lg"/>
          </a:ln>
        </p:spPr>
        <p:txBody>
          <a:bodyPr wrap="none" anchor="ctr"/>
          <a:lstStyle/>
          <a:p>
            <a:endParaRPr lang="zh-CN" altLang="en-US">
              <a:solidFill>
                <a:schemeClr val="tx1">
                  <a:lumMod val="75000"/>
                  <a:lumOff val="25000"/>
                </a:schemeClr>
              </a:solidFill>
              <a:latin typeface="+mn-lt"/>
              <a:ea typeface="+mn-ea"/>
            </a:endParaRPr>
          </a:p>
        </p:txBody>
      </p:sp>
      <p:sp>
        <p:nvSpPr>
          <p:cNvPr id="57386" name="Line 50"/>
          <p:cNvSpPr>
            <a:spLocks noChangeShapeType="1"/>
          </p:cNvSpPr>
          <p:nvPr/>
        </p:nvSpPr>
        <p:spPr bwMode="auto">
          <a:xfrm>
            <a:off x="7181357" y="4648200"/>
            <a:ext cx="216012" cy="0"/>
          </a:xfrm>
          <a:prstGeom prst="line">
            <a:avLst/>
          </a:prstGeom>
          <a:noFill/>
          <a:ln w="19050">
            <a:solidFill>
              <a:schemeClr val="tx1"/>
            </a:solidFill>
            <a:round/>
            <a:headEnd/>
            <a:tailEnd type="triangle" w="lg" len="lg"/>
          </a:ln>
        </p:spPr>
        <p:txBody>
          <a:bodyPr wrap="none" anchor="ctr"/>
          <a:lstStyle/>
          <a:p>
            <a:endParaRPr lang="zh-CN" altLang="en-US">
              <a:solidFill>
                <a:schemeClr val="tx1">
                  <a:lumMod val="75000"/>
                  <a:lumOff val="25000"/>
                </a:schemeClr>
              </a:solidFill>
              <a:latin typeface="+mn-lt"/>
              <a:ea typeface="+mn-ea"/>
            </a:endParaRPr>
          </a:p>
        </p:txBody>
      </p:sp>
      <p:sp>
        <p:nvSpPr>
          <p:cNvPr id="57387" name="Line 51"/>
          <p:cNvSpPr>
            <a:spLocks noChangeShapeType="1"/>
          </p:cNvSpPr>
          <p:nvPr/>
        </p:nvSpPr>
        <p:spPr bwMode="auto">
          <a:xfrm>
            <a:off x="7935282" y="4648200"/>
            <a:ext cx="216012" cy="0"/>
          </a:xfrm>
          <a:prstGeom prst="line">
            <a:avLst/>
          </a:prstGeom>
          <a:noFill/>
          <a:ln w="19050">
            <a:solidFill>
              <a:schemeClr val="tx1"/>
            </a:solidFill>
            <a:round/>
            <a:headEnd/>
            <a:tailEnd type="triangle" w="lg" len="lg"/>
          </a:ln>
        </p:spPr>
        <p:txBody>
          <a:bodyPr wrap="none" anchor="ctr"/>
          <a:lstStyle/>
          <a:p>
            <a:endParaRPr lang="zh-CN" altLang="en-US">
              <a:solidFill>
                <a:schemeClr val="tx1">
                  <a:lumMod val="75000"/>
                  <a:lumOff val="25000"/>
                </a:schemeClr>
              </a:solidFill>
              <a:latin typeface="+mn-lt"/>
              <a:ea typeface="+mn-ea"/>
            </a:endParaRPr>
          </a:p>
        </p:txBody>
      </p:sp>
      <p:sp>
        <p:nvSpPr>
          <p:cNvPr id="57388" name="Freeform 52"/>
          <p:cNvSpPr>
            <a:spLocks/>
          </p:cNvSpPr>
          <p:nvPr/>
        </p:nvSpPr>
        <p:spPr bwMode="auto">
          <a:xfrm>
            <a:off x="6391427" y="4648201"/>
            <a:ext cx="127066" cy="568325"/>
          </a:xfrm>
          <a:custGeom>
            <a:avLst/>
            <a:gdLst>
              <a:gd name="T0" fmla="*/ 30 w 56"/>
              <a:gd name="T1" fmla="*/ 0 h 357"/>
              <a:gd name="T2" fmla="*/ 3 w 56"/>
              <a:gd name="T3" fmla="*/ 51 h 357"/>
              <a:gd name="T4" fmla="*/ 9 w 56"/>
              <a:gd name="T5" fmla="*/ 123 h 357"/>
              <a:gd name="T6" fmla="*/ 33 w 56"/>
              <a:gd name="T7" fmla="*/ 189 h 357"/>
              <a:gd name="T8" fmla="*/ 54 w 56"/>
              <a:gd name="T9" fmla="*/ 246 h 357"/>
              <a:gd name="T10" fmla="*/ 48 w 56"/>
              <a:gd name="T11" fmla="*/ 300 h 357"/>
              <a:gd name="T12" fmla="*/ 30 w 56"/>
              <a:gd name="T13" fmla="*/ 357 h 357"/>
              <a:gd name="T14" fmla="*/ 0 60000 65536"/>
              <a:gd name="T15" fmla="*/ 0 60000 65536"/>
              <a:gd name="T16" fmla="*/ 0 60000 65536"/>
              <a:gd name="T17" fmla="*/ 0 60000 65536"/>
              <a:gd name="T18" fmla="*/ 0 60000 65536"/>
              <a:gd name="T19" fmla="*/ 0 60000 65536"/>
              <a:gd name="T20" fmla="*/ 0 60000 65536"/>
              <a:gd name="T21" fmla="*/ 0 w 56"/>
              <a:gd name="T22" fmla="*/ 0 h 357"/>
              <a:gd name="T23" fmla="*/ 56 w 56"/>
              <a:gd name="T24" fmla="*/ 357 h 35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6" h="357">
                <a:moveTo>
                  <a:pt x="30" y="0"/>
                </a:moveTo>
                <a:cubicBezTo>
                  <a:pt x="26" y="8"/>
                  <a:pt x="6" y="30"/>
                  <a:pt x="3" y="51"/>
                </a:cubicBezTo>
                <a:cubicBezTo>
                  <a:pt x="0" y="72"/>
                  <a:pt x="4" y="100"/>
                  <a:pt x="9" y="123"/>
                </a:cubicBezTo>
                <a:cubicBezTo>
                  <a:pt x="14" y="146"/>
                  <a:pt x="26" y="169"/>
                  <a:pt x="33" y="189"/>
                </a:cubicBezTo>
                <a:cubicBezTo>
                  <a:pt x="40" y="209"/>
                  <a:pt x="52" y="228"/>
                  <a:pt x="54" y="246"/>
                </a:cubicBezTo>
                <a:cubicBezTo>
                  <a:pt x="56" y="264"/>
                  <a:pt x="52" y="282"/>
                  <a:pt x="48" y="300"/>
                </a:cubicBezTo>
                <a:cubicBezTo>
                  <a:pt x="44" y="318"/>
                  <a:pt x="34" y="345"/>
                  <a:pt x="30" y="357"/>
                </a:cubicBezTo>
              </a:path>
            </a:pathLst>
          </a:custGeom>
          <a:noFill/>
          <a:ln w="19050">
            <a:solidFill>
              <a:schemeClr val="tx1"/>
            </a:solidFill>
            <a:round/>
            <a:headEnd/>
            <a:tailEnd/>
          </a:ln>
        </p:spPr>
        <p:txBody>
          <a:bodyPr wrap="none" anchor="ctr"/>
          <a:lstStyle/>
          <a:p>
            <a:endParaRPr lang="zh-CN" altLang="en-US">
              <a:solidFill>
                <a:schemeClr val="tx1">
                  <a:lumMod val="75000"/>
                  <a:lumOff val="25000"/>
                </a:schemeClr>
              </a:solidFill>
              <a:latin typeface="+mn-lt"/>
              <a:ea typeface="+mn-ea"/>
            </a:endParaRPr>
          </a:p>
        </p:txBody>
      </p:sp>
      <p:sp>
        <p:nvSpPr>
          <p:cNvPr id="57389" name="Freeform 53"/>
          <p:cNvSpPr>
            <a:spLocks/>
          </p:cNvSpPr>
          <p:nvPr/>
        </p:nvSpPr>
        <p:spPr bwMode="auto">
          <a:xfrm flipH="1" flipV="1">
            <a:off x="6984403" y="4648200"/>
            <a:ext cx="124949" cy="566738"/>
          </a:xfrm>
          <a:custGeom>
            <a:avLst/>
            <a:gdLst>
              <a:gd name="T0" fmla="*/ 30 w 56"/>
              <a:gd name="T1" fmla="*/ 0 h 357"/>
              <a:gd name="T2" fmla="*/ 3 w 56"/>
              <a:gd name="T3" fmla="*/ 51 h 357"/>
              <a:gd name="T4" fmla="*/ 9 w 56"/>
              <a:gd name="T5" fmla="*/ 123 h 357"/>
              <a:gd name="T6" fmla="*/ 33 w 56"/>
              <a:gd name="T7" fmla="*/ 189 h 357"/>
              <a:gd name="T8" fmla="*/ 54 w 56"/>
              <a:gd name="T9" fmla="*/ 246 h 357"/>
              <a:gd name="T10" fmla="*/ 48 w 56"/>
              <a:gd name="T11" fmla="*/ 300 h 357"/>
              <a:gd name="T12" fmla="*/ 30 w 56"/>
              <a:gd name="T13" fmla="*/ 357 h 357"/>
              <a:gd name="T14" fmla="*/ 0 60000 65536"/>
              <a:gd name="T15" fmla="*/ 0 60000 65536"/>
              <a:gd name="T16" fmla="*/ 0 60000 65536"/>
              <a:gd name="T17" fmla="*/ 0 60000 65536"/>
              <a:gd name="T18" fmla="*/ 0 60000 65536"/>
              <a:gd name="T19" fmla="*/ 0 60000 65536"/>
              <a:gd name="T20" fmla="*/ 0 60000 65536"/>
              <a:gd name="T21" fmla="*/ 0 w 56"/>
              <a:gd name="T22" fmla="*/ 0 h 357"/>
              <a:gd name="T23" fmla="*/ 56 w 56"/>
              <a:gd name="T24" fmla="*/ 357 h 35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6" h="357">
                <a:moveTo>
                  <a:pt x="30" y="0"/>
                </a:moveTo>
                <a:cubicBezTo>
                  <a:pt x="26" y="8"/>
                  <a:pt x="6" y="30"/>
                  <a:pt x="3" y="51"/>
                </a:cubicBezTo>
                <a:cubicBezTo>
                  <a:pt x="0" y="72"/>
                  <a:pt x="4" y="100"/>
                  <a:pt x="9" y="123"/>
                </a:cubicBezTo>
                <a:cubicBezTo>
                  <a:pt x="14" y="146"/>
                  <a:pt x="26" y="169"/>
                  <a:pt x="33" y="189"/>
                </a:cubicBezTo>
                <a:cubicBezTo>
                  <a:pt x="40" y="209"/>
                  <a:pt x="52" y="228"/>
                  <a:pt x="54" y="246"/>
                </a:cubicBezTo>
                <a:cubicBezTo>
                  <a:pt x="56" y="264"/>
                  <a:pt x="52" y="282"/>
                  <a:pt x="48" y="300"/>
                </a:cubicBezTo>
                <a:cubicBezTo>
                  <a:pt x="44" y="318"/>
                  <a:pt x="34" y="345"/>
                  <a:pt x="30" y="357"/>
                </a:cubicBezTo>
              </a:path>
            </a:pathLst>
          </a:custGeom>
          <a:noFill/>
          <a:ln w="19050">
            <a:solidFill>
              <a:schemeClr val="tx1"/>
            </a:solidFill>
            <a:round/>
            <a:headEnd/>
            <a:tailEnd/>
          </a:ln>
        </p:spPr>
        <p:txBody>
          <a:bodyPr wrap="none" anchor="ctr"/>
          <a:lstStyle/>
          <a:p>
            <a:endParaRPr lang="zh-CN" altLang="en-US">
              <a:solidFill>
                <a:schemeClr val="tx1">
                  <a:lumMod val="75000"/>
                  <a:lumOff val="25000"/>
                </a:schemeClr>
              </a:solidFill>
              <a:latin typeface="+mn-lt"/>
              <a:ea typeface="+mn-ea"/>
            </a:endParaRPr>
          </a:p>
        </p:txBody>
      </p:sp>
      <p:sp>
        <p:nvSpPr>
          <p:cNvPr id="57390" name="Freeform 54"/>
          <p:cNvSpPr>
            <a:spLocks/>
          </p:cNvSpPr>
          <p:nvPr/>
        </p:nvSpPr>
        <p:spPr bwMode="auto">
          <a:xfrm rot="5400000" flipV="1">
            <a:off x="7969453" y="4466752"/>
            <a:ext cx="90488" cy="802634"/>
          </a:xfrm>
          <a:custGeom>
            <a:avLst/>
            <a:gdLst>
              <a:gd name="T0" fmla="*/ 30 w 56"/>
              <a:gd name="T1" fmla="*/ 0 h 357"/>
              <a:gd name="T2" fmla="*/ 3 w 56"/>
              <a:gd name="T3" fmla="*/ 51 h 357"/>
              <a:gd name="T4" fmla="*/ 9 w 56"/>
              <a:gd name="T5" fmla="*/ 123 h 357"/>
              <a:gd name="T6" fmla="*/ 33 w 56"/>
              <a:gd name="T7" fmla="*/ 189 h 357"/>
              <a:gd name="T8" fmla="*/ 54 w 56"/>
              <a:gd name="T9" fmla="*/ 246 h 357"/>
              <a:gd name="T10" fmla="*/ 48 w 56"/>
              <a:gd name="T11" fmla="*/ 300 h 357"/>
              <a:gd name="T12" fmla="*/ 30 w 56"/>
              <a:gd name="T13" fmla="*/ 357 h 357"/>
              <a:gd name="T14" fmla="*/ 0 60000 65536"/>
              <a:gd name="T15" fmla="*/ 0 60000 65536"/>
              <a:gd name="T16" fmla="*/ 0 60000 65536"/>
              <a:gd name="T17" fmla="*/ 0 60000 65536"/>
              <a:gd name="T18" fmla="*/ 0 60000 65536"/>
              <a:gd name="T19" fmla="*/ 0 60000 65536"/>
              <a:gd name="T20" fmla="*/ 0 60000 65536"/>
              <a:gd name="T21" fmla="*/ 0 w 56"/>
              <a:gd name="T22" fmla="*/ 0 h 357"/>
              <a:gd name="T23" fmla="*/ 56 w 56"/>
              <a:gd name="T24" fmla="*/ 357 h 35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6" h="357">
                <a:moveTo>
                  <a:pt x="30" y="0"/>
                </a:moveTo>
                <a:cubicBezTo>
                  <a:pt x="26" y="8"/>
                  <a:pt x="6" y="30"/>
                  <a:pt x="3" y="51"/>
                </a:cubicBezTo>
                <a:cubicBezTo>
                  <a:pt x="0" y="72"/>
                  <a:pt x="4" y="100"/>
                  <a:pt x="9" y="123"/>
                </a:cubicBezTo>
                <a:cubicBezTo>
                  <a:pt x="14" y="146"/>
                  <a:pt x="26" y="169"/>
                  <a:pt x="33" y="189"/>
                </a:cubicBezTo>
                <a:cubicBezTo>
                  <a:pt x="40" y="209"/>
                  <a:pt x="52" y="228"/>
                  <a:pt x="54" y="246"/>
                </a:cubicBezTo>
                <a:cubicBezTo>
                  <a:pt x="56" y="264"/>
                  <a:pt x="52" y="282"/>
                  <a:pt x="48" y="300"/>
                </a:cubicBezTo>
                <a:cubicBezTo>
                  <a:pt x="44" y="318"/>
                  <a:pt x="34" y="345"/>
                  <a:pt x="30" y="357"/>
                </a:cubicBezTo>
              </a:path>
            </a:pathLst>
          </a:custGeom>
          <a:noFill/>
          <a:ln w="19050">
            <a:solidFill>
              <a:schemeClr val="tx1"/>
            </a:solidFill>
            <a:round/>
            <a:headEnd/>
            <a:tailEnd/>
          </a:ln>
        </p:spPr>
        <p:txBody>
          <a:bodyPr wrap="none" anchor="ctr"/>
          <a:lstStyle/>
          <a:p>
            <a:endParaRPr lang="zh-CN" altLang="en-US">
              <a:solidFill>
                <a:schemeClr val="tx1">
                  <a:lumMod val="75000"/>
                  <a:lumOff val="25000"/>
                </a:schemeClr>
              </a:solidFill>
              <a:latin typeface="+mn-lt"/>
              <a:ea typeface="+mn-ea"/>
            </a:endParaRPr>
          </a:p>
        </p:txBody>
      </p:sp>
      <p:pic>
        <p:nvPicPr>
          <p:cNvPr id="57391" name="Picture 55"/>
          <p:cNvPicPr>
            <a:picLocks noChangeArrowheads="1"/>
          </p:cNvPicPr>
          <p:nvPr/>
        </p:nvPicPr>
        <p:blipFill>
          <a:blip r:embed="rId3"/>
          <a:srcRect/>
          <a:stretch>
            <a:fillRect/>
          </a:stretch>
        </p:blipFill>
        <p:spPr bwMode="auto">
          <a:xfrm>
            <a:off x="6122472" y="5056188"/>
            <a:ext cx="645919" cy="303212"/>
          </a:xfrm>
          <a:prstGeom prst="rect">
            <a:avLst/>
          </a:prstGeom>
          <a:noFill/>
          <a:ln w="12699">
            <a:noFill/>
            <a:miter lim="800000"/>
            <a:headEnd/>
            <a:tailEnd/>
          </a:ln>
        </p:spPr>
      </p:pic>
      <p:pic>
        <p:nvPicPr>
          <p:cNvPr id="57392" name="Picture 56"/>
          <p:cNvPicPr>
            <a:picLocks noChangeArrowheads="1"/>
          </p:cNvPicPr>
          <p:nvPr/>
        </p:nvPicPr>
        <p:blipFill>
          <a:blip r:embed="rId3"/>
          <a:srcRect/>
          <a:stretch>
            <a:fillRect/>
          </a:stretch>
        </p:blipFill>
        <p:spPr bwMode="auto">
          <a:xfrm>
            <a:off x="8350364" y="4648201"/>
            <a:ext cx="643802" cy="303213"/>
          </a:xfrm>
          <a:prstGeom prst="rect">
            <a:avLst/>
          </a:prstGeom>
          <a:noFill/>
          <a:ln w="12699">
            <a:noFill/>
            <a:miter lim="800000"/>
            <a:headEnd/>
            <a:tailEnd/>
          </a:ln>
        </p:spPr>
      </p:pic>
      <p:pic>
        <p:nvPicPr>
          <p:cNvPr id="57393" name="Picture 57"/>
          <p:cNvPicPr>
            <a:picLocks noChangeArrowheads="1"/>
          </p:cNvPicPr>
          <p:nvPr/>
        </p:nvPicPr>
        <p:blipFill>
          <a:blip r:embed="rId3"/>
          <a:srcRect/>
          <a:stretch>
            <a:fillRect/>
          </a:stretch>
        </p:blipFill>
        <p:spPr bwMode="auto">
          <a:xfrm>
            <a:off x="6751448" y="5080000"/>
            <a:ext cx="645920" cy="304800"/>
          </a:xfrm>
          <a:prstGeom prst="rect">
            <a:avLst/>
          </a:prstGeom>
          <a:noFill/>
          <a:ln w="12699">
            <a:noFill/>
            <a:miter lim="800000"/>
            <a:headEnd/>
            <a:tailEnd/>
          </a:ln>
        </p:spPr>
      </p:pic>
      <p:sp>
        <p:nvSpPr>
          <p:cNvPr id="57394" name="Line 58"/>
          <p:cNvSpPr>
            <a:spLocks noChangeShapeType="1"/>
          </p:cNvSpPr>
          <p:nvPr/>
        </p:nvSpPr>
        <p:spPr bwMode="auto">
          <a:xfrm>
            <a:off x="504029" y="2917825"/>
            <a:ext cx="2585797" cy="0"/>
          </a:xfrm>
          <a:prstGeom prst="line">
            <a:avLst/>
          </a:prstGeom>
          <a:noFill/>
          <a:ln w="28575">
            <a:solidFill>
              <a:schemeClr val="tx1"/>
            </a:solidFill>
            <a:round/>
            <a:headEnd/>
            <a:tailEnd/>
          </a:ln>
        </p:spPr>
        <p:txBody>
          <a:bodyPr wrap="none" anchor="ctr"/>
          <a:lstStyle/>
          <a:p>
            <a:endParaRPr lang="zh-CN" altLang="en-US">
              <a:solidFill>
                <a:schemeClr val="tx1">
                  <a:lumMod val="75000"/>
                  <a:lumOff val="25000"/>
                </a:schemeClr>
              </a:solidFill>
              <a:latin typeface="+mn-lt"/>
              <a:ea typeface="+mn-ea"/>
            </a:endParaRPr>
          </a:p>
        </p:txBody>
      </p:sp>
      <p:sp>
        <p:nvSpPr>
          <p:cNvPr id="57395" name="Line 59"/>
          <p:cNvSpPr>
            <a:spLocks noChangeShapeType="1"/>
          </p:cNvSpPr>
          <p:nvPr/>
        </p:nvSpPr>
        <p:spPr bwMode="auto">
          <a:xfrm flipH="1">
            <a:off x="1581975" y="2917825"/>
            <a:ext cx="216012" cy="0"/>
          </a:xfrm>
          <a:prstGeom prst="line">
            <a:avLst/>
          </a:prstGeom>
          <a:noFill/>
          <a:ln w="19050">
            <a:solidFill>
              <a:schemeClr val="tx1"/>
            </a:solidFill>
            <a:round/>
            <a:headEnd/>
            <a:tailEnd type="triangle" w="lg" len="lg"/>
          </a:ln>
        </p:spPr>
        <p:txBody>
          <a:bodyPr wrap="none" anchor="ctr"/>
          <a:lstStyle/>
          <a:p>
            <a:endParaRPr lang="zh-CN" altLang="en-US">
              <a:solidFill>
                <a:schemeClr val="tx1">
                  <a:lumMod val="75000"/>
                  <a:lumOff val="25000"/>
                </a:schemeClr>
              </a:solidFill>
              <a:latin typeface="+mn-lt"/>
              <a:ea typeface="+mn-ea"/>
            </a:endParaRPr>
          </a:p>
        </p:txBody>
      </p:sp>
      <p:sp>
        <p:nvSpPr>
          <p:cNvPr id="57396" name="Line 60"/>
          <p:cNvSpPr>
            <a:spLocks noChangeShapeType="1"/>
          </p:cNvSpPr>
          <p:nvPr/>
        </p:nvSpPr>
        <p:spPr bwMode="auto">
          <a:xfrm flipH="1">
            <a:off x="2227893" y="2917825"/>
            <a:ext cx="213895" cy="0"/>
          </a:xfrm>
          <a:prstGeom prst="line">
            <a:avLst/>
          </a:prstGeom>
          <a:noFill/>
          <a:ln w="19050">
            <a:solidFill>
              <a:schemeClr val="tx1"/>
            </a:solidFill>
            <a:round/>
            <a:headEnd/>
            <a:tailEnd type="triangle" w="lg" len="lg"/>
          </a:ln>
        </p:spPr>
        <p:txBody>
          <a:bodyPr wrap="none" anchor="ctr"/>
          <a:lstStyle/>
          <a:p>
            <a:endParaRPr lang="zh-CN" altLang="en-US">
              <a:solidFill>
                <a:schemeClr val="tx1">
                  <a:lumMod val="75000"/>
                  <a:lumOff val="25000"/>
                </a:schemeClr>
              </a:solidFill>
              <a:latin typeface="+mn-lt"/>
              <a:ea typeface="+mn-ea"/>
            </a:endParaRPr>
          </a:p>
        </p:txBody>
      </p:sp>
      <p:sp>
        <p:nvSpPr>
          <p:cNvPr id="57397" name="Line 61"/>
          <p:cNvSpPr>
            <a:spLocks noChangeShapeType="1"/>
          </p:cNvSpPr>
          <p:nvPr/>
        </p:nvSpPr>
        <p:spPr bwMode="auto">
          <a:xfrm flipH="1">
            <a:off x="933938" y="2917825"/>
            <a:ext cx="216012" cy="0"/>
          </a:xfrm>
          <a:prstGeom prst="line">
            <a:avLst/>
          </a:prstGeom>
          <a:noFill/>
          <a:ln w="19050">
            <a:solidFill>
              <a:schemeClr val="tx1"/>
            </a:solidFill>
            <a:round/>
            <a:headEnd/>
            <a:tailEnd type="triangle" w="lg" len="lg"/>
          </a:ln>
        </p:spPr>
        <p:txBody>
          <a:bodyPr wrap="none" anchor="ctr"/>
          <a:lstStyle/>
          <a:p>
            <a:endParaRPr lang="zh-CN" altLang="en-US">
              <a:solidFill>
                <a:schemeClr val="tx1">
                  <a:lumMod val="75000"/>
                  <a:lumOff val="25000"/>
                </a:schemeClr>
              </a:solidFill>
              <a:latin typeface="+mn-lt"/>
              <a:ea typeface="+mn-ea"/>
            </a:endParaRPr>
          </a:p>
        </p:txBody>
      </p:sp>
      <p:sp>
        <p:nvSpPr>
          <p:cNvPr id="57398" name="Freeform 62"/>
          <p:cNvSpPr>
            <a:spLocks/>
          </p:cNvSpPr>
          <p:nvPr/>
        </p:nvSpPr>
        <p:spPr bwMode="auto">
          <a:xfrm>
            <a:off x="1346901" y="2917825"/>
            <a:ext cx="127066" cy="566738"/>
          </a:xfrm>
          <a:custGeom>
            <a:avLst/>
            <a:gdLst>
              <a:gd name="T0" fmla="*/ 30 w 56"/>
              <a:gd name="T1" fmla="*/ 0 h 357"/>
              <a:gd name="T2" fmla="*/ 3 w 56"/>
              <a:gd name="T3" fmla="*/ 51 h 357"/>
              <a:gd name="T4" fmla="*/ 9 w 56"/>
              <a:gd name="T5" fmla="*/ 123 h 357"/>
              <a:gd name="T6" fmla="*/ 33 w 56"/>
              <a:gd name="T7" fmla="*/ 189 h 357"/>
              <a:gd name="T8" fmla="*/ 54 w 56"/>
              <a:gd name="T9" fmla="*/ 246 h 357"/>
              <a:gd name="T10" fmla="*/ 48 w 56"/>
              <a:gd name="T11" fmla="*/ 300 h 357"/>
              <a:gd name="T12" fmla="*/ 30 w 56"/>
              <a:gd name="T13" fmla="*/ 357 h 357"/>
              <a:gd name="T14" fmla="*/ 0 60000 65536"/>
              <a:gd name="T15" fmla="*/ 0 60000 65536"/>
              <a:gd name="T16" fmla="*/ 0 60000 65536"/>
              <a:gd name="T17" fmla="*/ 0 60000 65536"/>
              <a:gd name="T18" fmla="*/ 0 60000 65536"/>
              <a:gd name="T19" fmla="*/ 0 60000 65536"/>
              <a:gd name="T20" fmla="*/ 0 60000 65536"/>
              <a:gd name="T21" fmla="*/ 0 w 56"/>
              <a:gd name="T22" fmla="*/ 0 h 357"/>
              <a:gd name="T23" fmla="*/ 56 w 56"/>
              <a:gd name="T24" fmla="*/ 357 h 35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6" h="357">
                <a:moveTo>
                  <a:pt x="30" y="0"/>
                </a:moveTo>
                <a:cubicBezTo>
                  <a:pt x="26" y="8"/>
                  <a:pt x="6" y="30"/>
                  <a:pt x="3" y="51"/>
                </a:cubicBezTo>
                <a:cubicBezTo>
                  <a:pt x="0" y="72"/>
                  <a:pt x="4" y="100"/>
                  <a:pt x="9" y="123"/>
                </a:cubicBezTo>
                <a:cubicBezTo>
                  <a:pt x="14" y="146"/>
                  <a:pt x="26" y="169"/>
                  <a:pt x="33" y="189"/>
                </a:cubicBezTo>
                <a:cubicBezTo>
                  <a:pt x="40" y="209"/>
                  <a:pt x="52" y="228"/>
                  <a:pt x="54" y="246"/>
                </a:cubicBezTo>
                <a:cubicBezTo>
                  <a:pt x="56" y="264"/>
                  <a:pt x="52" y="282"/>
                  <a:pt x="48" y="300"/>
                </a:cubicBezTo>
                <a:cubicBezTo>
                  <a:pt x="44" y="318"/>
                  <a:pt x="34" y="345"/>
                  <a:pt x="30" y="357"/>
                </a:cubicBezTo>
              </a:path>
            </a:pathLst>
          </a:custGeom>
          <a:noFill/>
          <a:ln w="19050">
            <a:solidFill>
              <a:schemeClr val="tx1"/>
            </a:solidFill>
            <a:round/>
            <a:headEnd/>
            <a:tailEnd/>
          </a:ln>
        </p:spPr>
        <p:txBody>
          <a:bodyPr wrap="none" anchor="ctr"/>
          <a:lstStyle/>
          <a:p>
            <a:endParaRPr lang="zh-CN" altLang="en-US">
              <a:solidFill>
                <a:schemeClr val="tx1">
                  <a:lumMod val="75000"/>
                  <a:lumOff val="25000"/>
                </a:schemeClr>
              </a:solidFill>
              <a:latin typeface="+mn-lt"/>
              <a:ea typeface="+mn-ea"/>
            </a:endParaRPr>
          </a:p>
        </p:txBody>
      </p:sp>
      <p:sp>
        <p:nvSpPr>
          <p:cNvPr id="57399" name="Freeform 63"/>
          <p:cNvSpPr>
            <a:spLocks/>
          </p:cNvSpPr>
          <p:nvPr/>
        </p:nvSpPr>
        <p:spPr bwMode="auto">
          <a:xfrm>
            <a:off x="2640859" y="2917825"/>
            <a:ext cx="124948" cy="566738"/>
          </a:xfrm>
          <a:custGeom>
            <a:avLst/>
            <a:gdLst>
              <a:gd name="T0" fmla="*/ 30 w 56"/>
              <a:gd name="T1" fmla="*/ 0 h 357"/>
              <a:gd name="T2" fmla="*/ 3 w 56"/>
              <a:gd name="T3" fmla="*/ 51 h 357"/>
              <a:gd name="T4" fmla="*/ 9 w 56"/>
              <a:gd name="T5" fmla="*/ 123 h 357"/>
              <a:gd name="T6" fmla="*/ 33 w 56"/>
              <a:gd name="T7" fmla="*/ 189 h 357"/>
              <a:gd name="T8" fmla="*/ 54 w 56"/>
              <a:gd name="T9" fmla="*/ 246 h 357"/>
              <a:gd name="T10" fmla="*/ 48 w 56"/>
              <a:gd name="T11" fmla="*/ 300 h 357"/>
              <a:gd name="T12" fmla="*/ 30 w 56"/>
              <a:gd name="T13" fmla="*/ 357 h 357"/>
              <a:gd name="T14" fmla="*/ 0 60000 65536"/>
              <a:gd name="T15" fmla="*/ 0 60000 65536"/>
              <a:gd name="T16" fmla="*/ 0 60000 65536"/>
              <a:gd name="T17" fmla="*/ 0 60000 65536"/>
              <a:gd name="T18" fmla="*/ 0 60000 65536"/>
              <a:gd name="T19" fmla="*/ 0 60000 65536"/>
              <a:gd name="T20" fmla="*/ 0 60000 65536"/>
              <a:gd name="T21" fmla="*/ 0 w 56"/>
              <a:gd name="T22" fmla="*/ 0 h 357"/>
              <a:gd name="T23" fmla="*/ 56 w 56"/>
              <a:gd name="T24" fmla="*/ 357 h 35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6" h="357">
                <a:moveTo>
                  <a:pt x="30" y="0"/>
                </a:moveTo>
                <a:cubicBezTo>
                  <a:pt x="26" y="8"/>
                  <a:pt x="6" y="30"/>
                  <a:pt x="3" y="51"/>
                </a:cubicBezTo>
                <a:cubicBezTo>
                  <a:pt x="0" y="72"/>
                  <a:pt x="4" y="100"/>
                  <a:pt x="9" y="123"/>
                </a:cubicBezTo>
                <a:cubicBezTo>
                  <a:pt x="14" y="146"/>
                  <a:pt x="26" y="169"/>
                  <a:pt x="33" y="189"/>
                </a:cubicBezTo>
                <a:cubicBezTo>
                  <a:pt x="40" y="209"/>
                  <a:pt x="52" y="228"/>
                  <a:pt x="54" y="246"/>
                </a:cubicBezTo>
                <a:cubicBezTo>
                  <a:pt x="56" y="264"/>
                  <a:pt x="52" y="282"/>
                  <a:pt x="48" y="300"/>
                </a:cubicBezTo>
                <a:cubicBezTo>
                  <a:pt x="44" y="318"/>
                  <a:pt x="34" y="345"/>
                  <a:pt x="30" y="357"/>
                </a:cubicBezTo>
              </a:path>
            </a:pathLst>
          </a:custGeom>
          <a:noFill/>
          <a:ln w="19050">
            <a:solidFill>
              <a:schemeClr val="tx1"/>
            </a:solidFill>
            <a:round/>
            <a:headEnd/>
            <a:tailEnd/>
          </a:ln>
        </p:spPr>
        <p:txBody>
          <a:bodyPr wrap="none" anchor="ctr"/>
          <a:lstStyle/>
          <a:p>
            <a:endParaRPr lang="zh-CN" altLang="en-US">
              <a:solidFill>
                <a:schemeClr val="tx1">
                  <a:lumMod val="75000"/>
                  <a:lumOff val="25000"/>
                </a:schemeClr>
              </a:solidFill>
              <a:latin typeface="+mn-lt"/>
              <a:ea typeface="+mn-ea"/>
            </a:endParaRPr>
          </a:p>
        </p:txBody>
      </p:sp>
      <p:pic>
        <p:nvPicPr>
          <p:cNvPr id="57400" name="Picture 64"/>
          <p:cNvPicPr>
            <a:picLocks noChangeArrowheads="1"/>
          </p:cNvPicPr>
          <p:nvPr/>
        </p:nvPicPr>
        <p:blipFill>
          <a:blip r:embed="rId3"/>
          <a:srcRect/>
          <a:stretch>
            <a:fillRect/>
          </a:stretch>
        </p:blipFill>
        <p:spPr bwMode="auto">
          <a:xfrm>
            <a:off x="1080062" y="3324226"/>
            <a:ext cx="643802" cy="303213"/>
          </a:xfrm>
          <a:prstGeom prst="rect">
            <a:avLst/>
          </a:prstGeom>
          <a:noFill/>
          <a:ln w="12699">
            <a:noFill/>
            <a:miter lim="800000"/>
            <a:headEnd/>
            <a:tailEnd/>
          </a:ln>
        </p:spPr>
      </p:pic>
      <p:pic>
        <p:nvPicPr>
          <p:cNvPr id="57401" name="Picture 65"/>
          <p:cNvPicPr>
            <a:picLocks noChangeArrowheads="1"/>
          </p:cNvPicPr>
          <p:nvPr/>
        </p:nvPicPr>
        <p:blipFill>
          <a:blip r:embed="rId3"/>
          <a:srcRect/>
          <a:stretch>
            <a:fillRect/>
          </a:stretch>
        </p:blipFill>
        <p:spPr bwMode="auto">
          <a:xfrm>
            <a:off x="2352843" y="3362326"/>
            <a:ext cx="645919" cy="303213"/>
          </a:xfrm>
          <a:prstGeom prst="rect">
            <a:avLst/>
          </a:prstGeom>
          <a:noFill/>
          <a:ln w="12699">
            <a:noFill/>
            <a:miter lim="800000"/>
            <a:headEnd/>
            <a:tailEnd/>
          </a:ln>
        </p:spPr>
      </p:pic>
      <p:sp>
        <p:nvSpPr>
          <p:cNvPr id="57402" name="Line 66"/>
          <p:cNvSpPr>
            <a:spLocks noChangeShapeType="1"/>
          </p:cNvSpPr>
          <p:nvPr/>
        </p:nvSpPr>
        <p:spPr bwMode="auto">
          <a:xfrm>
            <a:off x="4813690" y="4189414"/>
            <a:ext cx="571798" cy="458787"/>
          </a:xfrm>
          <a:prstGeom prst="line">
            <a:avLst/>
          </a:prstGeom>
          <a:noFill/>
          <a:ln w="9525">
            <a:solidFill>
              <a:schemeClr val="tx1"/>
            </a:solidFill>
            <a:round/>
            <a:headEnd/>
            <a:tailEnd type="triangle" w="sm" len="lg"/>
          </a:ln>
        </p:spPr>
        <p:txBody>
          <a:bodyPr wrap="none" anchor="ctr"/>
          <a:lstStyle/>
          <a:p>
            <a:endParaRPr lang="zh-CN" altLang="en-US">
              <a:solidFill>
                <a:schemeClr val="tx1">
                  <a:lumMod val="75000"/>
                  <a:lumOff val="25000"/>
                </a:schemeClr>
              </a:solidFill>
              <a:latin typeface="+mn-lt"/>
              <a:ea typeface="+mn-ea"/>
            </a:endParaRPr>
          </a:p>
        </p:txBody>
      </p:sp>
      <p:sp>
        <p:nvSpPr>
          <p:cNvPr id="57403" name="Line 67"/>
          <p:cNvSpPr>
            <a:spLocks noChangeShapeType="1"/>
          </p:cNvSpPr>
          <p:nvPr/>
        </p:nvSpPr>
        <p:spPr bwMode="auto">
          <a:xfrm>
            <a:off x="4754393" y="2349500"/>
            <a:ext cx="165186" cy="541338"/>
          </a:xfrm>
          <a:prstGeom prst="line">
            <a:avLst/>
          </a:prstGeom>
          <a:noFill/>
          <a:ln w="9525">
            <a:solidFill>
              <a:schemeClr val="tx1"/>
            </a:solidFill>
            <a:round/>
            <a:headEnd/>
            <a:tailEnd type="triangle" w="sm" len="lg"/>
          </a:ln>
        </p:spPr>
        <p:txBody>
          <a:bodyPr wrap="none" anchor="ctr"/>
          <a:lstStyle/>
          <a:p>
            <a:endParaRPr lang="zh-CN" altLang="en-US">
              <a:solidFill>
                <a:schemeClr val="tx1">
                  <a:lumMod val="75000"/>
                  <a:lumOff val="25000"/>
                </a:schemeClr>
              </a:solidFill>
              <a:latin typeface="+mn-lt"/>
              <a:ea typeface="+mn-ea"/>
            </a:endParaRPr>
          </a:p>
        </p:txBody>
      </p:sp>
      <p:sp>
        <p:nvSpPr>
          <p:cNvPr id="57404" name="Text Box 68"/>
          <p:cNvSpPr txBox="1">
            <a:spLocks noChangeArrowheads="1"/>
          </p:cNvSpPr>
          <p:nvPr/>
        </p:nvSpPr>
        <p:spPr bwMode="auto">
          <a:xfrm>
            <a:off x="4216479" y="1989138"/>
            <a:ext cx="697627" cy="400110"/>
          </a:xfrm>
          <a:prstGeom prst="rect">
            <a:avLst/>
          </a:prstGeom>
          <a:noFill/>
          <a:ln w="9525">
            <a:noFill/>
            <a:miter lim="800000"/>
            <a:headEnd/>
            <a:tailEnd/>
          </a:ln>
        </p:spPr>
        <p:txBody>
          <a:bodyPr wrap="none">
            <a:spAutoFit/>
          </a:bodyPr>
          <a:lstStyle/>
          <a:p>
            <a:r>
              <a:rPr kumimoji="1" lang="zh-CN" altLang="en-US" sz="2000">
                <a:solidFill>
                  <a:schemeClr val="tx1">
                    <a:lumMod val="75000"/>
                    <a:lumOff val="25000"/>
                  </a:schemeClr>
                </a:solidFill>
                <a:latin typeface="+mn-lt"/>
                <a:ea typeface="+mn-ea"/>
              </a:rPr>
              <a:t>光纤</a:t>
            </a:r>
          </a:p>
        </p:txBody>
      </p:sp>
      <p:sp>
        <p:nvSpPr>
          <p:cNvPr id="57405" name="Text Box 69"/>
          <p:cNvSpPr txBox="1">
            <a:spLocks noChangeArrowheads="1"/>
          </p:cNvSpPr>
          <p:nvPr/>
        </p:nvSpPr>
        <p:spPr bwMode="auto">
          <a:xfrm>
            <a:off x="690393" y="2028826"/>
            <a:ext cx="954107" cy="400110"/>
          </a:xfrm>
          <a:prstGeom prst="rect">
            <a:avLst/>
          </a:prstGeom>
          <a:noFill/>
          <a:ln w="9525">
            <a:noFill/>
            <a:miter lim="800000"/>
            <a:headEnd/>
            <a:tailEnd/>
          </a:ln>
        </p:spPr>
        <p:txBody>
          <a:bodyPr wrap="none">
            <a:spAutoFit/>
          </a:bodyPr>
          <a:lstStyle/>
          <a:p>
            <a:r>
              <a:rPr kumimoji="1" lang="zh-CN" altLang="en-US" sz="2000">
                <a:solidFill>
                  <a:schemeClr val="tx1">
                    <a:lumMod val="75000"/>
                    <a:lumOff val="25000"/>
                  </a:schemeClr>
                </a:solidFill>
                <a:latin typeface="+mn-lt"/>
                <a:ea typeface="+mn-ea"/>
              </a:rPr>
              <a:t>放大器</a:t>
            </a:r>
          </a:p>
        </p:txBody>
      </p:sp>
      <p:sp>
        <p:nvSpPr>
          <p:cNvPr id="57406" name="Line 70"/>
          <p:cNvSpPr>
            <a:spLocks noChangeShapeType="1"/>
          </p:cNvSpPr>
          <p:nvPr/>
        </p:nvSpPr>
        <p:spPr bwMode="auto">
          <a:xfrm rot="16200000" flipH="1">
            <a:off x="1309953" y="2501816"/>
            <a:ext cx="431800" cy="324019"/>
          </a:xfrm>
          <a:prstGeom prst="line">
            <a:avLst/>
          </a:prstGeom>
          <a:noFill/>
          <a:ln w="9525">
            <a:solidFill>
              <a:schemeClr val="tx1"/>
            </a:solidFill>
            <a:round/>
            <a:headEnd/>
            <a:tailEnd type="triangle" w="sm" len="lg"/>
          </a:ln>
        </p:spPr>
        <p:txBody>
          <a:bodyPr wrap="none" anchor="ctr"/>
          <a:lstStyle/>
          <a:p>
            <a:endParaRPr lang="zh-CN" altLang="en-US">
              <a:solidFill>
                <a:schemeClr val="tx1">
                  <a:lumMod val="75000"/>
                  <a:lumOff val="25000"/>
                </a:schemeClr>
              </a:solidFill>
              <a:latin typeface="+mn-lt"/>
              <a:ea typeface="+mn-ea"/>
            </a:endParaRPr>
          </a:p>
        </p:txBody>
      </p:sp>
      <p:sp>
        <p:nvSpPr>
          <p:cNvPr id="57407" name="Line 71"/>
          <p:cNvSpPr>
            <a:spLocks noChangeShapeType="1"/>
          </p:cNvSpPr>
          <p:nvPr/>
        </p:nvSpPr>
        <p:spPr bwMode="auto">
          <a:xfrm>
            <a:off x="2875931" y="4902200"/>
            <a:ext cx="912759" cy="63500"/>
          </a:xfrm>
          <a:prstGeom prst="line">
            <a:avLst/>
          </a:prstGeom>
          <a:noFill/>
          <a:ln w="9525">
            <a:solidFill>
              <a:schemeClr val="tx1"/>
            </a:solidFill>
            <a:round/>
            <a:headEnd/>
            <a:tailEnd type="triangle" w="sm" len="lg"/>
          </a:ln>
        </p:spPr>
        <p:txBody>
          <a:bodyPr wrap="none" anchor="ctr"/>
          <a:lstStyle/>
          <a:p>
            <a:endParaRPr lang="zh-CN" altLang="en-US">
              <a:solidFill>
                <a:schemeClr val="tx1">
                  <a:lumMod val="75000"/>
                  <a:lumOff val="25000"/>
                </a:schemeClr>
              </a:solidFill>
              <a:latin typeface="+mn-lt"/>
              <a:ea typeface="+mn-ea"/>
            </a:endParaRPr>
          </a:p>
        </p:txBody>
      </p:sp>
      <p:sp>
        <p:nvSpPr>
          <p:cNvPr id="57408" name="Text Box 72"/>
          <p:cNvSpPr txBox="1">
            <a:spLocks noChangeArrowheads="1"/>
          </p:cNvSpPr>
          <p:nvPr/>
        </p:nvSpPr>
        <p:spPr bwMode="auto">
          <a:xfrm>
            <a:off x="1723864" y="4657726"/>
            <a:ext cx="954107" cy="400110"/>
          </a:xfrm>
          <a:prstGeom prst="rect">
            <a:avLst/>
          </a:prstGeom>
          <a:noFill/>
          <a:ln w="9525">
            <a:noFill/>
            <a:miter lim="800000"/>
            <a:headEnd/>
            <a:tailEnd/>
          </a:ln>
        </p:spPr>
        <p:txBody>
          <a:bodyPr wrap="none">
            <a:spAutoFit/>
          </a:bodyPr>
          <a:lstStyle/>
          <a:p>
            <a:r>
              <a:rPr kumimoji="1" lang="zh-CN" altLang="en-US" sz="2000">
                <a:solidFill>
                  <a:schemeClr val="tx1">
                    <a:lumMod val="75000"/>
                    <a:lumOff val="25000"/>
                  </a:schemeClr>
                </a:solidFill>
                <a:latin typeface="+mn-lt"/>
                <a:ea typeface="+mn-ea"/>
              </a:rPr>
              <a:t>引入线</a:t>
            </a:r>
          </a:p>
        </p:txBody>
      </p:sp>
      <p:sp>
        <p:nvSpPr>
          <p:cNvPr id="57409" name="Line 73"/>
          <p:cNvSpPr>
            <a:spLocks noChangeShapeType="1"/>
          </p:cNvSpPr>
          <p:nvPr/>
        </p:nvSpPr>
        <p:spPr bwMode="auto">
          <a:xfrm>
            <a:off x="3121592" y="2420938"/>
            <a:ext cx="165186" cy="317500"/>
          </a:xfrm>
          <a:prstGeom prst="line">
            <a:avLst/>
          </a:prstGeom>
          <a:noFill/>
          <a:ln w="9525">
            <a:solidFill>
              <a:schemeClr val="tx1"/>
            </a:solidFill>
            <a:round/>
            <a:headEnd/>
            <a:tailEnd type="triangle" w="sm" len="lg"/>
          </a:ln>
        </p:spPr>
        <p:txBody>
          <a:bodyPr wrap="none" anchor="ctr"/>
          <a:lstStyle/>
          <a:p>
            <a:endParaRPr lang="zh-CN" altLang="en-US">
              <a:solidFill>
                <a:schemeClr val="tx1">
                  <a:lumMod val="75000"/>
                  <a:lumOff val="25000"/>
                </a:schemeClr>
              </a:solidFill>
              <a:latin typeface="+mn-lt"/>
              <a:ea typeface="+mn-ea"/>
            </a:endParaRPr>
          </a:p>
        </p:txBody>
      </p:sp>
      <p:sp>
        <p:nvSpPr>
          <p:cNvPr id="57410" name="Text Box 74"/>
          <p:cNvSpPr txBox="1">
            <a:spLocks noChangeArrowheads="1"/>
          </p:cNvSpPr>
          <p:nvPr/>
        </p:nvSpPr>
        <p:spPr bwMode="auto">
          <a:xfrm>
            <a:off x="6567204" y="3900489"/>
            <a:ext cx="954107" cy="400110"/>
          </a:xfrm>
          <a:prstGeom prst="rect">
            <a:avLst/>
          </a:prstGeom>
          <a:noFill/>
          <a:ln w="9525">
            <a:noFill/>
            <a:miter lim="800000"/>
            <a:headEnd/>
            <a:tailEnd/>
          </a:ln>
        </p:spPr>
        <p:txBody>
          <a:bodyPr wrap="none">
            <a:spAutoFit/>
          </a:bodyPr>
          <a:lstStyle/>
          <a:p>
            <a:r>
              <a:rPr kumimoji="1" lang="zh-CN" altLang="en-US" sz="2000">
                <a:solidFill>
                  <a:schemeClr val="tx1">
                    <a:lumMod val="75000"/>
                    <a:lumOff val="25000"/>
                  </a:schemeClr>
                </a:solidFill>
                <a:latin typeface="+mn-lt"/>
                <a:ea typeface="+mn-ea"/>
              </a:rPr>
              <a:t>分路器</a:t>
            </a:r>
          </a:p>
        </p:txBody>
      </p:sp>
      <p:grpSp>
        <p:nvGrpSpPr>
          <p:cNvPr id="57411" name="Group 75"/>
          <p:cNvGrpSpPr>
            <a:grpSpLocks/>
          </p:cNvGrpSpPr>
          <p:nvPr/>
        </p:nvGrpSpPr>
        <p:grpSpPr bwMode="auto">
          <a:xfrm>
            <a:off x="5773039" y="4951414"/>
            <a:ext cx="216012" cy="828675"/>
            <a:chOff x="2540" y="2496"/>
            <a:chExt cx="96" cy="520"/>
          </a:xfrm>
        </p:grpSpPr>
        <p:sp>
          <p:nvSpPr>
            <p:cNvPr id="57488" name="Line 76"/>
            <p:cNvSpPr>
              <a:spLocks noChangeShapeType="1"/>
            </p:cNvSpPr>
            <p:nvPr/>
          </p:nvSpPr>
          <p:spPr bwMode="auto">
            <a:xfrm>
              <a:off x="2540" y="2496"/>
              <a:ext cx="96" cy="0"/>
            </a:xfrm>
            <a:prstGeom prst="line">
              <a:avLst/>
            </a:prstGeom>
            <a:noFill/>
            <a:ln w="19050">
              <a:solidFill>
                <a:schemeClr val="tx1"/>
              </a:solidFill>
              <a:round/>
              <a:headEnd/>
              <a:tailEnd/>
            </a:ln>
          </p:spPr>
          <p:txBody>
            <a:bodyPr wrap="none" anchor="ctr"/>
            <a:lstStyle/>
            <a:p>
              <a:endParaRPr lang="zh-CN" altLang="en-US">
                <a:solidFill>
                  <a:schemeClr val="tx1">
                    <a:lumMod val="75000"/>
                    <a:lumOff val="25000"/>
                  </a:schemeClr>
                </a:solidFill>
                <a:latin typeface="+mn-lt"/>
                <a:ea typeface="+mn-ea"/>
              </a:endParaRPr>
            </a:p>
          </p:txBody>
        </p:sp>
        <p:sp>
          <p:nvSpPr>
            <p:cNvPr id="57489" name="Line 77"/>
            <p:cNvSpPr>
              <a:spLocks noChangeShapeType="1"/>
            </p:cNvSpPr>
            <p:nvPr/>
          </p:nvSpPr>
          <p:spPr bwMode="auto">
            <a:xfrm>
              <a:off x="2540" y="2768"/>
              <a:ext cx="96" cy="0"/>
            </a:xfrm>
            <a:prstGeom prst="line">
              <a:avLst/>
            </a:prstGeom>
            <a:noFill/>
            <a:ln w="19050">
              <a:solidFill>
                <a:schemeClr val="tx1"/>
              </a:solidFill>
              <a:round/>
              <a:headEnd/>
              <a:tailEnd/>
            </a:ln>
          </p:spPr>
          <p:txBody>
            <a:bodyPr wrap="none" anchor="ctr"/>
            <a:lstStyle/>
            <a:p>
              <a:endParaRPr lang="zh-CN" altLang="en-US">
                <a:solidFill>
                  <a:schemeClr val="tx1">
                    <a:lumMod val="75000"/>
                    <a:lumOff val="25000"/>
                  </a:schemeClr>
                </a:solidFill>
                <a:latin typeface="+mn-lt"/>
                <a:ea typeface="+mn-ea"/>
              </a:endParaRPr>
            </a:p>
          </p:txBody>
        </p:sp>
        <p:sp>
          <p:nvSpPr>
            <p:cNvPr id="57490" name="Line 78"/>
            <p:cNvSpPr>
              <a:spLocks noChangeShapeType="1"/>
            </p:cNvSpPr>
            <p:nvPr/>
          </p:nvSpPr>
          <p:spPr bwMode="auto">
            <a:xfrm>
              <a:off x="2540" y="3016"/>
              <a:ext cx="96" cy="0"/>
            </a:xfrm>
            <a:prstGeom prst="line">
              <a:avLst/>
            </a:prstGeom>
            <a:noFill/>
            <a:ln w="19050">
              <a:solidFill>
                <a:schemeClr val="tx1"/>
              </a:solidFill>
              <a:round/>
              <a:headEnd/>
              <a:tailEnd/>
            </a:ln>
          </p:spPr>
          <p:txBody>
            <a:bodyPr wrap="none" anchor="ctr"/>
            <a:lstStyle/>
            <a:p>
              <a:endParaRPr lang="zh-CN" altLang="en-US">
                <a:solidFill>
                  <a:schemeClr val="tx1">
                    <a:lumMod val="75000"/>
                    <a:lumOff val="25000"/>
                  </a:schemeClr>
                </a:solidFill>
                <a:latin typeface="+mn-lt"/>
                <a:ea typeface="+mn-ea"/>
              </a:endParaRPr>
            </a:p>
          </p:txBody>
        </p:sp>
      </p:grpSp>
      <p:grpSp>
        <p:nvGrpSpPr>
          <p:cNvPr id="57412" name="Group 79"/>
          <p:cNvGrpSpPr>
            <a:grpSpLocks/>
          </p:cNvGrpSpPr>
          <p:nvPr/>
        </p:nvGrpSpPr>
        <p:grpSpPr bwMode="auto">
          <a:xfrm>
            <a:off x="8653205" y="2994025"/>
            <a:ext cx="216012" cy="1017588"/>
            <a:chOff x="3824" y="1264"/>
            <a:chExt cx="96" cy="640"/>
          </a:xfrm>
        </p:grpSpPr>
        <p:sp>
          <p:nvSpPr>
            <p:cNvPr id="57483" name="Line 80"/>
            <p:cNvSpPr>
              <a:spLocks noChangeShapeType="1"/>
            </p:cNvSpPr>
            <p:nvPr/>
          </p:nvSpPr>
          <p:spPr bwMode="auto">
            <a:xfrm rot="5400000">
              <a:off x="3552" y="1584"/>
              <a:ext cx="640" cy="0"/>
            </a:xfrm>
            <a:prstGeom prst="line">
              <a:avLst/>
            </a:prstGeom>
            <a:noFill/>
            <a:ln w="28575">
              <a:solidFill>
                <a:schemeClr val="tx1"/>
              </a:solidFill>
              <a:round/>
              <a:headEnd/>
              <a:tailEnd/>
            </a:ln>
          </p:spPr>
          <p:txBody>
            <a:bodyPr wrap="none" anchor="ctr"/>
            <a:lstStyle/>
            <a:p>
              <a:endParaRPr lang="zh-CN" altLang="en-US">
                <a:solidFill>
                  <a:schemeClr val="tx1">
                    <a:lumMod val="75000"/>
                    <a:lumOff val="25000"/>
                  </a:schemeClr>
                </a:solidFill>
                <a:latin typeface="+mn-lt"/>
                <a:ea typeface="+mn-ea"/>
              </a:endParaRPr>
            </a:p>
          </p:txBody>
        </p:sp>
        <p:sp>
          <p:nvSpPr>
            <p:cNvPr id="57484" name="Line 81"/>
            <p:cNvSpPr>
              <a:spLocks noChangeShapeType="1"/>
            </p:cNvSpPr>
            <p:nvPr/>
          </p:nvSpPr>
          <p:spPr bwMode="auto">
            <a:xfrm rot="5400000">
              <a:off x="3823" y="1575"/>
              <a:ext cx="96" cy="0"/>
            </a:xfrm>
            <a:prstGeom prst="line">
              <a:avLst/>
            </a:prstGeom>
            <a:noFill/>
            <a:ln w="19050">
              <a:solidFill>
                <a:schemeClr val="tx1"/>
              </a:solidFill>
              <a:round/>
              <a:headEnd/>
              <a:tailEnd type="triangle" w="lg" len="lg"/>
            </a:ln>
          </p:spPr>
          <p:txBody>
            <a:bodyPr wrap="none" anchor="ctr"/>
            <a:lstStyle/>
            <a:p>
              <a:endParaRPr lang="zh-CN" altLang="en-US">
                <a:solidFill>
                  <a:schemeClr val="tx1">
                    <a:lumMod val="75000"/>
                    <a:lumOff val="25000"/>
                  </a:schemeClr>
                </a:solidFill>
                <a:latin typeface="+mn-lt"/>
                <a:ea typeface="+mn-ea"/>
              </a:endParaRPr>
            </a:p>
          </p:txBody>
        </p:sp>
        <p:sp>
          <p:nvSpPr>
            <p:cNvPr id="57485" name="Line 82"/>
            <p:cNvSpPr>
              <a:spLocks noChangeShapeType="1"/>
            </p:cNvSpPr>
            <p:nvPr/>
          </p:nvSpPr>
          <p:spPr bwMode="auto">
            <a:xfrm rot="5400000">
              <a:off x="3823" y="1815"/>
              <a:ext cx="96" cy="0"/>
            </a:xfrm>
            <a:prstGeom prst="line">
              <a:avLst/>
            </a:prstGeom>
            <a:noFill/>
            <a:ln w="19050">
              <a:solidFill>
                <a:schemeClr val="tx1"/>
              </a:solidFill>
              <a:round/>
              <a:headEnd/>
              <a:tailEnd type="triangle" w="lg" len="lg"/>
            </a:ln>
          </p:spPr>
          <p:txBody>
            <a:bodyPr wrap="none" anchor="ctr"/>
            <a:lstStyle/>
            <a:p>
              <a:endParaRPr lang="zh-CN" altLang="en-US">
                <a:solidFill>
                  <a:schemeClr val="tx1">
                    <a:lumMod val="75000"/>
                    <a:lumOff val="25000"/>
                  </a:schemeClr>
                </a:solidFill>
                <a:latin typeface="+mn-lt"/>
                <a:ea typeface="+mn-ea"/>
              </a:endParaRPr>
            </a:p>
          </p:txBody>
        </p:sp>
        <p:sp>
          <p:nvSpPr>
            <p:cNvPr id="57486" name="Line 83"/>
            <p:cNvSpPr>
              <a:spLocks noChangeShapeType="1"/>
            </p:cNvSpPr>
            <p:nvPr/>
          </p:nvSpPr>
          <p:spPr bwMode="auto">
            <a:xfrm>
              <a:off x="3824" y="1384"/>
              <a:ext cx="96" cy="0"/>
            </a:xfrm>
            <a:prstGeom prst="line">
              <a:avLst/>
            </a:prstGeom>
            <a:noFill/>
            <a:ln w="19050">
              <a:solidFill>
                <a:schemeClr val="tx1"/>
              </a:solidFill>
              <a:round/>
              <a:headEnd/>
              <a:tailEnd/>
            </a:ln>
          </p:spPr>
          <p:txBody>
            <a:bodyPr wrap="none" anchor="ctr"/>
            <a:lstStyle/>
            <a:p>
              <a:endParaRPr lang="zh-CN" altLang="en-US">
                <a:solidFill>
                  <a:schemeClr val="tx1">
                    <a:lumMod val="75000"/>
                    <a:lumOff val="25000"/>
                  </a:schemeClr>
                </a:solidFill>
                <a:latin typeface="+mn-lt"/>
                <a:ea typeface="+mn-ea"/>
              </a:endParaRPr>
            </a:p>
          </p:txBody>
        </p:sp>
        <p:sp>
          <p:nvSpPr>
            <p:cNvPr id="57487" name="Line 84"/>
            <p:cNvSpPr>
              <a:spLocks noChangeShapeType="1"/>
            </p:cNvSpPr>
            <p:nvPr/>
          </p:nvSpPr>
          <p:spPr bwMode="auto">
            <a:xfrm>
              <a:off x="3824" y="1656"/>
              <a:ext cx="96" cy="0"/>
            </a:xfrm>
            <a:prstGeom prst="line">
              <a:avLst/>
            </a:prstGeom>
            <a:noFill/>
            <a:ln w="19050">
              <a:solidFill>
                <a:schemeClr val="tx1"/>
              </a:solidFill>
              <a:round/>
              <a:headEnd/>
              <a:tailEnd/>
            </a:ln>
          </p:spPr>
          <p:txBody>
            <a:bodyPr wrap="none" anchor="ctr"/>
            <a:lstStyle/>
            <a:p>
              <a:endParaRPr lang="zh-CN" altLang="en-US">
                <a:solidFill>
                  <a:schemeClr val="tx1">
                    <a:lumMod val="75000"/>
                    <a:lumOff val="25000"/>
                  </a:schemeClr>
                </a:solidFill>
                <a:latin typeface="+mn-lt"/>
                <a:ea typeface="+mn-ea"/>
              </a:endParaRPr>
            </a:p>
          </p:txBody>
        </p:sp>
      </p:grpSp>
      <p:sp>
        <p:nvSpPr>
          <p:cNvPr id="57413" name="Text Box 85"/>
          <p:cNvSpPr txBox="1">
            <a:spLocks noChangeArrowheads="1"/>
          </p:cNvSpPr>
          <p:nvPr/>
        </p:nvSpPr>
        <p:spPr bwMode="auto">
          <a:xfrm>
            <a:off x="2352843" y="2028826"/>
            <a:ext cx="1210588" cy="400110"/>
          </a:xfrm>
          <a:prstGeom prst="rect">
            <a:avLst/>
          </a:prstGeom>
          <a:noFill/>
          <a:ln w="9525">
            <a:noFill/>
            <a:miter lim="800000"/>
            <a:headEnd/>
            <a:tailEnd/>
          </a:ln>
        </p:spPr>
        <p:txBody>
          <a:bodyPr wrap="none">
            <a:spAutoFit/>
          </a:bodyPr>
          <a:lstStyle/>
          <a:p>
            <a:r>
              <a:rPr kumimoji="1" lang="zh-CN" altLang="en-US" sz="2000">
                <a:solidFill>
                  <a:schemeClr val="tx1">
                    <a:lumMod val="75000"/>
                    <a:lumOff val="25000"/>
                  </a:schemeClr>
                </a:solidFill>
                <a:latin typeface="+mn-lt"/>
                <a:ea typeface="+mn-ea"/>
              </a:rPr>
              <a:t>光纤结点</a:t>
            </a:r>
          </a:p>
        </p:txBody>
      </p:sp>
      <p:sp>
        <p:nvSpPr>
          <p:cNvPr id="57414" name="Freeform 86"/>
          <p:cNvSpPr>
            <a:spLocks/>
          </p:cNvSpPr>
          <p:nvPr/>
        </p:nvSpPr>
        <p:spPr bwMode="auto">
          <a:xfrm rot="5400000" flipV="1">
            <a:off x="7969190" y="4889292"/>
            <a:ext cx="88900" cy="800517"/>
          </a:xfrm>
          <a:custGeom>
            <a:avLst/>
            <a:gdLst>
              <a:gd name="T0" fmla="*/ 30 w 56"/>
              <a:gd name="T1" fmla="*/ 0 h 357"/>
              <a:gd name="T2" fmla="*/ 3 w 56"/>
              <a:gd name="T3" fmla="*/ 51 h 357"/>
              <a:gd name="T4" fmla="*/ 9 w 56"/>
              <a:gd name="T5" fmla="*/ 123 h 357"/>
              <a:gd name="T6" fmla="*/ 33 w 56"/>
              <a:gd name="T7" fmla="*/ 189 h 357"/>
              <a:gd name="T8" fmla="*/ 54 w 56"/>
              <a:gd name="T9" fmla="*/ 246 h 357"/>
              <a:gd name="T10" fmla="*/ 48 w 56"/>
              <a:gd name="T11" fmla="*/ 300 h 357"/>
              <a:gd name="T12" fmla="*/ 30 w 56"/>
              <a:gd name="T13" fmla="*/ 357 h 357"/>
              <a:gd name="T14" fmla="*/ 0 60000 65536"/>
              <a:gd name="T15" fmla="*/ 0 60000 65536"/>
              <a:gd name="T16" fmla="*/ 0 60000 65536"/>
              <a:gd name="T17" fmla="*/ 0 60000 65536"/>
              <a:gd name="T18" fmla="*/ 0 60000 65536"/>
              <a:gd name="T19" fmla="*/ 0 60000 65536"/>
              <a:gd name="T20" fmla="*/ 0 60000 65536"/>
              <a:gd name="T21" fmla="*/ 0 w 56"/>
              <a:gd name="T22" fmla="*/ 0 h 357"/>
              <a:gd name="T23" fmla="*/ 56 w 56"/>
              <a:gd name="T24" fmla="*/ 357 h 35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6" h="357">
                <a:moveTo>
                  <a:pt x="30" y="0"/>
                </a:moveTo>
                <a:cubicBezTo>
                  <a:pt x="26" y="8"/>
                  <a:pt x="6" y="30"/>
                  <a:pt x="3" y="51"/>
                </a:cubicBezTo>
                <a:cubicBezTo>
                  <a:pt x="0" y="72"/>
                  <a:pt x="4" y="100"/>
                  <a:pt x="9" y="123"/>
                </a:cubicBezTo>
                <a:cubicBezTo>
                  <a:pt x="14" y="146"/>
                  <a:pt x="26" y="169"/>
                  <a:pt x="33" y="189"/>
                </a:cubicBezTo>
                <a:cubicBezTo>
                  <a:pt x="40" y="209"/>
                  <a:pt x="52" y="228"/>
                  <a:pt x="54" y="246"/>
                </a:cubicBezTo>
                <a:cubicBezTo>
                  <a:pt x="56" y="264"/>
                  <a:pt x="52" y="282"/>
                  <a:pt x="48" y="300"/>
                </a:cubicBezTo>
                <a:cubicBezTo>
                  <a:pt x="44" y="318"/>
                  <a:pt x="34" y="345"/>
                  <a:pt x="30" y="357"/>
                </a:cubicBezTo>
              </a:path>
            </a:pathLst>
          </a:custGeom>
          <a:noFill/>
          <a:ln w="19050">
            <a:solidFill>
              <a:schemeClr val="tx1"/>
            </a:solidFill>
            <a:round/>
            <a:headEnd/>
            <a:tailEnd/>
          </a:ln>
        </p:spPr>
        <p:txBody>
          <a:bodyPr wrap="none" anchor="ctr"/>
          <a:lstStyle/>
          <a:p>
            <a:endParaRPr lang="zh-CN" altLang="en-US">
              <a:solidFill>
                <a:schemeClr val="tx1">
                  <a:lumMod val="75000"/>
                  <a:lumOff val="25000"/>
                </a:schemeClr>
              </a:solidFill>
              <a:latin typeface="+mn-lt"/>
              <a:ea typeface="+mn-ea"/>
            </a:endParaRPr>
          </a:p>
        </p:txBody>
      </p:sp>
      <p:sp>
        <p:nvSpPr>
          <p:cNvPr id="57415" name="Freeform 87"/>
          <p:cNvSpPr>
            <a:spLocks/>
          </p:cNvSpPr>
          <p:nvPr/>
        </p:nvSpPr>
        <p:spPr bwMode="auto">
          <a:xfrm rot="5400000" flipV="1">
            <a:off x="7967071" y="5311567"/>
            <a:ext cx="88900" cy="800517"/>
          </a:xfrm>
          <a:custGeom>
            <a:avLst/>
            <a:gdLst>
              <a:gd name="T0" fmla="*/ 30 w 56"/>
              <a:gd name="T1" fmla="*/ 0 h 357"/>
              <a:gd name="T2" fmla="*/ 3 w 56"/>
              <a:gd name="T3" fmla="*/ 51 h 357"/>
              <a:gd name="T4" fmla="*/ 9 w 56"/>
              <a:gd name="T5" fmla="*/ 123 h 357"/>
              <a:gd name="T6" fmla="*/ 33 w 56"/>
              <a:gd name="T7" fmla="*/ 189 h 357"/>
              <a:gd name="T8" fmla="*/ 54 w 56"/>
              <a:gd name="T9" fmla="*/ 246 h 357"/>
              <a:gd name="T10" fmla="*/ 48 w 56"/>
              <a:gd name="T11" fmla="*/ 300 h 357"/>
              <a:gd name="T12" fmla="*/ 30 w 56"/>
              <a:gd name="T13" fmla="*/ 357 h 357"/>
              <a:gd name="T14" fmla="*/ 0 60000 65536"/>
              <a:gd name="T15" fmla="*/ 0 60000 65536"/>
              <a:gd name="T16" fmla="*/ 0 60000 65536"/>
              <a:gd name="T17" fmla="*/ 0 60000 65536"/>
              <a:gd name="T18" fmla="*/ 0 60000 65536"/>
              <a:gd name="T19" fmla="*/ 0 60000 65536"/>
              <a:gd name="T20" fmla="*/ 0 60000 65536"/>
              <a:gd name="T21" fmla="*/ 0 w 56"/>
              <a:gd name="T22" fmla="*/ 0 h 357"/>
              <a:gd name="T23" fmla="*/ 56 w 56"/>
              <a:gd name="T24" fmla="*/ 357 h 35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6" h="357">
                <a:moveTo>
                  <a:pt x="30" y="0"/>
                </a:moveTo>
                <a:cubicBezTo>
                  <a:pt x="26" y="8"/>
                  <a:pt x="6" y="30"/>
                  <a:pt x="3" y="51"/>
                </a:cubicBezTo>
                <a:cubicBezTo>
                  <a:pt x="0" y="72"/>
                  <a:pt x="4" y="100"/>
                  <a:pt x="9" y="123"/>
                </a:cubicBezTo>
                <a:cubicBezTo>
                  <a:pt x="14" y="146"/>
                  <a:pt x="26" y="169"/>
                  <a:pt x="33" y="189"/>
                </a:cubicBezTo>
                <a:cubicBezTo>
                  <a:pt x="40" y="209"/>
                  <a:pt x="52" y="228"/>
                  <a:pt x="54" y="246"/>
                </a:cubicBezTo>
                <a:cubicBezTo>
                  <a:pt x="56" y="264"/>
                  <a:pt x="52" y="282"/>
                  <a:pt x="48" y="300"/>
                </a:cubicBezTo>
                <a:cubicBezTo>
                  <a:pt x="44" y="318"/>
                  <a:pt x="34" y="345"/>
                  <a:pt x="30" y="357"/>
                </a:cubicBezTo>
              </a:path>
            </a:pathLst>
          </a:custGeom>
          <a:noFill/>
          <a:ln w="19050">
            <a:solidFill>
              <a:schemeClr val="tx1"/>
            </a:solidFill>
            <a:round/>
            <a:headEnd/>
            <a:tailEnd/>
          </a:ln>
        </p:spPr>
        <p:txBody>
          <a:bodyPr wrap="none" anchor="ctr"/>
          <a:lstStyle/>
          <a:p>
            <a:endParaRPr lang="zh-CN" altLang="en-US">
              <a:solidFill>
                <a:schemeClr val="tx1">
                  <a:lumMod val="75000"/>
                  <a:lumOff val="25000"/>
                </a:schemeClr>
              </a:solidFill>
              <a:latin typeface="+mn-lt"/>
              <a:ea typeface="+mn-ea"/>
            </a:endParaRPr>
          </a:p>
        </p:txBody>
      </p:sp>
      <p:pic>
        <p:nvPicPr>
          <p:cNvPr id="57416" name="Picture 88"/>
          <p:cNvPicPr>
            <a:picLocks noChangeArrowheads="1"/>
          </p:cNvPicPr>
          <p:nvPr/>
        </p:nvPicPr>
        <p:blipFill>
          <a:blip r:embed="rId3"/>
          <a:srcRect/>
          <a:stretch>
            <a:fillRect/>
          </a:stretch>
        </p:blipFill>
        <p:spPr bwMode="auto">
          <a:xfrm>
            <a:off x="8367306" y="5030788"/>
            <a:ext cx="643802" cy="303212"/>
          </a:xfrm>
          <a:prstGeom prst="rect">
            <a:avLst/>
          </a:prstGeom>
          <a:noFill/>
          <a:ln w="12699">
            <a:noFill/>
            <a:miter lim="800000"/>
            <a:headEnd/>
            <a:tailEnd/>
          </a:ln>
        </p:spPr>
      </p:pic>
      <p:pic>
        <p:nvPicPr>
          <p:cNvPr id="57417" name="Picture 89"/>
          <p:cNvPicPr>
            <a:picLocks noChangeArrowheads="1"/>
          </p:cNvPicPr>
          <p:nvPr/>
        </p:nvPicPr>
        <p:blipFill>
          <a:blip r:embed="rId3"/>
          <a:srcRect/>
          <a:stretch>
            <a:fillRect/>
          </a:stretch>
        </p:blipFill>
        <p:spPr bwMode="auto">
          <a:xfrm>
            <a:off x="8386366" y="5487988"/>
            <a:ext cx="645920" cy="304800"/>
          </a:xfrm>
          <a:prstGeom prst="rect">
            <a:avLst/>
          </a:prstGeom>
          <a:noFill/>
          <a:ln w="12699">
            <a:noFill/>
            <a:miter lim="800000"/>
            <a:headEnd/>
            <a:tailEnd/>
          </a:ln>
        </p:spPr>
      </p:pic>
      <p:sp>
        <p:nvSpPr>
          <p:cNvPr id="57418" name="AutoShape 90"/>
          <p:cNvSpPr>
            <a:spLocks noChangeArrowheads="1"/>
          </p:cNvSpPr>
          <p:nvPr/>
        </p:nvSpPr>
        <p:spPr bwMode="auto">
          <a:xfrm>
            <a:off x="7505374" y="4572000"/>
            <a:ext cx="180011" cy="127000"/>
          </a:xfrm>
          <a:prstGeom prst="cube">
            <a:avLst>
              <a:gd name="adj" fmla="val 25000"/>
            </a:avLst>
          </a:prstGeom>
          <a:solidFill>
            <a:srgbClr val="808080"/>
          </a:solidFill>
          <a:ln w="9525">
            <a:solidFill>
              <a:schemeClr val="tx1"/>
            </a:solidFill>
            <a:miter lim="800000"/>
            <a:headEnd/>
            <a:tailEnd/>
          </a:ln>
        </p:spPr>
        <p:txBody>
          <a:bodyPr wrap="none" anchor="ctr"/>
          <a:lstStyle/>
          <a:p>
            <a:endParaRPr lang="zh-CN" altLang="en-US">
              <a:solidFill>
                <a:schemeClr val="tx1">
                  <a:lumMod val="75000"/>
                  <a:lumOff val="25000"/>
                </a:schemeClr>
              </a:solidFill>
              <a:latin typeface="+mn-lt"/>
              <a:ea typeface="+mn-ea"/>
            </a:endParaRPr>
          </a:p>
        </p:txBody>
      </p:sp>
      <p:sp>
        <p:nvSpPr>
          <p:cNvPr id="57419" name="Line 91"/>
          <p:cNvSpPr>
            <a:spLocks noChangeShapeType="1"/>
          </p:cNvSpPr>
          <p:nvPr/>
        </p:nvSpPr>
        <p:spPr bwMode="auto">
          <a:xfrm>
            <a:off x="7219476" y="4252914"/>
            <a:ext cx="338843" cy="369887"/>
          </a:xfrm>
          <a:prstGeom prst="line">
            <a:avLst/>
          </a:prstGeom>
          <a:noFill/>
          <a:ln w="9525">
            <a:solidFill>
              <a:schemeClr val="tx1"/>
            </a:solidFill>
            <a:round/>
            <a:headEnd/>
            <a:tailEnd type="triangle" w="sm" len="lg"/>
          </a:ln>
        </p:spPr>
        <p:txBody>
          <a:bodyPr wrap="none" anchor="ctr"/>
          <a:lstStyle/>
          <a:p>
            <a:endParaRPr lang="zh-CN" altLang="en-US">
              <a:solidFill>
                <a:schemeClr val="tx1">
                  <a:lumMod val="75000"/>
                  <a:lumOff val="25000"/>
                </a:schemeClr>
              </a:solidFill>
              <a:latin typeface="+mn-lt"/>
              <a:ea typeface="+mn-ea"/>
            </a:endParaRPr>
          </a:p>
        </p:txBody>
      </p:sp>
      <p:sp>
        <p:nvSpPr>
          <p:cNvPr id="57420" name="Text Box 92"/>
          <p:cNvSpPr txBox="1">
            <a:spLocks noChangeArrowheads="1"/>
          </p:cNvSpPr>
          <p:nvPr/>
        </p:nvSpPr>
        <p:spPr bwMode="auto">
          <a:xfrm>
            <a:off x="3663741" y="5537201"/>
            <a:ext cx="954107" cy="400110"/>
          </a:xfrm>
          <a:prstGeom prst="rect">
            <a:avLst/>
          </a:prstGeom>
          <a:noFill/>
          <a:ln w="9525">
            <a:noFill/>
            <a:miter lim="800000"/>
            <a:headEnd/>
            <a:tailEnd/>
          </a:ln>
        </p:spPr>
        <p:txBody>
          <a:bodyPr wrap="none">
            <a:spAutoFit/>
          </a:bodyPr>
          <a:lstStyle/>
          <a:p>
            <a:r>
              <a:rPr kumimoji="1" lang="zh-CN" altLang="en-US" sz="2000">
                <a:solidFill>
                  <a:schemeClr val="tx1">
                    <a:lumMod val="75000"/>
                    <a:lumOff val="25000"/>
                  </a:schemeClr>
                </a:solidFill>
                <a:latin typeface="+mn-lt"/>
                <a:ea typeface="+mn-ea"/>
              </a:rPr>
              <a:t>服务区</a:t>
            </a:r>
          </a:p>
        </p:txBody>
      </p:sp>
      <p:sp>
        <p:nvSpPr>
          <p:cNvPr id="57421" name="Freeform 93"/>
          <p:cNvSpPr>
            <a:spLocks/>
          </p:cNvSpPr>
          <p:nvPr/>
        </p:nvSpPr>
        <p:spPr bwMode="auto">
          <a:xfrm>
            <a:off x="9947162" y="2890838"/>
            <a:ext cx="124948" cy="569912"/>
          </a:xfrm>
          <a:custGeom>
            <a:avLst/>
            <a:gdLst>
              <a:gd name="T0" fmla="*/ 30 w 56"/>
              <a:gd name="T1" fmla="*/ 0 h 357"/>
              <a:gd name="T2" fmla="*/ 3 w 56"/>
              <a:gd name="T3" fmla="*/ 51 h 357"/>
              <a:gd name="T4" fmla="*/ 9 w 56"/>
              <a:gd name="T5" fmla="*/ 123 h 357"/>
              <a:gd name="T6" fmla="*/ 33 w 56"/>
              <a:gd name="T7" fmla="*/ 189 h 357"/>
              <a:gd name="T8" fmla="*/ 54 w 56"/>
              <a:gd name="T9" fmla="*/ 246 h 357"/>
              <a:gd name="T10" fmla="*/ 48 w 56"/>
              <a:gd name="T11" fmla="*/ 300 h 357"/>
              <a:gd name="T12" fmla="*/ 30 w 56"/>
              <a:gd name="T13" fmla="*/ 357 h 357"/>
              <a:gd name="T14" fmla="*/ 0 60000 65536"/>
              <a:gd name="T15" fmla="*/ 0 60000 65536"/>
              <a:gd name="T16" fmla="*/ 0 60000 65536"/>
              <a:gd name="T17" fmla="*/ 0 60000 65536"/>
              <a:gd name="T18" fmla="*/ 0 60000 65536"/>
              <a:gd name="T19" fmla="*/ 0 60000 65536"/>
              <a:gd name="T20" fmla="*/ 0 60000 65536"/>
              <a:gd name="T21" fmla="*/ 0 w 56"/>
              <a:gd name="T22" fmla="*/ 0 h 357"/>
              <a:gd name="T23" fmla="*/ 56 w 56"/>
              <a:gd name="T24" fmla="*/ 357 h 35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6" h="357">
                <a:moveTo>
                  <a:pt x="30" y="0"/>
                </a:moveTo>
                <a:cubicBezTo>
                  <a:pt x="26" y="8"/>
                  <a:pt x="6" y="30"/>
                  <a:pt x="3" y="51"/>
                </a:cubicBezTo>
                <a:cubicBezTo>
                  <a:pt x="0" y="72"/>
                  <a:pt x="4" y="100"/>
                  <a:pt x="9" y="123"/>
                </a:cubicBezTo>
                <a:cubicBezTo>
                  <a:pt x="14" y="146"/>
                  <a:pt x="26" y="169"/>
                  <a:pt x="33" y="189"/>
                </a:cubicBezTo>
                <a:cubicBezTo>
                  <a:pt x="40" y="209"/>
                  <a:pt x="52" y="228"/>
                  <a:pt x="54" y="246"/>
                </a:cubicBezTo>
                <a:cubicBezTo>
                  <a:pt x="56" y="264"/>
                  <a:pt x="52" y="282"/>
                  <a:pt x="48" y="300"/>
                </a:cubicBezTo>
                <a:cubicBezTo>
                  <a:pt x="44" y="318"/>
                  <a:pt x="34" y="345"/>
                  <a:pt x="30" y="357"/>
                </a:cubicBezTo>
              </a:path>
            </a:pathLst>
          </a:custGeom>
          <a:noFill/>
          <a:ln w="19050">
            <a:solidFill>
              <a:schemeClr val="tx1"/>
            </a:solidFill>
            <a:round/>
            <a:headEnd/>
            <a:tailEnd/>
          </a:ln>
        </p:spPr>
        <p:txBody>
          <a:bodyPr wrap="none" anchor="ctr"/>
          <a:lstStyle/>
          <a:p>
            <a:endParaRPr lang="zh-CN" altLang="en-US">
              <a:solidFill>
                <a:schemeClr val="tx1">
                  <a:lumMod val="75000"/>
                  <a:lumOff val="25000"/>
                </a:schemeClr>
              </a:solidFill>
              <a:latin typeface="+mn-lt"/>
              <a:ea typeface="+mn-ea"/>
            </a:endParaRPr>
          </a:p>
        </p:txBody>
      </p:sp>
      <p:pic>
        <p:nvPicPr>
          <p:cNvPr id="57422" name="Picture 94"/>
          <p:cNvPicPr>
            <a:picLocks noChangeArrowheads="1"/>
          </p:cNvPicPr>
          <p:nvPr/>
        </p:nvPicPr>
        <p:blipFill>
          <a:blip r:embed="rId3"/>
          <a:srcRect/>
          <a:stretch>
            <a:fillRect/>
          </a:stretch>
        </p:blipFill>
        <p:spPr bwMode="auto">
          <a:xfrm>
            <a:off x="9659146" y="3338513"/>
            <a:ext cx="645919" cy="303212"/>
          </a:xfrm>
          <a:prstGeom prst="rect">
            <a:avLst/>
          </a:prstGeom>
          <a:noFill/>
          <a:ln w="12699">
            <a:noFill/>
            <a:miter lim="800000"/>
            <a:headEnd/>
            <a:tailEnd/>
          </a:ln>
        </p:spPr>
      </p:pic>
      <p:sp>
        <p:nvSpPr>
          <p:cNvPr id="57423" name="Freeform 95"/>
          <p:cNvSpPr>
            <a:spLocks/>
          </p:cNvSpPr>
          <p:nvPr/>
        </p:nvSpPr>
        <p:spPr bwMode="auto">
          <a:xfrm>
            <a:off x="1975879" y="2905126"/>
            <a:ext cx="124948" cy="569913"/>
          </a:xfrm>
          <a:custGeom>
            <a:avLst/>
            <a:gdLst>
              <a:gd name="T0" fmla="*/ 30 w 56"/>
              <a:gd name="T1" fmla="*/ 0 h 357"/>
              <a:gd name="T2" fmla="*/ 3 w 56"/>
              <a:gd name="T3" fmla="*/ 51 h 357"/>
              <a:gd name="T4" fmla="*/ 9 w 56"/>
              <a:gd name="T5" fmla="*/ 123 h 357"/>
              <a:gd name="T6" fmla="*/ 33 w 56"/>
              <a:gd name="T7" fmla="*/ 189 h 357"/>
              <a:gd name="T8" fmla="*/ 54 w 56"/>
              <a:gd name="T9" fmla="*/ 246 h 357"/>
              <a:gd name="T10" fmla="*/ 48 w 56"/>
              <a:gd name="T11" fmla="*/ 300 h 357"/>
              <a:gd name="T12" fmla="*/ 30 w 56"/>
              <a:gd name="T13" fmla="*/ 357 h 357"/>
              <a:gd name="T14" fmla="*/ 0 60000 65536"/>
              <a:gd name="T15" fmla="*/ 0 60000 65536"/>
              <a:gd name="T16" fmla="*/ 0 60000 65536"/>
              <a:gd name="T17" fmla="*/ 0 60000 65536"/>
              <a:gd name="T18" fmla="*/ 0 60000 65536"/>
              <a:gd name="T19" fmla="*/ 0 60000 65536"/>
              <a:gd name="T20" fmla="*/ 0 60000 65536"/>
              <a:gd name="T21" fmla="*/ 0 w 56"/>
              <a:gd name="T22" fmla="*/ 0 h 357"/>
              <a:gd name="T23" fmla="*/ 56 w 56"/>
              <a:gd name="T24" fmla="*/ 357 h 35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6" h="357">
                <a:moveTo>
                  <a:pt x="30" y="0"/>
                </a:moveTo>
                <a:cubicBezTo>
                  <a:pt x="26" y="8"/>
                  <a:pt x="6" y="30"/>
                  <a:pt x="3" y="51"/>
                </a:cubicBezTo>
                <a:cubicBezTo>
                  <a:pt x="0" y="72"/>
                  <a:pt x="4" y="100"/>
                  <a:pt x="9" y="123"/>
                </a:cubicBezTo>
                <a:cubicBezTo>
                  <a:pt x="14" y="146"/>
                  <a:pt x="26" y="169"/>
                  <a:pt x="33" y="189"/>
                </a:cubicBezTo>
                <a:cubicBezTo>
                  <a:pt x="40" y="209"/>
                  <a:pt x="52" y="228"/>
                  <a:pt x="54" y="246"/>
                </a:cubicBezTo>
                <a:cubicBezTo>
                  <a:pt x="56" y="264"/>
                  <a:pt x="52" y="282"/>
                  <a:pt x="48" y="300"/>
                </a:cubicBezTo>
                <a:cubicBezTo>
                  <a:pt x="44" y="318"/>
                  <a:pt x="34" y="345"/>
                  <a:pt x="30" y="357"/>
                </a:cubicBezTo>
              </a:path>
            </a:pathLst>
          </a:custGeom>
          <a:noFill/>
          <a:ln w="19050">
            <a:solidFill>
              <a:schemeClr val="tx1"/>
            </a:solidFill>
            <a:round/>
            <a:headEnd/>
            <a:tailEnd/>
          </a:ln>
        </p:spPr>
        <p:txBody>
          <a:bodyPr wrap="none" anchor="ctr"/>
          <a:lstStyle/>
          <a:p>
            <a:endParaRPr lang="zh-CN" altLang="en-US">
              <a:solidFill>
                <a:schemeClr val="tx1">
                  <a:lumMod val="75000"/>
                  <a:lumOff val="25000"/>
                </a:schemeClr>
              </a:solidFill>
              <a:latin typeface="+mn-lt"/>
              <a:ea typeface="+mn-ea"/>
            </a:endParaRPr>
          </a:p>
        </p:txBody>
      </p:sp>
      <p:pic>
        <p:nvPicPr>
          <p:cNvPr id="57424" name="Picture 96"/>
          <p:cNvPicPr>
            <a:picLocks noChangeArrowheads="1"/>
          </p:cNvPicPr>
          <p:nvPr/>
        </p:nvPicPr>
        <p:blipFill>
          <a:blip r:embed="rId3"/>
          <a:srcRect/>
          <a:stretch>
            <a:fillRect/>
          </a:stretch>
        </p:blipFill>
        <p:spPr bwMode="auto">
          <a:xfrm>
            <a:off x="1687863" y="3351213"/>
            <a:ext cx="648037" cy="304800"/>
          </a:xfrm>
          <a:prstGeom prst="rect">
            <a:avLst/>
          </a:prstGeom>
          <a:noFill/>
          <a:ln w="12699">
            <a:noFill/>
            <a:miter lim="800000"/>
            <a:headEnd/>
            <a:tailEnd/>
          </a:ln>
        </p:spPr>
      </p:pic>
      <p:sp>
        <p:nvSpPr>
          <p:cNvPr id="57425" name="Text Box 97"/>
          <p:cNvSpPr txBox="1">
            <a:spLocks noChangeArrowheads="1"/>
          </p:cNvSpPr>
          <p:nvPr/>
        </p:nvSpPr>
        <p:spPr bwMode="auto">
          <a:xfrm>
            <a:off x="9299125" y="3652839"/>
            <a:ext cx="954107" cy="400110"/>
          </a:xfrm>
          <a:prstGeom prst="rect">
            <a:avLst/>
          </a:prstGeom>
          <a:noFill/>
          <a:ln w="9525">
            <a:noFill/>
            <a:miter lim="800000"/>
            <a:headEnd/>
            <a:tailEnd/>
          </a:ln>
        </p:spPr>
        <p:txBody>
          <a:bodyPr wrap="none">
            <a:spAutoFit/>
          </a:bodyPr>
          <a:lstStyle/>
          <a:p>
            <a:r>
              <a:rPr kumimoji="1" lang="zh-CN" altLang="en-US" sz="2000">
                <a:solidFill>
                  <a:schemeClr val="tx1">
                    <a:lumMod val="75000"/>
                    <a:lumOff val="25000"/>
                  </a:schemeClr>
                </a:solidFill>
                <a:latin typeface="+mn-lt"/>
                <a:ea typeface="+mn-ea"/>
              </a:rPr>
              <a:t>服务区</a:t>
            </a:r>
          </a:p>
        </p:txBody>
      </p:sp>
      <p:sp>
        <p:nvSpPr>
          <p:cNvPr id="57426" name="Text Box 98"/>
          <p:cNvSpPr txBox="1">
            <a:spLocks noChangeArrowheads="1"/>
          </p:cNvSpPr>
          <p:nvPr/>
        </p:nvSpPr>
        <p:spPr bwMode="auto">
          <a:xfrm>
            <a:off x="1293958" y="3667126"/>
            <a:ext cx="954107" cy="400110"/>
          </a:xfrm>
          <a:prstGeom prst="rect">
            <a:avLst/>
          </a:prstGeom>
          <a:noFill/>
          <a:ln w="9525">
            <a:noFill/>
            <a:miter lim="800000"/>
            <a:headEnd/>
            <a:tailEnd/>
          </a:ln>
        </p:spPr>
        <p:txBody>
          <a:bodyPr wrap="none">
            <a:spAutoFit/>
          </a:bodyPr>
          <a:lstStyle/>
          <a:p>
            <a:r>
              <a:rPr kumimoji="1" lang="zh-CN" altLang="en-US" sz="2000">
                <a:solidFill>
                  <a:schemeClr val="tx1">
                    <a:lumMod val="75000"/>
                    <a:lumOff val="25000"/>
                  </a:schemeClr>
                </a:solidFill>
                <a:latin typeface="+mn-lt"/>
                <a:ea typeface="+mn-ea"/>
              </a:rPr>
              <a:t>服务区</a:t>
            </a:r>
          </a:p>
        </p:txBody>
      </p:sp>
      <p:sp>
        <p:nvSpPr>
          <p:cNvPr id="57427" name="Oval 99"/>
          <p:cNvSpPr>
            <a:spLocks noChangeArrowheads="1"/>
          </p:cNvSpPr>
          <p:nvPr/>
        </p:nvSpPr>
        <p:spPr bwMode="auto">
          <a:xfrm rot="5400000">
            <a:off x="7374374" y="2732306"/>
            <a:ext cx="141288" cy="175776"/>
          </a:xfrm>
          <a:prstGeom prst="ellipse">
            <a:avLst/>
          </a:prstGeom>
          <a:noFill/>
          <a:ln w="28575">
            <a:solidFill>
              <a:srgbClr val="333399"/>
            </a:solidFill>
            <a:round/>
            <a:headEnd/>
            <a:tailEnd/>
          </a:ln>
        </p:spPr>
        <p:txBody>
          <a:bodyPr wrap="none" anchor="ctr"/>
          <a:lstStyle/>
          <a:p>
            <a:endParaRPr lang="zh-CN" altLang="en-US">
              <a:solidFill>
                <a:schemeClr val="tx1">
                  <a:lumMod val="75000"/>
                  <a:lumOff val="25000"/>
                </a:schemeClr>
              </a:solidFill>
              <a:latin typeface="+mn-lt"/>
              <a:ea typeface="+mn-ea"/>
            </a:endParaRPr>
          </a:p>
        </p:txBody>
      </p:sp>
      <p:sp>
        <p:nvSpPr>
          <p:cNvPr id="57428" name="Oval 100"/>
          <p:cNvSpPr>
            <a:spLocks noChangeArrowheads="1"/>
          </p:cNvSpPr>
          <p:nvPr/>
        </p:nvSpPr>
        <p:spPr bwMode="auto">
          <a:xfrm rot="5400000">
            <a:off x="4432792" y="2732307"/>
            <a:ext cx="141288" cy="175774"/>
          </a:xfrm>
          <a:prstGeom prst="ellipse">
            <a:avLst/>
          </a:prstGeom>
          <a:noFill/>
          <a:ln w="28575">
            <a:solidFill>
              <a:srgbClr val="333399"/>
            </a:solidFill>
            <a:round/>
            <a:headEnd/>
            <a:tailEnd/>
          </a:ln>
        </p:spPr>
        <p:txBody>
          <a:bodyPr wrap="none" anchor="ctr"/>
          <a:lstStyle/>
          <a:p>
            <a:endParaRPr lang="zh-CN" altLang="en-US">
              <a:solidFill>
                <a:schemeClr val="tx1">
                  <a:lumMod val="75000"/>
                  <a:lumOff val="25000"/>
                </a:schemeClr>
              </a:solidFill>
              <a:latin typeface="+mn-lt"/>
              <a:ea typeface="+mn-ea"/>
            </a:endParaRPr>
          </a:p>
        </p:txBody>
      </p:sp>
      <p:grpSp>
        <p:nvGrpSpPr>
          <p:cNvPr id="57429" name="Group 101"/>
          <p:cNvGrpSpPr>
            <a:grpSpLocks noChangeAspect="1"/>
          </p:cNvGrpSpPr>
          <p:nvPr/>
        </p:nvGrpSpPr>
        <p:grpSpPr bwMode="auto">
          <a:xfrm>
            <a:off x="5669269" y="2044700"/>
            <a:ext cx="622624" cy="596900"/>
            <a:chOff x="2246" y="722"/>
            <a:chExt cx="228" cy="292"/>
          </a:xfrm>
        </p:grpSpPr>
        <p:sp>
          <p:nvSpPr>
            <p:cNvPr id="57430" name="AutoShape 102"/>
            <p:cNvSpPr>
              <a:spLocks noChangeAspect="1" noChangeArrowheads="1" noTextEdit="1"/>
            </p:cNvSpPr>
            <p:nvPr/>
          </p:nvSpPr>
          <p:spPr bwMode="auto">
            <a:xfrm>
              <a:off x="2246" y="722"/>
              <a:ext cx="228" cy="292"/>
            </a:xfrm>
            <a:prstGeom prst="rect">
              <a:avLst/>
            </a:prstGeom>
            <a:noFill/>
            <a:ln w="9525">
              <a:noFill/>
              <a:miter lim="800000"/>
              <a:headEnd/>
              <a:tailEnd/>
            </a:ln>
          </p:spPr>
          <p:txBody>
            <a:bodyPr/>
            <a:lstStyle/>
            <a:p>
              <a:endParaRPr lang="zh-CN" altLang="en-US">
                <a:solidFill>
                  <a:schemeClr val="tx1">
                    <a:lumMod val="75000"/>
                    <a:lumOff val="25000"/>
                  </a:schemeClr>
                </a:solidFill>
                <a:latin typeface="+mn-lt"/>
                <a:ea typeface="+mn-ea"/>
              </a:endParaRPr>
            </a:p>
          </p:txBody>
        </p:sp>
        <p:grpSp>
          <p:nvGrpSpPr>
            <p:cNvPr id="57431" name="Group 103"/>
            <p:cNvGrpSpPr>
              <a:grpSpLocks/>
            </p:cNvGrpSpPr>
            <p:nvPr/>
          </p:nvGrpSpPr>
          <p:grpSpPr bwMode="auto">
            <a:xfrm>
              <a:off x="2248" y="734"/>
              <a:ext cx="224" cy="279"/>
              <a:chOff x="2248" y="734"/>
              <a:chExt cx="224" cy="279"/>
            </a:xfrm>
          </p:grpSpPr>
          <p:grpSp>
            <p:nvGrpSpPr>
              <p:cNvPr id="57447" name="Group 104"/>
              <p:cNvGrpSpPr>
                <a:grpSpLocks/>
              </p:cNvGrpSpPr>
              <p:nvPr/>
            </p:nvGrpSpPr>
            <p:grpSpPr bwMode="auto">
              <a:xfrm>
                <a:off x="2328" y="898"/>
                <a:ext cx="9" cy="37"/>
                <a:chOff x="2328" y="898"/>
                <a:chExt cx="9" cy="37"/>
              </a:xfrm>
            </p:grpSpPr>
            <p:sp>
              <p:nvSpPr>
                <p:cNvPr id="57481" name="Rectangle 105"/>
                <p:cNvSpPr>
                  <a:spLocks noChangeArrowheads="1"/>
                </p:cNvSpPr>
                <p:nvPr/>
              </p:nvSpPr>
              <p:spPr bwMode="auto">
                <a:xfrm>
                  <a:off x="2328" y="898"/>
                  <a:ext cx="9" cy="37"/>
                </a:xfrm>
                <a:prstGeom prst="rect">
                  <a:avLst/>
                </a:prstGeom>
                <a:solidFill>
                  <a:srgbClr val="C0C0C0"/>
                </a:solidFill>
                <a:ln w="1588">
                  <a:solidFill>
                    <a:srgbClr val="000000"/>
                  </a:solidFill>
                  <a:miter lim="800000"/>
                  <a:headEnd/>
                  <a:tailEnd/>
                </a:ln>
              </p:spPr>
              <p:txBody>
                <a:bodyPr/>
                <a:lstStyle/>
                <a:p>
                  <a:endParaRPr lang="zh-CN" altLang="en-US">
                    <a:solidFill>
                      <a:schemeClr val="tx1">
                        <a:lumMod val="75000"/>
                        <a:lumOff val="25000"/>
                      </a:schemeClr>
                    </a:solidFill>
                    <a:latin typeface="+mn-lt"/>
                    <a:ea typeface="+mn-ea"/>
                  </a:endParaRPr>
                </a:p>
              </p:txBody>
            </p:sp>
            <p:sp>
              <p:nvSpPr>
                <p:cNvPr id="57482" name="Line 106"/>
                <p:cNvSpPr>
                  <a:spLocks noChangeShapeType="1"/>
                </p:cNvSpPr>
                <p:nvPr/>
              </p:nvSpPr>
              <p:spPr bwMode="auto">
                <a:xfrm>
                  <a:off x="2332" y="898"/>
                  <a:ext cx="1" cy="33"/>
                </a:xfrm>
                <a:prstGeom prst="line">
                  <a:avLst/>
                </a:prstGeom>
                <a:noFill/>
                <a:ln w="1588">
                  <a:solidFill>
                    <a:srgbClr val="000000"/>
                  </a:solidFill>
                  <a:round/>
                  <a:headEnd/>
                  <a:tailEnd/>
                </a:ln>
              </p:spPr>
              <p:txBody>
                <a:bodyPr/>
                <a:lstStyle/>
                <a:p>
                  <a:endParaRPr lang="zh-CN" altLang="en-US">
                    <a:solidFill>
                      <a:schemeClr val="tx1">
                        <a:lumMod val="75000"/>
                        <a:lumOff val="25000"/>
                      </a:schemeClr>
                    </a:solidFill>
                    <a:latin typeface="+mn-lt"/>
                    <a:ea typeface="+mn-ea"/>
                  </a:endParaRPr>
                </a:p>
              </p:txBody>
            </p:sp>
          </p:grpSp>
          <p:sp>
            <p:nvSpPr>
              <p:cNvPr id="57448" name="Rectangle 107"/>
              <p:cNvSpPr>
                <a:spLocks noChangeArrowheads="1"/>
              </p:cNvSpPr>
              <p:nvPr/>
            </p:nvSpPr>
            <p:spPr bwMode="auto">
              <a:xfrm>
                <a:off x="2295" y="876"/>
                <a:ext cx="25" cy="57"/>
              </a:xfrm>
              <a:prstGeom prst="rect">
                <a:avLst/>
              </a:prstGeom>
              <a:solidFill>
                <a:srgbClr val="C0C0C0"/>
              </a:solidFill>
              <a:ln w="1588">
                <a:solidFill>
                  <a:srgbClr val="000000"/>
                </a:solidFill>
                <a:miter lim="800000"/>
                <a:headEnd/>
                <a:tailEnd/>
              </a:ln>
            </p:spPr>
            <p:txBody>
              <a:bodyPr/>
              <a:lstStyle/>
              <a:p>
                <a:endParaRPr lang="zh-CN" altLang="en-US">
                  <a:solidFill>
                    <a:schemeClr val="tx1">
                      <a:lumMod val="75000"/>
                      <a:lumOff val="25000"/>
                    </a:schemeClr>
                  </a:solidFill>
                  <a:latin typeface="+mn-lt"/>
                  <a:ea typeface="+mn-ea"/>
                </a:endParaRPr>
              </a:p>
            </p:txBody>
          </p:sp>
          <p:sp>
            <p:nvSpPr>
              <p:cNvPr id="57449" name="Freeform 108"/>
              <p:cNvSpPr>
                <a:spLocks/>
              </p:cNvSpPr>
              <p:nvPr/>
            </p:nvSpPr>
            <p:spPr bwMode="auto">
              <a:xfrm>
                <a:off x="2385" y="888"/>
                <a:ext cx="16" cy="12"/>
              </a:xfrm>
              <a:custGeom>
                <a:avLst/>
                <a:gdLst>
                  <a:gd name="T0" fmla="*/ 0 w 112"/>
                  <a:gd name="T1" fmla="*/ 0 h 84"/>
                  <a:gd name="T2" fmla="*/ 0 w 112"/>
                  <a:gd name="T3" fmla="*/ 84 h 84"/>
                  <a:gd name="T4" fmla="*/ 112 w 112"/>
                  <a:gd name="T5" fmla="*/ 84 h 84"/>
                  <a:gd name="T6" fmla="*/ 112 w 112"/>
                  <a:gd name="T7" fmla="*/ 17 h 84"/>
                  <a:gd name="T8" fmla="*/ 0 w 112"/>
                  <a:gd name="T9" fmla="*/ 0 h 84"/>
                  <a:gd name="T10" fmla="*/ 0 60000 65536"/>
                  <a:gd name="T11" fmla="*/ 0 60000 65536"/>
                  <a:gd name="T12" fmla="*/ 0 60000 65536"/>
                  <a:gd name="T13" fmla="*/ 0 60000 65536"/>
                  <a:gd name="T14" fmla="*/ 0 60000 65536"/>
                  <a:gd name="T15" fmla="*/ 0 w 112"/>
                  <a:gd name="T16" fmla="*/ 0 h 84"/>
                  <a:gd name="T17" fmla="*/ 112 w 112"/>
                  <a:gd name="T18" fmla="*/ 84 h 84"/>
                </a:gdLst>
                <a:ahLst/>
                <a:cxnLst>
                  <a:cxn ang="T10">
                    <a:pos x="T0" y="T1"/>
                  </a:cxn>
                  <a:cxn ang="T11">
                    <a:pos x="T2" y="T3"/>
                  </a:cxn>
                  <a:cxn ang="T12">
                    <a:pos x="T4" y="T5"/>
                  </a:cxn>
                  <a:cxn ang="T13">
                    <a:pos x="T6" y="T7"/>
                  </a:cxn>
                  <a:cxn ang="T14">
                    <a:pos x="T8" y="T9"/>
                  </a:cxn>
                </a:cxnLst>
                <a:rect l="T15" t="T16" r="T17" b="T18"/>
                <a:pathLst>
                  <a:path w="112" h="84">
                    <a:moveTo>
                      <a:pt x="0" y="0"/>
                    </a:moveTo>
                    <a:lnTo>
                      <a:pt x="0" y="84"/>
                    </a:lnTo>
                    <a:lnTo>
                      <a:pt x="112" y="84"/>
                    </a:lnTo>
                    <a:lnTo>
                      <a:pt x="112" y="17"/>
                    </a:lnTo>
                    <a:lnTo>
                      <a:pt x="0" y="0"/>
                    </a:lnTo>
                  </a:path>
                </a:pathLst>
              </a:custGeom>
              <a:noFill/>
              <a:ln w="1588">
                <a:solidFill>
                  <a:srgbClr val="000000"/>
                </a:solidFill>
                <a:round/>
                <a:headEnd/>
                <a:tailEnd/>
              </a:ln>
            </p:spPr>
            <p:txBody>
              <a:bodyPr/>
              <a:lstStyle/>
              <a:p>
                <a:endParaRPr lang="zh-CN" altLang="en-US">
                  <a:solidFill>
                    <a:schemeClr val="tx1">
                      <a:lumMod val="75000"/>
                      <a:lumOff val="25000"/>
                    </a:schemeClr>
                  </a:solidFill>
                  <a:latin typeface="+mn-lt"/>
                  <a:ea typeface="+mn-ea"/>
                </a:endParaRPr>
              </a:p>
            </p:txBody>
          </p:sp>
          <p:sp>
            <p:nvSpPr>
              <p:cNvPr id="57450" name="Freeform 109"/>
              <p:cNvSpPr>
                <a:spLocks/>
              </p:cNvSpPr>
              <p:nvPr/>
            </p:nvSpPr>
            <p:spPr bwMode="auto">
              <a:xfrm>
                <a:off x="2352" y="866"/>
                <a:ext cx="11" cy="11"/>
              </a:xfrm>
              <a:custGeom>
                <a:avLst/>
                <a:gdLst>
                  <a:gd name="T0" fmla="*/ 42 w 77"/>
                  <a:gd name="T1" fmla="*/ 0 h 76"/>
                  <a:gd name="T2" fmla="*/ 0 w 77"/>
                  <a:gd name="T3" fmla="*/ 76 h 76"/>
                  <a:gd name="T4" fmla="*/ 56 w 77"/>
                  <a:gd name="T5" fmla="*/ 70 h 76"/>
                  <a:gd name="T6" fmla="*/ 77 w 77"/>
                  <a:gd name="T7" fmla="*/ 19 h 76"/>
                  <a:gd name="T8" fmla="*/ 42 w 77"/>
                  <a:gd name="T9" fmla="*/ 0 h 76"/>
                  <a:gd name="T10" fmla="*/ 0 60000 65536"/>
                  <a:gd name="T11" fmla="*/ 0 60000 65536"/>
                  <a:gd name="T12" fmla="*/ 0 60000 65536"/>
                  <a:gd name="T13" fmla="*/ 0 60000 65536"/>
                  <a:gd name="T14" fmla="*/ 0 60000 65536"/>
                  <a:gd name="T15" fmla="*/ 0 w 77"/>
                  <a:gd name="T16" fmla="*/ 0 h 76"/>
                  <a:gd name="T17" fmla="*/ 77 w 77"/>
                  <a:gd name="T18" fmla="*/ 76 h 76"/>
                </a:gdLst>
                <a:ahLst/>
                <a:cxnLst>
                  <a:cxn ang="T10">
                    <a:pos x="T0" y="T1"/>
                  </a:cxn>
                  <a:cxn ang="T11">
                    <a:pos x="T2" y="T3"/>
                  </a:cxn>
                  <a:cxn ang="T12">
                    <a:pos x="T4" y="T5"/>
                  </a:cxn>
                  <a:cxn ang="T13">
                    <a:pos x="T6" y="T7"/>
                  </a:cxn>
                  <a:cxn ang="T14">
                    <a:pos x="T8" y="T9"/>
                  </a:cxn>
                </a:cxnLst>
                <a:rect l="T15" t="T16" r="T17" b="T18"/>
                <a:pathLst>
                  <a:path w="77" h="76">
                    <a:moveTo>
                      <a:pt x="42" y="0"/>
                    </a:moveTo>
                    <a:lnTo>
                      <a:pt x="0" y="76"/>
                    </a:lnTo>
                    <a:lnTo>
                      <a:pt x="56" y="70"/>
                    </a:lnTo>
                    <a:lnTo>
                      <a:pt x="77" y="19"/>
                    </a:lnTo>
                    <a:lnTo>
                      <a:pt x="42" y="0"/>
                    </a:lnTo>
                    <a:close/>
                  </a:path>
                </a:pathLst>
              </a:custGeom>
              <a:solidFill>
                <a:srgbClr val="C0C0C0"/>
              </a:solidFill>
              <a:ln w="1588">
                <a:solidFill>
                  <a:srgbClr val="000000"/>
                </a:solidFill>
                <a:round/>
                <a:headEnd/>
                <a:tailEnd/>
              </a:ln>
            </p:spPr>
            <p:txBody>
              <a:bodyPr/>
              <a:lstStyle/>
              <a:p>
                <a:endParaRPr lang="zh-CN" altLang="en-US">
                  <a:solidFill>
                    <a:schemeClr val="tx1">
                      <a:lumMod val="75000"/>
                      <a:lumOff val="25000"/>
                    </a:schemeClr>
                  </a:solidFill>
                  <a:latin typeface="+mn-lt"/>
                  <a:ea typeface="+mn-ea"/>
                </a:endParaRPr>
              </a:p>
            </p:txBody>
          </p:sp>
          <p:sp>
            <p:nvSpPr>
              <p:cNvPr id="57451" name="Freeform 110"/>
              <p:cNvSpPr>
                <a:spLocks/>
              </p:cNvSpPr>
              <p:nvPr/>
            </p:nvSpPr>
            <p:spPr bwMode="auto">
              <a:xfrm>
                <a:off x="2333" y="938"/>
                <a:ext cx="51" cy="4"/>
              </a:xfrm>
              <a:custGeom>
                <a:avLst/>
                <a:gdLst>
                  <a:gd name="T0" fmla="*/ 0 w 356"/>
                  <a:gd name="T1" fmla="*/ 0 h 26"/>
                  <a:gd name="T2" fmla="*/ 356 w 356"/>
                  <a:gd name="T3" fmla="*/ 0 h 26"/>
                  <a:gd name="T4" fmla="*/ 356 w 356"/>
                  <a:gd name="T5" fmla="*/ 26 h 26"/>
                  <a:gd name="T6" fmla="*/ 5 w 356"/>
                  <a:gd name="T7" fmla="*/ 26 h 26"/>
                  <a:gd name="T8" fmla="*/ 0 w 356"/>
                  <a:gd name="T9" fmla="*/ 0 h 26"/>
                  <a:gd name="T10" fmla="*/ 0 60000 65536"/>
                  <a:gd name="T11" fmla="*/ 0 60000 65536"/>
                  <a:gd name="T12" fmla="*/ 0 60000 65536"/>
                  <a:gd name="T13" fmla="*/ 0 60000 65536"/>
                  <a:gd name="T14" fmla="*/ 0 60000 65536"/>
                  <a:gd name="T15" fmla="*/ 0 w 356"/>
                  <a:gd name="T16" fmla="*/ 0 h 26"/>
                  <a:gd name="T17" fmla="*/ 356 w 356"/>
                  <a:gd name="T18" fmla="*/ 26 h 26"/>
                </a:gdLst>
                <a:ahLst/>
                <a:cxnLst>
                  <a:cxn ang="T10">
                    <a:pos x="T0" y="T1"/>
                  </a:cxn>
                  <a:cxn ang="T11">
                    <a:pos x="T2" y="T3"/>
                  </a:cxn>
                  <a:cxn ang="T12">
                    <a:pos x="T4" y="T5"/>
                  </a:cxn>
                  <a:cxn ang="T13">
                    <a:pos x="T6" y="T7"/>
                  </a:cxn>
                  <a:cxn ang="T14">
                    <a:pos x="T8" y="T9"/>
                  </a:cxn>
                </a:cxnLst>
                <a:rect l="T15" t="T16" r="T17" b="T18"/>
                <a:pathLst>
                  <a:path w="356" h="26">
                    <a:moveTo>
                      <a:pt x="0" y="0"/>
                    </a:moveTo>
                    <a:lnTo>
                      <a:pt x="356" y="0"/>
                    </a:lnTo>
                    <a:lnTo>
                      <a:pt x="356" y="26"/>
                    </a:lnTo>
                    <a:lnTo>
                      <a:pt x="5" y="26"/>
                    </a:lnTo>
                    <a:lnTo>
                      <a:pt x="0" y="0"/>
                    </a:lnTo>
                    <a:close/>
                  </a:path>
                </a:pathLst>
              </a:custGeom>
              <a:solidFill>
                <a:srgbClr val="808080"/>
              </a:solidFill>
              <a:ln w="1588">
                <a:solidFill>
                  <a:srgbClr val="000000"/>
                </a:solidFill>
                <a:round/>
                <a:headEnd/>
                <a:tailEnd/>
              </a:ln>
            </p:spPr>
            <p:txBody>
              <a:bodyPr/>
              <a:lstStyle/>
              <a:p>
                <a:endParaRPr lang="zh-CN" altLang="en-US">
                  <a:solidFill>
                    <a:schemeClr val="tx1">
                      <a:lumMod val="75000"/>
                      <a:lumOff val="25000"/>
                    </a:schemeClr>
                  </a:solidFill>
                  <a:latin typeface="+mn-lt"/>
                  <a:ea typeface="+mn-ea"/>
                </a:endParaRPr>
              </a:p>
            </p:txBody>
          </p:sp>
          <p:sp>
            <p:nvSpPr>
              <p:cNvPr id="57452" name="Freeform 111"/>
              <p:cNvSpPr>
                <a:spLocks/>
              </p:cNvSpPr>
              <p:nvPr/>
            </p:nvSpPr>
            <p:spPr bwMode="auto">
              <a:xfrm>
                <a:off x="2294" y="795"/>
                <a:ext cx="22" cy="24"/>
              </a:xfrm>
              <a:custGeom>
                <a:avLst/>
                <a:gdLst>
                  <a:gd name="T0" fmla="*/ 140 w 149"/>
                  <a:gd name="T1" fmla="*/ 0 h 163"/>
                  <a:gd name="T2" fmla="*/ 2 w 149"/>
                  <a:gd name="T3" fmla="*/ 117 h 163"/>
                  <a:gd name="T4" fmla="*/ 0 w 149"/>
                  <a:gd name="T5" fmla="*/ 163 h 163"/>
                  <a:gd name="T6" fmla="*/ 149 w 149"/>
                  <a:gd name="T7" fmla="*/ 54 h 163"/>
                  <a:gd name="T8" fmla="*/ 140 w 149"/>
                  <a:gd name="T9" fmla="*/ 0 h 163"/>
                  <a:gd name="T10" fmla="*/ 0 60000 65536"/>
                  <a:gd name="T11" fmla="*/ 0 60000 65536"/>
                  <a:gd name="T12" fmla="*/ 0 60000 65536"/>
                  <a:gd name="T13" fmla="*/ 0 60000 65536"/>
                  <a:gd name="T14" fmla="*/ 0 60000 65536"/>
                  <a:gd name="T15" fmla="*/ 0 w 149"/>
                  <a:gd name="T16" fmla="*/ 0 h 163"/>
                  <a:gd name="T17" fmla="*/ 149 w 149"/>
                  <a:gd name="T18" fmla="*/ 163 h 163"/>
                </a:gdLst>
                <a:ahLst/>
                <a:cxnLst>
                  <a:cxn ang="T10">
                    <a:pos x="T0" y="T1"/>
                  </a:cxn>
                  <a:cxn ang="T11">
                    <a:pos x="T2" y="T3"/>
                  </a:cxn>
                  <a:cxn ang="T12">
                    <a:pos x="T4" y="T5"/>
                  </a:cxn>
                  <a:cxn ang="T13">
                    <a:pos x="T6" y="T7"/>
                  </a:cxn>
                  <a:cxn ang="T14">
                    <a:pos x="T8" y="T9"/>
                  </a:cxn>
                </a:cxnLst>
                <a:rect l="T15" t="T16" r="T17" b="T18"/>
                <a:pathLst>
                  <a:path w="149" h="163">
                    <a:moveTo>
                      <a:pt x="140" y="0"/>
                    </a:moveTo>
                    <a:lnTo>
                      <a:pt x="2" y="117"/>
                    </a:lnTo>
                    <a:lnTo>
                      <a:pt x="0" y="163"/>
                    </a:lnTo>
                    <a:lnTo>
                      <a:pt x="149" y="54"/>
                    </a:lnTo>
                    <a:lnTo>
                      <a:pt x="140" y="0"/>
                    </a:lnTo>
                    <a:close/>
                  </a:path>
                </a:pathLst>
              </a:custGeom>
              <a:solidFill>
                <a:srgbClr val="C0C0C0"/>
              </a:solidFill>
              <a:ln w="1588">
                <a:solidFill>
                  <a:srgbClr val="000000"/>
                </a:solidFill>
                <a:round/>
                <a:headEnd/>
                <a:tailEnd/>
              </a:ln>
            </p:spPr>
            <p:txBody>
              <a:bodyPr/>
              <a:lstStyle/>
              <a:p>
                <a:endParaRPr lang="zh-CN" altLang="en-US">
                  <a:solidFill>
                    <a:schemeClr val="tx1">
                      <a:lumMod val="75000"/>
                      <a:lumOff val="25000"/>
                    </a:schemeClr>
                  </a:solidFill>
                  <a:latin typeface="+mn-lt"/>
                  <a:ea typeface="+mn-ea"/>
                </a:endParaRPr>
              </a:p>
            </p:txBody>
          </p:sp>
          <p:sp>
            <p:nvSpPr>
              <p:cNvPr id="57453" name="Freeform 112"/>
              <p:cNvSpPr>
                <a:spLocks/>
              </p:cNvSpPr>
              <p:nvPr/>
            </p:nvSpPr>
            <p:spPr bwMode="auto">
              <a:xfrm>
                <a:off x="2289" y="734"/>
                <a:ext cx="32" cy="199"/>
              </a:xfrm>
              <a:custGeom>
                <a:avLst/>
                <a:gdLst>
                  <a:gd name="T0" fmla="*/ 225 w 225"/>
                  <a:gd name="T1" fmla="*/ 0 h 1395"/>
                  <a:gd name="T2" fmla="*/ 0 w 225"/>
                  <a:gd name="T3" fmla="*/ 82 h 1395"/>
                  <a:gd name="T4" fmla="*/ 0 w 225"/>
                  <a:gd name="T5" fmla="*/ 1395 h 1395"/>
                  <a:gd name="T6" fmla="*/ 42 w 225"/>
                  <a:gd name="T7" fmla="*/ 1395 h 1395"/>
                  <a:gd name="T8" fmla="*/ 42 w 225"/>
                  <a:gd name="T9" fmla="*/ 202 h 1395"/>
                  <a:gd name="T10" fmla="*/ 225 w 225"/>
                  <a:gd name="T11" fmla="*/ 133 h 1395"/>
                  <a:gd name="T12" fmla="*/ 225 w 225"/>
                  <a:gd name="T13" fmla="*/ 0 h 1395"/>
                  <a:gd name="T14" fmla="*/ 0 60000 65536"/>
                  <a:gd name="T15" fmla="*/ 0 60000 65536"/>
                  <a:gd name="T16" fmla="*/ 0 60000 65536"/>
                  <a:gd name="T17" fmla="*/ 0 60000 65536"/>
                  <a:gd name="T18" fmla="*/ 0 60000 65536"/>
                  <a:gd name="T19" fmla="*/ 0 60000 65536"/>
                  <a:gd name="T20" fmla="*/ 0 60000 65536"/>
                  <a:gd name="T21" fmla="*/ 0 w 225"/>
                  <a:gd name="T22" fmla="*/ 0 h 1395"/>
                  <a:gd name="T23" fmla="*/ 225 w 225"/>
                  <a:gd name="T24" fmla="*/ 1395 h 139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25" h="1395">
                    <a:moveTo>
                      <a:pt x="225" y="0"/>
                    </a:moveTo>
                    <a:lnTo>
                      <a:pt x="0" y="82"/>
                    </a:lnTo>
                    <a:lnTo>
                      <a:pt x="0" y="1395"/>
                    </a:lnTo>
                    <a:lnTo>
                      <a:pt x="42" y="1395"/>
                    </a:lnTo>
                    <a:lnTo>
                      <a:pt x="42" y="202"/>
                    </a:lnTo>
                    <a:lnTo>
                      <a:pt x="225" y="133"/>
                    </a:lnTo>
                    <a:lnTo>
                      <a:pt x="225" y="0"/>
                    </a:lnTo>
                    <a:close/>
                  </a:path>
                </a:pathLst>
              </a:custGeom>
              <a:solidFill>
                <a:srgbClr val="9F9F9F"/>
              </a:solidFill>
              <a:ln w="1588">
                <a:solidFill>
                  <a:srgbClr val="000000"/>
                </a:solidFill>
                <a:round/>
                <a:headEnd/>
                <a:tailEnd/>
              </a:ln>
            </p:spPr>
            <p:txBody>
              <a:bodyPr/>
              <a:lstStyle/>
              <a:p>
                <a:endParaRPr lang="zh-CN" altLang="en-US">
                  <a:solidFill>
                    <a:schemeClr val="tx1">
                      <a:lumMod val="75000"/>
                      <a:lumOff val="25000"/>
                    </a:schemeClr>
                  </a:solidFill>
                  <a:latin typeface="+mn-lt"/>
                  <a:ea typeface="+mn-ea"/>
                </a:endParaRPr>
              </a:p>
            </p:txBody>
          </p:sp>
          <p:sp>
            <p:nvSpPr>
              <p:cNvPr id="57454" name="Freeform 113"/>
              <p:cNvSpPr>
                <a:spLocks/>
              </p:cNvSpPr>
              <p:nvPr/>
            </p:nvSpPr>
            <p:spPr bwMode="auto">
              <a:xfrm>
                <a:off x="2288" y="933"/>
                <a:ext cx="184" cy="44"/>
              </a:xfrm>
              <a:custGeom>
                <a:avLst/>
                <a:gdLst>
                  <a:gd name="T0" fmla="*/ 0 w 1290"/>
                  <a:gd name="T1" fmla="*/ 304 h 304"/>
                  <a:gd name="T2" fmla="*/ 0 w 1290"/>
                  <a:gd name="T3" fmla="*/ 0 h 304"/>
                  <a:gd name="T4" fmla="*/ 281 w 1290"/>
                  <a:gd name="T5" fmla="*/ 0 h 304"/>
                  <a:gd name="T6" fmla="*/ 337 w 1290"/>
                  <a:gd name="T7" fmla="*/ 51 h 304"/>
                  <a:gd name="T8" fmla="*/ 505 w 1290"/>
                  <a:gd name="T9" fmla="*/ 51 h 304"/>
                  <a:gd name="T10" fmla="*/ 561 w 1290"/>
                  <a:gd name="T11" fmla="*/ 102 h 304"/>
                  <a:gd name="T12" fmla="*/ 1122 w 1290"/>
                  <a:gd name="T13" fmla="*/ 102 h 304"/>
                  <a:gd name="T14" fmla="*/ 1122 w 1290"/>
                  <a:gd name="T15" fmla="*/ 203 h 304"/>
                  <a:gd name="T16" fmla="*/ 1290 w 1290"/>
                  <a:gd name="T17" fmla="*/ 203 h 304"/>
                  <a:gd name="T18" fmla="*/ 1290 w 1290"/>
                  <a:gd name="T19" fmla="*/ 304 h 304"/>
                  <a:gd name="T20" fmla="*/ 0 w 1290"/>
                  <a:gd name="T21" fmla="*/ 304 h 30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90"/>
                  <a:gd name="T34" fmla="*/ 0 h 304"/>
                  <a:gd name="T35" fmla="*/ 1290 w 1290"/>
                  <a:gd name="T36" fmla="*/ 304 h 30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90" h="304">
                    <a:moveTo>
                      <a:pt x="0" y="304"/>
                    </a:moveTo>
                    <a:lnTo>
                      <a:pt x="0" y="0"/>
                    </a:lnTo>
                    <a:lnTo>
                      <a:pt x="281" y="0"/>
                    </a:lnTo>
                    <a:lnTo>
                      <a:pt x="337" y="51"/>
                    </a:lnTo>
                    <a:lnTo>
                      <a:pt x="505" y="51"/>
                    </a:lnTo>
                    <a:lnTo>
                      <a:pt x="561" y="102"/>
                    </a:lnTo>
                    <a:lnTo>
                      <a:pt x="1122" y="102"/>
                    </a:lnTo>
                    <a:lnTo>
                      <a:pt x="1122" y="203"/>
                    </a:lnTo>
                    <a:lnTo>
                      <a:pt x="1290" y="203"/>
                    </a:lnTo>
                    <a:lnTo>
                      <a:pt x="1290" y="304"/>
                    </a:lnTo>
                    <a:lnTo>
                      <a:pt x="0" y="304"/>
                    </a:lnTo>
                    <a:close/>
                  </a:path>
                </a:pathLst>
              </a:custGeom>
              <a:solidFill>
                <a:srgbClr val="C0C0C0"/>
              </a:solidFill>
              <a:ln w="1588">
                <a:solidFill>
                  <a:srgbClr val="000000"/>
                </a:solidFill>
                <a:round/>
                <a:headEnd/>
                <a:tailEnd/>
              </a:ln>
            </p:spPr>
            <p:txBody>
              <a:bodyPr/>
              <a:lstStyle/>
              <a:p>
                <a:endParaRPr lang="zh-CN" altLang="en-US">
                  <a:solidFill>
                    <a:schemeClr val="tx1">
                      <a:lumMod val="75000"/>
                      <a:lumOff val="25000"/>
                    </a:schemeClr>
                  </a:solidFill>
                  <a:latin typeface="+mn-lt"/>
                  <a:ea typeface="+mn-ea"/>
                </a:endParaRPr>
              </a:p>
            </p:txBody>
          </p:sp>
          <p:sp>
            <p:nvSpPr>
              <p:cNvPr id="57455" name="Rectangle 114"/>
              <p:cNvSpPr>
                <a:spLocks noChangeArrowheads="1"/>
              </p:cNvSpPr>
              <p:nvPr/>
            </p:nvSpPr>
            <p:spPr bwMode="auto">
              <a:xfrm>
                <a:off x="2288" y="962"/>
                <a:ext cx="136" cy="15"/>
              </a:xfrm>
              <a:prstGeom prst="rect">
                <a:avLst/>
              </a:prstGeom>
              <a:solidFill>
                <a:srgbClr val="C0C0C0"/>
              </a:solidFill>
              <a:ln w="1588">
                <a:solidFill>
                  <a:srgbClr val="000000"/>
                </a:solidFill>
                <a:miter lim="800000"/>
                <a:headEnd/>
                <a:tailEnd/>
              </a:ln>
            </p:spPr>
            <p:txBody>
              <a:bodyPr/>
              <a:lstStyle/>
              <a:p>
                <a:endParaRPr lang="zh-CN" altLang="en-US">
                  <a:solidFill>
                    <a:schemeClr val="tx1">
                      <a:lumMod val="75000"/>
                      <a:lumOff val="25000"/>
                    </a:schemeClr>
                  </a:solidFill>
                  <a:latin typeface="+mn-lt"/>
                  <a:ea typeface="+mn-ea"/>
                </a:endParaRPr>
              </a:p>
            </p:txBody>
          </p:sp>
          <p:sp>
            <p:nvSpPr>
              <p:cNvPr id="57456" name="Line 115"/>
              <p:cNvSpPr>
                <a:spLocks noChangeShapeType="1"/>
              </p:cNvSpPr>
              <p:nvPr/>
            </p:nvSpPr>
            <p:spPr bwMode="auto">
              <a:xfrm>
                <a:off x="2282" y="873"/>
                <a:ext cx="1" cy="25"/>
              </a:xfrm>
              <a:prstGeom prst="line">
                <a:avLst/>
              </a:prstGeom>
              <a:noFill/>
              <a:ln w="1588">
                <a:solidFill>
                  <a:srgbClr val="000000"/>
                </a:solidFill>
                <a:round/>
                <a:headEnd/>
                <a:tailEnd/>
              </a:ln>
            </p:spPr>
            <p:txBody>
              <a:bodyPr/>
              <a:lstStyle/>
              <a:p>
                <a:endParaRPr lang="zh-CN" altLang="en-US">
                  <a:solidFill>
                    <a:schemeClr val="tx1">
                      <a:lumMod val="75000"/>
                      <a:lumOff val="25000"/>
                    </a:schemeClr>
                  </a:solidFill>
                  <a:latin typeface="+mn-lt"/>
                  <a:ea typeface="+mn-ea"/>
                </a:endParaRPr>
              </a:p>
            </p:txBody>
          </p:sp>
          <p:sp>
            <p:nvSpPr>
              <p:cNvPr id="57457" name="Freeform 116"/>
              <p:cNvSpPr>
                <a:spLocks/>
              </p:cNvSpPr>
              <p:nvPr/>
            </p:nvSpPr>
            <p:spPr bwMode="auto">
              <a:xfrm>
                <a:off x="2277" y="898"/>
                <a:ext cx="12" cy="13"/>
              </a:xfrm>
              <a:custGeom>
                <a:avLst/>
                <a:gdLst>
                  <a:gd name="T0" fmla="*/ 0 w 84"/>
                  <a:gd name="T1" fmla="*/ 89 h 89"/>
                  <a:gd name="T2" fmla="*/ 0 w 84"/>
                  <a:gd name="T3" fmla="*/ 0 h 89"/>
                  <a:gd name="T4" fmla="*/ 84 w 84"/>
                  <a:gd name="T5" fmla="*/ 0 h 89"/>
                  <a:gd name="T6" fmla="*/ 84 w 84"/>
                  <a:gd name="T7" fmla="*/ 32 h 89"/>
                  <a:gd name="T8" fmla="*/ 28 w 84"/>
                  <a:gd name="T9" fmla="*/ 32 h 89"/>
                  <a:gd name="T10" fmla="*/ 28 w 84"/>
                  <a:gd name="T11" fmla="*/ 89 h 89"/>
                  <a:gd name="T12" fmla="*/ 0 w 84"/>
                  <a:gd name="T13" fmla="*/ 89 h 89"/>
                  <a:gd name="T14" fmla="*/ 0 60000 65536"/>
                  <a:gd name="T15" fmla="*/ 0 60000 65536"/>
                  <a:gd name="T16" fmla="*/ 0 60000 65536"/>
                  <a:gd name="T17" fmla="*/ 0 60000 65536"/>
                  <a:gd name="T18" fmla="*/ 0 60000 65536"/>
                  <a:gd name="T19" fmla="*/ 0 60000 65536"/>
                  <a:gd name="T20" fmla="*/ 0 60000 65536"/>
                  <a:gd name="T21" fmla="*/ 0 w 84"/>
                  <a:gd name="T22" fmla="*/ 0 h 89"/>
                  <a:gd name="T23" fmla="*/ 84 w 84"/>
                  <a:gd name="T24" fmla="*/ 89 h 8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4" h="89">
                    <a:moveTo>
                      <a:pt x="0" y="89"/>
                    </a:moveTo>
                    <a:lnTo>
                      <a:pt x="0" y="0"/>
                    </a:lnTo>
                    <a:lnTo>
                      <a:pt x="84" y="0"/>
                    </a:lnTo>
                    <a:lnTo>
                      <a:pt x="84" y="32"/>
                    </a:lnTo>
                    <a:lnTo>
                      <a:pt x="28" y="32"/>
                    </a:lnTo>
                    <a:lnTo>
                      <a:pt x="28" y="89"/>
                    </a:lnTo>
                    <a:lnTo>
                      <a:pt x="0" y="89"/>
                    </a:lnTo>
                    <a:close/>
                  </a:path>
                </a:pathLst>
              </a:custGeom>
              <a:solidFill>
                <a:srgbClr val="C0C0C0"/>
              </a:solidFill>
              <a:ln w="1588">
                <a:solidFill>
                  <a:srgbClr val="000000"/>
                </a:solidFill>
                <a:round/>
                <a:headEnd/>
                <a:tailEnd/>
              </a:ln>
            </p:spPr>
            <p:txBody>
              <a:bodyPr/>
              <a:lstStyle/>
              <a:p>
                <a:endParaRPr lang="zh-CN" altLang="en-US">
                  <a:solidFill>
                    <a:schemeClr val="tx1">
                      <a:lumMod val="75000"/>
                      <a:lumOff val="25000"/>
                    </a:schemeClr>
                  </a:solidFill>
                  <a:latin typeface="+mn-lt"/>
                  <a:ea typeface="+mn-ea"/>
                </a:endParaRPr>
              </a:p>
            </p:txBody>
          </p:sp>
          <p:sp>
            <p:nvSpPr>
              <p:cNvPr id="57458" name="Freeform 117"/>
              <p:cNvSpPr>
                <a:spLocks/>
              </p:cNvSpPr>
              <p:nvPr/>
            </p:nvSpPr>
            <p:spPr bwMode="auto">
              <a:xfrm>
                <a:off x="2344" y="889"/>
                <a:ext cx="41" cy="53"/>
              </a:xfrm>
              <a:custGeom>
                <a:avLst/>
                <a:gdLst>
                  <a:gd name="T0" fmla="*/ 0 w 287"/>
                  <a:gd name="T1" fmla="*/ 0 h 367"/>
                  <a:gd name="T2" fmla="*/ 287 w 287"/>
                  <a:gd name="T3" fmla="*/ 367 h 367"/>
                  <a:gd name="T4" fmla="*/ 245 w 287"/>
                  <a:gd name="T5" fmla="*/ 360 h 367"/>
                  <a:gd name="T6" fmla="*/ 0 w 287"/>
                  <a:gd name="T7" fmla="*/ 51 h 367"/>
                  <a:gd name="T8" fmla="*/ 0 w 287"/>
                  <a:gd name="T9" fmla="*/ 0 h 367"/>
                  <a:gd name="T10" fmla="*/ 0 60000 65536"/>
                  <a:gd name="T11" fmla="*/ 0 60000 65536"/>
                  <a:gd name="T12" fmla="*/ 0 60000 65536"/>
                  <a:gd name="T13" fmla="*/ 0 60000 65536"/>
                  <a:gd name="T14" fmla="*/ 0 60000 65536"/>
                  <a:gd name="T15" fmla="*/ 0 w 287"/>
                  <a:gd name="T16" fmla="*/ 0 h 367"/>
                  <a:gd name="T17" fmla="*/ 287 w 287"/>
                  <a:gd name="T18" fmla="*/ 367 h 367"/>
                </a:gdLst>
                <a:ahLst/>
                <a:cxnLst>
                  <a:cxn ang="T10">
                    <a:pos x="T0" y="T1"/>
                  </a:cxn>
                  <a:cxn ang="T11">
                    <a:pos x="T2" y="T3"/>
                  </a:cxn>
                  <a:cxn ang="T12">
                    <a:pos x="T4" y="T5"/>
                  </a:cxn>
                  <a:cxn ang="T13">
                    <a:pos x="T6" y="T7"/>
                  </a:cxn>
                  <a:cxn ang="T14">
                    <a:pos x="T8" y="T9"/>
                  </a:cxn>
                </a:cxnLst>
                <a:rect l="T15" t="T16" r="T17" b="T18"/>
                <a:pathLst>
                  <a:path w="287" h="367">
                    <a:moveTo>
                      <a:pt x="0" y="0"/>
                    </a:moveTo>
                    <a:lnTo>
                      <a:pt x="287" y="367"/>
                    </a:lnTo>
                    <a:lnTo>
                      <a:pt x="245" y="360"/>
                    </a:lnTo>
                    <a:lnTo>
                      <a:pt x="0" y="51"/>
                    </a:lnTo>
                    <a:lnTo>
                      <a:pt x="0" y="0"/>
                    </a:lnTo>
                    <a:close/>
                  </a:path>
                </a:pathLst>
              </a:custGeom>
              <a:solidFill>
                <a:srgbClr val="9F9F9F"/>
              </a:solidFill>
              <a:ln w="1588">
                <a:solidFill>
                  <a:srgbClr val="000000"/>
                </a:solidFill>
                <a:round/>
                <a:headEnd/>
                <a:tailEnd/>
              </a:ln>
            </p:spPr>
            <p:txBody>
              <a:bodyPr/>
              <a:lstStyle/>
              <a:p>
                <a:endParaRPr lang="zh-CN" altLang="en-US">
                  <a:solidFill>
                    <a:schemeClr val="tx1">
                      <a:lumMod val="75000"/>
                      <a:lumOff val="25000"/>
                    </a:schemeClr>
                  </a:solidFill>
                  <a:latin typeface="+mn-lt"/>
                  <a:ea typeface="+mn-ea"/>
                </a:endParaRPr>
              </a:p>
            </p:txBody>
          </p:sp>
          <p:sp>
            <p:nvSpPr>
              <p:cNvPr id="57459" name="Freeform 118"/>
              <p:cNvSpPr>
                <a:spLocks/>
              </p:cNvSpPr>
              <p:nvPr/>
            </p:nvSpPr>
            <p:spPr bwMode="auto">
              <a:xfrm>
                <a:off x="2256" y="919"/>
                <a:ext cx="32" cy="58"/>
              </a:xfrm>
              <a:custGeom>
                <a:avLst/>
                <a:gdLst>
                  <a:gd name="T0" fmla="*/ 168 w 224"/>
                  <a:gd name="T1" fmla="*/ 0 h 405"/>
                  <a:gd name="T2" fmla="*/ 0 w 224"/>
                  <a:gd name="T3" fmla="*/ 152 h 405"/>
                  <a:gd name="T4" fmla="*/ 0 w 224"/>
                  <a:gd name="T5" fmla="*/ 405 h 405"/>
                  <a:gd name="T6" fmla="*/ 224 w 224"/>
                  <a:gd name="T7" fmla="*/ 405 h 405"/>
                  <a:gd name="T8" fmla="*/ 224 w 224"/>
                  <a:gd name="T9" fmla="*/ 101 h 405"/>
                  <a:gd name="T10" fmla="*/ 168 w 224"/>
                  <a:gd name="T11" fmla="*/ 0 h 405"/>
                  <a:gd name="T12" fmla="*/ 0 60000 65536"/>
                  <a:gd name="T13" fmla="*/ 0 60000 65536"/>
                  <a:gd name="T14" fmla="*/ 0 60000 65536"/>
                  <a:gd name="T15" fmla="*/ 0 60000 65536"/>
                  <a:gd name="T16" fmla="*/ 0 60000 65536"/>
                  <a:gd name="T17" fmla="*/ 0 60000 65536"/>
                  <a:gd name="T18" fmla="*/ 0 w 224"/>
                  <a:gd name="T19" fmla="*/ 0 h 405"/>
                  <a:gd name="T20" fmla="*/ 224 w 224"/>
                  <a:gd name="T21" fmla="*/ 405 h 405"/>
                </a:gdLst>
                <a:ahLst/>
                <a:cxnLst>
                  <a:cxn ang="T12">
                    <a:pos x="T0" y="T1"/>
                  </a:cxn>
                  <a:cxn ang="T13">
                    <a:pos x="T2" y="T3"/>
                  </a:cxn>
                  <a:cxn ang="T14">
                    <a:pos x="T4" y="T5"/>
                  </a:cxn>
                  <a:cxn ang="T15">
                    <a:pos x="T6" y="T7"/>
                  </a:cxn>
                  <a:cxn ang="T16">
                    <a:pos x="T8" y="T9"/>
                  </a:cxn>
                  <a:cxn ang="T17">
                    <a:pos x="T10" y="T11"/>
                  </a:cxn>
                </a:cxnLst>
                <a:rect l="T18" t="T19" r="T20" b="T21"/>
                <a:pathLst>
                  <a:path w="224" h="405">
                    <a:moveTo>
                      <a:pt x="168" y="0"/>
                    </a:moveTo>
                    <a:lnTo>
                      <a:pt x="0" y="152"/>
                    </a:lnTo>
                    <a:lnTo>
                      <a:pt x="0" y="405"/>
                    </a:lnTo>
                    <a:lnTo>
                      <a:pt x="224" y="405"/>
                    </a:lnTo>
                    <a:lnTo>
                      <a:pt x="224" y="101"/>
                    </a:lnTo>
                    <a:lnTo>
                      <a:pt x="168" y="0"/>
                    </a:lnTo>
                    <a:close/>
                  </a:path>
                </a:pathLst>
              </a:custGeom>
              <a:solidFill>
                <a:srgbClr val="C0C0C0"/>
              </a:solidFill>
              <a:ln w="1588">
                <a:solidFill>
                  <a:srgbClr val="000000"/>
                </a:solidFill>
                <a:round/>
                <a:headEnd/>
                <a:tailEnd/>
              </a:ln>
            </p:spPr>
            <p:txBody>
              <a:bodyPr/>
              <a:lstStyle/>
              <a:p>
                <a:endParaRPr lang="zh-CN" altLang="en-US">
                  <a:solidFill>
                    <a:schemeClr val="tx1">
                      <a:lumMod val="75000"/>
                      <a:lumOff val="25000"/>
                    </a:schemeClr>
                  </a:solidFill>
                  <a:latin typeface="+mn-lt"/>
                  <a:ea typeface="+mn-ea"/>
                </a:endParaRPr>
              </a:p>
            </p:txBody>
          </p:sp>
          <p:sp>
            <p:nvSpPr>
              <p:cNvPr id="57460" name="Rectangle 119"/>
              <p:cNvSpPr>
                <a:spLocks noChangeArrowheads="1"/>
              </p:cNvSpPr>
              <p:nvPr/>
            </p:nvSpPr>
            <p:spPr bwMode="auto">
              <a:xfrm>
                <a:off x="2248" y="1004"/>
                <a:ext cx="224" cy="9"/>
              </a:xfrm>
              <a:prstGeom prst="rect">
                <a:avLst/>
              </a:prstGeom>
              <a:solidFill>
                <a:srgbClr val="9F9F9F"/>
              </a:solidFill>
              <a:ln w="1588">
                <a:solidFill>
                  <a:srgbClr val="000000"/>
                </a:solidFill>
                <a:miter lim="800000"/>
                <a:headEnd/>
                <a:tailEnd/>
              </a:ln>
            </p:spPr>
            <p:txBody>
              <a:bodyPr/>
              <a:lstStyle/>
              <a:p>
                <a:endParaRPr lang="zh-CN" altLang="en-US">
                  <a:solidFill>
                    <a:schemeClr val="tx1">
                      <a:lumMod val="75000"/>
                      <a:lumOff val="25000"/>
                    </a:schemeClr>
                  </a:solidFill>
                  <a:latin typeface="+mn-lt"/>
                  <a:ea typeface="+mn-ea"/>
                </a:endParaRPr>
              </a:p>
            </p:txBody>
          </p:sp>
          <p:sp>
            <p:nvSpPr>
              <p:cNvPr id="57461" name="Rectangle 120"/>
              <p:cNvSpPr>
                <a:spLocks noChangeArrowheads="1"/>
              </p:cNvSpPr>
              <p:nvPr/>
            </p:nvSpPr>
            <p:spPr bwMode="auto">
              <a:xfrm>
                <a:off x="2248" y="991"/>
                <a:ext cx="224" cy="13"/>
              </a:xfrm>
              <a:prstGeom prst="rect">
                <a:avLst/>
              </a:prstGeom>
              <a:solidFill>
                <a:srgbClr val="9F9F9F"/>
              </a:solidFill>
              <a:ln w="1588">
                <a:solidFill>
                  <a:srgbClr val="000000"/>
                </a:solidFill>
                <a:miter lim="800000"/>
                <a:headEnd/>
                <a:tailEnd/>
              </a:ln>
            </p:spPr>
            <p:txBody>
              <a:bodyPr/>
              <a:lstStyle/>
              <a:p>
                <a:endParaRPr lang="zh-CN" altLang="en-US">
                  <a:solidFill>
                    <a:schemeClr val="tx1">
                      <a:lumMod val="75000"/>
                      <a:lumOff val="25000"/>
                    </a:schemeClr>
                  </a:solidFill>
                  <a:latin typeface="+mn-lt"/>
                  <a:ea typeface="+mn-ea"/>
                </a:endParaRPr>
              </a:p>
            </p:txBody>
          </p:sp>
          <p:sp>
            <p:nvSpPr>
              <p:cNvPr id="57462" name="Rectangle 121"/>
              <p:cNvSpPr>
                <a:spLocks noChangeArrowheads="1"/>
              </p:cNvSpPr>
              <p:nvPr/>
            </p:nvSpPr>
            <p:spPr bwMode="auto">
              <a:xfrm>
                <a:off x="2248" y="977"/>
                <a:ext cx="224" cy="14"/>
              </a:xfrm>
              <a:prstGeom prst="rect">
                <a:avLst/>
              </a:prstGeom>
              <a:solidFill>
                <a:srgbClr val="9F9F9F"/>
              </a:solidFill>
              <a:ln w="1588">
                <a:solidFill>
                  <a:srgbClr val="000000"/>
                </a:solidFill>
                <a:miter lim="800000"/>
                <a:headEnd/>
                <a:tailEnd/>
              </a:ln>
            </p:spPr>
            <p:txBody>
              <a:bodyPr/>
              <a:lstStyle/>
              <a:p>
                <a:endParaRPr lang="zh-CN" altLang="en-US">
                  <a:solidFill>
                    <a:schemeClr val="tx1">
                      <a:lumMod val="75000"/>
                      <a:lumOff val="25000"/>
                    </a:schemeClr>
                  </a:solidFill>
                  <a:latin typeface="+mn-lt"/>
                  <a:ea typeface="+mn-ea"/>
                </a:endParaRPr>
              </a:p>
            </p:txBody>
          </p:sp>
          <p:sp>
            <p:nvSpPr>
              <p:cNvPr id="57463" name="Rectangle 122"/>
              <p:cNvSpPr>
                <a:spLocks noChangeArrowheads="1"/>
              </p:cNvSpPr>
              <p:nvPr/>
            </p:nvSpPr>
            <p:spPr bwMode="auto">
              <a:xfrm>
                <a:off x="2442" y="966"/>
                <a:ext cx="24" cy="7"/>
              </a:xfrm>
              <a:prstGeom prst="rect">
                <a:avLst/>
              </a:prstGeom>
              <a:solidFill>
                <a:srgbClr val="9F9F9F"/>
              </a:solidFill>
              <a:ln w="1588">
                <a:solidFill>
                  <a:srgbClr val="000000"/>
                </a:solidFill>
                <a:miter lim="800000"/>
                <a:headEnd/>
                <a:tailEnd/>
              </a:ln>
            </p:spPr>
            <p:txBody>
              <a:bodyPr/>
              <a:lstStyle/>
              <a:p>
                <a:endParaRPr lang="zh-CN" altLang="en-US">
                  <a:solidFill>
                    <a:schemeClr val="tx1">
                      <a:lumMod val="75000"/>
                      <a:lumOff val="25000"/>
                    </a:schemeClr>
                  </a:solidFill>
                  <a:latin typeface="+mn-lt"/>
                  <a:ea typeface="+mn-ea"/>
                </a:endParaRPr>
              </a:p>
            </p:txBody>
          </p:sp>
          <p:sp>
            <p:nvSpPr>
              <p:cNvPr id="57464" name="Oval 123"/>
              <p:cNvSpPr>
                <a:spLocks noChangeArrowheads="1"/>
              </p:cNvSpPr>
              <p:nvPr/>
            </p:nvSpPr>
            <p:spPr bwMode="auto">
              <a:xfrm>
                <a:off x="2271" y="911"/>
                <a:ext cx="18" cy="16"/>
              </a:xfrm>
              <a:prstGeom prst="ellipse">
                <a:avLst/>
              </a:prstGeom>
              <a:solidFill>
                <a:srgbClr val="9F9F9F"/>
              </a:solidFill>
              <a:ln w="1588">
                <a:solidFill>
                  <a:srgbClr val="000000"/>
                </a:solidFill>
                <a:round/>
                <a:headEnd/>
                <a:tailEnd/>
              </a:ln>
            </p:spPr>
            <p:txBody>
              <a:bodyPr/>
              <a:lstStyle/>
              <a:p>
                <a:endParaRPr lang="zh-CN" altLang="en-US">
                  <a:solidFill>
                    <a:schemeClr val="tx1">
                      <a:lumMod val="75000"/>
                      <a:lumOff val="25000"/>
                    </a:schemeClr>
                  </a:solidFill>
                  <a:latin typeface="+mn-lt"/>
                  <a:ea typeface="+mn-ea"/>
                </a:endParaRPr>
              </a:p>
            </p:txBody>
          </p:sp>
          <p:sp>
            <p:nvSpPr>
              <p:cNvPr id="57465" name="Rectangle 124"/>
              <p:cNvSpPr>
                <a:spLocks noChangeArrowheads="1"/>
              </p:cNvSpPr>
              <p:nvPr/>
            </p:nvSpPr>
            <p:spPr bwMode="auto">
              <a:xfrm>
                <a:off x="2328" y="883"/>
                <a:ext cx="16" cy="14"/>
              </a:xfrm>
              <a:prstGeom prst="rect">
                <a:avLst/>
              </a:prstGeom>
              <a:solidFill>
                <a:srgbClr val="808080"/>
              </a:solidFill>
              <a:ln w="1588">
                <a:solidFill>
                  <a:srgbClr val="000000"/>
                </a:solidFill>
                <a:miter lim="800000"/>
                <a:headEnd/>
                <a:tailEnd/>
              </a:ln>
            </p:spPr>
            <p:txBody>
              <a:bodyPr/>
              <a:lstStyle/>
              <a:p>
                <a:endParaRPr lang="zh-CN" altLang="en-US">
                  <a:solidFill>
                    <a:schemeClr val="tx1">
                      <a:lumMod val="75000"/>
                      <a:lumOff val="25000"/>
                    </a:schemeClr>
                  </a:solidFill>
                  <a:latin typeface="+mn-lt"/>
                  <a:ea typeface="+mn-ea"/>
                </a:endParaRPr>
              </a:p>
            </p:txBody>
          </p:sp>
          <p:sp>
            <p:nvSpPr>
              <p:cNvPr id="57466" name="Freeform 125"/>
              <p:cNvSpPr>
                <a:spLocks/>
              </p:cNvSpPr>
              <p:nvPr/>
            </p:nvSpPr>
            <p:spPr bwMode="auto">
              <a:xfrm>
                <a:off x="2320" y="876"/>
                <a:ext cx="64" cy="57"/>
              </a:xfrm>
              <a:custGeom>
                <a:avLst/>
                <a:gdLst>
                  <a:gd name="T0" fmla="*/ 56 w 448"/>
                  <a:gd name="T1" fmla="*/ 403 h 403"/>
                  <a:gd name="T2" fmla="*/ 56 w 448"/>
                  <a:gd name="T3" fmla="*/ 50 h 403"/>
                  <a:gd name="T4" fmla="*/ 448 w 448"/>
                  <a:gd name="T5" fmla="*/ 50 h 403"/>
                  <a:gd name="T6" fmla="*/ 448 w 448"/>
                  <a:gd name="T7" fmla="*/ 0 h 403"/>
                  <a:gd name="T8" fmla="*/ 0 w 448"/>
                  <a:gd name="T9" fmla="*/ 0 h 403"/>
                  <a:gd name="T10" fmla="*/ 0 w 448"/>
                  <a:gd name="T11" fmla="*/ 403 h 403"/>
                  <a:gd name="T12" fmla="*/ 56 w 448"/>
                  <a:gd name="T13" fmla="*/ 403 h 403"/>
                  <a:gd name="T14" fmla="*/ 0 60000 65536"/>
                  <a:gd name="T15" fmla="*/ 0 60000 65536"/>
                  <a:gd name="T16" fmla="*/ 0 60000 65536"/>
                  <a:gd name="T17" fmla="*/ 0 60000 65536"/>
                  <a:gd name="T18" fmla="*/ 0 60000 65536"/>
                  <a:gd name="T19" fmla="*/ 0 60000 65536"/>
                  <a:gd name="T20" fmla="*/ 0 60000 65536"/>
                  <a:gd name="T21" fmla="*/ 0 w 448"/>
                  <a:gd name="T22" fmla="*/ 0 h 403"/>
                  <a:gd name="T23" fmla="*/ 448 w 448"/>
                  <a:gd name="T24" fmla="*/ 403 h 40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48" h="403">
                    <a:moveTo>
                      <a:pt x="56" y="403"/>
                    </a:moveTo>
                    <a:lnTo>
                      <a:pt x="56" y="50"/>
                    </a:lnTo>
                    <a:lnTo>
                      <a:pt x="448" y="50"/>
                    </a:lnTo>
                    <a:lnTo>
                      <a:pt x="448" y="0"/>
                    </a:lnTo>
                    <a:lnTo>
                      <a:pt x="0" y="0"/>
                    </a:lnTo>
                    <a:lnTo>
                      <a:pt x="0" y="403"/>
                    </a:lnTo>
                    <a:lnTo>
                      <a:pt x="56" y="403"/>
                    </a:lnTo>
                    <a:close/>
                  </a:path>
                </a:pathLst>
              </a:custGeom>
              <a:solidFill>
                <a:srgbClr val="C0C0C0"/>
              </a:solidFill>
              <a:ln w="1588">
                <a:solidFill>
                  <a:srgbClr val="000000"/>
                </a:solidFill>
                <a:round/>
                <a:headEnd/>
                <a:tailEnd/>
              </a:ln>
            </p:spPr>
            <p:txBody>
              <a:bodyPr/>
              <a:lstStyle/>
              <a:p>
                <a:endParaRPr lang="zh-CN" altLang="en-US">
                  <a:solidFill>
                    <a:schemeClr val="tx1">
                      <a:lumMod val="75000"/>
                      <a:lumOff val="25000"/>
                    </a:schemeClr>
                  </a:solidFill>
                  <a:latin typeface="+mn-lt"/>
                  <a:ea typeface="+mn-ea"/>
                </a:endParaRPr>
              </a:p>
            </p:txBody>
          </p:sp>
          <p:grpSp>
            <p:nvGrpSpPr>
              <p:cNvPr id="57467" name="Group 126"/>
              <p:cNvGrpSpPr>
                <a:grpSpLocks/>
              </p:cNvGrpSpPr>
              <p:nvPr/>
            </p:nvGrpSpPr>
            <p:grpSpPr bwMode="auto">
              <a:xfrm>
                <a:off x="2267" y="821"/>
                <a:ext cx="73" cy="59"/>
                <a:chOff x="2267" y="821"/>
                <a:chExt cx="73" cy="59"/>
              </a:xfrm>
            </p:grpSpPr>
            <p:sp>
              <p:nvSpPr>
                <p:cNvPr id="57479" name="Oval 127"/>
                <p:cNvSpPr>
                  <a:spLocks noChangeArrowheads="1"/>
                </p:cNvSpPr>
                <p:nvPr/>
              </p:nvSpPr>
              <p:spPr bwMode="auto">
                <a:xfrm>
                  <a:off x="2273" y="821"/>
                  <a:ext cx="67" cy="59"/>
                </a:xfrm>
                <a:prstGeom prst="ellipse">
                  <a:avLst/>
                </a:prstGeom>
                <a:solidFill>
                  <a:srgbClr val="808080"/>
                </a:solidFill>
                <a:ln w="1588">
                  <a:solidFill>
                    <a:srgbClr val="000000"/>
                  </a:solidFill>
                  <a:round/>
                  <a:headEnd/>
                  <a:tailEnd/>
                </a:ln>
              </p:spPr>
              <p:txBody>
                <a:bodyPr/>
                <a:lstStyle/>
                <a:p>
                  <a:endParaRPr lang="zh-CN" altLang="en-US">
                    <a:solidFill>
                      <a:schemeClr val="tx1">
                        <a:lumMod val="75000"/>
                        <a:lumOff val="25000"/>
                      </a:schemeClr>
                    </a:solidFill>
                    <a:latin typeface="+mn-lt"/>
                    <a:ea typeface="+mn-ea"/>
                  </a:endParaRPr>
                </a:p>
              </p:txBody>
            </p:sp>
            <p:sp>
              <p:nvSpPr>
                <p:cNvPr id="57480" name="Oval 128"/>
                <p:cNvSpPr>
                  <a:spLocks noChangeArrowheads="1"/>
                </p:cNvSpPr>
                <p:nvPr/>
              </p:nvSpPr>
              <p:spPr bwMode="auto">
                <a:xfrm>
                  <a:off x="2267" y="821"/>
                  <a:ext cx="66" cy="59"/>
                </a:xfrm>
                <a:prstGeom prst="ellipse">
                  <a:avLst/>
                </a:prstGeom>
                <a:solidFill>
                  <a:srgbClr val="C0C0C0"/>
                </a:solidFill>
                <a:ln w="1588">
                  <a:solidFill>
                    <a:srgbClr val="000000"/>
                  </a:solidFill>
                  <a:round/>
                  <a:headEnd/>
                  <a:tailEnd/>
                </a:ln>
              </p:spPr>
              <p:txBody>
                <a:bodyPr/>
                <a:lstStyle/>
                <a:p>
                  <a:endParaRPr lang="zh-CN" altLang="en-US">
                    <a:solidFill>
                      <a:schemeClr val="tx1">
                        <a:lumMod val="75000"/>
                        <a:lumOff val="25000"/>
                      </a:schemeClr>
                    </a:solidFill>
                    <a:latin typeface="+mn-lt"/>
                    <a:ea typeface="+mn-ea"/>
                  </a:endParaRPr>
                </a:p>
              </p:txBody>
            </p:sp>
          </p:grpSp>
          <p:grpSp>
            <p:nvGrpSpPr>
              <p:cNvPr id="57468" name="Group 129"/>
              <p:cNvGrpSpPr>
                <a:grpSpLocks/>
              </p:cNvGrpSpPr>
              <p:nvPr/>
            </p:nvGrpSpPr>
            <p:grpSpPr bwMode="auto">
              <a:xfrm>
                <a:off x="2296" y="933"/>
                <a:ext cx="24" cy="58"/>
                <a:chOff x="2296" y="933"/>
                <a:chExt cx="24" cy="58"/>
              </a:xfrm>
            </p:grpSpPr>
            <p:sp>
              <p:nvSpPr>
                <p:cNvPr id="57470" name="Rectangle 130"/>
                <p:cNvSpPr>
                  <a:spLocks noChangeArrowheads="1"/>
                </p:cNvSpPr>
                <p:nvPr/>
              </p:nvSpPr>
              <p:spPr bwMode="auto">
                <a:xfrm>
                  <a:off x="2296" y="933"/>
                  <a:ext cx="24" cy="58"/>
                </a:xfrm>
                <a:prstGeom prst="rect">
                  <a:avLst/>
                </a:prstGeom>
                <a:solidFill>
                  <a:srgbClr val="C0C0C0"/>
                </a:solidFill>
                <a:ln w="1588">
                  <a:solidFill>
                    <a:srgbClr val="000000"/>
                  </a:solidFill>
                  <a:miter lim="800000"/>
                  <a:headEnd/>
                  <a:tailEnd/>
                </a:ln>
              </p:spPr>
              <p:txBody>
                <a:bodyPr/>
                <a:lstStyle/>
                <a:p>
                  <a:endParaRPr lang="zh-CN" altLang="en-US">
                    <a:solidFill>
                      <a:schemeClr val="tx1">
                        <a:lumMod val="75000"/>
                        <a:lumOff val="25000"/>
                      </a:schemeClr>
                    </a:solidFill>
                    <a:latin typeface="+mn-lt"/>
                    <a:ea typeface="+mn-ea"/>
                  </a:endParaRPr>
                </a:p>
              </p:txBody>
            </p:sp>
            <p:grpSp>
              <p:nvGrpSpPr>
                <p:cNvPr id="57471" name="Group 131"/>
                <p:cNvGrpSpPr>
                  <a:grpSpLocks/>
                </p:cNvGrpSpPr>
                <p:nvPr/>
              </p:nvGrpSpPr>
              <p:grpSpPr bwMode="auto">
                <a:xfrm>
                  <a:off x="2296" y="941"/>
                  <a:ext cx="24" cy="44"/>
                  <a:chOff x="2296" y="941"/>
                  <a:chExt cx="24" cy="44"/>
                </a:xfrm>
              </p:grpSpPr>
              <p:sp>
                <p:nvSpPr>
                  <p:cNvPr id="57472" name="Line 132"/>
                  <p:cNvSpPr>
                    <a:spLocks noChangeShapeType="1"/>
                  </p:cNvSpPr>
                  <p:nvPr/>
                </p:nvSpPr>
                <p:spPr bwMode="auto">
                  <a:xfrm>
                    <a:off x="2296" y="948"/>
                    <a:ext cx="24" cy="1"/>
                  </a:xfrm>
                  <a:prstGeom prst="line">
                    <a:avLst/>
                  </a:prstGeom>
                  <a:noFill/>
                  <a:ln w="1588">
                    <a:solidFill>
                      <a:srgbClr val="000000"/>
                    </a:solidFill>
                    <a:round/>
                    <a:headEnd/>
                    <a:tailEnd/>
                  </a:ln>
                </p:spPr>
                <p:txBody>
                  <a:bodyPr/>
                  <a:lstStyle/>
                  <a:p>
                    <a:endParaRPr lang="zh-CN" altLang="en-US">
                      <a:solidFill>
                        <a:schemeClr val="tx1">
                          <a:lumMod val="75000"/>
                          <a:lumOff val="25000"/>
                        </a:schemeClr>
                      </a:solidFill>
                      <a:latin typeface="+mn-lt"/>
                      <a:ea typeface="+mn-ea"/>
                    </a:endParaRPr>
                  </a:p>
                </p:txBody>
              </p:sp>
              <p:sp>
                <p:nvSpPr>
                  <p:cNvPr id="57473" name="Line 133"/>
                  <p:cNvSpPr>
                    <a:spLocks noChangeShapeType="1"/>
                  </p:cNvSpPr>
                  <p:nvPr/>
                </p:nvSpPr>
                <p:spPr bwMode="auto">
                  <a:xfrm>
                    <a:off x="2296" y="970"/>
                    <a:ext cx="24" cy="1"/>
                  </a:xfrm>
                  <a:prstGeom prst="line">
                    <a:avLst/>
                  </a:prstGeom>
                  <a:noFill/>
                  <a:ln w="1588">
                    <a:solidFill>
                      <a:srgbClr val="000000"/>
                    </a:solidFill>
                    <a:round/>
                    <a:headEnd/>
                    <a:tailEnd/>
                  </a:ln>
                </p:spPr>
                <p:txBody>
                  <a:bodyPr/>
                  <a:lstStyle/>
                  <a:p>
                    <a:endParaRPr lang="zh-CN" altLang="en-US">
                      <a:solidFill>
                        <a:schemeClr val="tx1">
                          <a:lumMod val="75000"/>
                          <a:lumOff val="25000"/>
                        </a:schemeClr>
                      </a:solidFill>
                      <a:latin typeface="+mn-lt"/>
                      <a:ea typeface="+mn-ea"/>
                    </a:endParaRPr>
                  </a:p>
                </p:txBody>
              </p:sp>
              <p:sp>
                <p:nvSpPr>
                  <p:cNvPr id="57474" name="Line 134"/>
                  <p:cNvSpPr>
                    <a:spLocks noChangeShapeType="1"/>
                  </p:cNvSpPr>
                  <p:nvPr/>
                </p:nvSpPr>
                <p:spPr bwMode="auto">
                  <a:xfrm>
                    <a:off x="2296" y="962"/>
                    <a:ext cx="24" cy="1"/>
                  </a:xfrm>
                  <a:prstGeom prst="line">
                    <a:avLst/>
                  </a:prstGeom>
                  <a:noFill/>
                  <a:ln w="1588">
                    <a:solidFill>
                      <a:srgbClr val="000000"/>
                    </a:solidFill>
                    <a:round/>
                    <a:headEnd/>
                    <a:tailEnd/>
                  </a:ln>
                </p:spPr>
                <p:txBody>
                  <a:bodyPr/>
                  <a:lstStyle/>
                  <a:p>
                    <a:endParaRPr lang="zh-CN" altLang="en-US">
                      <a:solidFill>
                        <a:schemeClr val="tx1">
                          <a:lumMod val="75000"/>
                          <a:lumOff val="25000"/>
                        </a:schemeClr>
                      </a:solidFill>
                      <a:latin typeface="+mn-lt"/>
                      <a:ea typeface="+mn-ea"/>
                    </a:endParaRPr>
                  </a:p>
                </p:txBody>
              </p:sp>
              <p:sp>
                <p:nvSpPr>
                  <p:cNvPr id="57475" name="Line 135"/>
                  <p:cNvSpPr>
                    <a:spLocks noChangeShapeType="1"/>
                  </p:cNvSpPr>
                  <p:nvPr/>
                </p:nvSpPr>
                <p:spPr bwMode="auto">
                  <a:xfrm>
                    <a:off x="2296" y="955"/>
                    <a:ext cx="24" cy="1"/>
                  </a:xfrm>
                  <a:prstGeom prst="line">
                    <a:avLst/>
                  </a:prstGeom>
                  <a:noFill/>
                  <a:ln w="1588">
                    <a:solidFill>
                      <a:srgbClr val="000000"/>
                    </a:solidFill>
                    <a:round/>
                    <a:headEnd/>
                    <a:tailEnd/>
                  </a:ln>
                </p:spPr>
                <p:txBody>
                  <a:bodyPr/>
                  <a:lstStyle/>
                  <a:p>
                    <a:endParaRPr lang="zh-CN" altLang="en-US">
                      <a:solidFill>
                        <a:schemeClr val="tx1">
                          <a:lumMod val="75000"/>
                          <a:lumOff val="25000"/>
                        </a:schemeClr>
                      </a:solidFill>
                      <a:latin typeface="+mn-lt"/>
                      <a:ea typeface="+mn-ea"/>
                    </a:endParaRPr>
                  </a:p>
                </p:txBody>
              </p:sp>
              <p:sp>
                <p:nvSpPr>
                  <p:cNvPr id="57476" name="Line 136"/>
                  <p:cNvSpPr>
                    <a:spLocks noChangeShapeType="1"/>
                  </p:cNvSpPr>
                  <p:nvPr/>
                </p:nvSpPr>
                <p:spPr bwMode="auto">
                  <a:xfrm>
                    <a:off x="2296" y="941"/>
                    <a:ext cx="24" cy="1"/>
                  </a:xfrm>
                  <a:prstGeom prst="line">
                    <a:avLst/>
                  </a:prstGeom>
                  <a:noFill/>
                  <a:ln w="1588">
                    <a:solidFill>
                      <a:srgbClr val="000000"/>
                    </a:solidFill>
                    <a:round/>
                    <a:headEnd/>
                    <a:tailEnd/>
                  </a:ln>
                </p:spPr>
                <p:txBody>
                  <a:bodyPr/>
                  <a:lstStyle/>
                  <a:p>
                    <a:endParaRPr lang="zh-CN" altLang="en-US">
                      <a:solidFill>
                        <a:schemeClr val="tx1">
                          <a:lumMod val="75000"/>
                          <a:lumOff val="25000"/>
                        </a:schemeClr>
                      </a:solidFill>
                      <a:latin typeface="+mn-lt"/>
                      <a:ea typeface="+mn-ea"/>
                    </a:endParaRPr>
                  </a:p>
                </p:txBody>
              </p:sp>
              <p:sp>
                <p:nvSpPr>
                  <p:cNvPr id="57477" name="Line 137"/>
                  <p:cNvSpPr>
                    <a:spLocks noChangeShapeType="1"/>
                  </p:cNvSpPr>
                  <p:nvPr/>
                </p:nvSpPr>
                <p:spPr bwMode="auto">
                  <a:xfrm>
                    <a:off x="2296" y="977"/>
                    <a:ext cx="24" cy="1"/>
                  </a:xfrm>
                  <a:prstGeom prst="line">
                    <a:avLst/>
                  </a:prstGeom>
                  <a:noFill/>
                  <a:ln w="1588">
                    <a:solidFill>
                      <a:srgbClr val="000000"/>
                    </a:solidFill>
                    <a:round/>
                    <a:headEnd/>
                    <a:tailEnd/>
                  </a:ln>
                </p:spPr>
                <p:txBody>
                  <a:bodyPr/>
                  <a:lstStyle/>
                  <a:p>
                    <a:endParaRPr lang="zh-CN" altLang="en-US">
                      <a:solidFill>
                        <a:schemeClr val="tx1">
                          <a:lumMod val="75000"/>
                          <a:lumOff val="25000"/>
                        </a:schemeClr>
                      </a:solidFill>
                      <a:latin typeface="+mn-lt"/>
                      <a:ea typeface="+mn-ea"/>
                    </a:endParaRPr>
                  </a:p>
                </p:txBody>
              </p:sp>
              <p:sp>
                <p:nvSpPr>
                  <p:cNvPr id="57478" name="Line 138"/>
                  <p:cNvSpPr>
                    <a:spLocks noChangeShapeType="1"/>
                  </p:cNvSpPr>
                  <p:nvPr/>
                </p:nvSpPr>
                <p:spPr bwMode="auto">
                  <a:xfrm>
                    <a:off x="2296" y="984"/>
                    <a:ext cx="24" cy="1"/>
                  </a:xfrm>
                  <a:prstGeom prst="line">
                    <a:avLst/>
                  </a:prstGeom>
                  <a:noFill/>
                  <a:ln w="1588">
                    <a:solidFill>
                      <a:srgbClr val="000000"/>
                    </a:solidFill>
                    <a:round/>
                    <a:headEnd/>
                    <a:tailEnd/>
                  </a:ln>
                </p:spPr>
                <p:txBody>
                  <a:bodyPr/>
                  <a:lstStyle/>
                  <a:p>
                    <a:endParaRPr lang="zh-CN" altLang="en-US">
                      <a:solidFill>
                        <a:schemeClr val="tx1">
                          <a:lumMod val="75000"/>
                          <a:lumOff val="25000"/>
                        </a:schemeClr>
                      </a:solidFill>
                      <a:latin typeface="+mn-lt"/>
                      <a:ea typeface="+mn-ea"/>
                    </a:endParaRPr>
                  </a:p>
                </p:txBody>
              </p:sp>
            </p:grpSp>
          </p:grpSp>
          <p:sp>
            <p:nvSpPr>
              <p:cNvPr id="57469" name="Rectangle 139"/>
              <p:cNvSpPr>
                <a:spLocks noChangeArrowheads="1"/>
              </p:cNvSpPr>
              <p:nvPr/>
            </p:nvSpPr>
            <p:spPr bwMode="auto">
              <a:xfrm>
                <a:off x="2448" y="948"/>
                <a:ext cx="8" cy="14"/>
              </a:xfrm>
              <a:prstGeom prst="rect">
                <a:avLst/>
              </a:prstGeom>
              <a:solidFill>
                <a:srgbClr val="C0C0C0"/>
              </a:solidFill>
              <a:ln w="1588">
                <a:solidFill>
                  <a:srgbClr val="000000"/>
                </a:solidFill>
                <a:miter lim="800000"/>
                <a:headEnd/>
                <a:tailEnd/>
              </a:ln>
            </p:spPr>
            <p:txBody>
              <a:bodyPr/>
              <a:lstStyle/>
              <a:p>
                <a:endParaRPr lang="zh-CN" altLang="en-US">
                  <a:solidFill>
                    <a:schemeClr val="tx1">
                      <a:lumMod val="75000"/>
                      <a:lumOff val="25000"/>
                    </a:schemeClr>
                  </a:solidFill>
                  <a:latin typeface="+mn-lt"/>
                  <a:ea typeface="+mn-ea"/>
                </a:endParaRPr>
              </a:p>
            </p:txBody>
          </p:sp>
        </p:grpSp>
        <p:grpSp>
          <p:nvGrpSpPr>
            <p:cNvPr id="57432" name="Group 140"/>
            <p:cNvGrpSpPr>
              <a:grpSpLocks/>
            </p:cNvGrpSpPr>
            <p:nvPr/>
          </p:nvGrpSpPr>
          <p:grpSpPr bwMode="auto">
            <a:xfrm>
              <a:off x="2382" y="788"/>
              <a:ext cx="40" cy="40"/>
              <a:chOff x="2382" y="788"/>
              <a:chExt cx="40" cy="40"/>
            </a:xfrm>
          </p:grpSpPr>
          <p:sp>
            <p:nvSpPr>
              <p:cNvPr id="57445" name="Freeform 141"/>
              <p:cNvSpPr>
                <a:spLocks/>
              </p:cNvSpPr>
              <p:nvPr/>
            </p:nvSpPr>
            <p:spPr bwMode="auto">
              <a:xfrm>
                <a:off x="2404" y="800"/>
                <a:ext cx="18" cy="28"/>
              </a:xfrm>
              <a:custGeom>
                <a:avLst/>
                <a:gdLst>
                  <a:gd name="T0" fmla="*/ 106 w 127"/>
                  <a:gd name="T1" fmla="*/ 0 h 195"/>
                  <a:gd name="T2" fmla="*/ 0 w 127"/>
                  <a:gd name="T3" fmla="*/ 164 h 195"/>
                  <a:gd name="T4" fmla="*/ 21 w 127"/>
                  <a:gd name="T5" fmla="*/ 195 h 195"/>
                  <a:gd name="T6" fmla="*/ 127 w 127"/>
                  <a:gd name="T7" fmla="*/ 6 h 195"/>
                  <a:gd name="T8" fmla="*/ 106 w 127"/>
                  <a:gd name="T9" fmla="*/ 0 h 195"/>
                  <a:gd name="T10" fmla="*/ 0 60000 65536"/>
                  <a:gd name="T11" fmla="*/ 0 60000 65536"/>
                  <a:gd name="T12" fmla="*/ 0 60000 65536"/>
                  <a:gd name="T13" fmla="*/ 0 60000 65536"/>
                  <a:gd name="T14" fmla="*/ 0 60000 65536"/>
                  <a:gd name="T15" fmla="*/ 0 w 127"/>
                  <a:gd name="T16" fmla="*/ 0 h 195"/>
                  <a:gd name="T17" fmla="*/ 127 w 127"/>
                  <a:gd name="T18" fmla="*/ 195 h 195"/>
                </a:gdLst>
                <a:ahLst/>
                <a:cxnLst>
                  <a:cxn ang="T10">
                    <a:pos x="T0" y="T1"/>
                  </a:cxn>
                  <a:cxn ang="T11">
                    <a:pos x="T2" y="T3"/>
                  </a:cxn>
                  <a:cxn ang="T12">
                    <a:pos x="T4" y="T5"/>
                  </a:cxn>
                  <a:cxn ang="T13">
                    <a:pos x="T6" y="T7"/>
                  </a:cxn>
                  <a:cxn ang="T14">
                    <a:pos x="T8" y="T9"/>
                  </a:cxn>
                </a:cxnLst>
                <a:rect l="T15" t="T16" r="T17" b="T18"/>
                <a:pathLst>
                  <a:path w="127" h="195">
                    <a:moveTo>
                      <a:pt x="106" y="0"/>
                    </a:moveTo>
                    <a:lnTo>
                      <a:pt x="0" y="164"/>
                    </a:lnTo>
                    <a:lnTo>
                      <a:pt x="21" y="195"/>
                    </a:lnTo>
                    <a:lnTo>
                      <a:pt x="127" y="6"/>
                    </a:lnTo>
                    <a:lnTo>
                      <a:pt x="106" y="0"/>
                    </a:lnTo>
                    <a:close/>
                  </a:path>
                </a:pathLst>
              </a:custGeom>
              <a:solidFill>
                <a:srgbClr val="BFBFDF"/>
              </a:solidFill>
              <a:ln w="1588">
                <a:solidFill>
                  <a:srgbClr val="000000"/>
                </a:solidFill>
                <a:round/>
                <a:headEnd/>
                <a:tailEnd/>
              </a:ln>
            </p:spPr>
            <p:txBody>
              <a:bodyPr/>
              <a:lstStyle/>
              <a:p>
                <a:endParaRPr lang="zh-CN" altLang="en-US">
                  <a:solidFill>
                    <a:schemeClr val="tx1">
                      <a:lumMod val="75000"/>
                      <a:lumOff val="25000"/>
                    </a:schemeClr>
                  </a:solidFill>
                  <a:latin typeface="+mn-lt"/>
                  <a:ea typeface="+mn-ea"/>
                </a:endParaRPr>
              </a:p>
            </p:txBody>
          </p:sp>
          <p:sp>
            <p:nvSpPr>
              <p:cNvPr id="57446" name="Freeform 142"/>
              <p:cNvSpPr>
                <a:spLocks/>
              </p:cNvSpPr>
              <p:nvPr/>
            </p:nvSpPr>
            <p:spPr bwMode="auto">
              <a:xfrm>
                <a:off x="2382" y="788"/>
                <a:ext cx="35" cy="8"/>
              </a:xfrm>
              <a:custGeom>
                <a:avLst/>
                <a:gdLst>
                  <a:gd name="T0" fmla="*/ 238 w 246"/>
                  <a:gd name="T1" fmla="*/ 0 h 57"/>
                  <a:gd name="T2" fmla="*/ 0 w 246"/>
                  <a:gd name="T3" fmla="*/ 31 h 57"/>
                  <a:gd name="T4" fmla="*/ 35 w 246"/>
                  <a:gd name="T5" fmla="*/ 57 h 57"/>
                  <a:gd name="T6" fmla="*/ 246 w 246"/>
                  <a:gd name="T7" fmla="*/ 19 h 57"/>
                  <a:gd name="T8" fmla="*/ 238 w 246"/>
                  <a:gd name="T9" fmla="*/ 0 h 57"/>
                  <a:gd name="T10" fmla="*/ 0 60000 65536"/>
                  <a:gd name="T11" fmla="*/ 0 60000 65536"/>
                  <a:gd name="T12" fmla="*/ 0 60000 65536"/>
                  <a:gd name="T13" fmla="*/ 0 60000 65536"/>
                  <a:gd name="T14" fmla="*/ 0 60000 65536"/>
                  <a:gd name="T15" fmla="*/ 0 w 246"/>
                  <a:gd name="T16" fmla="*/ 0 h 57"/>
                  <a:gd name="T17" fmla="*/ 246 w 246"/>
                  <a:gd name="T18" fmla="*/ 57 h 57"/>
                </a:gdLst>
                <a:ahLst/>
                <a:cxnLst>
                  <a:cxn ang="T10">
                    <a:pos x="T0" y="T1"/>
                  </a:cxn>
                  <a:cxn ang="T11">
                    <a:pos x="T2" y="T3"/>
                  </a:cxn>
                  <a:cxn ang="T12">
                    <a:pos x="T4" y="T5"/>
                  </a:cxn>
                  <a:cxn ang="T13">
                    <a:pos x="T6" y="T7"/>
                  </a:cxn>
                  <a:cxn ang="T14">
                    <a:pos x="T8" y="T9"/>
                  </a:cxn>
                </a:cxnLst>
                <a:rect l="T15" t="T16" r="T17" b="T18"/>
                <a:pathLst>
                  <a:path w="246" h="57">
                    <a:moveTo>
                      <a:pt x="238" y="0"/>
                    </a:moveTo>
                    <a:lnTo>
                      <a:pt x="0" y="31"/>
                    </a:lnTo>
                    <a:lnTo>
                      <a:pt x="35" y="57"/>
                    </a:lnTo>
                    <a:lnTo>
                      <a:pt x="246" y="19"/>
                    </a:lnTo>
                    <a:lnTo>
                      <a:pt x="238" y="0"/>
                    </a:lnTo>
                    <a:close/>
                  </a:path>
                </a:pathLst>
              </a:custGeom>
              <a:solidFill>
                <a:srgbClr val="BFBFDF"/>
              </a:solidFill>
              <a:ln w="1588">
                <a:solidFill>
                  <a:srgbClr val="000000"/>
                </a:solidFill>
                <a:round/>
                <a:headEnd/>
                <a:tailEnd/>
              </a:ln>
            </p:spPr>
            <p:txBody>
              <a:bodyPr/>
              <a:lstStyle/>
              <a:p>
                <a:endParaRPr lang="zh-CN" altLang="en-US">
                  <a:solidFill>
                    <a:schemeClr val="tx1">
                      <a:lumMod val="75000"/>
                      <a:lumOff val="25000"/>
                    </a:schemeClr>
                  </a:solidFill>
                  <a:latin typeface="+mn-lt"/>
                  <a:ea typeface="+mn-ea"/>
                </a:endParaRPr>
              </a:p>
            </p:txBody>
          </p:sp>
        </p:grpSp>
        <p:grpSp>
          <p:nvGrpSpPr>
            <p:cNvPr id="57433" name="Group 143"/>
            <p:cNvGrpSpPr>
              <a:grpSpLocks/>
            </p:cNvGrpSpPr>
            <p:nvPr/>
          </p:nvGrpSpPr>
          <p:grpSpPr bwMode="auto">
            <a:xfrm>
              <a:off x="2302" y="723"/>
              <a:ext cx="132" cy="186"/>
              <a:chOff x="2302" y="723"/>
              <a:chExt cx="132" cy="186"/>
            </a:xfrm>
          </p:grpSpPr>
          <p:sp>
            <p:nvSpPr>
              <p:cNvPr id="57443" name="Freeform 144"/>
              <p:cNvSpPr>
                <a:spLocks/>
              </p:cNvSpPr>
              <p:nvPr/>
            </p:nvSpPr>
            <p:spPr bwMode="auto">
              <a:xfrm>
                <a:off x="2302" y="724"/>
                <a:ext cx="132" cy="185"/>
              </a:xfrm>
              <a:custGeom>
                <a:avLst/>
                <a:gdLst>
                  <a:gd name="T0" fmla="*/ 30 w 920"/>
                  <a:gd name="T1" fmla="*/ 47 h 1300"/>
                  <a:gd name="T2" fmla="*/ 16 w 920"/>
                  <a:gd name="T3" fmla="*/ 85 h 1300"/>
                  <a:gd name="T4" fmla="*/ 4 w 920"/>
                  <a:gd name="T5" fmla="*/ 132 h 1300"/>
                  <a:gd name="T6" fmla="*/ 0 w 920"/>
                  <a:gd name="T7" fmla="*/ 183 h 1300"/>
                  <a:gd name="T8" fmla="*/ 0 w 920"/>
                  <a:gd name="T9" fmla="*/ 233 h 1300"/>
                  <a:gd name="T10" fmla="*/ 12 w 920"/>
                  <a:gd name="T11" fmla="*/ 299 h 1300"/>
                  <a:gd name="T12" fmla="*/ 23 w 920"/>
                  <a:gd name="T13" fmla="*/ 381 h 1300"/>
                  <a:gd name="T14" fmla="*/ 44 w 920"/>
                  <a:gd name="T15" fmla="*/ 473 h 1300"/>
                  <a:gd name="T16" fmla="*/ 79 w 920"/>
                  <a:gd name="T17" fmla="*/ 578 h 1300"/>
                  <a:gd name="T18" fmla="*/ 131 w 920"/>
                  <a:gd name="T19" fmla="*/ 679 h 1300"/>
                  <a:gd name="T20" fmla="*/ 215 w 920"/>
                  <a:gd name="T21" fmla="*/ 799 h 1300"/>
                  <a:gd name="T22" fmla="*/ 299 w 920"/>
                  <a:gd name="T23" fmla="*/ 912 h 1300"/>
                  <a:gd name="T24" fmla="*/ 369 w 920"/>
                  <a:gd name="T25" fmla="*/ 988 h 1300"/>
                  <a:gd name="T26" fmla="*/ 467 w 920"/>
                  <a:gd name="T27" fmla="*/ 1079 h 1300"/>
                  <a:gd name="T28" fmla="*/ 569 w 920"/>
                  <a:gd name="T29" fmla="*/ 1155 h 1300"/>
                  <a:gd name="T30" fmla="*/ 660 w 920"/>
                  <a:gd name="T31" fmla="*/ 1215 h 1300"/>
                  <a:gd name="T32" fmla="*/ 726 w 920"/>
                  <a:gd name="T33" fmla="*/ 1253 h 1300"/>
                  <a:gd name="T34" fmla="*/ 793 w 920"/>
                  <a:gd name="T35" fmla="*/ 1281 h 1300"/>
                  <a:gd name="T36" fmla="*/ 846 w 920"/>
                  <a:gd name="T37" fmla="*/ 1300 h 1300"/>
                  <a:gd name="T38" fmla="*/ 888 w 920"/>
                  <a:gd name="T39" fmla="*/ 1300 h 1300"/>
                  <a:gd name="T40" fmla="*/ 920 w 920"/>
                  <a:gd name="T41" fmla="*/ 1284 h 1300"/>
                  <a:gd name="T42" fmla="*/ 61 w 920"/>
                  <a:gd name="T43" fmla="*/ 0 h 1300"/>
                  <a:gd name="T44" fmla="*/ 30 w 920"/>
                  <a:gd name="T45" fmla="*/ 47 h 130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920"/>
                  <a:gd name="T70" fmla="*/ 0 h 1300"/>
                  <a:gd name="T71" fmla="*/ 920 w 920"/>
                  <a:gd name="T72" fmla="*/ 1300 h 1300"/>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920" h="1300">
                    <a:moveTo>
                      <a:pt x="30" y="47"/>
                    </a:moveTo>
                    <a:lnTo>
                      <a:pt x="16" y="85"/>
                    </a:lnTo>
                    <a:lnTo>
                      <a:pt x="4" y="132"/>
                    </a:lnTo>
                    <a:lnTo>
                      <a:pt x="0" y="183"/>
                    </a:lnTo>
                    <a:lnTo>
                      <a:pt x="0" y="233"/>
                    </a:lnTo>
                    <a:lnTo>
                      <a:pt x="12" y="299"/>
                    </a:lnTo>
                    <a:lnTo>
                      <a:pt x="23" y="381"/>
                    </a:lnTo>
                    <a:lnTo>
                      <a:pt x="44" y="473"/>
                    </a:lnTo>
                    <a:lnTo>
                      <a:pt x="79" y="578"/>
                    </a:lnTo>
                    <a:lnTo>
                      <a:pt x="131" y="679"/>
                    </a:lnTo>
                    <a:lnTo>
                      <a:pt x="215" y="799"/>
                    </a:lnTo>
                    <a:lnTo>
                      <a:pt x="299" y="912"/>
                    </a:lnTo>
                    <a:lnTo>
                      <a:pt x="369" y="988"/>
                    </a:lnTo>
                    <a:lnTo>
                      <a:pt x="467" y="1079"/>
                    </a:lnTo>
                    <a:lnTo>
                      <a:pt x="569" y="1155"/>
                    </a:lnTo>
                    <a:lnTo>
                      <a:pt x="660" y="1215"/>
                    </a:lnTo>
                    <a:lnTo>
                      <a:pt x="726" y="1253"/>
                    </a:lnTo>
                    <a:lnTo>
                      <a:pt x="793" y="1281"/>
                    </a:lnTo>
                    <a:lnTo>
                      <a:pt x="846" y="1300"/>
                    </a:lnTo>
                    <a:lnTo>
                      <a:pt x="888" y="1300"/>
                    </a:lnTo>
                    <a:lnTo>
                      <a:pt x="920" y="1284"/>
                    </a:lnTo>
                    <a:lnTo>
                      <a:pt x="61" y="0"/>
                    </a:lnTo>
                    <a:lnTo>
                      <a:pt x="30" y="47"/>
                    </a:lnTo>
                    <a:close/>
                  </a:path>
                </a:pathLst>
              </a:custGeom>
              <a:solidFill>
                <a:srgbClr val="808080"/>
              </a:solidFill>
              <a:ln w="1588">
                <a:solidFill>
                  <a:srgbClr val="000000"/>
                </a:solidFill>
                <a:round/>
                <a:headEnd/>
                <a:tailEnd/>
              </a:ln>
            </p:spPr>
            <p:txBody>
              <a:bodyPr/>
              <a:lstStyle/>
              <a:p>
                <a:endParaRPr lang="zh-CN" altLang="en-US">
                  <a:solidFill>
                    <a:schemeClr val="tx1">
                      <a:lumMod val="75000"/>
                      <a:lumOff val="25000"/>
                    </a:schemeClr>
                  </a:solidFill>
                  <a:latin typeface="+mn-lt"/>
                  <a:ea typeface="+mn-ea"/>
                </a:endParaRPr>
              </a:p>
            </p:txBody>
          </p:sp>
          <p:sp>
            <p:nvSpPr>
              <p:cNvPr id="57444" name="Freeform 145"/>
              <p:cNvSpPr>
                <a:spLocks/>
              </p:cNvSpPr>
              <p:nvPr/>
            </p:nvSpPr>
            <p:spPr bwMode="auto">
              <a:xfrm>
                <a:off x="2310" y="723"/>
                <a:ext cx="124" cy="184"/>
              </a:xfrm>
              <a:custGeom>
                <a:avLst/>
                <a:gdLst>
                  <a:gd name="T0" fmla="*/ 7 w 866"/>
                  <a:gd name="T1" fmla="*/ 0 h 1288"/>
                  <a:gd name="T2" fmla="*/ 0 w 866"/>
                  <a:gd name="T3" fmla="*/ 26 h 1288"/>
                  <a:gd name="T4" fmla="*/ 0 w 866"/>
                  <a:gd name="T5" fmla="*/ 82 h 1288"/>
                  <a:gd name="T6" fmla="*/ 4 w 866"/>
                  <a:gd name="T7" fmla="*/ 149 h 1288"/>
                  <a:gd name="T8" fmla="*/ 11 w 866"/>
                  <a:gd name="T9" fmla="*/ 202 h 1288"/>
                  <a:gd name="T10" fmla="*/ 21 w 866"/>
                  <a:gd name="T11" fmla="*/ 272 h 1288"/>
                  <a:gd name="T12" fmla="*/ 35 w 866"/>
                  <a:gd name="T13" fmla="*/ 354 h 1288"/>
                  <a:gd name="T14" fmla="*/ 56 w 866"/>
                  <a:gd name="T15" fmla="*/ 439 h 1288"/>
                  <a:gd name="T16" fmla="*/ 98 w 866"/>
                  <a:gd name="T17" fmla="*/ 547 h 1288"/>
                  <a:gd name="T18" fmla="*/ 161 w 866"/>
                  <a:gd name="T19" fmla="*/ 670 h 1288"/>
                  <a:gd name="T20" fmla="*/ 231 w 866"/>
                  <a:gd name="T21" fmla="*/ 771 h 1288"/>
                  <a:gd name="T22" fmla="*/ 315 w 866"/>
                  <a:gd name="T23" fmla="*/ 878 h 1288"/>
                  <a:gd name="T24" fmla="*/ 392 w 866"/>
                  <a:gd name="T25" fmla="*/ 960 h 1288"/>
                  <a:gd name="T26" fmla="*/ 452 w 866"/>
                  <a:gd name="T27" fmla="*/ 1016 h 1288"/>
                  <a:gd name="T28" fmla="*/ 508 w 866"/>
                  <a:gd name="T29" fmla="*/ 1068 h 1288"/>
                  <a:gd name="T30" fmla="*/ 567 w 866"/>
                  <a:gd name="T31" fmla="*/ 1118 h 1288"/>
                  <a:gd name="T32" fmla="*/ 634 w 866"/>
                  <a:gd name="T33" fmla="*/ 1168 h 1288"/>
                  <a:gd name="T34" fmla="*/ 679 w 866"/>
                  <a:gd name="T35" fmla="*/ 1200 h 1288"/>
                  <a:gd name="T36" fmla="*/ 728 w 866"/>
                  <a:gd name="T37" fmla="*/ 1228 h 1288"/>
                  <a:gd name="T38" fmla="*/ 782 w 866"/>
                  <a:gd name="T39" fmla="*/ 1256 h 1288"/>
                  <a:gd name="T40" fmla="*/ 827 w 866"/>
                  <a:gd name="T41" fmla="*/ 1282 h 1288"/>
                  <a:gd name="T42" fmla="*/ 855 w 866"/>
                  <a:gd name="T43" fmla="*/ 1288 h 1288"/>
                  <a:gd name="T44" fmla="*/ 866 w 866"/>
                  <a:gd name="T45" fmla="*/ 1270 h 1288"/>
                  <a:gd name="T46" fmla="*/ 863 w 866"/>
                  <a:gd name="T47" fmla="*/ 1243 h 1288"/>
                  <a:gd name="T48" fmla="*/ 856 w 866"/>
                  <a:gd name="T49" fmla="*/ 1213 h 1288"/>
                  <a:gd name="T50" fmla="*/ 845 w 866"/>
                  <a:gd name="T51" fmla="*/ 1159 h 1288"/>
                  <a:gd name="T52" fmla="*/ 831 w 866"/>
                  <a:gd name="T53" fmla="*/ 1089 h 1288"/>
                  <a:gd name="T54" fmla="*/ 813 w 866"/>
                  <a:gd name="T55" fmla="*/ 1023 h 1288"/>
                  <a:gd name="T56" fmla="*/ 792 w 866"/>
                  <a:gd name="T57" fmla="*/ 947 h 1288"/>
                  <a:gd name="T58" fmla="*/ 764 w 866"/>
                  <a:gd name="T59" fmla="*/ 866 h 1288"/>
                  <a:gd name="T60" fmla="*/ 733 w 866"/>
                  <a:gd name="T61" fmla="*/ 802 h 1288"/>
                  <a:gd name="T62" fmla="*/ 707 w 866"/>
                  <a:gd name="T63" fmla="*/ 746 h 1288"/>
                  <a:gd name="T64" fmla="*/ 666 w 866"/>
                  <a:gd name="T65" fmla="*/ 672 h 1288"/>
                  <a:gd name="T66" fmla="*/ 627 w 866"/>
                  <a:gd name="T67" fmla="*/ 607 h 1288"/>
                  <a:gd name="T68" fmla="*/ 579 w 866"/>
                  <a:gd name="T69" fmla="*/ 537 h 1288"/>
                  <a:gd name="T70" fmla="*/ 504 w 866"/>
                  <a:gd name="T71" fmla="*/ 448 h 1288"/>
                  <a:gd name="T72" fmla="*/ 452 w 866"/>
                  <a:gd name="T73" fmla="*/ 385 h 1288"/>
                  <a:gd name="T74" fmla="*/ 376 w 866"/>
                  <a:gd name="T75" fmla="*/ 299 h 1288"/>
                  <a:gd name="T76" fmla="*/ 305 w 866"/>
                  <a:gd name="T77" fmla="*/ 237 h 1288"/>
                  <a:gd name="T78" fmla="*/ 235 w 866"/>
                  <a:gd name="T79" fmla="*/ 173 h 1288"/>
                  <a:gd name="T80" fmla="*/ 182 w 866"/>
                  <a:gd name="T81" fmla="*/ 127 h 1288"/>
                  <a:gd name="T82" fmla="*/ 126 w 866"/>
                  <a:gd name="T83" fmla="*/ 78 h 1288"/>
                  <a:gd name="T84" fmla="*/ 84 w 866"/>
                  <a:gd name="T85" fmla="*/ 45 h 1288"/>
                  <a:gd name="T86" fmla="*/ 42 w 866"/>
                  <a:gd name="T87" fmla="*/ 13 h 1288"/>
                  <a:gd name="T88" fmla="*/ 7 w 866"/>
                  <a:gd name="T89" fmla="*/ 0 h 1288"/>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866"/>
                  <a:gd name="T136" fmla="*/ 0 h 1288"/>
                  <a:gd name="T137" fmla="*/ 866 w 866"/>
                  <a:gd name="T138" fmla="*/ 1288 h 1288"/>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866" h="1288">
                    <a:moveTo>
                      <a:pt x="7" y="0"/>
                    </a:moveTo>
                    <a:lnTo>
                      <a:pt x="0" y="26"/>
                    </a:lnTo>
                    <a:lnTo>
                      <a:pt x="0" y="82"/>
                    </a:lnTo>
                    <a:lnTo>
                      <a:pt x="4" y="149"/>
                    </a:lnTo>
                    <a:lnTo>
                      <a:pt x="11" y="202"/>
                    </a:lnTo>
                    <a:lnTo>
                      <a:pt x="21" y="272"/>
                    </a:lnTo>
                    <a:lnTo>
                      <a:pt x="35" y="354"/>
                    </a:lnTo>
                    <a:lnTo>
                      <a:pt x="56" y="439"/>
                    </a:lnTo>
                    <a:lnTo>
                      <a:pt x="98" y="547"/>
                    </a:lnTo>
                    <a:lnTo>
                      <a:pt x="161" y="670"/>
                    </a:lnTo>
                    <a:lnTo>
                      <a:pt x="231" y="771"/>
                    </a:lnTo>
                    <a:lnTo>
                      <a:pt x="315" y="878"/>
                    </a:lnTo>
                    <a:lnTo>
                      <a:pt x="392" y="960"/>
                    </a:lnTo>
                    <a:lnTo>
                      <a:pt x="452" y="1016"/>
                    </a:lnTo>
                    <a:lnTo>
                      <a:pt x="508" y="1068"/>
                    </a:lnTo>
                    <a:lnTo>
                      <a:pt x="567" y="1118"/>
                    </a:lnTo>
                    <a:lnTo>
                      <a:pt x="634" y="1168"/>
                    </a:lnTo>
                    <a:lnTo>
                      <a:pt x="679" y="1200"/>
                    </a:lnTo>
                    <a:lnTo>
                      <a:pt x="728" y="1228"/>
                    </a:lnTo>
                    <a:lnTo>
                      <a:pt x="782" y="1256"/>
                    </a:lnTo>
                    <a:lnTo>
                      <a:pt x="827" y="1282"/>
                    </a:lnTo>
                    <a:lnTo>
                      <a:pt x="855" y="1288"/>
                    </a:lnTo>
                    <a:lnTo>
                      <a:pt x="866" y="1270"/>
                    </a:lnTo>
                    <a:lnTo>
                      <a:pt x="863" y="1243"/>
                    </a:lnTo>
                    <a:lnTo>
                      <a:pt x="856" y="1213"/>
                    </a:lnTo>
                    <a:lnTo>
                      <a:pt x="845" y="1159"/>
                    </a:lnTo>
                    <a:lnTo>
                      <a:pt x="831" y="1089"/>
                    </a:lnTo>
                    <a:lnTo>
                      <a:pt x="813" y="1023"/>
                    </a:lnTo>
                    <a:lnTo>
                      <a:pt x="792" y="947"/>
                    </a:lnTo>
                    <a:lnTo>
                      <a:pt x="764" y="866"/>
                    </a:lnTo>
                    <a:lnTo>
                      <a:pt x="733" y="802"/>
                    </a:lnTo>
                    <a:lnTo>
                      <a:pt x="707" y="746"/>
                    </a:lnTo>
                    <a:lnTo>
                      <a:pt x="666" y="672"/>
                    </a:lnTo>
                    <a:lnTo>
                      <a:pt x="627" y="607"/>
                    </a:lnTo>
                    <a:lnTo>
                      <a:pt x="579" y="537"/>
                    </a:lnTo>
                    <a:lnTo>
                      <a:pt x="504" y="448"/>
                    </a:lnTo>
                    <a:lnTo>
                      <a:pt x="452" y="385"/>
                    </a:lnTo>
                    <a:lnTo>
                      <a:pt x="376" y="299"/>
                    </a:lnTo>
                    <a:lnTo>
                      <a:pt x="305" y="237"/>
                    </a:lnTo>
                    <a:lnTo>
                      <a:pt x="235" y="173"/>
                    </a:lnTo>
                    <a:lnTo>
                      <a:pt x="182" y="127"/>
                    </a:lnTo>
                    <a:lnTo>
                      <a:pt x="126" y="78"/>
                    </a:lnTo>
                    <a:lnTo>
                      <a:pt x="84" y="45"/>
                    </a:lnTo>
                    <a:lnTo>
                      <a:pt x="42" y="13"/>
                    </a:lnTo>
                    <a:lnTo>
                      <a:pt x="7" y="0"/>
                    </a:lnTo>
                    <a:close/>
                  </a:path>
                </a:pathLst>
              </a:custGeom>
              <a:solidFill>
                <a:srgbClr val="C0C0C0"/>
              </a:solidFill>
              <a:ln w="1588">
                <a:solidFill>
                  <a:srgbClr val="000000"/>
                </a:solidFill>
                <a:round/>
                <a:headEnd/>
                <a:tailEnd/>
              </a:ln>
            </p:spPr>
            <p:txBody>
              <a:bodyPr/>
              <a:lstStyle/>
              <a:p>
                <a:endParaRPr lang="zh-CN" altLang="en-US">
                  <a:solidFill>
                    <a:schemeClr val="tx1">
                      <a:lumMod val="75000"/>
                      <a:lumOff val="25000"/>
                    </a:schemeClr>
                  </a:solidFill>
                  <a:latin typeface="+mn-lt"/>
                  <a:ea typeface="+mn-ea"/>
                </a:endParaRPr>
              </a:p>
            </p:txBody>
          </p:sp>
        </p:grpSp>
        <p:grpSp>
          <p:nvGrpSpPr>
            <p:cNvPr id="57434" name="Group 146"/>
            <p:cNvGrpSpPr>
              <a:grpSpLocks/>
            </p:cNvGrpSpPr>
            <p:nvPr/>
          </p:nvGrpSpPr>
          <p:grpSpPr bwMode="auto">
            <a:xfrm>
              <a:off x="2315" y="770"/>
              <a:ext cx="126" cy="121"/>
              <a:chOff x="2315" y="770"/>
              <a:chExt cx="126" cy="121"/>
            </a:xfrm>
          </p:grpSpPr>
          <p:sp>
            <p:nvSpPr>
              <p:cNvPr id="57441" name="Freeform 147"/>
              <p:cNvSpPr>
                <a:spLocks/>
              </p:cNvSpPr>
              <p:nvPr/>
            </p:nvSpPr>
            <p:spPr bwMode="auto">
              <a:xfrm>
                <a:off x="2315" y="770"/>
                <a:ext cx="121" cy="8"/>
              </a:xfrm>
              <a:custGeom>
                <a:avLst/>
                <a:gdLst>
                  <a:gd name="T0" fmla="*/ 0 w 851"/>
                  <a:gd name="T1" fmla="*/ 0 h 57"/>
                  <a:gd name="T2" fmla="*/ 851 w 851"/>
                  <a:gd name="T3" fmla="*/ 32 h 57"/>
                  <a:gd name="T4" fmla="*/ 844 w 851"/>
                  <a:gd name="T5" fmla="*/ 57 h 57"/>
                  <a:gd name="T6" fmla="*/ 3 w 851"/>
                  <a:gd name="T7" fmla="*/ 26 h 57"/>
                  <a:gd name="T8" fmla="*/ 0 w 851"/>
                  <a:gd name="T9" fmla="*/ 0 h 57"/>
                  <a:gd name="T10" fmla="*/ 0 60000 65536"/>
                  <a:gd name="T11" fmla="*/ 0 60000 65536"/>
                  <a:gd name="T12" fmla="*/ 0 60000 65536"/>
                  <a:gd name="T13" fmla="*/ 0 60000 65536"/>
                  <a:gd name="T14" fmla="*/ 0 60000 65536"/>
                  <a:gd name="T15" fmla="*/ 0 w 851"/>
                  <a:gd name="T16" fmla="*/ 0 h 57"/>
                  <a:gd name="T17" fmla="*/ 851 w 851"/>
                  <a:gd name="T18" fmla="*/ 57 h 57"/>
                </a:gdLst>
                <a:ahLst/>
                <a:cxnLst>
                  <a:cxn ang="T10">
                    <a:pos x="T0" y="T1"/>
                  </a:cxn>
                  <a:cxn ang="T11">
                    <a:pos x="T2" y="T3"/>
                  </a:cxn>
                  <a:cxn ang="T12">
                    <a:pos x="T4" y="T5"/>
                  </a:cxn>
                  <a:cxn ang="T13">
                    <a:pos x="T6" y="T7"/>
                  </a:cxn>
                  <a:cxn ang="T14">
                    <a:pos x="T8" y="T9"/>
                  </a:cxn>
                </a:cxnLst>
                <a:rect l="T15" t="T16" r="T17" b="T18"/>
                <a:pathLst>
                  <a:path w="851" h="57">
                    <a:moveTo>
                      <a:pt x="0" y="0"/>
                    </a:moveTo>
                    <a:lnTo>
                      <a:pt x="851" y="32"/>
                    </a:lnTo>
                    <a:lnTo>
                      <a:pt x="844" y="57"/>
                    </a:lnTo>
                    <a:lnTo>
                      <a:pt x="3" y="26"/>
                    </a:lnTo>
                    <a:lnTo>
                      <a:pt x="0" y="0"/>
                    </a:lnTo>
                    <a:close/>
                  </a:path>
                </a:pathLst>
              </a:custGeom>
              <a:solidFill>
                <a:srgbClr val="DFDFFF"/>
              </a:solidFill>
              <a:ln w="1588">
                <a:solidFill>
                  <a:srgbClr val="000000"/>
                </a:solidFill>
                <a:round/>
                <a:headEnd/>
                <a:tailEnd/>
              </a:ln>
            </p:spPr>
            <p:txBody>
              <a:bodyPr/>
              <a:lstStyle/>
              <a:p>
                <a:endParaRPr lang="zh-CN" altLang="en-US">
                  <a:solidFill>
                    <a:schemeClr val="tx1">
                      <a:lumMod val="75000"/>
                      <a:lumOff val="25000"/>
                    </a:schemeClr>
                  </a:solidFill>
                  <a:latin typeface="+mn-lt"/>
                  <a:ea typeface="+mn-ea"/>
                </a:endParaRPr>
              </a:p>
            </p:txBody>
          </p:sp>
          <p:sp>
            <p:nvSpPr>
              <p:cNvPr id="57442" name="Freeform 148"/>
              <p:cNvSpPr>
                <a:spLocks/>
              </p:cNvSpPr>
              <p:nvPr/>
            </p:nvSpPr>
            <p:spPr bwMode="auto">
              <a:xfrm>
                <a:off x="2398" y="794"/>
                <a:ext cx="43" cy="97"/>
              </a:xfrm>
              <a:custGeom>
                <a:avLst/>
                <a:gdLst>
                  <a:gd name="T0" fmla="*/ 267 w 302"/>
                  <a:gd name="T1" fmla="*/ 13 h 673"/>
                  <a:gd name="T2" fmla="*/ 0 w 302"/>
                  <a:gd name="T3" fmla="*/ 657 h 673"/>
                  <a:gd name="T4" fmla="*/ 25 w 302"/>
                  <a:gd name="T5" fmla="*/ 673 h 673"/>
                  <a:gd name="T6" fmla="*/ 302 w 302"/>
                  <a:gd name="T7" fmla="*/ 0 h 673"/>
                  <a:gd name="T8" fmla="*/ 267 w 302"/>
                  <a:gd name="T9" fmla="*/ 13 h 673"/>
                  <a:gd name="T10" fmla="*/ 0 60000 65536"/>
                  <a:gd name="T11" fmla="*/ 0 60000 65536"/>
                  <a:gd name="T12" fmla="*/ 0 60000 65536"/>
                  <a:gd name="T13" fmla="*/ 0 60000 65536"/>
                  <a:gd name="T14" fmla="*/ 0 60000 65536"/>
                  <a:gd name="T15" fmla="*/ 0 w 302"/>
                  <a:gd name="T16" fmla="*/ 0 h 673"/>
                  <a:gd name="T17" fmla="*/ 302 w 302"/>
                  <a:gd name="T18" fmla="*/ 673 h 673"/>
                </a:gdLst>
                <a:ahLst/>
                <a:cxnLst>
                  <a:cxn ang="T10">
                    <a:pos x="T0" y="T1"/>
                  </a:cxn>
                  <a:cxn ang="T11">
                    <a:pos x="T2" y="T3"/>
                  </a:cxn>
                  <a:cxn ang="T12">
                    <a:pos x="T4" y="T5"/>
                  </a:cxn>
                  <a:cxn ang="T13">
                    <a:pos x="T6" y="T7"/>
                  </a:cxn>
                  <a:cxn ang="T14">
                    <a:pos x="T8" y="T9"/>
                  </a:cxn>
                </a:cxnLst>
                <a:rect l="T15" t="T16" r="T17" b="T18"/>
                <a:pathLst>
                  <a:path w="302" h="673">
                    <a:moveTo>
                      <a:pt x="267" y="13"/>
                    </a:moveTo>
                    <a:lnTo>
                      <a:pt x="0" y="657"/>
                    </a:lnTo>
                    <a:lnTo>
                      <a:pt x="25" y="673"/>
                    </a:lnTo>
                    <a:lnTo>
                      <a:pt x="302" y="0"/>
                    </a:lnTo>
                    <a:lnTo>
                      <a:pt x="267" y="13"/>
                    </a:lnTo>
                    <a:close/>
                  </a:path>
                </a:pathLst>
              </a:custGeom>
              <a:solidFill>
                <a:srgbClr val="DFDFFF"/>
              </a:solidFill>
              <a:ln w="1588">
                <a:solidFill>
                  <a:srgbClr val="000000"/>
                </a:solidFill>
                <a:round/>
                <a:headEnd/>
                <a:tailEnd/>
              </a:ln>
            </p:spPr>
            <p:txBody>
              <a:bodyPr/>
              <a:lstStyle/>
              <a:p>
                <a:endParaRPr lang="zh-CN" altLang="en-US">
                  <a:solidFill>
                    <a:schemeClr val="tx1">
                      <a:lumMod val="75000"/>
                      <a:lumOff val="25000"/>
                    </a:schemeClr>
                  </a:solidFill>
                  <a:latin typeface="+mn-lt"/>
                  <a:ea typeface="+mn-ea"/>
                </a:endParaRPr>
              </a:p>
            </p:txBody>
          </p:sp>
        </p:grpSp>
        <p:grpSp>
          <p:nvGrpSpPr>
            <p:cNvPr id="57435" name="Group 149"/>
            <p:cNvGrpSpPr>
              <a:grpSpLocks/>
            </p:cNvGrpSpPr>
            <p:nvPr/>
          </p:nvGrpSpPr>
          <p:grpSpPr bwMode="auto">
            <a:xfrm>
              <a:off x="2413" y="772"/>
              <a:ext cx="51" cy="30"/>
              <a:chOff x="2413" y="772"/>
              <a:chExt cx="51" cy="30"/>
            </a:xfrm>
          </p:grpSpPr>
          <p:sp>
            <p:nvSpPr>
              <p:cNvPr id="57436" name="Freeform 150"/>
              <p:cNvSpPr>
                <a:spLocks/>
              </p:cNvSpPr>
              <p:nvPr/>
            </p:nvSpPr>
            <p:spPr bwMode="auto">
              <a:xfrm>
                <a:off x="2413" y="776"/>
                <a:ext cx="36" cy="26"/>
              </a:xfrm>
              <a:custGeom>
                <a:avLst/>
                <a:gdLst>
                  <a:gd name="T0" fmla="*/ 187 w 250"/>
                  <a:gd name="T1" fmla="*/ 0 h 184"/>
                  <a:gd name="T2" fmla="*/ 11 w 250"/>
                  <a:gd name="T3" fmla="*/ 57 h 184"/>
                  <a:gd name="T4" fmla="*/ 4 w 250"/>
                  <a:gd name="T5" fmla="*/ 67 h 184"/>
                  <a:gd name="T6" fmla="*/ 0 w 250"/>
                  <a:gd name="T7" fmla="*/ 86 h 184"/>
                  <a:gd name="T8" fmla="*/ 2 w 250"/>
                  <a:gd name="T9" fmla="*/ 112 h 184"/>
                  <a:gd name="T10" fmla="*/ 5 w 250"/>
                  <a:gd name="T11" fmla="*/ 128 h 184"/>
                  <a:gd name="T12" fmla="*/ 15 w 250"/>
                  <a:gd name="T13" fmla="*/ 151 h 184"/>
                  <a:gd name="T14" fmla="*/ 33 w 250"/>
                  <a:gd name="T15" fmla="*/ 169 h 184"/>
                  <a:gd name="T16" fmla="*/ 57 w 250"/>
                  <a:gd name="T17" fmla="*/ 181 h 184"/>
                  <a:gd name="T18" fmla="*/ 71 w 250"/>
                  <a:gd name="T19" fmla="*/ 184 h 184"/>
                  <a:gd name="T20" fmla="*/ 85 w 250"/>
                  <a:gd name="T21" fmla="*/ 184 h 184"/>
                  <a:gd name="T22" fmla="*/ 250 w 250"/>
                  <a:gd name="T23" fmla="*/ 114 h 184"/>
                  <a:gd name="T24" fmla="*/ 218 w 250"/>
                  <a:gd name="T25" fmla="*/ 92 h 184"/>
                  <a:gd name="T26" fmla="*/ 201 w 250"/>
                  <a:gd name="T27" fmla="*/ 70 h 184"/>
                  <a:gd name="T28" fmla="*/ 187 w 250"/>
                  <a:gd name="T29" fmla="*/ 0 h 18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50"/>
                  <a:gd name="T46" fmla="*/ 0 h 184"/>
                  <a:gd name="T47" fmla="*/ 250 w 250"/>
                  <a:gd name="T48" fmla="*/ 184 h 18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50" h="184">
                    <a:moveTo>
                      <a:pt x="187" y="0"/>
                    </a:moveTo>
                    <a:lnTo>
                      <a:pt x="11" y="57"/>
                    </a:lnTo>
                    <a:lnTo>
                      <a:pt x="4" y="67"/>
                    </a:lnTo>
                    <a:lnTo>
                      <a:pt x="0" y="86"/>
                    </a:lnTo>
                    <a:lnTo>
                      <a:pt x="2" y="112"/>
                    </a:lnTo>
                    <a:lnTo>
                      <a:pt x="5" y="128"/>
                    </a:lnTo>
                    <a:lnTo>
                      <a:pt x="15" y="151"/>
                    </a:lnTo>
                    <a:lnTo>
                      <a:pt x="33" y="169"/>
                    </a:lnTo>
                    <a:lnTo>
                      <a:pt x="57" y="181"/>
                    </a:lnTo>
                    <a:lnTo>
                      <a:pt x="71" y="184"/>
                    </a:lnTo>
                    <a:lnTo>
                      <a:pt x="85" y="184"/>
                    </a:lnTo>
                    <a:lnTo>
                      <a:pt x="250" y="114"/>
                    </a:lnTo>
                    <a:lnTo>
                      <a:pt x="218" y="92"/>
                    </a:lnTo>
                    <a:lnTo>
                      <a:pt x="201" y="70"/>
                    </a:lnTo>
                    <a:lnTo>
                      <a:pt x="187" y="0"/>
                    </a:lnTo>
                    <a:close/>
                  </a:path>
                </a:pathLst>
              </a:custGeom>
              <a:solidFill>
                <a:srgbClr val="BFBFDF"/>
              </a:solidFill>
              <a:ln w="1588">
                <a:solidFill>
                  <a:srgbClr val="000000"/>
                </a:solidFill>
                <a:round/>
                <a:headEnd/>
                <a:tailEnd/>
              </a:ln>
            </p:spPr>
            <p:txBody>
              <a:bodyPr/>
              <a:lstStyle/>
              <a:p>
                <a:endParaRPr lang="zh-CN" altLang="en-US">
                  <a:solidFill>
                    <a:schemeClr val="tx1">
                      <a:lumMod val="75000"/>
                      <a:lumOff val="25000"/>
                    </a:schemeClr>
                  </a:solidFill>
                  <a:latin typeface="+mn-lt"/>
                  <a:ea typeface="+mn-ea"/>
                </a:endParaRPr>
              </a:p>
            </p:txBody>
          </p:sp>
          <p:sp>
            <p:nvSpPr>
              <p:cNvPr id="57437" name="Freeform 151"/>
              <p:cNvSpPr>
                <a:spLocks/>
              </p:cNvSpPr>
              <p:nvPr/>
            </p:nvSpPr>
            <p:spPr bwMode="auto">
              <a:xfrm>
                <a:off x="2434" y="772"/>
                <a:ext cx="20" cy="25"/>
              </a:xfrm>
              <a:custGeom>
                <a:avLst/>
                <a:gdLst>
                  <a:gd name="T0" fmla="*/ 81 w 139"/>
                  <a:gd name="T1" fmla="*/ 25 h 173"/>
                  <a:gd name="T2" fmla="*/ 74 w 139"/>
                  <a:gd name="T3" fmla="*/ 15 h 173"/>
                  <a:gd name="T4" fmla="*/ 60 w 139"/>
                  <a:gd name="T5" fmla="*/ 5 h 173"/>
                  <a:gd name="T6" fmla="*/ 36 w 139"/>
                  <a:gd name="T7" fmla="*/ 0 h 173"/>
                  <a:gd name="T8" fmla="*/ 22 w 139"/>
                  <a:gd name="T9" fmla="*/ 2 h 173"/>
                  <a:gd name="T10" fmla="*/ 13 w 139"/>
                  <a:gd name="T11" fmla="*/ 12 h 173"/>
                  <a:gd name="T12" fmla="*/ 4 w 139"/>
                  <a:gd name="T13" fmla="*/ 25 h 173"/>
                  <a:gd name="T14" fmla="*/ 0 w 139"/>
                  <a:gd name="T15" fmla="*/ 46 h 173"/>
                  <a:gd name="T16" fmla="*/ 1 w 139"/>
                  <a:gd name="T17" fmla="*/ 58 h 173"/>
                  <a:gd name="T18" fmla="*/ 3 w 139"/>
                  <a:gd name="T19" fmla="*/ 74 h 173"/>
                  <a:gd name="T20" fmla="*/ 9 w 139"/>
                  <a:gd name="T21" fmla="*/ 97 h 173"/>
                  <a:gd name="T22" fmla="*/ 20 w 139"/>
                  <a:gd name="T23" fmla="*/ 116 h 173"/>
                  <a:gd name="T24" fmla="*/ 31 w 139"/>
                  <a:gd name="T25" fmla="*/ 133 h 173"/>
                  <a:gd name="T26" fmla="*/ 44 w 139"/>
                  <a:gd name="T27" fmla="*/ 147 h 173"/>
                  <a:gd name="T28" fmla="*/ 58 w 139"/>
                  <a:gd name="T29" fmla="*/ 160 h 173"/>
                  <a:gd name="T30" fmla="*/ 76 w 139"/>
                  <a:gd name="T31" fmla="*/ 167 h 173"/>
                  <a:gd name="T32" fmla="*/ 97 w 139"/>
                  <a:gd name="T33" fmla="*/ 173 h 173"/>
                  <a:gd name="T34" fmla="*/ 114 w 139"/>
                  <a:gd name="T35" fmla="*/ 173 h 173"/>
                  <a:gd name="T36" fmla="*/ 130 w 139"/>
                  <a:gd name="T37" fmla="*/ 164 h 173"/>
                  <a:gd name="T38" fmla="*/ 137 w 139"/>
                  <a:gd name="T39" fmla="*/ 151 h 173"/>
                  <a:gd name="T40" fmla="*/ 139 w 139"/>
                  <a:gd name="T41" fmla="*/ 132 h 173"/>
                  <a:gd name="T42" fmla="*/ 134 w 139"/>
                  <a:gd name="T43" fmla="*/ 111 h 173"/>
                  <a:gd name="T44" fmla="*/ 123 w 139"/>
                  <a:gd name="T45" fmla="*/ 82 h 173"/>
                  <a:gd name="T46" fmla="*/ 99 w 139"/>
                  <a:gd name="T47" fmla="*/ 46 h 173"/>
                  <a:gd name="T48" fmla="*/ 81 w 139"/>
                  <a:gd name="T49" fmla="*/ 25 h 17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39"/>
                  <a:gd name="T76" fmla="*/ 0 h 173"/>
                  <a:gd name="T77" fmla="*/ 139 w 139"/>
                  <a:gd name="T78" fmla="*/ 173 h 173"/>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39" h="173">
                    <a:moveTo>
                      <a:pt x="81" y="25"/>
                    </a:moveTo>
                    <a:lnTo>
                      <a:pt x="74" y="15"/>
                    </a:lnTo>
                    <a:lnTo>
                      <a:pt x="60" y="5"/>
                    </a:lnTo>
                    <a:lnTo>
                      <a:pt x="36" y="0"/>
                    </a:lnTo>
                    <a:lnTo>
                      <a:pt x="22" y="2"/>
                    </a:lnTo>
                    <a:lnTo>
                      <a:pt x="13" y="12"/>
                    </a:lnTo>
                    <a:lnTo>
                      <a:pt x="4" y="25"/>
                    </a:lnTo>
                    <a:lnTo>
                      <a:pt x="0" y="46"/>
                    </a:lnTo>
                    <a:lnTo>
                      <a:pt x="1" y="58"/>
                    </a:lnTo>
                    <a:lnTo>
                      <a:pt x="3" y="74"/>
                    </a:lnTo>
                    <a:lnTo>
                      <a:pt x="9" y="97"/>
                    </a:lnTo>
                    <a:lnTo>
                      <a:pt x="20" y="116"/>
                    </a:lnTo>
                    <a:lnTo>
                      <a:pt x="31" y="133"/>
                    </a:lnTo>
                    <a:lnTo>
                      <a:pt x="44" y="147"/>
                    </a:lnTo>
                    <a:lnTo>
                      <a:pt x="58" y="160"/>
                    </a:lnTo>
                    <a:lnTo>
                      <a:pt x="76" y="167"/>
                    </a:lnTo>
                    <a:lnTo>
                      <a:pt x="97" y="173"/>
                    </a:lnTo>
                    <a:lnTo>
                      <a:pt x="114" y="173"/>
                    </a:lnTo>
                    <a:lnTo>
                      <a:pt x="130" y="164"/>
                    </a:lnTo>
                    <a:lnTo>
                      <a:pt x="137" y="151"/>
                    </a:lnTo>
                    <a:lnTo>
                      <a:pt x="139" y="132"/>
                    </a:lnTo>
                    <a:lnTo>
                      <a:pt x="134" y="111"/>
                    </a:lnTo>
                    <a:lnTo>
                      <a:pt x="123" y="82"/>
                    </a:lnTo>
                    <a:lnTo>
                      <a:pt x="99" y="46"/>
                    </a:lnTo>
                    <a:lnTo>
                      <a:pt x="81" y="25"/>
                    </a:lnTo>
                    <a:close/>
                  </a:path>
                </a:pathLst>
              </a:custGeom>
              <a:solidFill>
                <a:srgbClr val="C0C0C0"/>
              </a:solidFill>
              <a:ln w="1588">
                <a:solidFill>
                  <a:srgbClr val="000000"/>
                </a:solidFill>
                <a:round/>
                <a:headEnd/>
                <a:tailEnd/>
              </a:ln>
            </p:spPr>
            <p:txBody>
              <a:bodyPr/>
              <a:lstStyle/>
              <a:p>
                <a:endParaRPr lang="zh-CN" altLang="en-US">
                  <a:solidFill>
                    <a:schemeClr val="tx1">
                      <a:lumMod val="75000"/>
                      <a:lumOff val="25000"/>
                    </a:schemeClr>
                  </a:solidFill>
                  <a:latin typeface="+mn-lt"/>
                  <a:ea typeface="+mn-ea"/>
                </a:endParaRPr>
              </a:p>
            </p:txBody>
          </p:sp>
          <p:sp>
            <p:nvSpPr>
              <p:cNvPr id="57438" name="Freeform 152"/>
              <p:cNvSpPr>
                <a:spLocks/>
              </p:cNvSpPr>
              <p:nvPr/>
            </p:nvSpPr>
            <p:spPr bwMode="auto">
              <a:xfrm>
                <a:off x="2439" y="774"/>
                <a:ext cx="25" cy="17"/>
              </a:xfrm>
              <a:custGeom>
                <a:avLst/>
                <a:gdLst>
                  <a:gd name="T0" fmla="*/ 13 w 171"/>
                  <a:gd name="T1" fmla="*/ 27 h 123"/>
                  <a:gd name="T2" fmla="*/ 120 w 171"/>
                  <a:gd name="T3" fmla="*/ 3 h 123"/>
                  <a:gd name="T4" fmla="*/ 146 w 171"/>
                  <a:gd name="T5" fmla="*/ 0 h 123"/>
                  <a:gd name="T6" fmla="*/ 164 w 171"/>
                  <a:gd name="T7" fmla="*/ 3 h 123"/>
                  <a:gd name="T8" fmla="*/ 169 w 171"/>
                  <a:gd name="T9" fmla="*/ 9 h 123"/>
                  <a:gd name="T10" fmla="*/ 171 w 171"/>
                  <a:gd name="T11" fmla="*/ 22 h 123"/>
                  <a:gd name="T12" fmla="*/ 164 w 171"/>
                  <a:gd name="T13" fmla="*/ 41 h 123"/>
                  <a:gd name="T14" fmla="*/ 64 w 171"/>
                  <a:gd name="T15" fmla="*/ 123 h 123"/>
                  <a:gd name="T16" fmla="*/ 50 w 171"/>
                  <a:gd name="T17" fmla="*/ 122 h 123"/>
                  <a:gd name="T18" fmla="*/ 34 w 171"/>
                  <a:gd name="T19" fmla="*/ 116 h 123"/>
                  <a:gd name="T20" fmla="*/ 22 w 171"/>
                  <a:gd name="T21" fmla="*/ 106 h 123"/>
                  <a:gd name="T22" fmla="*/ 8 w 171"/>
                  <a:gd name="T23" fmla="*/ 90 h 123"/>
                  <a:gd name="T24" fmla="*/ 1 w 171"/>
                  <a:gd name="T25" fmla="*/ 74 h 123"/>
                  <a:gd name="T26" fmla="*/ 0 w 171"/>
                  <a:gd name="T27" fmla="*/ 56 h 123"/>
                  <a:gd name="T28" fmla="*/ 5 w 171"/>
                  <a:gd name="T29" fmla="*/ 40 h 123"/>
                  <a:gd name="T30" fmla="*/ 13 w 171"/>
                  <a:gd name="T31" fmla="*/ 27 h 12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71"/>
                  <a:gd name="T49" fmla="*/ 0 h 123"/>
                  <a:gd name="T50" fmla="*/ 171 w 171"/>
                  <a:gd name="T51" fmla="*/ 123 h 123"/>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71" h="123">
                    <a:moveTo>
                      <a:pt x="13" y="27"/>
                    </a:moveTo>
                    <a:lnTo>
                      <a:pt x="120" y="3"/>
                    </a:lnTo>
                    <a:lnTo>
                      <a:pt x="146" y="0"/>
                    </a:lnTo>
                    <a:lnTo>
                      <a:pt x="164" y="3"/>
                    </a:lnTo>
                    <a:lnTo>
                      <a:pt x="169" y="9"/>
                    </a:lnTo>
                    <a:lnTo>
                      <a:pt x="171" y="22"/>
                    </a:lnTo>
                    <a:lnTo>
                      <a:pt x="164" y="41"/>
                    </a:lnTo>
                    <a:lnTo>
                      <a:pt x="64" y="123"/>
                    </a:lnTo>
                    <a:lnTo>
                      <a:pt x="50" y="122"/>
                    </a:lnTo>
                    <a:lnTo>
                      <a:pt x="34" y="116"/>
                    </a:lnTo>
                    <a:lnTo>
                      <a:pt x="22" y="106"/>
                    </a:lnTo>
                    <a:lnTo>
                      <a:pt x="8" y="90"/>
                    </a:lnTo>
                    <a:lnTo>
                      <a:pt x="1" y="74"/>
                    </a:lnTo>
                    <a:lnTo>
                      <a:pt x="0" y="56"/>
                    </a:lnTo>
                    <a:lnTo>
                      <a:pt x="5" y="40"/>
                    </a:lnTo>
                    <a:lnTo>
                      <a:pt x="13" y="27"/>
                    </a:lnTo>
                    <a:close/>
                  </a:path>
                </a:pathLst>
              </a:custGeom>
              <a:solidFill>
                <a:srgbClr val="9F9FBF"/>
              </a:solidFill>
              <a:ln w="1588">
                <a:solidFill>
                  <a:srgbClr val="000000"/>
                </a:solidFill>
                <a:round/>
                <a:headEnd/>
                <a:tailEnd/>
              </a:ln>
            </p:spPr>
            <p:txBody>
              <a:bodyPr/>
              <a:lstStyle/>
              <a:p>
                <a:endParaRPr lang="zh-CN" altLang="en-US">
                  <a:solidFill>
                    <a:schemeClr val="tx1">
                      <a:lumMod val="75000"/>
                      <a:lumOff val="25000"/>
                    </a:schemeClr>
                  </a:solidFill>
                  <a:latin typeface="+mn-lt"/>
                  <a:ea typeface="+mn-ea"/>
                </a:endParaRPr>
              </a:p>
            </p:txBody>
          </p:sp>
          <p:sp>
            <p:nvSpPr>
              <p:cNvPr id="57439" name="Freeform 153"/>
              <p:cNvSpPr>
                <a:spLocks/>
              </p:cNvSpPr>
              <p:nvPr/>
            </p:nvSpPr>
            <p:spPr bwMode="auto">
              <a:xfrm>
                <a:off x="2421" y="782"/>
                <a:ext cx="10" cy="18"/>
              </a:xfrm>
              <a:custGeom>
                <a:avLst/>
                <a:gdLst>
                  <a:gd name="T0" fmla="*/ 4 w 73"/>
                  <a:gd name="T1" fmla="*/ 0 h 124"/>
                  <a:gd name="T2" fmla="*/ 0 w 73"/>
                  <a:gd name="T3" fmla="*/ 20 h 124"/>
                  <a:gd name="T4" fmla="*/ 0 w 73"/>
                  <a:gd name="T5" fmla="*/ 37 h 124"/>
                  <a:gd name="T6" fmla="*/ 5 w 73"/>
                  <a:gd name="T7" fmla="*/ 60 h 124"/>
                  <a:gd name="T8" fmla="*/ 11 w 73"/>
                  <a:gd name="T9" fmla="*/ 78 h 124"/>
                  <a:gd name="T10" fmla="*/ 26 w 73"/>
                  <a:gd name="T11" fmla="*/ 96 h 124"/>
                  <a:gd name="T12" fmla="*/ 40 w 73"/>
                  <a:gd name="T13" fmla="*/ 108 h 124"/>
                  <a:gd name="T14" fmla="*/ 51 w 73"/>
                  <a:gd name="T15" fmla="*/ 114 h 124"/>
                  <a:gd name="T16" fmla="*/ 61 w 73"/>
                  <a:gd name="T17" fmla="*/ 118 h 124"/>
                  <a:gd name="T18" fmla="*/ 73 w 73"/>
                  <a:gd name="T19" fmla="*/ 124 h 1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3"/>
                  <a:gd name="T31" fmla="*/ 0 h 124"/>
                  <a:gd name="T32" fmla="*/ 73 w 73"/>
                  <a:gd name="T33" fmla="*/ 124 h 1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3" h="124">
                    <a:moveTo>
                      <a:pt x="4" y="0"/>
                    </a:moveTo>
                    <a:lnTo>
                      <a:pt x="0" y="20"/>
                    </a:lnTo>
                    <a:lnTo>
                      <a:pt x="0" y="37"/>
                    </a:lnTo>
                    <a:lnTo>
                      <a:pt x="5" y="60"/>
                    </a:lnTo>
                    <a:lnTo>
                      <a:pt x="11" y="78"/>
                    </a:lnTo>
                    <a:lnTo>
                      <a:pt x="26" y="96"/>
                    </a:lnTo>
                    <a:lnTo>
                      <a:pt x="40" y="108"/>
                    </a:lnTo>
                    <a:lnTo>
                      <a:pt x="51" y="114"/>
                    </a:lnTo>
                    <a:lnTo>
                      <a:pt x="61" y="118"/>
                    </a:lnTo>
                    <a:lnTo>
                      <a:pt x="73" y="124"/>
                    </a:lnTo>
                  </a:path>
                </a:pathLst>
              </a:custGeom>
              <a:noFill/>
              <a:ln w="1588">
                <a:solidFill>
                  <a:srgbClr val="000000"/>
                </a:solidFill>
                <a:round/>
                <a:headEnd/>
                <a:tailEnd/>
              </a:ln>
            </p:spPr>
            <p:txBody>
              <a:bodyPr/>
              <a:lstStyle/>
              <a:p>
                <a:endParaRPr lang="zh-CN" altLang="en-US">
                  <a:solidFill>
                    <a:schemeClr val="tx1">
                      <a:lumMod val="75000"/>
                      <a:lumOff val="25000"/>
                    </a:schemeClr>
                  </a:solidFill>
                  <a:latin typeface="+mn-lt"/>
                  <a:ea typeface="+mn-ea"/>
                </a:endParaRPr>
              </a:p>
            </p:txBody>
          </p:sp>
          <p:sp>
            <p:nvSpPr>
              <p:cNvPr id="57440" name="Freeform 154"/>
              <p:cNvSpPr>
                <a:spLocks/>
              </p:cNvSpPr>
              <p:nvPr/>
            </p:nvSpPr>
            <p:spPr bwMode="auto">
              <a:xfrm>
                <a:off x="2427" y="780"/>
                <a:ext cx="11" cy="18"/>
              </a:xfrm>
              <a:custGeom>
                <a:avLst/>
                <a:gdLst>
                  <a:gd name="T0" fmla="*/ 5 w 74"/>
                  <a:gd name="T1" fmla="*/ 0 h 124"/>
                  <a:gd name="T2" fmla="*/ 0 w 74"/>
                  <a:gd name="T3" fmla="*/ 20 h 124"/>
                  <a:gd name="T4" fmla="*/ 0 w 74"/>
                  <a:gd name="T5" fmla="*/ 38 h 124"/>
                  <a:gd name="T6" fmla="*/ 6 w 74"/>
                  <a:gd name="T7" fmla="*/ 60 h 124"/>
                  <a:gd name="T8" fmla="*/ 12 w 74"/>
                  <a:gd name="T9" fmla="*/ 79 h 124"/>
                  <a:gd name="T10" fmla="*/ 27 w 74"/>
                  <a:gd name="T11" fmla="*/ 95 h 124"/>
                  <a:gd name="T12" fmla="*/ 41 w 74"/>
                  <a:gd name="T13" fmla="*/ 108 h 124"/>
                  <a:gd name="T14" fmla="*/ 51 w 74"/>
                  <a:gd name="T15" fmla="*/ 114 h 124"/>
                  <a:gd name="T16" fmla="*/ 62 w 74"/>
                  <a:gd name="T17" fmla="*/ 119 h 124"/>
                  <a:gd name="T18" fmla="*/ 74 w 74"/>
                  <a:gd name="T19" fmla="*/ 124 h 1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4"/>
                  <a:gd name="T31" fmla="*/ 0 h 124"/>
                  <a:gd name="T32" fmla="*/ 74 w 74"/>
                  <a:gd name="T33" fmla="*/ 124 h 1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4" h="124">
                    <a:moveTo>
                      <a:pt x="5" y="0"/>
                    </a:moveTo>
                    <a:lnTo>
                      <a:pt x="0" y="20"/>
                    </a:lnTo>
                    <a:lnTo>
                      <a:pt x="0" y="38"/>
                    </a:lnTo>
                    <a:lnTo>
                      <a:pt x="6" y="60"/>
                    </a:lnTo>
                    <a:lnTo>
                      <a:pt x="12" y="79"/>
                    </a:lnTo>
                    <a:lnTo>
                      <a:pt x="27" y="95"/>
                    </a:lnTo>
                    <a:lnTo>
                      <a:pt x="41" y="108"/>
                    </a:lnTo>
                    <a:lnTo>
                      <a:pt x="51" y="114"/>
                    </a:lnTo>
                    <a:lnTo>
                      <a:pt x="62" y="119"/>
                    </a:lnTo>
                    <a:lnTo>
                      <a:pt x="74" y="124"/>
                    </a:lnTo>
                  </a:path>
                </a:pathLst>
              </a:custGeom>
              <a:noFill/>
              <a:ln w="1588">
                <a:solidFill>
                  <a:srgbClr val="000000"/>
                </a:solidFill>
                <a:round/>
                <a:headEnd/>
                <a:tailEnd/>
              </a:ln>
            </p:spPr>
            <p:txBody>
              <a:bodyPr/>
              <a:lstStyle/>
              <a:p>
                <a:endParaRPr lang="zh-CN" altLang="en-US">
                  <a:solidFill>
                    <a:schemeClr val="tx1">
                      <a:lumMod val="75000"/>
                      <a:lumOff val="25000"/>
                    </a:schemeClr>
                  </a:solidFill>
                  <a:latin typeface="+mn-lt"/>
                  <a:ea typeface="+mn-ea"/>
                </a:endParaRPr>
              </a:p>
            </p:txBody>
          </p:sp>
        </p:grpSp>
      </p:gr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几个术语</a:t>
            </a:r>
          </a:p>
        </p:txBody>
      </p:sp>
      <p:sp>
        <p:nvSpPr>
          <p:cNvPr id="44" name="文本框 56"/>
          <p:cNvSpPr txBox="1"/>
          <p:nvPr/>
        </p:nvSpPr>
        <p:spPr bwMode="auto">
          <a:xfrm>
            <a:off x="965114" y="2387739"/>
            <a:ext cx="3058183" cy="430787"/>
          </a:xfrm>
          <a:prstGeom prst="rect">
            <a:avLst/>
          </a:prstGeom>
          <a:noFill/>
        </p:spPr>
        <p:txBody>
          <a:bodyPr wrap="square">
            <a:spAutoFit/>
          </a:bodyPr>
          <a:lstStyle/>
          <a:p>
            <a:pPr algn="r">
              <a:lnSpc>
                <a:spcPct val="110000"/>
              </a:lnSpc>
              <a:defRPr/>
            </a:pPr>
            <a:r>
              <a:rPr lang="zh-CN" altLang="en-US" sz="2000" dirty="0">
                <a:solidFill>
                  <a:srgbClr val="FFFFFF">
                    <a:lumMod val="50000"/>
                  </a:srgbClr>
                </a:solidFill>
                <a:latin typeface="微软雅黑" panose="020B0503020204020204" pitchFamily="34" charset="-122"/>
                <a:ea typeface="微软雅黑" panose="020B0503020204020204" pitchFamily="34" charset="-122"/>
              </a:rPr>
              <a:t>运送信息的实体。</a:t>
            </a:r>
          </a:p>
        </p:txBody>
      </p:sp>
      <p:sp>
        <p:nvSpPr>
          <p:cNvPr id="45" name="文本框 57"/>
          <p:cNvSpPr txBox="1"/>
          <p:nvPr/>
        </p:nvSpPr>
        <p:spPr bwMode="auto">
          <a:xfrm>
            <a:off x="1175729" y="1829171"/>
            <a:ext cx="2370892" cy="461558"/>
          </a:xfrm>
          <a:prstGeom prst="rect">
            <a:avLst/>
          </a:prstGeom>
          <a:noFill/>
        </p:spPr>
        <p:txBody>
          <a:bodyPr wrap="square">
            <a:spAutoFit/>
          </a:bodyPr>
          <a:lstStyle/>
          <a:p>
            <a:pPr algn="r">
              <a:defRPr/>
            </a:pPr>
            <a:r>
              <a:rPr lang="zh-CN" altLang="en-US" dirty="0">
                <a:solidFill>
                  <a:schemeClr val="tx1">
                    <a:lumMod val="65000"/>
                    <a:lumOff val="35000"/>
                  </a:schemeClr>
                </a:solidFill>
                <a:latin typeface="微软雅黑" pitchFamily="34" charset="-122"/>
                <a:ea typeface="微软雅黑" pitchFamily="34" charset="-122"/>
              </a:rPr>
              <a:t>数据</a:t>
            </a:r>
            <a:r>
              <a:rPr lang="en-US" altLang="zh-CN" dirty="0">
                <a:solidFill>
                  <a:schemeClr val="tx1">
                    <a:lumMod val="65000"/>
                    <a:lumOff val="35000"/>
                  </a:schemeClr>
                </a:solidFill>
                <a:latin typeface="微软雅黑" pitchFamily="34" charset="-122"/>
                <a:ea typeface="微软雅黑" pitchFamily="34" charset="-122"/>
              </a:rPr>
              <a:t>(data)</a:t>
            </a:r>
            <a:endParaRPr lang="zh-CN" altLang="en-US" sz="2400" dirty="0">
              <a:solidFill>
                <a:schemeClr val="tx1">
                  <a:lumMod val="65000"/>
                  <a:lumOff val="35000"/>
                </a:schemeClr>
              </a:solidFill>
              <a:latin typeface="微软雅黑" pitchFamily="34" charset="-122"/>
              <a:ea typeface="微软雅黑" pitchFamily="34" charset="-122"/>
            </a:endParaRPr>
          </a:p>
        </p:txBody>
      </p:sp>
      <p:sp>
        <p:nvSpPr>
          <p:cNvPr id="46" name="文本框 58"/>
          <p:cNvSpPr txBox="1"/>
          <p:nvPr/>
        </p:nvSpPr>
        <p:spPr>
          <a:xfrm>
            <a:off x="3461837" y="1847748"/>
            <a:ext cx="579938" cy="523099"/>
          </a:xfrm>
          <a:prstGeom prst="rect">
            <a:avLst/>
          </a:prstGeom>
          <a:noFill/>
        </p:spPr>
        <p:txBody>
          <a:bodyPr wrap="square" rtlCol="0">
            <a:spAutoFit/>
          </a:bodyPr>
          <a:lstStyle/>
          <a:p>
            <a:pPr algn="ctr"/>
            <a:r>
              <a:rPr lang="en-US" altLang="zh-CN" sz="2800" dirty="0" smtClean="0">
                <a:solidFill>
                  <a:schemeClr val="accent1"/>
                </a:solidFill>
                <a:latin typeface="Impact" panose="020B0806030902050204" pitchFamily="34" charset="0"/>
              </a:rPr>
              <a:t>01</a:t>
            </a:r>
            <a:endParaRPr lang="zh-CN" altLang="en-US" sz="2800" dirty="0">
              <a:solidFill>
                <a:schemeClr val="accent1"/>
              </a:solidFill>
              <a:latin typeface="Impact" panose="020B0806030902050204" pitchFamily="34" charset="0"/>
            </a:endParaRPr>
          </a:p>
        </p:txBody>
      </p:sp>
      <p:sp>
        <p:nvSpPr>
          <p:cNvPr id="47" name="文本框 60"/>
          <p:cNvSpPr txBox="1"/>
          <p:nvPr/>
        </p:nvSpPr>
        <p:spPr bwMode="auto">
          <a:xfrm>
            <a:off x="1011758" y="5500342"/>
            <a:ext cx="3091590" cy="430787"/>
          </a:xfrm>
          <a:prstGeom prst="rect">
            <a:avLst/>
          </a:prstGeom>
          <a:noFill/>
        </p:spPr>
        <p:txBody>
          <a:bodyPr wrap="square">
            <a:spAutoFit/>
          </a:bodyPr>
          <a:lstStyle/>
          <a:p>
            <a:pPr algn="r">
              <a:lnSpc>
                <a:spcPct val="110000"/>
              </a:lnSpc>
              <a:defRPr/>
            </a:pPr>
            <a:r>
              <a:rPr lang="zh-CN" altLang="en-US" sz="2000" dirty="0">
                <a:solidFill>
                  <a:srgbClr val="FFFFFF">
                    <a:lumMod val="50000"/>
                  </a:srgbClr>
                </a:solidFill>
                <a:latin typeface="微软雅黑" panose="020B0503020204020204" pitchFamily="34" charset="-122"/>
                <a:ea typeface="微软雅黑" panose="020B0503020204020204" pitchFamily="34" charset="-122"/>
              </a:rPr>
              <a:t>连续变化的。</a:t>
            </a:r>
          </a:p>
        </p:txBody>
      </p:sp>
      <p:sp>
        <p:nvSpPr>
          <p:cNvPr id="48" name="文本框 61"/>
          <p:cNvSpPr txBox="1"/>
          <p:nvPr/>
        </p:nvSpPr>
        <p:spPr bwMode="auto">
          <a:xfrm>
            <a:off x="-225425" y="5028830"/>
            <a:ext cx="3819908" cy="461558"/>
          </a:xfrm>
          <a:prstGeom prst="rect">
            <a:avLst/>
          </a:prstGeom>
          <a:noFill/>
        </p:spPr>
        <p:txBody>
          <a:bodyPr wrap="square">
            <a:spAutoFit/>
          </a:bodyPr>
          <a:lstStyle/>
          <a:p>
            <a:pPr algn="r">
              <a:defRPr/>
            </a:pPr>
            <a:r>
              <a:rPr lang="zh-CN" altLang="en-US" dirty="0">
                <a:solidFill>
                  <a:schemeClr val="tx1">
                    <a:lumMod val="65000"/>
                    <a:lumOff val="35000"/>
                  </a:schemeClr>
                </a:solidFill>
                <a:latin typeface="微软雅黑" pitchFamily="34" charset="-122"/>
                <a:ea typeface="微软雅黑" pitchFamily="34" charset="-122"/>
              </a:rPr>
              <a:t>“模拟的”</a:t>
            </a:r>
            <a:r>
              <a:rPr lang="en-US" altLang="zh-CN" dirty="0">
                <a:solidFill>
                  <a:schemeClr val="tx1">
                    <a:lumMod val="65000"/>
                    <a:lumOff val="35000"/>
                  </a:schemeClr>
                </a:solidFill>
                <a:latin typeface="微软雅黑" pitchFamily="34" charset="-122"/>
                <a:ea typeface="微软雅黑" pitchFamily="34" charset="-122"/>
              </a:rPr>
              <a:t>(analogous)</a:t>
            </a:r>
            <a:endParaRPr lang="zh-CN" altLang="en-US" sz="2400" dirty="0">
              <a:solidFill>
                <a:schemeClr val="tx1">
                  <a:lumMod val="65000"/>
                  <a:lumOff val="35000"/>
                </a:schemeClr>
              </a:solidFill>
              <a:latin typeface="微软雅黑" pitchFamily="34" charset="-122"/>
              <a:ea typeface="微软雅黑" pitchFamily="34" charset="-122"/>
            </a:endParaRPr>
          </a:p>
        </p:txBody>
      </p:sp>
      <p:sp>
        <p:nvSpPr>
          <p:cNvPr id="49" name="文本框 62"/>
          <p:cNvSpPr txBox="1"/>
          <p:nvPr/>
        </p:nvSpPr>
        <p:spPr>
          <a:xfrm>
            <a:off x="3508482" y="5028829"/>
            <a:ext cx="579938" cy="523099"/>
          </a:xfrm>
          <a:prstGeom prst="rect">
            <a:avLst/>
          </a:prstGeom>
          <a:noFill/>
        </p:spPr>
        <p:txBody>
          <a:bodyPr wrap="square" rtlCol="0">
            <a:spAutoFit/>
          </a:bodyPr>
          <a:lstStyle/>
          <a:p>
            <a:pPr algn="ctr"/>
            <a:r>
              <a:rPr lang="en-US" altLang="zh-CN" sz="2800" dirty="0" smtClean="0">
                <a:solidFill>
                  <a:schemeClr val="accent3"/>
                </a:solidFill>
                <a:latin typeface="Impact" panose="020B0806030902050204" pitchFamily="34" charset="0"/>
              </a:rPr>
              <a:t>03</a:t>
            </a:r>
            <a:endParaRPr lang="zh-CN" altLang="en-US" sz="2800" dirty="0">
              <a:solidFill>
                <a:schemeClr val="accent3"/>
              </a:solidFill>
              <a:latin typeface="Impact" panose="020B0806030902050204" pitchFamily="34" charset="0"/>
            </a:endParaRPr>
          </a:p>
        </p:txBody>
      </p:sp>
      <p:sp>
        <p:nvSpPr>
          <p:cNvPr id="50" name="文本框 64"/>
          <p:cNvSpPr txBox="1"/>
          <p:nvPr/>
        </p:nvSpPr>
        <p:spPr bwMode="auto">
          <a:xfrm flipH="1">
            <a:off x="8063767" y="2388754"/>
            <a:ext cx="2974616" cy="430787"/>
          </a:xfrm>
          <a:prstGeom prst="rect">
            <a:avLst/>
          </a:prstGeom>
          <a:noFill/>
        </p:spPr>
        <p:txBody>
          <a:bodyPr wrap="square">
            <a:spAutoFit/>
          </a:bodyPr>
          <a:lstStyle/>
          <a:p>
            <a:pPr>
              <a:lnSpc>
                <a:spcPct val="110000"/>
              </a:lnSpc>
              <a:defRPr/>
            </a:pPr>
            <a:r>
              <a:rPr lang="zh-CN" altLang="en-US" sz="2000" dirty="0">
                <a:solidFill>
                  <a:srgbClr val="FFFFFF">
                    <a:lumMod val="50000"/>
                  </a:srgbClr>
                </a:solidFill>
                <a:latin typeface="微软雅黑" panose="020B0503020204020204" pitchFamily="34" charset="-122"/>
                <a:ea typeface="微软雅黑" panose="020B0503020204020204" pitchFamily="34" charset="-122"/>
              </a:rPr>
              <a:t>数据的电气或电磁表现。 </a:t>
            </a:r>
          </a:p>
        </p:txBody>
      </p:sp>
      <p:sp>
        <p:nvSpPr>
          <p:cNvPr id="51" name="文本框 65"/>
          <p:cNvSpPr txBox="1"/>
          <p:nvPr/>
        </p:nvSpPr>
        <p:spPr bwMode="auto">
          <a:xfrm flipH="1">
            <a:off x="8662625" y="1872928"/>
            <a:ext cx="2541950" cy="461558"/>
          </a:xfrm>
          <a:prstGeom prst="rect">
            <a:avLst/>
          </a:prstGeom>
          <a:noFill/>
        </p:spPr>
        <p:txBody>
          <a:bodyPr wrap="square">
            <a:spAutoFit/>
          </a:bodyPr>
          <a:lstStyle/>
          <a:p>
            <a:pPr>
              <a:defRPr/>
            </a:pPr>
            <a:r>
              <a:rPr lang="zh-CN" altLang="en-US" dirty="0">
                <a:solidFill>
                  <a:schemeClr val="tx1">
                    <a:lumMod val="65000"/>
                    <a:lumOff val="35000"/>
                  </a:schemeClr>
                </a:solidFill>
                <a:latin typeface="微软雅黑" pitchFamily="34" charset="-122"/>
                <a:ea typeface="微软雅黑" pitchFamily="34" charset="-122"/>
              </a:rPr>
              <a:t>信号</a:t>
            </a:r>
            <a:r>
              <a:rPr lang="en-US" altLang="zh-CN" dirty="0">
                <a:solidFill>
                  <a:schemeClr val="tx1">
                    <a:lumMod val="65000"/>
                    <a:lumOff val="35000"/>
                  </a:schemeClr>
                </a:solidFill>
                <a:latin typeface="微软雅黑" pitchFamily="34" charset="-122"/>
                <a:ea typeface="微软雅黑" pitchFamily="34" charset="-122"/>
              </a:rPr>
              <a:t>(signal)</a:t>
            </a:r>
            <a:endParaRPr lang="zh-CN" altLang="en-US" sz="2400" dirty="0">
              <a:solidFill>
                <a:schemeClr val="tx1">
                  <a:lumMod val="65000"/>
                  <a:lumOff val="35000"/>
                </a:schemeClr>
              </a:solidFill>
              <a:latin typeface="微软雅黑" pitchFamily="34" charset="-122"/>
              <a:ea typeface="微软雅黑" pitchFamily="34" charset="-122"/>
            </a:endParaRPr>
          </a:p>
        </p:txBody>
      </p:sp>
      <p:sp>
        <p:nvSpPr>
          <p:cNvPr id="52" name="文本框 66"/>
          <p:cNvSpPr txBox="1"/>
          <p:nvPr/>
        </p:nvSpPr>
        <p:spPr>
          <a:xfrm flipH="1">
            <a:off x="8078695" y="1829170"/>
            <a:ext cx="579938" cy="523099"/>
          </a:xfrm>
          <a:prstGeom prst="rect">
            <a:avLst/>
          </a:prstGeom>
          <a:noFill/>
        </p:spPr>
        <p:txBody>
          <a:bodyPr wrap="square" rtlCol="0">
            <a:spAutoFit/>
          </a:bodyPr>
          <a:lstStyle/>
          <a:p>
            <a:r>
              <a:rPr lang="en-US" altLang="zh-CN" sz="2800" dirty="0" smtClean="0">
                <a:solidFill>
                  <a:schemeClr val="accent2"/>
                </a:solidFill>
                <a:latin typeface="Impact" panose="020B0806030902050204" pitchFamily="34" charset="0"/>
              </a:rPr>
              <a:t>02</a:t>
            </a:r>
            <a:endParaRPr lang="zh-CN" altLang="en-US" sz="2800" dirty="0">
              <a:solidFill>
                <a:schemeClr val="accent2"/>
              </a:solidFill>
              <a:latin typeface="Impact" panose="020B0806030902050204" pitchFamily="34" charset="0"/>
            </a:endParaRPr>
          </a:p>
        </p:txBody>
      </p:sp>
      <p:sp>
        <p:nvSpPr>
          <p:cNvPr id="53" name="文本框 68"/>
          <p:cNvSpPr txBox="1"/>
          <p:nvPr/>
        </p:nvSpPr>
        <p:spPr bwMode="auto">
          <a:xfrm flipH="1">
            <a:off x="7927975" y="5436049"/>
            <a:ext cx="2974616" cy="430787"/>
          </a:xfrm>
          <a:prstGeom prst="rect">
            <a:avLst/>
          </a:prstGeom>
          <a:noFill/>
        </p:spPr>
        <p:txBody>
          <a:bodyPr wrap="square">
            <a:spAutoFit/>
          </a:bodyPr>
          <a:lstStyle/>
          <a:p>
            <a:pPr>
              <a:lnSpc>
                <a:spcPct val="110000"/>
              </a:lnSpc>
              <a:defRPr/>
            </a:pPr>
            <a:r>
              <a:rPr lang="zh-CN" altLang="en-US" sz="2000" dirty="0">
                <a:solidFill>
                  <a:srgbClr val="FFFFFF">
                    <a:lumMod val="50000"/>
                  </a:srgbClr>
                </a:solidFill>
                <a:latin typeface="微软雅黑" panose="020B0503020204020204" pitchFamily="34" charset="-122"/>
                <a:ea typeface="微软雅黑" panose="020B0503020204020204" pitchFamily="34" charset="-122"/>
              </a:rPr>
              <a:t>取值是离散数值。</a:t>
            </a:r>
          </a:p>
        </p:txBody>
      </p:sp>
      <p:sp>
        <p:nvSpPr>
          <p:cNvPr id="54" name="文本框 69"/>
          <p:cNvSpPr txBox="1"/>
          <p:nvPr/>
        </p:nvSpPr>
        <p:spPr bwMode="auto">
          <a:xfrm flipH="1">
            <a:off x="8360641" y="4952648"/>
            <a:ext cx="3168517" cy="461558"/>
          </a:xfrm>
          <a:prstGeom prst="rect">
            <a:avLst/>
          </a:prstGeom>
          <a:noFill/>
        </p:spPr>
        <p:txBody>
          <a:bodyPr wrap="square">
            <a:spAutoFit/>
          </a:bodyPr>
          <a:lstStyle/>
          <a:p>
            <a:pPr>
              <a:defRPr/>
            </a:pPr>
            <a:r>
              <a:rPr lang="zh-CN" altLang="en-US" dirty="0">
                <a:solidFill>
                  <a:schemeClr val="tx1">
                    <a:lumMod val="65000"/>
                    <a:lumOff val="35000"/>
                  </a:schemeClr>
                </a:solidFill>
                <a:latin typeface="微软雅黑" pitchFamily="34" charset="-122"/>
                <a:ea typeface="微软雅黑" pitchFamily="34" charset="-122"/>
              </a:rPr>
              <a:t>“数字的”</a:t>
            </a:r>
            <a:r>
              <a:rPr lang="en-US" altLang="zh-CN" dirty="0">
                <a:solidFill>
                  <a:schemeClr val="tx1">
                    <a:lumMod val="65000"/>
                    <a:lumOff val="35000"/>
                  </a:schemeClr>
                </a:solidFill>
                <a:latin typeface="微软雅黑" pitchFamily="34" charset="-122"/>
                <a:ea typeface="微软雅黑" pitchFamily="34" charset="-122"/>
              </a:rPr>
              <a:t>(digital)</a:t>
            </a:r>
            <a:endParaRPr lang="zh-CN" altLang="en-US" sz="2400" dirty="0">
              <a:solidFill>
                <a:schemeClr val="tx1">
                  <a:lumMod val="65000"/>
                  <a:lumOff val="35000"/>
                </a:schemeClr>
              </a:solidFill>
              <a:latin typeface="微软雅黑" pitchFamily="34" charset="-122"/>
              <a:ea typeface="微软雅黑" pitchFamily="34" charset="-122"/>
            </a:endParaRPr>
          </a:p>
        </p:txBody>
      </p:sp>
      <p:sp>
        <p:nvSpPr>
          <p:cNvPr id="55" name="文本框 70"/>
          <p:cNvSpPr txBox="1"/>
          <p:nvPr/>
        </p:nvSpPr>
        <p:spPr>
          <a:xfrm flipH="1">
            <a:off x="7942903" y="4930426"/>
            <a:ext cx="579938" cy="523099"/>
          </a:xfrm>
          <a:prstGeom prst="rect">
            <a:avLst/>
          </a:prstGeom>
          <a:noFill/>
        </p:spPr>
        <p:txBody>
          <a:bodyPr wrap="square" rtlCol="0">
            <a:spAutoFit/>
          </a:bodyPr>
          <a:lstStyle/>
          <a:p>
            <a:r>
              <a:rPr lang="en-US" altLang="zh-CN" sz="2800" dirty="0" smtClean="0">
                <a:solidFill>
                  <a:schemeClr val="accent4"/>
                </a:solidFill>
                <a:latin typeface="Impact" panose="020B0806030902050204" pitchFamily="34" charset="0"/>
              </a:rPr>
              <a:t>04</a:t>
            </a:r>
            <a:endParaRPr lang="zh-CN" altLang="en-US" sz="2800" dirty="0">
              <a:solidFill>
                <a:schemeClr val="accent4"/>
              </a:solidFill>
              <a:latin typeface="Impact" panose="020B0806030902050204" pitchFamily="34" charset="0"/>
            </a:endParaRPr>
          </a:p>
        </p:txBody>
      </p:sp>
      <p:grpSp>
        <p:nvGrpSpPr>
          <p:cNvPr id="92" name="组合 91"/>
          <p:cNvGrpSpPr/>
          <p:nvPr/>
        </p:nvGrpSpPr>
        <p:grpSpPr>
          <a:xfrm>
            <a:off x="4098964" y="1965456"/>
            <a:ext cx="3848631" cy="3341653"/>
            <a:chOff x="3671636" y="1284747"/>
            <a:chExt cx="4855079" cy="4216498"/>
          </a:xfrm>
        </p:grpSpPr>
        <p:grpSp>
          <p:nvGrpSpPr>
            <p:cNvPr id="11" name="组合 10"/>
            <p:cNvGrpSpPr/>
            <p:nvPr/>
          </p:nvGrpSpPr>
          <p:grpSpPr>
            <a:xfrm>
              <a:off x="4305309" y="1641504"/>
              <a:ext cx="3587735" cy="3574992"/>
              <a:chOff x="4002442" y="1341792"/>
              <a:chExt cx="4187117" cy="4174417"/>
            </a:xfrm>
          </p:grpSpPr>
          <p:grpSp>
            <p:nvGrpSpPr>
              <p:cNvPr id="12" name="组合 11"/>
              <p:cNvGrpSpPr/>
              <p:nvPr/>
            </p:nvGrpSpPr>
            <p:grpSpPr>
              <a:xfrm>
                <a:off x="4002442" y="1341792"/>
                <a:ext cx="1990017" cy="1990017"/>
                <a:chOff x="3845536" y="1830658"/>
                <a:chExt cx="1990017" cy="1990017"/>
              </a:xfrm>
            </p:grpSpPr>
            <p:sp>
              <p:nvSpPr>
                <p:cNvPr id="25" name="圆角矩形 24"/>
                <p:cNvSpPr/>
                <p:nvPr/>
              </p:nvSpPr>
              <p:spPr>
                <a:xfrm>
                  <a:off x="3845536" y="1830658"/>
                  <a:ext cx="1990017" cy="1990017"/>
                </a:xfrm>
                <a:prstGeom prst="roundRect">
                  <a:avLst/>
                </a:prstGeom>
                <a:solidFill>
                  <a:schemeClr val="bg1">
                    <a:lumMod val="85000"/>
                  </a:schemeClr>
                </a:solidFill>
                <a:ln>
                  <a:noFill/>
                </a:ln>
                <a:effectLst>
                  <a:outerShdw dist="1524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圆角矩形 25"/>
                <p:cNvSpPr/>
                <p:nvPr/>
              </p:nvSpPr>
              <p:spPr>
                <a:xfrm>
                  <a:off x="4036823" y="2021945"/>
                  <a:ext cx="1607443" cy="1607443"/>
                </a:xfrm>
                <a:prstGeom prst="roundRect">
                  <a:avLst/>
                </a:prstGeom>
                <a:gradFill flip="none" rotWithShape="1">
                  <a:gsLst>
                    <a:gs pos="50000">
                      <a:srgbClr val="F2F2F2"/>
                    </a:gs>
                    <a:gs pos="50000">
                      <a:schemeClr val="bg1"/>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圆角矩形 26"/>
                <p:cNvSpPr/>
                <p:nvPr/>
              </p:nvSpPr>
              <p:spPr>
                <a:xfrm>
                  <a:off x="4280590" y="2265712"/>
                  <a:ext cx="1119909" cy="1119909"/>
                </a:xfrm>
                <a:prstGeom prst="roundRect">
                  <a:avLst>
                    <a:gd name="adj" fmla="val 0"/>
                  </a:avLst>
                </a:prstGeom>
                <a:solidFill>
                  <a:srgbClr val="FFC000"/>
                </a:solidFill>
                <a:ln>
                  <a:noFill/>
                </a:ln>
                <a:effectLst>
                  <a:innerShdw dist="127000" dir="13500000">
                    <a:schemeClr val="accent1">
                      <a:lumMod val="50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3" name="组合 12"/>
              <p:cNvGrpSpPr/>
              <p:nvPr/>
            </p:nvGrpSpPr>
            <p:grpSpPr>
              <a:xfrm>
                <a:off x="6199542" y="1341792"/>
                <a:ext cx="1990017" cy="1990017"/>
                <a:chOff x="3845536" y="1830658"/>
                <a:chExt cx="1990017" cy="1990017"/>
              </a:xfrm>
            </p:grpSpPr>
            <p:sp>
              <p:nvSpPr>
                <p:cNvPr id="22" name="圆角矩形 21"/>
                <p:cNvSpPr/>
                <p:nvPr/>
              </p:nvSpPr>
              <p:spPr>
                <a:xfrm>
                  <a:off x="3845536" y="1830658"/>
                  <a:ext cx="1990017" cy="1990017"/>
                </a:xfrm>
                <a:prstGeom prst="roundRect">
                  <a:avLst/>
                </a:prstGeom>
                <a:solidFill>
                  <a:schemeClr val="bg1">
                    <a:lumMod val="85000"/>
                  </a:schemeClr>
                </a:solidFill>
                <a:ln>
                  <a:noFill/>
                </a:ln>
                <a:effectLst>
                  <a:outerShdw dist="1524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圆角矩形 22"/>
                <p:cNvSpPr/>
                <p:nvPr/>
              </p:nvSpPr>
              <p:spPr>
                <a:xfrm>
                  <a:off x="4036823" y="2021945"/>
                  <a:ext cx="1607443" cy="1607443"/>
                </a:xfrm>
                <a:prstGeom prst="roundRect">
                  <a:avLst/>
                </a:prstGeom>
                <a:gradFill flip="none" rotWithShape="1">
                  <a:gsLst>
                    <a:gs pos="50000">
                      <a:srgbClr val="F2F2F2"/>
                    </a:gs>
                    <a:gs pos="50000">
                      <a:schemeClr val="bg1"/>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圆角矩形 23"/>
                <p:cNvSpPr/>
                <p:nvPr/>
              </p:nvSpPr>
              <p:spPr>
                <a:xfrm>
                  <a:off x="4280590" y="2265712"/>
                  <a:ext cx="1119909" cy="1119909"/>
                </a:xfrm>
                <a:prstGeom prst="roundRect">
                  <a:avLst>
                    <a:gd name="adj" fmla="val 0"/>
                  </a:avLst>
                </a:prstGeom>
                <a:solidFill>
                  <a:srgbClr val="C00000"/>
                </a:solidFill>
                <a:ln>
                  <a:noFill/>
                </a:ln>
                <a:effectLst>
                  <a:innerShdw dist="127000" dir="13500000">
                    <a:schemeClr val="accent2">
                      <a:lumMod val="50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4" name="组合 13"/>
              <p:cNvGrpSpPr/>
              <p:nvPr/>
            </p:nvGrpSpPr>
            <p:grpSpPr>
              <a:xfrm>
                <a:off x="4002442" y="3526192"/>
                <a:ext cx="1990017" cy="1990017"/>
                <a:chOff x="3845536" y="1830658"/>
                <a:chExt cx="1990017" cy="1990017"/>
              </a:xfrm>
            </p:grpSpPr>
            <p:sp>
              <p:nvSpPr>
                <p:cNvPr id="19" name="圆角矩形 18"/>
                <p:cNvSpPr/>
                <p:nvPr/>
              </p:nvSpPr>
              <p:spPr>
                <a:xfrm>
                  <a:off x="3845536" y="1830658"/>
                  <a:ext cx="1990017" cy="1990017"/>
                </a:xfrm>
                <a:prstGeom prst="roundRect">
                  <a:avLst/>
                </a:prstGeom>
                <a:solidFill>
                  <a:schemeClr val="bg1">
                    <a:lumMod val="85000"/>
                  </a:schemeClr>
                </a:solidFill>
                <a:ln>
                  <a:noFill/>
                </a:ln>
                <a:effectLst>
                  <a:outerShdw dist="1524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圆角矩形 19"/>
                <p:cNvSpPr/>
                <p:nvPr/>
              </p:nvSpPr>
              <p:spPr>
                <a:xfrm>
                  <a:off x="4036823" y="2021945"/>
                  <a:ext cx="1607443" cy="1607443"/>
                </a:xfrm>
                <a:prstGeom prst="roundRect">
                  <a:avLst/>
                </a:prstGeom>
                <a:gradFill flip="none" rotWithShape="1">
                  <a:gsLst>
                    <a:gs pos="50000">
                      <a:srgbClr val="F2F2F2"/>
                    </a:gs>
                    <a:gs pos="50000">
                      <a:schemeClr val="bg1"/>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圆角矩形 20"/>
                <p:cNvSpPr/>
                <p:nvPr/>
              </p:nvSpPr>
              <p:spPr>
                <a:xfrm>
                  <a:off x="4280590" y="2265712"/>
                  <a:ext cx="1119909" cy="1119909"/>
                </a:xfrm>
                <a:prstGeom prst="roundRect">
                  <a:avLst>
                    <a:gd name="adj" fmla="val 0"/>
                  </a:avLst>
                </a:prstGeom>
                <a:solidFill>
                  <a:srgbClr val="A1C921"/>
                </a:solidFill>
                <a:ln>
                  <a:noFill/>
                </a:ln>
                <a:effectLst>
                  <a:innerShdw dist="127000" dir="13500000">
                    <a:schemeClr val="accent3">
                      <a:lumMod val="50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5" name="组合 14"/>
              <p:cNvGrpSpPr/>
              <p:nvPr/>
            </p:nvGrpSpPr>
            <p:grpSpPr>
              <a:xfrm>
                <a:off x="6199542" y="3526192"/>
                <a:ext cx="1990017" cy="1990017"/>
                <a:chOff x="3845536" y="1830658"/>
                <a:chExt cx="1990017" cy="1990017"/>
              </a:xfrm>
            </p:grpSpPr>
            <p:sp>
              <p:nvSpPr>
                <p:cNvPr id="16" name="圆角矩形 15"/>
                <p:cNvSpPr/>
                <p:nvPr/>
              </p:nvSpPr>
              <p:spPr>
                <a:xfrm>
                  <a:off x="3845536" y="1830658"/>
                  <a:ext cx="1990017" cy="1990017"/>
                </a:xfrm>
                <a:prstGeom prst="roundRect">
                  <a:avLst/>
                </a:prstGeom>
                <a:solidFill>
                  <a:schemeClr val="bg1">
                    <a:lumMod val="85000"/>
                  </a:schemeClr>
                </a:solidFill>
                <a:ln>
                  <a:noFill/>
                </a:ln>
                <a:effectLst>
                  <a:outerShdw dist="1524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圆角矩形 16"/>
                <p:cNvSpPr/>
                <p:nvPr/>
              </p:nvSpPr>
              <p:spPr>
                <a:xfrm>
                  <a:off x="4036823" y="2021945"/>
                  <a:ext cx="1607443" cy="1607443"/>
                </a:xfrm>
                <a:prstGeom prst="roundRect">
                  <a:avLst/>
                </a:prstGeom>
                <a:gradFill flip="none" rotWithShape="1">
                  <a:gsLst>
                    <a:gs pos="50000">
                      <a:srgbClr val="F2F2F2"/>
                    </a:gs>
                    <a:gs pos="50000">
                      <a:schemeClr val="bg1"/>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圆角矩形 17"/>
                <p:cNvSpPr/>
                <p:nvPr/>
              </p:nvSpPr>
              <p:spPr>
                <a:xfrm>
                  <a:off x="4280590" y="2265712"/>
                  <a:ext cx="1119909" cy="1119909"/>
                </a:xfrm>
                <a:prstGeom prst="roundRect">
                  <a:avLst>
                    <a:gd name="adj" fmla="val 0"/>
                  </a:avLst>
                </a:prstGeom>
                <a:solidFill>
                  <a:srgbClr val="960096"/>
                </a:solidFill>
                <a:ln>
                  <a:noFill/>
                </a:ln>
                <a:effectLst>
                  <a:innerShdw dist="127000" dir="13500000">
                    <a:schemeClr val="accent4">
                      <a:lumMod val="50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28" name="组合 27"/>
            <p:cNvGrpSpPr/>
            <p:nvPr/>
          </p:nvGrpSpPr>
          <p:grpSpPr>
            <a:xfrm>
              <a:off x="3671636" y="1284747"/>
              <a:ext cx="344232" cy="344053"/>
              <a:chOff x="3845536" y="1830658"/>
              <a:chExt cx="1990017" cy="1990017"/>
            </a:xfrm>
          </p:grpSpPr>
          <p:sp>
            <p:nvSpPr>
              <p:cNvPr id="29" name="圆角矩形 23"/>
              <p:cNvSpPr/>
              <p:nvPr/>
            </p:nvSpPr>
            <p:spPr>
              <a:xfrm>
                <a:off x="3845536" y="1830658"/>
                <a:ext cx="1990017" cy="1990017"/>
              </a:xfrm>
              <a:prstGeom prst="ellipse">
                <a:avLst/>
              </a:prstGeom>
              <a:gradFill flip="none" rotWithShape="1">
                <a:gsLst>
                  <a:gs pos="50000">
                    <a:srgbClr val="F2F2F2"/>
                  </a:gs>
                  <a:gs pos="50000">
                    <a:schemeClr val="bg1"/>
                  </a:gs>
                </a:gsLst>
                <a:lin ang="13500000" scaled="1"/>
                <a:tileRect/>
              </a:gradFill>
              <a:ln>
                <a:noFill/>
              </a:ln>
              <a:effectLst>
                <a:outerShdw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圆角矩形 24"/>
              <p:cNvSpPr/>
              <p:nvPr/>
            </p:nvSpPr>
            <p:spPr>
              <a:xfrm>
                <a:off x="4036823" y="2021945"/>
                <a:ext cx="1607443" cy="1607443"/>
              </a:xfrm>
              <a:prstGeom prst="ellipse">
                <a:avLst/>
              </a:prstGeom>
              <a:gradFill flip="none" rotWithShape="1">
                <a:gsLst>
                  <a:gs pos="50000">
                    <a:srgbClr val="F2F2F2"/>
                  </a:gs>
                  <a:gs pos="50000">
                    <a:schemeClr val="bg1"/>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圆角矩形 25"/>
              <p:cNvSpPr/>
              <p:nvPr/>
            </p:nvSpPr>
            <p:spPr>
              <a:xfrm>
                <a:off x="4331496" y="2316618"/>
                <a:ext cx="1018097" cy="1018097"/>
              </a:xfrm>
              <a:prstGeom prst="ellipse">
                <a:avLst/>
              </a:prstGeom>
              <a:ln>
                <a:noFill/>
              </a:ln>
              <a:effectLst>
                <a:innerShdw dist="38100" dir="13500000">
                  <a:schemeClr val="accent1">
                    <a:lumMod val="50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2" name="组合 31"/>
            <p:cNvGrpSpPr/>
            <p:nvPr/>
          </p:nvGrpSpPr>
          <p:grpSpPr>
            <a:xfrm>
              <a:off x="8182483" y="1284747"/>
              <a:ext cx="344232" cy="344053"/>
              <a:chOff x="3845536" y="1830658"/>
              <a:chExt cx="1990017" cy="1990017"/>
            </a:xfrm>
          </p:grpSpPr>
          <p:sp>
            <p:nvSpPr>
              <p:cNvPr id="33" name="圆角矩形 23"/>
              <p:cNvSpPr/>
              <p:nvPr/>
            </p:nvSpPr>
            <p:spPr>
              <a:xfrm>
                <a:off x="3845536" y="1830658"/>
                <a:ext cx="1990017" cy="1990017"/>
              </a:xfrm>
              <a:prstGeom prst="ellipse">
                <a:avLst/>
              </a:prstGeom>
              <a:gradFill flip="none" rotWithShape="1">
                <a:gsLst>
                  <a:gs pos="50000">
                    <a:srgbClr val="F2F2F2"/>
                  </a:gs>
                  <a:gs pos="50000">
                    <a:schemeClr val="bg1"/>
                  </a:gs>
                </a:gsLst>
                <a:lin ang="13500000" scaled="1"/>
                <a:tileRect/>
              </a:gradFill>
              <a:ln>
                <a:noFill/>
              </a:ln>
              <a:effectLst>
                <a:outerShdw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圆角矩形 24"/>
              <p:cNvSpPr/>
              <p:nvPr/>
            </p:nvSpPr>
            <p:spPr>
              <a:xfrm>
                <a:off x="4036823" y="2021945"/>
                <a:ext cx="1607443" cy="1607443"/>
              </a:xfrm>
              <a:prstGeom prst="ellipse">
                <a:avLst/>
              </a:prstGeom>
              <a:gradFill flip="none" rotWithShape="1">
                <a:gsLst>
                  <a:gs pos="50000">
                    <a:srgbClr val="F2F2F2"/>
                  </a:gs>
                  <a:gs pos="50000">
                    <a:schemeClr val="bg1"/>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圆角矩形 25"/>
              <p:cNvSpPr/>
              <p:nvPr/>
            </p:nvSpPr>
            <p:spPr>
              <a:xfrm>
                <a:off x="4331496" y="2316618"/>
                <a:ext cx="1018097" cy="1018097"/>
              </a:xfrm>
              <a:prstGeom prst="ellipse">
                <a:avLst/>
              </a:prstGeom>
              <a:solidFill>
                <a:schemeClr val="accent2"/>
              </a:solidFill>
              <a:ln>
                <a:noFill/>
              </a:ln>
              <a:effectLst>
                <a:innerShdw dist="38100" dir="13500000">
                  <a:schemeClr val="accent2">
                    <a:lumMod val="50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6" name="组合 35"/>
            <p:cNvGrpSpPr/>
            <p:nvPr/>
          </p:nvGrpSpPr>
          <p:grpSpPr>
            <a:xfrm>
              <a:off x="3671636" y="5157192"/>
              <a:ext cx="344232" cy="344053"/>
              <a:chOff x="3845536" y="1830658"/>
              <a:chExt cx="1990017" cy="1990017"/>
            </a:xfrm>
          </p:grpSpPr>
          <p:sp>
            <p:nvSpPr>
              <p:cNvPr id="37" name="圆角矩形 23"/>
              <p:cNvSpPr/>
              <p:nvPr/>
            </p:nvSpPr>
            <p:spPr>
              <a:xfrm>
                <a:off x="3845536" y="1830658"/>
                <a:ext cx="1990017" cy="1990017"/>
              </a:xfrm>
              <a:prstGeom prst="ellipse">
                <a:avLst/>
              </a:prstGeom>
              <a:gradFill flip="none" rotWithShape="1">
                <a:gsLst>
                  <a:gs pos="50000">
                    <a:srgbClr val="F2F2F2"/>
                  </a:gs>
                  <a:gs pos="50000">
                    <a:schemeClr val="bg1"/>
                  </a:gs>
                </a:gsLst>
                <a:lin ang="13500000" scaled="1"/>
                <a:tileRect/>
              </a:gradFill>
              <a:ln>
                <a:noFill/>
              </a:ln>
              <a:effectLst>
                <a:outerShdw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圆角矩形 24"/>
              <p:cNvSpPr/>
              <p:nvPr/>
            </p:nvSpPr>
            <p:spPr>
              <a:xfrm>
                <a:off x="4036823" y="2021945"/>
                <a:ext cx="1607443" cy="1607443"/>
              </a:xfrm>
              <a:prstGeom prst="ellipse">
                <a:avLst/>
              </a:prstGeom>
              <a:gradFill flip="none" rotWithShape="1">
                <a:gsLst>
                  <a:gs pos="50000">
                    <a:srgbClr val="F2F2F2"/>
                  </a:gs>
                  <a:gs pos="50000">
                    <a:schemeClr val="bg1"/>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圆角矩形 25"/>
              <p:cNvSpPr/>
              <p:nvPr/>
            </p:nvSpPr>
            <p:spPr>
              <a:xfrm>
                <a:off x="4539901" y="2439625"/>
                <a:ext cx="1018094" cy="1018095"/>
              </a:xfrm>
              <a:prstGeom prst="ellipse">
                <a:avLst/>
              </a:prstGeom>
              <a:solidFill>
                <a:schemeClr val="accent3"/>
              </a:solidFill>
              <a:ln>
                <a:noFill/>
              </a:ln>
              <a:effectLst>
                <a:innerShdw dist="38100" dir="13500000">
                  <a:schemeClr val="accent3">
                    <a:lumMod val="50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0" name="组合 39"/>
            <p:cNvGrpSpPr/>
            <p:nvPr/>
          </p:nvGrpSpPr>
          <p:grpSpPr>
            <a:xfrm>
              <a:off x="8182483" y="5085184"/>
              <a:ext cx="344232" cy="344053"/>
              <a:chOff x="3845536" y="1830658"/>
              <a:chExt cx="1990017" cy="1990017"/>
            </a:xfrm>
          </p:grpSpPr>
          <p:sp>
            <p:nvSpPr>
              <p:cNvPr id="41" name="圆角矩形 23"/>
              <p:cNvSpPr/>
              <p:nvPr/>
            </p:nvSpPr>
            <p:spPr>
              <a:xfrm>
                <a:off x="3845536" y="1830658"/>
                <a:ext cx="1990017" cy="1990017"/>
              </a:xfrm>
              <a:prstGeom prst="ellipse">
                <a:avLst/>
              </a:prstGeom>
              <a:gradFill flip="none" rotWithShape="1">
                <a:gsLst>
                  <a:gs pos="50000">
                    <a:srgbClr val="F2F2F2"/>
                  </a:gs>
                  <a:gs pos="50000">
                    <a:schemeClr val="bg1"/>
                  </a:gs>
                </a:gsLst>
                <a:lin ang="13500000" scaled="1"/>
                <a:tileRect/>
              </a:gradFill>
              <a:ln>
                <a:noFill/>
              </a:ln>
              <a:effectLst>
                <a:outerShdw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圆角矩形 24"/>
              <p:cNvSpPr/>
              <p:nvPr/>
            </p:nvSpPr>
            <p:spPr>
              <a:xfrm>
                <a:off x="4036823" y="2021945"/>
                <a:ext cx="1607443" cy="1607443"/>
              </a:xfrm>
              <a:prstGeom prst="ellipse">
                <a:avLst/>
              </a:prstGeom>
              <a:gradFill flip="none" rotWithShape="1">
                <a:gsLst>
                  <a:gs pos="50000">
                    <a:srgbClr val="F2F2F2"/>
                  </a:gs>
                  <a:gs pos="50000">
                    <a:schemeClr val="bg1"/>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圆角矩形 25"/>
              <p:cNvSpPr/>
              <p:nvPr/>
            </p:nvSpPr>
            <p:spPr>
              <a:xfrm>
                <a:off x="4331496" y="2316618"/>
                <a:ext cx="1018097" cy="1018097"/>
              </a:xfrm>
              <a:prstGeom prst="ellipse">
                <a:avLst/>
              </a:prstGeom>
              <a:solidFill>
                <a:srgbClr val="7B448E"/>
              </a:solidFill>
              <a:ln>
                <a:noFill/>
              </a:ln>
              <a:effectLst>
                <a:innerShdw dist="38100" dir="13500000">
                  <a:schemeClr val="accent4">
                    <a:lumMod val="50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6" name="组合 55"/>
            <p:cNvGrpSpPr/>
            <p:nvPr/>
          </p:nvGrpSpPr>
          <p:grpSpPr>
            <a:xfrm>
              <a:off x="4928951" y="2325974"/>
              <a:ext cx="485282" cy="402655"/>
              <a:chOff x="3132963" y="3140191"/>
              <a:chExt cx="645573" cy="535933"/>
            </a:xfrm>
            <a:solidFill>
              <a:schemeClr val="bg1"/>
            </a:solidFill>
          </p:grpSpPr>
          <p:sp>
            <p:nvSpPr>
              <p:cNvPr id="57" name="Freeform 226"/>
              <p:cNvSpPr>
                <a:spLocks/>
              </p:cNvSpPr>
              <p:nvPr/>
            </p:nvSpPr>
            <p:spPr bwMode="auto">
              <a:xfrm>
                <a:off x="3421629" y="3217854"/>
                <a:ext cx="356907" cy="392027"/>
              </a:xfrm>
              <a:custGeom>
                <a:avLst/>
                <a:gdLst>
                  <a:gd name="T0" fmla="*/ 0 w 529"/>
                  <a:gd name="T1" fmla="*/ 0 h 581"/>
                  <a:gd name="T2" fmla="*/ 2 w 529"/>
                  <a:gd name="T3" fmla="*/ 11 h 581"/>
                  <a:gd name="T4" fmla="*/ 25 w 529"/>
                  <a:gd name="T5" fmla="*/ 56 h 581"/>
                  <a:gd name="T6" fmla="*/ 473 w 529"/>
                  <a:gd name="T7" fmla="*/ 56 h 581"/>
                  <a:gd name="T8" fmla="*/ 473 w 529"/>
                  <a:gd name="T9" fmla="*/ 525 h 581"/>
                  <a:gd name="T10" fmla="*/ 127 w 529"/>
                  <a:gd name="T11" fmla="*/ 525 h 581"/>
                  <a:gd name="T12" fmla="*/ 127 w 529"/>
                  <a:gd name="T13" fmla="*/ 581 h 581"/>
                  <a:gd name="T14" fmla="*/ 529 w 529"/>
                  <a:gd name="T15" fmla="*/ 581 h 581"/>
                  <a:gd name="T16" fmla="*/ 529 w 529"/>
                  <a:gd name="T17" fmla="*/ 0 h 581"/>
                  <a:gd name="T18" fmla="*/ 0 w 529"/>
                  <a:gd name="T19" fmla="*/ 0 h 5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29" h="581">
                    <a:moveTo>
                      <a:pt x="0" y="0"/>
                    </a:moveTo>
                    <a:cubicBezTo>
                      <a:pt x="1" y="4"/>
                      <a:pt x="2" y="7"/>
                      <a:pt x="2" y="11"/>
                    </a:cubicBezTo>
                    <a:cubicBezTo>
                      <a:pt x="14" y="22"/>
                      <a:pt x="22" y="38"/>
                      <a:pt x="25" y="56"/>
                    </a:cubicBezTo>
                    <a:cubicBezTo>
                      <a:pt x="473" y="56"/>
                      <a:pt x="473" y="56"/>
                      <a:pt x="473" y="56"/>
                    </a:cubicBezTo>
                    <a:cubicBezTo>
                      <a:pt x="473" y="525"/>
                      <a:pt x="473" y="525"/>
                      <a:pt x="473" y="525"/>
                    </a:cubicBezTo>
                    <a:cubicBezTo>
                      <a:pt x="127" y="525"/>
                      <a:pt x="127" y="525"/>
                      <a:pt x="127" y="525"/>
                    </a:cubicBezTo>
                    <a:cubicBezTo>
                      <a:pt x="127" y="581"/>
                      <a:pt x="127" y="581"/>
                      <a:pt x="127" y="581"/>
                    </a:cubicBezTo>
                    <a:cubicBezTo>
                      <a:pt x="529" y="581"/>
                      <a:pt x="529" y="581"/>
                      <a:pt x="529" y="581"/>
                    </a:cubicBezTo>
                    <a:cubicBezTo>
                      <a:pt x="529" y="0"/>
                      <a:pt x="529" y="0"/>
                      <a:pt x="529" y="0"/>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58" name="Freeform 227"/>
              <p:cNvSpPr>
                <a:spLocks/>
              </p:cNvSpPr>
              <p:nvPr/>
            </p:nvSpPr>
            <p:spPr bwMode="auto">
              <a:xfrm>
                <a:off x="3198348" y="3140191"/>
                <a:ext cx="224709" cy="247551"/>
              </a:xfrm>
              <a:custGeom>
                <a:avLst/>
                <a:gdLst>
                  <a:gd name="T0" fmla="*/ 45 w 333"/>
                  <a:gd name="T1" fmla="*/ 243 h 367"/>
                  <a:gd name="T2" fmla="*/ 170 w 333"/>
                  <a:gd name="T3" fmla="*/ 367 h 367"/>
                  <a:gd name="T4" fmla="*/ 289 w 333"/>
                  <a:gd name="T5" fmla="*/ 243 h 367"/>
                  <a:gd name="T6" fmla="*/ 326 w 333"/>
                  <a:gd name="T7" fmla="*/ 203 h 367"/>
                  <a:gd name="T8" fmla="*/ 306 w 333"/>
                  <a:gd name="T9" fmla="*/ 142 h 367"/>
                  <a:gd name="T10" fmla="*/ 166 w 333"/>
                  <a:gd name="T11" fmla="*/ 0 h 367"/>
                  <a:gd name="T12" fmla="*/ 26 w 333"/>
                  <a:gd name="T13" fmla="*/ 142 h 367"/>
                  <a:gd name="T14" fmla="*/ 7 w 333"/>
                  <a:gd name="T15" fmla="*/ 203 h 367"/>
                  <a:gd name="T16" fmla="*/ 45 w 333"/>
                  <a:gd name="T17" fmla="*/ 243 h 3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3" h="367">
                    <a:moveTo>
                      <a:pt x="45" y="243"/>
                    </a:moveTo>
                    <a:cubicBezTo>
                      <a:pt x="71" y="308"/>
                      <a:pt x="118" y="367"/>
                      <a:pt x="170" y="367"/>
                    </a:cubicBezTo>
                    <a:cubicBezTo>
                      <a:pt x="222" y="367"/>
                      <a:pt x="266" y="308"/>
                      <a:pt x="289" y="243"/>
                    </a:cubicBezTo>
                    <a:cubicBezTo>
                      <a:pt x="305" y="242"/>
                      <a:pt x="320" y="226"/>
                      <a:pt x="326" y="203"/>
                    </a:cubicBezTo>
                    <a:cubicBezTo>
                      <a:pt x="333" y="176"/>
                      <a:pt x="324" y="149"/>
                      <a:pt x="306" y="142"/>
                    </a:cubicBezTo>
                    <a:cubicBezTo>
                      <a:pt x="302" y="63"/>
                      <a:pt x="241" y="0"/>
                      <a:pt x="166" y="0"/>
                    </a:cubicBezTo>
                    <a:cubicBezTo>
                      <a:pt x="92" y="0"/>
                      <a:pt x="31" y="63"/>
                      <a:pt x="26" y="142"/>
                    </a:cubicBezTo>
                    <a:cubicBezTo>
                      <a:pt x="9" y="149"/>
                      <a:pt x="0" y="176"/>
                      <a:pt x="7" y="203"/>
                    </a:cubicBezTo>
                    <a:cubicBezTo>
                      <a:pt x="13" y="227"/>
                      <a:pt x="29" y="243"/>
                      <a:pt x="45" y="2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59" name="Freeform 228"/>
              <p:cNvSpPr>
                <a:spLocks/>
              </p:cNvSpPr>
              <p:nvPr/>
            </p:nvSpPr>
            <p:spPr bwMode="auto">
              <a:xfrm>
                <a:off x="3481875" y="3306367"/>
                <a:ext cx="233275" cy="180738"/>
              </a:xfrm>
              <a:custGeom>
                <a:avLst/>
                <a:gdLst>
                  <a:gd name="T0" fmla="*/ 41 w 346"/>
                  <a:gd name="T1" fmla="*/ 111 h 268"/>
                  <a:gd name="T2" fmla="*/ 0 w 346"/>
                  <a:gd name="T3" fmla="*/ 151 h 268"/>
                  <a:gd name="T4" fmla="*/ 90 w 346"/>
                  <a:gd name="T5" fmla="*/ 268 h 268"/>
                  <a:gd name="T6" fmla="*/ 254 w 346"/>
                  <a:gd name="T7" fmla="*/ 125 h 268"/>
                  <a:gd name="T8" fmla="*/ 284 w 346"/>
                  <a:gd name="T9" fmla="*/ 158 h 268"/>
                  <a:gd name="T10" fmla="*/ 346 w 346"/>
                  <a:gd name="T11" fmla="*/ 0 h 268"/>
                  <a:gd name="T12" fmla="*/ 184 w 346"/>
                  <a:gd name="T13" fmla="*/ 50 h 268"/>
                  <a:gd name="T14" fmla="*/ 218 w 346"/>
                  <a:gd name="T15" fmla="*/ 87 h 268"/>
                  <a:gd name="T16" fmla="*/ 99 w 346"/>
                  <a:gd name="T17" fmla="*/ 190 h 268"/>
                  <a:gd name="T18" fmla="*/ 41 w 346"/>
                  <a:gd name="T19" fmla="*/ 111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6" h="268">
                    <a:moveTo>
                      <a:pt x="41" y="111"/>
                    </a:moveTo>
                    <a:cubicBezTo>
                      <a:pt x="0" y="151"/>
                      <a:pt x="0" y="151"/>
                      <a:pt x="0" y="151"/>
                    </a:cubicBezTo>
                    <a:cubicBezTo>
                      <a:pt x="12" y="165"/>
                      <a:pt x="90" y="268"/>
                      <a:pt x="90" y="268"/>
                    </a:cubicBezTo>
                    <a:cubicBezTo>
                      <a:pt x="254" y="125"/>
                      <a:pt x="254" y="125"/>
                      <a:pt x="254" y="125"/>
                    </a:cubicBezTo>
                    <a:cubicBezTo>
                      <a:pt x="284" y="158"/>
                      <a:pt x="284" y="158"/>
                      <a:pt x="284" y="158"/>
                    </a:cubicBezTo>
                    <a:cubicBezTo>
                      <a:pt x="346" y="0"/>
                      <a:pt x="346" y="0"/>
                      <a:pt x="346" y="0"/>
                    </a:cubicBezTo>
                    <a:cubicBezTo>
                      <a:pt x="184" y="50"/>
                      <a:pt x="184" y="50"/>
                      <a:pt x="184" y="50"/>
                    </a:cubicBezTo>
                    <a:cubicBezTo>
                      <a:pt x="218" y="87"/>
                      <a:pt x="218" y="87"/>
                      <a:pt x="218" y="87"/>
                    </a:cubicBezTo>
                    <a:cubicBezTo>
                      <a:pt x="99" y="190"/>
                      <a:pt x="99" y="190"/>
                      <a:pt x="99" y="190"/>
                    </a:cubicBezTo>
                    <a:lnTo>
                      <a:pt x="41" y="1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60" name="Freeform 229"/>
              <p:cNvSpPr>
                <a:spLocks/>
              </p:cNvSpPr>
              <p:nvPr/>
            </p:nvSpPr>
            <p:spPr bwMode="auto">
              <a:xfrm>
                <a:off x="3132963" y="3377178"/>
                <a:ext cx="355480" cy="298946"/>
              </a:xfrm>
              <a:custGeom>
                <a:avLst/>
                <a:gdLst>
                  <a:gd name="T0" fmla="*/ 407 w 527"/>
                  <a:gd name="T1" fmla="*/ 0 h 443"/>
                  <a:gd name="T2" fmla="*/ 294 w 527"/>
                  <a:gd name="T3" fmla="*/ 190 h 443"/>
                  <a:gd name="T4" fmla="*/ 280 w 527"/>
                  <a:gd name="T5" fmla="*/ 105 h 443"/>
                  <a:gd name="T6" fmla="*/ 295 w 527"/>
                  <a:gd name="T7" fmla="*/ 77 h 443"/>
                  <a:gd name="T8" fmla="*/ 263 w 527"/>
                  <a:gd name="T9" fmla="*/ 44 h 443"/>
                  <a:gd name="T10" fmla="*/ 230 w 527"/>
                  <a:gd name="T11" fmla="*/ 77 h 443"/>
                  <a:gd name="T12" fmla="*/ 246 w 527"/>
                  <a:gd name="T13" fmla="*/ 105 h 443"/>
                  <a:gd name="T14" fmla="*/ 232 w 527"/>
                  <a:gd name="T15" fmla="*/ 189 h 443"/>
                  <a:gd name="T16" fmla="*/ 120 w 527"/>
                  <a:gd name="T17" fmla="*/ 0 h 443"/>
                  <a:gd name="T18" fmla="*/ 2 w 527"/>
                  <a:gd name="T19" fmla="*/ 125 h 443"/>
                  <a:gd name="T20" fmla="*/ 0 w 527"/>
                  <a:gd name="T21" fmla="*/ 125 h 443"/>
                  <a:gd name="T22" fmla="*/ 0 w 527"/>
                  <a:gd name="T23" fmla="*/ 402 h 443"/>
                  <a:gd name="T24" fmla="*/ 1 w 527"/>
                  <a:gd name="T25" fmla="*/ 402 h 443"/>
                  <a:gd name="T26" fmla="*/ 263 w 527"/>
                  <a:gd name="T27" fmla="*/ 443 h 443"/>
                  <a:gd name="T28" fmla="*/ 526 w 527"/>
                  <a:gd name="T29" fmla="*/ 402 h 443"/>
                  <a:gd name="T30" fmla="*/ 527 w 527"/>
                  <a:gd name="T31" fmla="*/ 402 h 443"/>
                  <a:gd name="T32" fmla="*/ 527 w 527"/>
                  <a:gd name="T33" fmla="*/ 125 h 443"/>
                  <a:gd name="T34" fmla="*/ 525 w 527"/>
                  <a:gd name="T35" fmla="*/ 125 h 443"/>
                  <a:gd name="T36" fmla="*/ 407 w 527"/>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27" h="443">
                    <a:moveTo>
                      <a:pt x="407" y="0"/>
                    </a:moveTo>
                    <a:cubicBezTo>
                      <a:pt x="294" y="190"/>
                      <a:pt x="294" y="190"/>
                      <a:pt x="294" y="190"/>
                    </a:cubicBezTo>
                    <a:cubicBezTo>
                      <a:pt x="280" y="105"/>
                      <a:pt x="280" y="105"/>
                      <a:pt x="280" y="105"/>
                    </a:cubicBezTo>
                    <a:cubicBezTo>
                      <a:pt x="289" y="99"/>
                      <a:pt x="295" y="89"/>
                      <a:pt x="295" y="77"/>
                    </a:cubicBezTo>
                    <a:cubicBezTo>
                      <a:pt x="295" y="59"/>
                      <a:pt x="281" y="44"/>
                      <a:pt x="263" y="44"/>
                    </a:cubicBezTo>
                    <a:cubicBezTo>
                      <a:pt x="245" y="44"/>
                      <a:pt x="230" y="59"/>
                      <a:pt x="230" y="77"/>
                    </a:cubicBezTo>
                    <a:cubicBezTo>
                      <a:pt x="230" y="89"/>
                      <a:pt x="237" y="99"/>
                      <a:pt x="246" y="105"/>
                    </a:cubicBezTo>
                    <a:cubicBezTo>
                      <a:pt x="232" y="189"/>
                      <a:pt x="232" y="189"/>
                      <a:pt x="232" y="189"/>
                    </a:cubicBezTo>
                    <a:cubicBezTo>
                      <a:pt x="120" y="0"/>
                      <a:pt x="120" y="0"/>
                      <a:pt x="120" y="0"/>
                    </a:cubicBezTo>
                    <a:cubicBezTo>
                      <a:pt x="56" y="27"/>
                      <a:pt x="12" y="72"/>
                      <a:pt x="2" y="125"/>
                    </a:cubicBezTo>
                    <a:cubicBezTo>
                      <a:pt x="0" y="125"/>
                      <a:pt x="0" y="125"/>
                      <a:pt x="0" y="125"/>
                    </a:cubicBezTo>
                    <a:cubicBezTo>
                      <a:pt x="0" y="402"/>
                      <a:pt x="0" y="402"/>
                      <a:pt x="0" y="402"/>
                    </a:cubicBezTo>
                    <a:cubicBezTo>
                      <a:pt x="1" y="402"/>
                      <a:pt x="1" y="402"/>
                      <a:pt x="1" y="402"/>
                    </a:cubicBezTo>
                    <a:cubicBezTo>
                      <a:pt x="14" y="425"/>
                      <a:pt x="126" y="443"/>
                      <a:pt x="263" y="443"/>
                    </a:cubicBezTo>
                    <a:cubicBezTo>
                      <a:pt x="401" y="443"/>
                      <a:pt x="513" y="425"/>
                      <a:pt x="526" y="402"/>
                    </a:cubicBezTo>
                    <a:cubicBezTo>
                      <a:pt x="527" y="402"/>
                      <a:pt x="527" y="402"/>
                      <a:pt x="527" y="402"/>
                    </a:cubicBezTo>
                    <a:cubicBezTo>
                      <a:pt x="527" y="125"/>
                      <a:pt x="527" y="125"/>
                      <a:pt x="527" y="125"/>
                    </a:cubicBezTo>
                    <a:cubicBezTo>
                      <a:pt x="525" y="125"/>
                      <a:pt x="525" y="125"/>
                      <a:pt x="525" y="125"/>
                    </a:cubicBezTo>
                    <a:cubicBezTo>
                      <a:pt x="515" y="72"/>
                      <a:pt x="471" y="27"/>
                      <a:pt x="40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61" name="Freeform 230"/>
              <p:cNvSpPr>
                <a:spLocks/>
              </p:cNvSpPr>
              <p:nvPr/>
            </p:nvSpPr>
            <p:spPr bwMode="auto">
              <a:xfrm>
                <a:off x="3598655" y="3487105"/>
                <a:ext cx="54536" cy="68241"/>
              </a:xfrm>
              <a:custGeom>
                <a:avLst/>
                <a:gdLst>
                  <a:gd name="T0" fmla="*/ 0 w 81"/>
                  <a:gd name="T1" fmla="*/ 0 h 101"/>
                  <a:gd name="T2" fmla="*/ 0 w 81"/>
                  <a:gd name="T3" fmla="*/ 55 h 101"/>
                  <a:gd name="T4" fmla="*/ 40 w 81"/>
                  <a:gd name="T5" fmla="*/ 101 h 101"/>
                  <a:gd name="T6" fmla="*/ 81 w 81"/>
                  <a:gd name="T7" fmla="*/ 56 h 101"/>
                  <a:gd name="T8" fmla="*/ 81 w 81"/>
                  <a:gd name="T9" fmla="*/ 0 h 101"/>
                  <a:gd name="T10" fmla="*/ 59 w 81"/>
                  <a:gd name="T11" fmla="*/ 0 h 101"/>
                  <a:gd name="T12" fmla="*/ 59 w 81"/>
                  <a:gd name="T13" fmla="*/ 57 h 101"/>
                  <a:gd name="T14" fmla="*/ 40 w 81"/>
                  <a:gd name="T15" fmla="*/ 83 h 101"/>
                  <a:gd name="T16" fmla="*/ 22 w 81"/>
                  <a:gd name="T17" fmla="*/ 57 h 101"/>
                  <a:gd name="T18" fmla="*/ 22 w 81"/>
                  <a:gd name="T19" fmla="*/ 0 h 101"/>
                  <a:gd name="T20" fmla="*/ 0 w 81"/>
                  <a:gd name="T21"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1" h="101">
                    <a:moveTo>
                      <a:pt x="0" y="0"/>
                    </a:moveTo>
                    <a:cubicBezTo>
                      <a:pt x="0" y="55"/>
                      <a:pt x="0" y="55"/>
                      <a:pt x="0" y="55"/>
                    </a:cubicBezTo>
                    <a:cubicBezTo>
                      <a:pt x="0" y="87"/>
                      <a:pt x="15" y="101"/>
                      <a:pt x="40" y="101"/>
                    </a:cubicBezTo>
                    <a:cubicBezTo>
                      <a:pt x="65" y="101"/>
                      <a:pt x="81" y="86"/>
                      <a:pt x="81" y="56"/>
                    </a:cubicBezTo>
                    <a:cubicBezTo>
                      <a:pt x="81" y="0"/>
                      <a:pt x="81" y="0"/>
                      <a:pt x="81" y="0"/>
                    </a:cubicBezTo>
                    <a:cubicBezTo>
                      <a:pt x="59" y="0"/>
                      <a:pt x="59" y="0"/>
                      <a:pt x="59" y="0"/>
                    </a:cubicBezTo>
                    <a:cubicBezTo>
                      <a:pt x="59" y="57"/>
                      <a:pt x="59" y="57"/>
                      <a:pt x="59" y="57"/>
                    </a:cubicBezTo>
                    <a:cubicBezTo>
                      <a:pt x="59" y="75"/>
                      <a:pt x="52" y="83"/>
                      <a:pt x="40" y="83"/>
                    </a:cubicBezTo>
                    <a:cubicBezTo>
                      <a:pt x="29" y="83"/>
                      <a:pt x="22" y="74"/>
                      <a:pt x="22" y="57"/>
                    </a:cubicBezTo>
                    <a:cubicBezTo>
                      <a:pt x="22" y="0"/>
                      <a:pt x="22" y="0"/>
                      <a:pt x="22" y="0"/>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62" name="Freeform 231"/>
              <p:cNvSpPr>
                <a:spLocks noEditPoints="1"/>
              </p:cNvSpPr>
              <p:nvPr/>
            </p:nvSpPr>
            <p:spPr bwMode="auto">
              <a:xfrm>
                <a:off x="3666040" y="3486534"/>
                <a:ext cx="47968" cy="67384"/>
              </a:xfrm>
              <a:custGeom>
                <a:avLst/>
                <a:gdLst>
                  <a:gd name="T0" fmla="*/ 31 w 71"/>
                  <a:gd name="T1" fmla="*/ 0 h 100"/>
                  <a:gd name="T2" fmla="*/ 0 w 71"/>
                  <a:gd name="T3" fmla="*/ 2 h 100"/>
                  <a:gd name="T4" fmla="*/ 0 w 71"/>
                  <a:gd name="T5" fmla="*/ 100 h 100"/>
                  <a:gd name="T6" fmla="*/ 23 w 71"/>
                  <a:gd name="T7" fmla="*/ 100 h 100"/>
                  <a:gd name="T8" fmla="*/ 23 w 71"/>
                  <a:gd name="T9" fmla="*/ 65 h 100"/>
                  <a:gd name="T10" fmla="*/ 30 w 71"/>
                  <a:gd name="T11" fmla="*/ 65 h 100"/>
                  <a:gd name="T12" fmla="*/ 62 w 71"/>
                  <a:gd name="T13" fmla="*/ 55 h 100"/>
                  <a:gd name="T14" fmla="*/ 71 w 71"/>
                  <a:gd name="T15" fmla="*/ 31 h 100"/>
                  <a:gd name="T16" fmla="*/ 61 w 71"/>
                  <a:gd name="T17" fmla="*/ 8 h 100"/>
                  <a:gd name="T18" fmla="*/ 31 w 71"/>
                  <a:gd name="T19" fmla="*/ 0 h 100"/>
                  <a:gd name="T20" fmla="*/ 30 w 71"/>
                  <a:gd name="T21" fmla="*/ 48 h 100"/>
                  <a:gd name="T22" fmla="*/ 23 w 71"/>
                  <a:gd name="T23" fmla="*/ 47 h 100"/>
                  <a:gd name="T24" fmla="*/ 23 w 71"/>
                  <a:gd name="T25" fmla="*/ 18 h 100"/>
                  <a:gd name="T26" fmla="*/ 32 w 71"/>
                  <a:gd name="T27" fmla="*/ 17 h 100"/>
                  <a:gd name="T28" fmla="*/ 49 w 71"/>
                  <a:gd name="T29" fmla="*/ 32 h 100"/>
                  <a:gd name="T30" fmla="*/ 30 w 71"/>
                  <a:gd name="T31" fmla="*/ 48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1" h="100">
                    <a:moveTo>
                      <a:pt x="31" y="0"/>
                    </a:moveTo>
                    <a:cubicBezTo>
                      <a:pt x="17" y="0"/>
                      <a:pt x="7" y="1"/>
                      <a:pt x="0" y="2"/>
                    </a:cubicBezTo>
                    <a:cubicBezTo>
                      <a:pt x="0" y="100"/>
                      <a:pt x="0" y="100"/>
                      <a:pt x="0" y="100"/>
                    </a:cubicBezTo>
                    <a:cubicBezTo>
                      <a:pt x="23" y="100"/>
                      <a:pt x="23" y="100"/>
                      <a:pt x="23" y="100"/>
                    </a:cubicBezTo>
                    <a:cubicBezTo>
                      <a:pt x="23" y="65"/>
                      <a:pt x="23" y="65"/>
                      <a:pt x="23" y="65"/>
                    </a:cubicBezTo>
                    <a:cubicBezTo>
                      <a:pt x="25" y="65"/>
                      <a:pt x="27" y="65"/>
                      <a:pt x="30" y="65"/>
                    </a:cubicBezTo>
                    <a:cubicBezTo>
                      <a:pt x="43" y="65"/>
                      <a:pt x="55" y="62"/>
                      <a:pt x="62" y="55"/>
                    </a:cubicBezTo>
                    <a:cubicBezTo>
                      <a:pt x="68" y="49"/>
                      <a:pt x="71" y="41"/>
                      <a:pt x="71" y="31"/>
                    </a:cubicBezTo>
                    <a:cubicBezTo>
                      <a:pt x="71" y="22"/>
                      <a:pt x="67" y="13"/>
                      <a:pt x="61" y="8"/>
                    </a:cubicBezTo>
                    <a:cubicBezTo>
                      <a:pt x="54" y="3"/>
                      <a:pt x="44" y="0"/>
                      <a:pt x="31" y="0"/>
                    </a:cubicBezTo>
                    <a:close/>
                    <a:moveTo>
                      <a:pt x="30" y="48"/>
                    </a:moveTo>
                    <a:cubicBezTo>
                      <a:pt x="27" y="48"/>
                      <a:pt x="24" y="48"/>
                      <a:pt x="23" y="47"/>
                    </a:cubicBezTo>
                    <a:cubicBezTo>
                      <a:pt x="23" y="18"/>
                      <a:pt x="23" y="18"/>
                      <a:pt x="23" y="18"/>
                    </a:cubicBezTo>
                    <a:cubicBezTo>
                      <a:pt x="24" y="18"/>
                      <a:pt x="27" y="17"/>
                      <a:pt x="32" y="17"/>
                    </a:cubicBezTo>
                    <a:cubicBezTo>
                      <a:pt x="43" y="17"/>
                      <a:pt x="49" y="23"/>
                      <a:pt x="49" y="32"/>
                    </a:cubicBezTo>
                    <a:cubicBezTo>
                      <a:pt x="49" y="42"/>
                      <a:pt x="42" y="48"/>
                      <a:pt x="30"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grpSp>
        <p:grpSp>
          <p:nvGrpSpPr>
            <p:cNvPr id="63" name="组合 62"/>
            <p:cNvGrpSpPr/>
            <p:nvPr/>
          </p:nvGrpSpPr>
          <p:grpSpPr>
            <a:xfrm>
              <a:off x="6821872" y="2292508"/>
              <a:ext cx="460599" cy="469584"/>
              <a:chOff x="5700126" y="3099646"/>
              <a:chExt cx="612739" cy="625016"/>
            </a:xfrm>
            <a:solidFill>
              <a:schemeClr val="bg1"/>
            </a:solidFill>
          </p:grpSpPr>
          <p:sp>
            <p:nvSpPr>
              <p:cNvPr id="64" name="Freeform 268"/>
              <p:cNvSpPr>
                <a:spLocks/>
              </p:cNvSpPr>
              <p:nvPr/>
            </p:nvSpPr>
            <p:spPr bwMode="auto">
              <a:xfrm>
                <a:off x="6173813" y="3099646"/>
                <a:ext cx="81089" cy="89084"/>
              </a:xfrm>
              <a:custGeom>
                <a:avLst/>
                <a:gdLst>
                  <a:gd name="T0" fmla="*/ 17 w 120"/>
                  <a:gd name="T1" fmla="*/ 87 h 132"/>
                  <a:gd name="T2" fmla="*/ 61 w 120"/>
                  <a:gd name="T3" fmla="*/ 132 h 132"/>
                  <a:gd name="T4" fmla="*/ 104 w 120"/>
                  <a:gd name="T5" fmla="*/ 87 h 132"/>
                  <a:gd name="T6" fmla="*/ 118 w 120"/>
                  <a:gd name="T7" fmla="*/ 72 h 132"/>
                  <a:gd name="T8" fmla="*/ 111 w 120"/>
                  <a:gd name="T9" fmla="*/ 51 h 132"/>
                  <a:gd name="T10" fmla="*/ 60 w 120"/>
                  <a:gd name="T11" fmla="*/ 0 h 132"/>
                  <a:gd name="T12" fmla="*/ 10 w 120"/>
                  <a:gd name="T13" fmla="*/ 51 h 132"/>
                  <a:gd name="T14" fmla="*/ 3 w 120"/>
                  <a:gd name="T15" fmla="*/ 72 h 132"/>
                  <a:gd name="T16" fmla="*/ 17 w 120"/>
                  <a:gd name="T17" fmla="*/ 87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0" h="132">
                    <a:moveTo>
                      <a:pt x="17" y="87"/>
                    </a:moveTo>
                    <a:cubicBezTo>
                      <a:pt x="26" y="110"/>
                      <a:pt x="43" y="132"/>
                      <a:pt x="61" y="132"/>
                    </a:cubicBezTo>
                    <a:cubicBezTo>
                      <a:pt x="80" y="132"/>
                      <a:pt x="96" y="110"/>
                      <a:pt x="104" y="87"/>
                    </a:cubicBezTo>
                    <a:cubicBezTo>
                      <a:pt x="110" y="86"/>
                      <a:pt x="115" y="81"/>
                      <a:pt x="118" y="72"/>
                    </a:cubicBezTo>
                    <a:cubicBezTo>
                      <a:pt x="120" y="63"/>
                      <a:pt x="117" y="53"/>
                      <a:pt x="111" y="51"/>
                    </a:cubicBezTo>
                    <a:cubicBezTo>
                      <a:pt x="109" y="22"/>
                      <a:pt x="87" y="0"/>
                      <a:pt x="60" y="0"/>
                    </a:cubicBezTo>
                    <a:cubicBezTo>
                      <a:pt x="33" y="0"/>
                      <a:pt x="12" y="22"/>
                      <a:pt x="10" y="51"/>
                    </a:cubicBezTo>
                    <a:cubicBezTo>
                      <a:pt x="3" y="53"/>
                      <a:pt x="0" y="63"/>
                      <a:pt x="3" y="72"/>
                    </a:cubicBezTo>
                    <a:cubicBezTo>
                      <a:pt x="5" y="81"/>
                      <a:pt x="11" y="87"/>
                      <a:pt x="17" y="8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65" name="Freeform 269"/>
              <p:cNvSpPr>
                <a:spLocks/>
              </p:cNvSpPr>
              <p:nvPr/>
            </p:nvSpPr>
            <p:spPr bwMode="auto">
              <a:xfrm>
                <a:off x="6150115" y="3184733"/>
                <a:ext cx="128201" cy="479683"/>
              </a:xfrm>
              <a:custGeom>
                <a:avLst/>
                <a:gdLst>
                  <a:gd name="T0" fmla="*/ 41 w 190"/>
                  <a:gd name="T1" fmla="*/ 156 h 711"/>
                  <a:gd name="T2" fmla="*/ 41 w 190"/>
                  <a:gd name="T3" fmla="*/ 711 h 711"/>
                  <a:gd name="T4" fmla="*/ 150 w 190"/>
                  <a:gd name="T5" fmla="*/ 711 h 711"/>
                  <a:gd name="T6" fmla="*/ 150 w 190"/>
                  <a:gd name="T7" fmla="*/ 156 h 711"/>
                  <a:gd name="T8" fmla="*/ 189 w 190"/>
                  <a:gd name="T9" fmla="*/ 144 h 711"/>
                  <a:gd name="T10" fmla="*/ 190 w 190"/>
                  <a:gd name="T11" fmla="*/ 144 h 711"/>
                  <a:gd name="T12" fmla="*/ 189 w 190"/>
                  <a:gd name="T13" fmla="*/ 45 h 711"/>
                  <a:gd name="T14" fmla="*/ 147 w 190"/>
                  <a:gd name="T15" fmla="*/ 0 h 711"/>
                  <a:gd name="T16" fmla="*/ 106 w 190"/>
                  <a:gd name="T17" fmla="*/ 68 h 711"/>
                  <a:gd name="T18" fmla="*/ 101 w 190"/>
                  <a:gd name="T19" fmla="*/ 37 h 711"/>
                  <a:gd name="T20" fmla="*/ 107 w 190"/>
                  <a:gd name="T21" fmla="*/ 27 h 711"/>
                  <a:gd name="T22" fmla="*/ 95 w 190"/>
                  <a:gd name="T23" fmla="*/ 16 h 711"/>
                  <a:gd name="T24" fmla="*/ 83 w 190"/>
                  <a:gd name="T25" fmla="*/ 27 h 711"/>
                  <a:gd name="T26" fmla="*/ 89 w 190"/>
                  <a:gd name="T27" fmla="*/ 37 h 711"/>
                  <a:gd name="T28" fmla="*/ 84 w 190"/>
                  <a:gd name="T29" fmla="*/ 68 h 711"/>
                  <a:gd name="T30" fmla="*/ 44 w 190"/>
                  <a:gd name="T31" fmla="*/ 0 h 711"/>
                  <a:gd name="T32" fmla="*/ 1 w 190"/>
                  <a:gd name="T33" fmla="*/ 45 h 711"/>
                  <a:gd name="T34" fmla="*/ 0 w 190"/>
                  <a:gd name="T35" fmla="*/ 45 h 711"/>
                  <a:gd name="T36" fmla="*/ 0 w 190"/>
                  <a:gd name="T37" fmla="*/ 144 h 711"/>
                  <a:gd name="T38" fmla="*/ 1 w 190"/>
                  <a:gd name="T39" fmla="*/ 144 h 711"/>
                  <a:gd name="T40" fmla="*/ 41 w 190"/>
                  <a:gd name="T41" fmla="*/ 156 h 7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0" h="711">
                    <a:moveTo>
                      <a:pt x="41" y="156"/>
                    </a:moveTo>
                    <a:cubicBezTo>
                      <a:pt x="41" y="711"/>
                      <a:pt x="41" y="711"/>
                      <a:pt x="41" y="711"/>
                    </a:cubicBezTo>
                    <a:cubicBezTo>
                      <a:pt x="150" y="711"/>
                      <a:pt x="150" y="711"/>
                      <a:pt x="150" y="711"/>
                    </a:cubicBezTo>
                    <a:cubicBezTo>
                      <a:pt x="150" y="156"/>
                      <a:pt x="150" y="156"/>
                      <a:pt x="150" y="156"/>
                    </a:cubicBezTo>
                    <a:cubicBezTo>
                      <a:pt x="172" y="153"/>
                      <a:pt x="187" y="149"/>
                      <a:pt x="189" y="144"/>
                    </a:cubicBezTo>
                    <a:cubicBezTo>
                      <a:pt x="190" y="144"/>
                      <a:pt x="190" y="144"/>
                      <a:pt x="190" y="144"/>
                    </a:cubicBezTo>
                    <a:cubicBezTo>
                      <a:pt x="189" y="45"/>
                      <a:pt x="189" y="45"/>
                      <a:pt x="189" y="45"/>
                    </a:cubicBezTo>
                    <a:cubicBezTo>
                      <a:pt x="186" y="26"/>
                      <a:pt x="170" y="10"/>
                      <a:pt x="147" y="0"/>
                    </a:cubicBezTo>
                    <a:cubicBezTo>
                      <a:pt x="106" y="68"/>
                      <a:pt x="106" y="68"/>
                      <a:pt x="106" y="68"/>
                    </a:cubicBezTo>
                    <a:cubicBezTo>
                      <a:pt x="101" y="37"/>
                      <a:pt x="101" y="37"/>
                      <a:pt x="101" y="37"/>
                    </a:cubicBezTo>
                    <a:cubicBezTo>
                      <a:pt x="104" y="35"/>
                      <a:pt x="107" y="32"/>
                      <a:pt x="107" y="27"/>
                    </a:cubicBezTo>
                    <a:cubicBezTo>
                      <a:pt x="107" y="21"/>
                      <a:pt x="101" y="16"/>
                      <a:pt x="95" y="16"/>
                    </a:cubicBezTo>
                    <a:cubicBezTo>
                      <a:pt x="89" y="16"/>
                      <a:pt x="83" y="21"/>
                      <a:pt x="83" y="27"/>
                    </a:cubicBezTo>
                    <a:cubicBezTo>
                      <a:pt x="83" y="32"/>
                      <a:pt x="86" y="35"/>
                      <a:pt x="89" y="37"/>
                    </a:cubicBezTo>
                    <a:cubicBezTo>
                      <a:pt x="84" y="68"/>
                      <a:pt x="84" y="68"/>
                      <a:pt x="84" y="68"/>
                    </a:cubicBezTo>
                    <a:cubicBezTo>
                      <a:pt x="44" y="0"/>
                      <a:pt x="44" y="0"/>
                      <a:pt x="44" y="0"/>
                    </a:cubicBezTo>
                    <a:cubicBezTo>
                      <a:pt x="21" y="10"/>
                      <a:pt x="5" y="26"/>
                      <a:pt x="1" y="45"/>
                    </a:cubicBezTo>
                    <a:cubicBezTo>
                      <a:pt x="0" y="45"/>
                      <a:pt x="0" y="45"/>
                      <a:pt x="0" y="45"/>
                    </a:cubicBezTo>
                    <a:cubicBezTo>
                      <a:pt x="0" y="144"/>
                      <a:pt x="0" y="144"/>
                      <a:pt x="0" y="144"/>
                    </a:cubicBezTo>
                    <a:cubicBezTo>
                      <a:pt x="1" y="144"/>
                      <a:pt x="1" y="144"/>
                      <a:pt x="1" y="144"/>
                    </a:cubicBezTo>
                    <a:cubicBezTo>
                      <a:pt x="4" y="149"/>
                      <a:pt x="19" y="153"/>
                      <a:pt x="41" y="1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66" name="Freeform 270"/>
              <p:cNvSpPr>
                <a:spLocks/>
              </p:cNvSpPr>
              <p:nvPr/>
            </p:nvSpPr>
            <p:spPr bwMode="auto">
              <a:xfrm>
                <a:off x="6051037" y="3188159"/>
                <a:ext cx="80804" cy="89084"/>
              </a:xfrm>
              <a:custGeom>
                <a:avLst/>
                <a:gdLst>
                  <a:gd name="T0" fmla="*/ 16 w 120"/>
                  <a:gd name="T1" fmla="*/ 87 h 132"/>
                  <a:gd name="T2" fmla="*/ 61 w 120"/>
                  <a:gd name="T3" fmla="*/ 132 h 132"/>
                  <a:gd name="T4" fmla="*/ 104 w 120"/>
                  <a:gd name="T5" fmla="*/ 87 h 132"/>
                  <a:gd name="T6" fmla="*/ 117 w 120"/>
                  <a:gd name="T7" fmla="*/ 73 h 132"/>
                  <a:gd name="T8" fmla="*/ 110 w 120"/>
                  <a:gd name="T9" fmla="*/ 51 h 132"/>
                  <a:gd name="T10" fmla="*/ 60 w 120"/>
                  <a:gd name="T11" fmla="*/ 0 h 132"/>
                  <a:gd name="T12" fmla="*/ 10 w 120"/>
                  <a:gd name="T13" fmla="*/ 51 h 132"/>
                  <a:gd name="T14" fmla="*/ 3 w 120"/>
                  <a:gd name="T15" fmla="*/ 73 h 132"/>
                  <a:gd name="T16" fmla="*/ 16 w 120"/>
                  <a:gd name="T17" fmla="*/ 87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0" h="132">
                    <a:moveTo>
                      <a:pt x="16" y="87"/>
                    </a:moveTo>
                    <a:cubicBezTo>
                      <a:pt x="26" y="110"/>
                      <a:pt x="42" y="132"/>
                      <a:pt x="61" y="132"/>
                    </a:cubicBezTo>
                    <a:cubicBezTo>
                      <a:pt x="80" y="132"/>
                      <a:pt x="96" y="110"/>
                      <a:pt x="104" y="87"/>
                    </a:cubicBezTo>
                    <a:cubicBezTo>
                      <a:pt x="110" y="87"/>
                      <a:pt x="115" y="81"/>
                      <a:pt x="117" y="73"/>
                    </a:cubicBezTo>
                    <a:cubicBezTo>
                      <a:pt x="120" y="63"/>
                      <a:pt x="117" y="53"/>
                      <a:pt x="110" y="51"/>
                    </a:cubicBezTo>
                    <a:cubicBezTo>
                      <a:pt x="109" y="23"/>
                      <a:pt x="87" y="0"/>
                      <a:pt x="60" y="0"/>
                    </a:cubicBezTo>
                    <a:cubicBezTo>
                      <a:pt x="33" y="0"/>
                      <a:pt x="11" y="23"/>
                      <a:pt x="10" y="51"/>
                    </a:cubicBezTo>
                    <a:cubicBezTo>
                      <a:pt x="3" y="53"/>
                      <a:pt x="0" y="63"/>
                      <a:pt x="3" y="73"/>
                    </a:cubicBezTo>
                    <a:cubicBezTo>
                      <a:pt x="5" y="81"/>
                      <a:pt x="11" y="87"/>
                      <a:pt x="16" y="8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67" name="Freeform 271"/>
              <p:cNvSpPr>
                <a:spLocks/>
              </p:cNvSpPr>
              <p:nvPr/>
            </p:nvSpPr>
            <p:spPr bwMode="auto">
              <a:xfrm>
                <a:off x="6027338" y="3273246"/>
                <a:ext cx="128201" cy="391170"/>
              </a:xfrm>
              <a:custGeom>
                <a:avLst/>
                <a:gdLst>
                  <a:gd name="T0" fmla="*/ 49 w 190"/>
                  <a:gd name="T1" fmla="*/ 157 h 580"/>
                  <a:gd name="T2" fmla="*/ 39 w 190"/>
                  <a:gd name="T3" fmla="*/ 157 h 580"/>
                  <a:gd name="T4" fmla="*/ 39 w 190"/>
                  <a:gd name="T5" fmla="*/ 580 h 580"/>
                  <a:gd name="T6" fmla="*/ 148 w 190"/>
                  <a:gd name="T7" fmla="*/ 580 h 580"/>
                  <a:gd name="T8" fmla="*/ 148 w 190"/>
                  <a:gd name="T9" fmla="*/ 157 h 580"/>
                  <a:gd name="T10" fmla="*/ 141 w 190"/>
                  <a:gd name="T11" fmla="*/ 157 h 580"/>
                  <a:gd name="T12" fmla="*/ 189 w 190"/>
                  <a:gd name="T13" fmla="*/ 145 h 580"/>
                  <a:gd name="T14" fmla="*/ 190 w 190"/>
                  <a:gd name="T15" fmla="*/ 145 h 580"/>
                  <a:gd name="T16" fmla="*/ 189 w 190"/>
                  <a:gd name="T17" fmla="*/ 45 h 580"/>
                  <a:gd name="T18" fmla="*/ 146 w 190"/>
                  <a:gd name="T19" fmla="*/ 0 h 580"/>
                  <a:gd name="T20" fmla="*/ 106 w 190"/>
                  <a:gd name="T21" fmla="*/ 68 h 580"/>
                  <a:gd name="T22" fmla="*/ 101 w 190"/>
                  <a:gd name="T23" fmla="*/ 38 h 580"/>
                  <a:gd name="T24" fmla="*/ 106 w 190"/>
                  <a:gd name="T25" fmla="*/ 28 h 580"/>
                  <a:gd name="T26" fmla="*/ 95 w 190"/>
                  <a:gd name="T27" fmla="*/ 16 h 580"/>
                  <a:gd name="T28" fmla="*/ 83 w 190"/>
                  <a:gd name="T29" fmla="*/ 28 h 580"/>
                  <a:gd name="T30" fmla="*/ 89 w 190"/>
                  <a:gd name="T31" fmla="*/ 38 h 580"/>
                  <a:gd name="T32" fmla="*/ 84 w 190"/>
                  <a:gd name="T33" fmla="*/ 68 h 580"/>
                  <a:gd name="T34" fmla="*/ 43 w 190"/>
                  <a:gd name="T35" fmla="*/ 0 h 580"/>
                  <a:gd name="T36" fmla="*/ 1 w 190"/>
                  <a:gd name="T37" fmla="*/ 45 h 580"/>
                  <a:gd name="T38" fmla="*/ 0 w 190"/>
                  <a:gd name="T39" fmla="*/ 45 h 580"/>
                  <a:gd name="T40" fmla="*/ 0 w 190"/>
                  <a:gd name="T41" fmla="*/ 145 h 580"/>
                  <a:gd name="T42" fmla="*/ 1 w 190"/>
                  <a:gd name="T43" fmla="*/ 145 h 580"/>
                  <a:gd name="T44" fmla="*/ 49 w 190"/>
                  <a:gd name="T45" fmla="*/ 157 h 5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90" h="580">
                    <a:moveTo>
                      <a:pt x="49" y="157"/>
                    </a:moveTo>
                    <a:cubicBezTo>
                      <a:pt x="39" y="157"/>
                      <a:pt x="39" y="157"/>
                      <a:pt x="39" y="157"/>
                    </a:cubicBezTo>
                    <a:cubicBezTo>
                      <a:pt x="39" y="580"/>
                      <a:pt x="39" y="580"/>
                      <a:pt x="39" y="580"/>
                    </a:cubicBezTo>
                    <a:cubicBezTo>
                      <a:pt x="148" y="580"/>
                      <a:pt x="148" y="580"/>
                      <a:pt x="148" y="580"/>
                    </a:cubicBezTo>
                    <a:cubicBezTo>
                      <a:pt x="148" y="157"/>
                      <a:pt x="148" y="157"/>
                      <a:pt x="148" y="157"/>
                    </a:cubicBezTo>
                    <a:cubicBezTo>
                      <a:pt x="141" y="157"/>
                      <a:pt x="141" y="157"/>
                      <a:pt x="141" y="157"/>
                    </a:cubicBezTo>
                    <a:cubicBezTo>
                      <a:pt x="168" y="155"/>
                      <a:pt x="186" y="150"/>
                      <a:pt x="189" y="145"/>
                    </a:cubicBezTo>
                    <a:cubicBezTo>
                      <a:pt x="190" y="145"/>
                      <a:pt x="190" y="145"/>
                      <a:pt x="190" y="145"/>
                    </a:cubicBezTo>
                    <a:cubicBezTo>
                      <a:pt x="189" y="45"/>
                      <a:pt x="189" y="45"/>
                      <a:pt x="189" y="45"/>
                    </a:cubicBezTo>
                    <a:cubicBezTo>
                      <a:pt x="185" y="26"/>
                      <a:pt x="169" y="10"/>
                      <a:pt x="146" y="0"/>
                    </a:cubicBezTo>
                    <a:cubicBezTo>
                      <a:pt x="106" y="68"/>
                      <a:pt x="106" y="68"/>
                      <a:pt x="106" y="68"/>
                    </a:cubicBezTo>
                    <a:cubicBezTo>
                      <a:pt x="101" y="38"/>
                      <a:pt x="101" y="38"/>
                      <a:pt x="101" y="38"/>
                    </a:cubicBezTo>
                    <a:cubicBezTo>
                      <a:pt x="104" y="36"/>
                      <a:pt x="106" y="32"/>
                      <a:pt x="106" y="28"/>
                    </a:cubicBezTo>
                    <a:cubicBezTo>
                      <a:pt x="106" y="21"/>
                      <a:pt x="101" y="16"/>
                      <a:pt x="95" y="16"/>
                    </a:cubicBezTo>
                    <a:cubicBezTo>
                      <a:pt x="88" y="16"/>
                      <a:pt x="83" y="21"/>
                      <a:pt x="83" y="28"/>
                    </a:cubicBezTo>
                    <a:cubicBezTo>
                      <a:pt x="83" y="32"/>
                      <a:pt x="85" y="36"/>
                      <a:pt x="89" y="38"/>
                    </a:cubicBezTo>
                    <a:cubicBezTo>
                      <a:pt x="84" y="68"/>
                      <a:pt x="84" y="68"/>
                      <a:pt x="84" y="68"/>
                    </a:cubicBezTo>
                    <a:cubicBezTo>
                      <a:pt x="43" y="0"/>
                      <a:pt x="43" y="0"/>
                      <a:pt x="43" y="0"/>
                    </a:cubicBezTo>
                    <a:cubicBezTo>
                      <a:pt x="20" y="10"/>
                      <a:pt x="4" y="26"/>
                      <a:pt x="1" y="45"/>
                    </a:cubicBezTo>
                    <a:cubicBezTo>
                      <a:pt x="0" y="45"/>
                      <a:pt x="0" y="45"/>
                      <a:pt x="0" y="45"/>
                    </a:cubicBezTo>
                    <a:cubicBezTo>
                      <a:pt x="0" y="145"/>
                      <a:pt x="0" y="145"/>
                      <a:pt x="0" y="145"/>
                    </a:cubicBezTo>
                    <a:cubicBezTo>
                      <a:pt x="1" y="145"/>
                      <a:pt x="1" y="145"/>
                      <a:pt x="1" y="145"/>
                    </a:cubicBezTo>
                    <a:cubicBezTo>
                      <a:pt x="4" y="150"/>
                      <a:pt x="22" y="155"/>
                      <a:pt x="49" y="15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68" name="Freeform 272"/>
              <p:cNvSpPr>
                <a:spLocks/>
              </p:cNvSpPr>
              <p:nvPr/>
            </p:nvSpPr>
            <p:spPr bwMode="auto">
              <a:xfrm>
                <a:off x="5913414" y="3249548"/>
                <a:ext cx="80804" cy="89084"/>
              </a:xfrm>
              <a:custGeom>
                <a:avLst/>
                <a:gdLst>
                  <a:gd name="T0" fmla="*/ 17 w 120"/>
                  <a:gd name="T1" fmla="*/ 87 h 132"/>
                  <a:gd name="T2" fmla="*/ 62 w 120"/>
                  <a:gd name="T3" fmla="*/ 132 h 132"/>
                  <a:gd name="T4" fmla="*/ 105 w 120"/>
                  <a:gd name="T5" fmla="*/ 87 h 132"/>
                  <a:gd name="T6" fmla="*/ 118 w 120"/>
                  <a:gd name="T7" fmla="*/ 73 h 132"/>
                  <a:gd name="T8" fmla="*/ 111 w 120"/>
                  <a:gd name="T9" fmla="*/ 51 h 132"/>
                  <a:gd name="T10" fmla="*/ 60 w 120"/>
                  <a:gd name="T11" fmla="*/ 0 h 132"/>
                  <a:gd name="T12" fmla="*/ 10 w 120"/>
                  <a:gd name="T13" fmla="*/ 51 h 132"/>
                  <a:gd name="T14" fmla="*/ 3 w 120"/>
                  <a:gd name="T15" fmla="*/ 73 h 132"/>
                  <a:gd name="T16" fmla="*/ 17 w 120"/>
                  <a:gd name="T17" fmla="*/ 87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0" h="132">
                    <a:moveTo>
                      <a:pt x="17" y="87"/>
                    </a:moveTo>
                    <a:cubicBezTo>
                      <a:pt x="26" y="110"/>
                      <a:pt x="43" y="132"/>
                      <a:pt x="62" y="132"/>
                    </a:cubicBezTo>
                    <a:cubicBezTo>
                      <a:pt x="80" y="132"/>
                      <a:pt x="96" y="110"/>
                      <a:pt x="105" y="87"/>
                    </a:cubicBezTo>
                    <a:cubicBezTo>
                      <a:pt x="110" y="87"/>
                      <a:pt x="116" y="81"/>
                      <a:pt x="118" y="73"/>
                    </a:cubicBezTo>
                    <a:cubicBezTo>
                      <a:pt x="120" y="63"/>
                      <a:pt x="117" y="53"/>
                      <a:pt x="111" y="51"/>
                    </a:cubicBezTo>
                    <a:cubicBezTo>
                      <a:pt x="109" y="23"/>
                      <a:pt x="87" y="0"/>
                      <a:pt x="60" y="0"/>
                    </a:cubicBezTo>
                    <a:cubicBezTo>
                      <a:pt x="34" y="0"/>
                      <a:pt x="12" y="23"/>
                      <a:pt x="10" y="51"/>
                    </a:cubicBezTo>
                    <a:cubicBezTo>
                      <a:pt x="4" y="53"/>
                      <a:pt x="0" y="63"/>
                      <a:pt x="3" y="73"/>
                    </a:cubicBezTo>
                    <a:cubicBezTo>
                      <a:pt x="5" y="81"/>
                      <a:pt x="11" y="87"/>
                      <a:pt x="17" y="8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69" name="Freeform 273"/>
              <p:cNvSpPr>
                <a:spLocks/>
              </p:cNvSpPr>
              <p:nvPr/>
            </p:nvSpPr>
            <p:spPr bwMode="auto">
              <a:xfrm>
                <a:off x="5890572" y="3334634"/>
                <a:ext cx="127345" cy="329782"/>
              </a:xfrm>
              <a:custGeom>
                <a:avLst/>
                <a:gdLst>
                  <a:gd name="T0" fmla="*/ 46 w 189"/>
                  <a:gd name="T1" fmla="*/ 157 h 489"/>
                  <a:gd name="T2" fmla="*/ 46 w 189"/>
                  <a:gd name="T3" fmla="*/ 489 h 489"/>
                  <a:gd name="T4" fmla="*/ 154 w 189"/>
                  <a:gd name="T5" fmla="*/ 489 h 489"/>
                  <a:gd name="T6" fmla="*/ 154 w 189"/>
                  <a:gd name="T7" fmla="*/ 156 h 489"/>
                  <a:gd name="T8" fmla="*/ 189 w 189"/>
                  <a:gd name="T9" fmla="*/ 145 h 489"/>
                  <a:gd name="T10" fmla="*/ 189 w 189"/>
                  <a:gd name="T11" fmla="*/ 145 h 489"/>
                  <a:gd name="T12" fmla="*/ 188 w 189"/>
                  <a:gd name="T13" fmla="*/ 45 h 489"/>
                  <a:gd name="T14" fmla="*/ 146 w 189"/>
                  <a:gd name="T15" fmla="*/ 0 h 489"/>
                  <a:gd name="T16" fmla="*/ 105 w 189"/>
                  <a:gd name="T17" fmla="*/ 68 h 489"/>
                  <a:gd name="T18" fmla="*/ 100 w 189"/>
                  <a:gd name="T19" fmla="*/ 38 h 489"/>
                  <a:gd name="T20" fmla="*/ 106 w 189"/>
                  <a:gd name="T21" fmla="*/ 28 h 489"/>
                  <a:gd name="T22" fmla="*/ 94 w 189"/>
                  <a:gd name="T23" fmla="*/ 16 h 489"/>
                  <a:gd name="T24" fmla="*/ 82 w 189"/>
                  <a:gd name="T25" fmla="*/ 28 h 489"/>
                  <a:gd name="T26" fmla="*/ 88 w 189"/>
                  <a:gd name="T27" fmla="*/ 38 h 489"/>
                  <a:gd name="T28" fmla="*/ 83 w 189"/>
                  <a:gd name="T29" fmla="*/ 68 h 489"/>
                  <a:gd name="T30" fmla="*/ 43 w 189"/>
                  <a:gd name="T31" fmla="*/ 0 h 489"/>
                  <a:gd name="T32" fmla="*/ 0 w 189"/>
                  <a:gd name="T33" fmla="*/ 45 h 489"/>
                  <a:gd name="T34" fmla="*/ 0 w 189"/>
                  <a:gd name="T35" fmla="*/ 45 h 489"/>
                  <a:gd name="T36" fmla="*/ 0 w 189"/>
                  <a:gd name="T37" fmla="*/ 145 h 489"/>
                  <a:gd name="T38" fmla="*/ 0 w 189"/>
                  <a:gd name="T39" fmla="*/ 145 h 489"/>
                  <a:gd name="T40" fmla="*/ 46 w 189"/>
                  <a:gd name="T41" fmla="*/ 157 h 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89" h="489">
                    <a:moveTo>
                      <a:pt x="46" y="157"/>
                    </a:moveTo>
                    <a:cubicBezTo>
                      <a:pt x="46" y="489"/>
                      <a:pt x="46" y="489"/>
                      <a:pt x="46" y="489"/>
                    </a:cubicBezTo>
                    <a:cubicBezTo>
                      <a:pt x="154" y="489"/>
                      <a:pt x="154" y="489"/>
                      <a:pt x="154" y="489"/>
                    </a:cubicBezTo>
                    <a:cubicBezTo>
                      <a:pt x="154" y="156"/>
                      <a:pt x="154" y="156"/>
                      <a:pt x="154" y="156"/>
                    </a:cubicBezTo>
                    <a:cubicBezTo>
                      <a:pt x="173" y="153"/>
                      <a:pt x="186" y="149"/>
                      <a:pt x="189" y="145"/>
                    </a:cubicBezTo>
                    <a:cubicBezTo>
                      <a:pt x="189" y="145"/>
                      <a:pt x="189" y="145"/>
                      <a:pt x="189" y="145"/>
                    </a:cubicBezTo>
                    <a:cubicBezTo>
                      <a:pt x="188" y="45"/>
                      <a:pt x="188" y="45"/>
                      <a:pt x="188" y="45"/>
                    </a:cubicBezTo>
                    <a:cubicBezTo>
                      <a:pt x="185" y="26"/>
                      <a:pt x="169" y="10"/>
                      <a:pt x="146" y="0"/>
                    </a:cubicBezTo>
                    <a:cubicBezTo>
                      <a:pt x="105" y="68"/>
                      <a:pt x="105" y="68"/>
                      <a:pt x="105" y="68"/>
                    </a:cubicBezTo>
                    <a:cubicBezTo>
                      <a:pt x="100" y="38"/>
                      <a:pt x="100" y="38"/>
                      <a:pt x="100" y="38"/>
                    </a:cubicBezTo>
                    <a:cubicBezTo>
                      <a:pt x="104" y="36"/>
                      <a:pt x="106" y="32"/>
                      <a:pt x="106" y="28"/>
                    </a:cubicBezTo>
                    <a:cubicBezTo>
                      <a:pt x="106" y="21"/>
                      <a:pt x="101" y="16"/>
                      <a:pt x="94" y="16"/>
                    </a:cubicBezTo>
                    <a:cubicBezTo>
                      <a:pt x="88" y="16"/>
                      <a:pt x="82" y="21"/>
                      <a:pt x="82" y="28"/>
                    </a:cubicBezTo>
                    <a:cubicBezTo>
                      <a:pt x="82" y="32"/>
                      <a:pt x="85" y="36"/>
                      <a:pt x="88" y="38"/>
                    </a:cubicBezTo>
                    <a:cubicBezTo>
                      <a:pt x="83" y="68"/>
                      <a:pt x="83" y="68"/>
                      <a:pt x="83" y="68"/>
                    </a:cubicBezTo>
                    <a:cubicBezTo>
                      <a:pt x="43" y="0"/>
                      <a:pt x="43" y="0"/>
                      <a:pt x="43" y="0"/>
                    </a:cubicBezTo>
                    <a:cubicBezTo>
                      <a:pt x="20" y="10"/>
                      <a:pt x="4" y="26"/>
                      <a:pt x="0" y="45"/>
                    </a:cubicBezTo>
                    <a:cubicBezTo>
                      <a:pt x="0" y="45"/>
                      <a:pt x="0" y="45"/>
                      <a:pt x="0" y="45"/>
                    </a:cubicBezTo>
                    <a:cubicBezTo>
                      <a:pt x="0" y="145"/>
                      <a:pt x="0" y="145"/>
                      <a:pt x="0" y="145"/>
                    </a:cubicBezTo>
                    <a:cubicBezTo>
                      <a:pt x="0" y="145"/>
                      <a:pt x="0" y="145"/>
                      <a:pt x="0" y="145"/>
                    </a:cubicBezTo>
                    <a:cubicBezTo>
                      <a:pt x="3" y="150"/>
                      <a:pt x="21" y="154"/>
                      <a:pt x="46" y="15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70" name="Freeform 274"/>
              <p:cNvSpPr>
                <a:spLocks/>
              </p:cNvSpPr>
              <p:nvPr/>
            </p:nvSpPr>
            <p:spPr bwMode="auto">
              <a:xfrm>
                <a:off x="5786640" y="3363472"/>
                <a:ext cx="80804" cy="89084"/>
              </a:xfrm>
              <a:custGeom>
                <a:avLst/>
                <a:gdLst>
                  <a:gd name="T0" fmla="*/ 17 w 120"/>
                  <a:gd name="T1" fmla="*/ 88 h 132"/>
                  <a:gd name="T2" fmla="*/ 62 w 120"/>
                  <a:gd name="T3" fmla="*/ 132 h 132"/>
                  <a:gd name="T4" fmla="*/ 104 w 120"/>
                  <a:gd name="T5" fmla="*/ 88 h 132"/>
                  <a:gd name="T6" fmla="*/ 118 w 120"/>
                  <a:gd name="T7" fmla="*/ 73 h 132"/>
                  <a:gd name="T8" fmla="*/ 111 w 120"/>
                  <a:gd name="T9" fmla="*/ 51 h 132"/>
                  <a:gd name="T10" fmla="*/ 60 w 120"/>
                  <a:gd name="T11" fmla="*/ 0 h 132"/>
                  <a:gd name="T12" fmla="*/ 10 w 120"/>
                  <a:gd name="T13" fmla="*/ 51 h 132"/>
                  <a:gd name="T14" fmla="*/ 3 w 120"/>
                  <a:gd name="T15" fmla="*/ 73 h 132"/>
                  <a:gd name="T16" fmla="*/ 17 w 120"/>
                  <a:gd name="T17" fmla="*/ 88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0" h="132">
                    <a:moveTo>
                      <a:pt x="17" y="88"/>
                    </a:moveTo>
                    <a:cubicBezTo>
                      <a:pt x="26" y="111"/>
                      <a:pt x="43" y="132"/>
                      <a:pt x="62" y="132"/>
                    </a:cubicBezTo>
                    <a:cubicBezTo>
                      <a:pt x="80" y="132"/>
                      <a:pt x="96" y="111"/>
                      <a:pt x="104" y="88"/>
                    </a:cubicBezTo>
                    <a:cubicBezTo>
                      <a:pt x="110" y="87"/>
                      <a:pt x="116" y="81"/>
                      <a:pt x="118" y="73"/>
                    </a:cubicBezTo>
                    <a:cubicBezTo>
                      <a:pt x="120" y="63"/>
                      <a:pt x="117" y="54"/>
                      <a:pt x="111" y="51"/>
                    </a:cubicBezTo>
                    <a:cubicBezTo>
                      <a:pt x="109" y="23"/>
                      <a:pt x="87" y="0"/>
                      <a:pt x="60" y="0"/>
                    </a:cubicBezTo>
                    <a:cubicBezTo>
                      <a:pt x="33" y="0"/>
                      <a:pt x="12" y="23"/>
                      <a:pt x="10" y="51"/>
                    </a:cubicBezTo>
                    <a:cubicBezTo>
                      <a:pt x="4" y="54"/>
                      <a:pt x="0" y="63"/>
                      <a:pt x="3" y="73"/>
                    </a:cubicBezTo>
                    <a:cubicBezTo>
                      <a:pt x="5" y="82"/>
                      <a:pt x="11" y="87"/>
                      <a:pt x="17" y="8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71" name="Freeform 275"/>
              <p:cNvSpPr>
                <a:spLocks/>
              </p:cNvSpPr>
              <p:nvPr/>
            </p:nvSpPr>
            <p:spPr bwMode="auto">
              <a:xfrm>
                <a:off x="5763513" y="3448559"/>
                <a:ext cx="127630" cy="215858"/>
              </a:xfrm>
              <a:custGeom>
                <a:avLst/>
                <a:gdLst>
                  <a:gd name="T0" fmla="*/ 0 w 189"/>
                  <a:gd name="T1" fmla="*/ 45 h 320"/>
                  <a:gd name="T2" fmla="*/ 0 w 189"/>
                  <a:gd name="T3" fmla="*/ 145 h 320"/>
                  <a:gd name="T4" fmla="*/ 0 w 189"/>
                  <a:gd name="T5" fmla="*/ 145 h 320"/>
                  <a:gd name="T6" fmla="*/ 43 w 189"/>
                  <a:gd name="T7" fmla="*/ 157 h 320"/>
                  <a:gd name="T8" fmla="*/ 43 w 189"/>
                  <a:gd name="T9" fmla="*/ 320 h 320"/>
                  <a:gd name="T10" fmla="*/ 152 w 189"/>
                  <a:gd name="T11" fmla="*/ 320 h 320"/>
                  <a:gd name="T12" fmla="*/ 152 w 189"/>
                  <a:gd name="T13" fmla="*/ 156 h 320"/>
                  <a:gd name="T14" fmla="*/ 189 w 189"/>
                  <a:gd name="T15" fmla="*/ 145 h 320"/>
                  <a:gd name="T16" fmla="*/ 189 w 189"/>
                  <a:gd name="T17" fmla="*/ 145 h 320"/>
                  <a:gd name="T18" fmla="*/ 188 w 189"/>
                  <a:gd name="T19" fmla="*/ 45 h 320"/>
                  <a:gd name="T20" fmla="*/ 146 w 189"/>
                  <a:gd name="T21" fmla="*/ 0 h 320"/>
                  <a:gd name="T22" fmla="*/ 105 w 189"/>
                  <a:gd name="T23" fmla="*/ 69 h 320"/>
                  <a:gd name="T24" fmla="*/ 100 w 189"/>
                  <a:gd name="T25" fmla="*/ 38 h 320"/>
                  <a:gd name="T26" fmla="*/ 106 w 189"/>
                  <a:gd name="T27" fmla="*/ 28 h 320"/>
                  <a:gd name="T28" fmla="*/ 94 w 189"/>
                  <a:gd name="T29" fmla="*/ 16 h 320"/>
                  <a:gd name="T30" fmla="*/ 82 w 189"/>
                  <a:gd name="T31" fmla="*/ 28 h 320"/>
                  <a:gd name="T32" fmla="*/ 88 w 189"/>
                  <a:gd name="T33" fmla="*/ 38 h 320"/>
                  <a:gd name="T34" fmla="*/ 83 w 189"/>
                  <a:gd name="T35" fmla="*/ 68 h 320"/>
                  <a:gd name="T36" fmla="*/ 43 w 189"/>
                  <a:gd name="T37" fmla="*/ 0 h 320"/>
                  <a:gd name="T38" fmla="*/ 0 w 189"/>
                  <a:gd name="T39" fmla="*/ 45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89" h="320">
                    <a:moveTo>
                      <a:pt x="0" y="45"/>
                    </a:moveTo>
                    <a:cubicBezTo>
                      <a:pt x="0" y="145"/>
                      <a:pt x="0" y="145"/>
                      <a:pt x="0" y="145"/>
                    </a:cubicBezTo>
                    <a:cubicBezTo>
                      <a:pt x="0" y="145"/>
                      <a:pt x="0" y="145"/>
                      <a:pt x="0" y="145"/>
                    </a:cubicBezTo>
                    <a:cubicBezTo>
                      <a:pt x="3" y="150"/>
                      <a:pt x="19" y="154"/>
                      <a:pt x="43" y="157"/>
                    </a:cubicBezTo>
                    <a:cubicBezTo>
                      <a:pt x="43" y="320"/>
                      <a:pt x="43" y="320"/>
                      <a:pt x="43" y="320"/>
                    </a:cubicBezTo>
                    <a:cubicBezTo>
                      <a:pt x="152" y="320"/>
                      <a:pt x="152" y="320"/>
                      <a:pt x="152" y="320"/>
                    </a:cubicBezTo>
                    <a:cubicBezTo>
                      <a:pt x="152" y="156"/>
                      <a:pt x="152" y="156"/>
                      <a:pt x="152" y="156"/>
                    </a:cubicBezTo>
                    <a:cubicBezTo>
                      <a:pt x="172" y="154"/>
                      <a:pt x="186" y="150"/>
                      <a:pt x="189" y="145"/>
                    </a:cubicBezTo>
                    <a:cubicBezTo>
                      <a:pt x="189" y="145"/>
                      <a:pt x="189" y="145"/>
                      <a:pt x="189" y="145"/>
                    </a:cubicBezTo>
                    <a:cubicBezTo>
                      <a:pt x="188" y="45"/>
                      <a:pt x="188" y="45"/>
                      <a:pt x="188" y="45"/>
                    </a:cubicBezTo>
                    <a:cubicBezTo>
                      <a:pt x="185" y="26"/>
                      <a:pt x="169" y="10"/>
                      <a:pt x="146" y="0"/>
                    </a:cubicBezTo>
                    <a:cubicBezTo>
                      <a:pt x="105" y="69"/>
                      <a:pt x="105" y="69"/>
                      <a:pt x="105" y="69"/>
                    </a:cubicBezTo>
                    <a:cubicBezTo>
                      <a:pt x="100" y="38"/>
                      <a:pt x="100" y="38"/>
                      <a:pt x="100" y="38"/>
                    </a:cubicBezTo>
                    <a:cubicBezTo>
                      <a:pt x="104" y="36"/>
                      <a:pt x="106" y="32"/>
                      <a:pt x="106" y="28"/>
                    </a:cubicBezTo>
                    <a:cubicBezTo>
                      <a:pt x="106" y="22"/>
                      <a:pt x="101" y="16"/>
                      <a:pt x="94" y="16"/>
                    </a:cubicBezTo>
                    <a:cubicBezTo>
                      <a:pt x="88" y="16"/>
                      <a:pt x="82" y="22"/>
                      <a:pt x="82" y="28"/>
                    </a:cubicBezTo>
                    <a:cubicBezTo>
                      <a:pt x="82" y="32"/>
                      <a:pt x="85" y="36"/>
                      <a:pt x="88" y="38"/>
                    </a:cubicBezTo>
                    <a:cubicBezTo>
                      <a:pt x="83" y="68"/>
                      <a:pt x="83" y="68"/>
                      <a:pt x="83" y="68"/>
                    </a:cubicBezTo>
                    <a:cubicBezTo>
                      <a:pt x="43" y="0"/>
                      <a:pt x="43" y="0"/>
                      <a:pt x="43" y="0"/>
                    </a:cubicBezTo>
                    <a:cubicBezTo>
                      <a:pt x="20" y="10"/>
                      <a:pt x="4" y="26"/>
                      <a:pt x="0" y="4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72" name="Freeform 276"/>
              <p:cNvSpPr>
                <a:spLocks/>
              </p:cNvSpPr>
              <p:nvPr/>
            </p:nvSpPr>
            <p:spPr bwMode="auto">
              <a:xfrm>
                <a:off x="5700126" y="3151041"/>
                <a:ext cx="612739" cy="573621"/>
              </a:xfrm>
              <a:custGeom>
                <a:avLst/>
                <a:gdLst>
                  <a:gd name="T0" fmla="*/ 875 w 908"/>
                  <a:gd name="T1" fmla="*/ 762 h 850"/>
                  <a:gd name="T2" fmla="*/ 843 w 908"/>
                  <a:gd name="T3" fmla="*/ 787 h 850"/>
                  <a:gd name="T4" fmla="*/ 72 w 908"/>
                  <a:gd name="T5" fmla="*/ 787 h 850"/>
                  <a:gd name="T6" fmla="*/ 72 w 908"/>
                  <a:gd name="T7" fmla="*/ 64 h 850"/>
                  <a:gd name="T8" fmla="*/ 96 w 908"/>
                  <a:gd name="T9" fmla="*/ 33 h 850"/>
                  <a:gd name="T10" fmla="*/ 63 w 908"/>
                  <a:gd name="T11" fmla="*/ 0 h 850"/>
                  <a:gd name="T12" fmla="*/ 31 w 908"/>
                  <a:gd name="T13" fmla="*/ 33 h 850"/>
                  <a:gd name="T14" fmla="*/ 55 w 908"/>
                  <a:gd name="T15" fmla="*/ 64 h 850"/>
                  <a:gd name="T16" fmla="*/ 55 w 908"/>
                  <a:gd name="T17" fmla="*/ 787 h 850"/>
                  <a:gd name="T18" fmla="*/ 0 w 908"/>
                  <a:gd name="T19" fmla="*/ 787 h 850"/>
                  <a:gd name="T20" fmla="*/ 0 w 908"/>
                  <a:gd name="T21" fmla="*/ 804 h 850"/>
                  <a:gd name="T22" fmla="*/ 55 w 908"/>
                  <a:gd name="T23" fmla="*/ 804 h 850"/>
                  <a:gd name="T24" fmla="*/ 55 w 908"/>
                  <a:gd name="T25" fmla="*/ 850 h 850"/>
                  <a:gd name="T26" fmla="*/ 72 w 908"/>
                  <a:gd name="T27" fmla="*/ 850 h 850"/>
                  <a:gd name="T28" fmla="*/ 72 w 908"/>
                  <a:gd name="T29" fmla="*/ 804 h 850"/>
                  <a:gd name="T30" fmla="*/ 844 w 908"/>
                  <a:gd name="T31" fmla="*/ 804 h 850"/>
                  <a:gd name="T32" fmla="*/ 875 w 908"/>
                  <a:gd name="T33" fmla="*/ 827 h 850"/>
                  <a:gd name="T34" fmla="*/ 908 w 908"/>
                  <a:gd name="T35" fmla="*/ 794 h 850"/>
                  <a:gd name="T36" fmla="*/ 875 w 908"/>
                  <a:gd name="T37" fmla="*/ 762 h 8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08" h="850">
                    <a:moveTo>
                      <a:pt x="875" y="762"/>
                    </a:moveTo>
                    <a:cubicBezTo>
                      <a:pt x="860" y="762"/>
                      <a:pt x="847" y="773"/>
                      <a:pt x="843" y="787"/>
                    </a:cubicBezTo>
                    <a:cubicBezTo>
                      <a:pt x="72" y="787"/>
                      <a:pt x="72" y="787"/>
                      <a:pt x="72" y="787"/>
                    </a:cubicBezTo>
                    <a:cubicBezTo>
                      <a:pt x="72" y="64"/>
                      <a:pt x="72" y="64"/>
                      <a:pt x="72" y="64"/>
                    </a:cubicBezTo>
                    <a:cubicBezTo>
                      <a:pt x="86" y="60"/>
                      <a:pt x="96" y="48"/>
                      <a:pt x="96" y="33"/>
                    </a:cubicBezTo>
                    <a:cubicBezTo>
                      <a:pt x="96" y="15"/>
                      <a:pt x="81" y="0"/>
                      <a:pt x="63" y="0"/>
                    </a:cubicBezTo>
                    <a:cubicBezTo>
                      <a:pt x="45" y="0"/>
                      <a:pt x="31" y="15"/>
                      <a:pt x="31" y="33"/>
                    </a:cubicBezTo>
                    <a:cubicBezTo>
                      <a:pt x="31" y="48"/>
                      <a:pt x="41" y="60"/>
                      <a:pt x="55" y="64"/>
                    </a:cubicBezTo>
                    <a:cubicBezTo>
                      <a:pt x="55" y="787"/>
                      <a:pt x="55" y="787"/>
                      <a:pt x="55" y="787"/>
                    </a:cubicBezTo>
                    <a:cubicBezTo>
                      <a:pt x="0" y="787"/>
                      <a:pt x="0" y="787"/>
                      <a:pt x="0" y="787"/>
                    </a:cubicBezTo>
                    <a:cubicBezTo>
                      <a:pt x="0" y="804"/>
                      <a:pt x="0" y="804"/>
                      <a:pt x="0" y="804"/>
                    </a:cubicBezTo>
                    <a:cubicBezTo>
                      <a:pt x="55" y="804"/>
                      <a:pt x="55" y="804"/>
                      <a:pt x="55" y="804"/>
                    </a:cubicBezTo>
                    <a:cubicBezTo>
                      <a:pt x="55" y="850"/>
                      <a:pt x="55" y="850"/>
                      <a:pt x="55" y="850"/>
                    </a:cubicBezTo>
                    <a:cubicBezTo>
                      <a:pt x="72" y="850"/>
                      <a:pt x="72" y="850"/>
                      <a:pt x="72" y="850"/>
                    </a:cubicBezTo>
                    <a:cubicBezTo>
                      <a:pt x="72" y="804"/>
                      <a:pt x="72" y="804"/>
                      <a:pt x="72" y="804"/>
                    </a:cubicBezTo>
                    <a:cubicBezTo>
                      <a:pt x="844" y="804"/>
                      <a:pt x="844" y="804"/>
                      <a:pt x="844" y="804"/>
                    </a:cubicBezTo>
                    <a:cubicBezTo>
                      <a:pt x="848" y="817"/>
                      <a:pt x="861" y="827"/>
                      <a:pt x="875" y="827"/>
                    </a:cubicBezTo>
                    <a:cubicBezTo>
                      <a:pt x="893" y="827"/>
                      <a:pt x="908" y="812"/>
                      <a:pt x="908" y="794"/>
                    </a:cubicBezTo>
                    <a:cubicBezTo>
                      <a:pt x="908" y="776"/>
                      <a:pt x="893" y="762"/>
                      <a:pt x="875" y="7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grpSp>
        <p:grpSp>
          <p:nvGrpSpPr>
            <p:cNvPr id="73" name="组合 72"/>
            <p:cNvGrpSpPr/>
            <p:nvPr/>
          </p:nvGrpSpPr>
          <p:grpSpPr>
            <a:xfrm>
              <a:off x="4930239" y="4153896"/>
              <a:ext cx="482706" cy="455211"/>
              <a:chOff x="3098700" y="5569159"/>
              <a:chExt cx="642147" cy="605886"/>
            </a:xfrm>
            <a:solidFill>
              <a:schemeClr val="bg1"/>
            </a:solidFill>
          </p:grpSpPr>
          <p:sp>
            <p:nvSpPr>
              <p:cNvPr id="74" name="Freeform 349"/>
              <p:cNvSpPr>
                <a:spLocks/>
              </p:cNvSpPr>
              <p:nvPr/>
            </p:nvSpPr>
            <p:spPr bwMode="auto">
              <a:xfrm>
                <a:off x="3119543" y="5569159"/>
                <a:ext cx="621304" cy="392027"/>
              </a:xfrm>
              <a:custGeom>
                <a:avLst/>
                <a:gdLst>
                  <a:gd name="T0" fmla="*/ 880 w 921"/>
                  <a:gd name="T1" fmla="*/ 447 h 581"/>
                  <a:gd name="T2" fmla="*/ 879 w 921"/>
                  <a:gd name="T3" fmla="*/ 427 h 581"/>
                  <a:gd name="T4" fmla="*/ 431 w 921"/>
                  <a:gd name="T5" fmla="*/ 0 h 581"/>
                  <a:gd name="T6" fmla="*/ 3 w 921"/>
                  <a:gd name="T7" fmla="*/ 317 h 581"/>
                  <a:gd name="T8" fmla="*/ 0 w 921"/>
                  <a:gd name="T9" fmla="*/ 326 h 581"/>
                  <a:gd name="T10" fmla="*/ 108 w 921"/>
                  <a:gd name="T11" fmla="*/ 326 h 581"/>
                  <a:gd name="T12" fmla="*/ 109 w 921"/>
                  <a:gd name="T13" fmla="*/ 322 h 581"/>
                  <a:gd name="T14" fmla="*/ 431 w 921"/>
                  <a:gd name="T15" fmla="*/ 102 h 581"/>
                  <a:gd name="T16" fmla="*/ 776 w 921"/>
                  <a:gd name="T17" fmla="*/ 424 h 581"/>
                  <a:gd name="T18" fmla="*/ 778 w 921"/>
                  <a:gd name="T19" fmla="*/ 447 h 581"/>
                  <a:gd name="T20" fmla="*/ 729 w 921"/>
                  <a:gd name="T21" fmla="*/ 447 h 581"/>
                  <a:gd name="T22" fmla="*/ 826 w 921"/>
                  <a:gd name="T23" fmla="*/ 581 h 581"/>
                  <a:gd name="T24" fmla="*/ 921 w 921"/>
                  <a:gd name="T25" fmla="*/ 447 h 581"/>
                  <a:gd name="T26" fmla="*/ 880 w 921"/>
                  <a:gd name="T27" fmla="*/ 447 h 5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21" h="581">
                    <a:moveTo>
                      <a:pt x="880" y="447"/>
                    </a:moveTo>
                    <a:cubicBezTo>
                      <a:pt x="879" y="427"/>
                      <a:pt x="879" y="427"/>
                      <a:pt x="879" y="427"/>
                    </a:cubicBezTo>
                    <a:cubicBezTo>
                      <a:pt x="867" y="187"/>
                      <a:pt x="670" y="0"/>
                      <a:pt x="431" y="0"/>
                    </a:cubicBezTo>
                    <a:cubicBezTo>
                      <a:pt x="236" y="0"/>
                      <a:pt x="60" y="130"/>
                      <a:pt x="3" y="317"/>
                    </a:cubicBezTo>
                    <a:cubicBezTo>
                      <a:pt x="0" y="326"/>
                      <a:pt x="0" y="326"/>
                      <a:pt x="0" y="326"/>
                    </a:cubicBezTo>
                    <a:cubicBezTo>
                      <a:pt x="108" y="326"/>
                      <a:pt x="108" y="326"/>
                      <a:pt x="108" y="326"/>
                    </a:cubicBezTo>
                    <a:cubicBezTo>
                      <a:pt x="109" y="322"/>
                      <a:pt x="109" y="322"/>
                      <a:pt x="109" y="322"/>
                    </a:cubicBezTo>
                    <a:cubicBezTo>
                      <a:pt x="162" y="188"/>
                      <a:pt x="288" y="102"/>
                      <a:pt x="431" y="102"/>
                    </a:cubicBezTo>
                    <a:cubicBezTo>
                      <a:pt x="612" y="102"/>
                      <a:pt x="763" y="244"/>
                      <a:pt x="776" y="424"/>
                    </a:cubicBezTo>
                    <a:cubicBezTo>
                      <a:pt x="778" y="447"/>
                      <a:pt x="778" y="447"/>
                      <a:pt x="778" y="447"/>
                    </a:cubicBezTo>
                    <a:cubicBezTo>
                      <a:pt x="729" y="447"/>
                      <a:pt x="729" y="447"/>
                      <a:pt x="729" y="447"/>
                    </a:cubicBezTo>
                    <a:cubicBezTo>
                      <a:pt x="826" y="581"/>
                      <a:pt x="826" y="581"/>
                      <a:pt x="826" y="581"/>
                    </a:cubicBezTo>
                    <a:cubicBezTo>
                      <a:pt x="921" y="447"/>
                      <a:pt x="921" y="447"/>
                      <a:pt x="921" y="447"/>
                    </a:cubicBezTo>
                    <a:lnTo>
                      <a:pt x="880" y="44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75" name="Freeform 350"/>
              <p:cNvSpPr>
                <a:spLocks/>
              </p:cNvSpPr>
              <p:nvPr/>
            </p:nvSpPr>
            <p:spPr bwMode="auto">
              <a:xfrm>
                <a:off x="3098700" y="5880953"/>
                <a:ext cx="565341" cy="294092"/>
              </a:xfrm>
              <a:custGeom>
                <a:avLst/>
                <a:gdLst>
                  <a:gd name="T0" fmla="*/ 704 w 838"/>
                  <a:gd name="T1" fmla="*/ 235 h 436"/>
                  <a:gd name="T2" fmla="*/ 462 w 838"/>
                  <a:gd name="T3" fmla="*/ 334 h 436"/>
                  <a:gd name="T4" fmla="*/ 166 w 838"/>
                  <a:gd name="T5" fmla="*/ 166 h 436"/>
                  <a:gd name="T6" fmla="*/ 147 w 838"/>
                  <a:gd name="T7" fmla="*/ 134 h 436"/>
                  <a:gd name="T8" fmla="*/ 192 w 838"/>
                  <a:gd name="T9" fmla="*/ 134 h 436"/>
                  <a:gd name="T10" fmla="*/ 95 w 838"/>
                  <a:gd name="T11" fmla="*/ 0 h 436"/>
                  <a:gd name="T12" fmla="*/ 0 w 838"/>
                  <a:gd name="T13" fmla="*/ 134 h 436"/>
                  <a:gd name="T14" fmla="*/ 38 w 838"/>
                  <a:gd name="T15" fmla="*/ 134 h 436"/>
                  <a:gd name="T16" fmla="*/ 43 w 838"/>
                  <a:gd name="T17" fmla="*/ 147 h 436"/>
                  <a:gd name="T18" fmla="*/ 462 w 838"/>
                  <a:gd name="T19" fmla="*/ 436 h 436"/>
                  <a:gd name="T20" fmla="*/ 830 w 838"/>
                  <a:gd name="T21" fmla="*/ 244 h 436"/>
                  <a:gd name="T22" fmla="*/ 838 w 838"/>
                  <a:gd name="T23" fmla="*/ 233 h 436"/>
                  <a:gd name="T24" fmla="*/ 706 w 838"/>
                  <a:gd name="T25" fmla="*/ 233 h 436"/>
                  <a:gd name="T26" fmla="*/ 704 w 838"/>
                  <a:gd name="T27" fmla="*/ 235 h 4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38" h="436">
                    <a:moveTo>
                      <a:pt x="704" y="235"/>
                    </a:moveTo>
                    <a:cubicBezTo>
                      <a:pt x="640" y="298"/>
                      <a:pt x="551" y="334"/>
                      <a:pt x="462" y="334"/>
                    </a:cubicBezTo>
                    <a:cubicBezTo>
                      <a:pt x="342" y="334"/>
                      <a:pt x="228" y="270"/>
                      <a:pt x="166" y="166"/>
                    </a:cubicBezTo>
                    <a:cubicBezTo>
                      <a:pt x="147" y="134"/>
                      <a:pt x="147" y="134"/>
                      <a:pt x="147" y="134"/>
                    </a:cubicBezTo>
                    <a:cubicBezTo>
                      <a:pt x="192" y="134"/>
                      <a:pt x="192" y="134"/>
                      <a:pt x="192" y="134"/>
                    </a:cubicBezTo>
                    <a:cubicBezTo>
                      <a:pt x="95" y="0"/>
                      <a:pt x="95" y="0"/>
                      <a:pt x="95" y="0"/>
                    </a:cubicBezTo>
                    <a:cubicBezTo>
                      <a:pt x="0" y="134"/>
                      <a:pt x="0" y="134"/>
                      <a:pt x="0" y="134"/>
                    </a:cubicBezTo>
                    <a:cubicBezTo>
                      <a:pt x="38" y="134"/>
                      <a:pt x="38" y="134"/>
                      <a:pt x="38" y="134"/>
                    </a:cubicBezTo>
                    <a:cubicBezTo>
                      <a:pt x="43" y="147"/>
                      <a:pt x="43" y="147"/>
                      <a:pt x="43" y="147"/>
                    </a:cubicBezTo>
                    <a:cubicBezTo>
                      <a:pt x="109" y="320"/>
                      <a:pt x="278" y="436"/>
                      <a:pt x="462" y="436"/>
                    </a:cubicBezTo>
                    <a:cubicBezTo>
                      <a:pt x="609" y="436"/>
                      <a:pt x="746" y="364"/>
                      <a:pt x="830" y="244"/>
                    </a:cubicBezTo>
                    <a:cubicBezTo>
                      <a:pt x="838" y="233"/>
                      <a:pt x="838" y="233"/>
                      <a:pt x="838" y="233"/>
                    </a:cubicBezTo>
                    <a:cubicBezTo>
                      <a:pt x="706" y="233"/>
                      <a:pt x="706" y="233"/>
                      <a:pt x="706" y="233"/>
                    </a:cubicBezTo>
                    <a:lnTo>
                      <a:pt x="704" y="2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76" name="Freeform 351"/>
              <p:cNvSpPr>
                <a:spLocks noEditPoints="1"/>
              </p:cNvSpPr>
              <p:nvPr/>
            </p:nvSpPr>
            <p:spPr bwMode="auto">
              <a:xfrm>
                <a:off x="3217193" y="5689366"/>
                <a:ext cx="380606" cy="371184"/>
              </a:xfrm>
              <a:custGeom>
                <a:avLst/>
                <a:gdLst>
                  <a:gd name="T0" fmla="*/ 0 w 564"/>
                  <a:gd name="T1" fmla="*/ 227 h 550"/>
                  <a:gd name="T2" fmla="*/ 0 w 564"/>
                  <a:gd name="T3" fmla="*/ 327 h 550"/>
                  <a:gd name="T4" fmla="*/ 46 w 564"/>
                  <a:gd name="T5" fmla="*/ 327 h 550"/>
                  <a:gd name="T6" fmla="*/ 80 w 564"/>
                  <a:gd name="T7" fmla="*/ 407 h 550"/>
                  <a:gd name="T8" fmla="*/ 48 w 564"/>
                  <a:gd name="T9" fmla="*/ 439 h 550"/>
                  <a:gd name="T10" fmla="*/ 119 w 564"/>
                  <a:gd name="T11" fmla="*/ 510 h 550"/>
                  <a:gd name="T12" fmla="*/ 151 w 564"/>
                  <a:gd name="T13" fmla="*/ 478 h 550"/>
                  <a:gd name="T14" fmla="*/ 230 w 564"/>
                  <a:gd name="T15" fmla="*/ 511 h 550"/>
                  <a:gd name="T16" fmla="*/ 230 w 564"/>
                  <a:gd name="T17" fmla="*/ 550 h 550"/>
                  <a:gd name="T18" fmla="*/ 330 w 564"/>
                  <a:gd name="T19" fmla="*/ 550 h 550"/>
                  <a:gd name="T20" fmla="*/ 330 w 564"/>
                  <a:gd name="T21" fmla="*/ 512 h 550"/>
                  <a:gd name="T22" fmla="*/ 414 w 564"/>
                  <a:gd name="T23" fmla="*/ 478 h 550"/>
                  <a:gd name="T24" fmla="*/ 444 w 564"/>
                  <a:gd name="T25" fmla="*/ 509 h 550"/>
                  <a:gd name="T26" fmla="*/ 515 w 564"/>
                  <a:gd name="T27" fmla="*/ 438 h 550"/>
                  <a:gd name="T28" fmla="*/ 485 w 564"/>
                  <a:gd name="T29" fmla="*/ 408 h 550"/>
                  <a:gd name="T30" fmla="*/ 520 w 564"/>
                  <a:gd name="T31" fmla="*/ 327 h 550"/>
                  <a:gd name="T32" fmla="*/ 564 w 564"/>
                  <a:gd name="T33" fmla="*/ 327 h 550"/>
                  <a:gd name="T34" fmla="*/ 564 w 564"/>
                  <a:gd name="T35" fmla="*/ 227 h 550"/>
                  <a:gd name="T36" fmla="*/ 521 w 564"/>
                  <a:gd name="T37" fmla="*/ 227 h 550"/>
                  <a:gd name="T38" fmla="*/ 486 w 564"/>
                  <a:gd name="T39" fmla="*/ 143 h 550"/>
                  <a:gd name="T40" fmla="*/ 518 w 564"/>
                  <a:gd name="T41" fmla="*/ 111 h 550"/>
                  <a:gd name="T42" fmla="*/ 447 w 564"/>
                  <a:gd name="T43" fmla="*/ 40 h 550"/>
                  <a:gd name="T44" fmla="*/ 415 w 564"/>
                  <a:gd name="T45" fmla="*/ 72 h 550"/>
                  <a:gd name="T46" fmla="*/ 330 w 564"/>
                  <a:gd name="T47" fmla="*/ 38 h 550"/>
                  <a:gd name="T48" fmla="*/ 330 w 564"/>
                  <a:gd name="T49" fmla="*/ 0 h 550"/>
                  <a:gd name="T50" fmla="*/ 230 w 564"/>
                  <a:gd name="T51" fmla="*/ 0 h 550"/>
                  <a:gd name="T52" fmla="*/ 230 w 564"/>
                  <a:gd name="T53" fmla="*/ 39 h 550"/>
                  <a:gd name="T54" fmla="*/ 150 w 564"/>
                  <a:gd name="T55" fmla="*/ 73 h 550"/>
                  <a:gd name="T56" fmla="*/ 116 w 564"/>
                  <a:gd name="T57" fmla="*/ 39 h 550"/>
                  <a:gd name="T58" fmla="*/ 45 w 564"/>
                  <a:gd name="T59" fmla="*/ 110 h 550"/>
                  <a:gd name="T60" fmla="*/ 79 w 564"/>
                  <a:gd name="T61" fmla="*/ 144 h 550"/>
                  <a:gd name="T62" fmla="*/ 45 w 564"/>
                  <a:gd name="T63" fmla="*/ 227 h 550"/>
                  <a:gd name="T64" fmla="*/ 0 w 564"/>
                  <a:gd name="T65" fmla="*/ 227 h 550"/>
                  <a:gd name="T66" fmla="*/ 283 w 564"/>
                  <a:gd name="T67" fmla="*/ 104 h 550"/>
                  <a:gd name="T68" fmla="*/ 456 w 564"/>
                  <a:gd name="T69" fmla="*/ 275 h 550"/>
                  <a:gd name="T70" fmla="*/ 283 w 564"/>
                  <a:gd name="T71" fmla="*/ 446 h 550"/>
                  <a:gd name="T72" fmla="*/ 110 w 564"/>
                  <a:gd name="T73" fmla="*/ 275 h 550"/>
                  <a:gd name="T74" fmla="*/ 283 w 564"/>
                  <a:gd name="T75" fmla="*/ 104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64" h="550">
                    <a:moveTo>
                      <a:pt x="0" y="227"/>
                    </a:moveTo>
                    <a:cubicBezTo>
                      <a:pt x="0" y="327"/>
                      <a:pt x="0" y="327"/>
                      <a:pt x="0" y="327"/>
                    </a:cubicBezTo>
                    <a:cubicBezTo>
                      <a:pt x="46" y="327"/>
                      <a:pt x="46" y="327"/>
                      <a:pt x="46" y="327"/>
                    </a:cubicBezTo>
                    <a:cubicBezTo>
                      <a:pt x="52" y="356"/>
                      <a:pt x="64" y="383"/>
                      <a:pt x="80" y="407"/>
                    </a:cubicBezTo>
                    <a:cubicBezTo>
                      <a:pt x="48" y="439"/>
                      <a:pt x="48" y="439"/>
                      <a:pt x="48" y="439"/>
                    </a:cubicBezTo>
                    <a:cubicBezTo>
                      <a:pt x="119" y="510"/>
                      <a:pt x="119" y="510"/>
                      <a:pt x="119" y="510"/>
                    </a:cubicBezTo>
                    <a:cubicBezTo>
                      <a:pt x="151" y="478"/>
                      <a:pt x="151" y="478"/>
                      <a:pt x="151" y="478"/>
                    </a:cubicBezTo>
                    <a:cubicBezTo>
                      <a:pt x="175" y="493"/>
                      <a:pt x="202" y="504"/>
                      <a:pt x="230" y="511"/>
                    </a:cubicBezTo>
                    <a:cubicBezTo>
                      <a:pt x="230" y="550"/>
                      <a:pt x="230" y="550"/>
                      <a:pt x="230" y="550"/>
                    </a:cubicBezTo>
                    <a:cubicBezTo>
                      <a:pt x="330" y="550"/>
                      <a:pt x="330" y="550"/>
                      <a:pt x="330" y="550"/>
                    </a:cubicBezTo>
                    <a:cubicBezTo>
                      <a:pt x="330" y="512"/>
                      <a:pt x="330" y="512"/>
                      <a:pt x="330" y="512"/>
                    </a:cubicBezTo>
                    <a:cubicBezTo>
                      <a:pt x="360" y="506"/>
                      <a:pt x="389" y="494"/>
                      <a:pt x="414" y="478"/>
                    </a:cubicBezTo>
                    <a:cubicBezTo>
                      <a:pt x="444" y="509"/>
                      <a:pt x="444" y="509"/>
                      <a:pt x="444" y="509"/>
                    </a:cubicBezTo>
                    <a:cubicBezTo>
                      <a:pt x="515" y="438"/>
                      <a:pt x="515" y="438"/>
                      <a:pt x="515" y="438"/>
                    </a:cubicBezTo>
                    <a:cubicBezTo>
                      <a:pt x="485" y="408"/>
                      <a:pt x="485" y="408"/>
                      <a:pt x="485" y="408"/>
                    </a:cubicBezTo>
                    <a:cubicBezTo>
                      <a:pt x="502" y="384"/>
                      <a:pt x="514" y="356"/>
                      <a:pt x="520" y="327"/>
                    </a:cubicBezTo>
                    <a:cubicBezTo>
                      <a:pt x="564" y="327"/>
                      <a:pt x="564" y="327"/>
                      <a:pt x="564" y="327"/>
                    </a:cubicBezTo>
                    <a:cubicBezTo>
                      <a:pt x="564" y="227"/>
                      <a:pt x="564" y="227"/>
                      <a:pt x="564" y="227"/>
                    </a:cubicBezTo>
                    <a:cubicBezTo>
                      <a:pt x="521" y="227"/>
                      <a:pt x="521" y="227"/>
                      <a:pt x="521" y="227"/>
                    </a:cubicBezTo>
                    <a:cubicBezTo>
                      <a:pt x="515" y="196"/>
                      <a:pt x="503" y="168"/>
                      <a:pt x="486" y="143"/>
                    </a:cubicBezTo>
                    <a:cubicBezTo>
                      <a:pt x="518" y="111"/>
                      <a:pt x="518" y="111"/>
                      <a:pt x="518" y="111"/>
                    </a:cubicBezTo>
                    <a:cubicBezTo>
                      <a:pt x="447" y="40"/>
                      <a:pt x="447" y="40"/>
                      <a:pt x="447" y="40"/>
                    </a:cubicBezTo>
                    <a:cubicBezTo>
                      <a:pt x="415" y="72"/>
                      <a:pt x="415" y="72"/>
                      <a:pt x="415" y="72"/>
                    </a:cubicBezTo>
                    <a:cubicBezTo>
                      <a:pt x="389" y="56"/>
                      <a:pt x="361" y="44"/>
                      <a:pt x="330" y="38"/>
                    </a:cubicBezTo>
                    <a:cubicBezTo>
                      <a:pt x="330" y="0"/>
                      <a:pt x="330" y="0"/>
                      <a:pt x="330" y="0"/>
                    </a:cubicBezTo>
                    <a:cubicBezTo>
                      <a:pt x="230" y="0"/>
                      <a:pt x="230" y="0"/>
                      <a:pt x="230" y="0"/>
                    </a:cubicBezTo>
                    <a:cubicBezTo>
                      <a:pt x="230" y="39"/>
                      <a:pt x="230" y="39"/>
                      <a:pt x="230" y="39"/>
                    </a:cubicBezTo>
                    <a:cubicBezTo>
                      <a:pt x="201" y="46"/>
                      <a:pt x="174" y="57"/>
                      <a:pt x="150" y="73"/>
                    </a:cubicBezTo>
                    <a:cubicBezTo>
                      <a:pt x="116" y="39"/>
                      <a:pt x="116" y="39"/>
                      <a:pt x="116" y="39"/>
                    </a:cubicBezTo>
                    <a:cubicBezTo>
                      <a:pt x="45" y="110"/>
                      <a:pt x="45" y="110"/>
                      <a:pt x="45" y="110"/>
                    </a:cubicBezTo>
                    <a:cubicBezTo>
                      <a:pt x="79" y="144"/>
                      <a:pt x="79" y="144"/>
                      <a:pt x="79" y="144"/>
                    </a:cubicBezTo>
                    <a:cubicBezTo>
                      <a:pt x="63" y="169"/>
                      <a:pt x="51" y="197"/>
                      <a:pt x="45" y="227"/>
                    </a:cubicBezTo>
                    <a:lnTo>
                      <a:pt x="0" y="227"/>
                    </a:lnTo>
                    <a:close/>
                    <a:moveTo>
                      <a:pt x="283" y="104"/>
                    </a:moveTo>
                    <a:cubicBezTo>
                      <a:pt x="378" y="104"/>
                      <a:pt x="456" y="181"/>
                      <a:pt x="456" y="275"/>
                    </a:cubicBezTo>
                    <a:cubicBezTo>
                      <a:pt x="456" y="369"/>
                      <a:pt x="378" y="446"/>
                      <a:pt x="283" y="446"/>
                    </a:cubicBezTo>
                    <a:cubicBezTo>
                      <a:pt x="188" y="446"/>
                      <a:pt x="110" y="369"/>
                      <a:pt x="110" y="275"/>
                    </a:cubicBezTo>
                    <a:cubicBezTo>
                      <a:pt x="110" y="181"/>
                      <a:pt x="188" y="104"/>
                      <a:pt x="283" y="1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77" name="Freeform 352"/>
              <p:cNvSpPr>
                <a:spLocks noEditPoints="1"/>
              </p:cNvSpPr>
              <p:nvPr/>
            </p:nvSpPr>
            <p:spPr bwMode="auto">
              <a:xfrm>
                <a:off x="3319126" y="5787872"/>
                <a:ext cx="176170" cy="174742"/>
              </a:xfrm>
              <a:custGeom>
                <a:avLst/>
                <a:gdLst>
                  <a:gd name="T0" fmla="*/ 131 w 261"/>
                  <a:gd name="T1" fmla="*/ 259 h 259"/>
                  <a:gd name="T2" fmla="*/ 261 w 261"/>
                  <a:gd name="T3" fmla="*/ 129 h 259"/>
                  <a:gd name="T4" fmla="*/ 131 w 261"/>
                  <a:gd name="T5" fmla="*/ 0 h 259"/>
                  <a:gd name="T6" fmla="*/ 0 w 261"/>
                  <a:gd name="T7" fmla="*/ 129 h 259"/>
                  <a:gd name="T8" fmla="*/ 131 w 261"/>
                  <a:gd name="T9" fmla="*/ 259 h 259"/>
                  <a:gd name="T10" fmla="*/ 131 w 261"/>
                  <a:gd name="T11" fmla="*/ 42 h 259"/>
                  <a:gd name="T12" fmla="*/ 219 w 261"/>
                  <a:gd name="T13" fmla="*/ 129 h 259"/>
                  <a:gd name="T14" fmla="*/ 131 w 261"/>
                  <a:gd name="T15" fmla="*/ 217 h 259"/>
                  <a:gd name="T16" fmla="*/ 42 w 261"/>
                  <a:gd name="T17" fmla="*/ 129 h 259"/>
                  <a:gd name="T18" fmla="*/ 131 w 261"/>
                  <a:gd name="T19" fmla="*/ 42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1" h="259">
                    <a:moveTo>
                      <a:pt x="131" y="259"/>
                    </a:moveTo>
                    <a:cubicBezTo>
                      <a:pt x="203" y="259"/>
                      <a:pt x="261" y="201"/>
                      <a:pt x="261" y="129"/>
                    </a:cubicBezTo>
                    <a:cubicBezTo>
                      <a:pt x="261" y="58"/>
                      <a:pt x="203" y="0"/>
                      <a:pt x="131" y="0"/>
                    </a:cubicBezTo>
                    <a:cubicBezTo>
                      <a:pt x="58" y="0"/>
                      <a:pt x="0" y="58"/>
                      <a:pt x="0" y="129"/>
                    </a:cubicBezTo>
                    <a:cubicBezTo>
                      <a:pt x="0" y="201"/>
                      <a:pt x="58" y="259"/>
                      <a:pt x="131" y="259"/>
                    </a:cubicBezTo>
                    <a:close/>
                    <a:moveTo>
                      <a:pt x="131" y="42"/>
                    </a:moveTo>
                    <a:cubicBezTo>
                      <a:pt x="179" y="42"/>
                      <a:pt x="219" y="81"/>
                      <a:pt x="219" y="129"/>
                    </a:cubicBezTo>
                    <a:cubicBezTo>
                      <a:pt x="219" y="177"/>
                      <a:pt x="179" y="217"/>
                      <a:pt x="131" y="217"/>
                    </a:cubicBezTo>
                    <a:cubicBezTo>
                      <a:pt x="82" y="217"/>
                      <a:pt x="42" y="177"/>
                      <a:pt x="42" y="129"/>
                    </a:cubicBezTo>
                    <a:cubicBezTo>
                      <a:pt x="42" y="81"/>
                      <a:pt x="82" y="42"/>
                      <a:pt x="131" y="4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78" name="Oval 353"/>
              <p:cNvSpPr>
                <a:spLocks noChangeArrowheads="1"/>
              </p:cNvSpPr>
              <p:nvPr/>
            </p:nvSpPr>
            <p:spPr bwMode="auto">
              <a:xfrm>
                <a:off x="3375945" y="5844406"/>
                <a:ext cx="62530" cy="6081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grpSp>
        <p:grpSp>
          <p:nvGrpSpPr>
            <p:cNvPr id="79" name="组合 78"/>
            <p:cNvGrpSpPr/>
            <p:nvPr/>
          </p:nvGrpSpPr>
          <p:grpSpPr>
            <a:xfrm>
              <a:off x="6821120" y="4151429"/>
              <a:ext cx="462103" cy="460145"/>
              <a:chOff x="6932170" y="3118777"/>
              <a:chExt cx="614738" cy="612452"/>
            </a:xfrm>
            <a:solidFill>
              <a:schemeClr val="bg1"/>
            </a:solidFill>
          </p:grpSpPr>
          <p:sp>
            <p:nvSpPr>
              <p:cNvPr id="80" name="Freeform 374"/>
              <p:cNvSpPr>
                <a:spLocks noEditPoints="1"/>
              </p:cNvSpPr>
              <p:nvPr/>
            </p:nvSpPr>
            <p:spPr bwMode="auto">
              <a:xfrm>
                <a:off x="7265379" y="3119348"/>
                <a:ext cx="281529" cy="285526"/>
              </a:xfrm>
              <a:custGeom>
                <a:avLst/>
                <a:gdLst>
                  <a:gd name="T0" fmla="*/ 0 w 417"/>
                  <a:gd name="T1" fmla="*/ 0 h 423"/>
                  <a:gd name="T2" fmla="*/ 0 w 417"/>
                  <a:gd name="T3" fmla="*/ 423 h 423"/>
                  <a:gd name="T4" fmla="*/ 417 w 417"/>
                  <a:gd name="T5" fmla="*/ 423 h 423"/>
                  <a:gd name="T6" fmla="*/ 0 w 417"/>
                  <a:gd name="T7" fmla="*/ 0 h 423"/>
                  <a:gd name="T8" fmla="*/ 19 w 417"/>
                  <a:gd name="T9" fmla="*/ 22 h 423"/>
                  <a:gd name="T10" fmla="*/ 273 w 417"/>
                  <a:gd name="T11" fmla="*/ 148 h 423"/>
                  <a:gd name="T12" fmla="*/ 396 w 417"/>
                  <a:gd name="T13" fmla="*/ 403 h 423"/>
                  <a:gd name="T14" fmla="*/ 19 w 417"/>
                  <a:gd name="T15" fmla="*/ 403 h 423"/>
                  <a:gd name="T16" fmla="*/ 19 w 417"/>
                  <a:gd name="T17" fmla="*/ 22 h 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7" h="423">
                    <a:moveTo>
                      <a:pt x="0" y="0"/>
                    </a:moveTo>
                    <a:cubicBezTo>
                      <a:pt x="0" y="423"/>
                      <a:pt x="0" y="423"/>
                      <a:pt x="0" y="423"/>
                    </a:cubicBezTo>
                    <a:cubicBezTo>
                      <a:pt x="417" y="423"/>
                      <a:pt x="417" y="423"/>
                      <a:pt x="417" y="423"/>
                    </a:cubicBezTo>
                    <a:cubicBezTo>
                      <a:pt x="402" y="198"/>
                      <a:pt x="224" y="19"/>
                      <a:pt x="0" y="0"/>
                    </a:cubicBezTo>
                    <a:close/>
                    <a:moveTo>
                      <a:pt x="19" y="22"/>
                    </a:moveTo>
                    <a:cubicBezTo>
                      <a:pt x="115" y="35"/>
                      <a:pt x="205" y="79"/>
                      <a:pt x="273" y="148"/>
                    </a:cubicBezTo>
                    <a:cubicBezTo>
                      <a:pt x="341" y="217"/>
                      <a:pt x="385" y="307"/>
                      <a:pt x="396" y="403"/>
                    </a:cubicBezTo>
                    <a:cubicBezTo>
                      <a:pt x="19" y="403"/>
                      <a:pt x="19" y="403"/>
                      <a:pt x="19" y="403"/>
                    </a:cubicBezTo>
                    <a:lnTo>
                      <a:pt x="19" y="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81" name="Freeform 375"/>
              <p:cNvSpPr>
                <a:spLocks noEditPoints="1"/>
              </p:cNvSpPr>
              <p:nvPr/>
            </p:nvSpPr>
            <p:spPr bwMode="auto">
              <a:xfrm>
                <a:off x="7365313" y="3533075"/>
                <a:ext cx="51395" cy="50538"/>
              </a:xfrm>
              <a:custGeom>
                <a:avLst/>
                <a:gdLst>
                  <a:gd name="T0" fmla="*/ 38 w 76"/>
                  <a:gd name="T1" fmla="*/ 0 h 75"/>
                  <a:gd name="T2" fmla="*/ 0 w 76"/>
                  <a:gd name="T3" fmla="*/ 38 h 75"/>
                  <a:gd name="T4" fmla="*/ 38 w 76"/>
                  <a:gd name="T5" fmla="*/ 75 h 75"/>
                  <a:gd name="T6" fmla="*/ 76 w 76"/>
                  <a:gd name="T7" fmla="*/ 38 h 75"/>
                  <a:gd name="T8" fmla="*/ 38 w 76"/>
                  <a:gd name="T9" fmla="*/ 0 h 75"/>
                  <a:gd name="T10" fmla="*/ 38 w 76"/>
                  <a:gd name="T11" fmla="*/ 57 h 75"/>
                  <a:gd name="T12" fmla="*/ 18 w 76"/>
                  <a:gd name="T13" fmla="*/ 38 h 75"/>
                  <a:gd name="T14" fmla="*/ 38 w 76"/>
                  <a:gd name="T15" fmla="*/ 18 h 75"/>
                  <a:gd name="T16" fmla="*/ 58 w 76"/>
                  <a:gd name="T17" fmla="*/ 38 h 75"/>
                  <a:gd name="T18" fmla="*/ 38 w 76"/>
                  <a:gd name="T19" fmla="*/ 57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6" h="75">
                    <a:moveTo>
                      <a:pt x="38" y="0"/>
                    </a:moveTo>
                    <a:cubicBezTo>
                      <a:pt x="17" y="0"/>
                      <a:pt x="0" y="17"/>
                      <a:pt x="0" y="38"/>
                    </a:cubicBezTo>
                    <a:cubicBezTo>
                      <a:pt x="0" y="58"/>
                      <a:pt x="17" y="75"/>
                      <a:pt x="38" y="75"/>
                    </a:cubicBezTo>
                    <a:cubicBezTo>
                      <a:pt x="59" y="75"/>
                      <a:pt x="76" y="58"/>
                      <a:pt x="76" y="38"/>
                    </a:cubicBezTo>
                    <a:cubicBezTo>
                      <a:pt x="76" y="17"/>
                      <a:pt x="59" y="0"/>
                      <a:pt x="38" y="0"/>
                    </a:cubicBezTo>
                    <a:close/>
                    <a:moveTo>
                      <a:pt x="38" y="57"/>
                    </a:moveTo>
                    <a:cubicBezTo>
                      <a:pt x="27" y="57"/>
                      <a:pt x="18" y="48"/>
                      <a:pt x="18" y="38"/>
                    </a:cubicBezTo>
                    <a:cubicBezTo>
                      <a:pt x="18" y="27"/>
                      <a:pt x="27" y="18"/>
                      <a:pt x="38" y="18"/>
                    </a:cubicBezTo>
                    <a:cubicBezTo>
                      <a:pt x="49" y="18"/>
                      <a:pt x="58" y="27"/>
                      <a:pt x="58" y="38"/>
                    </a:cubicBezTo>
                    <a:cubicBezTo>
                      <a:pt x="58" y="48"/>
                      <a:pt x="49" y="57"/>
                      <a:pt x="38" y="5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82" name="Freeform 376"/>
              <p:cNvSpPr>
                <a:spLocks noEditPoints="1"/>
              </p:cNvSpPr>
              <p:nvPr/>
            </p:nvSpPr>
            <p:spPr bwMode="auto">
              <a:xfrm>
                <a:off x="7341614" y="3508519"/>
                <a:ext cx="99934" cy="99363"/>
              </a:xfrm>
              <a:custGeom>
                <a:avLst/>
                <a:gdLst>
                  <a:gd name="T0" fmla="*/ 74 w 148"/>
                  <a:gd name="T1" fmla="*/ 0 h 147"/>
                  <a:gd name="T2" fmla="*/ 0 w 148"/>
                  <a:gd name="T3" fmla="*/ 74 h 147"/>
                  <a:gd name="T4" fmla="*/ 74 w 148"/>
                  <a:gd name="T5" fmla="*/ 147 h 147"/>
                  <a:gd name="T6" fmla="*/ 148 w 148"/>
                  <a:gd name="T7" fmla="*/ 74 h 147"/>
                  <a:gd name="T8" fmla="*/ 74 w 148"/>
                  <a:gd name="T9" fmla="*/ 0 h 147"/>
                  <a:gd name="T10" fmla="*/ 73 w 148"/>
                  <a:gd name="T11" fmla="*/ 129 h 147"/>
                  <a:gd name="T12" fmla="*/ 17 w 148"/>
                  <a:gd name="T13" fmla="*/ 74 h 147"/>
                  <a:gd name="T14" fmla="*/ 73 w 148"/>
                  <a:gd name="T15" fmla="*/ 18 h 147"/>
                  <a:gd name="T16" fmla="*/ 129 w 148"/>
                  <a:gd name="T17" fmla="*/ 74 h 147"/>
                  <a:gd name="T18" fmla="*/ 73 w 148"/>
                  <a:gd name="T19" fmla="*/ 129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8" h="147">
                    <a:moveTo>
                      <a:pt x="74" y="0"/>
                    </a:moveTo>
                    <a:cubicBezTo>
                      <a:pt x="33" y="0"/>
                      <a:pt x="0" y="33"/>
                      <a:pt x="0" y="74"/>
                    </a:cubicBezTo>
                    <a:cubicBezTo>
                      <a:pt x="0" y="114"/>
                      <a:pt x="33" y="147"/>
                      <a:pt x="74" y="147"/>
                    </a:cubicBezTo>
                    <a:cubicBezTo>
                      <a:pt x="115" y="147"/>
                      <a:pt x="148" y="114"/>
                      <a:pt x="148" y="74"/>
                    </a:cubicBezTo>
                    <a:cubicBezTo>
                      <a:pt x="148" y="33"/>
                      <a:pt x="115" y="0"/>
                      <a:pt x="74" y="0"/>
                    </a:cubicBezTo>
                    <a:close/>
                    <a:moveTo>
                      <a:pt x="73" y="129"/>
                    </a:moveTo>
                    <a:cubicBezTo>
                      <a:pt x="42" y="129"/>
                      <a:pt x="17" y="104"/>
                      <a:pt x="17" y="74"/>
                    </a:cubicBezTo>
                    <a:cubicBezTo>
                      <a:pt x="17" y="43"/>
                      <a:pt x="42" y="18"/>
                      <a:pt x="73" y="18"/>
                    </a:cubicBezTo>
                    <a:cubicBezTo>
                      <a:pt x="104" y="18"/>
                      <a:pt x="129" y="43"/>
                      <a:pt x="129" y="74"/>
                    </a:cubicBezTo>
                    <a:cubicBezTo>
                      <a:pt x="129" y="104"/>
                      <a:pt x="104" y="129"/>
                      <a:pt x="73" y="1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83" name="Freeform 377"/>
              <p:cNvSpPr>
                <a:spLocks noEditPoints="1"/>
              </p:cNvSpPr>
              <p:nvPr/>
            </p:nvSpPr>
            <p:spPr bwMode="auto">
              <a:xfrm>
                <a:off x="7265379" y="3445989"/>
                <a:ext cx="281529" cy="284669"/>
              </a:xfrm>
              <a:custGeom>
                <a:avLst/>
                <a:gdLst>
                  <a:gd name="T0" fmla="*/ 0 w 417"/>
                  <a:gd name="T1" fmla="*/ 0 h 422"/>
                  <a:gd name="T2" fmla="*/ 0 w 417"/>
                  <a:gd name="T3" fmla="*/ 422 h 422"/>
                  <a:gd name="T4" fmla="*/ 417 w 417"/>
                  <a:gd name="T5" fmla="*/ 0 h 422"/>
                  <a:gd name="T6" fmla="*/ 0 w 417"/>
                  <a:gd name="T7" fmla="*/ 0 h 422"/>
                  <a:gd name="T8" fmla="*/ 288 w 417"/>
                  <a:gd name="T9" fmla="*/ 189 h 422"/>
                  <a:gd name="T10" fmla="*/ 273 w 417"/>
                  <a:gd name="T11" fmla="*/ 224 h 422"/>
                  <a:gd name="T12" fmla="*/ 286 w 417"/>
                  <a:gd name="T13" fmla="*/ 237 h 422"/>
                  <a:gd name="T14" fmla="*/ 256 w 417"/>
                  <a:gd name="T15" fmla="*/ 267 h 422"/>
                  <a:gd name="T16" fmla="*/ 243 w 417"/>
                  <a:gd name="T17" fmla="*/ 254 h 422"/>
                  <a:gd name="T18" fmla="*/ 207 w 417"/>
                  <a:gd name="T19" fmla="*/ 268 h 422"/>
                  <a:gd name="T20" fmla="*/ 207 w 417"/>
                  <a:gd name="T21" fmla="*/ 285 h 422"/>
                  <a:gd name="T22" fmla="*/ 164 w 417"/>
                  <a:gd name="T23" fmla="*/ 285 h 422"/>
                  <a:gd name="T24" fmla="*/ 164 w 417"/>
                  <a:gd name="T25" fmla="*/ 268 h 422"/>
                  <a:gd name="T26" fmla="*/ 130 w 417"/>
                  <a:gd name="T27" fmla="*/ 253 h 422"/>
                  <a:gd name="T28" fmla="*/ 116 w 417"/>
                  <a:gd name="T29" fmla="*/ 267 h 422"/>
                  <a:gd name="T30" fmla="*/ 86 w 417"/>
                  <a:gd name="T31" fmla="*/ 237 h 422"/>
                  <a:gd name="T32" fmla="*/ 100 w 417"/>
                  <a:gd name="T33" fmla="*/ 223 h 422"/>
                  <a:gd name="T34" fmla="*/ 85 w 417"/>
                  <a:gd name="T35" fmla="*/ 189 h 422"/>
                  <a:gd name="T36" fmla="*/ 65 w 417"/>
                  <a:gd name="T37" fmla="*/ 189 h 422"/>
                  <a:gd name="T38" fmla="*/ 65 w 417"/>
                  <a:gd name="T39" fmla="*/ 146 h 422"/>
                  <a:gd name="T40" fmla="*/ 85 w 417"/>
                  <a:gd name="T41" fmla="*/ 146 h 422"/>
                  <a:gd name="T42" fmla="*/ 99 w 417"/>
                  <a:gd name="T43" fmla="*/ 110 h 422"/>
                  <a:gd name="T44" fmla="*/ 85 w 417"/>
                  <a:gd name="T45" fmla="*/ 96 h 422"/>
                  <a:gd name="T46" fmla="*/ 115 w 417"/>
                  <a:gd name="T47" fmla="*/ 66 h 422"/>
                  <a:gd name="T48" fmla="*/ 130 w 417"/>
                  <a:gd name="T49" fmla="*/ 80 h 422"/>
                  <a:gd name="T50" fmla="*/ 164 w 417"/>
                  <a:gd name="T51" fmla="*/ 66 h 422"/>
                  <a:gd name="T52" fmla="*/ 164 w 417"/>
                  <a:gd name="T53" fmla="*/ 49 h 422"/>
                  <a:gd name="T54" fmla="*/ 207 w 417"/>
                  <a:gd name="T55" fmla="*/ 49 h 422"/>
                  <a:gd name="T56" fmla="*/ 207 w 417"/>
                  <a:gd name="T57" fmla="*/ 65 h 422"/>
                  <a:gd name="T58" fmla="*/ 243 w 417"/>
                  <a:gd name="T59" fmla="*/ 80 h 422"/>
                  <a:gd name="T60" fmla="*/ 257 w 417"/>
                  <a:gd name="T61" fmla="*/ 66 h 422"/>
                  <a:gd name="T62" fmla="*/ 287 w 417"/>
                  <a:gd name="T63" fmla="*/ 96 h 422"/>
                  <a:gd name="T64" fmla="*/ 274 w 417"/>
                  <a:gd name="T65" fmla="*/ 110 h 422"/>
                  <a:gd name="T66" fmla="*/ 289 w 417"/>
                  <a:gd name="T67" fmla="*/ 146 h 422"/>
                  <a:gd name="T68" fmla="*/ 307 w 417"/>
                  <a:gd name="T69" fmla="*/ 146 h 422"/>
                  <a:gd name="T70" fmla="*/ 307 w 417"/>
                  <a:gd name="T71" fmla="*/ 189 h 422"/>
                  <a:gd name="T72" fmla="*/ 288 w 417"/>
                  <a:gd name="T73" fmla="*/ 189 h 4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17" h="422">
                    <a:moveTo>
                      <a:pt x="0" y="0"/>
                    </a:moveTo>
                    <a:cubicBezTo>
                      <a:pt x="0" y="422"/>
                      <a:pt x="0" y="422"/>
                      <a:pt x="0" y="422"/>
                    </a:cubicBezTo>
                    <a:cubicBezTo>
                      <a:pt x="224" y="404"/>
                      <a:pt x="402" y="224"/>
                      <a:pt x="417" y="0"/>
                    </a:cubicBezTo>
                    <a:lnTo>
                      <a:pt x="0" y="0"/>
                    </a:lnTo>
                    <a:close/>
                    <a:moveTo>
                      <a:pt x="288" y="189"/>
                    </a:moveTo>
                    <a:cubicBezTo>
                      <a:pt x="286" y="202"/>
                      <a:pt x="280" y="213"/>
                      <a:pt x="273" y="224"/>
                    </a:cubicBezTo>
                    <a:cubicBezTo>
                      <a:pt x="286" y="237"/>
                      <a:pt x="286" y="237"/>
                      <a:pt x="286" y="237"/>
                    </a:cubicBezTo>
                    <a:cubicBezTo>
                      <a:pt x="256" y="267"/>
                      <a:pt x="256" y="267"/>
                      <a:pt x="256" y="267"/>
                    </a:cubicBezTo>
                    <a:cubicBezTo>
                      <a:pt x="243" y="254"/>
                      <a:pt x="243" y="254"/>
                      <a:pt x="243" y="254"/>
                    </a:cubicBezTo>
                    <a:cubicBezTo>
                      <a:pt x="232" y="261"/>
                      <a:pt x="220" y="266"/>
                      <a:pt x="207" y="268"/>
                    </a:cubicBezTo>
                    <a:cubicBezTo>
                      <a:pt x="207" y="285"/>
                      <a:pt x="207" y="285"/>
                      <a:pt x="207" y="285"/>
                    </a:cubicBezTo>
                    <a:cubicBezTo>
                      <a:pt x="164" y="285"/>
                      <a:pt x="164" y="285"/>
                      <a:pt x="164" y="285"/>
                    </a:cubicBezTo>
                    <a:cubicBezTo>
                      <a:pt x="164" y="268"/>
                      <a:pt x="164" y="268"/>
                      <a:pt x="164" y="268"/>
                    </a:cubicBezTo>
                    <a:cubicBezTo>
                      <a:pt x="152" y="265"/>
                      <a:pt x="140" y="260"/>
                      <a:pt x="130" y="253"/>
                    </a:cubicBezTo>
                    <a:cubicBezTo>
                      <a:pt x="116" y="267"/>
                      <a:pt x="116" y="267"/>
                      <a:pt x="116" y="267"/>
                    </a:cubicBezTo>
                    <a:cubicBezTo>
                      <a:pt x="86" y="237"/>
                      <a:pt x="86" y="237"/>
                      <a:pt x="86" y="237"/>
                    </a:cubicBezTo>
                    <a:cubicBezTo>
                      <a:pt x="100" y="223"/>
                      <a:pt x="100" y="223"/>
                      <a:pt x="100" y="223"/>
                    </a:cubicBezTo>
                    <a:cubicBezTo>
                      <a:pt x="93" y="213"/>
                      <a:pt x="88" y="201"/>
                      <a:pt x="85" y="189"/>
                    </a:cubicBezTo>
                    <a:cubicBezTo>
                      <a:pt x="65" y="189"/>
                      <a:pt x="65" y="189"/>
                      <a:pt x="65" y="189"/>
                    </a:cubicBezTo>
                    <a:cubicBezTo>
                      <a:pt x="65" y="146"/>
                      <a:pt x="65" y="146"/>
                      <a:pt x="65" y="146"/>
                    </a:cubicBezTo>
                    <a:cubicBezTo>
                      <a:pt x="85" y="146"/>
                      <a:pt x="85" y="146"/>
                      <a:pt x="85" y="146"/>
                    </a:cubicBezTo>
                    <a:cubicBezTo>
                      <a:pt x="87" y="133"/>
                      <a:pt x="92" y="121"/>
                      <a:pt x="99" y="110"/>
                    </a:cubicBezTo>
                    <a:cubicBezTo>
                      <a:pt x="85" y="96"/>
                      <a:pt x="85" y="96"/>
                      <a:pt x="85" y="96"/>
                    </a:cubicBezTo>
                    <a:cubicBezTo>
                      <a:pt x="115" y="66"/>
                      <a:pt x="115" y="66"/>
                      <a:pt x="115" y="66"/>
                    </a:cubicBezTo>
                    <a:cubicBezTo>
                      <a:pt x="130" y="80"/>
                      <a:pt x="130" y="80"/>
                      <a:pt x="130" y="80"/>
                    </a:cubicBezTo>
                    <a:cubicBezTo>
                      <a:pt x="140" y="73"/>
                      <a:pt x="152" y="68"/>
                      <a:pt x="164" y="66"/>
                    </a:cubicBezTo>
                    <a:cubicBezTo>
                      <a:pt x="164" y="49"/>
                      <a:pt x="164" y="49"/>
                      <a:pt x="164" y="49"/>
                    </a:cubicBezTo>
                    <a:cubicBezTo>
                      <a:pt x="207" y="49"/>
                      <a:pt x="207" y="49"/>
                      <a:pt x="207" y="49"/>
                    </a:cubicBezTo>
                    <a:cubicBezTo>
                      <a:pt x="207" y="65"/>
                      <a:pt x="207" y="65"/>
                      <a:pt x="207" y="65"/>
                    </a:cubicBezTo>
                    <a:cubicBezTo>
                      <a:pt x="220" y="68"/>
                      <a:pt x="232" y="73"/>
                      <a:pt x="243" y="80"/>
                    </a:cubicBezTo>
                    <a:cubicBezTo>
                      <a:pt x="257" y="66"/>
                      <a:pt x="257" y="66"/>
                      <a:pt x="257" y="66"/>
                    </a:cubicBezTo>
                    <a:cubicBezTo>
                      <a:pt x="287" y="96"/>
                      <a:pt x="287" y="96"/>
                      <a:pt x="287" y="96"/>
                    </a:cubicBezTo>
                    <a:cubicBezTo>
                      <a:pt x="274" y="110"/>
                      <a:pt x="274" y="110"/>
                      <a:pt x="274" y="110"/>
                    </a:cubicBezTo>
                    <a:cubicBezTo>
                      <a:pt x="281" y="121"/>
                      <a:pt x="286" y="133"/>
                      <a:pt x="289" y="146"/>
                    </a:cubicBezTo>
                    <a:cubicBezTo>
                      <a:pt x="307" y="146"/>
                      <a:pt x="307" y="146"/>
                      <a:pt x="307" y="146"/>
                    </a:cubicBezTo>
                    <a:cubicBezTo>
                      <a:pt x="307" y="189"/>
                      <a:pt x="307" y="189"/>
                      <a:pt x="307" y="189"/>
                    </a:cubicBezTo>
                    <a:lnTo>
                      <a:pt x="288" y="18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84" name="Freeform 378"/>
              <p:cNvSpPr>
                <a:spLocks noEditPoints="1"/>
              </p:cNvSpPr>
              <p:nvPr/>
            </p:nvSpPr>
            <p:spPr bwMode="auto">
              <a:xfrm>
                <a:off x="6932170" y="3118777"/>
                <a:ext cx="292093" cy="286097"/>
              </a:xfrm>
              <a:custGeom>
                <a:avLst/>
                <a:gdLst>
                  <a:gd name="T0" fmla="*/ 0 w 433"/>
                  <a:gd name="T1" fmla="*/ 424 h 424"/>
                  <a:gd name="T2" fmla="*/ 433 w 433"/>
                  <a:gd name="T3" fmla="*/ 424 h 424"/>
                  <a:gd name="T4" fmla="*/ 433 w 433"/>
                  <a:gd name="T5" fmla="*/ 0 h 424"/>
                  <a:gd name="T6" fmla="*/ 0 w 433"/>
                  <a:gd name="T7" fmla="*/ 424 h 424"/>
                  <a:gd name="T8" fmla="*/ 225 w 433"/>
                  <a:gd name="T9" fmla="*/ 154 h 424"/>
                  <a:gd name="T10" fmla="*/ 272 w 433"/>
                  <a:gd name="T11" fmla="*/ 106 h 424"/>
                  <a:gd name="T12" fmla="*/ 319 w 433"/>
                  <a:gd name="T13" fmla="*/ 154 h 424"/>
                  <a:gd name="T14" fmla="*/ 325 w 433"/>
                  <a:gd name="T15" fmla="*/ 174 h 424"/>
                  <a:gd name="T16" fmla="*/ 313 w 433"/>
                  <a:gd name="T17" fmla="*/ 187 h 424"/>
                  <a:gd name="T18" fmla="*/ 273 w 433"/>
                  <a:gd name="T19" fmla="*/ 229 h 424"/>
                  <a:gd name="T20" fmla="*/ 232 w 433"/>
                  <a:gd name="T21" fmla="*/ 187 h 424"/>
                  <a:gd name="T22" fmla="*/ 219 w 433"/>
                  <a:gd name="T23" fmla="*/ 174 h 424"/>
                  <a:gd name="T24" fmla="*/ 225 w 433"/>
                  <a:gd name="T25" fmla="*/ 154 h 424"/>
                  <a:gd name="T26" fmla="*/ 184 w 433"/>
                  <a:gd name="T27" fmla="*/ 265 h 424"/>
                  <a:gd name="T28" fmla="*/ 185 w 433"/>
                  <a:gd name="T29" fmla="*/ 265 h 424"/>
                  <a:gd name="T30" fmla="*/ 224 w 433"/>
                  <a:gd name="T31" fmla="*/ 223 h 424"/>
                  <a:gd name="T32" fmla="*/ 262 w 433"/>
                  <a:gd name="T33" fmla="*/ 287 h 424"/>
                  <a:gd name="T34" fmla="*/ 266 w 433"/>
                  <a:gd name="T35" fmla="*/ 259 h 424"/>
                  <a:gd name="T36" fmla="*/ 261 w 433"/>
                  <a:gd name="T37" fmla="*/ 249 h 424"/>
                  <a:gd name="T38" fmla="*/ 272 w 433"/>
                  <a:gd name="T39" fmla="*/ 238 h 424"/>
                  <a:gd name="T40" fmla="*/ 283 w 433"/>
                  <a:gd name="T41" fmla="*/ 249 h 424"/>
                  <a:gd name="T42" fmla="*/ 278 w 433"/>
                  <a:gd name="T43" fmla="*/ 259 h 424"/>
                  <a:gd name="T44" fmla="*/ 282 w 433"/>
                  <a:gd name="T45" fmla="*/ 287 h 424"/>
                  <a:gd name="T46" fmla="*/ 320 w 433"/>
                  <a:gd name="T47" fmla="*/ 223 h 424"/>
                  <a:gd name="T48" fmla="*/ 360 w 433"/>
                  <a:gd name="T49" fmla="*/ 265 h 424"/>
                  <a:gd name="T50" fmla="*/ 360 w 433"/>
                  <a:gd name="T51" fmla="*/ 358 h 424"/>
                  <a:gd name="T52" fmla="*/ 360 w 433"/>
                  <a:gd name="T53" fmla="*/ 358 h 424"/>
                  <a:gd name="T54" fmla="*/ 272 w 433"/>
                  <a:gd name="T55" fmla="*/ 372 h 424"/>
                  <a:gd name="T56" fmla="*/ 184 w 433"/>
                  <a:gd name="T57" fmla="*/ 358 h 424"/>
                  <a:gd name="T58" fmla="*/ 184 w 433"/>
                  <a:gd name="T59" fmla="*/ 358 h 424"/>
                  <a:gd name="T60" fmla="*/ 184 w 433"/>
                  <a:gd name="T61" fmla="*/ 265 h 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33" h="424">
                    <a:moveTo>
                      <a:pt x="0" y="424"/>
                    </a:moveTo>
                    <a:cubicBezTo>
                      <a:pt x="433" y="424"/>
                      <a:pt x="433" y="424"/>
                      <a:pt x="433" y="424"/>
                    </a:cubicBezTo>
                    <a:cubicBezTo>
                      <a:pt x="433" y="0"/>
                      <a:pt x="433" y="0"/>
                      <a:pt x="433" y="0"/>
                    </a:cubicBezTo>
                    <a:cubicBezTo>
                      <a:pt x="201" y="11"/>
                      <a:pt x="15" y="194"/>
                      <a:pt x="0" y="424"/>
                    </a:cubicBezTo>
                    <a:close/>
                    <a:moveTo>
                      <a:pt x="225" y="154"/>
                    </a:moveTo>
                    <a:cubicBezTo>
                      <a:pt x="227" y="127"/>
                      <a:pt x="247" y="106"/>
                      <a:pt x="272" y="106"/>
                    </a:cubicBezTo>
                    <a:cubicBezTo>
                      <a:pt x="297" y="106"/>
                      <a:pt x="317" y="127"/>
                      <a:pt x="319" y="154"/>
                    </a:cubicBezTo>
                    <a:cubicBezTo>
                      <a:pt x="325" y="156"/>
                      <a:pt x="328" y="165"/>
                      <a:pt x="325" y="174"/>
                    </a:cubicBezTo>
                    <a:cubicBezTo>
                      <a:pt x="323" y="182"/>
                      <a:pt x="318" y="187"/>
                      <a:pt x="313" y="187"/>
                    </a:cubicBezTo>
                    <a:cubicBezTo>
                      <a:pt x="305" y="209"/>
                      <a:pt x="291" y="229"/>
                      <a:pt x="273" y="229"/>
                    </a:cubicBezTo>
                    <a:cubicBezTo>
                      <a:pt x="256" y="229"/>
                      <a:pt x="240" y="209"/>
                      <a:pt x="232" y="187"/>
                    </a:cubicBezTo>
                    <a:cubicBezTo>
                      <a:pt x="226" y="187"/>
                      <a:pt x="221" y="182"/>
                      <a:pt x="219" y="174"/>
                    </a:cubicBezTo>
                    <a:cubicBezTo>
                      <a:pt x="216" y="165"/>
                      <a:pt x="219" y="156"/>
                      <a:pt x="225" y="154"/>
                    </a:cubicBezTo>
                    <a:close/>
                    <a:moveTo>
                      <a:pt x="184" y="265"/>
                    </a:moveTo>
                    <a:cubicBezTo>
                      <a:pt x="185" y="265"/>
                      <a:pt x="185" y="265"/>
                      <a:pt x="185" y="265"/>
                    </a:cubicBezTo>
                    <a:cubicBezTo>
                      <a:pt x="188" y="248"/>
                      <a:pt x="203" y="233"/>
                      <a:pt x="224" y="223"/>
                    </a:cubicBezTo>
                    <a:cubicBezTo>
                      <a:pt x="262" y="287"/>
                      <a:pt x="262" y="287"/>
                      <a:pt x="262" y="287"/>
                    </a:cubicBezTo>
                    <a:cubicBezTo>
                      <a:pt x="266" y="259"/>
                      <a:pt x="266" y="259"/>
                      <a:pt x="266" y="259"/>
                    </a:cubicBezTo>
                    <a:cubicBezTo>
                      <a:pt x="263" y="257"/>
                      <a:pt x="261" y="253"/>
                      <a:pt x="261" y="249"/>
                    </a:cubicBezTo>
                    <a:cubicBezTo>
                      <a:pt x="261" y="243"/>
                      <a:pt x="266" y="238"/>
                      <a:pt x="272" y="238"/>
                    </a:cubicBezTo>
                    <a:cubicBezTo>
                      <a:pt x="278" y="238"/>
                      <a:pt x="283" y="243"/>
                      <a:pt x="283" y="249"/>
                    </a:cubicBezTo>
                    <a:cubicBezTo>
                      <a:pt x="283" y="253"/>
                      <a:pt x="281" y="257"/>
                      <a:pt x="278" y="259"/>
                    </a:cubicBezTo>
                    <a:cubicBezTo>
                      <a:pt x="282" y="287"/>
                      <a:pt x="282" y="287"/>
                      <a:pt x="282" y="287"/>
                    </a:cubicBezTo>
                    <a:cubicBezTo>
                      <a:pt x="320" y="223"/>
                      <a:pt x="320" y="223"/>
                      <a:pt x="320" y="223"/>
                    </a:cubicBezTo>
                    <a:cubicBezTo>
                      <a:pt x="341" y="233"/>
                      <a:pt x="356" y="248"/>
                      <a:pt x="360" y="265"/>
                    </a:cubicBezTo>
                    <a:cubicBezTo>
                      <a:pt x="360" y="358"/>
                      <a:pt x="360" y="358"/>
                      <a:pt x="360" y="358"/>
                    </a:cubicBezTo>
                    <a:cubicBezTo>
                      <a:pt x="360" y="358"/>
                      <a:pt x="360" y="358"/>
                      <a:pt x="360" y="358"/>
                    </a:cubicBezTo>
                    <a:cubicBezTo>
                      <a:pt x="356" y="366"/>
                      <a:pt x="318" y="372"/>
                      <a:pt x="272" y="372"/>
                    </a:cubicBezTo>
                    <a:cubicBezTo>
                      <a:pt x="226" y="372"/>
                      <a:pt x="188" y="366"/>
                      <a:pt x="184" y="358"/>
                    </a:cubicBezTo>
                    <a:cubicBezTo>
                      <a:pt x="184" y="358"/>
                      <a:pt x="184" y="358"/>
                      <a:pt x="184" y="358"/>
                    </a:cubicBezTo>
                    <a:lnTo>
                      <a:pt x="184" y="26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85" name="Freeform 379"/>
              <p:cNvSpPr>
                <a:spLocks noEditPoints="1"/>
              </p:cNvSpPr>
              <p:nvPr/>
            </p:nvSpPr>
            <p:spPr bwMode="auto">
              <a:xfrm>
                <a:off x="6932170" y="3445989"/>
                <a:ext cx="292093" cy="285240"/>
              </a:xfrm>
              <a:custGeom>
                <a:avLst/>
                <a:gdLst>
                  <a:gd name="T0" fmla="*/ 433 w 433"/>
                  <a:gd name="T1" fmla="*/ 423 h 423"/>
                  <a:gd name="T2" fmla="*/ 433 w 433"/>
                  <a:gd name="T3" fmla="*/ 0 h 423"/>
                  <a:gd name="T4" fmla="*/ 0 w 433"/>
                  <a:gd name="T5" fmla="*/ 0 h 423"/>
                  <a:gd name="T6" fmla="*/ 433 w 433"/>
                  <a:gd name="T7" fmla="*/ 423 h 423"/>
                  <a:gd name="T8" fmla="*/ 266 w 433"/>
                  <a:gd name="T9" fmla="*/ 58 h 423"/>
                  <a:gd name="T10" fmla="*/ 387 w 433"/>
                  <a:gd name="T11" fmla="*/ 180 h 423"/>
                  <a:gd name="T12" fmla="*/ 266 w 433"/>
                  <a:gd name="T13" fmla="*/ 302 h 423"/>
                  <a:gd name="T14" fmla="*/ 144 w 433"/>
                  <a:gd name="T15" fmla="*/ 180 h 423"/>
                  <a:gd name="T16" fmla="*/ 266 w 433"/>
                  <a:gd name="T17" fmla="*/ 58 h 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3" h="423">
                    <a:moveTo>
                      <a:pt x="433" y="423"/>
                    </a:moveTo>
                    <a:cubicBezTo>
                      <a:pt x="433" y="0"/>
                      <a:pt x="433" y="0"/>
                      <a:pt x="433" y="0"/>
                    </a:cubicBezTo>
                    <a:cubicBezTo>
                      <a:pt x="0" y="0"/>
                      <a:pt x="0" y="0"/>
                      <a:pt x="0" y="0"/>
                    </a:cubicBezTo>
                    <a:cubicBezTo>
                      <a:pt x="15" y="229"/>
                      <a:pt x="201" y="412"/>
                      <a:pt x="433" y="423"/>
                    </a:cubicBezTo>
                    <a:close/>
                    <a:moveTo>
                      <a:pt x="266" y="58"/>
                    </a:moveTo>
                    <a:cubicBezTo>
                      <a:pt x="332" y="58"/>
                      <a:pt x="387" y="112"/>
                      <a:pt x="387" y="180"/>
                    </a:cubicBezTo>
                    <a:cubicBezTo>
                      <a:pt x="387" y="247"/>
                      <a:pt x="332" y="302"/>
                      <a:pt x="266" y="302"/>
                    </a:cubicBezTo>
                    <a:cubicBezTo>
                      <a:pt x="199" y="302"/>
                      <a:pt x="144" y="247"/>
                      <a:pt x="144" y="180"/>
                    </a:cubicBezTo>
                    <a:cubicBezTo>
                      <a:pt x="144" y="112"/>
                      <a:pt x="199" y="58"/>
                      <a:pt x="266" y="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86" name="Freeform 380"/>
              <p:cNvSpPr>
                <a:spLocks noEditPoints="1"/>
              </p:cNvSpPr>
              <p:nvPr/>
            </p:nvSpPr>
            <p:spPr bwMode="auto">
              <a:xfrm>
                <a:off x="7049521" y="3504522"/>
                <a:ext cx="124204" cy="125631"/>
              </a:xfrm>
              <a:custGeom>
                <a:avLst/>
                <a:gdLst>
                  <a:gd name="T0" fmla="*/ 92 w 184"/>
                  <a:gd name="T1" fmla="*/ 186 h 186"/>
                  <a:gd name="T2" fmla="*/ 184 w 184"/>
                  <a:gd name="T3" fmla="*/ 93 h 186"/>
                  <a:gd name="T4" fmla="*/ 92 w 184"/>
                  <a:gd name="T5" fmla="*/ 0 h 186"/>
                  <a:gd name="T6" fmla="*/ 0 w 184"/>
                  <a:gd name="T7" fmla="*/ 93 h 186"/>
                  <a:gd name="T8" fmla="*/ 92 w 184"/>
                  <a:gd name="T9" fmla="*/ 186 h 186"/>
                  <a:gd name="T10" fmla="*/ 84 w 184"/>
                  <a:gd name="T11" fmla="*/ 101 h 186"/>
                  <a:gd name="T12" fmla="*/ 54 w 184"/>
                  <a:gd name="T13" fmla="*/ 71 h 186"/>
                  <a:gd name="T14" fmla="*/ 82 w 184"/>
                  <a:gd name="T15" fmla="*/ 42 h 186"/>
                  <a:gd name="T16" fmla="*/ 82 w 184"/>
                  <a:gd name="T17" fmla="*/ 26 h 186"/>
                  <a:gd name="T18" fmla="*/ 98 w 184"/>
                  <a:gd name="T19" fmla="*/ 26 h 186"/>
                  <a:gd name="T20" fmla="*/ 98 w 184"/>
                  <a:gd name="T21" fmla="*/ 41 h 186"/>
                  <a:gd name="T22" fmla="*/ 122 w 184"/>
                  <a:gd name="T23" fmla="*/ 46 h 186"/>
                  <a:gd name="T24" fmla="*/ 117 w 184"/>
                  <a:gd name="T25" fmla="*/ 65 h 186"/>
                  <a:gd name="T26" fmla="*/ 93 w 184"/>
                  <a:gd name="T27" fmla="*/ 59 h 186"/>
                  <a:gd name="T28" fmla="*/ 79 w 184"/>
                  <a:gd name="T29" fmla="*/ 68 h 186"/>
                  <a:gd name="T30" fmla="*/ 99 w 184"/>
                  <a:gd name="T31" fmla="*/ 82 h 186"/>
                  <a:gd name="T32" fmla="*/ 126 w 184"/>
                  <a:gd name="T33" fmla="*/ 113 h 186"/>
                  <a:gd name="T34" fmla="*/ 97 w 184"/>
                  <a:gd name="T35" fmla="*/ 143 h 186"/>
                  <a:gd name="T36" fmla="*/ 97 w 184"/>
                  <a:gd name="T37" fmla="*/ 159 h 186"/>
                  <a:gd name="T38" fmla="*/ 81 w 184"/>
                  <a:gd name="T39" fmla="*/ 159 h 186"/>
                  <a:gd name="T40" fmla="*/ 81 w 184"/>
                  <a:gd name="T41" fmla="*/ 144 h 186"/>
                  <a:gd name="T42" fmla="*/ 53 w 184"/>
                  <a:gd name="T43" fmla="*/ 137 h 186"/>
                  <a:gd name="T44" fmla="*/ 58 w 184"/>
                  <a:gd name="T45" fmla="*/ 118 h 186"/>
                  <a:gd name="T46" fmla="*/ 85 w 184"/>
                  <a:gd name="T47" fmla="*/ 125 h 186"/>
                  <a:gd name="T48" fmla="*/ 101 w 184"/>
                  <a:gd name="T49" fmla="*/ 115 h 186"/>
                  <a:gd name="T50" fmla="*/ 84 w 184"/>
                  <a:gd name="T51" fmla="*/ 101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4" h="186">
                    <a:moveTo>
                      <a:pt x="92" y="186"/>
                    </a:moveTo>
                    <a:cubicBezTo>
                      <a:pt x="142" y="186"/>
                      <a:pt x="184" y="144"/>
                      <a:pt x="184" y="93"/>
                    </a:cubicBezTo>
                    <a:cubicBezTo>
                      <a:pt x="184" y="42"/>
                      <a:pt x="142" y="0"/>
                      <a:pt x="92" y="0"/>
                    </a:cubicBezTo>
                    <a:cubicBezTo>
                      <a:pt x="41" y="0"/>
                      <a:pt x="0" y="42"/>
                      <a:pt x="0" y="93"/>
                    </a:cubicBezTo>
                    <a:cubicBezTo>
                      <a:pt x="0" y="144"/>
                      <a:pt x="41" y="186"/>
                      <a:pt x="92" y="186"/>
                    </a:cubicBezTo>
                    <a:close/>
                    <a:moveTo>
                      <a:pt x="84" y="101"/>
                    </a:moveTo>
                    <a:cubicBezTo>
                      <a:pt x="66" y="95"/>
                      <a:pt x="54" y="87"/>
                      <a:pt x="54" y="71"/>
                    </a:cubicBezTo>
                    <a:cubicBezTo>
                      <a:pt x="54" y="56"/>
                      <a:pt x="65" y="45"/>
                      <a:pt x="82" y="42"/>
                    </a:cubicBezTo>
                    <a:cubicBezTo>
                      <a:pt x="82" y="26"/>
                      <a:pt x="82" y="26"/>
                      <a:pt x="82" y="26"/>
                    </a:cubicBezTo>
                    <a:cubicBezTo>
                      <a:pt x="98" y="26"/>
                      <a:pt x="98" y="26"/>
                      <a:pt x="98" y="26"/>
                    </a:cubicBezTo>
                    <a:cubicBezTo>
                      <a:pt x="98" y="41"/>
                      <a:pt x="98" y="41"/>
                      <a:pt x="98" y="41"/>
                    </a:cubicBezTo>
                    <a:cubicBezTo>
                      <a:pt x="109" y="41"/>
                      <a:pt x="116" y="43"/>
                      <a:pt x="122" y="46"/>
                    </a:cubicBezTo>
                    <a:cubicBezTo>
                      <a:pt x="117" y="65"/>
                      <a:pt x="117" y="65"/>
                      <a:pt x="117" y="65"/>
                    </a:cubicBezTo>
                    <a:cubicBezTo>
                      <a:pt x="113" y="63"/>
                      <a:pt x="105" y="59"/>
                      <a:pt x="93" y="59"/>
                    </a:cubicBezTo>
                    <a:cubicBezTo>
                      <a:pt x="83" y="59"/>
                      <a:pt x="79" y="64"/>
                      <a:pt x="79" y="68"/>
                    </a:cubicBezTo>
                    <a:cubicBezTo>
                      <a:pt x="79" y="73"/>
                      <a:pt x="85" y="77"/>
                      <a:pt x="99" y="82"/>
                    </a:cubicBezTo>
                    <a:cubicBezTo>
                      <a:pt x="119" y="89"/>
                      <a:pt x="126" y="98"/>
                      <a:pt x="126" y="113"/>
                    </a:cubicBezTo>
                    <a:cubicBezTo>
                      <a:pt x="126" y="127"/>
                      <a:pt x="116" y="139"/>
                      <a:pt x="97" y="143"/>
                    </a:cubicBezTo>
                    <a:cubicBezTo>
                      <a:pt x="97" y="159"/>
                      <a:pt x="97" y="159"/>
                      <a:pt x="97" y="159"/>
                    </a:cubicBezTo>
                    <a:cubicBezTo>
                      <a:pt x="81" y="159"/>
                      <a:pt x="81" y="159"/>
                      <a:pt x="81" y="159"/>
                    </a:cubicBezTo>
                    <a:cubicBezTo>
                      <a:pt x="81" y="144"/>
                      <a:pt x="81" y="144"/>
                      <a:pt x="81" y="144"/>
                    </a:cubicBezTo>
                    <a:cubicBezTo>
                      <a:pt x="70" y="143"/>
                      <a:pt x="60" y="140"/>
                      <a:pt x="53" y="137"/>
                    </a:cubicBezTo>
                    <a:cubicBezTo>
                      <a:pt x="58" y="118"/>
                      <a:pt x="58" y="118"/>
                      <a:pt x="58" y="118"/>
                    </a:cubicBezTo>
                    <a:cubicBezTo>
                      <a:pt x="65" y="122"/>
                      <a:pt x="75" y="125"/>
                      <a:pt x="85" y="125"/>
                    </a:cubicBezTo>
                    <a:cubicBezTo>
                      <a:pt x="95" y="125"/>
                      <a:pt x="101" y="121"/>
                      <a:pt x="101" y="115"/>
                    </a:cubicBezTo>
                    <a:cubicBezTo>
                      <a:pt x="101" y="109"/>
                      <a:pt x="96" y="105"/>
                      <a:pt x="84" y="1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87" name="Freeform 381"/>
              <p:cNvSpPr>
                <a:spLocks noEditPoints="1"/>
              </p:cNvSpPr>
              <p:nvPr/>
            </p:nvSpPr>
            <p:spPr bwMode="auto">
              <a:xfrm>
                <a:off x="7313918" y="3182735"/>
                <a:ext cx="120206" cy="150472"/>
              </a:xfrm>
              <a:custGeom>
                <a:avLst/>
                <a:gdLst>
                  <a:gd name="T0" fmla="*/ 89 w 178"/>
                  <a:gd name="T1" fmla="*/ 0 h 223"/>
                  <a:gd name="T2" fmla="*/ 0 w 178"/>
                  <a:gd name="T3" fmla="*/ 89 h 223"/>
                  <a:gd name="T4" fmla="*/ 42 w 178"/>
                  <a:gd name="T5" fmla="*/ 182 h 223"/>
                  <a:gd name="T6" fmla="*/ 40 w 178"/>
                  <a:gd name="T7" fmla="*/ 223 h 223"/>
                  <a:gd name="T8" fmla="*/ 48 w 178"/>
                  <a:gd name="T9" fmla="*/ 221 h 223"/>
                  <a:gd name="T10" fmla="*/ 134 w 178"/>
                  <a:gd name="T11" fmla="*/ 221 h 223"/>
                  <a:gd name="T12" fmla="*/ 140 w 178"/>
                  <a:gd name="T13" fmla="*/ 222 h 223"/>
                  <a:gd name="T14" fmla="*/ 138 w 178"/>
                  <a:gd name="T15" fmla="*/ 180 h 223"/>
                  <a:gd name="T16" fmla="*/ 178 w 178"/>
                  <a:gd name="T17" fmla="*/ 89 h 223"/>
                  <a:gd name="T18" fmla="*/ 89 w 178"/>
                  <a:gd name="T19" fmla="*/ 0 h 223"/>
                  <a:gd name="T20" fmla="*/ 125 w 178"/>
                  <a:gd name="T21" fmla="*/ 167 h 223"/>
                  <a:gd name="T22" fmla="*/ 118 w 178"/>
                  <a:gd name="T23" fmla="*/ 173 h 223"/>
                  <a:gd name="T24" fmla="*/ 120 w 178"/>
                  <a:gd name="T25" fmla="*/ 205 h 223"/>
                  <a:gd name="T26" fmla="*/ 60 w 178"/>
                  <a:gd name="T27" fmla="*/ 205 h 223"/>
                  <a:gd name="T28" fmla="*/ 61 w 178"/>
                  <a:gd name="T29" fmla="*/ 174 h 223"/>
                  <a:gd name="T30" fmla="*/ 55 w 178"/>
                  <a:gd name="T31" fmla="*/ 168 h 223"/>
                  <a:gd name="T32" fmla="*/ 18 w 178"/>
                  <a:gd name="T33" fmla="*/ 89 h 223"/>
                  <a:gd name="T34" fmla="*/ 89 w 178"/>
                  <a:gd name="T35" fmla="*/ 19 h 223"/>
                  <a:gd name="T36" fmla="*/ 159 w 178"/>
                  <a:gd name="T37" fmla="*/ 89 h 223"/>
                  <a:gd name="T38" fmla="*/ 125 w 178"/>
                  <a:gd name="T39" fmla="*/ 167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78" h="223">
                    <a:moveTo>
                      <a:pt x="89" y="0"/>
                    </a:moveTo>
                    <a:cubicBezTo>
                      <a:pt x="40" y="0"/>
                      <a:pt x="0" y="40"/>
                      <a:pt x="0" y="89"/>
                    </a:cubicBezTo>
                    <a:cubicBezTo>
                      <a:pt x="0" y="122"/>
                      <a:pt x="17" y="160"/>
                      <a:pt x="42" y="182"/>
                    </a:cubicBezTo>
                    <a:cubicBezTo>
                      <a:pt x="40" y="223"/>
                      <a:pt x="40" y="223"/>
                      <a:pt x="40" y="223"/>
                    </a:cubicBezTo>
                    <a:cubicBezTo>
                      <a:pt x="42" y="221"/>
                      <a:pt x="45" y="221"/>
                      <a:pt x="48" y="221"/>
                    </a:cubicBezTo>
                    <a:cubicBezTo>
                      <a:pt x="134" y="221"/>
                      <a:pt x="134" y="221"/>
                      <a:pt x="134" y="221"/>
                    </a:cubicBezTo>
                    <a:cubicBezTo>
                      <a:pt x="136" y="221"/>
                      <a:pt x="138" y="221"/>
                      <a:pt x="140" y="222"/>
                    </a:cubicBezTo>
                    <a:cubicBezTo>
                      <a:pt x="138" y="180"/>
                      <a:pt x="138" y="180"/>
                      <a:pt x="138" y="180"/>
                    </a:cubicBezTo>
                    <a:cubicBezTo>
                      <a:pt x="162" y="158"/>
                      <a:pt x="178" y="121"/>
                      <a:pt x="178" y="89"/>
                    </a:cubicBezTo>
                    <a:cubicBezTo>
                      <a:pt x="178" y="40"/>
                      <a:pt x="138" y="0"/>
                      <a:pt x="89" y="0"/>
                    </a:cubicBezTo>
                    <a:close/>
                    <a:moveTo>
                      <a:pt x="125" y="167"/>
                    </a:moveTo>
                    <a:cubicBezTo>
                      <a:pt x="118" y="173"/>
                      <a:pt x="118" y="173"/>
                      <a:pt x="118" y="173"/>
                    </a:cubicBezTo>
                    <a:cubicBezTo>
                      <a:pt x="120" y="205"/>
                      <a:pt x="120" y="205"/>
                      <a:pt x="120" y="205"/>
                    </a:cubicBezTo>
                    <a:cubicBezTo>
                      <a:pt x="60" y="205"/>
                      <a:pt x="60" y="205"/>
                      <a:pt x="60" y="205"/>
                    </a:cubicBezTo>
                    <a:cubicBezTo>
                      <a:pt x="61" y="174"/>
                      <a:pt x="61" y="174"/>
                      <a:pt x="61" y="174"/>
                    </a:cubicBezTo>
                    <a:cubicBezTo>
                      <a:pt x="55" y="168"/>
                      <a:pt x="55" y="168"/>
                      <a:pt x="55" y="168"/>
                    </a:cubicBezTo>
                    <a:cubicBezTo>
                      <a:pt x="33" y="149"/>
                      <a:pt x="18" y="117"/>
                      <a:pt x="18" y="89"/>
                    </a:cubicBezTo>
                    <a:cubicBezTo>
                      <a:pt x="18" y="50"/>
                      <a:pt x="50" y="19"/>
                      <a:pt x="89" y="19"/>
                    </a:cubicBezTo>
                    <a:cubicBezTo>
                      <a:pt x="128" y="19"/>
                      <a:pt x="159" y="50"/>
                      <a:pt x="159" y="89"/>
                    </a:cubicBezTo>
                    <a:cubicBezTo>
                      <a:pt x="159" y="116"/>
                      <a:pt x="145" y="148"/>
                      <a:pt x="125" y="16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88" name="Freeform 382"/>
              <p:cNvSpPr>
                <a:spLocks/>
              </p:cNvSpPr>
              <p:nvPr/>
            </p:nvSpPr>
            <p:spPr bwMode="auto">
              <a:xfrm>
                <a:off x="7338188" y="3335205"/>
                <a:ext cx="73666" cy="14847"/>
              </a:xfrm>
              <a:custGeom>
                <a:avLst/>
                <a:gdLst>
                  <a:gd name="T0" fmla="*/ 98 w 109"/>
                  <a:gd name="T1" fmla="*/ 0 h 22"/>
                  <a:gd name="T2" fmla="*/ 12 w 109"/>
                  <a:gd name="T3" fmla="*/ 0 h 22"/>
                  <a:gd name="T4" fmla="*/ 0 w 109"/>
                  <a:gd name="T5" fmla="*/ 11 h 22"/>
                  <a:gd name="T6" fmla="*/ 12 w 109"/>
                  <a:gd name="T7" fmla="*/ 22 h 22"/>
                  <a:gd name="T8" fmla="*/ 98 w 109"/>
                  <a:gd name="T9" fmla="*/ 22 h 22"/>
                  <a:gd name="T10" fmla="*/ 109 w 109"/>
                  <a:gd name="T11" fmla="*/ 11 h 22"/>
                  <a:gd name="T12" fmla="*/ 98 w 109"/>
                  <a:gd name="T13" fmla="*/ 0 h 22"/>
                </a:gdLst>
                <a:ahLst/>
                <a:cxnLst>
                  <a:cxn ang="0">
                    <a:pos x="T0" y="T1"/>
                  </a:cxn>
                  <a:cxn ang="0">
                    <a:pos x="T2" y="T3"/>
                  </a:cxn>
                  <a:cxn ang="0">
                    <a:pos x="T4" y="T5"/>
                  </a:cxn>
                  <a:cxn ang="0">
                    <a:pos x="T6" y="T7"/>
                  </a:cxn>
                  <a:cxn ang="0">
                    <a:pos x="T8" y="T9"/>
                  </a:cxn>
                  <a:cxn ang="0">
                    <a:pos x="T10" y="T11"/>
                  </a:cxn>
                  <a:cxn ang="0">
                    <a:pos x="T12" y="T13"/>
                  </a:cxn>
                </a:cxnLst>
                <a:rect l="0" t="0" r="r" b="b"/>
                <a:pathLst>
                  <a:path w="109" h="22">
                    <a:moveTo>
                      <a:pt x="98" y="0"/>
                    </a:moveTo>
                    <a:cubicBezTo>
                      <a:pt x="12" y="0"/>
                      <a:pt x="12" y="0"/>
                      <a:pt x="12" y="0"/>
                    </a:cubicBezTo>
                    <a:cubicBezTo>
                      <a:pt x="5" y="0"/>
                      <a:pt x="0" y="5"/>
                      <a:pt x="0" y="11"/>
                    </a:cubicBezTo>
                    <a:cubicBezTo>
                      <a:pt x="0" y="17"/>
                      <a:pt x="5" y="22"/>
                      <a:pt x="12" y="22"/>
                    </a:cubicBezTo>
                    <a:cubicBezTo>
                      <a:pt x="98" y="22"/>
                      <a:pt x="98" y="22"/>
                      <a:pt x="98" y="22"/>
                    </a:cubicBezTo>
                    <a:cubicBezTo>
                      <a:pt x="104" y="22"/>
                      <a:pt x="109" y="17"/>
                      <a:pt x="109" y="11"/>
                    </a:cubicBezTo>
                    <a:cubicBezTo>
                      <a:pt x="109" y="5"/>
                      <a:pt x="104" y="0"/>
                      <a:pt x="9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89" name="Freeform 383"/>
              <p:cNvSpPr>
                <a:spLocks/>
              </p:cNvSpPr>
              <p:nvPr/>
            </p:nvSpPr>
            <p:spPr bwMode="auto">
              <a:xfrm>
                <a:off x="7341043" y="3352908"/>
                <a:ext cx="67384" cy="14847"/>
              </a:xfrm>
              <a:custGeom>
                <a:avLst/>
                <a:gdLst>
                  <a:gd name="T0" fmla="*/ 90 w 100"/>
                  <a:gd name="T1" fmla="*/ 0 h 22"/>
                  <a:gd name="T2" fmla="*/ 10 w 100"/>
                  <a:gd name="T3" fmla="*/ 0 h 22"/>
                  <a:gd name="T4" fmla="*/ 0 w 100"/>
                  <a:gd name="T5" fmla="*/ 11 h 22"/>
                  <a:gd name="T6" fmla="*/ 10 w 100"/>
                  <a:gd name="T7" fmla="*/ 22 h 22"/>
                  <a:gd name="T8" fmla="*/ 90 w 100"/>
                  <a:gd name="T9" fmla="*/ 22 h 22"/>
                  <a:gd name="T10" fmla="*/ 100 w 100"/>
                  <a:gd name="T11" fmla="*/ 11 h 22"/>
                  <a:gd name="T12" fmla="*/ 90 w 100"/>
                  <a:gd name="T13" fmla="*/ 0 h 22"/>
                </a:gdLst>
                <a:ahLst/>
                <a:cxnLst>
                  <a:cxn ang="0">
                    <a:pos x="T0" y="T1"/>
                  </a:cxn>
                  <a:cxn ang="0">
                    <a:pos x="T2" y="T3"/>
                  </a:cxn>
                  <a:cxn ang="0">
                    <a:pos x="T4" y="T5"/>
                  </a:cxn>
                  <a:cxn ang="0">
                    <a:pos x="T6" y="T7"/>
                  </a:cxn>
                  <a:cxn ang="0">
                    <a:pos x="T8" y="T9"/>
                  </a:cxn>
                  <a:cxn ang="0">
                    <a:pos x="T10" y="T11"/>
                  </a:cxn>
                  <a:cxn ang="0">
                    <a:pos x="T12" y="T13"/>
                  </a:cxn>
                </a:cxnLst>
                <a:rect l="0" t="0" r="r" b="b"/>
                <a:pathLst>
                  <a:path w="100" h="22">
                    <a:moveTo>
                      <a:pt x="90" y="0"/>
                    </a:moveTo>
                    <a:cubicBezTo>
                      <a:pt x="10" y="0"/>
                      <a:pt x="10" y="0"/>
                      <a:pt x="10" y="0"/>
                    </a:cubicBezTo>
                    <a:cubicBezTo>
                      <a:pt x="5" y="0"/>
                      <a:pt x="0" y="5"/>
                      <a:pt x="0" y="11"/>
                    </a:cubicBezTo>
                    <a:cubicBezTo>
                      <a:pt x="0" y="17"/>
                      <a:pt x="5" y="22"/>
                      <a:pt x="10" y="22"/>
                    </a:cubicBezTo>
                    <a:cubicBezTo>
                      <a:pt x="90" y="22"/>
                      <a:pt x="90" y="22"/>
                      <a:pt x="90" y="22"/>
                    </a:cubicBezTo>
                    <a:cubicBezTo>
                      <a:pt x="95" y="22"/>
                      <a:pt x="100" y="17"/>
                      <a:pt x="100" y="11"/>
                    </a:cubicBezTo>
                    <a:cubicBezTo>
                      <a:pt x="100" y="5"/>
                      <a:pt x="95" y="0"/>
                      <a:pt x="9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90" name="Freeform 384"/>
              <p:cNvSpPr>
                <a:spLocks/>
              </p:cNvSpPr>
              <p:nvPr/>
            </p:nvSpPr>
            <p:spPr bwMode="auto">
              <a:xfrm>
                <a:off x="7347039" y="3370325"/>
                <a:ext cx="55392" cy="15418"/>
              </a:xfrm>
              <a:custGeom>
                <a:avLst/>
                <a:gdLst>
                  <a:gd name="T0" fmla="*/ 74 w 82"/>
                  <a:gd name="T1" fmla="*/ 0 h 23"/>
                  <a:gd name="T2" fmla="*/ 9 w 82"/>
                  <a:gd name="T3" fmla="*/ 0 h 23"/>
                  <a:gd name="T4" fmla="*/ 0 w 82"/>
                  <a:gd name="T5" fmla="*/ 12 h 23"/>
                  <a:gd name="T6" fmla="*/ 9 w 82"/>
                  <a:gd name="T7" fmla="*/ 23 h 23"/>
                  <a:gd name="T8" fmla="*/ 74 w 82"/>
                  <a:gd name="T9" fmla="*/ 23 h 23"/>
                  <a:gd name="T10" fmla="*/ 82 w 82"/>
                  <a:gd name="T11" fmla="*/ 12 h 23"/>
                  <a:gd name="T12" fmla="*/ 74 w 82"/>
                  <a:gd name="T13" fmla="*/ 0 h 23"/>
                </a:gdLst>
                <a:ahLst/>
                <a:cxnLst>
                  <a:cxn ang="0">
                    <a:pos x="T0" y="T1"/>
                  </a:cxn>
                  <a:cxn ang="0">
                    <a:pos x="T2" y="T3"/>
                  </a:cxn>
                  <a:cxn ang="0">
                    <a:pos x="T4" y="T5"/>
                  </a:cxn>
                  <a:cxn ang="0">
                    <a:pos x="T6" y="T7"/>
                  </a:cxn>
                  <a:cxn ang="0">
                    <a:pos x="T8" y="T9"/>
                  </a:cxn>
                  <a:cxn ang="0">
                    <a:pos x="T10" y="T11"/>
                  </a:cxn>
                  <a:cxn ang="0">
                    <a:pos x="T12" y="T13"/>
                  </a:cxn>
                </a:cxnLst>
                <a:rect l="0" t="0" r="r" b="b"/>
                <a:pathLst>
                  <a:path w="82" h="23">
                    <a:moveTo>
                      <a:pt x="74" y="0"/>
                    </a:moveTo>
                    <a:cubicBezTo>
                      <a:pt x="9" y="0"/>
                      <a:pt x="9" y="0"/>
                      <a:pt x="9" y="0"/>
                    </a:cubicBezTo>
                    <a:cubicBezTo>
                      <a:pt x="4" y="0"/>
                      <a:pt x="0" y="5"/>
                      <a:pt x="0" y="12"/>
                    </a:cubicBezTo>
                    <a:cubicBezTo>
                      <a:pt x="0" y="18"/>
                      <a:pt x="4" y="23"/>
                      <a:pt x="9" y="23"/>
                    </a:cubicBezTo>
                    <a:cubicBezTo>
                      <a:pt x="74" y="23"/>
                      <a:pt x="74" y="23"/>
                      <a:pt x="74" y="23"/>
                    </a:cubicBezTo>
                    <a:cubicBezTo>
                      <a:pt x="79" y="23"/>
                      <a:pt x="82" y="18"/>
                      <a:pt x="82" y="12"/>
                    </a:cubicBezTo>
                    <a:cubicBezTo>
                      <a:pt x="82" y="5"/>
                      <a:pt x="79" y="0"/>
                      <a:pt x="7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91" name="Freeform 385"/>
              <p:cNvSpPr>
                <a:spLocks/>
              </p:cNvSpPr>
              <p:nvPr/>
            </p:nvSpPr>
            <p:spPr bwMode="auto">
              <a:xfrm>
                <a:off x="7347039" y="3209003"/>
                <a:ext cx="64243" cy="60817"/>
              </a:xfrm>
              <a:custGeom>
                <a:avLst/>
                <a:gdLst>
                  <a:gd name="T0" fmla="*/ 42 w 95"/>
                  <a:gd name="T1" fmla="*/ 0 h 90"/>
                  <a:gd name="T2" fmla="*/ 0 w 95"/>
                  <a:gd name="T3" fmla="*/ 21 h 90"/>
                  <a:gd name="T4" fmla="*/ 35 w 95"/>
                  <a:gd name="T5" fmla="*/ 8 h 90"/>
                  <a:gd name="T6" fmla="*/ 87 w 95"/>
                  <a:gd name="T7" fmla="*/ 60 h 90"/>
                  <a:gd name="T8" fmla="*/ 77 w 95"/>
                  <a:gd name="T9" fmla="*/ 90 h 90"/>
                  <a:gd name="T10" fmla="*/ 95 w 95"/>
                  <a:gd name="T11" fmla="*/ 51 h 90"/>
                  <a:gd name="T12" fmla="*/ 42 w 95"/>
                  <a:gd name="T13" fmla="*/ 0 h 90"/>
                </a:gdLst>
                <a:ahLst/>
                <a:cxnLst>
                  <a:cxn ang="0">
                    <a:pos x="T0" y="T1"/>
                  </a:cxn>
                  <a:cxn ang="0">
                    <a:pos x="T2" y="T3"/>
                  </a:cxn>
                  <a:cxn ang="0">
                    <a:pos x="T4" y="T5"/>
                  </a:cxn>
                  <a:cxn ang="0">
                    <a:pos x="T6" y="T7"/>
                  </a:cxn>
                  <a:cxn ang="0">
                    <a:pos x="T8" y="T9"/>
                  </a:cxn>
                  <a:cxn ang="0">
                    <a:pos x="T10" y="T11"/>
                  </a:cxn>
                  <a:cxn ang="0">
                    <a:pos x="T12" y="T13"/>
                  </a:cxn>
                </a:cxnLst>
                <a:rect l="0" t="0" r="r" b="b"/>
                <a:pathLst>
                  <a:path w="95" h="90">
                    <a:moveTo>
                      <a:pt x="42" y="0"/>
                    </a:moveTo>
                    <a:cubicBezTo>
                      <a:pt x="25" y="0"/>
                      <a:pt x="9" y="8"/>
                      <a:pt x="0" y="21"/>
                    </a:cubicBezTo>
                    <a:cubicBezTo>
                      <a:pt x="9" y="13"/>
                      <a:pt x="21" y="8"/>
                      <a:pt x="35" y="8"/>
                    </a:cubicBezTo>
                    <a:cubicBezTo>
                      <a:pt x="64" y="8"/>
                      <a:pt x="87" y="31"/>
                      <a:pt x="87" y="60"/>
                    </a:cubicBezTo>
                    <a:cubicBezTo>
                      <a:pt x="87" y="71"/>
                      <a:pt x="84" y="81"/>
                      <a:pt x="77" y="90"/>
                    </a:cubicBezTo>
                    <a:cubicBezTo>
                      <a:pt x="88" y="80"/>
                      <a:pt x="95" y="67"/>
                      <a:pt x="95" y="51"/>
                    </a:cubicBezTo>
                    <a:cubicBezTo>
                      <a:pt x="95" y="23"/>
                      <a:pt x="71" y="0"/>
                      <a:pt x="4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grpSp>
      </p:grpSp>
    </p:spTree>
    <p:extLst>
      <p:ext uri="{BB962C8B-B14F-4D97-AF65-F5344CB8AC3E}">
        <p14:creationId xmlns:p14="http://schemas.microsoft.com/office/powerpoint/2010/main" val="2502705198"/>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Rectangle 2"/>
          <p:cNvSpPr>
            <a:spLocks noGrp="1" noChangeArrowheads="1"/>
          </p:cNvSpPr>
          <p:nvPr>
            <p:ph type="title"/>
          </p:nvPr>
        </p:nvSpPr>
        <p:spPr/>
        <p:txBody>
          <a:bodyPr/>
          <a:lstStyle/>
          <a:p>
            <a:pPr eaLnBrk="1" hangingPunct="1"/>
            <a:r>
              <a:rPr lang="zh-CN" altLang="en-US" sz="2000" dirty="0" smtClean="0"/>
              <a:t>我国</a:t>
            </a:r>
            <a:r>
              <a:rPr lang="en-US" altLang="zh-CN" sz="2000" dirty="0" smtClean="0"/>
              <a:t>HFC </a:t>
            </a:r>
            <a:r>
              <a:rPr lang="zh-CN" altLang="en-US" sz="2000" dirty="0" smtClean="0"/>
              <a:t>的频谱划分</a:t>
            </a:r>
          </a:p>
        </p:txBody>
      </p:sp>
      <p:sp>
        <p:nvSpPr>
          <p:cNvPr id="58370" name="页脚占位符 4"/>
          <p:cNvSpPr>
            <a:spLocks noGrp="1"/>
          </p:cNvSpPr>
          <p:nvPr>
            <p:ph type="ftr" sz="quarter" idx="11"/>
          </p:nvPr>
        </p:nvSpPr>
        <p:spPr>
          <a:noFill/>
        </p:spPr>
        <p:txBody>
          <a:bodyPr/>
          <a:lstStyle/>
          <a:p>
            <a:r>
              <a:rPr lang="zh-CN" altLang="en-US" smtClean="0"/>
              <a:t>课件制作人：谢钧 谢希仁</a:t>
            </a:r>
            <a:endParaRPr lang="zh-CN" altLang="en-US"/>
          </a:p>
        </p:txBody>
      </p:sp>
      <p:sp>
        <p:nvSpPr>
          <p:cNvPr id="58372" name="Line 3"/>
          <p:cNvSpPr>
            <a:spLocks noChangeShapeType="1"/>
          </p:cNvSpPr>
          <p:nvPr/>
        </p:nvSpPr>
        <p:spPr bwMode="auto">
          <a:xfrm>
            <a:off x="2717098" y="2620963"/>
            <a:ext cx="7378308" cy="0"/>
          </a:xfrm>
          <a:prstGeom prst="line">
            <a:avLst/>
          </a:prstGeom>
          <a:noFill/>
          <a:ln w="28575">
            <a:solidFill>
              <a:srgbClr val="333399"/>
            </a:solidFill>
            <a:round/>
            <a:headEnd type="triangle" w="med" len="lg"/>
            <a:tailEnd type="triangle" w="med" len="lg"/>
          </a:ln>
        </p:spPr>
        <p:txBody>
          <a:bodyPr wrap="none" anchor="ctr"/>
          <a:lstStyle/>
          <a:p>
            <a:endParaRPr lang="zh-CN" altLang="en-US">
              <a:solidFill>
                <a:schemeClr val="tx1">
                  <a:lumMod val="75000"/>
                  <a:lumOff val="25000"/>
                </a:schemeClr>
              </a:solidFill>
              <a:latin typeface="+mn-lt"/>
              <a:ea typeface="+mn-ea"/>
            </a:endParaRPr>
          </a:p>
        </p:txBody>
      </p:sp>
      <p:sp>
        <p:nvSpPr>
          <p:cNvPr id="58373" name="Text Box 4"/>
          <p:cNvSpPr txBox="1">
            <a:spLocks noChangeArrowheads="1"/>
          </p:cNvSpPr>
          <p:nvPr/>
        </p:nvSpPr>
        <p:spPr bwMode="auto">
          <a:xfrm>
            <a:off x="5197006" y="2384426"/>
            <a:ext cx="1210588" cy="400110"/>
          </a:xfrm>
          <a:prstGeom prst="rect">
            <a:avLst/>
          </a:prstGeom>
          <a:solidFill>
            <a:schemeClr val="bg1"/>
          </a:solidFill>
          <a:ln w="9525">
            <a:noFill/>
            <a:miter lim="800000"/>
            <a:headEnd/>
            <a:tailEnd/>
          </a:ln>
        </p:spPr>
        <p:txBody>
          <a:bodyPr wrap="none">
            <a:spAutoFit/>
          </a:bodyPr>
          <a:lstStyle/>
          <a:p>
            <a:r>
              <a:rPr kumimoji="1" lang="zh-CN" altLang="en-US" sz="2000">
                <a:solidFill>
                  <a:schemeClr val="tx1">
                    <a:lumMod val="75000"/>
                    <a:lumOff val="25000"/>
                  </a:schemeClr>
                </a:solidFill>
                <a:latin typeface="+mn-lt"/>
                <a:ea typeface="+mn-ea"/>
              </a:rPr>
              <a:t>下行信道</a:t>
            </a:r>
          </a:p>
        </p:txBody>
      </p:sp>
      <p:sp>
        <p:nvSpPr>
          <p:cNvPr id="58374" name="Rectangle 5"/>
          <p:cNvSpPr>
            <a:spLocks noChangeArrowheads="1"/>
          </p:cNvSpPr>
          <p:nvPr/>
        </p:nvSpPr>
        <p:spPr bwMode="auto">
          <a:xfrm>
            <a:off x="889463" y="2913063"/>
            <a:ext cx="1205011" cy="1065212"/>
          </a:xfrm>
          <a:prstGeom prst="rect">
            <a:avLst/>
          </a:prstGeom>
          <a:solidFill>
            <a:srgbClr val="92D050"/>
          </a:solidFill>
          <a:ln w="9525">
            <a:solidFill>
              <a:schemeClr val="tx1"/>
            </a:solidFill>
            <a:miter lim="800000"/>
            <a:headEnd/>
            <a:tailEnd/>
          </a:ln>
        </p:spPr>
        <p:txBody>
          <a:bodyPr wrap="none" anchor="ctr"/>
          <a:lstStyle/>
          <a:p>
            <a:endParaRPr lang="zh-CN" altLang="en-US">
              <a:solidFill>
                <a:schemeClr val="tx1">
                  <a:lumMod val="75000"/>
                  <a:lumOff val="25000"/>
                </a:schemeClr>
              </a:solidFill>
              <a:latin typeface="+mn-lt"/>
              <a:ea typeface="+mn-ea"/>
            </a:endParaRPr>
          </a:p>
        </p:txBody>
      </p:sp>
      <p:sp>
        <p:nvSpPr>
          <p:cNvPr id="58375" name="Text Box 6"/>
          <p:cNvSpPr txBox="1">
            <a:spLocks noChangeArrowheads="1"/>
          </p:cNvSpPr>
          <p:nvPr/>
        </p:nvSpPr>
        <p:spPr bwMode="auto">
          <a:xfrm>
            <a:off x="999588" y="3141663"/>
            <a:ext cx="697627" cy="646331"/>
          </a:xfrm>
          <a:prstGeom prst="rect">
            <a:avLst/>
          </a:prstGeom>
          <a:noFill/>
          <a:ln w="9525">
            <a:noFill/>
            <a:miter lim="800000"/>
            <a:headEnd/>
            <a:tailEnd/>
          </a:ln>
        </p:spPr>
        <p:txBody>
          <a:bodyPr wrap="none">
            <a:spAutoFit/>
          </a:bodyPr>
          <a:lstStyle/>
          <a:p>
            <a:pPr>
              <a:lnSpc>
                <a:spcPct val="90000"/>
              </a:lnSpc>
            </a:pPr>
            <a:r>
              <a:rPr kumimoji="1" lang="zh-CN" altLang="en-US" sz="2000">
                <a:solidFill>
                  <a:schemeClr val="tx1">
                    <a:lumMod val="75000"/>
                    <a:lumOff val="25000"/>
                  </a:schemeClr>
                </a:solidFill>
                <a:latin typeface="+mn-lt"/>
                <a:ea typeface="+mn-ea"/>
              </a:rPr>
              <a:t>上行</a:t>
            </a:r>
          </a:p>
          <a:p>
            <a:pPr>
              <a:lnSpc>
                <a:spcPct val="90000"/>
              </a:lnSpc>
            </a:pPr>
            <a:r>
              <a:rPr kumimoji="1" lang="zh-CN" altLang="en-US" sz="2000">
                <a:solidFill>
                  <a:schemeClr val="tx1">
                    <a:lumMod val="75000"/>
                    <a:lumOff val="25000"/>
                  </a:schemeClr>
                </a:solidFill>
                <a:latin typeface="+mn-lt"/>
                <a:ea typeface="+mn-ea"/>
              </a:rPr>
              <a:t>信道</a:t>
            </a:r>
          </a:p>
        </p:txBody>
      </p:sp>
      <p:sp>
        <p:nvSpPr>
          <p:cNvPr id="58376" name="Text Box 7"/>
          <p:cNvSpPr txBox="1">
            <a:spLocks noChangeArrowheads="1"/>
          </p:cNvSpPr>
          <p:nvPr/>
        </p:nvSpPr>
        <p:spPr bwMode="auto">
          <a:xfrm>
            <a:off x="811107" y="3968750"/>
            <a:ext cx="7393371" cy="400110"/>
          </a:xfrm>
          <a:prstGeom prst="rect">
            <a:avLst/>
          </a:prstGeom>
          <a:noFill/>
          <a:ln w="9525">
            <a:noFill/>
            <a:miter lim="800000"/>
            <a:headEnd/>
            <a:tailEnd/>
          </a:ln>
        </p:spPr>
        <p:txBody>
          <a:bodyPr wrap="none">
            <a:spAutoFit/>
          </a:bodyPr>
          <a:lstStyle/>
          <a:p>
            <a:r>
              <a:rPr kumimoji="1" lang="en-US" altLang="zh-CN" sz="2000" dirty="0">
                <a:solidFill>
                  <a:schemeClr val="tx1">
                    <a:lumMod val="75000"/>
                    <a:lumOff val="25000"/>
                  </a:schemeClr>
                </a:solidFill>
                <a:latin typeface="+mn-lt"/>
                <a:ea typeface="+mn-ea"/>
              </a:rPr>
              <a:t>5        </a:t>
            </a:r>
            <a:r>
              <a:rPr kumimoji="1" lang="en-US" altLang="zh-CN" sz="2000" dirty="0" smtClean="0">
                <a:solidFill>
                  <a:schemeClr val="tx1">
                    <a:lumMod val="75000"/>
                    <a:lumOff val="25000"/>
                  </a:schemeClr>
                </a:solidFill>
                <a:latin typeface="+mn-lt"/>
                <a:ea typeface="+mn-ea"/>
              </a:rPr>
              <a:t>65    87                                                                        1000</a:t>
            </a:r>
            <a:endParaRPr kumimoji="1" lang="en-US" altLang="zh-CN" sz="2000" dirty="0">
              <a:solidFill>
                <a:schemeClr val="tx1">
                  <a:lumMod val="75000"/>
                  <a:lumOff val="25000"/>
                </a:schemeClr>
              </a:solidFill>
              <a:latin typeface="+mn-lt"/>
              <a:ea typeface="+mn-ea"/>
            </a:endParaRPr>
          </a:p>
        </p:txBody>
      </p:sp>
      <p:sp>
        <p:nvSpPr>
          <p:cNvPr id="58377" name="Rectangle 8"/>
          <p:cNvSpPr>
            <a:spLocks noChangeArrowheads="1"/>
          </p:cNvSpPr>
          <p:nvPr/>
        </p:nvSpPr>
        <p:spPr bwMode="auto">
          <a:xfrm>
            <a:off x="2698039" y="2913063"/>
            <a:ext cx="3612914" cy="1065212"/>
          </a:xfrm>
          <a:prstGeom prst="rect">
            <a:avLst/>
          </a:prstGeom>
          <a:solidFill>
            <a:srgbClr val="00B0F0"/>
          </a:solidFill>
          <a:ln w="9525">
            <a:solidFill>
              <a:schemeClr val="tx1"/>
            </a:solidFill>
            <a:miter lim="800000"/>
            <a:headEnd/>
            <a:tailEnd/>
          </a:ln>
        </p:spPr>
        <p:txBody>
          <a:bodyPr wrap="none" anchor="ctr"/>
          <a:lstStyle/>
          <a:p>
            <a:endParaRPr lang="zh-CN" altLang="en-US">
              <a:solidFill>
                <a:schemeClr val="tx1">
                  <a:lumMod val="75000"/>
                  <a:lumOff val="25000"/>
                </a:schemeClr>
              </a:solidFill>
              <a:latin typeface="+mn-lt"/>
              <a:ea typeface="+mn-ea"/>
            </a:endParaRPr>
          </a:p>
        </p:txBody>
      </p:sp>
      <p:sp>
        <p:nvSpPr>
          <p:cNvPr id="58378" name="Rectangle 9"/>
          <p:cNvSpPr>
            <a:spLocks noChangeArrowheads="1"/>
          </p:cNvSpPr>
          <p:nvPr/>
        </p:nvSpPr>
        <p:spPr bwMode="auto">
          <a:xfrm>
            <a:off x="6463432" y="2913063"/>
            <a:ext cx="2206715" cy="1065212"/>
          </a:xfrm>
          <a:prstGeom prst="rect">
            <a:avLst/>
          </a:prstGeom>
          <a:solidFill>
            <a:srgbClr val="00B0F0"/>
          </a:solidFill>
          <a:ln w="9525">
            <a:solidFill>
              <a:schemeClr val="tx1"/>
            </a:solidFill>
            <a:miter lim="800000"/>
            <a:headEnd/>
            <a:tailEnd/>
          </a:ln>
        </p:spPr>
        <p:txBody>
          <a:bodyPr wrap="none" anchor="ctr"/>
          <a:lstStyle/>
          <a:p>
            <a:endParaRPr lang="zh-CN" altLang="en-US">
              <a:solidFill>
                <a:schemeClr val="tx1">
                  <a:lumMod val="75000"/>
                  <a:lumOff val="25000"/>
                </a:schemeClr>
              </a:solidFill>
              <a:latin typeface="+mn-lt"/>
              <a:ea typeface="+mn-ea"/>
            </a:endParaRPr>
          </a:p>
        </p:txBody>
      </p:sp>
      <p:sp>
        <p:nvSpPr>
          <p:cNvPr id="58379" name="Text Box 10"/>
          <p:cNvSpPr txBox="1">
            <a:spLocks noChangeArrowheads="1"/>
          </p:cNvSpPr>
          <p:nvPr/>
        </p:nvSpPr>
        <p:spPr bwMode="auto">
          <a:xfrm>
            <a:off x="3439258" y="3213101"/>
            <a:ext cx="1723549" cy="400110"/>
          </a:xfrm>
          <a:prstGeom prst="rect">
            <a:avLst/>
          </a:prstGeom>
          <a:noFill/>
          <a:ln w="9525">
            <a:noFill/>
            <a:miter lim="800000"/>
            <a:headEnd/>
            <a:tailEnd/>
          </a:ln>
        </p:spPr>
        <p:txBody>
          <a:bodyPr wrap="none">
            <a:spAutoFit/>
          </a:bodyPr>
          <a:lstStyle/>
          <a:p>
            <a:r>
              <a:rPr kumimoji="1" lang="zh-CN" altLang="en-US" sz="2000">
                <a:solidFill>
                  <a:schemeClr val="tx1">
                    <a:lumMod val="75000"/>
                    <a:lumOff val="25000"/>
                  </a:schemeClr>
                </a:solidFill>
                <a:latin typeface="+mn-lt"/>
                <a:ea typeface="+mn-ea"/>
              </a:rPr>
              <a:t>原有模拟电视</a:t>
            </a:r>
          </a:p>
        </p:txBody>
      </p:sp>
      <p:sp>
        <p:nvSpPr>
          <p:cNvPr id="58380" name="Text Box 11"/>
          <p:cNvSpPr txBox="1">
            <a:spLocks noChangeArrowheads="1"/>
          </p:cNvSpPr>
          <p:nvPr/>
        </p:nvSpPr>
        <p:spPr bwMode="auto">
          <a:xfrm>
            <a:off x="6624382" y="3213101"/>
            <a:ext cx="1210588" cy="400110"/>
          </a:xfrm>
          <a:prstGeom prst="rect">
            <a:avLst/>
          </a:prstGeom>
          <a:noFill/>
          <a:ln w="9525">
            <a:noFill/>
            <a:miter lim="800000"/>
            <a:headEnd/>
            <a:tailEnd/>
          </a:ln>
        </p:spPr>
        <p:txBody>
          <a:bodyPr wrap="none">
            <a:spAutoFit/>
          </a:bodyPr>
          <a:lstStyle/>
          <a:p>
            <a:r>
              <a:rPr kumimoji="1" lang="zh-CN" altLang="en-US" sz="2000">
                <a:solidFill>
                  <a:schemeClr val="tx1">
                    <a:lumMod val="75000"/>
                    <a:lumOff val="25000"/>
                  </a:schemeClr>
                </a:solidFill>
                <a:latin typeface="+mn-lt"/>
                <a:ea typeface="+mn-ea"/>
              </a:rPr>
              <a:t>数字信号</a:t>
            </a:r>
          </a:p>
        </p:txBody>
      </p:sp>
      <p:sp>
        <p:nvSpPr>
          <p:cNvPr id="58381" name="Text Box 12"/>
          <p:cNvSpPr txBox="1">
            <a:spLocks noChangeArrowheads="1"/>
          </p:cNvSpPr>
          <p:nvPr/>
        </p:nvSpPr>
        <p:spPr bwMode="auto">
          <a:xfrm>
            <a:off x="10305064" y="3536951"/>
            <a:ext cx="1443024" cy="400110"/>
          </a:xfrm>
          <a:prstGeom prst="rect">
            <a:avLst/>
          </a:prstGeom>
          <a:noFill/>
          <a:ln w="9525">
            <a:noFill/>
            <a:miter lim="800000"/>
            <a:headEnd/>
            <a:tailEnd/>
          </a:ln>
        </p:spPr>
        <p:txBody>
          <a:bodyPr wrap="none">
            <a:spAutoFit/>
          </a:bodyPr>
          <a:lstStyle/>
          <a:p>
            <a:r>
              <a:rPr kumimoji="1" lang="zh-CN" altLang="en-US" sz="2000">
                <a:solidFill>
                  <a:schemeClr val="tx1">
                    <a:lumMod val="75000"/>
                    <a:lumOff val="25000"/>
                  </a:schemeClr>
                </a:solidFill>
                <a:latin typeface="+mn-lt"/>
                <a:ea typeface="+mn-ea"/>
              </a:rPr>
              <a:t>频率</a:t>
            </a:r>
            <a:r>
              <a:rPr kumimoji="1" lang="en-US" altLang="zh-CN" sz="2000">
                <a:solidFill>
                  <a:schemeClr val="tx1">
                    <a:lumMod val="75000"/>
                    <a:lumOff val="25000"/>
                  </a:schemeClr>
                </a:solidFill>
                <a:latin typeface="+mn-lt"/>
                <a:ea typeface="+mn-ea"/>
              </a:rPr>
              <a:t>(MHz)</a:t>
            </a:r>
          </a:p>
        </p:txBody>
      </p:sp>
      <p:sp>
        <p:nvSpPr>
          <p:cNvPr id="58382" name="Rectangle 13"/>
          <p:cNvSpPr>
            <a:spLocks noChangeArrowheads="1"/>
          </p:cNvSpPr>
          <p:nvPr/>
        </p:nvSpPr>
        <p:spPr bwMode="auto">
          <a:xfrm>
            <a:off x="8826862" y="2913063"/>
            <a:ext cx="1249484" cy="1065212"/>
          </a:xfrm>
          <a:prstGeom prst="rect">
            <a:avLst/>
          </a:prstGeom>
          <a:solidFill>
            <a:srgbClr val="00B0F0"/>
          </a:solidFill>
          <a:ln w="9525">
            <a:solidFill>
              <a:schemeClr val="tx1"/>
            </a:solidFill>
            <a:miter lim="800000"/>
            <a:headEnd/>
            <a:tailEnd/>
          </a:ln>
        </p:spPr>
        <p:txBody>
          <a:bodyPr wrap="none" anchor="ctr"/>
          <a:lstStyle/>
          <a:p>
            <a:endParaRPr lang="zh-CN" altLang="en-US">
              <a:solidFill>
                <a:schemeClr val="tx1">
                  <a:lumMod val="75000"/>
                  <a:lumOff val="25000"/>
                </a:schemeClr>
              </a:solidFill>
              <a:latin typeface="+mn-lt"/>
              <a:ea typeface="+mn-ea"/>
            </a:endParaRPr>
          </a:p>
        </p:txBody>
      </p:sp>
      <p:sp>
        <p:nvSpPr>
          <p:cNvPr id="58383" name="Text Box 14"/>
          <p:cNvSpPr txBox="1">
            <a:spLocks noChangeArrowheads="1"/>
          </p:cNvSpPr>
          <p:nvPr/>
        </p:nvSpPr>
        <p:spPr bwMode="auto">
          <a:xfrm>
            <a:off x="8920043" y="3213101"/>
            <a:ext cx="697627" cy="400110"/>
          </a:xfrm>
          <a:prstGeom prst="rect">
            <a:avLst/>
          </a:prstGeom>
          <a:noFill/>
          <a:ln w="9525">
            <a:noFill/>
            <a:miter lim="800000"/>
            <a:headEnd/>
            <a:tailEnd/>
          </a:ln>
        </p:spPr>
        <p:txBody>
          <a:bodyPr wrap="none">
            <a:spAutoFit/>
          </a:bodyPr>
          <a:lstStyle/>
          <a:p>
            <a:r>
              <a:rPr kumimoji="1" lang="zh-CN" altLang="en-US" sz="2000">
                <a:solidFill>
                  <a:schemeClr val="tx1">
                    <a:lumMod val="75000"/>
                    <a:lumOff val="25000"/>
                  </a:schemeClr>
                </a:solidFill>
                <a:latin typeface="+mn-lt"/>
                <a:ea typeface="+mn-ea"/>
              </a:rPr>
              <a:t>保留</a:t>
            </a:r>
          </a:p>
        </p:txBody>
      </p:sp>
      <p:sp>
        <p:nvSpPr>
          <p:cNvPr id="58384" name="Line 15"/>
          <p:cNvSpPr>
            <a:spLocks noChangeShapeType="1"/>
          </p:cNvSpPr>
          <p:nvPr/>
        </p:nvSpPr>
        <p:spPr bwMode="auto">
          <a:xfrm>
            <a:off x="288017" y="3978275"/>
            <a:ext cx="11143701" cy="0"/>
          </a:xfrm>
          <a:prstGeom prst="line">
            <a:avLst/>
          </a:prstGeom>
          <a:noFill/>
          <a:ln w="28575">
            <a:solidFill>
              <a:srgbClr val="333399"/>
            </a:solidFill>
            <a:round/>
            <a:headEnd/>
            <a:tailEnd type="triangle" w="med" len="lg"/>
          </a:ln>
        </p:spPr>
        <p:txBody>
          <a:bodyPr wrap="none" anchor="ctr"/>
          <a:lstStyle/>
          <a:p>
            <a:endParaRPr lang="zh-CN" altLang="en-US">
              <a:solidFill>
                <a:schemeClr val="tx1">
                  <a:lumMod val="75000"/>
                  <a:lumOff val="25000"/>
                </a:schemeClr>
              </a:solidFill>
              <a:latin typeface="+mn-lt"/>
              <a:ea typeface="+mn-ea"/>
            </a:endParaRP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Rectangle 2"/>
          <p:cNvSpPr>
            <a:spLocks noGrp="1" noChangeArrowheads="1"/>
          </p:cNvSpPr>
          <p:nvPr>
            <p:ph type="title"/>
          </p:nvPr>
        </p:nvSpPr>
        <p:spPr/>
        <p:txBody>
          <a:bodyPr/>
          <a:lstStyle/>
          <a:p>
            <a:pPr eaLnBrk="1" hangingPunct="1"/>
            <a:r>
              <a:rPr lang="zh-CN" altLang="en-US" sz="2000" dirty="0" smtClean="0"/>
              <a:t>用户接口盒 </a:t>
            </a:r>
          </a:p>
        </p:txBody>
      </p:sp>
      <p:sp>
        <p:nvSpPr>
          <p:cNvPr id="59394" name="页脚占位符 4"/>
          <p:cNvSpPr>
            <a:spLocks noGrp="1"/>
          </p:cNvSpPr>
          <p:nvPr>
            <p:ph type="ftr" sz="quarter" idx="11"/>
          </p:nvPr>
        </p:nvSpPr>
        <p:spPr>
          <a:noFill/>
        </p:spPr>
        <p:txBody>
          <a:bodyPr/>
          <a:lstStyle/>
          <a:p>
            <a:r>
              <a:rPr lang="zh-CN" altLang="en-US" smtClean="0"/>
              <a:t>课件制作人：谢钧 谢希仁</a:t>
            </a:r>
            <a:endParaRPr lang="zh-CN" altLang="en-US"/>
          </a:p>
        </p:txBody>
      </p:sp>
      <p:sp>
        <p:nvSpPr>
          <p:cNvPr id="59396" name="Rectangle 3"/>
          <p:cNvSpPr>
            <a:spLocks noGrp="1" noChangeArrowheads="1"/>
          </p:cNvSpPr>
          <p:nvPr>
            <p:ph idx="1"/>
          </p:nvPr>
        </p:nvSpPr>
        <p:spPr>
          <a:xfrm>
            <a:off x="1324697" y="2655084"/>
            <a:ext cx="10440455" cy="3894694"/>
          </a:xfrm>
        </p:spPr>
        <p:txBody>
          <a:bodyPr>
            <a:normAutofit/>
          </a:bodyPr>
          <a:lstStyle/>
          <a:p>
            <a:pPr marL="0" indent="0" eaLnBrk="1" hangingPunct="1">
              <a:lnSpc>
                <a:spcPct val="150000"/>
              </a:lnSpc>
              <a:buNone/>
            </a:pPr>
            <a:r>
              <a:rPr lang="zh-CN" altLang="en-US" sz="2400" dirty="0" smtClean="0">
                <a:solidFill>
                  <a:schemeClr val="hlink"/>
                </a:solidFill>
              </a:rPr>
              <a:t>用户接口盒</a:t>
            </a:r>
            <a:r>
              <a:rPr lang="zh-CN" altLang="en-US" sz="2400" dirty="0" smtClean="0"/>
              <a:t> </a:t>
            </a:r>
            <a:r>
              <a:rPr lang="en-US" altLang="zh-CN" sz="2400" dirty="0" smtClean="0"/>
              <a:t>UIB (User Interface Box)</a:t>
            </a:r>
            <a:r>
              <a:rPr lang="zh-CN" altLang="en-US" sz="2400" dirty="0" smtClean="0"/>
              <a:t>要提供三种连接，即：</a:t>
            </a:r>
          </a:p>
          <a:p>
            <a:pPr lvl="1" eaLnBrk="1" hangingPunct="1">
              <a:lnSpc>
                <a:spcPct val="150000"/>
              </a:lnSpc>
              <a:buFont typeface="Wingdings" pitchFamily="2" charset="2"/>
              <a:buChar char="l"/>
            </a:pPr>
            <a:r>
              <a:rPr lang="zh-CN" altLang="en-US" sz="2400" dirty="0" smtClean="0">
                <a:solidFill>
                  <a:srgbClr val="333399"/>
                </a:solidFill>
              </a:rPr>
              <a:t>使用同轴电缆连接到</a:t>
            </a:r>
            <a:r>
              <a:rPr lang="zh-CN" altLang="en-US" sz="2400" dirty="0" smtClean="0">
                <a:solidFill>
                  <a:schemeClr val="hlink"/>
                </a:solidFill>
              </a:rPr>
              <a:t>机顶盒</a:t>
            </a:r>
            <a:r>
              <a:rPr lang="en-US" altLang="zh-CN" sz="2400" dirty="0" smtClean="0">
                <a:solidFill>
                  <a:srgbClr val="333399"/>
                </a:solidFill>
              </a:rPr>
              <a:t>(set-top box)</a:t>
            </a:r>
            <a:r>
              <a:rPr lang="zh-CN" altLang="en-US" sz="2400" dirty="0" smtClean="0">
                <a:solidFill>
                  <a:srgbClr val="333399"/>
                </a:solidFill>
              </a:rPr>
              <a:t>，然后再连接到用户的电视机。</a:t>
            </a:r>
          </a:p>
          <a:p>
            <a:pPr lvl="1" eaLnBrk="1" hangingPunct="1">
              <a:lnSpc>
                <a:spcPct val="150000"/>
              </a:lnSpc>
              <a:buFont typeface="Wingdings" pitchFamily="2" charset="2"/>
              <a:buChar char="l"/>
            </a:pPr>
            <a:r>
              <a:rPr lang="zh-CN" altLang="en-US" sz="2400" dirty="0" smtClean="0">
                <a:solidFill>
                  <a:srgbClr val="333399"/>
                </a:solidFill>
              </a:rPr>
              <a:t>使用双绞线连接到用户的电话机。</a:t>
            </a:r>
          </a:p>
          <a:p>
            <a:pPr lvl="1" eaLnBrk="1" hangingPunct="1">
              <a:lnSpc>
                <a:spcPct val="150000"/>
              </a:lnSpc>
              <a:buFont typeface="Wingdings" pitchFamily="2" charset="2"/>
              <a:buChar char="l"/>
            </a:pPr>
            <a:r>
              <a:rPr lang="zh-CN" altLang="en-US" sz="2400" dirty="0" smtClean="0">
                <a:solidFill>
                  <a:srgbClr val="333399"/>
                </a:solidFill>
              </a:rPr>
              <a:t>使用电缆调制解调器连接到用户的计算机。</a:t>
            </a:r>
          </a:p>
        </p:txBody>
      </p:sp>
      <p:sp>
        <p:nvSpPr>
          <p:cNvPr id="15" name="矩形 14"/>
          <p:cNvSpPr/>
          <p:nvPr/>
        </p:nvSpPr>
        <p:spPr>
          <a:xfrm>
            <a:off x="-21505" y="6319400"/>
            <a:ext cx="11520000" cy="71991"/>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699"/>
          </a:p>
        </p:txBody>
      </p:sp>
      <p:sp>
        <p:nvSpPr>
          <p:cNvPr id="17" name="矩形 16"/>
          <p:cNvSpPr/>
          <p:nvPr/>
        </p:nvSpPr>
        <p:spPr>
          <a:xfrm>
            <a:off x="3126599" y="2283225"/>
            <a:ext cx="9065401" cy="60670"/>
          </a:xfrm>
          <a:prstGeom prst="rect">
            <a:avLst/>
          </a:prstGeom>
          <a:solidFill>
            <a:srgbClr val="FF990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8" name="组合 17"/>
          <p:cNvGrpSpPr/>
          <p:nvPr/>
        </p:nvGrpSpPr>
        <p:grpSpPr>
          <a:xfrm>
            <a:off x="810345" y="1174447"/>
            <a:ext cx="2836482" cy="1469277"/>
            <a:chOff x="810345" y="1174447"/>
            <a:chExt cx="2836482" cy="1469277"/>
          </a:xfrm>
        </p:grpSpPr>
        <p:sp>
          <p:nvSpPr>
            <p:cNvPr id="19" name="矩形 18"/>
            <p:cNvSpPr/>
            <p:nvPr/>
          </p:nvSpPr>
          <p:spPr>
            <a:xfrm>
              <a:off x="810345" y="1425809"/>
              <a:ext cx="495299" cy="533400"/>
            </a:xfrm>
            <a:prstGeom prst="rect">
              <a:avLst/>
            </a:prstGeom>
            <a:solidFill>
              <a:srgbClr val="85D9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624373" y="2069288"/>
              <a:ext cx="266702" cy="28721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1814878" y="1617707"/>
              <a:ext cx="342898" cy="36927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2253260" y="2001701"/>
              <a:ext cx="266702" cy="28721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a:off x="3357266" y="1642520"/>
              <a:ext cx="4571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flipV="1">
              <a:off x="1057995" y="2356506"/>
              <a:ext cx="266702" cy="2872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p:nvSpPr>
          <p:spPr>
            <a:xfrm>
              <a:off x="2712953" y="1913130"/>
              <a:ext cx="106680" cy="11488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3380125" y="1888614"/>
              <a:ext cx="266702" cy="28721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2902421" y="2145310"/>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2632942" y="1474098"/>
              <a:ext cx="266702" cy="287218"/>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2157776" y="1174447"/>
              <a:ext cx="266702" cy="2872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0" name="矩形 29"/>
          <p:cNvSpPr/>
          <p:nvPr/>
        </p:nvSpPr>
        <p:spPr>
          <a:xfrm>
            <a:off x="0" y="5715000"/>
            <a:ext cx="12192000" cy="1143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p:cNvSpPr/>
          <p:nvPr/>
        </p:nvSpPr>
        <p:spPr>
          <a:xfrm>
            <a:off x="1" y="5572525"/>
            <a:ext cx="12192000" cy="60670"/>
          </a:xfrm>
          <a:prstGeom prst="rect">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p:nvSpPr>
        <p:spPr>
          <a:xfrm>
            <a:off x="0" y="5449154"/>
            <a:ext cx="12192000" cy="60670"/>
          </a:xfrm>
          <a:prstGeom prst="rect">
            <a:avLst/>
          </a:prstGeom>
          <a:solidFill>
            <a:srgbClr val="FF990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2"/>
          <p:cNvSpPr>
            <a:spLocks noGrp="1" noChangeArrowheads="1"/>
          </p:cNvSpPr>
          <p:nvPr>
            <p:ph type="title"/>
          </p:nvPr>
        </p:nvSpPr>
        <p:spPr/>
        <p:txBody>
          <a:bodyPr/>
          <a:lstStyle/>
          <a:p>
            <a:pPr eaLnBrk="1" hangingPunct="1"/>
            <a:r>
              <a:rPr lang="zh-CN" altLang="en-US" sz="2000" dirty="0" smtClean="0"/>
              <a:t>电缆调制解调器</a:t>
            </a:r>
            <a:r>
              <a:rPr lang="en-US" altLang="zh-CN" sz="2000" dirty="0" smtClean="0"/>
              <a:t>(cable modem) </a:t>
            </a:r>
          </a:p>
        </p:txBody>
      </p:sp>
      <p:sp>
        <p:nvSpPr>
          <p:cNvPr id="227331" name="Rectangle 3"/>
          <p:cNvSpPr>
            <a:spLocks noGrp="1" noChangeArrowheads="1"/>
          </p:cNvSpPr>
          <p:nvPr>
            <p:ph idx="1"/>
          </p:nvPr>
        </p:nvSpPr>
        <p:spPr>
          <a:xfrm>
            <a:off x="609919" y="2132856"/>
            <a:ext cx="10978515" cy="4038710"/>
          </a:xfrm>
        </p:spPr>
        <p:txBody>
          <a:bodyPr>
            <a:normAutofit/>
          </a:bodyPr>
          <a:lstStyle/>
          <a:p>
            <a:pPr eaLnBrk="1" hangingPunct="1">
              <a:lnSpc>
                <a:spcPct val="150000"/>
              </a:lnSpc>
            </a:pPr>
            <a:r>
              <a:rPr lang="zh-CN" altLang="en-US" sz="2400" dirty="0" smtClean="0">
                <a:solidFill>
                  <a:schemeClr val="hlink"/>
                </a:solidFill>
              </a:rPr>
              <a:t>电缆调制解调器</a:t>
            </a:r>
            <a:r>
              <a:rPr lang="zh-CN" altLang="en-US" sz="2400" dirty="0" smtClean="0"/>
              <a:t>是为 </a:t>
            </a:r>
            <a:r>
              <a:rPr lang="en-US" altLang="zh-CN" sz="2400" dirty="0" smtClean="0"/>
              <a:t>HFC </a:t>
            </a:r>
            <a:r>
              <a:rPr lang="zh-CN" altLang="en-US" sz="2400" dirty="0" smtClean="0"/>
              <a:t>网而使用的调制解调器。</a:t>
            </a:r>
          </a:p>
          <a:p>
            <a:pPr eaLnBrk="1" hangingPunct="1">
              <a:lnSpc>
                <a:spcPct val="150000"/>
              </a:lnSpc>
            </a:pPr>
            <a:r>
              <a:rPr lang="zh-CN" altLang="en-US" sz="2400" dirty="0" smtClean="0"/>
              <a:t>电缆调制解调器最大的特点就是传输速率高。其下行速率一般在 </a:t>
            </a:r>
            <a:r>
              <a:rPr lang="en-US" altLang="zh-CN" sz="2400" dirty="0" smtClean="0"/>
              <a:t>3</a:t>
            </a:r>
            <a:r>
              <a:rPr lang="en-US" altLang="zh-CN" sz="2400" dirty="0" smtClean="0">
                <a:sym typeface="Symbol" pitchFamily="18" charset="2"/>
              </a:rPr>
              <a:t></a:t>
            </a:r>
            <a:r>
              <a:rPr lang="en-US" altLang="zh-CN" sz="2400" dirty="0" smtClean="0"/>
              <a:t>10  Mb/s</a:t>
            </a:r>
            <a:r>
              <a:rPr lang="zh-CN" altLang="en-US" sz="2400" dirty="0" smtClean="0"/>
              <a:t>之间，最高可达 </a:t>
            </a:r>
            <a:r>
              <a:rPr lang="en-US" altLang="zh-CN" sz="2400" dirty="0" smtClean="0"/>
              <a:t>30 Mb/s</a:t>
            </a:r>
            <a:r>
              <a:rPr lang="zh-CN" altLang="en-US" sz="2400" dirty="0" smtClean="0"/>
              <a:t>，而上行速率一般为 </a:t>
            </a:r>
            <a:r>
              <a:rPr lang="en-US" altLang="zh-CN" sz="2400" dirty="0" smtClean="0"/>
              <a:t>0.2</a:t>
            </a:r>
            <a:r>
              <a:rPr lang="en-US" altLang="zh-CN" sz="2400" dirty="0" smtClean="0">
                <a:sym typeface="Symbol" pitchFamily="18" charset="2"/>
              </a:rPr>
              <a:t></a:t>
            </a:r>
            <a:r>
              <a:rPr lang="en-US" altLang="zh-CN" sz="2400" dirty="0" smtClean="0"/>
              <a:t>2 Mb/s</a:t>
            </a:r>
            <a:r>
              <a:rPr lang="zh-CN" altLang="en-US" sz="2400" dirty="0" smtClean="0"/>
              <a:t>，最高可达 </a:t>
            </a:r>
            <a:r>
              <a:rPr lang="en-US" altLang="zh-CN" sz="2400" dirty="0" smtClean="0"/>
              <a:t>10 Mb/s</a:t>
            </a:r>
            <a:r>
              <a:rPr lang="zh-CN" altLang="en-US" sz="2400" dirty="0" smtClean="0"/>
              <a:t>。</a:t>
            </a:r>
          </a:p>
          <a:p>
            <a:pPr eaLnBrk="1" hangingPunct="1">
              <a:lnSpc>
                <a:spcPct val="150000"/>
              </a:lnSpc>
            </a:pPr>
            <a:r>
              <a:rPr lang="zh-CN" altLang="en-US" sz="2400" dirty="0" smtClean="0"/>
              <a:t>电缆调制解调器比在普通电话线上使用的调制解调器要复杂得多，并且不是成对使用，而是只安装在用户端。 </a:t>
            </a:r>
          </a:p>
        </p:txBody>
      </p:sp>
      <p:sp>
        <p:nvSpPr>
          <p:cNvPr id="60418" name="页脚占位符 4"/>
          <p:cNvSpPr>
            <a:spLocks noGrp="1"/>
          </p:cNvSpPr>
          <p:nvPr>
            <p:ph type="ftr" sz="quarter" idx="11"/>
          </p:nvPr>
        </p:nvSpPr>
        <p:spPr>
          <a:noFill/>
        </p:spPr>
        <p:txBody>
          <a:bodyPr/>
          <a:lstStyle/>
          <a:p>
            <a:r>
              <a:rPr lang="zh-CN" altLang="en-US" smtClean="0"/>
              <a:t>课件制作人：谢钧 谢希仁</a:t>
            </a:r>
            <a:endParaRPr lang="zh-CN" altLang="en-US"/>
          </a:p>
        </p:txBody>
      </p:sp>
      <p:sp>
        <p:nvSpPr>
          <p:cNvPr id="5" name="矩形 4"/>
          <p:cNvSpPr/>
          <p:nvPr/>
        </p:nvSpPr>
        <p:spPr>
          <a:xfrm>
            <a:off x="1" y="5589240"/>
            <a:ext cx="12191999" cy="60670"/>
          </a:xfrm>
          <a:prstGeom prst="rect">
            <a:avLst/>
          </a:prstGeom>
          <a:solidFill>
            <a:srgbClr val="FF9900">
              <a:alpha val="8000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Arial"/>
              <a:ea typeface="微软雅黑"/>
              <a:cs typeface="+mn-cs"/>
            </a:endParaRPr>
          </a:p>
        </p:txBody>
      </p:sp>
      <p:sp>
        <p:nvSpPr>
          <p:cNvPr id="6" name="矩形 5"/>
          <p:cNvSpPr/>
          <p:nvPr/>
        </p:nvSpPr>
        <p:spPr>
          <a:xfrm>
            <a:off x="1" y="1672343"/>
            <a:ext cx="12191999" cy="60670"/>
          </a:xfrm>
          <a:prstGeom prst="rect">
            <a:avLst/>
          </a:prstGeom>
          <a:solidFill>
            <a:srgbClr val="FF9900">
              <a:alpha val="8000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Arial"/>
              <a:ea typeface="微软雅黑"/>
              <a:cs typeface="+mn-cs"/>
            </a:endParaRPr>
          </a:p>
        </p:txBody>
      </p:sp>
      <p:sp>
        <p:nvSpPr>
          <p:cNvPr id="7" name="矩形 6"/>
          <p:cNvSpPr/>
          <p:nvPr/>
        </p:nvSpPr>
        <p:spPr>
          <a:xfrm>
            <a:off x="9506858" y="1576637"/>
            <a:ext cx="2685142" cy="226172"/>
          </a:xfrm>
          <a:prstGeom prst="rect">
            <a:avLst/>
          </a:prstGeom>
          <a:solidFill>
            <a:srgbClr val="3333CC"/>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Arial"/>
              <a:ea typeface="微软雅黑"/>
              <a:cs typeface="+mn-cs"/>
            </a:endParaRPr>
          </a:p>
        </p:txBody>
      </p:sp>
      <p:sp>
        <p:nvSpPr>
          <p:cNvPr id="8" name="矩形 7"/>
          <p:cNvSpPr/>
          <p:nvPr/>
        </p:nvSpPr>
        <p:spPr>
          <a:xfrm>
            <a:off x="1" y="5514102"/>
            <a:ext cx="2685142" cy="226172"/>
          </a:xfrm>
          <a:prstGeom prst="rect">
            <a:avLst/>
          </a:prstGeom>
          <a:solidFill>
            <a:srgbClr val="3333CC"/>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Arial"/>
              <a:ea typeface="微软雅黑"/>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733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733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588" y="1673862"/>
            <a:ext cx="12190412" cy="420132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1588" y="1561469"/>
            <a:ext cx="12190412" cy="457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Freeform 3"/>
          <p:cNvSpPr/>
          <p:nvPr/>
        </p:nvSpPr>
        <p:spPr>
          <a:xfrm>
            <a:off x="-41951" y="5403950"/>
            <a:ext cx="12233951" cy="496637"/>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3B3F6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grpSp>
        <p:nvGrpSpPr>
          <p:cNvPr id="8" name="组合 7"/>
          <p:cNvGrpSpPr/>
          <p:nvPr/>
        </p:nvGrpSpPr>
        <p:grpSpPr>
          <a:xfrm>
            <a:off x="9424993" y="4813980"/>
            <a:ext cx="1877787" cy="1129564"/>
            <a:chOff x="9675584" y="5175723"/>
            <a:chExt cx="1877787" cy="1129564"/>
          </a:xfrm>
        </p:grpSpPr>
        <p:sp>
          <p:nvSpPr>
            <p:cNvPr id="9" name="矩形 8"/>
            <p:cNvSpPr/>
            <p:nvPr/>
          </p:nvSpPr>
          <p:spPr>
            <a:xfrm>
              <a:off x="11286669" y="5640179"/>
              <a:ext cx="266702" cy="66188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10642146" y="5828865"/>
              <a:ext cx="266702" cy="476421"/>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10241641" y="5175723"/>
              <a:ext cx="266702" cy="112956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9675584" y="5974341"/>
              <a:ext cx="266702" cy="33094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1443" name="Rectangle 2"/>
          <p:cNvSpPr>
            <a:spLocks noGrp="1" noChangeArrowheads="1"/>
          </p:cNvSpPr>
          <p:nvPr>
            <p:ph type="title"/>
          </p:nvPr>
        </p:nvSpPr>
        <p:spPr/>
        <p:txBody>
          <a:bodyPr/>
          <a:lstStyle/>
          <a:p>
            <a:pPr eaLnBrk="1" hangingPunct="1"/>
            <a:r>
              <a:rPr lang="en-US" altLang="zh-CN" dirty="0" smtClean="0"/>
              <a:t>HFC </a:t>
            </a:r>
            <a:r>
              <a:rPr lang="zh-CN" altLang="en-US" dirty="0" smtClean="0"/>
              <a:t>网的特点 </a:t>
            </a:r>
          </a:p>
        </p:txBody>
      </p:sp>
      <p:sp>
        <p:nvSpPr>
          <p:cNvPr id="61444" name="Rectangle 3"/>
          <p:cNvSpPr>
            <a:spLocks noGrp="1" noChangeArrowheads="1"/>
          </p:cNvSpPr>
          <p:nvPr>
            <p:ph idx="1"/>
          </p:nvPr>
        </p:nvSpPr>
        <p:spPr>
          <a:xfrm>
            <a:off x="609919" y="1772816"/>
            <a:ext cx="10978515" cy="4398750"/>
          </a:xfrm>
        </p:spPr>
        <p:txBody>
          <a:bodyPr>
            <a:normAutofit/>
          </a:bodyPr>
          <a:lstStyle/>
          <a:p>
            <a:pPr eaLnBrk="1" hangingPunct="1">
              <a:lnSpc>
                <a:spcPct val="150000"/>
              </a:lnSpc>
            </a:pPr>
            <a:r>
              <a:rPr lang="zh-CN" altLang="en-US" sz="2400" dirty="0" smtClean="0"/>
              <a:t>在使用</a:t>
            </a:r>
            <a:r>
              <a:rPr lang="en-US" altLang="zh-CN" sz="2400" dirty="0" smtClean="0"/>
              <a:t>ADSL</a:t>
            </a:r>
            <a:r>
              <a:rPr lang="zh-CN" altLang="en-US" sz="2400" dirty="0" smtClean="0"/>
              <a:t>调制解调器时，用户</a:t>
            </a:r>
            <a:r>
              <a:rPr lang="en-US" altLang="zh-CN" sz="2400" dirty="0" smtClean="0"/>
              <a:t>PC</a:t>
            </a:r>
            <a:r>
              <a:rPr lang="zh-CN" altLang="en-US" sz="2400" dirty="0" smtClean="0"/>
              <a:t>所连接的电话用户线是该用户专用的，因此在用户线上所能达到的最高数据率是确定的，与其他</a:t>
            </a:r>
            <a:r>
              <a:rPr lang="en-US" altLang="zh-CN" sz="2400" dirty="0" smtClean="0"/>
              <a:t>ADSL</a:t>
            </a:r>
            <a:r>
              <a:rPr lang="zh-CN" altLang="en-US" sz="2400" dirty="0" smtClean="0"/>
              <a:t>用户是否在上网无关。</a:t>
            </a:r>
            <a:endParaRPr lang="en-US" altLang="zh-CN" sz="2400" dirty="0" smtClean="0"/>
          </a:p>
          <a:p>
            <a:pPr eaLnBrk="1" hangingPunct="1">
              <a:lnSpc>
                <a:spcPct val="150000"/>
              </a:lnSpc>
            </a:pPr>
            <a:r>
              <a:rPr lang="zh-CN" altLang="en-US" sz="2400" dirty="0" smtClean="0"/>
              <a:t>但在使用</a:t>
            </a:r>
            <a:r>
              <a:rPr lang="en-US" altLang="zh-CN" sz="2400" dirty="0" smtClean="0"/>
              <a:t>HFC</a:t>
            </a:r>
            <a:r>
              <a:rPr lang="zh-CN" altLang="en-US" sz="2400" dirty="0" smtClean="0"/>
              <a:t>的电缆调制解调器时，在同轴电缆这一段用户所享用的最高数据率是不确定的，因为某个用户所能享用的数据率大小取决于这段电缆上现在有多少个用户正在传送数据。</a:t>
            </a:r>
          </a:p>
        </p:txBody>
      </p:sp>
      <p:sp>
        <p:nvSpPr>
          <p:cNvPr id="61442" name="页脚占位符 4"/>
          <p:cNvSpPr>
            <a:spLocks noGrp="1"/>
          </p:cNvSpPr>
          <p:nvPr>
            <p:ph type="ftr" sz="quarter" idx="11"/>
          </p:nvPr>
        </p:nvSpPr>
        <p:spPr>
          <a:noFill/>
        </p:spPr>
        <p:txBody>
          <a:bodyPr/>
          <a:lstStyle/>
          <a:p>
            <a:r>
              <a:rPr lang="zh-CN" altLang="en-US" smtClean="0"/>
              <a:t>课件制作人：谢钧 谢希仁</a:t>
            </a:r>
            <a:endParaRPr lang="zh-CN" altLang="en-US"/>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Rectangle 2"/>
          <p:cNvSpPr>
            <a:spLocks noGrp="1" noChangeArrowheads="1"/>
          </p:cNvSpPr>
          <p:nvPr>
            <p:ph type="title"/>
          </p:nvPr>
        </p:nvSpPr>
        <p:spPr/>
        <p:txBody>
          <a:bodyPr/>
          <a:lstStyle/>
          <a:p>
            <a:pPr eaLnBrk="1" hangingPunct="1"/>
            <a:r>
              <a:rPr lang="en-US" altLang="zh-CN" dirty="0" smtClean="0"/>
              <a:t>2.6.4  </a:t>
            </a:r>
            <a:r>
              <a:rPr lang="zh-CN" altLang="en-US" dirty="0" smtClean="0"/>
              <a:t>光纤接入 </a:t>
            </a:r>
          </a:p>
        </p:txBody>
      </p:sp>
      <p:sp>
        <p:nvSpPr>
          <p:cNvPr id="231427" name="Rectangle 3"/>
          <p:cNvSpPr>
            <a:spLocks noGrp="1" noChangeArrowheads="1"/>
          </p:cNvSpPr>
          <p:nvPr>
            <p:ph idx="1"/>
          </p:nvPr>
        </p:nvSpPr>
        <p:spPr>
          <a:xfrm>
            <a:off x="609919" y="1988840"/>
            <a:ext cx="10978515" cy="3737591"/>
          </a:xfrm>
        </p:spPr>
        <p:txBody>
          <a:bodyPr>
            <a:normAutofit fontScale="92500" lnSpcReduction="20000"/>
          </a:bodyPr>
          <a:lstStyle/>
          <a:p>
            <a:pPr marL="0" indent="534988" eaLnBrk="1" hangingPunct="1">
              <a:lnSpc>
                <a:spcPct val="150000"/>
              </a:lnSpc>
              <a:buNone/>
            </a:pPr>
            <a:r>
              <a:rPr lang="en-US" altLang="zh-CN" sz="2400" dirty="0" err="1" smtClean="0"/>
              <a:t>FTTx</a:t>
            </a:r>
            <a:r>
              <a:rPr lang="zh-CN" altLang="en-US" sz="2400" dirty="0" smtClean="0"/>
              <a:t>（光纤到</a:t>
            </a:r>
            <a:r>
              <a:rPr lang="en-US" altLang="zh-CN" sz="2400" dirty="0" smtClean="0"/>
              <a:t>……</a:t>
            </a:r>
            <a:r>
              <a:rPr lang="zh-CN" altLang="en-US" sz="2400" dirty="0" smtClean="0"/>
              <a:t>）也是一种实现宽带居民接入网的方案。这里字母 </a:t>
            </a:r>
            <a:r>
              <a:rPr lang="en-US" altLang="zh-CN" sz="2400" dirty="0" smtClean="0"/>
              <a:t>x </a:t>
            </a:r>
            <a:r>
              <a:rPr lang="zh-CN" altLang="en-US" sz="2400" dirty="0" smtClean="0"/>
              <a:t>可代表不同意思。</a:t>
            </a:r>
          </a:p>
          <a:p>
            <a:pPr lvl="1">
              <a:lnSpc>
                <a:spcPct val="150000"/>
              </a:lnSpc>
              <a:buFont typeface="Wingdings" pitchFamily="2" charset="2"/>
              <a:buChar char="l"/>
            </a:pPr>
            <a:r>
              <a:rPr lang="zh-CN" altLang="en-US" sz="2200" dirty="0" smtClean="0">
                <a:solidFill>
                  <a:schemeClr val="hlink"/>
                </a:solidFill>
              </a:rPr>
              <a:t>光纤到家</a:t>
            </a:r>
            <a:r>
              <a:rPr lang="zh-CN" altLang="en-US" sz="2200" dirty="0" smtClean="0"/>
              <a:t> </a:t>
            </a:r>
            <a:r>
              <a:rPr lang="en-US" altLang="zh-CN" sz="2200" dirty="0" smtClean="0"/>
              <a:t>FTTH (Fiber To The Home)</a:t>
            </a:r>
            <a:r>
              <a:rPr lang="zh-CN" altLang="en-US" sz="2200" dirty="0" smtClean="0"/>
              <a:t>：光纤一直铺设到用户家庭可能是居民接入网最后的解决方法。</a:t>
            </a:r>
          </a:p>
          <a:p>
            <a:pPr lvl="1">
              <a:lnSpc>
                <a:spcPct val="150000"/>
              </a:lnSpc>
              <a:buFont typeface="Wingdings" pitchFamily="2" charset="2"/>
              <a:buChar char="l"/>
            </a:pPr>
            <a:r>
              <a:rPr lang="zh-CN" altLang="en-US" sz="2200" dirty="0" smtClean="0">
                <a:solidFill>
                  <a:schemeClr val="hlink"/>
                </a:solidFill>
              </a:rPr>
              <a:t>光纤到大楼</a:t>
            </a:r>
            <a:r>
              <a:rPr lang="zh-CN" altLang="en-US" sz="2200" dirty="0" smtClean="0"/>
              <a:t> </a:t>
            </a:r>
            <a:r>
              <a:rPr lang="en-US" altLang="zh-CN" sz="2200" dirty="0" smtClean="0"/>
              <a:t>FTTB (Fiber To The Building)</a:t>
            </a:r>
            <a:r>
              <a:rPr lang="zh-CN" altLang="en-US" sz="2200" dirty="0" smtClean="0"/>
              <a:t>：光纤进入大楼后就转换为电信号，然后用电缆或双绞线分配到各用户。</a:t>
            </a:r>
          </a:p>
          <a:p>
            <a:pPr lvl="1">
              <a:lnSpc>
                <a:spcPct val="150000"/>
              </a:lnSpc>
              <a:buFont typeface="Wingdings" pitchFamily="2" charset="2"/>
              <a:buChar char="l"/>
            </a:pPr>
            <a:r>
              <a:rPr lang="zh-CN" altLang="en-US" sz="2200" dirty="0" smtClean="0">
                <a:solidFill>
                  <a:schemeClr val="hlink"/>
                </a:solidFill>
              </a:rPr>
              <a:t>光纤到路边</a:t>
            </a:r>
            <a:r>
              <a:rPr lang="zh-CN" altLang="en-US" sz="2200" dirty="0" smtClean="0"/>
              <a:t> </a:t>
            </a:r>
            <a:r>
              <a:rPr lang="en-US" altLang="zh-CN" sz="2200" dirty="0" smtClean="0"/>
              <a:t>FTTC (Fiber To The Curb)</a:t>
            </a:r>
            <a:r>
              <a:rPr lang="zh-CN" altLang="en-US" sz="2200" dirty="0" smtClean="0"/>
              <a:t>：从路边到各用户可使用星形结构双绞线作为传输媒体。    </a:t>
            </a:r>
          </a:p>
        </p:txBody>
      </p:sp>
      <p:sp>
        <p:nvSpPr>
          <p:cNvPr id="62466" name="页脚占位符 4"/>
          <p:cNvSpPr>
            <a:spLocks noGrp="1"/>
          </p:cNvSpPr>
          <p:nvPr>
            <p:ph type="ftr" sz="quarter" idx="11"/>
          </p:nvPr>
        </p:nvSpPr>
        <p:spPr>
          <a:noFill/>
        </p:spPr>
        <p:txBody>
          <a:bodyPr/>
          <a:lstStyle/>
          <a:p>
            <a:r>
              <a:rPr lang="zh-CN" altLang="en-US" smtClean="0"/>
              <a:t>课件制作人：谢钧 谢希仁</a:t>
            </a:r>
            <a:endParaRPr lang="zh-CN" altLang="en-US"/>
          </a:p>
        </p:txBody>
      </p:sp>
      <p:sp>
        <p:nvSpPr>
          <p:cNvPr id="5" name="矩形 4"/>
          <p:cNvSpPr/>
          <p:nvPr/>
        </p:nvSpPr>
        <p:spPr>
          <a:xfrm>
            <a:off x="-23813" y="6088063"/>
            <a:ext cx="12217401" cy="769937"/>
          </a:xfrm>
          <a:prstGeom prst="rect">
            <a:avLst/>
          </a:prstGeom>
          <a:solidFill>
            <a:srgbClr val="F6B30A">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cxnSp>
        <p:nvCxnSpPr>
          <p:cNvPr id="6" name="直接连接符 5"/>
          <p:cNvCxnSpPr/>
          <p:nvPr/>
        </p:nvCxnSpPr>
        <p:spPr>
          <a:xfrm>
            <a:off x="95249" y="1484784"/>
            <a:ext cx="12103101" cy="0"/>
          </a:xfrm>
          <a:prstGeom prst="line">
            <a:avLst/>
          </a:prstGeom>
          <a:ln w="57150">
            <a:solidFill>
              <a:schemeClr val="accent3"/>
            </a:solidFill>
            <a:prstDash val="sysDot"/>
          </a:ln>
        </p:spPr>
        <p:style>
          <a:lnRef idx="1">
            <a:schemeClr val="accent1"/>
          </a:lnRef>
          <a:fillRef idx="0">
            <a:schemeClr val="accent1"/>
          </a:fillRef>
          <a:effectRef idx="0">
            <a:schemeClr val="accent1"/>
          </a:effectRef>
          <a:fontRef idx="minor">
            <a:schemeClr val="tx1"/>
          </a:fontRef>
        </p:style>
      </p:cxnSp>
      <p:grpSp>
        <p:nvGrpSpPr>
          <p:cNvPr id="7" name="组合 34"/>
          <p:cNvGrpSpPr>
            <a:grpSpLocks/>
          </p:cNvGrpSpPr>
          <p:nvPr/>
        </p:nvGrpSpPr>
        <p:grpSpPr bwMode="auto">
          <a:xfrm rot="10800000">
            <a:off x="10034588" y="5570857"/>
            <a:ext cx="2133600" cy="833438"/>
            <a:chOff x="711199" y="5805976"/>
            <a:chExt cx="2134529" cy="833559"/>
          </a:xfrm>
        </p:grpSpPr>
        <p:sp>
          <p:nvSpPr>
            <p:cNvPr id="8" name="矩形 7"/>
            <p:cNvSpPr/>
            <p:nvPr/>
          </p:nvSpPr>
          <p:spPr>
            <a:xfrm>
              <a:off x="2580501" y="6242602"/>
              <a:ext cx="266816" cy="28737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9" name="矩形 8"/>
            <p:cNvSpPr/>
            <p:nvPr/>
          </p:nvSpPr>
          <p:spPr>
            <a:xfrm>
              <a:off x="1263890" y="5805976"/>
              <a:ext cx="266816" cy="28738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0" name="矩形 9"/>
            <p:cNvSpPr/>
            <p:nvPr/>
          </p:nvSpPr>
          <p:spPr>
            <a:xfrm>
              <a:off x="1397298" y="5947285"/>
              <a:ext cx="406577" cy="42868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1" name="矩形 10"/>
            <p:cNvSpPr/>
            <p:nvPr/>
          </p:nvSpPr>
          <p:spPr>
            <a:xfrm>
              <a:off x="1865815" y="6352155"/>
              <a:ext cx="266816" cy="28738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2" name="矩形 11"/>
            <p:cNvSpPr/>
            <p:nvPr/>
          </p:nvSpPr>
          <p:spPr>
            <a:xfrm flipV="1">
              <a:off x="1760994" y="6242602"/>
              <a:ext cx="266816" cy="28737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3" name="矩形 12"/>
            <p:cNvSpPr/>
            <p:nvPr/>
          </p:nvSpPr>
          <p:spPr>
            <a:xfrm>
              <a:off x="711199" y="5948872"/>
              <a:ext cx="565396" cy="53506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142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142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3142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矩形 172"/>
          <p:cNvSpPr>
            <a:spLocks noChangeArrowheads="1"/>
          </p:cNvSpPr>
          <p:nvPr/>
        </p:nvSpPr>
        <p:spPr bwMode="auto">
          <a:xfrm>
            <a:off x="8629910" y="3560089"/>
            <a:ext cx="2287191" cy="928688"/>
          </a:xfrm>
          <a:prstGeom prst="rect">
            <a:avLst/>
          </a:prstGeom>
          <a:solidFill>
            <a:srgbClr val="FFC000"/>
          </a:solidFill>
          <a:ln w="9525" algn="ctr">
            <a:solidFill>
              <a:schemeClr val="tx1"/>
            </a:solidFill>
            <a:round/>
            <a:headEnd/>
            <a:tailEnd/>
          </a:ln>
          <a:extLst/>
        </p:spPr>
        <p:txBody>
          <a:bodyPr/>
          <a:lstStyle/>
          <a:p>
            <a:endParaRPr lang="zh-CN" altLang="en-US"/>
          </a:p>
        </p:txBody>
      </p:sp>
      <p:sp>
        <p:nvSpPr>
          <p:cNvPr id="89" name="矩形 172"/>
          <p:cNvSpPr>
            <a:spLocks noChangeArrowheads="1"/>
          </p:cNvSpPr>
          <p:nvPr/>
        </p:nvSpPr>
        <p:spPr bwMode="auto">
          <a:xfrm>
            <a:off x="8629910" y="2021802"/>
            <a:ext cx="2287191" cy="1447800"/>
          </a:xfrm>
          <a:prstGeom prst="rect">
            <a:avLst/>
          </a:prstGeom>
          <a:solidFill>
            <a:srgbClr val="FFC000"/>
          </a:solidFill>
          <a:ln w="9525" algn="ctr">
            <a:solidFill>
              <a:schemeClr val="tx1"/>
            </a:solidFill>
            <a:round/>
            <a:headEnd/>
            <a:tailEnd/>
          </a:ln>
          <a:extLst/>
        </p:spPr>
        <p:txBody>
          <a:bodyPr/>
          <a:lstStyle/>
          <a:p>
            <a:endParaRPr lang="zh-CN" altLang="en-US"/>
          </a:p>
        </p:txBody>
      </p:sp>
      <p:sp>
        <p:nvSpPr>
          <p:cNvPr id="62467" name="Rectangle 2"/>
          <p:cNvSpPr>
            <a:spLocks noGrp="1" noChangeArrowheads="1"/>
          </p:cNvSpPr>
          <p:nvPr>
            <p:ph type="title"/>
          </p:nvPr>
        </p:nvSpPr>
        <p:spPr/>
        <p:txBody>
          <a:bodyPr/>
          <a:lstStyle/>
          <a:p>
            <a:pPr eaLnBrk="1" hangingPunct="1"/>
            <a:r>
              <a:rPr lang="en-US" altLang="zh-CN" dirty="0" smtClean="0"/>
              <a:t>2.6.4  </a:t>
            </a:r>
            <a:r>
              <a:rPr lang="zh-CN" altLang="en-US" dirty="0" smtClean="0"/>
              <a:t>光纤接入 </a:t>
            </a:r>
          </a:p>
        </p:txBody>
      </p:sp>
      <p:sp>
        <p:nvSpPr>
          <p:cNvPr id="62466" name="页脚占位符 4"/>
          <p:cNvSpPr>
            <a:spLocks noGrp="1"/>
          </p:cNvSpPr>
          <p:nvPr>
            <p:ph type="ftr" sz="quarter" idx="11"/>
          </p:nvPr>
        </p:nvSpPr>
        <p:spPr>
          <a:noFill/>
        </p:spPr>
        <p:txBody>
          <a:bodyPr/>
          <a:lstStyle/>
          <a:p>
            <a:r>
              <a:rPr lang="zh-CN" altLang="en-US" smtClean="0"/>
              <a:t>课件制作人：谢钧 谢希仁</a:t>
            </a:r>
            <a:endParaRPr lang="zh-CN" altLang="en-US"/>
          </a:p>
        </p:txBody>
      </p:sp>
      <p:sp>
        <p:nvSpPr>
          <p:cNvPr id="2" name="Rectangle 2"/>
          <p:cNvSpPr>
            <a:spLocks noChangeArrowheads="1"/>
          </p:cNvSpPr>
          <p:nvPr/>
        </p:nvSpPr>
        <p:spPr bwMode="auto">
          <a:xfrm>
            <a:off x="0" y="-2308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矩形 172"/>
          <p:cNvSpPr>
            <a:spLocks noChangeArrowheads="1"/>
          </p:cNvSpPr>
          <p:nvPr/>
        </p:nvSpPr>
        <p:spPr bwMode="auto">
          <a:xfrm>
            <a:off x="8629910" y="4612602"/>
            <a:ext cx="2287191" cy="785812"/>
          </a:xfrm>
          <a:prstGeom prst="rect">
            <a:avLst/>
          </a:prstGeom>
          <a:solidFill>
            <a:srgbClr val="FFC000"/>
          </a:solidFill>
          <a:ln w="9525" algn="ctr">
            <a:solidFill>
              <a:schemeClr val="tx1"/>
            </a:solidFill>
            <a:round/>
            <a:headEnd/>
            <a:tailEnd/>
          </a:ln>
          <a:extLst/>
        </p:spPr>
        <p:txBody>
          <a:bodyPr/>
          <a:lstStyle/>
          <a:p>
            <a:endParaRPr lang="zh-CN" altLang="en-US"/>
          </a:p>
        </p:txBody>
      </p:sp>
      <p:sp>
        <p:nvSpPr>
          <p:cNvPr id="8" name="Line 217"/>
          <p:cNvSpPr>
            <a:spLocks noChangeShapeType="1"/>
          </p:cNvSpPr>
          <p:nvPr/>
        </p:nvSpPr>
        <p:spPr bwMode="auto">
          <a:xfrm>
            <a:off x="6723919" y="3898228"/>
            <a:ext cx="2096591" cy="1000125"/>
          </a:xfrm>
          <a:prstGeom prst="line">
            <a:avLst/>
          </a:prstGeom>
          <a:noFill/>
          <a:ln w="38100" cmpd="dbl">
            <a:solidFill>
              <a:srgbClr val="C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 name="Line 216"/>
          <p:cNvSpPr>
            <a:spLocks noChangeShapeType="1"/>
          </p:cNvSpPr>
          <p:nvPr/>
        </p:nvSpPr>
        <p:spPr bwMode="auto">
          <a:xfrm flipV="1">
            <a:off x="6628620" y="3112414"/>
            <a:ext cx="2096591" cy="785813"/>
          </a:xfrm>
          <a:prstGeom prst="line">
            <a:avLst/>
          </a:prstGeom>
          <a:noFill/>
          <a:ln w="38100" cmpd="dbl">
            <a:solidFill>
              <a:srgbClr val="C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 name="Line 65"/>
          <p:cNvSpPr>
            <a:spLocks noChangeShapeType="1"/>
          </p:cNvSpPr>
          <p:nvPr/>
        </p:nvSpPr>
        <p:spPr bwMode="auto">
          <a:xfrm flipH="1">
            <a:off x="5493495" y="2969539"/>
            <a:ext cx="468026" cy="952500"/>
          </a:xfrm>
          <a:prstGeom prst="line">
            <a:avLst/>
          </a:prstGeom>
          <a:noFill/>
          <a:ln w="9525">
            <a:solidFill>
              <a:schemeClr val="tx1"/>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 name="Text Box 66"/>
          <p:cNvSpPr txBox="1">
            <a:spLocks noChangeArrowheads="1"/>
          </p:cNvSpPr>
          <p:nvPr/>
        </p:nvSpPr>
        <p:spPr bwMode="auto">
          <a:xfrm>
            <a:off x="5675623" y="2683789"/>
            <a:ext cx="59503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1600"/>
              <a:t>光纤</a:t>
            </a:r>
          </a:p>
        </p:txBody>
      </p:sp>
      <p:sp>
        <p:nvSpPr>
          <p:cNvPr id="12" name="AutoShape 207"/>
          <p:cNvSpPr>
            <a:spLocks noChangeArrowheads="1"/>
          </p:cNvSpPr>
          <p:nvPr/>
        </p:nvSpPr>
        <p:spPr bwMode="auto">
          <a:xfrm>
            <a:off x="3388433" y="3702964"/>
            <a:ext cx="857696" cy="388938"/>
          </a:xfrm>
          <a:prstGeom prst="cube">
            <a:avLst>
              <a:gd name="adj" fmla="val 25000"/>
            </a:avLst>
          </a:prstGeom>
          <a:solidFill>
            <a:srgbClr val="92D050"/>
          </a:solidFill>
          <a:ln w="9525">
            <a:solidFill>
              <a:schemeClr val="tx1"/>
            </a:solidFill>
            <a:miter lim="800000"/>
            <a:headEnd/>
            <a:tailEnd/>
          </a:ln>
        </p:spPr>
        <p:txBody>
          <a:bodyPr wrap="none" anchor="ctr"/>
          <a:lstStyle/>
          <a:p>
            <a:pPr algn="ctr"/>
            <a:endParaRPr lang="en-US" altLang="zh-CN"/>
          </a:p>
          <a:p>
            <a:pPr algn="ctr"/>
            <a:endParaRPr lang="en-US" altLang="zh-CN"/>
          </a:p>
          <a:p>
            <a:pPr algn="ctr"/>
            <a:endParaRPr lang="en-US" altLang="zh-CN"/>
          </a:p>
          <a:p>
            <a:pPr algn="ctr"/>
            <a:endParaRPr lang="en-US" altLang="zh-CN"/>
          </a:p>
          <a:p>
            <a:pPr algn="ctr"/>
            <a:endParaRPr lang="en-US" altLang="zh-CN"/>
          </a:p>
          <a:p>
            <a:pPr algn="ctr"/>
            <a:endParaRPr lang="en-US" altLang="zh-CN"/>
          </a:p>
          <a:p>
            <a:pPr algn="ctr"/>
            <a:endParaRPr lang="en-US" altLang="zh-CN"/>
          </a:p>
          <a:p>
            <a:pPr algn="ctr"/>
            <a:endParaRPr lang="en-US" altLang="zh-CN"/>
          </a:p>
          <a:p>
            <a:pPr algn="ctr"/>
            <a:endParaRPr lang="en-US" altLang="zh-CN"/>
          </a:p>
          <a:p>
            <a:pPr algn="ctr"/>
            <a:endParaRPr lang="en-US" altLang="zh-CN"/>
          </a:p>
          <a:p>
            <a:pPr algn="ctr"/>
            <a:endParaRPr lang="en-US" altLang="zh-CN"/>
          </a:p>
          <a:p>
            <a:pPr algn="ctr"/>
            <a:endParaRPr lang="en-US" altLang="zh-CN"/>
          </a:p>
          <a:p>
            <a:pPr algn="ctr"/>
            <a:endParaRPr lang="en-US" altLang="zh-CN"/>
          </a:p>
          <a:p>
            <a:pPr algn="ctr"/>
            <a:endParaRPr lang="en-US" altLang="zh-CN"/>
          </a:p>
          <a:p>
            <a:pPr algn="ctr"/>
            <a:endParaRPr lang="en-US" altLang="zh-CN"/>
          </a:p>
          <a:p>
            <a:pPr algn="ctr"/>
            <a:endParaRPr lang="en-US" altLang="zh-CN"/>
          </a:p>
          <a:p>
            <a:pPr algn="ctr"/>
            <a:endParaRPr lang="en-US" altLang="zh-CN"/>
          </a:p>
          <a:p>
            <a:pPr algn="ctr"/>
            <a:endParaRPr lang="en-US" altLang="zh-CN"/>
          </a:p>
          <a:p>
            <a:pPr algn="ctr"/>
            <a:endParaRPr lang="en-US" altLang="zh-CN"/>
          </a:p>
          <a:p>
            <a:pPr algn="ctr"/>
            <a:endParaRPr lang="en-US" altLang="zh-CN"/>
          </a:p>
          <a:p>
            <a:pPr algn="ctr"/>
            <a:endParaRPr lang="en-US" altLang="zh-CN"/>
          </a:p>
          <a:p>
            <a:pPr algn="ctr"/>
            <a:endParaRPr lang="en-US" altLang="zh-CN"/>
          </a:p>
          <a:p>
            <a:pPr algn="ctr"/>
            <a:endParaRPr lang="en-US" altLang="zh-CN"/>
          </a:p>
          <a:p>
            <a:pPr algn="ctr"/>
            <a:endParaRPr lang="en-US" altLang="zh-CN"/>
          </a:p>
          <a:p>
            <a:pPr algn="ctr"/>
            <a:endParaRPr lang="en-US" altLang="zh-CN"/>
          </a:p>
          <a:p>
            <a:pPr algn="ctr"/>
            <a:endParaRPr lang="en-US" altLang="zh-CN"/>
          </a:p>
          <a:p>
            <a:pPr algn="ctr"/>
            <a:endParaRPr lang="en-US" altLang="zh-CN"/>
          </a:p>
          <a:p>
            <a:pPr algn="ctr"/>
            <a:endParaRPr lang="en-US" altLang="zh-CN"/>
          </a:p>
          <a:p>
            <a:pPr algn="ctr"/>
            <a:endParaRPr lang="en-US" altLang="zh-CN"/>
          </a:p>
          <a:p>
            <a:pPr algn="ctr"/>
            <a:endParaRPr lang="en-US" altLang="zh-CN"/>
          </a:p>
          <a:p>
            <a:pPr algn="ctr"/>
            <a:endParaRPr lang="en-US" altLang="zh-CN"/>
          </a:p>
          <a:p>
            <a:pPr algn="ctr"/>
            <a:endParaRPr lang="en-US" altLang="zh-CN"/>
          </a:p>
          <a:p>
            <a:pPr algn="ctr"/>
            <a:endParaRPr lang="en-US" altLang="zh-CN"/>
          </a:p>
          <a:p>
            <a:pPr algn="ctr"/>
            <a:endParaRPr lang="en-US" altLang="zh-CN"/>
          </a:p>
          <a:p>
            <a:pPr algn="ctr"/>
            <a:endParaRPr lang="en-US" altLang="zh-CN"/>
          </a:p>
          <a:p>
            <a:pPr algn="ctr"/>
            <a:endParaRPr lang="en-US" altLang="zh-CN"/>
          </a:p>
          <a:p>
            <a:pPr algn="ctr"/>
            <a:endParaRPr lang="en-US" altLang="zh-CN"/>
          </a:p>
          <a:p>
            <a:pPr algn="ctr"/>
            <a:endParaRPr lang="en-US" altLang="zh-CN"/>
          </a:p>
          <a:p>
            <a:pPr algn="ctr"/>
            <a:endParaRPr lang="en-US" altLang="zh-CN"/>
          </a:p>
          <a:p>
            <a:pPr algn="ctr"/>
            <a:endParaRPr lang="en-US" altLang="zh-CN"/>
          </a:p>
          <a:p>
            <a:pPr algn="ctr"/>
            <a:endParaRPr lang="en-US" altLang="zh-CN"/>
          </a:p>
          <a:p>
            <a:pPr algn="ctr"/>
            <a:endParaRPr lang="en-US" altLang="zh-CN"/>
          </a:p>
          <a:p>
            <a:pPr algn="ctr"/>
            <a:endParaRPr lang="en-US" altLang="zh-CN"/>
          </a:p>
          <a:p>
            <a:pPr algn="ctr"/>
            <a:endParaRPr lang="en-US" altLang="zh-CN"/>
          </a:p>
          <a:p>
            <a:pPr algn="ctr"/>
            <a:endParaRPr lang="en-US" altLang="zh-CN"/>
          </a:p>
          <a:p>
            <a:pPr algn="ctr"/>
            <a:endParaRPr lang="en-US" altLang="zh-CN"/>
          </a:p>
          <a:p>
            <a:pPr algn="ctr"/>
            <a:endParaRPr lang="en-US" altLang="zh-CN"/>
          </a:p>
          <a:p>
            <a:pPr algn="ctr"/>
            <a:endParaRPr lang="en-US" altLang="zh-CN"/>
          </a:p>
          <a:p>
            <a:pPr algn="ctr"/>
            <a:endParaRPr lang="en-US" altLang="zh-CN"/>
          </a:p>
          <a:p>
            <a:pPr algn="ctr"/>
            <a:endParaRPr lang="en-US" altLang="zh-CN"/>
          </a:p>
          <a:p>
            <a:pPr algn="ctr"/>
            <a:endParaRPr lang="en-US" altLang="zh-CN"/>
          </a:p>
          <a:p>
            <a:pPr algn="ctr"/>
            <a:endParaRPr lang="en-US" altLang="zh-CN"/>
          </a:p>
          <a:p>
            <a:pPr algn="ctr"/>
            <a:endParaRPr lang="en-US" altLang="zh-CN"/>
          </a:p>
          <a:p>
            <a:pPr algn="ctr"/>
            <a:endParaRPr lang="en-US" altLang="zh-CN"/>
          </a:p>
          <a:p>
            <a:pPr algn="ctr"/>
            <a:endParaRPr lang="en-US" altLang="zh-CN"/>
          </a:p>
          <a:p>
            <a:pPr algn="ctr"/>
            <a:endParaRPr lang="en-US" altLang="zh-CN"/>
          </a:p>
          <a:p>
            <a:pPr algn="ctr"/>
            <a:endParaRPr lang="en-US" altLang="zh-CN"/>
          </a:p>
          <a:p>
            <a:pPr algn="ctr"/>
            <a:endParaRPr lang="en-US" altLang="zh-CN"/>
          </a:p>
          <a:p>
            <a:pPr algn="ctr"/>
            <a:endParaRPr lang="en-US" altLang="zh-CN"/>
          </a:p>
          <a:p>
            <a:pPr algn="ctr"/>
            <a:endParaRPr lang="en-US" altLang="zh-CN"/>
          </a:p>
          <a:p>
            <a:pPr algn="ctr"/>
            <a:endParaRPr lang="en-US" altLang="zh-CN"/>
          </a:p>
          <a:p>
            <a:pPr algn="ctr"/>
            <a:endParaRPr lang="en-US" altLang="zh-CN"/>
          </a:p>
          <a:p>
            <a:pPr algn="ctr"/>
            <a:endParaRPr lang="en-US" altLang="zh-CN"/>
          </a:p>
          <a:p>
            <a:pPr algn="ctr"/>
            <a:endParaRPr lang="en-US" altLang="zh-CN"/>
          </a:p>
        </p:txBody>
      </p:sp>
      <p:sp>
        <p:nvSpPr>
          <p:cNvPr id="13" name="Line 219"/>
          <p:cNvSpPr>
            <a:spLocks noChangeShapeType="1"/>
          </p:cNvSpPr>
          <p:nvPr/>
        </p:nvSpPr>
        <p:spPr bwMode="auto">
          <a:xfrm>
            <a:off x="6438020" y="2898102"/>
            <a:ext cx="1143595" cy="571500"/>
          </a:xfrm>
          <a:prstGeom prst="line">
            <a:avLst/>
          </a:prstGeom>
          <a:noFill/>
          <a:ln w="9525">
            <a:solidFill>
              <a:schemeClr val="tx1"/>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14" name="Group 625"/>
          <p:cNvGrpSpPr>
            <a:grpSpLocks/>
          </p:cNvGrpSpPr>
          <p:nvPr/>
        </p:nvGrpSpPr>
        <p:grpSpPr bwMode="auto">
          <a:xfrm>
            <a:off x="910642" y="2826664"/>
            <a:ext cx="1810692" cy="642938"/>
            <a:chOff x="3204" y="2684"/>
            <a:chExt cx="1080" cy="854"/>
          </a:xfrm>
          <a:solidFill>
            <a:srgbClr val="FFC000"/>
          </a:solidFill>
        </p:grpSpPr>
        <p:sp>
          <p:nvSpPr>
            <p:cNvPr id="15" name="Oval 626"/>
            <p:cNvSpPr>
              <a:spLocks noChangeArrowheads="1"/>
            </p:cNvSpPr>
            <p:nvPr/>
          </p:nvSpPr>
          <p:spPr bwMode="auto">
            <a:xfrm>
              <a:off x="3457" y="2684"/>
              <a:ext cx="464" cy="228"/>
            </a:xfrm>
            <a:prstGeom prst="ellipse">
              <a:avLst/>
            </a:prstGeom>
            <a:grpFill/>
            <a:ln w="12700">
              <a:solidFill>
                <a:srgbClr val="000000"/>
              </a:solidFill>
              <a:round/>
              <a:headEnd/>
              <a:tailEnd/>
            </a:ln>
          </p:spPr>
          <p:txBody>
            <a:bodyPr/>
            <a:lstStyle/>
            <a:p>
              <a:endParaRPr lang="zh-CN" altLang="en-US"/>
            </a:p>
          </p:txBody>
        </p:sp>
        <p:sp>
          <p:nvSpPr>
            <p:cNvPr id="16" name="Freeform 627"/>
            <p:cNvSpPr>
              <a:spLocks/>
            </p:cNvSpPr>
            <p:nvPr/>
          </p:nvSpPr>
          <p:spPr bwMode="auto">
            <a:xfrm>
              <a:off x="3853" y="2753"/>
              <a:ext cx="312" cy="202"/>
            </a:xfrm>
            <a:custGeom>
              <a:avLst/>
              <a:gdLst>
                <a:gd name="T0" fmla="*/ 182 w 312"/>
                <a:gd name="T1" fmla="*/ 10 h 202"/>
                <a:gd name="T2" fmla="*/ 150 w 312"/>
                <a:gd name="T3" fmla="*/ 4 h 202"/>
                <a:gd name="T4" fmla="*/ 119 w 312"/>
                <a:gd name="T5" fmla="*/ 0 h 202"/>
                <a:gd name="T6" fmla="*/ 91 w 312"/>
                <a:gd name="T7" fmla="*/ 2 h 202"/>
                <a:gd name="T8" fmla="*/ 67 w 312"/>
                <a:gd name="T9" fmla="*/ 8 h 202"/>
                <a:gd name="T10" fmla="*/ 44 w 312"/>
                <a:gd name="T11" fmla="*/ 16 h 202"/>
                <a:gd name="T12" fmla="*/ 25 w 312"/>
                <a:gd name="T13" fmla="*/ 29 h 202"/>
                <a:gd name="T14" fmla="*/ 12 w 312"/>
                <a:gd name="T15" fmla="*/ 44 h 202"/>
                <a:gd name="T16" fmla="*/ 2 w 312"/>
                <a:gd name="T17" fmla="*/ 61 h 202"/>
                <a:gd name="T18" fmla="*/ 0 w 312"/>
                <a:gd name="T19" fmla="*/ 80 h 202"/>
                <a:gd name="T20" fmla="*/ 6 w 312"/>
                <a:gd name="T21" fmla="*/ 99 h 202"/>
                <a:gd name="T22" fmla="*/ 16 w 312"/>
                <a:gd name="T23" fmla="*/ 117 h 202"/>
                <a:gd name="T24" fmla="*/ 31 w 312"/>
                <a:gd name="T25" fmla="*/ 136 h 202"/>
                <a:gd name="T26" fmla="*/ 51 w 312"/>
                <a:gd name="T27" fmla="*/ 153 h 202"/>
                <a:gd name="T28" fmla="*/ 74 w 312"/>
                <a:gd name="T29" fmla="*/ 170 h 202"/>
                <a:gd name="T30" fmla="*/ 102 w 312"/>
                <a:gd name="T31" fmla="*/ 183 h 202"/>
                <a:gd name="T32" fmla="*/ 133 w 312"/>
                <a:gd name="T33" fmla="*/ 193 h 202"/>
                <a:gd name="T34" fmla="*/ 165 w 312"/>
                <a:gd name="T35" fmla="*/ 199 h 202"/>
                <a:gd name="T36" fmla="*/ 195 w 312"/>
                <a:gd name="T37" fmla="*/ 202 h 202"/>
                <a:gd name="T38" fmla="*/ 223 w 312"/>
                <a:gd name="T39" fmla="*/ 200 h 202"/>
                <a:gd name="T40" fmla="*/ 248 w 312"/>
                <a:gd name="T41" fmla="*/ 195 h 202"/>
                <a:gd name="T42" fmla="*/ 271 w 312"/>
                <a:gd name="T43" fmla="*/ 187 h 202"/>
                <a:gd name="T44" fmla="*/ 289 w 312"/>
                <a:gd name="T45" fmla="*/ 174 h 202"/>
                <a:gd name="T46" fmla="*/ 303 w 312"/>
                <a:gd name="T47" fmla="*/ 159 h 202"/>
                <a:gd name="T48" fmla="*/ 310 w 312"/>
                <a:gd name="T49" fmla="*/ 142 h 202"/>
                <a:gd name="T50" fmla="*/ 312 w 312"/>
                <a:gd name="T51" fmla="*/ 123 h 202"/>
                <a:gd name="T52" fmla="*/ 308 w 312"/>
                <a:gd name="T53" fmla="*/ 104 h 202"/>
                <a:gd name="T54" fmla="*/ 297 w 312"/>
                <a:gd name="T55" fmla="*/ 85 h 202"/>
                <a:gd name="T56" fmla="*/ 284 w 312"/>
                <a:gd name="T57" fmla="*/ 66 h 202"/>
                <a:gd name="T58" fmla="*/ 263 w 312"/>
                <a:gd name="T59" fmla="*/ 50 h 202"/>
                <a:gd name="T60" fmla="*/ 240 w 312"/>
                <a:gd name="T61" fmla="*/ 33 h 202"/>
                <a:gd name="T62" fmla="*/ 212 w 312"/>
                <a:gd name="T63" fmla="*/ 19 h 202"/>
                <a:gd name="T64" fmla="*/ 182 w 312"/>
                <a:gd name="T65" fmla="*/ 10 h 20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12"/>
                <a:gd name="T100" fmla="*/ 0 h 202"/>
                <a:gd name="T101" fmla="*/ 312 w 312"/>
                <a:gd name="T102" fmla="*/ 202 h 20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12" h="202">
                  <a:moveTo>
                    <a:pt x="182" y="10"/>
                  </a:moveTo>
                  <a:lnTo>
                    <a:pt x="150" y="4"/>
                  </a:lnTo>
                  <a:lnTo>
                    <a:pt x="119" y="0"/>
                  </a:lnTo>
                  <a:lnTo>
                    <a:pt x="91" y="2"/>
                  </a:lnTo>
                  <a:lnTo>
                    <a:pt x="67" y="8"/>
                  </a:lnTo>
                  <a:lnTo>
                    <a:pt x="44" y="16"/>
                  </a:lnTo>
                  <a:lnTo>
                    <a:pt x="25" y="29"/>
                  </a:lnTo>
                  <a:lnTo>
                    <a:pt x="12" y="44"/>
                  </a:lnTo>
                  <a:lnTo>
                    <a:pt x="2" y="61"/>
                  </a:lnTo>
                  <a:lnTo>
                    <a:pt x="0" y="80"/>
                  </a:lnTo>
                  <a:lnTo>
                    <a:pt x="6" y="99"/>
                  </a:lnTo>
                  <a:lnTo>
                    <a:pt x="16" y="117"/>
                  </a:lnTo>
                  <a:lnTo>
                    <a:pt x="31" y="136"/>
                  </a:lnTo>
                  <a:lnTo>
                    <a:pt x="51" y="153"/>
                  </a:lnTo>
                  <a:lnTo>
                    <a:pt x="74" y="170"/>
                  </a:lnTo>
                  <a:lnTo>
                    <a:pt x="102" y="183"/>
                  </a:lnTo>
                  <a:lnTo>
                    <a:pt x="133" y="193"/>
                  </a:lnTo>
                  <a:lnTo>
                    <a:pt x="165" y="199"/>
                  </a:lnTo>
                  <a:lnTo>
                    <a:pt x="195" y="202"/>
                  </a:lnTo>
                  <a:lnTo>
                    <a:pt x="223" y="200"/>
                  </a:lnTo>
                  <a:lnTo>
                    <a:pt x="248" y="195"/>
                  </a:lnTo>
                  <a:lnTo>
                    <a:pt x="271" y="187"/>
                  </a:lnTo>
                  <a:lnTo>
                    <a:pt x="289" y="174"/>
                  </a:lnTo>
                  <a:lnTo>
                    <a:pt x="303" y="159"/>
                  </a:lnTo>
                  <a:lnTo>
                    <a:pt x="310" y="142"/>
                  </a:lnTo>
                  <a:lnTo>
                    <a:pt x="312" y="123"/>
                  </a:lnTo>
                  <a:lnTo>
                    <a:pt x="308" y="104"/>
                  </a:lnTo>
                  <a:lnTo>
                    <a:pt x="297" y="85"/>
                  </a:lnTo>
                  <a:lnTo>
                    <a:pt x="284" y="66"/>
                  </a:lnTo>
                  <a:lnTo>
                    <a:pt x="263" y="50"/>
                  </a:lnTo>
                  <a:lnTo>
                    <a:pt x="240" y="33"/>
                  </a:lnTo>
                  <a:lnTo>
                    <a:pt x="212" y="19"/>
                  </a:lnTo>
                  <a:lnTo>
                    <a:pt x="182" y="10"/>
                  </a:lnTo>
                  <a:close/>
                </a:path>
              </a:pathLst>
            </a:custGeom>
            <a:grpFill/>
            <a:ln w="12700">
              <a:solidFill>
                <a:srgbClr val="000000"/>
              </a:solidFill>
              <a:round/>
              <a:headEnd/>
              <a:tailEnd/>
            </a:ln>
          </p:spPr>
          <p:txBody>
            <a:bodyPr/>
            <a:lstStyle/>
            <a:p>
              <a:endParaRPr lang="zh-CN" altLang="en-US"/>
            </a:p>
          </p:txBody>
        </p:sp>
        <p:sp>
          <p:nvSpPr>
            <p:cNvPr id="17" name="Freeform 628"/>
            <p:cNvSpPr>
              <a:spLocks/>
            </p:cNvSpPr>
            <p:nvPr/>
          </p:nvSpPr>
          <p:spPr bwMode="auto">
            <a:xfrm>
              <a:off x="4014" y="2946"/>
              <a:ext cx="270" cy="232"/>
            </a:xfrm>
            <a:custGeom>
              <a:avLst/>
              <a:gdLst>
                <a:gd name="T0" fmla="*/ 181 w 270"/>
                <a:gd name="T1" fmla="*/ 15 h 232"/>
                <a:gd name="T2" fmla="*/ 155 w 270"/>
                <a:gd name="T3" fmla="*/ 6 h 232"/>
                <a:gd name="T4" fmla="*/ 128 w 270"/>
                <a:gd name="T5" fmla="*/ 0 h 232"/>
                <a:gd name="T6" fmla="*/ 104 w 270"/>
                <a:gd name="T7" fmla="*/ 0 h 232"/>
                <a:gd name="T8" fmla="*/ 79 w 270"/>
                <a:gd name="T9" fmla="*/ 4 h 232"/>
                <a:gd name="T10" fmla="*/ 57 w 270"/>
                <a:gd name="T11" fmla="*/ 11 h 232"/>
                <a:gd name="T12" fmla="*/ 38 w 270"/>
                <a:gd name="T13" fmla="*/ 23 h 232"/>
                <a:gd name="T14" fmla="*/ 21 w 270"/>
                <a:gd name="T15" fmla="*/ 38 h 232"/>
                <a:gd name="T16" fmla="*/ 9 w 270"/>
                <a:gd name="T17" fmla="*/ 56 h 232"/>
                <a:gd name="T18" fmla="*/ 2 w 270"/>
                <a:gd name="T19" fmla="*/ 79 h 232"/>
                <a:gd name="T20" fmla="*/ 0 w 270"/>
                <a:gd name="T21" fmla="*/ 100 h 232"/>
                <a:gd name="T22" fmla="*/ 4 w 270"/>
                <a:gd name="T23" fmla="*/ 123 h 232"/>
                <a:gd name="T24" fmla="*/ 13 w 270"/>
                <a:gd name="T25" fmla="*/ 145 h 232"/>
                <a:gd name="T26" fmla="*/ 26 w 270"/>
                <a:gd name="T27" fmla="*/ 166 h 232"/>
                <a:gd name="T28" fmla="*/ 43 w 270"/>
                <a:gd name="T29" fmla="*/ 185 h 232"/>
                <a:gd name="T30" fmla="*/ 64 w 270"/>
                <a:gd name="T31" fmla="*/ 202 h 232"/>
                <a:gd name="T32" fmla="*/ 89 w 270"/>
                <a:gd name="T33" fmla="*/ 217 h 232"/>
                <a:gd name="T34" fmla="*/ 115 w 270"/>
                <a:gd name="T35" fmla="*/ 226 h 232"/>
                <a:gd name="T36" fmla="*/ 142 w 270"/>
                <a:gd name="T37" fmla="*/ 232 h 232"/>
                <a:gd name="T38" fmla="*/ 166 w 270"/>
                <a:gd name="T39" fmla="*/ 232 h 232"/>
                <a:gd name="T40" fmla="*/ 191 w 270"/>
                <a:gd name="T41" fmla="*/ 228 h 232"/>
                <a:gd name="T42" fmla="*/ 213 w 270"/>
                <a:gd name="T43" fmla="*/ 221 h 232"/>
                <a:gd name="T44" fmla="*/ 232 w 270"/>
                <a:gd name="T45" fmla="*/ 209 h 232"/>
                <a:gd name="T46" fmla="*/ 249 w 270"/>
                <a:gd name="T47" fmla="*/ 194 h 232"/>
                <a:gd name="T48" fmla="*/ 261 w 270"/>
                <a:gd name="T49" fmla="*/ 175 h 232"/>
                <a:gd name="T50" fmla="*/ 268 w 270"/>
                <a:gd name="T51" fmla="*/ 155 h 232"/>
                <a:gd name="T52" fmla="*/ 270 w 270"/>
                <a:gd name="T53" fmla="*/ 132 h 232"/>
                <a:gd name="T54" fmla="*/ 266 w 270"/>
                <a:gd name="T55" fmla="*/ 109 h 232"/>
                <a:gd name="T56" fmla="*/ 257 w 270"/>
                <a:gd name="T57" fmla="*/ 87 h 232"/>
                <a:gd name="T58" fmla="*/ 244 w 270"/>
                <a:gd name="T59" fmla="*/ 66 h 232"/>
                <a:gd name="T60" fmla="*/ 227 w 270"/>
                <a:gd name="T61" fmla="*/ 47 h 232"/>
                <a:gd name="T62" fmla="*/ 206 w 270"/>
                <a:gd name="T63" fmla="*/ 30 h 232"/>
                <a:gd name="T64" fmla="*/ 181 w 270"/>
                <a:gd name="T65" fmla="*/ 15 h 23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70"/>
                <a:gd name="T100" fmla="*/ 0 h 232"/>
                <a:gd name="T101" fmla="*/ 270 w 270"/>
                <a:gd name="T102" fmla="*/ 232 h 23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70" h="232">
                  <a:moveTo>
                    <a:pt x="181" y="15"/>
                  </a:moveTo>
                  <a:lnTo>
                    <a:pt x="155" y="6"/>
                  </a:lnTo>
                  <a:lnTo>
                    <a:pt x="128" y="0"/>
                  </a:lnTo>
                  <a:lnTo>
                    <a:pt x="104" y="0"/>
                  </a:lnTo>
                  <a:lnTo>
                    <a:pt x="79" y="4"/>
                  </a:lnTo>
                  <a:lnTo>
                    <a:pt x="57" y="11"/>
                  </a:lnTo>
                  <a:lnTo>
                    <a:pt x="38" y="23"/>
                  </a:lnTo>
                  <a:lnTo>
                    <a:pt x="21" y="38"/>
                  </a:lnTo>
                  <a:lnTo>
                    <a:pt x="9" y="56"/>
                  </a:lnTo>
                  <a:lnTo>
                    <a:pt x="2" y="79"/>
                  </a:lnTo>
                  <a:lnTo>
                    <a:pt x="0" y="100"/>
                  </a:lnTo>
                  <a:lnTo>
                    <a:pt x="4" y="123"/>
                  </a:lnTo>
                  <a:lnTo>
                    <a:pt x="13" y="145"/>
                  </a:lnTo>
                  <a:lnTo>
                    <a:pt x="26" y="166"/>
                  </a:lnTo>
                  <a:lnTo>
                    <a:pt x="43" y="185"/>
                  </a:lnTo>
                  <a:lnTo>
                    <a:pt x="64" y="202"/>
                  </a:lnTo>
                  <a:lnTo>
                    <a:pt x="89" y="217"/>
                  </a:lnTo>
                  <a:lnTo>
                    <a:pt x="115" y="226"/>
                  </a:lnTo>
                  <a:lnTo>
                    <a:pt x="142" y="232"/>
                  </a:lnTo>
                  <a:lnTo>
                    <a:pt x="166" y="232"/>
                  </a:lnTo>
                  <a:lnTo>
                    <a:pt x="191" y="228"/>
                  </a:lnTo>
                  <a:lnTo>
                    <a:pt x="213" y="221"/>
                  </a:lnTo>
                  <a:lnTo>
                    <a:pt x="232" y="209"/>
                  </a:lnTo>
                  <a:lnTo>
                    <a:pt x="249" y="194"/>
                  </a:lnTo>
                  <a:lnTo>
                    <a:pt x="261" y="175"/>
                  </a:lnTo>
                  <a:lnTo>
                    <a:pt x="268" y="155"/>
                  </a:lnTo>
                  <a:lnTo>
                    <a:pt x="270" y="132"/>
                  </a:lnTo>
                  <a:lnTo>
                    <a:pt x="266" y="109"/>
                  </a:lnTo>
                  <a:lnTo>
                    <a:pt x="257" y="87"/>
                  </a:lnTo>
                  <a:lnTo>
                    <a:pt x="244" y="66"/>
                  </a:lnTo>
                  <a:lnTo>
                    <a:pt x="227" y="47"/>
                  </a:lnTo>
                  <a:lnTo>
                    <a:pt x="206" y="30"/>
                  </a:lnTo>
                  <a:lnTo>
                    <a:pt x="181" y="15"/>
                  </a:lnTo>
                  <a:close/>
                </a:path>
              </a:pathLst>
            </a:custGeom>
            <a:grpFill/>
            <a:ln w="12700">
              <a:solidFill>
                <a:srgbClr val="000000"/>
              </a:solidFill>
              <a:round/>
              <a:headEnd/>
              <a:tailEnd/>
            </a:ln>
          </p:spPr>
          <p:txBody>
            <a:bodyPr/>
            <a:lstStyle/>
            <a:p>
              <a:endParaRPr lang="zh-CN" altLang="en-US"/>
            </a:p>
          </p:txBody>
        </p:sp>
        <p:sp>
          <p:nvSpPr>
            <p:cNvPr id="18" name="Freeform 629"/>
            <p:cNvSpPr>
              <a:spLocks/>
            </p:cNvSpPr>
            <p:nvPr/>
          </p:nvSpPr>
          <p:spPr bwMode="auto">
            <a:xfrm>
              <a:off x="3927" y="3165"/>
              <a:ext cx="325" cy="285"/>
            </a:xfrm>
            <a:custGeom>
              <a:avLst/>
              <a:gdLst>
                <a:gd name="T0" fmla="*/ 102 w 325"/>
                <a:gd name="T1" fmla="*/ 19 h 285"/>
                <a:gd name="T2" fmla="*/ 74 w 325"/>
                <a:gd name="T3" fmla="*/ 36 h 285"/>
                <a:gd name="T4" fmla="*/ 49 w 325"/>
                <a:gd name="T5" fmla="*/ 58 h 285"/>
                <a:gd name="T6" fmla="*/ 28 w 325"/>
                <a:gd name="T7" fmla="*/ 81 h 285"/>
                <a:gd name="T8" fmla="*/ 13 w 325"/>
                <a:gd name="T9" fmla="*/ 107 h 285"/>
                <a:gd name="T10" fmla="*/ 4 w 325"/>
                <a:gd name="T11" fmla="*/ 134 h 285"/>
                <a:gd name="T12" fmla="*/ 0 w 325"/>
                <a:gd name="T13" fmla="*/ 162 h 285"/>
                <a:gd name="T14" fmla="*/ 2 w 325"/>
                <a:gd name="T15" fmla="*/ 188 h 285"/>
                <a:gd name="T16" fmla="*/ 11 w 325"/>
                <a:gd name="T17" fmla="*/ 215 h 285"/>
                <a:gd name="T18" fmla="*/ 27 w 325"/>
                <a:gd name="T19" fmla="*/ 237 h 285"/>
                <a:gd name="T20" fmla="*/ 45 w 325"/>
                <a:gd name="T21" fmla="*/ 256 h 285"/>
                <a:gd name="T22" fmla="*/ 70 w 325"/>
                <a:gd name="T23" fmla="*/ 271 h 285"/>
                <a:gd name="T24" fmla="*/ 98 w 325"/>
                <a:gd name="T25" fmla="*/ 279 h 285"/>
                <a:gd name="T26" fmla="*/ 127 w 325"/>
                <a:gd name="T27" fmla="*/ 285 h 285"/>
                <a:gd name="T28" fmla="*/ 159 w 325"/>
                <a:gd name="T29" fmla="*/ 283 h 285"/>
                <a:gd name="T30" fmla="*/ 191 w 325"/>
                <a:gd name="T31" fmla="*/ 275 h 285"/>
                <a:gd name="T32" fmla="*/ 223 w 325"/>
                <a:gd name="T33" fmla="*/ 264 h 285"/>
                <a:gd name="T34" fmla="*/ 251 w 325"/>
                <a:gd name="T35" fmla="*/ 247 h 285"/>
                <a:gd name="T36" fmla="*/ 276 w 325"/>
                <a:gd name="T37" fmla="*/ 226 h 285"/>
                <a:gd name="T38" fmla="*/ 297 w 325"/>
                <a:gd name="T39" fmla="*/ 202 h 285"/>
                <a:gd name="T40" fmla="*/ 312 w 325"/>
                <a:gd name="T41" fmla="*/ 175 h 285"/>
                <a:gd name="T42" fmla="*/ 321 w 325"/>
                <a:gd name="T43" fmla="*/ 149 h 285"/>
                <a:gd name="T44" fmla="*/ 325 w 325"/>
                <a:gd name="T45" fmla="*/ 120 h 285"/>
                <a:gd name="T46" fmla="*/ 323 w 325"/>
                <a:gd name="T47" fmla="*/ 94 h 285"/>
                <a:gd name="T48" fmla="*/ 314 w 325"/>
                <a:gd name="T49" fmla="*/ 68 h 285"/>
                <a:gd name="T50" fmla="*/ 299 w 325"/>
                <a:gd name="T51" fmla="*/ 45 h 285"/>
                <a:gd name="T52" fmla="*/ 280 w 325"/>
                <a:gd name="T53" fmla="*/ 26 h 285"/>
                <a:gd name="T54" fmla="*/ 255 w 325"/>
                <a:gd name="T55" fmla="*/ 11 h 285"/>
                <a:gd name="T56" fmla="*/ 229 w 325"/>
                <a:gd name="T57" fmla="*/ 4 h 285"/>
                <a:gd name="T58" fmla="*/ 198 w 325"/>
                <a:gd name="T59" fmla="*/ 0 h 285"/>
                <a:gd name="T60" fmla="*/ 166 w 325"/>
                <a:gd name="T61" fmla="*/ 0 h 285"/>
                <a:gd name="T62" fmla="*/ 134 w 325"/>
                <a:gd name="T63" fmla="*/ 7 h 285"/>
                <a:gd name="T64" fmla="*/ 102 w 325"/>
                <a:gd name="T65" fmla="*/ 19 h 28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25"/>
                <a:gd name="T100" fmla="*/ 0 h 285"/>
                <a:gd name="T101" fmla="*/ 325 w 325"/>
                <a:gd name="T102" fmla="*/ 285 h 28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25" h="285">
                  <a:moveTo>
                    <a:pt x="102" y="19"/>
                  </a:moveTo>
                  <a:lnTo>
                    <a:pt x="74" y="36"/>
                  </a:lnTo>
                  <a:lnTo>
                    <a:pt x="49" y="58"/>
                  </a:lnTo>
                  <a:lnTo>
                    <a:pt x="28" y="81"/>
                  </a:lnTo>
                  <a:lnTo>
                    <a:pt x="13" y="107"/>
                  </a:lnTo>
                  <a:lnTo>
                    <a:pt x="4" y="134"/>
                  </a:lnTo>
                  <a:lnTo>
                    <a:pt x="0" y="162"/>
                  </a:lnTo>
                  <a:lnTo>
                    <a:pt x="2" y="188"/>
                  </a:lnTo>
                  <a:lnTo>
                    <a:pt x="11" y="215"/>
                  </a:lnTo>
                  <a:lnTo>
                    <a:pt x="27" y="237"/>
                  </a:lnTo>
                  <a:lnTo>
                    <a:pt x="45" y="256"/>
                  </a:lnTo>
                  <a:lnTo>
                    <a:pt x="70" y="271"/>
                  </a:lnTo>
                  <a:lnTo>
                    <a:pt x="98" y="279"/>
                  </a:lnTo>
                  <a:lnTo>
                    <a:pt x="127" y="285"/>
                  </a:lnTo>
                  <a:lnTo>
                    <a:pt x="159" y="283"/>
                  </a:lnTo>
                  <a:lnTo>
                    <a:pt x="191" y="275"/>
                  </a:lnTo>
                  <a:lnTo>
                    <a:pt x="223" y="264"/>
                  </a:lnTo>
                  <a:lnTo>
                    <a:pt x="251" y="247"/>
                  </a:lnTo>
                  <a:lnTo>
                    <a:pt x="276" y="226"/>
                  </a:lnTo>
                  <a:lnTo>
                    <a:pt x="297" y="202"/>
                  </a:lnTo>
                  <a:lnTo>
                    <a:pt x="312" y="175"/>
                  </a:lnTo>
                  <a:lnTo>
                    <a:pt x="321" y="149"/>
                  </a:lnTo>
                  <a:lnTo>
                    <a:pt x="325" y="120"/>
                  </a:lnTo>
                  <a:lnTo>
                    <a:pt x="323" y="94"/>
                  </a:lnTo>
                  <a:lnTo>
                    <a:pt x="314" y="68"/>
                  </a:lnTo>
                  <a:lnTo>
                    <a:pt x="299" y="45"/>
                  </a:lnTo>
                  <a:lnTo>
                    <a:pt x="280" y="26"/>
                  </a:lnTo>
                  <a:lnTo>
                    <a:pt x="255" y="11"/>
                  </a:lnTo>
                  <a:lnTo>
                    <a:pt x="229" y="4"/>
                  </a:lnTo>
                  <a:lnTo>
                    <a:pt x="198" y="0"/>
                  </a:lnTo>
                  <a:lnTo>
                    <a:pt x="166" y="0"/>
                  </a:lnTo>
                  <a:lnTo>
                    <a:pt x="134" y="7"/>
                  </a:lnTo>
                  <a:lnTo>
                    <a:pt x="102" y="19"/>
                  </a:lnTo>
                  <a:close/>
                </a:path>
              </a:pathLst>
            </a:custGeom>
            <a:grpFill/>
            <a:ln w="12700">
              <a:solidFill>
                <a:srgbClr val="000000"/>
              </a:solidFill>
              <a:round/>
              <a:headEnd/>
              <a:tailEnd/>
            </a:ln>
          </p:spPr>
          <p:txBody>
            <a:bodyPr/>
            <a:lstStyle/>
            <a:p>
              <a:endParaRPr lang="zh-CN" altLang="en-US"/>
            </a:p>
          </p:txBody>
        </p:sp>
        <p:sp>
          <p:nvSpPr>
            <p:cNvPr id="19" name="Oval 630"/>
            <p:cNvSpPr>
              <a:spLocks noChangeArrowheads="1"/>
            </p:cNvSpPr>
            <p:nvPr/>
          </p:nvSpPr>
          <p:spPr bwMode="auto">
            <a:xfrm>
              <a:off x="3514" y="3201"/>
              <a:ext cx="538" cy="337"/>
            </a:xfrm>
            <a:prstGeom prst="ellipse">
              <a:avLst/>
            </a:prstGeom>
            <a:grpFill/>
            <a:ln w="12700">
              <a:solidFill>
                <a:srgbClr val="000000"/>
              </a:solidFill>
              <a:round/>
              <a:headEnd/>
              <a:tailEnd/>
            </a:ln>
          </p:spPr>
          <p:txBody>
            <a:bodyPr/>
            <a:lstStyle/>
            <a:p>
              <a:endParaRPr lang="zh-CN" altLang="en-US"/>
            </a:p>
          </p:txBody>
        </p:sp>
        <p:sp>
          <p:nvSpPr>
            <p:cNvPr id="20" name="Freeform 631"/>
            <p:cNvSpPr>
              <a:spLocks/>
            </p:cNvSpPr>
            <p:nvPr/>
          </p:nvSpPr>
          <p:spPr bwMode="auto">
            <a:xfrm>
              <a:off x="3289" y="3193"/>
              <a:ext cx="300" cy="232"/>
            </a:xfrm>
            <a:custGeom>
              <a:avLst/>
              <a:gdLst>
                <a:gd name="T0" fmla="*/ 185 w 300"/>
                <a:gd name="T1" fmla="*/ 9 h 232"/>
                <a:gd name="T2" fmla="*/ 155 w 300"/>
                <a:gd name="T3" fmla="*/ 2 h 232"/>
                <a:gd name="T4" fmla="*/ 124 w 300"/>
                <a:gd name="T5" fmla="*/ 0 h 232"/>
                <a:gd name="T6" fmla="*/ 98 w 300"/>
                <a:gd name="T7" fmla="*/ 2 h 232"/>
                <a:gd name="T8" fmla="*/ 71 w 300"/>
                <a:gd name="T9" fmla="*/ 8 h 232"/>
                <a:gd name="T10" fmla="*/ 49 w 300"/>
                <a:gd name="T11" fmla="*/ 17 h 232"/>
                <a:gd name="T12" fmla="*/ 30 w 300"/>
                <a:gd name="T13" fmla="*/ 30 h 232"/>
                <a:gd name="T14" fmla="*/ 15 w 300"/>
                <a:gd name="T15" fmla="*/ 47 h 232"/>
                <a:gd name="T16" fmla="*/ 3 w 300"/>
                <a:gd name="T17" fmla="*/ 68 h 232"/>
                <a:gd name="T18" fmla="*/ 0 w 300"/>
                <a:gd name="T19" fmla="*/ 91 h 232"/>
                <a:gd name="T20" fmla="*/ 2 w 300"/>
                <a:gd name="T21" fmla="*/ 113 h 232"/>
                <a:gd name="T22" fmla="*/ 9 w 300"/>
                <a:gd name="T23" fmla="*/ 136 h 232"/>
                <a:gd name="T24" fmla="*/ 22 w 300"/>
                <a:gd name="T25" fmla="*/ 157 h 232"/>
                <a:gd name="T26" fmla="*/ 39 w 300"/>
                <a:gd name="T27" fmla="*/ 177 h 232"/>
                <a:gd name="T28" fmla="*/ 62 w 300"/>
                <a:gd name="T29" fmla="*/ 196 h 232"/>
                <a:gd name="T30" fmla="*/ 87 w 300"/>
                <a:gd name="T31" fmla="*/ 211 h 232"/>
                <a:gd name="T32" fmla="*/ 115 w 300"/>
                <a:gd name="T33" fmla="*/ 223 h 232"/>
                <a:gd name="T34" fmla="*/ 145 w 300"/>
                <a:gd name="T35" fmla="*/ 230 h 232"/>
                <a:gd name="T36" fmla="*/ 175 w 300"/>
                <a:gd name="T37" fmla="*/ 232 h 232"/>
                <a:gd name="T38" fmla="*/ 202 w 300"/>
                <a:gd name="T39" fmla="*/ 230 h 232"/>
                <a:gd name="T40" fmla="*/ 228 w 300"/>
                <a:gd name="T41" fmla="*/ 225 h 232"/>
                <a:gd name="T42" fmla="*/ 251 w 300"/>
                <a:gd name="T43" fmla="*/ 213 h 232"/>
                <a:gd name="T44" fmla="*/ 270 w 300"/>
                <a:gd name="T45" fmla="*/ 200 h 232"/>
                <a:gd name="T46" fmla="*/ 287 w 300"/>
                <a:gd name="T47" fmla="*/ 183 h 232"/>
                <a:gd name="T48" fmla="*/ 296 w 300"/>
                <a:gd name="T49" fmla="*/ 162 h 232"/>
                <a:gd name="T50" fmla="*/ 300 w 300"/>
                <a:gd name="T51" fmla="*/ 140 h 232"/>
                <a:gd name="T52" fmla="*/ 298 w 300"/>
                <a:gd name="T53" fmla="*/ 117 h 232"/>
                <a:gd name="T54" fmla="*/ 291 w 300"/>
                <a:gd name="T55" fmla="*/ 94 h 232"/>
                <a:gd name="T56" fmla="*/ 277 w 300"/>
                <a:gd name="T57" fmla="*/ 74 h 232"/>
                <a:gd name="T58" fmla="*/ 260 w 300"/>
                <a:gd name="T59" fmla="*/ 55 h 232"/>
                <a:gd name="T60" fmla="*/ 238 w 300"/>
                <a:gd name="T61" fmla="*/ 36 h 232"/>
                <a:gd name="T62" fmla="*/ 213 w 300"/>
                <a:gd name="T63" fmla="*/ 21 h 232"/>
                <a:gd name="T64" fmla="*/ 185 w 300"/>
                <a:gd name="T65" fmla="*/ 9 h 23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00"/>
                <a:gd name="T100" fmla="*/ 0 h 232"/>
                <a:gd name="T101" fmla="*/ 300 w 300"/>
                <a:gd name="T102" fmla="*/ 232 h 23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00" h="232">
                  <a:moveTo>
                    <a:pt x="185" y="9"/>
                  </a:moveTo>
                  <a:lnTo>
                    <a:pt x="155" y="2"/>
                  </a:lnTo>
                  <a:lnTo>
                    <a:pt x="124" y="0"/>
                  </a:lnTo>
                  <a:lnTo>
                    <a:pt x="98" y="2"/>
                  </a:lnTo>
                  <a:lnTo>
                    <a:pt x="71" y="8"/>
                  </a:lnTo>
                  <a:lnTo>
                    <a:pt x="49" y="17"/>
                  </a:lnTo>
                  <a:lnTo>
                    <a:pt x="30" y="30"/>
                  </a:lnTo>
                  <a:lnTo>
                    <a:pt x="15" y="47"/>
                  </a:lnTo>
                  <a:lnTo>
                    <a:pt x="3" y="68"/>
                  </a:lnTo>
                  <a:lnTo>
                    <a:pt x="0" y="91"/>
                  </a:lnTo>
                  <a:lnTo>
                    <a:pt x="2" y="113"/>
                  </a:lnTo>
                  <a:lnTo>
                    <a:pt x="9" y="136"/>
                  </a:lnTo>
                  <a:lnTo>
                    <a:pt x="22" y="157"/>
                  </a:lnTo>
                  <a:lnTo>
                    <a:pt x="39" y="177"/>
                  </a:lnTo>
                  <a:lnTo>
                    <a:pt x="62" y="196"/>
                  </a:lnTo>
                  <a:lnTo>
                    <a:pt x="87" y="211"/>
                  </a:lnTo>
                  <a:lnTo>
                    <a:pt x="115" y="223"/>
                  </a:lnTo>
                  <a:lnTo>
                    <a:pt x="145" y="230"/>
                  </a:lnTo>
                  <a:lnTo>
                    <a:pt x="175" y="232"/>
                  </a:lnTo>
                  <a:lnTo>
                    <a:pt x="202" y="230"/>
                  </a:lnTo>
                  <a:lnTo>
                    <a:pt x="228" y="225"/>
                  </a:lnTo>
                  <a:lnTo>
                    <a:pt x="251" y="213"/>
                  </a:lnTo>
                  <a:lnTo>
                    <a:pt x="270" y="200"/>
                  </a:lnTo>
                  <a:lnTo>
                    <a:pt x="287" y="183"/>
                  </a:lnTo>
                  <a:lnTo>
                    <a:pt x="296" y="162"/>
                  </a:lnTo>
                  <a:lnTo>
                    <a:pt x="300" y="140"/>
                  </a:lnTo>
                  <a:lnTo>
                    <a:pt x="298" y="117"/>
                  </a:lnTo>
                  <a:lnTo>
                    <a:pt x="291" y="94"/>
                  </a:lnTo>
                  <a:lnTo>
                    <a:pt x="277" y="74"/>
                  </a:lnTo>
                  <a:lnTo>
                    <a:pt x="260" y="55"/>
                  </a:lnTo>
                  <a:lnTo>
                    <a:pt x="238" y="36"/>
                  </a:lnTo>
                  <a:lnTo>
                    <a:pt x="213" y="21"/>
                  </a:lnTo>
                  <a:lnTo>
                    <a:pt x="185" y="9"/>
                  </a:lnTo>
                  <a:close/>
                </a:path>
              </a:pathLst>
            </a:custGeom>
            <a:grpFill/>
            <a:ln w="12700">
              <a:solidFill>
                <a:srgbClr val="000000"/>
              </a:solidFill>
              <a:round/>
              <a:headEnd/>
              <a:tailEnd/>
            </a:ln>
          </p:spPr>
          <p:txBody>
            <a:bodyPr/>
            <a:lstStyle/>
            <a:p>
              <a:endParaRPr lang="zh-CN" altLang="en-US"/>
            </a:p>
          </p:txBody>
        </p:sp>
        <p:sp>
          <p:nvSpPr>
            <p:cNvPr id="21" name="Oval 632"/>
            <p:cNvSpPr>
              <a:spLocks noChangeArrowheads="1"/>
            </p:cNvSpPr>
            <p:nvPr/>
          </p:nvSpPr>
          <p:spPr bwMode="auto">
            <a:xfrm>
              <a:off x="3204" y="3023"/>
              <a:ext cx="245" cy="219"/>
            </a:xfrm>
            <a:prstGeom prst="ellipse">
              <a:avLst/>
            </a:prstGeom>
            <a:grpFill/>
            <a:ln w="12700">
              <a:solidFill>
                <a:srgbClr val="000000"/>
              </a:solidFill>
              <a:round/>
              <a:headEnd/>
              <a:tailEnd/>
            </a:ln>
          </p:spPr>
          <p:txBody>
            <a:bodyPr/>
            <a:lstStyle/>
            <a:p>
              <a:endParaRPr lang="zh-CN" altLang="en-US"/>
            </a:p>
          </p:txBody>
        </p:sp>
        <p:sp>
          <p:nvSpPr>
            <p:cNvPr id="22" name="Freeform 633"/>
            <p:cNvSpPr>
              <a:spLocks/>
            </p:cNvSpPr>
            <p:nvPr/>
          </p:nvSpPr>
          <p:spPr bwMode="auto">
            <a:xfrm>
              <a:off x="3253" y="2827"/>
              <a:ext cx="315" cy="259"/>
            </a:xfrm>
            <a:custGeom>
              <a:avLst/>
              <a:gdLst>
                <a:gd name="T0" fmla="*/ 100 w 315"/>
                <a:gd name="T1" fmla="*/ 32 h 259"/>
                <a:gd name="T2" fmla="*/ 72 w 315"/>
                <a:gd name="T3" fmla="*/ 53 h 259"/>
                <a:gd name="T4" fmla="*/ 47 w 315"/>
                <a:gd name="T5" fmla="*/ 74 h 259"/>
                <a:gd name="T6" fmla="*/ 28 w 315"/>
                <a:gd name="T7" fmla="*/ 98 h 259"/>
                <a:gd name="T8" fmla="*/ 13 w 315"/>
                <a:gd name="T9" fmla="*/ 123 h 259"/>
                <a:gd name="T10" fmla="*/ 4 w 315"/>
                <a:gd name="T11" fmla="*/ 149 h 259"/>
                <a:gd name="T12" fmla="*/ 0 w 315"/>
                <a:gd name="T13" fmla="*/ 174 h 259"/>
                <a:gd name="T14" fmla="*/ 2 w 315"/>
                <a:gd name="T15" fmla="*/ 196 h 259"/>
                <a:gd name="T16" fmla="*/ 11 w 315"/>
                <a:gd name="T17" fmla="*/ 217 h 259"/>
                <a:gd name="T18" fmla="*/ 26 w 315"/>
                <a:gd name="T19" fmla="*/ 234 h 259"/>
                <a:gd name="T20" fmla="*/ 45 w 315"/>
                <a:gd name="T21" fmla="*/ 247 h 259"/>
                <a:gd name="T22" fmla="*/ 70 w 315"/>
                <a:gd name="T23" fmla="*/ 257 h 259"/>
                <a:gd name="T24" fmla="*/ 96 w 315"/>
                <a:gd name="T25" fmla="*/ 259 h 259"/>
                <a:gd name="T26" fmla="*/ 124 w 315"/>
                <a:gd name="T27" fmla="*/ 259 h 259"/>
                <a:gd name="T28" fmla="*/ 155 w 315"/>
                <a:gd name="T29" fmla="*/ 253 h 259"/>
                <a:gd name="T30" fmla="*/ 185 w 315"/>
                <a:gd name="T31" fmla="*/ 242 h 259"/>
                <a:gd name="T32" fmla="*/ 215 w 315"/>
                <a:gd name="T33" fmla="*/ 226 h 259"/>
                <a:gd name="T34" fmla="*/ 243 w 315"/>
                <a:gd name="T35" fmla="*/ 208 h 259"/>
                <a:gd name="T36" fmla="*/ 268 w 315"/>
                <a:gd name="T37" fmla="*/ 185 h 259"/>
                <a:gd name="T38" fmla="*/ 287 w 315"/>
                <a:gd name="T39" fmla="*/ 160 h 259"/>
                <a:gd name="T40" fmla="*/ 302 w 315"/>
                <a:gd name="T41" fmla="*/ 136 h 259"/>
                <a:gd name="T42" fmla="*/ 311 w 315"/>
                <a:gd name="T43" fmla="*/ 109 h 259"/>
                <a:gd name="T44" fmla="*/ 315 w 315"/>
                <a:gd name="T45" fmla="*/ 87 h 259"/>
                <a:gd name="T46" fmla="*/ 313 w 315"/>
                <a:gd name="T47" fmla="*/ 62 h 259"/>
                <a:gd name="T48" fmla="*/ 304 w 315"/>
                <a:gd name="T49" fmla="*/ 42 h 259"/>
                <a:gd name="T50" fmla="*/ 289 w 315"/>
                <a:gd name="T51" fmla="*/ 25 h 259"/>
                <a:gd name="T52" fmla="*/ 270 w 315"/>
                <a:gd name="T53" fmla="*/ 11 h 259"/>
                <a:gd name="T54" fmla="*/ 247 w 315"/>
                <a:gd name="T55" fmla="*/ 4 h 259"/>
                <a:gd name="T56" fmla="*/ 221 w 315"/>
                <a:gd name="T57" fmla="*/ 0 h 259"/>
                <a:gd name="T58" fmla="*/ 192 w 315"/>
                <a:gd name="T59" fmla="*/ 0 h 259"/>
                <a:gd name="T60" fmla="*/ 162 w 315"/>
                <a:gd name="T61" fmla="*/ 6 h 259"/>
                <a:gd name="T62" fmla="*/ 130 w 315"/>
                <a:gd name="T63" fmla="*/ 17 h 259"/>
                <a:gd name="T64" fmla="*/ 100 w 315"/>
                <a:gd name="T65" fmla="*/ 32 h 25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15"/>
                <a:gd name="T100" fmla="*/ 0 h 259"/>
                <a:gd name="T101" fmla="*/ 315 w 315"/>
                <a:gd name="T102" fmla="*/ 259 h 259"/>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15" h="259">
                  <a:moveTo>
                    <a:pt x="100" y="32"/>
                  </a:moveTo>
                  <a:lnTo>
                    <a:pt x="72" y="53"/>
                  </a:lnTo>
                  <a:lnTo>
                    <a:pt x="47" y="74"/>
                  </a:lnTo>
                  <a:lnTo>
                    <a:pt x="28" y="98"/>
                  </a:lnTo>
                  <a:lnTo>
                    <a:pt x="13" y="123"/>
                  </a:lnTo>
                  <a:lnTo>
                    <a:pt x="4" y="149"/>
                  </a:lnTo>
                  <a:lnTo>
                    <a:pt x="0" y="174"/>
                  </a:lnTo>
                  <a:lnTo>
                    <a:pt x="2" y="196"/>
                  </a:lnTo>
                  <a:lnTo>
                    <a:pt x="11" y="217"/>
                  </a:lnTo>
                  <a:lnTo>
                    <a:pt x="26" y="234"/>
                  </a:lnTo>
                  <a:lnTo>
                    <a:pt x="45" y="247"/>
                  </a:lnTo>
                  <a:lnTo>
                    <a:pt x="70" y="257"/>
                  </a:lnTo>
                  <a:lnTo>
                    <a:pt x="96" y="259"/>
                  </a:lnTo>
                  <a:lnTo>
                    <a:pt x="124" y="259"/>
                  </a:lnTo>
                  <a:lnTo>
                    <a:pt x="155" y="253"/>
                  </a:lnTo>
                  <a:lnTo>
                    <a:pt x="185" y="242"/>
                  </a:lnTo>
                  <a:lnTo>
                    <a:pt x="215" y="226"/>
                  </a:lnTo>
                  <a:lnTo>
                    <a:pt x="243" y="208"/>
                  </a:lnTo>
                  <a:lnTo>
                    <a:pt x="268" y="185"/>
                  </a:lnTo>
                  <a:lnTo>
                    <a:pt x="287" y="160"/>
                  </a:lnTo>
                  <a:lnTo>
                    <a:pt x="302" y="136"/>
                  </a:lnTo>
                  <a:lnTo>
                    <a:pt x="311" y="109"/>
                  </a:lnTo>
                  <a:lnTo>
                    <a:pt x="315" y="87"/>
                  </a:lnTo>
                  <a:lnTo>
                    <a:pt x="313" y="62"/>
                  </a:lnTo>
                  <a:lnTo>
                    <a:pt x="304" y="42"/>
                  </a:lnTo>
                  <a:lnTo>
                    <a:pt x="289" y="25"/>
                  </a:lnTo>
                  <a:lnTo>
                    <a:pt x="270" y="11"/>
                  </a:lnTo>
                  <a:lnTo>
                    <a:pt x="247" y="4"/>
                  </a:lnTo>
                  <a:lnTo>
                    <a:pt x="221" y="0"/>
                  </a:lnTo>
                  <a:lnTo>
                    <a:pt x="192" y="0"/>
                  </a:lnTo>
                  <a:lnTo>
                    <a:pt x="162" y="6"/>
                  </a:lnTo>
                  <a:lnTo>
                    <a:pt x="130" y="17"/>
                  </a:lnTo>
                  <a:lnTo>
                    <a:pt x="100" y="32"/>
                  </a:lnTo>
                  <a:close/>
                </a:path>
              </a:pathLst>
            </a:custGeom>
            <a:grpFill/>
            <a:ln w="12700">
              <a:solidFill>
                <a:srgbClr val="000000"/>
              </a:solidFill>
              <a:round/>
              <a:headEnd/>
              <a:tailEnd/>
            </a:ln>
          </p:spPr>
          <p:txBody>
            <a:bodyPr/>
            <a:lstStyle/>
            <a:p>
              <a:endParaRPr lang="zh-CN" altLang="en-US"/>
            </a:p>
          </p:txBody>
        </p:sp>
        <p:sp>
          <p:nvSpPr>
            <p:cNvPr id="23" name="Freeform 634"/>
            <p:cNvSpPr>
              <a:spLocks/>
            </p:cNvSpPr>
            <p:nvPr/>
          </p:nvSpPr>
          <p:spPr bwMode="auto">
            <a:xfrm>
              <a:off x="3319" y="2831"/>
              <a:ext cx="850" cy="583"/>
            </a:xfrm>
            <a:custGeom>
              <a:avLst/>
              <a:gdLst>
                <a:gd name="T0" fmla="*/ 125 w 850"/>
                <a:gd name="T1" fmla="*/ 117 h 583"/>
                <a:gd name="T2" fmla="*/ 166 w 850"/>
                <a:gd name="T3" fmla="*/ 109 h 583"/>
                <a:gd name="T4" fmla="*/ 210 w 850"/>
                <a:gd name="T5" fmla="*/ 102 h 583"/>
                <a:gd name="T6" fmla="*/ 247 w 850"/>
                <a:gd name="T7" fmla="*/ 96 h 583"/>
                <a:gd name="T8" fmla="*/ 272 w 850"/>
                <a:gd name="T9" fmla="*/ 66 h 583"/>
                <a:gd name="T10" fmla="*/ 234 w 850"/>
                <a:gd name="T11" fmla="*/ 58 h 583"/>
                <a:gd name="T12" fmla="*/ 198 w 850"/>
                <a:gd name="T13" fmla="*/ 66 h 583"/>
                <a:gd name="T14" fmla="*/ 179 w 850"/>
                <a:gd name="T15" fmla="*/ 66 h 583"/>
                <a:gd name="T16" fmla="*/ 217 w 850"/>
                <a:gd name="T17" fmla="*/ 36 h 583"/>
                <a:gd name="T18" fmla="*/ 261 w 850"/>
                <a:gd name="T19" fmla="*/ 21 h 583"/>
                <a:gd name="T20" fmla="*/ 296 w 850"/>
                <a:gd name="T21" fmla="*/ 13 h 583"/>
                <a:gd name="T22" fmla="*/ 334 w 850"/>
                <a:gd name="T23" fmla="*/ 5 h 583"/>
                <a:gd name="T24" fmla="*/ 372 w 850"/>
                <a:gd name="T25" fmla="*/ 0 h 583"/>
                <a:gd name="T26" fmla="*/ 410 w 850"/>
                <a:gd name="T27" fmla="*/ 0 h 583"/>
                <a:gd name="T28" fmla="*/ 446 w 850"/>
                <a:gd name="T29" fmla="*/ 0 h 583"/>
                <a:gd name="T30" fmla="*/ 534 w 850"/>
                <a:gd name="T31" fmla="*/ 0 h 583"/>
                <a:gd name="T32" fmla="*/ 584 w 850"/>
                <a:gd name="T33" fmla="*/ 0 h 583"/>
                <a:gd name="T34" fmla="*/ 627 w 850"/>
                <a:gd name="T35" fmla="*/ 21 h 583"/>
                <a:gd name="T36" fmla="*/ 657 w 850"/>
                <a:gd name="T37" fmla="*/ 51 h 583"/>
                <a:gd name="T38" fmla="*/ 695 w 850"/>
                <a:gd name="T39" fmla="*/ 72 h 583"/>
                <a:gd name="T40" fmla="*/ 733 w 850"/>
                <a:gd name="T41" fmla="*/ 81 h 583"/>
                <a:gd name="T42" fmla="*/ 771 w 850"/>
                <a:gd name="T43" fmla="*/ 109 h 583"/>
                <a:gd name="T44" fmla="*/ 801 w 850"/>
                <a:gd name="T45" fmla="*/ 139 h 583"/>
                <a:gd name="T46" fmla="*/ 825 w 850"/>
                <a:gd name="T47" fmla="*/ 183 h 583"/>
                <a:gd name="T48" fmla="*/ 833 w 850"/>
                <a:gd name="T49" fmla="*/ 234 h 583"/>
                <a:gd name="T50" fmla="*/ 839 w 850"/>
                <a:gd name="T51" fmla="*/ 279 h 583"/>
                <a:gd name="T52" fmla="*/ 839 w 850"/>
                <a:gd name="T53" fmla="*/ 324 h 583"/>
                <a:gd name="T54" fmla="*/ 839 w 850"/>
                <a:gd name="T55" fmla="*/ 368 h 583"/>
                <a:gd name="T56" fmla="*/ 850 w 850"/>
                <a:gd name="T57" fmla="*/ 413 h 583"/>
                <a:gd name="T58" fmla="*/ 850 w 850"/>
                <a:gd name="T59" fmla="*/ 456 h 583"/>
                <a:gd name="T60" fmla="*/ 825 w 850"/>
                <a:gd name="T61" fmla="*/ 500 h 583"/>
                <a:gd name="T62" fmla="*/ 782 w 850"/>
                <a:gd name="T63" fmla="*/ 524 h 583"/>
                <a:gd name="T64" fmla="*/ 746 w 850"/>
                <a:gd name="T65" fmla="*/ 545 h 583"/>
                <a:gd name="T66" fmla="*/ 708 w 850"/>
                <a:gd name="T67" fmla="*/ 568 h 583"/>
                <a:gd name="T68" fmla="*/ 670 w 850"/>
                <a:gd name="T69" fmla="*/ 575 h 583"/>
                <a:gd name="T70" fmla="*/ 621 w 850"/>
                <a:gd name="T71" fmla="*/ 583 h 583"/>
                <a:gd name="T72" fmla="*/ 576 w 850"/>
                <a:gd name="T73" fmla="*/ 583 h 583"/>
                <a:gd name="T74" fmla="*/ 540 w 850"/>
                <a:gd name="T75" fmla="*/ 583 h 583"/>
                <a:gd name="T76" fmla="*/ 502 w 850"/>
                <a:gd name="T77" fmla="*/ 583 h 583"/>
                <a:gd name="T78" fmla="*/ 465 w 850"/>
                <a:gd name="T79" fmla="*/ 583 h 583"/>
                <a:gd name="T80" fmla="*/ 427 w 850"/>
                <a:gd name="T81" fmla="*/ 583 h 583"/>
                <a:gd name="T82" fmla="*/ 391 w 850"/>
                <a:gd name="T83" fmla="*/ 583 h 583"/>
                <a:gd name="T84" fmla="*/ 353 w 850"/>
                <a:gd name="T85" fmla="*/ 583 h 583"/>
                <a:gd name="T86" fmla="*/ 310 w 850"/>
                <a:gd name="T87" fmla="*/ 583 h 583"/>
                <a:gd name="T88" fmla="*/ 272 w 850"/>
                <a:gd name="T89" fmla="*/ 583 h 583"/>
                <a:gd name="T90" fmla="*/ 234 w 850"/>
                <a:gd name="T91" fmla="*/ 583 h 583"/>
                <a:gd name="T92" fmla="*/ 198 w 850"/>
                <a:gd name="T93" fmla="*/ 560 h 583"/>
                <a:gd name="T94" fmla="*/ 160 w 850"/>
                <a:gd name="T95" fmla="*/ 545 h 583"/>
                <a:gd name="T96" fmla="*/ 125 w 850"/>
                <a:gd name="T97" fmla="*/ 524 h 583"/>
                <a:gd name="T98" fmla="*/ 92 w 850"/>
                <a:gd name="T99" fmla="*/ 487 h 583"/>
                <a:gd name="T100" fmla="*/ 68 w 850"/>
                <a:gd name="T101" fmla="*/ 456 h 583"/>
                <a:gd name="T102" fmla="*/ 43 w 850"/>
                <a:gd name="T103" fmla="*/ 413 h 583"/>
                <a:gd name="T104" fmla="*/ 17 w 850"/>
                <a:gd name="T105" fmla="*/ 360 h 583"/>
                <a:gd name="T106" fmla="*/ 0 w 850"/>
                <a:gd name="T107" fmla="*/ 309 h 583"/>
                <a:gd name="T108" fmla="*/ 0 w 850"/>
                <a:gd name="T109" fmla="*/ 264 h 583"/>
                <a:gd name="T110" fmla="*/ 6 w 850"/>
                <a:gd name="T111" fmla="*/ 213 h 583"/>
                <a:gd name="T112" fmla="*/ 30 w 850"/>
                <a:gd name="T113" fmla="*/ 175 h 583"/>
                <a:gd name="T114" fmla="*/ 62 w 850"/>
                <a:gd name="T115" fmla="*/ 155 h 583"/>
                <a:gd name="T116" fmla="*/ 98 w 850"/>
                <a:gd name="T117" fmla="*/ 139 h 583"/>
                <a:gd name="T118" fmla="*/ 130 w 850"/>
                <a:gd name="T119" fmla="*/ 117 h 583"/>
                <a:gd name="T120" fmla="*/ 147 w 850"/>
                <a:gd name="T121" fmla="*/ 139 h 583"/>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850"/>
                <a:gd name="T184" fmla="*/ 0 h 583"/>
                <a:gd name="T185" fmla="*/ 850 w 850"/>
                <a:gd name="T186" fmla="*/ 583 h 583"/>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850" h="583">
                  <a:moveTo>
                    <a:pt x="104" y="117"/>
                  </a:moveTo>
                  <a:lnTo>
                    <a:pt x="125" y="117"/>
                  </a:lnTo>
                  <a:lnTo>
                    <a:pt x="142" y="117"/>
                  </a:lnTo>
                  <a:lnTo>
                    <a:pt x="166" y="109"/>
                  </a:lnTo>
                  <a:lnTo>
                    <a:pt x="185" y="109"/>
                  </a:lnTo>
                  <a:lnTo>
                    <a:pt x="210" y="102"/>
                  </a:lnTo>
                  <a:lnTo>
                    <a:pt x="228" y="102"/>
                  </a:lnTo>
                  <a:lnTo>
                    <a:pt x="247" y="96"/>
                  </a:lnTo>
                  <a:lnTo>
                    <a:pt x="266" y="88"/>
                  </a:lnTo>
                  <a:lnTo>
                    <a:pt x="272" y="66"/>
                  </a:lnTo>
                  <a:lnTo>
                    <a:pt x="255" y="58"/>
                  </a:lnTo>
                  <a:lnTo>
                    <a:pt x="234" y="58"/>
                  </a:lnTo>
                  <a:lnTo>
                    <a:pt x="217" y="66"/>
                  </a:lnTo>
                  <a:lnTo>
                    <a:pt x="198" y="66"/>
                  </a:lnTo>
                  <a:lnTo>
                    <a:pt x="179" y="88"/>
                  </a:lnTo>
                  <a:lnTo>
                    <a:pt x="179" y="66"/>
                  </a:lnTo>
                  <a:lnTo>
                    <a:pt x="198" y="51"/>
                  </a:lnTo>
                  <a:lnTo>
                    <a:pt x="217" y="36"/>
                  </a:lnTo>
                  <a:lnTo>
                    <a:pt x="242" y="28"/>
                  </a:lnTo>
                  <a:lnTo>
                    <a:pt x="261" y="21"/>
                  </a:lnTo>
                  <a:lnTo>
                    <a:pt x="279" y="21"/>
                  </a:lnTo>
                  <a:lnTo>
                    <a:pt x="296" y="13"/>
                  </a:lnTo>
                  <a:lnTo>
                    <a:pt x="315" y="13"/>
                  </a:lnTo>
                  <a:lnTo>
                    <a:pt x="334" y="5"/>
                  </a:lnTo>
                  <a:lnTo>
                    <a:pt x="353" y="5"/>
                  </a:lnTo>
                  <a:lnTo>
                    <a:pt x="372" y="0"/>
                  </a:lnTo>
                  <a:lnTo>
                    <a:pt x="391" y="0"/>
                  </a:lnTo>
                  <a:lnTo>
                    <a:pt x="410" y="0"/>
                  </a:lnTo>
                  <a:lnTo>
                    <a:pt x="427" y="0"/>
                  </a:lnTo>
                  <a:lnTo>
                    <a:pt x="446" y="0"/>
                  </a:lnTo>
                  <a:lnTo>
                    <a:pt x="483" y="0"/>
                  </a:lnTo>
                  <a:lnTo>
                    <a:pt x="534" y="0"/>
                  </a:lnTo>
                  <a:lnTo>
                    <a:pt x="559" y="0"/>
                  </a:lnTo>
                  <a:lnTo>
                    <a:pt x="584" y="0"/>
                  </a:lnTo>
                  <a:lnTo>
                    <a:pt x="608" y="5"/>
                  </a:lnTo>
                  <a:lnTo>
                    <a:pt x="627" y="21"/>
                  </a:lnTo>
                  <a:lnTo>
                    <a:pt x="638" y="43"/>
                  </a:lnTo>
                  <a:lnTo>
                    <a:pt x="657" y="51"/>
                  </a:lnTo>
                  <a:lnTo>
                    <a:pt x="676" y="66"/>
                  </a:lnTo>
                  <a:lnTo>
                    <a:pt x="695" y="72"/>
                  </a:lnTo>
                  <a:lnTo>
                    <a:pt x="714" y="72"/>
                  </a:lnTo>
                  <a:lnTo>
                    <a:pt x="733" y="81"/>
                  </a:lnTo>
                  <a:lnTo>
                    <a:pt x="752" y="96"/>
                  </a:lnTo>
                  <a:lnTo>
                    <a:pt x="771" y="109"/>
                  </a:lnTo>
                  <a:lnTo>
                    <a:pt x="782" y="132"/>
                  </a:lnTo>
                  <a:lnTo>
                    <a:pt x="801" y="139"/>
                  </a:lnTo>
                  <a:lnTo>
                    <a:pt x="806" y="162"/>
                  </a:lnTo>
                  <a:lnTo>
                    <a:pt x="825" y="183"/>
                  </a:lnTo>
                  <a:lnTo>
                    <a:pt x="833" y="213"/>
                  </a:lnTo>
                  <a:lnTo>
                    <a:pt x="833" y="234"/>
                  </a:lnTo>
                  <a:lnTo>
                    <a:pt x="839" y="258"/>
                  </a:lnTo>
                  <a:lnTo>
                    <a:pt x="839" y="279"/>
                  </a:lnTo>
                  <a:lnTo>
                    <a:pt x="839" y="302"/>
                  </a:lnTo>
                  <a:lnTo>
                    <a:pt x="839" y="324"/>
                  </a:lnTo>
                  <a:lnTo>
                    <a:pt x="839" y="347"/>
                  </a:lnTo>
                  <a:lnTo>
                    <a:pt x="839" y="368"/>
                  </a:lnTo>
                  <a:lnTo>
                    <a:pt x="850" y="390"/>
                  </a:lnTo>
                  <a:lnTo>
                    <a:pt x="850" y="413"/>
                  </a:lnTo>
                  <a:lnTo>
                    <a:pt x="850" y="434"/>
                  </a:lnTo>
                  <a:lnTo>
                    <a:pt x="850" y="456"/>
                  </a:lnTo>
                  <a:lnTo>
                    <a:pt x="844" y="479"/>
                  </a:lnTo>
                  <a:lnTo>
                    <a:pt x="825" y="500"/>
                  </a:lnTo>
                  <a:lnTo>
                    <a:pt x="801" y="517"/>
                  </a:lnTo>
                  <a:lnTo>
                    <a:pt x="782" y="524"/>
                  </a:lnTo>
                  <a:lnTo>
                    <a:pt x="765" y="537"/>
                  </a:lnTo>
                  <a:lnTo>
                    <a:pt x="746" y="545"/>
                  </a:lnTo>
                  <a:lnTo>
                    <a:pt x="725" y="553"/>
                  </a:lnTo>
                  <a:lnTo>
                    <a:pt x="708" y="568"/>
                  </a:lnTo>
                  <a:lnTo>
                    <a:pt x="689" y="575"/>
                  </a:lnTo>
                  <a:lnTo>
                    <a:pt x="670" y="575"/>
                  </a:lnTo>
                  <a:lnTo>
                    <a:pt x="644" y="583"/>
                  </a:lnTo>
                  <a:lnTo>
                    <a:pt x="621" y="583"/>
                  </a:lnTo>
                  <a:lnTo>
                    <a:pt x="602" y="583"/>
                  </a:lnTo>
                  <a:lnTo>
                    <a:pt x="576" y="583"/>
                  </a:lnTo>
                  <a:lnTo>
                    <a:pt x="559" y="583"/>
                  </a:lnTo>
                  <a:lnTo>
                    <a:pt x="540" y="583"/>
                  </a:lnTo>
                  <a:lnTo>
                    <a:pt x="521" y="583"/>
                  </a:lnTo>
                  <a:lnTo>
                    <a:pt x="502" y="583"/>
                  </a:lnTo>
                  <a:lnTo>
                    <a:pt x="483" y="583"/>
                  </a:lnTo>
                  <a:lnTo>
                    <a:pt x="465" y="583"/>
                  </a:lnTo>
                  <a:lnTo>
                    <a:pt x="446" y="583"/>
                  </a:lnTo>
                  <a:lnTo>
                    <a:pt x="427" y="583"/>
                  </a:lnTo>
                  <a:lnTo>
                    <a:pt x="410" y="583"/>
                  </a:lnTo>
                  <a:lnTo>
                    <a:pt x="391" y="583"/>
                  </a:lnTo>
                  <a:lnTo>
                    <a:pt x="372" y="583"/>
                  </a:lnTo>
                  <a:lnTo>
                    <a:pt x="353" y="583"/>
                  </a:lnTo>
                  <a:lnTo>
                    <a:pt x="329" y="583"/>
                  </a:lnTo>
                  <a:lnTo>
                    <a:pt x="310" y="583"/>
                  </a:lnTo>
                  <a:lnTo>
                    <a:pt x="291" y="583"/>
                  </a:lnTo>
                  <a:lnTo>
                    <a:pt x="272" y="583"/>
                  </a:lnTo>
                  <a:lnTo>
                    <a:pt x="255" y="583"/>
                  </a:lnTo>
                  <a:lnTo>
                    <a:pt x="234" y="583"/>
                  </a:lnTo>
                  <a:lnTo>
                    <a:pt x="217" y="568"/>
                  </a:lnTo>
                  <a:lnTo>
                    <a:pt x="198" y="560"/>
                  </a:lnTo>
                  <a:lnTo>
                    <a:pt x="179" y="553"/>
                  </a:lnTo>
                  <a:lnTo>
                    <a:pt x="160" y="545"/>
                  </a:lnTo>
                  <a:lnTo>
                    <a:pt x="142" y="537"/>
                  </a:lnTo>
                  <a:lnTo>
                    <a:pt x="125" y="524"/>
                  </a:lnTo>
                  <a:lnTo>
                    <a:pt x="104" y="509"/>
                  </a:lnTo>
                  <a:lnTo>
                    <a:pt x="92" y="487"/>
                  </a:lnTo>
                  <a:lnTo>
                    <a:pt x="74" y="479"/>
                  </a:lnTo>
                  <a:lnTo>
                    <a:pt x="68" y="456"/>
                  </a:lnTo>
                  <a:lnTo>
                    <a:pt x="49" y="434"/>
                  </a:lnTo>
                  <a:lnTo>
                    <a:pt x="43" y="413"/>
                  </a:lnTo>
                  <a:lnTo>
                    <a:pt x="24" y="390"/>
                  </a:lnTo>
                  <a:lnTo>
                    <a:pt x="17" y="360"/>
                  </a:lnTo>
                  <a:lnTo>
                    <a:pt x="6" y="330"/>
                  </a:lnTo>
                  <a:lnTo>
                    <a:pt x="0" y="309"/>
                  </a:lnTo>
                  <a:lnTo>
                    <a:pt x="0" y="287"/>
                  </a:lnTo>
                  <a:lnTo>
                    <a:pt x="0" y="264"/>
                  </a:lnTo>
                  <a:lnTo>
                    <a:pt x="0" y="243"/>
                  </a:lnTo>
                  <a:lnTo>
                    <a:pt x="6" y="213"/>
                  </a:lnTo>
                  <a:lnTo>
                    <a:pt x="11" y="192"/>
                  </a:lnTo>
                  <a:lnTo>
                    <a:pt x="30" y="175"/>
                  </a:lnTo>
                  <a:lnTo>
                    <a:pt x="43" y="155"/>
                  </a:lnTo>
                  <a:lnTo>
                    <a:pt x="62" y="155"/>
                  </a:lnTo>
                  <a:lnTo>
                    <a:pt x="79" y="147"/>
                  </a:lnTo>
                  <a:lnTo>
                    <a:pt x="98" y="139"/>
                  </a:lnTo>
                  <a:lnTo>
                    <a:pt x="117" y="139"/>
                  </a:lnTo>
                  <a:lnTo>
                    <a:pt x="130" y="117"/>
                  </a:lnTo>
                  <a:lnTo>
                    <a:pt x="130" y="96"/>
                  </a:lnTo>
                  <a:lnTo>
                    <a:pt x="147" y="139"/>
                  </a:lnTo>
                  <a:lnTo>
                    <a:pt x="104" y="1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4" name="Freeform 635"/>
            <p:cNvSpPr>
              <a:spLocks/>
            </p:cNvSpPr>
            <p:nvPr/>
          </p:nvSpPr>
          <p:spPr bwMode="auto">
            <a:xfrm>
              <a:off x="3483" y="2787"/>
              <a:ext cx="132" cy="168"/>
            </a:xfrm>
            <a:custGeom>
              <a:avLst/>
              <a:gdLst>
                <a:gd name="T0" fmla="*/ 6 w 132"/>
                <a:gd name="T1" fmla="*/ 95 h 168"/>
                <a:gd name="T2" fmla="*/ 0 w 132"/>
                <a:gd name="T3" fmla="*/ 72 h 168"/>
                <a:gd name="T4" fmla="*/ 0 w 132"/>
                <a:gd name="T5" fmla="*/ 51 h 168"/>
                <a:gd name="T6" fmla="*/ 17 w 132"/>
                <a:gd name="T7" fmla="*/ 36 h 168"/>
                <a:gd name="T8" fmla="*/ 36 w 132"/>
                <a:gd name="T9" fmla="*/ 21 h 168"/>
                <a:gd name="T10" fmla="*/ 53 w 132"/>
                <a:gd name="T11" fmla="*/ 0 h 168"/>
                <a:gd name="T12" fmla="*/ 72 w 132"/>
                <a:gd name="T13" fmla="*/ 0 h 168"/>
                <a:gd name="T14" fmla="*/ 91 w 132"/>
                <a:gd name="T15" fmla="*/ 0 h 168"/>
                <a:gd name="T16" fmla="*/ 97 w 132"/>
                <a:gd name="T17" fmla="*/ 21 h 168"/>
                <a:gd name="T18" fmla="*/ 110 w 132"/>
                <a:gd name="T19" fmla="*/ 44 h 168"/>
                <a:gd name="T20" fmla="*/ 121 w 132"/>
                <a:gd name="T21" fmla="*/ 66 h 168"/>
                <a:gd name="T22" fmla="*/ 127 w 132"/>
                <a:gd name="T23" fmla="*/ 87 h 168"/>
                <a:gd name="T24" fmla="*/ 132 w 132"/>
                <a:gd name="T25" fmla="*/ 108 h 168"/>
                <a:gd name="T26" fmla="*/ 132 w 132"/>
                <a:gd name="T27" fmla="*/ 132 h 168"/>
                <a:gd name="T28" fmla="*/ 132 w 132"/>
                <a:gd name="T29" fmla="*/ 153 h 168"/>
                <a:gd name="T30" fmla="*/ 115 w 132"/>
                <a:gd name="T31" fmla="*/ 168 h 168"/>
                <a:gd name="T32" fmla="*/ 97 w 132"/>
                <a:gd name="T33" fmla="*/ 168 h 168"/>
                <a:gd name="T34" fmla="*/ 80 w 132"/>
                <a:gd name="T35" fmla="*/ 168 h 168"/>
                <a:gd name="T36" fmla="*/ 61 w 132"/>
                <a:gd name="T37" fmla="*/ 168 h 168"/>
                <a:gd name="T38" fmla="*/ 42 w 132"/>
                <a:gd name="T39" fmla="*/ 161 h 168"/>
                <a:gd name="T40" fmla="*/ 23 w 132"/>
                <a:gd name="T41" fmla="*/ 146 h 168"/>
                <a:gd name="T42" fmla="*/ 12 w 132"/>
                <a:gd name="T43" fmla="*/ 123 h 168"/>
                <a:gd name="T44" fmla="*/ 6 w 132"/>
                <a:gd name="T45" fmla="*/ 102 h 168"/>
                <a:gd name="T46" fmla="*/ 6 w 132"/>
                <a:gd name="T47" fmla="*/ 95 h 16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32"/>
                <a:gd name="T73" fmla="*/ 0 h 168"/>
                <a:gd name="T74" fmla="*/ 132 w 132"/>
                <a:gd name="T75" fmla="*/ 168 h 16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32" h="168">
                  <a:moveTo>
                    <a:pt x="6" y="95"/>
                  </a:moveTo>
                  <a:lnTo>
                    <a:pt x="0" y="72"/>
                  </a:lnTo>
                  <a:lnTo>
                    <a:pt x="0" y="51"/>
                  </a:lnTo>
                  <a:lnTo>
                    <a:pt x="17" y="36"/>
                  </a:lnTo>
                  <a:lnTo>
                    <a:pt x="36" y="21"/>
                  </a:lnTo>
                  <a:lnTo>
                    <a:pt x="53" y="0"/>
                  </a:lnTo>
                  <a:lnTo>
                    <a:pt x="72" y="0"/>
                  </a:lnTo>
                  <a:lnTo>
                    <a:pt x="91" y="0"/>
                  </a:lnTo>
                  <a:lnTo>
                    <a:pt x="97" y="21"/>
                  </a:lnTo>
                  <a:lnTo>
                    <a:pt x="110" y="44"/>
                  </a:lnTo>
                  <a:lnTo>
                    <a:pt x="121" y="66"/>
                  </a:lnTo>
                  <a:lnTo>
                    <a:pt x="127" y="87"/>
                  </a:lnTo>
                  <a:lnTo>
                    <a:pt x="132" y="108"/>
                  </a:lnTo>
                  <a:lnTo>
                    <a:pt x="132" y="132"/>
                  </a:lnTo>
                  <a:lnTo>
                    <a:pt x="132" y="153"/>
                  </a:lnTo>
                  <a:lnTo>
                    <a:pt x="115" y="168"/>
                  </a:lnTo>
                  <a:lnTo>
                    <a:pt x="97" y="168"/>
                  </a:lnTo>
                  <a:lnTo>
                    <a:pt x="80" y="168"/>
                  </a:lnTo>
                  <a:lnTo>
                    <a:pt x="61" y="168"/>
                  </a:lnTo>
                  <a:lnTo>
                    <a:pt x="42" y="161"/>
                  </a:lnTo>
                  <a:lnTo>
                    <a:pt x="23" y="146"/>
                  </a:lnTo>
                  <a:lnTo>
                    <a:pt x="12" y="123"/>
                  </a:lnTo>
                  <a:lnTo>
                    <a:pt x="6" y="102"/>
                  </a:lnTo>
                  <a:lnTo>
                    <a:pt x="6" y="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5" name="Freeform 636"/>
            <p:cNvSpPr>
              <a:spLocks/>
            </p:cNvSpPr>
            <p:nvPr/>
          </p:nvSpPr>
          <p:spPr bwMode="auto">
            <a:xfrm>
              <a:off x="3802" y="2742"/>
              <a:ext cx="93" cy="123"/>
            </a:xfrm>
            <a:custGeom>
              <a:avLst/>
              <a:gdLst>
                <a:gd name="T0" fmla="*/ 0 w 93"/>
                <a:gd name="T1" fmla="*/ 0 h 123"/>
                <a:gd name="T2" fmla="*/ 17 w 93"/>
                <a:gd name="T3" fmla="*/ 15 h 123"/>
                <a:gd name="T4" fmla="*/ 36 w 93"/>
                <a:gd name="T5" fmla="*/ 28 h 123"/>
                <a:gd name="T6" fmla="*/ 55 w 93"/>
                <a:gd name="T7" fmla="*/ 28 h 123"/>
                <a:gd name="T8" fmla="*/ 74 w 93"/>
                <a:gd name="T9" fmla="*/ 44 h 123"/>
                <a:gd name="T10" fmla="*/ 87 w 93"/>
                <a:gd name="T11" fmla="*/ 66 h 123"/>
                <a:gd name="T12" fmla="*/ 93 w 93"/>
                <a:gd name="T13" fmla="*/ 87 h 123"/>
                <a:gd name="T14" fmla="*/ 93 w 93"/>
                <a:gd name="T15" fmla="*/ 110 h 123"/>
                <a:gd name="T16" fmla="*/ 74 w 93"/>
                <a:gd name="T17" fmla="*/ 123 h 123"/>
                <a:gd name="T18" fmla="*/ 55 w 93"/>
                <a:gd name="T19" fmla="*/ 123 h 123"/>
                <a:gd name="T20" fmla="*/ 31 w 93"/>
                <a:gd name="T21" fmla="*/ 115 h 123"/>
                <a:gd name="T22" fmla="*/ 12 w 93"/>
                <a:gd name="T23" fmla="*/ 102 h 123"/>
                <a:gd name="T24" fmla="*/ 6 w 93"/>
                <a:gd name="T25" fmla="*/ 79 h 123"/>
                <a:gd name="T26" fmla="*/ 0 w 93"/>
                <a:gd name="T27" fmla="*/ 57 h 123"/>
                <a:gd name="T28" fmla="*/ 0 w 93"/>
                <a:gd name="T29" fmla="*/ 36 h 123"/>
                <a:gd name="T30" fmla="*/ 12 w 93"/>
                <a:gd name="T31" fmla="*/ 15 h 123"/>
                <a:gd name="T32" fmla="*/ 0 w 93"/>
                <a:gd name="T33" fmla="*/ 0 h 12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93"/>
                <a:gd name="T52" fmla="*/ 0 h 123"/>
                <a:gd name="T53" fmla="*/ 93 w 93"/>
                <a:gd name="T54" fmla="*/ 123 h 123"/>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93" h="123">
                  <a:moveTo>
                    <a:pt x="0" y="0"/>
                  </a:moveTo>
                  <a:lnTo>
                    <a:pt x="17" y="15"/>
                  </a:lnTo>
                  <a:lnTo>
                    <a:pt x="36" y="28"/>
                  </a:lnTo>
                  <a:lnTo>
                    <a:pt x="55" y="28"/>
                  </a:lnTo>
                  <a:lnTo>
                    <a:pt x="74" y="44"/>
                  </a:lnTo>
                  <a:lnTo>
                    <a:pt x="87" y="66"/>
                  </a:lnTo>
                  <a:lnTo>
                    <a:pt x="93" y="87"/>
                  </a:lnTo>
                  <a:lnTo>
                    <a:pt x="93" y="110"/>
                  </a:lnTo>
                  <a:lnTo>
                    <a:pt x="74" y="123"/>
                  </a:lnTo>
                  <a:lnTo>
                    <a:pt x="55" y="123"/>
                  </a:lnTo>
                  <a:lnTo>
                    <a:pt x="31" y="115"/>
                  </a:lnTo>
                  <a:lnTo>
                    <a:pt x="12" y="102"/>
                  </a:lnTo>
                  <a:lnTo>
                    <a:pt x="6" y="79"/>
                  </a:lnTo>
                  <a:lnTo>
                    <a:pt x="0" y="57"/>
                  </a:lnTo>
                  <a:lnTo>
                    <a:pt x="0" y="36"/>
                  </a:lnTo>
                  <a:lnTo>
                    <a:pt x="12" y="15"/>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26" name="Text Box 2"/>
          <p:cNvSpPr txBox="1">
            <a:spLocks noChangeArrowheads="1"/>
          </p:cNvSpPr>
          <p:nvPr/>
        </p:nvSpPr>
        <p:spPr bwMode="auto">
          <a:xfrm>
            <a:off x="1291840" y="2969539"/>
            <a:ext cx="80021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1600"/>
              <a:t>因特网</a:t>
            </a:r>
          </a:p>
        </p:txBody>
      </p:sp>
      <p:grpSp>
        <p:nvGrpSpPr>
          <p:cNvPr id="27" name="Group 625"/>
          <p:cNvGrpSpPr>
            <a:grpSpLocks/>
          </p:cNvGrpSpPr>
          <p:nvPr/>
        </p:nvGrpSpPr>
        <p:grpSpPr bwMode="auto">
          <a:xfrm>
            <a:off x="910642" y="3612478"/>
            <a:ext cx="1810692" cy="642937"/>
            <a:chOff x="3204" y="2684"/>
            <a:chExt cx="1080" cy="854"/>
          </a:xfrm>
          <a:solidFill>
            <a:srgbClr val="FFC000"/>
          </a:solidFill>
        </p:grpSpPr>
        <p:sp>
          <p:nvSpPr>
            <p:cNvPr id="28" name="Oval 626"/>
            <p:cNvSpPr>
              <a:spLocks noChangeArrowheads="1"/>
            </p:cNvSpPr>
            <p:nvPr/>
          </p:nvSpPr>
          <p:spPr bwMode="auto">
            <a:xfrm>
              <a:off x="3457" y="2684"/>
              <a:ext cx="464" cy="228"/>
            </a:xfrm>
            <a:prstGeom prst="ellipse">
              <a:avLst/>
            </a:prstGeom>
            <a:grpFill/>
            <a:ln w="12700">
              <a:solidFill>
                <a:srgbClr val="000000"/>
              </a:solidFill>
              <a:round/>
              <a:headEnd/>
              <a:tailEnd/>
            </a:ln>
          </p:spPr>
          <p:txBody>
            <a:bodyPr/>
            <a:lstStyle/>
            <a:p>
              <a:endParaRPr lang="zh-CN" altLang="en-US"/>
            </a:p>
          </p:txBody>
        </p:sp>
        <p:sp>
          <p:nvSpPr>
            <p:cNvPr id="29" name="Freeform 627"/>
            <p:cNvSpPr>
              <a:spLocks/>
            </p:cNvSpPr>
            <p:nvPr/>
          </p:nvSpPr>
          <p:spPr bwMode="auto">
            <a:xfrm>
              <a:off x="3853" y="2753"/>
              <a:ext cx="312" cy="202"/>
            </a:xfrm>
            <a:custGeom>
              <a:avLst/>
              <a:gdLst>
                <a:gd name="T0" fmla="*/ 182 w 312"/>
                <a:gd name="T1" fmla="*/ 10 h 202"/>
                <a:gd name="T2" fmla="*/ 150 w 312"/>
                <a:gd name="T3" fmla="*/ 4 h 202"/>
                <a:gd name="T4" fmla="*/ 119 w 312"/>
                <a:gd name="T5" fmla="*/ 0 h 202"/>
                <a:gd name="T6" fmla="*/ 91 w 312"/>
                <a:gd name="T7" fmla="*/ 2 h 202"/>
                <a:gd name="T8" fmla="*/ 67 w 312"/>
                <a:gd name="T9" fmla="*/ 8 h 202"/>
                <a:gd name="T10" fmla="*/ 44 w 312"/>
                <a:gd name="T11" fmla="*/ 16 h 202"/>
                <a:gd name="T12" fmla="*/ 25 w 312"/>
                <a:gd name="T13" fmla="*/ 29 h 202"/>
                <a:gd name="T14" fmla="*/ 12 w 312"/>
                <a:gd name="T15" fmla="*/ 44 h 202"/>
                <a:gd name="T16" fmla="*/ 2 w 312"/>
                <a:gd name="T17" fmla="*/ 61 h 202"/>
                <a:gd name="T18" fmla="*/ 0 w 312"/>
                <a:gd name="T19" fmla="*/ 80 h 202"/>
                <a:gd name="T20" fmla="*/ 6 w 312"/>
                <a:gd name="T21" fmla="*/ 99 h 202"/>
                <a:gd name="T22" fmla="*/ 16 w 312"/>
                <a:gd name="T23" fmla="*/ 117 h 202"/>
                <a:gd name="T24" fmla="*/ 31 w 312"/>
                <a:gd name="T25" fmla="*/ 136 h 202"/>
                <a:gd name="T26" fmla="*/ 51 w 312"/>
                <a:gd name="T27" fmla="*/ 153 h 202"/>
                <a:gd name="T28" fmla="*/ 74 w 312"/>
                <a:gd name="T29" fmla="*/ 170 h 202"/>
                <a:gd name="T30" fmla="*/ 102 w 312"/>
                <a:gd name="T31" fmla="*/ 183 h 202"/>
                <a:gd name="T32" fmla="*/ 133 w 312"/>
                <a:gd name="T33" fmla="*/ 193 h 202"/>
                <a:gd name="T34" fmla="*/ 165 w 312"/>
                <a:gd name="T35" fmla="*/ 199 h 202"/>
                <a:gd name="T36" fmla="*/ 195 w 312"/>
                <a:gd name="T37" fmla="*/ 202 h 202"/>
                <a:gd name="T38" fmla="*/ 223 w 312"/>
                <a:gd name="T39" fmla="*/ 200 h 202"/>
                <a:gd name="T40" fmla="*/ 248 w 312"/>
                <a:gd name="T41" fmla="*/ 195 h 202"/>
                <a:gd name="T42" fmla="*/ 271 w 312"/>
                <a:gd name="T43" fmla="*/ 187 h 202"/>
                <a:gd name="T44" fmla="*/ 289 w 312"/>
                <a:gd name="T45" fmla="*/ 174 h 202"/>
                <a:gd name="T46" fmla="*/ 303 w 312"/>
                <a:gd name="T47" fmla="*/ 159 h 202"/>
                <a:gd name="T48" fmla="*/ 310 w 312"/>
                <a:gd name="T49" fmla="*/ 142 h 202"/>
                <a:gd name="T50" fmla="*/ 312 w 312"/>
                <a:gd name="T51" fmla="*/ 123 h 202"/>
                <a:gd name="T52" fmla="*/ 308 w 312"/>
                <a:gd name="T53" fmla="*/ 104 h 202"/>
                <a:gd name="T54" fmla="*/ 297 w 312"/>
                <a:gd name="T55" fmla="*/ 85 h 202"/>
                <a:gd name="T56" fmla="*/ 284 w 312"/>
                <a:gd name="T57" fmla="*/ 66 h 202"/>
                <a:gd name="T58" fmla="*/ 263 w 312"/>
                <a:gd name="T59" fmla="*/ 50 h 202"/>
                <a:gd name="T60" fmla="*/ 240 w 312"/>
                <a:gd name="T61" fmla="*/ 33 h 202"/>
                <a:gd name="T62" fmla="*/ 212 w 312"/>
                <a:gd name="T63" fmla="*/ 19 h 202"/>
                <a:gd name="T64" fmla="*/ 182 w 312"/>
                <a:gd name="T65" fmla="*/ 10 h 20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12"/>
                <a:gd name="T100" fmla="*/ 0 h 202"/>
                <a:gd name="T101" fmla="*/ 312 w 312"/>
                <a:gd name="T102" fmla="*/ 202 h 20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12" h="202">
                  <a:moveTo>
                    <a:pt x="182" y="10"/>
                  </a:moveTo>
                  <a:lnTo>
                    <a:pt x="150" y="4"/>
                  </a:lnTo>
                  <a:lnTo>
                    <a:pt x="119" y="0"/>
                  </a:lnTo>
                  <a:lnTo>
                    <a:pt x="91" y="2"/>
                  </a:lnTo>
                  <a:lnTo>
                    <a:pt x="67" y="8"/>
                  </a:lnTo>
                  <a:lnTo>
                    <a:pt x="44" y="16"/>
                  </a:lnTo>
                  <a:lnTo>
                    <a:pt x="25" y="29"/>
                  </a:lnTo>
                  <a:lnTo>
                    <a:pt x="12" y="44"/>
                  </a:lnTo>
                  <a:lnTo>
                    <a:pt x="2" y="61"/>
                  </a:lnTo>
                  <a:lnTo>
                    <a:pt x="0" y="80"/>
                  </a:lnTo>
                  <a:lnTo>
                    <a:pt x="6" y="99"/>
                  </a:lnTo>
                  <a:lnTo>
                    <a:pt x="16" y="117"/>
                  </a:lnTo>
                  <a:lnTo>
                    <a:pt x="31" y="136"/>
                  </a:lnTo>
                  <a:lnTo>
                    <a:pt x="51" y="153"/>
                  </a:lnTo>
                  <a:lnTo>
                    <a:pt x="74" y="170"/>
                  </a:lnTo>
                  <a:lnTo>
                    <a:pt x="102" y="183"/>
                  </a:lnTo>
                  <a:lnTo>
                    <a:pt x="133" y="193"/>
                  </a:lnTo>
                  <a:lnTo>
                    <a:pt x="165" y="199"/>
                  </a:lnTo>
                  <a:lnTo>
                    <a:pt x="195" y="202"/>
                  </a:lnTo>
                  <a:lnTo>
                    <a:pt x="223" y="200"/>
                  </a:lnTo>
                  <a:lnTo>
                    <a:pt x="248" y="195"/>
                  </a:lnTo>
                  <a:lnTo>
                    <a:pt x="271" y="187"/>
                  </a:lnTo>
                  <a:lnTo>
                    <a:pt x="289" y="174"/>
                  </a:lnTo>
                  <a:lnTo>
                    <a:pt x="303" y="159"/>
                  </a:lnTo>
                  <a:lnTo>
                    <a:pt x="310" y="142"/>
                  </a:lnTo>
                  <a:lnTo>
                    <a:pt x="312" y="123"/>
                  </a:lnTo>
                  <a:lnTo>
                    <a:pt x="308" y="104"/>
                  </a:lnTo>
                  <a:lnTo>
                    <a:pt x="297" y="85"/>
                  </a:lnTo>
                  <a:lnTo>
                    <a:pt x="284" y="66"/>
                  </a:lnTo>
                  <a:lnTo>
                    <a:pt x="263" y="50"/>
                  </a:lnTo>
                  <a:lnTo>
                    <a:pt x="240" y="33"/>
                  </a:lnTo>
                  <a:lnTo>
                    <a:pt x="212" y="19"/>
                  </a:lnTo>
                  <a:lnTo>
                    <a:pt x="182" y="10"/>
                  </a:lnTo>
                  <a:close/>
                </a:path>
              </a:pathLst>
            </a:custGeom>
            <a:grpFill/>
            <a:ln w="12700">
              <a:solidFill>
                <a:srgbClr val="000000"/>
              </a:solidFill>
              <a:round/>
              <a:headEnd/>
              <a:tailEnd/>
            </a:ln>
          </p:spPr>
          <p:txBody>
            <a:bodyPr/>
            <a:lstStyle/>
            <a:p>
              <a:endParaRPr lang="zh-CN" altLang="en-US"/>
            </a:p>
          </p:txBody>
        </p:sp>
        <p:sp>
          <p:nvSpPr>
            <p:cNvPr id="30" name="Freeform 628"/>
            <p:cNvSpPr>
              <a:spLocks/>
            </p:cNvSpPr>
            <p:nvPr/>
          </p:nvSpPr>
          <p:spPr bwMode="auto">
            <a:xfrm>
              <a:off x="4014" y="2946"/>
              <a:ext cx="270" cy="232"/>
            </a:xfrm>
            <a:custGeom>
              <a:avLst/>
              <a:gdLst>
                <a:gd name="T0" fmla="*/ 181 w 270"/>
                <a:gd name="T1" fmla="*/ 15 h 232"/>
                <a:gd name="T2" fmla="*/ 155 w 270"/>
                <a:gd name="T3" fmla="*/ 6 h 232"/>
                <a:gd name="T4" fmla="*/ 128 w 270"/>
                <a:gd name="T5" fmla="*/ 0 h 232"/>
                <a:gd name="T6" fmla="*/ 104 w 270"/>
                <a:gd name="T7" fmla="*/ 0 h 232"/>
                <a:gd name="T8" fmla="*/ 79 w 270"/>
                <a:gd name="T9" fmla="*/ 4 h 232"/>
                <a:gd name="T10" fmla="*/ 57 w 270"/>
                <a:gd name="T11" fmla="*/ 11 h 232"/>
                <a:gd name="T12" fmla="*/ 38 w 270"/>
                <a:gd name="T13" fmla="*/ 23 h 232"/>
                <a:gd name="T14" fmla="*/ 21 w 270"/>
                <a:gd name="T15" fmla="*/ 38 h 232"/>
                <a:gd name="T16" fmla="*/ 9 w 270"/>
                <a:gd name="T17" fmla="*/ 56 h 232"/>
                <a:gd name="T18" fmla="*/ 2 w 270"/>
                <a:gd name="T19" fmla="*/ 79 h 232"/>
                <a:gd name="T20" fmla="*/ 0 w 270"/>
                <a:gd name="T21" fmla="*/ 100 h 232"/>
                <a:gd name="T22" fmla="*/ 4 w 270"/>
                <a:gd name="T23" fmla="*/ 123 h 232"/>
                <a:gd name="T24" fmla="*/ 13 w 270"/>
                <a:gd name="T25" fmla="*/ 145 h 232"/>
                <a:gd name="T26" fmla="*/ 26 w 270"/>
                <a:gd name="T27" fmla="*/ 166 h 232"/>
                <a:gd name="T28" fmla="*/ 43 w 270"/>
                <a:gd name="T29" fmla="*/ 185 h 232"/>
                <a:gd name="T30" fmla="*/ 64 w 270"/>
                <a:gd name="T31" fmla="*/ 202 h 232"/>
                <a:gd name="T32" fmla="*/ 89 w 270"/>
                <a:gd name="T33" fmla="*/ 217 h 232"/>
                <a:gd name="T34" fmla="*/ 115 w 270"/>
                <a:gd name="T35" fmla="*/ 226 h 232"/>
                <a:gd name="T36" fmla="*/ 142 w 270"/>
                <a:gd name="T37" fmla="*/ 232 h 232"/>
                <a:gd name="T38" fmla="*/ 166 w 270"/>
                <a:gd name="T39" fmla="*/ 232 h 232"/>
                <a:gd name="T40" fmla="*/ 191 w 270"/>
                <a:gd name="T41" fmla="*/ 228 h 232"/>
                <a:gd name="T42" fmla="*/ 213 w 270"/>
                <a:gd name="T43" fmla="*/ 221 h 232"/>
                <a:gd name="T44" fmla="*/ 232 w 270"/>
                <a:gd name="T45" fmla="*/ 209 h 232"/>
                <a:gd name="T46" fmla="*/ 249 w 270"/>
                <a:gd name="T47" fmla="*/ 194 h 232"/>
                <a:gd name="T48" fmla="*/ 261 w 270"/>
                <a:gd name="T49" fmla="*/ 175 h 232"/>
                <a:gd name="T50" fmla="*/ 268 w 270"/>
                <a:gd name="T51" fmla="*/ 155 h 232"/>
                <a:gd name="T52" fmla="*/ 270 w 270"/>
                <a:gd name="T53" fmla="*/ 132 h 232"/>
                <a:gd name="T54" fmla="*/ 266 w 270"/>
                <a:gd name="T55" fmla="*/ 109 h 232"/>
                <a:gd name="T56" fmla="*/ 257 w 270"/>
                <a:gd name="T57" fmla="*/ 87 h 232"/>
                <a:gd name="T58" fmla="*/ 244 w 270"/>
                <a:gd name="T59" fmla="*/ 66 h 232"/>
                <a:gd name="T60" fmla="*/ 227 w 270"/>
                <a:gd name="T61" fmla="*/ 47 h 232"/>
                <a:gd name="T62" fmla="*/ 206 w 270"/>
                <a:gd name="T63" fmla="*/ 30 h 232"/>
                <a:gd name="T64" fmla="*/ 181 w 270"/>
                <a:gd name="T65" fmla="*/ 15 h 23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70"/>
                <a:gd name="T100" fmla="*/ 0 h 232"/>
                <a:gd name="T101" fmla="*/ 270 w 270"/>
                <a:gd name="T102" fmla="*/ 232 h 23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70" h="232">
                  <a:moveTo>
                    <a:pt x="181" y="15"/>
                  </a:moveTo>
                  <a:lnTo>
                    <a:pt x="155" y="6"/>
                  </a:lnTo>
                  <a:lnTo>
                    <a:pt x="128" y="0"/>
                  </a:lnTo>
                  <a:lnTo>
                    <a:pt x="104" y="0"/>
                  </a:lnTo>
                  <a:lnTo>
                    <a:pt x="79" y="4"/>
                  </a:lnTo>
                  <a:lnTo>
                    <a:pt x="57" y="11"/>
                  </a:lnTo>
                  <a:lnTo>
                    <a:pt x="38" y="23"/>
                  </a:lnTo>
                  <a:lnTo>
                    <a:pt x="21" y="38"/>
                  </a:lnTo>
                  <a:lnTo>
                    <a:pt x="9" y="56"/>
                  </a:lnTo>
                  <a:lnTo>
                    <a:pt x="2" y="79"/>
                  </a:lnTo>
                  <a:lnTo>
                    <a:pt x="0" y="100"/>
                  </a:lnTo>
                  <a:lnTo>
                    <a:pt x="4" y="123"/>
                  </a:lnTo>
                  <a:lnTo>
                    <a:pt x="13" y="145"/>
                  </a:lnTo>
                  <a:lnTo>
                    <a:pt x="26" y="166"/>
                  </a:lnTo>
                  <a:lnTo>
                    <a:pt x="43" y="185"/>
                  </a:lnTo>
                  <a:lnTo>
                    <a:pt x="64" y="202"/>
                  </a:lnTo>
                  <a:lnTo>
                    <a:pt x="89" y="217"/>
                  </a:lnTo>
                  <a:lnTo>
                    <a:pt x="115" y="226"/>
                  </a:lnTo>
                  <a:lnTo>
                    <a:pt x="142" y="232"/>
                  </a:lnTo>
                  <a:lnTo>
                    <a:pt x="166" y="232"/>
                  </a:lnTo>
                  <a:lnTo>
                    <a:pt x="191" y="228"/>
                  </a:lnTo>
                  <a:lnTo>
                    <a:pt x="213" y="221"/>
                  </a:lnTo>
                  <a:lnTo>
                    <a:pt x="232" y="209"/>
                  </a:lnTo>
                  <a:lnTo>
                    <a:pt x="249" y="194"/>
                  </a:lnTo>
                  <a:lnTo>
                    <a:pt x="261" y="175"/>
                  </a:lnTo>
                  <a:lnTo>
                    <a:pt x="268" y="155"/>
                  </a:lnTo>
                  <a:lnTo>
                    <a:pt x="270" y="132"/>
                  </a:lnTo>
                  <a:lnTo>
                    <a:pt x="266" y="109"/>
                  </a:lnTo>
                  <a:lnTo>
                    <a:pt x="257" y="87"/>
                  </a:lnTo>
                  <a:lnTo>
                    <a:pt x="244" y="66"/>
                  </a:lnTo>
                  <a:lnTo>
                    <a:pt x="227" y="47"/>
                  </a:lnTo>
                  <a:lnTo>
                    <a:pt x="206" y="30"/>
                  </a:lnTo>
                  <a:lnTo>
                    <a:pt x="181" y="15"/>
                  </a:lnTo>
                  <a:close/>
                </a:path>
              </a:pathLst>
            </a:custGeom>
            <a:grpFill/>
            <a:ln w="12700">
              <a:solidFill>
                <a:srgbClr val="000000"/>
              </a:solidFill>
              <a:round/>
              <a:headEnd/>
              <a:tailEnd/>
            </a:ln>
          </p:spPr>
          <p:txBody>
            <a:bodyPr/>
            <a:lstStyle/>
            <a:p>
              <a:endParaRPr lang="zh-CN" altLang="en-US"/>
            </a:p>
          </p:txBody>
        </p:sp>
        <p:sp>
          <p:nvSpPr>
            <p:cNvPr id="31" name="Freeform 629"/>
            <p:cNvSpPr>
              <a:spLocks/>
            </p:cNvSpPr>
            <p:nvPr/>
          </p:nvSpPr>
          <p:spPr bwMode="auto">
            <a:xfrm>
              <a:off x="3927" y="3165"/>
              <a:ext cx="325" cy="285"/>
            </a:xfrm>
            <a:custGeom>
              <a:avLst/>
              <a:gdLst>
                <a:gd name="T0" fmla="*/ 102 w 325"/>
                <a:gd name="T1" fmla="*/ 19 h 285"/>
                <a:gd name="T2" fmla="*/ 74 w 325"/>
                <a:gd name="T3" fmla="*/ 36 h 285"/>
                <a:gd name="T4" fmla="*/ 49 w 325"/>
                <a:gd name="T5" fmla="*/ 58 h 285"/>
                <a:gd name="T6" fmla="*/ 28 w 325"/>
                <a:gd name="T7" fmla="*/ 81 h 285"/>
                <a:gd name="T8" fmla="*/ 13 w 325"/>
                <a:gd name="T9" fmla="*/ 107 h 285"/>
                <a:gd name="T10" fmla="*/ 4 w 325"/>
                <a:gd name="T11" fmla="*/ 134 h 285"/>
                <a:gd name="T12" fmla="*/ 0 w 325"/>
                <a:gd name="T13" fmla="*/ 162 h 285"/>
                <a:gd name="T14" fmla="*/ 2 w 325"/>
                <a:gd name="T15" fmla="*/ 188 h 285"/>
                <a:gd name="T16" fmla="*/ 11 w 325"/>
                <a:gd name="T17" fmla="*/ 215 h 285"/>
                <a:gd name="T18" fmla="*/ 27 w 325"/>
                <a:gd name="T19" fmla="*/ 237 h 285"/>
                <a:gd name="T20" fmla="*/ 45 w 325"/>
                <a:gd name="T21" fmla="*/ 256 h 285"/>
                <a:gd name="T22" fmla="*/ 70 w 325"/>
                <a:gd name="T23" fmla="*/ 271 h 285"/>
                <a:gd name="T24" fmla="*/ 98 w 325"/>
                <a:gd name="T25" fmla="*/ 279 h 285"/>
                <a:gd name="T26" fmla="*/ 127 w 325"/>
                <a:gd name="T27" fmla="*/ 285 h 285"/>
                <a:gd name="T28" fmla="*/ 159 w 325"/>
                <a:gd name="T29" fmla="*/ 283 h 285"/>
                <a:gd name="T30" fmla="*/ 191 w 325"/>
                <a:gd name="T31" fmla="*/ 275 h 285"/>
                <a:gd name="T32" fmla="*/ 223 w 325"/>
                <a:gd name="T33" fmla="*/ 264 h 285"/>
                <a:gd name="T34" fmla="*/ 251 w 325"/>
                <a:gd name="T35" fmla="*/ 247 h 285"/>
                <a:gd name="T36" fmla="*/ 276 w 325"/>
                <a:gd name="T37" fmla="*/ 226 h 285"/>
                <a:gd name="T38" fmla="*/ 297 w 325"/>
                <a:gd name="T39" fmla="*/ 202 h 285"/>
                <a:gd name="T40" fmla="*/ 312 w 325"/>
                <a:gd name="T41" fmla="*/ 175 h 285"/>
                <a:gd name="T42" fmla="*/ 321 w 325"/>
                <a:gd name="T43" fmla="*/ 149 h 285"/>
                <a:gd name="T44" fmla="*/ 325 w 325"/>
                <a:gd name="T45" fmla="*/ 120 h 285"/>
                <a:gd name="T46" fmla="*/ 323 w 325"/>
                <a:gd name="T47" fmla="*/ 94 h 285"/>
                <a:gd name="T48" fmla="*/ 314 w 325"/>
                <a:gd name="T49" fmla="*/ 68 h 285"/>
                <a:gd name="T50" fmla="*/ 299 w 325"/>
                <a:gd name="T51" fmla="*/ 45 h 285"/>
                <a:gd name="T52" fmla="*/ 280 w 325"/>
                <a:gd name="T53" fmla="*/ 26 h 285"/>
                <a:gd name="T54" fmla="*/ 255 w 325"/>
                <a:gd name="T55" fmla="*/ 11 h 285"/>
                <a:gd name="T56" fmla="*/ 229 w 325"/>
                <a:gd name="T57" fmla="*/ 4 h 285"/>
                <a:gd name="T58" fmla="*/ 198 w 325"/>
                <a:gd name="T59" fmla="*/ 0 h 285"/>
                <a:gd name="T60" fmla="*/ 166 w 325"/>
                <a:gd name="T61" fmla="*/ 0 h 285"/>
                <a:gd name="T62" fmla="*/ 134 w 325"/>
                <a:gd name="T63" fmla="*/ 7 h 285"/>
                <a:gd name="T64" fmla="*/ 102 w 325"/>
                <a:gd name="T65" fmla="*/ 19 h 28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25"/>
                <a:gd name="T100" fmla="*/ 0 h 285"/>
                <a:gd name="T101" fmla="*/ 325 w 325"/>
                <a:gd name="T102" fmla="*/ 285 h 28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25" h="285">
                  <a:moveTo>
                    <a:pt x="102" y="19"/>
                  </a:moveTo>
                  <a:lnTo>
                    <a:pt x="74" y="36"/>
                  </a:lnTo>
                  <a:lnTo>
                    <a:pt x="49" y="58"/>
                  </a:lnTo>
                  <a:lnTo>
                    <a:pt x="28" y="81"/>
                  </a:lnTo>
                  <a:lnTo>
                    <a:pt x="13" y="107"/>
                  </a:lnTo>
                  <a:lnTo>
                    <a:pt x="4" y="134"/>
                  </a:lnTo>
                  <a:lnTo>
                    <a:pt x="0" y="162"/>
                  </a:lnTo>
                  <a:lnTo>
                    <a:pt x="2" y="188"/>
                  </a:lnTo>
                  <a:lnTo>
                    <a:pt x="11" y="215"/>
                  </a:lnTo>
                  <a:lnTo>
                    <a:pt x="27" y="237"/>
                  </a:lnTo>
                  <a:lnTo>
                    <a:pt x="45" y="256"/>
                  </a:lnTo>
                  <a:lnTo>
                    <a:pt x="70" y="271"/>
                  </a:lnTo>
                  <a:lnTo>
                    <a:pt x="98" y="279"/>
                  </a:lnTo>
                  <a:lnTo>
                    <a:pt x="127" y="285"/>
                  </a:lnTo>
                  <a:lnTo>
                    <a:pt x="159" y="283"/>
                  </a:lnTo>
                  <a:lnTo>
                    <a:pt x="191" y="275"/>
                  </a:lnTo>
                  <a:lnTo>
                    <a:pt x="223" y="264"/>
                  </a:lnTo>
                  <a:lnTo>
                    <a:pt x="251" y="247"/>
                  </a:lnTo>
                  <a:lnTo>
                    <a:pt x="276" y="226"/>
                  </a:lnTo>
                  <a:lnTo>
                    <a:pt x="297" y="202"/>
                  </a:lnTo>
                  <a:lnTo>
                    <a:pt x="312" y="175"/>
                  </a:lnTo>
                  <a:lnTo>
                    <a:pt x="321" y="149"/>
                  </a:lnTo>
                  <a:lnTo>
                    <a:pt x="325" y="120"/>
                  </a:lnTo>
                  <a:lnTo>
                    <a:pt x="323" y="94"/>
                  </a:lnTo>
                  <a:lnTo>
                    <a:pt x="314" y="68"/>
                  </a:lnTo>
                  <a:lnTo>
                    <a:pt x="299" y="45"/>
                  </a:lnTo>
                  <a:lnTo>
                    <a:pt x="280" y="26"/>
                  </a:lnTo>
                  <a:lnTo>
                    <a:pt x="255" y="11"/>
                  </a:lnTo>
                  <a:lnTo>
                    <a:pt x="229" y="4"/>
                  </a:lnTo>
                  <a:lnTo>
                    <a:pt x="198" y="0"/>
                  </a:lnTo>
                  <a:lnTo>
                    <a:pt x="166" y="0"/>
                  </a:lnTo>
                  <a:lnTo>
                    <a:pt x="134" y="7"/>
                  </a:lnTo>
                  <a:lnTo>
                    <a:pt x="102" y="19"/>
                  </a:lnTo>
                  <a:close/>
                </a:path>
              </a:pathLst>
            </a:custGeom>
            <a:grpFill/>
            <a:ln w="12700">
              <a:solidFill>
                <a:srgbClr val="000000"/>
              </a:solidFill>
              <a:round/>
              <a:headEnd/>
              <a:tailEnd/>
            </a:ln>
          </p:spPr>
          <p:txBody>
            <a:bodyPr/>
            <a:lstStyle/>
            <a:p>
              <a:endParaRPr lang="zh-CN" altLang="en-US"/>
            </a:p>
          </p:txBody>
        </p:sp>
        <p:sp>
          <p:nvSpPr>
            <p:cNvPr id="32" name="Oval 630"/>
            <p:cNvSpPr>
              <a:spLocks noChangeArrowheads="1"/>
            </p:cNvSpPr>
            <p:nvPr/>
          </p:nvSpPr>
          <p:spPr bwMode="auto">
            <a:xfrm>
              <a:off x="3514" y="3201"/>
              <a:ext cx="538" cy="337"/>
            </a:xfrm>
            <a:prstGeom prst="ellipse">
              <a:avLst/>
            </a:prstGeom>
            <a:grpFill/>
            <a:ln w="12700">
              <a:solidFill>
                <a:srgbClr val="000000"/>
              </a:solidFill>
              <a:round/>
              <a:headEnd/>
              <a:tailEnd/>
            </a:ln>
          </p:spPr>
          <p:txBody>
            <a:bodyPr/>
            <a:lstStyle/>
            <a:p>
              <a:endParaRPr lang="zh-CN" altLang="en-US"/>
            </a:p>
          </p:txBody>
        </p:sp>
        <p:sp>
          <p:nvSpPr>
            <p:cNvPr id="33" name="Freeform 631"/>
            <p:cNvSpPr>
              <a:spLocks/>
            </p:cNvSpPr>
            <p:nvPr/>
          </p:nvSpPr>
          <p:spPr bwMode="auto">
            <a:xfrm>
              <a:off x="3289" y="3193"/>
              <a:ext cx="300" cy="232"/>
            </a:xfrm>
            <a:custGeom>
              <a:avLst/>
              <a:gdLst>
                <a:gd name="T0" fmla="*/ 185 w 300"/>
                <a:gd name="T1" fmla="*/ 9 h 232"/>
                <a:gd name="T2" fmla="*/ 155 w 300"/>
                <a:gd name="T3" fmla="*/ 2 h 232"/>
                <a:gd name="T4" fmla="*/ 124 w 300"/>
                <a:gd name="T5" fmla="*/ 0 h 232"/>
                <a:gd name="T6" fmla="*/ 98 w 300"/>
                <a:gd name="T7" fmla="*/ 2 h 232"/>
                <a:gd name="T8" fmla="*/ 71 w 300"/>
                <a:gd name="T9" fmla="*/ 8 h 232"/>
                <a:gd name="T10" fmla="*/ 49 w 300"/>
                <a:gd name="T11" fmla="*/ 17 h 232"/>
                <a:gd name="T12" fmla="*/ 30 w 300"/>
                <a:gd name="T13" fmla="*/ 30 h 232"/>
                <a:gd name="T14" fmla="*/ 15 w 300"/>
                <a:gd name="T15" fmla="*/ 47 h 232"/>
                <a:gd name="T16" fmla="*/ 3 w 300"/>
                <a:gd name="T17" fmla="*/ 68 h 232"/>
                <a:gd name="T18" fmla="*/ 0 w 300"/>
                <a:gd name="T19" fmla="*/ 91 h 232"/>
                <a:gd name="T20" fmla="*/ 2 w 300"/>
                <a:gd name="T21" fmla="*/ 113 h 232"/>
                <a:gd name="T22" fmla="*/ 9 w 300"/>
                <a:gd name="T23" fmla="*/ 136 h 232"/>
                <a:gd name="T24" fmla="*/ 22 w 300"/>
                <a:gd name="T25" fmla="*/ 157 h 232"/>
                <a:gd name="T26" fmla="*/ 39 w 300"/>
                <a:gd name="T27" fmla="*/ 177 h 232"/>
                <a:gd name="T28" fmla="*/ 62 w 300"/>
                <a:gd name="T29" fmla="*/ 196 h 232"/>
                <a:gd name="T30" fmla="*/ 87 w 300"/>
                <a:gd name="T31" fmla="*/ 211 h 232"/>
                <a:gd name="T32" fmla="*/ 115 w 300"/>
                <a:gd name="T33" fmla="*/ 223 h 232"/>
                <a:gd name="T34" fmla="*/ 145 w 300"/>
                <a:gd name="T35" fmla="*/ 230 h 232"/>
                <a:gd name="T36" fmla="*/ 175 w 300"/>
                <a:gd name="T37" fmla="*/ 232 h 232"/>
                <a:gd name="T38" fmla="*/ 202 w 300"/>
                <a:gd name="T39" fmla="*/ 230 h 232"/>
                <a:gd name="T40" fmla="*/ 228 w 300"/>
                <a:gd name="T41" fmla="*/ 225 h 232"/>
                <a:gd name="T42" fmla="*/ 251 w 300"/>
                <a:gd name="T43" fmla="*/ 213 h 232"/>
                <a:gd name="T44" fmla="*/ 270 w 300"/>
                <a:gd name="T45" fmla="*/ 200 h 232"/>
                <a:gd name="T46" fmla="*/ 287 w 300"/>
                <a:gd name="T47" fmla="*/ 183 h 232"/>
                <a:gd name="T48" fmla="*/ 296 w 300"/>
                <a:gd name="T49" fmla="*/ 162 h 232"/>
                <a:gd name="T50" fmla="*/ 300 w 300"/>
                <a:gd name="T51" fmla="*/ 140 h 232"/>
                <a:gd name="T52" fmla="*/ 298 w 300"/>
                <a:gd name="T53" fmla="*/ 117 h 232"/>
                <a:gd name="T54" fmla="*/ 291 w 300"/>
                <a:gd name="T55" fmla="*/ 94 h 232"/>
                <a:gd name="T56" fmla="*/ 277 w 300"/>
                <a:gd name="T57" fmla="*/ 74 h 232"/>
                <a:gd name="T58" fmla="*/ 260 w 300"/>
                <a:gd name="T59" fmla="*/ 55 h 232"/>
                <a:gd name="T60" fmla="*/ 238 w 300"/>
                <a:gd name="T61" fmla="*/ 36 h 232"/>
                <a:gd name="T62" fmla="*/ 213 w 300"/>
                <a:gd name="T63" fmla="*/ 21 h 232"/>
                <a:gd name="T64" fmla="*/ 185 w 300"/>
                <a:gd name="T65" fmla="*/ 9 h 23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00"/>
                <a:gd name="T100" fmla="*/ 0 h 232"/>
                <a:gd name="T101" fmla="*/ 300 w 300"/>
                <a:gd name="T102" fmla="*/ 232 h 23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00" h="232">
                  <a:moveTo>
                    <a:pt x="185" y="9"/>
                  </a:moveTo>
                  <a:lnTo>
                    <a:pt x="155" y="2"/>
                  </a:lnTo>
                  <a:lnTo>
                    <a:pt x="124" y="0"/>
                  </a:lnTo>
                  <a:lnTo>
                    <a:pt x="98" y="2"/>
                  </a:lnTo>
                  <a:lnTo>
                    <a:pt x="71" y="8"/>
                  </a:lnTo>
                  <a:lnTo>
                    <a:pt x="49" y="17"/>
                  </a:lnTo>
                  <a:lnTo>
                    <a:pt x="30" y="30"/>
                  </a:lnTo>
                  <a:lnTo>
                    <a:pt x="15" y="47"/>
                  </a:lnTo>
                  <a:lnTo>
                    <a:pt x="3" y="68"/>
                  </a:lnTo>
                  <a:lnTo>
                    <a:pt x="0" y="91"/>
                  </a:lnTo>
                  <a:lnTo>
                    <a:pt x="2" y="113"/>
                  </a:lnTo>
                  <a:lnTo>
                    <a:pt x="9" y="136"/>
                  </a:lnTo>
                  <a:lnTo>
                    <a:pt x="22" y="157"/>
                  </a:lnTo>
                  <a:lnTo>
                    <a:pt x="39" y="177"/>
                  </a:lnTo>
                  <a:lnTo>
                    <a:pt x="62" y="196"/>
                  </a:lnTo>
                  <a:lnTo>
                    <a:pt x="87" y="211"/>
                  </a:lnTo>
                  <a:lnTo>
                    <a:pt x="115" y="223"/>
                  </a:lnTo>
                  <a:lnTo>
                    <a:pt x="145" y="230"/>
                  </a:lnTo>
                  <a:lnTo>
                    <a:pt x="175" y="232"/>
                  </a:lnTo>
                  <a:lnTo>
                    <a:pt x="202" y="230"/>
                  </a:lnTo>
                  <a:lnTo>
                    <a:pt x="228" y="225"/>
                  </a:lnTo>
                  <a:lnTo>
                    <a:pt x="251" y="213"/>
                  </a:lnTo>
                  <a:lnTo>
                    <a:pt x="270" y="200"/>
                  </a:lnTo>
                  <a:lnTo>
                    <a:pt x="287" y="183"/>
                  </a:lnTo>
                  <a:lnTo>
                    <a:pt x="296" y="162"/>
                  </a:lnTo>
                  <a:lnTo>
                    <a:pt x="300" y="140"/>
                  </a:lnTo>
                  <a:lnTo>
                    <a:pt x="298" y="117"/>
                  </a:lnTo>
                  <a:lnTo>
                    <a:pt x="291" y="94"/>
                  </a:lnTo>
                  <a:lnTo>
                    <a:pt x="277" y="74"/>
                  </a:lnTo>
                  <a:lnTo>
                    <a:pt x="260" y="55"/>
                  </a:lnTo>
                  <a:lnTo>
                    <a:pt x="238" y="36"/>
                  </a:lnTo>
                  <a:lnTo>
                    <a:pt x="213" y="21"/>
                  </a:lnTo>
                  <a:lnTo>
                    <a:pt x="185" y="9"/>
                  </a:lnTo>
                  <a:close/>
                </a:path>
              </a:pathLst>
            </a:custGeom>
            <a:grpFill/>
            <a:ln w="12700">
              <a:solidFill>
                <a:srgbClr val="000000"/>
              </a:solidFill>
              <a:round/>
              <a:headEnd/>
              <a:tailEnd/>
            </a:ln>
          </p:spPr>
          <p:txBody>
            <a:bodyPr/>
            <a:lstStyle/>
            <a:p>
              <a:endParaRPr lang="zh-CN" altLang="en-US"/>
            </a:p>
          </p:txBody>
        </p:sp>
        <p:sp>
          <p:nvSpPr>
            <p:cNvPr id="34" name="Oval 632"/>
            <p:cNvSpPr>
              <a:spLocks noChangeArrowheads="1"/>
            </p:cNvSpPr>
            <p:nvPr/>
          </p:nvSpPr>
          <p:spPr bwMode="auto">
            <a:xfrm>
              <a:off x="3204" y="3023"/>
              <a:ext cx="245" cy="219"/>
            </a:xfrm>
            <a:prstGeom prst="ellipse">
              <a:avLst/>
            </a:prstGeom>
            <a:grpFill/>
            <a:ln w="12700">
              <a:solidFill>
                <a:srgbClr val="000000"/>
              </a:solidFill>
              <a:round/>
              <a:headEnd/>
              <a:tailEnd/>
            </a:ln>
          </p:spPr>
          <p:txBody>
            <a:bodyPr/>
            <a:lstStyle/>
            <a:p>
              <a:endParaRPr lang="zh-CN" altLang="en-US"/>
            </a:p>
          </p:txBody>
        </p:sp>
        <p:sp>
          <p:nvSpPr>
            <p:cNvPr id="35" name="Freeform 633"/>
            <p:cNvSpPr>
              <a:spLocks/>
            </p:cNvSpPr>
            <p:nvPr/>
          </p:nvSpPr>
          <p:spPr bwMode="auto">
            <a:xfrm>
              <a:off x="3253" y="2827"/>
              <a:ext cx="315" cy="259"/>
            </a:xfrm>
            <a:custGeom>
              <a:avLst/>
              <a:gdLst>
                <a:gd name="T0" fmla="*/ 100 w 315"/>
                <a:gd name="T1" fmla="*/ 32 h 259"/>
                <a:gd name="T2" fmla="*/ 72 w 315"/>
                <a:gd name="T3" fmla="*/ 53 h 259"/>
                <a:gd name="T4" fmla="*/ 47 w 315"/>
                <a:gd name="T5" fmla="*/ 74 h 259"/>
                <a:gd name="T6" fmla="*/ 28 w 315"/>
                <a:gd name="T7" fmla="*/ 98 h 259"/>
                <a:gd name="T8" fmla="*/ 13 w 315"/>
                <a:gd name="T9" fmla="*/ 123 h 259"/>
                <a:gd name="T10" fmla="*/ 4 w 315"/>
                <a:gd name="T11" fmla="*/ 149 h 259"/>
                <a:gd name="T12" fmla="*/ 0 w 315"/>
                <a:gd name="T13" fmla="*/ 174 h 259"/>
                <a:gd name="T14" fmla="*/ 2 w 315"/>
                <a:gd name="T15" fmla="*/ 196 h 259"/>
                <a:gd name="T16" fmla="*/ 11 w 315"/>
                <a:gd name="T17" fmla="*/ 217 h 259"/>
                <a:gd name="T18" fmla="*/ 26 w 315"/>
                <a:gd name="T19" fmla="*/ 234 h 259"/>
                <a:gd name="T20" fmla="*/ 45 w 315"/>
                <a:gd name="T21" fmla="*/ 247 h 259"/>
                <a:gd name="T22" fmla="*/ 70 w 315"/>
                <a:gd name="T23" fmla="*/ 257 h 259"/>
                <a:gd name="T24" fmla="*/ 96 w 315"/>
                <a:gd name="T25" fmla="*/ 259 h 259"/>
                <a:gd name="T26" fmla="*/ 124 w 315"/>
                <a:gd name="T27" fmla="*/ 259 h 259"/>
                <a:gd name="T28" fmla="*/ 155 w 315"/>
                <a:gd name="T29" fmla="*/ 253 h 259"/>
                <a:gd name="T30" fmla="*/ 185 w 315"/>
                <a:gd name="T31" fmla="*/ 242 h 259"/>
                <a:gd name="T32" fmla="*/ 215 w 315"/>
                <a:gd name="T33" fmla="*/ 226 h 259"/>
                <a:gd name="T34" fmla="*/ 243 w 315"/>
                <a:gd name="T35" fmla="*/ 208 h 259"/>
                <a:gd name="T36" fmla="*/ 268 w 315"/>
                <a:gd name="T37" fmla="*/ 185 h 259"/>
                <a:gd name="T38" fmla="*/ 287 w 315"/>
                <a:gd name="T39" fmla="*/ 160 h 259"/>
                <a:gd name="T40" fmla="*/ 302 w 315"/>
                <a:gd name="T41" fmla="*/ 136 h 259"/>
                <a:gd name="T42" fmla="*/ 311 w 315"/>
                <a:gd name="T43" fmla="*/ 109 h 259"/>
                <a:gd name="T44" fmla="*/ 315 w 315"/>
                <a:gd name="T45" fmla="*/ 87 h 259"/>
                <a:gd name="T46" fmla="*/ 313 w 315"/>
                <a:gd name="T47" fmla="*/ 62 h 259"/>
                <a:gd name="T48" fmla="*/ 304 w 315"/>
                <a:gd name="T49" fmla="*/ 42 h 259"/>
                <a:gd name="T50" fmla="*/ 289 w 315"/>
                <a:gd name="T51" fmla="*/ 25 h 259"/>
                <a:gd name="T52" fmla="*/ 270 w 315"/>
                <a:gd name="T53" fmla="*/ 11 h 259"/>
                <a:gd name="T54" fmla="*/ 247 w 315"/>
                <a:gd name="T55" fmla="*/ 4 h 259"/>
                <a:gd name="T56" fmla="*/ 221 w 315"/>
                <a:gd name="T57" fmla="*/ 0 h 259"/>
                <a:gd name="T58" fmla="*/ 192 w 315"/>
                <a:gd name="T59" fmla="*/ 0 h 259"/>
                <a:gd name="T60" fmla="*/ 162 w 315"/>
                <a:gd name="T61" fmla="*/ 6 h 259"/>
                <a:gd name="T62" fmla="*/ 130 w 315"/>
                <a:gd name="T63" fmla="*/ 17 h 259"/>
                <a:gd name="T64" fmla="*/ 100 w 315"/>
                <a:gd name="T65" fmla="*/ 32 h 25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15"/>
                <a:gd name="T100" fmla="*/ 0 h 259"/>
                <a:gd name="T101" fmla="*/ 315 w 315"/>
                <a:gd name="T102" fmla="*/ 259 h 259"/>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15" h="259">
                  <a:moveTo>
                    <a:pt x="100" y="32"/>
                  </a:moveTo>
                  <a:lnTo>
                    <a:pt x="72" y="53"/>
                  </a:lnTo>
                  <a:lnTo>
                    <a:pt x="47" y="74"/>
                  </a:lnTo>
                  <a:lnTo>
                    <a:pt x="28" y="98"/>
                  </a:lnTo>
                  <a:lnTo>
                    <a:pt x="13" y="123"/>
                  </a:lnTo>
                  <a:lnTo>
                    <a:pt x="4" y="149"/>
                  </a:lnTo>
                  <a:lnTo>
                    <a:pt x="0" y="174"/>
                  </a:lnTo>
                  <a:lnTo>
                    <a:pt x="2" y="196"/>
                  </a:lnTo>
                  <a:lnTo>
                    <a:pt x="11" y="217"/>
                  </a:lnTo>
                  <a:lnTo>
                    <a:pt x="26" y="234"/>
                  </a:lnTo>
                  <a:lnTo>
                    <a:pt x="45" y="247"/>
                  </a:lnTo>
                  <a:lnTo>
                    <a:pt x="70" y="257"/>
                  </a:lnTo>
                  <a:lnTo>
                    <a:pt x="96" y="259"/>
                  </a:lnTo>
                  <a:lnTo>
                    <a:pt x="124" y="259"/>
                  </a:lnTo>
                  <a:lnTo>
                    <a:pt x="155" y="253"/>
                  </a:lnTo>
                  <a:lnTo>
                    <a:pt x="185" y="242"/>
                  </a:lnTo>
                  <a:lnTo>
                    <a:pt x="215" y="226"/>
                  </a:lnTo>
                  <a:lnTo>
                    <a:pt x="243" y="208"/>
                  </a:lnTo>
                  <a:lnTo>
                    <a:pt x="268" y="185"/>
                  </a:lnTo>
                  <a:lnTo>
                    <a:pt x="287" y="160"/>
                  </a:lnTo>
                  <a:lnTo>
                    <a:pt x="302" y="136"/>
                  </a:lnTo>
                  <a:lnTo>
                    <a:pt x="311" y="109"/>
                  </a:lnTo>
                  <a:lnTo>
                    <a:pt x="315" y="87"/>
                  </a:lnTo>
                  <a:lnTo>
                    <a:pt x="313" y="62"/>
                  </a:lnTo>
                  <a:lnTo>
                    <a:pt x="304" y="42"/>
                  </a:lnTo>
                  <a:lnTo>
                    <a:pt x="289" y="25"/>
                  </a:lnTo>
                  <a:lnTo>
                    <a:pt x="270" y="11"/>
                  </a:lnTo>
                  <a:lnTo>
                    <a:pt x="247" y="4"/>
                  </a:lnTo>
                  <a:lnTo>
                    <a:pt x="221" y="0"/>
                  </a:lnTo>
                  <a:lnTo>
                    <a:pt x="192" y="0"/>
                  </a:lnTo>
                  <a:lnTo>
                    <a:pt x="162" y="6"/>
                  </a:lnTo>
                  <a:lnTo>
                    <a:pt x="130" y="17"/>
                  </a:lnTo>
                  <a:lnTo>
                    <a:pt x="100" y="32"/>
                  </a:lnTo>
                  <a:close/>
                </a:path>
              </a:pathLst>
            </a:custGeom>
            <a:grpFill/>
            <a:ln w="12700">
              <a:solidFill>
                <a:srgbClr val="000000"/>
              </a:solidFill>
              <a:round/>
              <a:headEnd/>
              <a:tailEnd/>
            </a:ln>
          </p:spPr>
          <p:txBody>
            <a:bodyPr/>
            <a:lstStyle/>
            <a:p>
              <a:endParaRPr lang="zh-CN" altLang="en-US"/>
            </a:p>
          </p:txBody>
        </p:sp>
        <p:sp>
          <p:nvSpPr>
            <p:cNvPr id="36" name="Freeform 634"/>
            <p:cNvSpPr>
              <a:spLocks/>
            </p:cNvSpPr>
            <p:nvPr/>
          </p:nvSpPr>
          <p:spPr bwMode="auto">
            <a:xfrm>
              <a:off x="3319" y="2831"/>
              <a:ext cx="850" cy="583"/>
            </a:xfrm>
            <a:custGeom>
              <a:avLst/>
              <a:gdLst>
                <a:gd name="T0" fmla="*/ 125 w 850"/>
                <a:gd name="T1" fmla="*/ 117 h 583"/>
                <a:gd name="T2" fmla="*/ 166 w 850"/>
                <a:gd name="T3" fmla="*/ 109 h 583"/>
                <a:gd name="T4" fmla="*/ 210 w 850"/>
                <a:gd name="T5" fmla="*/ 102 h 583"/>
                <a:gd name="T6" fmla="*/ 247 w 850"/>
                <a:gd name="T7" fmla="*/ 96 h 583"/>
                <a:gd name="T8" fmla="*/ 272 w 850"/>
                <a:gd name="T9" fmla="*/ 66 h 583"/>
                <a:gd name="T10" fmla="*/ 234 w 850"/>
                <a:gd name="T11" fmla="*/ 58 h 583"/>
                <a:gd name="T12" fmla="*/ 198 w 850"/>
                <a:gd name="T13" fmla="*/ 66 h 583"/>
                <a:gd name="T14" fmla="*/ 179 w 850"/>
                <a:gd name="T15" fmla="*/ 66 h 583"/>
                <a:gd name="T16" fmla="*/ 217 w 850"/>
                <a:gd name="T17" fmla="*/ 36 h 583"/>
                <a:gd name="T18" fmla="*/ 261 w 850"/>
                <a:gd name="T19" fmla="*/ 21 h 583"/>
                <a:gd name="T20" fmla="*/ 296 w 850"/>
                <a:gd name="T21" fmla="*/ 13 h 583"/>
                <a:gd name="T22" fmla="*/ 334 w 850"/>
                <a:gd name="T23" fmla="*/ 5 h 583"/>
                <a:gd name="T24" fmla="*/ 372 w 850"/>
                <a:gd name="T25" fmla="*/ 0 h 583"/>
                <a:gd name="T26" fmla="*/ 410 w 850"/>
                <a:gd name="T27" fmla="*/ 0 h 583"/>
                <a:gd name="T28" fmla="*/ 446 w 850"/>
                <a:gd name="T29" fmla="*/ 0 h 583"/>
                <a:gd name="T30" fmla="*/ 534 w 850"/>
                <a:gd name="T31" fmla="*/ 0 h 583"/>
                <a:gd name="T32" fmla="*/ 584 w 850"/>
                <a:gd name="T33" fmla="*/ 0 h 583"/>
                <a:gd name="T34" fmla="*/ 627 w 850"/>
                <a:gd name="T35" fmla="*/ 21 h 583"/>
                <a:gd name="T36" fmla="*/ 657 w 850"/>
                <a:gd name="T37" fmla="*/ 51 h 583"/>
                <a:gd name="T38" fmla="*/ 695 w 850"/>
                <a:gd name="T39" fmla="*/ 72 h 583"/>
                <a:gd name="T40" fmla="*/ 733 w 850"/>
                <a:gd name="T41" fmla="*/ 81 h 583"/>
                <a:gd name="T42" fmla="*/ 771 w 850"/>
                <a:gd name="T43" fmla="*/ 109 h 583"/>
                <a:gd name="T44" fmla="*/ 801 w 850"/>
                <a:gd name="T45" fmla="*/ 139 h 583"/>
                <a:gd name="T46" fmla="*/ 825 w 850"/>
                <a:gd name="T47" fmla="*/ 183 h 583"/>
                <a:gd name="T48" fmla="*/ 833 w 850"/>
                <a:gd name="T49" fmla="*/ 234 h 583"/>
                <a:gd name="T50" fmla="*/ 839 w 850"/>
                <a:gd name="T51" fmla="*/ 279 h 583"/>
                <a:gd name="T52" fmla="*/ 839 w 850"/>
                <a:gd name="T53" fmla="*/ 324 h 583"/>
                <a:gd name="T54" fmla="*/ 839 w 850"/>
                <a:gd name="T55" fmla="*/ 368 h 583"/>
                <a:gd name="T56" fmla="*/ 850 w 850"/>
                <a:gd name="T57" fmla="*/ 413 h 583"/>
                <a:gd name="T58" fmla="*/ 850 w 850"/>
                <a:gd name="T59" fmla="*/ 456 h 583"/>
                <a:gd name="T60" fmla="*/ 825 w 850"/>
                <a:gd name="T61" fmla="*/ 500 h 583"/>
                <a:gd name="T62" fmla="*/ 782 w 850"/>
                <a:gd name="T63" fmla="*/ 524 h 583"/>
                <a:gd name="T64" fmla="*/ 746 w 850"/>
                <a:gd name="T65" fmla="*/ 545 h 583"/>
                <a:gd name="T66" fmla="*/ 708 w 850"/>
                <a:gd name="T67" fmla="*/ 568 h 583"/>
                <a:gd name="T68" fmla="*/ 670 w 850"/>
                <a:gd name="T69" fmla="*/ 575 h 583"/>
                <a:gd name="T70" fmla="*/ 621 w 850"/>
                <a:gd name="T71" fmla="*/ 583 h 583"/>
                <a:gd name="T72" fmla="*/ 576 w 850"/>
                <a:gd name="T73" fmla="*/ 583 h 583"/>
                <a:gd name="T74" fmla="*/ 540 w 850"/>
                <a:gd name="T75" fmla="*/ 583 h 583"/>
                <a:gd name="T76" fmla="*/ 502 w 850"/>
                <a:gd name="T77" fmla="*/ 583 h 583"/>
                <a:gd name="T78" fmla="*/ 465 w 850"/>
                <a:gd name="T79" fmla="*/ 583 h 583"/>
                <a:gd name="T80" fmla="*/ 427 w 850"/>
                <a:gd name="T81" fmla="*/ 583 h 583"/>
                <a:gd name="T82" fmla="*/ 391 w 850"/>
                <a:gd name="T83" fmla="*/ 583 h 583"/>
                <a:gd name="T84" fmla="*/ 353 w 850"/>
                <a:gd name="T85" fmla="*/ 583 h 583"/>
                <a:gd name="T86" fmla="*/ 310 w 850"/>
                <a:gd name="T87" fmla="*/ 583 h 583"/>
                <a:gd name="T88" fmla="*/ 272 w 850"/>
                <a:gd name="T89" fmla="*/ 583 h 583"/>
                <a:gd name="T90" fmla="*/ 234 w 850"/>
                <a:gd name="T91" fmla="*/ 583 h 583"/>
                <a:gd name="T92" fmla="*/ 198 w 850"/>
                <a:gd name="T93" fmla="*/ 560 h 583"/>
                <a:gd name="T94" fmla="*/ 160 w 850"/>
                <a:gd name="T95" fmla="*/ 545 h 583"/>
                <a:gd name="T96" fmla="*/ 125 w 850"/>
                <a:gd name="T97" fmla="*/ 524 h 583"/>
                <a:gd name="T98" fmla="*/ 92 w 850"/>
                <a:gd name="T99" fmla="*/ 487 h 583"/>
                <a:gd name="T100" fmla="*/ 68 w 850"/>
                <a:gd name="T101" fmla="*/ 456 h 583"/>
                <a:gd name="T102" fmla="*/ 43 w 850"/>
                <a:gd name="T103" fmla="*/ 413 h 583"/>
                <a:gd name="T104" fmla="*/ 17 w 850"/>
                <a:gd name="T105" fmla="*/ 360 h 583"/>
                <a:gd name="T106" fmla="*/ 0 w 850"/>
                <a:gd name="T107" fmla="*/ 309 h 583"/>
                <a:gd name="T108" fmla="*/ 0 w 850"/>
                <a:gd name="T109" fmla="*/ 264 h 583"/>
                <a:gd name="T110" fmla="*/ 6 w 850"/>
                <a:gd name="T111" fmla="*/ 213 h 583"/>
                <a:gd name="T112" fmla="*/ 30 w 850"/>
                <a:gd name="T113" fmla="*/ 175 h 583"/>
                <a:gd name="T114" fmla="*/ 62 w 850"/>
                <a:gd name="T115" fmla="*/ 155 h 583"/>
                <a:gd name="T116" fmla="*/ 98 w 850"/>
                <a:gd name="T117" fmla="*/ 139 h 583"/>
                <a:gd name="T118" fmla="*/ 130 w 850"/>
                <a:gd name="T119" fmla="*/ 117 h 583"/>
                <a:gd name="T120" fmla="*/ 147 w 850"/>
                <a:gd name="T121" fmla="*/ 139 h 583"/>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850"/>
                <a:gd name="T184" fmla="*/ 0 h 583"/>
                <a:gd name="T185" fmla="*/ 850 w 850"/>
                <a:gd name="T186" fmla="*/ 583 h 583"/>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850" h="583">
                  <a:moveTo>
                    <a:pt x="104" y="117"/>
                  </a:moveTo>
                  <a:lnTo>
                    <a:pt x="125" y="117"/>
                  </a:lnTo>
                  <a:lnTo>
                    <a:pt x="142" y="117"/>
                  </a:lnTo>
                  <a:lnTo>
                    <a:pt x="166" y="109"/>
                  </a:lnTo>
                  <a:lnTo>
                    <a:pt x="185" y="109"/>
                  </a:lnTo>
                  <a:lnTo>
                    <a:pt x="210" y="102"/>
                  </a:lnTo>
                  <a:lnTo>
                    <a:pt x="228" y="102"/>
                  </a:lnTo>
                  <a:lnTo>
                    <a:pt x="247" y="96"/>
                  </a:lnTo>
                  <a:lnTo>
                    <a:pt x="266" y="88"/>
                  </a:lnTo>
                  <a:lnTo>
                    <a:pt x="272" y="66"/>
                  </a:lnTo>
                  <a:lnTo>
                    <a:pt x="255" y="58"/>
                  </a:lnTo>
                  <a:lnTo>
                    <a:pt x="234" y="58"/>
                  </a:lnTo>
                  <a:lnTo>
                    <a:pt x="217" y="66"/>
                  </a:lnTo>
                  <a:lnTo>
                    <a:pt x="198" y="66"/>
                  </a:lnTo>
                  <a:lnTo>
                    <a:pt x="179" y="88"/>
                  </a:lnTo>
                  <a:lnTo>
                    <a:pt x="179" y="66"/>
                  </a:lnTo>
                  <a:lnTo>
                    <a:pt x="198" y="51"/>
                  </a:lnTo>
                  <a:lnTo>
                    <a:pt x="217" y="36"/>
                  </a:lnTo>
                  <a:lnTo>
                    <a:pt x="242" y="28"/>
                  </a:lnTo>
                  <a:lnTo>
                    <a:pt x="261" y="21"/>
                  </a:lnTo>
                  <a:lnTo>
                    <a:pt x="279" y="21"/>
                  </a:lnTo>
                  <a:lnTo>
                    <a:pt x="296" y="13"/>
                  </a:lnTo>
                  <a:lnTo>
                    <a:pt x="315" y="13"/>
                  </a:lnTo>
                  <a:lnTo>
                    <a:pt x="334" y="5"/>
                  </a:lnTo>
                  <a:lnTo>
                    <a:pt x="353" y="5"/>
                  </a:lnTo>
                  <a:lnTo>
                    <a:pt x="372" y="0"/>
                  </a:lnTo>
                  <a:lnTo>
                    <a:pt x="391" y="0"/>
                  </a:lnTo>
                  <a:lnTo>
                    <a:pt x="410" y="0"/>
                  </a:lnTo>
                  <a:lnTo>
                    <a:pt x="427" y="0"/>
                  </a:lnTo>
                  <a:lnTo>
                    <a:pt x="446" y="0"/>
                  </a:lnTo>
                  <a:lnTo>
                    <a:pt x="483" y="0"/>
                  </a:lnTo>
                  <a:lnTo>
                    <a:pt x="534" y="0"/>
                  </a:lnTo>
                  <a:lnTo>
                    <a:pt x="559" y="0"/>
                  </a:lnTo>
                  <a:lnTo>
                    <a:pt x="584" y="0"/>
                  </a:lnTo>
                  <a:lnTo>
                    <a:pt x="608" y="5"/>
                  </a:lnTo>
                  <a:lnTo>
                    <a:pt x="627" y="21"/>
                  </a:lnTo>
                  <a:lnTo>
                    <a:pt x="638" y="43"/>
                  </a:lnTo>
                  <a:lnTo>
                    <a:pt x="657" y="51"/>
                  </a:lnTo>
                  <a:lnTo>
                    <a:pt x="676" y="66"/>
                  </a:lnTo>
                  <a:lnTo>
                    <a:pt x="695" y="72"/>
                  </a:lnTo>
                  <a:lnTo>
                    <a:pt x="714" y="72"/>
                  </a:lnTo>
                  <a:lnTo>
                    <a:pt x="733" y="81"/>
                  </a:lnTo>
                  <a:lnTo>
                    <a:pt x="752" y="96"/>
                  </a:lnTo>
                  <a:lnTo>
                    <a:pt x="771" y="109"/>
                  </a:lnTo>
                  <a:lnTo>
                    <a:pt x="782" y="132"/>
                  </a:lnTo>
                  <a:lnTo>
                    <a:pt x="801" y="139"/>
                  </a:lnTo>
                  <a:lnTo>
                    <a:pt x="806" y="162"/>
                  </a:lnTo>
                  <a:lnTo>
                    <a:pt x="825" y="183"/>
                  </a:lnTo>
                  <a:lnTo>
                    <a:pt x="833" y="213"/>
                  </a:lnTo>
                  <a:lnTo>
                    <a:pt x="833" y="234"/>
                  </a:lnTo>
                  <a:lnTo>
                    <a:pt x="839" y="258"/>
                  </a:lnTo>
                  <a:lnTo>
                    <a:pt x="839" y="279"/>
                  </a:lnTo>
                  <a:lnTo>
                    <a:pt x="839" y="302"/>
                  </a:lnTo>
                  <a:lnTo>
                    <a:pt x="839" y="324"/>
                  </a:lnTo>
                  <a:lnTo>
                    <a:pt x="839" y="347"/>
                  </a:lnTo>
                  <a:lnTo>
                    <a:pt x="839" y="368"/>
                  </a:lnTo>
                  <a:lnTo>
                    <a:pt x="850" y="390"/>
                  </a:lnTo>
                  <a:lnTo>
                    <a:pt x="850" y="413"/>
                  </a:lnTo>
                  <a:lnTo>
                    <a:pt x="850" y="434"/>
                  </a:lnTo>
                  <a:lnTo>
                    <a:pt x="850" y="456"/>
                  </a:lnTo>
                  <a:lnTo>
                    <a:pt x="844" y="479"/>
                  </a:lnTo>
                  <a:lnTo>
                    <a:pt x="825" y="500"/>
                  </a:lnTo>
                  <a:lnTo>
                    <a:pt x="801" y="517"/>
                  </a:lnTo>
                  <a:lnTo>
                    <a:pt x="782" y="524"/>
                  </a:lnTo>
                  <a:lnTo>
                    <a:pt x="765" y="537"/>
                  </a:lnTo>
                  <a:lnTo>
                    <a:pt x="746" y="545"/>
                  </a:lnTo>
                  <a:lnTo>
                    <a:pt x="725" y="553"/>
                  </a:lnTo>
                  <a:lnTo>
                    <a:pt x="708" y="568"/>
                  </a:lnTo>
                  <a:lnTo>
                    <a:pt x="689" y="575"/>
                  </a:lnTo>
                  <a:lnTo>
                    <a:pt x="670" y="575"/>
                  </a:lnTo>
                  <a:lnTo>
                    <a:pt x="644" y="583"/>
                  </a:lnTo>
                  <a:lnTo>
                    <a:pt x="621" y="583"/>
                  </a:lnTo>
                  <a:lnTo>
                    <a:pt x="602" y="583"/>
                  </a:lnTo>
                  <a:lnTo>
                    <a:pt x="576" y="583"/>
                  </a:lnTo>
                  <a:lnTo>
                    <a:pt x="559" y="583"/>
                  </a:lnTo>
                  <a:lnTo>
                    <a:pt x="540" y="583"/>
                  </a:lnTo>
                  <a:lnTo>
                    <a:pt x="521" y="583"/>
                  </a:lnTo>
                  <a:lnTo>
                    <a:pt x="502" y="583"/>
                  </a:lnTo>
                  <a:lnTo>
                    <a:pt x="483" y="583"/>
                  </a:lnTo>
                  <a:lnTo>
                    <a:pt x="465" y="583"/>
                  </a:lnTo>
                  <a:lnTo>
                    <a:pt x="446" y="583"/>
                  </a:lnTo>
                  <a:lnTo>
                    <a:pt x="427" y="583"/>
                  </a:lnTo>
                  <a:lnTo>
                    <a:pt x="410" y="583"/>
                  </a:lnTo>
                  <a:lnTo>
                    <a:pt x="391" y="583"/>
                  </a:lnTo>
                  <a:lnTo>
                    <a:pt x="372" y="583"/>
                  </a:lnTo>
                  <a:lnTo>
                    <a:pt x="353" y="583"/>
                  </a:lnTo>
                  <a:lnTo>
                    <a:pt x="329" y="583"/>
                  </a:lnTo>
                  <a:lnTo>
                    <a:pt x="310" y="583"/>
                  </a:lnTo>
                  <a:lnTo>
                    <a:pt x="291" y="583"/>
                  </a:lnTo>
                  <a:lnTo>
                    <a:pt x="272" y="583"/>
                  </a:lnTo>
                  <a:lnTo>
                    <a:pt x="255" y="583"/>
                  </a:lnTo>
                  <a:lnTo>
                    <a:pt x="234" y="583"/>
                  </a:lnTo>
                  <a:lnTo>
                    <a:pt x="217" y="568"/>
                  </a:lnTo>
                  <a:lnTo>
                    <a:pt x="198" y="560"/>
                  </a:lnTo>
                  <a:lnTo>
                    <a:pt x="179" y="553"/>
                  </a:lnTo>
                  <a:lnTo>
                    <a:pt x="160" y="545"/>
                  </a:lnTo>
                  <a:lnTo>
                    <a:pt x="142" y="537"/>
                  </a:lnTo>
                  <a:lnTo>
                    <a:pt x="125" y="524"/>
                  </a:lnTo>
                  <a:lnTo>
                    <a:pt x="104" y="509"/>
                  </a:lnTo>
                  <a:lnTo>
                    <a:pt x="92" y="487"/>
                  </a:lnTo>
                  <a:lnTo>
                    <a:pt x="74" y="479"/>
                  </a:lnTo>
                  <a:lnTo>
                    <a:pt x="68" y="456"/>
                  </a:lnTo>
                  <a:lnTo>
                    <a:pt x="49" y="434"/>
                  </a:lnTo>
                  <a:lnTo>
                    <a:pt x="43" y="413"/>
                  </a:lnTo>
                  <a:lnTo>
                    <a:pt x="24" y="390"/>
                  </a:lnTo>
                  <a:lnTo>
                    <a:pt x="17" y="360"/>
                  </a:lnTo>
                  <a:lnTo>
                    <a:pt x="6" y="330"/>
                  </a:lnTo>
                  <a:lnTo>
                    <a:pt x="0" y="309"/>
                  </a:lnTo>
                  <a:lnTo>
                    <a:pt x="0" y="287"/>
                  </a:lnTo>
                  <a:lnTo>
                    <a:pt x="0" y="264"/>
                  </a:lnTo>
                  <a:lnTo>
                    <a:pt x="0" y="243"/>
                  </a:lnTo>
                  <a:lnTo>
                    <a:pt x="6" y="213"/>
                  </a:lnTo>
                  <a:lnTo>
                    <a:pt x="11" y="192"/>
                  </a:lnTo>
                  <a:lnTo>
                    <a:pt x="30" y="175"/>
                  </a:lnTo>
                  <a:lnTo>
                    <a:pt x="43" y="155"/>
                  </a:lnTo>
                  <a:lnTo>
                    <a:pt x="62" y="155"/>
                  </a:lnTo>
                  <a:lnTo>
                    <a:pt x="79" y="147"/>
                  </a:lnTo>
                  <a:lnTo>
                    <a:pt x="98" y="139"/>
                  </a:lnTo>
                  <a:lnTo>
                    <a:pt x="117" y="139"/>
                  </a:lnTo>
                  <a:lnTo>
                    <a:pt x="130" y="117"/>
                  </a:lnTo>
                  <a:lnTo>
                    <a:pt x="130" y="96"/>
                  </a:lnTo>
                  <a:lnTo>
                    <a:pt x="147" y="139"/>
                  </a:lnTo>
                  <a:lnTo>
                    <a:pt x="104" y="1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 name="Freeform 635"/>
            <p:cNvSpPr>
              <a:spLocks/>
            </p:cNvSpPr>
            <p:nvPr/>
          </p:nvSpPr>
          <p:spPr bwMode="auto">
            <a:xfrm>
              <a:off x="3483" y="2787"/>
              <a:ext cx="132" cy="168"/>
            </a:xfrm>
            <a:custGeom>
              <a:avLst/>
              <a:gdLst>
                <a:gd name="T0" fmla="*/ 6 w 132"/>
                <a:gd name="T1" fmla="*/ 95 h 168"/>
                <a:gd name="T2" fmla="*/ 0 w 132"/>
                <a:gd name="T3" fmla="*/ 72 h 168"/>
                <a:gd name="T4" fmla="*/ 0 w 132"/>
                <a:gd name="T5" fmla="*/ 51 h 168"/>
                <a:gd name="T6" fmla="*/ 17 w 132"/>
                <a:gd name="T7" fmla="*/ 36 h 168"/>
                <a:gd name="T8" fmla="*/ 36 w 132"/>
                <a:gd name="T9" fmla="*/ 21 h 168"/>
                <a:gd name="T10" fmla="*/ 53 w 132"/>
                <a:gd name="T11" fmla="*/ 0 h 168"/>
                <a:gd name="T12" fmla="*/ 72 w 132"/>
                <a:gd name="T13" fmla="*/ 0 h 168"/>
                <a:gd name="T14" fmla="*/ 91 w 132"/>
                <a:gd name="T15" fmla="*/ 0 h 168"/>
                <a:gd name="T16" fmla="*/ 97 w 132"/>
                <a:gd name="T17" fmla="*/ 21 h 168"/>
                <a:gd name="T18" fmla="*/ 110 w 132"/>
                <a:gd name="T19" fmla="*/ 44 h 168"/>
                <a:gd name="T20" fmla="*/ 121 w 132"/>
                <a:gd name="T21" fmla="*/ 66 h 168"/>
                <a:gd name="T22" fmla="*/ 127 w 132"/>
                <a:gd name="T23" fmla="*/ 87 h 168"/>
                <a:gd name="T24" fmla="*/ 132 w 132"/>
                <a:gd name="T25" fmla="*/ 108 h 168"/>
                <a:gd name="T26" fmla="*/ 132 w 132"/>
                <a:gd name="T27" fmla="*/ 132 h 168"/>
                <a:gd name="T28" fmla="*/ 132 w 132"/>
                <a:gd name="T29" fmla="*/ 153 h 168"/>
                <a:gd name="T30" fmla="*/ 115 w 132"/>
                <a:gd name="T31" fmla="*/ 168 h 168"/>
                <a:gd name="T32" fmla="*/ 97 w 132"/>
                <a:gd name="T33" fmla="*/ 168 h 168"/>
                <a:gd name="T34" fmla="*/ 80 w 132"/>
                <a:gd name="T35" fmla="*/ 168 h 168"/>
                <a:gd name="T36" fmla="*/ 61 w 132"/>
                <a:gd name="T37" fmla="*/ 168 h 168"/>
                <a:gd name="T38" fmla="*/ 42 w 132"/>
                <a:gd name="T39" fmla="*/ 161 h 168"/>
                <a:gd name="T40" fmla="*/ 23 w 132"/>
                <a:gd name="T41" fmla="*/ 146 h 168"/>
                <a:gd name="T42" fmla="*/ 12 w 132"/>
                <a:gd name="T43" fmla="*/ 123 h 168"/>
                <a:gd name="T44" fmla="*/ 6 w 132"/>
                <a:gd name="T45" fmla="*/ 102 h 168"/>
                <a:gd name="T46" fmla="*/ 6 w 132"/>
                <a:gd name="T47" fmla="*/ 95 h 16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32"/>
                <a:gd name="T73" fmla="*/ 0 h 168"/>
                <a:gd name="T74" fmla="*/ 132 w 132"/>
                <a:gd name="T75" fmla="*/ 168 h 16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32" h="168">
                  <a:moveTo>
                    <a:pt x="6" y="95"/>
                  </a:moveTo>
                  <a:lnTo>
                    <a:pt x="0" y="72"/>
                  </a:lnTo>
                  <a:lnTo>
                    <a:pt x="0" y="51"/>
                  </a:lnTo>
                  <a:lnTo>
                    <a:pt x="17" y="36"/>
                  </a:lnTo>
                  <a:lnTo>
                    <a:pt x="36" y="21"/>
                  </a:lnTo>
                  <a:lnTo>
                    <a:pt x="53" y="0"/>
                  </a:lnTo>
                  <a:lnTo>
                    <a:pt x="72" y="0"/>
                  </a:lnTo>
                  <a:lnTo>
                    <a:pt x="91" y="0"/>
                  </a:lnTo>
                  <a:lnTo>
                    <a:pt x="97" y="21"/>
                  </a:lnTo>
                  <a:lnTo>
                    <a:pt x="110" y="44"/>
                  </a:lnTo>
                  <a:lnTo>
                    <a:pt x="121" y="66"/>
                  </a:lnTo>
                  <a:lnTo>
                    <a:pt x="127" y="87"/>
                  </a:lnTo>
                  <a:lnTo>
                    <a:pt x="132" y="108"/>
                  </a:lnTo>
                  <a:lnTo>
                    <a:pt x="132" y="132"/>
                  </a:lnTo>
                  <a:lnTo>
                    <a:pt x="132" y="153"/>
                  </a:lnTo>
                  <a:lnTo>
                    <a:pt x="115" y="168"/>
                  </a:lnTo>
                  <a:lnTo>
                    <a:pt x="97" y="168"/>
                  </a:lnTo>
                  <a:lnTo>
                    <a:pt x="80" y="168"/>
                  </a:lnTo>
                  <a:lnTo>
                    <a:pt x="61" y="168"/>
                  </a:lnTo>
                  <a:lnTo>
                    <a:pt x="42" y="161"/>
                  </a:lnTo>
                  <a:lnTo>
                    <a:pt x="23" y="146"/>
                  </a:lnTo>
                  <a:lnTo>
                    <a:pt x="12" y="123"/>
                  </a:lnTo>
                  <a:lnTo>
                    <a:pt x="6" y="102"/>
                  </a:lnTo>
                  <a:lnTo>
                    <a:pt x="6" y="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 name="Freeform 636"/>
            <p:cNvSpPr>
              <a:spLocks/>
            </p:cNvSpPr>
            <p:nvPr/>
          </p:nvSpPr>
          <p:spPr bwMode="auto">
            <a:xfrm>
              <a:off x="3802" y="2742"/>
              <a:ext cx="93" cy="123"/>
            </a:xfrm>
            <a:custGeom>
              <a:avLst/>
              <a:gdLst>
                <a:gd name="T0" fmla="*/ 0 w 93"/>
                <a:gd name="T1" fmla="*/ 0 h 123"/>
                <a:gd name="T2" fmla="*/ 17 w 93"/>
                <a:gd name="T3" fmla="*/ 15 h 123"/>
                <a:gd name="T4" fmla="*/ 36 w 93"/>
                <a:gd name="T5" fmla="*/ 28 h 123"/>
                <a:gd name="T6" fmla="*/ 55 w 93"/>
                <a:gd name="T7" fmla="*/ 28 h 123"/>
                <a:gd name="T8" fmla="*/ 74 w 93"/>
                <a:gd name="T9" fmla="*/ 44 h 123"/>
                <a:gd name="T10" fmla="*/ 87 w 93"/>
                <a:gd name="T11" fmla="*/ 66 h 123"/>
                <a:gd name="T12" fmla="*/ 93 w 93"/>
                <a:gd name="T13" fmla="*/ 87 h 123"/>
                <a:gd name="T14" fmla="*/ 93 w 93"/>
                <a:gd name="T15" fmla="*/ 110 h 123"/>
                <a:gd name="T16" fmla="*/ 74 w 93"/>
                <a:gd name="T17" fmla="*/ 123 h 123"/>
                <a:gd name="T18" fmla="*/ 55 w 93"/>
                <a:gd name="T19" fmla="*/ 123 h 123"/>
                <a:gd name="T20" fmla="*/ 31 w 93"/>
                <a:gd name="T21" fmla="*/ 115 h 123"/>
                <a:gd name="T22" fmla="*/ 12 w 93"/>
                <a:gd name="T23" fmla="*/ 102 h 123"/>
                <a:gd name="T24" fmla="*/ 6 w 93"/>
                <a:gd name="T25" fmla="*/ 79 h 123"/>
                <a:gd name="T26" fmla="*/ 0 w 93"/>
                <a:gd name="T27" fmla="*/ 57 h 123"/>
                <a:gd name="T28" fmla="*/ 0 w 93"/>
                <a:gd name="T29" fmla="*/ 36 h 123"/>
                <a:gd name="T30" fmla="*/ 12 w 93"/>
                <a:gd name="T31" fmla="*/ 15 h 123"/>
                <a:gd name="T32" fmla="*/ 0 w 93"/>
                <a:gd name="T33" fmla="*/ 0 h 12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93"/>
                <a:gd name="T52" fmla="*/ 0 h 123"/>
                <a:gd name="T53" fmla="*/ 93 w 93"/>
                <a:gd name="T54" fmla="*/ 123 h 123"/>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93" h="123">
                  <a:moveTo>
                    <a:pt x="0" y="0"/>
                  </a:moveTo>
                  <a:lnTo>
                    <a:pt x="17" y="15"/>
                  </a:lnTo>
                  <a:lnTo>
                    <a:pt x="36" y="28"/>
                  </a:lnTo>
                  <a:lnTo>
                    <a:pt x="55" y="28"/>
                  </a:lnTo>
                  <a:lnTo>
                    <a:pt x="74" y="44"/>
                  </a:lnTo>
                  <a:lnTo>
                    <a:pt x="87" y="66"/>
                  </a:lnTo>
                  <a:lnTo>
                    <a:pt x="93" y="87"/>
                  </a:lnTo>
                  <a:lnTo>
                    <a:pt x="93" y="110"/>
                  </a:lnTo>
                  <a:lnTo>
                    <a:pt x="74" y="123"/>
                  </a:lnTo>
                  <a:lnTo>
                    <a:pt x="55" y="123"/>
                  </a:lnTo>
                  <a:lnTo>
                    <a:pt x="31" y="115"/>
                  </a:lnTo>
                  <a:lnTo>
                    <a:pt x="12" y="102"/>
                  </a:lnTo>
                  <a:lnTo>
                    <a:pt x="6" y="79"/>
                  </a:lnTo>
                  <a:lnTo>
                    <a:pt x="0" y="57"/>
                  </a:lnTo>
                  <a:lnTo>
                    <a:pt x="0" y="36"/>
                  </a:lnTo>
                  <a:lnTo>
                    <a:pt x="12" y="15"/>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39" name="Text Box 2"/>
          <p:cNvSpPr txBox="1">
            <a:spLocks noChangeArrowheads="1"/>
          </p:cNvSpPr>
          <p:nvPr/>
        </p:nvSpPr>
        <p:spPr bwMode="auto">
          <a:xfrm>
            <a:off x="1291840" y="3755353"/>
            <a:ext cx="80021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1600"/>
              <a:t>电话网</a:t>
            </a:r>
          </a:p>
        </p:txBody>
      </p:sp>
      <p:grpSp>
        <p:nvGrpSpPr>
          <p:cNvPr id="40" name="组合 152"/>
          <p:cNvGrpSpPr>
            <a:grpSpLocks/>
          </p:cNvGrpSpPr>
          <p:nvPr/>
        </p:nvGrpSpPr>
        <p:grpSpPr bwMode="auto">
          <a:xfrm>
            <a:off x="910642" y="4379239"/>
            <a:ext cx="1810692" cy="642938"/>
            <a:chOff x="214282" y="6000768"/>
            <a:chExt cx="1357322" cy="642942"/>
          </a:xfrm>
          <a:solidFill>
            <a:srgbClr val="FFC000"/>
          </a:solidFill>
        </p:grpSpPr>
        <p:grpSp>
          <p:nvGrpSpPr>
            <p:cNvPr id="41" name="Group 625"/>
            <p:cNvGrpSpPr>
              <a:grpSpLocks/>
            </p:cNvGrpSpPr>
            <p:nvPr/>
          </p:nvGrpSpPr>
          <p:grpSpPr bwMode="auto">
            <a:xfrm>
              <a:off x="214282" y="6000768"/>
              <a:ext cx="1357322" cy="642942"/>
              <a:chOff x="3204" y="2684"/>
              <a:chExt cx="1080" cy="854"/>
            </a:xfrm>
            <a:grpFill/>
          </p:grpSpPr>
          <p:sp>
            <p:nvSpPr>
              <p:cNvPr id="43" name="Oval 626"/>
              <p:cNvSpPr>
                <a:spLocks noChangeArrowheads="1"/>
              </p:cNvSpPr>
              <p:nvPr/>
            </p:nvSpPr>
            <p:spPr bwMode="auto">
              <a:xfrm>
                <a:off x="3457" y="2684"/>
                <a:ext cx="464" cy="228"/>
              </a:xfrm>
              <a:prstGeom prst="ellipse">
                <a:avLst/>
              </a:prstGeom>
              <a:grpFill/>
              <a:ln w="12700">
                <a:solidFill>
                  <a:srgbClr val="000000"/>
                </a:solidFill>
                <a:round/>
                <a:headEnd/>
                <a:tailEnd/>
              </a:ln>
            </p:spPr>
            <p:txBody>
              <a:bodyPr/>
              <a:lstStyle/>
              <a:p>
                <a:endParaRPr lang="zh-CN" altLang="en-US"/>
              </a:p>
            </p:txBody>
          </p:sp>
          <p:sp>
            <p:nvSpPr>
              <p:cNvPr id="44" name="Freeform 627"/>
              <p:cNvSpPr>
                <a:spLocks/>
              </p:cNvSpPr>
              <p:nvPr/>
            </p:nvSpPr>
            <p:spPr bwMode="auto">
              <a:xfrm>
                <a:off x="3853" y="2753"/>
                <a:ext cx="312" cy="202"/>
              </a:xfrm>
              <a:custGeom>
                <a:avLst/>
                <a:gdLst>
                  <a:gd name="T0" fmla="*/ 182 w 312"/>
                  <a:gd name="T1" fmla="*/ 10 h 202"/>
                  <a:gd name="T2" fmla="*/ 150 w 312"/>
                  <a:gd name="T3" fmla="*/ 4 h 202"/>
                  <a:gd name="T4" fmla="*/ 119 w 312"/>
                  <a:gd name="T5" fmla="*/ 0 h 202"/>
                  <a:gd name="T6" fmla="*/ 91 w 312"/>
                  <a:gd name="T7" fmla="*/ 2 h 202"/>
                  <a:gd name="T8" fmla="*/ 67 w 312"/>
                  <a:gd name="T9" fmla="*/ 8 h 202"/>
                  <a:gd name="T10" fmla="*/ 44 w 312"/>
                  <a:gd name="T11" fmla="*/ 16 h 202"/>
                  <a:gd name="T12" fmla="*/ 25 w 312"/>
                  <a:gd name="T13" fmla="*/ 29 h 202"/>
                  <a:gd name="T14" fmla="*/ 12 w 312"/>
                  <a:gd name="T15" fmla="*/ 44 h 202"/>
                  <a:gd name="T16" fmla="*/ 2 w 312"/>
                  <a:gd name="T17" fmla="*/ 61 h 202"/>
                  <a:gd name="T18" fmla="*/ 0 w 312"/>
                  <a:gd name="T19" fmla="*/ 80 h 202"/>
                  <a:gd name="T20" fmla="*/ 6 w 312"/>
                  <a:gd name="T21" fmla="*/ 99 h 202"/>
                  <a:gd name="T22" fmla="*/ 16 w 312"/>
                  <a:gd name="T23" fmla="*/ 117 h 202"/>
                  <a:gd name="T24" fmla="*/ 31 w 312"/>
                  <a:gd name="T25" fmla="*/ 136 h 202"/>
                  <a:gd name="T26" fmla="*/ 51 w 312"/>
                  <a:gd name="T27" fmla="*/ 153 h 202"/>
                  <a:gd name="T28" fmla="*/ 74 w 312"/>
                  <a:gd name="T29" fmla="*/ 170 h 202"/>
                  <a:gd name="T30" fmla="*/ 102 w 312"/>
                  <a:gd name="T31" fmla="*/ 183 h 202"/>
                  <a:gd name="T32" fmla="*/ 133 w 312"/>
                  <a:gd name="T33" fmla="*/ 193 h 202"/>
                  <a:gd name="T34" fmla="*/ 165 w 312"/>
                  <a:gd name="T35" fmla="*/ 199 h 202"/>
                  <a:gd name="T36" fmla="*/ 195 w 312"/>
                  <a:gd name="T37" fmla="*/ 202 h 202"/>
                  <a:gd name="T38" fmla="*/ 223 w 312"/>
                  <a:gd name="T39" fmla="*/ 200 h 202"/>
                  <a:gd name="T40" fmla="*/ 248 w 312"/>
                  <a:gd name="T41" fmla="*/ 195 h 202"/>
                  <a:gd name="T42" fmla="*/ 271 w 312"/>
                  <a:gd name="T43" fmla="*/ 187 h 202"/>
                  <a:gd name="T44" fmla="*/ 289 w 312"/>
                  <a:gd name="T45" fmla="*/ 174 h 202"/>
                  <a:gd name="T46" fmla="*/ 303 w 312"/>
                  <a:gd name="T47" fmla="*/ 159 h 202"/>
                  <a:gd name="T48" fmla="*/ 310 w 312"/>
                  <a:gd name="T49" fmla="*/ 142 h 202"/>
                  <a:gd name="T50" fmla="*/ 312 w 312"/>
                  <a:gd name="T51" fmla="*/ 123 h 202"/>
                  <a:gd name="T52" fmla="*/ 308 w 312"/>
                  <a:gd name="T53" fmla="*/ 104 h 202"/>
                  <a:gd name="T54" fmla="*/ 297 w 312"/>
                  <a:gd name="T55" fmla="*/ 85 h 202"/>
                  <a:gd name="T56" fmla="*/ 284 w 312"/>
                  <a:gd name="T57" fmla="*/ 66 h 202"/>
                  <a:gd name="T58" fmla="*/ 263 w 312"/>
                  <a:gd name="T59" fmla="*/ 50 h 202"/>
                  <a:gd name="T60" fmla="*/ 240 w 312"/>
                  <a:gd name="T61" fmla="*/ 33 h 202"/>
                  <a:gd name="T62" fmla="*/ 212 w 312"/>
                  <a:gd name="T63" fmla="*/ 19 h 202"/>
                  <a:gd name="T64" fmla="*/ 182 w 312"/>
                  <a:gd name="T65" fmla="*/ 10 h 20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12"/>
                  <a:gd name="T100" fmla="*/ 0 h 202"/>
                  <a:gd name="T101" fmla="*/ 312 w 312"/>
                  <a:gd name="T102" fmla="*/ 202 h 20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12" h="202">
                    <a:moveTo>
                      <a:pt x="182" y="10"/>
                    </a:moveTo>
                    <a:lnTo>
                      <a:pt x="150" y="4"/>
                    </a:lnTo>
                    <a:lnTo>
                      <a:pt x="119" y="0"/>
                    </a:lnTo>
                    <a:lnTo>
                      <a:pt x="91" y="2"/>
                    </a:lnTo>
                    <a:lnTo>
                      <a:pt x="67" y="8"/>
                    </a:lnTo>
                    <a:lnTo>
                      <a:pt x="44" y="16"/>
                    </a:lnTo>
                    <a:lnTo>
                      <a:pt x="25" y="29"/>
                    </a:lnTo>
                    <a:lnTo>
                      <a:pt x="12" y="44"/>
                    </a:lnTo>
                    <a:lnTo>
                      <a:pt x="2" y="61"/>
                    </a:lnTo>
                    <a:lnTo>
                      <a:pt x="0" y="80"/>
                    </a:lnTo>
                    <a:lnTo>
                      <a:pt x="6" y="99"/>
                    </a:lnTo>
                    <a:lnTo>
                      <a:pt x="16" y="117"/>
                    </a:lnTo>
                    <a:lnTo>
                      <a:pt x="31" y="136"/>
                    </a:lnTo>
                    <a:lnTo>
                      <a:pt x="51" y="153"/>
                    </a:lnTo>
                    <a:lnTo>
                      <a:pt x="74" y="170"/>
                    </a:lnTo>
                    <a:lnTo>
                      <a:pt x="102" y="183"/>
                    </a:lnTo>
                    <a:lnTo>
                      <a:pt x="133" y="193"/>
                    </a:lnTo>
                    <a:lnTo>
                      <a:pt x="165" y="199"/>
                    </a:lnTo>
                    <a:lnTo>
                      <a:pt x="195" y="202"/>
                    </a:lnTo>
                    <a:lnTo>
                      <a:pt x="223" y="200"/>
                    </a:lnTo>
                    <a:lnTo>
                      <a:pt x="248" y="195"/>
                    </a:lnTo>
                    <a:lnTo>
                      <a:pt x="271" y="187"/>
                    </a:lnTo>
                    <a:lnTo>
                      <a:pt x="289" y="174"/>
                    </a:lnTo>
                    <a:lnTo>
                      <a:pt x="303" y="159"/>
                    </a:lnTo>
                    <a:lnTo>
                      <a:pt x="310" y="142"/>
                    </a:lnTo>
                    <a:lnTo>
                      <a:pt x="312" y="123"/>
                    </a:lnTo>
                    <a:lnTo>
                      <a:pt x="308" y="104"/>
                    </a:lnTo>
                    <a:lnTo>
                      <a:pt x="297" y="85"/>
                    </a:lnTo>
                    <a:lnTo>
                      <a:pt x="284" y="66"/>
                    </a:lnTo>
                    <a:lnTo>
                      <a:pt x="263" y="50"/>
                    </a:lnTo>
                    <a:lnTo>
                      <a:pt x="240" y="33"/>
                    </a:lnTo>
                    <a:lnTo>
                      <a:pt x="212" y="19"/>
                    </a:lnTo>
                    <a:lnTo>
                      <a:pt x="182" y="10"/>
                    </a:lnTo>
                    <a:close/>
                  </a:path>
                </a:pathLst>
              </a:custGeom>
              <a:grpFill/>
              <a:ln w="12700">
                <a:solidFill>
                  <a:srgbClr val="000000"/>
                </a:solidFill>
                <a:round/>
                <a:headEnd/>
                <a:tailEnd/>
              </a:ln>
            </p:spPr>
            <p:txBody>
              <a:bodyPr/>
              <a:lstStyle/>
              <a:p>
                <a:endParaRPr lang="zh-CN" altLang="en-US"/>
              </a:p>
            </p:txBody>
          </p:sp>
          <p:sp>
            <p:nvSpPr>
              <p:cNvPr id="45" name="Freeform 628"/>
              <p:cNvSpPr>
                <a:spLocks/>
              </p:cNvSpPr>
              <p:nvPr/>
            </p:nvSpPr>
            <p:spPr bwMode="auto">
              <a:xfrm>
                <a:off x="4014" y="2946"/>
                <a:ext cx="270" cy="232"/>
              </a:xfrm>
              <a:custGeom>
                <a:avLst/>
                <a:gdLst>
                  <a:gd name="T0" fmla="*/ 181 w 270"/>
                  <a:gd name="T1" fmla="*/ 15 h 232"/>
                  <a:gd name="T2" fmla="*/ 155 w 270"/>
                  <a:gd name="T3" fmla="*/ 6 h 232"/>
                  <a:gd name="T4" fmla="*/ 128 w 270"/>
                  <a:gd name="T5" fmla="*/ 0 h 232"/>
                  <a:gd name="T6" fmla="*/ 104 w 270"/>
                  <a:gd name="T7" fmla="*/ 0 h 232"/>
                  <a:gd name="T8" fmla="*/ 79 w 270"/>
                  <a:gd name="T9" fmla="*/ 4 h 232"/>
                  <a:gd name="T10" fmla="*/ 57 w 270"/>
                  <a:gd name="T11" fmla="*/ 11 h 232"/>
                  <a:gd name="T12" fmla="*/ 38 w 270"/>
                  <a:gd name="T13" fmla="*/ 23 h 232"/>
                  <a:gd name="T14" fmla="*/ 21 w 270"/>
                  <a:gd name="T15" fmla="*/ 38 h 232"/>
                  <a:gd name="T16" fmla="*/ 9 w 270"/>
                  <a:gd name="T17" fmla="*/ 56 h 232"/>
                  <a:gd name="T18" fmla="*/ 2 w 270"/>
                  <a:gd name="T19" fmla="*/ 79 h 232"/>
                  <a:gd name="T20" fmla="*/ 0 w 270"/>
                  <a:gd name="T21" fmla="*/ 100 h 232"/>
                  <a:gd name="T22" fmla="*/ 4 w 270"/>
                  <a:gd name="T23" fmla="*/ 123 h 232"/>
                  <a:gd name="T24" fmla="*/ 13 w 270"/>
                  <a:gd name="T25" fmla="*/ 145 h 232"/>
                  <a:gd name="T26" fmla="*/ 26 w 270"/>
                  <a:gd name="T27" fmla="*/ 166 h 232"/>
                  <a:gd name="T28" fmla="*/ 43 w 270"/>
                  <a:gd name="T29" fmla="*/ 185 h 232"/>
                  <a:gd name="T30" fmla="*/ 64 w 270"/>
                  <a:gd name="T31" fmla="*/ 202 h 232"/>
                  <a:gd name="T32" fmla="*/ 89 w 270"/>
                  <a:gd name="T33" fmla="*/ 217 h 232"/>
                  <a:gd name="T34" fmla="*/ 115 w 270"/>
                  <a:gd name="T35" fmla="*/ 226 h 232"/>
                  <a:gd name="T36" fmla="*/ 142 w 270"/>
                  <a:gd name="T37" fmla="*/ 232 h 232"/>
                  <a:gd name="T38" fmla="*/ 166 w 270"/>
                  <a:gd name="T39" fmla="*/ 232 h 232"/>
                  <a:gd name="T40" fmla="*/ 191 w 270"/>
                  <a:gd name="T41" fmla="*/ 228 h 232"/>
                  <a:gd name="T42" fmla="*/ 213 w 270"/>
                  <a:gd name="T43" fmla="*/ 221 h 232"/>
                  <a:gd name="T44" fmla="*/ 232 w 270"/>
                  <a:gd name="T45" fmla="*/ 209 h 232"/>
                  <a:gd name="T46" fmla="*/ 249 w 270"/>
                  <a:gd name="T47" fmla="*/ 194 h 232"/>
                  <a:gd name="T48" fmla="*/ 261 w 270"/>
                  <a:gd name="T49" fmla="*/ 175 h 232"/>
                  <a:gd name="T50" fmla="*/ 268 w 270"/>
                  <a:gd name="T51" fmla="*/ 155 h 232"/>
                  <a:gd name="T52" fmla="*/ 270 w 270"/>
                  <a:gd name="T53" fmla="*/ 132 h 232"/>
                  <a:gd name="T54" fmla="*/ 266 w 270"/>
                  <a:gd name="T55" fmla="*/ 109 h 232"/>
                  <a:gd name="T56" fmla="*/ 257 w 270"/>
                  <a:gd name="T57" fmla="*/ 87 h 232"/>
                  <a:gd name="T58" fmla="*/ 244 w 270"/>
                  <a:gd name="T59" fmla="*/ 66 h 232"/>
                  <a:gd name="T60" fmla="*/ 227 w 270"/>
                  <a:gd name="T61" fmla="*/ 47 h 232"/>
                  <a:gd name="T62" fmla="*/ 206 w 270"/>
                  <a:gd name="T63" fmla="*/ 30 h 232"/>
                  <a:gd name="T64" fmla="*/ 181 w 270"/>
                  <a:gd name="T65" fmla="*/ 15 h 23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70"/>
                  <a:gd name="T100" fmla="*/ 0 h 232"/>
                  <a:gd name="T101" fmla="*/ 270 w 270"/>
                  <a:gd name="T102" fmla="*/ 232 h 23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70" h="232">
                    <a:moveTo>
                      <a:pt x="181" y="15"/>
                    </a:moveTo>
                    <a:lnTo>
                      <a:pt x="155" y="6"/>
                    </a:lnTo>
                    <a:lnTo>
                      <a:pt x="128" y="0"/>
                    </a:lnTo>
                    <a:lnTo>
                      <a:pt x="104" y="0"/>
                    </a:lnTo>
                    <a:lnTo>
                      <a:pt x="79" y="4"/>
                    </a:lnTo>
                    <a:lnTo>
                      <a:pt x="57" y="11"/>
                    </a:lnTo>
                    <a:lnTo>
                      <a:pt x="38" y="23"/>
                    </a:lnTo>
                    <a:lnTo>
                      <a:pt x="21" y="38"/>
                    </a:lnTo>
                    <a:lnTo>
                      <a:pt x="9" y="56"/>
                    </a:lnTo>
                    <a:lnTo>
                      <a:pt x="2" y="79"/>
                    </a:lnTo>
                    <a:lnTo>
                      <a:pt x="0" y="100"/>
                    </a:lnTo>
                    <a:lnTo>
                      <a:pt x="4" y="123"/>
                    </a:lnTo>
                    <a:lnTo>
                      <a:pt x="13" y="145"/>
                    </a:lnTo>
                    <a:lnTo>
                      <a:pt x="26" y="166"/>
                    </a:lnTo>
                    <a:lnTo>
                      <a:pt x="43" y="185"/>
                    </a:lnTo>
                    <a:lnTo>
                      <a:pt x="64" y="202"/>
                    </a:lnTo>
                    <a:lnTo>
                      <a:pt x="89" y="217"/>
                    </a:lnTo>
                    <a:lnTo>
                      <a:pt x="115" y="226"/>
                    </a:lnTo>
                    <a:lnTo>
                      <a:pt x="142" y="232"/>
                    </a:lnTo>
                    <a:lnTo>
                      <a:pt x="166" y="232"/>
                    </a:lnTo>
                    <a:lnTo>
                      <a:pt x="191" y="228"/>
                    </a:lnTo>
                    <a:lnTo>
                      <a:pt x="213" y="221"/>
                    </a:lnTo>
                    <a:lnTo>
                      <a:pt x="232" y="209"/>
                    </a:lnTo>
                    <a:lnTo>
                      <a:pt x="249" y="194"/>
                    </a:lnTo>
                    <a:lnTo>
                      <a:pt x="261" y="175"/>
                    </a:lnTo>
                    <a:lnTo>
                      <a:pt x="268" y="155"/>
                    </a:lnTo>
                    <a:lnTo>
                      <a:pt x="270" y="132"/>
                    </a:lnTo>
                    <a:lnTo>
                      <a:pt x="266" y="109"/>
                    </a:lnTo>
                    <a:lnTo>
                      <a:pt x="257" y="87"/>
                    </a:lnTo>
                    <a:lnTo>
                      <a:pt x="244" y="66"/>
                    </a:lnTo>
                    <a:lnTo>
                      <a:pt x="227" y="47"/>
                    </a:lnTo>
                    <a:lnTo>
                      <a:pt x="206" y="30"/>
                    </a:lnTo>
                    <a:lnTo>
                      <a:pt x="181" y="15"/>
                    </a:lnTo>
                    <a:close/>
                  </a:path>
                </a:pathLst>
              </a:custGeom>
              <a:grpFill/>
              <a:ln w="12700">
                <a:solidFill>
                  <a:srgbClr val="000000"/>
                </a:solidFill>
                <a:round/>
                <a:headEnd/>
                <a:tailEnd/>
              </a:ln>
            </p:spPr>
            <p:txBody>
              <a:bodyPr/>
              <a:lstStyle/>
              <a:p>
                <a:endParaRPr lang="zh-CN" altLang="en-US"/>
              </a:p>
            </p:txBody>
          </p:sp>
          <p:sp>
            <p:nvSpPr>
              <p:cNvPr id="46" name="Freeform 629"/>
              <p:cNvSpPr>
                <a:spLocks/>
              </p:cNvSpPr>
              <p:nvPr/>
            </p:nvSpPr>
            <p:spPr bwMode="auto">
              <a:xfrm>
                <a:off x="3927" y="3165"/>
                <a:ext cx="325" cy="285"/>
              </a:xfrm>
              <a:custGeom>
                <a:avLst/>
                <a:gdLst>
                  <a:gd name="T0" fmla="*/ 102 w 325"/>
                  <a:gd name="T1" fmla="*/ 19 h 285"/>
                  <a:gd name="T2" fmla="*/ 74 w 325"/>
                  <a:gd name="T3" fmla="*/ 36 h 285"/>
                  <a:gd name="T4" fmla="*/ 49 w 325"/>
                  <a:gd name="T5" fmla="*/ 58 h 285"/>
                  <a:gd name="T6" fmla="*/ 28 w 325"/>
                  <a:gd name="T7" fmla="*/ 81 h 285"/>
                  <a:gd name="T8" fmla="*/ 13 w 325"/>
                  <a:gd name="T9" fmla="*/ 107 h 285"/>
                  <a:gd name="T10" fmla="*/ 4 w 325"/>
                  <a:gd name="T11" fmla="*/ 134 h 285"/>
                  <a:gd name="T12" fmla="*/ 0 w 325"/>
                  <a:gd name="T13" fmla="*/ 162 h 285"/>
                  <a:gd name="T14" fmla="*/ 2 w 325"/>
                  <a:gd name="T15" fmla="*/ 188 h 285"/>
                  <a:gd name="T16" fmla="*/ 11 w 325"/>
                  <a:gd name="T17" fmla="*/ 215 h 285"/>
                  <a:gd name="T18" fmla="*/ 27 w 325"/>
                  <a:gd name="T19" fmla="*/ 237 h 285"/>
                  <a:gd name="T20" fmla="*/ 45 w 325"/>
                  <a:gd name="T21" fmla="*/ 256 h 285"/>
                  <a:gd name="T22" fmla="*/ 70 w 325"/>
                  <a:gd name="T23" fmla="*/ 271 h 285"/>
                  <a:gd name="T24" fmla="*/ 98 w 325"/>
                  <a:gd name="T25" fmla="*/ 279 h 285"/>
                  <a:gd name="T26" fmla="*/ 127 w 325"/>
                  <a:gd name="T27" fmla="*/ 285 h 285"/>
                  <a:gd name="T28" fmla="*/ 159 w 325"/>
                  <a:gd name="T29" fmla="*/ 283 h 285"/>
                  <a:gd name="T30" fmla="*/ 191 w 325"/>
                  <a:gd name="T31" fmla="*/ 275 h 285"/>
                  <a:gd name="T32" fmla="*/ 223 w 325"/>
                  <a:gd name="T33" fmla="*/ 264 h 285"/>
                  <a:gd name="T34" fmla="*/ 251 w 325"/>
                  <a:gd name="T35" fmla="*/ 247 h 285"/>
                  <a:gd name="T36" fmla="*/ 276 w 325"/>
                  <a:gd name="T37" fmla="*/ 226 h 285"/>
                  <a:gd name="T38" fmla="*/ 297 w 325"/>
                  <a:gd name="T39" fmla="*/ 202 h 285"/>
                  <a:gd name="T40" fmla="*/ 312 w 325"/>
                  <a:gd name="T41" fmla="*/ 175 h 285"/>
                  <a:gd name="T42" fmla="*/ 321 w 325"/>
                  <a:gd name="T43" fmla="*/ 149 h 285"/>
                  <a:gd name="T44" fmla="*/ 325 w 325"/>
                  <a:gd name="T45" fmla="*/ 120 h 285"/>
                  <a:gd name="T46" fmla="*/ 323 w 325"/>
                  <a:gd name="T47" fmla="*/ 94 h 285"/>
                  <a:gd name="T48" fmla="*/ 314 w 325"/>
                  <a:gd name="T49" fmla="*/ 68 h 285"/>
                  <a:gd name="T50" fmla="*/ 299 w 325"/>
                  <a:gd name="T51" fmla="*/ 45 h 285"/>
                  <a:gd name="T52" fmla="*/ 280 w 325"/>
                  <a:gd name="T53" fmla="*/ 26 h 285"/>
                  <a:gd name="T54" fmla="*/ 255 w 325"/>
                  <a:gd name="T55" fmla="*/ 11 h 285"/>
                  <a:gd name="T56" fmla="*/ 229 w 325"/>
                  <a:gd name="T57" fmla="*/ 4 h 285"/>
                  <a:gd name="T58" fmla="*/ 198 w 325"/>
                  <a:gd name="T59" fmla="*/ 0 h 285"/>
                  <a:gd name="T60" fmla="*/ 166 w 325"/>
                  <a:gd name="T61" fmla="*/ 0 h 285"/>
                  <a:gd name="T62" fmla="*/ 134 w 325"/>
                  <a:gd name="T63" fmla="*/ 7 h 285"/>
                  <a:gd name="T64" fmla="*/ 102 w 325"/>
                  <a:gd name="T65" fmla="*/ 19 h 28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25"/>
                  <a:gd name="T100" fmla="*/ 0 h 285"/>
                  <a:gd name="T101" fmla="*/ 325 w 325"/>
                  <a:gd name="T102" fmla="*/ 285 h 28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25" h="285">
                    <a:moveTo>
                      <a:pt x="102" y="19"/>
                    </a:moveTo>
                    <a:lnTo>
                      <a:pt x="74" y="36"/>
                    </a:lnTo>
                    <a:lnTo>
                      <a:pt x="49" y="58"/>
                    </a:lnTo>
                    <a:lnTo>
                      <a:pt x="28" y="81"/>
                    </a:lnTo>
                    <a:lnTo>
                      <a:pt x="13" y="107"/>
                    </a:lnTo>
                    <a:lnTo>
                      <a:pt x="4" y="134"/>
                    </a:lnTo>
                    <a:lnTo>
                      <a:pt x="0" y="162"/>
                    </a:lnTo>
                    <a:lnTo>
                      <a:pt x="2" y="188"/>
                    </a:lnTo>
                    <a:lnTo>
                      <a:pt x="11" y="215"/>
                    </a:lnTo>
                    <a:lnTo>
                      <a:pt x="27" y="237"/>
                    </a:lnTo>
                    <a:lnTo>
                      <a:pt x="45" y="256"/>
                    </a:lnTo>
                    <a:lnTo>
                      <a:pt x="70" y="271"/>
                    </a:lnTo>
                    <a:lnTo>
                      <a:pt x="98" y="279"/>
                    </a:lnTo>
                    <a:lnTo>
                      <a:pt x="127" y="285"/>
                    </a:lnTo>
                    <a:lnTo>
                      <a:pt x="159" y="283"/>
                    </a:lnTo>
                    <a:lnTo>
                      <a:pt x="191" y="275"/>
                    </a:lnTo>
                    <a:lnTo>
                      <a:pt x="223" y="264"/>
                    </a:lnTo>
                    <a:lnTo>
                      <a:pt x="251" y="247"/>
                    </a:lnTo>
                    <a:lnTo>
                      <a:pt x="276" y="226"/>
                    </a:lnTo>
                    <a:lnTo>
                      <a:pt x="297" y="202"/>
                    </a:lnTo>
                    <a:lnTo>
                      <a:pt x="312" y="175"/>
                    </a:lnTo>
                    <a:lnTo>
                      <a:pt x="321" y="149"/>
                    </a:lnTo>
                    <a:lnTo>
                      <a:pt x="325" y="120"/>
                    </a:lnTo>
                    <a:lnTo>
                      <a:pt x="323" y="94"/>
                    </a:lnTo>
                    <a:lnTo>
                      <a:pt x="314" y="68"/>
                    </a:lnTo>
                    <a:lnTo>
                      <a:pt x="299" y="45"/>
                    </a:lnTo>
                    <a:lnTo>
                      <a:pt x="280" y="26"/>
                    </a:lnTo>
                    <a:lnTo>
                      <a:pt x="255" y="11"/>
                    </a:lnTo>
                    <a:lnTo>
                      <a:pt x="229" y="4"/>
                    </a:lnTo>
                    <a:lnTo>
                      <a:pt x="198" y="0"/>
                    </a:lnTo>
                    <a:lnTo>
                      <a:pt x="166" y="0"/>
                    </a:lnTo>
                    <a:lnTo>
                      <a:pt x="134" y="7"/>
                    </a:lnTo>
                    <a:lnTo>
                      <a:pt x="102" y="19"/>
                    </a:lnTo>
                    <a:close/>
                  </a:path>
                </a:pathLst>
              </a:custGeom>
              <a:grpFill/>
              <a:ln w="12700">
                <a:solidFill>
                  <a:srgbClr val="000000"/>
                </a:solidFill>
                <a:round/>
                <a:headEnd/>
                <a:tailEnd/>
              </a:ln>
            </p:spPr>
            <p:txBody>
              <a:bodyPr/>
              <a:lstStyle/>
              <a:p>
                <a:endParaRPr lang="zh-CN" altLang="en-US"/>
              </a:p>
            </p:txBody>
          </p:sp>
          <p:sp>
            <p:nvSpPr>
              <p:cNvPr id="47" name="Oval 630"/>
              <p:cNvSpPr>
                <a:spLocks noChangeArrowheads="1"/>
              </p:cNvSpPr>
              <p:nvPr/>
            </p:nvSpPr>
            <p:spPr bwMode="auto">
              <a:xfrm>
                <a:off x="3514" y="3201"/>
                <a:ext cx="538" cy="337"/>
              </a:xfrm>
              <a:prstGeom prst="ellipse">
                <a:avLst/>
              </a:prstGeom>
              <a:grpFill/>
              <a:ln w="12700">
                <a:solidFill>
                  <a:srgbClr val="000000"/>
                </a:solidFill>
                <a:round/>
                <a:headEnd/>
                <a:tailEnd/>
              </a:ln>
            </p:spPr>
            <p:txBody>
              <a:bodyPr/>
              <a:lstStyle/>
              <a:p>
                <a:endParaRPr lang="zh-CN" altLang="en-US"/>
              </a:p>
            </p:txBody>
          </p:sp>
          <p:sp>
            <p:nvSpPr>
              <p:cNvPr id="48" name="Freeform 631"/>
              <p:cNvSpPr>
                <a:spLocks/>
              </p:cNvSpPr>
              <p:nvPr/>
            </p:nvSpPr>
            <p:spPr bwMode="auto">
              <a:xfrm>
                <a:off x="3289" y="3193"/>
                <a:ext cx="300" cy="232"/>
              </a:xfrm>
              <a:custGeom>
                <a:avLst/>
                <a:gdLst>
                  <a:gd name="T0" fmla="*/ 185 w 300"/>
                  <a:gd name="T1" fmla="*/ 9 h 232"/>
                  <a:gd name="T2" fmla="*/ 155 w 300"/>
                  <a:gd name="T3" fmla="*/ 2 h 232"/>
                  <a:gd name="T4" fmla="*/ 124 w 300"/>
                  <a:gd name="T5" fmla="*/ 0 h 232"/>
                  <a:gd name="T6" fmla="*/ 98 w 300"/>
                  <a:gd name="T7" fmla="*/ 2 h 232"/>
                  <a:gd name="T8" fmla="*/ 71 w 300"/>
                  <a:gd name="T9" fmla="*/ 8 h 232"/>
                  <a:gd name="T10" fmla="*/ 49 w 300"/>
                  <a:gd name="T11" fmla="*/ 17 h 232"/>
                  <a:gd name="T12" fmla="*/ 30 w 300"/>
                  <a:gd name="T13" fmla="*/ 30 h 232"/>
                  <a:gd name="T14" fmla="*/ 15 w 300"/>
                  <a:gd name="T15" fmla="*/ 47 h 232"/>
                  <a:gd name="T16" fmla="*/ 3 w 300"/>
                  <a:gd name="T17" fmla="*/ 68 h 232"/>
                  <a:gd name="T18" fmla="*/ 0 w 300"/>
                  <a:gd name="T19" fmla="*/ 91 h 232"/>
                  <a:gd name="T20" fmla="*/ 2 w 300"/>
                  <a:gd name="T21" fmla="*/ 113 h 232"/>
                  <a:gd name="T22" fmla="*/ 9 w 300"/>
                  <a:gd name="T23" fmla="*/ 136 h 232"/>
                  <a:gd name="T24" fmla="*/ 22 w 300"/>
                  <a:gd name="T25" fmla="*/ 157 h 232"/>
                  <a:gd name="T26" fmla="*/ 39 w 300"/>
                  <a:gd name="T27" fmla="*/ 177 h 232"/>
                  <a:gd name="T28" fmla="*/ 62 w 300"/>
                  <a:gd name="T29" fmla="*/ 196 h 232"/>
                  <a:gd name="T30" fmla="*/ 87 w 300"/>
                  <a:gd name="T31" fmla="*/ 211 h 232"/>
                  <a:gd name="T32" fmla="*/ 115 w 300"/>
                  <a:gd name="T33" fmla="*/ 223 h 232"/>
                  <a:gd name="T34" fmla="*/ 145 w 300"/>
                  <a:gd name="T35" fmla="*/ 230 h 232"/>
                  <a:gd name="T36" fmla="*/ 175 w 300"/>
                  <a:gd name="T37" fmla="*/ 232 h 232"/>
                  <a:gd name="T38" fmla="*/ 202 w 300"/>
                  <a:gd name="T39" fmla="*/ 230 h 232"/>
                  <a:gd name="T40" fmla="*/ 228 w 300"/>
                  <a:gd name="T41" fmla="*/ 225 h 232"/>
                  <a:gd name="T42" fmla="*/ 251 w 300"/>
                  <a:gd name="T43" fmla="*/ 213 h 232"/>
                  <a:gd name="T44" fmla="*/ 270 w 300"/>
                  <a:gd name="T45" fmla="*/ 200 h 232"/>
                  <a:gd name="T46" fmla="*/ 287 w 300"/>
                  <a:gd name="T47" fmla="*/ 183 h 232"/>
                  <a:gd name="T48" fmla="*/ 296 w 300"/>
                  <a:gd name="T49" fmla="*/ 162 h 232"/>
                  <a:gd name="T50" fmla="*/ 300 w 300"/>
                  <a:gd name="T51" fmla="*/ 140 h 232"/>
                  <a:gd name="T52" fmla="*/ 298 w 300"/>
                  <a:gd name="T53" fmla="*/ 117 h 232"/>
                  <a:gd name="T54" fmla="*/ 291 w 300"/>
                  <a:gd name="T55" fmla="*/ 94 h 232"/>
                  <a:gd name="T56" fmla="*/ 277 w 300"/>
                  <a:gd name="T57" fmla="*/ 74 h 232"/>
                  <a:gd name="T58" fmla="*/ 260 w 300"/>
                  <a:gd name="T59" fmla="*/ 55 h 232"/>
                  <a:gd name="T60" fmla="*/ 238 w 300"/>
                  <a:gd name="T61" fmla="*/ 36 h 232"/>
                  <a:gd name="T62" fmla="*/ 213 w 300"/>
                  <a:gd name="T63" fmla="*/ 21 h 232"/>
                  <a:gd name="T64" fmla="*/ 185 w 300"/>
                  <a:gd name="T65" fmla="*/ 9 h 23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00"/>
                  <a:gd name="T100" fmla="*/ 0 h 232"/>
                  <a:gd name="T101" fmla="*/ 300 w 300"/>
                  <a:gd name="T102" fmla="*/ 232 h 23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00" h="232">
                    <a:moveTo>
                      <a:pt x="185" y="9"/>
                    </a:moveTo>
                    <a:lnTo>
                      <a:pt x="155" y="2"/>
                    </a:lnTo>
                    <a:lnTo>
                      <a:pt x="124" y="0"/>
                    </a:lnTo>
                    <a:lnTo>
                      <a:pt x="98" y="2"/>
                    </a:lnTo>
                    <a:lnTo>
                      <a:pt x="71" y="8"/>
                    </a:lnTo>
                    <a:lnTo>
                      <a:pt x="49" y="17"/>
                    </a:lnTo>
                    <a:lnTo>
                      <a:pt x="30" y="30"/>
                    </a:lnTo>
                    <a:lnTo>
                      <a:pt x="15" y="47"/>
                    </a:lnTo>
                    <a:lnTo>
                      <a:pt x="3" y="68"/>
                    </a:lnTo>
                    <a:lnTo>
                      <a:pt x="0" y="91"/>
                    </a:lnTo>
                    <a:lnTo>
                      <a:pt x="2" y="113"/>
                    </a:lnTo>
                    <a:lnTo>
                      <a:pt x="9" y="136"/>
                    </a:lnTo>
                    <a:lnTo>
                      <a:pt x="22" y="157"/>
                    </a:lnTo>
                    <a:lnTo>
                      <a:pt x="39" y="177"/>
                    </a:lnTo>
                    <a:lnTo>
                      <a:pt x="62" y="196"/>
                    </a:lnTo>
                    <a:lnTo>
                      <a:pt x="87" y="211"/>
                    </a:lnTo>
                    <a:lnTo>
                      <a:pt x="115" y="223"/>
                    </a:lnTo>
                    <a:lnTo>
                      <a:pt x="145" y="230"/>
                    </a:lnTo>
                    <a:lnTo>
                      <a:pt x="175" y="232"/>
                    </a:lnTo>
                    <a:lnTo>
                      <a:pt x="202" y="230"/>
                    </a:lnTo>
                    <a:lnTo>
                      <a:pt x="228" y="225"/>
                    </a:lnTo>
                    <a:lnTo>
                      <a:pt x="251" y="213"/>
                    </a:lnTo>
                    <a:lnTo>
                      <a:pt x="270" y="200"/>
                    </a:lnTo>
                    <a:lnTo>
                      <a:pt x="287" y="183"/>
                    </a:lnTo>
                    <a:lnTo>
                      <a:pt x="296" y="162"/>
                    </a:lnTo>
                    <a:lnTo>
                      <a:pt x="300" y="140"/>
                    </a:lnTo>
                    <a:lnTo>
                      <a:pt x="298" y="117"/>
                    </a:lnTo>
                    <a:lnTo>
                      <a:pt x="291" y="94"/>
                    </a:lnTo>
                    <a:lnTo>
                      <a:pt x="277" y="74"/>
                    </a:lnTo>
                    <a:lnTo>
                      <a:pt x="260" y="55"/>
                    </a:lnTo>
                    <a:lnTo>
                      <a:pt x="238" y="36"/>
                    </a:lnTo>
                    <a:lnTo>
                      <a:pt x="213" y="21"/>
                    </a:lnTo>
                    <a:lnTo>
                      <a:pt x="185" y="9"/>
                    </a:lnTo>
                    <a:close/>
                  </a:path>
                </a:pathLst>
              </a:custGeom>
              <a:grpFill/>
              <a:ln w="12700">
                <a:solidFill>
                  <a:srgbClr val="000000"/>
                </a:solidFill>
                <a:round/>
                <a:headEnd/>
                <a:tailEnd/>
              </a:ln>
            </p:spPr>
            <p:txBody>
              <a:bodyPr/>
              <a:lstStyle/>
              <a:p>
                <a:endParaRPr lang="zh-CN" altLang="en-US"/>
              </a:p>
            </p:txBody>
          </p:sp>
          <p:sp>
            <p:nvSpPr>
              <p:cNvPr id="49" name="Oval 632"/>
              <p:cNvSpPr>
                <a:spLocks noChangeArrowheads="1"/>
              </p:cNvSpPr>
              <p:nvPr/>
            </p:nvSpPr>
            <p:spPr bwMode="auto">
              <a:xfrm>
                <a:off x="3204" y="3023"/>
                <a:ext cx="245" cy="219"/>
              </a:xfrm>
              <a:prstGeom prst="ellipse">
                <a:avLst/>
              </a:prstGeom>
              <a:grpFill/>
              <a:ln w="12700">
                <a:solidFill>
                  <a:srgbClr val="000000"/>
                </a:solidFill>
                <a:round/>
                <a:headEnd/>
                <a:tailEnd/>
              </a:ln>
            </p:spPr>
            <p:txBody>
              <a:bodyPr/>
              <a:lstStyle/>
              <a:p>
                <a:endParaRPr lang="zh-CN" altLang="en-US"/>
              </a:p>
            </p:txBody>
          </p:sp>
          <p:sp>
            <p:nvSpPr>
              <p:cNvPr id="50" name="Freeform 633"/>
              <p:cNvSpPr>
                <a:spLocks/>
              </p:cNvSpPr>
              <p:nvPr/>
            </p:nvSpPr>
            <p:spPr bwMode="auto">
              <a:xfrm>
                <a:off x="3253" y="2827"/>
                <a:ext cx="315" cy="259"/>
              </a:xfrm>
              <a:custGeom>
                <a:avLst/>
                <a:gdLst>
                  <a:gd name="T0" fmla="*/ 100 w 315"/>
                  <a:gd name="T1" fmla="*/ 32 h 259"/>
                  <a:gd name="T2" fmla="*/ 72 w 315"/>
                  <a:gd name="T3" fmla="*/ 53 h 259"/>
                  <a:gd name="T4" fmla="*/ 47 w 315"/>
                  <a:gd name="T5" fmla="*/ 74 h 259"/>
                  <a:gd name="T6" fmla="*/ 28 w 315"/>
                  <a:gd name="T7" fmla="*/ 98 h 259"/>
                  <a:gd name="T8" fmla="*/ 13 w 315"/>
                  <a:gd name="T9" fmla="*/ 123 h 259"/>
                  <a:gd name="T10" fmla="*/ 4 w 315"/>
                  <a:gd name="T11" fmla="*/ 149 h 259"/>
                  <a:gd name="T12" fmla="*/ 0 w 315"/>
                  <a:gd name="T13" fmla="*/ 174 h 259"/>
                  <a:gd name="T14" fmla="*/ 2 w 315"/>
                  <a:gd name="T15" fmla="*/ 196 h 259"/>
                  <a:gd name="T16" fmla="*/ 11 w 315"/>
                  <a:gd name="T17" fmla="*/ 217 h 259"/>
                  <a:gd name="T18" fmla="*/ 26 w 315"/>
                  <a:gd name="T19" fmla="*/ 234 h 259"/>
                  <a:gd name="T20" fmla="*/ 45 w 315"/>
                  <a:gd name="T21" fmla="*/ 247 h 259"/>
                  <a:gd name="T22" fmla="*/ 70 w 315"/>
                  <a:gd name="T23" fmla="*/ 257 h 259"/>
                  <a:gd name="T24" fmla="*/ 96 w 315"/>
                  <a:gd name="T25" fmla="*/ 259 h 259"/>
                  <a:gd name="T26" fmla="*/ 124 w 315"/>
                  <a:gd name="T27" fmla="*/ 259 h 259"/>
                  <a:gd name="T28" fmla="*/ 155 w 315"/>
                  <a:gd name="T29" fmla="*/ 253 h 259"/>
                  <a:gd name="T30" fmla="*/ 185 w 315"/>
                  <a:gd name="T31" fmla="*/ 242 h 259"/>
                  <a:gd name="T32" fmla="*/ 215 w 315"/>
                  <a:gd name="T33" fmla="*/ 226 h 259"/>
                  <a:gd name="T34" fmla="*/ 243 w 315"/>
                  <a:gd name="T35" fmla="*/ 208 h 259"/>
                  <a:gd name="T36" fmla="*/ 268 w 315"/>
                  <a:gd name="T37" fmla="*/ 185 h 259"/>
                  <a:gd name="T38" fmla="*/ 287 w 315"/>
                  <a:gd name="T39" fmla="*/ 160 h 259"/>
                  <a:gd name="T40" fmla="*/ 302 w 315"/>
                  <a:gd name="T41" fmla="*/ 136 h 259"/>
                  <a:gd name="T42" fmla="*/ 311 w 315"/>
                  <a:gd name="T43" fmla="*/ 109 h 259"/>
                  <a:gd name="T44" fmla="*/ 315 w 315"/>
                  <a:gd name="T45" fmla="*/ 87 h 259"/>
                  <a:gd name="T46" fmla="*/ 313 w 315"/>
                  <a:gd name="T47" fmla="*/ 62 h 259"/>
                  <a:gd name="T48" fmla="*/ 304 w 315"/>
                  <a:gd name="T49" fmla="*/ 42 h 259"/>
                  <a:gd name="T50" fmla="*/ 289 w 315"/>
                  <a:gd name="T51" fmla="*/ 25 h 259"/>
                  <a:gd name="T52" fmla="*/ 270 w 315"/>
                  <a:gd name="T53" fmla="*/ 11 h 259"/>
                  <a:gd name="T54" fmla="*/ 247 w 315"/>
                  <a:gd name="T55" fmla="*/ 4 h 259"/>
                  <a:gd name="T56" fmla="*/ 221 w 315"/>
                  <a:gd name="T57" fmla="*/ 0 h 259"/>
                  <a:gd name="T58" fmla="*/ 192 w 315"/>
                  <a:gd name="T59" fmla="*/ 0 h 259"/>
                  <a:gd name="T60" fmla="*/ 162 w 315"/>
                  <a:gd name="T61" fmla="*/ 6 h 259"/>
                  <a:gd name="T62" fmla="*/ 130 w 315"/>
                  <a:gd name="T63" fmla="*/ 17 h 259"/>
                  <a:gd name="T64" fmla="*/ 100 w 315"/>
                  <a:gd name="T65" fmla="*/ 32 h 25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15"/>
                  <a:gd name="T100" fmla="*/ 0 h 259"/>
                  <a:gd name="T101" fmla="*/ 315 w 315"/>
                  <a:gd name="T102" fmla="*/ 259 h 259"/>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15" h="259">
                    <a:moveTo>
                      <a:pt x="100" y="32"/>
                    </a:moveTo>
                    <a:lnTo>
                      <a:pt x="72" y="53"/>
                    </a:lnTo>
                    <a:lnTo>
                      <a:pt x="47" y="74"/>
                    </a:lnTo>
                    <a:lnTo>
                      <a:pt x="28" y="98"/>
                    </a:lnTo>
                    <a:lnTo>
                      <a:pt x="13" y="123"/>
                    </a:lnTo>
                    <a:lnTo>
                      <a:pt x="4" y="149"/>
                    </a:lnTo>
                    <a:lnTo>
                      <a:pt x="0" y="174"/>
                    </a:lnTo>
                    <a:lnTo>
                      <a:pt x="2" y="196"/>
                    </a:lnTo>
                    <a:lnTo>
                      <a:pt x="11" y="217"/>
                    </a:lnTo>
                    <a:lnTo>
                      <a:pt x="26" y="234"/>
                    </a:lnTo>
                    <a:lnTo>
                      <a:pt x="45" y="247"/>
                    </a:lnTo>
                    <a:lnTo>
                      <a:pt x="70" y="257"/>
                    </a:lnTo>
                    <a:lnTo>
                      <a:pt x="96" y="259"/>
                    </a:lnTo>
                    <a:lnTo>
                      <a:pt x="124" y="259"/>
                    </a:lnTo>
                    <a:lnTo>
                      <a:pt x="155" y="253"/>
                    </a:lnTo>
                    <a:lnTo>
                      <a:pt x="185" y="242"/>
                    </a:lnTo>
                    <a:lnTo>
                      <a:pt x="215" y="226"/>
                    </a:lnTo>
                    <a:lnTo>
                      <a:pt x="243" y="208"/>
                    </a:lnTo>
                    <a:lnTo>
                      <a:pt x="268" y="185"/>
                    </a:lnTo>
                    <a:lnTo>
                      <a:pt x="287" y="160"/>
                    </a:lnTo>
                    <a:lnTo>
                      <a:pt x="302" y="136"/>
                    </a:lnTo>
                    <a:lnTo>
                      <a:pt x="311" y="109"/>
                    </a:lnTo>
                    <a:lnTo>
                      <a:pt x="315" y="87"/>
                    </a:lnTo>
                    <a:lnTo>
                      <a:pt x="313" y="62"/>
                    </a:lnTo>
                    <a:lnTo>
                      <a:pt x="304" y="42"/>
                    </a:lnTo>
                    <a:lnTo>
                      <a:pt x="289" y="25"/>
                    </a:lnTo>
                    <a:lnTo>
                      <a:pt x="270" y="11"/>
                    </a:lnTo>
                    <a:lnTo>
                      <a:pt x="247" y="4"/>
                    </a:lnTo>
                    <a:lnTo>
                      <a:pt x="221" y="0"/>
                    </a:lnTo>
                    <a:lnTo>
                      <a:pt x="192" y="0"/>
                    </a:lnTo>
                    <a:lnTo>
                      <a:pt x="162" y="6"/>
                    </a:lnTo>
                    <a:lnTo>
                      <a:pt x="130" y="17"/>
                    </a:lnTo>
                    <a:lnTo>
                      <a:pt x="100" y="32"/>
                    </a:lnTo>
                    <a:close/>
                  </a:path>
                </a:pathLst>
              </a:custGeom>
              <a:grpFill/>
              <a:ln w="12700">
                <a:solidFill>
                  <a:srgbClr val="000000"/>
                </a:solidFill>
                <a:round/>
                <a:headEnd/>
                <a:tailEnd/>
              </a:ln>
            </p:spPr>
            <p:txBody>
              <a:bodyPr/>
              <a:lstStyle/>
              <a:p>
                <a:endParaRPr lang="zh-CN" altLang="en-US"/>
              </a:p>
            </p:txBody>
          </p:sp>
          <p:sp>
            <p:nvSpPr>
              <p:cNvPr id="51" name="Freeform 634"/>
              <p:cNvSpPr>
                <a:spLocks/>
              </p:cNvSpPr>
              <p:nvPr/>
            </p:nvSpPr>
            <p:spPr bwMode="auto">
              <a:xfrm>
                <a:off x="3319" y="2831"/>
                <a:ext cx="850" cy="583"/>
              </a:xfrm>
              <a:custGeom>
                <a:avLst/>
                <a:gdLst>
                  <a:gd name="T0" fmla="*/ 125 w 850"/>
                  <a:gd name="T1" fmla="*/ 117 h 583"/>
                  <a:gd name="T2" fmla="*/ 166 w 850"/>
                  <a:gd name="T3" fmla="*/ 109 h 583"/>
                  <a:gd name="T4" fmla="*/ 210 w 850"/>
                  <a:gd name="T5" fmla="*/ 102 h 583"/>
                  <a:gd name="T6" fmla="*/ 247 w 850"/>
                  <a:gd name="T7" fmla="*/ 96 h 583"/>
                  <a:gd name="T8" fmla="*/ 272 w 850"/>
                  <a:gd name="T9" fmla="*/ 66 h 583"/>
                  <a:gd name="T10" fmla="*/ 234 w 850"/>
                  <a:gd name="T11" fmla="*/ 58 h 583"/>
                  <a:gd name="T12" fmla="*/ 198 w 850"/>
                  <a:gd name="T13" fmla="*/ 66 h 583"/>
                  <a:gd name="T14" fmla="*/ 179 w 850"/>
                  <a:gd name="T15" fmla="*/ 66 h 583"/>
                  <a:gd name="T16" fmla="*/ 217 w 850"/>
                  <a:gd name="T17" fmla="*/ 36 h 583"/>
                  <a:gd name="T18" fmla="*/ 261 w 850"/>
                  <a:gd name="T19" fmla="*/ 21 h 583"/>
                  <a:gd name="T20" fmla="*/ 296 w 850"/>
                  <a:gd name="T21" fmla="*/ 13 h 583"/>
                  <a:gd name="T22" fmla="*/ 334 w 850"/>
                  <a:gd name="T23" fmla="*/ 5 h 583"/>
                  <a:gd name="T24" fmla="*/ 372 w 850"/>
                  <a:gd name="T25" fmla="*/ 0 h 583"/>
                  <a:gd name="T26" fmla="*/ 410 w 850"/>
                  <a:gd name="T27" fmla="*/ 0 h 583"/>
                  <a:gd name="T28" fmla="*/ 446 w 850"/>
                  <a:gd name="T29" fmla="*/ 0 h 583"/>
                  <a:gd name="T30" fmla="*/ 534 w 850"/>
                  <a:gd name="T31" fmla="*/ 0 h 583"/>
                  <a:gd name="T32" fmla="*/ 584 w 850"/>
                  <a:gd name="T33" fmla="*/ 0 h 583"/>
                  <a:gd name="T34" fmla="*/ 627 w 850"/>
                  <a:gd name="T35" fmla="*/ 21 h 583"/>
                  <a:gd name="T36" fmla="*/ 657 w 850"/>
                  <a:gd name="T37" fmla="*/ 51 h 583"/>
                  <a:gd name="T38" fmla="*/ 695 w 850"/>
                  <a:gd name="T39" fmla="*/ 72 h 583"/>
                  <a:gd name="T40" fmla="*/ 733 w 850"/>
                  <a:gd name="T41" fmla="*/ 81 h 583"/>
                  <a:gd name="T42" fmla="*/ 771 w 850"/>
                  <a:gd name="T43" fmla="*/ 109 h 583"/>
                  <a:gd name="T44" fmla="*/ 801 w 850"/>
                  <a:gd name="T45" fmla="*/ 139 h 583"/>
                  <a:gd name="T46" fmla="*/ 825 w 850"/>
                  <a:gd name="T47" fmla="*/ 183 h 583"/>
                  <a:gd name="T48" fmla="*/ 833 w 850"/>
                  <a:gd name="T49" fmla="*/ 234 h 583"/>
                  <a:gd name="T50" fmla="*/ 839 w 850"/>
                  <a:gd name="T51" fmla="*/ 279 h 583"/>
                  <a:gd name="T52" fmla="*/ 839 w 850"/>
                  <a:gd name="T53" fmla="*/ 324 h 583"/>
                  <a:gd name="T54" fmla="*/ 839 w 850"/>
                  <a:gd name="T55" fmla="*/ 368 h 583"/>
                  <a:gd name="T56" fmla="*/ 850 w 850"/>
                  <a:gd name="T57" fmla="*/ 413 h 583"/>
                  <a:gd name="T58" fmla="*/ 850 w 850"/>
                  <a:gd name="T59" fmla="*/ 456 h 583"/>
                  <a:gd name="T60" fmla="*/ 825 w 850"/>
                  <a:gd name="T61" fmla="*/ 500 h 583"/>
                  <a:gd name="T62" fmla="*/ 782 w 850"/>
                  <a:gd name="T63" fmla="*/ 524 h 583"/>
                  <a:gd name="T64" fmla="*/ 746 w 850"/>
                  <a:gd name="T65" fmla="*/ 545 h 583"/>
                  <a:gd name="T66" fmla="*/ 708 w 850"/>
                  <a:gd name="T67" fmla="*/ 568 h 583"/>
                  <a:gd name="T68" fmla="*/ 670 w 850"/>
                  <a:gd name="T69" fmla="*/ 575 h 583"/>
                  <a:gd name="T70" fmla="*/ 621 w 850"/>
                  <a:gd name="T71" fmla="*/ 583 h 583"/>
                  <a:gd name="T72" fmla="*/ 576 w 850"/>
                  <a:gd name="T73" fmla="*/ 583 h 583"/>
                  <a:gd name="T74" fmla="*/ 540 w 850"/>
                  <a:gd name="T75" fmla="*/ 583 h 583"/>
                  <a:gd name="T76" fmla="*/ 502 w 850"/>
                  <a:gd name="T77" fmla="*/ 583 h 583"/>
                  <a:gd name="T78" fmla="*/ 465 w 850"/>
                  <a:gd name="T79" fmla="*/ 583 h 583"/>
                  <a:gd name="T80" fmla="*/ 427 w 850"/>
                  <a:gd name="T81" fmla="*/ 583 h 583"/>
                  <a:gd name="T82" fmla="*/ 391 w 850"/>
                  <a:gd name="T83" fmla="*/ 583 h 583"/>
                  <a:gd name="T84" fmla="*/ 353 w 850"/>
                  <a:gd name="T85" fmla="*/ 583 h 583"/>
                  <a:gd name="T86" fmla="*/ 310 w 850"/>
                  <a:gd name="T87" fmla="*/ 583 h 583"/>
                  <a:gd name="T88" fmla="*/ 272 w 850"/>
                  <a:gd name="T89" fmla="*/ 583 h 583"/>
                  <a:gd name="T90" fmla="*/ 234 w 850"/>
                  <a:gd name="T91" fmla="*/ 583 h 583"/>
                  <a:gd name="T92" fmla="*/ 198 w 850"/>
                  <a:gd name="T93" fmla="*/ 560 h 583"/>
                  <a:gd name="T94" fmla="*/ 160 w 850"/>
                  <a:gd name="T95" fmla="*/ 545 h 583"/>
                  <a:gd name="T96" fmla="*/ 125 w 850"/>
                  <a:gd name="T97" fmla="*/ 524 h 583"/>
                  <a:gd name="T98" fmla="*/ 92 w 850"/>
                  <a:gd name="T99" fmla="*/ 487 h 583"/>
                  <a:gd name="T100" fmla="*/ 68 w 850"/>
                  <a:gd name="T101" fmla="*/ 456 h 583"/>
                  <a:gd name="T102" fmla="*/ 43 w 850"/>
                  <a:gd name="T103" fmla="*/ 413 h 583"/>
                  <a:gd name="T104" fmla="*/ 17 w 850"/>
                  <a:gd name="T105" fmla="*/ 360 h 583"/>
                  <a:gd name="T106" fmla="*/ 0 w 850"/>
                  <a:gd name="T107" fmla="*/ 309 h 583"/>
                  <a:gd name="T108" fmla="*/ 0 w 850"/>
                  <a:gd name="T109" fmla="*/ 264 h 583"/>
                  <a:gd name="T110" fmla="*/ 6 w 850"/>
                  <a:gd name="T111" fmla="*/ 213 h 583"/>
                  <a:gd name="T112" fmla="*/ 30 w 850"/>
                  <a:gd name="T113" fmla="*/ 175 h 583"/>
                  <a:gd name="T114" fmla="*/ 62 w 850"/>
                  <a:gd name="T115" fmla="*/ 155 h 583"/>
                  <a:gd name="T116" fmla="*/ 98 w 850"/>
                  <a:gd name="T117" fmla="*/ 139 h 583"/>
                  <a:gd name="T118" fmla="*/ 130 w 850"/>
                  <a:gd name="T119" fmla="*/ 117 h 583"/>
                  <a:gd name="T120" fmla="*/ 147 w 850"/>
                  <a:gd name="T121" fmla="*/ 139 h 583"/>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850"/>
                  <a:gd name="T184" fmla="*/ 0 h 583"/>
                  <a:gd name="T185" fmla="*/ 850 w 850"/>
                  <a:gd name="T186" fmla="*/ 583 h 583"/>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850" h="583">
                    <a:moveTo>
                      <a:pt x="104" y="117"/>
                    </a:moveTo>
                    <a:lnTo>
                      <a:pt x="125" y="117"/>
                    </a:lnTo>
                    <a:lnTo>
                      <a:pt x="142" y="117"/>
                    </a:lnTo>
                    <a:lnTo>
                      <a:pt x="166" y="109"/>
                    </a:lnTo>
                    <a:lnTo>
                      <a:pt x="185" y="109"/>
                    </a:lnTo>
                    <a:lnTo>
                      <a:pt x="210" y="102"/>
                    </a:lnTo>
                    <a:lnTo>
                      <a:pt x="228" y="102"/>
                    </a:lnTo>
                    <a:lnTo>
                      <a:pt x="247" y="96"/>
                    </a:lnTo>
                    <a:lnTo>
                      <a:pt x="266" y="88"/>
                    </a:lnTo>
                    <a:lnTo>
                      <a:pt x="272" y="66"/>
                    </a:lnTo>
                    <a:lnTo>
                      <a:pt x="255" y="58"/>
                    </a:lnTo>
                    <a:lnTo>
                      <a:pt x="234" y="58"/>
                    </a:lnTo>
                    <a:lnTo>
                      <a:pt x="217" y="66"/>
                    </a:lnTo>
                    <a:lnTo>
                      <a:pt x="198" y="66"/>
                    </a:lnTo>
                    <a:lnTo>
                      <a:pt x="179" y="88"/>
                    </a:lnTo>
                    <a:lnTo>
                      <a:pt x="179" y="66"/>
                    </a:lnTo>
                    <a:lnTo>
                      <a:pt x="198" y="51"/>
                    </a:lnTo>
                    <a:lnTo>
                      <a:pt x="217" y="36"/>
                    </a:lnTo>
                    <a:lnTo>
                      <a:pt x="242" y="28"/>
                    </a:lnTo>
                    <a:lnTo>
                      <a:pt x="261" y="21"/>
                    </a:lnTo>
                    <a:lnTo>
                      <a:pt x="279" y="21"/>
                    </a:lnTo>
                    <a:lnTo>
                      <a:pt x="296" y="13"/>
                    </a:lnTo>
                    <a:lnTo>
                      <a:pt x="315" y="13"/>
                    </a:lnTo>
                    <a:lnTo>
                      <a:pt x="334" y="5"/>
                    </a:lnTo>
                    <a:lnTo>
                      <a:pt x="353" y="5"/>
                    </a:lnTo>
                    <a:lnTo>
                      <a:pt x="372" y="0"/>
                    </a:lnTo>
                    <a:lnTo>
                      <a:pt x="391" y="0"/>
                    </a:lnTo>
                    <a:lnTo>
                      <a:pt x="410" y="0"/>
                    </a:lnTo>
                    <a:lnTo>
                      <a:pt x="427" y="0"/>
                    </a:lnTo>
                    <a:lnTo>
                      <a:pt x="446" y="0"/>
                    </a:lnTo>
                    <a:lnTo>
                      <a:pt x="483" y="0"/>
                    </a:lnTo>
                    <a:lnTo>
                      <a:pt x="534" y="0"/>
                    </a:lnTo>
                    <a:lnTo>
                      <a:pt x="559" y="0"/>
                    </a:lnTo>
                    <a:lnTo>
                      <a:pt x="584" y="0"/>
                    </a:lnTo>
                    <a:lnTo>
                      <a:pt x="608" y="5"/>
                    </a:lnTo>
                    <a:lnTo>
                      <a:pt x="627" y="21"/>
                    </a:lnTo>
                    <a:lnTo>
                      <a:pt x="638" y="43"/>
                    </a:lnTo>
                    <a:lnTo>
                      <a:pt x="657" y="51"/>
                    </a:lnTo>
                    <a:lnTo>
                      <a:pt x="676" y="66"/>
                    </a:lnTo>
                    <a:lnTo>
                      <a:pt x="695" y="72"/>
                    </a:lnTo>
                    <a:lnTo>
                      <a:pt x="714" y="72"/>
                    </a:lnTo>
                    <a:lnTo>
                      <a:pt x="733" y="81"/>
                    </a:lnTo>
                    <a:lnTo>
                      <a:pt x="752" y="96"/>
                    </a:lnTo>
                    <a:lnTo>
                      <a:pt x="771" y="109"/>
                    </a:lnTo>
                    <a:lnTo>
                      <a:pt x="782" y="132"/>
                    </a:lnTo>
                    <a:lnTo>
                      <a:pt x="801" y="139"/>
                    </a:lnTo>
                    <a:lnTo>
                      <a:pt x="806" y="162"/>
                    </a:lnTo>
                    <a:lnTo>
                      <a:pt x="825" y="183"/>
                    </a:lnTo>
                    <a:lnTo>
                      <a:pt x="833" y="213"/>
                    </a:lnTo>
                    <a:lnTo>
                      <a:pt x="833" y="234"/>
                    </a:lnTo>
                    <a:lnTo>
                      <a:pt x="839" y="258"/>
                    </a:lnTo>
                    <a:lnTo>
                      <a:pt x="839" y="279"/>
                    </a:lnTo>
                    <a:lnTo>
                      <a:pt x="839" y="302"/>
                    </a:lnTo>
                    <a:lnTo>
                      <a:pt x="839" y="324"/>
                    </a:lnTo>
                    <a:lnTo>
                      <a:pt x="839" y="347"/>
                    </a:lnTo>
                    <a:lnTo>
                      <a:pt x="839" y="368"/>
                    </a:lnTo>
                    <a:lnTo>
                      <a:pt x="850" y="390"/>
                    </a:lnTo>
                    <a:lnTo>
                      <a:pt x="850" y="413"/>
                    </a:lnTo>
                    <a:lnTo>
                      <a:pt x="850" y="434"/>
                    </a:lnTo>
                    <a:lnTo>
                      <a:pt x="850" y="456"/>
                    </a:lnTo>
                    <a:lnTo>
                      <a:pt x="844" y="479"/>
                    </a:lnTo>
                    <a:lnTo>
                      <a:pt x="825" y="500"/>
                    </a:lnTo>
                    <a:lnTo>
                      <a:pt x="801" y="517"/>
                    </a:lnTo>
                    <a:lnTo>
                      <a:pt x="782" y="524"/>
                    </a:lnTo>
                    <a:lnTo>
                      <a:pt x="765" y="537"/>
                    </a:lnTo>
                    <a:lnTo>
                      <a:pt x="746" y="545"/>
                    </a:lnTo>
                    <a:lnTo>
                      <a:pt x="725" y="553"/>
                    </a:lnTo>
                    <a:lnTo>
                      <a:pt x="708" y="568"/>
                    </a:lnTo>
                    <a:lnTo>
                      <a:pt x="689" y="575"/>
                    </a:lnTo>
                    <a:lnTo>
                      <a:pt x="670" y="575"/>
                    </a:lnTo>
                    <a:lnTo>
                      <a:pt x="644" y="583"/>
                    </a:lnTo>
                    <a:lnTo>
                      <a:pt x="621" y="583"/>
                    </a:lnTo>
                    <a:lnTo>
                      <a:pt x="602" y="583"/>
                    </a:lnTo>
                    <a:lnTo>
                      <a:pt x="576" y="583"/>
                    </a:lnTo>
                    <a:lnTo>
                      <a:pt x="559" y="583"/>
                    </a:lnTo>
                    <a:lnTo>
                      <a:pt x="540" y="583"/>
                    </a:lnTo>
                    <a:lnTo>
                      <a:pt x="521" y="583"/>
                    </a:lnTo>
                    <a:lnTo>
                      <a:pt x="502" y="583"/>
                    </a:lnTo>
                    <a:lnTo>
                      <a:pt x="483" y="583"/>
                    </a:lnTo>
                    <a:lnTo>
                      <a:pt x="465" y="583"/>
                    </a:lnTo>
                    <a:lnTo>
                      <a:pt x="446" y="583"/>
                    </a:lnTo>
                    <a:lnTo>
                      <a:pt x="427" y="583"/>
                    </a:lnTo>
                    <a:lnTo>
                      <a:pt x="410" y="583"/>
                    </a:lnTo>
                    <a:lnTo>
                      <a:pt x="391" y="583"/>
                    </a:lnTo>
                    <a:lnTo>
                      <a:pt x="372" y="583"/>
                    </a:lnTo>
                    <a:lnTo>
                      <a:pt x="353" y="583"/>
                    </a:lnTo>
                    <a:lnTo>
                      <a:pt x="329" y="583"/>
                    </a:lnTo>
                    <a:lnTo>
                      <a:pt x="310" y="583"/>
                    </a:lnTo>
                    <a:lnTo>
                      <a:pt x="291" y="583"/>
                    </a:lnTo>
                    <a:lnTo>
                      <a:pt x="272" y="583"/>
                    </a:lnTo>
                    <a:lnTo>
                      <a:pt x="255" y="583"/>
                    </a:lnTo>
                    <a:lnTo>
                      <a:pt x="234" y="583"/>
                    </a:lnTo>
                    <a:lnTo>
                      <a:pt x="217" y="568"/>
                    </a:lnTo>
                    <a:lnTo>
                      <a:pt x="198" y="560"/>
                    </a:lnTo>
                    <a:lnTo>
                      <a:pt x="179" y="553"/>
                    </a:lnTo>
                    <a:lnTo>
                      <a:pt x="160" y="545"/>
                    </a:lnTo>
                    <a:lnTo>
                      <a:pt x="142" y="537"/>
                    </a:lnTo>
                    <a:lnTo>
                      <a:pt x="125" y="524"/>
                    </a:lnTo>
                    <a:lnTo>
                      <a:pt x="104" y="509"/>
                    </a:lnTo>
                    <a:lnTo>
                      <a:pt x="92" y="487"/>
                    </a:lnTo>
                    <a:lnTo>
                      <a:pt x="74" y="479"/>
                    </a:lnTo>
                    <a:lnTo>
                      <a:pt x="68" y="456"/>
                    </a:lnTo>
                    <a:lnTo>
                      <a:pt x="49" y="434"/>
                    </a:lnTo>
                    <a:lnTo>
                      <a:pt x="43" y="413"/>
                    </a:lnTo>
                    <a:lnTo>
                      <a:pt x="24" y="390"/>
                    </a:lnTo>
                    <a:lnTo>
                      <a:pt x="17" y="360"/>
                    </a:lnTo>
                    <a:lnTo>
                      <a:pt x="6" y="330"/>
                    </a:lnTo>
                    <a:lnTo>
                      <a:pt x="0" y="309"/>
                    </a:lnTo>
                    <a:lnTo>
                      <a:pt x="0" y="287"/>
                    </a:lnTo>
                    <a:lnTo>
                      <a:pt x="0" y="264"/>
                    </a:lnTo>
                    <a:lnTo>
                      <a:pt x="0" y="243"/>
                    </a:lnTo>
                    <a:lnTo>
                      <a:pt x="6" y="213"/>
                    </a:lnTo>
                    <a:lnTo>
                      <a:pt x="11" y="192"/>
                    </a:lnTo>
                    <a:lnTo>
                      <a:pt x="30" y="175"/>
                    </a:lnTo>
                    <a:lnTo>
                      <a:pt x="43" y="155"/>
                    </a:lnTo>
                    <a:lnTo>
                      <a:pt x="62" y="155"/>
                    </a:lnTo>
                    <a:lnTo>
                      <a:pt x="79" y="147"/>
                    </a:lnTo>
                    <a:lnTo>
                      <a:pt x="98" y="139"/>
                    </a:lnTo>
                    <a:lnTo>
                      <a:pt x="117" y="139"/>
                    </a:lnTo>
                    <a:lnTo>
                      <a:pt x="130" y="117"/>
                    </a:lnTo>
                    <a:lnTo>
                      <a:pt x="130" y="96"/>
                    </a:lnTo>
                    <a:lnTo>
                      <a:pt x="147" y="139"/>
                    </a:lnTo>
                    <a:lnTo>
                      <a:pt x="104" y="1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2" name="Freeform 635"/>
              <p:cNvSpPr>
                <a:spLocks/>
              </p:cNvSpPr>
              <p:nvPr/>
            </p:nvSpPr>
            <p:spPr bwMode="auto">
              <a:xfrm>
                <a:off x="3483" y="2787"/>
                <a:ext cx="132" cy="168"/>
              </a:xfrm>
              <a:custGeom>
                <a:avLst/>
                <a:gdLst>
                  <a:gd name="T0" fmla="*/ 6 w 132"/>
                  <a:gd name="T1" fmla="*/ 95 h 168"/>
                  <a:gd name="T2" fmla="*/ 0 w 132"/>
                  <a:gd name="T3" fmla="*/ 72 h 168"/>
                  <a:gd name="T4" fmla="*/ 0 w 132"/>
                  <a:gd name="T5" fmla="*/ 51 h 168"/>
                  <a:gd name="T6" fmla="*/ 17 w 132"/>
                  <a:gd name="T7" fmla="*/ 36 h 168"/>
                  <a:gd name="T8" fmla="*/ 36 w 132"/>
                  <a:gd name="T9" fmla="*/ 21 h 168"/>
                  <a:gd name="T10" fmla="*/ 53 w 132"/>
                  <a:gd name="T11" fmla="*/ 0 h 168"/>
                  <a:gd name="T12" fmla="*/ 72 w 132"/>
                  <a:gd name="T13" fmla="*/ 0 h 168"/>
                  <a:gd name="T14" fmla="*/ 91 w 132"/>
                  <a:gd name="T15" fmla="*/ 0 h 168"/>
                  <a:gd name="T16" fmla="*/ 97 w 132"/>
                  <a:gd name="T17" fmla="*/ 21 h 168"/>
                  <a:gd name="T18" fmla="*/ 110 w 132"/>
                  <a:gd name="T19" fmla="*/ 44 h 168"/>
                  <a:gd name="T20" fmla="*/ 121 w 132"/>
                  <a:gd name="T21" fmla="*/ 66 h 168"/>
                  <a:gd name="T22" fmla="*/ 127 w 132"/>
                  <a:gd name="T23" fmla="*/ 87 h 168"/>
                  <a:gd name="T24" fmla="*/ 132 w 132"/>
                  <a:gd name="T25" fmla="*/ 108 h 168"/>
                  <a:gd name="T26" fmla="*/ 132 w 132"/>
                  <a:gd name="T27" fmla="*/ 132 h 168"/>
                  <a:gd name="T28" fmla="*/ 132 w 132"/>
                  <a:gd name="T29" fmla="*/ 153 h 168"/>
                  <a:gd name="T30" fmla="*/ 115 w 132"/>
                  <a:gd name="T31" fmla="*/ 168 h 168"/>
                  <a:gd name="T32" fmla="*/ 97 w 132"/>
                  <a:gd name="T33" fmla="*/ 168 h 168"/>
                  <a:gd name="T34" fmla="*/ 80 w 132"/>
                  <a:gd name="T35" fmla="*/ 168 h 168"/>
                  <a:gd name="T36" fmla="*/ 61 w 132"/>
                  <a:gd name="T37" fmla="*/ 168 h 168"/>
                  <a:gd name="T38" fmla="*/ 42 w 132"/>
                  <a:gd name="T39" fmla="*/ 161 h 168"/>
                  <a:gd name="T40" fmla="*/ 23 w 132"/>
                  <a:gd name="T41" fmla="*/ 146 h 168"/>
                  <a:gd name="T42" fmla="*/ 12 w 132"/>
                  <a:gd name="T43" fmla="*/ 123 h 168"/>
                  <a:gd name="T44" fmla="*/ 6 w 132"/>
                  <a:gd name="T45" fmla="*/ 102 h 168"/>
                  <a:gd name="T46" fmla="*/ 6 w 132"/>
                  <a:gd name="T47" fmla="*/ 95 h 16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32"/>
                  <a:gd name="T73" fmla="*/ 0 h 168"/>
                  <a:gd name="T74" fmla="*/ 132 w 132"/>
                  <a:gd name="T75" fmla="*/ 168 h 16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32" h="168">
                    <a:moveTo>
                      <a:pt x="6" y="95"/>
                    </a:moveTo>
                    <a:lnTo>
                      <a:pt x="0" y="72"/>
                    </a:lnTo>
                    <a:lnTo>
                      <a:pt x="0" y="51"/>
                    </a:lnTo>
                    <a:lnTo>
                      <a:pt x="17" y="36"/>
                    </a:lnTo>
                    <a:lnTo>
                      <a:pt x="36" y="21"/>
                    </a:lnTo>
                    <a:lnTo>
                      <a:pt x="53" y="0"/>
                    </a:lnTo>
                    <a:lnTo>
                      <a:pt x="72" y="0"/>
                    </a:lnTo>
                    <a:lnTo>
                      <a:pt x="91" y="0"/>
                    </a:lnTo>
                    <a:lnTo>
                      <a:pt x="97" y="21"/>
                    </a:lnTo>
                    <a:lnTo>
                      <a:pt x="110" y="44"/>
                    </a:lnTo>
                    <a:lnTo>
                      <a:pt x="121" y="66"/>
                    </a:lnTo>
                    <a:lnTo>
                      <a:pt x="127" y="87"/>
                    </a:lnTo>
                    <a:lnTo>
                      <a:pt x="132" y="108"/>
                    </a:lnTo>
                    <a:lnTo>
                      <a:pt x="132" y="132"/>
                    </a:lnTo>
                    <a:lnTo>
                      <a:pt x="132" y="153"/>
                    </a:lnTo>
                    <a:lnTo>
                      <a:pt x="115" y="168"/>
                    </a:lnTo>
                    <a:lnTo>
                      <a:pt x="97" y="168"/>
                    </a:lnTo>
                    <a:lnTo>
                      <a:pt x="80" y="168"/>
                    </a:lnTo>
                    <a:lnTo>
                      <a:pt x="61" y="168"/>
                    </a:lnTo>
                    <a:lnTo>
                      <a:pt x="42" y="161"/>
                    </a:lnTo>
                    <a:lnTo>
                      <a:pt x="23" y="146"/>
                    </a:lnTo>
                    <a:lnTo>
                      <a:pt x="12" y="123"/>
                    </a:lnTo>
                    <a:lnTo>
                      <a:pt x="6" y="102"/>
                    </a:lnTo>
                    <a:lnTo>
                      <a:pt x="6" y="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3" name="Freeform 636"/>
              <p:cNvSpPr>
                <a:spLocks/>
              </p:cNvSpPr>
              <p:nvPr/>
            </p:nvSpPr>
            <p:spPr bwMode="auto">
              <a:xfrm>
                <a:off x="3802" y="2742"/>
                <a:ext cx="93" cy="123"/>
              </a:xfrm>
              <a:custGeom>
                <a:avLst/>
                <a:gdLst>
                  <a:gd name="T0" fmla="*/ 0 w 93"/>
                  <a:gd name="T1" fmla="*/ 0 h 123"/>
                  <a:gd name="T2" fmla="*/ 17 w 93"/>
                  <a:gd name="T3" fmla="*/ 15 h 123"/>
                  <a:gd name="T4" fmla="*/ 36 w 93"/>
                  <a:gd name="T5" fmla="*/ 28 h 123"/>
                  <a:gd name="T6" fmla="*/ 55 w 93"/>
                  <a:gd name="T7" fmla="*/ 28 h 123"/>
                  <a:gd name="T8" fmla="*/ 74 w 93"/>
                  <a:gd name="T9" fmla="*/ 44 h 123"/>
                  <a:gd name="T10" fmla="*/ 87 w 93"/>
                  <a:gd name="T11" fmla="*/ 66 h 123"/>
                  <a:gd name="T12" fmla="*/ 93 w 93"/>
                  <a:gd name="T13" fmla="*/ 87 h 123"/>
                  <a:gd name="T14" fmla="*/ 93 w 93"/>
                  <a:gd name="T15" fmla="*/ 110 h 123"/>
                  <a:gd name="T16" fmla="*/ 74 w 93"/>
                  <a:gd name="T17" fmla="*/ 123 h 123"/>
                  <a:gd name="T18" fmla="*/ 55 w 93"/>
                  <a:gd name="T19" fmla="*/ 123 h 123"/>
                  <a:gd name="T20" fmla="*/ 31 w 93"/>
                  <a:gd name="T21" fmla="*/ 115 h 123"/>
                  <a:gd name="T22" fmla="*/ 12 w 93"/>
                  <a:gd name="T23" fmla="*/ 102 h 123"/>
                  <a:gd name="T24" fmla="*/ 6 w 93"/>
                  <a:gd name="T25" fmla="*/ 79 h 123"/>
                  <a:gd name="T26" fmla="*/ 0 w 93"/>
                  <a:gd name="T27" fmla="*/ 57 h 123"/>
                  <a:gd name="T28" fmla="*/ 0 w 93"/>
                  <a:gd name="T29" fmla="*/ 36 h 123"/>
                  <a:gd name="T30" fmla="*/ 12 w 93"/>
                  <a:gd name="T31" fmla="*/ 15 h 123"/>
                  <a:gd name="T32" fmla="*/ 0 w 93"/>
                  <a:gd name="T33" fmla="*/ 0 h 12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93"/>
                  <a:gd name="T52" fmla="*/ 0 h 123"/>
                  <a:gd name="T53" fmla="*/ 93 w 93"/>
                  <a:gd name="T54" fmla="*/ 123 h 123"/>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93" h="123">
                    <a:moveTo>
                      <a:pt x="0" y="0"/>
                    </a:moveTo>
                    <a:lnTo>
                      <a:pt x="17" y="15"/>
                    </a:lnTo>
                    <a:lnTo>
                      <a:pt x="36" y="28"/>
                    </a:lnTo>
                    <a:lnTo>
                      <a:pt x="55" y="28"/>
                    </a:lnTo>
                    <a:lnTo>
                      <a:pt x="74" y="44"/>
                    </a:lnTo>
                    <a:lnTo>
                      <a:pt x="87" y="66"/>
                    </a:lnTo>
                    <a:lnTo>
                      <a:pt x="93" y="87"/>
                    </a:lnTo>
                    <a:lnTo>
                      <a:pt x="93" y="110"/>
                    </a:lnTo>
                    <a:lnTo>
                      <a:pt x="74" y="123"/>
                    </a:lnTo>
                    <a:lnTo>
                      <a:pt x="55" y="123"/>
                    </a:lnTo>
                    <a:lnTo>
                      <a:pt x="31" y="115"/>
                    </a:lnTo>
                    <a:lnTo>
                      <a:pt x="12" y="102"/>
                    </a:lnTo>
                    <a:lnTo>
                      <a:pt x="6" y="79"/>
                    </a:lnTo>
                    <a:lnTo>
                      <a:pt x="0" y="57"/>
                    </a:lnTo>
                    <a:lnTo>
                      <a:pt x="0" y="36"/>
                    </a:lnTo>
                    <a:lnTo>
                      <a:pt x="12" y="15"/>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42" name="Text Box 2"/>
            <p:cNvSpPr txBox="1">
              <a:spLocks noChangeArrowheads="1"/>
            </p:cNvSpPr>
            <p:nvPr/>
          </p:nvSpPr>
          <p:spPr bwMode="auto">
            <a:xfrm>
              <a:off x="500034" y="6143644"/>
              <a:ext cx="538332" cy="33855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600"/>
                <a:t>CATV</a:t>
              </a:r>
              <a:endParaRPr lang="zh-CN" altLang="en-US" sz="1600"/>
            </a:p>
          </p:txBody>
        </p:sp>
      </p:grpSp>
      <p:sp>
        <p:nvSpPr>
          <p:cNvPr id="54" name="Text Box 66"/>
          <p:cNvSpPr txBox="1">
            <a:spLocks noChangeArrowheads="1"/>
          </p:cNvSpPr>
          <p:nvPr/>
        </p:nvSpPr>
        <p:spPr bwMode="auto">
          <a:xfrm>
            <a:off x="3388432" y="3774403"/>
            <a:ext cx="56335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600"/>
              <a:t>OLT</a:t>
            </a:r>
            <a:endParaRPr lang="zh-CN" altLang="en-US" sz="1600"/>
          </a:p>
        </p:txBody>
      </p:sp>
      <p:sp>
        <p:nvSpPr>
          <p:cNvPr id="55" name="Line 18"/>
          <p:cNvSpPr>
            <a:spLocks noChangeShapeType="1"/>
          </p:cNvSpPr>
          <p:nvPr/>
        </p:nvSpPr>
        <p:spPr bwMode="auto">
          <a:xfrm flipH="1" flipV="1">
            <a:off x="2626035" y="3398165"/>
            <a:ext cx="762397" cy="4476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6" name="Line 18"/>
          <p:cNvSpPr>
            <a:spLocks noChangeShapeType="1"/>
          </p:cNvSpPr>
          <p:nvPr/>
        </p:nvSpPr>
        <p:spPr bwMode="auto">
          <a:xfrm flipH="1">
            <a:off x="2626035" y="3929978"/>
            <a:ext cx="762397" cy="4603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7" name="梯形 56"/>
          <p:cNvSpPr/>
          <p:nvPr/>
        </p:nvSpPr>
        <p:spPr bwMode="auto">
          <a:xfrm rot="16200000" flipH="1">
            <a:off x="6498214" y="3691477"/>
            <a:ext cx="392113" cy="427789"/>
          </a:xfrm>
          <a:prstGeom prst="trapezoid">
            <a:avLst>
              <a:gd name="adj" fmla="val 39242"/>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a:lstStyle/>
          <a:p>
            <a:pPr>
              <a:defRPr/>
            </a:pPr>
            <a:endParaRPr lang="zh-CN" altLang="en-US">
              <a:latin typeface="Times New Roman" charset="0"/>
            </a:endParaRPr>
          </a:p>
        </p:txBody>
      </p:sp>
      <p:grpSp>
        <p:nvGrpSpPr>
          <p:cNvPr id="58" name="组合 175"/>
          <p:cNvGrpSpPr>
            <a:grpSpLocks/>
          </p:cNvGrpSpPr>
          <p:nvPr/>
        </p:nvGrpSpPr>
        <p:grpSpPr bwMode="auto">
          <a:xfrm>
            <a:off x="8729446" y="4684044"/>
            <a:ext cx="936054" cy="409920"/>
            <a:chOff x="6656765" y="4214818"/>
            <a:chExt cx="701317" cy="410337"/>
          </a:xfrm>
        </p:grpSpPr>
        <p:sp>
          <p:nvSpPr>
            <p:cNvPr id="59" name="AutoShape 207"/>
            <p:cNvSpPr>
              <a:spLocks noChangeArrowheads="1"/>
            </p:cNvSpPr>
            <p:nvPr/>
          </p:nvSpPr>
          <p:spPr bwMode="auto">
            <a:xfrm>
              <a:off x="6715140" y="4214818"/>
              <a:ext cx="642942" cy="388937"/>
            </a:xfrm>
            <a:prstGeom prst="cube">
              <a:avLst>
                <a:gd name="adj" fmla="val 25000"/>
              </a:avLst>
            </a:prstGeom>
            <a:solidFill>
              <a:srgbClr val="00B0F0"/>
            </a:solidFill>
            <a:ln w="9525">
              <a:solidFill>
                <a:schemeClr val="tx1"/>
              </a:solidFill>
              <a:miter lim="800000"/>
              <a:headEnd/>
              <a:tailEnd/>
            </a:ln>
          </p:spPr>
          <p:txBody>
            <a:bodyPr wrap="none" anchor="ctr"/>
            <a:lstStyle/>
            <a:p>
              <a:pPr algn="ctr"/>
              <a:endParaRPr lang="en-US" altLang="zh-CN"/>
            </a:p>
            <a:p>
              <a:pPr algn="ctr"/>
              <a:endParaRPr lang="en-US" altLang="zh-CN"/>
            </a:p>
            <a:p>
              <a:pPr algn="ctr"/>
              <a:endParaRPr lang="en-US" altLang="zh-CN"/>
            </a:p>
            <a:p>
              <a:pPr algn="ctr"/>
              <a:endParaRPr lang="en-US" altLang="zh-CN"/>
            </a:p>
            <a:p>
              <a:pPr algn="ctr"/>
              <a:endParaRPr lang="en-US" altLang="zh-CN"/>
            </a:p>
            <a:p>
              <a:pPr algn="ctr"/>
              <a:endParaRPr lang="en-US" altLang="zh-CN"/>
            </a:p>
            <a:p>
              <a:pPr algn="ctr"/>
              <a:endParaRPr lang="en-US" altLang="zh-CN"/>
            </a:p>
            <a:p>
              <a:pPr algn="ctr"/>
              <a:endParaRPr lang="en-US" altLang="zh-CN"/>
            </a:p>
            <a:p>
              <a:pPr algn="ctr"/>
              <a:endParaRPr lang="en-US" altLang="zh-CN"/>
            </a:p>
            <a:p>
              <a:pPr algn="ctr"/>
              <a:endParaRPr lang="en-US" altLang="zh-CN"/>
            </a:p>
            <a:p>
              <a:pPr algn="ctr"/>
              <a:endParaRPr lang="en-US" altLang="zh-CN"/>
            </a:p>
            <a:p>
              <a:pPr algn="ctr"/>
              <a:endParaRPr lang="en-US" altLang="zh-CN"/>
            </a:p>
            <a:p>
              <a:pPr algn="ctr"/>
              <a:endParaRPr lang="en-US" altLang="zh-CN"/>
            </a:p>
            <a:p>
              <a:pPr algn="ctr"/>
              <a:endParaRPr lang="en-US" altLang="zh-CN"/>
            </a:p>
            <a:p>
              <a:pPr algn="ctr"/>
              <a:endParaRPr lang="en-US" altLang="zh-CN"/>
            </a:p>
            <a:p>
              <a:pPr algn="ctr"/>
              <a:endParaRPr lang="en-US" altLang="zh-CN"/>
            </a:p>
            <a:p>
              <a:pPr algn="ctr"/>
              <a:endParaRPr lang="en-US" altLang="zh-CN"/>
            </a:p>
            <a:p>
              <a:pPr algn="ctr"/>
              <a:endParaRPr lang="en-US" altLang="zh-CN"/>
            </a:p>
            <a:p>
              <a:pPr algn="ctr"/>
              <a:endParaRPr lang="en-US" altLang="zh-CN"/>
            </a:p>
            <a:p>
              <a:pPr algn="ctr"/>
              <a:endParaRPr lang="en-US" altLang="zh-CN"/>
            </a:p>
            <a:p>
              <a:pPr algn="ctr"/>
              <a:endParaRPr lang="en-US" altLang="zh-CN"/>
            </a:p>
            <a:p>
              <a:pPr algn="ctr"/>
              <a:endParaRPr lang="en-US" altLang="zh-CN"/>
            </a:p>
            <a:p>
              <a:pPr algn="ctr"/>
              <a:endParaRPr lang="en-US" altLang="zh-CN"/>
            </a:p>
            <a:p>
              <a:pPr algn="ctr"/>
              <a:endParaRPr lang="en-US" altLang="zh-CN"/>
            </a:p>
            <a:p>
              <a:pPr algn="ctr"/>
              <a:endParaRPr lang="en-US" altLang="zh-CN"/>
            </a:p>
            <a:p>
              <a:pPr algn="ctr"/>
              <a:endParaRPr lang="en-US" altLang="zh-CN"/>
            </a:p>
            <a:p>
              <a:pPr algn="ctr"/>
              <a:endParaRPr lang="en-US" altLang="zh-CN"/>
            </a:p>
            <a:p>
              <a:pPr algn="ctr"/>
              <a:endParaRPr lang="en-US" altLang="zh-CN"/>
            </a:p>
            <a:p>
              <a:pPr algn="ctr"/>
              <a:endParaRPr lang="en-US" altLang="zh-CN"/>
            </a:p>
            <a:p>
              <a:pPr algn="ctr"/>
              <a:endParaRPr lang="en-US" altLang="zh-CN"/>
            </a:p>
            <a:p>
              <a:pPr algn="ctr"/>
              <a:endParaRPr lang="en-US" altLang="zh-CN"/>
            </a:p>
            <a:p>
              <a:pPr algn="ctr"/>
              <a:endParaRPr lang="en-US" altLang="zh-CN"/>
            </a:p>
            <a:p>
              <a:pPr algn="ctr"/>
              <a:endParaRPr lang="en-US" altLang="zh-CN"/>
            </a:p>
            <a:p>
              <a:pPr algn="ctr"/>
              <a:endParaRPr lang="en-US" altLang="zh-CN"/>
            </a:p>
            <a:p>
              <a:pPr algn="ctr"/>
              <a:endParaRPr lang="en-US" altLang="zh-CN"/>
            </a:p>
            <a:p>
              <a:pPr algn="ctr"/>
              <a:endParaRPr lang="en-US" altLang="zh-CN"/>
            </a:p>
            <a:p>
              <a:pPr algn="ctr"/>
              <a:endParaRPr lang="en-US" altLang="zh-CN"/>
            </a:p>
            <a:p>
              <a:pPr algn="ctr"/>
              <a:endParaRPr lang="en-US" altLang="zh-CN"/>
            </a:p>
            <a:p>
              <a:pPr algn="ctr"/>
              <a:endParaRPr lang="en-US" altLang="zh-CN"/>
            </a:p>
            <a:p>
              <a:pPr algn="ctr"/>
              <a:endParaRPr lang="en-US" altLang="zh-CN"/>
            </a:p>
            <a:p>
              <a:pPr algn="ctr"/>
              <a:endParaRPr lang="en-US" altLang="zh-CN"/>
            </a:p>
            <a:p>
              <a:pPr algn="ctr"/>
              <a:endParaRPr lang="en-US" altLang="zh-CN"/>
            </a:p>
            <a:p>
              <a:pPr algn="ctr"/>
              <a:endParaRPr lang="en-US" altLang="zh-CN"/>
            </a:p>
            <a:p>
              <a:pPr algn="ctr"/>
              <a:endParaRPr lang="en-US" altLang="zh-CN"/>
            </a:p>
            <a:p>
              <a:pPr algn="ctr"/>
              <a:endParaRPr lang="en-US" altLang="zh-CN"/>
            </a:p>
            <a:p>
              <a:pPr algn="ctr"/>
              <a:endParaRPr lang="en-US" altLang="zh-CN"/>
            </a:p>
            <a:p>
              <a:pPr algn="ctr"/>
              <a:endParaRPr lang="en-US" altLang="zh-CN"/>
            </a:p>
            <a:p>
              <a:pPr algn="ctr"/>
              <a:endParaRPr lang="en-US" altLang="zh-CN"/>
            </a:p>
            <a:p>
              <a:pPr algn="ctr"/>
              <a:endParaRPr lang="en-US" altLang="zh-CN"/>
            </a:p>
            <a:p>
              <a:pPr algn="ctr"/>
              <a:endParaRPr lang="en-US" altLang="zh-CN"/>
            </a:p>
            <a:p>
              <a:pPr algn="ctr"/>
              <a:endParaRPr lang="en-US" altLang="zh-CN"/>
            </a:p>
            <a:p>
              <a:pPr algn="ctr"/>
              <a:endParaRPr lang="en-US" altLang="zh-CN"/>
            </a:p>
            <a:p>
              <a:pPr algn="ctr"/>
              <a:endParaRPr lang="en-US" altLang="zh-CN"/>
            </a:p>
            <a:p>
              <a:pPr algn="ctr"/>
              <a:endParaRPr lang="en-US" altLang="zh-CN"/>
            </a:p>
            <a:p>
              <a:pPr algn="ctr"/>
              <a:endParaRPr lang="en-US" altLang="zh-CN"/>
            </a:p>
            <a:p>
              <a:pPr algn="ctr"/>
              <a:endParaRPr lang="en-US" altLang="zh-CN"/>
            </a:p>
            <a:p>
              <a:pPr algn="ctr"/>
              <a:endParaRPr lang="en-US" altLang="zh-CN"/>
            </a:p>
            <a:p>
              <a:pPr algn="ctr"/>
              <a:endParaRPr lang="en-US" altLang="zh-CN"/>
            </a:p>
            <a:p>
              <a:pPr algn="ctr"/>
              <a:endParaRPr lang="en-US" altLang="zh-CN"/>
            </a:p>
            <a:p>
              <a:pPr algn="ctr"/>
              <a:endParaRPr lang="en-US" altLang="zh-CN"/>
            </a:p>
            <a:p>
              <a:pPr algn="ctr"/>
              <a:endParaRPr lang="en-US" altLang="zh-CN"/>
            </a:p>
            <a:p>
              <a:pPr algn="ctr"/>
              <a:endParaRPr lang="en-US" altLang="zh-CN"/>
            </a:p>
            <a:p>
              <a:pPr algn="ctr"/>
              <a:endParaRPr lang="en-US" altLang="zh-CN"/>
            </a:p>
            <a:p>
              <a:pPr algn="ctr"/>
              <a:endParaRPr lang="en-US" altLang="zh-CN"/>
            </a:p>
          </p:txBody>
        </p:sp>
        <p:sp>
          <p:nvSpPr>
            <p:cNvPr id="60" name="Text Box 66"/>
            <p:cNvSpPr txBox="1">
              <a:spLocks noChangeArrowheads="1"/>
            </p:cNvSpPr>
            <p:nvPr/>
          </p:nvSpPr>
          <p:spPr bwMode="auto">
            <a:xfrm>
              <a:off x="6656765" y="4286256"/>
              <a:ext cx="469837" cy="3388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600"/>
                <a:t>ONU</a:t>
              </a:r>
              <a:endParaRPr lang="zh-CN" altLang="en-US" sz="1600"/>
            </a:p>
          </p:txBody>
        </p:sp>
      </p:grpSp>
      <p:sp>
        <p:nvSpPr>
          <p:cNvPr id="61" name="Text Box 101"/>
          <p:cNvSpPr txBox="1">
            <a:spLocks noChangeArrowheads="1"/>
          </p:cNvSpPr>
          <p:nvPr/>
        </p:nvSpPr>
        <p:spPr bwMode="auto">
          <a:xfrm>
            <a:off x="8629911" y="5112664"/>
            <a:ext cx="121058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1600"/>
              <a:t>路边配线盒</a:t>
            </a:r>
          </a:p>
        </p:txBody>
      </p:sp>
      <p:grpSp>
        <p:nvGrpSpPr>
          <p:cNvPr id="62" name="组合 177"/>
          <p:cNvGrpSpPr>
            <a:grpSpLocks/>
          </p:cNvGrpSpPr>
          <p:nvPr/>
        </p:nvGrpSpPr>
        <p:grpSpPr bwMode="auto">
          <a:xfrm>
            <a:off x="8629910" y="2826669"/>
            <a:ext cx="936054" cy="409920"/>
            <a:chOff x="6656765" y="4214818"/>
            <a:chExt cx="701317" cy="410337"/>
          </a:xfrm>
        </p:grpSpPr>
        <p:sp>
          <p:nvSpPr>
            <p:cNvPr id="63" name="AutoShape 207"/>
            <p:cNvSpPr>
              <a:spLocks noChangeArrowheads="1"/>
            </p:cNvSpPr>
            <p:nvPr/>
          </p:nvSpPr>
          <p:spPr bwMode="auto">
            <a:xfrm>
              <a:off x="6715140" y="4214818"/>
              <a:ext cx="642942" cy="388937"/>
            </a:xfrm>
            <a:prstGeom prst="cube">
              <a:avLst>
                <a:gd name="adj" fmla="val 25000"/>
              </a:avLst>
            </a:prstGeom>
            <a:solidFill>
              <a:srgbClr val="00B0F0"/>
            </a:solidFill>
            <a:ln w="9525">
              <a:solidFill>
                <a:schemeClr val="tx1"/>
              </a:solidFill>
              <a:miter lim="800000"/>
              <a:headEnd/>
              <a:tailEnd/>
            </a:ln>
          </p:spPr>
          <p:txBody>
            <a:bodyPr wrap="none" anchor="ctr"/>
            <a:lstStyle/>
            <a:p>
              <a:pPr algn="ctr"/>
              <a:endParaRPr lang="en-US" altLang="zh-CN"/>
            </a:p>
            <a:p>
              <a:pPr algn="ctr"/>
              <a:endParaRPr lang="en-US" altLang="zh-CN"/>
            </a:p>
            <a:p>
              <a:pPr algn="ctr"/>
              <a:endParaRPr lang="en-US" altLang="zh-CN"/>
            </a:p>
            <a:p>
              <a:pPr algn="ctr"/>
              <a:endParaRPr lang="en-US" altLang="zh-CN"/>
            </a:p>
            <a:p>
              <a:pPr algn="ctr"/>
              <a:endParaRPr lang="en-US" altLang="zh-CN"/>
            </a:p>
            <a:p>
              <a:pPr algn="ctr"/>
              <a:endParaRPr lang="en-US" altLang="zh-CN"/>
            </a:p>
            <a:p>
              <a:pPr algn="ctr"/>
              <a:endParaRPr lang="en-US" altLang="zh-CN"/>
            </a:p>
            <a:p>
              <a:pPr algn="ctr"/>
              <a:endParaRPr lang="en-US" altLang="zh-CN"/>
            </a:p>
            <a:p>
              <a:pPr algn="ctr"/>
              <a:endParaRPr lang="en-US" altLang="zh-CN"/>
            </a:p>
            <a:p>
              <a:pPr algn="ctr"/>
              <a:endParaRPr lang="en-US" altLang="zh-CN"/>
            </a:p>
            <a:p>
              <a:pPr algn="ctr"/>
              <a:endParaRPr lang="en-US" altLang="zh-CN"/>
            </a:p>
            <a:p>
              <a:pPr algn="ctr"/>
              <a:endParaRPr lang="en-US" altLang="zh-CN"/>
            </a:p>
            <a:p>
              <a:pPr algn="ctr"/>
              <a:endParaRPr lang="en-US" altLang="zh-CN"/>
            </a:p>
            <a:p>
              <a:pPr algn="ctr"/>
              <a:endParaRPr lang="en-US" altLang="zh-CN"/>
            </a:p>
            <a:p>
              <a:pPr algn="ctr"/>
              <a:endParaRPr lang="en-US" altLang="zh-CN"/>
            </a:p>
            <a:p>
              <a:pPr algn="ctr"/>
              <a:endParaRPr lang="en-US" altLang="zh-CN"/>
            </a:p>
            <a:p>
              <a:pPr algn="ctr"/>
              <a:endParaRPr lang="en-US" altLang="zh-CN"/>
            </a:p>
            <a:p>
              <a:pPr algn="ctr"/>
              <a:endParaRPr lang="en-US" altLang="zh-CN"/>
            </a:p>
            <a:p>
              <a:pPr algn="ctr"/>
              <a:endParaRPr lang="en-US" altLang="zh-CN"/>
            </a:p>
            <a:p>
              <a:pPr algn="ctr"/>
              <a:endParaRPr lang="en-US" altLang="zh-CN"/>
            </a:p>
            <a:p>
              <a:pPr algn="ctr"/>
              <a:endParaRPr lang="en-US" altLang="zh-CN"/>
            </a:p>
            <a:p>
              <a:pPr algn="ctr"/>
              <a:endParaRPr lang="en-US" altLang="zh-CN"/>
            </a:p>
            <a:p>
              <a:pPr algn="ctr"/>
              <a:endParaRPr lang="en-US" altLang="zh-CN"/>
            </a:p>
            <a:p>
              <a:pPr algn="ctr"/>
              <a:endParaRPr lang="en-US" altLang="zh-CN"/>
            </a:p>
            <a:p>
              <a:pPr algn="ctr"/>
              <a:endParaRPr lang="en-US" altLang="zh-CN"/>
            </a:p>
            <a:p>
              <a:pPr algn="ctr"/>
              <a:endParaRPr lang="en-US" altLang="zh-CN"/>
            </a:p>
            <a:p>
              <a:pPr algn="ctr"/>
              <a:endParaRPr lang="en-US" altLang="zh-CN"/>
            </a:p>
            <a:p>
              <a:pPr algn="ctr"/>
              <a:endParaRPr lang="en-US" altLang="zh-CN"/>
            </a:p>
            <a:p>
              <a:pPr algn="ctr"/>
              <a:endParaRPr lang="en-US" altLang="zh-CN"/>
            </a:p>
            <a:p>
              <a:pPr algn="ctr"/>
              <a:endParaRPr lang="en-US" altLang="zh-CN"/>
            </a:p>
            <a:p>
              <a:pPr algn="ctr"/>
              <a:endParaRPr lang="en-US" altLang="zh-CN"/>
            </a:p>
            <a:p>
              <a:pPr algn="ctr"/>
              <a:endParaRPr lang="en-US" altLang="zh-CN"/>
            </a:p>
            <a:p>
              <a:pPr algn="ctr"/>
              <a:endParaRPr lang="en-US" altLang="zh-CN"/>
            </a:p>
            <a:p>
              <a:pPr algn="ctr"/>
              <a:endParaRPr lang="en-US" altLang="zh-CN"/>
            </a:p>
            <a:p>
              <a:pPr algn="ctr"/>
              <a:endParaRPr lang="en-US" altLang="zh-CN"/>
            </a:p>
            <a:p>
              <a:pPr algn="ctr"/>
              <a:endParaRPr lang="en-US" altLang="zh-CN"/>
            </a:p>
            <a:p>
              <a:pPr algn="ctr"/>
              <a:endParaRPr lang="en-US" altLang="zh-CN"/>
            </a:p>
            <a:p>
              <a:pPr algn="ctr"/>
              <a:endParaRPr lang="en-US" altLang="zh-CN"/>
            </a:p>
            <a:p>
              <a:pPr algn="ctr"/>
              <a:endParaRPr lang="en-US" altLang="zh-CN"/>
            </a:p>
            <a:p>
              <a:pPr algn="ctr"/>
              <a:endParaRPr lang="en-US" altLang="zh-CN"/>
            </a:p>
            <a:p>
              <a:pPr algn="ctr"/>
              <a:endParaRPr lang="en-US" altLang="zh-CN"/>
            </a:p>
            <a:p>
              <a:pPr algn="ctr"/>
              <a:endParaRPr lang="en-US" altLang="zh-CN"/>
            </a:p>
            <a:p>
              <a:pPr algn="ctr"/>
              <a:endParaRPr lang="en-US" altLang="zh-CN"/>
            </a:p>
            <a:p>
              <a:pPr algn="ctr"/>
              <a:endParaRPr lang="en-US" altLang="zh-CN"/>
            </a:p>
            <a:p>
              <a:pPr algn="ctr"/>
              <a:endParaRPr lang="en-US" altLang="zh-CN"/>
            </a:p>
            <a:p>
              <a:pPr algn="ctr"/>
              <a:endParaRPr lang="en-US" altLang="zh-CN"/>
            </a:p>
            <a:p>
              <a:pPr algn="ctr"/>
              <a:endParaRPr lang="en-US" altLang="zh-CN"/>
            </a:p>
            <a:p>
              <a:pPr algn="ctr"/>
              <a:endParaRPr lang="en-US" altLang="zh-CN"/>
            </a:p>
            <a:p>
              <a:pPr algn="ctr"/>
              <a:endParaRPr lang="en-US" altLang="zh-CN"/>
            </a:p>
            <a:p>
              <a:pPr algn="ctr"/>
              <a:endParaRPr lang="en-US" altLang="zh-CN"/>
            </a:p>
            <a:p>
              <a:pPr algn="ctr"/>
              <a:endParaRPr lang="en-US" altLang="zh-CN"/>
            </a:p>
            <a:p>
              <a:pPr algn="ctr"/>
              <a:endParaRPr lang="en-US" altLang="zh-CN"/>
            </a:p>
            <a:p>
              <a:pPr algn="ctr"/>
              <a:endParaRPr lang="en-US" altLang="zh-CN"/>
            </a:p>
            <a:p>
              <a:pPr algn="ctr"/>
              <a:endParaRPr lang="en-US" altLang="zh-CN"/>
            </a:p>
            <a:p>
              <a:pPr algn="ctr"/>
              <a:endParaRPr lang="en-US" altLang="zh-CN"/>
            </a:p>
            <a:p>
              <a:pPr algn="ctr"/>
              <a:endParaRPr lang="en-US" altLang="zh-CN"/>
            </a:p>
            <a:p>
              <a:pPr algn="ctr"/>
              <a:endParaRPr lang="en-US" altLang="zh-CN"/>
            </a:p>
            <a:p>
              <a:pPr algn="ctr"/>
              <a:endParaRPr lang="en-US" altLang="zh-CN"/>
            </a:p>
            <a:p>
              <a:pPr algn="ctr"/>
              <a:endParaRPr lang="en-US" altLang="zh-CN"/>
            </a:p>
            <a:p>
              <a:pPr algn="ctr"/>
              <a:endParaRPr lang="en-US" altLang="zh-CN"/>
            </a:p>
            <a:p>
              <a:pPr algn="ctr"/>
              <a:endParaRPr lang="en-US" altLang="zh-CN"/>
            </a:p>
            <a:p>
              <a:pPr algn="ctr"/>
              <a:endParaRPr lang="en-US" altLang="zh-CN"/>
            </a:p>
            <a:p>
              <a:pPr algn="ctr"/>
              <a:endParaRPr lang="en-US" altLang="zh-CN"/>
            </a:p>
            <a:p>
              <a:pPr algn="ctr"/>
              <a:endParaRPr lang="en-US" altLang="zh-CN"/>
            </a:p>
          </p:txBody>
        </p:sp>
        <p:sp>
          <p:nvSpPr>
            <p:cNvPr id="64" name="Text Box 66"/>
            <p:cNvSpPr txBox="1">
              <a:spLocks noChangeArrowheads="1"/>
            </p:cNvSpPr>
            <p:nvPr/>
          </p:nvSpPr>
          <p:spPr bwMode="auto">
            <a:xfrm>
              <a:off x="6656765" y="4286256"/>
              <a:ext cx="469837" cy="3388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600"/>
                <a:t>ONU</a:t>
              </a:r>
              <a:endParaRPr lang="zh-CN" altLang="en-US" sz="1600"/>
            </a:p>
          </p:txBody>
        </p:sp>
      </p:grpSp>
      <p:pic>
        <p:nvPicPr>
          <p:cNvPr id="65"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37038" y="3153690"/>
            <a:ext cx="603565" cy="315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6" name="Picture 3"/>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487607" y="2112290"/>
            <a:ext cx="603564"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7" name="组合 244"/>
          <p:cNvGrpSpPr>
            <a:grpSpLocks/>
          </p:cNvGrpSpPr>
          <p:nvPr/>
        </p:nvGrpSpPr>
        <p:grpSpPr bwMode="auto">
          <a:xfrm>
            <a:off x="10059405" y="2469478"/>
            <a:ext cx="952996" cy="928687"/>
            <a:chOff x="1142977" y="4357694"/>
            <a:chExt cx="2286016" cy="2286016"/>
          </a:xfrm>
        </p:grpSpPr>
        <p:grpSp>
          <p:nvGrpSpPr>
            <p:cNvPr id="68" name="组合 243"/>
            <p:cNvGrpSpPr>
              <a:grpSpLocks/>
            </p:cNvGrpSpPr>
            <p:nvPr/>
          </p:nvGrpSpPr>
          <p:grpSpPr bwMode="auto">
            <a:xfrm>
              <a:off x="1142977" y="4357694"/>
              <a:ext cx="2286016" cy="2286016"/>
              <a:chOff x="1071562" y="3071810"/>
              <a:chExt cx="3571875" cy="4000528"/>
            </a:xfrm>
          </p:grpSpPr>
          <p:grpSp>
            <p:nvGrpSpPr>
              <p:cNvPr id="70" name="Group 227"/>
              <p:cNvGrpSpPr>
                <a:grpSpLocks noChangeAspect="1"/>
              </p:cNvGrpSpPr>
              <p:nvPr/>
            </p:nvGrpSpPr>
            <p:grpSpPr bwMode="auto">
              <a:xfrm>
                <a:off x="1071562" y="3071810"/>
                <a:ext cx="3571875" cy="4000528"/>
                <a:chOff x="675" y="2700"/>
                <a:chExt cx="1125" cy="1080"/>
              </a:xfrm>
            </p:grpSpPr>
            <p:sp>
              <p:nvSpPr>
                <p:cNvPr id="73" name="AutoShape 226"/>
                <p:cNvSpPr>
                  <a:spLocks noChangeAspect="1" noChangeArrowheads="1" noTextEdit="1"/>
                </p:cNvSpPr>
                <p:nvPr/>
              </p:nvSpPr>
              <p:spPr bwMode="auto">
                <a:xfrm>
                  <a:off x="675" y="2700"/>
                  <a:ext cx="1125" cy="1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4" name="Rectangle 234"/>
                <p:cNvSpPr>
                  <a:spLocks noChangeArrowheads="1"/>
                </p:cNvSpPr>
                <p:nvPr/>
              </p:nvSpPr>
              <p:spPr bwMode="auto">
                <a:xfrm>
                  <a:off x="955" y="2864"/>
                  <a:ext cx="585" cy="40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a:p>
              </p:txBody>
            </p:sp>
            <p:grpSp>
              <p:nvGrpSpPr>
                <p:cNvPr id="75" name="Group 253"/>
                <p:cNvGrpSpPr>
                  <a:grpSpLocks/>
                </p:cNvGrpSpPr>
                <p:nvPr/>
              </p:nvGrpSpPr>
              <p:grpSpPr bwMode="auto">
                <a:xfrm>
                  <a:off x="861" y="2713"/>
                  <a:ext cx="719" cy="674"/>
                  <a:chOff x="861" y="2713"/>
                  <a:chExt cx="719" cy="674"/>
                </a:xfrm>
              </p:grpSpPr>
              <p:sp>
                <p:nvSpPr>
                  <p:cNvPr id="76" name="Freeform 243"/>
                  <p:cNvSpPr>
                    <a:spLocks/>
                  </p:cNvSpPr>
                  <p:nvPr/>
                </p:nvSpPr>
                <p:spPr bwMode="auto">
                  <a:xfrm>
                    <a:off x="861" y="2713"/>
                    <a:ext cx="719" cy="69"/>
                  </a:xfrm>
                  <a:custGeom>
                    <a:avLst/>
                    <a:gdLst>
                      <a:gd name="T0" fmla="*/ 0 w 719"/>
                      <a:gd name="T1" fmla="*/ 69 h 69"/>
                      <a:gd name="T2" fmla="*/ 87 w 719"/>
                      <a:gd name="T3" fmla="*/ 0 h 69"/>
                      <a:gd name="T4" fmla="*/ 633 w 719"/>
                      <a:gd name="T5" fmla="*/ 0 h 69"/>
                      <a:gd name="T6" fmla="*/ 719 w 719"/>
                      <a:gd name="T7" fmla="*/ 69 h 69"/>
                      <a:gd name="T8" fmla="*/ 0 w 719"/>
                      <a:gd name="T9" fmla="*/ 69 h 69"/>
                      <a:gd name="T10" fmla="*/ 0 60000 65536"/>
                      <a:gd name="T11" fmla="*/ 0 60000 65536"/>
                      <a:gd name="T12" fmla="*/ 0 60000 65536"/>
                      <a:gd name="T13" fmla="*/ 0 60000 65536"/>
                      <a:gd name="T14" fmla="*/ 0 60000 65536"/>
                      <a:gd name="T15" fmla="*/ 0 w 719"/>
                      <a:gd name="T16" fmla="*/ 0 h 69"/>
                      <a:gd name="T17" fmla="*/ 719 w 719"/>
                      <a:gd name="T18" fmla="*/ 69 h 69"/>
                    </a:gdLst>
                    <a:ahLst/>
                    <a:cxnLst>
                      <a:cxn ang="T10">
                        <a:pos x="T0" y="T1"/>
                      </a:cxn>
                      <a:cxn ang="T11">
                        <a:pos x="T2" y="T3"/>
                      </a:cxn>
                      <a:cxn ang="T12">
                        <a:pos x="T4" y="T5"/>
                      </a:cxn>
                      <a:cxn ang="T13">
                        <a:pos x="T6" y="T7"/>
                      </a:cxn>
                      <a:cxn ang="T14">
                        <a:pos x="T8" y="T9"/>
                      </a:cxn>
                    </a:cxnLst>
                    <a:rect l="T15" t="T16" r="T17" b="T18"/>
                    <a:pathLst>
                      <a:path w="719" h="69">
                        <a:moveTo>
                          <a:pt x="0" y="69"/>
                        </a:moveTo>
                        <a:lnTo>
                          <a:pt x="87" y="0"/>
                        </a:lnTo>
                        <a:lnTo>
                          <a:pt x="633" y="0"/>
                        </a:lnTo>
                        <a:lnTo>
                          <a:pt x="719" y="69"/>
                        </a:lnTo>
                        <a:lnTo>
                          <a:pt x="0" y="69"/>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7" name="Freeform 244"/>
                  <p:cNvSpPr>
                    <a:spLocks/>
                  </p:cNvSpPr>
                  <p:nvPr/>
                </p:nvSpPr>
                <p:spPr bwMode="auto">
                  <a:xfrm>
                    <a:off x="861" y="2713"/>
                    <a:ext cx="719" cy="69"/>
                  </a:xfrm>
                  <a:custGeom>
                    <a:avLst/>
                    <a:gdLst>
                      <a:gd name="T0" fmla="*/ 0 w 719"/>
                      <a:gd name="T1" fmla="*/ 69 h 69"/>
                      <a:gd name="T2" fmla="*/ 87 w 719"/>
                      <a:gd name="T3" fmla="*/ 0 h 69"/>
                      <a:gd name="T4" fmla="*/ 633 w 719"/>
                      <a:gd name="T5" fmla="*/ 0 h 69"/>
                      <a:gd name="T6" fmla="*/ 719 w 719"/>
                      <a:gd name="T7" fmla="*/ 69 h 69"/>
                      <a:gd name="T8" fmla="*/ 0 w 719"/>
                      <a:gd name="T9" fmla="*/ 69 h 69"/>
                      <a:gd name="T10" fmla="*/ 0 60000 65536"/>
                      <a:gd name="T11" fmla="*/ 0 60000 65536"/>
                      <a:gd name="T12" fmla="*/ 0 60000 65536"/>
                      <a:gd name="T13" fmla="*/ 0 60000 65536"/>
                      <a:gd name="T14" fmla="*/ 0 60000 65536"/>
                      <a:gd name="T15" fmla="*/ 0 w 719"/>
                      <a:gd name="T16" fmla="*/ 0 h 69"/>
                      <a:gd name="T17" fmla="*/ 719 w 719"/>
                      <a:gd name="T18" fmla="*/ 69 h 69"/>
                    </a:gdLst>
                    <a:ahLst/>
                    <a:cxnLst>
                      <a:cxn ang="T10">
                        <a:pos x="T0" y="T1"/>
                      </a:cxn>
                      <a:cxn ang="T11">
                        <a:pos x="T2" y="T3"/>
                      </a:cxn>
                      <a:cxn ang="T12">
                        <a:pos x="T4" y="T5"/>
                      </a:cxn>
                      <a:cxn ang="T13">
                        <a:pos x="T6" y="T7"/>
                      </a:cxn>
                      <a:cxn ang="T14">
                        <a:pos x="T8" y="T9"/>
                      </a:cxn>
                    </a:cxnLst>
                    <a:rect l="T15" t="T16" r="T17" b="T18"/>
                    <a:pathLst>
                      <a:path w="719" h="69">
                        <a:moveTo>
                          <a:pt x="0" y="69"/>
                        </a:moveTo>
                        <a:lnTo>
                          <a:pt x="87" y="0"/>
                        </a:lnTo>
                        <a:lnTo>
                          <a:pt x="633" y="0"/>
                        </a:lnTo>
                        <a:lnTo>
                          <a:pt x="719" y="69"/>
                        </a:lnTo>
                        <a:lnTo>
                          <a:pt x="0" y="69"/>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8" name="Rectangle 245"/>
                  <p:cNvSpPr>
                    <a:spLocks noChangeArrowheads="1"/>
                  </p:cNvSpPr>
                  <p:nvPr/>
                </p:nvSpPr>
                <p:spPr bwMode="auto">
                  <a:xfrm>
                    <a:off x="861" y="2782"/>
                    <a:ext cx="719" cy="605"/>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a:p>
                </p:txBody>
              </p:sp>
              <p:sp>
                <p:nvSpPr>
                  <p:cNvPr id="79" name="Rectangle 247"/>
                  <p:cNvSpPr>
                    <a:spLocks noChangeArrowheads="1"/>
                  </p:cNvSpPr>
                  <p:nvPr/>
                </p:nvSpPr>
                <p:spPr bwMode="auto">
                  <a:xfrm>
                    <a:off x="928" y="2845"/>
                    <a:ext cx="586" cy="40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a:p>
                </p:txBody>
              </p:sp>
            </p:grpSp>
          </p:grpSp>
          <p:sp>
            <p:nvSpPr>
              <p:cNvPr id="71" name="椭圆 240"/>
              <p:cNvSpPr>
                <a:spLocks noChangeArrowheads="1"/>
              </p:cNvSpPr>
              <p:nvPr/>
            </p:nvSpPr>
            <p:spPr bwMode="auto">
              <a:xfrm>
                <a:off x="3571868" y="5286388"/>
                <a:ext cx="142876" cy="142876"/>
              </a:xfrm>
              <a:prstGeom prst="ellipse">
                <a:avLst/>
              </a:prstGeom>
              <a:solidFill>
                <a:schemeClr val="bg1"/>
              </a:solidFill>
              <a:ln w="9525" algn="ctr">
                <a:solidFill>
                  <a:schemeClr val="tx1"/>
                </a:solidFill>
                <a:round/>
                <a:headEnd/>
                <a:tailEnd/>
              </a:ln>
            </p:spPr>
            <p:txBody>
              <a:bodyPr/>
              <a:lstStyle/>
              <a:p>
                <a:endParaRPr lang="zh-CN" altLang="en-US" sz="1200"/>
              </a:p>
            </p:txBody>
          </p:sp>
          <p:sp>
            <p:nvSpPr>
              <p:cNvPr id="72" name="椭圆 241"/>
              <p:cNvSpPr>
                <a:spLocks noChangeArrowheads="1"/>
              </p:cNvSpPr>
              <p:nvPr/>
            </p:nvSpPr>
            <p:spPr bwMode="auto">
              <a:xfrm>
                <a:off x="3357554" y="5286388"/>
                <a:ext cx="142876" cy="142876"/>
              </a:xfrm>
              <a:prstGeom prst="ellipse">
                <a:avLst/>
              </a:prstGeom>
              <a:solidFill>
                <a:schemeClr val="bg1"/>
              </a:solidFill>
              <a:ln w="9525" algn="ctr">
                <a:solidFill>
                  <a:schemeClr val="tx1"/>
                </a:solidFill>
                <a:round/>
                <a:headEnd/>
                <a:tailEnd/>
              </a:ln>
            </p:spPr>
            <p:txBody>
              <a:bodyPr/>
              <a:lstStyle/>
              <a:p>
                <a:endParaRPr lang="zh-CN" altLang="en-US" sz="1200"/>
              </a:p>
            </p:txBody>
          </p:sp>
        </p:grpSp>
        <p:sp>
          <p:nvSpPr>
            <p:cNvPr id="69" name="TextBox 242"/>
            <p:cNvSpPr txBox="1">
              <a:spLocks noChangeArrowheads="1"/>
            </p:cNvSpPr>
            <p:nvPr/>
          </p:nvSpPr>
          <p:spPr bwMode="auto">
            <a:xfrm>
              <a:off x="1511355" y="4674858"/>
              <a:ext cx="1469583" cy="8333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lang="en-US" altLang="zh-CN" sz="1600"/>
                <a:t>TV</a:t>
              </a:r>
              <a:endParaRPr lang="zh-CN" altLang="en-US" sz="1600"/>
            </a:p>
          </p:txBody>
        </p:sp>
      </p:grpSp>
      <p:sp>
        <p:nvSpPr>
          <p:cNvPr id="80" name="Line 18"/>
          <p:cNvSpPr>
            <a:spLocks noChangeShapeType="1"/>
          </p:cNvSpPr>
          <p:nvPr/>
        </p:nvSpPr>
        <p:spPr bwMode="auto">
          <a:xfrm flipH="1">
            <a:off x="9201708" y="2540914"/>
            <a:ext cx="381198" cy="2857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1" name="Line 18"/>
          <p:cNvSpPr>
            <a:spLocks noChangeShapeType="1"/>
          </p:cNvSpPr>
          <p:nvPr/>
        </p:nvSpPr>
        <p:spPr bwMode="auto">
          <a:xfrm flipH="1">
            <a:off x="9582907" y="2826665"/>
            <a:ext cx="667098" cy="1428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 name="Line 18"/>
          <p:cNvSpPr>
            <a:spLocks noChangeShapeType="1"/>
          </p:cNvSpPr>
          <p:nvPr/>
        </p:nvSpPr>
        <p:spPr bwMode="auto">
          <a:xfrm flipH="1" flipV="1">
            <a:off x="9487607" y="3158453"/>
            <a:ext cx="381198" cy="1428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83" name="组合 248"/>
          <p:cNvGrpSpPr>
            <a:grpSpLocks/>
          </p:cNvGrpSpPr>
          <p:nvPr/>
        </p:nvGrpSpPr>
        <p:grpSpPr bwMode="auto">
          <a:xfrm>
            <a:off x="8672266" y="3677569"/>
            <a:ext cx="936054" cy="409920"/>
            <a:chOff x="6656765" y="4214818"/>
            <a:chExt cx="701317" cy="410337"/>
          </a:xfrm>
        </p:grpSpPr>
        <p:sp>
          <p:nvSpPr>
            <p:cNvPr id="84" name="AutoShape 207"/>
            <p:cNvSpPr>
              <a:spLocks noChangeArrowheads="1"/>
            </p:cNvSpPr>
            <p:nvPr/>
          </p:nvSpPr>
          <p:spPr bwMode="auto">
            <a:xfrm>
              <a:off x="6715140" y="4214818"/>
              <a:ext cx="642942" cy="388937"/>
            </a:xfrm>
            <a:prstGeom prst="cube">
              <a:avLst>
                <a:gd name="adj" fmla="val 25000"/>
              </a:avLst>
            </a:prstGeom>
            <a:solidFill>
              <a:srgbClr val="00B0F0"/>
            </a:solidFill>
            <a:ln w="9525">
              <a:solidFill>
                <a:schemeClr val="tx1"/>
              </a:solidFill>
              <a:miter lim="800000"/>
              <a:headEnd/>
              <a:tailEnd/>
            </a:ln>
          </p:spPr>
          <p:txBody>
            <a:bodyPr wrap="none" anchor="ctr"/>
            <a:lstStyle/>
            <a:p>
              <a:pPr algn="ctr"/>
              <a:endParaRPr lang="en-US" altLang="zh-CN"/>
            </a:p>
            <a:p>
              <a:pPr algn="ctr"/>
              <a:endParaRPr lang="en-US" altLang="zh-CN"/>
            </a:p>
            <a:p>
              <a:pPr algn="ctr"/>
              <a:endParaRPr lang="en-US" altLang="zh-CN"/>
            </a:p>
            <a:p>
              <a:pPr algn="ctr"/>
              <a:endParaRPr lang="en-US" altLang="zh-CN"/>
            </a:p>
            <a:p>
              <a:pPr algn="ctr"/>
              <a:endParaRPr lang="en-US" altLang="zh-CN"/>
            </a:p>
            <a:p>
              <a:pPr algn="ctr"/>
              <a:endParaRPr lang="en-US" altLang="zh-CN"/>
            </a:p>
            <a:p>
              <a:pPr algn="ctr"/>
              <a:endParaRPr lang="en-US" altLang="zh-CN"/>
            </a:p>
            <a:p>
              <a:pPr algn="ctr"/>
              <a:endParaRPr lang="en-US" altLang="zh-CN"/>
            </a:p>
            <a:p>
              <a:pPr algn="ctr"/>
              <a:endParaRPr lang="en-US" altLang="zh-CN"/>
            </a:p>
            <a:p>
              <a:pPr algn="ctr"/>
              <a:endParaRPr lang="en-US" altLang="zh-CN"/>
            </a:p>
            <a:p>
              <a:pPr algn="ctr"/>
              <a:endParaRPr lang="en-US" altLang="zh-CN"/>
            </a:p>
            <a:p>
              <a:pPr algn="ctr"/>
              <a:endParaRPr lang="en-US" altLang="zh-CN"/>
            </a:p>
            <a:p>
              <a:pPr algn="ctr"/>
              <a:endParaRPr lang="en-US" altLang="zh-CN"/>
            </a:p>
            <a:p>
              <a:pPr algn="ctr"/>
              <a:endParaRPr lang="en-US" altLang="zh-CN"/>
            </a:p>
            <a:p>
              <a:pPr algn="ctr"/>
              <a:endParaRPr lang="en-US" altLang="zh-CN"/>
            </a:p>
            <a:p>
              <a:pPr algn="ctr"/>
              <a:endParaRPr lang="en-US" altLang="zh-CN"/>
            </a:p>
            <a:p>
              <a:pPr algn="ctr"/>
              <a:endParaRPr lang="en-US" altLang="zh-CN"/>
            </a:p>
            <a:p>
              <a:pPr algn="ctr"/>
              <a:endParaRPr lang="en-US" altLang="zh-CN"/>
            </a:p>
            <a:p>
              <a:pPr algn="ctr"/>
              <a:endParaRPr lang="en-US" altLang="zh-CN"/>
            </a:p>
            <a:p>
              <a:pPr algn="ctr"/>
              <a:endParaRPr lang="en-US" altLang="zh-CN"/>
            </a:p>
            <a:p>
              <a:pPr algn="ctr"/>
              <a:endParaRPr lang="en-US" altLang="zh-CN"/>
            </a:p>
            <a:p>
              <a:pPr algn="ctr"/>
              <a:endParaRPr lang="en-US" altLang="zh-CN"/>
            </a:p>
            <a:p>
              <a:pPr algn="ctr"/>
              <a:endParaRPr lang="en-US" altLang="zh-CN"/>
            </a:p>
            <a:p>
              <a:pPr algn="ctr"/>
              <a:endParaRPr lang="en-US" altLang="zh-CN"/>
            </a:p>
            <a:p>
              <a:pPr algn="ctr"/>
              <a:endParaRPr lang="en-US" altLang="zh-CN"/>
            </a:p>
            <a:p>
              <a:pPr algn="ctr"/>
              <a:endParaRPr lang="en-US" altLang="zh-CN"/>
            </a:p>
            <a:p>
              <a:pPr algn="ctr"/>
              <a:endParaRPr lang="en-US" altLang="zh-CN"/>
            </a:p>
            <a:p>
              <a:pPr algn="ctr"/>
              <a:endParaRPr lang="en-US" altLang="zh-CN"/>
            </a:p>
            <a:p>
              <a:pPr algn="ctr"/>
              <a:endParaRPr lang="en-US" altLang="zh-CN"/>
            </a:p>
            <a:p>
              <a:pPr algn="ctr"/>
              <a:endParaRPr lang="en-US" altLang="zh-CN"/>
            </a:p>
            <a:p>
              <a:pPr algn="ctr"/>
              <a:endParaRPr lang="en-US" altLang="zh-CN"/>
            </a:p>
            <a:p>
              <a:pPr algn="ctr"/>
              <a:endParaRPr lang="en-US" altLang="zh-CN"/>
            </a:p>
            <a:p>
              <a:pPr algn="ctr"/>
              <a:endParaRPr lang="en-US" altLang="zh-CN"/>
            </a:p>
            <a:p>
              <a:pPr algn="ctr"/>
              <a:endParaRPr lang="en-US" altLang="zh-CN"/>
            </a:p>
            <a:p>
              <a:pPr algn="ctr"/>
              <a:endParaRPr lang="en-US" altLang="zh-CN"/>
            </a:p>
            <a:p>
              <a:pPr algn="ctr"/>
              <a:endParaRPr lang="en-US" altLang="zh-CN"/>
            </a:p>
            <a:p>
              <a:pPr algn="ctr"/>
              <a:endParaRPr lang="en-US" altLang="zh-CN"/>
            </a:p>
            <a:p>
              <a:pPr algn="ctr"/>
              <a:endParaRPr lang="en-US" altLang="zh-CN"/>
            </a:p>
            <a:p>
              <a:pPr algn="ctr"/>
              <a:endParaRPr lang="en-US" altLang="zh-CN"/>
            </a:p>
            <a:p>
              <a:pPr algn="ctr"/>
              <a:endParaRPr lang="en-US" altLang="zh-CN"/>
            </a:p>
            <a:p>
              <a:pPr algn="ctr"/>
              <a:endParaRPr lang="en-US" altLang="zh-CN"/>
            </a:p>
            <a:p>
              <a:pPr algn="ctr"/>
              <a:endParaRPr lang="en-US" altLang="zh-CN"/>
            </a:p>
            <a:p>
              <a:pPr algn="ctr"/>
              <a:endParaRPr lang="en-US" altLang="zh-CN"/>
            </a:p>
            <a:p>
              <a:pPr algn="ctr"/>
              <a:endParaRPr lang="en-US" altLang="zh-CN"/>
            </a:p>
            <a:p>
              <a:pPr algn="ctr"/>
              <a:endParaRPr lang="en-US" altLang="zh-CN"/>
            </a:p>
            <a:p>
              <a:pPr algn="ctr"/>
              <a:endParaRPr lang="en-US" altLang="zh-CN"/>
            </a:p>
            <a:p>
              <a:pPr algn="ctr"/>
              <a:endParaRPr lang="en-US" altLang="zh-CN"/>
            </a:p>
            <a:p>
              <a:pPr algn="ctr"/>
              <a:endParaRPr lang="en-US" altLang="zh-CN"/>
            </a:p>
            <a:p>
              <a:pPr algn="ctr"/>
              <a:endParaRPr lang="en-US" altLang="zh-CN"/>
            </a:p>
            <a:p>
              <a:pPr algn="ctr"/>
              <a:endParaRPr lang="en-US" altLang="zh-CN"/>
            </a:p>
            <a:p>
              <a:pPr algn="ctr"/>
              <a:endParaRPr lang="en-US" altLang="zh-CN"/>
            </a:p>
            <a:p>
              <a:pPr algn="ctr"/>
              <a:endParaRPr lang="en-US" altLang="zh-CN"/>
            </a:p>
            <a:p>
              <a:pPr algn="ctr"/>
              <a:endParaRPr lang="en-US" altLang="zh-CN"/>
            </a:p>
            <a:p>
              <a:pPr algn="ctr"/>
              <a:endParaRPr lang="en-US" altLang="zh-CN"/>
            </a:p>
            <a:p>
              <a:pPr algn="ctr"/>
              <a:endParaRPr lang="en-US" altLang="zh-CN"/>
            </a:p>
            <a:p>
              <a:pPr algn="ctr"/>
              <a:endParaRPr lang="en-US" altLang="zh-CN"/>
            </a:p>
            <a:p>
              <a:pPr algn="ctr"/>
              <a:endParaRPr lang="en-US" altLang="zh-CN"/>
            </a:p>
            <a:p>
              <a:pPr algn="ctr"/>
              <a:endParaRPr lang="en-US" altLang="zh-CN"/>
            </a:p>
            <a:p>
              <a:pPr algn="ctr"/>
              <a:endParaRPr lang="en-US" altLang="zh-CN"/>
            </a:p>
            <a:p>
              <a:pPr algn="ctr"/>
              <a:endParaRPr lang="en-US" altLang="zh-CN"/>
            </a:p>
            <a:p>
              <a:pPr algn="ctr"/>
              <a:endParaRPr lang="en-US" altLang="zh-CN"/>
            </a:p>
            <a:p>
              <a:pPr algn="ctr"/>
              <a:endParaRPr lang="en-US" altLang="zh-CN"/>
            </a:p>
            <a:p>
              <a:pPr algn="ctr"/>
              <a:endParaRPr lang="en-US" altLang="zh-CN"/>
            </a:p>
            <a:p>
              <a:pPr algn="ctr"/>
              <a:endParaRPr lang="en-US" altLang="zh-CN"/>
            </a:p>
          </p:txBody>
        </p:sp>
        <p:sp>
          <p:nvSpPr>
            <p:cNvPr id="85" name="Text Box 66"/>
            <p:cNvSpPr txBox="1">
              <a:spLocks noChangeArrowheads="1"/>
            </p:cNvSpPr>
            <p:nvPr/>
          </p:nvSpPr>
          <p:spPr bwMode="auto">
            <a:xfrm>
              <a:off x="6656765" y="4286256"/>
              <a:ext cx="469837" cy="3388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600"/>
                <a:t>ONU</a:t>
              </a:r>
              <a:endParaRPr lang="zh-CN" altLang="en-US" sz="1600"/>
            </a:p>
          </p:txBody>
        </p:sp>
      </p:grpSp>
      <p:sp>
        <p:nvSpPr>
          <p:cNvPr id="86" name="Text Box 66"/>
          <p:cNvSpPr txBox="1">
            <a:spLocks noChangeArrowheads="1"/>
          </p:cNvSpPr>
          <p:nvPr/>
        </p:nvSpPr>
        <p:spPr bwMode="auto">
          <a:xfrm>
            <a:off x="10917101" y="3112414"/>
            <a:ext cx="69602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600"/>
              <a:t>FTTH</a:t>
            </a:r>
            <a:endParaRPr lang="zh-CN" altLang="en-US" sz="1600"/>
          </a:p>
        </p:txBody>
      </p:sp>
      <p:sp>
        <p:nvSpPr>
          <p:cNvPr id="87" name="Text Box 66"/>
          <p:cNvSpPr txBox="1">
            <a:spLocks noChangeArrowheads="1"/>
          </p:cNvSpPr>
          <p:nvPr/>
        </p:nvSpPr>
        <p:spPr bwMode="auto">
          <a:xfrm>
            <a:off x="10957339" y="4950739"/>
            <a:ext cx="68480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600"/>
              <a:t>FTTC</a:t>
            </a:r>
            <a:endParaRPr lang="zh-CN" altLang="en-US" sz="1600"/>
          </a:p>
        </p:txBody>
      </p:sp>
      <p:sp>
        <p:nvSpPr>
          <p:cNvPr id="88" name="Text Box 66"/>
          <p:cNvSpPr txBox="1">
            <a:spLocks noChangeArrowheads="1"/>
          </p:cNvSpPr>
          <p:nvPr/>
        </p:nvSpPr>
        <p:spPr bwMode="auto">
          <a:xfrm>
            <a:off x="10917101" y="4131589"/>
            <a:ext cx="68480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600"/>
              <a:t>FTTB</a:t>
            </a:r>
            <a:endParaRPr lang="zh-CN" altLang="en-US" sz="1600"/>
          </a:p>
        </p:txBody>
      </p:sp>
      <p:sp>
        <p:nvSpPr>
          <p:cNvPr id="91" name="Text Box 101"/>
          <p:cNvSpPr txBox="1">
            <a:spLocks noChangeArrowheads="1"/>
          </p:cNvSpPr>
          <p:nvPr/>
        </p:nvSpPr>
        <p:spPr bwMode="auto">
          <a:xfrm>
            <a:off x="8725210" y="4131589"/>
            <a:ext cx="59503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1600"/>
              <a:t>大楼</a:t>
            </a:r>
          </a:p>
        </p:txBody>
      </p:sp>
      <p:cxnSp>
        <p:nvCxnSpPr>
          <p:cNvPr id="92" name="直接连接符 99"/>
          <p:cNvCxnSpPr>
            <a:cxnSpLocks noChangeShapeType="1"/>
          </p:cNvCxnSpPr>
          <p:nvPr/>
        </p:nvCxnSpPr>
        <p:spPr bwMode="auto">
          <a:xfrm>
            <a:off x="6914518" y="3898228"/>
            <a:ext cx="1836106" cy="3175"/>
          </a:xfrm>
          <a:prstGeom prst="line">
            <a:avLst/>
          </a:prstGeom>
          <a:noFill/>
          <a:ln w="38100" cmpd="dbl">
            <a:solidFill>
              <a:srgbClr val="C00000"/>
            </a:solidFill>
            <a:round/>
            <a:headEnd/>
            <a:tailEnd/>
          </a:ln>
          <a:extLst>
            <a:ext uri="{909E8E84-426E-40DD-AFC4-6F175D3DCCD1}">
              <a14:hiddenFill xmlns:a14="http://schemas.microsoft.com/office/drawing/2010/main">
                <a:noFill/>
              </a14:hiddenFill>
            </a:ext>
          </a:extLst>
        </p:spPr>
      </p:cxnSp>
      <p:sp>
        <p:nvSpPr>
          <p:cNvPr id="93" name="Text Box 101"/>
          <p:cNvSpPr txBox="1">
            <a:spLocks noChangeArrowheads="1"/>
          </p:cNvSpPr>
          <p:nvPr/>
        </p:nvSpPr>
        <p:spPr bwMode="auto">
          <a:xfrm>
            <a:off x="8725210" y="2112289"/>
            <a:ext cx="59503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1600"/>
              <a:t>住宅</a:t>
            </a:r>
          </a:p>
        </p:txBody>
      </p:sp>
      <p:cxnSp>
        <p:nvCxnSpPr>
          <p:cNvPr id="94" name="直接连接符 106"/>
          <p:cNvCxnSpPr>
            <a:cxnSpLocks noChangeShapeType="1"/>
          </p:cNvCxnSpPr>
          <p:nvPr/>
        </p:nvCxnSpPr>
        <p:spPr bwMode="auto">
          <a:xfrm flipV="1">
            <a:off x="9608319" y="3702965"/>
            <a:ext cx="451085" cy="119063"/>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95" name="直接连接符 108"/>
          <p:cNvCxnSpPr>
            <a:cxnSpLocks noChangeShapeType="1"/>
          </p:cNvCxnSpPr>
          <p:nvPr/>
        </p:nvCxnSpPr>
        <p:spPr bwMode="auto">
          <a:xfrm>
            <a:off x="9608320" y="3964902"/>
            <a:ext cx="546384" cy="9525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96" name="直接连接符 110"/>
          <p:cNvCxnSpPr>
            <a:cxnSpLocks noChangeShapeType="1"/>
          </p:cNvCxnSpPr>
          <p:nvPr/>
        </p:nvCxnSpPr>
        <p:spPr bwMode="auto">
          <a:xfrm>
            <a:off x="9625262" y="3885527"/>
            <a:ext cx="529442" cy="3175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97" name="直接连接符 114"/>
          <p:cNvCxnSpPr>
            <a:cxnSpLocks noChangeShapeType="1"/>
          </p:cNvCxnSpPr>
          <p:nvPr/>
        </p:nvCxnSpPr>
        <p:spPr bwMode="auto">
          <a:xfrm flipV="1">
            <a:off x="9678207" y="4688802"/>
            <a:ext cx="451084" cy="119062"/>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98" name="直接连接符 115"/>
          <p:cNvCxnSpPr>
            <a:cxnSpLocks noChangeShapeType="1"/>
          </p:cNvCxnSpPr>
          <p:nvPr/>
        </p:nvCxnSpPr>
        <p:spPr bwMode="auto">
          <a:xfrm>
            <a:off x="9678207" y="4950739"/>
            <a:ext cx="546384" cy="9525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99" name="直接连接符 116"/>
          <p:cNvCxnSpPr>
            <a:cxnSpLocks noChangeShapeType="1"/>
          </p:cNvCxnSpPr>
          <p:nvPr/>
        </p:nvCxnSpPr>
        <p:spPr bwMode="auto">
          <a:xfrm>
            <a:off x="9695149" y="4869778"/>
            <a:ext cx="529442" cy="33337"/>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
        <p:nvSpPr>
          <p:cNvPr id="100" name="Text Box 66"/>
          <p:cNvSpPr txBox="1">
            <a:spLocks noChangeArrowheads="1"/>
          </p:cNvSpPr>
          <p:nvPr/>
        </p:nvSpPr>
        <p:spPr bwMode="auto">
          <a:xfrm>
            <a:off x="5908026" y="4112539"/>
            <a:ext cx="141577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lang="zh-CN" altLang="en-US" sz="1600"/>
              <a:t>光分路器</a:t>
            </a:r>
            <a:endParaRPr lang="en-US" altLang="zh-CN" sz="1600"/>
          </a:p>
          <a:p>
            <a:pPr algn="ctr" eaLnBrk="1" hangingPunct="1"/>
            <a:r>
              <a:rPr lang="zh-CN" altLang="en-US" sz="1600"/>
              <a:t>（波分复用）</a:t>
            </a:r>
          </a:p>
        </p:txBody>
      </p:sp>
      <p:sp>
        <p:nvSpPr>
          <p:cNvPr id="101" name="Line 18"/>
          <p:cNvSpPr>
            <a:spLocks noChangeShapeType="1"/>
          </p:cNvSpPr>
          <p:nvPr/>
        </p:nvSpPr>
        <p:spPr bwMode="auto">
          <a:xfrm flipH="1">
            <a:off x="2530735" y="4004589"/>
            <a:ext cx="857697" cy="46513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cxnSp>
        <p:nvCxnSpPr>
          <p:cNvPr id="102" name="直接连接符 98"/>
          <p:cNvCxnSpPr>
            <a:cxnSpLocks noChangeShapeType="1"/>
          </p:cNvCxnSpPr>
          <p:nvPr/>
        </p:nvCxnSpPr>
        <p:spPr bwMode="auto">
          <a:xfrm>
            <a:off x="4193184" y="3898228"/>
            <a:ext cx="2287191" cy="1587"/>
          </a:xfrm>
          <a:prstGeom prst="line">
            <a:avLst/>
          </a:prstGeom>
          <a:noFill/>
          <a:ln w="76200" cmpd="tri">
            <a:solidFill>
              <a:srgbClr val="C00000"/>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4280603362"/>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Rectangle 2"/>
          <p:cNvSpPr>
            <a:spLocks noGrp="1" noChangeArrowheads="1"/>
          </p:cNvSpPr>
          <p:nvPr>
            <p:ph type="title"/>
          </p:nvPr>
        </p:nvSpPr>
        <p:spPr/>
        <p:txBody>
          <a:bodyPr/>
          <a:lstStyle/>
          <a:p>
            <a:pPr eaLnBrk="1" hangingPunct="1"/>
            <a:r>
              <a:rPr lang="en-US" altLang="zh-CN" dirty="0" smtClean="0"/>
              <a:t>2.6.5  </a:t>
            </a:r>
            <a:r>
              <a:rPr lang="zh-CN" altLang="en-US" dirty="0" smtClean="0"/>
              <a:t>以太网接入</a:t>
            </a:r>
          </a:p>
        </p:txBody>
      </p:sp>
      <p:sp>
        <p:nvSpPr>
          <p:cNvPr id="63490" name="页脚占位符 4"/>
          <p:cNvSpPr>
            <a:spLocks noGrp="1"/>
          </p:cNvSpPr>
          <p:nvPr>
            <p:ph type="ftr" sz="quarter" idx="11"/>
          </p:nvPr>
        </p:nvSpPr>
        <p:spPr>
          <a:noFill/>
        </p:spPr>
        <p:txBody>
          <a:bodyPr/>
          <a:lstStyle/>
          <a:p>
            <a:r>
              <a:rPr lang="zh-CN" altLang="en-US" smtClean="0"/>
              <a:t>课件制作人：谢钧 谢希仁</a:t>
            </a:r>
            <a:endParaRPr lang="zh-CN" altLang="en-US"/>
          </a:p>
        </p:txBody>
      </p:sp>
      <p:sp>
        <p:nvSpPr>
          <p:cNvPr id="5" name="圆角矩形 4"/>
          <p:cNvSpPr/>
          <p:nvPr/>
        </p:nvSpPr>
        <p:spPr>
          <a:xfrm>
            <a:off x="612775" y="1755627"/>
            <a:ext cx="10820400" cy="4722167"/>
          </a:xfrm>
          <a:prstGeom prst="roundRect">
            <a:avLst>
              <a:gd name="adj" fmla="val 5822"/>
            </a:avLst>
          </a:prstGeom>
          <a:solidFill>
            <a:schemeClr val="bg1">
              <a:lumMod val="95000"/>
            </a:schemeClr>
          </a:solidFill>
          <a:ln w="38100">
            <a:solidFill>
              <a:srgbClr val="FF993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Freeform 3"/>
          <p:cNvSpPr/>
          <p:nvPr/>
        </p:nvSpPr>
        <p:spPr>
          <a:xfrm>
            <a:off x="-43539" y="6388356"/>
            <a:ext cx="12233951" cy="496637"/>
          </a:xfrm>
          <a:custGeom>
            <a:avLst/>
            <a:gdLst>
              <a:gd name="connsiteX0" fmla="*/ 0 w 9144000"/>
              <a:gd name="connsiteY0" fmla="*/ 376428 h 376428"/>
              <a:gd name="connsiteX1" fmla="*/ 9144000 w 9144000"/>
              <a:gd name="connsiteY1" fmla="*/ 376428 h 376428"/>
              <a:gd name="connsiteX2" fmla="*/ 9144000 w 9144000"/>
              <a:gd name="connsiteY2" fmla="*/ 0 h 376428"/>
              <a:gd name="connsiteX3" fmla="*/ 0 w 9144000"/>
              <a:gd name="connsiteY3" fmla="*/ 0 h 376428"/>
              <a:gd name="connsiteX4" fmla="*/ 0 w 9144000"/>
              <a:gd name="connsiteY4" fmla="*/ 376428 h 3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376428">
                <a:moveTo>
                  <a:pt x="0" y="376428"/>
                </a:moveTo>
                <a:lnTo>
                  <a:pt x="9144000" y="376428"/>
                </a:lnTo>
                <a:lnTo>
                  <a:pt x="9144000" y="0"/>
                </a:lnTo>
                <a:lnTo>
                  <a:pt x="0" y="0"/>
                </a:lnTo>
                <a:lnTo>
                  <a:pt x="0" y="376428"/>
                </a:lnTo>
              </a:path>
            </a:pathLst>
          </a:custGeom>
          <a:solidFill>
            <a:srgbClr val="3B3F6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grpSp>
        <p:nvGrpSpPr>
          <p:cNvPr id="8" name="组合 7"/>
          <p:cNvGrpSpPr/>
          <p:nvPr/>
        </p:nvGrpSpPr>
        <p:grpSpPr>
          <a:xfrm>
            <a:off x="9156703" y="5399078"/>
            <a:ext cx="1877787" cy="1129564"/>
            <a:chOff x="9675584" y="5175723"/>
            <a:chExt cx="1877787" cy="1129564"/>
          </a:xfrm>
        </p:grpSpPr>
        <p:sp>
          <p:nvSpPr>
            <p:cNvPr id="9" name="矩形 8"/>
            <p:cNvSpPr/>
            <p:nvPr/>
          </p:nvSpPr>
          <p:spPr>
            <a:xfrm>
              <a:off x="11286669" y="5640179"/>
              <a:ext cx="266702" cy="66188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10642146" y="5828865"/>
              <a:ext cx="266702" cy="476421"/>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10241641" y="5175723"/>
              <a:ext cx="266702" cy="112956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9675584" y="5974341"/>
              <a:ext cx="266702" cy="33094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31427" name="Rectangle 3"/>
          <p:cNvSpPr>
            <a:spLocks noGrp="1" noChangeArrowheads="1"/>
          </p:cNvSpPr>
          <p:nvPr>
            <p:ph idx="1"/>
          </p:nvPr>
        </p:nvSpPr>
        <p:spPr>
          <a:xfrm>
            <a:off x="1058616" y="2420888"/>
            <a:ext cx="9842524" cy="3750678"/>
          </a:xfrm>
        </p:spPr>
        <p:txBody>
          <a:bodyPr>
            <a:normAutofit/>
          </a:bodyPr>
          <a:lstStyle/>
          <a:p>
            <a:pPr eaLnBrk="1" hangingPunct="1">
              <a:lnSpc>
                <a:spcPct val="150000"/>
              </a:lnSpc>
              <a:defRPr/>
            </a:pPr>
            <a:r>
              <a:rPr lang="zh-CN" altLang="zh-CN" sz="2400" dirty="0"/>
              <a:t>各种政府机构、大型企业和大学校园的用户通常通过内部</a:t>
            </a:r>
            <a:r>
              <a:rPr lang="zh-CN" altLang="zh-CN" sz="2400" dirty="0" smtClean="0"/>
              <a:t>的</a:t>
            </a:r>
            <a:r>
              <a:rPr lang="zh-CN" altLang="en-US" sz="2400" dirty="0"/>
              <a:t>以太网</a:t>
            </a:r>
            <a:r>
              <a:rPr lang="zh-CN" altLang="zh-CN" sz="2400" dirty="0" smtClean="0"/>
              <a:t>接入</a:t>
            </a:r>
            <a:r>
              <a:rPr lang="zh-CN" altLang="zh-CN" sz="2400" dirty="0"/>
              <a:t>到</a:t>
            </a:r>
            <a:r>
              <a:rPr lang="zh-CN" altLang="zh-CN" sz="2400" dirty="0" smtClean="0"/>
              <a:t>因特网</a:t>
            </a:r>
            <a:endParaRPr lang="en-US" altLang="zh-CN" sz="2400" dirty="0" smtClean="0"/>
          </a:p>
          <a:p>
            <a:pPr eaLnBrk="1" hangingPunct="1">
              <a:lnSpc>
                <a:spcPct val="150000"/>
              </a:lnSpc>
              <a:defRPr/>
            </a:pPr>
            <a:r>
              <a:rPr lang="zh-CN" altLang="en-US" sz="2400" dirty="0" smtClean="0"/>
              <a:t>一些</a:t>
            </a:r>
            <a:r>
              <a:rPr lang="zh-CN" altLang="en-US" sz="2400" dirty="0"/>
              <a:t>接入网运营商</a:t>
            </a:r>
            <a:r>
              <a:rPr lang="zh-CN" altLang="en-US" sz="2400" dirty="0" smtClean="0"/>
              <a:t>将</a:t>
            </a:r>
            <a:r>
              <a:rPr lang="zh-CN" altLang="en-US" sz="2400" dirty="0"/>
              <a:t>以太网</a:t>
            </a:r>
            <a:r>
              <a:rPr lang="zh-CN" altLang="en-US" sz="2400" dirty="0" smtClean="0"/>
              <a:t>用于</a:t>
            </a:r>
            <a:r>
              <a:rPr lang="zh-CN" altLang="en-US" sz="2400" dirty="0"/>
              <a:t>住宅接入网</a:t>
            </a:r>
            <a:r>
              <a:rPr lang="zh-CN" altLang="en-US" sz="2400" dirty="0" smtClean="0"/>
              <a:t>领域，在</a:t>
            </a:r>
            <a:r>
              <a:rPr lang="zh-CN" altLang="en-US" sz="2400" dirty="0"/>
              <a:t>原有以太网技术的基础上（采用原有以太网的帧结构和接口），</a:t>
            </a:r>
            <a:r>
              <a:rPr lang="zh-CN" altLang="en-US" sz="2400" dirty="0" smtClean="0"/>
              <a:t>增加</a:t>
            </a:r>
            <a:r>
              <a:rPr lang="zh-CN" altLang="en-US" sz="2400" dirty="0"/>
              <a:t>了远端馈电、接入端口的控制、用户间的隔离、计费等功能</a:t>
            </a: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2078" y="3017859"/>
            <a:ext cx="12192000" cy="3840141"/>
          </a:xfrm>
          <a:prstGeom prst="rect">
            <a:avLst/>
          </a:prstGeom>
          <a:solidFill>
            <a:srgbClr val="F8F8F8">
              <a:alpha val="80000"/>
            </a:srgbClr>
          </a:solidFill>
          <a:ln w="127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Arial"/>
              <a:ea typeface="微软雅黑"/>
              <a:cs typeface="+mn-cs"/>
            </a:endParaRPr>
          </a:p>
        </p:txBody>
      </p:sp>
      <p:sp>
        <p:nvSpPr>
          <p:cNvPr id="7" name="矩形 6"/>
          <p:cNvSpPr/>
          <p:nvPr/>
        </p:nvSpPr>
        <p:spPr>
          <a:xfrm>
            <a:off x="-12078" y="2971821"/>
            <a:ext cx="12192000" cy="52242"/>
          </a:xfrm>
          <a:prstGeom prst="rect">
            <a:avLst/>
          </a:prstGeom>
          <a:solidFill>
            <a:srgbClr val="FFC00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8" name="矩形 7"/>
          <p:cNvSpPr/>
          <p:nvPr/>
        </p:nvSpPr>
        <p:spPr>
          <a:xfrm>
            <a:off x="-12078" y="3024064"/>
            <a:ext cx="12192000" cy="451813"/>
          </a:xfrm>
          <a:prstGeom prst="rect">
            <a:avLst/>
          </a:prstGeom>
          <a:solidFill>
            <a:schemeClr val="bg1">
              <a:lumMod val="85000"/>
              <a:alpha val="80000"/>
            </a:schemeClr>
          </a:solidFill>
          <a:ln w="127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Arial"/>
              <a:ea typeface="微软雅黑"/>
              <a:cs typeface="+mn-cs"/>
            </a:endParaRPr>
          </a:p>
        </p:txBody>
      </p:sp>
      <p:sp>
        <p:nvSpPr>
          <p:cNvPr id="9" name="矩形 8"/>
          <p:cNvSpPr/>
          <p:nvPr/>
        </p:nvSpPr>
        <p:spPr>
          <a:xfrm>
            <a:off x="266527" y="3068960"/>
            <a:ext cx="1808508" cy="400110"/>
          </a:xfrm>
          <a:prstGeom prst="rect">
            <a:avLst/>
          </a:prstGeom>
        </p:spPr>
        <p:txBody>
          <a:bodyPr wrap="none">
            <a:spAutoFit/>
          </a:bodyPr>
          <a:lstStyle/>
          <a:p>
            <a:r>
              <a:rPr lang="zh-CN" altLang="en-US" sz="2000" dirty="0">
                <a:latin typeface="+mn-ea"/>
                <a:ea typeface="+mn-ea"/>
              </a:rPr>
              <a:t>一种</a:t>
            </a:r>
            <a:r>
              <a:rPr lang="en-US" altLang="zh-CN" sz="2000" dirty="0">
                <a:latin typeface="+mn-ea"/>
                <a:ea typeface="+mn-ea"/>
              </a:rPr>
              <a:t>3G</a:t>
            </a:r>
            <a:r>
              <a:rPr lang="zh-CN" altLang="en-US" sz="2000" dirty="0">
                <a:latin typeface="+mn-ea"/>
                <a:ea typeface="+mn-ea"/>
              </a:rPr>
              <a:t>上网卡</a:t>
            </a:r>
          </a:p>
        </p:txBody>
      </p:sp>
      <p:sp>
        <p:nvSpPr>
          <p:cNvPr id="63491" name="Rectangle 2"/>
          <p:cNvSpPr>
            <a:spLocks noGrp="1" noChangeArrowheads="1"/>
          </p:cNvSpPr>
          <p:nvPr>
            <p:ph type="title"/>
          </p:nvPr>
        </p:nvSpPr>
        <p:spPr/>
        <p:txBody>
          <a:bodyPr/>
          <a:lstStyle/>
          <a:p>
            <a:pPr eaLnBrk="1" hangingPunct="1"/>
            <a:r>
              <a:rPr lang="en-US" altLang="zh-CN" dirty="0" smtClean="0"/>
              <a:t>2.6.6  </a:t>
            </a:r>
            <a:r>
              <a:rPr lang="zh-CN" altLang="en-US" dirty="0" smtClean="0"/>
              <a:t>无线接入</a:t>
            </a:r>
          </a:p>
        </p:txBody>
      </p:sp>
      <p:sp>
        <p:nvSpPr>
          <p:cNvPr id="231427" name="Rectangle 3"/>
          <p:cNvSpPr>
            <a:spLocks noGrp="1" noChangeArrowheads="1"/>
          </p:cNvSpPr>
          <p:nvPr>
            <p:ph idx="1"/>
          </p:nvPr>
        </p:nvSpPr>
        <p:spPr>
          <a:xfrm>
            <a:off x="609919" y="980728"/>
            <a:ext cx="10961863" cy="2016224"/>
          </a:xfrm>
        </p:spPr>
        <p:txBody>
          <a:bodyPr>
            <a:normAutofit/>
          </a:bodyPr>
          <a:lstStyle/>
          <a:p>
            <a:pPr marL="0" indent="0" eaLnBrk="1" hangingPunct="1">
              <a:lnSpc>
                <a:spcPct val="150000"/>
              </a:lnSpc>
              <a:buNone/>
              <a:defRPr/>
            </a:pPr>
            <a:r>
              <a:rPr lang="zh-CN" altLang="en-US" sz="2000" dirty="0" smtClean="0"/>
              <a:t>无线接入技术目前最常用的有两种：</a:t>
            </a:r>
            <a:endParaRPr lang="en-US" altLang="zh-CN" sz="2000" dirty="0" smtClean="0"/>
          </a:p>
          <a:p>
            <a:pPr marL="742950" lvl="2" indent="-342900" eaLnBrk="1" hangingPunct="1">
              <a:lnSpc>
                <a:spcPct val="150000"/>
              </a:lnSpc>
              <a:buSzPct val="60000"/>
              <a:buFont typeface="Wingdings" pitchFamily="2" charset="2"/>
              <a:buChar char="l"/>
              <a:defRPr/>
            </a:pPr>
            <a:r>
              <a:rPr lang="zh-CN" altLang="en-US" sz="2000" dirty="0" smtClean="0">
                <a:solidFill>
                  <a:srgbClr val="333399"/>
                </a:solidFill>
              </a:rPr>
              <a:t>无线广域接入：通过蜂窝移动通信系统接入到因特网（典型的：</a:t>
            </a:r>
            <a:r>
              <a:rPr lang="en-US" altLang="zh-CN" sz="2000" dirty="0" smtClean="0">
                <a:solidFill>
                  <a:srgbClr val="333399"/>
                </a:solidFill>
              </a:rPr>
              <a:t>3G</a:t>
            </a:r>
            <a:r>
              <a:rPr lang="zh-CN" altLang="en-US" sz="2000" dirty="0" smtClean="0">
                <a:solidFill>
                  <a:srgbClr val="333399"/>
                </a:solidFill>
              </a:rPr>
              <a:t>、</a:t>
            </a:r>
            <a:r>
              <a:rPr lang="en-US" altLang="zh-CN" sz="2000" dirty="0" smtClean="0">
                <a:solidFill>
                  <a:srgbClr val="333399"/>
                </a:solidFill>
              </a:rPr>
              <a:t>4G</a:t>
            </a:r>
            <a:r>
              <a:rPr lang="zh-CN" altLang="en-US" sz="2000" dirty="0" smtClean="0">
                <a:solidFill>
                  <a:srgbClr val="333399"/>
                </a:solidFill>
              </a:rPr>
              <a:t>）。</a:t>
            </a:r>
            <a:endParaRPr lang="en-US" altLang="zh-CN" sz="2000" dirty="0" smtClean="0">
              <a:solidFill>
                <a:srgbClr val="333399"/>
              </a:solidFill>
            </a:endParaRPr>
          </a:p>
          <a:p>
            <a:pPr marL="742950" lvl="2" indent="-342900" eaLnBrk="1" hangingPunct="1">
              <a:lnSpc>
                <a:spcPct val="150000"/>
              </a:lnSpc>
              <a:buSzPct val="60000"/>
              <a:buFont typeface="Wingdings" pitchFamily="2" charset="2"/>
              <a:buChar char="l"/>
              <a:defRPr/>
            </a:pPr>
            <a:r>
              <a:rPr lang="zh-CN" altLang="en-US" sz="2000" dirty="0" smtClean="0">
                <a:solidFill>
                  <a:srgbClr val="333399"/>
                </a:solidFill>
              </a:rPr>
              <a:t>无线局域接入：通过无线局域网接入到因特网</a:t>
            </a:r>
            <a:r>
              <a:rPr lang="en-US" altLang="zh-CN" sz="2000" dirty="0" smtClean="0">
                <a:solidFill>
                  <a:srgbClr val="333399"/>
                </a:solidFill>
              </a:rPr>
              <a:t>(</a:t>
            </a:r>
            <a:r>
              <a:rPr lang="zh-CN" altLang="en-US" sz="2000" dirty="0" smtClean="0">
                <a:solidFill>
                  <a:srgbClr val="333399"/>
                </a:solidFill>
              </a:rPr>
              <a:t>典型的：</a:t>
            </a:r>
            <a:r>
              <a:rPr lang="en-US" altLang="zh-CN" sz="2000" dirty="0" smtClean="0">
                <a:solidFill>
                  <a:srgbClr val="333399"/>
                </a:solidFill>
              </a:rPr>
              <a:t>Wi-Fi)</a:t>
            </a:r>
            <a:r>
              <a:rPr lang="zh-CN" altLang="en-US" sz="2000" dirty="0" smtClean="0">
                <a:solidFill>
                  <a:srgbClr val="333399"/>
                </a:solidFill>
              </a:rPr>
              <a:t>。</a:t>
            </a:r>
            <a:endParaRPr lang="zh-CN" altLang="en-US" sz="2000" dirty="0">
              <a:solidFill>
                <a:srgbClr val="333399"/>
              </a:solidFill>
            </a:endParaRPr>
          </a:p>
        </p:txBody>
      </p:sp>
      <p:sp>
        <p:nvSpPr>
          <p:cNvPr id="63490" name="页脚占位符 4"/>
          <p:cNvSpPr>
            <a:spLocks noGrp="1"/>
          </p:cNvSpPr>
          <p:nvPr>
            <p:ph type="ftr" sz="quarter" idx="11"/>
          </p:nvPr>
        </p:nvSpPr>
        <p:spPr>
          <a:noFill/>
        </p:spPr>
        <p:txBody>
          <a:bodyPr/>
          <a:lstStyle/>
          <a:p>
            <a:r>
              <a:rPr lang="zh-CN" altLang="en-US" smtClean="0"/>
              <a:t>课件制作人：谢钧 谢希仁</a:t>
            </a:r>
            <a:endParaRPr lang="zh-CN" altLang="en-US"/>
          </a:p>
        </p:txBody>
      </p:sp>
      <p:pic>
        <p:nvPicPr>
          <p:cNvPr id="5" name="图片 4" descr="图片1.png"/>
          <p:cNvPicPr>
            <a:picLocks noChangeAspect="1"/>
          </p:cNvPicPr>
          <p:nvPr/>
        </p:nvPicPr>
        <p:blipFill>
          <a:blip r:embed="rId3">
            <a:clrChange>
              <a:clrFrom>
                <a:srgbClr val="FFFFFF"/>
              </a:clrFrom>
              <a:clrTo>
                <a:srgbClr val="FFFFFF">
                  <a:alpha val="0"/>
                </a:srgbClr>
              </a:clrTo>
            </a:clrChange>
          </a:blip>
          <a:stretch>
            <a:fillRect/>
          </a:stretch>
        </p:blipFill>
        <p:spPr>
          <a:xfrm>
            <a:off x="1838237" y="3861048"/>
            <a:ext cx="8521876" cy="2523536"/>
          </a:xfrm>
          <a:prstGeom prst="rect">
            <a:avLst/>
          </a:prstGeom>
        </p:spPr>
      </p:pic>
    </p:spTree>
    <p:extLst>
      <p:ext uri="{BB962C8B-B14F-4D97-AF65-F5344CB8AC3E}">
        <p14:creationId xmlns:p14="http://schemas.microsoft.com/office/powerpoint/2010/main" val="4239756439"/>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8350" cy="6858000"/>
          </a:xfrm>
          <a:prstGeom prst="rect">
            <a:avLst/>
          </a:prstGeom>
        </p:spPr>
      </p:pic>
      <p:sp>
        <p:nvSpPr>
          <p:cNvPr id="6" name="矩形 5"/>
          <p:cNvSpPr/>
          <p:nvPr/>
        </p:nvSpPr>
        <p:spPr>
          <a:xfrm>
            <a:off x="2258147" y="2209801"/>
            <a:ext cx="7682056" cy="60959"/>
          </a:xfrm>
          <a:prstGeom prst="rect">
            <a:avLst/>
          </a:prstGeom>
          <a:gradFill flip="none" rotWithShape="1">
            <a:gsLst>
              <a:gs pos="0">
                <a:srgbClr val="28A7E1"/>
              </a:gs>
              <a:gs pos="50000">
                <a:schemeClr val="accent1">
                  <a:tint val="44500"/>
                  <a:satMod val="160000"/>
                </a:schemeClr>
              </a:gs>
              <a:gs pos="100000">
                <a:srgbClr val="28A7E1"/>
              </a:gs>
            </a:gsLst>
            <a:lin ang="5400000" scaled="0"/>
            <a:tileRect/>
          </a:gradFill>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spcCol="0" rtlCol="0" anchor="ctr"/>
          <a:lstStyle/>
          <a:p>
            <a:pPr algn="ctr"/>
            <a:endParaRPr lang="zh-CN" altLang="en-US"/>
          </a:p>
        </p:txBody>
      </p:sp>
      <p:sp>
        <p:nvSpPr>
          <p:cNvPr id="7" name="矩形 6"/>
          <p:cNvSpPr/>
          <p:nvPr/>
        </p:nvSpPr>
        <p:spPr>
          <a:xfrm>
            <a:off x="2258147" y="4024088"/>
            <a:ext cx="7682056" cy="60959"/>
          </a:xfrm>
          <a:prstGeom prst="rect">
            <a:avLst/>
          </a:prstGeom>
          <a:gradFill flip="none" rotWithShape="1">
            <a:gsLst>
              <a:gs pos="0">
                <a:srgbClr val="28A7E1"/>
              </a:gs>
              <a:gs pos="50000">
                <a:schemeClr val="accent1">
                  <a:tint val="44500"/>
                  <a:satMod val="160000"/>
                </a:schemeClr>
              </a:gs>
              <a:gs pos="100000">
                <a:srgbClr val="28A7E1"/>
              </a:gs>
            </a:gsLst>
            <a:lin ang="5400000" scaled="0"/>
            <a:tileRect/>
          </a:gradFill>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spcCol="0" rtlCol="0" anchor="ctr"/>
          <a:lstStyle/>
          <a:p>
            <a:pPr algn="ctr"/>
            <a:endParaRPr lang="zh-CN" altLang="en-US"/>
          </a:p>
        </p:txBody>
      </p:sp>
      <p:sp>
        <p:nvSpPr>
          <p:cNvPr id="14" name="椭圆 13"/>
          <p:cNvSpPr/>
          <p:nvPr/>
        </p:nvSpPr>
        <p:spPr>
          <a:xfrm>
            <a:off x="10095121" y="2479772"/>
            <a:ext cx="203200" cy="203153"/>
          </a:xfrm>
          <a:prstGeom prst="ellipse">
            <a:avLst/>
          </a:prstGeom>
          <a:solidFill>
            <a:srgbClr val="3E5CCC">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10095121" y="2727364"/>
            <a:ext cx="203200" cy="203153"/>
          </a:xfrm>
          <a:prstGeom prst="ellipse">
            <a:avLst/>
          </a:pr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10095121" y="2974957"/>
            <a:ext cx="203200" cy="203153"/>
          </a:xfrm>
          <a:prstGeom prst="ellipse">
            <a:avLst/>
          </a:prstGeom>
          <a:solidFill>
            <a:srgbClr val="F08E35">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
          <p:cNvSpPr txBox="1"/>
          <p:nvPr/>
        </p:nvSpPr>
        <p:spPr>
          <a:xfrm>
            <a:off x="2611437" y="2133900"/>
            <a:ext cx="7006442" cy="1938543"/>
          </a:xfrm>
          <a:prstGeom prst="rect">
            <a:avLst/>
          </a:prstGeom>
          <a:noFill/>
        </p:spPr>
        <p:txBody>
          <a:bodyPr wrap="square" rtlCol="0">
            <a:spAutoFit/>
          </a:bodyPr>
          <a:lstStyle/>
          <a:p>
            <a:r>
              <a:rPr lang="en-US" altLang="zh-CN" sz="12000" b="1" dirty="0" smtClean="0">
                <a:solidFill>
                  <a:schemeClr val="bg1"/>
                </a:solidFill>
                <a:latin typeface="微软雅黑" panose="020B0503020204020204" pitchFamily="34" charset="-122"/>
                <a:ea typeface="微软雅黑" panose="020B0503020204020204" pitchFamily="34" charset="-122"/>
              </a:rPr>
              <a:t>THANKS</a:t>
            </a:r>
            <a:endParaRPr lang="zh-CN" altLang="en-US" sz="12000" b="1"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7481008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flipV="1">
            <a:off x="3889376" y="2240550"/>
            <a:ext cx="8344807" cy="47223"/>
          </a:xfrm>
          <a:prstGeom prst="rect">
            <a:avLst/>
          </a:prstGeom>
          <a:solidFill>
            <a:srgbClr val="FFC00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0" y="1957259"/>
            <a:ext cx="4041775" cy="52978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lstStyle/>
          <a:p>
            <a:r>
              <a:rPr lang="en-US" altLang="zh-CN" dirty="0"/>
              <a:t>2.2.2  </a:t>
            </a:r>
            <a:r>
              <a:rPr lang="zh-CN" altLang="en-US" dirty="0"/>
              <a:t>编码与调制</a:t>
            </a:r>
          </a:p>
        </p:txBody>
      </p:sp>
      <p:sp>
        <p:nvSpPr>
          <p:cNvPr id="4" name="内容占位符 3"/>
          <p:cNvSpPr>
            <a:spLocks noGrp="1"/>
          </p:cNvSpPr>
          <p:nvPr>
            <p:ph idx="1"/>
          </p:nvPr>
        </p:nvSpPr>
        <p:spPr>
          <a:xfrm>
            <a:off x="609919" y="1067347"/>
            <a:ext cx="10978515" cy="914188"/>
          </a:xfrm>
        </p:spPr>
        <p:txBody>
          <a:bodyPr/>
          <a:lstStyle/>
          <a:p>
            <a:pPr marL="0" indent="0">
              <a:buNone/>
            </a:pPr>
            <a:r>
              <a:rPr lang="zh-CN" altLang="en-US" dirty="0" smtClean="0"/>
              <a:t>       通常</a:t>
            </a:r>
            <a:r>
              <a:rPr lang="zh-CN" altLang="en-US" dirty="0"/>
              <a:t>人们将数字数据转换成数字信号的过程称为</a:t>
            </a:r>
            <a:r>
              <a:rPr lang="zh-CN" altLang="en-US" dirty="0">
                <a:solidFill>
                  <a:srgbClr val="FF0000"/>
                </a:solidFill>
              </a:rPr>
              <a:t>编码</a:t>
            </a:r>
            <a:r>
              <a:rPr lang="en-US" altLang="zh-CN" dirty="0">
                <a:solidFill>
                  <a:srgbClr val="FF0000"/>
                </a:solidFill>
              </a:rPr>
              <a:t>(coding)</a:t>
            </a:r>
            <a:r>
              <a:rPr lang="zh-CN" altLang="en-US" dirty="0"/>
              <a:t>，而将数字数据转换成模拟信号的过程称为</a:t>
            </a:r>
            <a:r>
              <a:rPr lang="zh-CN" altLang="en-US" dirty="0">
                <a:solidFill>
                  <a:srgbClr val="FF0000"/>
                </a:solidFill>
              </a:rPr>
              <a:t>调制</a:t>
            </a:r>
            <a:r>
              <a:rPr lang="en-US" altLang="zh-CN" dirty="0">
                <a:solidFill>
                  <a:srgbClr val="FF0000"/>
                </a:solidFill>
              </a:rPr>
              <a:t>(modulation)</a:t>
            </a:r>
            <a:r>
              <a:rPr lang="zh-CN" altLang="en-US" dirty="0"/>
              <a:t>。</a:t>
            </a:r>
          </a:p>
          <a:p>
            <a:endParaRPr lang="zh-CN" altLang="en-US" dirty="0"/>
          </a:p>
        </p:txBody>
      </p:sp>
      <p:sp>
        <p:nvSpPr>
          <p:cNvPr id="5" name="内容占位符 4"/>
          <p:cNvSpPr>
            <a:spLocks noGrp="1"/>
          </p:cNvSpPr>
          <p:nvPr>
            <p:ph idx="13"/>
          </p:nvPr>
        </p:nvSpPr>
        <p:spPr>
          <a:xfrm>
            <a:off x="841375" y="1981535"/>
            <a:ext cx="2514600" cy="464350"/>
          </a:xfrm>
        </p:spPr>
        <p:txBody>
          <a:bodyPr>
            <a:normAutofit/>
          </a:bodyPr>
          <a:lstStyle/>
          <a:p>
            <a:r>
              <a:rPr lang="en-US" altLang="zh-CN" dirty="0">
                <a:solidFill>
                  <a:schemeClr val="bg1"/>
                </a:solidFill>
              </a:rPr>
              <a:t>(1</a:t>
            </a:r>
            <a:r>
              <a:rPr lang="en-US" altLang="zh-CN" dirty="0" smtClean="0">
                <a:solidFill>
                  <a:schemeClr val="bg1"/>
                </a:solidFill>
              </a:rPr>
              <a:t>) </a:t>
            </a:r>
            <a:r>
              <a:rPr lang="zh-CN" altLang="en-US" dirty="0" smtClean="0">
                <a:solidFill>
                  <a:schemeClr val="bg1"/>
                </a:solidFill>
              </a:rPr>
              <a:t>常用</a:t>
            </a:r>
            <a:r>
              <a:rPr lang="zh-CN" altLang="en-US" dirty="0">
                <a:solidFill>
                  <a:schemeClr val="bg1"/>
                </a:solidFill>
              </a:rPr>
              <a:t>编码方式</a:t>
            </a:r>
          </a:p>
        </p:txBody>
      </p:sp>
      <p:sp>
        <p:nvSpPr>
          <p:cNvPr id="6" name="内容占位符 3"/>
          <p:cNvSpPr txBox="1">
            <a:spLocks/>
          </p:cNvSpPr>
          <p:nvPr/>
        </p:nvSpPr>
        <p:spPr>
          <a:xfrm>
            <a:off x="609919" y="2667176"/>
            <a:ext cx="4651057" cy="3290352"/>
          </a:xfrm>
          <a:prstGeom prst="rect">
            <a:avLst/>
          </a:prstGeom>
        </p:spPr>
        <p:txBody>
          <a:bodyPr vert="horz" lIns="121917" tIns="60958" rIns="121917" bIns="60958" rtlCol="0">
            <a:normAutofit fontScale="92500"/>
          </a:bodyPr>
          <a:lstStyle>
            <a:lvl1pPr marL="457360" indent="-457360" algn="l" defTabSz="1219627" rtl="0" eaLnBrk="1" latinLnBrk="0" hangingPunct="1">
              <a:lnSpc>
                <a:spcPct val="120000"/>
              </a:lnSpc>
              <a:spcBef>
                <a:spcPct val="20000"/>
              </a:spcBef>
              <a:buSzPct val="80000"/>
              <a:buFont typeface="Wingdings" pitchFamily="2" charset="2"/>
              <a:buChar char="l"/>
              <a:defRPr sz="2000" kern="1200">
                <a:solidFill>
                  <a:schemeClr val="tx1">
                    <a:lumMod val="75000"/>
                    <a:lumOff val="25000"/>
                  </a:schemeClr>
                </a:solidFill>
                <a:latin typeface="+mn-lt"/>
                <a:ea typeface="+mn-ea"/>
                <a:cs typeface="+mn-cs"/>
              </a:defRPr>
            </a:lvl1pPr>
            <a:lvl2pPr marL="990947" indent="-381133" algn="l" defTabSz="1219627" rtl="0" eaLnBrk="1" latinLnBrk="0" hangingPunct="1">
              <a:spcBef>
                <a:spcPct val="20000"/>
              </a:spcBef>
              <a:buFont typeface="Arial" pitchFamily="34" charset="0"/>
              <a:buChar char="–"/>
              <a:defRPr sz="1800" kern="1200">
                <a:solidFill>
                  <a:schemeClr val="tx1">
                    <a:lumMod val="75000"/>
                    <a:lumOff val="25000"/>
                  </a:schemeClr>
                </a:solidFill>
                <a:latin typeface="+mn-lt"/>
                <a:ea typeface="+mn-ea"/>
                <a:cs typeface="+mn-cs"/>
              </a:defRPr>
            </a:lvl2pPr>
            <a:lvl3pPr marL="1524533" indent="-304907" algn="l" defTabSz="1219627"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2134347" indent="-304907" algn="l" defTabSz="1219627"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744160" indent="-304907" algn="l" defTabSz="1219627"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3353973"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78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360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3414"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r>
              <a:rPr lang="zh-CN" altLang="en-US" dirty="0"/>
              <a:t>归零制：正脉冲代表</a:t>
            </a:r>
            <a:r>
              <a:rPr lang="en-US" altLang="zh-CN" dirty="0"/>
              <a:t>1</a:t>
            </a:r>
            <a:r>
              <a:rPr lang="zh-CN" altLang="en-US" dirty="0"/>
              <a:t>，负脉冲代表</a:t>
            </a:r>
            <a:r>
              <a:rPr lang="en-US" altLang="zh-CN" dirty="0"/>
              <a:t>0</a:t>
            </a:r>
            <a:r>
              <a:rPr lang="zh-CN" altLang="en-US" dirty="0"/>
              <a:t>。</a:t>
            </a:r>
          </a:p>
          <a:p>
            <a:r>
              <a:rPr lang="zh-CN" altLang="en-US" dirty="0"/>
              <a:t>不归零制：正电平代表</a:t>
            </a:r>
            <a:r>
              <a:rPr lang="en-US" altLang="zh-CN" dirty="0"/>
              <a:t>1</a:t>
            </a:r>
            <a:r>
              <a:rPr lang="zh-CN" altLang="en-US" dirty="0"/>
              <a:t>，负电平代表</a:t>
            </a:r>
            <a:r>
              <a:rPr lang="en-US" altLang="zh-CN" dirty="0"/>
              <a:t>0</a:t>
            </a:r>
            <a:r>
              <a:rPr lang="zh-CN" altLang="en-US" dirty="0"/>
              <a:t>。</a:t>
            </a:r>
          </a:p>
          <a:p>
            <a:r>
              <a:rPr lang="zh-CN" altLang="en-US" dirty="0"/>
              <a:t>曼彻斯特编码：位周期中心的上跳变代表</a:t>
            </a:r>
            <a:r>
              <a:rPr lang="en-US" altLang="zh-CN" dirty="0"/>
              <a:t>0</a:t>
            </a:r>
            <a:r>
              <a:rPr lang="zh-CN" altLang="en-US" dirty="0"/>
              <a:t>，位周期中心的下跳变代表</a:t>
            </a:r>
            <a:r>
              <a:rPr lang="en-US" altLang="zh-CN" dirty="0"/>
              <a:t>1</a:t>
            </a:r>
            <a:r>
              <a:rPr lang="zh-CN" altLang="en-US" dirty="0"/>
              <a:t>。</a:t>
            </a:r>
          </a:p>
          <a:p>
            <a:r>
              <a:rPr lang="zh-CN" altLang="en-US" dirty="0"/>
              <a:t>差分曼彻斯特编码：在每一位的中心处始终都有跳变。位开始边界有跳变代表</a:t>
            </a:r>
            <a:r>
              <a:rPr lang="en-US" altLang="zh-CN" dirty="0"/>
              <a:t>0</a:t>
            </a:r>
            <a:r>
              <a:rPr lang="zh-CN" altLang="en-US" dirty="0"/>
              <a:t>，而位开始边界没有跳变代表</a:t>
            </a:r>
            <a:r>
              <a:rPr lang="en-US" altLang="zh-CN" dirty="0"/>
              <a:t>1</a:t>
            </a:r>
            <a:r>
              <a:rPr lang="zh-CN" altLang="en-US" dirty="0" smtClean="0"/>
              <a:t>。</a:t>
            </a:r>
            <a:endParaRPr lang="zh-CN" altLang="en-US" dirty="0"/>
          </a:p>
        </p:txBody>
      </p:sp>
      <p:sp>
        <p:nvSpPr>
          <p:cNvPr id="10" name="矩形 9"/>
          <p:cNvSpPr/>
          <p:nvPr/>
        </p:nvSpPr>
        <p:spPr>
          <a:xfrm>
            <a:off x="5794376" y="2287774"/>
            <a:ext cx="6403974" cy="457022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7" name="对象 6"/>
          <p:cNvGraphicFramePr>
            <a:graphicFrameLocks noChangeAspect="1"/>
          </p:cNvGraphicFramePr>
          <p:nvPr>
            <p:extLst>
              <p:ext uri="{D42A27DB-BD31-4B8C-83A1-F6EECF244321}">
                <p14:modId xmlns:p14="http://schemas.microsoft.com/office/powerpoint/2010/main" val="1525665736"/>
              </p:ext>
            </p:extLst>
          </p:nvPr>
        </p:nvGraphicFramePr>
        <p:xfrm>
          <a:off x="6022976" y="2532497"/>
          <a:ext cx="5439339" cy="3911601"/>
        </p:xfrm>
        <a:graphic>
          <a:graphicData uri="http://schemas.openxmlformats.org/presentationml/2006/ole">
            <mc:AlternateContent xmlns:mc="http://schemas.openxmlformats.org/markup-compatibility/2006">
              <mc:Choice xmlns:v="urn:schemas-microsoft-com:vml" Requires="v">
                <p:oleObj spid="_x0000_s4113" name="Visio" r:id="rId3" imgW="3646789" imgH="2620994" progId="Visio.Drawing.11">
                  <p:embed/>
                </p:oleObj>
              </mc:Choice>
              <mc:Fallback>
                <p:oleObj name="Visio" r:id="rId3" imgW="3646789" imgH="2620994"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22976" y="2532497"/>
                        <a:ext cx="5439339" cy="3911601"/>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262165904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774700" y="352343"/>
            <a:ext cx="6238875" cy="429320"/>
          </a:xfrm>
        </p:spPr>
        <p:txBody>
          <a:bodyPr/>
          <a:lstStyle/>
          <a:p>
            <a:r>
              <a:rPr lang="zh-CN" altLang="en-US" dirty="0"/>
              <a:t>基带</a:t>
            </a:r>
            <a:r>
              <a:rPr lang="en-US" altLang="zh-CN" dirty="0"/>
              <a:t>(baseband)</a:t>
            </a:r>
            <a:r>
              <a:rPr lang="zh-CN" altLang="en-US" dirty="0"/>
              <a:t>信号</a:t>
            </a:r>
            <a:r>
              <a:rPr lang="zh-CN" altLang="en-US" dirty="0" smtClean="0"/>
              <a:t>和带</a:t>
            </a:r>
            <a:r>
              <a:rPr lang="zh-CN" altLang="en-US" dirty="0"/>
              <a:t>通</a:t>
            </a:r>
            <a:r>
              <a:rPr lang="en-US" altLang="zh-CN" dirty="0"/>
              <a:t>(band pass)</a:t>
            </a:r>
            <a:r>
              <a:rPr lang="zh-CN" altLang="en-US" dirty="0"/>
              <a:t>信号 </a:t>
            </a:r>
          </a:p>
        </p:txBody>
      </p:sp>
      <p:sp>
        <p:nvSpPr>
          <p:cNvPr id="7" name="Freeform 5"/>
          <p:cNvSpPr>
            <a:spLocks/>
          </p:cNvSpPr>
          <p:nvPr/>
        </p:nvSpPr>
        <p:spPr bwMode="auto">
          <a:xfrm>
            <a:off x="5076826" y="1553927"/>
            <a:ext cx="1027923" cy="1946478"/>
          </a:xfrm>
          <a:custGeom>
            <a:avLst/>
            <a:gdLst>
              <a:gd name="T0" fmla="*/ 637 w 637"/>
              <a:gd name="T1" fmla="*/ 601 h 2092"/>
              <a:gd name="T2" fmla="*/ 637 w 637"/>
              <a:gd name="T3" fmla="*/ 2092 h 2092"/>
              <a:gd name="T4" fmla="*/ 0 w 637"/>
              <a:gd name="T5" fmla="*/ 2092 h 2092"/>
              <a:gd name="T6" fmla="*/ 0 w 637"/>
              <a:gd name="T7" fmla="*/ 601 h 2092"/>
              <a:gd name="T8" fmla="*/ 622 w 637"/>
              <a:gd name="T9" fmla="*/ 0 h 2092"/>
              <a:gd name="T10" fmla="*/ 637 w 637"/>
              <a:gd name="T11" fmla="*/ 601 h 2092"/>
              <a:gd name="connsiteX0" fmla="*/ 10000 w 10165"/>
              <a:gd name="connsiteY0" fmla="*/ 2823 h 9950"/>
              <a:gd name="connsiteX1" fmla="*/ 10000 w 10165"/>
              <a:gd name="connsiteY1" fmla="*/ 9950 h 9950"/>
              <a:gd name="connsiteX2" fmla="*/ 0 w 10165"/>
              <a:gd name="connsiteY2" fmla="*/ 9950 h 9950"/>
              <a:gd name="connsiteX3" fmla="*/ 0 w 10165"/>
              <a:gd name="connsiteY3" fmla="*/ 2823 h 9950"/>
              <a:gd name="connsiteX4" fmla="*/ 10165 w 10165"/>
              <a:gd name="connsiteY4" fmla="*/ 0 h 9950"/>
              <a:gd name="connsiteX5" fmla="*/ 10000 w 10165"/>
              <a:gd name="connsiteY5" fmla="*/ 2823 h 9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165" h="9950">
                <a:moveTo>
                  <a:pt x="10000" y="2823"/>
                </a:moveTo>
                <a:lnTo>
                  <a:pt x="10000" y="9950"/>
                </a:lnTo>
                <a:lnTo>
                  <a:pt x="0" y="9950"/>
                </a:lnTo>
                <a:lnTo>
                  <a:pt x="0" y="2823"/>
                </a:lnTo>
                <a:lnTo>
                  <a:pt x="10165" y="0"/>
                </a:lnTo>
                <a:lnTo>
                  <a:pt x="10000" y="2823"/>
                </a:lnTo>
                <a:close/>
              </a:path>
            </a:pathLst>
          </a:custGeom>
          <a:solidFill>
            <a:srgbClr val="1A8ABC"/>
          </a:solidFill>
          <a:ln>
            <a:noFill/>
          </a:ln>
        </p:spPr>
        <p:txBody>
          <a:bodyPr vert="horz" wrap="square" lIns="91440" tIns="45720" rIns="91440" bIns="45720" numCol="1" anchor="ctr" anchorCtr="0" compatLnSpc="1">
            <a:prstTxWarp prst="textNoShape">
              <a:avLst/>
            </a:prstTxWarp>
          </a:bodyPr>
          <a:lstStyle/>
          <a:p>
            <a:pPr algn="ctr"/>
            <a:endParaRPr lang="zh-CN" altLang="en-US" sz="3200" dirty="0">
              <a:latin typeface="+mn-ea"/>
              <a:ea typeface="+mn-ea"/>
            </a:endParaRPr>
          </a:p>
        </p:txBody>
      </p:sp>
      <p:sp>
        <p:nvSpPr>
          <p:cNvPr id="8" name="Freeform 6"/>
          <p:cNvSpPr>
            <a:spLocks/>
          </p:cNvSpPr>
          <p:nvPr/>
        </p:nvSpPr>
        <p:spPr bwMode="auto">
          <a:xfrm>
            <a:off x="6084094" y="1324546"/>
            <a:ext cx="1011238" cy="2183794"/>
          </a:xfrm>
          <a:custGeom>
            <a:avLst/>
            <a:gdLst>
              <a:gd name="T0" fmla="*/ 0 w 637"/>
              <a:gd name="T1" fmla="*/ 601 h 2092"/>
              <a:gd name="T2" fmla="*/ 0 w 637"/>
              <a:gd name="T3" fmla="*/ 2092 h 2092"/>
              <a:gd name="T4" fmla="*/ 637 w 637"/>
              <a:gd name="T5" fmla="*/ 2092 h 2092"/>
              <a:gd name="T6" fmla="*/ 637 w 637"/>
              <a:gd name="T7" fmla="*/ 601 h 2092"/>
              <a:gd name="T8" fmla="*/ 15 w 637"/>
              <a:gd name="T9" fmla="*/ 0 h 2092"/>
              <a:gd name="T10" fmla="*/ 0 w 637"/>
              <a:gd name="T11" fmla="*/ 601 h 2092"/>
            </a:gdLst>
            <a:ahLst/>
            <a:cxnLst>
              <a:cxn ang="0">
                <a:pos x="T0" y="T1"/>
              </a:cxn>
              <a:cxn ang="0">
                <a:pos x="T2" y="T3"/>
              </a:cxn>
              <a:cxn ang="0">
                <a:pos x="T4" y="T5"/>
              </a:cxn>
              <a:cxn ang="0">
                <a:pos x="T6" y="T7"/>
              </a:cxn>
              <a:cxn ang="0">
                <a:pos x="T8" y="T9"/>
              </a:cxn>
              <a:cxn ang="0">
                <a:pos x="T10" y="T11"/>
              </a:cxn>
            </a:cxnLst>
            <a:rect l="0" t="0" r="r" b="b"/>
            <a:pathLst>
              <a:path w="637" h="2092">
                <a:moveTo>
                  <a:pt x="0" y="601"/>
                </a:moveTo>
                <a:lnTo>
                  <a:pt x="0" y="2092"/>
                </a:lnTo>
                <a:lnTo>
                  <a:pt x="637" y="2092"/>
                </a:lnTo>
                <a:lnTo>
                  <a:pt x="637" y="601"/>
                </a:lnTo>
                <a:lnTo>
                  <a:pt x="15" y="0"/>
                </a:lnTo>
                <a:lnTo>
                  <a:pt x="0" y="601"/>
                </a:lnTo>
                <a:close/>
              </a:path>
            </a:pathLst>
          </a:custGeom>
          <a:solidFill>
            <a:srgbClr val="EBAC07"/>
          </a:solidFill>
          <a:ln>
            <a:noFill/>
          </a:ln>
        </p:spPr>
        <p:txBody>
          <a:bodyPr vert="horz" wrap="square" lIns="91440" tIns="45720" rIns="91440" bIns="45720" numCol="1" anchor="ctr" anchorCtr="0" compatLnSpc="1">
            <a:prstTxWarp prst="textNoShape">
              <a:avLst/>
            </a:prstTxWarp>
          </a:bodyPr>
          <a:lstStyle/>
          <a:p>
            <a:pPr algn="ctr"/>
            <a:endParaRPr lang="zh-CN" altLang="en-US" sz="3200" dirty="0"/>
          </a:p>
        </p:txBody>
      </p:sp>
      <p:sp>
        <p:nvSpPr>
          <p:cNvPr id="9" name="Freeform 7"/>
          <p:cNvSpPr>
            <a:spLocks/>
          </p:cNvSpPr>
          <p:nvPr/>
        </p:nvSpPr>
        <p:spPr bwMode="auto">
          <a:xfrm>
            <a:off x="4279900" y="3500405"/>
            <a:ext cx="1816100" cy="1168130"/>
          </a:xfrm>
          <a:custGeom>
            <a:avLst/>
            <a:gdLst>
              <a:gd name="T0" fmla="*/ 0 w 1144"/>
              <a:gd name="T1" fmla="*/ 736 h 736"/>
              <a:gd name="T2" fmla="*/ 512 w 1144"/>
              <a:gd name="T3" fmla="*/ 0 h 736"/>
              <a:gd name="T4" fmla="*/ 1144 w 1144"/>
              <a:gd name="T5" fmla="*/ 0 h 736"/>
              <a:gd name="T6" fmla="*/ 1144 w 1144"/>
              <a:gd name="T7" fmla="*/ 736 h 736"/>
              <a:gd name="T8" fmla="*/ 10 w 1144"/>
              <a:gd name="T9" fmla="*/ 731 h 736"/>
              <a:gd name="T10" fmla="*/ 0 w 1144"/>
              <a:gd name="T11" fmla="*/ 736 h 736"/>
            </a:gdLst>
            <a:ahLst/>
            <a:cxnLst>
              <a:cxn ang="0">
                <a:pos x="T0" y="T1"/>
              </a:cxn>
              <a:cxn ang="0">
                <a:pos x="T2" y="T3"/>
              </a:cxn>
              <a:cxn ang="0">
                <a:pos x="T4" y="T5"/>
              </a:cxn>
              <a:cxn ang="0">
                <a:pos x="T6" y="T7"/>
              </a:cxn>
              <a:cxn ang="0">
                <a:pos x="T8" y="T9"/>
              </a:cxn>
              <a:cxn ang="0">
                <a:pos x="T10" y="T11"/>
              </a:cxn>
            </a:cxnLst>
            <a:rect l="0" t="0" r="r" b="b"/>
            <a:pathLst>
              <a:path w="1144" h="736">
                <a:moveTo>
                  <a:pt x="0" y="736"/>
                </a:moveTo>
                <a:lnTo>
                  <a:pt x="512" y="0"/>
                </a:lnTo>
                <a:lnTo>
                  <a:pt x="1144" y="0"/>
                </a:lnTo>
                <a:lnTo>
                  <a:pt x="1144" y="736"/>
                </a:lnTo>
                <a:lnTo>
                  <a:pt x="10" y="731"/>
                </a:lnTo>
                <a:lnTo>
                  <a:pt x="0" y="736"/>
                </a:lnTo>
                <a:close/>
              </a:path>
            </a:pathLst>
          </a:custGeom>
          <a:solidFill>
            <a:schemeClr val="tx2">
              <a:lumMod val="75000"/>
            </a:schemeClr>
          </a:solidFill>
          <a:ln>
            <a:noFill/>
          </a:ln>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0" name="Freeform 8"/>
          <p:cNvSpPr>
            <a:spLocks/>
          </p:cNvSpPr>
          <p:nvPr/>
        </p:nvSpPr>
        <p:spPr bwMode="auto">
          <a:xfrm>
            <a:off x="6088063" y="3492471"/>
            <a:ext cx="1824038" cy="1160194"/>
          </a:xfrm>
          <a:custGeom>
            <a:avLst/>
            <a:gdLst>
              <a:gd name="T0" fmla="*/ 1149 w 1149"/>
              <a:gd name="T1" fmla="*/ 731 h 731"/>
              <a:gd name="T2" fmla="*/ 637 w 1149"/>
              <a:gd name="T3" fmla="*/ 0 h 731"/>
              <a:gd name="T4" fmla="*/ 0 w 1149"/>
              <a:gd name="T5" fmla="*/ 0 h 731"/>
              <a:gd name="T6" fmla="*/ 0 w 1149"/>
              <a:gd name="T7" fmla="*/ 731 h 731"/>
              <a:gd name="T8" fmla="*/ 1134 w 1149"/>
              <a:gd name="T9" fmla="*/ 726 h 731"/>
              <a:gd name="T10" fmla="*/ 1149 w 1149"/>
              <a:gd name="T11" fmla="*/ 731 h 731"/>
            </a:gdLst>
            <a:ahLst/>
            <a:cxnLst>
              <a:cxn ang="0">
                <a:pos x="T0" y="T1"/>
              </a:cxn>
              <a:cxn ang="0">
                <a:pos x="T2" y="T3"/>
              </a:cxn>
              <a:cxn ang="0">
                <a:pos x="T4" y="T5"/>
              </a:cxn>
              <a:cxn ang="0">
                <a:pos x="T6" y="T7"/>
              </a:cxn>
              <a:cxn ang="0">
                <a:pos x="T8" y="T9"/>
              </a:cxn>
              <a:cxn ang="0">
                <a:pos x="T10" y="T11"/>
              </a:cxn>
            </a:cxnLst>
            <a:rect l="0" t="0" r="r" b="b"/>
            <a:pathLst>
              <a:path w="1149" h="731">
                <a:moveTo>
                  <a:pt x="1149" y="731"/>
                </a:moveTo>
                <a:lnTo>
                  <a:pt x="637" y="0"/>
                </a:lnTo>
                <a:lnTo>
                  <a:pt x="0" y="0"/>
                </a:lnTo>
                <a:lnTo>
                  <a:pt x="0" y="731"/>
                </a:lnTo>
                <a:lnTo>
                  <a:pt x="1134" y="726"/>
                </a:lnTo>
                <a:lnTo>
                  <a:pt x="1149" y="731"/>
                </a:lnTo>
                <a:close/>
              </a:path>
            </a:pathLst>
          </a:custGeom>
          <a:solidFill>
            <a:srgbClr val="BE8906"/>
          </a:solidFill>
          <a:ln>
            <a:noFill/>
          </a:ln>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1" name="Rectangle 9"/>
          <p:cNvSpPr>
            <a:spLocks noChangeArrowheads="1"/>
          </p:cNvSpPr>
          <p:nvPr/>
        </p:nvSpPr>
        <p:spPr bwMode="auto">
          <a:xfrm>
            <a:off x="4279901" y="4652663"/>
            <a:ext cx="1808163" cy="1707755"/>
          </a:xfrm>
          <a:prstGeom prst="rect">
            <a:avLst/>
          </a:prstGeom>
          <a:solidFill>
            <a:srgbClr val="1A8ABC"/>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2" name="Rectangle 10"/>
          <p:cNvSpPr>
            <a:spLocks noChangeArrowheads="1"/>
          </p:cNvSpPr>
          <p:nvPr/>
        </p:nvSpPr>
        <p:spPr bwMode="auto">
          <a:xfrm>
            <a:off x="6096001" y="4652663"/>
            <a:ext cx="1808163" cy="1707755"/>
          </a:xfrm>
          <a:prstGeom prst="rect">
            <a:avLst/>
          </a:prstGeom>
          <a:solidFill>
            <a:srgbClr val="EBAC07"/>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3" name="文本框 14"/>
          <p:cNvSpPr txBox="1"/>
          <p:nvPr/>
        </p:nvSpPr>
        <p:spPr>
          <a:xfrm>
            <a:off x="7609117" y="2110788"/>
            <a:ext cx="3789589" cy="2626873"/>
          </a:xfrm>
          <a:prstGeom prst="rect">
            <a:avLst/>
          </a:prstGeom>
          <a:noFill/>
        </p:spPr>
        <p:txBody>
          <a:bodyPr wrap="square" rtlCol="0">
            <a:spAutoFit/>
          </a:bodyPr>
          <a:lstStyle/>
          <a:p>
            <a:pPr>
              <a:lnSpc>
                <a:spcPct val="150000"/>
              </a:lnSpc>
              <a:spcBef>
                <a:spcPct val="35000"/>
              </a:spcBef>
              <a:spcAft>
                <a:spcPct val="15000"/>
              </a:spcAft>
            </a:pPr>
            <a:r>
              <a:rPr lang="zh-CN" altLang="en-US" sz="1800" dirty="0">
                <a:solidFill>
                  <a:schemeClr val="hlink"/>
                </a:solidFill>
                <a:latin typeface="+mn-ea"/>
                <a:ea typeface="+mn-ea"/>
              </a:rPr>
              <a:t>带通信号</a:t>
            </a:r>
            <a:r>
              <a:rPr lang="en-US" altLang="zh-CN" sz="1800" dirty="0">
                <a:solidFill>
                  <a:schemeClr val="hlink"/>
                </a:solidFill>
                <a:latin typeface="+mn-ea"/>
                <a:ea typeface="+mn-ea"/>
              </a:rPr>
              <a:t>(</a:t>
            </a:r>
            <a:r>
              <a:rPr lang="zh-CN" altLang="en-US" sz="1800" dirty="0">
                <a:solidFill>
                  <a:srgbClr val="3333CC"/>
                </a:solidFill>
                <a:latin typeface="+mn-ea"/>
                <a:ea typeface="+mn-ea"/>
              </a:rPr>
              <a:t>在计算机网络中常叫做</a:t>
            </a:r>
            <a:r>
              <a:rPr lang="zh-CN" altLang="en-US" sz="1800" dirty="0">
                <a:solidFill>
                  <a:schemeClr val="hlink"/>
                </a:solidFill>
                <a:latin typeface="+mn-ea"/>
                <a:ea typeface="+mn-ea"/>
              </a:rPr>
              <a:t>宽带信号</a:t>
            </a:r>
            <a:r>
              <a:rPr lang="en-US" altLang="zh-CN" sz="1800" dirty="0">
                <a:solidFill>
                  <a:schemeClr val="hlink"/>
                </a:solidFill>
                <a:latin typeface="+mn-ea"/>
                <a:ea typeface="+mn-ea"/>
              </a:rPr>
              <a:t>)</a:t>
            </a:r>
            <a:r>
              <a:rPr lang="en-US" altLang="zh-CN" sz="1800" dirty="0">
                <a:solidFill>
                  <a:schemeClr val="tx2"/>
                </a:solidFill>
                <a:latin typeface="+mn-ea"/>
                <a:ea typeface="+mn-ea"/>
              </a:rPr>
              <a:t>——</a:t>
            </a:r>
            <a:r>
              <a:rPr lang="zh-CN" altLang="en-US" sz="1800" dirty="0">
                <a:latin typeface="+mn-ea"/>
                <a:ea typeface="+mn-ea"/>
              </a:rPr>
              <a:t>把基带信号经过载波调制后，把信号的频率范围搬移到较高的频段以便在信道中传输（即仅在一段频率范围内能够通过信道）。 </a:t>
            </a:r>
          </a:p>
          <a:p>
            <a:pPr>
              <a:lnSpc>
                <a:spcPct val="150000"/>
              </a:lnSpc>
            </a:pPr>
            <a:endParaRPr lang="zh-CN" altLang="en-US" sz="1800" dirty="0">
              <a:latin typeface="+mn-ea"/>
              <a:ea typeface="+mn-ea"/>
            </a:endParaRPr>
          </a:p>
        </p:txBody>
      </p:sp>
      <p:sp>
        <p:nvSpPr>
          <p:cNvPr id="14" name="文本框 15"/>
          <p:cNvSpPr txBox="1"/>
          <p:nvPr/>
        </p:nvSpPr>
        <p:spPr>
          <a:xfrm>
            <a:off x="1015775" y="2071248"/>
            <a:ext cx="3789589" cy="2585323"/>
          </a:xfrm>
          <a:prstGeom prst="rect">
            <a:avLst/>
          </a:prstGeom>
          <a:noFill/>
        </p:spPr>
        <p:txBody>
          <a:bodyPr wrap="square" rtlCol="0">
            <a:spAutoFit/>
          </a:bodyPr>
          <a:lstStyle/>
          <a:p>
            <a:pPr>
              <a:lnSpc>
                <a:spcPct val="150000"/>
              </a:lnSpc>
              <a:spcBef>
                <a:spcPct val="35000"/>
              </a:spcBef>
              <a:spcAft>
                <a:spcPct val="15000"/>
              </a:spcAft>
            </a:pPr>
            <a:r>
              <a:rPr lang="zh-CN" altLang="en-US" sz="1800" dirty="0">
                <a:latin typeface="+mn-ea"/>
                <a:ea typeface="+mn-ea"/>
              </a:rPr>
              <a:t>矩形脉冲波形的数字信号包含从直流开始的低频分量，被称为</a:t>
            </a:r>
            <a:r>
              <a:rPr lang="zh-CN" altLang="en-US" sz="1800" dirty="0">
                <a:solidFill>
                  <a:schemeClr val="hlink"/>
                </a:solidFill>
                <a:latin typeface="+mn-ea"/>
                <a:ea typeface="+mn-ea"/>
              </a:rPr>
              <a:t>基带信号</a:t>
            </a:r>
            <a:r>
              <a:rPr lang="zh-CN" altLang="en-US" sz="1800" dirty="0">
                <a:latin typeface="+mn-ea"/>
                <a:ea typeface="+mn-ea"/>
              </a:rPr>
              <a:t>（即基本频带信号）。基带信号包含较多低频成分，而许多信道并不能传输这种低频分量，需要对基带信号进行</a:t>
            </a:r>
            <a:r>
              <a:rPr lang="zh-CN" altLang="en-US" sz="1800" dirty="0">
                <a:solidFill>
                  <a:schemeClr val="hlink"/>
                </a:solidFill>
                <a:latin typeface="+mn-ea"/>
                <a:ea typeface="+mn-ea"/>
              </a:rPr>
              <a:t>调制</a:t>
            </a:r>
            <a:r>
              <a:rPr lang="en-US" altLang="zh-CN" sz="1800" dirty="0">
                <a:latin typeface="+mn-ea"/>
                <a:ea typeface="+mn-ea"/>
              </a:rPr>
              <a:t>(modulation)</a:t>
            </a:r>
            <a:r>
              <a:rPr lang="zh-CN" altLang="en-US" sz="1800" dirty="0">
                <a:latin typeface="+mn-ea"/>
                <a:ea typeface="+mn-ea"/>
              </a:rPr>
              <a:t>。   </a:t>
            </a:r>
          </a:p>
        </p:txBody>
      </p:sp>
      <p:sp>
        <p:nvSpPr>
          <p:cNvPr id="15" name="文本框 34"/>
          <p:cNvSpPr txBox="1"/>
          <p:nvPr/>
        </p:nvSpPr>
        <p:spPr>
          <a:xfrm>
            <a:off x="4462492" y="5176731"/>
            <a:ext cx="1621603" cy="461558"/>
          </a:xfrm>
          <a:prstGeom prst="rect">
            <a:avLst/>
          </a:prstGeom>
          <a:noFill/>
        </p:spPr>
        <p:txBody>
          <a:bodyPr wrap="square" rtlCol="0">
            <a:spAutoFit/>
          </a:bodyPr>
          <a:lstStyle/>
          <a:p>
            <a:r>
              <a:rPr lang="zh-CN" altLang="en-US" dirty="0" smtClean="0">
                <a:solidFill>
                  <a:schemeClr val="bg1"/>
                </a:solidFill>
                <a:latin typeface="+mn-ea"/>
                <a:ea typeface="+mn-ea"/>
              </a:rPr>
              <a:t>基带信号</a:t>
            </a:r>
            <a:endParaRPr lang="zh-CN" altLang="en-US" sz="2400" dirty="0" smtClean="0">
              <a:solidFill>
                <a:schemeClr val="bg1"/>
              </a:solidFill>
              <a:latin typeface="+mn-ea"/>
              <a:ea typeface="+mn-ea"/>
            </a:endParaRPr>
          </a:p>
        </p:txBody>
      </p:sp>
      <p:sp>
        <p:nvSpPr>
          <p:cNvPr id="16" name="文本框 34"/>
          <p:cNvSpPr txBox="1"/>
          <p:nvPr/>
        </p:nvSpPr>
        <p:spPr>
          <a:xfrm>
            <a:off x="6196042" y="5176731"/>
            <a:ext cx="1413075" cy="461558"/>
          </a:xfrm>
          <a:prstGeom prst="rect">
            <a:avLst/>
          </a:prstGeom>
          <a:noFill/>
        </p:spPr>
        <p:txBody>
          <a:bodyPr wrap="square" rtlCol="0">
            <a:spAutoFit/>
          </a:bodyPr>
          <a:lstStyle/>
          <a:p>
            <a:r>
              <a:rPr lang="zh-CN" altLang="en-US" dirty="0">
                <a:solidFill>
                  <a:schemeClr val="bg1"/>
                </a:solidFill>
                <a:latin typeface="+mn-ea"/>
                <a:ea typeface="+mn-ea"/>
              </a:rPr>
              <a:t>带</a:t>
            </a:r>
            <a:r>
              <a:rPr lang="zh-CN" altLang="en-US" dirty="0" smtClean="0">
                <a:solidFill>
                  <a:schemeClr val="bg1"/>
                </a:solidFill>
                <a:latin typeface="+mn-ea"/>
                <a:ea typeface="+mn-ea"/>
              </a:rPr>
              <a:t>通信</a:t>
            </a:r>
            <a:r>
              <a:rPr lang="zh-CN" altLang="en-US" dirty="0">
                <a:solidFill>
                  <a:schemeClr val="bg1"/>
                </a:solidFill>
                <a:latin typeface="+mn-ea"/>
                <a:ea typeface="+mn-ea"/>
              </a:rPr>
              <a:t>号 </a:t>
            </a:r>
            <a:endParaRPr lang="zh-CN" altLang="en-US" sz="2400" dirty="0" smtClean="0">
              <a:solidFill>
                <a:schemeClr val="bg1"/>
              </a:solidFill>
              <a:latin typeface="+mn-ea"/>
              <a:ea typeface="+mn-ea"/>
            </a:endParaRPr>
          </a:p>
        </p:txBody>
      </p:sp>
    </p:spTree>
    <p:extLst>
      <p:ext uri="{BB962C8B-B14F-4D97-AF65-F5344CB8AC3E}">
        <p14:creationId xmlns:p14="http://schemas.microsoft.com/office/powerpoint/2010/main" val="236308240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 name="矩形 234"/>
          <p:cNvSpPr/>
          <p:nvPr/>
        </p:nvSpPr>
        <p:spPr>
          <a:xfrm>
            <a:off x="0" y="2514812"/>
            <a:ext cx="12198350" cy="434318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9" name="矩形 228"/>
          <p:cNvSpPr/>
          <p:nvPr/>
        </p:nvSpPr>
        <p:spPr>
          <a:xfrm>
            <a:off x="1374775" y="3779471"/>
            <a:ext cx="2209800" cy="523812"/>
          </a:xfrm>
          <a:prstGeom prst="rect">
            <a:avLst/>
          </a:prstGeom>
          <a:solidFill>
            <a:srgbClr val="1A8A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0" name="矩形 229"/>
          <p:cNvSpPr/>
          <p:nvPr/>
        </p:nvSpPr>
        <p:spPr>
          <a:xfrm>
            <a:off x="1374775" y="4867791"/>
            <a:ext cx="2209800" cy="523812"/>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1" name="矩形 230"/>
          <p:cNvSpPr/>
          <p:nvPr/>
        </p:nvSpPr>
        <p:spPr>
          <a:xfrm>
            <a:off x="1374775" y="6028665"/>
            <a:ext cx="2209800" cy="523812"/>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8" name="矩形 227"/>
          <p:cNvSpPr/>
          <p:nvPr/>
        </p:nvSpPr>
        <p:spPr>
          <a:xfrm>
            <a:off x="1374775" y="2850772"/>
            <a:ext cx="2209800" cy="52381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lstStyle/>
          <a:p>
            <a:r>
              <a:rPr lang="en-US" altLang="zh-CN" dirty="0">
                <a:latin typeface="黑体" pitchFamily="2" charset="-122"/>
              </a:rPr>
              <a:t>(2)</a:t>
            </a:r>
            <a:r>
              <a:rPr lang="zh-CN" altLang="en-US" dirty="0">
                <a:latin typeface="黑体" pitchFamily="2" charset="-122"/>
              </a:rPr>
              <a:t>基本调制方法</a:t>
            </a:r>
            <a:endParaRPr lang="zh-CN" altLang="en-US" dirty="0"/>
          </a:p>
        </p:txBody>
      </p:sp>
      <p:sp>
        <p:nvSpPr>
          <p:cNvPr id="3" name="内容占位符 2"/>
          <p:cNvSpPr>
            <a:spLocks noGrp="1"/>
          </p:cNvSpPr>
          <p:nvPr>
            <p:ph idx="1"/>
          </p:nvPr>
        </p:nvSpPr>
        <p:spPr>
          <a:xfrm>
            <a:off x="609919" y="1143531"/>
            <a:ext cx="10978515" cy="1371281"/>
          </a:xfrm>
        </p:spPr>
        <p:txBody>
          <a:bodyPr/>
          <a:lstStyle/>
          <a:p>
            <a:r>
              <a:rPr lang="zh-CN" altLang="en-US" dirty="0">
                <a:solidFill>
                  <a:srgbClr val="FF0000"/>
                </a:solidFill>
              </a:rPr>
              <a:t>调幅</a:t>
            </a:r>
            <a:r>
              <a:rPr lang="en-US" altLang="zh-CN" dirty="0">
                <a:solidFill>
                  <a:srgbClr val="FF0000"/>
                </a:solidFill>
              </a:rPr>
              <a:t>(AM)</a:t>
            </a:r>
            <a:r>
              <a:rPr lang="zh-CN" altLang="en-US" dirty="0">
                <a:solidFill>
                  <a:srgbClr val="FF0000"/>
                </a:solidFill>
              </a:rPr>
              <a:t>：</a:t>
            </a:r>
            <a:r>
              <a:rPr lang="zh-CN" altLang="en-US" dirty="0"/>
              <a:t>载波的振幅随基带数字信号而变化，即</a:t>
            </a:r>
            <a:r>
              <a:rPr lang="zh-CN" altLang="en-US" dirty="0">
                <a:solidFill>
                  <a:srgbClr val="FF0000"/>
                </a:solidFill>
              </a:rPr>
              <a:t>幅移键控</a:t>
            </a:r>
            <a:r>
              <a:rPr lang="en-US" altLang="zh-CN" dirty="0">
                <a:solidFill>
                  <a:srgbClr val="FF0000"/>
                </a:solidFill>
              </a:rPr>
              <a:t>ASK </a:t>
            </a:r>
            <a:r>
              <a:rPr lang="en-US" altLang="zh-CN" dirty="0"/>
              <a:t>(Amplitude-Shift Keying)</a:t>
            </a:r>
            <a:r>
              <a:rPr lang="zh-CN" altLang="en-US" dirty="0"/>
              <a:t>。 </a:t>
            </a:r>
          </a:p>
          <a:p>
            <a:r>
              <a:rPr lang="zh-CN" altLang="en-US" dirty="0">
                <a:solidFill>
                  <a:srgbClr val="FF0000"/>
                </a:solidFill>
              </a:rPr>
              <a:t>调频</a:t>
            </a:r>
            <a:r>
              <a:rPr lang="en-US" altLang="zh-CN" dirty="0">
                <a:solidFill>
                  <a:srgbClr val="FF0000"/>
                </a:solidFill>
              </a:rPr>
              <a:t>(FM)</a:t>
            </a:r>
            <a:r>
              <a:rPr lang="zh-CN" altLang="en-US" dirty="0">
                <a:solidFill>
                  <a:srgbClr val="FF0000"/>
                </a:solidFill>
              </a:rPr>
              <a:t>：</a:t>
            </a:r>
            <a:r>
              <a:rPr lang="zh-CN" altLang="en-US" dirty="0"/>
              <a:t>载波的频率随基带数字信号而变化，即</a:t>
            </a:r>
            <a:r>
              <a:rPr lang="zh-CN" altLang="en-US" dirty="0">
                <a:solidFill>
                  <a:srgbClr val="FF0000"/>
                </a:solidFill>
              </a:rPr>
              <a:t>频移键控</a:t>
            </a:r>
            <a:r>
              <a:rPr lang="en-US" altLang="zh-CN" dirty="0">
                <a:solidFill>
                  <a:srgbClr val="FF0000"/>
                </a:solidFill>
              </a:rPr>
              <a:t>FSK</a:t>
            </a:r>
            <a:r>
              <a:rPr lang="en-US" altLang="zh-CN" dirty="0"/>
              <a:t> (Frequency-Shift Keying)</a:t>
            </a:r>
            <a:r>
              <a:rPr lang="zh-CN" altLang="en-US" dirty="0"/>
              <a:t>。</a:t>
            </a:r>
          </a:p>
          <a:p>
            <a:r>
              <a:rPr lang="zh-CN" altLang="en-US" dirty="0">
                <a:solidFill>
                  <a:srgbClr val="FF0000"/>
                </a:solidFill>
              </a:rPr>
              <a:t>调相</a:t>
            </a:r>
            <a:r>
              <a:rPr lang="en-US" altLang="zh-CN" dirty="0">
                <a:solidFill>
                  <a:srgbClr val="FF0000"/>
                </a:solidFill>
              </a:rPr>
              <a:t>(PM) </a:t>
            </a:r>
            <a:r>
              <a:rPr lang="zh-CN" altLang="en-US" dirty="0">
                <a:solidFill>
                  <a:srgbClr val="FF0000"/>
                </a:solidFill>
              </a:rPr>
              <a:t>：</a:t>
            </a:r>
            <a:r>
              <a:rPr lang="zh-CN" altLang="en-US" dirty="0"/>
              <a:t>载波的初始相位随基带数字信号而变化，即</a:t>
            </a:r>
            <a:r>
              <a:rPr lang="zh-CN" altLang="en-US" dirty="0">
                <a:solidFill>
                  <a:srgbClr val="FF0000"/>
                </a:solidFill>
              </a:rPr>
              <a:t>相移键控</a:t>
            </a:r>
            <a:r>
              <a:rPr lang="en-US" altLang="zh-CN" dirty="0">
                <a:solidFill>
                  <a:srgbClr val="FF0000"/>
                </a:solidFill>
              </a:rPr>
              <a:t>PSK </a:t>
            </a:r>
            <a:r>
              <a:rPr lang="en-US" altLang="zh-CN" dirty="0"/>
              <a:t>(Phase-Shift Keying)</a:t>
            </a:r>
            <a:r>
              <a:rPr lang="zh-CN" altLang="en-US" dirty="0"/>
              <a:t>。 </a:t>
            </a:r>
          </a:p>
          <a:p>
            <a:endParaRPr lang="zh-CN" altLang="en-US" dirty="0"/>
          </a:p>
        </p:txBody>
      </p:sp>
      <p:sp>
        <p:nvSpPr>
          <p:cNvPr id="151" name="Rectangle 153"/>
          <p:cNvSpPr>
            <a:spLocks noChangeArrowheads="1"/>
          </p:cNvSpPr>
          <p:nvPr/>
        </p:nvSpPr>
        <p:spPr bwMode="auto">
          <a:xfrm>
            <a:off x="1932034" y="2953165"/>
            <a:ext cx="1208665" cy="397453"/>
          </a:xfrm>
          <a:prstGeom prst="rect">
            <a:avLst/>
          </a:prstGeom>
          <a:noFill/>
          <a:ln w="38100">
            <a:noFill/>
            <a:miter lim="800000"/>
            <a:headEnd/>
            <a:tailEnd/>
          </a:ln>
        </p:spPr>
        <p:txBody>
          <a:bodyPr wrap="none" lIns="90488" tIns="44450" rIns="90488" bIns="44450">
            <a:spAutoFit/>
          </a:bodyPr>
          <a:lstStyle/>
          <a:p>
            <a:pPr defTabSz="762000" eaLnBrk="0" hangingPunct="0"/>
            <a:r>
              <a:rPr kumimoji="1" lang="zh-CN" altLang="en-US" sz="2000" dirty="0">
                <a:latin typeface="+mn-ea"/>
              </a:rPr>
              <a:t>基带信号</a:t>
            </a:r>
          </a:p>
        </p:txBody>
      </p:sp>
      <p:sp>
        <p:nvSpPr>
          <p:cNvPr id="152" name="Rectangle 154"/>
          <p:cNvSpPr>
            <a:spLocks noChangeArrowheads="1"/>
          </p:cNvSpPr>
          <p:nvPr/>
        </p:nvSpPr>
        <p:spPr bwMode="auto">
          <a:xfrm>
            <a:off x="2093958" y="3835486"/>
            <a:ext cx="695704" cy="397453"/>
          </a:xfrm>
          <a:prstGeom prst="rect">
            <a:avLst/>
          </a:prstGeom>
          <a:noFill/>
          <a:ln w="38100">
            <a:noFill/>
            <a:miter lim="800000"/>
            <a:headEnd/>
            <a:tailEnd/>
          </a:ln>
        </p:spPr>
        <p:txBody>
          <a:bodyPr wrap="none" lIns="90488" tIns="44450" rIns="90488" bIns="44450">
            <a:spAutoFit/>
          </a:bodyPr>
          <a:lstStyle/>
          <a:p>
            <a:pPr defTabSz="762000" eaLnBrk="0" hangingPunct="0"/>
            <a:r>
              <a:rPr kumimoji="1" lang="zh-CN" altLang="en-US" sz="2000" dirty="0">
                <a:latin typeface="+mn-ea"/>
              </a:rPr>
              <a:t>调幅</a:t>
            </a:r>
          </a:p>
        </p:txBody>
      </p:sp>
      <p:sp>
        <p:nvSpPr>
          <p:cNvPr id="153" name="Rectangle 155"/>
          <p:cNvSpPr>
            <a:spLocks noChangeArrowheads="1"/>
          </p:cNvSpPr>
          <p:nvPr/>
        </p:nvSpPr>
        <p:spPr bwMode="auto">
          <a:xfrm>
            <a:off x="2093958" y="4946479"/>
            <a:ext cx="695704" cy="397453"/>
          </a:xfrm>
          <a:prstGeom prst="rect">
            <a:avLst/>
          </a:prstGeom>
          <a:noFill/>
          <a:ln w="38100">
            <a:noFill/>
            <a:miter lim="800000"/>
            <a:headEnd/>
            <a:tailEnd/>
          </a:ln>
        </p:spPr>
        <p:txBody>
          <a:bodyPr wrap="none" lIns="90488" tIns="44450" rIns="90488" bIns="44450">
            <a:spAutoFit/>
          </a:bodyPr>
          <a:lstStyle/>
          <a:p>
            <a:pPr defTabSz="762000" eaLnBrk="0" hangingPunct="0"/>
            <a:r>
              <a:rPr kumimoji="1" lang="zh-CN" altLang="en-US" sz="2000" dirty="0">
                <a:latin typeface="+mn-ea"/>
              </a:rPr>
              <a:t>调频</a:t>
            </a:r>
          </a:p>
        </p:txBody>
      </p:sp>
      <p:sp>
        <p:nvSpPr>
          <p:cNvPr id="154" name="Rectangle 156"/>
          <p:cNvSpPr>
            <a:spLocks noChangeArrowheads="1"/>
          </p:cNvSpPr>
          <p:nvPr/>
        </p:nvSpPr>
        <p:spPr bwMode="auto">
          <a:xfrm>
            <a:off x="2093958" y="6128893"/>
            <a:ext cx="695704" cy="397453"/>
          </a:xfrm>
          <a:prstGeom prst="rect">
            <a:avLst/>
          </a:prstGeom>
          <a:noFill/>
          <a:ln w="38100">
            <a:noFill/>
            <a:miter lim="800000"/>
            <a:headEnd/>
            <a:tailEnd/>
          </a:ln>
        </p:spPr>
        <p:txBody>
          <a:bodyPr wrap="none" lIns="90488" tIns="44450" rIns="90488" bIns="44450">
            <a:spAutoFit/>
          </a:bodyPr>
          <a:lstStyle/>
          <a:p>
            <a:pPr defTabSz="762000" eaLnBrk="0" hangingPunct="0"/>
            <a:r>
              <a:rPr kumimoji="1" lang="zh-CN" altLang="en-US" sz="2000" dirty="0">
                <a:latin typeface="+mn-ea"/>
              </a:rPr>
              <a:t>调相</a:t>
            </a:r>
          </a:p>
        </p:txBody>
      </p:sp>
      <p:sp>
        <p:nvSpPr>
          <p:cNvPr id="4" name="Rectangle 3"/>
          <p:cNvSpPr>
            <a:spLocks noChangeArrowheads="1"/>
          </p:cNvSpPr>
          <p:nvPr/>
        </p:nvSpPr>
        <p:spPr bwMode="auto">
          <a:xfrm>
            <a:off x="4398633" y="2948628"/>
            <a:ext cx="333426" cy="397453"/>
          </a:xfrm>
          <a:prstGeom prst="rect">
            <a:avLst/>
          </a:prstGeom>
          <a:noFill/>
          <a:ln w="38100">
            <a:noFill/>
            <a:miter lim="800000"/>
            <a:headEnd/>
            <a:tailEnd/>
          </a:ln>
        </p:spPr>
        <p:txBody>
          <a:bodyPr wrap="none" lIns="90488" tIns="44450" rIns="90488" bIns="44450">
            <a:spAutoFit/>
          </a:bodyPr>
          <a:lstStyle/>
          <a:p>
            <a:pPr defTabSz="762000" eaLnBrk="0" hangingPunct="0"/>
            <a:r>
              <a:rPr kumimoji="1" lang="en-US" altLang="zh-CN" sz="2000" dirty="0">
                <a:solidFill>
                  <a:schemeClr val="tx1">
                    <a:lumMod val="75000"/>
                    <a:lumOff val="25000"/>
                  </a:schemeClr>
                </a:solidFill>
                <a:latin typeface="+mj-lt"/>
              </a:rPr>
              <a:t>0</a:t>
            </a:r>
          </a:p>
        </p:txBody>
      </p:sp>
      <p:sp>
        <p:nvSpPr>
          <p:cNvPr id="5" name="Rectangle 4"/>
          <p:cNvSpPr>
            <a:spLocks noChangeArrowheads="1"/>
          </p:cNvSpPr>
          <p:nvPr/>
        </p:nvSpPr>
        <p:spPr bwMode="auto">
          <a:xfrm>
            <a:off x="5076580" y="2948628"/>
            <a:ext cx="325411" cy="397453"/>
          </a:xfrm>
          <a:prstGeom prst="rect">
            <a:avLst/>
          </a:prstGeom>
          <a:noFill/>
          <a:ln w="38100">
            <a:noFill/>
            <a:miter lim="800000"/>
            <a:headEnd/>
            <a:tailEnd/>
          </a:ln>
        </p:spPr>
        <p:txBody>
          <a:bodyPr wrap="none" lIns="90488" tIns="44450" rIns="90488" bIns="44450">
            <a:spAutoFit/>
          </a:bodyPr>
          <a:lstStyle/>
          <a:p>
            <a:pPr defTabSz="762000" eaLnBrk="0" hangingPunct="0"/>
            <a:r>
              <a:rPr kumimoji="1" lang="en-US" altLang="zh-CN" sz="2000" dirty="0">
                <a:solidFill>
                  <a:schemeClr val="tx1">
                    <a:lumMod val="75000"/>
                    <a:lumOff val="25000"/>
                  </a:schemeClr>
                </a:solidFill>
                <a:latin typeface="+mj-lt"/>
              </a:rPr>
              <a:t>1</a:t>
            </a:r>
          </a:p>
        </p:txBody>
      </p:sp>
      <p:sp>
        <p:nvSpPr>
          <p:cNvPr id="6" name="Rectangle 5"/>
          <p:cNvSpPr>
            <a:spLocks noChangeArrowheads="1"/>
          </p:cNvSpPr>
          <p:nvPr/>
        </p:nvSpPr>
        <p:spPr bwMode="auto">
          <a:xfrm>
            <a:off x="5754526" y="2948628"/>
            <a:ext cx="325411" cy="397453"/>
          </a:xfrm>
          <a:prstGeom prst="rect">
            <a:avLst/>
          </a:prstGeom>
          <a:noFill/>
          <a:ln w="38100">
            <a:noFill/>
            <a:miter lim="800000"/>
            <a:headEnd/>
            <a:tailEnd/>
          </a:ln>
        </p:spPr>
        <p:txBody>
          <a:bodyPr wrap="none" lIns="90488" tIns="44450" rIns="90488" bIns="44450">
            <a:spAutoFit/>
          </a:bodyPr>
          <a:lstStyle/>
          <a:p>
            <a:pPr defTabSz="762000" eaLnBrk="0" hangingPunct="0"/>
            <a:r>
              <a:rPr kumimoji="1" lang="en-US" altLang="zh-CN" sz="2000" dirty="0">
                <a:solidFill>
                  <a:schemeClr val="tx1">
                    <a:lumMod val="75000"/>
                    <a:lumOff val="25000"/>
                  </a:schemeClr>
                </a:solidFill>
                <a:latin typeface="+mj-lt"/>
              </a:rPr>
              <a:t>0</a:t>
            </a:r>
          </a:p>
        </p:txBody>
      </p:sp>
      <p:sp>
        <p:nvSpPr>
          <p:cNvPr id="7" name="Rectangle 6"/>
          <p:cNvSpPr>
            <a:spLocks noChangeArrowheads="1"/>
          </p:cNvSpPr>
          <p:nvPr/>
        </p:nvSpPr>
        <p:spPr bwMode="auto">
          <a:xfrm>
            <a:off x="6475654" y="2948628"/>
            <a:ext cx="325411" cy="397453"/>
          </a:xfrm>
          <a:prstGeom prst="rect">
            <a:avLst/>
          </a:prstGeom>
          <a:noFill/>
          <a:ln w="38100">
            <a:noFill/>
            <a:miter lim="800000"/>
            <a:headEnd/>
            <a:tailEnd/>
          </a:ln>
        </p:spPr>
        <p:txBody>
          <a:bodyPr wrap="none" lIns="90488" tIns="44450" rIns="90488" bIns="44450">
            <a:spAutoFit/>
          </a:bodyPr>
          <a:lstStyle/>
          <a:p>
            <a:pPr defTabSz="762000" eaLnBrk="0" hangingPunct="0"/>
            <a:r>
              <a:rPr kumimoji="1" lang="en-US" altLang="zh-CN" sz="2000" dirty="0">
                <a:solidFill>
                  <a:schemeClr val="tx1">
                    <a:lumMod val="75000"/>
                    <a:lumOff val="25000"/>
                  </a:schemeClr>
                </a:solidFill>
                <a:latin typeface="+mj-lt"/>
              </a:rPr>
              <a:t>0</a:t>
            </a:r>
          </a:p>
        </p:txBody>
      </p:sp>
      <p:sp>
        <p:nvSpPr>
          <p:cNvPr id="8" name="Rectangle 7"/>
          <p:cNvSpPr>
            <a:spLocks noChangeArrowheads="1"/>
          </p:cNvSpPr>
          <p:nvPr/>
        </p:nvSpPr>
        <p:spPr bwMode="auto">
          <a:xfrm>
            <a:off x="7153600" y="2948628"/>
            <a:ext cx="325411" cy="397453"/>
          </a:xfrm>
          <a:prstGeom prst="rect">
            <a:avLst/>
          </a:prstGeom>
          <a:noFill/>
          <a:ln w="38100">
            <a:noFill/>
            <a:miter lim="800000"/>
            <a:headEnd/>
            <a:tailEnd/>
          </a:ln>
        </p:spPr>
        <p:txBody>
          <a:bodyPr wrap="none" lIns="90488" tIns="44450" rIns="90488" bIns="44450">
            <a:spAutoFit/>
          </a:bodyPr>
          <a:lstStyle/>
          <a:p>
            <a:pPr defTabSz="762000" eaLnBrk="0" hangingPunct="0"/>
            <a:r>
              <a:rPr kumimoji="1" lang="en-US" altLang="zh-CN" sz="2000" dirty="0">
                <a:solidFill>
                  <a:schemeClr val="tx1">
                    <a:lumMod val="75000"/>
                    <a:lumOff val="25000"/>
                  </a:schemeClr>
                </a:solidFill>
                <a:latin typeface="+mj-lt"/>
              </a:rPr>
              <a:t>1</a:t>
            </a:r>
          </a:p>
        </p:txBody>
      </p:sp>
      <p:sp>
        <p:nvSpPr>
          <p:cNvPr id="9" name="Rectangle 8"/>
          <p:cNvSpPr>
            <a:spLocks noChangeArrowheads="1"/>
          </p:cNvSpPr>
          <p:nvPr/>
        </p:nvSpPr>
        <p:spPr bwMode="auto">
          <a:xfrm>
            <a:off x="7831547" y="2948628"/>
            <a:ext cx="325411" cy="397453"/>
          </a:xfrm>
          <a:prstGeom prst="rect">
            <a:avLst/>
          </a:prstGeom>
          <a:noFill/>
          <a:ln w="38100">
            <a:noFill/>
            <a:miter lim="800000"/>
            <a:headEnd/>
            <a:tailEnd/>
          </a:ln>
        </p:spPr>
        <p:txBody>
          <a:bodyPr wrap="none" lIns="90488" tIns="44450" rIns="90488" bIns="44450">
            <a:spAutoFit/>
          </a:bodyPr>
          <a:lstStyle/>
          <a:p>
            <a:pPr defTabSz="762000" eaLnBrk="0" hangingPunct="0"/>
            <a:r>
              <a:rPr kumimoji="1" lang="en-US" altLang="zh-CN" sz="2000" dirty="0">
                <a:solidFill>
                  <a:schemeClr val="tx1">
                    <a:lumMod val="75000"/>
                    <a:lumOff val="25000"/>
                  </a:schemeClr>
                </a:solidFill>
                <a:latin typeface="+mj-lt"/>
              </a:rPr>
              <a:t>1</a:t>
            </a:r>
          </a:p>
        </p:txBody>
      </p:sp>
      <p:sp>
        <p:nvSpPr>
          <p:cNvPr id="10" name="Rectangle 9"/>
          <p:cNvSpPr>
            <a:spLocks noChangeArrowheads="1"/>
          </p:cNvSpPr>
          <p:nvPr/>
        </p:nvSpPr>
        <p:spPr bwMode="auto">
          <a:xfrm>
            <a:off x="8509493" y="2948628"/>
            <a:ext cx="325411" cy="397453"/>
          </a:xfrm>
          <a:prstGeom prst="rect">
            <a:avLst/>
          </a:prstGeom>
          <a:noFill/>
          <a:ln w="38100">
            <a:noFill/>
            <a:miter lim="800000"/>
            <a:headEnd/>
            <a:tailEnd/>
          </a:ln>
        </p:spPr>
        <p:txBody>
          <a:bodyPr wrap="none" lIns="90488" tIns="44450" rIns="90488" bIns="44450">
            <a:spAutoFit/>
          </a:bodyPr>
          <a:lstStyle/>
          <a:p>
            <a:pPr defTabSz="762000" eaLnBrk="0" hangingPunct="0"/>
            <a:r>
              <a:rPr kumimoji="1" lang="en-US" altLang="zh-CN" sz="2000" dirty="0">
                <a:solidFill>
                  <a:schemeClr val="tx1">
                    <a:lumMod val="75000"/>
                    <a:lumOff val="25000"/>
                  </a:schemeClr>
                </a:solidFill>
                <a:latin typeface="+mj-lt"/>
              </a:rPr>
              <a:t>1</a:t>
            </a:r>
          </a:p>
        </p:txBody>
      </p:sp>
      <p:sp>
        <p:nvSpPr>
          <p:cNvPr id="11" name="Rectangle 10"/>
          <p:cNvSpPr>
            <a:spLocks noChangeArrowheads="1"/>
          </p:cNvSpPr>
          <p:nvPr/>
        </p:nvSpPr>
        <p:spPr bwMode="auto">
          <a:xfrm>
            <a:off x="9230621" y="2948628"/>
            <a:ext cx="325411" cy="397453"/>
          </a:xfrm>
          <a:prstGeom prst="rect">
            <a:avLst/>
          </a:prstGeom>
          <a:noFill/>
          <a:ln w="38100">
            <a:noFill/>
            <a:miter lim="800000"/>
            <a:headEnd/>
            <a:tailEnd/>
          </a:ln>
        </p:spPr>
        <p:txBody>
          <a:bodyPr wrap="none" lIns="90488" tIns="44450" rIns="90488" bIns="44450">
            <a:spAutoFit/>
          </a:bodyPr>
          <a:lstStyle/>
          <a:p>
            <a:pPr defTabSz="762000" eaLnBrk="0" hangingPunct="0"/>
            <a:r>
              <a:rPr kumimoji="1" lang="en-US" altLang="zh-CN" sz="2000" dirty="0">
                <a:solidFill>
                  <a:schemeClr val="tx1">
                    <a:lumMod val="75000"/>
                    <a:lumOff val="25000"/>
                  </a:schemeClr>
                </a:solidFill>
                <a:latin typeface="+mj-lt"/>
              </a:rPr>
              <a:t>0</a:t>
            </a:r>
          </a:p>
        </p:txBody>
      </p:sp>
      <p:sp>
        <p:nvSpPr>
          <p:cNvPr id="12" name="Rectangle 11"/>
          <p:cNvSpPr>
            <a:spLocks noChangeArrowheads="1"/>
          </p:cNvSpPr>
          <p:nvPr/>
        </p:nvSpPr>
        <p:spPr bwMode="auto">
          <a:xfrm>
            <a:off x="9930158" y="2948628"/>
            <a:ext cx="325411" cy="397453"/>
          </a:xfrm>
          <a:prstGeom prst="rect">
            <a:avLst/>
          </a:prstGeom>
          <a:noFill/>
          <a:ln w="38100">
            <a:noFill/>
            <a:miter lim="800000"/>
            <a:headEnd/>
            <a:tailEnd/>
          </a:ln>
        </p:spPr>
        <p:txBody>
          <a:bodyPr wrap="none" lIns="90488" tIns="44450" rIns="90488" bIns="44450">
            <a:spAutoFit/>
          </a:bodyPr>
          <a:lstStyle/>
          <a:p>
            <a:pPr defTabSz="762000" eaLnBrk="0" hangingPunct="0"/>
            <a:r>
              <a:rPr kumimoji="1" lang="en-US" altLang="zh-CN" sz="2000" dirty="0">
                <a:solidFill>
                  <a:schemeClr val="tx1">
                    <a:lumMod val="75000"/>
                    <a:lumOff val="25000"/>
                  </a:schemeClr>
                </a:solidFill>
                <a:latin typeface="+mj-lt"/>
              </a:rPr>
              <a:t>0</a:t>
            </a:r>
          </a:p>
        </p:txBody>
      </p:sp>
      <p:sp>
        <p:nvSpPr>
          <p:cNvPr id="13" name="Freeform 12"/>
          <p:cNvSpPr>
            <a:spLocks/>
          </p:cNvSpPr>
          <p:nvPr/>
        </p:nvSpPr>
        <p:spPr bwMode="auto">
          <a:xfrm>
            <a:off x="4221590" y="2850772"/>
            <a:ext cx="6219545" cy="523812"/>
          </a:xfrm>
          <a:custGeom>
            <a:avLst/>
            <a:gdLst>
              <a:gd name="T0" fmla="*/ 0 w 4321"/>
              <a:gd name="T1" fmla="*/ 486 h 487"/>
              <a:gd name="T2" fmla="*/ 477 w 4321"/>
              <a:gd name="T3" fmla="*/ 486 h 487"/>
              <a:gd name="T4" fmla="*/ 477 w 4321"/>
              <a:gd name="T5" fmla="*/ 0 h 487"/>
              <a:gd name="T6" fmla="*/ 963 w 4321"/>
              <a:gd name="T7" fmla="*/ 0 h 487"/>
              <a:gd name="T8" fmla="*/ 963 w 4321"/>
              <a:gd name="T9" fmla="*/ 486 h 487"/>
              <a:gd name="T10" fmla="*/ 1926 w 4321"/>
              <a:gd name="T11" fmla="*/ 486 h 487"/>
              <a:gd name="T12" fmla="*/ 1926 w 4321"/>
              <a:gd name="T13" fmla="*/ 0 h 487"/>
              <a:gd name="T14" fmla="*/ 3357 w 4321"/>
              <a:gd name="T15" fmla="*/ 0 h 487"/>
              <a:gd name="T16" fmla="*/ 3357 w 4321"/>
              <a:gd name="T17" fmla="*/ 486 h 487"/>
              <a:gd name="T18" fmla="*/ 4320 w 4321"/>
              <a:gd name="T19" fmla="*/ 486 h 48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321"/>
              <a:gd name="T31" fmla="*/ 0 h 487"/>
              <a:gd name="T32" fmla="*/ 4321 w 4321"/>
              <a:gd name="T33" fmla="*/ 487 h 48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321" h="487">
                <a:moveTo>
                  <a:pt x="0" y="486"/>
                </a:moveTo>
                <a:lnTo>
                  <a:pt x="477" y="486"/>
                </a:lnTo>
                <a:lnTo>
                  <a:pt x="477" y="0"/>
                </a:lnTo>
                <a:lnTo>
                  <a:pt x="963" y="0"/>
                </a:lnTo>
                <a:lnTo>
                  <a:pt x="963" y="486"/>
                </a:lnTo>
                <a:lnTo>
                  <a:pt x="1926" y="486"/>
                </a:lnTo>
                <a:lnTo>
                  <a:pt x="1926" y="0"/>
                </a:lnTo>
                <a:lnTo>
                  <a:pt x="3357" y="0"/>
                </a:lnTo>
                <a:lnTo>
                  <a:pt x="3357" y="486"/>
                </a:lnTo>
                <a:lnTo>
                  <a:pt x="4320" y="486"/>
                </a:lnTo>
              </a:path>
            </a:pathLst>
          </a:custGeom>
          <a:noFill/>
          <a:ln w="38100" cap="rnd">
            <a:solidFill>
              <a:schemeClr val="tx1">
                <a:lumMod val="65000"/>
                <a:lumOff val="35000"/>
              </a:schemeClr>
            </a:solidFill>
            <a:round/>
            <a:headEnd/>
            <a:tailEnd/>
          </a:ln>
        </p:spPr>
        <p:txBody>
          <a:bodyPr/>
          <a:lstStyle/>
          <a:p>
            <a:endParaRPr lang="zh-CN" altLang="en-US"/>
          </a:p>
        </p:txBody>
      </p:sp>
      <p:sp>
        <p:nvSpPr>
          <p:cNvPr id="14" name="Freeform 13"/>
          <p:cNvSpPr>
            <a:spLocks/>
          </p:cNvSpPr>
          <p:nvPr/>
        </p:nvSpPr>
        <p:spPr bwMode="auto">
          <a:xfrm>
            <a:off x="10439697" y="3373144"/>
            <a:ext cx="1439" cy="1440"/>
          </a:xfrm>
          <a:custGeom>
            <a:avLst/>
            <a:gdLst>
              <a:gd name="T0" fmla="*/ 0 w 1"/>
              <a:gd name="T1" fmla="*/ 0 h 1"/>
              <a:gd name="T2" fmla="*/ 0 w 1"/>
              <a:gd name="T3" fmla="*/ 0 h 1"/>
              <a:gd name="T4" fmla="*/ 0 60000 65536"/>
              <a:gd name="T5" fmla="*/ 0 60000 65536"/>
              <a:gd name="T6" fmla="*/ 0 w 1"/>
              <a:gd name="T7" fmla="*/ 0 h 1"/>
              <a:gd name="T8" fmla="*/ 1 w 1"/>
              <a:gd name="T9" fmla="*/ 1 h 1"/>
            </a:gdLst>
            <a:ahLst/>
            <a:cxnLst>
              <a:cxn ang="T4">
                <a:pos x="T0" y="T1"/>
              </a:cxn>
              <a:cxn ang="T5">
                <a:pos x="T2" y="T3"/>
              </a:cxn>
            </a:cxnLst>
            <a:rect l="T6" t="T7" r="T8" b="T9"/>
            <a:pathLst>
              <a:path w="1" h="1">
                <a:moveTo>
                  <a:pt x="0" y="0"/>
                </a:moveTo>
                <a:lnTo>
                  <a:pt x="0" y="0"/>
                </a:lnTo>
              </a:path>
            </a:pathLst>
          </a:custGeom>
          <a:noFill/>
          <a:ln w="38100" cap="rnd">
            <a:solidFill>
              <a:schemeClr val="tx2"/>
            </a:solidFill>
            <a:round/>
            <a:headEnd/>
            <a:tailEnd/>
          </a:ln>
        </p:spPr>
        <p:txBody>
          <a:bodyPr/>
          <a:lstStyle/>
          <a:p>
            <a:endParaRPr lang="zh-CN" altLang="en-US"/>
          </a:p>
        </p:txBody>
      </p:sp>
      <p:grpSp>
        <p:nvGrpSpPr>
          <p:cNvPr id="233" name="组合 232"/>
          <p:cNvGrpSpPr/>
          <p:nvPr/>
        </p:nvGrpSpPr>
        <p:grpSpPr>
          <a:xfrm>
            <a:off x="4224469" y="4800283"/>
            <a:ext cx="6199394" cy="667015"/>
            <a:chOff x="3257727" y="4527801"/>
            <a:chExt cx="6199394" cy="784461"/>
          </a:xfrm>
        </p:grpSpPr>
        <p:sp>
          <p:nvSpPr>
            <p:cNvPr id="44" name="Freeform 46"/>
            <p:cNvSpPr>
              <a:spLocks/>
            </p:cNvSpPr>
            <p:nvPr/>
          </p:nvSpPr>
          <p:spPr bwMode="auto">
            <a:xfrm>
              <a:off x="3941430" y="4533559"/>
              <a:ext cx="54696" cy="417419"/>
            </a:xfrm>
            <a:custGeom>
              <a:avLst/>
              <a:gdLst>
                <a:gd name="T0" fmla="*/ 0 w 38"/>
                <a:gd name="T1" fmla="*/ 290 h 290"/>
                <a:gd name="T2" fmla="*/ 26 w 38"/>
                <a:gd name="T3" fmla="*/ 40 h 290"/>
                <a:gd name="T4" fmla="*/ 27 w 38"/>
                <a:gd name="T5" fmla="*/ 28 h 290"/>
                <a:gd name="T6" fmla="*/ 28 w 38"/>
                <a:gd name="T7" fmla="*/ 19 h 290"/>
                <a:gd name="T8" fmla="*/ 30 w 38"/>
                <a:gd name="T9" fmla="*/ 11 h 290"/>
                <a:gd name="T10" fmla="*/ 33 w 38"/>
                <a:gd name="T11" fmla="*/ 4 h 290"/>
                <a:gd name="T12" fmla="*/ 38 w 38"/>
                <a:gd name="T13" fmla="*/ 0 h 290"/>
                <a:gd name="T14" fmla="*/ 0 60000 65536"/>
                <a:gd name="T15" fmla="*/ 0 60000 65536"/>
                <a:gd name="T16" fmla="*/ 0 60000 65536"/>
                <a:gd name="T17" fmla="*/ 0 60000 65536"/>
                <a:gd name="T18" fmla="*/ 0 60000 65536"/>
                <a:gd name="T19" fmla="*/ 0 60000 65536"/>
                <a:gd name="T20" fmla="*/ 0 60000 65536"/>
                <a:gd name="T21" fmla="*/ 0 w 38"/>
                <a:gd name="T22" fmla="*/ 0 h 290"/>
                <a:gd name="T23" fmla="*/ 38 w 38"/>
                <a:gd name="T24" fmla="*/ 290 h 29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8" h="290">
                  <a:moveTo>
                    <a:pt x="0" y="290"/>
                  </a:moveTo>
                  <a:lnTo>
                    <a:pt x="26" y="40"/>
                  </a:lnTo>
                  <a:lnTo>
                    <a:pt x="27" y="28"/>
                  </a:lnTo>
                  <a:lnTo>
                    <a:pt x="28" y="19"/>
                  </a:lnTo>
                  <a:lnTo>
                    <a:pt x="30" y="11"/>
                  </a:lnTo>
                  <a:lnTo>
                    <a:pt x="33" y="4"/>
                  </a:lnTo>
                  <a:lnTo>
                    <a:pt x="38" y="0"/>
                  </a:lnTo>
                </a:path>
              </a:pathLst>
            </a:custGeom>
            <a:noFill/>
            <a:ln w="38100" cap="rnd">
              <a:solidFill>
                <a:schemeClr val="tx1">
                  <a:lumMod val="65000"/>
                  <a:lumOff val="35000"/>
                </a:schemeClr>
              </a:solidFill>
              <a:round/>
              <a:headEnd/>
              <a:tailEnd/>
            </a:ln>
          </p:spPr>
          <p:txBody>
            <a:bodyPr/>
            <a:lstStyle/>
            <a:p>
              <a:endParaRPr lang="zh-CN" altLang="en-US"/>
            </a:p>
          </p:txBody>
        </p:sp>
        <p:sp>
          <p:nvSpPr>
            <p:cNvPr id="45" name="Freeform 47"/>
            <p:cNvSpPr>
              <a:spLocks/>
            </p:cNvSpPr>
            <p:nvPr/>
          </p:nvSpPr>
          <p:spPr bwMode="auto">
            <a:xfrm>
              <a:off x="3997566" y="4537877"/>
              <a:ext cx="125225" cy="764308"/>
            </a:xfrm>
            <a:custGeom>
              <a:avLst/>
              <a:gdLst>
                <a:gd name="T0" fmla="*/ 0 w 87"/>
                <a:gd name="T1" fmla="*/ 0 h 709"/>
                <a:gd name="T2" fmla="*/ 7 w 87"/>
                <a:gd name="T3" fmla="*/ 4 h 709"/>
                <a:gd name="T4" fmla="*/ 12 w 87"/>
                <a:gd name="T5" fmla="*/ 16 h 709"/>
                <a:gd name="T6" fmla="*/ 14 w 87"/>
                <a:gd name="T7" fmla="*/ 33 h 709"/>
                <a:gd name="T8" fmla="*/ 16 w 87"/>
                <a:gd name="T9" fmla="*/ 59 h 709"/>
                <a:gd name="T10" fmla="*/ 43 w 87"/>
                <a:gd name="T11" fmla="*/ 651 h 709"/>
                <a:gd name="T12" fmla="*/ 46 w 87"/>
                <a:gd name="T13" fmla="*/ 684 h 709"/>
                <a:gd name="T14" fmla="*/ 48 w 87"/>
                <a:gd name="T15" fmla="*/ 694 h 709"/>
                <a:gd name="T16" fmla="*/ 53 w 87"/>
                <a:gd name="T17" fmla="*/ 704 h 709"/>
                <a:gd name="T18" fmla="*/ 58 w 87"/>
                <a:gd name="T19" fmla="*/ 708 h 709"/>
                <a:gd name="T20" fmla="*/ 64 w 87"/>
                <a:gd name="T21" fmla="*/ 700 h 709"/>
                <a:gd name="T22" fmla="*/ 68 w 87"/>
                <a:gd name="T23" fmla="*/ 684 h 709"/>
                <a:gd name="T24" fmla="*/ 86 w 87"/>
                <a:gd name="T25" fmla="*/ 380 h 70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87"/>
                <a:gd name="T40" fmla="*/ 0 h 709"/>
                <a:gd name="T41" fmla="*/ 87 w 87"/>
                <a:gd name="T42" fmla="*/ 709 h 70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87" h="709">
                  <a:moveTo>
                    <a:pt x="0" y="0"/>
                  </a:moveTo>
                  <a:lnTo>
                    <a:pt x="7" y="4"/>
                  </a:lnTo>
                  <a:lnTo>
                    <a:pt x="12" y="16"/>
                  </a:lnTo>
                  <a:lnTo>
                    <a:pt x="14" y="33"/>
                  </a:lnTo>
                  <a:lnTo>
                    <a:pt x="16" y="59"/>
                  </a:lnTo>
                  <a:lnTo>
                    <a:pt x="43" y="651"/>
                  </a:lnTo>
                  <a:lnTo>
                    <a:pt x="46" y="684"/>
                  </a:lnTo>
                  <a:lnTo>
                    <a:pt x="48" y="694"/>
                  </a:lnTo>
                  <a:lnTo>
                    <a:pt x="53" y="704"/>
                  </a:lnTo>
                  <a:lnTo>
                    <a:pt x="58" y="708"/>
                  </a:lnTo>
                  <a:lnTo>
                    <a:pt x="64" y="700"/>
                  </a:lnTo>
                  <a:lnTo>
                    <a:pt x="68" y="684"/>
                  </a:lnTo>
                  <a:lnTo>
                    <a:pt x="86" y="380"/>
                  </a:lnTo>
                </a:path>
              </a:pathLst>
            </a:custGeom>
            <a:noFill/>
            <a:ln w="38100" cap="rnd">
              <a:solidFill>
                <a:schemeClr val="tx1">
                  <a:lumMod val="65000"/>
                  <a:lumOff val="35000"/>
                </a:schemeClr>
              </a:solidFill>
              <a:round/>
              <a:headEnd/>
              <a:tailEnd/>
            </a:ln>
          </p:spPr>
          <p:txBody>
            <a:bodyPr/>
            <a:lstStyle/>
            <a:p>
              <a:endParaRPr lang="zh-CN" altLang="en-US"/>
            </a:p>
          </p:txBody>
        </p:sp>
        <p:grpSp>
          <p:nvGrpSpPr>
            <p:cNvPr id="46" name="Group 48"/>
            <p:cNvGrpSpPr>
              <a:grpSpLocks/>
            </p:cNvGrpSpPr>
            <p:nvPr/>
          </p:nvGrpSpPr>
          <p:grpSpPr bwMode="auto">
            <a:xfrm>
              <a:off x="4122791" y="4533559"/>
              <a:ext cx="171286" cy="768627"/>
              <a:chOff x="1557" y="2272"/>
              <a:chExt cx="119" cy="713"/>
            </a:xfrm>
          </p:grpSpPr>
          <p:sp>
            <p:nvSpPr>
              <p:cNvPr id="47" name="Freeform 49"/>
              <p:cNvSpPr>
                <a:spLocks/>
              </p:cNvSpPr>
              <p:nvPr/>
            </p:nvSpPr>
            <p:spPr bwMode="auto">
              <a:xfrm>
                <a:off x="1557" y="2272"/>
                <a:ext cx="33" cy="363"/>
              </a:xfrm>
              <a:custGeom>
                <a:avLst/>
                <a:gdLst>
                  <a:gd name="T0" fmla="*/ 0 w 33"/>
                  <a:gd name="T1" fmla="*/ 362 h 363"/>
                  <a:gd name="T2" fmla="*/ 20 w 33"/>
                  <a:gd name="T3" fmla="*/ 54 h 363"/>
                  <a:gd name="T4" fmla="*/ 21 w 33"/>
                  <a:gd name="T5" fmla="*/ 38 h 363"/>
                  <a:gd name="T6" fmla="*/ 22 w 33"/>
                  <a:gd name="T7" fmla="*/ 25 h 363"/>
                  <a:gd name="T8" fmla="*/ 24 w 33"/>
                  <a:gd name="T9" fmla="*/ 15 h 363"/>
                  <a:gd name="T10" fmla="*/ 27 w 33"/>
                  <a:gd name="T11" fmla="*/ 6 h 363"/>
                  <a:gd name="T12" fmla="*/ 32 w 33"/>
                  <a:gd name="T13" fmla="*/ 0 h 363"/>
                  <a:gd name="T14" fmla="*/ 0 60000 65536"/>
                  <a:gd name="T15" fmla="*/ 0 60000 65536"/>
                  <a:gd name="T16" fmla="*/ 0 60000 65536"/>
                  <a:gd name="T17" fmla="*/ 0 60000 65536"/>
                  <a:gd name="T18" fmla="*/ 0 60000 65536"/>
                  <a:gd name="T19" fmla="*/ 0 60000 65536"/>
                  <a:gd name="T20" fmla="*/ 0 60000 65536"/>
                  <a:gd name="T21" fmla="*/ 0 w 33"/>
                  <a:gd name="T22" fmla="*/ 0 h 363"/>
                  <a:gd name="T23" fmla="*/ 33 w 33"/>
                  <a:gd name="T24" fmla="*/ 363 h 36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 h="363">
                    <a:moveTo>
                      <a:pt x="0" y="362"/>
                    </a:moveTo>
                    <a:lnTo>
                      <a:pt x="20" y="54"/>
                    </a:lnTo>
                    <a:lnTo>
                      <a:pt x="21" y="38"/>
                    </a:lnTo>
                    <a:lnTo>
                      <a:pt x="22" y="25"/>
                    </a:lnTo>
                    <a:lnTo>
                      <a:pt x="24" y="15"/>
                    </a:lnTo>
                    <a:lnTo>
                      <a:pt x="27" y="6"/>
                    </a:lnTo>
                    <a:lnTo>
                      <a:pt x="32" y="0"/>
                    </a:lnTo>
                  </a:path>
                </a:pathLst>
              </a:custGeom>
              <a:noFill/>
              <a:ln w="38100" cap="rnd">
                <a:solidFill>
                  <a:schemeClr val="tx1">
                    <a:lumMod val="65000"/>
                    <a:lumOff val="35000"/>
                  </a:schemeClr>
                </a:solidFill>
                <a:round/>
                <a:headEnd/>
                <a:tailEnd/>
              </a:ln>
            </p:spPr>
            <p:txBody>
              <a:bodyPr/>
              <a:lstStyle/>
              <a:p>
                <a:endParaRPr lang="zh-CN" altLang="en-US"/>
              </a:p>
            </p:txBody>
          </p:sp>
          <p:sp>
            <p:nvSpPr>
              <p:cNvPr id="48" name="Freeform 50"/>
              <p:cNvSpPr>
                <a:spLocks/>
              </p:cNvSpPr>
              <p:nvPr/>
            </p:nvSpPr>
            <p:spPr bwMode="auto">
              <a:xfrm>
                <a:off x="1590" y="2276"/>
                <a:ext cx="86" cy="709"/>
              </a:xfrm>
              <a:custGeom>
                <a:avLst/>
                <a:gdLst>
                  <a:gd name="T0" fmla="*/ 0 w 86"/>
                  <a:gd name="T1" fmla="*/ 0 h 709"/>
                  <a:gd name="T2" fmla="*/ 7 w 86"/>
                  <a:gd name="T3" fmla="*/ 4 h 709"/>
                  <a:gd name="T4" fmla="*/ 12 w 86"/>
                  <a:gd name="T5" fmla="*/ 16 h 709"/>
                  <a:gd name="T6" fmla="*/ 14 w 86"/>
                  <a:gd name="T7" fmla="*/ 33 h 709"/>
                  <a:gd name="T8" fmla="*/ 15 w 86"/>
                  <a:gd name="T9" fmla="*/ 59 h 709"/>
                  <a:gd name="T10" fmla="*/ 43 w 86"/>
                  <a:gd name="T11" fmla="*/ 651 h 709"/>
                  <a:gd name="T12" fmla="*/ 45 w 86"/>
                  <a:gd name="T13" fmla="*/ 684 h 709"/>
                  <a:gd name="T14" fmla="*/ 47 w 86"/>
                  <a:gd name="T15" fmla="*/ 694 h 709"/>
                  <a:gd name="T16" fmla="*/ 53 w 86"/>
                  <a:gd name="T17" fmla="*/ 704 h 709"/>
                  <a:gd name="T18" fmla="*/ 57 w 86"/>
                  <a:gd name="T19" fmla="*/ 708 h 709"/>
                  <a:gd name="T20" fmla="*/ 63 w 86"/>
                  <a:gd name="T21" fmla="*/ 700 h 709"/>
                  <a:gd name="T22" fmla="*/ 67 w 86"/>
                  <a:gd name="T23" fmla="*/ 684 h 709"/>
                  <a:gd name="T24" fmla="*/ 85 w 86"/>
                  <a:gd name="T25" fmla="*/ 380 h 70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86"/>
                  <a:gd name="T40" fmla="*/ 0 h 709"/>
                  <a:gd name="T41" fmla="*/ 86 w 86"/>
                  <a:gd name="T42" fmla="*/ 709 h 70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86" h="709">
                    <a:moveTo>
                      <a:pt x="0" y="0"/>
                    </a:moveTo>
                    <a:lnTo>
                      <a:pt x="7" y="4"/>
                    </a:lnTo>
                    <a:lnTo>
                      <a:pt x="12" y="16"/>
                    </a:lnTo>
                    <a:lnTo>
                      <a:pt x="14" y="33"/>
                    </a:lnTo>
                    <a:lnTo>
                      <a:pt x="15" y="59"/>
                    </a:lnTo>
                    <a:lnTo>
                      <a:pt x="43" y="651"/>
                    </a:lnTo>
                    <a:lnTo>
                      <a:pt x="45" y="684"/>
                    </a:lnTo>
                    <a:lnTo>
                      <a:pt x="47" y="694"/>
                    </a:lnTo>
                    <a:lnTo>
                      <a:pt x="53" y="704"/>
                    </a:lnTo>
                    <a:lnTo>
                      <a:pt x="57" y="708"/>
                    </a:lnTo>
                    <a:lnTo>
                      <a:pt x="63" y="700"/>
                    </a:lnTo>
                    <a:lnTo>
                      <a:pt x="67" y="684"/>
                    </a:lnTo>
                    <a:lnTo>
                      <a:pt x="85" y="380"/>
                    </a:lnTo>
                  </a:path>
                </a:pathLst>
              </a:custGeom>
              <a:noFill/>
              <a:ln w="38100" cap="rnd">
                <a:solidFill>
                  <a:schemeClr val="tx1">
                    <a:lumMod val="65000"/>
                    <a:lumOff val="35000"/>
                  </a:schemeClr>
                </a:solidFill>
                <a:round/>
                <a:headEnd/>
                <a:tailEnd/>
              </a:ln>
            </p:spPr>
            <p:txBody>
              <a:bodyPr/>
              <a:lstStyle/>
              <a:p>
                <a:endParaRPr lang="zh-CN" altLang="en-US"/>
              </a:p>
            </p:txBody>
          </p:sp>
        </p:grpSp>
        <p:sp>
          <p:nvSpPr>
            <p:cNvPr id="49" name="Freeform 51"/>
            <p:cNvSpPr>
              <a:spLocks/>
            </p:cNvSpPr>
            <p:nvPr/>
          </p:nvSpPr>
          <p:spPr bwMode="auto">
            <a:xfrm>
              <a:off x="4291199" y="4527801"/>
              <a:ext cx="50378" cy="423177"/>
            </a:xfrm>
            <a:custGeom>
              <a:avLst/>
              <a:gdLst>
                <a:gd name="T0" fmla="*/ 0 w 35"/>
                <a:gd name="T1" fmla="*/ 294 h 294"/>
                <a:gd name="T2" fmla="*/ 22 w 35"/>
                <a:gd name="T3" fmla="*/ 40 h 294"/>
                <a:gd name="T4" fmla="*/ 24 w 35"/>
                <a:gd name="T5" fmla="*/ 28 h 294"/>
                <a:gd name="T6" fmla="*/ 25 w 35"/>
                <a:gd name="T7" fmla="*/ 19 h 294"/>
                <a:gd name="T8" fmla="*/ 26 w 35"/>
                <a:gd name="T9" fmla="*/ 11 h 294"/>
                <a:gd name="T10" fmla="*/ 30 w 35"/>
                <a:gd name="T11" fmla="*/ 4 h 294"/>
                <a:gd name="T12" fmla="*/ 35 w 35"/>
                <a:gd name="T13" fmla="*/ 0 h 294"/>
                <a:gd name="T14" fmla="*/ 0 60000 65536"/>
                <a:gd name="T15" fmla="*/ 0 60000 65536"/>
                <a:gd name="T16" fmla="*/ 0 60000 65536"/>
                <a:gd name="T17" fmla="*/ 0 60000 65536"/>
                <a:gd name="T18" fmla="*/ 0 60000 65536"/>
                <a:gd name="T19" fmla="*/ 0 60000 65536"/>
                <a:gd name="T20" fmla="*/ 0 60000 65536"/>
                <a:gd name="T21" fmla="*/ 0 w 35"/>
                <a:gd name="T22" fmla="*/ 0 h 294"/>
                <a:gd name="T23" fmla="*/ 35 w 35"/>
                <a:gd name="T24" fmla="*/ 294 h 29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5" h="294">
                  <a:moveTo>
                    <a:pt x="0" y="294"/>
                  </a:moveTo>
                  <a:lnTo>
                    <a:pt x="22" y="40"/>
                  </a:lnTo>
                  <a:lnTo>
                    <a:pt x="24" y="28"/>
                  </a:lnTo>
                  <a:lnTo>
                    <a:pt x="25" y="19"/>
                  </a:lnTo>
                  <a:lnTo>
                    <a:pt x="26" y="11"/>
                  </a:lnTo>
                  <a:lnTo>
                    <a:pt x="30" y="4"/>
                  </a:lnTo>
                  <a:lnTo>
                    <a:pt x="35" y="0"/>
                  </a:lnTo>
                </a:path>
              </a:pathLst>
            </a:custGeom>
            <a:noFill/>
            <a:ln w="38100" cap="rnd">
              <a:solidFill>
                <a:schemeClr val="tx1">
                  <a:lumMod val="65000"/>
                  <a:lumOff val="35000"/>
                </a:schemeClr>
              </a:solidFill>
              <a:round/>
              <a:headEnd/>
              <a:tailEnd/>
            </a:ln>
          </p:spPr>
          <p:txBody>
            <a:bodyPr/>
            <a:lstStyle/>
            <a:p>
              <a:endParaRPr lang="zh-CN" altLang="en-US"/>
            </a:p>
          </p:txBody>
        </p:sp>
        <p:sp>
          <p:nvSpPr>
            <p:cNvPr id="50" name="Freeform 52"/>
            <p:cNvSpPr>
              <a:spLocks/>
            </p:cNvSpPr>
            <p:nvPr/>
          </p:nvSpPr>
          <p:spPr bwMode="auto">
            <a:xfrm>
              <a:off x="4343016" y="4532120"/>
              <a:ext cx="122347" cy="764308"/>
            </a:xfrm>
            <a:custGeom>
              <a:avLst/>
              <a:gdLst>
                <a:gd name="T0" fmla="*/ 0 w 85"/>
                <a:gd name="T1" fmla="*/ 0 h 709"/>
                <a:gd name="T2" fmla="*/ 7 w 85"/>
                <a:gd name="T3" fmla="*/ 4 h 709"/>
                <a:gd name="T4" fmla="*/ 12 w 85"/>
                <a:gd name="T5" fmla="*/ 16 h 709"/>
                <a:gd name="T6" fmla="*/ 14 w 85"/>
                <a:gd name="T7" fmla="*/ 33 h 709"/>
                <a:gd name="T8" fmla="*/ 15 w 85"/>
                <a:gd name="T9" fmla="*/ 59 h 709"/>
                <a:gd name="T10" fmla="*/ 42 w 85"/>
                <a:gd name="T11" fmla="*/ 651 h 709"/>
                <a:gd name="T12" fmla="*/ 45 w 85"/>
                <a:gd name="T13" fmla="*/ 684 h 709"/>
                <a:gd name="T14" fmla="*/ 47 w 85"/>
                <a:gd name="T15" fmla="*/ 694 h 709"/>
                <a:gd name="T16" fmla="*/ 52 w 85"/>
                <a:gd name="T17" fmla="*/ 704 h 709"/>
                <a:gd name="T18" fmla="*/ 57 w 85"/>
                <a:gd name="T19" fmla="*/ 708 h 709"/>
                <a:gd name="T20" fmla="*/ 62 w 85"/>
                <a:gd name="T21" fmla="*/ 700 h 709"/>
                <a:gd name="T22" fmla="*/ 66 w 85"/>
                <a:gd name="T23" fmla="*/ 684 h 709"/>
                <a:gd name="T24" fmla="*/ 84 w 85"/>
                <a:gd name="T25" fmla="*/ 380 h 70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85"/>
                <a:gd name="T40" fmla="*/ 0 h 709"/>
                <a:gd name="T41" fmla="*/ 85 w 85"/>
                <a:gd name="T42" fmla="*/ 709 h 70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85" h="709">
                  <a:moveTo>
                    <a:pt x="0" y="0"/>
                  </a:moveTo>
                  <a:lnTo>
                    <a:pt x="7" y="4"/>
                  </a:lnTo>
                  <a:lnTo>
                    <a:pt x="12" y="16"/>
                  </a:lnTo>
                  <a:lnTo>
                    <a:pt x="14" y="33"/>
                  </a:lnTo>
                  <a:lnTo>
                    <a:pt x="15" y="59"/>
                  </a:lnTo>
                  <a:lnTo>
                    <a:pt x="42" y="651"/>
                  </a:lnTo>
                  <a:lnTo>
                    <a:pt x="45" y="684"/>
                  </a:lnTo>
                  <a:lnTo>
                    <a:pt x="47" y="694"/>
                  </a:lnTo>
                  <a:lnTo>
                    <a:pt x="52" y="704"/>
                  </a:lnTo>
                  <a:lnTo>
                    <a:pt x="57" y="708"/>
                  </a:lnTo>
                  <a:lnTo>
                    <a:pt x="62" y="700"/>
                  </a:lnTo>
                  <a:lnTo>
                    <a:pt x="66" y="684"/>
                  </a:lnTo>
                  <a:lnTo>
                    <a:pt x="84" y="380"/>
                  </a:lnTo>
                </a:path>
              </a:pathLst>
            </a:custGeom>
            <a:noFill/>
            <a:ln w="38100" cap="rnd">
              <a:solidFill>
                <a:schemeClr val="tx1">
                  <a:lumMod val="65000"/>
                  <a:lumOff val="35000"/>
                </a:schemeClr>
              </a:solidFill>
              <a:round/>
              <a:headEnd/>
              <a:tailEnd/>
            </a:ln>
          </p:spPr>
          <p:txBody>
            <a:bodyPr/>
            <a:lstStyle/>
            <a:p>
              <a:endParaRPr lang="zh-CN" altLang="en-US"/>
            </a:p>
          </p:txBody>
        </p:sp>
        <p:sp>
          <p:nvSpPr>
            <p:cNvPr id="51" name="Freeform 53"/>
            <p:cNvSpPr>
              <a:spLocks/>
            </p:cNvSpPr>
            <p:nvPr/>
          </p:nvSpPr>
          <p:spPr bwMode="auto">
            <a:xfrm>
              <a:off x="4463924" y="4527801"/>
              <a:ext cx="50378" cy="401586"/>
            </a:xfrm>
            <a:custGeom>
              <a:avLst/>
              <a:gdLst>
                <a:gd name="T0" fmla="*/ 0 w 35"/>
                <a:gd name="T1" fmla="*/ 279 h 279"/>
                <a:gd name="T2" fmla="*/ 22 w 35"/>
                <a:gd name="T3" fmla="*/ 40 h 279"/>
                <a:gd name="T4" fmla="*/ 23 w 35"/>
                <a:gd name="T5" fmla="*/ 28 h 279"/>
                <a:gd name="T6" fmla="*/ 24 w 35"/>
                <a:gd name="T7" fmla="*/ 19 h 279"/>
                <a:gd name="T8" fmla="*/ 26 w 35"/>
                <a:gd name="T9" fmla="*/ 11 h 279"/>
                <a:gd name="T10" fmla="*/ 30 w 35"/>
                <a:gd name="T11" fmla="*/ 4 h 279"/>
                <a:gd name="T12" fmla="*/ 35 w 35"/>
                <a:gd name="T13" fmla="*/ 0 h 279"/>
                <a:gd name="T14" fmla="*/ 0 60000 65536"/>
                <a:gd name="T15" fmla="*/ 0 60000 65536"/>
                <a:gd name="T16" fmla="*/ 0 60000 65536"/>
                <a:gd name="T17" fmla="*/ 0 60000 65536"/>
                <a:gd name="T18" fmla="*/ 0 60000 65536"/>
                <a:gd name="T19" fmla="*/ 0 60000 65536"/>
                <a:gd name="T20" fmla="*/ 0 60000 65536"/>
                <a:gd name="T21" fmla="*/ 0 w 35"/>
                <a:gd name="T22" fmla="*/ 0 h 279"/>
                <a:gd name="T23" fmla="*/ 35 w 35"/>
                <a:gd name="T24" fmla="*/ 279 h 27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5" h="279">
                  <a:moveTo>
                    <a:pt x="0" y="279"/>
                  </a:moveTo>
                  <a:lnTo>
                    <a:pt x="22" y="40"/>
                  </a:lnTo>
                  <a:lnTo>
                    <a:pt x="23" y="28"/>
                  </a:lnTo>
                  <a:lnTo>
                    <a:pt x="24" y="19"/>
                  </a:lnTo>
                  <a:lnTo>
                    <a:pt x="26" y="11"/>
                  </a:lnTo>
                  <a:lnTo>
                    <a:pt x="30" y="4"/>
                  </a:lnTo>
                  <a:lnTo>
                    <a:pt x="35" y="0"/>
                  </a:lnTo>
                </a:path>
              </a:pathLst>
            </a:custGeom>
            <a:noFill/>
            <a:ln w="38100" cap="rnd">
              <a:solidFill>
                <a:schemeClr val="tx1">
                  <a:lumMod val="65000"/>
                  <a:lumOff val="35000"/>
                </a:schemeClr>
              </a:solidFill>
              <a:round/>
              <a:headEnd/>
              <a:tailEnd/>
            </a:ln>
          </p:spPr>
          <p:txBody>
            <a:bodyPr/>
            <a:lstStyle/>
            <a:p>
              <a:endParaRPr lang="zh-CN" altLang="en-US"/>
            </a:p>
          </p:txBody>
        </p:sp>
        <p:sp>
          <p:nvSpPr>
            <p:cNvPr id="52" name="Freeform 54"/>
            <p:cNvSpPr>
              <a:spLocks/>
            </p:cNvSpPr>
            <p:nvPr/>
          </p:nvSpPr>
          <p:spPr bwMode="auto">
            <a:xfrm>
              <a:off x="4515742" y="4532120"/>
              <a:ext cx="138180" cy="762870"/>
            </a:xfrm>
            <a:custGeom>
              <a:avLst/>
              <a:gdLst>
                <a:gd name="T0" fmla="*/ 0 w 96"/>
                <a:gd name="T1" fmla="*/ 0 h 530"/>
                <a:gd name="T2" fmla="*/ 7 w 96"/>
                <a:gd name="T3" fmla="*/ 3 h 530"/>
                <a:gd name="T4" fmla="*/ 12 w 96"/>
                <a:gd name="T5" fmla="*/ 12 h 530"/>
                <a:gd name="T6" fmla="*/ 14 w 96"/>
                <a:gd name="T7" fmla="*/ 25 h 530"/>
                <a:gd name="T8" fmla="*/ 15 w 96"/>
                <a:gd name="T9" fmla="*/ 44 h 530"/>
                <a:gd name="T10" fmla="*/ 42 w 96"/>
                <a:gd name="T11" fmla="*/ 488 h 530"/>
                <a:gd name="T12" fmla="*/ 45 w 96"/>
                <a:gd name="T13" fmla="*/ 512 h 530"/>
                <a:gd name="T14" fmla="*/ 47 w 96"/>
                <a:gd name="T15" fmla="*/ 520 h 530"/>
                <a:gd name="T16" fmla="*/ 52 w 96"/>
                <a:gd name="T17" fmla="*/ 527 h 530"/>
                <a:gd name="T18" fmla="*/ 57 w 96"/>
                <a:gd name="T19" fmla="*/ 530 h 530"/>
                <a:gd name="T20" fmla="*/ 62 w 96"/>
                <a:gd name="T21" fmla="*/ 524 h 530"/>
                <a:gd name="T22" fmla="*/ 66 w 96"/>
                <a:gd name="T23" fmla="*/ 512 h 530"/>
                <a:gd name="T24" fmla="*/ 96 w 96"/>
                <a:gd name="T25" fmla="*/ 285 h 53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6"/>
                <a:gd name="T40" fmla="*/ 0 h 530"/>
                <a:gd name="T41" fmla="*/ 96 w 96"/>
                <a:gd name="T42" fmla="*/ 530 h 53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6" h="530">
                  <a:moveTo>
                    <a:pt x="0" y="0"/>
                  </a:moveTo>
                  <a:lnTo>
                    <a:pt x="7" y="3"/>
                  </a:lnTo>
                  <a:lnTo>
                    <a:pt x="12" y="12"/>
                  </a:lnTo>
                  <a:lnTo>
                    <a:pt x="14" y="25"/>
                  </a:lnTo>
                  <a:lnTo>
                    <a:pt x="15" y="44"/>
                  </a:lnTo>
                  <a:lnTo>
                    <a:pt x="42" y="488"/>
                  </a:lnTo>
                  <a:lnTo>
                    <a:pt x="45" y="512"/>
                  </a:lnTo>
                  <a:lnTo>
                    <a:pt x="47" y="520"/>
                  </a:lnTo>
                  <a:lnTo>
                    <a:pt x="52" y="527"/>
                  </a:lnTo>
                  <a:lnTo>
                    <a:pt x="57" y="530"/>
                  </a:lnTo>
                  <a:lnTo>
                    <a:pt x="62" y="524"/>
                  </a:lnTo>
                  <a:lnTo>
                    <a:pt x="66" y="512"/>
                  </a:lnTo>
                  <a:lnTo>
                    <a:pt x="96" y="285"/>
                  </a:lnTo>
                </a:path>
              </a:pathLst>
            </a:custGeom>
            <a:noFill/>
            <a:ln w="38100" cap="rnd">
              <a:solidFill>
                <a:schemeClr val="tx1">
                  <a:lumMod val="65000"/>
                  <a:lumOff val="35000"/>
                </a:schemeClr>
              </a:solidFill>
              <a:round/>
              <a:headEnd/>
              <a:tailEnd/>
            </a:ln>
          </p:spPr>
          <p:txBody>
            <a:bodyPr/>
            <a:lstStyle/>
            <a:p>
              <a:endParaRPr lang="zh-CN" altLang="en-US"/>
            </a:p>
          </p:txBody>
        </p:sp>
        <p:sp>
          <p:nvSpPr>
            <p:cNvPr id="53" name="Freeform 55"/>
            <p:cNvSpPr>
              <a:spLocks/>
            </p:cNvSpPr>
            <p:nvPr/>
          </p:nvSpPr>
          <p:spPr bwMode="auto">
            <a:xfrm>
              <a:off x="7403131" y="4536438"/>
              <a:ext cx="47499" cy="391510"/>
            </a:xfrm>
            <a:custGeom>
              <a:avLst/>
              <a:gdLst>
                <a:gd name="T0" fmla="*/ 0 w 33"/>
                <a:gd name="T1" fmla="*/ 362 h 363"/>
                <a:gd name="T2" fmla="*/ 20 w 33"/>
                <a:gd name="T3" fmla="*/ 54 h 363"/>
                <a:gd name="T4" fmla="*/ 21 w 33"/>
                <a:gd name="T5" fmla="*/ 38 h 363"/>
                <a:gd name="T6" fmla="*/ 22 w 33"/>
                <a:gd name="T7" fmla="*/ 25 h 363"/>
                <a:gd name="T8" fmla="*/ 24 w 33"/>
                <a:gd name="T9" fmla="*/ 15 h 363"/>
                <a:gd name="T10" fmla="*/ 27 w 33"/>
                <a:gd name="T11" fmla="*/ 6 h 363"/>
                <a:gd name="T12" fmla="*/ 32 w 33"/>
                <a:gd name="T13" fmla="*/ 0 h 363"/>
                <a:gd name="T14" fmla="*/ 0 60000 65536"/>
                <a:gd name="T15" fmla="*/ 0 60000 65536"/>
                <a:gd name="T16" fmla="*/ 0 60000 65536"/>
                <a:gd name="T17" fmla="*/ 0 60000 65536"/>
                <a:gd name="T18" fmla="*/ 0 60000 65536"/>
                <a:gd name="T19" fmla="*/ 0 60000 65536"/>
                <a:gd name="T20" fmla="*/ 0 60000 65536"/>
                <a:gd name="T21" fmla="*/ 0 w 33"/>
                <a:gd name="T22" fmla="*/ 0 h 363"/>
                <a:gd name="T23" fmla="*/ 33 w 33"/>
                <a:gd name="T24" fmla="*/ 363 h 36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 h="363">
                  <a:moveTo>
                    <a:pt x="0" y="362"/>
                  </a:moveTo>
                  <a:lnTo>
                    <a:pt x="20" y="54"/>
                  </a:lnTo>
                  <a:lnTo>
                    <a:pt x="21" y="38"/>
                  </a:lnTo>
                  <a:lnTo>
                    <a:pt x="22" y="25"/>
                  </a:lnTo>
                  <a:lnTo>
                    <a:pt x="24" y="15"/>
                  </a:lnTo>
                  <a:lnTo>
                    <a:pt x="27" y="6"/>
                  </a:lnTo>
                  <a:lnTo>
                    <a:pt x="32" y="0"/>
                  </a:lnTo>
                </a:path>
              </a:pathLst>
            </a:custGeom>
            <a:noFill/>
            <a:ln w="38100" cap="rnd">
              <a:solidFill>
                <a:schemeClr val="tx1">
                  <a:lumMod val="65000"/>
                  <a:lumOff val="35000"/>
                </a:schemeClr>
              </a:solidFill>
              <a:round/>
              <a:headEnd/>
              <a:tailEnd/>
            </a:ln>
          </p:spPr>
          <p:txBody>
            <a:bodyPr/>
            <a:lstStyle/>
            <a:p>
              <a:endParaRPr lang="zh-CN" altLang="en-US"/>
            </a:p>
          </p:txBody>
        </p:sp>
        <p:sp>
          <p:nvSpPr>
            <p:cNvPr id="54" name="Freeform 56"/>
            <p:cNvSpPr>
              <a:spLocks/>
            </p:cNvSpPr>
            <p:nvPr/>
          </p:nvSpPr>
          <p:spPr bwMode="auto">
            <a:xfrm>
              <a:off x="7450630" y="4540756"/>
              <a:ext cx="122347" cy="762870"/>
            </a:xfrm>
            <a:custGeom>
              <a:avLst/>
              <a:gdLst>
                <a:gd name="T0" fmla="*/ 0 w 85"/>
                <a:gd name="T1" fmla="*/ 0 h 530"/>
                <a:gd name="T2" fmla="*/ 7 w 85"/>
                <a:gd name="T3" fmla="*/ 3 h 530"/>
                <a:gd name="T4" fmla="*/ 12 w 85"/>
                <a:gd name="T5" fmla="*/ 12 h 530"/>
                <a:gd name="T6" fmla="*/ 14 w 85"/>
                <a:gd name="T7" fmla="*/ 25 h 530"/>
                <a:gd name="T8" fmla="*/ 15 w 85"/>
                <a:gd name="T9" fmla="*/ 44 h 530"/>
                <a:gd name="T10" fmla="*/ 43 w 85"/>
                <a:gd name="T11" fmla="*/ 488 h 530"/>
                <a:gd name="T12" fmla="*/ 45 w 85"/>
                <a:gd name="T13" fmla="*/ 512 h 530"/>
                <a:gd name="T14" fmla="*/ 47 w 85"/>
                <a:gd name="T15" fmla="*/ 520 h 530"/>
                <a:gd name="T16" fmla="*/ 53 w 85"/>
                <a:gd name="T17" fmla="*/ 527 h 530"/>
                <a:gd name="T18" fmla="*/ 57 w 85"/>
                <a:gd name="T19" fmla="*/ 530 h 530"/>
                <a:gd name="T20" fmla="*/ 63 w 85"/>
                <a:gd name="T21" fmla="*/ 524 h 530"/>
                <a:gd name="T22" fmla="*/ 67 w 85"/>
                <a:gd name="T23" fmla="*/ 512 h 530"/>
                <a:gd name="T24" fmla="*/ 85 w 85"/>
                <a:gd name="T25" fmla="*/ 270 h 53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85"/>
                <a:gd name="T40" fmla="*/ 0 h 530"/>
                <a:gd name="T41" fmla="*/ 85 w 85"/>
                <a:gd name="T42" fmla="*/ 530 h 53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85" h="530">
                  <a:moveTo>
                    <a:pt x="0" y="0"/>
                  </a:moveTo>
                  <a:lnTo>
                    <a:pt x="7" y="3"/>
                  </a:lnTo>
                  <a:lnTo>
                    <a:pt x="12" y="12"/>
                  </a:lnTo>
                  <a:lnTo>
                    <a:pt x="14" y="25"/>
                  </a:lnTo>
                  <a:lnTo>
                    <a:pt x="15" y="44"/>
                  </a:lnTo>
                  <a:lnTo>
                    <a:pt x="43" y="488"/>
                  </a:lnTo>
                  <a:lnTo>
                    <a:pt x="45" y="512"/>
                  </a:lnTo>
                  <a:lnTo>
                    <a:pt x="47" y="520"/>
                  </a:lnTo>
                  <a:lnTo>
                    <a:pt x="53" y="527"/>
                  </a:lnTo>
                  <a:lnTo>
                    <a:pt x="57" y="530"/>
                  </a:lnTo>
                  <a:lnTo>
                    <a:pt x="63" y="524"/>
                  </a:lnTo>
                  <a:lnTo>
                    <a:pt x="67" y="512"/>
                  </a:lnTo>
                  <a:lnTo>
                    <a:pt x="85" y="270"/>
                  </a:lnTo>
                </a:path>
              </a:pathLst>
            </a:custGeom>
            <a:noFill/>
            <a:ln w="38100" cap="rnd">
              <a:solidFill>
                <a:schemeClr val="tx1">
                  <a:lumMod val="65000"/>
                  <a:lumOff val="35000"/>
                </a:schemeClr>
              </a:solidFill>
              <a:round/>
              <a:headEnd/>
              <a:tailEnd/>
            </a:ln>
          </p:spPr>
          <p:txBody>
            <a:bodyPr/>
            <a:lstStyle/>
            <a:p>
              <a:endParaRPr lang="zh-CN" altLang="en-US"/>
            </a:p>
          </p:txBody>
        </p:sp>
        <p:sp>
          <p:nvSpPr>
            <p:cNvPr id="55" name="Freeform 57"/>
            <p:cNvSpPr>
              <a:spLocks/>
            </p:cNvSpPr>
            <p:nvPr/>
          </p:nvSpPr>
          <p:spPr bwMode="auto">
            <a:xfrm>
              <a:off x="7574416" y="4536438"/>
              <a:ext cx="46060" cy="391510"/>
            </a:xfrm>
            <a:custGeom>
              <a:avLst/>
              <a:gdLst>
                <a:gd name="T0" fmla="*/ 0 w 32"/>
                <a:gd name="T1" fmla="*/ 362 h 363"/>
                <a:gd name="T2" fmla="*/ 19 w 32"/>
                <a:gd name="T3" fmla="*/ 54 h 363"/>
                <a:gd name="T4" fmla="*/ 20 w 32"/>
                <a:gd name="T5" fmla="*/ 38 h 363"/>
                <a:gd name="T6" fmla="*/ 21 w 32"/>
                <a:gd name="T7" fmla="*/ 25 h 363"/>
                <a:gd name="T8" fmla="*/ 23 w 32"/>
                <a:gd name="T9" fmla="*/ 15 h 363"/>
                <a:gd name="T10" fmla="*/ 27 w 32"/>
                <a:gd name="T11" fmla="*/ 6 h 363"/>
                <a:gd name="T12" fmla="*/ 31 w 32"/>
                <a:gd name="T13" fmla="*/ 0 h 363"/>
                <a:gd name="T14" fmla="*/ 0 60000 65536"/>
                <a:gd name="T15" fmla="*/ 0 60000 65536"/>
                <a:gd name="T16" fmla="*/ 0 60000 65536"/>
                <a:gd name="T17" fmla="*/ 0 60000 65536"/>
                <a:gd name="T18" fmla="*/ 0 60000 65536"/>
                <a:gd name="T19" fmla="*/ 0 60000 65536"/>
                <a:gd name="T20" fmla="*/ 0 60000 65536"/>
                <a:gd name="T21" fmla="*/ 0 w 32"/>
                <a:gd name="T22" fmla="*/ 0 h 363"/>
                <a:gd name="T23" fmla="*/ 32 w 32"/>
                <a:gd name="T24" fmla="*/ 363 h 36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2" h="363">
                  <a:moveTo>
                    <a:pt x="0" y="362"/>
                  </a:moveTo>
                  <a:lnTo>
                    <a:pt x="19" y="54"/>
                  </a:lnTo>
                  <a:lnTo>
                    <a:pt x="20" y="38"/>
                  </a:lnTo>
                  <a:lnTo>
                    <a:pt x="21" y="25"/>
                  </a:lnTo>
                  <a:lnTo>
                    <a:pt x="23" y="15"/>
                  </a:lnTo>
                  <a:lnTo>
                    <a:pt x="27" y="6"/>
                  </a:lnTo>
                  <a:lnTo>
                    <a:pt x="31" y="0"/>
                  </a:lnTo>
                </a:path>
              </a:pathLst>
            </a:custGeom>
            <a:noFill/>
            <a:ln w="38100" cap="rnd">
              <a:solidFill>
                <a:schemeClr val="tx1">
                  <a:lumMod val="65000"/>
                  <a:lumOff val="35000"/>
                </a:schemeClr>
              </a:solidFill>
              <a:round/>
              <a:headEnd/>
              <a:tailEnd/>
            </a:ln>
          </p:spPr>
          <p:txBody>
            <a:bodyPr/>
            <a:lstStyle/>
            <a:p>
              <a:endParaRPr lang="zh-CN" altLang="en-US"/>
            </a:p>
          </p:txBody>
        </p:sp>
        <p:sp>
          <p:nvSpPr>
            <p:cNvPr id="56" name="Freeform 58"/>
            <p:cNvSpPr>
              <a:spLocks/>
            </p:cNvSpPr>
            <p:nvPr/>
          </p:nvSpPr>
          <p:spPr bwMode="auto">
            <a:xfrm>
              <a:off x="7620476" y="4540756"/>
              <a:ext cx="125226" cy="762870"/>
            </a:xfrm>
            <a:custGeom>
              <a:avLst/>
              <a:gdLst>
                <a:gd name="T0" fmla="*/ 0 w 87"/>
                <a:gd name="T1" fmla="*/ 0 h 530"/>
                <a:gd name="T2" fmla="*/ 7 w 87"/>
                <a:gd name="T3" fmla="*/ 3 h 530"/>
                <a:gd name="T4" fmla="*/ 12 w 87"/>
                <a:gd name="T5" fmla="*/ 12 h 530"/>
                <a:gd name="T6" fmla="*/ 14 w 87"/>
                <a:gd name="T7" fmla="*/ 25 h 530"/>
                <a:gd name="T8" fmla="*/ 15 w 87"/>
                <a:gd name="T9" fmla="*/ 44 h 530"/>
                <a:gd name="T10" fmla="*/ 42 w 87"/>
                <a:gd name="T11" fmla="*/ 488 h 530"/>
                <a:gd name="T12" fmla="*/ 45 w 87"/>
                <a:gd name="T13" fmla="*/ 512 h 530"/>
                <a:gd name="T14" fmla="*/ 47 w 87"/>
                <a:gd name="T15" fmla="*/ 520 h 530"/>
                <a:gd name="T16" fmla="*/ 52 w 87"/>
                <a:gd name="T17" fmla="*/ 527 h 530"/>
                <a:gd name="T18" fmla="*/ 57 w 87"/>
                <a:gd name="T19" fmla="*/ 530 h 530"/>
                <a:gd name="T20" fmla="*/ 62 w 87"/>
                <a:gd name="T21" fmla="*/ 524 h 530"/>
                <a:gd name="T22" fmla="*/ 66 w 87"/>
                <a:gd name="T23" fmla="*/ 512 h 530"/>
                <a:gd name="T24" fmla="*/ 87 w 87"/>
                <a:gd name="T25" fmla="*/ 264 h 53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87"/>
                <a:gd name="T40" fmla="*/ 0 h 530"/>
                <a:gd name="T41" fmla="*/ 87 w 87"/>
                <a:gd name="T42" fmla="*/ 530 h 53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87" h="530">
                  <a:moveTo>
                    <a:pt x="0" y="0"/>
                  </a:moveTo>
                  <a:lnTo>
                    <a:pt x="7" y="3"/>
                  </a:lnTo>
                  <a:lnTo>
                    <a:pt x="12" y="12"/>
                  </a:lnTo>
                  <a:lnTo>
                    <a:pt x="14" y="25"/>
                  </a:lnTo>
                  <a:lnTo>
                    <a:pt x="15" y="44"/>
                  </a:lnTo>
                  <a:lnTo>
                    <a:pt x="42" y="488"/>
                  </a:lnTo>
                  <a:lnTo>
                    <a:pt x="45" y="512"/>
                  </a:lnTo>
                  <a:lnTo>
                    <a:pt x="47" y="520"/>
                  </a:lnTo>
                  <a:lnTo>
                    <a:pt x="52" y="527"/>
                  </a:lnTo>
                  <a:lnTo>
                    <a:pt x="57" y="530"/>
                  </a:lnTo>
                  <a:lnTo>
                    <a:pt x="62" y="524"/>
                  </a:lnTo>
                  <a:lnTo>
                    <a:pt x="66" y="512"/>
                  </a:lnTo>
                  <a:lnTo>
                    <a:pt x="87" y="264"/>
                  </a:lnTo>
                </a:path>
              </a:pathLst>
            </a:custGeom>
            <a:noFill/>
            <a:ln w="38100" cap="rnd">
              <a:solidFill>
                <a:schemeClr val="tx1">
                  <a:lumMod val="65000"/>
                  <a:lumOff val="35000"/>
                </a:schemeClr>
              </a:solidFill>
              <a:round/>
              <a:headEnd/>
              <a:tailEnd/>
            </a:ln>
          </p:spPr>
          <p:txBody>
            <a:bodyPr/>
            <a:lstStyle/>
            <a:p>
              <a:endParaRPr lang="zh-CN" altLang="en-US"/>
            </a:p>
          </p:txBody>
        </p:sp>
        <p:sp>
          <p:nvSpPr>
            <p:cNvPr id="57" name="Freeform 59"/>
            <p:cNvSpPr>
              <a:spLocks/>
            </p:cNvSpPr>
            <p:nvPr/>
          </p:nvSpPr>
          <p:spPr bwMode="auto">
            <a:xfrm>
              <a:off x="7742824" y="4530680"/>
              <a:ext cx="48939" cy="391510"/>
            </a:xfrm>
            <a:custGeom>
              <a:avLst/>
              <a:gdLst>
                <a:gd name="T0" fmla="*/ 0 w 34"/>
                <a:gd name="T1" fmla="*/ 362 h 363"/>
                <a:gd name="T2" fmla="*/ 20 w 34"/>
                <a:gd name="T3" fmla="*/ 54 h 363"/>
                <a:gd name="T4" fmla="*/ 22 w 34"/>
                <a:gd name="T5" fmla="*/ 38 h 363"/>
                <a:gd name="T6" fmla="*/ 23 w 34"/>
                <a:gd name="T7" fmla="*/ 25 h 363"/>
                <a:gd name="T8" fmla="*/ 24 w 34"/>
                <a:gd name="T9" fmla="*/ 15 h 363"/>
                <a:gd name="T10" fmla="*/ 28 w 34"/>
                <a:gd name="T11" fmla="*/ 6 h 363"/>
                <a:gd name="T12" fmla="*/ 33 w 34"/>
                <a:gd name="T13" fmla="*/ 0 h 363"/>
                <a:gd name="T14" fmla="*/ 0 60000 65536"/>
                <a:gd name="T15" fmla="*/ 0 60000 65536"/>
                <a:gd name="T16" fmla="*/ 0 60000 65536"/>
                <a:gd name="T17" fmla="*/ 0 60000 65536"/>
                <a:gd name="T18" fmla="*/ 0 60000 65536"/>
                <a:gd name="T19" fmla="*/ 0 60000 65536"/>
                <a:gd name="T20" fmla="*/ 0 60000 65536"/>
                <a:gd name="T21" fmla="*/ 0 w 34"/>
                <a:gd name="T22" fmla="*/ 0 h 363"/>
                <a:gd name="T23" fmla="*/ 34 w 34"/>
                <a:gd name="T24" fmla="*/ 363 h 36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4" h="363">
                  <a:moveTo>
                    <a:pt x="0" y="362"/>
                  </a:moveTo>
                  <a:lnTo>
                    <a:pt x="20" y="54"/>
                  </a:lnTo>
                  <a:lnTo>
                    <a:pt x="22" y="38"/>
                  </a:lnTo>
                  <a:lnTo>
                    <a:pt x="23" y="25"/>
                  </a:lnTo>
                  <a:lnTo>
                    <a:pt x="24" y="15"/>
                  </a:lnTo>
                  <a:lnTo>
                    <a:pt x="28" y="6"/>
                  </a:lnTo>
                  <a:lnTo>
                    <a:pt x="33" y="0"/>
                  </a:lnTo>
                </a:path>
              </a:pathLst>
            </a:custGeom>
            <a:noFill/>
            <a:ln w="38100" cap="rnd">
              <a:solidFill>
                <a:schemeClr val="tx1">
                  <a:lumMod val="65000"/>
                  <a:lumOff val="35000"/>
                </a:schemeClr>
              </a:solidFill>
              <a:round/>
              <a:headEnd/>
              <a:tailEnd/>
            </a:ln>
          </p:spPr>
          <p:txBody>
            <a:bodyPr/>
            <a:lstStyle/>
            <a:p>
              <a:endParaRPr lang="zh-CN" altLang="en-US"/>
            </a:p>
          </p:txBody>
        </p:sp>
        <p:sp>
          <p:nvSpPr>
            <p:cNvPr id="58" name="Freeform 60"/>
            <p:cNvSpPr>
              <a:spLocks/>
            </p:cNvSpPr>
            <p:nvPr/>
          </p:nvSpPr>
          <p:spPr bwMode="auto">
            <a:xfrm>
              <a:off x="7791762" y="4534999"/>
              <a:ext cx="122347" cy="762870"/>
            </a:xfrm>
            <a:custGeom>
              <a:avLst/>
              <a:gdLst>
                <a:gd name="T0" fmla="*/ 0 w 85"/>
                <a:gd name="T1" fmla="*/ 0 h 530"/>
                <a:gd name="T2" fmla="*/ 7 w 85"/>
                <a:gd name="T3" fmla="*/ 3 h 530"/>
                <a:gd name="T4" fmla="*/ 12 w 85"/>
                <a:gd name="T5" fmla="*/ 12 h 530"/>
                <a:gd name="T6" fmla="*/ 13 w 85"/>
                <a:gd name="T7" fmla="*/ 25 h 530"/>
                <a:gd name="T8" fmla="*/ 15 w 85"/>
                <a:gd name="T9" fmla="*/ 44 h 530"/>
                <a:gd name="T10" fmla="*/ 42 w 85"/>
                <a:gd name="T11" fmla="*/ 488 h 530"/>
                <a:gd name="T12" fmla="*/ 44 w 85"/>
                <a:gd name="T13" fmla="*/ 512 h 530"/>
                <a:gd name="T14" fmla="*/ 46 w 85"/>
                <a:gd name="T15" fmla="*/ 520 h 530"/>
                <a:gd name="T16" fmla="*/ 52 w 85"/>
                <a:gd name="T17" fmla="*/ 527 h 530"/>
                <a:gd name="T18" fmla="*/ 56 w 85"/>
                <a:gd name="T19" fmla="*/ 530 h 530"/>
                <a:gd name="T20" fmla="*/ 62 w 85"/>
                <a:gd name="T21" fmla="*/ 524 h 530"/>
                <a:gd name="T22" fmla="*/ 65 w 85"/>
                <a:gd name="T23" fmla="*/ 512 h 530"/>
                <a:gd name="T24" fmla="*/ 85 w 85"/>
                <a:gd name="T25" fmla="*/ 274 h 53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85"/>
                <a:gd name="T40" fmla="*/ 0 h 530"/>
                <a:gd name="T41" fmla="*/ 85 w 85"/>
                <a:gd name="T42" fmla="*/ 530 h 53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85" h="530">
                  <a:moveTo>
                    <a:pt x="0" y="0"/>
                  </a:moveTo>
                  <a:lnTo>
                    <a:pt x="7" y="3"/>
                  </a:lnTo>
                  <a:lnTo>
                    <a:pt x="12" y="12"/>
                  </a:lnTo>
                  <a:lnTo>
                    <a:pt x="13" y="25"/>
                  </a:lnTo>
                  <a:lnTo>
                    <a:pt x="15" y="44"/>
                  </a:lnTo>
                  <a:lnTo>
                    <a:pt x="42" y="488"/>
                  </a:lnTo>
                  <a:lnTo>
                    <a:pt x="44" y="512"/>
                  </a:lnTo>
                  <a:lnTo>
                    <a:pt x="46" y="520"/>
                  </a:lnTo>
                  <a:lnTo>
                    <a:pt x="52" y="527"/>
                  </a:lnTo>
                  <a:lnTo>
                    <a:pt x="56" y="530"/>
                  </a:lnTo>
                  <a:lnTo>
                    <a:pt x="62" y="524"/>
                  </a:lnTo>
                  <a:lnTo>
                    <a:pt x="65" y="512"/>
                  </a:lnTo>
                  <a:lnTo>
                    <a:pt x="85" y="274"/>
                  </a:lnTo>
                </a:path>
              </a:pathLst>
            </a:custGeom>
            <a:noFill/>
            <a:ln w="38100" cap="rnd">
              <a:solidFill>
                <a:schemeClr val="tx1">
                  <a:lumMod val="65000"/>
                  <a:lumOff val="35000"/>
                </a:schemeClr>
              </a:solidFill>
              <a:round/>
              <a:headEnd/>
              <a:tailEnd/>
            </a:ln>
          </p:spPr>
          <p:txBody>
            <a:bodyPr/>
            <a:lstStyle/>
            <a:p>
              <a:endParaRPr lang="zh-CN" altLang="en-US"/>
            </a:p>
          </p:txBody>
        </p:sp>
        <p:grpSp>
          <p:nvGrpSpPr>
            <p:cNvPr id="59" name="Group 61"/>
            <p:cNvGrpSpPr>
              <a:grpSpLocks/>
            </p:cNvGrpSpPr>
            <p:nvPr/>
          </p:nvGrpSpPr>
          <p:grpSpPr bwMode="auto">
            <a:xfrm>
              <a:off x="7912670" y="4530680"/>
              <a:ext cx="171285" cy="768627"/>
              <a:chOff x="4190" y="2269"/>
              <a:chExt cx="119" cy="713"/>
            </a:xfrm>
          </p:grpSpPr>
          <p:sp>
            <p:nvSpPr>
              <p:cNvPr id="60" name="Freeform 62"/>
              <p:cNvSpPr>
                <a:spLocks/>
              </p:cNvSpPr>
              <p:nvPr/>
            </p:nvSpPr>
            <p:spPr bwMode="auto">
              <a:xfrm>
                <a:off x="4190" y="2269"/>
                <a:ext cx="35" cy="363"/>
              </a:xfrm>
              <a:custGeom>
                <a:avLst/>
                <a:gdLst>
                  <a:gd name="T0" fmla="*/ 0 w 35"/>
                  <a:gd name="T1" fmla="*/ 362 h 363"/>
                  <a:gd name="T2" fmla="*/ 21 w 35"/>
                  <a:gd name="T3" fmla="*/ 54 h 363"/>
                  <a:gd name="T4" fmla="*/ 22 w 35"/>
                  <a:gd name="T5" fmla="*/ 38 h 363"/>
                  <a:gd name="T6" fmla="*/ 23 w 35"/>
                  <a:gd name="T7" fmla="*/ 25 h 363"/>
                  <a:gd name="T8" fmla="*/ 25 w 35"/>
                  <a:gd name="T9" fmla="*/ 15 h 363"/>
                  <a:gd name="T10" fmla="*/ 29 w 35"/>
                  <a:gd name="T11" fmla="*/ 6 h 363"/>
                  <a:gd name="T12" fmla="*/ 34 w 35"/>
                  <a:gd name="T13" fmla="*/ 0 h 363"/>
                  <a:gd name="T14" fmla="*/ 0 60000 65536"/>
                  <a:gd name="T15" fmla="*/ 0 60000 65536"/>
                  <a:gd name="T16" fmla="*/ 0 60000 65536"/>
                  <a:gd name="T17" fmla="*/ 0 60000 65536"/>
                  <a:gd name="T18" fmla="*/ 0 60000 65536"/>
                  <a:gd name="T19" fmla="*/ 0 60000 65536"/>
                  <a:gd name="T20" fmla="*/ 0 60000 65536"/>
                  <a:gd name="T21" fmla="*/ 0 w 35"/>
                  <a:gd name="T22" fmla="*/ 0 h 363"/>
                  <a:gd name="T23" fmla="*/ 35 w 35"/>
                  <a:gd name="T24" fmla="*/ 363 h 36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5" h="363">
                    <a:moveTo>
                      <a:pt x="0" y="362"/>
                    </a:moveTo>
                    <a:lnTo>
                      <a:pt x="21" y="54"/>
                    </a:lnTo>
                    <a:lnTo>
                      <a:pt x="22" y="38"/>
                    </a:lnTo>
                    <a:lnTo>
                      <a:pt x="23" y="25"/>
                    </a:lnTo>
                    <a:lnTo>
                      <a:pt x="25" y="15"/>
                    </a:lnTo>
                    <a:lnTo>
                      <a:pt x="29" y="6"/>
                    </a:lnTo>
                    <a:lnTo>
                      <a:pt x="34" y="0"/>
                    </a:lnTo>
                  </a:path>
                </a:pathLst>
              </a:custGeom>
              <a:noFill/>
              <a:ln w="38100" cap="rnd">
                <a:solidFill>
                  <a:schemeClr val="tx1">
                    <a:lumMod val="65000"/>
                    <a:lumOff val="35000"/>
                  </a:schemeClr>
                </a:solidFill>
                <a:round/>
                <a:headEnd/>
                <a:tailEnd/>
              </a:ln>
            </p:spPr>
            <p:txBody>
              <a:bodyPr/>
              <a:lstStyle/>
              <a:p>
                <a:endParaRPr lang="zh-CN" altLang="en-US"/>
              </a:p>
            </p:txBody>
          </p:sp>
          <p:sp>
            <p:nvSpPr>
              <p:cNvPr id="61" name="Freeform 63"/>
              <p:cNvSpPr>
                <a:spLocks/>
              </p:cNvSpPr>
              <p:nvPr/>
            </p:nvSpPr>
            <p:spPr bwMode="auto">
              <a:xfrm>
                <a:off x="4225" y="2273"/>
                <a:ext cx="84" cy="709"/>
              </a:xfrm>
              <a:custGeom>
                <a:avLst/>
                <a:gdLst>
                  <a:gd name="T0" fmla="*/ 0 w 84"/>
                  <a:gd name="T1" fmla="*/ 0 h 709"/>
                  <a:gd name="T2" fmla="*/ 7 w 84"/>
                  <a:gd name="T3" fmla="*/ 4 h 709"/>
                  <a:gd name="T4" fmla="*/ 12 w 84"/>
                  <a:gd name="T5" fmla="*/ 16 h 709"/>
                  <a:gd name="T6" fmla="*/ 13 w 84"/>
                  <a:gd name="T7" fmla="*/ 33 h 709"/>
                  <a:gd name="T8" fmla="*/ 15 w 84"/>
                  <a:gd name="T9" fmla="*/ 59 h 709"/>
                  <a:gd name="T10" fmla="*/ 42 w 84"/>
                  <a:gd name="T11" fmla="*/ 651 h 709"/>
                  <a:gd name="T12" fmla="*/ 44 w 84"/>
                  <a:gd name="T13" fmla="*/ 684 h 709"/>
                  <a:gd name="T14" fmla="*/ 46 w 84"/>
                  <a:gd name="T15" fmla="*/ 694 h 709"/>
                  <a:gd name="T16" fmla="*/ 52 w 84"/>
                  <a:gd name="T17" fmla="*/ 704 h 709"/>
                  <a:gd name="T18" fmla="*/ 56 w 84"/>
                  <a:gd name="T19" fmla="*/ 708 h 709"/>
                  <a:gd name="T20" fmla="*/ 62 w 84"/>
                  <a:gd name="T21" fmla="*/ 700 h 709"/>
                  <a:gd name="T22" fmla="*/ 65 w 84"/>
                  <a:gd name="T23" fmla="*/ 684 h 709"/>
                  <a:gd name="T24" fmla="*/ 83 w 84"/>
                  <a:gd name="T25" fmla="*/ 380 h 70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84"/>
                  <a:gd name="T40" fmla="*/ 0 h 709"/>
                  <a:gd name="T41" fmla="*/ 84 w 84"/>
                  <a:gd name="T42" fmla="*/ 709 h 70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84" h="709">
                    <a:moveTo>
                      <a:pt x="0" y="0"/>
                    </a:moveTo>
                    <a:lnTo>
                      <a:pt x="7" y="4"/>
                    </a:lnTo>
                    <a:lnTo>
                      <a:pt x="12" y="16"/>
                    </a:lnTo>
                    <a:lnTo>
                      <a:pt x="13" y="33"/>
                    </a:lnTo>
                    <a:lnTo>
                      <a:pt x="15" y="59"/>
                    </a:lnTo>
                    <a:lnTo>
                      <a:pt x="42" y="651"/>
                    </a:lnTo>
                    <a:lnTo>
                      <a:pt x="44" y="684"/>
                    </a:lnTo>
                    <a:lnTo>
                      <a:pt x="46" y="694"/>
                    </a:lnTo>
                    <a:lnTo>
                      <a:pt x="52" y="704"/>
                    </a:lnTo>
                    <a:lnTo>
                      <a:pt x="56" y="708"/>
                    </a:lnTo>
                    <a:lnTo>
                      <a:pt x="62" y="700"/>
                    </a:lnTo>
                    <a:lnTo>
                      <a:pt x="65" y="684"/>
                    </a:lnTo>
                    <a:lnTo>
                      <a:pt x="83" y="380"/>
                    </a:lnTo>
                  </a:path>
                </a:pathLst>
              </a:custGeom>
              <a:noFill/>
              <a:ln w="38100" cap="rnd">
                <a:solidFill>
                  <a:schemeClr val="tx1">
                    <a:lumMod val="65000"/>
                    <a:lumOff val="35000"/>
                  </a:schemeClr>
                </a:solidFill>
                <a:round/>
                <a:headEnd/>
                <a:tailEnd/>
              </a:ln>
            </p:spPr>
            <p:txBody>
              <a:bodyPr/>
              <a:lstStyle/>
              <a:p>
                <a:endParaRPr lang="zh-CN" altLang="en-US"/>
              </a:p>
            </p:txBody>
          </p:sp>
        </p:grpSp>
        <p:sp>
          <p:nvSpPr>
            <p:cNvPr id="62" name="Freeform 64"/>
            <p:cNvSpPr>
              <a:spLocks/>
            </p:cNvSpPr>
            <p:nvPr/>
          </p:nvSpPr>
          <p:spPr bwMode="auto">
            <a:xfrm>
              <a:off x="6719427" y="4536438"/>
              <a:ext cx="47500" cy="391510"/>
            </a:xfrm>
            <a:custGeom>
              <a:avLst/>
              <a:gdLst>
                <a:gd name="T0" fmla="*/ 0 w 33"/>
                <a:gd name="T1" fmla="*/ 362 h 363"/>
                <a:gd name="T2" fmla="*/ 20 w 33"/>
                <a:gd name="T3" fmla="*/ 54 h 363"/>
                <a:gd name="T4" fmla="*/ 21 w 33"/>
                <a:gd name="T5" fmla="*/ 38 h 363"/>
                <a:gd name="T6" fmla="*/ 22 w 33"/>
                <a:gd name="T7" fmla="*/ 25 h 363"/>
                <a:gd name="T8" fmla="*/ 24 w 33"/>
                <a:gd name="T9" fmla="*/ 15 h 363"/>
                <a:gd name="T10" fmla="*/ 27 w 33"/>
                <a:gd name="T11" fmla="*/ 6 h 363"/>
                <a:gd name="T12" fmla="*/ 32 w 33"/>
                <a:gd name="T13" fmla="*/ 0 h 363"/>
                <a:gd name="T14" fmla="*/ 0 60000 65536"/>
                <a:gd name="T15" fmla="*/ 0 60000 65536"/>
                <a:gd name="T16" fmla="*/ 0 60000 65536"/>
                <a:gd name="T17" fmla="*/ 0 60000 65536"/>
                <a:gd name="T18" fmla="*/ 0 60000 65536"/>
                <a:gd name="T19" fmla="*/ 0 60000 65536"/>
                <a:gd name="T20" fmla="*/ 0 60000 65536"/>
                <a:gd name="T21" fmla="*/ 0 w 33"/>
                <a:gd name="T22" fmla="*/ 0 h 363"/>
                <a:gd name="T23" fmla="*/ 33 w 33"/>
                <a:gd name="T24" fmla="*/ 363 h 36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 h="363">
                  <a:moveTo>
                    <a:pt x="0" y="362"/>
                  </a:moveTo>
                  <a:lnTo>
                    <a:pt x="20" y="54"/>
                  </a:lnTo>
                  <a:lnTo>
                    <a:pt x="21" y="38"/>
                  </a:lnTo>
                  <a:lnTo>
                    <a:pt x="22" y="25"/>
                  </a:lnTo>
                  <a:lnTo>
                    <a:pt x="24" y="15"/>
                  </a:lnTo>
                  <a:lnTo>
                    <a:pt x="27" y="6"/>
                  </a:lnTo>
                  <a:lnTo>
                    <a:pt x="32" y="0"/>
                  </a:lnTo>
                </a:path>
              </a:pathLst>
            </a:custGeom>
            <a:noFill/>
            <a:ln w="38100" cap="rnd">
              <a:solidFill>
                <a:schemeClr val="tx1">
                  <a:lumMod val="65000"/>
                  <a:lumOff val="35000"/>
                </a:schemeClr>
              </a:solidFill>
              <a:round/>
              <a:headEnd/>
              <a:tailEnd/>
            </a:ln>
          </p:spPr>
          <p:txBody>
            <a:bodyPr/>
            <a:lstStyle/>
            <a:p>
              <a:endParaRPr lang="zh-CN" altLang="en-US"/>
            </a:p>
          </p:txBody>
        </p:sp>
        <p:sp>
          <p:nvSpPr>
            <p:cNvPr id="63" name="Freeform 65"/>
            <p:cNvSpPr>
              <a:spLocks/>
            </p:cNvSpPr>
            <p:nvPr/>
          </p:nvSpPr>
          <p:spPr bwMode="auto">
            <a:xfrm>
              <a:off x="6766926" y="4540756"/>
              <a:ext cx="128104" cy="762870"/>
            </a:xfrm>
            <a:custGeom>
              <a:avLst/>
              <a:gdLst>
                <a:gd name="T0" fmla="*/ 0 w 89"/>
                <a:gd name="T1" fmla="*/ 0 h 530"/>
                <a:gd name="T2" fmla="*/ 7 w 89"/>
                <a:gd name="T3" fmla="*/ 3 h 530"/>
                <a:gd name="T4" fmla="*/ 12 w 89"/>
                <a:gd name="T5" fmla="*/ 12 h 530"/>
                <a:gd name="T6" fmla="*/ 14 w 89"/>
                <a:gd name="T7" fmla="*/ 25 h 530"/>
                <a:gd name="T8" fmla="*/ 15 w 89"/>
                <a:gd name="T9" fmla="*/ 44 h 530"/>
                <a:gd name="T10" fmla="*/ 43 w 89"/>
                <a:gd name="T11" fmla="*/ 488 h 530"/>
                <a:gd name="T12" fmla="*/ 45 w 89"/>
                <a:gd name="T13" fmla="*/ 512 h 530"/>
                <a:gd name="T14" fmla="*/ 47 w 89"/>
                <a:gd name="T15" fmla="*/ 520 h 530"/>
                <a:gd name="T16" fmla="*/ 53 w 89"/>
                <a:gd name="T17" fmla="*/ 527 h 530"/>
                <a:gd name="T18" fmla="*/ 57 w 89"/>
                <a:gd name="T19" fmla="*/ 530 h 530"/>
                <a:gd name="T20" fmla="*/ 63 w 89"/>
                <a:gd name="T21" fmla="*/ 524 h 530"/>
                <a:gd name="T22" fmla="*/ 67 w 89"/>
                <a:gd name="T23" fmla="*/ 512 h 530"/>
                <a:gd name="T24" fmla="*/ 89 w 89"/>
                <a:gd name="T25" fmla="*/ 264 h 53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89"/>
                <a:gd name="T40" fmla="*/ 0 h 530"/>
                <a:gd name="T41" fmla="*/ 89 w 89"/>
                <a:gd name="T42" fmla="*/ 530 h 53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89" h="530">
                  <a:moveTo>
                    <a:pt x="0" y="0"/>
                  </a:moveTo>
                  <a:lnTo>
                    <a:pt x="7" y="3"/>
                  </a:lnTo>
                  <a:lnTo>
                    <a:pt x="12" y="12"/>
                  </a:lnTo>
                  <a:lnTo>
                    <a:pt x="14" y="25"/>
                  </a:lnTo>
                  <a:lnTo>
                    <a:pt x="15" y="44"/>
                  </a:lnTo>
                  <a:lnTo>
                    <a:pt x="43" y="488"/>
                  </a:lnTo>
                  <a:lnTo>
                    <a:pt x="45" y="512"/>
                  </a:lnTo>
                  <a:lnTo>
                    <a:pt x="47" y="520"/>
                  </a:lnTo>
                  <a:lnTo>
                    <a:pt x="53" y="527"/>
                  </a:lnTo>
                  <a:lnTo>
                    <a:pt x="57" y="530"/>
                  </a:lnTo>
                  <a:lnTo>
                    <a:pt x="63" y="524"/>
                  </a:lnTo>
                  <a:lnTo>
                    <a:pt x="67" y="512"/>
                  </a:lnTo>
                  <a:lnTo>
                    <a:pt x="89" y="264"/>
                  </a:lnTo>
                </a:path>
              </a:pathLst>
            </a:custGeom>
            <a:noFill/>
            <a:ln w="38100" cap="rnd">
              <a:solidFill>
                <a:schemeClr val="tx1">
                  <a:lumMod val="65000"/>
                  <a:lumOff val="35000"/>
                </a:schemeClr>
              </a:solidFill>
              <a:round/>
              <a:headEnd/>
              <a:tailEnd/>
            </a:ln>
          </p:spPr>
          <p:txBody>
            <a:bodyPr/>
            <a:lstStyle/>
            <a:p>
              <a:endParaRPr lang="zh-CN" altLang="en-US"/>
            </a:p>
          </p:txBody>
        </p:sp>
        <p:sp>
          <p:nvSpPr>
            <p:cNvPr id="64" name="Freeform 66"/>
            <p:cNvSpPr>
              <a:spLocks/>
            </p:cNvSpPr>
            <p:nvPr/>
          </p:nvSpPr>
          <p:spPr bwMode="auto">
            <a:xfrm>
              <a:off x="6890713" y="4536438"/>
              <a:ext cx="46060" cy="391510"/>
            </a:xfrm>
            <a:custGeom>
              <a:avLst/>
              <a:gdLst>
                <a:gd name="T0" fmla="*/ 0 w 32"/>
                <a:gd name="T1" fmla="*/ 362 h 363"/>
                <a:gd name="T2" fmla="*/ 19 w 32"/>
                <a:gd name="T3" fmla="*/ 54 h 363"/>
                <a:gd name="T4" fmla="*/ 20 w 32"/>
                <a:gd name="T5" fmla="*/ 38 h 363"/>
                <a:gd name="T6" fmla="*/ 21 w 32"/>
                <a:gd name="T7" fmla="*/ 25 h 363"/>
                <a:gd name="T8" fmla="*/ 23 w 32"/>
                <a:gd name="T9" fmla="*/ 15 h 363"/>
                <a:gd name="T10" fmla="*/ 27 w 32"/>
                <a:gd name="T11" fmla="*/ 6 h 363"/>
                <a:gd name="T12" fmla="*/ 31 w 32"/>
                <a:gd name="T13" fmla="*/ 0 h 363"/>
                <a:gd name="T14" fmla="*/ 0 60000 65536"/>
                <a:gd name="T15" fmla="*/ 0 60000 65536"/>
                <a:gd name="T16" fmla="*/ 0 60000 65536"/>
                <a:gd name="T17" fmla="*/ 0 60000 65536"/>
                <a:gd name="T18" fmla="*/ 0 60000 65536"/>
                <a:gd name="T19" fmla="*/ 0 60000 65536"/>
                <a:gd name="T20" fmla="*/ 0 60000 65536"/>
                <a:gd name="T21" fmla="*/ 0 w 32"/>
                <a:gd name="T22" fmla="*/ 0 h 363"/>
                <a:gd name="T23" fmla="*/ 32 w 32"/>
                <a:gd name="T24" fmla="*/ 363 h 36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2" h="363">
                  <a:moveTo>
                    <a:pt x="0" y="362"/>
                  </a:moveTo>
                  <a:lnTo>
                    <a:pt x="19" y="54"/>
                  </a:lnTo>
                  <a:lnTo>
                    <a:pt x="20" y="38"/>
                  </a:lnTo>
                  <a:lnTo>
                    <a:pt x="21" y="25"/>
                  </a:lnTo>
                  <a:lnTo>
                    <a:pt x="23" y="15"/>
                  </a:lnTo>
                  <a:lnTo>
                    <a:pt x="27" y="6"/>
                  </a:lnTo>
                  <a:lnTo>
                    <a:pt x="31" y="0"/>
                  </a:lnTo>
                </a:path>
              </a:pathLst>
            </a:custGeom>
            <a:noFill/>
            <a:ln w="38100" cap="rnd">
              <a:solidFill>
                <a:schemeClr val="tx1">
                  <a:lumMod val="65000"/>
                  <a:lumOff val="35000"/>
                </a:schemeClr>
              </a:solidFill>
              <a:round/>
              <a:headEnd/>
              <a:tailEnd/>
            </a:ln>
          </p:spPr>
          <p:txBody>
            <a:bodyPr/>
            <a:lstStyle/>
            <a:p>
              <a:endParaRPr lang="zh-CN" altLang="en-US"/>
            </a:p>
          </p:txBody>
        </p:sp>
        <p:sp>
          <p:nvSpPr>
            <p:cNvPr id="65" name="Freeform 67"/>
            <p:cNvSpPr>
              <a:spLocks/>
            </p:cNvSpPr>
            <p:nvPr/>
          </p:nvSpPr>
          <p:spPr bwMode="auto">
            <a:xfrm>
              <a:off x="6936773" y="4540756"/>
              <a:ext cx="122347" cy="762870"/>
            </a:xfrm>
            <a:custGeom>
              <a:avLst/>
              <a:gdLst>
                <a:gd name="T0" fmla="*/ 0 w 85"/>
                <a:gd name="T1" fmla="*/ 0 h 530"/>
                <a:gd name="T2" fmla="*/ 7 w 85"/>
                <a:gd name="T3" fmla="*/ 3 h 530"/>
                <a:gd name="T4" fmla="*/ 12 w 85"/>
                <a:gd name="T5" fmla="*/ 12 h 530"/>
                <a:gd name="T6" fmla="*/ 14 w 85"/>
                <a:gd name="T7" fmla="*/ 25 h 530"/>
                <a:gd name="T8" fmla="*/ 15 w 85"/>
                <a:gd name="T9" fmla="*/ 44 h 530"/>
                <a:gd name="T10" fmla="*/ 42 w 85"/>
                <a:gd name="T11" fmla="*/ 488 h 530"/>
                <a:gd name="T12" fmla="*/ 45 w 85"/>
                <a:gd name="T13" fmla="*/ 512 h 530"/>
                <a:gd name="T14" fmla="*/ 47 w 85"/>
                <a:gd name="T15" fmla="*/ 520 h 530"/>
                <a:gd name="T16" fmla="*/ 52 w 85"/>
                <a:gd name="T17" fmla="*/ 527 h 530"/>
                <a:gd name="T18" fmla="*/ 57 w 85"/>
                <a:gd name="T19" fmla="*/ 530 h 530"/>
                <a:gd name="T20" fmla="*/ 62 w 85"/>
                <a:gd name="T21" fmla="*/ 524 h 530"/>
                <a:gd name="T22" fmla="*/ 66 w 85"/>
                <a:gd name="T23" fmla="*/ 512 h 530"/>
                <a:gd name="T24" fmla="*/ 85 w 85"/>
                <a:gd name="T25" fmla="*/ 264 h 53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85"/>
                <a:gd name="T40" fmla="*/ 0 h 530"/>
                <a:gd name="T41" fmla="*/ 85 w 85"/>
                <a:gd name="T42" fmla="*/ 530 h 53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85" h="530">
                  <a:moveTo>
                    <a:pt x="0" y="0"/>
                  </a:moveTo>
                  <a:lnTo>
                    <a:pt x="7" y="3"/>
                  </a:lnTo>
                  <a:lnTo>
                    <a:pt x="12" y="12"/>
                  </a:lnTo>
                  <a:lnTo>
                    <a:pt x="14" y="25"/>
                  </a:lnTo>
                  <a:lnTo>
                    <a:pt x="15" y="44"/>
                  </a:lnTo>
                  <a:lnTo>
                    <a:pt x="42" y="488"/>
                  </a:lnTo>
                  <a:lnTo>
                    <a:pt x="45" y="512"/>
                  </a:lnTo>
                  <a:lnTo>
                    <a:pt x="47" y="520"/>
                  </a:lnTo>
                  <a:lnTo>
                    <a:pt x="52" y="527"/>
                  </a:lnTo>
                  <a:lnTo>
                    <a:pt x="57" y="530"/>
                  </a:lnTo>
                  <a:lnTo>
                    <a:pt x="62" y="524"/>
                  </a:lnTo>
                  <a:lnTo>
                    <a:pt x="66" y="512"/>
                  </a:lnTo>
                  <a:lnTo>
                    <a:pt x="85" y="264"/>
                  </a:lnTo>
                </a:path>
              </a:pathLst>
            </a:custGeom>
            <a:noFill/>
            <a:ln w="38100" cap="rnd">
              <a:solidFill>
                <a:schemeClr val="tx1">
                  <a:lumMod val="65000"/>
                  <a:lumOff val="35000"/>
                </a:schemeClr>
              </a:solidFill>
              <a:round/>
              <a:headEnd/>
              <a:tailEnd/>
            </a:ln>
          </p:spPr>
          <p:txBody>
            <a:bodyPr/>
            <a:lstStyle/>
            <a:p>
              <a:endParaRPr lang="zh-CN" altLang="en-US"/>
            </a:p>
          </p:txBody>
        </p:sp>
        <p:sp>
          <p:nvSpPr>
            <p:cNvPr id="66" name="Freeform 68"/>
            <p:cNvSpPr>
              <a:spLocks/>
            </p:cNvSpPr>
            <p:nvPr/>
          </p:nvSpPr>
          <p:spPr bwMode="auto">
            <a:xfrm>
              <a:off x="7059119" y="4530680"/>
              <a:ext cx="48939" cy="391510"/>
            </a:xfrm>
            <a:custGeom>
              <a:avLst/>
              <a:gdLst>
                <a:gd name="T0" fmla="*/ 0 w 34"/>
                <a:gd name="T1" fmla="*/ 362 h 363"/>
                <a:gd name="T2" fmla="*/ 20 w 34"/>
                <a:gd name="T3" fmla="*/ 54 h 363"/>
                <a:gd name="T4" fmla="*/ 22 w 34"/>
                <a:gd name="T5" fmla="*/ 38 h 363"/>
                <a:gd name="T6" fmla="*/ 23 w 34"/>
                <a:gd name="T7" fmla="*/ 25 h 363"/>
                <a:gd name="T8" fmla="*/ 24 w 34"/>
                <a:gd name="T9" fmla="*/ 15 h 363"/>
                <a:gd name="T10" fmla="*/ 28 w 34"/>
                <a:gd name="T11" fmla="*/ 6 h 363"/>
                <a:gd name="T12" fmla="*/ 33 w 34"/>
                <a:gd name="T13" fmla="*/ 0 h 363"/>
                <a:gd name="T14" fmla="*/ 0 60000 65536"/>
                <a:gd name="T15" fmla="*/ 0 60000 65536"/>
                <a:gd name="T16" fmla="*/ 0 60000 65536"/>
                <a:gd name="T17" fmla="*/ 0 60000 65536"/>
                <a:gd name="T18" fmla="*/ 0 60000 65536"/>
                <a:gd name="T19" fmla="*/ 0 60000 65536"/>
                <a:gd name="T20" fmla="*/ 0 60000 65536"/>
                <a:gd name="T21" fmla="*/ 0 w 34"/>
                <a:gd name="T22" fmla="*/ 0 h 363"/>
                <a:gd name="T23" fmla="*/ 34 w 34"/>
                <a:gd name="T24" fmla="*/ 363 h 36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4" h="363">
                  <a:moveTo>
                    <a:pt x="0" y="362"/>
                  </a:moveTo>
                  <a:lnTo>
                    <a:pt x="20" y="54"/>
                  </a:lnTo>
                  <a:lnTo>
                    <a:pt x="22" y="38"/>
                  </a:lnTo>
                  <a:lnTo>
                    <a:pt x="23" y="25"/>
                  </a:lnTo>
                  <a:lnTo>
                    <a:pt x="24" y="15"/>
                  </a:lnTo>
                  <a:lnTo>
                    <a:pt x="28" y="6"/>
                  </a:lnTo>
                  <a:lnTo>
                    <a:pt x="33" y="0"/>
                  </a:lnTo>
                </a:path>
              </a:pathLst>
            </a:custGeom>
            <a:noFill/>
            <a:ln w="38100" cap="rnd">
              <a:solidFill>
                <a:schemeClr val="tx1">
                  <a:lumMod val="65000"/>
                  <a:lumOff val="35000"/>
                </a:schemeClr>
              </a:solidFill>
              <a:round/>
              <a:headEnd/>
              <a:tailEnd/>
            </a:ln>
          </p:spPr>
          <p:txBody>
            <a:bodyPr/>
            <a:lstStyle/>
            <a:p>
              <a:endParaRPr lang="zh-CN" altLang="en-US"/>
            </a:p>
          </p:txBody>
        </p:sp>
        <p:sp>
          <p:nvSpPr>
            <p:cNvPr id="67" name="Freeform 69"/>
            <p:cNvSpPr>
              <a:spLocks/>
            </p:cNvSpPr>
            <p:nvPr/>
          </p:nvSpPr>
          <p:spPr bwMode="auto">
            <a:xfrm>
              <a:off x="7108058" y="4534999"/>
              <a:ext cx="123786" cy="762870"/>
            </a:xfrm>
            <a:custGeom>
              <a:avLst/>
              <a:gdLst>
                <a:gd name="T0" fmla="*/ 0 w 86"/>
                <a:gd name="T1" fmla="*/ 0 h 530"/>
                <a:gd name="T2" fmla="*/ 7 w 86"/>
                <a:gd name="T3" fmla="*/ 3 h 530"/>
                <a:gd name="T4" fmla="*/ 12 w 86"/>
                <a:gd name="T5" fmla="*/ 12 h 530"/>
                <a:gd name="T6" fmla="*/ 13 w 86"/>
                <a:gd name="T7" fmla="*/ 25 h 530"/>
                <a:gd name="T8" fmla="*/ 15 w 86"/>
                <a:gd name="T9" fmla="*/ 44 h 530"/>
                <a:gd name="T10" fmla="*/ 42 w 86"/>
                <a:gd name="T11" fmla="*/ 488 h 530"/>
                <a:gd name="T12" fmla="*/ 44 w 86"/>
                <a:gd name="T13" fmla="*/ 512 h 530"/>
                <a:gd name="T14" fmla="*/ 46 w 86"/>
                <a:gd name="T15" fmla="*/ 520 h 530"/>
                <a:gd name="T16" fmla="*/ 52 w 86"/>
                <a:gd name="T17" fmla="*/ 527 h 530"/>
                <a:gd name="T18" fmla="*/ 56 w 86"/>
                <a:gd name="T19" fmla="*/ 530 h 530"/>
                <a:gd name="T20" fmla="*/ 62 w 86"/>
                <a:gd name="T21" fmla="*/ 524 h 530"/>
                <a:gd name="T22" fmla="*/ 65 w 86"/>
                <a:gd name="T23" fmla="*/ 512 h 530"/>
                <a:gd name="T24" fmla="*/ 86 w 86"/>
                <a:gd name="T25" fmla="*/ 274 h 53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86"/>
                <a:gd name="T40" fmla="*/ 0 h 530"/>
                <a:gd name="T41" fmla="*/ 86 w 86"/>
                <a:gd name="T42" fmla="*/ 530 h 53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86" h="530">
                  <a:moveTo>
                    <a:pt x="0" y="0"/>
                  </a:moveTo>
                  <a:lnTo>
                    <a:pt x="7" y="3"/>
                  </a:lnTo>
                  <a:lnTo>
                    <a:pt x="12" y="12"/>
                  </a:lnTo>
                  <a:lnTo>
                    <a:pt x="13" y="25"/>
                  </a:lnTo>
                  <a:lnTo>
                    <a:pt x="15" y="44"/>
                  </a:lnTo>
                  <a:lnTo>
                    <a:pt x="42" y="488"/>
                  </a:lnTo>
                  <a:lnTo>
                    <a:pt x="44" y="512"/>
                  </a:lnTo>
                  <a:lnTo>
                    <a:pt x="46" y="520"/>
                  </a:lnTo>
                  <a:lnTo>
                    <a:pt x="52" y="527"/>
                  </a:lnTo>
                  <a:lnTo>
                    <a:pt x="56" y="530"/>
                  </a:lnTo>
                  <a:lnTo>
                    <a:pt x="62" y="524"/>
                  </a:lnTo>
                  <a:lnTo>
                    <a:pt x="65" y="512"/>
                  </a:lnTo>
                  <a:lnTo>
                    <a:pt x="86" y="274"/>
                  </a:lnTo>
                </a:path>
              </a:pathLst>
            </a:custGeom>
            <a:noFill/>
            <a:ln w="38100" cap="rnd">
              <a:solidFill>
                <a:schemeClr val="tx1">
                  <a:lumMod val="65000"/>
                  <a:lumOff val="35000"/>
                </a:schemeClr>
              </a:solidFill>
              <a:round/>
              <a:headEnd/>
              <a:tailEnd/>
            </a:ln>
          </p:spPr>
          <p:txBody>
            <a:bodyPr/>
            <a:lstStyle/>
            <a:p>
              <a:endParaRPr lang="zh-CN" altLang="en-US"/>
            </a:p>
          </p:txBody>
        </p:sp>
        <p:grpSp>
          <p:nvGrpSpPr>
            <p:cNvPr id="68" name="Group 70"/>
            <p:cNvGrpSpPr>
              <a:grpSpLocks/>
            </p:cNvGrpSpPr>
            <p:nvPr/>
          </p:nvGrpSpPr>
          <p:grpSpPr bwMode="auto">
            <a:xfrm>
              <a:off x="7228966" y="4530680"/>
              <a:ext cx="171286" cy="768627"/>
              <a:chOff x="3715" y="2269"/>
              <a:chExt cx="119" cy="713"/>
            </a:xfrm>
          </p:grpSpPr>
          <p:sp>
            <p:nvSpPr>
              <p:cNvPr id="69" name="Freeform 71"/>
              <p:cNvSpPr>
                <a:spLocks/>
              </p:cNvSpPr>
              <p:nvPr/>
            </p:nvSpPr>
            <p:spPr bwMode="auto">
              <a:xfrm>
                <a:off x="3715" y="2269"/>
                <a:ext cx="35" cy="363"/>
              </a:xfrm>
              <a:custGeom>
                <a:avLst/>
                <a:gdLst>
                  <a:gd name="T0" fmla="*/ 0 w 35"/>
                  <a:gd name="T1" fmla="*/ 362 h 363"/>
                  <a:gd name="T2" fmla="*/ 21 w 35"/>
                  <a:gd name="T3" fmla="*/ 54 h 363"/>
                  <a:gd name="T4" fmla="*/ 22 w 35"/>
                  <a:gd name="T5" fmla="*/ 38 h 363"/>
                  <a:gd name="T6" fmla="*/ 23 w 35"/>
                  <a:gd name="T7" fmla="*/ 25 h 363"/>
                  <a:gd name="T8" fmla="*/ 25 w 35"/>
                  <a:gd name="T9" fmla="*/ 15 h 363"/>
                  <a:gd name="T10" fmla="*/ 29 w 35"/>
                  <a:gd name="T11" fmla="*/ 6 h 363"/>
                  <a:gd name="T12" fmla="*/ 34 w 35"/>
                  <a:gd name="T13" fmla="*/ 0 h 363"/>
                  <a:gd name="T14" fmla="*/ 0 60000 65536"/>
                  <a:gd name="T15" fmla="*/ 0 60000 65536"/>
                  <a:gd name="T16" fmla="*/ 0 60000 65536"/>
                  <a:gd name="T17" fmla="*/ 0 60000 65536"/>
                  <a:gd name="T18" fmla="*/ 0 60000 65536"/>
                  <a:gd name="T19" fmla="*/ 0 60000 65536"/>
                  <a:gd name="T20" fmla="*/ 0 60000 65536"/>
                  <a:gd name="T21" fmla="*/ 0 w 35"/>
                  <a:gd name="T22" fmla="*/ 0 h 363"/>
                  <a:gd name="T23" fmla="*/ 35 w 35"/>
                  <a:gd name="T24" fmla="*/ 363 h 36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5" h="363">
                    <a:moveTo>
                      <a:pt x="0" y="362"/>
                    </a:moveTo>
                    <a:lnTo>
                      <a:pt x="21" y="54"/>
                    </a:lnTo>
                    <a:lnTo>
                      <a:pt x="22" y="38"/>
                    </a:lnTo>
                    <a:lnTo>
                      <a:pt x="23" y="25"/>
                    </a:lnTo>
                    <a:lnTo>
                      <a:pt x="25" y="15"/>
                    </a:lnTo>
                    <a:lnTo>
                      <a:pt x="29" y="6"/>
                    </a:lnTo>
                    <a:lnTo>
                      <a:pt x="34" y="0"/>
                    </a:lnTo>
                  </a:path>
                </a:pathLst>
              </a:custGeom>
              <a:noFill/>
              <a:ln w="38100" cap="rnd">
                <a:solidFill>
                  <a:schemeClr val="tx1">
                    <a:lumMod val="65000"/>
                    <a:lumOff val="35000"/>
                  </a:schemeClr>
                </a:solidFill>
                <a:round/>
                <a:headEnd/>
                <a:tailEnd/>
              </a:ln>
            </p:spPr>
            <p:txBody>
              <a:bodyPr/>
              <a:lstStyle/>
              <a:p>
                <a:endParaRPr lang="zh-CN" altLang="en-US"/>
              </a:p>
            </p:txBody>
          </p:sp>
          <p:sp>
            <p:nvSpPr>
              <p:cNvPr id="70" name="Freeform 72"/>
              <p:cNvSpPr>
                <a:spLocks/>
              </p:cNvSpPr>
              <p:nvPr/>
            </p:nvSpPr>
            <p:spPr bwMode="auto">
              <a:xfrm>
                <a:off x="3750" y="2273"/>
                <a:ext cx="84" cy="709"/>
              </a:xfrm>
              <a:custGeom>
                <a:avLst/>
                <a:gdLst>
                  <a:gd name="T0" fmla="*/ 0 w 84"/>
                  <a:gd name="T1" fmla="*/ 0 h 709"/>
                  <a:gd name="T2" fmla="*/ 7 w 84"/>
                  <a:gd name="T3" fmla="*/ 4 h 709"/>
                  <a:gd name="T4" fmla="*/ 12 w 84"/>
                  <a:gd name="T5" fmla="*/ 16 h 709"/>
                  <a:gd name="T6" fmla="*/ 13 w 84"/>
                  <a:gd name="T7" fmla="*/ 33 h 709"/>
                  <a:gd name="T8" fmla="*/ 15 w 84"/>
                  <a:gd name="T9" fmla="*/ 59 h 709"/>
                  <a:gd name="T10" fmla="*/ 42 w 84"/>
                  <a:gd name="T11" fmla="*/ 651 h 709"/>
                  <a:gd name="T12" fmla="*/ 44 w 84"/>
                  <a:gd name="T13" fmla="*/ 684 h 709"/>
                  <a:gd name="T14" fmla="*/ 46 w 84"/>
                  <a:gd name="T15" fmla="*/ 694 h 709"/>
                  <a:gd name="T16" fmla="*/ 52 w 84"/>
                  <a:gd name="T17" fmla="*/ 704 h 709"/>
                  <a:gd name="T18" fmla="*/ 56 w 84"/>
                  <a:gd name="T19" fmla="*/ 708 h 709"/>
                  <a:gd name="T20" fmla="*/ 62 w 84"/>
                  <a:gd name="T21" fmla="*/ 700 h 709"/>
                  <a:gd name="T22" fmla="*/ 65 w 84"/>
                  <a:gd name="T23" fmla="*/ 684 h 709"/>
                  <a:gd name="T24" fmla="*/ 83 w 84"/>
                  <a:gd name="T25" fmla="*/ 380 h 70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84"/>
                  <a:gd name="T40" fmla="*/ 0 h 709"/>
                  <a:gd name="T41" fmla="*/ 84 w 84"/>
                  <a:gd name="T42" fmla="*/ 709 h 70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84" h="709">
                    <a:moveTo>
                      <a:pt x="0" y="0"/>
                    </a:moveTo>
                    <a:lnTo>
                      <a:pt x="7" y="4"/>
                    </a:lnTo>
                    <a:lnTo>
                      <a:pt x="12" y="16"/>
                    </a:lnTo>
                    <a:lnTo>
                      <a:pt x="13" y="33"/>
                    </a:lnTo>
                    <a:lnTo>
                      <a:pt x="15" y="59"/>
                    </a:lnTo>
                    <a:lnTo>
                      <a:pt x="42" y="651"/>
                    </a:lnTo>
                    <a:lnTo>
                      <a:pt x="44" y="684"/>
                    </a:lnTo>
                    <a:lnTo>
                      <a:pt x="46" y="694"/>
                    </a:lnTo>
                    <a:lnTo>
                      <a:pt x="52" y="704"/>
                    </a:lnTo>
                    <a:lnTo>
                      <a:pt x="56" y="708"/>
                    </a:lnTo>
                    <a:lnTo>
                      <a:pt x="62" y="700"/>
                    </a:lnTo>
                    <a:lnTo>
                      <a:pt x="65" y="684"/>
                    </a:lnTo>
                    <a:lnTo>
                      <a:pt x="83" y="380"/>
                    </a:lnTo>
                  </a:path>
                </a:pathLst>
              </a:custGeom>
              <a:noFill/>
              <a:ln w="38100" cap="rnd">
                <a:solidFill>
                  <a:schemeClr val="tx1">
                    <a:lumMod val="65000"/>
                    <a:lumOff val="35000"/>
                  </a:schemeClr>
                </a:solidFill>
                <a:round/>
                <a:headEnd/>
                <a:tailEnd/>
              </a:ln>
            </p:spPr>
            <p:txBody>
              <a:bodyPr/>
              <a:lstStyle/>
              <a:p>
                <a:endParaRPr lang="zh-CN" altLang="en-US"/>
              </a:p>
            </p:txBody>
          </p:sp>
        </p:grpSp>
        <p:sp>
          <p:nvSpPr>
            <p:cNvPr id="71" name="Freeform 73"/>
            <p:cNvSpPr>
              <a:spLocks/>
            </p:cNvSpPr>
            <p:nvPr/>
          </p:nvSpPr>
          <p:spPr bwMode="auto">
            <a:xfrm>
              <a:off x="6022768" y="4536438"/>
              <a:ext cx="47500" cy="391510"/>
            </a:xfrm>
            <a:custGeom>
              <a:avLst/>
              <a:gdLst>
                <a:gd name="T0" fmla="*/ 0 w 33"/>
                <a:gd name="T1" fmla="*/ 362 h 363"/>
                <a:gd name="T2" fmla="*/ 20 w 33"/>
                <a:gd name="T3" fmla="*/ 54 h 363"/>
                <a:gd name="T4" fmla="*/ 21 w 33"/>
                <a:gd name="T5" fmla="*/ 38 h 363"/>
                <a:gd name="T6" fmla="*/ 22 w 33"/>
                <a:gd name="T7" fmla="*/ 25 h 363"/>
                <a:gd name="T8" fmla="*/ 24 w 33"/>
                <a:gd name="T9" fmla="*/ 15 h 363"/>
                <a:gd name="T10" fmla="*/ 27 w 33"/>
                <a:gd name="T11" fmla="*/ 6 h 363"/>
                <a:gd name="T12" fmla="*/ 32 w 33"/>
                <a:gd name="T13" fmla="*/ 0 h 363"/>
                <a:gd name="T14" fmla="*/ 0 60000 65536"/>
                <a:gd name="T15" fmla="*/ 0 60000 65536"/>
                <a:gd name="T16" fmla="*/ 0 60000 65536"/>
                <a:gd name="T17" fmla="*/ 0 60000 65536"/>
                <a:gd name="T18" fmla="*/ 0 60000 65536"/>
                <a:gd name="T19" fmla="*/ 0 60000 65536"/>
                <a:gd name="T20" fmla="*/ 0 60000 65536"/>
                <a:gd name="T21" fmla="*/ 0 w 33"/>
                <a:gd name="T22" fmla="*/ 0 h 363"/>
                <a:gd name="T23" fmla="*/ 33 w 33"/>
                <a:gd name="T24" fmla="*/ 363 h 36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 h="363">
                  <a:moveTo>
                    <a:pt x="0" y="362"/>
                  </a:moveTo>
                  <a:lnTo>
                    <a:pt x="20" y="54"/>
                  </a:lnTo>
                  <a:lnTo>
                    <a:pt x="21" y="38"/>
                  </a:lnTo>
                  <a:lnTo>
                    <a:pt x="22" y="25"/>
                  </a:lnTo>
                  <a:lnTo>
                    <a:pt x="24" y="15"/>
                  </a:lnTo>
                  <a:lnTo>
                    <a:pt x="27" y="6"/>
                  </a:lnTo>
                  <a:lnTo>
                    <a:pt x="32" y="0"/>
                  </a:lnTo>
                </a:path>
              </a:pathLst>
            </a:custGeom>
            <a:noFill/>
            <a:ln w="38100" cap="rnd">
              <a:solidFill>
                <a:schemeClr val="tx1">
                  <a:lumMod val="65000"/>
                  <a:lumOff val="35000"/>
                </a:schemeClr>
              </a:solidFill>
              <a:round/>
              <a:headEnd/>
              <a:tailEnd/>
            </a:ln>
          </p:spPr>
          <p:txBody>
            <a:bodyPr/>
            <a:lstStyle/>
            <a:p>
              <a:endParaRPr lang="zh-CN" altLang="en-US"/>
            </a:p>
          </p:txBody>
        </p:sp>
        <p:sp>
          <p:nvSpPr>
            <p:cNvPr id="72" name="Freeform 74"/>
            <p:cNvSpPr>
              <a:spLocks/>
            </p:cNvSpPr>
            <p:nvPr/>
          </p:nvSpPr>
          <p:spPr bwMode="auto">
            <a:xfrm>
              <a:off x="6070268" y="4540756"/>
              <a:ext cx="125225" cy="762870"/>
            </a:xfrm>
            <a:custGeom>
              <a:avLst/>
              <a:gdLst>
                <a:gd name="T0" fmla="*/ 0 w 87"/>
                <a:gd name="T1" fmla="*/ 0 h 530"/>
                <a:gd name="T2" fmla="*/ 7 w 87"/>
                <a:gd name="T3" fmla="*/ 3 h 530"/>
                <a:gd name="T4" fmla="*/ 12 w 87"/>
                <a:gd name="T5" fmla="*/ 12 h 530"/>
                <a:gd name="T6" fmla="*/ 14 w 87"/>
                <a:gd name="T7" fmla="*/ 25 h 530"/>
                <a:gd name="T8" fmla="*/ 15 w 87"/>
                <a:gd name="T9" fmla="*/ 44 h 530"/>
                <a:gd name="T10" fmla="*/ 43 w 87"/>
                <a:gd name="T11" fmla="*/ 488 h 530"/>
                <a:gd name="T12" fmla="*/ 45 w 87"/>
                <a:gd name="T13" fmla="*/ 512 h 530"/>
                <a:gd name="T14" fmla="*/ 47 w 87"/>
                <a:gd name="T15" fmla="*/ 520 h 530"/>
                <a:gd name="T16" fmla="*/ 53 w 87"/>
                <a:gd name="T17" fmla="*/ 527 h 530"/>
                <a:gd name="T18" fmla="*/ 57 w 87"/>
                <a:gd name="T19" fmla="*/ 530 h 530"/>
                <a:gd name="T20" fmla="*/ 63 w 87"/>
                <a:gd name="T21" fmla="*/ 524 h 530"/>
                <a:gd name="T22" fmla="*/ 67 w 87"/>
                <a:gd name="T23" fmla="*/ 512 h 530"/>
                <a:gd name="T24" fmla="*/ 87 w 87"/>
                <a:gd name="T25" fmla="*/ 276 h 53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87"/>
                <a:gd name="T40" fmla="*/ 0 h 530"/>
                <a:gd name="T41" fmla="*/ 87 w 87"/>
                <a:gd name="T42" fmla="*/ 530 h 53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87" h="530">
                  <a:moveTo>
                    <a:pt x="0" y="0"/>
                  </a:moveTo>
                  <a:lnTo>
                    <a:pt x="7" y="3"/>
                  </a:lnTo>
                  <a:lnTo>
                    <a:pt x="12" y="12"/>
                  </a:lnTo>
                  <a:lnTo>
                    <a:pt x="14" y="25"/>
                  </a:lnTo>
                  <a:lnTo>
                    <a:pt x="15" y="44"/>
                  </a:lnTo>
                  <a:lnTo>
                    <a:pt x="43" y="488"/>
                  </a:lnTo>
                  <a:lnTo>
                    <a:pt x="45" y="512"/>
                  </a:lnTo>
                  <a:lnTo>
                    <a:pt x="47" y="520"/>
                  </a:lnTo>
                  <a:lnTo>
                    <a:pt x="53" y="527"/>
                  </a:lnTo>
                  <a:lnTo>
                    <a:pt x="57" y="530"/>
                  </a:lnTo>
                  <a:lnTo>
                    <a:pt x="63" y="524"/>
                  </a:lnTo>
                  <a:lnTo>
                    <a:pt x="67" y="512"/>
                  </a:lnTo>
                  <a:lnTo>
                    <a:pt x="87" y="276"/>
                  </a:lnTo>
                </a:path>
              </a:pathLst>
            </a:custGeom>
            <a:noFill/>
            <a:ln w="38100" cap="rnd">
              <a:solidFill>
                <a:schemeClr val="tx1">
                  <a:lumMod val="65000"/>
                  <a:lumOff val="35000"/>
                </a:schemeClr>
              </a:solidFill>
              <a:round/>
              <a:headEnd/>
              <a:tailEnd/>
            </a:ln>
          </p:spPr>
          <p:txBody>
            <a:bodyPr/>
            <a:lstStyle/>
            <a:p>
              <a:endParaRPr lang="zh-CN" altLang="en-US"/>
            </a:p>
          </p:txBody>
        </p:sp>
        <p:sp>
          <p:nvSpPr>
            <p:cNvPr id="73" name="Freeform 75"/>
            <p:cNvSpPr>
              <a:spLocks/>
            </p:cNvSpPr>
            <p:nvPr/>
          </p:nvSpPr>
          <p:spPr bwMode="auto">
            <a:xfrm>
              <a:off x="6194055" y="4536438"/>
              <a:ext cx="46060" cy="391510"/>
            </a:xfrm>
            <a:custGeom>
              <a:avLst/>
              <a:gdLst>
                <a:gd name="T0" fmla="*/ 0 w 32"/>
                <a:gd name="T1" fmla="*/ 362 h 363"/>
                <a:gd name="T2" fmla="*/ 19 w 32"/>
                <a:gd name="T3" fmla="*/ 54 h 363"/>
                <a:gd name="T4" fmla="*/ 20 w 32"/>
                <a:gd name="T5" fmla="*/ 38 h 363"/>
                <a:gd name="T6" fmla="*/ 21 w 32"/>
                <a:gd name="T7" fmla="*/ 25 h 363"/>
                <a:gd name="T8" fmla="*/ 23 w 32"/>
                <a:gd name="T9" fmla="*/ 15 h 363"/>
                <a:gd name="T10" fmla="*/ 27 w 32"/>
                <a:gd name="T11" fmla="*/ 6 h 363"/>
                <a:gd name="T12" fmla="*/ 31 w 32"/>
                <a:gd name="T13" fmla="*/ 0 h 363"/>
                <a:gd name="T14" fmla="*/ 0 60000 65536"/>
                <a:gd name="T15" fmla="*/ 0 60000 65536"/>
                <a:gd name="T16" fmla="*/ 0 60000 65536"/>
                <a:gd name="T17" fmla="*/ 0 60000 65536"/>
                <a:gd name="T18" fmla="*/ 0 60000 65536"/>
                <a:gd name="T19" fmla="*/ 0 60000 65536"/>
                <a:gd name="T20" fmla="*/ 0 60000 65536"/>
                <a:gd name="T21" fmla="*/ 0 w 32"/>
                <a:gd name="T22" fmla="*/ 0 h 363"/>
                <a:gd name="T23" fmla="*/ 32 w 32"/>
                <a:gd name="T24" fmla="*/ 363 h 36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2" h="363">
                  <a:moveTo>
                    <a:pt x="0" y="362"/>
                  </a:moveTo>
                  <a:lnTo>
                    <a:pt x="19" y="54"/>
                  </a:lnTo>
                  <a:lnTo>
                    <a:pt x="20" y="38"/>
                  </a:lnTo>
                  <a:lnTo>
                    <a:pt x="21" y="25"/>
                  </a:lnTo>
                  <a:lnTo>
                    <a:pt x="23" y="15"/>
                  </a:lnTo>
                  <a:lnTo>
                    <a:pt x="27" y="6"/>
                  </a:lnTo>
                  <a:lnTo>
                    <a:pt x="31" y="0"/>
                  </a:lnTo>
                </a:path>
              </a:pathLst>
            </a:custGeom>
            <a:noFill/>
            <a:ln w="38100" cap="rnd">
              <a:solidFill>
                <a:schemeClr val="tx1">
                  <a:lumMod val="65000"/>
                  <a:lumOff val="35000"/>
                </a:schemeClr>
              </a:solidFill>
              <a:round/>
              <a:headEnd/>
              <a:tailEnd/>
            </a:ln>
          </p:spPr>
          <p:txBody>
            <a:bodyPr/>
            <a:lstStyle/>
            <a:p>
              <a:endParaRPr lang="zh-CN" altLang="en-US"/>
            </a:p>
          </p:txBody>
        </p:sp>
        <p:sp>
          <p:nvSpPr>
            <p:cNvPr id="74" name="Freeform 76"/>
            <p:cNvSpPr>
              <a:spLocks/>
            </p:cNvSpPr>
            <p:nvPr/>
          </p:nvSpPr>
          <p:spPr bwMode="auto">
            <a:xfrm>
              <a:off x="6240115" y="4540756"/>
              <a:ext cx="123786" cy="762870"/>
            </a:xfrm>
            <a:custGeom>
              <a:avLst/>
              <a:gdLst>
                <a:gd name="T0" fmla="*/ 0 w 86"/>
                <a:gd name="T1" fmla="*/ 0 h 530"/>
                <a:gd name="T2" fmla="*/ 7 w 86"/>
                <a:gd name="T3" fmla="*/ 3 h 530"/>
                <a:gd name="T4" fmla="*/ 12 w 86"/>
                <a:gd name="T5" fmla="*/ 12 h 530"/>
                <a:gd name="T6" fmla="*/ 14 w 86"/>
                <a:gd name="T7" fmla="*/ 25 h 530"/>
                <a:gd name="T8" fmla="*/ 15 w 86"/>
                <a:gd name="T9" fmla="*/ 44 h 530"/>
                <a:gd name="T10" fmla="*/ 43 w 86"/>
                <a:gd name="T11" fmla="*/ 488 h 530"/>
                <a:gd name="T12" fmla="*/ 45 w 86"/>
                <a:gd name="T13" fmla="*/ 512 h 530"/>
                <a:gd name="T14" fmla="*/ 47 w 86"/>
                <a:gd name="T15" fmla="*/ 520 h 530"/>
                <a:gd name="T16" fmla="*/ 53 w 86"/>
                <a:gd name="T17" fmla="*/ 527 h 530"/>
                <a:gd name="T18" fmla="*/ 57 w 86"/>
                <a:gd name="T19" fmla="*/ 530 h 530"/>
                <a:gd name="T20" fmla="*/ 63 w 86"/>
                <a:gd name="T21" fmla="*/ 524 h 530"/>
                <a:gd name="T22" fmla="*/ 67 w 86"/>
                <a:gd name="T23" fmla="*/ 512 h 530"/>
                <a:gd name="T24" fmla="*/ 86 w 86"/>
                <a:gd name="T25" fmla="*/ 258 h 53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86"/>
                <a:gd name="T40" fmla="*/ 0 h 530"/>
                <a:gd name="T41" fmla="*/ 86 w 86"/>
                <a:gd name="T42" fmla="*/ 530 h 53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86" h="530">
                  <a:moveTo>
                    <a:pt x="0" y="0"/>
                  </a:moveTo>
                  <a:lnTo>
                    <a:pt x="7" y="3"/>
                  </a:lnTo>
                  <a:lnTo>
                    <a:pt x="12" y="12"/>
                  </a:lnTo>
                  <a:lnTo>
                    <a:pt x="14" y="25"/>
                  </a:lnTo>
                  <a:lnTo>
                    <a:pt x="15" y="44"/>
                  </a:lnTo>
                  <a:lnTo>
                    <a:pt x="43" y="488"/>
                  </a:lnTo>
                  <a:lnTo>
                    <a:pt x="45" y="512"/>
                  </a:lnTo>
                  <a:lnTo>
                    <a:pt x="47" y="520"/>
                  </a:lnTo>
                  <a:lnTo>
                    <a:pt x="53" y="527"/>
                  </a:lnTo>
                  <a:lnTo>
                    <a:pt x="57" y="530"/>
                  </a:lnTo>
                  <a:lnTo>
                    <a:pt x="63" y="524"/>
                  </a:lnTo>
                  <a:lnTo>
                    <a:pt x="67" y="512"/>
                  </a:lnTo>
                  <a:lnTo>
                    <a:pt x="86" y="258"/>
                  </a:lnTo>
                </a:path>
              </a:pathLst>
            </a:custGeom>
            <a:noFill/>
            <a:ln w="38100" cap="rnd">
              <a:solidFill>
                <a:schemeClr val="tx1">
                  <a:lumMod val="65000"/>
                  <a:lumOff val="35000"/>
                </a:schemeClr>
              </a:solidFill>
              <a:round/>
              <a:headEnd/>
              <a:tailEnd/>
            </a:ln>
          </p:spPr>
          <p:txBody>
            <a:bodyPr/>
            <a:lstStyle/>
            <a:p>
              <a:endParaRPr lang="zh-CN" altLang="en-US"/>
            </a:p>
          </p:txBody>
        </p:sp>
        <p:sp>
          <p:nvSpPr>
            <p:cNvPr id="75" name="Freeform 77"/>
            <p:cNvSpPr>
              <a:spLocks/>
            </p:cNvSpPr>
            <p:nvPr/>
          </p:nvSpPr>
          <p:spPr bwMode="auto">
            <a:xfrm>
              <a:off x="6363901" y="4530680"/>
              <a:ext cx="47499" cy="391510"/>
            </a:xfrm>
            <a:custGeom>
              <a:avLst/>
              <a:gdLst>
                <a:gd name="T0" fmla="*/ 0 w 33"/>
                <a:gd name="T1" fmla="*/ 362 h 363"/>
                <a:gd name="T2" fmla="*/ 20 w 33"/>
                <a:gd name="T3" fmla="*/ 54 h 363"/>
                <a:gd name="T4" fmla="*/ 21 w 33"/>
                <a:gd name="T5" fmla="*/ 38 h 363"/>
                <a:gd name="T6" fmla="*/ 22 w 33"/>
                <a:gd name="T7" fmla="*/ 25 h 363"/>
                <a:gd name="T8" fmla="*/ 24 w 33"/>
                <a:gd name="T9" fmla="*/ 15 h 363"/>
                <a:gd name="T10" fmla="*/ 27 w 33"/>
                <a:gd name="T11" fmla="*/ 6 h 363"/>
                <a:gd name="T12" fmla="*/ 32 w 33"/>
                <a:gd name="T13" fmla="*/ 0 h 363"/>
                <a:gd name="T14" fmla="*/ 0 60000 65536"/>
                <a:gd name="T15" fmla="*/ 0 60000 65536"/>
                <a:gd name="T16" fmla="*/ 0 60000 65536"/>
                <a:gd name="T17" fmla="*/ 0 60000 65536"/>
                <a:gd name="T18" fmla="*/ 0 60000 65536"/>
                <a:gd name="T19" fmla="*/ 0 60000 65536"/>
                <a:gd name="T20" fmla="*/ 0 60000 65536"/>
                <a:gd name="T21" fmla="*/ 0 w 33"/>
                <a:gd name="T22" fmla="*/ 0 h 363"/>
                <a:gd name="T23" fmla="*/ 33 w 33"/>
                <a:gd name="T24" fmla="*/ 363 h 36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 h="363">
                  <a:moveTo>
                    <a:pt x="0" y="362"/>
                  </a:moveTo>
                  <a:lnTo>
                    <a:pt x="20" y="54"/>
                  </a:lnTo>
                  <a:lnTo>
                    <a:pt x="21" y="38"/>
                  </a:lnTo>
                  <a:lnTo>
                    <a:pt x="22" y="25"/>
                  </a:lnTo>
                  <a:lnTo>
                    <a:pt x="24" y="15"/>
                  </a:lnTo>
                  <a:lnTo>
                    <a:pt x="27" y="6"/>
                  </a:lnTo>
                  <a:lnTo>
                    <a:pt x="32" y="0"/>
                  </a:lnTo>
                </a:path>
              </a:pathLst>
            </a:custGeom>
            <a:noFill/>
            <a:ln w="38100" cap="rnd">
              <a:solidFill>
                <a:schemeClr val="tx1">
                  <a:lumMod val="65000"/>
                  <a:lumOff val="35000"/>
                </a:schemeClr>
              </a:solidFill>
              <a:round/>
              <a:headEnd/>
              <a:tailEnd/>
            </a:ln>
          </p:spPr>
          <p:txBody>
            <a:bodyPr/>
            <a:lstStyle/>
            <a:p>
              <a:endParaRPr lang="zh-CN" altLang="en-US"/>
            </a:p>
          </p:txBody>
        </p:sp>
        <p:sp>
          <p:nvSpPr>
            <p:cNvPr id="76" name="Freeform 78"/>
            <p:cNvSpPr>
              <a:spLocks/>
            </p:cNvSpPr>
            <p:nvPr/>
          </p:nvSpPr>
          <p:spPr bwMode="auto">
            <a:xfrm>
              <a:off x="6411400" y="4534999"/>
              <a:ext cx="125226" cy="762870"/>
            </a:xfrm>
            <a:custGeom>
              <a:avLst/>
              <a:gdLst>
                <a:gd name="T0" fmla="*/ 0 w 87"/>
                <a:gd name="T1" fmla="*/ 0 h 530"/>
                <a:gd name="T2" fmla="*/ 7 w 87"/>
                <a:gd name="T3" fmla="*/ 3 h 530"/>
                <a:gd name="T4" fmla="*/ 12 w 87"/>
                <a:gd name="T5" fmla="*/ 12 h 530"/>
                <a:gd name="T6" fmla="*/ 13 w 87"/>
                <a:gd name="T7" fmla="*/ 25 h 530"/>
                <a:gd name="T8" fmla="*/ 15 w 87"/>
                <a:gd name="T9" fmla="*/ 44 h 530"/>
                <a:gd name="T10" fmla="*/ 42 w 87"/>
                <a:gd name="T11" fmla="*/ 488 h 530"/>
                <a:gd name="T12" fmla="*/ 44 w 87"/>
                <a:gd name="T13" fmla="*/ 512 h 530"/>
                <a:gd name="T14" fmla="*/ 46 w 87"/>
                <a:gd name="T15" fmla="*/ 520 h 530"/>
                <a:gd name="T16" fmla="*/ 52 w 87"/>
                <a:gd name="T17" fmla="*/ 527 h 530"/>
                <a:gd name="T18" fmla="*/ 56 w 87"/>
                <a:gd name="T19" fmla="*/ 530 h 530"/>
                <a:gd name="T20" fmla="*/ 62 w 87"/>
                <a:gd name="T21" fmla="*/ 524 h 530"/>
                <a:gd name="T22" fmla="*/ 65 w 87"/>
                <a:gd name="T23" fmla="*/ 512 h 530"/>
                <a:gd name="T24" fmla="*/ 87 w 87"/>
                <a:gd name="T25" fmla="*/ 265 h 53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87"/>
                <a:gd name="T40" fmla="*/ 0 h 530"/>
                <a:gd name="T41" fmla="*/ 87 w 87"/>
                <a:gd name="T42" fmla="*/ 530 h 53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87" h="530">
                  <a:moveTo>
                    <a:pt x="0" y="0"/>
                  </a:moveTo>
                  <a:lnTo>
                    <a:pt x="7" y="3"/>
                  </a:lnTo>
                  <a:lnTo>
                    <a:pt x="12" y="12"/>
                  </a:lnTo>
                  <a:lnTo>
                    <a:pt x="13" y="25"/>
                  </a:lnTo>
                  <a:lnTo>
                    <a:pt x="15" y="44"/>
                  </a:lnTo>
                  <a:lnTo>
                    <a:pt x="42" y="488"/>
                  </a:lnTo>
                  <a:lnTo>
                    <a:pt x="44" y="512"/>
                  </a:lnTo>
                  <a:lnTo>
                    <a:pt x="46" y="520"/>
                  </a:lnTo>
                  <a:lnTo>
                    <a:pt x="52" y="527"/>
                  </a:lnTo>
                  <a:lnTo>
                    <a:pt x="56" y="530"/>
                  </a:lnTo>
                  <a:lnTo>
                    <a:pt x="62" y="524"/>
                  </a:lnTo>
                  <a:lnTo>
                    <a:pt x="65" y="512"/>
                  </a:lnTo>
                  <a:lnTo>
                    <a:pt x="87" y="265"/>
                  </a:lnTo>
                </a:path>
              </a:pathLst>
            </a:custGeom>
            <a:noFill/>
            <a:ln w="38100" cap="rnd">
              <a:solidFill>
                <a:schemeClr val="tx1">
                  <a:lumMod val="65000"/>
                  <a:lumOff val="35000"/>
                </a:schemeClr>
              </a:solidFill>
              <a:round/>
              <a:headEnd/>
              <a:tailEnd/>
            </a:ln>
          </p:spPr>
          <p:txBody>
            <a:bodyPr/>
            <a:lstStyle/>
            <a:p>
              <a:endParaRPr lang="zh-CN" altLang="en-US"/>
            </a:p>
          </p:txBody>
        </p:sp>
        <p:sp>
          <p:nvSpPr>
            <p:cNvPr id="77" name="Freeform 79"/>
            <p:cNvSpPr>
              <a:spLocks/>
            </p:cNvSpPr>
            <p:nvPr/>
          </p:nvSpPr>
          <p:spPr bwMode="auto">
            <a:xfrm>
              <a:off x="6532308" y="4530680"/>
              <a:ext cx="50379" cy="391510"/>
            </a:xfrm>
            <a:custGeom>
              <a:avLst/>
              <a:gdLst>
                <a:gd name="T0" fmla="*/ 0 w 35"/>
                <a:gd name="T1" fmla="*/ 362 h 363"/>
                <a:gd name="T2" fmla="*/ 21 w 35"/>
                <a:gd name="T3" fmla="*/ 54 h 363"/>
                <a:gd name="T4" fmla="*/ 22 w 35"/>
                <a:gd name="T5" fmla="*/ 38 h 363"/>
                <a:gd name="T6" fmla="*/ 23 w 35"/>
                <a:gd name="T7" fmla="*/ 25 h 363"/>
                <a:gd name="T8" fmla="*/ 25 w 35"/>
                <a:gd name="T9" fmla="*/ 15 h 363"/>
                <a:gd name="T10" fmla="*/ 29 w 35"/>
                <a:gd name="T11" fmla="*/ 6 h 363"/>
                <a:gd name="T12" fmla="*/ 34 w 35"/>
                <a:gd name="T13" fmla="*/ 0 h 363"/>
                <a:gd name="T14" fmla="*/ 0 60000 65536"/>
                <a:gd name="T15" fmla="*/ 0 60000 65536"/>
                <a:gd name="T16" fmla="*/ 0 60000 65536"/>
                <a:gd name="T17" fmla="*/ 0 60000 65536"/>
                <a:gd name="T18" fmla="*/ 0 60000 65536"/>
                <a:gd name="T19" fmla="*/ 0 60000 65536"/>
                <a:gd name="T20" fmla="*/ 0 60000 65536"/>
                <a:gd name="T21" fmla="*/ 0 w 35"/>
                <a:gd name="T22" fmla="*/ 0 h 363"/>
                <a:gd name="T23" fmla="*/ 35 w 35"/>
                <a:gd name="T24" fmla="*/ 363 h 36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5" h="363">
                  <a:moveTo>
                    <a:pt x="0" y="362"/>
                  </a:moveTo>
                  <a:lnTo>
                    <a:pt x="21" y="54"/>
                  </a:lnTo>
                  <a:lnTo>
                    <a:pt x="22" y="38"/>
                  </a:lnTo>
                  <a:lnTo>
                    <a:pt x="23" y="25"/>
                  </a:lnTo>
                  <a:lnTo>
                    <a:pt x="25" y="15"/>
                  </a:lnTo>
                  <a:lnTo>
                    <a:pt x="29" y="6"/>
                  </a:lnTo>
                  <a:lnTo>
                    <a:pt x="34" y="0"/>
                  </a:lnTo>
                </a:path>
              </a:pathLst>
            </a:custGeom>
            <a:noFill/>
            <a:ln w="38100" cap="rnd">
              <a:solidFill>
                <a:schemeClr val="tx1">
                  <a:lumMod val="65000"/>
                  <a:lumOff val="35000"/>
                </a:schemeClr>
              </a:solidFill>
              <a:round/>
              <a:headEnd/>
              <a:tailEnd/>
            </a:ln>
          </p:spPr>
          <p:txBody>
            <a:bodyPr/>
            <a:lstStyle/>
            <a:p>
              <a:endParaRPr lang="zh-CN" altLang="en-US"/>
            </a:p>
          </p:txBody>
        </p:sp>
        <p:sp>
          <p:nvSpPr>
            <p:cNvPr id="78" name="Freeform 80"/>
            <p:cNvSpPr>
              <a:spLocks/>
            </p:cNvSpPr>
            <p:nvPr/>
          </p:nvSpPr>
          <p:spPr bwMode="auto">
            <a:xfrm>
              <a:off x="6582686" y="4534999"/>
              <a:ext cx="135301" cy="762870"/>
            </a:xfrm>
            <a:custGeom>
              <a:avLst/>
              <a:gdLst>
                <a:gd name="T0" fmla="*/ 0 w 94"/>
                <a:gd name="T1" fmla="*/ 0 h 530"/>
                <a:gd name="T2" fmla="*/ 7 w 94"/>
                <a:gd name="T3" fmla="*/ 3 h 530"/>
                <a:gd name="T4" fmla="*/ 12 w 94"/>
                <a:gd name="T5" fmla="*/ 12 h 530"/>
                <a:gd name="T6" fmla="*/ 13 w 94"/>
                <a:gd name="T7" fmla="*/ 25 h 530"/>
                <a:gd name="T8" fmla="*/ 15 w 94"/>
                <a:gd name="T9" fmla="*/ 44 h 530"/>
                <a:gd name="T10" fmla="*/ 42 w 94"/>
                <a:gd name="T11" fmla="*/ 488 h 530"/>
                <a:gd name="T12" fmla="*/ 44 w 94"/>
                <a:gd name="T13" fmla="*/ 512 h 530"/>
                <a:gd name="T14" fmla="*/ 46 w 94"/>
                <a:gd name="T15" fmla="*/ 520 h 530"/>
                <a:gd name="T16" fmla="*/ 52 w 94"/>
                <a:gd name="T17" fmla="*/ 527 h 530"/>
                <a:gd name="T18" fmla="*/ 56 w 94"/>
                <a:gd name="T19" fmla="*/ 530 h 530"/>
                <a:gd name="T20" fmla="*/ 62 w 94"/>
                <a:gd name="T21" fmla="*/ 524 h 530"/>
                <a:gd name="T22" fmla="*/ 65 w 94"/>
                <a:gd name="T23" fmla="*/ 512 h 530"/>
                <a:gd name="T24" fmla="*/ 94 w 94"/>
                <a:gd name="T25" fmla="*/ 274 h 53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4"/>
                <a:gd name="T40" fmla="*/ 0 h 530"/>
                <a:gd name="T41" fmla="*/ 94 w 94"/>
                <a:gd name="T42" fmla="*/ 530 h 53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4" h="530">
                  <a:moveTo>
                    <a:pt x="0" y="0"/>
                  </a:moveTo>
                  <a:lnTo>
                    <a:pt x="7" y="3"/>
                  </a:lnTo>
                  <a:lnTo>
                    <a:pt x="12" y="12"/>
                  </a:lnTo>
                  <a:lnTo>
                    <a:pt x="13" y="25"/>
                  </a:lnTo>
                  <a:lnTo>
                    <a:pt x="15" y="44"/>
                  </a:lnTo>
                  <a:lnTo>
                    <a:pt x="42" y="488"/>
                  </a:lnTo>
                  <a:lnTo>
                    <a:pt x="44" y="512"/>
                  </a:lnTo>
                  <a:lnTo>
                    <a:pt x="46" y="520"/>
                  </a:lnTo>
                  <a:lnTo>
                    <a:pt x="52" y="527"/>
                  </a:lnTo>
                  <a:lnTo>
                    <a:pt x="56" y="530"/>
                  </a:lnTo>
                  <a:lnTo>
                    <a:pt x="62" y="524"/>
                  </a:lnTo>
                  <a:lnTo>
                    <a:pt x="65" y="512"/>
                  </a:lnTo>
                  <a:lnTo>
                    <a:pt x="94" y="274"/>
                  </a:lnTo>
                </a:path>
              </a:pathLst>
            </a:custGeom>
            <a:noFill/>
            <a:ln w="38100" cap="rnd">
              <a:solidFill>
                <a:schemeClr val="tx1">
                  <a:lumMod val="65000"/>
                  <a:lumOff val="35000"/>
                </a:schemeClr>
              </a:solidFill>
              <a:round/>
              <a:headEnd/>
              <a:tailEnd/>
            </a:ln>
          </p:spPr>
          <p:txBody>
            <a:bodyPr/>
            <a:lstStyle/>
            <a:p>
              <a:endParaRPr lang="zh-CN" altLang="en-US"/>
            </a:p>
          </p:txBody>
        </p:sp>
        <p:grpSp>
          <p:nvGrpSpPr>
            <p:cNvPr id="79" name="Group 81"/>
            <p:cNvGrpSpPr>
              <a:grpSpLocks/>
            </p:cNvGrpSpPr>
            <p:nvPr/>
          </p:nvGrpSpPr>
          <p:grpSpPr bwMode="auto">
            <a:xfrm>
              <a:off x="3257727" y="4546514"/>
              <a:ext cx="685143" cy="765748"/>
              <a:chOff x="956" y="2283"/>
              <a:chExt cx="476" cy="711"/>
            </a:xfrm>
          </p:grpSpPr>
          <p:sp>
            <p:nvSpPr>
              <p:cNvPr id="80" name="Freeform 82"/>
              <p:cNvSpPr>
                <a:spLocks/>
              </p:cNvSpPr>
              <p:nvPr/>
            </p:nvSpPr>
            <p:spPr bwMode="auto">
              <a:xfrm>
                <a:off x="956" y="2284"/>
                <a:ext cx="65" cy="363"/>
              </a:xfrm>
              <a:custGeom>
                <a:avLst/>
                <a:gdLst>
                  <a:gd name="T0" fmla="*/ 0 w 65"/>
                  <a:gd name="T1" fmla="*/ 362 h 363"/>
                  <a:gd name="T2" fmla="*/ 40 w 65"/>
                  <a:gd name="T3" fmla="*/ 54 h 363"/>
                  <a:gd name="T4" fmla="*/ 42 w 65"/>
                  <a:gd name="T5" fmla="*/ 38 h 363"/>
                  <a:gd name="T6" fmla="*/ 44 w 65"/>
                  <a:gd name="T7" fmla="*/ 25 h 363"/>
                  <a:gd name="T8" fmla="*/ 47 w 65"/>
                  <a:gd name="T9" fmla="*/ 15 h 363"/>
                  <a:gd name="T10" fmla="*/ 55 w 65"/>
                  <a:gd name="T11" fmla="*/ 6 h 363"/>
                  <a:gd name="T12" fmla="*/ 64 w 65"/>
                  <a:gd name="T13" fmla="*/ 0 h 363"/>
                  <a:gd name="T14" fmla="*/ 0 60000 65536"/>
                  <a:gd name="T15" fmla="*/ 0 60000 65536"/>
                  <a:gd name="T16" fmla="*/ 0 60000 65536"/>
                  <a:gd name="T17" fmla="*/ 0 60000 65536"/>
                  <a:gd name="T18" fmla="*/ 0 60000 65536"/>
                  <a:gd name="T19" fmla="*/ 0 60000 65536"/>
                  <a:gd name="T20" fmla="*/ 0 60000 65536"/>
                  <a:gd name="T21" fmla="*/ 0 w 65"/>
                  <a:gd name="T22" fmla="*/ 0 h 363"/>
                  <a:gd name="T23" fmla="*/ 65 w 65"/>
                  <a:gd name="T24" fmla="*/ 363 h 36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5" h="363">
                    <a:moveTo>
                      <a:pt x="0" y="362"/>
                    </a:moveTo>
                    <a:lnTo>
                      <a:pt x="40" y="54"/>
                    </a:lnTo>
                    <a:lnTo>
                      <a:pt x="42" y="38"/>
                    </a:lnTo>
                    <a:lnTo>
                      <a:pt x="44" y="25"/>
                    </a:lnTo>
                    <a:lnTo>
                      <a:pt x="47" y="15"/>
                    </a:lnTo>
                    <a:lnTo>
                      <a:pt x="55" y="6"/>
                    </a:lnTo>
                    <a:lnTo>
                      <a:pt x="64" y="0"/>
                    </a:lnTo>
                  </a:path>
                </a:pathLst>
              </a:custGeom>
              <a:noFill/>
              <a:ln w="38100" cap="rnd">
                <a:solidFill>
                  <a:schemeClr val="tx1">
                    <a:lumMod val="65000"/>
                    <a:lumOff val="35000"/>
                  </a:schemeClr>
                </a:solidFill>
                <a:round/>
                <a:headEnd/>
                <a:tailEnd/>
              </a:ln>
            </p:spPr>
            <p:txBody>
              <a:bodyPr/>
              <a:lstStyle/>
              <a:p>
                <a:endParaRPr lang="zh-CN" altLang="en-US"/>
              </a:p>
            </p:txBody>
          </p:sp>
          <p:sp>
            <p:nvSpPr>
              <p:cNvPr id="81" name="Freeform 83"/>
              <p:cNvSpPr>
                <a:spLocks/>
              </p:cNvSpPr>
              <p:nvPr/>
            </p:nvSpPr>
            <p:spPr bwMode="auto">
              <a:xfrm>
                <a:off x="1022" y="2283"/>
                <a:ext cx="171" cy="711"/>
              </a:xfrm>
              <a:custGeom>
                <a:avLst/>
                <a:gdLst>
                  <a:gd name="T0" fmla="*/ 0 w 171"/>
                  <a:gd name="T1" fmla="*/ 0 h 711"/>
                  <a:gd name="T2" fmla="*/ 14 w 171"/>
                  <a:gd name="T3" fmla="*/ 4 h 711"/>
                  <a:gd name="T4" fmla="*/ 24 w 171"/>
                  <a:gd name="T5" fmla="*/ 16 h 711"/>
                  <a:gd name="T6" fmla="*/ 28 w 171"/>
                  <a:gd name="T7" fmla="*/ 33 h 711"/>
                  <a:gd name="T8" fmla="*/ 31 w 171"/>
                  <a:gd name="T9" fmla="*/ 59 h 711"/>
                  <a:gd name="T10" fmla="*/ 85 w 171"/>
                  <a:gd name="T11" fmla="*/ 653 h 711"/>
                  <a:gd name="T12" fmla="*/ 90 w 171"/>
                  <a:gd name="T13" fmla="*/ 686 h 711"/>
                  <a:gd name="T14" fmla="*/ 95 w 171"/>
                  <a:gd name="T15" fmla="*/ 696 h 711"/>
                  <a:gd name="T16" fmla="*/ 106 w 171"/>
                  <a:gd name="T17" fmla="*/ 706 h 711"/>
                  <a:gd name="T18" fmla="*/ 115 w 171"/>
                  <a:gd name="T19" fmla="*/ 710 h 711"/>
                  <a:gd name="T20" fmla="*/ 126 w 171"/>
                  <a:gd name="T21" fmla="*/ 702 h 711"/>
                  <a:gd name="T22" fmla="*/ 134 w 171"/>
                  <a:gd name="T23" fmla="*/ 686 h 711"/>
                  <a:gd name="T24" fmla="*/ 170 w 171"/>
                  <a:gd name="T25" fmla="*/ 381 h 71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1"/>
                  <a:gd name="T40" fmla="*/ 0 h 711"/>
                  <a:gd name="T41" fmla="*/ 171 w 171"/>
                  <a:gd name="T42" fmla="*/ 711 h 71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1" h="711">
                    <a:moveTo>
                      <a:pt x="0" y="0"/>
                    </a:moveTo>
                    <a:lnTo>
                      <a:pt x="14" y="4"/>
                    </a:lnTo>
                    <a:lnTo>
                      <a:pt x="24" y="16"/>
                    </a:lnTo>
                    <a:lnTo>
                      <a:pt x="28" y="33"/>
                    </a:lnTo>
                    <a:lnTo>
                      <a:pt x="31" y="59"/>
                    </a:lnTo>
                    <a:lnTo>
                      <a:pt x="85" y="653"/>
                    </a:lnTo>
                    <a:lnTo>
                      <a:pt x="90" y="686"/>
                    </a:lnTo>
                    <a:lnTo>
                      <a:pt x="95" y="696"/>
                    </a:lnTo>
                    <a:lnTo>
                      <a:pt x="106" y="706"/>
                    </a:lnTo>
                    <a:lnTo>
                      <a:pt x="115" y="710"/>
                    </a:lnTo>
                    <a:lnTo>
                      <a:pt x="126" y="702"/>
                    </a:lnTo>
                    <a:lnTo>
                      <a:pt x="134" y="686"/>
                    </a:lnTo>
                    <a:lnTo>
                      <a:pt x="170" y="381"/>
                    </a:lnTo>
                  </a:path>
                </a:pathLst>
              </a:custGeom>
              <a:noFill/>
              <a:ln w="38100" cap="rnd">
                <a:solidFill>
                  <a:schemeClr val="tx1">
                    <a:lumMod val="65000"/>
                    <a:lumOff val="35000"/>
                  </a:schemeClr>
                </a:solidFill>
                <a:round/>
                <a:headEnd/>
                <a:tailEnd/>
              </a:ln>
            </p:spPr>
            <p:txBody>
              <a:bodyPr/>
              <a:lstStyle/>
              <a:p>
                <a:endParaRPr lang="zh-CN" altLang="en-US"/>
              </a:p>
            </p:txBody>
          </p:sp>
          <p:sp>
            <p:nvSpPr>
              <p:cNvPr id="82" name="Freeform 84"/>
              <p:cNvSpPr>
                <a:spLocks/>
              </p:cNvSpPr>
              <p:nvPr/>
            </p:nvSpPr>
            <p:spPr bwMode="auto">
              <a:xfrm>
                <a:off x="1194" y="2290"/>
                <a:ext cx="66" cy="363"/>
              </a:xfrm>
              <a:custGeom>
                <a:avLst/>
                <a:gdLst>
                  <a:gd name="T0" fmla="*/ 0 w 66"/>
                  <a:gd name="T1" fmla="*/ 362 h 363"/>
                  <a:gd name="T2" fmla="*/ 40 w 66"/>
                  <a:gd name="T3" fmla="*/ 54 h 363"/>
                  <a:gd name="T4" fmla="*/ 43 w 66"/>
                  <a:gd name="T5" fmla="*/ 38 h 363"/>
                  <a:gd name="T6" fmla="*/ 44 w 66"/>
                  <a:gd name="T7" fmla="*/ 25 h 363"/>
                  <a:gd name="T8" fmla="*/ 48 w 66"/>
                  <a:gd name="T9" fmla="*/ 15 h 363"/>
                  <a:gd name="T10" fmla="*/ 56 w 66"/>
                  <a:gd name="T11" fmla="*/ 6 h 363"/>
                  <a:gd name="T12" fmla="*/ 65 w 66"/>
                  <a:gd name="T13" fmla="*/ 0 h 363"/>
                  <a:gd name="T14" fmla="*/ 0 60000 65536"/>
                  <a:gd name="T15" fmla="*/ 0 60000 65536"/>
                  <a:gd name="T16" fmla="*/ 0 60000 65536"/>
                  <a:gd name="T17" fmla="*/ 0 60000 65536"/>
                  <a:gd name="T18" fmla="*/ 0 60000 65536"/>
                  <a:gd name="T19" fmla="*/ 0 60000 65536"/>
                  <a:gd name="T20" fmla="*/ 0 60000 65536"/>
                  <a:gd name="T21" fmla="*/ 0 w 66"/>
                  <a:gd name="T22" fmla="*/ 0 h 363"/>
                  <a:gd name="T23" fmla="*/ 66 w 66"/>
                  <a:gd name="T24" fmla="*/ 363 h 36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6" h="363">
                    <a:moveTo>
                      <a:pt x="0" y="362"/>
                    </a:moveTo>
                    <a:lnTo>
                      <a:pt x="40" y="54"/>
                    </a:lnTo>
                    <a:lnTo>
                      <a:pt x="43" y="38"/>
                    </a:lnTo>
                    <a:lnTo>
                      <a:pt x="44" y="25"/>
                    </a:lnTo>
                    <a:lnTo>
                      <a:pt x="48" y="15"/>
                    </a:lnTo>
                    <a:lnTo>
                      <a:pt x="56" y="6"/>
                    </a:lnTo>
                    <a:lnTo>
                      <a:pt x="65" y="0"/>
                    </a:lnTo>
                  </a:path>
                </a:pathLst>
              </a:custGeom>
              <a:noFill/>
              <a:ln w="38100" cap="rnd">
                <a:solidFill>
                  <a:schemeClr val="tx1">
                    <a:lumMod val="65000"/>
                    <a:lumOff val="35000"/>
                  </a:schemeClr>
                </a:solidFill>
                <a:round/>
                <a:headEnd/>
                <a:tailEnd/>
              </a:ln>
            </p:spPr>
            <p:txBody>
              <a:bodyPr/>
              <a:lstStyle/>
              <a:p>
                <a:endParaRPr lang="zh-CN" altLang="en-US"/>
              </a:p>
            </p:txBody>
          </p:sp>
          <p:sp>
            <p:nvSpPr>
              <p:cNvPr id="83" name="Freeform 85"/>
              <p:cNvSpPr>
                <a:spLocks/>
              </p:cNvSpPr>
              <p:nvPr/>
            </p:nvSpPr>
            <p:spPr bwMode="auto">
              <a:xfrm>
                <a:off x="1261" y="2285"/>
                <a:ext cx="171" cy="709"/>
              </a:xfrm>
              <a:custGeom>
                <a:avLst/>
                <a:gdLst>
                  <a:gd name="T0" fmla="*/ 0 w 171"/>
                  <a:gd name="T1" fmla="*/ 0 h 709"/>
                  <a:gd name="T2" fmla="*/ 14 w 171"/>
                  <a:gd name="T3" fmla="*/ 4 h 709"/>
                  <a:gd name="T4" fmla="*/ 24 w 171"/>
                  <a:gd name="T5" fmla="*/ 16 h 709"/>
                  <a:gd name="T6" fmla="*/ 28 w 171"/>
                  <a:gd name="T7" fmla="*/ 33 h 709"/>
                  <a:gd name="T8" fmla="*/ 31 w 171"/>
                  <a:gd name="T9" fmla="*/ 59 h 709"/>
                  <a:gd name="T10" fmla="*/ 85 w 171"/>
                  <a:gd name="T11" fmla="*/ 651 h 709"/>
                  <a:gd name="T12" fmla="*/ 90 w 171"/>
                  <a:gd name="T13" fmla="*/ 684 h 709"/>
                  <a:gd name="T14" fmla="*/ 95 w 171"/>
                  <a:gd name="T15" fmla="*/ 694 h 709"/>
                  <a:gd name="T16" fmla="*/ 106 w 171"/>
                  <a:gd name="T17" fmla="*/ 704 h 709"/>
                  <a:gd name="T18" fmla="*/ 115 w 171"/>
                  <a:gd name="T19" fmla="*/ 708 h 709"/>
                  <a:gd name="T20" fmla="*/ 126 w 171"/>
                  <a:gd name="T21" fmla="*/ 700 h 709"/>
                  <a:gd name="T22" fmla="*/ 134 w 171"/>
                  <a:gd name="T23" fmla="*/ 684 h 709"/>
                  <a:gd name="T24" fmla="*/ 170 w 171"/>
                  <a:gd name="T25" fmla="*/ 380 h 70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1"/>
                  <a:gd name="T40" fmla="*/ 0 h 709"/>
                  <a:gd name="T41" fmla="*/ 171 w 171"/>
                  <a:gd name="T42" fmla="*/ 709 h 70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1" h="709">
                    <a:moveTo>
                      <a:pt x="0" y="0"/>
                    </a:moveTo>
                    <a:lnTo>
                      <a:pt x="14" y="4"/>
                    </a:lnTo>
                    <a:lnTo>
                      <a:pt x="24" y="16"/>
                    </a:lnTo>
                    <a:lnTo>
                      <a:pt x="28" y="33"/>
                    </a:lnTo>
                    <a:lnTo>
                      <a:pt x="31" y="59"/>
                    </a:lnTo>
                    <a:lnTo>
                      <a:pt x="85" y="651"/>
                    </a:lnTo>
                    <a:lnTo>
                      <a:pt x="90" y="684"/>
                    </a:lnTo>
                    <a:lnTo>
                      <a:pt x="95" y="694"/>
                    </a:lnTo>
                    <a:lnTo>
                      <a:pt x="106" y="704"/>
                    </a:lnTo>
                    <a:lnTo>
                      <a:pt x="115" y="708"/>
                    </a:lnTo>
                    <a:lnTo>
                      <a:pt x="126" y="700"/>
                    </a:lnTo>
                    <a:lnTo>
                      <a:pt x="134" y="684"/>
                    </a:lnTo>
                    <a:lnTo>
                      <a:pt x="170" y="380"/>
                    </a:lnTo>
                  </a:path>
                </a:pathLst>
              </a:custGeom>
              <a:noFill/>
              <a:ln w="38100" cap="rnd">
                <a:solidFill>
                  <a:schemeClr val="tx1">
                    <a:lumMod val="65000"/>
                    <a:lumOff val="35000"/>
                  </a:schemeClr>
                </a:solidFill>
                <a:round/>
                <a:headEnd/>
                <a:tailEnd/>
              </a:ln>
            </p:spPr>
            <p:txBody>
              <a:bodyPr/>
              <a:lstStyle/>
              <a:p>
                <a:endParaRPr lang="zh-CN" altLang="en-US"/>
              </a:p>
            </p:txBody>
          </p:sp>
        </p:grpSp>
        <p:grpSp>
          <p:nvGrpSpPr>
            <p:cNvPr id="84" name="Group 86"/>
            <p:cNvGrpSpPr>
              <a:grpSpLocks/>
            </p:cNvGrpSpPr>
            <p:nvPr/>
          </p:nvGrpSpPr>
          <p:grpSpPr bwMode="auto">
            <a:xfrm>
              <a:off x="4658239" y="4533559"/>
              <a:ext cx="685143" cy="768627"/>
              <a:chOff x="1929" y="2272"/>
              <a:chExt cx="476" cy="713"/>
            </a:xfrm>
          </p:grpSpPr>
          <p:grpSp>
            <p:nvGrpSpPr>
              <p:cNvPr id="85" name="Group 87"/>
              <p:cNvGrpSpPr>
                <a:grpSpLocks/>
              </p:cNvGrpSpPr>
              <p:nvPr/>
            </p:nvGrpSpPr>
            <p:grpSpPr bwMode="auto">
              <a:xfrm>
                <a:off x="1929" y="2272"/>
                <a:ext cx="238" cy="713"/>
                <a:chOff x="1929" y="2272"/>
                <a:chExt cx="238" cy="713"/>
              </a:xfrm>
            </p:grpSpPr>
            <p:sp>
              <p:nvSpPr>
                <p:cNvPr id="89" name="Freeform 88"/>
                <p:cNvSpPr>
                  <a:spLocks/>
                </p:cNvSpPr>
                <p:nvPr/>
              </p:nvSpPr>
              <p:spPr bwMode="auto">
                <a:xfrm>
                  <a:off x="1929" y="2272"/>
                  <a:ext cx="65" cy="363"/>
                </a:xfrm>
                <a:custGeom>
                  <a:avLst/>
                  <a:gdLst>
                    <a:gd name="T0" fmla="*/ 0 w 65"/>
                    <a:gd name="T1" fmla="*/ 362 h 363"/>
                    <a:gd name="T2" fmla="*/ 40 w 65"/>
                    <a:gd name="T3" fmla="*/ 54 h 363"/>
                    <a:gd name="T4" fmla="*/ 42 w 65"/>
                    <a:gd name="T5" fmla="*/ 38 h 363"/>
                    <a:gd name="T6" fmla="*/ 44 w 65"/>
                    <a:gd name="T7" fmla="*/ 25 h 363"/>
                    <a:gd name="T8" fmla="*/ 47 w 65"/>
                    <a:gd name="T9" fmla="*/ 15 h 363"/>
                    <a:gd name="T10" fmla="*/ 55 w 65"/>
                    <a:gd name="T11" fmla="*/ 6 h 363"/>
                    <a:gd name="T12" fmla="*/ 64 w 65"/>
                    <a:gd name="T13" fmla="*/ 0 h 363"/>
                    <a:gd name="T14" fmla="*/ 0 60000 65536"/>
                    <a:gd name="T15" fmla="*/ 0 60000 65536"/>
                    <a:gd name="T16" fmla="*/ 0 60000 65536"/>
                    <a:gd name="T17" fmla="*/ 0 60000 65536"/>
                    <a:gd name="T18" fmla="*/ 0 60000 65536"/>
                    <a:gd name="T19" fmla="*/ 0 60000 65536"/>
                    <a:gd name="T20" fmla="*/ 0 60000 65536"/>
                    <a:gd name="T21" fmla="*/ 0 w 65"/>
                    <a:gd name="T22" fmla="*/ 0 h 363"/>
                    <a:gd name="T23" fmla="*/ 65 w 65"/>
                    <a:gd name="T24" fmla="*/ 363 h 36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5" h="363">
                      <a:moveTo>
                        <a:pt x="0" y="362"/>
                      </a:moveTo>
                      <a:lnTo>
                        <a:pt x="40" y="54"/>
                      </a:lnTo>
                      <a:lnTo>
                        <a:pt x="42" y="38"/>
                      </a:lnTo>
                      <a:lnTo>
                        <a:pt x="44" y="25"/>
                      </a:lnTo>
                      <a:lnTo>
                        <a:pt x="47" y="15"/>
                      </a:lnTo>
                      <a:lnTo>
                        <a:pt x="55" y="6"/>
                      </a:lnTo>
                      <a:lnTo>
                        <a:pt x="64" y="0"/>
                      </a:lnTo>
                    </a:path>
                  </a:pathLst>
                </a:custGeom>
                <a:noFill/>
                <a:ln w="38100" cap="rnd">
                  <a:solidFill>
                    <a:schemeClr val="tx1">
                      <a:lumMod val="65000"/>
                      <a:lumOff val="35000"/>
                    </a:schemeClr>
                  </a:solidFill>
                  <a:round/>
                  <a:headEnd/>
                  <a:tailEnd/>
                </a:ln>
              </p:spPr>
              <p:txBody>
                <a:bodyPr/>
                <a:lstStyle/>
                <a:p>
                  <a:endParaRPr lang="zh-CN" altLang="en-US"/>
                </a:p>
              </p:txBody>
            </p:sp>
            <p:sp>
              <p:nvSpPr>
                <p:cNvPr id="90" name="Freeform 89"/>
                <p:cNvSpPr>
                  <a:spLocks/>
                </p:cNvSpPr>
                <p:nvPr/>
              </p:nvSpPr>
              <p:spPr bwMode="auto">
                <a:xfrm>
                  <a:off x="1995" y="2276"/>
                  <a:ext cx="172" cy="709"/>
                </a:xfrm>
                <a:custGeom>
                  <a:avLst/>
                  <a:gdLst>
                    <a:gd name="T0" fmla="*/ 0 w 172"/>
                    <a:gd name="T1" fmla="*/ 0 h 709"/>
                    <a:gd name="T2" fmla="*/ 14 w 172"/>
                    <a:gd name="T3" fmla="*/ 4 h 709"/>
                    <a:gd name="T4" fmla="*/ 24 w 172"/>
                    <a:gd name="T5" fmla="*/ 16 h 709"/>
                    <a:gd name="T6" fmla="*/ 28 w 172"/>
                    <a:gd name="T7" fmla="*/ 33 h 709"/>
                    <a:gd name="T8" fmla="*/ 31 w 172"/>
                    <a:gd name="T9" fmla="*/ 59 h 709"/>
                    <a:gd name="T10" fmla="*/ 86 w 172"/>
                    <a:gd name="T11" fmla="*/ 651 h 709"/>
                    <a:gd name="T12" fmla="*/ 91 w 172"/>
                    <a:gd name="T13" fmla="*/ 684 h 709"/>
                    <a:gd name="T14" fmla="*/ 95 w 172"/>
                    <a:gd name="T15" fmla="*/ 694 h 709"/>
                    <a:gd name="T16" fmla="*/ 106 w 172"/>
                    <a:gd name="T17" fmla="*/ 704 h 709"/>
                    <a:gd name="T18" fmla="*/ 115 w 172"/>
                    <a:gd name="T19" fmla="*/ 708 h 709"/>
                    <a:gd name="T20" fmla="*/ 127 w 172"/>
                    <a:gd name="T21" fmla="*/ 700 h 709"/>
                    <a:gd name="T22" fmla="*/ 135 w 172"/>
                    <a:gd name="T23" fmla="*/ 684 h 709"/>
                    <a:gd name="T24" fmla="*/ 171 w 172"/>
                    <a:gd name="T25" fmla="*/ 380 h 70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2"/>
                    <a:gd name="T40" fmla="*/ 0 h 709"/>
                    <a:gd name="T41" fmla="*/ 172 w 172"/>
                    <a:gd name="T42" fmla="*/ 709 h 70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2" h="709">
                      <a:moveTo>
                        <a:pt x="0" y="0"/>
                      </a:moveTo>
                      <a:lnTo>
                        <a:pt x="14" y="4"/>
                      </a:lnTo>
                      <a:lnTo>
                        <a:pt x="24" y="16"/>
                      </a:lnTo>
                      <a:lnTo>
                        <a:pt x="28" y="33"/>
                      </a:lnTo>
                      <a:lnTo>
                        <a:pt x="31" y="59"/>
                      </a:lnTo>
                      <a:lnTo>
                        <a:pt x="86" y="651"/>
                      </a:lnTo>
                      <a:lnTo>
                        <a:pt x="91" y="684"/>
                      </a:lnTo>
                      <a:lnTo>
                        <a:pt x="95" y="694"/>
                      </a:lnTo>
                      <a:lnTo>
                        <a:pt x="106" y="704"/>
                      </a:lnTo>
                      <a:lnTo>
                        <a:pt x="115" y="708"/>
                      </a:lnTo>
                      <a:lnTo>
                        <a:pt x="127" y="700"/>
                      </a:lnTo>
                      <a:lnTo>
                        <a:pt x="135" y="684"/>
                      </a:lnTo>
                      <a:lnTo>
                        <a:pt x="171" y="380"/>
                      </a:lnTo>
                    </a:path>
                  </a:pathLst>
                </a:custGeom>
                <a:noFill/>
                <a:ln w="38100" cap="rnd">
                  <a:solidFill>
                    <a:schemeClr val="tx1">
                      <a:lumMod val="65000"/>
                      <a:lumOff val="35000"/>
                    </a:schemeClr>
                  </a:solidFill>
                  <a:round/>
                  <a:headEnd/>
                  <a:tailEnd/>
                </a:ln>
              </p:spPr>
              <p:txBody>
                <a:bodyPr/>
                <a:lstStyle/>
                <a:p>
                  <a:endParaRPr lang="zh-CN" altLang="en-US"/>
                </a:p>
              </p:txBody>
            </p:sp>
          </p:grpSp>
          <p:grpSp>
            <p:nvGrpSpPr>
              <p:cNvPr id="86" name="Group 90"/>
              <p:cNvGrpSpPr>
                <a:grpSpLocks/>
              </p:cNvGrpSpPr>
              <p:nvPr/>
            </p:nvGrpSpPr>
            <p:grpSpPr bwMode="auto">
              <a:xfrm>
                <a:off x="2169" y="2272"/>
                <a:ext cx="236" cy="713"/>
                <a:chOff x="2169" y="2272"/>
                <a:chExt cx="236" cy="713"/>
              </a:xfrm>
            </p:grpSpPr>
            <p:sp>
              <p:nvSpPr>
                <p:cNvPr id="87" name="Freeform 91"/>
                <p:cNvSpPr>
                  <a:spLocks/>
                </p:cNvSpPr>
                <p:nvPr/>
              </p:nvSpPr>
              <p:spPr bwMode="auto">
                <a:xfrm>
                  <a:off x="2169" y="2272"/>
                  <a:ext cx="64" cy="363"/>
                </a:xfrm>
                <a:custGeom>
                  <a:avLst/>
                  <a:gdLst>
                    <a:gd name="T0" fmla="*/ 0 w 64"/>
                    <a:gd name="T1" fmla="*/ 362 h 363"/>
                    <a:gd name="T2" fmla="*/ 39 w 64"/>
                    <a:gd name="T3" fmla="*/ 54 h 363"/>
                    <a:gd name="T4" fmla="*/ 41 w 64"/>
                    <a:gd name="T5" fmla="*/ 38 h 363"/>
                    <a:gd name="T6" fmla="*/ 43 w 64"/>
                    <a:gd name="T7" fmla="*/ 25 h 363"/>
                    <a:gd name="T8" fmla="*/ 46 w 64"/>
                    <a:gd name="T9" fmla="*/ 15 h 363"/>
                    <a:gd name="T10" fmla="*/ 54 w 64"/>
                    <a:gd name="T11" fmla="*/ 6 h 363"/>
                    <a:gd name="T12" fmla="*/ 63 w 64"/>
                    <a:gd name="T13" fmla="*/ 0 h 363"/>
                    <a:gd name="T14" fmla="*/ 0 60000 65536"/>
                    <a:gd name="T15" fmla="*/ 0 60000 65536"/>
                    <a:gd name="T16" fmla="*/ 0 60000 65536"/>
                    <a:gd name="T17" fmla="*/ 0 60000 65536"/>
                    <a:gd name="T18" fmla="*/ 0 60000 65536"/>
                    <a:gd name="T19" fmla="*/ 0 60000 65536"/>
                    <a:gd name="T20" fmla="*/ 0 60000 65536"/>
                    <a:gd name="T21" fmla="*/ 0 w 64"/>
                    <a:gd name="T22" fmla="*/ 0 h 363"/>
                    <a:gd name="T23" fmla="*/ 64 w 64"/>
                    <a:gd name="T24" fmla="*/ 363 h 36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4" h="363">
                      <a:moveTo>
                        <a:pt x="0" y="362"/>
                      </a:moveTo>
                      <a:lnTo>
                        <a:pt x="39" y="54"/>
                      </a:lnTo>
                      <a:lnTo>
                        <a:pt x="41" y="38"/>
                      </a:lnTo>
                      <a:lnTo>
                        <a:pt x="43" y="25"/>
                      </a:lnTo>
                      <a:lnTo>
                        <a:pt x="46" y="15"/>
                      </a:lnTo>
                      <a:lnTo>
                        <a:pt x="54" y="6"/>
                      </a:lnTo>
                      <a:lnTo>
                        <a:pt x="63" y="0"/>
                      </a:lnTo>
                    </a:path>
                  </a:pathLst>
                </a:custGeom>
                <a:noFill/>
                <a:ln w="38100" cap="rnd">
                  <a:solidFill>
                    <a:schemeClr val="tx1">
                      <a:lumMod val="65000"/>
                      <a:lumOff val="35000"/>
                    </a:schemeClr>
                  </a:solidFill>
                  <a:round/>
                  <a:headEnd/>
                  <a:tailEnd/>
                </a:ln>
              </p:spPr>
              <p:txBody>
                <a:bodyPr/>
                <a:lstStyle/>
                <a:p>
                  <a:endParaRPr lang="zh-CN" altLang="en-US"/>
                </a:p>
              </p:txBody>
            </p:sp>
            <p:sp>
              <p:nvSpPr>
                <p:cNvPr id="88" name="Freeform 92"/>
                <p:cNvSpPr>
                  <a:spLocks/>
                </p:cNvSpPr>
                <p:nvPr/>
              </p:nvSpPr>
              <p:spPr bwMode="auto">
                <a:xfrm>
                  <a:off x="2234" y="2276"/>
                  <a:ext cx="171" cy="709"/>
                </a:xfrm>
                <a:custGeom>
                  <a:avLst/>
                  <a:gdLst>
                    <a:gd name="T0" fmla="*/ 0 w 171"/>
                    <a:gd name="T1" fmla="*/ 0 h 709"/>
                    <a:gd name="T2" fmla="*/ 14 w 171"/>
                    <a:gd name="T3" fmla="*/ 4 h 709"/>
                    <a:gd name="T4" fmla="*/ 24 w 171"/>
                    <a:gd name="T5" fmla="*/ 16 h 709"/>
                    <a:gd name="T6" fmla="*/ 28 w 171"/>
                    <a:gd name="T7" fmla="*/ 33 h 709"/>
                    <a:gd name="T8" fmla="*/ 31 w 171"/>
                    <a:gd name="T9" fmla="*/ 59 h 709"/>
                    <a:gd name="T10" fmla="*/ 85 w 171"/>
                    <a:gd name="T11" fmla="*/ 651 h 709"/>
                    <a:gd name="T12" fmla="*/ 90 w 171"/>
                    <a:gd name="T13" fmla="*/ 684 h 709"/>
                    <a:gd name="T14" fmla="*/ 95 w 171"/>
                    <a:gd name="T15" fmla="*/ 694 h 709"/>
                    <a:gd name="T16" fmla="*/ 106 w 171"/>
                    <a:gd name="T17" fmla="*/ 704 h 709"/>
                    <a:gd name="T18" fmla="*/ 115 w 171"/>
                    <a:gd name="T19" fmla="*/ 708 h 709"/>
                    <a:gd name="T20" fmla="*/ 126 w 171"/>
                    <a:gd name="T21" fmla="*/ 700 h 709"/>
                    <a:gd name="T22" fmla="*/ 134 w 171"/>
                    <a:gd name="T23" fmla="*/ 684 h 709"/>
                    <a:gd name="T24" fmla="*/ 170 w 171"/>
                    <a:gd name="T25" fmla="*/ 380 h 70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1"/>
                    <a:gd name="T40" fmla="*/ 0 h 709"/>
                    <a:gd name="T41" fmla="*/ 171 w 171"/>
                    <a:gd name="T42" fmla="*/ 709 h 70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1" h="709">
                      <a:moveTo>
                        <a:pt x="0" y="0"/>
                      </a:moveTo>
                      <a:lnTo>
                        <a:pt x="14" y="4"/>
                      </a:lnTo>
                      <a:lnTo>
                        <a:pt x="24" y="16"/>
                      </a:lnTo>
                      <a:lnTo>
                        <a:pt x="28" y="33"/>
                      </a:lnTo>
                      <a:lnTo>
                        <a:pt x="31" y="59"/>
                      </a:lnTo>
                      <a:lnTo>
                        <a:pt x="85" y="651"/>
                      </a:lnTo>
                      <a:lnTo>
                        <a:pt x="90" y="684"/>
                      </a:lnTo>
                      <a:lnTo>
                        <a:pt x="95" y="694"/>
                      </a:lnTo>
                      <a:lnTo>
                        <a:pt x="106" y="704"/>
                      </a:lnTo>
                      <a:lnTo>
                        <a:pt x="115" y="708"/>
                      </a:lnTo>
                      <a:lnTo>
                        <a:pt x="126" y="700"/>
                      </a:lnTo>
                      <a:lnTo>
                        <a:pt x="134" y="684"/>
                      </a:lnTo>
                      <a:lnTo>
                        <a:pt x="170" y="380"/>
                      </a:lnTo>
                    </a:path>
                  </a:pathLst>
                </a:custGeom>
                <a:noFill/>
                <a:ln w="38100" cap="rnd">
                  <a:solidFill>
                    <a:schemeClr val="tx1">
                      <a:lumMod val="65000"/>
                      <a:lumOff val="35000"/>
                    </a:schemeClr>
                  </a:solidFill>
                  <a:round/>
                  <a:headEnd/>
                  <a:tailEnd/>
                </a:ln>
              </p:spPr>
              <p:txBody>
                <a:bodyPr/>
                <a:lstStyle/>
                <a:p>
                  <a:endParaRPr lang="zh-CN" altLang="en-US"/>
                </a:p>
              </p:txBody>
            </p:sp>
          </p:grpSp>
        </p:grpSp>
        <p:sp>
          <p:nvSpPr>
            <p:cNvPr id="91" name="Freeform 93"/>
            <p:cNvSpPr>
              <a:spLocks/>
            </p:cNvSpPr>
            <p:nvPr/>
          </p:nvSpPr>
          <p:spPr bwMode="auto">
            <a:xfrm>
              <a:off x="5340504" y="4527801"/>
              <a:ext cx="97878" cy="423177"/>
            </a:xfrm>
            <a:custGeom>
              <a:avLst/>
              <a:gdLst>
                <a:gd name="T0" fmla="*/ 0 w 68"/>
                <a:gd name="T1" fmla="*/ 294 h 294"/>
                <a:gd name="T2" fmla="*/ 43 w 68"/>
                <a:gd name="T3" fmla="*/ 40 h 294"/>
                <a:gd name="T4" fmla="*/ 45 w 68"/>
                <a:gd name="T5" fmla="*/ 28 h 294"/>
                <a:gd name="T6" fmla="*/ 47 w 68"/>
                <a:gd name="T7" fmla="*/ 19 h 294"/>
                <a:gd name="T8" fmla="*/ 51 w 68"/>
                <a:gd name="T9" fmla="*/ 11 h 294"/>
                <a:gd name="T10" fmla="*/ 58 w 68"/>
                <a:gd name="T11" fmla="*/ 4 h 294"/>
                <a:gd name="T12" fmla="*/ 68 w 68"/>
                <a:gd name="T13" fmla="*/ 0 h 294"/>
                <a:gd name="T14" fmla="*/ 0 60000 65536"/>
                <a:gd name="T15" fmla="*/ 0 60000 65536"/>
                <a:gd name="T16" fmla="*/ 0 60000 65536"/>
                <a:gd name="T17" fmla="*/ 0 60000 65536"/>
                <a:gd name="T18" fmla="*/ 0 60000 65536"/>
                <a:gd name="T19" fmla="*/ 0 60000 65536"/>
                <a:gd name="T20" fmla="*/ 0 60000 65536"/>
                <a:gd name="T21" fmla="*/ 0 w 68"/>
                <a:gd name="T22" fmla="*/ 0 h 294"/>
                <a:gd name="T23" fmla="*/ 68 w 68"/>
                <a:gd name="T24" fmla="*/ 294 h 29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8" h="294">
                  <a:moveTo>
                    <a:pt x="0" y="294"/>
                  </a:moveTo>
                  <a:lnTo>
                    <a:pt x="43" y="40"/>
                  </a:lnTo>
                  <a:lnTo>
                    <a:pt x="45" y="28"/>
                  </a:lnTo>
                  <a:lnTo>
                    <a:pt x="47" y="19"/>
                  </a:lnTo>
                  <a:lnTo>
                    <a:pt x="51" y="11"/>
                  </a:lnTo>
                  <a:lnTo>
                    <a:pt x="58" y="4"/>
                  </a:lnTo>
                  <a:lnTo>
                    <a:pt x="68" y="0"/>
                  </a:lnTo>
                </a:path>
              </a:pathLst>
            </a:custGeom>
            <a:noFill/>
            <a:ln w="38100" cap="rnd">
              <a:solidFill>
                <a:schemeClr val="tx1">
                  <a:lumMod val="65000"/>
                  <a:lumOff val="35000"/>
                </a:schemeClr>
              </a:solidFill>
              <a:round/>
              <a:headEnd/>
              <a:tailEnd/>
            </a:ln>
          </p:spPr>
          <p:txBody>
            <a:bodyPr/>
            <a:lstStyle/>
            <a:p>
              <a:endParaRPr lang="zh-CN" altLang="en-US"/>
            </a:p>
          </p:txBody>
        </p:sp>
        <p:sp>
          <p:nvSpPr>
            <p:cNvPr id="92" name="Freeform 94"/>
            <p:cNvSpPr>
              <a:spLocks/>
            </p:cNvSpPr>
            <p:nvPr/>
          </p:nvSpPr>
          <p:spPr bwMode="auto">
            <a:xfrm>
              <a:off x="5441260" y="4532120"/>
              <a:ext cx="241815" cy="764308"/>
            </a:xfrm>
            <a:custGeom>
              <a:avLst/>
              <a:gdLst>
                <a:gd name="T0" fmla="*/ 0 w 168"/>
                <a:gd name="T1" fmla="*/ 0 h 709"/>
                <a:gd name="T2" fmla="*/ 14 w 168"/>
                <a:gd name="T3" fmla="*/ 4 h 709"/>
                <a:gd name="T4" fmla="*/ 24 w 168"/>
                <a:gd name="T5" fmla="*/ 16 h 709"/>
                <a:gd name="T6" fmla="*/ 27 w 168"/>
                <a:gd name="T7" fmla="*/ 33 h 709"/>
                <a:gd name="T8" fmla="*/ 30 w 168"/>
                <a:gd name="T9" fmla="*/ 59 h 709"/>
                <a:gd name="T10" fmla="*/ 84 w 168"/>
                <a:gd name="T11" fmla="*/ 651 h 709"/>
                <a:gd name="T12" fmla="*/ 89 w 168"/>
                <a:gd name="T13" fmla="*/ 684 h 709"/>
                <a:gd name="T14" fmla="*/ 93 w 168"/>
                <a:gd name="T15" fmla="*/ 694 h 709"/>
                <a:gd name="T16" fmla="*/ 104 w 168"/>
                <a:gd name="T17" fmla="*/ 704 h 709"/>
                <a:gd name="T18" fmla="*/ 113 w 168"/>
                <a:gd name="T19" fmla="*/ 708 h 709"/>
                <a:gd name="T20" fmla="*/ 124 w 168"/>
                <a:gd name="T21" fmla="*/ 700 h 709"/>
                <a:gd name="T22" fmla="*/ 132 w 168"/>
                <a:gd name="T23" fmla="*/ 684 h 709"/>
                <a:gd name="T24" fmla="*/ 167 w 168"/>
                <a:gd name="T25" fmla="*/ 380 h 70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68"/>
                <a:gd name="T40" fmla="*/ 0 h 709"/>
                <a:gd name="T41" fmla="*/ 168 w 168"/>
                <a:gd name="T42" fmla="*/ 709 h 70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68" h="709">
                  <a:moveTo>
                    <a:pt x="0" y="0"/>
                  </a:moveTo>
                  <a:lnTo>
                    <a:pt x="14" y="4"/>
                  </a:lnTo>
                  <a:lnTo>
                    <a:pt x="24" y="16"/>
                  </a:lnTo>
                  <a:lnTo>
                    <a:pt x="27" y="33"/>
                  </a:lnTo>
                  <a:lnTo>
                    <a:pt x="30" y="59"/>
                  </a:lnTo>
                  <a:lnTo>
                    <a:pt x="84" y="651"/>
                  </a:lnTo>
                  <a:lnTo>
                    <a:pt x="89" y="684"/>
                  </a:lnTo>
                  <a:lnTo>
                    <a:pt x="93" y="694"/>
                  </a:lnTo>
                  <a:lnTo>
                    <a:pt x="104" y="704"/>
                  </a:lnTo>
                  <a:lnTo>
                    <a:pt x="113" y="708"/>
                  </a:lnTo>
                  <a:lnTo>
                    <a:pt x="124" y="700"/>
                  </a:lnTo>
                  <a:lnTo>
                    <a:pt x="132" y="684"/>
                  </a:lnTo>
                  <a:lnTo>
                    <a:pt x="167" y="380"/>
                  </a:lnTo>
                </a:path>
              </a:pathLst>
            </a:custGeom>
            <a:noFill/>
            <a:ln w="38100" cap="rnd">
              <a:solidFill>
                <a:schemeClr val="tx1">
                  <a:lumMod val="65000"/>
                  <a:lumOff val="35000"/>
                </a:schemeClr>
              </a:solidFill>
              <a:round/>
              <a:headEnd/>
              <a:tailEnd/>
            </a:ln>
          </p:spPr>
          <p:txBody>
            <a:bodyPr/>
            <a:lstStyle/>
            <a:p>
              <a:endParaRPr lang="zh-CN" altLang="en-US"/>
            </a:p>
          </p:txBody>
        </p:sp>
        <p:sp>
          <p:nvSpPr>
            <p:cNvPr id="93" name="Freeform 95"/>
            <p:cNvSpPr>
              <a:spLocks/>
            </p:cNvSpPr>
            <p:nvPr/>
          </p:nvSpPr>
          <p:spPr bwMode="auto">
            <a:xfrm>
              <a:off x="5681637" y="4527801"/>
              <a:ext cx="102195" cy="418859"/>
            </a:xfrm>
            <a:custGeom>
              <a:avLst/>
              <a:gdLst>
                <a:gd name="T0" fmla="*/ 0 w 71"/>
                <a:gd name="T1" fmla="*/ 291 h 291"/>
                <a:gd name="T2" fmla="*/ 45 w 71"/>
                <a:gd name="T3" fmla="*/ 40 h 291"/>
                <a:gd name="T4" fmla="*/ 48 w 71"/>
                <a:gd name="T5" fmla="*/ 28 h 291"/>
                <a:gd name="T6" fmla="*/ 50 w 71"/>
                <a:gd name="T7" fmla="*/ 19 h 291"/>
                <a:gd name="T8" fmla="*/ 53 w 71"/>
                <a:gd name="T9" fmla="*/ 11 h 291"/>
                <a:gd name="T10" fmla="*/ 61 w 71"/>
                <a:gd name="T11" fmla="*/ 4 h 291"/>
                <a:gd name="T12" fmla="*/ 71 w 71"/>
                <a:gd name="T13" fmla="*/ 0 h 291"/>
                <a:gd name="T14" fmla="*/ 0 60000 65536"/>
                <a:gd name="T15" fmla="*/ 0 60000 65536"/>
                <a:gd name="T16" fmla="*/ 0 60000 65536"/>
                <a:gd name="T17" fmla="*/ 0 60000 65536"/>
                <a:gd name="T18" fmla="*/ 0 60000 65536"/>
                <a:gd name="T19" fmla="*/ 0 60000 65536"/>
                <a:gd name="T20" fmla="*/ 0 60000 65536"/>
                <a:gd name="T21" fmla="*/ 0 w 71"/>
                <a:gd name="T22" fmla="*/ 0 h 291"/>
                <a:gd name="T23" fmla="*/ 71 w 71"/>
                <a:gd name="T24" fmla="*/ 291 h 29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1" h="291">
                  <a:moveTo>
                    <a:pt x="0" y="291"/>
                  </a:moveTo>
                  <a:lnTo>
                    <a:pt x="45" y="40"/>
                  </a:lnTo>
                  <a:lnTo>
                    <a:pt x="48" y="28"/>
                  </a:lnTo>
                  <a:lnTo>
                    <a:pt x="50" y="19"/>
                  </a:lnTo>
                  <a:lnTo>
                    <a:pt x="53" y="11"/>
                  </a:lnTo>
                  <a:lnTo>
                    <a:pt x="61" y="4"/>
                  </a:lnTo>
                  <a:lnTo>
                    <a:pt x="71" y="0"/>
                  </a:lnTo>
                </a:path>
              </a:pathLst>
            </a:custGeom>
            <a:noFill/>
            <a:ln w="38100" cap="rnd">
              <a:solidFill>
                <a:schemeClr val="tx1">
                  <a:lumMod val="65000"/>
                  <a:lumOff val="35000"/>
                </a:schemeClr>
              </a:solidFill>
              <a:round/>
              <a:headEnd/>
              <a:tailEnd/>
            </a:ln>
          </p:spPr>
          <p:txBody>
            <a:bodyPr/>
            <a:lstStyle/>
            <a:p>
              <a:endParaRPr lang="zh-CN" altLang="en-US"/>
            </a:p>
          </p:txBody>
        </p:sp>
        <p:sp>
          <p:nvSpPr>
            <p:cNvPr id="94" name="Freeform 96"/>
            <p:cNvSpPr>
              <a:spLocks/>
            </p:cNvSpPr>
            <p:nvPr/>
          </p:nvSpPr>
          <p:spPr bwMode="auto">
            <a:xfrm>
              <a:off x="5786711" y="4532120"/>
              <a:ext cx="236058" cy="762870"/>
            </a:xfrm>
            <a:custGeom>
              <a:avLst/>
              <a:gdLst>
                <a:gd name="T0" fmla="*/ 0 w 164"/>
                <a:gd name="T1" fmla="*/ 0 h 530"/>
                <a:gd name="T2" fmla="*/ 14 w 164"/>
                <a:gd name="T3" fmla="*/ 3 h 530"/>
                <a:gd name="T4" fmla="*/ 24 w 164"/>
                <a:gd name="T5" fmla="*/ 12 h 530"/>
                <a:gd name="T6" fmla="*/ 27 w 164"/>
                <a:gd name="T7" fmla="*/ 25 h 530"/>
                <a:gd name="T8" fmla="*/ 30 w 164"/>
                <a:gd name="T9" fmla="*/ 44 h 530"/>
                <a:gd name="T10" fmla="*/ 84 w 164"/>
                <a:gd name="T11" fmla="*/ 488 h 530"/>
                <a:gd name="T12" fmla="*/ 89 w 164"/>
                <a:gd name="T13" fmla="*/ 512 h 530"/>
                <a:gd name="T14" fmla="*/ 93 w 164"/>
                <a:gd name="T15" fmla="*/ 520 h 530"/>
                <a:gd name="T16" fmla="*/ 104 w 164"/>
                <a:gd name="T17" fmla="*/ 527 h 530"/>
                <a:gd name="T18" fmla="*/ 113 w 164"/>
                <a:gd name="T19" fmla="*/ 530 h 530"/>
                <a:gd name="T20" fmla="*/ 124 w 164"/>
                <a:gd name="T21" fmla="*/ 524 h 530"/>
                <a:gd name="T22" fmla="*/ 132 w 164"/>
                <a:gd name="T23" fmla="*/ 512 h 530"/>
                <a:gd name="T24" fmla="*/ 164 w 164"/>
                <a:gd name="T25" fmla="*/ 282 h 53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64"/>
                <a:gd name="T40" fmla="*/ 0 h 530"/>
                <a:gd name="T41" fmla="*/ 164 w 164"/>
                <a:gd name="T42" fmla="*/ 530 h 53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64" h="530">
                  <a:moveTo>
                    <a:pt x="0" y="0"/>
                  </a:moveTo>
                  <a:lnTo>
                    <a:pt x="14" y="3"/>
                  </a:lnTo>
                  <a:lnTo>
                    <a:pt x="24" y="12"/>
                  </a:lnTo>
                  <a:lnTo>
                    <a:pt x="27" y="25"/>
                  </a:lnTo>
                  <a:lnTo>
                    <a:pt x="30" y="44"/>
                  </a:lnTo>
                  <a:lnTo>
                    <a:pt x="84" y="488"/>
                  </a:lnTo>
                  <a:lnTo>
                    <a:pt x="89" y="512"/>
                  </a:lnTo>
                  <a:lnTo>
                    <a:pt x="93" y="520"/>
                  </a:lnTo>
                  <a:lnTo>
                    <a:pt x="104" y="527"/>
                  </a:lnTo>
                  <a:lnTo>
                    <a:pt x="113" y="530"/>
                  </a:lnTo>
                  <a:lnTo>
                    <a:pt x="124" y="524"/>
                  </a:lnTo>
                  <a:lnTo>
                    <a:pt x="132" y="512"/>
                  </a:lnTo>
                  <a:lnTo>
                    <a:pt x="164" y="282"/>
                  </a:lnTo>
                </a:path>
              </a:pathLst>
            </a:custGeom>
            <a:noFill/>
            <a:ln w="38100" cap="rnd">
              <a:solidFill>
                <a:schemeClr val="tx1">
                  <a:lumMod val="65000"/>
                  <a:lumOff val="35000"/>
                </a:schemeClr>
              </a:solidFill>
              <a:round/>
              <a:headEnd/>
              <a:tailEnd/>
            </a:ln>
          </p:spPr>
          <p:txBody>
            <a:bodyPr/>
            <a:lstStyle/>
            <a:p>
              <a:endParaRPr lang="zh-CN" altLang="en-US"/>
            </a:p>
          </p:txBody>
        </p:sp>
        <p:sp>
          <p:nvSpPr>
            <p:cNvPr id="95" name="Freeform 97"/>
            <p:cNvSpPr>
              <a:spLocks/>
            </p:cNvSpPr>
            <p:nvPr/>
          </p:nvSpPr>
          <p:spPr bwMode="auto">
            <a:xfrm>
              <a:off x="8086834" y="4536438"/>
              <a:ext cx="93560" cy="391510"/>
            </a:xfrm>
            <a:custGeom>
              <a:avLst/>
              <a:gdLst>
                <a:gd name="T0" fmla="*/ 0 w 65"/>
                <a:gd name="T1" fmla="*/ 362 h 363"/>
                <a:gd name="T2" fmla="*/ 40 w 65"/>
                <a:gd name="T3" fmla="*/ 54 h 363"/>
                <a:gd name="T4" fmla="*/ 42 w 65"/>
                <a:gd name="T5" fmla="*/ 38 h 363"/>
                <a:gd name="T6" fmla="*/ 44 w 65"/>
                <a:gd name="T7" fmla="*/ 25 h 363"/>
                <a:gd name="T8" fmla="*/ 47 w 65"/>
                <a:gd name="T9" fmla="*/ 15 h 363"/>
                <a:gd name="T10" fmla="*/ 55 w 65"/>
                <a:gd name="T11" fmla="*/ 6 h 363"/>
                <a:gd name="T12" fmla="*/ 64 w 65"/>
                <a:gd name="T13" fmla="*/ 0 h 363"/>
                <a:gd name="T14" fmla="*/ 0 60000 65536"/>
                <a:gd name="T15" fmla="*/ 0 60000 65536"/>
                <a:gd name="T16" fmla="*/ 0 60000 65536"/>
                <a:gd name="T17" fmla="*/ 0 60000 65536"/>
                <a:gd name="T18" fmla="*/ 0 60000 65536"/>
                <a:gd name="T19" fmla="*/ 0 60000 65536"/>
                <a:gd name="T20" fmla="*/ 0 60000 65536"/>
                <a:gd name="T21" fmla="*/ 0 w 65"/>
                <a:gd name="T22" fmla="*/ 0 h 363"/>
                <a:gd name="T23" fmla="*/ 65 w 65"/>
                <a:gd name="T24" fmla="*/ 363 h 36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5" h="363">
                  <a:moveTo>
                    <a:pt x="0" y="362"/>
                  </a:moveTo>
                  <a:lnTo>
                    <a:pt x="40" y="54"/>
                  </a:lnTo>
                  <a:lnTo>
                    <a:pt x="42" y="38"/>
                  </a:lnTo>
                  <a:lnTo>
                    <a:pt x="44" y="25"/>
                  </a:lnTo>
                  <a:lnTo>
                    <a:pt x="47" y="15"/>
                  </a:lnTo>
                  <a:lnTo>
                    <a:pt x="55" y="6"/>
                  </a:lnTo>
                  <a:lnTo>
                    <a:pt x="64" y="0"/>
                  </a:lnTo>
                </a:path>
              </a:pathLst>
            </a:custGeom>
            <a:noFill/>
            <a:ln w="38100" cap="rnd">
              <a:solidFill>
                <a:schemeClr val="tx1">
                  <a:lumMod val="65000"/>
                  <a:lumOff val="35000"/>
                </a:schemeClr>
              </a:solidFill>
              <a:round/>
              <a:headEnd/>
              <a:tailEnd/>
            </a:ln>
          </p:spPr>
          <p:txBody>
            <a:bodyPr/>
            <a:lstStyle/>
            <a:p>
              <a:endParaRPr lang="zh-CN" altLang="en-US"/>
            </a:p>
          </p:txBody>
        </p:sp>
        <p:sp>
          <p:nvSpPr>
            <p:cNvPr id="96" name="Freeform 98"/>
            <p:cNvSpPr>
              <a:spLocks/>
            </p:cNvSpPr>
            <p:nvPr/>
          </p:nvSpPr>
          <p:spPr bwMode="auto">
            <a:xfrm>
              <a:off x="8181833" y="4540756"/>
              <a:ext cx="250452" cy="762870"/>
            </a:xfrm>
            <a:custGeom>
              <a:avLst/>
              <a:gdLst>
                <a:gd name="T0" fmla="*/ 0 w 174"/>
                <a:gd name="T1" fmla="*/ 0 h 530"/>
                <a:gd name="T2" fmla="*/ 14 w 174"/>
                <a:gd name="T3" fmla="*/ 3 h 530"/>
                <a:gd name="T4" fmla="*/ 24 w 174"/>
                <a:gd name="T5" fmla="*/ 12 h 530"/>
                <a:gd name="T6" fmla="*/ 28 w 174"/>
                <a:gd name="T7" fmla="*/ 25 h 530"/>
                <a:gd name="T8" fmla="*/ 31 w 174"/>
                <a:gd name="T9" fmla="*/ 44 h 530"/>
                <a:gd name="T10" fmla="*/ 86 w 174"/>
                <a:gd name="T11" fmla="*/ 488 h 530"/>
                <a:gd name="T12" fmla="*/ 91 w 174"/>
                <a:gd name="T13" fmla="*/ 512 h 530"/>
                <a:gd name="T14" fmla="*/ 95 w 174"/>
                <a:gd name="T15" fmla="*/ 520 h 530"/>
                <a:gd name="T16" fmla="*/ 106 w 174"/>
                <a:gd name="T17" fmla="*/ 527 h 530"/>
                <a:gd name="T18" fmla="*/ 115 w 174"/>
                <a:gd name="T19" fmla="*/ 530 h 530"/>
                <a:gd name="T20" fmla="*/ 127 w 174"/>
                <a:gd name="T21" fmla="*/ 524 h 530"/>
                <a:gd name="T22" fmla="*/ 135 w 174"/>
                <a:gd name="T23" fmla="*/ 512 h 530"/>
                <a:gd name="T24" fmla="*/ 174 w 174"/>
                <a:gd name="T25" fmla="*/ 261 h 53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4"/>
                <a:gd name="T40" fmla="*/ 0 h 530"/>
                <a:gd name="T41" fmla="*/ 174 w 174"/>
                <a:gd name="T42" fmla="*/ 530 h 53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4" h="530">
                  <a:moveTo>
                    <a:pt x="0" y="0"/>
                  </a:moveTo>
                  <a:lnTo>
                    <a:pt x="14" y="3"/>
                  </a:lnTo>
                  <a:lnTo>
                    <a:pt x="24" y="12"/>
                  </a:lnTo>
                  <a:lnTo>
                    <a:pt x="28" y="25"/>
                  </a:lnTo>
                  <a:lnTo>
                    <a:pt x="31" y="44"/>
                  </a:lnTo>
                  <a:lnTo>
                    <a:pt x="86" y="488"/>
                  </a:lnTo>
                  <a:lnTo>
                    <a:pt x="91" y="512"/>
                  </a:lnTo>
                  <a:lnTo>
                    <a:pt x="95" y="520"/>
                  </a:lnTo>
                  <a:lnTo>
                    <a:pt x="106" y="527"/>
                  </a:lnTo>
                  <a:lnTo>
                    <a:pt x="115" y="530"/>
                  </a:lnTo>
                  <a:lnTo>
                    <a:pt x="127" y="524"/>
                  </a:lnTo>
                  <a:lnTo>
                    <a:pt x="135" y="512"/>
                  </a:lnTo>
                  <a:lnTo>
                    <a:pt x="174" y="261"/>
                  </a:lnTo>
                </a:path>
              </a:pathLst>
            </a:custGeom>
            <a:noFill/>
            <a:ln w="38100" cap="rnd">
              <a:solidFill>
                <a:schemeClr val="tx1">
                  <a:lumMod val="65000"/>
                  <a:lumOff val="35000"/>
                </a:schemeClr>
              </a:solidFill>
              <a:round/>
              <a:headEnd/>
              <a:tailEnd/>
            </a:ln>
          </p:spPr>
          <p:txBody>
            <a:bodyPr/>
            <a:lstStyle/>
            <a:p>
              <a:endParaRPr lang="zh-CN" altLang="en-US"/>
            </a:p>
          </p:txBody>
        </p:sp>
        <p:sp>
          <p:nvSpPr>
            <p:cNvPr id="97" name="Freeform 99"/>
            <p:cNvSpPr>
              <a:spLocks/>
            </p:cNvSpPr>
            <p:nvPr/>
          </p:nvSpPr>
          <p:spPr bwMode="auto">
            <a:xfrm>
              <a:off x="8432285" y="4536438"/>
              <a:ext cx="92120" cy="391510"/>
            </a:xfrm>
            <a:custGeom>
              <a:avLst/>
              <a:gdLst>
                <a:gd name="T0" fmla="*/ 0 w 64"/>
                <a:gd name="T1" fmla="*/ 362 h 363"/>
                <a:gd name="T2" fmla="*/ 39 w 64"/>
                <a:gd name="T3" fmla="*/ 54 h 363"/>
                <a:gd name="T4" fmla="*/ 41 w 64"/>
                <a:gd name="T5" fmla="*/ 38 h 363"/>
                <a:gd name="T6" fmla="*/ 43 w 64"/>
                <a:gd name="T7" fmla="*/ 25 h 363"/>
                <a:gd name="T8" fmla="*/ 46 w 64"/>
                <a:gd name="T9" fmla="*/ 15 h 363"/>
                <a:gd name="T10" fmla="*/ 54 w 64"/>
                <a:gd name="T11" fmla="*/ 6 h 363"/>
                <a:gd name="T12" fmla="*/ 63 w 64"/>
                <a:gd name="T13" fmla="*/ 0 h 363"/>
                <a:gd name="T14" fmla="*/ 0 60000 65536"/>
                <a:gd name="T15" fmla="*/ 0 60000 65536"/>
                <a:gd name="T16" fmla="*/ 0 60000 65536"/>
                <a:gd name="T17" fmla="*/ 0 60000 65536"/>
                <a:gd name="T18" fmla="*/ 0 60000 65536"/>
                <a:gd name="T19" fmla="*/ 0 60000 65536"/>
                <a:gd name="T20" fmla="*/ 0 60000 65536"/>
                <a:gd name="T21" fmla="*/ 0 w 64"/>
                <a:gd name="T22" fmla="*/ 0 h 363"/>
                <a:gd name="T23" fmla="*/ 64 w 64"/>
                <a:gd name="T24" fmla="*/ 363 h 36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4" h="363">
                  <a:moveTo>
                    <a:pt x="0" y="362"/>
                  </a:moveTo>
                  <a:lnTo>
                    <a:pt x="39" y="54"/>
                  </a:lnTo>
                  <a:lnTo>
                    <a:pt x="41" y="38"/>
                  </a:lnTo>
                  <a:lnTo>
                    <a:pt x="43" y="25"/>
                  </a:lnTo>
                  <a:lnTo>
                    <a:pt x="46" y="15"/>
                  </a:lnTo>
                  <a:lnTo>
                    <a:pt x="54" y="6"/>
                  </a:lnTo>
                  <a:lnTo>
                    <a:pt x="63" y="0"/>
                  </a:lnTo>
                </a:path>
              </a:pathLst>
            </a:custGeom>
            <a:noFill/>
            <a:ln w="38100" cap="rnd">
              <a:solidFill>
                <a:schemeClr val="tx1">
                  <a:lumMod val="65000"/>
                  <a:lumOff val="35000"/>
                </a:schemeClr>
              </a:solidFill>
              <a:round/>
              <a:headEnd/>
              <a:tailEnd/>
            </a:ln>
          </p:spPr>
          <p:txBody>
            <a:bodyPr/>
            <a:lstStyle/>
            <a:p>
              <a:endParaRPr lang="zh-CN" altLang="en-US"/>
            </a:p>
          </p:txBody>
        </p:sp>
        <p:sp>
          <p:nvSpPr>
            <p:cNvPr id="98" name="Freeform 100"/>
            <p:cNvSpPr>
              <a:spLocks/>
            </p:cNvSpPr>
            <p:nvPr/>
          </p:nvSpPr>
          <p:spPr bwMode="auto">
            <a:xfrm>
              <a:off x="8525845" y="4540756"/>
              <a:ext cx="251890" cy="762870"/>
            </a:xfrm>
            <a:custGeom>
              <a:avLst/>
              <a:gdLst>
                <a:gd name="T0" fmla="*/ 0 w 175"/>
                <a:gd name="T1" fmla="*/ 0 h 530"/>
                <a:gd name="T2" fmla="*/ 14 w 175"/>
                <a:gd name="T3" fmla="*/ 3 h 530"/>
                <a:gd name="T4" fmla="*/ 24 w 175"/>
                <a:gd name="T5" fmla="*/ 12 h 530"/>
                <a:gd name="T6" fmla="*/ 28 w 175"/>
                <a:gd name="T7" fmla="*/ 25 h 530"/>
                <a:gd name="T8" fmla="*/ 31 w 175"/>
                <a:gd name="T9" fmla="*/ 44 h 530"/>
                <a:gd name="T10" fmla="*/ 85 w 175"/>
                <a:gd name="T11" fmla="*/ 488 h 530"/>
                <a:gd name="T12" fmla="*/ 90 w 175"/>
                <a:gd name="T13" fmla="*/ 512 h 530"/>
                <a:gd name="T14" fmla="*/ 95 w 175"/>
                <a:gd name="T15" fmla="*/ 520 h 530"/>
                <a:gd name="T16" fmla="*/ 106 w 175"/>
                <a:gd name="T17" fmla="*/ 527 h 530"/>
                <a:gd name="T18" fmla="*/ 115 w 175"/>
                <a:gd name="T19" fmla="*/ 530 h 530"/>
                <a:gd name="T20" fmla="*/ 126 w 175"/>
                <a:gd name="T21" fmla="*/ 524 h 530"/>
                <a:gd name="T22" fmla="*/ 134 w 175"/>
                <a:gd name="T23" fmla="*/ 512 h 530"/>
                <a:gd name="T24" fmla="*/ 175 w 175"/>
                <a:gd name="T25" fmla="*/ 258 h 53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5"/>
                <a:gd name="T40" fmla="*/ 0 h 530"/>
                <a:gd name="T41" fmla="*/ 175 w 175"/>
                <a:gd name="T42" fmla="*/ 530 h 53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5" h="530">
                  <a:moveTo>
                    <a:pt x="0" y="0"/>
                  </a:moveTo>
                  <a:lnTo>
                    <a:pt x="14" y="3"/>
                  </a:lnTo>
                  <a:lnTo>
                    <a:pt x="24" y="12"/>
                  </a:lnTo>
                  <a:lnTo>
                    <a:pt x="28" y="25"/>
                  </a:lnTo>
                  <a:lnTo>
                    <a:pt x="31" y="44"/>
                  </a:lnTo>
                  <a:lnTo>
                    <a:pt x="85" y="488"/>
                  </a:lnTo>
                  <a:lnTo>
                    <a:pt x="90" y="512"/>
                  </a:lnTo>
                  <a:lnTo>
                    <a:pt x="95" y="520"/>
                  </a:lnTo>
                  <a:lnTo>
                    <a:pt x="106" y="527"/>
                  </a:lnTo>
                  <a:lnTo>
                    <a:pt x="115" y="530"/>
                  </a:lnTo>
                  <a:lnTo>
                    <a:pt x="126" y="524"/>
                  </a:lnTo>
                  <a:lnTo>
                    <a:pt x="134" y="512"/>
                  </a:lnTo>
                  <a:lnTo>
                    <a:pt x="175" y="258"/>
                  </a:lnTo>
                </a:path>
              </a:pathLst>
            </a:custGeom>
            <a:noFill/>
            <a:ln w="38100" cap="rnd">
              <a:solidFill>
                <a:schemeClr val="tx1">
                  <a:lumMod val="65000"/>
                  <a:lumOff val="35000"/>
                </a:schemeClr>
              </a:solidFill>
              <a:round/>
              <a:headEnd/>
              <a:tailEnd/>
            </a:ln>
          </p:spPr>
          <p:txBody>
            <a:bodyPr/>
            <a:lstStyle/>
            <a:p>
              <a:endParaRPr lang="zh-CN" altLang="en-US"/>
            </a:p>
          </p:txBody>
        </p:sp>
        <p:sp>
          <p:nvSpPr>
            <p:cNvPr id="99" name="Freeform 101"/>
            <p:cNvSpPr>
              <a:spLocks/>
            </p:cNvSpPr>
            <p:nvPr/>
          </p:nvSpPr>
          <p:spPr bwMode="auto">
            <a:xfrm>
              <a:off x="8771977" y="4530680"/>
              <a:ext cx="96439" cy="391510"/>
            </a:xfrm>
            <a:custGeom>
              <a:avLst/>
              <a:gdLst>
                <a:gd name="T0" fmla="*/ 0 w 67"/>
                <a:gd name="T1" fmla="*/ 362 h 363"/>
                <a:gd name="T2" fmla="*/ 41 w 67"/>
                <a:gd name="T3" fmla="*/ 54 h 363"/>
                <a:gd name="T4" fmla="*/ 43 w 67"/>
                <a:gd name="T5" fmla="*/ 38 h 363"/>
                <a:gd name="T6" fmla="*/ 45 w 67"/>
                <a:gd name="T7" fmla="*/ 25 h 363"/>
                <a:gd name="T8" fmla="*/ 49 w 67"/>
                <a:gd name="T9" fmla="*/ 15 h 363"/>
                <a:gd name="T10" fmla="*/ 56 w 67"/>
                <a:gd name="T11" fmla="*/ 6 h 363"/>
                <a:gd name="T12" fmla="*/ 66 w 67"/>
                <a:gd name="T13" fmla="*/ 0 h 363"/>
                <a:gd name="T14" fmla="*/ 0 60000 65536"/>
                <a:gd name="T15" fmla="*/ 0 60000 65536"/>
                <a:gd name="T16" fmla="*/ 0 60000 65536"/>
                <a:gd name="T17" fmla="*/ 0 60000 65536"/>
                <a:gd name="T18" fmla="*/ 0 60000 65536"/>
                <a:gd name="T19" fmla="*/ 0 60000 65536"/>
                <a:gd name="T20" fmla="*/ 0 60000 65536"/>
                <a:gd name="T21" fmla="*/ 0 w 67"/>
                <a:gd name="T22" fmla="*/ 0 h 363"/>
                <a:gd name="T23" fmla="*/ 67 w 67"/>
                <a:gd name="T24" fmla="*/ 363 h 36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7" h="363">
                  <a:moveTo>
                    <a:pt x="0" y="362"/>
                  </a:moveTo>
                  <a:lnTo>
                    <a:pt x="41" y="54"/>
                  </a:lnTo>
                  <a:lnTo>
                    <a:pt x="43" y="38"/>
                  </a:lnTo>
                  <a:lnTo>
                    <a:pt x="45" y="25"/>
                  </a:lnTo>
                  <a:lnTo>
                    <a:pt x="49" y="15"/>
                  </a:lnTo>
                  <a:lnTo>
                    <a:pt x="56" y="6"/>
                  </a:lnTo>
                  <a:lnTo>
                    <a:pt x="66" y="0"/>
                  </a:lnTo>
                </a:path>
              </a:pathLst>
            </a:custGeom>
            <a:noFill/>
            <a:ln w="38100" cap="rnd">
              <a:solidFill>
                <a:schemeClr val="tx1">
                  <a:lumMod val="65000"/>
                  <a:lumOff val="35000"/>
                </a:schemeClr>
              </a:solidFill>
              <a:round/>
              <a:headEnd/>
              <a:tailEnd/>
            </a:ln>
          </p:spPr>
          <p:txBody>
            <a:bodyPr/>
            <a:lstStyle/>
            <a:p>
              <a:endParaRPr lang="zh-CN" altLang="en-US"/>
            </a:p>
          </p:txBody>
        </p:sp>
        <p:sp>
          <p:nvSpPr>
            <p:cNvPr id="100" name="Freeform 102"/>
            <p:cNvSpPr>
              <a:spLocks/>
            </p:cNvSpPr>
            <p:nvPr/>
          </p:nvSpPr>
          <p:spPr bwMode="auto">
            <a:xfrm>
              <a:off x="8869855" y="4534999"/>
              <a:ext cx="244694" cy="762870"/>
            </a:xfrm>
            <a:custGeom>
              <a:avLst/>
              <a:gdLst>
                <a:gd name="T0" fmla="*/ 0 w 170"/>
                <a:gd name="T1" fmla="*/ 0 h 530"/>
                <a:gd name="T2" fmla="*/ 14 w 170"/>
                <a:gd name="T3" fmla="*/ 3 h 530"/>
                <a:gd name="T4" fmla="*/ 24 w 170"/>
                <a:gd name="T5" fmla="*/ 12 h 530"/>
                <a:gd name="T6" fmla="*/ 27 w 170"/>
                <a:gd name="T7" fmla="*/ 25 h 530"/>
                <a:gd name="T8" fmla="*/ 30 w 170"/>
                <a:gd name="T9" fmla="*/ 44 h 530"/>
                <a:gd name="T10" fmla="*/ 84 w 170"/>
                <a:gd name="T11" fmla="*/ 488 h 530"/>
                <a:gd name="T12" fmla="*/ 89 w 170"/>
                <a:gd name="T13" fmla="*/ 512 h 530"/>
                <a:gd name="T14" fmla="*/ 93 w 170"/>
                <a:gd name="T15" fmla="*/ 520 h 530"/>
                <a:gd name="T16" fmla="*/ 104 w 170"/>
                <a:gd name="T17" fmla="*/ 527 h 530"/>
                <a:gd name="T18" fmla="*/ 113 w 170"/>
                <a:gd name="T19" fmla="*/ 530 h 530"/>
                <a:gd name="T20" fmla="*/ 124 w 170"/>
                <a:gd name="T21" fmla="*/ 524 h 530"/>
                <a:gd name="T22" fmla="*/ 132 w 170"/>
                <a:gd name="T23" fmla="*/ 512 h 530"/>
                <a:gd name="T24" fmla="*/ 170 w 170"/>
                <a:gd name="T25" fmla="*/ 265 h 53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0"/>
                <a:gd name="T40" fmla="*/ 0 h 530"/>
                <a:gd name="T41" fmla="*/ 170 w 170"/>
                <a:gd name="T42" fmla="*/ 530 h 53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0" h="530">
                  <a:moveTo>
                    <a:pt x="0" y="0"/>
                  </a:moveTo>
                  <a:lnTo>
                    <a:pt x="14" y="3"/>
                  </a:lnTo>
                  <a:lnTo>
                    <a:pt x="24" y="12"/>
                  </a:lnTo>
                  <a:lnTo>
                    <a:pt x="27" y="25"/>
                  </a:lnTo>
                  <a:lnTo>
                    <a:pt x="30" y="44"/>
                  </a:lnTo>
                  <a:lnTo>
                    <a:pt x="84" y="488"/>
                  </a:lnTo>
                  <a:lnTo>
                    <a:pt x="89" y="512"/>
                  </a:lnTo>
                  <a:lnTo>
                    <a:pt x="93" y="520"/>
                  </a:lnTo>
                  <a:lnTo>
                    <a:pt x="104" y="527"/>
                  </a:lnTo>
                  <a:lnTo>
                    <a:pt x="113" y="530"/>
                  </a:lnTo>
                  <a:lnTo>
                    <a:pt x="124" y="524"/>
                  </a:lnTo>
                  <a:lnTo>
                    <a:pt x="132" y="512"/>
                  </a:lnTo>
                  <a:lnTo>
                    <a:pt x="170" y="265"/>
                  </a:lnTo>
                </a:path>
              </a:pathLst>
            </a:custGeom>
            <a:noFill/>
            <a:ln w="38100" cap="rnd">
              <a:solidFill>
                <a:schemeClr val="tx1">
                  <a:lumMod val="65000"/>
                  <a:lumOff val="35000"/>
                </a:schemeClr>
              </a:solidFill>
              <a:round/>
              <a:headEnd/>
              <a:tailEnd/>
            </a:ln>
          </p:spPr>
          <p:txBody>
            <a:bodyPr/>
            <a:lstStyle/>
            <a:p>
              <a:endParaRPr lang="zh-CN" altLang="en-US"/>
            </a:p>
          </p:txBody>
        </p:sp>
        <p:grpSp>
          <p:nvGrpSpPr>
            <p:cNvPr id="101" name="Group 103"/>
            <p:cNvGrpSpPr>
              <a:grpSpLocks/>
            </p:cNvGrpSpPr>
            <p:nvPr/>
          </p:nvGrpSpPr>
          <p:grpSpPr bwMode="auto">
            <a:xfrm>
              <a:off x="9114549" y="4530680"/>
              <a:ext cx="342572" cy="768627"/>
              <a:chOff x="5025" y="2269"/>
              <a:chExt cx="238" cy="713"/>
            </a:xfrm>
          </p:grpSpPr>
          <p:sp>
            <p:nvSpPr>
              <p:cNvPr id="102" name="Freeform 104"/>
              <p:cNvSpPr>
                <a:spLocks/>
              </p:cNvSpPr>
              <p:nvPr/>
            </p:nvSpPr>
            <p:spPr bwMode="auto">
              <a:xfrm>
                <a:off x="5025" y="2269"/>
                <a:ext cx="69" cy="363"/>
              </a:xfrm>
              <a:custGeom>
                <a:avLst/>
                <a:gdLst>
                  <a:gd name="T0" fmla="*/ 0 w 69"/>
                  <a:gd name="T1" fmla="*/ 362 h 363"/>
                  <a:gd name="T2" fmla="*/ 42 w 69"/>
                  <a:gd name="T3" fmla="*/ 54 h 363"/>
                  <a:gd name="T4" fmla="*/ 45 w 69"/>
                  <a:gd name="T5" fmla="*/ 38 h 363"/>
                  <a:gd name="T6" fmla="*/ 47 w 69"/>
                  <a:gd name="T7" fmla="*/ 25 h 363"/>
                  <a:gd name="T8" fmla="*/ 50 w 69"/>
                  <a:gd name="T9" fmla="*/ 15 h 363"/>
                  <a:gd name="T10" fmla="*/ 58 w 69"/>
                  <a:gd name="T11" fmla="*/ 6 h 363"/>
                  <a:gd name="T12" fmla="*/ 68 w 69"/>
                  <a:gd name="T13" fmla="*/ 0 h 363"/>
                  <a:gd name="T14" fmla="*/ 0 60000 65536"/>
                  <a:gd name="T15" fmla="*/ 0 60000 65536"/>
                  <a:gd name="T16" fmla="*/ 0 60000 65536"/>
                  <a:gd name="T17" fmla="*/ 0 60000 65536"/>
                  <a:gd name="T18" fmla="*/ 0 60000 65536"/>
                  <a:gd name="T19" fmla="*/ 0 60000 65536"/>
                  <a:gd name="T20" fmla="*/ 0 60000 65536"/>
                  <a:gd name="T21" fmla="*/ 0 w 69"/>
                  <a:gd name="T22" fmla="*/ 0 h 363"/>
                  <a:gd name="T23" fmla="*/ 69 w 69"/>
                  <a:gd name="T24" fmla="*/ 363 h 36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9" h="363">
                    <a:moveTo>
                      <a:pt x="0" y="362"/>
                    </a:moveTo>
                    <a:lnTo>
                      <a:pt x="42" y="54"/>
                    </a:lnTo>
                    <a:lnTo>
                      <a:pt x="45" y="38"/>
                    </a:lnTo>
                    <a:lnTo>
                      <a:pt x="47" y="25"/>
                    </a:lnTo>
                    <a:lnTo>
                      <a:pt x="50" y="15"/>
                    </a:lnTo>
                    <a:lnTo>
                      <a:pt x="58" y="6"/>
                    </a:lnTo>
                    <a:lnTo>
                      <a:pt x="68" y="0"/>
                    </a:lnTo>
                  </a:path>
                </a:pathLst>
              </a:custGeom>
              <a:noFill/>
              <a:ln w="38100" cap="rnd">
                <a:solidFill>
                  <a:schemeClr val="tx1">
                    <a:lumMod val="65000"/>
                    <a:lumOff val="35000"/>
                  </a:schemeClr>
                </a:solidFill>
                <a:round/>
                <a:headEnd/>
                <a:tailEnd/>
              </a:ln>
            </p:spPr>
            <p:txBody>
              <a:bodyPr/>
              <a:lstStyle/>
              <a:p>
                <a:endParaRPr lang="zh-CN" altLang="en-US"/>
              </a:p>
            </p:txBody>
          </p:sp>
          <p:sp>
            <p:nvSpPr>
              <p:cNvPr id="103" name="Freeform 105"/>
              <p:cNvSpPr>
                <a:spLocks/>
              </p:cNvSpPr>
              <p:nvPr/>
            </p:nvSpPr>
            <p:spPr bwMode="auto">
              <a:xfrm>
                <a:off x="5095" y="2273"/>
                <a:ext cx="168" cy="709"/>
              </a:xfrm>
              <a:custGeom>
                <a:avLst/>
                <a:gdLst>
                  <a:gd name="T0" fmla="*/ 0 w 168"/>
                  <a:gd name="T1" fmla="*/ 0 h 709"/>
                  <a:gd name="T2" fmla="*/ 14 w 168"/>
                  <a:gd name="T3" fmla="*/ 4 h 709"/>
                  <a:gd name="T4" fmla="*/ 24 w 168"/>
                  <a:gd name="T5" fmla="*/ 16 h 709"/>
                  <a:gd name="T6" fmla="*/ 27 w 168"/>
                  <a:gd name="T7" fmla="*/ 33 h 709"/>
                  <a:gd name="T8" fmla="*/ 30 w 168"/>
                  <a:gd name="T9" fmla="*/ 59 h 709"/>
                  <a:gd name="T10" fmla="*/ 84 w 168"/>
                  <a:gd name="T11" fmla="*/ 651 h 709"/>
                  <a:gd name="T12" fmla="*/ 89 w 168"/>
                  <a:gd name="T13" fmla="*/ 684 h 709"/>
                  <a:gd name="T14" fmla="*/ 93 w 168"/>
                  <a:gd name="T15" fmla="*/ 694 h 709"/>
                  <a:gd name="T16" fmla="*/ 104 w 168"/>
                  <a:gd name="T17" fmla="*/ 704 h 709"/>
                  <a:gd name="T18" fmla="*/ 113 w 168"/>
                  <a:gd name="T19" fmla="*/ 708 h 709"/>
                  <a:gd name="T20" fmla="*/ 124 w 168"/>
                  <a:gd name="T21" fmla="*/ 700 h 709"/>
                  <a:gd name="T22" fmla="*/ 132 w 168"/>
                  <a:gd name="T23" fmla="*/ 684 h 709"/>
                  <a:gd name="T24" fmla="*/ 167 w 168"/>
                  <a:gd name="T25" fmla="*/ 380 h 70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68"/>
                  <a:gd name="T40" fmla="*/ 0 h 709"/>
                  <a:gd name="T41" fmla="*/ 168 w 168"/>
                  <a:gd name="T42" fmla="*/ 709 h 70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68" h="709">
                    <a:moveTo>
                      <a:pt x="0" y="0"/>
                    </a:moveTo>
                    <a:lnTo>
                      <a:pt x="14" y="4"/>
                    </a:lnTo>
                    <a:lnTo>
                      <a:pt x="24" y="16"/>
                    </a:lnTo>
                    <a:lnTo>
                      <a:pt x="27" y="33"/>
                    </a:lnTo>
                    <a:lnTo>
                      <a:pt x="30" y="59"/>
                    </a:lnTo>
                    <a:lnTo>
                      <a:pt x="84" y="651"/>
                    </a:lnTo>
                    <a:lnTo>
                      <a:pt x="89" y="684"/>
                    </a:lnTo>
                    <a:lnTo>
                      <a:pt x="93" y="694"/>
                    </a:lnTo>
                    <a:lnTo>
                      <a:pt x="104" y="704"/>
                    </a:lnTo>
                    <a:lnTo>
                      <a:pt x="113" y="708"/>
                    </a:lnTo>
                    <a:lnTo>
                      <a:pt x="124" y="700"/>
                    </a:lnTo>
                    <a:lnTo>
                      <a:pt x="132" y="684"/>
                    </a:lnTo>
                    <a:lnTo>
                      <a:pt x="167" y="380"/>
                    </a:lnTo>
                  </a:path>
                </a:pathLst>
              </a:custGeom>
              <a:noFill/>
              <a:ln w="38100" cap="rnd">
                <a:solidFill>
                  <a:schemeClr val="tx1">
                    <a:lumMod val="65000"/>
                    <a:lumOff val="35000"/>
                  </a:schemeClr>
                </a:solidFill>
                <a:round/>
                <a:headEnd/>
                <a:tailEnd/>
              </a:ln>
            </p:spPr>
            <p:txBody>
              <a:bodyPr/>
              <a:lstStyle/>
              <a:p>
                <a:endParaRPr lang="zh-CN" altLang="en-US"/>
              </a:p>
            </p:txBody>
          </p:sp>
        </p:grpSp>
      </p:grpSp>
      <p:grpSp>
        <p:nvGrpSpPr>
          <p:cNvPr id="234" name="组合 233"/>
          <p:cNvGrpSpPr/>
          <p:nvPr/>
        </p:nvGrpSpPr>
        <p:grpSpPr>
          <a:xfrm>
            <a:off x="4207197" y="5955155"/>
            <a:ext cx="6225303" cy="597322"/>
            <a:chOff x="3240454" y="5581425"/>
            <a:chExt cx="6225303" cy="790218"/>
          </a:xfrm>
        </p:grpSpPr>
        <p:grpSp>
          <p:nvGrpSpPr>
            <p:cNvPr id="104" name="Group 106"/>
            <p:cNvGrpSpPr>
              <a:grpSpLocks/>
            </p:cNvGrpSpPr>
            <p:nvPr/>
          </p:nvGrpSpPr>
          <p:grpSpPr bwMode="auto">
            <a:xfrm>
              <a:off x="3240454" y="5587182"/>
              <a:ext cx="341132" cy="768627"/>
              <a:chOff x="944" y="3250"/>
              <a:chExt cx="237" cy="713"/>
            </a:xfrm>
          </p:grpSpPr>
          <p:sp>
            <p:nvSpPr>
              <p:cNvPr id="105" name="Freeform 107"/>
              <p:cNvSpPr>
                <a:spLocks/>
              </p:cNvSpPr>
              <p:nvPr/>
            </p:nvSpPr>
            <p:spPr bwMode="auto">
              <a:xfrm>
                <a:off x="944" y="3250"/>
                <a:ext cx="65" cy="363"/>
              </a:xfrm>
              <a:custGeom>
                <a:avLst/>
                <a:gdLst>
                  <a:gd name="T0" fmla="*/ 0 w 65"/>
                  <a:gd name="T1" fmla="*/ 362 h 363"/>
                  <a:gd name="T2" fmla="*/ 40 w 65"/>
                  <a:gd name="T3" fmla="*/ 54 h 363"/>
                  <a:gd name="T4" fmla="*/ 42 w 65"/>
                  <a:gd name="T5" fmla="*/ 38 h 363"/>
                  <a:gd name="T6" fmla="*/ 44 w 65"/>
                  <a:gd name="T7" fmla="*/ 25 h 363"/>
                  <a:gd name="T8" fmla="*/ 47 w 65"/>
                  <a:gd name="T9" fmla="*/ 15 h 363"/>
                  <a:gd name="T10" fmla="*/ 55 w 65"/>
                  <a:gd name="T11" fmla="*/ 6 h 363"/>
                  <a:gd name="T12" fmla="*/ 64 w 65"/>
                  <a:gd name="T13" fmla="*/ 0 h 363"/>
                  <a:gd name="T14" fmla="*/ 0 60000 65536"/>
                  <a:gd name="T15" fmla="*/ 0 60000 65536"/>
                  <a:gd name="T16" fmla="*/ 0 60000 65536"/>
                  <a:gd name="T17" fmla="*/ 0 60000 65536"/>
                  <a:gd name="T18" fmla="*/ 0 60000 65536"/>
                  <a:gd name="T19" fmla="*/ 0 60000 65536"/>
                  <a:gd name="T20" fmla="*/ 0 60000 65536"/>
                  <a:gd name="T21" fmla="*/ 0 w 65"/>
                  <a:gd name="T22" fmla="*/ 0 h 363"/>
                  <a:gd name="T23" fmla="*/ 65 w 65"/>
                  <a:gd name="T24" fmla="*/ 363 h 36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5" h="363">
                    <a:moveTo>
                      <a:pt x="0" y="362"/>
                    </a:moveTo>
                    <a:lnTo>
                      <a:pt x="40" y="54"/>
                    </a:lnTo>
                    <a:lnTo>
                      <a:pt x="42" y="38"/>
                    </a:lnTo>
                    <a:lnTo>
                      <a:pt x="44" y="25"/>
                    </a:lnTo>
                    <a:lnTo>
                      <a:pt x="47" y="15"/>
                    </a:lnTo>
                    <a:lnTo>
                      <a:pt x="55" y="6"/>
                    </a:lnTo>
                    <a:lnTo>
                      <a:pt x="64" y="0"/>
                    </a:lnTo>
                  </a:path>
                </a:pathLst>
              </a:custGeom>
              <a:noFill/>
              <a:ln w="38100" cap="rnd">
                <a:solidFill>
                  <a:schemeClr val="tx1">
                    <a:lumMod val="65000"/>
                    <a:lumOff val="35000"/>
                  </a:schemeClr>
                </a:solidFill>
                <a:round/>
                <a:headEnd/>
                <a:tailEnd/>
              </a:ln>
            </p:spPr>
            <p:txBody>
              <a:bodyPr/>
              <a:lstStyle/>
              <a:p>
                <a:endParaRPr lang="zh-CN" altLang="en-US"/>
              </a:p>
            </p:txBody>
          </p:sp>
          <p:sp>
            <p:nvSpPr>
              <p:cNvPr id="106" name="Freeform 108"/>
              <p:cNvSpPr>
                <a:spLocks/>
              </p:cNvSpPr>
              <p:nvPr/>
            </p:nvSpPr>
            <p:spPr bwMode="auto">
              <a:xfrm>
                <a:off x="1010" y="3254"/>
                <a:ext cx="171" cy="709"/>
              </a:xfrm>
              <a:custGeom>
                <a:avLst/>
                <a:gdLst>
                  <a:gd name="T0" fmla="*/ 0 w 171"/>
                  <a:gd name="T1" fmla="*/ 0 h 709"/>
                  <a:gd name="T2" fmla="*/ 14 w 171"/>
                  <a:gd name="T3" fmla="*/ 4 h 709"/>
                  <a:gd name="T4" fmla="*/ 24 w 171"/>
                  <a:gd name="T5" fmla="*/ 16 h 709"/>
                  <a:gd name="T6" fmla="*/ 28 w 171"/>
                  <a:gd name="T7" fmla="*/ 33 h 709"/>
                  <a:gd name="T8" fmla="*/ 31 w 171"/>
                  <a:gd name="T9" fmla="*/ 59 h 709"/>
                  <a:gd name="T10" fmla="*/ 85 w 171"/>
                  <a:gd name="T11" fmla="*/ 651 h 709"/>
                  <a:gd name="T12" fmla="*/ 90 w 171"/>
                  <a:gd name="T13" fmla="*/ 684 h 709"/>
                  <a:gd name="T14" fmla="*/ 95 w 171"/>
                  <a:gd name="T15" fmla="*/ 694 h 709"/>
                  <a:gd name="T16" fmla="*/ 106 w 171"/>
                  <a:gd name="T17" fmla="*/ 704 h 709"/>
                  <a:gd name="T18" fmla="*/ 115 w 171"/>
                  <a:gd name="T19" fmla="*/ 708 h 709"/>
                  <a:gd name="T20" fmla="*/ 126 w 171"/>
                  <a:gd name="T21" fmla="*/ 700 h 709"/>
                  <a:gd name="T22" fmla="*/ 134 w 171"/>
                  <a:gd name="T23" fmla="*/ 684 h 709"/>
                  <a:gd name="T24" fmla="*/ 170 w 171"/>
                  <a:gd name="T25" fmla="*/ 380 h 70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1"/>
                  <a:gd name="T40" fmla="*/ 0 h 709"/>
                  <a:gd name="T41" fmla="*/ 171 w 171"/>
                  <a:gd name="T42" fmla="*/ 709 h 70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1" h="709">
                    <a:moveTo>
                      <a:pt x="0" y="0"/>
                    </a:moveTo>
                    <a:lnTo>
                      <a:pt x="14" y="4"/>
                    </a:lnTo>
                    <a:lnTo>
                      <a:pt x="24" y="16"/>
                    </a:lnTo>
                    <a:lnTo>
                      <a:pt x="28" y="33"/>
                    </a:lnTo>
                    <a:lnTo>
                      <a:pt x="31" y="59"/>
                    </a:lnTo>
                    <a:lnTo>
                      <a:pt x="85" y="651"/>
                    </a:lnTo>
                    <a:lnTo>
                      <a:pt x="90" y="684"/>
                    </a:lnTo>
                    <a:lnTo>
                      <a:pt x="95" y="694"/>
                    </a:lnTo>
                    <a:lnTo>
                      <a:pt x="106" y="704"/>
                    </a:lnTo>
                    <a:lnTo>
                      <a:pt x="115" y="708"/>
                    </a:lnTo>
                    <a:lnTo>
                      <a:pt x="126" y="700"/>
                    </a:lnTo>
                    <a:lnTo>
                      <a:pt x="134" y="684"/>
                    </a:lnTo>
                    <a:lnTo>
                      <a:pt x="170" y="380"/>
                    </a:lnTo>
                  </a:path>
                </a:pathLst>
              </a:custGeom>
              <a:noFill/>
              <a:ln w="38100" cap="rnd">
                <a:solidFill>
                  <a:schemeClr val="tx1">
                    <a:lumMod val="65000"/>
                    <a:lumOff val="35000"/>
                  </a:schemeClr>
                </a:solidFill>
                <a:round/>
                <a:headEnd/>
                <a:tailEnd/>
              </a:ln>
            </p:spPr>
            <p:txBody>
              <a:bodyPr/>
              <a:lstStyle/>
              <a:p>
                <a:endParaRPr lang="zh-CN" altLang="en-US"/>
              </a:p>
            </p:txBody>
          </p:sp>
        </p:grpSp>
        <p:sp>
          <p:nvSpPr>
            <p:cNvPr id="107" name="Freeform 109"/>
            <p:cNvSpPr>
              <a:spLocks/>
            </p:cNvSpPr>
            <p:nvPr/>
          </p:nvSpPr>
          <p:spPr bwMode="auto">
            <a:xfrm>
              <a:off x="3583026" y="5587182"/>
              <a:ext cx="94999" cy="391510"/>
            </a:xfrm>
            <a:custGeom>
              <a:avLst/>
              <a:gdLst>
                <a:gd name="T0" fmla="*/ 0 w 66"/>
                <a:gd name="T1" fmla="*/ 362 h 363"/>
                <a:gd name="T2" fmla="*/ 40 w 66"/>
                <a:gd name="T3" fmla="*/ 54 h 363"/>
                <a:gd name="T4" fmla="*/ 43 w 66"/>
                <a:gd name="T5" fmla="*/ 38 h 363"/>
                <a:gd name="T6" fmla="*/ 44 w 66"/>
                <a:gd name="T7" fmla="*/ 25 h 363"/>
                <a:gd name="T8" fmla="*/ 48 w 66"/>
                <a:gd name="T9" fmla="*/ 15 h 363"/>
                <a:gd name="T10" fmla="*/ 56 w 66"/>
                <a:gd name="T11" fmla="*/ 6 h 363"/>
                <a:gd name="T12" fmla="*/ 65 w 66"/>
                <a:gd name="T13" fmla="*/ 0 h 363"/>
                <a:gd name="T14" fmla="*/ 0 60000 65536"/>
                <a:gd name="T15" fmla="*/ 0 60000 65536"/>
                <a:gd name="T16" fmla="*/ 0 60000 65536"/>
                <a:gd name="T17" fmla="*/ 0 60000 65536"/>
                <a:gd name="T18" fmla="*/ 0 60000 65536"/>
                <a:gd name="T19" fmla="*/ 0 60000 65536"/>
                <a:gd name="T20" fmla="*/ 0 60000 65536"/>
                <a:gd name="T21" fmla="*/ 0 w 66"/>
                <a:gd name="T22" fmla="*/ 0 h 363"/>
                <a:gd name="T23" fmla="*/ 66 w 66"/>
                <a:gd name="T24" fmla="*/ 363 h 36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6" h="363">
                  <a:moveTo>
                    <a:pt x="0" y="362"/>
                  </a:moveTo>
                  <a:lnTo>
                    <a:pt x="40" y="54"/>
                  </a:lnTo>
                  <a:lnTo>
                    <a:pt x="43" y="38"/>
                  </a:lnTo>
                  <a:lnTo>
                    <a:pt x="44" y="25"/>
                  </a:lnTo>
                  <a:lnTo>
                    <a:pt x="48" y="15"/>
                  </a:lnTo>
                  <a:lnTo>
                    <a:pt x="56" y="6"/>
                  </a:lnTo>
                  <a:lnTo>
                    <a:pt x="65" y="0"/>
                  </a:lnTo>
                </a:path>
              </a:pathLst>
            </a:custGeom>
            <a:noFill/>
            <a:ln w="38100" cap="rnd">
              <a:solidFill>
                <a:schemeClr val="tx1">
                  <a:lumMod val="65000"/>
                  <a:lumOff val="35000"/>
                </a:schemeClr>
              </a:solidFill>
              <a:round/>
              <a:headEnd/>
              <a:tailEnd/>
            </a:ln>
          </p:spPr>
          <p:txBody>
            <a:bodyPr/>
            <a:lstStyle/>
            <a:p>
              <a:endParaRPr lang="zh-CN" altLang="en-US"/>
            </a:p>
          </p:txBody>
        </p:sp>
        <p:sp>
          <p:nvSpPr>
            <p:cNvPr id="108" name="Freeform 110"/>
            <p:cNvSpPr>
              <a:spLocks/>
            </p:cNvSpPr>
            <p:nvPr/>
          </p:nvSpPr>
          <p:spPr bwMode="auto">
            <a:xfrm>
              <a:off x="3679463" y="5590061"/>
              <a:ext cx="266285" cy="764309"/>
            </a:xfrm>
            <a:custGeom>
              <a:avLst/>
              <a:gdLst>
                <a:gd name="T0" fmla="*/ 0 w 185"/>
                <a:gd name="T1" fmla="*/ 1 h 531"/>
                <a:gd name="T2" fmla="*/ 8 w 185"/>
                <a:gd name="T3" fmla="*/ 0 h 531"/>
                <a:gd name="T4" fmla="*/ 24 w 185"/>
                <a:gd name="T5" fmla="*/ 13 h 531"/>
                <a:gd name="T6" fmla="*/ 28 w 185"/>
                <a:gd name="T7" fmla="*/ 26 h 531"/>
                <a:gd name="T8" fmla="*/ 31 w 185"/>
                <a:gd name="T9" fmla="*/ 45 h 531"/>
                <a:gd name="T10" fmla="*/ 85 w 185"/>
                <a:gd name="T11" fmla="*/ 489 h 531"/>
                <a:gd name="T12" fmla="*/ 90 w 185"/>
                <a:gd name="T13" fmla="*/ 513 h 531"/>
                <a:gd name="T14" fmla="*/ 95 w 185"/>
                <a:gd name="T15" fmla="*/ 521 h 531"/>
                <a:gd name="T16" fmla="*/ 106 w 185"/>
                <a:gd name="T17" fmla="*/ 528 h 531"/>
                <a:gd name="T18" fmla="*/ 115 w 185"/>
                <a:gd name="T19" fmla="*/ 531 h 531"/>
                <a:gd name="T20" fmla="*/ 126 w 185"/>
                <a:gd name="T21" fmla="*/ 525 h 531"/>
                <a:gd name="T22" fmla="*/ 134 w 185"/>
                <a:gd name="T23" fmla="*/ 513 h 531"/>
                <a:gd name="T24" fmla="*/ 185 w 185"/>
                <a:gd name="T25" fmla="*/ 258 h 53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85"/>
                <a:gd name="T40" fmla="*/ 0 h 531"/>
                <a:gd name="T41" fmla="*/ 185 w 185"/>
                <a:gd name="T42" fmla="*/ 531 h 53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85" h="531">
                  <a:moveTo>
                    <a:pt x="0" y="1"/>
                  </a:moveTo>
                  <a:lnTo>
                    <a:pt x="8" y="0"/>
                  </a:lnTo>
                  <a:lnTo>
                    <a:pt x="24" y="13"/>
                  </a:lnTo>
                  <a:lnTo>
                    <a:pt x="28" y="26"/>
                  </a:lnTo>
                  <a:lnTo>
                    <a:pt x="31" y="45"/>
                  </a:lnTo>
                  <a:lnTo>
                    <a:pt x="85" y="489"/>
                  </a:lnTo>
                  <a:lnTo>
                    <a:pt x="90" y="513"/>
                  </a:lnTo>
                  <a:lnTo>
                    <a:pt x="95" y="521"/>
                  </a:lnTo>
                  <a:lnTo>
                    <a:pt x="106" y="528"/>
                  </a:lnTo>
                  <a:lnTo>
                    <a:pt x="115" y="531"/>
                  </a:lnTo>
                  <a:lnTo>
                    <a:pt x="126" y="525"/>
                  </a:lnTo>
                  <a:lnTo>
                    <a:pt x="134" y="513"/>
                  </a:lnTo>
                  <a:lnTo>
                    <a:pt x="185" y="258"/>
                  </a:lnTo>
                </a:path>
              </a:pathLst>
            </a:custGeom>
            <a:noFill/>
            <a:ln w="38100" cap="rnd">
              <a:solidFill>
                <a:schemeClr val="tx1">
                  <a:lumMod val="65000"/>
                  <a:lumOff val="35000"/>
                </a:schemeClr>
              </a:solidFill>
              <a:round/>
              <a:headEnd/>
              <a:tailEnd/>
            </a:ln>
          </p:spPr>
          <p:txBody>
            <a:bodyPr/>
            <a:lstStyle/>
            <a:p>
              <a:endParaRPr lang="zh-CN" altLang="en-US"/>
            </a:p>
          </p:txBody>
        </p:sp>
        <p:grpSp>
          <p:nvGrpSpPr>
            <p:cNvPr id="109" name="Group 111"/>
            <p:cNvGrpSpPr>
              <a:grpSpLocks/>
            </p:cNvGrpSpPr>
            <p:nvPr/>
          </p:nvGrpSpPr>
          <p:grpSpPr bwMode="auto">
            <a:xfrm>
              <a:off x="3948627" y="5587182"/>
              <a:ext cx="341132" cy="768627"/>
              <a:chOff x="1436" y="3250"/>
              <a:chExt cx="237" cy="713"/>
            </a:xfrm>
          </p:grpSpPr>
          <p:sp>
            <p:nvSpPr>
              <p:cNvPr id="110" name="Freeform 112"/>
              <p:cNvSpPr>
                <a:spLocks/>
              </p:cNvSpPr>
              <p:nvPr/>
            </p:nvSpPr>
            <p:spPr bwMode="auto">
              <a:xfrm>
                <a:off x="1436" y="3600"/>
                <a:ext cx="65" cy="363"/>
              </a:xfrm>
              <a:custGeom>
                <a:avLst/>
                <a:gdLst>
                  <a:gd name="T0" fmla="*/ 0 w 65"/>
                  <a:gd name="T1" fmla="*/ 0 h 363"/>
                  <a:gd name="T2" fmla="*/ 40 w 65"/>
                  <a:gd name="T3" fmla="*/ 308 h 363"/>
                  <a:gd name="T4" fmla="*/ 42 w 65"/>
                  <a:gd name="T5" fmla="*/ 324 h 363"/>
                  <a:gd name="T6" fmla="*/ 44 w 65"/>
                  <a:gd name="T7" fmla="*/ 337 h 363"/>
                  <a:gd name="T8" fmla="*/ 47 w 65"/>
                  <a:gd name="T9" fmla="*/ 347 h 363"/>
                  <a:gd name="T10" fmla="*/ 55 w 65"/>
                  <a:gd name="T11" fmla="*/ 356 h 363"/>
                  <a:gd name="T12" fmla="*/ 64 w 65"/>
                  <a:gd name="T13" fmla="*/ 362 h 363"/>
                  <a:gd name="T14" fmla="*/ 0 60000 65536"/>
                  <a:gd name="T15" fmla="*/ 0 60000 65536"/>
                  <a:gd name="T16" fmla="*/ 0 60000 65536"/>
                  <a:gd name="T17" fmla="*/ 0 60000 65536"/>
                  <a:gd name="T18" fmla="*/ 0 60000 65536"/>
                  <a:gd name="T19" fmla="*/ 0 60000 65536"/>
                  <a:gd name="T20" fmla="*/ 0 60000 65536"/>
                  <a:gd name="T21" fmla="*/ 0 w 65"/>
                  <a:gd name="T22" fmla="*/ 0 h 363"/>
                  <a:gd name="T23" fmla="*/ 65 w 65"/>
                  <a:gd name="T24" fmla="*/ 363 h 36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5" h="363">
                    <a:moveTo>
                      <a:pt x="0" y="0"/>
                    </a:moveTo>
                    <a:lnTo>
                      <a:pt x="40" y="308"/>
                    </a:lnTo>
                    <a:lnTo>
                      <a:pt x="42" y="324"/>
                    </a:lnTo>
                    <a:lnTo>
                      <a:pt x="44" y="337"/>
                    </a:lnTo>
                    <a:lnTo>
                      <a:pt x="47" y="347"/>
                    </a:lnTo>
                    <a:lnTo>
                      <a:pt x="55" y="356"/>
                    </a:lnTo>
                    <a:lnTo>
                      <a:pt x="64" y="362"/>
                    </a:lnTo>
                  </a:path>
                </a:pathLst>
              </a:custGeom>
              <a:noFill/>
              <a:ln w="38100" cap="rnd">
                <a:solidFill>
                  <a:schemeClr val="tx1">
                    <a:lumMod val="65000"/>
                    <a:lumOff val="35000"/>
                  </a:schemeClr>
                </a:solidFill>
                <a:round/>
                <a:headEnd/>
                <a:tailEnd/>
              </a:ln>
            </p:spPr>
            <p:txBody>
              <a:bodyPr/>
              <a:lstStyle/>
              <a:p>
                <a:endParaRPr lang="zh-CN" altLang="en-US"/>
              </a:p>
            </p:txBody>
          </p:sp>
          <p:sp>
            <p:nvSpPr>
              <p:cNvPr id="111" name="Freeform 113"/>
              <p:cNvSpPr>
                <a:spLocks/>
              </p:cNvSpPr>
              <p:nvPr/>
            </p:nvSpPr>
            <p:spPr bwMode="auto">
              <a:xfrm>
                <a:off x="1502" y="3250"/>
                <a:ext cx="171" cy="709"/>
              </a:xfrm>
              <a:custGeom>
                <a:avLst/>
                <a:gdLst>
                  <a:gd name="T0" fmla="*/ 0 w 171"/>
                  <a:gd name="T1" fmla="*/ 708 h 709"/>
                  <a:gd name="T2" fmla="*/ 14 w 171"/>
                  <a:gd name="T3" fmla="*/ 704 h 709"/>
                  <a:gd name="T4" fmla="*/ 24 w 171"/>
                  <a:gd name="T5" fmla="*/ 692 h 709"/>
                  <a:gd name="T6" fmla="*/ 28 w 171"/>
                  <a:gd name="T7" fmla="*/ 675 h 709"/>
                  <a:gd name="T8" fmla="*/ 31 w 171"/>
                  <a:gd name="T9" fmla="*/ 649 h 709"/>
                  <a:gd name="T10" fmla="*/ 85 w 171"/>
                  <a:gd name="T11" fmla="*/ 57 h 709"/>
                  <a:gd name="T12" fmla="*/ 90 w 171"/>
                  <a:gd name="T13" fmla="*/ 24 h 709"/>
                  <a:gd name="T14" fmla="*/ 95 w 171"/>
                  <a:gd name="T15" fmla="*/ 14 h 709"/>
                  <a:gd name="T16" fmla="*/ 106 w 171"/>
                  <a:gd name="T17" fmla="*/ 4 h 709"/>
                  <a:gd name="T18" fmla="*/ 115 w 171"/>
                  <a:gd name="T19" fmla="*/ 0 h 709"/>
                  <a:gd name="T20" fmla="*/ 126 w 171"/>
                  <a:gd name="T21" fmla="*/ 8 h 709"/>
                  <a:gd name="T22" fmla="*/ 134 w 171"/>
                  <a:gd name="T23" fmla="*/ 24 h 709"/>
                  <a:gd name="T24" fmla="*/ 170 w 171"/>
                  <a:gd name="T25" fmla="*/ 328 h 70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1"/>
                  <a:gd name="T40" fmla="*/ 0 h 709"/>
                  <a:gd name="T41" fmla="*/ 171 w 171"/>
                  <a:gd name="T42" fmla="*/ 709 h 70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1" h="709">
                    <a:moveTo>
                      <a:pt x="0" y="708"/>
                    </a:moveTo>
                    <a:lnTo>
                      <a:pt x="14" y="704"/>
                    </a:lnTo>
                    <a:lnTo>
                      <a:pt x="24" y="692"/>
                    </a:lnTo>
                    <a:lnTo>
                      <a:pt x="28" y="675"/>
                    </a:lnTo>
                    <a:lnTo>
                      <a:pt x="31" y="649"/>
                    </a:lnTo>
                    <a:lnTo>
                      <a:pt x="85" y="57"/>
                    </a:lnTo>
                    <a:lnTo>
                      <a:pt x="90" y="24"/>
                    </a:lnTo>
                    <a:lnTo>
                      <a:pt x="95" y="14"/>
                    </a:lnTo>
                    <a:lnTo>
                      <a:pt x="106" y="4"/>
                    </a:lnTo>
                    <a:lnTo>
                      <a:pt x="115" y="0"/>
                    </a:lnTo>
                    <a:lnTo>
                      <a:pt x="126" y="8"/>
                    </a:lnTo>
                    <a:lnTo>
                      <a:pt x="134" y="24"/>
                    </a:lnTo>
                    <a:lnTo>
                      <a:pt x="170" y="328"/>
                    </a:lnTo>
                  </a:path>
                </a:pathLst>
              </a:custGeom>
              <a:noFill/>
              <a:ln w="38100" cap="rnd">
                <a:solidFill>
                  <a:schemeClr val="tx1">
                    <a:lumMod val="65000"/>
                    <a:lumOff val="35000"/>
                  </a:schemeClr>
                </a:solidFill>
                <a:round/>
                <a:headEnd/>
                <a:tailEnd/>
              </a:ln>
            </p:spPr>
            <p:txBody>
              <a:bodyPr/>
              <a:lstStyle/>
              <a:p>
                <a:endParaRPr lang="zh-CN" altLang="en-US"/>
              </a:p>
            </p:txBody>
          </p:sp>
        </p:grpSp>
        <p:sp>
          <p:nvSpPr>
            <p:cNvPr id="112" name="Freeform 114"/>
            <p:cNvSpPr>
              <a:spLocks/>
            </p:cNvSpPr>
            <p:nvPr/>
          </p:nvSpPr>
          <p:spPr bwMode="auto">
            <a:xfrm>
              <a:off x="4291199" y="5964299"/>
              <a:ext cx="94999" cy="391510"/>
            </a:xfrm>
            <a:custGeom>
              <a:avLst/>
              <a:gdLst>
                <a:gd name="T0" fmla="*/ 0 w 66"/>
                <a:gd name="T1" fmla="*/ 0 h 363"/>
                <a:gd name="T2" fmla="*/ 40 w 66"/>
                <a:gd name="T3" fmla="*/ 308 h 363"/>
                <a:gd name="T4" fmla="*/ 43 w 66"/>
                <a:gd name="T5" fmla="*/ 324 h 363"/>
                <a:gd name="T6" fmla="*/ 44 w 66"/>
                <a:gd name="T7" fmla="*/ 337 h 363"/>
                <a:gd name="T8" fmla="*/ 48 w 66"/>
                <a:gd name="T9" fmla="*/ 347 h 363"/>
                <a:gd name="T10" fmla="*/ 56 w 66"/>
                <a:gd name="T11" fmla="*/ 356 h 363"/>
                <a:gd name="T12" fmla="*/ 65 w 66"/>
                <a:gd name="T13" fmla="*/ 362 h 363"/>
                <a:gd name="T14" fmla="*/ 0 60000 65536"/>
                <a:gd name="T15" fmla="*/ 0 60000 65536"/>
                <a:gd name="T16" fmla="*/ 0 60000 65536"/>
                <a:gd name="T17" fmla="*/ 0 60000 65536"/>
                <a:gd name="T18" fmla="*/ 0 60000 65536"/>
                <a:gd name="T19" fmla="*/ 0 60000 65536"/>
                <a:gd name="T20" fmla="*/ 0 60000 65536"/>
                <a:gd name="T21" fmla="*/ 0 w 66"/>
                <a:gd name="T22" fmla="*/ 0 h 363"/>
                <a:gd name="T23" fmla="*/ 66 w 66"/>
                <a:gd name="T24" fmla="*/ 363 h 36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6" h="363">
                  <a:moveTo>
                    <a:pt x="0" y="0"/>
                  </a:moveTo>
                  <a:lnTo>
                    <a:pt x="40" y="308"/>
                  </a:lnTo>
                  <a:lnTo>
                    <a:pt x="43" y="324"/>
                  </a:lnTo>
                  <a:lnTo>
                    <a:pt x="44" y="337"/>
                  </a:lnTo>
                  <a:lnTo>
                    <a:pt x="48" y="347"/>
                  </a:lnTo>
                  <a:lnTo>
                    <a:pt x="56" y="356"/>
                  </a:lnTo>
                  <a:lnTo>
                    <a:pt x="65" y="362"/>
                  </a:lnTo>
                </a:path>
              </a:pathLst>
            </a:custGeom>
            <a:noFill/>
            <a:ln w="38100" cap="rnd">
              <a:solidFill>
                <a:schemeClr val="tx1">
                  <a:lumMod val="65000"/>
                  <a:lumOff val="35000"/>
                </a:schemeClr>
              </a:solidFill>
              <a:round/>
              <a:headEnd/>
              <a:tailEnd/>
            </a:ln>
          </p:spPr>
          <p:txBody>
            <a:bodyPr/>
            <a:lstStyle/>
            <a:p>
              <a:endParaRPr lang="zh-CN" altLang="en-US"/>
            </a:p>
          </p:txBody>
        </p:sp>
        <p:sp>
          <p:nvSpPr>
            <p:cNvPr id="113" name="Freeform 115"/>
            <p:cNvSpPr>
              <a:spLocks/>
            </p:cNvSpPr>
            <p:nvPr/>
          </p:nvSpPr>
          <p:spPr bwMode="auto">
            <a:xfrm>
              <a:off x="4387637" y="5587182"/>
              <a:ext cx="261967" cy="762870"/>
            </a:xfrm>
            <a:custGeom>
              <a:avLst/>
              <a:gdLst>
                <a:gd name="T0" fmla="*/ 0 w 182"/>
                <a:gd name="T1" fmla="*/ 530 h 530"/>
                <a:gd name="T2" fmla="*/ 14 w 182"/>
                <a:gd name="T3" fmla="*/ 527 h 530"/>
                <a:gd name="T4" fmla="*/ 24 w 182"/>
                <a:gd name="T5" fmla="*/ 518 h 530"/>
                <a:gd name="T6" fmla="*/ 28 w 182"/>
                <a:gd name="T7" fmla="*/ 506 h 530"/>
                <a:gd name="T8" fmla="*/ 31 w 182"/>
                <a:gd name="T9" fmla="*/ 486 h 530"/>
                <a:gd name="T10" fmla="*/ 85 w 182"/>
                <a:gd name="T11" fmla="*/ 43 h 530"/>
                <a:gd name="T12" fmla="*/ 90 w 182"/>
                <a:gd name="T13" fmla="*/ 18 h 530"/>
                <a:gd name="T14" fmla="*/ 95 w 182"/>
                <a:gd name="T15" fmla="*/ 10 h 530"/>
                <a:gd name="T16" fmla="*/ 106 w 182"/>
                <a:gd name="T17" fmla="*/ 3 h 530"/>
                <a:gd name="T18" fmla="*/ 115 w 182"/>
                <a:gd name="T19" fmla="*/ 0 h 530"/>
                <a:gd name="T20" fmla="*/ 126 w 182"/>
                <a:gd name="T21" fmla="*/ 6 h 530"/>
                <a:gd name="T22" fmla="*/ 134 w 182"/>
                <a:gd name="T23" fmla="*/ 18 h 530"/>
                <a:gd name="T24" fmla="*/ 182 w 182"/>
                <a:gd name="T25" fmla="*/ 290 h 53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82"/>
                <a:gd name="T40" fmla="*/ 0 h 530"/>
                <a:gd name="T41" fmla="*/ 182 w 182"/>
                <a:gd name="T42" fmla="*/ 530 h 53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82" h="530">
                  <a:moveTo>
                    <a:pt x="0" y="530"/>
                  </a:moveTo>
                  <a:lnTo>
                    <a:pt x="14" y="527"/>
                  </a:lnTo>
                  <a:lnTo>
                    <a:pt x="24" y="518"/>
                  </a:lnTo>
                  <a:lnTo>
                    <a:pt x="28" y="506"/>
                  </a:lnTo>
                  <a:lnTo>
                    <a:pt x="31" y="486"/>
                  </a:lnTo>
                  <a:lnTo>
                    <a:pt x="85" y="43"/>
                  </a:lnTo>
                  <a:lnTo>
                    <a:pt x="90" y="18"/>
                  </a:lnTo>
                  <a:lnTo>
                    <a:pt x="95" y="10"/>
                  </a:lnTo>
                  <a:lnTo>
                    <a:pt x="106" y="3"/>
                  </a:lnTo>
                  <a:lnTo>
                    <a:pt x="115" y="0"/>
                  </a:lnTo>
                  <a:lnTo>
                    <a:pt x="126" y="6"/>
                  </a:lnTo>
                  <a:lnTo>
                    <a:pt x="134" y="18"/>
                  </a:lnTo>
                  <a:lnTo>
                    <a:pt x="182" y="290"/>
                  </a:lnTo>
                </a:path>
              </a:pathLst>
            </a:custGeom>
            <a:noFill/>
            <a:ln w="38100" cap="rnd">
              <a:solidFill>
                <a:schemeClr val="tx1">
                  <a:lumMod val="65000"/>
                  <a:lumOff val="35000"/>
                </a:schemeClr>
              </a:solidFill>
              <a:round/>
              <a:headEnd/>
              <a:tailEnd/>
            </a:ln>
          </p:spPr>
          <p:txBody>
            <a:bodyPr/>
            <a:lstStyle/>
            <a:p>
              <a:endParaRPr lang="zh-CN" altLang="en-US"/>
            </a:p>
          </p:txBody>
        </p:sp>
        <p:sp>
          <p:nvSpPr>
            <p:cNvPr id="114" name="Freeform 116"/>
            <p:cNvSpPr>
              <a:spLocks/>
            </p:cNvSpPr>
            <p:nvPr/>
          </p:nvSpPr>
          <p:spPr bwMode="auto">
            <a:xfrm>
              <a:off x="4658239" y="5590061"/>
              <a:ext cx="100756" cy="414540"/>
            </a:xfrm>
            <a:custGeom>
              <a:avLst/>
              <a:gdLst>
                <a:gd name="T0" fmla="*/ 0 w 70"/>
                <a:gd name="T1" fmla="*/ 288 h 288"/>
                <a:gd name="T2" fmla="*/ 46 w 70"/>
                <a:gd name="T3" fmla="*/ 40 h 288"/>
                <a:gd name="T4" fmla="*/ 48 w 70"/>
                <a:gd name="T5" fmla="*/ 28 h 288"/>
                <a:gd name="T6" fmla="*/ 50 w 70"/>
                <a:gd name="T7" fmla="*/ 19 h 288"/>
                <a:gd name="T8" fmla="*/ 53 w 70"/>
                <a:gd name="T9" fmla="*/ 11 h 288"/>
                <a:gd name="T10" fmla="*/ 61 w 70"/>
                <a:gd name="T11" fmla="*/ 4 h 288"/>
                <a:gd name="T12" fmla="*/ 70 w 70"/>
                <a:gd name="T13" fmla="*/ 0 h 288"/>
                <a:gd name="T14" fmla="*/ 0 60000 65536"/>
                <a:gd name="T15" fmla="*/ 0 60000 65536"/>
                <a:gd name="T16" fmla="*/ 0 60000 65536"/>
                <a:gd name="T17" fmla="*/ 0 60000 65536"/>
                <a:gd name="T18" fmla="*/ 0 60000 65536"/>
                <a:gd name="T19" fmla="*/ 0 60000 65536"/>
                <a:gd name="T20" fmla="*/ 0 60000 65536"/>
                <a:gd name="T21" fmla="*/ 0 w 70"/>
                <a:gd name="T22" fmla="*/ 0 h 288"/>
                <a:gd name="T23" fmla="*/ 70 w 70"/>
                <a:gd name="T24" fmla="*/ 288 h 28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0" h="288">
                  <a:moveTo>
                    <a:pt x="0" y="288"/>
                  </a:moveTo>
                  <a:lnTo>
                    <a:pt x="46" y="40"/>
                  </a:lnTo>
                  <a:lnTo>
                    <a:pt x="48" y="28"/>
                  </a:lnTo>
                  <a:lnTo>
                    <a:pt x="50" y="19"/>
                  </a:lnTo>
                  <a:lnTo>
                    <a:pt x="53" y="11"/>
                  </a:lnTo>
                  <a:lnTo>
                    <a:pt x="61" y="4"/>
                  </a:lnTo>
                  <a:lnTo>
                    <a:pt x="70" y="0"/>
                  </a:lnTo>
                </a:path>
              </a:pathLst>
            </a:custGeom>
            <a:noFill/>
            <a:ln w="38100" cap="rnd">
              <a:solidFill>
                <a:schemeClr val="tx1">
                  <a:lumMod val="65000"/>
                  <a:lumOff val="35000"/>
                </a:schemeClr>
              </a:solidFill>
              <a:round/>
              <a:headEnd/>
              <a:tailEnd/>
            </a:ln>
          </p:spPr>
          <p:txBody>
            <a:bodyPr/>
            <a:lstStyle/>
            <a:p>
              <a:endParaRPr lang="zh-CN" altLang="en-US"/>
            </a:p>
          </p:txBody>
        </p:sp>
        <p:sp>
          <p:nvSpPr>
            <p:cNvPr id="115" name="Freeform 117"/>
            <p:cNvSpPr>
              <a:spLocks/>
            </p:cNvSpPr>
            <p:nvPr/>
          </p:nvSpPr>
          <p:spPr bwMode="auto">
            <a:xfrm>
              <a:off x="4761875" y="5591501"/>
              <a:ext cx="247573" cy="764308"/>
            </a:xfrm>
            <a:custGeom>
              <a:avLst/>
              <a:gdLst>
                <a:gd name="T0" fmla="*/ 0 w 172"/>
                <a:gd name="T1" fmla="*/ 0 h 709"/>
                <a:gd name="T2" fmla="*/ 14 w 172"/>
                <a:gd name="T3" fmla="*/ 4 h 709"/>
                <a:gd name="T4" fmla="*/ 24 w 172"/>
                <a:gd name="T5" fmla="*/ 16 h 709"/>
                <a:gd name="T6" fmla="*/ 28 w 172"/>
                <a:gd name="T7" fmla="*/ 33 h 709"/>
                <a:gd name="T8" fmla="*/ 31 w 172"/>
                <a:gd name="T9" fmla="*/ 59 h 709"/>
                <a:gd name="T10" fmla="*/ 86 w 172"/>
                <a:gd name="T11" fmla="*/ 651 h 709"/>
                <a:gd name="T12" fmla="*/ 91 w 172"/>
                <a:gd name="T13" fmla="*/ 684 h 709"/>
                <a:gd name="T14" fmla="*/ 95 w 172"/>
                <a:gd name="T15" fmla="*/ 694 h 709"/>
                <a:gd name="T16" fmla="*/ 106 w 172"/>
                <a:gd name="T17" fmla="*/ 704 h 709"/>
                <a:gd name="T18" fmla="*/ 115 w 172"/>
                <a:gd name="T19" fmla="*/ 708 h 709"/>
                <a:gd name="T20" fmla="*/ 127 w 172"/>
                <a:gd name="T21" fmla="*/ 700 h 709"/>
                <a:gd name="T22" fmla="*/ 135 w 172"/>
                <a:gd name="T23" fmla="*/ 684 h 709"/>
                <a:gd name="T24" fmla="*/ 171 w 172"/>
                <a:gd name="T25" fmla="*/ 380 h 70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2"/>
                <a:gd name="T40" fmla="*/ 0 h 709"/>
                <a:gd name="T41" fmla="*/ 172 w 172"/>
                <a:gd name="T42" fmla="*/ 709 h 70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2" h="709">
                  <a:moveTo>
                    <a:pt x="0" y="0"/>
                  </a:moveTo>
                  <a:lnTo>
                    <a:pt x="14" y="4"/>
                  </a:lnTo>
                  <a:lnTo>
                    <a:pt x="24" y="16"/>
                  </a:lnTo>
                  <a:lnTo>
                    <a:pt x="28" y="33"/>
                  </a:lnTo>
                  <a:lnTo>
                    <a:pt x="31" y="59"/>
                  </a:lnTo>
                  <a:lnTo>
                    <a:pt x="86" y="651"/>
                  </a:lnTo>
                  <a:lnTo>
                    <a:pt x="91" y="684"/>
                  </a:lnTo>
                  <a:lnTo>
                    <a:pt x="95" y="694"/>
                  </a:lnTo>
                  <a:lnTo>
                    <a:pt x="106" y="704"/>
                  </a:lnTo>
                  <a:lnTo>
                    <a:pt x="115" y="708"/>
                  </a:lnTo>
                  <a:lnTo>
                    <a:pt x="127" y="700"/>
                  </a:lnTo>
                  <a:lnTo>
                    <a:pt x="135" y="684"/>
                  </a:lnTo>
                  <a:lnTo>
                    <a:pt x="171" y="380"/>
                  </a:lnTo>
                </a:path>
              </a:pathLst>
            </a:custGeom>
            <a:noFill/>
            <a:ln w="38100" cap="rnd">
              <a:solidFill>
                <a:schemeClr val="tx1">
                  <a:lumMod val="65000"/>
                  <a:lumOff val="35000"/>
                </a:schemeClr>
              </a:solidFill>
              <a:round/>
              <a:headEnd/>
              <a:tailEnd/>
            </a:ln>
          </p:spPr>
          <p:txBody>
            <a:bodyPr/>
            <a:lstStyle/>
            <a:p>
              <a:endParaRPr lang="zh-CN" altLang="en-US"/>
            </a:p>
          </p:txBody>
        </p:sp>
        <p:sp>
          <p:nvSpPr>
            <p:cNvPr id="116" name="Freeform 118"/>
            <p:cNvSpPr>
              <a:spLocks/>
            </p:cNvSpPr>
            <p:nvPr/>
          </p:nvSpPr>
          <p:spPr bwMode="auto">
            <a:xfrm>
              <a:off x="5012326" y="5600137"/>
              <a:ext cx="92120" cy="390071"/>
            </a:xfrm>
            <a:custGeom>
              <a:avLst/>
              <a:gdLst>
                <a:gd name="T0" fmla="*/ 0 w 64"/>
                <a:gd name="T1" fmla="*/ 362 h 363"/>
                <a:gd name="T2" fmla="*/ 39 w 64"/>
                <a:gd name="T3" fmla="*/ 54 h 363"/>
                <a:gd name="T4" fmla="*/ 41 w 64"/>
                <a:gd name="T5" fmla="*/ 38 h 363"/>
                <a:gd name="T6" fmla="*/ 43 w 64"/>
                <a:gd name="T7" fmla="*/ 25 h 363"/>
                <a:gd name="T8" fmla="*/ 46 w 64"/>
                <a:gd name="T9" fmla="*/ 15 h 363"/>
                <a:gd name="T10" fmla="*/ 54 w 64"/>
                <a:gd name="T11" fmla="*/ 6 h 363"/>
                <a:gd name="T12" fmla="*/ 63 w 64"/>
                <a:gd name="T13" fmla="*/ 0 h 363"/>
                <a:gd name="T14" fmla="*/ 0 60000 65536"/>
                <a:gd name="T15" fmla="*/ 0 60000 65536"/>
                <a:gd name="T16" fmla="*/ 0 60000 65536"/>
                <a:gd name="T17" fmla="*/ 0 60000 65536"/>
                <a:gd name="T18" fmla="*/ 0 60000 65536"/>
                <a:gd name="T19" fmla="*/ 0 60000 65536"/>
                <a:gd name="T20" fmla="*/ 0 60000 65536"/>
                <a:gd name="T21" fmla="*/ 0 w 64"/>
                <a:gd name="T22" fmla="*/ 0 h 363"/>
                <a:gd name="T23" fmla="*/ 64 w 64"/>
                <a:gd name="T24" fmla="*/ 363 h 36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4" h="363">
                  <a:moveTo>
                    <a:pt x="0" y="362"/>
                  </a:moveTo>
                  <a:lnTo>
                    <a:pt x="39" y="54"/>
                  </a:lnTo>
                  <a:lnTo>
                    <a:pt x="41" y="38"/>
                  </a:lnTo>
                  <a:lnTo>
                    <a:pt x="43" y="25"/>
                  </a:lnTo>
                  <a:lnTo>
                    <a:pt x="46" y="15"/>
                  </a:lnTo>
                  <a:lnTo>
                    <a:pt x="54" y="6"/>
                  </a:lnTo>
                  <a:lnTo>
                    <a:pt x="63" y="0"/>
                  </a:lnTo>
                </a:path>
              </a:pathLst>
            </a:custGeom>
            <a:noFill/>
            <a:ln w="38100" cap="rnd">
              <a:solidFill>
                <a:schemeClr val="tx1">
                  <a:lumMod val="65000"/>
                  <a:lumOff val="35000"/>
                </a:schemeClr>
              </a:solidFill>
              <a:round/>
              <a:headEnd/>
              <a:tailEnd/>
            </a:ln>
          </p:spPr>
          <p:txBody>
            <a:bodyPr/>
            <a:lstStyle/>
            <a:p>
              <a:endParaRPr lang="zh-CN" altLang="en-US"/>
            </a:p>
          </p:txBody>
        </p:sp>
        <p:sp>
          <p:nvSpPr>
            <p:cNvPr id="117" name="Freeform 119"/>
            <p:cNvSpPr>
              <a:spLocks/>
            </p:cNvSpPr>
            <p:nvPr/>
          </p:nvSpPr>
          <p:spPr bwMode="auto">
            <a:xfrm>
              <a:off x="5108765" y="5597258"/>
              <a:ext cx="253330" cy="762870"/>
            </a:xfrm>
            <a:custGeom>
              <a:avLst/>
              <a:gdLst>
                <a:gd name="T0" fmla="*/ 0 w 176"/>
                <a:gd name="T1" fmla="*/ 0 h 708"/>
                <a:gd name="T2" fmla="*/ 15 w 176"/>
                <a:gd name="T3" fmla="*/ 4 h 708"/>
                <a:gd name="T4" fmla="*/ 25 w 176"/>
                <a:gd name="T5" fmla="*/ 16 h 708"/>
                <a:gd name="T6" fmla="*/ 28 w 176"/>
                <a:gd name="T7" fmla="*/ 33 h 708"/>
                <a:gd name="T8" fmla="*/ 32 w 176"/>
                <a:gd name="T9" fmla="*/ 59 h 708"/>
                <a:gd name="T10" fmla="*/ 88 w 176"/>
                <a:gd name="T11" fmla="*/ 650 h 708"/>
                <a:gd name="T12" fmla="*/ 93 w 176"/>
                <a:gd name="T13" fmla="*/ 683 h 708"/>
                <a:gd name="T14" fmla="*/ 97 w 176"/>
                <a:gd name="T15" fmla="*/ 693 h 708"/>
                <a:gd name="T16" fmla="*/ 109 w 176"/>
                <a:gd name="T17" fmla="*/ 703 h 708"/>
                <a:gd name="T18" fmla="*/ 118 w 176"/>
                <a:gd name="T19" fmla="*/ 707 h 708"/>
                <a:gd name="T20" fmla="*/ 130 w 176"/>
                <a:gd name="T21" fmla="*/ 699 h 708"/>
                <a:gd name="T22" fmla="*/ 138 w 176"/>
                <a:gd name="T23" fmla="*/ 683 h 708"/>
                <a:gd name="T24" fmla="*/ 175 w 176"/>
                <a:gd name="T25" fmla="*/ 379 h 70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6"/>
                <a:gd name="T40" fmla="*/ 0 h 708"/>
                <a:gd name="T41" fmla="*/ 176 w 176"/>
                <a:gd name="T42" fmla="*/ 708 h 70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6" h="708">
                  <a:moveTo>
                    <a:pt x="0" y="0"/>
                  </a:moveTo>
                  <a:lnTo>
                    <a:pt x="15" y="4"/>
                  </a:lnTo>
                  <a:lnTo>
                    <a:pt x="25" y="16"/>
                  </a:lnTo>
                  <a:lnTo>
                    <a:pt x="28" y="33"/>
                  </a:lnTo>
                  <a:lnTo>
                    <a:pt x="32" y="59"/>
                  </a:lnTo>
                  <a:lnTo>
                    <a:pt x="88" y="650"/>
                  </a:lnTo>
                  <a:lnTo>
                    <a:pt x="93" y="683"/>
                  </a:lnTo>
                  <a:lnTo>
                    <a:pt x="97" y="693"/>
                  </a:lnTo>
                  <a:lnTo>
                    <a:pt x="109" y="703"/>
                  </a:lnTo>
                  <a:lnTo>
                    <a:pt x="118" y="707"/>
                  </a:lnTo>
                  <a:lnTo>
                    <a:pt x="130" y="699"/>
                  </a:lnTo>
                  <a:lnTo>
                    <a:pt x="138" y="683"/>
                  </a:lnTo>
                  <a:lnTo>
                    <a:pt x="175" y="379"/>
                  </a:lnTo>
                </a:path>
              </a:pathLst>
            </a:custGeom>
            <a:noFill/>
            <a:ln w="38100" cap="rnd">
              <a:solidFill>
                <a:schemeClr val="tx1">
                  <a:lumMod val="65000"/>
                  <a:lumOff val="35000"/>
                </a:schemeClr>
              </a:solidFill>
              <a:round/>
              <a:headEnd/>
              <a:tailEnd/>
            </a:ln>
          </p:spPr>
          <p:txBody>
            <a:bodyPr/>
            <a:lstStyle/>
            <a:p>
              <a:endParaRPr lang="zh-CN" altLang="en-US"/>
            </a:p>
          </p:txBody>
        </p:sp>
        <p:sp>
          <p:nvSpPr>
            <p:cNvPr id="118" name="Freeform 120"/>
            <p:cNvSpPr>
              <a:spLocks/>
            </p:cNvSpPr>
            <p:nvPr/>
          </p:nvSpPr>
          <p:spPr bwMode="auto">
            <a:xfrm>
              <a:off x="5363534" y="5605895"/>
              <a:ext cx="96439" cy="391510"/>
            </a:xfrm>
            <a:custGeom>
              <a:avLst/>
              <a:gdLst>
                <a:gd name="T0" fmla="*/ 0 w 67"/>
                <a:gd name="T1" fmla="*/ 362 h 363"/>
                <a:gd name="T2" fmla="*/ 41 w 67"/>
                <a:gd name="T3" fmla="*/ 54 h 363"/>
                <a:gd name="T4" fmla="*/ 43 w 67"/>
                <a:gd name="T5" fmla="*/ 38 h 363"/>
                <a:gd name="T6" fmla="*/ 45 w 67"/>
                <a:gd name="T7" fmla="*/ 25 h 363"/>
                <a:gd name="T8" fmla="*/ 49 w 67"/>
                <a:gd name="T9" fmla="*/ 15 h 363"/>
                <a:gd name="T10" fmla="*/ 56 w 67"/>
                <a:gd name="T11" fmla="*/ 6 h 363"/>
                <a:gd name="T12" fmla="*/ 66 w 67"/>
                <a:gd name="T13" fmla="*/ 0 h 363"/>
                <a:gd name="T14" fmla="*/ 0 60000 65536"/>
                <a:gd name="T15" fmla="*/ 0 60000 65536"/>
                <a:gd name="T16" fmla="*/ 0 60000 65536"/>
                <a:gd name="T17" fmla="*/ 0 60000 65536"/>
                <a:gd name="T18" fmla="*/ 0 60000 65536"/>
                <a:gd name="T19" fmla="*/ 0 60000 65536"/>
                <a:gd name="T20" fmla="*/ 0 60000 65536"/>
                <a:gd name="T21" fmla="*/ 0 w 67"/>
                <a:gd name="T22" fmla="*/ 0 h 363"/>
                <a:gd name="T23" fmla="*/ 67 w 67"/>
                <a:gd name="T24" fmla="*/ 363 h 36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7" h="363">
                  <a:moveTo>
                    <a:pt x="0" y="362"/>
                  </a:moveTo>
                  <a:lnTo>
                    <a:pt x="41" y="54"/>
                  </a:lnTo>
                  <a:lnTo>
                    <a:pt x="43" y="38"/>
                  </a:lnTo>
                  <a:lnTo>
                    <a:pt x="45" y="25"/>
                  </a:lnTo>
                  <a:lnTo>
                    <a:pt x="49" y="15"/>
                  </a:lnTo>
                  <a:lnTo>
                    <a:pt x="56" y="6"/>
                  </a:lnTo>
                  <a:lnTo>
                    <a:pt x="66" y="0"/>
                  </a:lnTo>
                </a:path>
              </a:pathLst>
            </a:custGeom>
            <a:noFill/>
            <a:ln w="38100" cap="rnd">
              <a:solidFill>
                <a:schemeClr val="tx1">
                  <a:lumMod val="65000"/>
                  <a:lumOff val="35000"/>
                </a:schemeClr>
              </a:solidFill>
              <a:round/>
              <a:headEnd/>
              <a:tailEnd/>
            </a:ln>
          </p:spPr>
          <p:txBody>
            <a:bodyPr/>
            <a:lstStyle/>
            <a:p>
              <a:endParaRPr lang="zh-CN" altLang="en-US"/>
            </a:p>
          </p:txBody>
        </p:sp>
        <p:sp>
          <p:nvSpPr>
            <p:cNvPr id="119" name="Freeform 121"/>
            <p:cNvSpPr>
              <a:spLocks/>
            </p:cNvSpPr>
            <p:nvPr/>
          </p:nvSpPr>
          <p:spPr bwMode="auto">
            <a:xfrm>
              <a:off x="5465730" y="5604455"/>
              <a:ext cx="241815" cy="762870"/>
            </a:xfrm>
            <a:custGeom>
              <a:avLst/>
              <a:gdLst>
                <a:gd name="T0" fmla="*/ 0 w 168"/>
                <a:gd name="T1" fmla="*/ 0 h 709"/>
                <a:gd name="T2" fmla="*/ 14 w 168"/>
                <a:gd name="T3" fmla="*/ 4 h 709"/>
                <a:gd name="T4" fmla="*/ 24 w 168"/>
                <a:gd name="T5" fmla="*/ 16 h 709"/>
                <a:gd name="T6" fmla="*/ 27 w 168"/>
                <a:gd name="T7" fmla="*/ 33 h 709"/>
                <a:gd name="T8" fmla="*/ 30 w 168"/>
                <a:gd name="T9" fmla="*/ 59 h 709"/>
                <a:gd name="T10" fmla="*/ 84 w 168"/>
                <a:gd name="T11" fmla="*/ 651 h 709"/>
                <a:gd name="T12" fmla="*/ 89 w 168"/>
                <a:gd name="T13" fmla="*/ 684 h 709"/>
                <a:gd name="T14" fmla="*/ 93 w 168"/>
                <a:gd name="T15" fmla="*/ 694 h 709"/>
                <a:gd name="T16" fmla="*/ 104 w 168"/>
                <a:gd name="T17" fmla="*/ 704 h 709"/>
                <a:gd name="T18" fmla="*/ 113 w 168"/>
                <a:gd name="T19" fmla="*/ 708 h 709"/>
                <a:gd name="T20" fmla="*/ 124 w 168"/>
                <a:gd name="T21" fmla="*/ 700 h 709"/>
                <a:gd name="T22" fmla="*/ 132 w 168"/>
                <a:gd name="T23" fmla="*/ 684 h 709"/>
                <a:gd name="T24" fmla="*/ 167 w 168"/>
                <a:gd name="T25" fmla="*/ 380 h 70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68"/>
                <a:gd name="T40" fmla="*/ 0 h 709"/>
                <a:gd name="T41" fmla="*/ 168 w 168"/>
                <a:gd name="T42" fmla="*/ 709 h 70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68" h="709">
                  <a:moveTo>
                    <a:pt x="0" y="0"/>
                  </a:moveTo>
                  <a:lnTo>
                    <a:pt x="14" y="4"/>
                  </a:lnTo>
                  <a:lnTo>
                    <a:pt x="24" y="16"/>
                  </a:lnTo>
                  <a:lnTo>
                    <a:pt x="27" y="33"/>
                  </a:lnTo>
                  <a:lnTo>
                    <a:pt x="30" y="59"/>
                  </a:lnTo>
                  <a:lnTo>
                    <a:pt x="84" y="651"/>
                  </a:lnTo>
                  <a:lnTo>
                    <a:pt x="89" y="684"/>
                  </a:lnTo>
                  <a:lnTo>
                    <a:pt x="93" y="694"/>
                  </a:lnTo>
                  <a:lnTo>
                    <a:pt x="104" y="704"/>
                  </a:lnTo>
                  <a:lnTo>
                    <a:pt x="113" y="708"/>
                  </a:lnTo>
                  <a:lnTo>
                    <a:pt x="124" y="700"/>
                  </a:lnTo>
                  <a:lnTo>
                    <a:pt x="132" y="684"/>
                  </a:lnTo>
                  <a:lnTo>
                    <a:pt x="167" y="380"/>
                  </a:lnTo>
                </a:path>
              </a:pathLst>
            </a:custGeom>
            <a:noFill/>
            <a:ln w="38100" cap="rnd">
              <a:solidFill>
                <a:schemeClr val="tx1">
                  <a:lumMod val="65000"/>
                  <a:lumOff val="35000"/>
                </a:schemeClr>
              </a:solidFill>
              <a:round/>
              <a:headEnd/>
              <a:tailEnd/>
            </a:ln>
          </p:spPr>
          <p:txBody>
            <a:bodyPr/>
            <a:lstStyle/>
            <a:p>
              <a:endParaRPr lang="zh-CN" altLang="en-US"/>
            </a:p>
          </p:txBody>
        </p:sp>
        <p:sp>
          <p:nvSpPr>
            <p:cNvPr id="120" name="Freeform 122"/>
            <p:cNvSpPr>
              <a:spLocks/>
            </p:cNvSpPr>
            <p:nvPr/>
          </p:nvSpPr>
          <p:spPr bwMode="auto">
            <a:xfrm>
              <a:off x="5708984" y="5605895"/>
              <a:ext cx="99317" cy="391510"/>
            </a:xfrm>
            <a:custGeom>
              <a:avLst/>
              <a:gdLst>
                <a:gd name="T0" fmla="*/ 0 w 69"/>
                <a:gd name="T1" fmla="*/ 362 h 363"/>
                <a:gd name="T2" fmla="*/ 42 w 69"/>
                <a:gd name="T3" fmla="*/ 54 h 363"/>
                <a:gd name="T4" fmla="*/ 45 w 69"/>
                <a:gd name="T5" fmla="*/ 38 h 363"/>
                <a:gd name="T6" fmla="*/ 47 w 69"/>
                <a:gd name="T7" fmla="*/ 25 h 363"/>
                <a:gd name="T8" fmla="*/ 50 w 69"/>
                <a:gd name="T9" fmla="*/ 15 h 363"/>
                <a:gd name="T10" fmla="*/ 58 w 69"/>
                <a:gd name="T11" fmla="*/ 6 h 363"/>
                <a:gd name="T12" fmla="*/ 68 w 69"/>
                <a:gd name="T13" fmla="*/ 0 h 363"/>
                <a:gd name="T14" fmla="*/ 0 60000 65536"/>
                <a:gd name="T15" fmla="*/ 0 60000 65536"/>
                <a:gd name="T16" fmla="*/ 0 60000 65536"/>
                <a:gd name="T17" fmla="*/ 0 60000 65536"/>
                <a:gd name="T18" fmla="*/ 0 60000 65536"/>
                <a:gd name="T19" fmla="*/ 0 60000 65536"/>
                <a:gd name="T20" fmla="*/ 0 60000 65536"/>
                <a:gd name="T21" fmla="*/ 0 w 69"/>
                <a:gd name="T22" fmla="*/ 0 h 363"/>
                <a:gd name="T23" fmla="*/ 69 w 69"/>
                <a:gd name="T24" fmla="*/ 363 h 36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9" h="363">
                  <a:moveTo>
                    <a:pt x="0" y="362"/>
                  </a:moveTo>
                  <a:lnTo>
                    <a:pt x="42" y="54"/>
                  </a:lnTo>
                  <a:lnTo>
                    <a:pt x="45" y="38"/>
                  </a:lnTo>
                  <a:lnTo>
                    <a:pt x="47" y="25"/>
                  </a:lnTo>
                  <a:lnTo>
                    <a:pt x="50" y="15"/>
                  </a:lnTo>
                  <a:lnTo>
                    <a:pt x="58" y="6"/>
                  </a:lnTo>
                  <a:lnTo>
                    <a:pt x="68" y="0"/>
                  </a:lnTo>
                </a:path>
              </a:pathLst>
            </a:custGeom>
            <a:noFill/>
            <a:ln w="38100" cap="rnd">
              <a:solidFill>
                <a:schemeClr val="tx1">
                  <a:lumMod val="65000"/>
                  <a:lumOff val="35000"/>
                </a:schemeClr>
              </a:solidFill>
              <a:round/>
              <a:headEnd/>
              <a:tailEnd/>
            </a:ln>
          </p:spPr>
          <p:txBody>
            <a:bodyPr/>
            <a:lstStyle/>
            <a:p>
              <a:endParaRPr lang="zh-CN" altLang="en-US"/>
            </a:p>
          </p:txBody>
        </p:sp>
        <p:sp>
          <p:nvSpPr>
            <p:cNvPr id="121" name="Freeform 123"/>
            <p:cNvSpPr>
              <a:spLocks/>
            </p:cNvSpPr>
            <p:nvPr/>
          </p:nvSpPr>
          <p:spPr bwMode="auto">
            <a:xfrm>
              <a:off x="5812619" y="5601576"/>
              <a:ext cx="241815" cy="764309"/>
            </a:xfrm>
            <a:custGeom>
              <a:avLst/>
              <a:gdLst>
                <a:gd name="T0" fmla="*/ 0 w 168"/>
                <a:gd name="T1" fmla="*/ 0 h 709"/>
                <a:gd name="T2" fmla="*/ 14 w 168"/>
                <a:gd name="T3" fmla="*/ 4 h 709"/>
                <a:gd name="T4" fmla="*/ 24 w 168"/>
                <a:gd name="T5" fmla="*/ 16 h 709"/>
                <a:gd name="T6" fmla="*/ 27 w 168"/>
                <a:gd name="T7" fmla="*/ 33 h 709"/>
                <a:gd name="T8" fmla="*/ 30 w 168"/>
                <a:gd name="T9" fmla="*/ 59 h 709"/>
                <a:gd name="T10" fmla="*/ 84 w 168"/>
                <a:gd name="T11" fmla="*/ 651 h 709"/>
                <a:gd name="T12" fmla="*/ 89 w 168"/>
                <a:gd name="T13" fmla="*/ 684 h 709"/>
                <a:gd name="T14" fmla="*/ 93 w 168"/>
                <a:gd name="T15" fmla="*/ 694 h 709"/>
                <a:gd name="T16" fmla="*/ 104 w 168"/>
                <a:gd name="T17" fmla="*/ 704 h 709"/>
                <a:gd name="T18" fmla="*/ 113 w 168"/>
                <a:gd name="T19" fmla="*/ 708 h 709"/>
                <a:gd name="T20" fmla="*/ 124 w 168"/>
                <a:gd name="T21" fmla="*/ 700 h 709"/>
                <a:gd name="T22" fmla="*/ 132 w 168"/>
                <a:gd name="T23" fmla="*/ 684 h 709"/>
                <a:gd name="T24" fmla="*/ 167 w 168"/>
                <a:gd name="T25" fmla="*/ 380 h 70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68"/>
                <a:gd name="T40" fmla="*/ 0 h 709"/>
                <a:gd name="T41" fmla="*/ 168 w 168"/>
                <a:gd name="T42" fmla="*/ 709 h 70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68" h="709">
                  <a:moveTo>
                    <a:pt x="0" y="0"/>
                  </a:moveTo>
                  <a:lnTo>
                    <a:pt x="14" y="4"/>
                  </a:lnTo>
                  <a:lnTo>
                    <a:pt x="24" y="16"/>
                  </a:lnTo>
                  <a:lnTo>
                    <a:pt x="27" y="33"/>
                  </a:lnTo>
                  <a:lnTo>
                    <a:pt x="30" y="59"/>
                  </a:lnTo>
                  <a:lnTo>
                    <a:pt x="84" y="651"/>
                  </a:lnTo>
                  <a:lnTo>
                    <a:pt x="89" y="684"/>
                  </a:lnTo>
                  <a:lnTo>
                    <a:pt x="93" y="694"/>
                  </a:lnTo>
                  <a:lnTo>
                    <a:pt x="104" y="704"/>
                  </a:lnTo>
                  <a:lnTo>
                    <a:pt x="113" y="708"/>
                  </a:lnTo>
                  <a:lnTo>
                    <a:pt x="124" y="700"/>
                  </a:lnTo>
                  <a:lnTo>
                    <a:pt x="132" y="684"/>
                  </a:lnTo>
                  <a:lnTo>
                    <a:pt x="167" y="380"/>
                  </a:lnTo>
                </a:path>
              </a:pathLst>
            </a:custGeom>
            <a:noFill/>
            <a:ln w="38100" cap="rnd">
              <a:solidFill>
                <a:schemeClr val="tx1">
                  <a:lumMod val="65000"/>
                  <a:lumOff val="35000"/>
                </a:schemeClr>
              </a:solidFill>
              <a:round/>
              <a:headEnd/>
              <a:tailEnd/>
            </a:ln>
          </p:spPr>
          <p:txBody>
            <a:bodyPr/>
            <a:lstStyle/>
            <a:p>
              <a:endParaRPr lang="zh-CN" altLang="en-US"/>
            </a:p>
          </p:txBody>
        </p:sp>
        <p:grpSp>
          <p:nvGrpSpPr>
            <p:cNvPr id="122" name="Group 124"/>
            <p:cNvGrpSpPr>
              <a:grpSpLocks/>
            </p:cNvGrpSpPr>
            <p:nvPr/>
          </p:nvGrpSpPr>
          <p:grpSpPr bwMode="auto">
            <a:xfrm>
              <a:off x="6052996" y="5604455"/>
              <a:ext cx="338253" cy="767188"/>
              <a:chOff x="2898" y="3265"/>
              <a:chExt cx="235" cy="713"/>
            </a:xfrm>
          </p:grpSpPr>
          <p:sp>
            <p:nvSpPr>
              <p:cNvPr id="123" name="Freeform 125"/>
              <p:cNvSpPr>
                <a:spLocks/>
              </p:cNvSpPr>
              <p:nvPr/>
            </p:nvSpPr>
            <p:spPr bwMode="auto">
              <a:xfrm>
                <a:off x="2898" y="3615"/>
                <a:ext cx="64" cy="363"/>
              </a:xfrm>
              <a:custGeom>
                <a:avLst/>
                <a:gdLst>
                  <a:gd name="T0" fmla="*/ 0 w 64"/>
                  <a:gd name="T1" fmla="*/ 0 h 363"/>
                  <a:gd name="T2" fmla="*/ 39 w 64"/>
                  <a:gd name="T3" fmla="*/ 308 h 363"/>
                  <a:gd name="T4" fmla="*/ 41 w 64"/>
                  <a:gd name="T5" fmla="*/ 324 h 363"/>
                  <a:gd name="T6" fmla="*/ 43 w 64"/>
                  <a:gd name="T7" fmla="*/ 337 h 363"/>
                  <a:gd name="T8" fmla="*/ 46 w 64"/>
                  <a:gd name="T9" fmla="*/ 347 h 363"/>
                  <a:gd name="T10" fmla="*/ 54 w 64"/>
                  <a:gd name="T11" fmla="*/ 356 h 363"/>
                  <a:gd name="T12" fmla="*/ 63 w 64"/>
                  <a:gd name="T13" fmla="*/ 362 h 363"/>
                  <a:gd name="T14" fmla="*/ 0 60000 65536"/>
                  <a:gd name="T15" fmla="*/ 0 60000 65536"/>
                  <a:gd name="T16" fmla="*/ 0 60000 65536"/>
                  <a:gd name="T17" fmla="*/ 0 60000 65536"/>
                  <a:gd name="T18" fmla="*/ 0 60000 65536"/>
                  <a:gd name="T19" fmla="*/ 0 60000 65536"/>
                  <a:gd name="T20" fmla="*/ 0 60000 65536"/>
                  <a:gd name="T21" fmla="*/ 0 w 64"/>
                  <a:gd name="T22" fmla="*/ 0 h 363"/>
                  <a:gd name="T23" fmla="*/ 64 w 64"/>
                  <a:gd name="T24" fmla="*/ 363 h 36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4" h="363">
                    <a:moveTo>
                      <a:pt x="0" y="0"/>
                    </a:moveTo>
                    <a:lnTo>
                      <a:pt x="39" y="308"/>
                    </a:lnTo>
                    <a:lnTo>
                      <a:pt x="41" y="324"/>
                    </a:lnTo>
                    <a:lnTo>
                      <a:pt x="43" y="337"/>
                    </a:lnTo>
                    <a:lnTo>
                      <a:pt x="46" y="347"/>
                    </a:lnTo>
                    <a:lnTo>
                      <a:pt x="54" y="356"/>
                    </a:lnTo>
                    <a:lnTo>
                      <a:pt x="63" y="362"/>
                    </a:lnTo>
                  </a:path>
                </a:pathLst>
              </a:custGeom>
              <a:noFill/>
              <a:ln w="38100" cap="rnd">
                <a:solidFill>
                  <a:schemeClr val="tx1">
                    <a:lumMod val="65000"/>
                    <a:lumOff val="35000"/>
                  </a:schemeClr>
                </a:solidFill>
                <a:round/>
                <a:headEnd/>
                <a:tailEnd/>
              </a:ln>
            </p:spPr>
            <p:txBody>
              <a:bodyPr/>
              <a:lstStyle/>
              <a:p>
                <a:endParaRPr lang="zh-CN" altLang="en-US"/>
              </a:p>
            </p:txBody>
          </p:sp>
          <p:sp>
            <p:nvSpPr>
              <p:cNvPr id="124" name="Freeform 126"/>
              <p:cNvSpPr>
                <a:spLocks/>
              </p:cNvSpPr>
              <p:nvPr/>
            </p:nvSpPr>
            <p:spPr bwMode="auto">
              <a:xfrm>
                <a:off x="2963" y="3265"/>
                <a:ext cx="170" cy="709"/>
              </a:xfrm>
              <a:custGeom>
                <a:avLst/>
                <a:gdLst>
                  <a:gd name="T0" fmla="*/ 0 w 170"/>
                  <a:gd name="T1" fmla="*/ 708 h 709"/>
                  <a:gd name="T2" fmla="*/ 14 w 170"/>
                  <a:gd name="T3" fmla="*/ 704 h 709"/>
                  <a:gd name="T4" fmla="*/ 24 w 170"/>
                  <a:gd name="T5" fmla="*/ 692 h 709"/>
                  <a:gd name="T6" fmla="*/ 27 w 170"/>
                  <a:gd name="T7" fmla="*/ 675 h 709"/>
                  <a:gd name="T8" fmla="*/ 31 w 170"/>
                  <a:gd name="T9" fmla="*/ 649 h 709"/>
                  <a:gd name="T10" fmla="*/ 85 w 170"/>
                  <a:gd name="T11" fmla="*/ 57 h 709"/>
                  <a:gd name="T12" fmla="*/ 90 w 170"/>
                  <a:gd name="T13" fmla="*/ 24 h 709"/>
                  <a:gd name="T14" fmla="*/ 94 w 170"/>
                  <a:gd name="T15" fmla="*/ 14 h 709"/>
                  <a:gd name="T16" fmla="*/ 105 w 170"/>
                  <a:gd name="T17" fmla="*/ 4 h 709"/>
                  <a:gd name="T18" fmla="*/ 114 w 170"/>
                  <a:gd name="T19" fmla="*/ 0 h 709"/>
                  <a:gd name="T20" fmla="*/ 126 w 170"/>
                  <a:gd name="T21" fmla="*/ 8 h 709"/>
                  <a:gd name="T22" fmla="*/ 133 w 170"/>
                  <a:gd name="T23" fmla="*/ 24 h 709"/>
                  <a:gd name="T24" fmla="*/ 169 w 170"/>
                  <a:gd name="T25" fmla="*/ 328 h 70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0"/>
                  <a:gd name="T40" fmla="*/ 0 h 709"/>
                  <a:gd name="T41" fmla="*/ 170 w 170"/>
                  <a:gd name="T42" fmla="*/ 709 h 70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0" h="709">
                    <a:moveTo>
                      <a:pt x="0" y="708"/>
                    </a:moveTo>
                    <a:lnTo>
                      <a:pt x="14" y="704"/>
                    </a:lnTo>
                    <a:lnTo>
                      <a:pt x="24" y="692"/>
                    </a:lnTo>
                    <a:lnTo>
                      <a:pt x="27" y="675"/>
                    </a:lnTo>
                    <a:lnTo>
                      <a:pt x="31" y="649"/>
                    </a:lnTo>
                    <a:lnTo>
                      <a:pt x="85" y="57"/>
                    </a:lnTo>
                    <a:lnTo>
                      <a:pt x="90" y="24"/>
                    </a:lnTo>
                    <a:lnTo>
                      <a:pt x="94" y="14"/>
                    </a:lnTo>
                    <a:lnTo>
                      <a:pt x="105" y="4"/>
                    </a:lnTo>
                    <a:lnTo>
                      <a:pt x="114" y="0"/>
                    </a:lnTo>
                    <a:lnTo>
                      <a:pt x="126" y="8"/>
                    </a:lnTo>
                    <a:lnTo>
                      <a:pt x="133" y="24"/>
                    </a:lnTo>
                    <a:lnTo>
                      <a:pt x="169" y="328"/>
                    </a:lnTo>
                  </a:path>
                </a:pathLst>
              </a:custGeom>
              <a:noFill/>
              <a:ln w="38100" cap="rnd">
                <a:solidFill>
                  <a:schemeClr val="tx1">
                    <a:lumMod val="65000"/>
                    <a:lumOff val="35000"/>
                  </a:schemeClr>
                </a:solidFill>
                <a:round/>
                <a:headEnd/>
                <a:tailEnd/>
              </a:ln>
            </p:spPr>
            <p:txBody>
              <a:bodyPr/>
              <a:lstStyle/>
              <a:p>
                <a:endParaRPr lang="zh-CN" altLang="en-US"/>
              </a:p>
            </p:txBody>
          </p:sp>
        </p:grpSp>
        <p:sp>
          <p:nvSpPr>
            <p:cNvPr id="125" name="Freeform 127"/>
            <p:cNvSpPr>
              <a:spLocks/>
            </p:cNvSpPr>
            <p:nvPr/>
          </p:nvSpPr>
          <p:spPr bwMode="auto">
            <a:xfrm>
              <a:off x="6389810" y="5967178"/>
              <a:ext cx="90680" cy="391510"/>
            </a:xfrm>
            <a:custGeom>
              <a:avLst/>
              <a:gdLst>
                <a:gd name="T0" fmla="*/ 0 w 63"/>
                <a:gd name="T1" fmla="*/ 0 h 363"/>
                <a:gd name="T2" fmla="*/ 38 w 63"/>
                <a:gd name="T3" fmla="*/ 308 h 363"/>
                <a:gd name="T4" fmla="*/ 41 w 63"/>
                <a:gd name="T5" fmla="*/ 324 h 363"/>
                <a:gd name="T6" fmla="*/ 42 w 63"/>
                <a:gd name="T7" fmla="*/ 337 h 363"/>
                <a:gd name="T8" fmla="*/ 46 w 63"/>
                <a:gd name="T9" fmla="*/ 347 h 363"/>
                <a:gd name="T10" fmla="*/ 53 w 63"/>
                <a:gd name="T11" fmla="*/ 356 h 363"/>
                <a:gd name="T12" fmla="*/ 62 w 63"/>
                <a:gd name="T13" fmla="*/ 362 h 363"/>
                <a:gd name="T14" fmla="*/ 0 60000 65536"/>
                <a:gd name="T15" fmla="*/ 0 60000 65536"/>
                <a:gd name="T16" fmla="*/ 0 60000 65536"/>
                <a:gd name="T17" fmla="*/ 0 60000 65536"/>
                <a:gd name="T18" fmla="*/ 0 60000 65536"/>
                <a:gd name="T19" fmla="*/ 0 60000 65536"/>
                <a:gd name="T20" fmla="*/ 0 60000 65536"/>
                <a:gd name="T21" fmla="*/ 0 w 63"/>
                <a:gd name="T22" fmla="*/ 0 h 363"/>
                <a:gd name="T23" fmla="*/ 63 w 63"/>
                <a:gd name="T24" fmla="*/ 363 h 36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3" h="363">
                  <a:moveTo>
                    <a:pt x="0" y="0"/>
                  </a:moveTo>
                  <a:lnTo>
                    <a:pt x="38" y="308"/>
                  </a:lnTo>
                  <a:lnTo>
                    <a:pt x="41" y="324"/>
                  </a:lnTo>
                  <a:lnTo>
                    <a:pt x="42" y="337"/>
                  </a:lnTo>
                  <a:lnTo>
                    <a:pt x="46" y="347"/>
                  </a:lnTo>
                  <a:lnTo>
                    <a:pt x="53" y="356"/>
                  </a:lnTo>
                  <a:lnTo>
                    <a:pt x="62" y="362"/>
                  </a:lnTo>
                </a:path>
              </a:pathLst>
            </a:custGeom>
            <a:noFill/>
            <a:ln w="38100" cap="rnd">
              <a:solidFill>
                <a:schemeClr val="tx1">
                  <a:lumMod val="65000"/>
                  <a:lumOff val="35000"/>
                </a:schemeClr>
              </a:solidFill>
              <a:round/>
              <a:headEnd/>
              <a:tailEnd/>
            </a:ln>
          </p:spPr>
          <p:txBody>
            <a:bodyPr/>
            <a:lstStyle/>
            <a:p>
              <a:endParaRPr lang="zh-CN" altLang="en-US"/>
            </a:p>
          </p:txBody>
        </p:sp>
        <p:sp>
          <p:nvSpPr>
            <p:cNvPr id="126" name="Freeform 128"/>
            <p:cNvSpPr>
              <a:spLocks/>
            </p:cNvSpPr>
            <p:nvPr/>
          </p:nvSpPr>
          <p:spPr bwMode="auto">
            <a:xfrm>
              <a:off x="6481930" y="5604455"/>
              <a:ext cx="243254" cy="762870"/>
            </a:xfrm>
            <a:custGeom>
              <a:avLst/>
              <a:gdLst>
                <a:gd name="T0" fmla="*/ 0 w 169"/>
                <a:gd name="T1" fmla="*/ 708 h 709"/>
                <a:gd name="T2" fmla="*/ 14 w 169"/>
                <a:gd name="T3" fmla="*/ 704 h 709"/>
                <a:gd name="T4" fmla="*/ 24 w 169"/>
                <a:gd name="T5" fmla="*/ 692 h 709"/>
                <a:gd name="T6" fmla="*/ 27 w 169"/>
                <a:gd name="T7" fmla="*/ 675 h 709"/>
                <a:gd name="T8" fmla="*/ 31 w 169"/>
                <a:gd name="T9" fmla="*/ 649 h 709"/>
                <a:gd name="T10" fmla="*/ 84 w 169"/>
                <a:gd name="T11" fmla="*/ 57 h 709"/>
                <a:gd name="T12" fmla="*/ 89 w 169"/>
                <a:gd name="T13" fmla="*/ 24 h 709"/>
                <a:gd name="T14" fmla="*/ 94 w 169"/>
                <a:gd name="T15" fmla="*/ 14 h 709"/>
                <a:gd name="T16" fmla="*/ 104 w 169"/>
                <a:gd name="T17" fmla="*/ 4 h 709"/>
                <a:gd name="T18" fmla="*/ 113 w 169"/>
                <a:gd name="T19" fmla="*/ 0 h 709"/>
                <a:gd name="T20" fmla="*/ 125 w 169"/>
                <a:gd name="T21" fmla="*/ 8 h 709"/>
                <a:gd name="T22" fmla="*/ 132 w 169"/>
                <a:gd name="T23" fmla="*/ 24 h 709"/>
                <a:gd name="T24" fmla="*/ 168 w 169"/>
                <a:gd name="T25" fmla="*/ 328 h 70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69"/>
                <a:gd name="T40" fmla="*/ 0 h 709"/>
                <a:gd name="T41" fmla="*/ 169 w 169"/>
                <a:gd name="T42" fmla="*/ 709 h 70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69" h="709">
                  <a:moveTo>
                    <a:pt x="0" y="708"/>
                  </a:moveTo>
                  <a:lnTo>
                    <a:pt x="14" y="704"/>
                  </a:lnTo>
                  <a:lnTo>
                    <a:pt x="24" y="692"/>
                  </a:lnTo>
                  <a:lnTo>
                    <a:pt x="27" y="675"/>
                  </a:lnTo>
                  <a:lnTo>
                    <a:pt x="31" y="649"/>
                  </a:lnTo>
                  <a:lnTo>
                    <a:pt x="84" y="57"/>
                  </a:lnTo>
                  <a:lnTo>
                    <a:pt x="89" y="24"/>
                  </a:lnTo>
                  <a:lnTo>
                    <a:pt x="94" y="14"/>
                  </a:lnTo>
                  <a:lnTo>
                    <a:pt x="104" y="4"/>
                  </a:lnTo>
                  <a:lnTo>
                    <a:pt x="113" y="0"/>
                  </a:lnTo>
                  <a:lnTo>
                    <a:pt x="125" y="8"/>
                  </a:lnTo>
                  <a:lnTo>
                    <a:pt x="132" y="24"/>
                  </a:lnTo>
                  <a:lnTo>
                    <a:pt x="168" y="328"/>
                  </a:lnTo>
                </a:path>
              </a:pathLst>
            </a:custGeom>
            <a:noFill/>
            <a:ln w="38100" cap="rnd">
              <a:solidFill>
                <a:schemeClr val="tx1">
                  <a:lumMod val="65000"/>
                  <a:lumOff val="35000"/>
                </a:schemeClr>
              </a:solidFill>
              <a:round/>
              <a:headEnd/>
              <a:tailEnd/>
            </a:ln>
          </p:spPr>
          <p:txBody>
            <a:bodyPr/>
            <a:lstStyle/>
            <a:p>
              <a:endParaRPr lang="zh-CN" altLang="en-US"/>
            </a:p>
          </p:txBody>
        </p:sp>
        <p:grpSp>
          <p:nvGrpSpPr>
            <p:cNvPr id="127" name="Group 129"/>
            <p:cNvGrpSpPr>
              <a:grpSpLocks/>
            </p:cNvGrpSpPr>
            <p:nvPr/>
          </p:nvGrpSpPr>
          <p:grpSpPr bwMode="auto">
            <a:xfrm>
              <a:off x="6725184" y="5594380"/>
              <a:ext cx="676507" cy="767187"/>
              <a:chOff x="3365" y="3256"/>
              <a:chExt cx="470" cy="713"/>
            </a:xfrm>
          </p:grpSpPr>
          <p:grpSp>
            <p:nvGrpSpPr>
              <p:cNvPr id="128" name="Group 130"/>
              <p:cNvGrpSpPr>
                <a:grpSpLocks/>
              </p:cNvGrpSpPr>
              <p:nvPr/>
            </p:nvGrpSpPr>
            <p:grpSpPr bwMode="auto">
              <a:xfrm>
                <a:off x="3365" y="3256"/>
                <a:ext cx="233" cy="713"/>
                <a:chOff x="3365" y="3256"/>
                <a:chExt cx="233" cy="713"/>
              </a:xfrm>
            </p:grpSpPr>
            <p:sp>
              <p:nvSpPr>
                <p:cNvPr id="132" name="Freeform 131"/>
                <p:cNvSpPr>
                  <a:spLocks/>
                </p:cNvSpPr>
                <p:nvPr/>
              </p:nvSpPr>
              <p:spPr bwMode="auto">
                <a:xfrm>
                  <a:off x="3365" y="3606"/>
                  <a:ext cx="66" cy="363"/>
                </a:xfrm>
                <a:custGeom>
                  <a:avLst/>
                  <a:gdLst>
                    <a:gd name="T0" fmla="*/ 0 w 66"/>
                    <a:gd name="T1" fmla="*/ 0 h 363"/>
                    <a:gd name="T2" fmla="*/ 40 w 66"/>
                    <a:gd name="T3" fmla="*/ 308 h 363"/>
                    <a:gd name="T4" fmla="*/ 43 w 66"/>
                    <a:gd name="T5" fmla="*/ 324 h 363"/>
                    <a:gd name="T6" fmla="*/ 44 w 66"/>
                    <a:gd name="T7" fmla="*/ 337 h 363"/>
                    <a:gd name="T8" fmla="*/ 48 w 66"/>
                    <a:gd name="T9" fmla="*/ 347 h 363"/>
                    <a:gd name="T10" fmla="*/ 56 w 66"/>
                    <a:gd name="T11" fmla="*/ 356 h 363"/>
                    <a:gd name="T12" fmla="*/ 65 w 66"/>
                    <a:gd name="T13" fmla="*/ 362 h 363"/>
                    <a:gd name="T14" fmla="*/ 0 60000 65536"/>
                    <a:gd name="T15" fmla="*/ 0 60000 65536"/>
                    <a:gd name="T16" fmla="*/ 0 60000 65536"/>
                    <a:gd name="T17" fmla="*/ 0 60000 65536"/>
                    <a:gd name="T18" fmla="*/ 0 60000 65536"/>
                    <a:gd name="T19" fmla="*/ 0 60000 65536"/>
                    <a:gd name="T20" fmla="*/ 0 60000 65536"/>
                    <a:gd name="T21" fmla="*/ 0 w 66"/>
                    <a:gd name="T22" fmla="*/ 0 h 363"/>
                    <a:gd name="T23" fmla="*/ 66 w 66"/>
                    <a:gd name="T24" fmla="*/ 363 h 36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6" h="363">
                      <a:moveTo>
                        <a:pt x="0" y="0"/>
                      </a:moveTo>
                      <a:lnTo>
                        <a:pt x="40" y="308"/>
                      </a:lnTo>
                      <a:lnTo>
                        <a:pt x="43" y="324"/>
                      </a:lnTo>
                      <a:lnTo>
                        <a:pt x="44" y="337"/>
                      </a:lnTo>
                      <a:lnTo>
                        <a:pt x="48" y="347"/>
                      </a:lnTo>
                      <a:lnTo>
                        <a:pt x="56" y="356"/>
                      </a:lnTo>
                      <a:lnTo>
                        <a:pt x="65" y="362"/>
                      </a:lnTo>
                    </a:path>
                  </a:pathLst>
                </a:custGeom>
                <a:noFill/>
                <a:ln w="38100" cap="rnd">
                  <a:solidFill>
                    <a:schemeClr val="tx1">
                      <a:lumMod val="65000"/>
                      <a:lumOff val="35000"/>
                    </a:schemeClr>
                  </a:solidFill>
                  <a:round/>
                  <a:headEnd/>
                  <a:tailEnd/>
                </a:ln>
              </p:spPr>
              <p:txBody>
                <a:bodyPr/>
                <a:lstStyle/>
                <a:p>
                  <a:endParaRPr lang="zh-CN" altLang="en-US"/>
                </a:p>
              </p:txBody>
            </p:sp>
            <p:sp>
              <p:nvSpPr>
                <p:cNvPr id="133" name="Freeform 132"/>
                <p:cNvSpPr>
                  <a:spLocks/>
                </p:cNvSpPr>
                <p:nvPr/>
              </p:nvSpPr>
              <p:spPr bwMode="auto">
                <a:xfrm>
                  <a:off x="3432" y="3256"/>
                  <a:ext cx="166" cy="709"/>
                </a:xfrm>
                <a:custGeom>
                  <a:avLst/>
                  <a:gdLst>
                    <a:gd name="T0" fmla="*/ 0 w 166"/>
                    <a:gd name="T1" fmla="*/ 708 h 709"/>
                    <a:gd name="T2" fmla="*/ 14 w 166"/>
                    <a:gd name="T3" fmla="*/ 704 h 709"/>
                    <a:gd name="T4" fmla="*/ 24 w 166"/>
                    <a:gd name="T5" fmla="*/ 692 h 709"/>
                    <a:gd name="T6" fmla="*/ 27 w 166"/>
                    <a:gd name="T7" fmla="*/ 675 h 709"/>
                    <a:gd name="T8" fmla="*/ 30 w 166"/>
                    <a:gd name="T9" fmla="*/ 649 h 709"/>
                    <a:gd name="T10" fmla="*/ 83 w 166"/>
                    <a:gd name="T11" fmla="*/ 57 h 709"/>
                    <a:gd name="T12" fmla="*/ 88 w 166"/>
                    <a:gd name="T13" fmla="*/ 24 h 709"/>
                    <a:gd name="T14" fmla="*/ 92 w 166"/>
                    <a:gd name="T15" fmla="*/ 14 h 709"/>
                    <a:gd name="T16" fmla="*/ 102 w 166"/>
                    <a:gd name="T17" fmla="*/ 4 h 709"/>
                    <a:gd name="T18" fmla="*/ 111 w 166"/>
                    <a:gd name="T19" fmla="*/ 0 h 709"/>
                    <a:gd name="T20" fmla="*/ 123 w 166"/>
                    <a:gd name="T21" fmla="*/ 8 h 709"/>
                    <a:gd name="T22" fmla="*/ 130 w 166"/>
                    <a:gd name="T23" fmla="*/ 24 h 709"/>
                    <a:gd name="T24" fmla="*/ 165 w 166"/>
                    <a:gd name="T25" fmla="*/ 328 h 70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66"/>
                    <a:gd name="T40" fmla="*/ 0 h 709"/>
                    <a:gd name="T41" fmla="*/ 166 w 166"/>
                    <a:gd name="T42" fmla="*/ 709 h 70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66" h="709">
                      <a:moveTo>
                        <a:pt x="0" y="708"/>
                      </a:moveTo>
                      <a:lnTo>
                        <a:pt x="14" y="704"/>
                      </a:lnTo>
                      <a:lnTo>
                        <a:pt x="24" y="692"/>
                      </a:lnTo>
                      <a:lnTo>
                        <a:pt x="27" y="675"/>
                      </a:lnTo>
                      <a:lnTo>
                        <a:pt x="30" y="649"/>
                      </a:lnTo>
                      <a:lnTo>
                        <a:pt x="83" y="57"/>
                      </a:lnTo>
                      <a:lnTo>
                        <a:pt x="88" y="24"/>
                      </a:lnTo>
                      <a:lnTo>
                        <a:pt x="92" y="14"/>
                      </a:lnTo>
                      <a:lnTo>
                        <a:pt x="102" y="4"/>
                      </a:lnTo>
                      <a:lnTo>
                        <a:pt x="111" y="0"/>
                      </a:lnTo>
                      <a:lnTo>
                        <a:pt x="123" y="8"/>
                      </a:lnTo>
                      <a:lnTo>
                        <a:pt x="130" y="24"/>
                      </a:lnTo>
                      <a:lnTo>
                        <a:pt x="165" y="328"/>
                      </a:lnTo>
                    </a:path>
                  </a:pathLst>
                </a:custGeom>
                <a:noFill/>
                <a:ln w="38100" cap="rnd">
                  <a:solidFill>
                    <a:schemeClr val="tx1">
                      <a:lumMod val="65000"/>
                      <a:lumOff val="35000"/>
                    </a:schemeClr>
                  </a:solidFill>
                  <a:round/>
                  <a:headEnd/>
                  <a:tailEnd/>
                </a:ln>
              </p:spPr>
              <p:txBody>
                <a:bodyPr/>
                <a:lstStyle/>
                <a:p>
                  <a:endParaRPr lang="zh-CN" altLang="en-US"/>
                </a:p>
              </p:txBody>
            </p:sp>
          </p:grpSp>
          <p:grpSp>
            <p:nvGrpSpPr>
              <p:cNvPr id="129" name="Group 133"/>
              <p:cNvGrpSpPr>
                <a:grpSpLocks/>
              </p:cNvGrpSpPr>
              <p:nvPr/>
            </p:nvGrpSpPr>
            <p:grpSpPr bwMode="auto">
              <a:xfrm>
                <a:off x="3600" y="3256"/>
                <a:ext cx="235" cy="713"/>
                <a:chOff x="3600" y="3256"/>
                <a:chExt cx="235" cy="713"/>
              </a:xfrm>
            </p:grpSpPr>
            <p:sp>
              <p:nvSpPr>
                <p:cNvPr id="130" name="Freeform 134"/>
                <p:cNvSpPr>
                  <a:spLocks/>
                </p:cNvSpPr>
                <p:nvPr/>
              </p:nvSpPr>
              <p:spPr bwMode="auto">
                <a:xfrm>
                  <a:off x="3600" y="3606"/>
                  <a:ext cx="68" cy="363"/>
                </a:xfrm>
                <a:custGeom>
                  <a:avLst/>
                  <a:gdLst>
                    <a:gd name="T0" fmla="*/ 0 w 68"/>
                    <a:gd name="T1" fmla="*/ 0 h 363"/>
                    <a:gd name="T2" fmla="*/ 41 w 68"/>
                    <a:gd name="T3" fmla="*/ 308 h 363"/>
                    <a:gd name="T4" fmla="*/ 44 w 68"/>
                    <a:gd name="T5" fmla="*/ 324 h 363"/>
                    <a:gd name="T6" fmla="*/ 46 w 68"/>
                    <a:gd name="T7" fmla="*/ 337 h 363"/>
                    <a:gd name="T8" fmla="*/ 49 w 68"/>
                    <a:gd name="T9" fmla="*/ 347 h 363"/>
                    <a:gd name="T10" fmla="*/ 57 w 68"/>
                    <a:gd name="T11" fmla="*/ 356 h 363"/>
                    <a:gd name="T12" fmla="*/ 67 w 68"/>
                    <a:gd name="T13" fmla="*/ 362 h 363"/>
                    <a:gd name="T14" fmla="*/ 0 60000 65536"/>
                    <a:gd name="T15" fmla="*/ 0 60000 65536"/>
                    <a:gd name="T16" fmla="*/ 0 60000 65536"/>
                    <a:gd name="T17" fmla="*/ 0 60000 65536"/>
                    <a:gd name="T18" fmla="*/ 0 60000 65536"/>
                    <a:gd name="T19" fmla="*/ 0 60000 65536"/>
                    <a:gd name="T20" fmla="*/ 0 60000 65536"/>
                    <a:gd name="T21" fmla="*/ 0 w 68"/>
                    <a:gd name="T22" fmla="*/ 0 h 363"/>
                    <a:gd name="T23" fmla="*/ 68 w 68"/>
                    <a:gd name="T24" fmla="*/ 363 h 36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8" h="363">
                      <a:moveTo>
                        <a:pt x="0" y="0"/>
                      </a:moveTo>
                      <a:lnTo>
                        <a:pt x="41" y="308"/>
                      </a:lnTo>
                      <a:lnTo>
                        <a:pt x="44" y="324"/>
                      </a:lnTo>
                      <a:lnTo>
                        <a:pt x="46" y="337"/>
                      </a:lnTo>
                      <a:lnTo>
                        <a:pt x="49" y="347"/>
                      </a:lnTo>
                      <a:lnTo>
                        <a:pt x="57" y="356"/>
                      </a:lnTo>
                      <a:lnTo>
                        <a:pt x="67" y="362"/>
                      </a:lnTo>
                    </a:path>
                  </a:pathLst>
                </a:custGeom>
                <a:noFill/>
                <a:ln w="38100" cap="rnd">
                  <a:solidFill>
                    <a:schemeClr val="tx1">
                      <a:lumMod val="65000"/>
                      <a:lumOff val="35000"/>
                    </a:schemeClr>
                  </a:solidFill>
                  <a:round/>
                  <a:headEnd/>
                  <a:tailEnd/>
                </a:ln>
              </p:spPr>
              <p:txBody>
                <a:bodyPr/>
                <a:lstStyle/>
                <a:p>
                  <a:endParaRPr lang="zh-CN" altLang="en-US"/>
                </a:p>
              </p:txBody>
            </p:sp>
            <p:sp>
              <p:nvSpPr>
                <p:cNvPr id="131" name="Freeform 135"/>
                <p:cNvSpPr>
                  <a:spLocks/>
                </p:cNvSpPr>
                <p:nvPr/>
              </p:nvSpPr>
              <p:spPr bwMode="auto">
                <a:xfrm>
                  <a:off x="3669" y="3256"/>
                  <a:ext cx="166" cy="709"/>
                </a:xfrm>
                <a:custGeom>
                  <a:avLst/>
                  <a:gdLst>
                    <a:gd name="T0" fmla="*/ 0 w 166"/>
                    <a:gd name="T1" fmla="*/ 708 h 709"/>
                    <a:gd name="T2" fmla="*/ 14 w 166"/>
                    <a:gd name="T3" fmla="*/ 704 h 709"/>
                    <a:gd name="T4" fmla="*/ 24 w 166"/>
                    <a:gd name="T5" fmla="*/ 692 h 709"/>
                    <a:gd name="T6" fmla="*/ 27 w 166"/>
                    <a:gd name="T7" fmla="*/ 675 h 709"/>
                    <a:gd name="T8" fmla="*/ 30 w 166"/>
                    <a:gd name="T9" fmla="*/ 649 h 709"/>
                    <a:gd name="T10" fmla="*/ 83 w 166"/>
                    <a:gd name="T11" fmla="*/ 57 h 709"/>
                    <a:gd name="T12" fmla="*/ 88 w 166"/>
                    <a:gd name="T13" fmla="*/ 24 h 709"/>
                    <a:gd name="T14" fmla="*/ 92 w 166"/>
                    <a:gd name="T15" fmla="*/ 14 h 709"/>
                    <a:gd name="T16" fmla="*/ 102 w 166"/>
                    <a:gd name="T17" fmla="*/ 4 h 709"/>
                    <a:gd name="T18" fmla="*/ 111 w 166"/>
                    <a:gd name="T19" fmla="*/ 0 h 709"/>
                    <a:gd name="T20" fmla="*/ 123 w 166"/>
                    <a:gd name="T21" fmla="*/ 8 h 709"/>
                    <a:gd name="T22" fmla="*/ 130 w 166"/>
                    <a:gd name="T23" fmla="*/ 24 h 709"/>
                    <a:gd name="T24" fmla="*/ 165 w 166"/>
                    <a:gd name="T25" fmla="*/ 328 h 70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66"/>
                    <a:gd name="T40" fmla="*/ 0 h 709"/>
                    <a:gd name="T41" fmla="*/ 166 w 166"/>
                    <a:gd name="T42" fmla="*/ 709 h 70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66" h="709">
                      <a:moveTo>
                        <a:pt x="0" y="708"/>
                      </a:moveTo>
                      <a:lnTo>
                        <a:pt x="14" y="704"/>
                      </a:lnTo>
                      <a:lnTo>
                        <a:pt x="24" y="692"/>
                      </a:lnTo>
                      <a:lnTo>
                        <a:pt x="27" y="675"/>
                      </a:lnTo>
                      <a:lnTo>
                        <a:pt x="30" y="649"/>
                      </a:lnTo>
                      <a:lnTo>
                        <a:pt x="83" y="57"/>
                      </a:lnTo>
                      <a:lnTo>
                        <a:pt x="88" y="24"/>
                      </a:lnTo>
                      <a:lnTo>
                        <a:pt x="92" y="14"/>
                      </a:lnTo>
                      <a:lnTo>
                        <a:pt x="102" y="4"/>
                      </a:lnTo>
                      <a:lnTo>
                        <a:pt x="111" y="0"/>
                      </a:lnTo>
                      <a:lnTo>
                        <a:pt x="123" y="8"/>
                      </a:lnTo>
                      <a:lnTo>
                        <a:pt x="130" y="24"/>
                      </a:lnTo>
                      <a:lnTo>
                        <a:pt x="165" y="328"/>
                      </a:lnTo>
                    </a:path>
                  </a:pathLst>
                </a:custGeom>
                <a:noFill/>
                <a:ln w="38100" cap="rnd">
                  <a:solidFill>
                    <a:schemeClr val="tx1">
                      <a:lumMod val="65000"/>
                      <a:lumOff val="35000"/>
                    </a:schemeClr>
                  </a:solidFill>
                  <a:round/>
                  <a:headEnd/>
                  <a:tailEnd/>
                </a:ln>
              </p:spPr>
              <p:txBody>
                <a:bodyPr/>
                <a:lstStyle/>
                <a:p>
                  <a:endParaRPr lang="zh-CN" altLang="en-US"/>
                </a:p>
              </p:txBody>
            </p:sp>
          </p:grpSp>
        </p:grpSp>
        <p:grpSp>
          <p:nvGrpSpPr>
            <p:cNvPr id="134" name="Group 136"/>
            <p:cNvGrpSpPr>
              <a:grpSpLocks/>
            </p:cNvGrpSpPr>
            <p:nvPr/>
          </p:nvGrpSpPr>
          <p:grpSpPr bwMode="auto">
            <a:xfrm>
              <a:off x="7398812" y="5584304"/>
              <a:ext cx="336814" cy="768627"/>
              <a:chOff x="3833" y="3247"/>
              <a:chExt cx="234" cy="713"/>
            </a:xfrm>
          </p:grpSpPr>
          <p:sp>
            <p:nvSpPr>
              <p:cNvPr id="135" name="Freeform 137"/>
              <p:cNvSpPr>
                <a:spLocks/>
              </p:cNvSpPr>
              <p:nvPr/>
            </p:nvSpPr>
            <p:spPr bwMode="auto">
              <a:xfrm>
                <a:off x="3833" y="3597"/>
                <a:ext cx="64" cy="363"/>
              </a:xfrm>
              <a:custGeom>
                <a:avLst/>
                <a:gdLst>
                  <a:gd name="T0" fmla="*/ 0 w 64"/>
                  <a:gd name="T1" fmla="*/ 0 h 363"/>
                  <a:gd name="T2" fmla="*/ 39 w 64"/>
                  <a:gd name="T3" fmla="*/ 308 h 363"/>
                  <a:gd name="T4" fmla="*/ 41 w 64"/>
                  <a:gd name="T5" fmla="*/ 324 h 363"/>
                  <a:gd name="T6" fmla="*/ 43 w 64"/>
                  <a:gd name="T7" fmla="*/ 337 h 363"/>
                  <a:gd name="T8" fmla="*/ 46 w 64"/>
                  <a:gd name="T9" fmla="*/ 347 h 363"/>
                  <a:gd name="T10" fmla="*/ 54 w 64"/>
                  <a:gd name="T11" fmla="*/ 356 h 363"/>
                  <a:gd name="T12" fmla="*/ 63 w 64"/>
                  <a:gd name="T13" fmla="*/ 362 h 363"/>
                  <a:gd name="T14" fmla="*/ 0 60000 65536"/>
                  <a:gd name="T15" fmla="*/ 0 60000 65536"/>
                  <a:gd name="T16" fmla="*/ 0 60000 65536"/>
                  <a:gd name="T17" fmla="*/ 0 60000 65536"/>
                  <a:gd name="T18" fmla="*/ 0 60000 65536"/>
                  <a:gd name="T19" fmla="*/ 0 60000 65536"/>
                  <a:gd name="T20" fmla="*/ 0 60000 65536"/>
                  <a:gd name="T21" fmla="*/ 0 w 64"/>
                  <a:gd name="T22" fmla="*/ 0 h 363"/>
                  <a:gd name="T23" fmla="*/ 64 w 64"/>
                  <a:gd name="T24" fmla="*/ 363 h 36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4" h="363">
                    <a:moveTo>
                      <a:pt x="0" y="0"/>
                    </a:moveTo>
                    <a:lnTo>
                      <a:pt x="39" y="308"/>
                    </a:lnTo>
                    <a:lnTo>
                      <a:pt x="41" y="324"/>
                    </a:lnTo>
                    <a:lnTo>
                      <a:pt x="43" y="337"/>
                    </a:lnTo>
                    <a:lnTo>
                      <a:pt x="46" y="347"/>
                    </a:lnTo>
                    <a:lnTo>
                      <a:pt x="54" y="356"/>
                    </a:lnTo>
                    <a:lnTo>
                      <a:pt x="63" y="362"/>
                    </a:lnTo>
                  </a:path>
                </a:pathLst>
              </a:custGeom>
              <a:noFill/>
              <a:ln w="38100" cap="rnd">
                <a:solidFill>
                  <a:schemeClr val="tx1">
                    <a:lumMod val="65000"/>
                    <a:lumOff val="35000"/>
                  </a:schemeClr>
                </a:solidFill>
                <a:round/>
                <a:headEnd/>
                <a:tailEnd/>
              </a:ln>
            </p:spPr>
            <p:txBody>
              <a:bodyPr/>
              <a:lstStyle/>
              <a:p>
                <a:endParaRPr lang="zh-CN" altLang="en-US"/>
              </a:p>
            </p:txBody>
          </p:sp>
          <p:sp>
            <p:nvSpPr>
              <p:cNvPr id="136" name="Freeform 138"/>
              <p:cNvSpPr>
                <a:spLocks/>
              </p:cNvSpPr>
              <p:nvPr/>
            </p:nvSpPr>
            <p:spPr bwMode="auto">
              <a:xfrm>
                <a:off x="3898" y="3247"/>
                <a:ext cx="169" cy="709"/>
              </a:xfrm>
              <a:custGeom>
                <a:avLst/>
                <a:gdLst>
                  <a:gd name="T0" fmla="*/ 0 w 169"/>
                  <a:gd name="T1" fmla="*/ 708 h 709"/>
                  <a:gd name="T2" fmla="*/ 14 w 169"/>
                  <a:gd name="T3" fmla="*/ 704 h 709"/>
                  <a:gd name="T4" fmla="*/ 24 w 169"/>
                  <a:gd name="T5" fmla="*/ 692 h 709"/>
                  <a:gd name="T6" fmla="*/ 27 w 169"/>
                  <a:gd name="T7" fmla="*/ 675 h 709"/>
                  <a:gd name="T8" fmla="*/ 31 w 169"/>
                  <a:gd name="T9" fmla="*/ 649 h 709"/>
                  <a:gd name="T10" fmla="*/ 84 w 169"/>
                  <a:gd name="T11" fmla="*/ 57 h 709"/>
                  <a:gd name="T12" fmla="*/ 89 w 169"/>
                  <a:gd name="T13" fmla="*/ 24 h 709"/>
                  <a:gd name="T14" fmla="*/ 94 w 169"/>
                  <a:gd name="T15" fmla="*/ 14 h 709"/>
                  <a:gd name="T16" fmla="*/ 104 w 169"/>
                  <a:gd name="T17" fmla="*/ 4 h 709"/>
                  <a:gd name="T18" fmla="*/ 113 w 169"/>
                  <a:gd name="T19" fmla="*/ 0 h 709"/>
                  <a:gd name="T20" fmla="*/ 125 w 169"/>
                  <a:gd name="T21" fmla="*/ 8 h 709"/>
                  <a:gd name="T22" fmla="*/ 132 w 169"/>
                  <a:gd name="T23" fmla="*/ 24 h 709"/>
                  <a:gd name="T24" fmla="*/ 168 w 169"/>
                  <a:gd name="T25" fmla="*/ 328 h 70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69"/>
                  <a:gd name="T40" fmla="*/ 0 h 709"/>
                  <a:gd name="T41" fmla="*/ 169 w 169"/>
                  <a:gd name="T42" fmla="*/ 709 h 70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69" h="709">
                    <a:moveTo>
                      <a:pt x="0" y="708"/>
                    </a:moveTo>
                    <a:lnTo>
                      <a:pt x="14" y="704"/>
                    </a:lnTo>
                    <a:lnTo>
                      <a:pt x="24" y="692"/>
                    </a:lnTo>
                    <a:lnTo>
                      <a:pt x="27" y="675"/>
                    </a:lnTo>
                    <a:lnTo>
                      <a:pt x="31" y="649"/>
                    </a:lnTo>
                    <a:lnTo>
                      <a:pt x="84" y="57"/>
                    </a:lnTo>
                    <a:lnTo>
                      <a:pt x="89" y="24"/>
                    </a:lnTo>
                    <a:lnTo>
                      <a:pt x="94" y="14"/>
                    </a:lnTo>
                    <a:lnTo>
                      <a:pt x="104" y="4"/>
                    </a:lnTo>
                    <a:lnTo>
                      <a:pt x="113" y="0"/>
                    </a:lnTo>
                    <a:lnTo>
                      <a:pt x="125" y="8"/>
                    </a:lnTo>
                    <a:lnTo>
                      <a:pt x="132" y="24"/>
                    </a:lnTo>
                    <a:lnTo>
                      <a:pt x="168" y="328"/>
                    </a:lnTo>
                  </a:path>
                </a:pathLst>
              </a:custGeom>
              <a:noFill/>
              <a:ln w="38100" cap="rnd">
                <a:solidFill>
                  <a:schemeClr val="tx1">
                    <a:lumMod val="65000"/>
                    <a:lumOff val="35000"/>
                  </a:schemeClr>
                </a:solidFill>
                <a:round/>
                <a:headEnd/>
                <a:tailEnd/>
              </a:ln>
            </p:spPr>
            <p:txBody>
              <a:bodyPr/>
              <a:lstStyle/>
              <a:p>
                <a:endParaRPr lang="zh-CN" altLang="en-US"/>
              </a:p>
            </p:txBody>
          </p:sp>
        </p:grpSp>
        <p:sp>
          <p:nvSpPr>
            <p:cNvPr id="137" name="Freeform 139"/>
            <p:cNvSpPr>
              <a:spLocks/>
            </p:cNvSpPr>
            <p:nvPr/>
          </p:nvSpPr>
          <p:spPr bwMode="auto">
            <a:xfrm>
              <a:off x="7737066" y="5961420"/>
              <a:ext cx="92120" cy="390071"/>
            </a:xfrm>
            <a:custGeom>
              <a:avLst/>
              <a:gdLst>
                <a:gd name="T0" fmla="*/ 0 w 64"/>
                <a:gd name="T1" fmla="*/ 0 h 271"/>
                <a:gd name="T2" fmla="*/ 40 w 64"/>
                <a:gd name="T3" fmla="*/ 231 h 271"/>
                <a:gd name="T4" fmla="*/ 42 w 64"/>
                <a:gd name="T5" fmla="*/ 243 h 271"/>
                <a:gd name="T6" fmla="*/ 44 w 64"/>
                <a:gd name="T7" fmla="*/ 253 h 271"/>
                <a:gd name="T8" fmla="*/ 55 w 64"/>
                <a:gd name="T9" fmla="*/ 267 h 271"/>
                <a:gd name="T10" fmla="*/ 64 w 64"/>
                <a:gd name="T11" fmla="*/ 271 h 271"/>
                <a:gd name="T12" fmla="*/ 0 60000 65536"/>
                <a:gd name="T13" fmla="*/ 0 60000 65536"/>
                <a:gd name="T14" fmla="*/ 0 60000 65536"/>
                <a:gd name="T15" fmla="*/ 0 60000 65536"/>
                <a:gd name="T16" fmla="*/ 0 60000 65536"/>
                <a:gd name="T17" fmla="*/ 0 60000 65536"/>
                <a:gd name="T18" fmla="*/ 0 w 64"/>
                <a:gd name="T19" fmla="*/ 0 h 271"/>
                <a:gd name="T20" fmla="*/ 64 w 64"/>
                <a:gd name="T21" fmla="*/ 271 h 271"/>
              </a:gdLst>
              <a:ahLst/>
              <a:cxnLst>
                <a:cxn ang="T12">
                  <a:pos x="T0" y="T1"/>
                </a:cxn>
                <a:cxn ang="T13">
                  <a:pos x="T2" y="T3"/>
                </a:cxn>
                <a:cxn ang="T14">
                  <a:pos x="T4" y="T5"/>
                </a:cxn>
                <a:cxn ang="T15">
                  <a:pos x="T6" y="T7"/>
                </a:cxn>
                <a:cxn ang="T16">
                  <a:pos x="T8" y="T9"/>
                </a:cxn>
                <a:cxn ang="T17">
                  <a:pos x="T10" y="T11"/>
                </a:cxn>
              </a:cxnLst>
              <a:rect l="T18" t="T19" r="T20" b="T21"/>
              <a:pathLst>
                <a:path w="64" h="271">
                  <a:moveTo>
                    <a:pt x="0" y="0"/>
                  </a:moveTo>
                  <a:lnTo>
                    <a:pt x="40" y="231"/>
                  </a:lnTo>
                  <a:lnTo>
                    <a:pt x="42" y="243"/>
                  </a:lnTo>
                  <a:lnTo>
                    <a:pt x="44" y="253"/>
                  </a:lnTo>
                  <a:lnTo>
                    <a:pt x="55" y="267"/>
                  </a:lnTo>
                  <a:lnTo>
                    <a:pt x="64" y="271"/>
                  </a:lnTo>
                </a:path>
              </a:pathLst>
            </a:custGeom>
            <a:noFill/>
            <a:ln w="38100" cap="rnd">
              <a:solidFill>
                <a:schemeClr val="tx1">
                  <a:lumMod val="65000"/>
                  <a:lumOff val="35000"/>
                </a:schemeClr>
              </a:solidFill>
              <a:round/>
              <a:headEnd/>
              <a:tailEnd/>
            </a:ln>
          </p:spPr>
          <p:txBody>
            <a:bodyPr/>
            <a:lstStyle/>
            <a:p>
              <a:endParaRPr lang="zh-CN" altLang="en-US"/>
            </a:p>
          </p:txBody>
        </p:sp>
        <p:sp>
          <p:nvSpPr>
            <p:cNvPr id="138" name="Freeform 140"/>
            <p:cNvSpPr>
              <a:spLocks/>
            </p:cNvSpPr>
            <p:nvPr/>
          </p:nvSpPr>
          <p:spPr bwMode="auto">
            <a:xfrm>
              <a:off x="7832065" y="5584304"/>
              <a:ext cx="254769" cy="762870"/>
            </a:xfrm>
            <a:custGeom>
              <a:avLst/>
              <a:gdLst>
                <a:gd name="T0" fmla="*/ 0 w 177"/>
                <a:gd name="T1" fmla="*/ 530 h 530"/>
                <a:gd name="T2" fmla="*/ 14 w 177"/>
                <a:gd name="T3" fmla="*/ 527 h 530"/>
                <a:gd name="T4" fmla="*/ 24 w 177"/>
                <a:gd name="T5" fmla="*/ 518 h 530"/>
                <a:gd name="T6" fmla="*/ 27 w 177"/>
                <a:gd name="T7" fmla="*/ 506 h 530"/>
                <a:gd name="T8" fmla="*/ 31 w 177"/>
                <a:gd name="T9" fmla="*/ 486 h 530"/>
                <a:gd name="T10" fmla="*/ 84 w 177"/>
                <a:gd name="T11" fmla="*/ 43 h 530"/>
                <a:gd name="T12" fmla="*/ 89 w 177"/>
                <a:gd name="T13" fmla="*/ 18 h 530"/>
                <a:gd name="T14" fmla="*/ 94 w 177"/>
                <a:gd name="T15" fmla="*/ 10 h 530"/>
                <a:gd name="T16" fmla="*/ 104 w 177"/>
                <a:gd name="T17" fmla="*/ 3 h 530"/>
                <a:gd name="T18" fmla="*/ 113 w 177"/>
                <a:gd name="T19" fmla="*/ 0 h 530"/>
                <a:gd name="T20" fmla="*/ 125 w 177"/>
                <a:gd name="T21" fmla="*/ 6 h 530"/>
                <a:gd name="T22" fmla="*/ 132 w 177"/>
                <a:gd name="T23" fmla="*/ 18 h 530"/>
                <a:gd name="T24" fmla="*/ 177 w 177"/>
                <a:gd name="T25" fmla="*/ 280 h 53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7"/>
                <a:gd name="T40" fmla="*/ 0 h 530"/>
                <a:gd name="T41" fmla="*/ 177 w 177"/>
                <a:gd name="T42" fmla="*/ 530 h 53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7" h="530">
                  <a:moveTo>
                    <a:pt x="0" y="530"/>
                  </a:moveTo>
                  <a:lnTo>
                    <a:pt x="14" y="527"/>
                  </a:lnTo>
                  <a:lnTo>
                    <a:pt x="24" y="518"/>
                  </a:lnTo>
                  <a:lnTo>
                    <a:pt x="27" y="506"/>
                  </a:lnTo>
                  <a:lnTo>
                    <a:pt x="31" y="486"/>
                  </a:lnTo>
                  <a:lnTo>
                    <a:pt x="84" y="43"/>
                  </a:lnTo>
                  <a:lnTo>
                    <a:pt x="89" y="18"/>
                  </a:lnTo>
                  <a:lnTo>
                    <a:pt x="94" y="10"/>
                  </a:lnTo>
                  <a:lnTo>
                    <a:pt x="104" y="3"/>
                  </a:lnTo>
                  <a:lnTo>
                    <a:pt x="113" y="0"/>
                  </a:lnTo>
                  <a:lnTo>
                    <a:pt x="125" y="6"/>
                  </a:lnTo>
                  <a:lnTo>
                    <a:pt x="132" y="18"/>
                  </a:lnTo>
                  <a:lnTo>
                    <a:pt x="177" y="280"/>
                  </a:lnTo>
                </a:path>
              </a:pathLst>
            </a:custGeom>
            <a:noFill/>
            <a:ln w="38100" cap="rnd">
              <a:solidFill>
                <a:schemeClr val="tx1">
                  <a:lumMod val="65000"/>
                  <a:lumOff val="35000"/>
                </a:schemeClr>
              </a:solidFill>
              <a:round/>
              <a:headEnd/>
              <a:tailEnd/>
            </a:ln>
          </p:spPr>
          <p:txBody>
            <a:bodyPr/>
            <a:lstStyle/>
            <a:p>
              <a:endParaRPr lang="zh-CN" altLang="en-US"/>
            </a:p>
          </p:txBody>
        </p:sp>
        <p:grpSp>
          <p:nvGrpSpPr>
            <p:cNvPr id="139" name="Group 141"/>
            <p:cNvGrpSpPr>
              <a:grpSpLocks/>
            </p:cNvGrpSpPr>
            <p:nvPr/>
          </p:nvGrpSpPr>
          <p:grpSpPr bwMode="auto">
            <a:xfrm>
              <a:off x="8095470" y="5587182"/>
              <a:ext cx="685143" cy="768627"/>
              <a:chOff x="4317" y="3250"/>
              <a:chExt cx="476" cy="713"/>
            </a:xfrm>
          </p:grpSpPr>
          <p:grpSp>
            <p:nvGrpSpPr>
              <p:cNvPr id="140" name="Group 142"/>
              <p:cNvGrpSpPr>
                <a:grpSpLocks/>
              </p:cNvGrpSpPr>
              <p:nvPr/>
            </p:nvGrpSpPr>
            <p:grpSpPr bwMode="auto">
              <a:xfrm>
                <a:off x="4317" y="3250"/>
                <a:ext cx="238" cy="713"/>
                <a:chOff x="4317" y="3250"/>
                <a:chExt cx="238" cy="713"/>
              </a:xfrm>
            </p:grpSpPr>
            <p:sp>
              <p:nvSpPr>
                <p:cNvPr id="144" name="Freeform 143"/>
                <p:cNvSpPr>
                  <a:spLocks/>
                </p:cNvSpPr>
                <p:nvPr/>
              </p:nvSpPr>
              <p:spPr bwMode="auto">
                <a:xfrm>
                  <a:off x="4317" y="3250"/>
                  <a:ext cx="65" cy="363"/>
                </a:xfrm>
                <a:custGeom>
                  <a:avLst/>
                  <a:gdLst>
                    <a:gd name="T0" fmla="*/ 0 w 65"/>
                    <a:gd name="T1" fmla="*/ 362 h 363"/>
                    <a:gd name="T2" fmla="*/ 40 w 65"/>
                    <a:gd name="T3" fmla="*/ 54 h 363"/>
                    <a:gd name="T4" fmla="*/ 42 w 65"/>
                    <a:gd name="T5" fmla="*/ 38 h 363"/>
                    <a:gd name="T6" fmla="*/ 44 w 65"/>
                    <a:gd name="T7" fmla="*/ 25 h 363"/>
                    <a:gd name="T8" fmla="*/ 47 w 65"/>
                    <a:gd name="T9" fmla="*/ 15 h 363"/>
                    <a:gd name="T10" fmla="*/ 55 w 65"/>
                    <a:gd name="T11" fmla="*/ 6 h 363"/>
                    <a:gd name="T12" fmla="*/ 64 w 65"/>
                    <a:gd name="T13" fmla="*/ 0 h 363"/>
                    <a:gd name="T14" fmla="*/ 0 60000 65536"/>
                    <a:gd name="T15" fmla="*/ 0 60000 65536"/>
                    <a:gd name="T16" fmla="*/ 0 60000 65536"/>
                    <a:gd name="T17" fmla="*/ 0 60000 65536"/>
                    <a:gd name="T18" fmla="*/ 0 60000 65536"/>
                    <a:gd name="T19" fmla="*/ 0 60000 65536"/>
                    <a:gd name="T20" fmla="*/ 0 60000 65536"/>
                    <a:gd name="T21" fmla="*/ 0 w 65"/>
                    <a:gd name="T22" fmla="*/ 0 h 363"/>
                    <a:gd name="T23" fmla="*/ 65 w 65"/>
                    <a:gd name="T24" fmla="*/ 363 h 36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5" h="363">
                      <a:moveTo>
                        <a:pt x="0" y="362"/>
                      </a:moveTo>
                      <a:lnTo>
                        <a:pt x="40" y="54"/>
                      </a:lnTo>
                      <a:lnTo>
                        <a:pt x="42" y="38"/>
                      </a:lnTo>
                      <a:lnTo>
                        <a:pt x="44" y="25"/>
                      </a:lnTo>
                      <a:lnTo>
                        <a:pt x="47" y="15"/>
                      </a:lnTo>
                      <a:lnTo>
                        <a:pt x="55" y="6"/>
                      </a:lnTo>
                      <a:lnTo>
                        <a:pt x="64" y="0"/>
                      </a:lnTo>
                    </a:path>
                  </a:pathLst>
                </a:custGeom>
                <a:noFill/>
                <a:ln w="38100" cap="rnd">
                  <a:solidFill>
                    <a:schemeClr val="tx1">
                      <a:lumMod val="65000"/>
                      <a:lumOff val="35000"/>
                    </a:schemeClr>
                  </a:solidFill>
                  <a:round/>
                  <a:headEnd/>
                  <a:tailEnd/>
                </a:ln>
              </p:spPr>
              <p:txBody>
                <a:bodyPr/>
                <a:lstStyle/>
                <a:p>
                  <a:endParaRPr lang="zh-CN" altLang="en-US"/>
                </a:p>
              </p:txBody>
            </p:sp>
            <p:sp>
              <p:nvSpPr>
                <p:cNvPr id="145" name="Freeform 144"/>
                <p:cNvSpPr>
                  <a:spLocks/>
                </p:cNvSpPr>
                <p:nvPr/>
              </p:nvSpPr>
              <p:spPr bwMode="auto">
                <a:xfrm>
                  <a:off x="4383" y="3254"/>
                  <a:ext cx="172" cy="709"/>
                </a:xfrm>
                <a:custGeom>
                  <a:avLst/>
                  <a:gdLst>
                    <a:gd name="T0" fmla="*/ 0 w 172"/>
                    <a:gd name="T1" fmla="*/ 0 h 709"/>
                    <a:gd name="T2" fmla="*/ 14 w 172"/>
                    <a:gd name="T3" fmla="*/ 4 h 709"/>
                    <a:gd name="T4" fmla="*/ 24 w 172"/>
                    <a:gd name="T5" fmla="*/ 16 h 709"/>
                    <a:gd name="T6" fmla="*/ 28 w 172"/>
                    <a:gd name="T7" fmla="*/ 33 h 709"/>
                    <a:gd name="T8" fmla="*/ 31 w 172"/>
                    <a:gd name="T9" fmla="*/ 59 h 709"/>
                    <a:gd name="T10" fmla="*/ 86 w 172"/>
                    <a:gd name="T11" fmla="*/ 651 h 709"/>
                    <a:gd name="T12" fmla="*/ 91 w 172"/>
                    <a:gd name="T13" fmla="*/ 684 h 709"/>
                    <a:gd name="T14" fmla="*/ 95 w 172"/>
                    <a:gd name="T15" fmla="*/ 694 h 709"/>
                    <a:gd name="T16" fmla="*/ 106 w 172"/>
                    <a:gd name="T17" fmla="*/ 704 h 709"/>
                    <a:gd name="T18" fmla="*/ 115 w 172"/>
                    <a:gd name="T19" fmla="*/ 708 h 709"/>
                    <a:gd name="T20" fmla="*/ 127 w 172"/>
                    <a:gd name="T21" fmla="*/ 700 h 709"/>
                    <a:gd name="T22" fmla="*/ 135 w 172"/>
                    <a:gd name="T23" fmla="*/ 684 h 709"/>
                    <a:gd name="T24" fmla="*/ 171 w 172"/>
                    <a:gd name="T25" fmla="*/ 380 h 70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2"/>
                    <a:gd name="T40" fmla="*/ 0 h 709"/>
                    <a:gd name="T41" fmla="*/ 172 w 172"/>
                    <a:gd name="T42" fmla="*/ 709 h 70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2" h="709">
                      <a:moveTo>
                        <a:pt x="0" y="0"/>
                      </a:moveTo>
                      <a:lnTo>
                        <a:pt x="14" y="4"/>
                      </a:lnTo>
                      <a:lnTo>
                        <a:pt x="24" y="16"/>
                      </a:lnTo>
                      <a:lnTo>
                        <a:pt x="28" y="33"/>
                      </a:lnTo>
                      <a:lnTo>
                        <a:pt x="31" y="59"/>
                      </a:lnTo>
                      <a:lnTo>
                        <a:pt x="86" y="651"/>
                      </a:lnTo>
                      <a:lnTo>
                        <a:pt x="91" y="684"/>
                      </a:lnTo>
                      <a:lnTo>
                        <a:pt x="95" y="694"/>
                      </a:lnTo>
                      <a:lnTo>
                        <a:pt x="106" y="704"/>
                      </a:lnTo>
                      <a:lnTo>
                        <a:pt x="115" y="708"/>
                      </a:lnTo>
                      <a:lnTo>
                        <a:pt x="127" y="700"/>
                      </a:lnTo>
                      <a:lnTo>
                        <a:pt x="135" y="684"/>
                      </a:lnTo>
                      <a:lnTo>
                        <a:pt x="171" y="380"/>
                      </a:lnTo>
                    </a:path>
                  </a:pathLst>
                </a:custGeom>
                <a:noFill/>
                <a:ln w="38100" cap="rnd">
                  <a:solidFill>
                    <a:schemeClr val="tx1">
                      <a:lumMod val="65000"/>
                      <a:lumOff val="35000"/>
                    </a:schemeClr>
                  </a:solidFill>
                  <a:round/>
                  <a:headEnd/>
                  <a:tailEnd/>
                </a:ln>
              </p:spPr>
              <p:txBody>
                <a:bodyPr/>
                <a:lstStyle/>
                <a:p>
                  <a:endParaRPr lang="zh-CN" altLang="en-US"/>
                </a:p>
              </p:txBody>
            </p:sp>
          </p:grpSp>
          <p:grpSp>
            <p:nvGrpSpPr>
              <p:cNvPr id="141" name="Group 145"/>
              <p:cNvGrpSpPr>
                <a:grpSpLocks/>
              </p:cNvGrpSpPr>
              <p:nvPr/>
            </p:nvGrpSpPr>
            <p:grpSpPr bwMode="auto">
              <a:xfrm>
                <a:off x="4557" y="3250"/>
                <a:ext cx="236" cy="713"/>
                <a:chOff x="4557" y="3250"/>
                <a:chExt cx="236" cy="713"/>
              </a:xfrm>
            </p:grpSpPr>
            <p:sp>
              <p:nvSpPr>
                <p:cNvPr id="142" name="Freeform 146"/>
                <p:cNvSpPr>
                  <a:spLocks/>
                </p:cNvSpPr>
                <p:nvPr/>
              </p:nvSpPr>
              <p:spPr bwMode="auto">
                <a:xfrm>
                  <a:off x="4557" y="3250"/>
                  <a:ext cx="64" cy="363"/>
                </a:xfrm>
                <a:custGeom>
                  <a:avLst/>
                  <a:gdLst>
                    <a:gd name="T0" fmla="*/ 0 w 64"/>
                    <a:gd name="T1" fmla="*/ 362 h 363"/>
                    <a:gd name="T2" fmla="*/ 39 w 64"/>
                    <a:gd name="T3" fmla="*/ 54 h 363"/>
                    <a:gd name="T4" fmla="*/ 41 w 64"/>
                    <a:gd name="T5" fmla="*/ 38 h 363"/>
                    <a:gd name="T6" fmla="*/ 43 w 64"/>
                    <a:gd name="T7" fmla="*/ 25 h 363"/>
                    <a:gd name="T8" fmla="*/ 46 w 64"/>
                    <a:gd name="T9" fmla="*/ 15 h 363"/>
                    <a:gd name="T10" fmla="*/ 54 w 64"/>
                    <a:gd name="T11" fmla="*/ 6 h 363"/>
                    <a:gd name="T12" fmla="*/ 63 w 64"/>
                    <a:gd name="T13" fmla="*/ 0 h 363"/>
                    <a:gd name="T14" fmla="*/ 0 60000 65536"/>
                    <a:gd name="T15" fmla="*/ 0 60000 65536"/>
                    <a:gd name="T16" fmla="*/ 0 60000 65536"/>
                    <a:gd name="T17" fmla="*/ 0 60000 65536"/>
                    <a:gd name="T18" fmla="*/ 0 60000 65536"/>
                    <a:gd name="T19" fmla="*/ 0 60000 65536"/>
                    <a:gd name="T20" fmla="*/ 0 60000 65536"/>
                    <a:gd name="T21" fmla="*/ 0 w 64"/>
                    <a:gd name="T22" fmla="*/ 0 h 363"/>
                    <a:gd name="T23" fmla="*/ 64 w 64"/>
                    <a:gd name="T24" fmla="*/ 363 h 36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4" h="363">
                      <a:moveTo>
                        <a:pt x="0" y="362"/>
                      </a:moveTo>
                      <a:lnTo>
                        <a:pt x="39" y="54"/>
                      </a:lnTo>
                      <a:lnTo>
                        <a:pt x="41" y="38"/>
                      </a:lnTo>
                      <a:lnTo>
                        <a:pt x="43" y="25"/>
                      </a:lnTo>
                      <a:lnTo>
                        <a:pt x="46" y="15"/>
                      </a:lnTo>
                      <a:lnTo>
                        <a:pt x="54" y="6"/>
                      </a:lnTo>
                      <a:lnTo>
                        <a:pt x="63" y="0"/>
                      </a:lnTo>
                    </a:path>
                  </a:pathLst>
                </a:custGeom>
                <a:noFill/>
                <a:ln w="38100" cap="rnd">
                  <a:solidFill>
                    <a:schemeClr val="tx1">
                      <a:lumMod val="65000"/>
                      <a:lumOff val="35000"/>
                    </a:schemeClr>
                  </a:solidFill>
                  <a:round/>
                  <a:headEnd/>
                  <a:tailEnd/>
                </a:ln>
              </p:spPr>
              <p:txBody>
                <a:bodyPr/>
                <a:lstStyle/>
                <a:p>
                  <a:endParaRPr lang="zh-CN" altLang="en-US"/>
                </a:p>
              </p:txBody>
            </p:sp>
            <p:sp>
              <p:nvSpPr>
                <p:cNvPr id="143" name="Freeform 147"/>
                <p:cNvSpPr>
                  <a:spLocks/>
                </p:cNvSpPr>
                <p:nvPr/>
              </p:nvSpPr>
              <p:spPr bwMode="auto">
                <a:xfrm>
                  <a:off x="4622" y="3254"/>
                  <a:ext cx="171" cy="709"/>
                </a:xfrm>
                <a:custGeom>
                  <a:avLst/>
                  <a:gdLst>
                    <a:gd name="T0" fmla="*/ 0 w 171"/>
                    <a:gd name="T1" fmla="*/ 0 h 709"/>
                    <a:gd name="T2" fmla="*/ 14 w 171"/>
                    <a:gd name="T3" fmla="*/ 4 h 709"/>
                    <a:gd name="T4" fmla="*/ 24 w 171"/>
                    <a:gd name="T5" fmla="*/ 16 h 709"/>
                    <a:gd name="T6" fmla="*/ 28 w 171"/>
                    <a:gd name="T7" fmla="*/ 33 h 709"/>
                    <a:gd name="T8" fmla="*/ 31 w 171"/>
                    <a:gd name="T9" fmla="*/ 59 h 709"/>
                    <a:gd name="T10" fmla="*/ 85 w 171"/>
                    <a:gd name="T11" fmla="*/ 651 h 709"/>
                    <a:gd name="T12" fmla="*/ 90 w 171"/>
                    <a:gd name="T13" fmla="*/ 684 h 709"/>
                    <a:gd name="T14" fmla="*/ 95 w 171"/>
                    <a:gd name="T15" fmla="*/ 694 h 709"/>
                    <a:gd name="T16" fmla="*/ 106 w 171"/>
                    <a:gd name="T17" fmla="*/ 704 h 709"/>
                    <a:gd name="T18" fmla="*/ 115 w 171"/>
                    <a:gd name="T19" fmla="*/ 708 h 709"/>
                    <a:gd name="T20" fmla="*/ 126 w 171"/>
                    <a:gd name="T21" fmla="*/ 700 h 709"/>
                    <a:gd name="T22" fmla="*/ 134 w 171"/>
                    <a:gd name="T23" fmla="*/ 684 h 709"/>
                    <a:gd name="T24" fmla="*/ 170 w 171"/>
                    <a:gd name="T25" fmla="*/ 380 h 70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1"/>
                    <a:gd name="T40" fmla="*/ 0 h 709"/>
                    <a:gd name="T41" fmla="*/ 171 w 171"/>
                    <a:gd name="T42" fmla="*/ 709 h 70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1" h="709">
                      <a:moveTo>
                        <a:pt x="0" y="0"/>
                      </a:moveTo>
                      <a:lnTo>
                        <a:pt x="14" y="4"/>
                      </a:lnTo>
                      <a:lnTo>
                        <a:pt x="24" y="16"/>
                      </a:lnTo>
                      <a:lnTo>
                        <a:pt x="28" y="33"/>
                      </a:lnTo>
                      <a:lnTo>
                        <a:pt x="31" y="59"/>
                      </a:lnTo>
                      <a:lnTo>
                        <a:pt x="85" y="651"/>
                      </a:lnTo>
                      <a:lnTo>
                        <a:pt x="90" y="684"/>
                      </a:lnTo>
                      <a:lnTo>
                        <a:pt x="95" y="694"/>
                      </a:lnTo>
                      <a:lnTo>
                        <a:pt x="106" y="704"/>
                      </a:lnTo>
                      <a:lnTo>
                        <a:pt x="115" y="708"/>
                      </a:lnTo>
                      <a:lnTo>
                        <a:pt x="126" y="700"/>
                      </a:lnTo>
                      <a:lnTo>
                        <a:pt x="134" y="684"/>
                      </a:lnTo>
                      <a:lnTo>
                        <a:pt x="170" y="380"/>
                      </a:lnTo>
                    </a:path>
                  </a:pathLst>
                </a:custGeom>
                <a:noFill/>
                <a:ln w="38100" cap="rnd">
                  <a:solidFill>
                    <a:schemeClr val="tx1">
                      <a:lumMod val="65000"/>
                      <a:lumOff val="35000"/>
                    </a:schemeClr>
                  </a:solidFill>
                  <a:round/>
                  <a:headEnd/>
                  <a:tailEnd/>
                </a:ln>
              </p:spPr>
              <p:txBody>
                <a:bodyPr/>
                <a:lstStyle/>
                <a:p>
                  <a:endParaRPr lang="zh-CN" altLang="en-US"/>
                </a:p>
              </p:txBody>
            </p:sp>
          </p:grpSp>
        </p:grpSp>
        <p:sp>
          <p:nvSpPr>
            <p:cNvPr id="146" name="Freeform 148"/>
            <p:cNvSpPr>
              <a:spLocks/>
            </p:cNvSpPr>
            <p:nvPr/>
          </p:nvSpPr>
          <p:spPr bwMode="auto">
            <a:xfrm>
              <a:off x="8773417" y="5581425"/>
              <a:ext cx="102195" cy="444768"/>
            </a:xfrm>
            <a:custGeom>
              <a:avLst/>
              <a:gdLst>
                <a:gd name="T0" fmla="*/ 0 w 71"/>
                <a:gd name="T1" fmla="*/ 309 h 309"/>
                <a:gd name="T2" fmla="*/ 46 w 71"/>
                <a:gd name="T3" fmla="*/ 40 h 309"/>
                <a:gd name="T4" fmla="*/ 48 w 71"/>
                <a:gd name="T5" fmla="*/ 28 h 309"/>
                <a:gd name="T6" fmla="*/ 50 w 71"/>
                <a:gd name="T7" fmla="*/ 19 h 309"/>
                <a:gd name="T8" fmla="*/ 54 w 71"/>
                <a:gd name="T9" fmla="*/ 11 h 309"/>
                <a:gd name="T10" fmla="*/ 61 w 71"/>
                <a:gd name="T11" fmla="*/ 4 h 309"/>
                <a:gd name="T12" fmla="*/ 71 w 71"/>
                <a:gd name="T13" fmla="*/ 0 h 309"/>
                <a:gd name="T14" fmla="*/ 0 60000 65536"/>
                <a:gd name="T15" fmla="*/ 0 60000 65536"/>
                <a:gd name="T16" fmla="*/ 0 60000 65536"/>
                <a:gd name="T17" fmla="*/ 0 60000 65536"/>
                <a:gd name="T18" fmla="*/ 0 60000 65536"/>
                <a:gd name="T19" fmla="*/ 0 60000 65536"/>
                <a:gd name="T20" fmla="*/ 0 60000 65536"/>
                <a:gd name="T21" fmla="*/ 0 w 71"/>
                <a:gd name="T22" fmla="*/ 0 h 309"/>
                <a:gd name="T23" fmla="*/ 71 w 71"/>
                <a:gd name="T24" fmla="*/ 309 h 30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1" h="309">
                  <a:moveTo>
                    <a:pt x="0" y="309"/>
                  </a:moveTo>
                  <a:lnTo>
                    <a:pt x="46" y="40"/>
                  </a:lnTo>
                  <a:lnTo>
                    <a:pt x="48" y="28"/>
                  </a:lnTo>
                  <a:lnTo>
                    <a:pt x="50" y="19"/>
                  </a:lnTo>
                  <a:lnTo>
                    <a:pt x="54" y="11"/>
                  </a:lnTo>
                  <a:lnTo>
                    <a:pt x="61" y="4"/>
                  </a:lnTo>
                  <a:lnTo>
                    <a:pt x="71" y="0"/>
                  </a:lnTo>
                </a:path>
              </a:pathLst>
            </a:custGeom>
            <a:noFill/>
            <a:ln w="38100" cap="rnd">
              <a:solidFill>
                <a:schemeClr val="tx1">
                  <a:lumMod val="65000"/>
                  <a:lumOff val="35000"/>
                </a:schemeClr>
              </a:solidFill>
              <a:round/>
              <a:headEnd/>
              <a:tailEnd/>
            </a:ln>
          </p:spPr>
          <p:txBody>
            <a:bodyPr/>
            <a:lstStyle/>
            <a:p>
              <a:endParaRPr lang="zh-CN" altLang="en-US"/>
            </a:p>
          </p:txBody>
        </p:sp>
        <p:sp>
          <p:nvSpPr>
            <p:cNvPr id="147" name="Freeform 149"/>
            <p:cNvSpPr>
              <a:spLocks/>
            </p:cNvSpPr>
            <p:nvPr/>
          </p:nvSpPr>
          <p:spPr bwMode="auto">
            <a:xfrm>
              <a:off x="8878491" y="5585743"/>
              <a:ext cx="244694" cy="762870"/>
            </a:xfrm>
            <a:custGeom>
              <a:avLst/>
              <a:gdLst>
                <a:gd name="T0" fmla="*/ 0 w 170"/>
                <a:gd name="T1" fmla="*/ 0 h 530"/>
                <a:gd name="T2" fmla="*/ 14 w 170"/>
                <a:gd name="T3" fmla="*/ 3 h 530"/>
                <a:gd name="T4" fmla="*/ 24 w 170"/>
                <a:gd name="T5" fmla="*/ 12 h 530"/>
                <a:gd name="T6" fmla="*/ 27 w 170"/>
                <a:gd name="T7" fmla="*/ 25 h 530"/>
                <a:gd name="T8" fmla="*/ 30 w 170"/>
                <a:gd name="T9" fmla="*/ 44 h 530"/>
                <a:gd name="T10" fmla="*/ 84 w 170"/>
                <a:gd name="T11" fmla="*/ 488 h 530"/>
                <a:gd name="T12" fmla="*/ 89 w 170"/>
                <a:gd name="T13" fmla="*/ 512 h 530"/>
                <a:gd name="T14" fmla="*/ 93 w 170"/>
                <a:gd name="T15" fmla="*/ 520 h 530"/>
                <a:gd name="T16" fmla="*/ 104 w 170"/>
                <a:gd name="T17" fmla="*/ 527 h 530"/>
                <a:gd name="T18" fmla="*/ 113 w 170"/>
                <a:gd name="T19" fmla="*/ 530 h 530"/>
                <a:gd name="T20" fmla="*/ 124 w 170"/>
                <a:gd name="T21" fmla="*/ 524 h 530"/>
                <a:gd name="T22" fmla="*/ 132 w 170"/>
                <a:gd name="T23" fmla="*/ 512 h 530"/>
                <a:gd name="T24" fmla="*/ 170 w 170"/>
                <a:gd name="T25" fmla="*/ 267 h 53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0"/>
                <a:gd name="T40" fmla="*/ 0 h 530"/>
                <a:gd name="T41" fmla="*/ 170 w 170"/>
                <a:gd name="T42" fmla="*/ 530 h 53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0" h="530">
                  <a:moveTo>
                    <a:pt x="0" y="0"/>
                  </a:moveTo>
                  <a:lnTo>
                    <a:pt x="14" y="3"/>
                  </a:lnTo>
                  <a:lnTo>
                    <a:pt x="24" y="12"/>
                  </a:lnTo>
                  <a:lnTo>
                    <a:pt x="27" y="25"/>
                  </a:lnTo>
                  <a:lnTo>
                    <a:pt x="30" y="44"/>
                  </a:lnTo>
                  <a:lnTo>
                    <a:pt x="84" y="488"/>
                  </a:lnTo>
                  <a:lnTo>
                    <a:pt x="89" y="512"/>
                  </a:lnTo>
                  <a:lnTo>
                    <a:pt x="93" y="520"/>
                  </a:lnTo>
                  <a:lnTo>
                    <a:pt x="104" y="527"/>
                  </a:lnTo>
                  <a:lnTo>
                    <a:pt x="113" y="530"/>
                  </a:lnTo>
                  <a:lnTo>
                    <a:pt x="124" y="524"/>
                  </a:lnTo>
                  <a:lnTo>
                    <a:pt x="132" y="512"/>
                  </a:lnTo>
                  <a:lnTo>
                    <a:pt x="170" y="267"/>
                  </a:lnTo>
                </a:path>
              </a:pathLst>
            </a:custGeom>
            <a:noFill/>
            <a:ln w="38100" cap="rnd">
              <a:solidFill>
                <a:schemeClr val="tx1">
                  <a:lumMod val="65000"/>
                  <a:lumOff val="35000"/>
                </a:schemeClr>
              </a:solidFill>
              <a:round/>
              <a:headEnd/>
              <a:tailEnd/>
            </a:ln>
          </p:spPr>
          <p:txBody>
            <a:bodyPr/>
            <a:lstStyle/>
            <a:p>
              <a:endParaRPr lang="zh-CN" altLang="en-US"/>
            </a:p>
          </p:txBody>
        </p:sp>
        <p:grpSp>
          <p:nvGrpSpPr>
            <p:cNvPr id="148" name="Group 150"/>
            <p:cNvGrpSpPr>
              <a:grpSpLocks/>
            </p:cNvGrpSpPr>
            <p:nvPr/>
          </p:nvGrpSpPr>
          <p:grpSpPr bwMode="auto">
            <a:xfrm>
              <a:off x="9123185" y="5581425"/>
              <a:ext cx="342572" cy="768627"/>
              <a:chOff x="5031" y="3244"/>
              <a:chExt cx="238" cy="713"/>
            </a:xfrm>
          </p:grpSpPr>
          <p:sp>
            <p:nvSpPr>
              <p:cNvPr id="149" name="Freeform 151"/>
              <p:cNvSpPr>
                <a:spLocks/>
              </p:cNvSpPr>
              <p:nvPr/>
            </p:nvSpPr>
            <p:spPr bwMode="auto">
              <a:xfrm>
                <a:off x="5031" y="3244"/>
                <a:ext cx="69" cy="363"/>
              </a:xfrm>
              <a:custGeom>
                <a:avLst/>
                <a:gdLst>
                  <a:gd name="T0" fmla="*/ 0 w 69"/>
                  <a:gd name="T1" fmla="*/ 362 h 363"/>
                  <a:gd name="T2" fmla="*/ 42 w 69"/>
                  <a:gd name="T3" fmla="*/ 54 h 363"/>
                  <a:gd name="T4" fmla="*/ 45 w 69"/>
                  <a:gd name="T5" fmla="*/ 38 h 363"/>
                  <a:gd name="T6" fmla="*/ 47 w 69"/>
                  <a:gd name="T7" fmla="*/ 25 h 363"/>
                  <a:gd name="T8" fmla="*/ 50 w 69"/>
                  <a:gd name="T9" fmla="*/ 15 h 363"/>
                  <a:gd name="T10" fmla="*/ 58 w 69"/>
                  <a:gd name="T11" fmla="*/ 6 h 363"/>
                  <a:gd name="T12" fmla="*/ 68 w 69"/>
                  <a:gd name="T13" fmla="*/ 0 h 363"/>
                  <a:gd name="T14" fmla="*/ 0 60000 65536"/>
                  <a:gd name="T15" fmla="*/ 0 60000 65536"/>
                  <a:gd name="T16" fmla="*/ 0 60000 65536"/>
                  <a:gd name="T17" fmla="*/ 0 60000 65536"/>
                  <a:gd name="T18" fmla="*/ 0 60000 65536"/>
                  <a:gd name="T19" fmla="*/ 0 60000 65536"/>
                  <a:gd name="T20" fmla="*/ 0 60000 65536"/>
                  <a:gd name="T21" fmla="*/ 0 w 69"/>
                  <a:gd name="T22" fmla="*/ 0 h 363"/>
                  <a:gd name="T23" fmla="*/ 69 w 69"/>
                  <a:gd name="T24" fmla="*/ 363 h 36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9" h="363">
                    <a:moveTo>
                      <a:pt x="0" y="362"/>
                    </a:moveTo>
                    <a:lnTo>
                      <a:pt x="42" y="54"/>
                    </a:lnTo>
                    <a:lnTo>
                      <a:pt x="45" y="38"/>
                    </a:lnTo>
                    <a:lnTo>
                      <a:pt x="47" y="25"/>
                    </a:lnTo>
                    <a:lnTo>
                      <a:pt x="50" y="15"/>
                    </a:lnTo>
                    <a:lnTo>
                      <a:pt x="58" y="6"/>
                    </a:lnTo>
                    <a:lnTo>
                      <a:pt x="68" y="0"/>
                    </a:lnTo>
                  </a:path>
                </a:pathLst>
              </a:custGeom>
              <a:noFill/>
              <a:ln w="38100" cap="rnd">
                <a:solidFill>
                  <a:schemeClr val="tx1">
                    <a:lumMod val="65000"/>
                    <a:lumOff val="35000"/>
                  </a:schemeClr>
                </a:solidFill>
                <a:round/>
                <a:headEnd/>
                <a:tailEnd/>
              </a:ln>
            </p:spPr>
            <p:txBody>
              <a:bodyPr/>
              <a:lstStyle/>
              <a:p>
                <a:endParaRPr lang="zh-CN" altLang="en-US"/>
              </a:p>
            </p:txBody>
          </p:sp>
          <p:sp>
            <p:nvSpPr>
              <p:cNvPr id="150" name="Freeform 152"/>
              <p:cNvSpPr>
                <a:spLocks/>
              </p:cNvSpPr>
              <p:nvPr/>
            </p:nvSpPr>
            <p:spPr bwMode="auto">
              <a:xfrm>
                <a:off x="5101" y="3248"/>
                <a:ext cx="168" cy="709"/>
              </a:xfrm>
              <a:custGeom>
                <a:avLst/>
                <a:gdLst>
                  <a:gd name="T0" fmla="*/ 0 w 168"/>
                  <a:gd name="T1" fmla="*/ 0 h 709"/>
                  <a:gd name="T2" fmla="*/ 14 w 168"/>
                  <a:gd name="T3" fmla="*/ 4 h 709"/>
                  <a:gd name="T4" fmla="*/ 24 w 168"/>
                  <a:gd name="T5" fmla="*/ 16 h 709"/>
                  <a:gd name="T6" fmla="*/ 27 w 168"/>
                  <a:gd name="T7" fmla="*/ 33 h 709"/>
                  <a:gd name="T8" fmla="*/ 30 w 168"/>
                  <a:gd name="T9" fmla="*/ 59 h 709"/>
                  <a:gd name="T10" fmla="*/ 84 w 168"/>
                  <a:gd name="T11" fmla="*/ 651 h 709"/>
                  <a:gd name="T12" fmla="*/ 89 w 168"/>
                  <a:gd name="T13" fmla="*/ 684 h 709"/>
                  <a:gd name="T14" fmla="*/ 93 w 168"/>
                  <a:gd name="T15" fmla="*/ 694 h 709"/>
                  <a:gd name="T16" fmla="*/ 104 w 168"/>
                  <a:gd name="T17" fmla="*/ 704 h 709"/>
                  <a:gd name="T18" fmla="*/ 113 w 168"/>
                  <a:gd name="T19" fmla="*/ 708 h 709"/>
                  <a:gd name="T20" fmla="*/ 124 w 168"/>
                  <a:gd name="T21" fmla="*/ 700 h 709"/>
                  <a:gd name="T22" fmla="*/ 132 w 168"/>
                  <a:gd name="T23" fmla="*/ 684 h 709"/>
                  <a:gd name="T24" fmla="*/ 167 w 168"/>
                  <a:gd name="T25" fmla="*/ 380 h 70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68"/>
                  <a:gd name="T40" fmla="*/ 0 h 709"/>
                  <a:gd name="T41" fmla="*/ 168 w 168"/>
                  <a:gd name="T42" fmla="*/ 709 h 70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68" h="709">
                    <a:moveTo>
                      <a:pt x="0" y="0"/>
                    </a:moveTo>
                    <a:lnTo>
                      <a:pt x="14" y="4"/>
                    </a:lnTo>
                    <a:lnTo>
                      <a:pt x="24" y="16"/>
                    </a:lnTo>
                    <a:lnTo>
                      <a:pt x="27" y="33"/>
                    </a:lnTo>
                    <a:lnTo>
                      <a:pt x="30" y="59"/>
                    </a:lnTo>
                    <a:lnTo>
                      <a:pt x="84" y="651"/>
                    </a:lnTo>
                    <a:lnTo>
                      <a:pt x="89" y="684"/>
                    </a:lnTo>
                    <a:lnTo>
                      <a:pt x="93" y="694"/>
                    </a:lnTo>
                    <a:lnTo>
                      <a:pt x="104" y="704"/>
                    </a:lnTo>
                    <a:lnTo>
                      <a:pt x="113" y="708"/>
                    </a:lnTo>
                    <a:lnTo>
                      <a:pt x="124" y="700"/>
                    </a:lnTo>
                    <a:lnTo>
                      <a:pt x="132" y="684"/>
                    </a:lnTo>
                    <a:lnTo>
                      <a:pt x="167" y="380"/>
                    </a:lnTo>
                  </a:path>
                </a:pathLst>
              </a:custGeom>
              <a:noFill/>
              <a:ln w="38100" cap="rnd">
                <a:solidFill>
                  <a:schemeClr val="tx1">
                    <a:lumMod val="65000"/>
                    <a:lumOff val="35000"/>
                  </a:schemeClr>
                </a:solidFill>
                <a:round/>
                <a:headEnd/>
                <a:tailEnd/>
              </a:ln>
            </p:spPr>
            <p:txBody>
              <a:bodyPr/>
              <a:lstStyle/>
              <a:p>
                <a:endParaRPr lang="zh-CN" altLang="en-US"/>
              </a:p>
            </p:txBody>
          </p:sp>
        </p:grpSp>
      </p:grpSp>
      <p:grpSp>
        <p:nvGrpSpPr>
          <p:cNvPr id="232" name="组合 231"/>
          <p:cNvGrpSpPr/>
          <p:nvPr/>
        </p:nvGrpSpPr>
        <p:grpSpPr>
          <a:xfrm>
            <a:off x="4225907" y="3646563"/>
            <a:ext cx="6216668" cy="656720"/>
            <a:chOff x="3259165" y="3497208"/>
            <a:chExt cx="6216668" cy="772946"/>
          </a:xfrm>
        </p:grpSpPr>
        <p:sp>
          <p:nvSpPr>
            <p:cNvPr id="15" name="Freeform 17"/>
            <p:cNvSpPr>
              <a:spLocks/>
            </p:cNvSpPr>
            <p:nvPr/>
          </p:nvSpPr>
          <p:spPr bwMode="auto">
            <a:xfrm>
              <a:off x="7407449" y="3502965"/>
              <a:ext cx="47500" cy="391510"/>
            </a:xfrm>
            <a:custGeom>
              <a:avLst/>
              <a:gdLst>
                <a:gd name="T0" fmla="*/ 0 w 33"/>
                <a:gd name="T1" fmla="*/ 362 h 363"/>
                <a:gd name="T2" fmla="*/ 20 w 33"/>
                <a:gd name="T3" fmla="*/ 54 h 363"/>
                <a:gd name="T4" fmla="*/ 21 w 33"/>
                <a:gd name="T5" fmla="*/ 38 h 363"/>
                <a:gd name="T6" fmla="*/ 22 w 33"/>
                <a:gd name="T7" fmla="*/ 25 h 363"/>
                <a:gd name="T8" fmla="*/ 24 w 33"/>
                <a:gd name="T9" fmla="*/ 15 h 363"/>
                <a:gd name="T10" fmla="*/ 27 w 33"/>
                <a:gd name="T11" fmla="*/ 6 h 363"/>
                <a:gd name="T12" fmla="*/ 32 w 33"/>
                <a:gd name="T13" fmla="*/ 0 h 363"/>
                <a:gd name="T14" fmla="*/ 0 60000 65536"/>
                <a:gd name="T15" fmla="*/ 0 60000 65536"/>
                <a:gd name="T16" fmla="*/ 0 60000 65536"/>
                <a:gd name="T17" fmla="*/ 0 60000 65536"/>
                <a:gd name="T18" fmla="*/ 0 60000 65536"/>
                <a:gd name="T19" fmla="*/ 0 60000 65536"/>
                <a:gd name="T20" fmla="*/ 0 60000 65536"/>
                <a:gd name="T21" fmla="*/ 0 w 33"/>
                <a:gd name="T22" fmla="*/ 0 h 363"/>
                <a:gd name="T23" fmla="*/ 33 w 33"/>
                <a:gd name="T24" fmla="*/ 363 h 36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 h="363">
                  <a:moveTo>
                    <a:pt x="0" y="362"/>
                  </a:moveTo>
                  <a:lnTo>
                    <a:pt x="20" y="54"/>
                  </a:lnTo>
                  <a:lnTo>
                    <a:pt x="21" y="38"/>
                  </a:lnTo>
                  <a:lnTo>
                    <a:pt x="22" y="25"/>
                  </a:lnTo>
                  <a:lnTo>
                    <a:pt x="24" y="15"/>
                  </a:lnTo>
                  <a:lnTo>
                    <a:pt x="27" y="6"/>
                  </a:lnTo>
                  <a:lnTo>
                    <a:pt x="32" y="0"/>
                  </a:lnTo>
                </a:path>
              </a:pathLst>
            </a:custGeom>
            <a:noFill/>
            <a:ln w="38100" cap="rnd">
              <a:solidFill>
                <a:schemeClr val="tx1">
                  <a:lumMod val="65000"/>
                  <a:lumOff val="35000"/>
                </a:schemeClr>
              </a:solidFill>
              <a:round/>
              <a:headEnd/>
              <a:tailEnd/>
            </a:ln>
          </p:spPr>
          <p:txBody>
            <a:bodyPr/>
            <a:lstStyle/>
            <a:p>
              <a:endParaRPr lang="zh-CN" altLang="en-US"/>
            </a:p>
          </p:txBody>
        </p:sp>
        <p:sp>
          <p:nvSpPr>
            <p:cNvPr id="16" name="Freeform 18"/>
            <p:cNvSpPr>
              <a:spLocks/>
            </p:cNvSpPr>
            <p:nvPr/>
          </p:nvSpPr>
          <p:spPr bwMode="auto">
            <a:xfrm>
              <a:off x="7454948" y="3507284"/>
              <a:ext cx="126665" cy="762870"/>
            </a:xfrm>
            <a:custGeom>
              <a:avLst/>
              <a:gdLst>
                <a:gd name="T0" fmla="*/ 0 w 88"/>
                <a:gd name="T1" fmla="*/ 0 h 530"/>
                <a:gd name="T2" fmla="*/ 7 w 88"/>
                <a:gd name="T3" fmla="*/ 3 h 530"/>
                <a:gd name="T4" fmla="*/ 12 w 88"/>
                <a:gd name="T5" fmla="*/ 12 h 530"/>
                <a:gd name="T6" fmla="*/ 14 w 88"/>
                <a:gd name="T7" fmla="*/ 25 h 530"/>
                <a:gd name="T8" fmla="*/ 15 w 88"/>
                <a:gd name="T9" fmla="*/ 44 h 530"/>
                <a:gd name="T10" fmla="*/ 43 w 88"/>
                <a:gd name="T11" fmla="*/ 488 h 530"/>
                <a:gd name="T12" fmla="*/ 45 w 88"/>
                <a:gd name="T13" fmla="*/ 512 h 530"/>
                <a:gd name="T14" fmla="*/ 47 w 88"/>
                <a:gd name="T15" fmla="*/ 520 h 530"/>
                <a:gd name="T16" fmla="*/ 53 w 88"/>
                <a:gd name="T17" fmla="*/ 527 h 530"/>
                <a:gd name="T18" fmla="*/ 57 w 88"/>
                <a:gd name="T19" fmla="*/ 530 h 530"/>
                <a:gd name="T20" fmla="*/ 63 w 88"/>
                <a:gd name="T21" fmla="*/ 524 h 530"/>
                <a:gd name="T22" fmla="*/ 67 w 88"/>
                <a:gd name="T23" fmla="*/ 512 h 530"/>
                <a:gd name="T24" fmla="*/ 88 w 88"/>
                <a:gd name="T25" fmla="*/ 271 h 53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88"/>
                <a:gd name="T40" fmla="*/ 0 h 530"/>
                <a:gd name="T41" fmla="*/ 88 w 88"/>
                <a:gd name="T42" fmla="*/ 530 h 53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88" h="530">
                  <a:moveTo>
                    <a:pt x="0" y="0"/>
                  </a:moveTo>
                  <a:lnTo>
                    <a:pt x="7" y="3"/>
                  </a:lnTo>
                  <a:lnTo>
                    <a:pt x="12" y="12"/>
                  </a:lnTo>
                  <a:lnTo>
                    <a:pt x="14" y="25"/>
                  </a:lnTo>
                  <a:lnTo>
                    <a:pt x="15" y="44"/>
                  </a:lnTo>
                  <a:lnTo>
                    <a:pt x="43" y="488"/>
                  </a:lnTo>
                  <a:lnTo>
                    <a:pt x="45" y="512"/>
                  </a:lnTo>
                  <a:lnTo>
                    <a:pt x="47" y="520"/>
                  </a:lnTo>
                  <a:lnTo>
                    <a:pt x="53" y="527"/>
                  </a:lnTo>
                  <a:lnTo>
                    <a:pt x="57" y="530"/>
                  </a:lnTo>
                  <a:lnTo>
                    <a:pt x="63" y="524"/>
                  </a:lnTo>
                  <a:lnTo>
                    <a:pt x="67" y="512"/>
                  </a:lnTo>
                  <a:lnTo>
                    <a:pt x="88" y="271"/>
                  </a:lnTo>
                </a:path>
              </a:pathLst>
            </a:custGeom>
            <a:noFill/>
            <a:ln w="38100" cap="rnd">
              <a:solidFill>
                <a:schemeClr val="tx1">
                  <a:lumMod val="65000"/>
                  <a:lumOff val="35000"/>
                </a:schemeClr>
              </a:solidFill>
              <a:round/>
              <a:headEnd/>
              <a:tailEnd/>
            </a:ln>
          </p:spPr>
          <p:txBody>
            <a:bodyPr/>
            <a:lstStyle/>
            <a:p>
              <a:endParaRPr lang="zh-CN" altLang="en-US"/>
            </a:p>
          </p:txBody>
        </p:sp>
        <p:sp>
          <p:nvSpPr>
            <p:cNvPr id="17" name="Freeform 19"/>
            <p:cNvSpPr>
              <a:spLocks/>
            </p:cNvSpPr>
            <p:nvPr/>
          </p:nvSpPr>
          <p:spPr bwMode="auto">
            <a:xfrm>
              <a:off x="7578735" y="3502965"/>
              <a:ext cx="46060" cy="391510"/>
            </a:xfrm>
            <a:custGeom>
              <a:avLst/>
              <a:gdLst>
                <a:gd name="T0" fmla="*/ 0 w 32"/>
                <a:gd name="T1" fmla="*/ 362 h 363"/>
                <a:gd name="T2" fmla="*/ 19 w 32"/>
                <a:gd name="T3" fmla="*/ 54 h 363"/>
                <a:gd name="T4" fmla="*/ 20 w 32"/>
                <a:gd name="T5" fmla="*/ 38 h 363"/>
                <a:gd name="T6" fmla="*/ 21 w 32"/>
                <a:gd name="T7" fmla="*/ 25 h 363"/>
                <a:gd name="T8" fmla="*/ 23 w 32"/>
                <a:gd name="T9" fmla="*/ 15 h 363"/>
                <a:gd name="T10" fmla="*/ 27 w 32"/>
                <a:gd name="T11" fmla="*/ 6 h 363"/>
                <a:gd name="T12" fmla="*/ 31 w 32"/>
                <a:gd name="T13" fmla="*/ 0 h 363"/>
                <a:gd name="T14" fmla="*/ 0 60000 65536"/>
                <a:gd name="T15" fmla="*/ 0 60000 65536"/>
                <a:gd name="T16" fmla="*/ 0 60000 65536"/>
                <a:gd name="T17" fmla="*/ 0 60000 65536"/>
                <a:gd name="T18" fmla="*/ 0 60000 65536"/>
                <a:gd name="T19" fmla="*/ 0 60000 65536"/>
                <a:gd name="T20" fmla="*/ 0 60000 65536"/>
                <a:gd name="T21" fmla="*/ 0 w 32"/>
                <a:gd name="T22" fmla="*/ 0 h 363"/>
                <a:gd name="T23" fmla="*/ 32 w 32"/>
                <a:gd name="T24" fmla="*/ 363 h 36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2" h="363">
                  <a:moveTo>
                    <a:pt x="0" y="362"/>
                  </a:moveTo>
                  <a:lnTo>
                    <a:pt x="19" y="54"/>
                  </a:lnTo>
                  <a:lnTo>
                    <a:pt x="20" y="38"/>
                  </a:lnTo>
                  <a:lnTo>
                    <a:pt x="21" y="25"/>
                  </a:lnTo>
                  <a:lnTo>
                    <a:pt x="23" y="15"/>
                  </a:lnTo>
                  <a:lnTo>
                    <a:pt x="27" y="6"/>
                  </a:lnTo>
                  <a:lnTo>
                    <a:pt x="31" y="0"/>
                  </a:lnTo>
                </a:path>
              </a:pathLst>
            </a:custGeom>
            <a:noFill/>
            <a:ln w="38100" cap="rnd">
              <a:solidFill>
                <a:schemeClr val="tx1">
                  <a:lumMod val="65000"/>
                  <a:lumOff val="35000"/>
                </a:schemeClr>
              </a:solidFill>
              <a:round/>
              <a:headEnd/>
              <a:tailEnd/>
            </a:ln>
          </p:spPr>
          <p:txBody>
            <a:bodyPr/>
            <a:lstStyle/>
            <a:p>
              <a:endParaRPr lang="zh-CN" altLang="en-US"/>
            </a:p>
          </p:txBody>
        </p:sp>
        <p:sp>
          <p:nvSpPr>
            <p:cNvPr id="18" name="Freeform 20"/>
            <p:cNvSpPr>
              <a:spLocks/>
            </p:cNvSpPr>
            <p:nvPr/>
          </p:nvSpPr>
          <p:spPr bwMode="auto">
            <a:xfrm>
              <a:off x="7624795" y="3507284"/>
              <a:ext cx="120908" cy="762870"/>
            </a:xfrm>
            <a:custGeom>
              <a:avLst/>
              <a:gdLst>
                <a:gd name="T0" fmla="*/ 0 w 84"/>
                <a:gd name="T1" fmla="*/ 0 h 530"/>
                <a:gd name="T2" fmla="*/ 7 w 84"/>
                <a:gd name="T3" fmla="*/ 3 h 530"/>
                <a:gd name="T4" fmla="*/ 12 w 84"/>
                <a:gd name="T5" fmla="*/ 12 h 530"/>
                <a:gd name="T6" fmla="*/ 14 w 84"/>
                <a:gd name="T7" fmla="*/ 25 h 530"/>
                <a:gd name="T8" fmla="*/ 15 w 84"/>
                <a:gd name="T9" fmla="*/ 44 h 530"/>
                <a:gd name="T10" fmla="*/ 42 w 84"/>
                <a:gd name="T11" fmla="*/ 488 h 530"/>
                <a:gd name="T12" fmla="*/ 45 w 84"/>
                <a:gd name="T13" fmla="*/ 512 h 530"/>
                <a:gd name="T14" fmla="*/ 47 w 84"/>
                <a:gd name="T15" fmla="*/ 520 h 530"/>
                <a:gd name="T16" fmla="*/ 52 w 84"/>
                <a:gd name="T17" fmla="*/ 527 h 530"/>
                <a:gd name="T18" fmla="*/ 57 w 84"/>
                <a:gd name="T19" fmla="*/ 530 h 530"/>
                <a:gd name="T20" fmla="*/ 62 w 84"/>
                <a:gd name="T21" fmla="*/ 524 h 530"/>
                <a:gd name="T22" fmla="*/ 66 w 84"/>
                <a:gd name="T23" fmla="*/ 512 h 530"/>
                <a:gd name="T24" fmla="*/ 84 w 84"/>
                <a:gd name="T25" fmla="*/ 271 h 53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84"/>
                <a:gd name="T40" fmla="*/ 0 h 530"/>
                <a:gd name="T41" fmla="*/ 84 w 84"/>
                <a:gd name="T42" fmla="*/ 530 h 53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84" h="530">
                  <a:moveTo>
                    <a:pt x="0" y="0"/>
                  </a:moveTo>
                  <a:lnTo>
                    <a:pt x="7" y="3"/>
                  </a:lnTo>
                  <a:lnTo>
                    <a:pt x="12" y="12"/>
                  </a:lnTo>
                  <a:lnTo>
                    <a:pt x="14" y="25"/>
                  </a:lnTo>
                  <a:lnTo>
                    <a:pt x="15" y="44"/>
                  </a:lnTo>
                  <a:lnTo>
                    <a:pt x="42" y="488"/>
                  </a:lnTo>
                  <a:lnTo>
                    <a:pt x="45" y="512"/>
                  </a:lnTo>
                  <a:lnTo>
                    <a:pt x="47" y="520"/>
                  </a:lnTo>
                  <a:lnTo>
                    <a:pt x="52" y="527"/>
                  </a:lnTo>
                  <a:lnTo>
                    <a:pt x="57" y="530"/>
                  </a:lnTo>
                  <a:lnTo>
                    <a:pt x="62" y="524"/>
                  </a:lnTo>
                  <a:lnTo>
                    <a:pt x="66" y="512"/>
                  </a:lnTo>
                  <a:lnTo>
                    <a:pt x="84" y="271"/>
                  </a:lnTo>
                </a:path>
              </a:pathLst>
            </a:custGeom>
            <a:noFill/>
            <a:ln w="38100" cap="rnd">
              <a:solidFill>
                <a:schemeClr val="tx1">
                  <a:lumMod val="65000"/>
                  <a:lumOff val="35000"/>
                </a:schemeClr>
              </a:solidFill>
              <a:round/>
              <a:headEnd/>
              <a:tailEnd/>
            </a:ln>
          </p:spPr>
          <p:txBody>
            <a:bodyPr/>
            <a:lstStyle/>
            <a:p>
              <a:endParaRPr lang="zh-CN" altLang="en-US"/>
            </a:p>
          </p:txBody>
        </p:sp>
        <p:grpSp>
          <p:nvGrpSpPr>
            <p:cNvPr id="19" name="Group 21"/>
            <p:cNvGrpSpPr>
              <a:grpSpLocks/>
            </p:cNvGrpSpPr>
            <p:nvPr/>
          </p:nvGrpSpPr>
          <p:grpSpPr bwMode="auto">
            <a:xfrm>
              <a:off x="7747141" y="3497208"/>
              <a:ext cx="169846" cy="768627"/>
              <a:chOff x="4075" y="1309"/>
              <a:chExt cx="118" cy="713"/>
            </a:xfrm>
          </p:grpSpPr>
          <p:sp>
            <p:nvSpPr>
              <p:cNvPr id="20" name="Freeform 22"/>
              <p:cNvSpPr>
                <a:spLocks/>
              </p:cNvSpPr>
              <p:nvPr/>
            </p:nvSpPr>
            <p:spPr bwMode="auto">
              <a:xfrm>
                <a:off x="4075" y="1309"/>
                <a:ext cx="34" cy="363"/>
              </a:xfrm>
              <a:custGeom>
                <a:avLst/>
                <a:gdLst>
                  <a:gd name="T0" fmla="*/ 0 w 34"/>
                  <a:gd name="T1" fmla="*/ 362 h 363"/>
                  <a:gd name="T2" fmla="*/ 20 w 34"/>
                  <a:gd name="T3" fmla="*/ 54 h 363"/>
                  <a:gd name="T4" fmla="*/ 22 w 34"/>
                  <a:gd name="T5" fmla="*/ 38 h 363"/>
                  <a:gd name="T6" fmla="*/ 23 w 34"/>
                  <a:gd name="T7" fmla="*/ 25 h 363"/>
                  <a:gd name="T8" fmla="*/ 24 w 34"/>
                  <a:gd name="T9" fmla="*/ 15 h 363"/>
                  <a:gd name="T10" fmla="*/ 28 w 34"/>
                  <a:gd name="T11" fmla="*/ 6 h 363"/>
                  <a:gd name="T12" fmla="*/ 33 w 34"/>
                  <a:gd name="T13" fmla="*/ 0 h 363"/>
                  <a:gd name="T14" fmla="*/ 0 60000 65536"/>
                  <a:gd name="T15" fmla="*/ 0 60000 65536"/>
                  <a:gd name="T16" fmla="*/ 0 60000 65536"/>
                  <a:gd name="T17" fmla="*/ 0 60000 65536"/>
                  <a:gd name="T18" fmla="*/ 0 60000 65536"/>
                  <a:gd name="T19" fmla="*/ 0 60000 65536"/>
                  <a:gd name="T20" fmla="*/ 0 60000 65536"/>
                  <a:gd name="T21" fmla="*/ 0 w 34"/>
                  <a:gd name="T22" fmla="*/ 0 h 363"/>
                  <a:gd name="T23" fmla="*/ 34 w 34"/>
                  <a:gd name="T24" fmla="*/ 363 h 36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4" h="363">
                    <a:moveTo>
                      <a:pt x="0" y="362"/>
                    </a:moveTo>
                    <a:lnTo>
                      <a:pt x="20" y="54"/>
                    </a:lnTo>
                    <a:lnTo>
                      <a:pt x="22" y="38"/>
                    </a:lnTo>
                    <a:lnTo>
                      <a:pt x="23" y="25"/>
                    </a:lnTo>
                    <a:lnTo>
                      <a:pt x="24" y="15"/>
                    </a:lnTo>
                    <a:lnTo>
                      <a:pt x="28" y="6"/>
                    </a:lnTo>
                    <a:lnTo>
                      <a:pt x="33" y="0"/>
                    </a:lnTo>
                  </a:path>
                </a:pathLst>
              </a:custGeom>
              <a:noFill/>
              <a:ln w="38100" cap="rnd">
                <a:solidFill>
                  <a:schemeClr val="tx1">
                    <a:lumMod val="65000"/>
                    <a:lumOff val="35000"/>
                  </a:schemeClr>
                </a:solidFill>
                <a:round/>
                <a:headEnd/>
                <a:tailEnd/>
              </a:ln>
            </p:spPr>
            <p:txBody>
              <a:bodyPr/>
              <a:lstStyle/>
              <a:p>
                <a:endParaRPr lang="zh-CN" altLang="en-US"/>
              </a:p>
            </p:txBody>
          </p:sp>
          <p:sp>
            <p:nvSpPr>
              <p:cNvPr id="21" name="Freeform 23"/>
              <p:cNvSpPr>
                <a:spLocks/>
              </p:cNvSpPr>
              <p:nvPr/>
            </p:nvSpPr>
            <p:spPr bwMode="auto">
              <a:xfrm>
                <a:off x="4109" y="1313"/>
                <a:ext cx="84" cy="709"/>
              </a:xfrm>
              <a:custGeom>
                <a:avLst/>
                <a:gdLst>
                  <a:gd name="T0" fmla="*/ 0 w 84"/>
                  <a:gd name="T1" fmla="*/ 0 h 709"/>
                  <a:gd name="T2" fmla="*/ 7 w 84"/>
                  <a:gd name="T3" fmla="*/ 4 h 709"/>
                  <a:gd name="T4" fmla="*/ 12 w 84"/>
                  <a:gd name="T5" fmla="*/ 16 h 709"/>
                  <a:gd name="T6" fmla="*/ 13 w 84"/>
                  <a:gd name="T7" fmla="*/ 33 h 709"/>
                  <a:gd name="T8" fmla="*/ 15 w 84"/>
                  <a:gd name="T9" fmla="*/ 59 h 709"/>
                  <a:gd name="T10" fmla="*/ 42 w 84"/>
                  <a:gd name="T11" fmla="*/ 651 h 709"/>
                  <a:gd name="T12" fmla="*/ 44 w 84"/>
                  <a:gd name="T13" fmla="*/ 684 h 709"/>
                  <a:gd name="T14" fmla="*/ 46 w 84"/>
                  <a:gd name="T15" fmla="*/ 694 h 709"/>
                  <a:gd name="T16" fmla="*/ 52 w 84"/>
                  <a:gd name="T17" fmla="*/ 704 h 709"/>
                  <a:gd name="T18" fmla="*/ 56 w 84"/>
                  <a:gd name="T19" fmla="*/ 708 h 709"/>
                  <a:gd name="T20" fmla="*/ 62 w 84"/>
                  <a:gd name="T21" fmla="*/ 700 h 709"/>
                  <a:gd name="T22" fmla="*/ 65 w 84"/>
                  <a:gd name="T23" fmla="*/ 684 h 709"/>
                  <a:gd name="T24" fmla="*/ 83 w 84"/>
                  <a:gd name="T25" fmla="*/ 380 h 70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84"/>
                  <a:gd name="T40" fmla="*/ 0 h 709"/>
                  <a:gd name="T41" fmla="*/ 84 w 84"/>
                  <a:gd name="T42" fmla="*/ 709 h 70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84" h="709">
                    <a:moveTo>
                      <a:pt x="0" y="0"/>
                    </a:moveTo>
                    <a:lnTo>
                      <a:pt x="7" y="4"/>
                    </a:lnTo>
                    <a:lnTo>
                      <a:pt x="12" y="16"/>
                    </a:lnTo>
                    <a:lnTo>
                      <a:pt x="13" y="33"/>
                    </a:lnTo>
                    <a:lnTo>
                      <a:pt x="15" y="59"/>
                    </a:lnTo>
                    <a:lnTo>
                      <a:pt x="42" y="651"/>
                    </a:lnTo>
                    <a:lnTo>
                      <a:pt x="44" y="684"/>
                    </a:lnTo>
                    <a:lnTo>
                      <a:pt x="46" y="694"/>
                    </a:lnTo>
                    <a:lnTo>
                      <a:pt x="52" y="704"/>
                    </a:lnTo>
                    <a:lnTo>
                      <a:pt x="56" y="708"/>
                    </a:lnTo>
                    <a:lnTo>
                      <a:pt x="62" y="700"/>
                    </a:lnTo>
                    <a:lnTo>
                      <a:pt x="65" y="684"/>
                    </a:lnTo>
                    <a:lnTo>
                      <a:pt x="83" y="380"/>
                    </a:lnTo>
                  </a:path>
                </a:pathLst>
              </a:custGeom>
              <a:noFill/>
              <a:ln w="38100" cap="rnd">
                <a:solidFill>
                  <a:schemeClr val="tx1">
                    <a:lumMod val="65000"/>
                    <a:lumOff val="35000"/>
                  </a:schemeClr>
                </a:solidFill>
                <a:round/>
                <a:headEnd/>
                <a:tailEnd/>
              </a:ln>
            </p:spPr>
            <p:txBody>
              <a:bodyPr/>
              <a:lstStyle/>
              <a:p>
                <a:endParaRPr lang="zh-CN" altLang="en-US"/>
              </a:p>
            </p:txBody>
          </p:sp>
        </p:grpSp>
        <p:sp>
          <p:nvSpPr>
            <p:cNvPr id="22" name="Freeform 24"/>
            <p:cNvSpPr>
              <a:spLocks/>
            </p:cNvSpPr>
            <p:nvPr/>
          </p:nvSpPr>
          <p:spPr bwMode="auto">
            <a:xfrm>
              <a:off x="7916988" y="3497208"/>
              <a:ext cx="50379" cy="391510"/>
            </a:xfrm>
            <a:custGeom>
              <a:avLst/>
              <a:gdLst>
                <a:gd name="T0" fmla="*/ 0 w 35"/>
                <a:gd name="T1" fmla="*/ 362 h 363"/>
                <a:gd name="T2" fmla="*/ 21 w 35"/>
                <a:gd name="T3" fmla="*/ 54 h 363"/>
                <a:gd name="T4" fmla="*/ 22 w 35"/>
                <a:gd name="T5" fmla="*/ 38 h 363"/>
                <a:gd name="T6" fmla="*/ 23 w 35"/>
                <a:gd name="T7" fmla="*/ 25 h 363"/>
                <a:gd name="T8" fmla="*/ 25 w 35"/>
                <a:gd name="T9" fmla="*/ 15 h 363"/>
                <a:gd name="T10" fmla="*/ 29 w 35"/>
                <a:gd name="T11" fmla="*/ 6 h 363"/>
                <a:gd name="T12" fmla="*/ 34 w 35"/>
                <a:gd name="T13" fmla="*/ 0 h 363"/>
                <a:gd name="T14" fmla="*/ 0 60000 65536"/>
                <a:gd name="T15" fmla="*/ 0 60000 65536"/>
                <a:gd name="T16" fmla="*/ 0 60000 65536"/>
                <a:gd name="T17" fmla="*/ 0 60000 65536"/>
                <a:gd name="T18" fmla="*/ 0 60000 65536"/>
                <a:gd name="T19" fmla="*/ 0 60000 65536"/>
                <a:gd name="T20" fmla="*/ 0 60000 65536"/>
                <a:gd name="T21" fmla="*/ 0 w 35"/>
                <a:gd name="T22" fmla="*/ 0 h 363"/>
                <a:gd name="T23" fmla="*/ 35 w 35"/>
                <a:gd name="T24" fmla="*/ 363 h 36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5" h="363">
                  <a:moveTo>
                    <a:pt x="0" y="362"/>
                  </a:moveTo>
                  <a:lnTo>
                    <a:pt x="21" y="54"/>
                  </a:lnTo>
                  <a:lnTo>
                    <a:pt x="22" y="38"/>
                  </a:lnTo>
                  <a:lnTo>
                    <a:pt x="23" y="25"/>
                  </a:lnTo>
                  <a:lnTo>
                    <a:pt x="25" y="15"/>
                  </a:lnTo>
                  <a:lnTo>
                    <a:pt x="29" y="6"/>
                  </a:lnTo>
                  <a:lnTo>
                    <a:pt x="34" y="0"/>
                  </a:lnTo>
                </a:path>
              </a:pathLst>
            </a:custGeom>
            <a:noFill/>
            <a:ln w="38100" cap="rnd">
              <a:solidFill>
                <a:schemeClr val="tx1">
                  <a:lumMod val="65000"/>
                  <a:lumOff val="35000"/>
                </a:schemeClr>
              </a:solidFill>
              <a:round/>
              <a:headEnd/>
              <a:tailEnd/>
            </a:ln>
          </p:spPr>
          <p:txBody>
            <a:bodyPr/>
            <a:lstStyle/>
            <a:p>
              <a:endParaRPr lang="zh-CN" altLang="en-US"/>
            </a:p>
          </p:txBody>
        </p:sp>
        <p:sp>
          <p:nvSpPr>
            <p:cNvPr id="23" name="Freeform 25"/>
            <p:cNvSpPr>
              <a:spLocks/>
            </p:cNvSpPr>
            <p:nvPr/>
          </p:nvSpPr>
          <p:spPr bwMode="auto">
            <a:xfrm>
              <a:off x="7967366" y="3501526"/>
              <a:ext cx="119468" cy="762870"/>
            </a:xfrm>
            <a:custGeom>
              <a:avLst/>
              <a:gdLst>
                <a:gd name="T0" fmla="*/ 0 w 83"/>
                <a:gd name="T1" fmla="*/ 0 h 530"/>
                <a:gd name="T2" fmla="*/ 7 w 83"/>
                <a:gd name="T3" fmla="*/ 3 h 530"/>
                <a:gd name="T4" fmla="*/ 12 w 83"/>
                <a:gd name="T5" fmla="*/ 12 h 530"/>
                <a:gd name="T6" fmla="*/ 13 w 83"/>
                <a:gd name="T7" fmla="*/ 25 h 530"/>
                <a:gd name="T8" fmla="*/ 15 w 83"/>
                <a:gd name="T9" fmla="*/ 44 h 530"/>
                <a:gd name="T10" fmla="*/ 42 w 83"/>
                <a:gd name="T11" fmla="*/ 488 h 530"/>
                <a:gd name="T12" fmla="*/ 44 w 83"/>
                <a:gd name="T13" fmla="*/ 512 h 530"/>
                <a:gd name="T14" fmla="*/ 46 w 83"/>
                <a:gd name="T15" fmla="*/ 520 h 530"/>
                <a:gd name="T16" fmla="*/ 52 w 83"/>
                <a:gd name="T17" fmla="*/ 527 h 530"/>
                <a:gd name="T18" fmla="*/ 56 w 83"/>
                <a:gd name="T19" fmla="*/ 530 h 530"/>
                <a:gd name="T20" fmla="*/ 62 w 83"/>
                <a:gd name="T21" fmla="*/ 524 h 530"/>
                <a:gd name="T22" fmla="*/ 65 w 83"/>
                <a:gd name="T23" fmla="*/ 512 h 530"/>
                <a:gd name="T24" fmla="*/ 83 w 83"/>
                <a:gd name="T25" fmla="*/ 278 h 53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83"/>
                <a:gd name="T40" fmla="*/ 0 h 530"/>
                <a:gd name="T41" fmla="*/ 83 w 83"/>
                <a:gd name="T42" fmla="*/ 530 h 53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83" h="530">
                  <a:moveTo>
                    <a:pt x="0" y="0"/>
                  </a:moveTo>
                  <a:lnTo>
                    <a:pt x="7" y="3"/>
                  </a:lnTo>
                  <a:lnTo>
                    <a:pt x="12" y="12"/>
                  </a:lnTo>
                  <a:lnTo>
                    <a:pt x="13" y="25"/>
                  </a:lnTo>
                  <a:lnTo>
                    <a:pt x="15" y="44"/>
                  </a:lnTo>
                  <a:lnTo>
                    <a:pt x="42" y="488"/>
                  </a:lnTo>
                  <a:lnTo>
                    <a:pt x="44" y="512"/>
                  </a:lnTo>
                  <a:lnTo>
                    <a:pt x="46" y="520"/>
                  </a:lnTo>
                  <a:lnTo>
                    <a:pt x="52" y="527"/>
                  </a:lnTo>
                  <a:lnTo>
                    <a:pt x="56" y="530"/>
                  </a:lnTo>
                  <a:lnTo>
                    <a:pt x="62" y="524"/>
                  </a:lnTo>
                  <a:lnTo>
                    <a:pt x="65" y="512"/>
                  </a:lnTo>
                  <a:lnTo>
                    <a:pt x="83" y="278"/>
                  </a:lnTo>
                </a:path>
              </a:pathLst>
            </a:custGeom>
            <a:noFill/>
            <a:ln w="38100" cap="rnd">
              <a:solidFill>
                <a:schemeClr val="tx1">
                  <a:lumMod val="65000"/>
                  <a:lumOff val="35000"/>
                </a:schemeClr>
              </a:solidFill>
              <a:round/>
              <a:headEnd/>
              <a:tailEnd/>
            </a:ln>
          </p:spPr>
          <p:txBody>
            <a:bodyPr/>
            <a:lstStyle/>
            <a:p>
              <a:endParaRPr lang="zh-CN" altLang="en-US"/>
            </a:p>
          </p:txBody>
        </p:sp>
        <p:sp>
          <p:nvSpPr>
            <p:cNvPr id="24" name="Freeform 26"/>
            <p:cNvSpPr>
              <a:spLocks/>
            </p:cNvSpPr>
            <p:nvPr/>
          </p:nvSpPr>
          <p:spPr bwMode="auto">
            <a:xfrm>
              <a:off x="6723745" y="3502965"/>
              <a:ext cx="47499" cy="391510"/>
            </a:xfrm>
            <a:custGeom>
              <a:avLst/>
              <a:gdLst>
                <a:gd name="T0" fmla="*/ 0 w 33"/>
                <a:gd name="T1" fmla="*/ 362 h 363"/>
                <a:gd name="T2" fmla="*/ 20 w 33"/>
                <a:gd name="T3" fmla="*/ 54 h 363"/>
                <a:gd name="T4" fmla="*/ 21 w 33"/>
                <a:gd name="T5" fmla="*/ 38 h 363"/>
                <a:gd name="T6" fmla="*/ 22 w 33"/>
                <a:gd name="T7" fmla="*/ 25 h 363"/>
                <a:gd name="T8" fmla="*/ 24 w 33"/>
                <a:gd name="T9" fmla="*/ 15 h 363"/>
                <a:gd name="T10" fmla="*/ 27 w 33"/>
                <a:gd name="T11" fmla="*/ 6 h 363"/>
                <a:gd name="T12" fmla="*/ 32 w 33"/>
                <a:gd name="T13" fmla="*/ 0 h 363"/>
                <a:gd name="T14" fmla="*/ 0 60000 65536"/>
                <a:gd name="T15" fmla="*/ 0 60000 65536"/>
                <a:gd name="T16" fmla="*/ 0 60000 65536"/>
                <a:gd name="T17" fmla="*/ 0 60000 65536"/>
                <a:gd name="T18" fmla="*/ 0 60000 65536"/>
                <a:gd name="T19" fmla="*/ 0 60000 65536"/>
                <a:gd name="T20" fmla="*/ 0 60000 65536"/>
                <a:gd name="T21" fmla="*/ 0 w 33"/>
                <a:gd name="T22" fmla="*/ 0 h 363"/>
                <a:gd name="T23" fmla="*/ 33 w 33"/>
                <a:gd name="T24" fmla="*/ 363 h 36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 h="363">
                  <a:moveTo>
                    <a:pt x="0" y="362"/>
                  </a:moveTo>
                  <a:lnTo>
                    <a:pt x="20" y="54"/>
                  </a:lnTo>
                  <a:lnTo>
                    <a:pt x="21" y="38"/>
                  </a:lnTo>
                  <a:lnTo>
                    <a:pt x="22" y="25"/>
                  </a:lnTo>
                  <a:lnTo>
                    <a:pt x="24" y="15"/>
                  </a:lnTo>
                  <a:lnTo>
                    <a:pt x="27" y="6"/>
                  </a:lnTo>
                  <a:lnTo>
                    <a:pt x="32" y="0"/>
                  </a:lnTo>
                </a:path>
              </a:pathLst>
            </a:custGeom>
            <a:noFill/>
            <a:ln w="38100" cap="rnd">
              <a:solidFill>
                <a:schemeClr val="tx1">
                  <a:lumMod val="65000"/>
                  <a:lumOff val="35000"/>
                </a:schemeClr>
              </a:solidFill>
              <a:round/>
              <a:headEnd/>
              <a:tailEnd/>
            </a:ln>
          </p:spPr>
          <p:txBody>
            <a:bodyPr/>
            <a:lstStyle/>
            <a:p>
              <a:endParaRPr lang="zh-CN" altLang="en-US"/>
            </a:p>
          </p:txBody>
        </p:sp>
        <p:sp>
          <p:nvSpPr>
            <p:cNvPr id="25" name="Freeform 27"/>
            <p:cNvSpPr>
              <a:spLocks/>
            </p:cNvSpPr>
            <p:nvPr/>
          </p:nvSpPr>
          <p:spPr bwMode="auto">
            <a:xfrm>
              <a:off x="6771244" y="3507284"/>
              <a:ext cx="123786" cy="762870"/>
            </a:xfrm>
            <a:custGeom>
              <a:avLst/>
              <a:gdLst>
                <a:gd name="T0" fmla="*/ 0 w 86"/>
                <a:gd name="T1" fmla="*/ 0 h 530"/>
                <a:gd name="T2" fmla="*/ 7 w 86"/>
                <a:gd name="T3" fmla="*/ 3 h 530"/>
                <a:gd name="T4" fmla="*/ 12 w 86"/>
                <a:gd name="T5" fmla="*/ 12 h 530"/>
                <a:gd name="T6" fmla="*/ 14 w 86"/>
                <a:gd name="T7" fmla="*/ 25 h 530"/>
                <a:gd name="T8" fmla="*/ 15 w 86"/>
                <a:gd name="T9" fmla="*/ 44 h 530"/>
                <a:gd name="T10" fmla="*/ 43 w 86"/>
                <a:gd name="T11" fmla="*/ 488 h 530"/>
                <a:gd name="T12" fmla="*/ 45 w 86"/>
                <a:gd name="T13" fmla="*/ 512 h 530"/>
                <a:gd name="T14" fmla="*/ 47 w 86"/>
                <a:gd name="T15" fmla="*/ 520 h 530"/>
                <a:gd name="T16" fmla="*/ 53 w 86"/>
                <a:gd name="T17" fmla="*/ 527 h 530"/>
                <a:gd name="T18" fmla="*/ 57 w 86"/>
                <a:gd name="T19" fmla="*/ 530 h 530"/>
                <a:gd name="T20" fmla="*/ 63 w 86"/>
                <a:gd name="T21" fmla="*/ 524 h 530"/>
                <a:gd name="T22" fmla="*/ 67 w 86"/>
                <a:gd name="T23" fmla="*/ 512 h 530"/>
                <a:gd name="T24" fmla="*/ 86 w 86"/>
                <a:gd name="T25" fmla="*/ 268 h 53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86"/>
                <a:gd name="T40" fmla="*/ 0 h 530"/>
                <a:gd name="T41" fmla="*/ 86 w 86"/>
                <a:gd name="T42" fmla="*/ 530 h 53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86" h="530">
                  <a:moveTo>
                    <a:pt x="0" y="0"/>
                  </a:moveTo>
                  <a:lnTo>
                    <a:pt x="7" y="3"/>
                  </a:lnTo>
                  <a:lnTo>
                    <a:pt x="12" y="12"/>
                  </a:lnTo>
                  <a:lnTo>
                    <a:pt x="14" y="25"/>
                  </a:lnTo>
                  <a:lnTo>
                    <a:pt x="15" y="44"/>
                  </a:lnTo>
                  <a:lnTo>
                    <a:pt x="43" y="488"/>
                  </a:lnTo>
                  <a:lnTo>
                    <a:pt x="45" y="512"/>
                  </a:lnTo>
                  <a:lnTo>
                    <a:pt x="47" y="520"/>
                  </a:lnTo>
                  <a:lnTo>
                    <a:pt x="53" y="527"/>
                  </a:lnTo>
                  <a:lnTo>
                    <a:pt x="57" y="530"/>
                  </a:lnTo>
                  <a:lnTo>
                    <a:pt x="63" y="524"/>
                  </a:lnTo>
                  <a:lnTo>
                    <a:pt x="67" y="512"/>
                  </a:lnTo>
                  <a:lnTo>
                    <a:pt x="86" y="268"/>
                  </a:lnTo>
                </a:path>
              </a:pathLst>
            </a:custGeom>
            <a:noFill/>
            <a:ln w="38100" cap="rnd">
              <a:solidFill>
                <a:schemeClr val="tx1">
                  <a:lumMod val="65000"/>
                  <a:lumOff val="35000"/>
                </a:schemeClr>
              </a:solidFill>
              <a:round/>
              <a:headEnd/>
              <a:tailEnd/>
            </a:ln>
          </p:spPr>
          <p:txBody>
            <a:bodyPr/>
            <a:lstStyle/>
            <a:p>
              <a:endParaRPr lang="zh-CN" altLang="en-US"/>
            </a:p>
          </p:txBody>
        </p:sp>
        <p:sp>
          <p:nvSpPr>
            <p:cNvPr id="26" name="Freeform 28"/>
            <p:cNvSpPr>
              <a:spLocks/>
            </p:cNvSpPr>
            <p:nvPr/>
          </p:nvSpPr>
          <p:spPr bwMode="auto">
            <a:xfrm>
              <a:off x="6895030" y="3502965"/>
              <a:ext cx="46060" cy="391510"/>
            </a:xfrm>
            <a:custGeom>
              <a:avLst/>
              <a:gdLst>
                <a:gd name="T0" fmla="*/ 0 w 32"/>
                <a:gd name="T1" fmla="*/ 362 h 363"/>
                <a:gd name="T2" fmla="*/ 19 w 32"/>
                <a:gd name="T3" fmla="*/ 54 h 363"/>
                <a:gd name="T4" fmla="*/ 20 w 32"/>
                <a:gd name="T5" fmla="*/ 38 h 363"/>
                <a:gd name="T6" fmla="*/ 21 w 32"/>
                <a:gd name="T7" fmla="*/ 25 h 363"/>
                <a:gd name="T8" fmla="*/ 23 w 32"/>
                <a:gd name="T9" fmla="*/ 15 h 363"/>
                <a:gd name="T10" fmla="*/ 27 w 32"/>
                <a:gd name="T11" fmla="*/ 6 h 363"/>
                <a:gd name="T12" fmla="*/ 31 w 32"/>
                <a:gd name="T13" fmla="*/ 0 h 363"/>
                <a:gd name="T14" fmla="*/ 0 60000 65536"/>
                <a:gd name="T15" fmla="*/ 0 60000 65536"/>
                <a:gd name="T16" fmla="*/ 0 60000 65536"/>
                <a:gd name="T17" fmla="*/ 0 60000 65536"/>
                <a:gd name="T18" fmla="*/ 0 60000 65536"/>
                <a:gd name="T19" fmla="*/ 0 60000 65536"/>
                <a:gd name="T20" fmla="*/ 0 60000 65536"/>
                <a:gd name="T21" fmla="*/ 0 w 32"/>
                <a:gd name="T22" fmla="*/ 0 h 363"/>
                <a:gd name="T23" fmla="*/ 32 w 32"/>
                <a:gd name="T24" fmla="*/ 363 h 36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2" h="363">
                  <a:moveTo>
                    <a:pt x="0" y="362"/>
                  </a:moveTo>
                  <a:lnTo>
                    <a:pt x="19" y="54"/>
                  </a:lnTo>
                  <a:lnTo>
                    <a:pt x="20" y="38"/>
                  </a:lnTo>
                  <a:lnTo>
                    <a:pt x="21" y="25"/>
                  </a:lnTo>
                  <a:lnTo>
                    <a:pt x="23" y="15"/>
                  </a:lnTo>
                  <a:lnTo>
                    <a:pt x="27" y="6"/>
                  </a:lnTo>
                  <a:lnTo>
                    <a:pt x="31" y="0"/>
                  </a:lnTo>
                </a:path>
              </a:pathLst>
            </a:custGeom>
            <a:noFill/>
            <a:ln w="38100" cap="rnd">
              <a:solidFill>
                <a:schemeClr val="tx1">
                  <a:lumMod val="65000"/>
                  <a:lumOff val="35000"/>
                </a:schemeClr>
              </a:solidFill>
              <a:round/>
              <a:headEnd/>
              <a:tailEnd/>
            </a:ln>
          </p:spPr>
          <p:txBody>
            <a:bodyPr/>
            <a:lstStyle/>
            <a:p>
              <a:endParaRPr lang="zh-CN" altLang="en-US"/>
            </a:p>
          </p:txBody>
        </p:sp>
        <p:sp>
          <p:nvSpPr>
            <p:cNvPr id="27" name="Freeform 29"/>
            <p:cNvSpPr>
              <a:spLocks/>
            </p:cNvSpPr>
            <p:nvPr/>
          </p:nvSpPr>
          <p:spPr bwMode="auto">
            <a:xfrm>
              <a:off x="6941091" y="3507284"/>
              <a:ext cx="122347" cy="762870"/>
            </a:xfrm>
            <a:custGeom>
              <a:avLst/>
              <a:gdLst>
                <a:gd name="T0" fmla="*/ 0 w 85"/>
                <a:gd name="T1" fmla="*/ 0 h 530"/>
                <a:gd name="T2" fmla="*/ 7 w 85"/>
                <a:gd name="T3" fmla="*/ 3 h 530"/>
                <a:gd name="T4" fmla="*/ 12 w 85"/>
                <a:gd name="T5" fmla="*/ 12 h 530"/>
                <a:gd name="T6" fmla="*/ 14 w 85"/>
                <a:gd name="T7" fmla="*/ 25 h 530"/>
                <a:gd name="T8" fmla="*/ 15 w 85"/>
                <a:gd name="T9" fmla="*/ 44 h 530"/>
                <a:gd name="T10" fmla="*/ 42 w 85"/>
                <a:gd name="T11" fmla="*/ 488 h 530"/>
                <a:gd name="T12" fmla="*/ 45 w 85"/>
                <a:gd name="T13" fmla="*/ 512 h 530"/>
                <a:gd name="T14" fmla="*/ 47 w 85"/>
                <a:gd name="T15" fmla="*/ 520 h 530"/>
                <a:gd name="T16" fmla="*/ 52 w 85"/>
                <a:gd name="T17" fmla="*/ 527 h 530"/>
                <a:gd name="T18" fmla="*/ 57 w 85"/>
                <a:gd name="T19" fmla="*/ 530 h 530"/>
                <a:gd name="T20" fmla="*/ 62 w 85"/>
                <a:gd name="T21" fmla="*/ 524 h 530"/>
                <a:gd name="T22" fmla="*/ 66 w 85"/>
                <a:gd name="T23" fmla="*/ 512 h 530"/>
                <a:gd name="T24" fmla="*/ 85 w 85"/>
                <a:gd name="T25" fmla="*/ 271 h 53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85"/>
                <a:gd name="T40" fmla="*/ 0 h 530"/>
                <a:gd name="T41" fmla="*/ 85 w 85"/>
                <a:gd name="T42" fmla="*/ 530 h 53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85" h="530">
                  <a:moveTo>
                    <a:pt x="0" y="0"/>
                  </a:moveTo>
                  <a:lnTo>
                    <a:pt x="7" y="3"/>
                  </a:lnTo>
                  <a:lnTo>
                    <a:pt x="12" y="12"/>
                  </a:lnTo>
                  <a:lnTo>
                    <a:pt x="14" y="25"/>
                  </a:lnTo>
                  <a:lnTo>
                    <a:pt x="15" y="44"/>
                  </a:lnTo>
                  <a:lnTo>
                    <a:pt x="42" y="488"/>
                  </a:lnTo>
                  <a:lnTo>
                    <a:pt x="45" y="512"/>
                  </a:lnTo>
                  <a:lnTo>
                    <a:pt x="47" y="520"/>
                  </a:lnTo>
                  <a:lnTo>
                    <a:pt x="52" y="527"/>
                  </a:lnTo>
                  <a:lnTo>
                    <a:pt x="57" y="530"/>
                  </a:lnTo>
                  <a:lnTo>
                    <a:pt x="62" y="524"/>
                  </a:lnTo>
                  <a:lnTo>
                    <a:pt x="66" y="512"/>
                  </a:lnTo>
                  <a:lnTo>
                    <a:pt x="85" y="271"/>
                  </a:lnTo>
                </a:path>
              </a:pathLst>
            </a:custGeom>
            <a:noFill/>
            <a:ln w="38100" cap="rnd">
              <a:solidFill>
                <a:schemeClr val="tx1">
                  <a:lumMod val="65000"/>
                  <a:lumOff val="35000"/>
                </a:schemeClr>
              </a:solidFill>
              <a:round/>
              <a:headEnd/>
              <a:tailEnd/>
            </a:ln>
          </p:spPr>
          <p:txBody>
            <a:bodyPr/>
            <a:lstStyle/>
            <a:p>
              <a:endParaRPr lang="zh-CN" altLang="en-US"/>
            </a:p>
          </p:txBody>
        </p:sp>
        <p:grpSp>
          <p:nvGrpSpPr>
            <p:cNvPr id="28" name="Group 30"/>
            <p:cNvGrpSpPr>
              <a:grpSpLocks/>
            </p:cNvGrpSpPr>
            <p:nvPr/>
          </p:nvGrpSpPr>
          <p:grpSpPr bwMode="auto">
            <a:xfrm>
              <a:off x="7063438" y="3497208"/>
              <a:ext cx="341132" cy="768627"/>
              <a:chOff x="3600" y="1309"/>
              <a:chExt cx="237" cy="713"/>
            </a:xfrm>
          </p:grpSpPr>
          <p:grpSp>
            <p:nvGrpSpPr>
              <p:cNvPr id="29" name="Group 31"/>
              <p:cNvGrpSpPr>
                <a:grpSpLocks/>
              </p:cNvGrpSpPr>
              <p:nvPr/>
            </p:nvGrpSpPr>
            <p:grpSpPr bwMode="auto">
              <a:xfrm>
                <a:off x="3600" y="1309"/>
                <a:ext cx="118" cy="713"/>
                <a:chOff x="3600" y="1309"/>
                <a:chExt cx="118" cy="713"/>
              </a:xfrm>
            </p:grpSpPr>
            <p:sp>
              <p:nvSpPr>
                <p:cNvPr id="33" name="Freeform 32"/>
                <p:cNvSpPr>
                  <a:spLocks/>
                </p:cNvSpPr>
                <p:nvPr/>
              </p:nvSpPr>
              <p:spPr bwMode="auto">
                <a:xfrm>
                  <a:off x="3600" y="1309"/>
                  <a:ext cx="34" cy="363"/>
                </a:xfrm>
                <a:custGeom>
                  <a:avLst/>
                  <a:gdLst>
                    <a:gd name="T0" fmla="*/ 0 w 34"/>
                    <a:gd name="T1" fmla="*/ 362 h 363"/>
                    <a:gd name="T2" fmla="*/ 20 w 34"/>
                    <a:gd name="T3" fmla="*/ 54 h 363"/>
                    <a:gd name="T4" fmla="*/ 22 w 34"/>
                    <a:gd name="T5" fmla="*/ 38 h 363"/>
                    <a:gd name="T6" fmla="*/ 23 w 34"/>
                    <a:gd name="T7" fmla="*/ 25 h 363"/>
                    <a:gd name="T8" fmla="*/ 24 w 34"/>
                    <a:gd name="T9" fmla="*/ 15 h 363"/>
                    <a:gd name="T10" fmla="*/ 28 w 34"/>
                    <a:gd name="T11" fmla="*/ 6 h 363"/>
                    <a:gd name="T12" fmla="*/ 33 w 34"/>
                    <a:gd name="T13" fmla="*/ 0 h 363"/>
                    <a:gd name="T14" fmla="*/ 0 60000 65536"/>
                    <a:gd name="T15" fmla="*/ 0 60000 65536"/>
                    <a:gd name="T16" fmla="*/ 0 60000 65536"/>
                    <a:gd name="T17" fmla="*/ 0 60000 65536"/>
                    <a:gd name="T18" fmla="*/ 0 60000 65536"/>
                    <a:gd name="T19" fmla="*/ 0 60000 65536"/>
                    <a:gd name="T20" fmla="*/ 0 60000 65536"/>
                    <a:gd name="T21" fmla="*/ 0 w 34"/>
                    <a:gd name="T22" fmla="*/ 0 h 363"/>
                    <a:gd name="T23" fmla="*/ 34 w 34"/>
                    <a:gd name="T24" fmla="*/ 363 h 36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4" h="363">
                      <a:moveTo>
                        <a:pt x="0" y="362"/>
                      </a:moveTo>
                      <a:lnTo>
                        <a:pt x="20" y="54"/>
                      </a:lnTo>
                      <a:lnTo>
                        <a:pt x="22" y="38"/>
                      </a:lnTo>
                      <a:lnTo>
                        <a:pt x="23" y="25"/>
                      </a:lnTo>
                      <a:lnTo>
                        <a:pt x="24" y="15"/>
                      </a:lnTo>
                      <a:lnTo>
                        <a:pt x="28" y="6"/>
                      </a:lnTo>
                      <a:lnTo>
                        <a:pt x="33" y="0"/>
                      </a:lnTo>
                    </a:path>
                  </a:pathLst>
                </a:custGeom>
                <a:noFill/>
                <a:ln w="38100" cap="rnd">
                  <a:solidFill>
                    <a:schemeClr val="tx1">
                      <a:lumMod val="65000"/>
                      <a:lumOff val="35000"/>
                    </a:schemeClr>
                  </a:solidFill>
                  <a:round/>
                  <a:headEnd/>
                  <a:tailEnd/>
                </a:ln>
              </p:spPr>
              <p:txBody>
                <a:bodyPr/>
                <a:lstStyle/>
                <a:p>
                  <a:endParaRPr lang="zh-CN" altLang="en-US"/>
                </a:p>
              </p:txBody>
            </p:sp>
            <p:sp>
              <p:nvSpPr>
                <p:cNvPr id="34" name="Freeform 33"/>
                <p:cNvSpPr>
                  <a:spLocks/>
                </p:cNvSpPr>
                <p:nvPr/>
              </p:nvSpPr>
              <p:spPr bwMode="auto">
                <a:xfrm>
                  <a:off x="3634" y="1313"/>
                  <a:ext cx="84" cy="709"/>
                </a:xfrm>
                <a:custGeom>
                  <a:avLst/>
                  <a:gdLst>
                    <a:gd name="T0" fmla="*/ 0 w 84"/>
                    <a:gd name="T1" fmla="*/ 0 h 709"/>
                    <a:gd name="T2" fmla="*/ 7 w 84"/>
                    <a:gd name="T3" fmla="*/ 4 h 709"/>
                    <a:gd name="T4" fmla="*/ 12 w 84"/>
                    <a:gd name="T5" fmla="*/ 16 h 709"/>
                    <a:gd name="T6" fmla="*/ 13 w 84"/>
                    <a:gd name="T7" fmla="*/ 33 h 709"/>
                    <a:gd name="T8" fmla="*/ 15 w 84"/>
                    <a:gd name="T9" fmla="*/ 59 h 709"/>
                    <a:gd name="T10" fmla="*/ 42 w 84"/>
                    <a:gd name="T11" fmla="*/ 651 h 709"/>
                    <a:gd name="T12" fmla="*/ 44 w 84"/>
                    <a:gd name="T13" fmla="*/ 684 h 709"/>
                    <a:gd name="T14" fmla="*/ 46 w 84"/>
                    <a:gd name="T15" fmla="*/ 694 h 709"/>
                    <a:gd name="T16" fmla="*/ 52 w 84"/>
                    <a:gd name="T17" fmla="*/ 704 h 709"/>
                    <a:gd name="T18" fmla="*/ 56 w 84"/>
                    <a:gd name="T19" fmla="*/ 708 h 709"/>
                    <a:gd name="T20" fmla="*/ 62 w 84"/>
                    <a:gd name="T21" fmla="*/ 700 h 709"/>
                    <a:gd name="T22" fmla="*/ 65 w 84"/>
                    <a:gd name="T23" fmla="*/ 684 h 709"/>
                    <a:gd name="T24" fmla="*/ 83 w 84"/>
                    <a:gd name="T25" fmla="*/ 380 h 70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84"/>
                    <a:gd name="T40" fmla="*/ 0 h 709"/>
                    <a:gd name="T41" fmla="*/ 84 w 84"/>
                    <a:gd name="T42" fmla="*/ 709 h 70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84" h="709">
                      <a:moveTo>
                        <a:pt x="0" y="0"/>
                      </a:moveTo>
                      <a:lnTo>
                        <a:pt x="7" y="4"/>
                      </a:lnTo>
                      <a:lnTo>
                        <a:pt x="12" y="16"/>
                      </a:lnTo>
                      <a:lnTo>
                        <a:pt x="13" y="33"/>
                      </a:lnTo>
                      <a:lnTo>
                        <a:pt x="15" y="59"/>
                      </a:lnTo>
                      <a:lnTo>
                        <a:pt x="42" y="651"/>
                      </a:lnTo>
                      <a:lnTo>
                        <a:pt x="44" y="684"/>
                      </a:lnTo>
                      <a:lnTo>
                        <a:pt x="46" y="694"/>
                      </a:lnTo>
                      <a:lnTo>
                        <a:pt x="52" y="704"/>
                      </a:lnTo>
                      <a:lnTo>
                        <a:pt x="56" y="708"/>
                      </a:lnTo>
                      <a:lnTo>
                        <a:pt x="62" y="700"/>
                      </a:lnTo>
                      <a:lnTo>
                        <a:pt x="65" y="684"/>
                      </a:lnTo>
                      <a:lnTo>
                        <a:pt x="83" y="380"/>
                      </a:lnTo>
                    </a:path>
                  </a:pathLst>
                </a:custGeom>
                <a:noFill/>
                <a:ln w="38100" cap="rnd">
                  <a:solidFill>
                    <a:schemeClr val="tx1">
                      <a:lumMod val="65000"/>
                      <a:lumOff val="35000"/>
                    </a:schemeClr>
                  </a:solidFill>
                  <a:round/>
                  <a:headEnd/>
                  <a:tailEnd/>
                </a:ln>
              </p:spPr>
              <p:txBody>
                <a:bodyPr/>
                <a:lstStyle/>
                <a:p>
                  <a:endParaRPr lang="zh-CN" altLang="en-US"/>
                </a:p>
              </p:txBody>
            </p:sp>
          </p:grpSp>
          <p:grpSp>
            <p:nvGrpSpPr>
              <p:cNvPr id="30" name="Group 34"/>
              <p:cNvGrpSpPr>
                <a:grpSpLocks/>
              </p:cNvGrpSpPr>
              <p:nvPr/>
            </p:nvGrpSpPr>
            <p:grpSpPr bwMode="auto">
              <a:xfrm>
                <a:off x="3718" y="1309"/>
                <a:ext cx="119" cy="713"/>
                <a:chOff x="3718" y="1309"/>
                <a:chExt cx="119" cy="713"/>
              </a:xfrm>
            </p:grpSpPr>
            <p:sp>
              <p:nvSpPr>
                <p:cNvPr id="31" name="Freeform 35"/>
                <p:cNvSpPr>
                  <a:spLocks/>
                </p:cNvSpPr>
                <p:nvPr/>
              </p:nvSpPr>
              <p:spPr bwMode="auto">
                <a:xfrm>
                  <a:off x="3718" y="1309"/>
                  <a:ext cx="35" cy="363"/>
                </a:xfrm>
                <a:custGeom>
                  <a:avLst/>
                  <a:gdLst>
                    <a:gd name="T0" fmla="*/ 0 w 35"/>
                    <a:gd name="T1" fmla="*/ 362 h 363"/>
                    <a:gd name="T2" fmla="*/ 21 w 35"/>
                    <a:gd name="T3" fmla="*/ 54 h 363"/>
                    <a:gd name="T4" fmla="*/ 22 w 35"/>
                    <a:gd name="T5" fmla="*/ 38 h 363"/>
                    <a:gd name="T6" fmla="*/ 23 w 35"/>
                    <a:gd name="T7" fmla="*/ 25 h 363"/>
                    <a:gd name="T8" fmla="*/ 25 w 35"/>
                    <a:gd name="T9" fmla="*/ 15 h 363"/>
                    <a:gd name="T10" fmla="*/ 29 w 35"/>
                    <a:gd name="T11" fmla="*/ 6 h 363"/>
                    <a:gd name="T12" fmla="*/ 34 w 35"/>
                    <a:gd name="T13" fmla="*/ 0 h 363"/>
                    <a:gd name="T14" fmla="*/ 0 60000 65536"/>
                    <a:gd name="T15" fmla="*/ 0 60000 65536"/>
                    <a:gd name="T16" fmla="*/ 0 60000 65536"/>
                    <a:gd name="T17" fmla="*/ 0 60000 65536"/>
                    <a:gd name="T18" fmla="*/ 0 60000 65536"/>
                    <a:gd name="T19" fmla="*/ 0 60000 65536"/>
                    <a:gd name="T20" fmla="*/ 0 60000 65536"/>
                    <a:gd name="T21" fmla="*/ 0 w 35"/>
                    <a:gd name="T22" fmla="*/ 0 h 363"/>
                    <a:gd name="T23" fmla="*/ 35 w 35"/>
                    <a:gd name="T24" fmla="*/ 363 h 36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5" h="363">
                      <a:moveTo>
                        <a:pt x="0" y="362"/>
                      </a:moveTo>
                      <a:lnTo>
                        <a:pt x="21" y="54"/>
                      </a:lnTo>
                      <a:lnTo>
                        <a:pt x="22" y="38"/>
                      </a:lnTo>
                      <a:lnTo>
                        <a:pt x="23" y="25"/>
                      </a:lnTo>
                      <a:lnTo>
                        <a:pt x="25" y="15"/>
                      </a:lnTo>
                      <a:lnTo>
                        <a:pt x="29" y="6"/>
                      </a:lnTo>
                      <a:lnTo>
                        <a:pt x="34" y="0"/>
                      </a:lnTo>
                    </a:path>
                  </a:pathLst>
                </a:custGeom>
                <a:noFill/>
                <a:ln w="38100" cap="rnd">
                  <a:solidFill>
                    <a:schemeClr val="tx1">
                      <a:lumMod val="65000"/>
                      <a:lumOff val="35000"/>
                    </a:schemeClr>
                  </a:solidFill>
                  <a:round/>
                  <a:headEnd/>
                  <a:tailEnd/>
                </a:ln>
              </p:spPr>
              <p:txBody>
                <a:bodyPr/>
                <a:lstStyle/>
                <a:p>
                  <a:endParaRPr lang="zh-CN" altLang="en-US"/>
                </a:p>
              </p:txBody>
            </p:sp>
            <p:sp>
              <p:nvSpPr>
                <p:cNvPr id="32" name="Freeform 36"/>
                <p:cNvSpPr>
                  <a:spLocks/>
                </p:cNvSpPr>
                <p:nvPr/>
              </p:nvSpPr>
              <p:spPr bwMode="auto">
                <a:xfrm>
                  <a:off x="3753" y="1313"/>
                  <a:ext cx="84" cy="709"/>
                </a:xfrm>
                <a:custGeom>
                  <a:avLst/>
                  <a:gdLst>
                    <a:gd name="T0" fmla="*/ 0 w 84"/>
                    <a:gd name="T1" fmla="*/ 0 h 709"/>
                    <a:gd name="T2" fmla="*/ 7 w 84"/>
                    <a:gd name="T3" fmla="*/ 4 h 709"/>
                    <a:gd name="T4" fmla="*/ 12 w 84"/>
                    <a:gd name="T5" fmla="*/ 16 h 709"/>
                    <a:gd name="T6" fmla="*/ 13 w 84"/>
                    <a:gd name="T7" fmla="*/ 33 h 709"/>
                    <a:gd name="T8" fmla="*/ 15 w 84"/>
                    <a:gd name="T9" fmla="*/ 59 h 709"/>
                    <a:gd name="T10" fmla="*/ 42 w 84"/>
                    <a:gd name="T11" fmla="*/ 651 h 709"/>
                    <a:gd name="T12" fmla="*/ 44 w 84"/>
                    <a:gd name="T13" fmla="*/ 684 h 709"/>
                    <a:gd name="T14" fmla="*/ 46 w 84"/>
                    <a:gd name="T15" fmla="*/ 694 h 709"/>
                    <a:gd name="T16" fmla="*/ 52 w 84"/>
                    <a:gd name="T17" fmla="*/ 704 h 709"/>
                    <a:gd name="T18" fmla="*/ 56 w 84"/>
                    <a:gd name="T19" fmla="*/ 708 h 709"/>
                    <a:gd name="T20" fmla="*/ 62 w 84"/>
                    <a:gd name="T21" fmla="*/ 700 h 709"/>
                    <a:gd name="T22" fmla="*/ 65 w 84"/>
                    <a:gd name="T23" fmla="*/ 684 h 709"/>
                    <a:gd name="T24" fmla="*/ 83 w 84"/>
                    <a:gd name="T25" fmla="*/ 380 h 70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84"/>
                    <a:gd name="T40" fmla="*/ 0 h 709"/>
                    <a:gd name="T41" fmla="*/ 84 w 84"/>
                    <a:gd name="T42" fmla="*/ 709 h 70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84" h="709">
                      <a:moveTo>
                        <a:pt x="0" y="0"/>
                      </a:moveTo>
                      <a:lnTo>
                        <a:pt x="7" y="4"/>
                      </a:lnTo>
                      <a:lnTo>
                        <a:pt x="12" y="16"/>
                      </a:lnTo>
                      <a:lnTo>
                        <a:pt x="13" y="33"/>
                      </a:lnTo>
                      <a:lnTo>
                        <a:pt x="15" y="59"/>
                      </a:lnTo>
                      <a:lnTo>
                        <a:pt x="42" y="651"/>
                      </a:lnTo>
                      <a:lnTo>
                        <a:pt x="44" y="684"/>
                      </a:lnTo>
                      <a:lnTo>
                        <a:pt x="46" y="694"/>
                      </a:lnTo>
                      <a:lnTo>
                        <a:pt x="52" y="704"/>
                      </a:lnTo>
                      <a:lnTo>
                        <a:pt x="56" y="708"/>
                      </a:lnTo>
                      <a:lnTo>
                        <a:pt x="62" y="700"/>
                      </a:lnTo>
                      <a:lnTo>
                        <a:pt x="65" y="684"/>
                      </a:lnTo>
                      <a:lnTo>
                        <a:pt x="83" y="380"/>
                      </a:lnTo>
                    </a:path>
                  </a:pathLst>
                </a:custGeom>
                <a:noFill/>
                <a:ln w="38100" cap="rnd">
                  <a:solidFill>
                    <a:schemeClr val="tx1">
                      <a:lumMod val="65000"/>
                      <a:lumOff val="35000"/>
                    </a:schemeClr>
                  </a:solidFill>
                  <a:round/>
                  <a:headEnd/>
                  <a:tailEnd/>
                </a:ln>
              </p:spPr>
              <p:txBody>
                <a:bodyPr/>
                <a:lstStyle/>
                <a:p>
                  <a:endParaRPr lang="zh-CN" altLang="en-US"/>
                </a:p>
              </p:txBody>
            </p:sp>
          </p:grpSp>
        </p:grpSp>
        <p:sp>
          <p:nvSpPr>
            <p:cNvPr id="35" name="Freeform 37"/>
            <p:cNvSpPr>
              <a:spLocks/>
            </p:cNvSpPr>
            <p:nvPr/>
          </p:nvSpPr>
          <p:spPr bwMode="auto">
            <a:xfrm>
              <a:off x="6027087" y="3502965"/>
              <a:ext cx="47499" cy="391510"/>
            </a:xfrm>
            <a:custGeom>
              <a:avLst/>
              <a:gdLst>
                <a:gd name="T0" fmla="*/ 0 w 33"/>
                <a:gd name="T1" fmla="*/ 362 h 363"/>
                <a:gd name="T2" fmla="*/ 20 w 33"/>
                <a:gd name="T3" fmla="*/ 54 h 363"/>
                <a:gd name="T4" fmla="*/ 21 w 33"/>
                <a:gd name="T5" fmla="*/ 38 h 363"/>
                <a:gd name="T6" fmla="*/ 22 w 33"/>
                <a:gd name="T7" fmla="*/ 25 h 363"/>
                <a:gd name="T8" fmla="*/ 24 w 33"/>
                <a:gd name="T9" fmla="*/ 15 h 363"/>
                <a:gd name="T10" fmla="*/ 27 w 33"/>
                <a:gd name="T11" fmla="*/ 6 h 363"/>
                <a:gd name="T12" fmla="*/ 32 w 33"/>
                <a:gd name="T13" fmla="*/ 0 h 363"/>
                <a:gd name="T14" fmla="*/ 0 60000 65536"/>
                <a:gd name="T15" fmla="*/ 0 60000 65536"/>
                <a:gd name="T16" fmla="*/ 0 60000 65536"/>
                <a:gd name="T17" fmla="*/ 0 60000 65536"/>
                <a:gd name="T18" fmla="*/ 0 60000 65536"/>
                <a:gd name="T19" fmla="*/ 0 60000 65536"/>
                <a:gd name="T20" fmla="*/ 0 60000 65536"/>
                <a:gd name="T21" fmla="*/ 0 w 33"/>
                <a:gd name="T22" fmla="*/ 0 h 363"/>
                <a:gd name="T23" fmla="*/ 33 w 33"/>
                <a:gd name="T24" fmla="*/ 363 h 36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 h="363">
                  <a:moveTo>
                    <a:pt x="0" y="362"/>
                  </a:moveTo>
                  <a:lnTo>
                    <a:pt x="20" y="54"/>
                  </a:lnTo>
                  <a:lnTo>
                    <a:pt x="21" y="38"/>
                  </a:lnTo>
                  <a:lnTo>
                    <a:pt x="22" y="25"/>
                  </a:lnTo>
                  <a:lnTo>
                    <a:pt x="24" y="15"/>
                  </a:lnTo>
                  <a:lnTo>
                    <a:pt x="27" y="6"/>
                  </a:lnTo>
                  <a:lnTo>
                    <a:pt x="32" y="0"/>
                  </a:lnTo>
                </a:path>
              </a:pathLst>
            </a:custGeom>
            <a:noFill/>
            <a:ln w="38100" cap="rnd">
              <a:solidFill>
                <a:schemeClr val="tx1">
                  <a:lumMod val="65000"/>
                  <a:lumOff val="35000"/>
                </a:schemeClr>
              </a:solidFill>
              <a:round/>
              <a:headEnd/>
              <a:tailEnd/>
            </a:ln>
          </p:spPr>
          <p:txBody>
            <a:bodyPr/>
            <a:lstStyle/>
            <a:p>
              <a:endParaRPr lang="zh-CN" altLang="en-US"/>
            </a:p>
          </p:txBody>
        </p:sp>
        <p:sp>
          <p:nvSpPr>
            <p:cNvPr id="36" name="Freeform 38"/>
            <p:cNvSpPr>
              <a:spLocks/>
            </p:cNvSpPr>
            <p:nvPr/>
          </p:nvSpPr>
          <p:spPr bwMode="auto">
            <a:xfrm>
              <a:off x="6074586" y="3507284"/>
              <a:ext cx="125226" cy="762870"/>
            </a:xfrm>
            <a:custGeom>
              <a:avLst/>
              <a:gdLst>
                <a:gd name="T0" fmla="*/ 0 w 87"/>
                <a:gd name="T1" fmla="*/ 0 h 530"/>
                <a:gd name="T2" fmla="*/ 7 w 87"/>
                <a:gd name="T3" fmla="*/ 3 h 530"/>
                <a:gd name="T4" fmla="*/ 12 w 87"/>
                <a:gd name="T5" fmla="*/ 12 h 530"/>
                <a:gd name="T6" fmla="*/ 14 w 87"/>
                <a:gd name="T7" fmla="*/ 25 h 530"/>
                <a:gd name="T8" fmla="*/ 15 w 87"/>
                <a:gd name="T9" fmla="*/ 44 h 530"/>
                <a:gd name="T10" fmla="*/ 43 w 87"/>
                <a:gd name="T11" fmla="*/ 488 h 530"/>
                <a:gd name="T12" fmla="*/ 45 w 87"/>
                <a:gd name="T13" fmla="*/ 512 h 530"/>
                <a:gd name="T14" fmla="*/ 47 w 87"/>
                <a:gd name="T15" fmla="*/ 520 h 530"/>
                <a:gd name="T16" fmla="*/ 53 w 87"/>
                <a:gd name="T17" fmla="*/ 527 h 530"/>
                <a:gd name="T18" fmla="*/ 57 w 87"/>
                <a:gd name="T19" fmla="*/ 530 h 530"/>
                <a:gd name="T20" fmla="*/ 63 w 87"/>
                <a:gd name="T21" fmla="*/ 524 h 530"/>
                <a:gd name="T22" fmla="*/ 67 w 87"/>
                <a:gd name="T23" fmla="*/ 512 h 530"/>
                <a:gd name="T24" fmla="*/ 87 w 87"/>
                <a:gd name="T25" fmla="*/ 265 h 53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87"/>
                <a:gd name="T40" fmla="*/ 0 h 530"/>
                <a:gd name="T41" fmla="*/ 87 w 87"/>
                <a:gd name="T42" fmla="*/ 530 h 53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87" h="530">
                  <a:moveTo>
                    <a:pt x="0" y="0"/>
                  </a:moveTo>
                  <a:lnTo>
                    <a:pt x="7" y="3"/>
                  </a:lnTo>
                  <a:lnTo>
                    <a:pt x="12" y="12"/>
                  </a:lnTo>
                  <a:lnTo>
                    <a:pt x="14" y="25"/>
                  </a:lnTo>
                  <a:lnTo>
                    <a:pt x="15" y="44"/>
                  </a:lnTo>
                  <a:lnTo>
                    <a:pt x="43" y="488"/>
                  </a:lnTo>
                  <a:lnTo>
                    <a:pt x="45" y="512"/>
                  </a:lnTo>
                  <a:lnTo>
                    <a:pt x="47" y="520"/>
                  </a:lnTo>
                  <a:lnTo>
                    <a:pt x="53" y="527"/>
                  </a:lnTo>
                  <a:lnTo>
                    <a:pt x="57" y="530"/>
                  </a:lnTo>
                  <a:lnTo>
                    <a:pt x="63" y="524"/>
                  </a:lnTo>
                  <a:lnTo>
                    <a:pt x="67" y="512"/>
                  </a:lnTo>
                  <a:lnTo>
                    <a:pt x="87" y="265"/>
                  </a:lnTo>
                </a:path>
              </a:pathLst>
            </a:custGeom>
            <a:noFill/>
            <a:ln w="38100" cap="rnd">
              <a:solidFill>
                <a:schemeClr val="tx1">
                  <a:lumMod val="65000"/>
                  <a:lumOff val="35000"/>
                </a:schemeClr>
              </a:solidFill>
              <a:round/>
              <a:headEnd/>
              <a:tailEnd/>
            </a:ln>
          </p:spPr>
          <p:txBody>
            <a:bodyPr/>
            <a:lstStyle/>
            <a:p>
              <a:endParaRPr lang="zh-CN" altLang="en-US"/>
            </a:p>
          </p:txBody>
        </p:sp>
        <p:sp>
          <p:nvSpPr>
            <p:cNvPr id="37" name="Freeform 39"/>
            <p:cNvSpPr>
              <a:spLocks/>
            </p:cNvSpPr>
            <p:nvPr/>
          </p:nvSpPr>
          <p:spPr bwMode="auto">
            <a:xfrm>
              <a:off x="6198372" y="3502965"/>
              <a:ext cx="46060" cy="391510"/>
            </a:xfrm>
            <a:custGeom>
              <a:avLst/>
              <a:gdLst>
                <a:gd name="T0" fmla="*/ 0 w 32"/>
                <a:gd name="T1" fmla="*/ 362 h 363"/>
                <a:gd name="T2" fmla="*/ 19 w 32"/>
                <a:gd name="T3" fmla="*/ 54 h 363"/>
                <a:gd name="T4" fmla="*/ 20 w 32"/>
                <a:gd name="T5" fmla="*/ 38 h 363"/>
                <a:gd name="T6" fmla="*/ 21 w 32"/>
                <a:gd name="T7" fmla="*/ 25 h 363"/>
                <a:gd name="T8" fmla="*/ 23 w 32"/>
                <a:gd name="T9" fmla="*/ 15 h 363"/>
                <a:gd name="T10" fmla="*/ 27 w 32"/>
                <a:gd name="T11" fmla="*/ 6 h 363"/>
                <a:gd name="T12" fmla="*/ 31 w 32"/>
                <a:gd name="T13" fmla="*/ 0 h 363"/>
                <a:gd name="T14" fmla="*/ 0 60000 65536"/>
                <a:gd name="T15" fmla="*/ 0 60000 65536"/>
                <a:gd name="T16" fmla="*/ 0 60000 65536"/>
                <a:gd name="T17" fmla="*/ 0 60000 65536"/>
                <a:gd name="T18" fmla="*/ 0 60000 65536"/>
                <a:gd name="T19" fmla="*/ 0 60000 65536"/>
                <a:gd name="T20" fmla="*/ 0 60000 65536"/>
                <a:gd name="T21" fmla="*/ 0 w 32"/>
                <a:gd name="T22" fmla="*/ 0 h 363"/>
                <a:gd name="T23" fmla="*/ 32 w 32"/>
                <a:gd name="T24" fmla="*/ 363 h 36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2" h="363">
                  <a:moveTo>
                    <a:pt x="0" y="362"/>
                  </a:moveTo>
                  <a:lnTo>
                    <a:pt x="19" y="54"/>
                  </a:lnTo>
                  <a:lnTo>
                    <a:pt x="20" y="38"/>
                  </a:lnTo>
                  <a:lnTo>
                    <a:pt x="21" y="25"/>
                  </a:lnTo>
                  <a:lnTo>
                    <a:pt x="23" y="15"/>
                  </a:lnTo>
                  <a:lnTo>
                    <a:pt x="27" y="6"/>
                  </a:lnTo>
                  <a:lnTo>
                    <a:pt x="31" y="0"/>
                  </a:lnTo>
                </a:path>
              </a:pathLst>
            </a:custGeom>
            <a:noFill/>
            <a:ln w="38100" cap="rnd">
              <a:solidFill>
                <a:schemeClr val="tx1">
                  <a:lumMod val="65000"/>
                  <a:lumOff val="35000"/>
                </a:schemeClr>
              </a:solidFill>
              <a:round/>
              <a:headEnd/>
              <a:tailEnd/>
            </a:ln>
          </p:spPr>
          <p:txBody>
            <a:bodyPr/>
            <a:lstStyle/>
            <a:p>
              <a:endParaRPr lang="zh-CN" altLang="en-US"/>
            </a:p>
          </p:txBody>
        </p:sp>
        <p:sp>
          <p:nvSpPr>
            <p:cNvPr id="38" name="Freeform 40"/>
            <p:cNvSpPr>
              <a:spLocks/>
            </p:cNvSpPr>
            <p:nvPr/>
          </p:nvSpPr>
          <p:spPr bwMode="auto">
            <a:xfrm>
              <a:off x="6244432" y="3507284"/>
              <a:ext cx="123786" cy="762870"/>
            </a:xfrm>
            <a:custGeom>
              <a:avLst/>
              <a:gdLst>
                <a:gd name="T0" fmla="*/ 0 w 86"/>
                <a:gd name="T1" fmla="*/ 0 h 530"/>
                <a:gd name="T2" fmla="*/ 7 w 86"/>
                <a:gd name="T3" fmla="*/ 3 h 530"/>
                <a:gd name="T4" fmla="*/ 12 w 86"/>
                <a:gd name="T5" fmla="*/ 12 h 530"/>
                <a:gd name="T6" fmla="*/ 14 w 86"/>
                <a:gd name="T7" fmla="*/ 25 h 530"/>
                <a:gd name="T8" fmla="*/ 15 w 86"/>
                <a:gd name="T9" fmla="*/ 44 h 530"/>
                <a:gd name="T10" fmla="*/ 43 w 86"/>
                <a:gd name="T11" fmla="*/ 488 h 530"/>
                <a:gd name="T12" fmla="*/ 45 w 86"/>
                <a:gd name="T13" fmla="*/ 512 h 530"/>
                <a:gd name="T14" fmla="*/ 47 w 86"/>
                <a:gd name="T15" fmla="*/ 520 h 530"/>
                <a:gd name="T16" fmla="*/ 53 w 86"/>
                <a:gd name="T17" fmla="*/ 527 h 530"/>
                <a:gd name="T18" fmla="*/ 57 w 86"/>
                <a:gd name="T19" fmla="*/ 530 h 530"/>
                <a:gd name="T20" fmla="*/ 63 w 86"/>
                <a:gd name="T21" fmla="*/ 524 h 530"/>
                <a:gd name="T22" fmla="*/ 67 w 86"/>
                <a:gd name="T23" fmla="*/ 512 h 530"/>
                <a:gd name="T24" fmla="*/ 86 w 86"/>
                <a:gd name="T25" fmla="*/ 274 h 53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86"/>
                <a:gd name="T40" fmla="*/ 0 h 530"/>
                <a:gd name="T41" fmla="*/ 86 w 86"/>
                <a:gd name="T42" fmla="*/ 530 h 53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86" h="530">
                  <a:moveTo>
                    <a:pt x="0" y="0"/>
                  </a:moveTo>
                  <a:lnTo>
                    <a:pt x="7" y="3"/>
                  </a:lnTo>
                  <a:lnTo>
                    <a:pt x="12" y="12"/>
                  </a:lnTo>
                  <a:lnTo>
                    <a:pt x="14" y="25"/>
                  </a:lnTo>
                  <a:lnTo>
                    <a:pt x="15" y="44"/>
                  </a:lnTo>
                  <a:lnTo>
                    <a:pt x="43" y="488"/>
                  </a:lnTo>
                  <a:lnTo>
                    <a:pt x="45" y="512"/>
                  </a:lnTo>
                  <a:lnTo>
                    <a:pt x="47" y="520"/>
                  </a:lnTo>
                  <a:lnTo>
                    <a:pt x="53" y="527"/>
                  </a:lnTo>
                  <a:lnTo>
                    <a:pt x="57" y="530"/>
                  </a:lnTo>
                  <a:lnTo>
                    <a:pt x="63" y="524"/>
                  </a:lnTo>
                  <a:lnTo>
                    <a:pt x="67" y="512"/>
                  </a:lnTo>
                  <a:lnTo>
                    <a:pt x="86" y="274"/>
                  </a:lnTo>
                </a:path>
              </a:pathLst>
            </a:custGeom>
            <a:noFill/>
            <a:ln w="38100" cap="rnd">
              <a:solidFill>
                <a:schemeClr val="tx1">
                  <a:lumMod val="65000"/>
                  <a:lumOff val="35000"/>
                </a:schemeClr>
              </a:solidFill>
              <a:round/>
              <a:headEnd/>
              <a:tailEnd/>
            </a:ln>
          </p:spPr>
          <p:txBody>
            <a:bodyPr/>
            <a:lstStyle/>
            <a:p>
              <a:endParaRPr lang="zh-CN" altLang="en-US"/>
            </a:p>
          </p:txBody>
        </p:sp>
        <p:grpSp>
          <p:nvGrpSpPr>
            <p:cNvPr id="39" name="Group 41"/>
            <p:cNvGrpSpPr>
              <a:grpSpLocks/>
            </p:cNvGrpSpPr>
            <p:nvPr/>
          </p:nvGrpSpPr>
          <p:grpSpPr bwMode="auto">
            <a:xfrm>
              <a:off x="6368219" y="3497208"/>
              <a:ext cx="168408" cy="768627"/>
              <a:chOff x="3117" y="1309"/>
              <a:chExt cx="117" cy="713"/>
            </a:xfrm>
          </p:grpSpPr>
          <p:sp>
            <p:nvSpPr>
              <p:cNvPr id="40" name="Freeform 42"/>
              <p:cNvSpPr>
                <a:spLocks/>
              </p:cNvSpPr>
              <p:nvPr/>
            </p:nvSpPr>
            <p:spPr bwMode="auto">
              <a:xfrm>
                <a:off x="3117" y="1309"/>
                <a:ext cx="33" cy="363"/>
              </a:xfrm>
              <a:custGeom>
                <a:avLst/>
                <a:gdLst>
                  <a:gd name="T0" fmla="*/ 0 w 33"/>
                  <a:gd name="T1" fmla="*/ 362 h 363"/>
                  <a:gd name="T2" fmla="*/ 20 w 33"/>
                  <a:gd name="T3" fmla="*/ 54 h 363"/>
                  <a:gd name="T4" fmla="*/ 21 w 33"/>
                  <a:gd name="T5" fmla="*/ 38 h 363"/>
                  <a:gd name="T6" fmla="*/ 22 w 33"/>
                  <a:gd name="T7" fmla="*/ 25 h 363"/>
                  <a:gd name="T8" fmla="*/ 24 w 33"/>
                  <a:gd name="T9" fmla="*/ 15 h 363"/>
                  <a:gd name="T10" fmla="*/ 27 w 33"/>
                  <a:gd name="T11" fmla="*/ 6 h 363"/>
                  <a:gd name="T12" fmla="*/ 32 w 33"/>
                  <a:gd name="T13" fmla="*/ 0 h 363"/>
                  <a:gd name="T14" fmla="*/ 0 60000 65536"/>
                  <a:gd name="T15" fmla="*/ 0 60000 65536"/>
                  <a:gd name="T16" fmla="*/ 0 60000 65536"/>
                  <a:gd name="T17" fmla="*/ 0 60000 65536"/>
                  <a:gd name="T18" fmla="*/ 0 60000 65536"/>
                  <a:gd name="T19" fmla="*/ 0 60000 65536"/>
                  <a:gd name="T20" fmla="*/ 0 60000 65536"/>
                  <a:gd name="T21" fmla="*/ 0 w 33"/>
                  <a:gd name="T22" fmla="*/ 0 h 363"/>
                  <a:gd name="T23" fmla="*/ 33 w 33"/>
                  <a:gd name="T24" fmla="*/ 363 h 36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 h="363">
                    <a:moveTo>
                      <a:pt x="0" y="362"/>
                    </a:moveTo>
                    <a:lnTo>
                      <a:pt x="20" y="54"/>
                    </a:lnTo>
                    <a:lnTo>
                      <a:pt x="21" y="38"/>
                    </a:lnTo>
                    <a:lnTo>
                      <a:pt x="22" y="25"/>
                    </a:lnTo>
                    <a:lnTo>
                      <a:pt x="24" y="15"/>
                    </a:lnTo>
                    <a:lnTo>
                      <a:pt x="27" y="6"/>
                    </a:lnTo>
                    <a:lnTo>
                      <a:pt x="32" y="0"/>
                    </a:lnTo>
                  </a:path>
                </a:pathLst>
              </a:custGeom>
              <a:noFill/>
              <a:ln w="38100" cap="rnd">
                <a:solidFill>
                  <a:schemeClr val="tx1">
                    <a:lumMod val="65000"/>
                    <a:lumOff val="35000"/>
                  </a:schemeClr>
                </a:solidFill>
                <a:round/>
                <a:headEnd/>
                <a:tailEnd/>
              </a:ln>
            </p:spPr>
            <p:txBody>
              <a:bodyPr/>
              <a:lstStyle/>
              <a:p>
                <a:endParaRPr lang="zh-CN" altLang="en-US"/>
              </a:p>
            </p:txBody>
          </p:sp>
          <p:sp>
            <p:nvSpPr>
              <p:cNvPr id="41" name="Freeform 43"/>
              <p:cNvSpPr>
                <a:spLocks/>
              </p:cNvSpPr>
              <p:nvPr/>
            </p:nvSpPr>
            <p:spPr bwMode="auto">
              <a:xfrm>
                <a:off x="3150" y="1313"/>
                <a:ext cx="84" cy="709"/>
              </a:xfrm>
              <a:custGeom>
                <a:avLst/>
                <a:gdLst>
                  <a:gd name="T0" fmla="*/ 0 w 84"/>
                  <a:gd name="T1" fmla="*/ 0 h 709"/>
                  <a:gd name="T2" fmla="*/ 7 w 84"/>
                  <a:gd name="T3" fmla="*/ 4 h 709"/>
                  <a:gd name="T4" fmla="*/ 12 w 84"/>
                  <a:gd name="T5" fmla="*/ 16 h 709"/>
                  <a:gd name="T6" fmla="*/ 13 w 84"/>
                  <a:gd name="T7" fmla="*/ 33 h 709"/>
                  <a:gd name="T8" fmla="*/ 15 w 84"/>
                  <a:gd name="T9" fmla="*/ 59 h 709"/>
                  <a:gd name="T10" fmla="*/ 42 w 84"/>
                  <a:gd name="T11" fmla="*/ 651 h 709"/>
                  <a:gd name="T12" fmla="*/ 44 w 84"/>
                  <a:gd name="T13" fmla="*/ 684 h 709"/>
                  <a:gd name="T14" fmla="*/ 46 w 84"/>
                  <a:gd name="T15" fmla="*/ 694 h 709"/>
                  <a:gd name="T16" fmla="*/ 52 w 84"/>
                  <a:gd name="T17" fmla="*/ 704 h 709"/>
                  <a:gd name="T18" fmla="*/ 56 w 84"/>
                  <a:gd name="T19" fmla="*/ 708 h 709"/>
                  <a:gd name="T20" fmla="*/ 62 w 84"/>
                  <a:gd name="T21" fmla="*/ 700 h 709"/>
                  <a:gd name="T22" fmla="*/ 65 w 84"/>
                  <a:gd name="T23" fmla="*/ 684 h 709"/>
                  <a:gd name="T24" fmla="*/ 83 w 84"/>
                  <a:gd name="T25" fmla="*/ 380 h 70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84"/>
                  <a:gd name="T40" fmla="*/ 0 h 709"/>
                  <a:gd name="T41" fmla="*/ 84 w 84"/>
                  <a:gd name="T42" fmla="*/ 709 h 70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84" h="709">
                    <a:moveTo>
                      <a:pt x="0" y="0"/>
                    </a:moveTo>
                    <a:lnTo>
                      <a:pt x="7" y="4"/>
                    </a:lnTo>
                    <a:lnTo>
                      <a:pt x="12" y="16"/>
                    </a:lnTo>
                    <a:lnTo>
                      <a:pt x="13" y="33"/>
                    </a:lnTo>
                    <a:lnTo>
                      <a:pt x="15" y="59"/>
                    </a:lnTo>
                    <a:lnTo>
                      <a:pt x="42" y="651"/>
                    </a:lnTo>
                    <a:lnTo>
                      <a:pt x="44" y="684"/>
                    </a:lnTo>
                    <a:lnTo>
                      <a:pt x="46" y="694"/>
                    </a:lnTo>
                    <a:lnTo>
                      <a:pt x="52" y="704"/>
                    </a:lnTo>
                    <a:lnTo>
                      <a:pt x="56" y="708"/>
                    </a:lnTo>
                    <a:lnTo>
                      <a:pt x="62" y="700"/>
                    </a:lnTo>
                    <a:lnTo>
                      <a:pt x="65" y="684"/>
                    </a:lnTo>
                    <a:lnTo>
                      <a:pt x="83" y="380"/>
                    </a:lnTo>
                  </a:path>
                </a:pathLst>
              </a:custGeom>
              <a:noFill/>
              <a:ln w="38100" cap="rnd">
                <a:solidFill>
                  <a:schemeClr val="tx1">
                    <a:lumMod val="65000"/>
                    <a:lumOff val="35000"/>
                  </a:schemeClr>
                </a:solidFill>
                <a:round/>
                <a:headEnd/>
                <a:tailEnd/>
              </a:ln>
            </p:spPr>
            <p:txBody>
              <a:bodyPr/>
              <a:lstStyle/>
              <a:p>
                <a:endParaRPr lang="zh-CN" altLang="en-US"/>
              </a:p>
            </p:txBody>
          </p:sp>
        </p:grpSp>
        <p:sp>
          <p:nvSpPr>
            <p:cNvPr id="42" name="Freeform 44"/>
            <p:cNvSpPr>
              <a:spLocks/>
            </p:cNvSpPr>
            <p:nvPr/>
          </p:nvSpPr>
          <p:spPr bwMode="auto">
            <a:xfrm>
              <a:off x="6536626" y="3497208"/>
              <a:ext cx="50378" cy="391510"/>
            </a:xfrm>
            <a:custGeom>
              <a:avLst/>
              <a:gdLst>
                <a:gd name="T0" fmla="*/ 0 w 35"/>
                <a:gd name="T1" fmla="*/ 362 h 363"/>
                <a:gd name="T2" fmla="*/ 21 w 35"/>
                <a:gd name="T3" fmla="*/ 54 h 363"/>
                <a:gd name="T4" fmla="*/ 22 w 35"/>
                <a:gd name="T5" fmla="*/ 38 h 363"/>
                <a:gd name="T6" fmla="*/ 23 w 35"/>
                <a:gd name="T7" fmla="*/ 25 h 363"/>
                <a:gd name="T8" fmla="*/ 25 w 35"/>
                <a:gd name="T9" fmla="*/ 15 h 363"/>
                <a:gd name="T10" fmla="*/ 29 w 35"/>
                <a:gd name="T11" fmla="*/ 6 h 363"/>
                <a:gd name="T12" fmla="*/ 34 w 35"/>
                <a:gd name="T13" fmla="*/ 0 h 363"/>
                <a:gd name="T14" fmla="*/ 0 60000 65536"/>
                <a:gd name="T15" fmla="*/ 0 60000 65536"/>
                <a:gd name="T16" fmla="*/ 0 60000 65536"/>
                <a:gd name="T17" fmla="*/ 0 60000 65536"/>
                <a:gd name="T18" fmla="*/ 0 60000 65536"/>
                <a:gd name="T19" fmla="*/ 0 60000 65536"/>
                <a:gd name="T20" fmla="*/ 0 60000 65536"/>
                <a:gd name="T21" fmla="*/ 0 w 35"/>
                <a:gd name="T22" fmla="*/ 0 h 363"/>
                <a:gd name="T23" fmla="*/ 35 w 35"/>
                <a:gd name="T24" fmla="*/ 363 h 36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5" h="363">
                  <a:moveTo>
                    <a:pt x="0" y="362"/>
                  </a:moveTo>
                  <a:lnTo>
                    <a:pt x="21" y="54"/>
                  </a:lnTo>
                  <a:lnTo>
                    <a:pt x="22" y="38"/>
                  </a:lnTo>
                  <a:lnTo>
                    <a:pt x="23" y="25"/>
                  </a:lnTo>
                  <a:lnTo>
                    <a:pt x="25" y="15"/>
                  </a:lnTo>
                  <a:lnTo>
                    <a:pt x="29" y="6"/>
                  </a:lnTo>
                  <a:lnTo>
                    <a:pt x="34" y="0"/>
                  </a:lnTo>
                </a:path>
              </a:pathLst>
            </a:custGeom>
            <a:noFill/>
            <a:ln w="38100" cap="rnd">
              <a:solidFill>
                <a:schemeClr val="tx1">
                  <a:lumMod val="65000"/>
                  <a:lumOff val="35000"/>
                </a:schemeClr>
              </a:solidFill>
              <a:round/>
              <a:headEnd/>
              <a:tailEnd/>
            </a:ln>
          </p:spPr>
          <p:txBody>
            <a:bodyPr/>
            <a:lstStyle/>
            <a:p>
              <a:endParaRPr lang="zh-CN" altLang="en-US"/>
            </a:p>
          </p:txBody>
        </p:sp>
        <p:sp>
          <p:nvSpPr>
            <p:cNvPr id="43" name="Freeform 45"/>
            <p:cNvSpPr>
              <a:spLocks/>
            </p:cNvSpPr>
            <p:nvPr/>
          </p:nvSpPr>
          <p:spPr bwMode="auto">
            <a:xfrm>
              <a:off x="6587004" y="3501526"/>
              <a:ext cx="130984" cy="762870"/>
            </a:xfrm>
            <a:custGeom>
              <a:avLst/>
              <a:gdLst>
                <a:gd name="T0" fmla="*/ 0 w 91"/>
                <a:gd name="T1" fmla="*/ 0 h 530"/>
                <a:gd name="T2" fmla="*/ 7 w 91"/>
                <a:gd name="T3" fmla="*/ 3 h 530"/>
                <a:gd name="T4" fmla="*/ 12 w 91"/>
                <a:gd name="T5" fmla="*/ 12 h 530"/>
                <a:gd name="T6" fmla="*/ 13 w 91"/>
                <a:gd name="T7" fmla="*/ 25 h 530"/>
                <a:gd name="T8" fmla="*/ 15 w 91"/>
                <a:gd name="T9" fmla="*/ 44 h 530"/>
                <a:gd name="T10" fmla="*/ 42 w 91"/>
                <a:gd name="T11" fmla="*/ 488 h 530"/>
                <a:gd name="T12" fmla="*/ 44 w 91"/>
                <a:gd name="T13" fmla="*/ 512 h 530"/>
                <a:gd name="T14" fmla="*/ 46 w 91"/>
                <a:gd name="T15" fmla="*/ 520 h 530"/>
                <a:gd name="T16" fmla="*/ 52 w 91"/>
                <a:gd name="T17" fmla="*/ 527 h 530"/>
                <a:gd name="T18" fmla="*/ 56 w 91"/>
                <a:gd name="T19" fmla="*/ 530 h 530"/>
                <a:gd name="T20" fmla="*/ 62 w 91"/>
                <a:gd name="T21" fmla="*/ 524 h 530"/>
                <a:gd name="T22" fmla="*/ 65 w 91"/>
                <a:gd name="T23" fmla="*/ 512 h 530"/>
                <a:gd name="T24" fmla="*/ 91 w 91"/>
                <a:gd name="T25" fmla="*/ 281 h 53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1"/>
                <a:gd name="T40" fmla="*/ 0 h 530"/>
                <a:gd name="T41" fmla="*/ 91 w 91"/>
                <a:gd name="T42" fmla="*/ 530 h 53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1" h="530">
                  <a:moveTo>
                    <a:pt x="0" y="0"/>
                  </a:moveTo>
                  <a:lnTo>
                    <a:pt x="7" y="3"/>
                  </a:lnTo>
                  <a:lnTo>
                    <a:pt x="12" y="12"/>
                  </a:lnTo>
                  <a:lnTo>
                    <a:pt x="13" y="25"/>
                  </a:lnTo>
                  <a:lnTo>
                    <a:pt x="15" y="44"/>
                  </a:lnTo>
                  <a:lnTo>
                    <a:pt x="42" y="488"/>
                  </a:lnTo>
                  <a:lnTo>
                    <a:pt x="44" y="512"/>
                  </a:lnTo>
                  <a:lnTo>
                    <a:pt x="46" y="520"/>
                  </a:lnTo>
                  <a:lnTo>
                    <a:pt x="52" y="527"/>
                  </a:lnTo>
                  <a:lnTo>
                    <a:pt x="56" y="530"/>
                  </a:lnTo>
                  <a:lnTo>
                    <a:pt x="62" y="524"/>
                  </a:lnTo>
                  <a:lnTo>
                    <a:pt x="65" y="512"/>
                  </a:lnTo>
                  <a:lnTo>
                    <a:pt x="91" y="281"/>
                  </a:lnTo>
                </a:path>
              </a:pathLst>
            </a:custGeom>
            <a:noFill/>
            <a:ln w="38100" cap="rnd">
              <a:solidFill>
                <a:schemeClr val="tx1">
                  <a:lumMod val="65000"/>
                  <a:lumOff val="35000"/>
                </a:schemeClr>
              </a:solidFill>
              <a:round/>
              <a:headEnd/>
              <a:tailEnd/>
            </a:ln>
          </p:spPr>
          <p:txBody>
            <a:bodyPr/>
            <a:lstStyle/>
            <a:p>
              <a:endParaRPr lang="zh-CN" altLang="en-US"/>
            </a:p>
          </p:txBody>
        </p:sp>
        <p:grpSp>
          <p:nvGrpSpPr>
            <p:cNvPr id="155" name="Group 157"/>
            <p:cNvGrpSpPr>
              <a:grpSpLocks/>
            </p:cNvGrpSpPr>
            <p:nvPr/>
          </p:nvGrpSpPr>
          <p:grpSpPr bwMode="auto">
            <a:xfrm>
              <a:off x="3952945" y="3504405"/>
              <a:ext cx="685143" cy="765748"/>
              <a:chOff x="1439" y="1316"/>
              <a:chExt cx="476" cy="711"/>
            </a:xfrm>
          </p:grpSpPr>
          <p:grpSp>
            <p:nvGrpSpPr>
              <p:cNvPr id="156" name="Group 158"/>
              <p:cNvGrpSpPr>
                <a:grpSpLocks/>
              </p:cNvGrpSpPr>
              <p:nvPr/>
            </p:nvGrpSpPr>
            <p:grpSpPr bwMode="auto">
              <a:xfrm>
                <a:off x="1439" y="1316"/>
                <a:ext cx="239" cy="711"/>
                <a:chOff x="1439" y="1316"/>
                <a:chExt cx="239" cy="711"/>
              </a:xfrm>
            </p:grpSpPr>
            <p:sp>
              <p:nvSpPr>
                <p:cNvPr id="163" name="Freeform 159"/>
                <p:cNvSpPr>
                  <a:spLocks/>
                </p:cNvSpPr>
                <p:nvPr/>
              </p:nvSpPr>
              <p:spPr bwMode="auto">
                <a:xfrm>
                  <a:off x="1439" y="1317"/>
                  <a:ext cx="32" cy="363"/>
                </a:xfrm>
                <a:custGeom>
                  <a:avLst/>
                  <a:gdLst>
                    <a:gd name="T0" fmla="*/ 0 w 32"/>
                    <a:gd name="T1" fmla="*/ 362 h 363"/>
                    <a:gd name="T2" fmla="*/ 19 w 32"/>
                    <a:gd name="T3" fmla="*/ 54 h 363"/>
                    <a:gd name="T4" fmla="*/ 20 w 32"/>
                    <a:gd name="T5" fmla="*/ 38 h 363"/>
                    <a:gd name="T6" fmla="*/ 21 w 32"/>
                    <a:gd name="T7" fmla="*/ 25 h 363"/>
                    <a:gd name="T8" fmla="*/ 23 w 32"/>
                    <a:gd name="T9" fmla="*/ 15 h 363"/>
                    <a:gd name="T10" fmla="*/ 27 w 32"/>
                    <a:gd name="T11" fmla="*/ 6 h 363"/>
                    <a:gd name="T12" fmla="*/ 31 w 32"/>
                    <a:gd name="T13" fmla="*/ 0 h 363"/>
                    <a:gd name="T14" fmla="*/ 0 60000 65536"/>
                    <a:gd name="T15" fmla="*/ 0 60000 65536"/>
                    <a:gd name="T16" fmla="*/ 0 60000 65536"/>
                    <a:gd name="T17" fmla="*/ 0 60000 65536"/>
                    <a:gd name="T18" fmla="*/ 0 60000 65536"/>
                    <a:gd name="T19" fmla="*/ 0 60000 65536"/>
                    <a:gd name="T20" fmla="*/ 0 60000 65536"/>
                    <a:gd name="T21" fmla="*/ 0 w 32"/>
                    <a:gd name="T22" fmla="*/ 0 h 363"/>
                    <a:gd name="T23" fmla="*/ 32 w 32"/>
                    <a:gd name="T24" fmla="*/ 363 h 36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2" h="363">
                      <a:moveTo>
                        <a:pt x="0" y="362"/>
                      </a:moveTo>
                      <a:lnTo>
                        <a:pt x="19" y="54"/>
                      </a:lnTo>
                      <a:lnTo>
                        <a:pt x="20" y="38"/>
                      </a:lnTo>
                      <a:lnTo>
                        <a:pt x="21" y="25"/>
                      </a:lnTo>
                      <a:lnTo>
                        <a:pt x="23" y="15"/>
                      </a:lnTo>
                      <a:lnTo>
                        <a:pt x="27" y="6"/>
                      </a:lnTo>
                      <a:lnTo>
                        <a:pt x="31" y="0"/>
                      </a:lnTo>
                    </a:path>
                  </a:pathLst>
                </a:custGeom>
                <a:noFill/>
                <a:ln w="38100" cap="rnd">
                  <a:solidFill>
                    <a:schemeClr val="tx1">
                      <a:lumMod val="65000"/>
                      <a:lumOff val="35000"/>
                    </a:schemeClr>
                  </a:solidFill>
                  <a:round/>
                  <a:headEnd/>
                  <a:tailEnd/>
                </a:ln>
              </p:spPr>
              <p:txBody>
                <a:bodyPr/>
                <a:lstStyle/>
                <a:p>
                  <a:endParaRPr lang="zh-CN" altLang="en-US"/>
                </a:p>
              </p:txBody>
            </p:sp>
            <p:sp>
              <p:nvSpPr>
                <p:cNvPr id="164" name="Freeform 160"/>
                <p:cNvSpPr>
                  <a:spLocks/>
                </p:cNvSpPr>
                <p:nvPr/>
              </p:nvSpPr>
              <p:spPr bwMode="auto">
                <a:xfrm>
                  <a:off x="1472" y="1316"/>
                  <a:ext cx="86" cy="711"/>
                </a:xfrm>
                <a:custGeom>
                  <a:avLst/>
                  <a:gdLst>
                    <a:gd name="T0" fmla="*/ 0 w 86"/>
                    <a:gd name="T1" fmla="*/ 0 h 711"/>
                    <a:gd name="T2" fmla="*/ 7 w 86"/>
                    <a:gd name="T3" fmla="*/ 4 h 711"/>
                    <a:gd name="T4" fmla="*/ 12 w 86"/>
                    <a:gd name="T5" fmla="*/ 16 h 711"/>
                    <a:gd name="T6" fmla="*/ 14 w 86"/>
                    <a:gd name="T7" fmla="*/ 33 h 711"/>
                    <a:gd name="T8" fmla="*/ 15 w 86"/>
                    <a:gd name="T9" fmla="*/ 59 h 711"/>
                    <a:gd name="T10" fmla="*/ 43 w 86"/>
                    <a:gd name="T11" fmla="*/ 653 h 711"/>
                    <a:gd name="T12" fmla="*/ 45 w 86"/>
                    <a:gd name="T13" fmla="*/ 686 h 711"/>
                    <a:gd name="T14" fmla="*/ 47 w 86"/>
                    <a:gd name="T15" fmla="*/ 696 h 711"/>
                    <a:gd name="T16" fmla="*/ 53 w 86"/>
                    <a:gd name="T17" fmla="*/ 706 h 711"/>
                    <a:gd name="T18" fmla="*/ 57 w 86"/>
                    <a:gd name="T19" fmla="*/ 710 h 711"/>
                    <a:gd name="T20" fmla="*/ 63 w 86"/>
                    <a:gd name="T21" fmla="*/ 702 h 711"/>
                    <a:gd name="T22" fmla="*/ 67 w 86"/>
                    <a:gd name="T23" fmla="*/ 686 h 711"/>
                    <a:gd name="T24" fmla="*/ 85 w 86"/>
                    <a:gd name="T25" fmla="*/ 381 h 71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86"/>
                    <a:gd name="T40" fmla="*/ 0 h 711"/>
                    <a:gd name="T41" fmla="*/ 86 w 86"/>
                    <a:gd name="T42" fmla="*/ 711 h 71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86" h="711">
                      <a:moveTo>
                        <a:pt x="0" y="0"/>
                      </a:moveTo>
                      <a:lnTo>
                        <a:pt x="7" y="4"/>
                      </a:lnTo>
                      <a:lnTo>
                        <a:pt x="12" y="16"/>
                      </a:lnTo>
                      <a:lnTo>
                        <a:pt x="14" y="33"/>
                      </a:lnTo>
                      <a:lnTo>
                        <a:pt x="15" y="59"/>
                      </a:lnTo>
                      <a:lnTo>
                        <a:pt x="43" y="653"/>
                      </a:lnTo>
                      <a:lnTo>
                        <a:pt x="45" y="686"/>
                      </a:lnTo>
                      <a:lnTo>
                        <a:pt x="47" y="696"/>
                      </a:lnTo>
                      <a:lnTo>
                        <a:pt x="53" y="706"/>
                      </a:lnTo>
                      <a:lnTo>
                        <a:pt x="57" y="710"/>
                      </a:lnTo>
                      <a:lnTo>
                        <a:pt x="63" y="702"/>
                      </a:lnTo>
                      <a:lnTo>
                        <a:pt x="67" y="686"/>
                      </a:lnTo>
                      <a:lnTo>
                        <a:pt x="85" y="381"/>
                      </a:lnTo>
                    </a:path>
                  </a:pathLst>
                </a:custGeom>
                <a:noFill/>
                <a:ln w="38100" cap="rnd">
                  <a:solidFill>
                    <a:schemeClr val="tx1">
                      <a:lumMod val="65000"/>
                      <a:lumOff val="35000"/>
                    </a:schemeClr>
                  </a:solidFill>
                  <a:round/>
                  <a:headEnd/>
                  <a:tailEnd/>
                </a:ln>
              </p:spPr>
              <p:txBody>
                <a:bodyPr/>
                <a:lstStyle/>
                <a:p>
                  <a:endParaRPr lang="zh-CN" altLang="en-US"/>
                </a:p>
              </p:txBody>
            </p:sp>
            <p:sp>
              <p:nvSpPr>
                <p:cNvPr id="165" name="Freeform 161"/>
                <p:cNvSpPr>
                  <a:spLocks/>
                </p:cNvSpPr>
                <p:nvPr/>
              </p:nvSpPr>
              <p:spPr bwMode="auto">
                <a:xfrm>
                  <a:off x="1558" y="1323"/>
                  <a:ext cx="34" cy="363"/>
                </a:xfrm>
                <a:custGeom>
                  <a:avLst/>
                  <a:gdLst>
                    <a:gd name="T0" fmla="*/ 0 w 34"/>
                    <a:gd name="T1" fmla="*/ 362 h 363"/>
                    <a:gd name="T2" fmla="*/ 20 w 34"/>
                    <a:gd name="T3" fmla="*/ 54 h 363"/>
                    <a:gd name="T4" fmla="*/ 22 w 34"/>
                    <a:gd name="T5" fmla="*/ 38 h 363"/>
                    <a:gd name="T6" fmla="*/ 23 w 34"/>
                    <a:gd name="T7" fmla="*/ 25 h 363"/>
                    <a:gd name="T8" fmla="*/ 24 w 34"/>
                    <a:gd name="T9" fmla="*/ 15 h 363"/>
                    <a:gd name="T10" fmla="*/ 28 w 34"/>
                    <a:gd name="T11" fmla="*/ 6 h 363"/>
                    <a:gd name="T12" fmla="*/ 33 w 34"/>
                    <a:gd name="T13" fmla="*/ 0 h 363"/>
                    <a:gd name="T14" fmla="*/ 0 60000 65536"/>
                    <a:gd name="T15" fmla="*/ 0 60000 65536"/>
                    <a:gd name="T16" fmla="*/ 0 60000 65536"/>
                    <a:gd name="T17" fmla="*/ 0 60000 65536"/>
                    <a:gd name="T18" fmla="*/ 0 60000 65536"/>
                    <a:gd name="T19" fmla="*/ 0 60000 65536"/>
                    <a:gd name="T20" fmla="*/ 0 60000 65536"/>
                    <a:gd name="T21" fmla="*/ 0 w 34"/>
                    <a:gd name="T22" fmla="*/ 0 h 363"/>
                    <a:gd name="T23" fmla="*/ 34 w 34"/>
                    <a:gd name="T24" fmla="*/ 363 h 36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4" h="363">
                      <a:moveTo>
                        <a:pt x="0" y="362"/>
                      </a:moveTo>
                      <a:lnTo>
                        <a:pt x="20" y="54"/>
                      </a:lnTo>
                      <a:lnTo>
                        <a:pt x="22" y="38"/>
                      </a:lnTo>
                      <a:lnTo>
                        <a:pt x="23" y="25"/>
                      </a:lnTo>
                      <a:lnTo>
                        <a:pt x="24" y="15"/>
                      </a:lnTo>
                      <a:lnTo>
                        <a:pt x="28" y="6"/>
                      </a:lnTo>
                      <a:lnTo>
                        <a:pt x="33" y="0"/>
                      </a:lnTo>
                    </a:path>
                  </a:pathLst>
                </a:custGeom>
                <a:noFill/>
                <a:ln w="38100" cap="rnd">
                  <a:solidFill>
                    <a:schemeClr val="tx1">
                      <a:lumMod val="65000"/>
                      <a:lumOff val="35000"/>
                    </a:schemeClr>
                  </a:solidFill>
                  <a:round/>
                  <a:headEnd/>
                  <a:tailEnd/>
                </a:ln>
              </p:spPr>
              <p:txBody>
                <a:bodyPr/>
                <a:lstStyle/>
                <a:p>
                  <a:endParaRPr lang="zh-CN" altLang="en-US"/>
                </a:p>
              </p:txBody>
            </p:sp>
            <p:sp>
              <p:nvSpPr>
                <p:cNvPr id="166" name="Freeform 162"/>
                <p:cNvSpPr>
                  <a:spLocks/>
                </p:cNvSpPr>
                <p:nvPr/>
              </p:nvSpPr>
              <p:spPr bwMode="auto">
                <a:xfrm>
                  <a:off x="1592" y="1318"/>
                  <a:ext cx="86" cy="709"/>
                </a:xfrm>
                <a:custGeom>
                  <a:avLst/>
                  <a:gdLst>
                    <a:gd name="T0" fmla="*/ 0 w 86"/>
                    <a:gd name="T1" fmla="*/ 0 h 709"/>
                    <a:gd name="T2" fmla="*/ 7 w 86"/>
                    <a:gd name="T3" fmla="*/ 4 h 709"/>
                    <a:gd name="T4" fmla="*/ 12 w 86"/>
                    <a:gd name="T5" fmla="*/ 16 h 709"/>
                    <a:gd name="T6" fmla="*/ 14 w 86"/>
                    <a:gd name="T7" fmla="*/ 33 h 709"/>
                    <a:gd name="T8" fmla="*/ 15 w 86"/>
                    <a:gd name="T9" fmla="*/ 59 h 709"/>
                    <a:gd name="T10" fmla="*/ 43 w 86"/>
                    <a:gd name="T11" fmla="*/ 651 h 709"/>
                    <a:gd name="T12" fmla="*/ 45 w 86"/>
                    <a:gd name="T13" fmla="*/ 684 h 709"/>
                    <a:gd name="T14" fmla="*/ 47 w 86"/>
                    <a:gd name="T15" fmla="*/ 694 h 709"/>
                    <a:gd name="T16" fmla="*/ 53 w 86"/>
                    <a:gd name="T17" fmla="*/ 704 h 709"/>
                    <a:gd name="T18" fmla="*/ 57 w 86"/>
                    <a:gd name="T19" fmla="*/ 708 h 709"/>
                    <a:gd name="T20" fmla="*/ 63 w 86"/>
                    <a:gd name="T21" fmla="*/ 700 h 709"/>
                    <a:gd name="T22" fmla="*/ 67 w 86"/>
                    <a:gd name="T23" fmla="*/ 684 h 709"/>
                    <a:gd name="T24" fmla="*/ 85 w 86"/>
                    <a:gd name="T25" fmla="*/ 380 h 70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86"/>
                    <a:gd name="T40" fmla="*/ 0 h 709"/>
                    <a:gd name="T41" fmla="*/ 86 w 86"/>
                    <a:gd name="T42" fmla="*/ 709 h 70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86" h="709">
                      <a:moveTo>
                        <a:pt x="0" y="0"/>
                      </a:moveTo>
                      <a:lnTo>
                        <a:pt x="7" y="4"/>
                      </a:lnTo>
                      <a:lnTo>
                        <a:pt x="12" y="16"/>
                      </a:lnTo>
                      <a:lnTo>
                        <a:pt x="14" y="33"/>
                      </a:lnTo>
                      <a:lnTo>
                        <a:pt x="15" y="59"/>
                      </a:lnTo>
                      <a:lnTo>
                        <a:pt x="43" y="651"/>
                      </a:lnTo>
                      <a:lnTo>
                        <a:pt x="45" y="684"/>
                      </a:lnTo>
                      <a:lnTo>
                        <a:pt x="47" y="694"/>
                      </a:lnTo>
                      <a:lnTo>
                        <a:pt x="53" y="704"/>
                      </a:lnTo>
                      <a:lnTo>
                        <a:pt x="57" y="708"/>
                      </a:lnTo>
                      <a:lnTo>
                        <a:pt x="63" y="700"/>
                      </a:lnTo>
                      <a:lnTo>
                        <a:pt x="67" y="684"/>
                      </a:lnTo>
                      <a:lnTo>
                        <a:pt x="85" y="380"/>
                      </a:lnTo>
                    </a:path>
                  </a:pathLst>
                </a:custGeom>
                <a:noFill/>
                <a:ln w="38100" cap="rnd">
                  <a:solidFill>
                    <a:schemeClr val="tx1">
                      <a:lumMod val="65000"/>
                      <a:lumOff val="35000"/>
                    </a:schemeClr>
                  </a:solidFill>
                  <a:round/>
                  <a:headEnd/>
                  <a:tailEnd/>
                </a:ln>
              </p:spPr>
              <p:txBody>
                <a:bodyPr/>
                <a:lstStyle/>
                <a:p>
                  <a:endParaRPr lang="zh-CN" altLang="en-US"/>
                </a:p>
              </p:txBody>
            </p:sp>
          </p:grpSp>
          <p:grpSp>
            <p:nvGrpSpPr>
              <p:cNvPr id="157" name="Group 163"/>
              <p:cNvGrpSpPr>
                <a:grpSpLocks/>
              </p:cNvGrpSpPr>
              <p:nvPr/>
            </p:nvGrpSpPr>
            <p:grpSpPr bwMode="auto">
              <a:xfrm>
                <a:off x="1676" y="1316"/>
                <a:ext cx="239" cy="711"/>
                <a:chOff x="1676" y="1316"/>
                <a:chExt cx="239" cy="711"/>
              </a:xfrm>
            </p:grpSpPr>
            <p:sp>
              <p:nvSpPr>
                <p:cNvPr id="159" name="Freeform 164"/>
                <p:cNvSpPr>
                  <a:spLocks/>
                </p:cNvSpPr>
                <p:nvPr/>
              </p:nvSpPr>
              <p:spPr bwMode="auto">
                <a:xfrm>
                  <a:off x="1676" y="1317"/>
                  <a:ext cx="32" cy="363"/>
                </a:xfrm>
                <a:custGeom>
                  <a:avLst/>
                  <a:gdLst>
                    <a:gd name="T0" fmla="*/ 0 w 32"/>
                    <a:gd name="T1" fmla="*/ 362 h 363"/>
                    <a:gd name="T2" fmla="*/ 19 w 32"/>
                    <a:gd name="T3" fmla="*/ 54 h 363"/>
                    <a:gd name="T4" fmla="*/ 20 w 32"/>
                    <a:gd name="T5" fmla="*/ 38 h 363"/>
                    <a:gd name="T6" fmla="*/ 21 w 32"/>
                    <a:gd name="T7" fmla="*/ 25 h 363"/>
                    <a:gd name="T8" fmla="*/ 23 w 32"/>
                    <a:gd name="T9" fmla="*/ 15 h 363"/>
                    <a:gd name="T10" fmla="*/ 27 w 32"/>
                    <a:gd name="T11" fmla="*/ 6 h 363"/>
                    <a:gd name="T12" fmla="*/ 31 w 32"/>
                    <a:gd name="T13" fmla="*/ 0 h 363"/>
                    <a:gd name="T14" fmla="*/ 0 60000 65536"/>
                    <a:gd name="T15" fmla="*/ 0 60000 65536"/>
                    <a:gd name="T16" fmla="*/ 0 60000 65536"/>
                    <a:gd name="T17" fmla="*/ 0 60000 65536"/>
                    <a:gd name="T18" fmla="*/ 0 60000 65536"/>
                    <a:gd name="T19" fmla="*/ 0 60000 65536"/>
                    <a:gd name="T20" fmla="*/ 0 60000 65536"/>
                    <a:gd name="T21" fmla="*/ 0 w 32"/>
                    <a:gd name="T22" fmla="*/ 0 h 363"/>
                    <a:gd name="T23" fmla="*/ 32 w 32"/>
                    <a:gd name="T24" fmla="*/ 363 h 36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2" h="363">
                      <a:moveTo>
                        <a:pt x="0" y="362"/>
                      </a:moveTo>
                      <a:lnTo>
                        <a:pt x="19" y="54"/>
                      </a:lnTo>
                      <a:lnTo>
                        <a:pt x="20" y="38"/>
                      </a:lnTo>
                      <a:lnTo>
                        <a:pt x="21" y="25"/>
                      </a:lnTo>
                      <a:lnTo>
                        <a:pt x="23" y="15"/>
                      </a:lnTo>
                      <a:lnTo>
                        <a:pt x="27" y="6"/>
                      </a:lnTo>
                      <a:lnTo>
                        <a:pt x="31" y="0"/>
                      </a:lnTo>
                    </a:path>
                  </a:pathLst>
                </a:custGeom>
                <a:noFill/>
                <a:ln w="38100" cap="rnd">
                  <a:solidFill>
                    <a:schemeClr val="tx1">
                      <a:lumMod val="65000"/>
                      <a:lumOff val="35000"/>
                    </a:schemeClr>
                  </a:solidFill>
                  <a:round/>
                  <a:headEnd/>
                  <a:tailEnd/>
                </a:ln>
              </p:spPr>
              <p:txBody>
                <a:bodyPr/>
                <a:lstStyle/>
                <a:p>
                  <a:endParaRPr lang="zh-CN" altLang="en-US"/>
                </a:p>
              </p:txBody>
            </p:sp>
            <p:sp>
              <p:nvSpPr>
                <p:cNvPr id="160" name="Freeform 165"/>
                <p:cNvSpPr>
                  <a:spLocks/>
                </p:cNvSpPr>
                <p:nvPr/>
              </p:nvSpPr>
              <p:spPr bwMode="auto">
                <a:xfrm>
                  <a:off x="1709" y="1316"/>
                  <a:ext cx="86" cy="711"/>
                </a:xfrm>
                <a:custGeom>
                  <a:avLst/>
                  <a:gdLst>
                    <a:gd name="T0" fmla="*/ 0 w 86"/>
                    <a:gd name="T1" fmla="*/ 0 h 711"/>
                    <a:gd name="T2" fmla="*/ 7 w 86"/>
                    <a:gd name="T3" fmla="*/ 4 h 711"/>
                    <a:gd name="T4" fmla="*/ 12 w 86"/>
                    <a:gd name="T5" fmla="*/ 16 h 711"/>
                    <a:gd name="T6" fmla="*/ 14 w 86"/>
                    <a:gd name="T7" fmla="*/ 33 h 711"/>
                    <a:gd name="T8" fmla="*/ 15 w 86"/>
                    <a:gd name="T9" fmla="*/ 59 h 711"/>
                    <a:gd name="T10" fmla="*/ 43 w 86"/>
                    <a:gd name="T11" fmla="*/ 653 h 711"/>
                    <a:gd name="T12" fmla="*/ 45 w 86"/>
                    <a:gd name="T13" fmla="*/ 686 h 711"/>
                    <a:gd name="T14" fmla="*/ 47 w 86"/>
                    <a:gd name="T15" fmla="*/ 696 h 711"/>
                    <a:gd name="T16" fmla="*/ 53 w 86"/>
                    <a:gd name="T17" fmla="*/ 706 h 711"/>
                    <a:gd name="T18" fmla="*/ 57 w 86"/>
                    <a:gd name="T19" fmla="*/ 710 h 711"/>
                    <a:gd name="T20" fmla="*/ 63 w 86"/>
                    <a:gd name="T21" fmla="*/ 702 h 711"/>
                    <a:gd name="T22" fmla="*/ 67 w 86"/>
                    <a:gd name="T23" fmla="*/ 686 h 711"/>
                    <a:gd name="T24" fmla="*/ 85 w 86"/>
                    <a:gd name="T25" fmla="*/ 381 h 71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86"/>
                    <a:gd name="T40" fmla="*/ 0 h 711"/>
                    <a:gd name="T41" fmla="*/ 86 w 86"/>
                    <a:gd name="T42" fmla="*/ 711 h 71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86" h="711">
                      <a:moveTo>
                        <a:pt x="0" y="0"/>
                      </a:moveTo>
                      <a:lnTo>
                        <a:pt x="7" y="4"/>
                      </a:lnTo>
                      <a:lnTo>
                        <a:pt x="12" y="16"/>
                      </a:lnTo>
                      <a:lnTo>
                        <a:pt x="14" y="33"/>
                      </a:lnTo>
                      <a:lnTo>
                        <a:pt x="15" y="59"/>
                      </a:lnTo>
                      <a:lnTo>
                        <a:pt x="43" y="653"/>
                      </a:lnTo>
                      <a:lnTo>
                        <a:pt x="45" y="686"/>
                      </a:lnTo>
                      <a:lnTo>
                        <a:pt x="47" y="696"/>
                      </a:lnTo>
                      <a:lnTo>
                        <a:pt x="53" y="706"/>
                      </a:lnTo>
                      <a:lnTo>
                        <a:pt x="57" y="710"/>
                      </a:lnTo>
                      <a:lnTo>
                        <a:pt x="63" y="702"/>
                      </a:lnTo>
                      <a:lnTo>
                        <a:pt x="67" y="686"/>
                      </a:lnTo>
                      <a:lnTo>
                        <a:pt x="85" y="381"/>
                      </a:lnTo>
                    </a:path>
                  </a:pathLst>
                </a:custGeom>
                <a:noFill/>
                <a:ln w="38100" cap="rnd">
                  <a:solidFill>
                    <a:schemeClr val="tx1">
                      <a:lumMod val="65000"/>
                      <a:lumOff val="35000"/>
                    </a:schemeClr>
                  </a:solidFill>
                  <a:round/>
                  <a:headEnd/>
                  <a:tailEnd/>
                </a:ln>
              </p:spPr>
              <p:txBody>
                <a:bodyPr/>
                <a:lstStyle/>
                <a:p>
                  <a:endParaRPr lang="zh-CN" altLang="en-US"/>
                </a:p>
              </p:txBody>
            </p:sp>
            <p:sp>
              <p:nvSpPr>
                <p:cNvPr id="161" name="Freeform 166"/>
                <p:cNvSpPr>
                  <a:spLocks/>
                </p:cNvSpPr>
                <p:nvPr/>
              </p:nvSpPr>
              <p:spPr bwMode="auto">
                <a:xfrm>
                  <a:off x="1795" y="1323"/>
                  <a:ext cx="34" cy="363"/>
                </a:xfrm>
                <a:custGeom>
                  <a:avLst/>
                  <a:gdLst>
                    <a:gd name="T0" fmla="*/ 0 w 34"/>
                    <a:gd name="T1" fmla="*/ 362 h 363"/>
                    <a:gd name="T2" fmla="*/ 20 w 34"/>
                    <a:gd name="T3" fmla="*/ 54 h 363"/>
                    <a:gd name="T4" fmla="*/ 22 w 34"/>
                    <a:gd name="T5" fmla="*/ 38 h 363"/>
                    <a:gd name="T6" fmla="*/ 23 w 34"/>
                    <a:gd name="T7" fmla="*/ 25 h 363"/>
                    <a:gd name="T8" fmla="*/ 24 w 34"/>
                    <a:gd name="T9" fmla="*/ 15 h 363"/>
                    <a:gd name="T10" fmla="*/ 28 w 34"/>
                    <a:gd name="T11" fmla="*/ 6 h 363"/>
                    <a:gd name="T12" fmla="*/ 33 w 34"/>
                    <a:gd name="T13" fmla="*/ 0 h 363"/>
                    <a:gd name="T14" fmla="*/ 0 60000 65536"/>
                    <a:gd name="T15" fmla="*/ 0 60000 65536"/>
                    <a:gd name="T16" fmla="*/ 0 60000 65536"/>
                    <a:gd name="T17" fmla="*/ 0 60000 65536"/>
                    <a:gd name="T18" fmla="*/ 0 60000 65536"/>
                    <a:gd name="T19" fmla="*/ 0 60000 65536"/>
                    <a:gd name="T20" fmla="*/ 0 60000 65536"/>
                    <a:gd name="T21" fmla="*/ 0 w 34"/>
                    <a:gd name="T22" fmla="*/ 0 h 363"/>
                    <a:gd name="T23" fmla="*/ 34 w 34"/>
                    <a:gd name="T24" fmla="*/ 363 h 36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4" h="363">
                      <a:moveTo>
                        <a:pt x="0" y="362"/>
                      </a:moveTo>
                      <a:lnTo>
                        <a:pt x="20" y="54"/>
                      </a:lnTo>
                      <a:lnTo>
                        <a:pt x="22" y="38"/>
                      </a:lnTo>
                      <a:lnTo>
                        <a:pt x="23" y="25"/>
                      </a:lnTo>
                      <a:lnTo>
                        <a:pt x="24" y="15"/>
                      </a:lnTo>
                      <a:lnTo>
                        <a:pt x="28" y="6"/>
                      </a:lnTo>
                      <a:lnTo>
                        <a:pt x="33" y="0"/>
                      </a:lnTo>
                    </a:path>
                  </a:pathLst>
                </a:custGeom>
                <a:noFill/>
                <a:ln w="38100" cap="rnd">
                  <a:solidFill>
                    <a:schemeClr val="tx1">
                      <a:lumMod val="65000"/>
                      <a:lumOff val="35000"/>
                    </a:schemeClr>
                  </a:solidFill>
                  <a:round/>
                  <a:headEnd/>
                  <a:tailEnd/>
                </a:ln>
              </p:spPr>
              <p:txBody>
                <a:bodyPr/>
                <a:lstStyle/>
                <a:p>
                  <a:endParaRPr lang="zh-CN" altLang="en-US"/>
                </a:p>
              </p:txBody>
            </p:sp>
            <p:sp>
              <p:nvSpPr>
                <p:cNvPr id="162" name="Freeform 167"/>
                <p:cNvSpPr>
                  <a:spLocks/>
                </p:cNvSpPr>
                <p:nvPr/>
              </p:nvSpPr>
              <p:spPr bwMode="auto">
                <a:xfrm>
                  <a:off x="1829" y="1318"/>
                  <a:ext cx="86" cy="709"/>
                </a:xfrm>
                <a:custGeom>
                  <a:avLst/>
                  <a:gdLst>
                    <a:gd name="T0" fmla="*/ 0 w 86"/>
                    <a:gd name="T1" fmla="*/ 0 h 709"/>
                    <a:gd name="T2" fmla="*/ 7 w 86"/>
                    <a:gd name="T3" fmla="*/ 4 h 709"/>
                    <a:gd name="T4" fmla="*/ 12 w 86"/>
                    <a:gd name="T5" fmla="*/ 16 h 709"/>
                    <a:gd name="T6" fmla="*/ 14 w 86"/>
                    <a:gd name="T7" fmla="*/ 33 h 709"/>
                    <a:gd name="T8" fmla="*/ 15 w 86"/>
                    <a:gd name="T9" fmla="*/ 59 h 709"/>
                    <a:gd name="T10" fmla="*/ 43 w 86"/>
                    <a:gd name="T11" fmla="*/ 651 h 709"/>
                    <a:gd name="T12" fmla="*/ 45 w 86"/>
                    <a:gd name="T13" fmla="*/ 684 h 709"/>
                    <a:gd name="T14" fmla="*/ 47 w 86"/>
                    <a:gd name="T15" fmla="*/ 694 h 709"/>
                    <a:gd name="T16" fmla="*/ 53 w 86"/>
                    <a:gd name="T17" fmla="*/ 704 h 709"/>
                    <a:gd name="T18" fmla="*/ 57 w 86"/>
                    <a:gd name="T19" fmla="*/ 708 h 709"/>
                    <a:gd name="T20" fmla="*/ 63 w 86"/>
                    <a:gd name="T21" fmla="*/ 700 h 709"/>
                    <a:gd name="T22" fmla="*/ 67 w 86"/>
                    <a:gd name="T23" fmla="*/ 684 h 709"/>
                    <a:gd name="T24" fmla="*/ 85 w 86"/>
                    <a:gd name="T25" fmla="*/ 380 h 70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86"/>
                    <a:gd name="T40" fmla="*/ 0 h 709"/>
                    <a:gd name="T41" fmla="*/ 86 w 86"/>
                    <a:gd name="T42" fmla="*/ 709 h 70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86" h="709">
                      <a:moveTo>
                        <a:pt x="0" y="0"/>
                      </a:moveTo>
                      <a:lnTo>
                        <a:pt x="7" y="4"/>
                      </a:lnTo>
                      <a:lnTo>
                        <a:pt x="12" y="16"/>
                      </a:lnTo>
                      <a:lnTo>
                        <a:pt x="14" y="33"/>
                      </a:lnTo>
                      <a:lnTo>
                        <a:pt x="15" y="59"/>
                      </a:lnTo>
                      <a:lnTo>
                        <a:pt x="43" y="651"/>
                      </a:lnTo>
                      <a:lnTo>
                        <a:pt x="45" y="684"/>
                      </a:lnTo>
                      <a:lnTo>
                        <a:pt x="47" y="694"/>
                      </a:lnTo>
                      <a:lnTo>
                        <a:pt x="53" y="704"/>
                      </a:lnTo>
                      <a:lnTo>
                        <a:pt x="57" y="708"/>
                      </a:lnTo>
                      <a:lnTo>
                        <a:pt x="63" y="700"/>
                      </a:lnTo>
                      <a:lnTo>
                        <a:pt x="67" y="684"/>
                      </a:lnTo>
                      <a:lnTo>
                        <a:pt x="85" y="380"/>
                      </a:lnTo>
                    </a:path>
                  </a:pathLst>
                </a:custGeom>
                <a:noFill/>
                <a:ln w="38100" cap="rnd">
                  <a:solidFill>
                    <a:schemeClr val="tx1">
                      <a:lumMod val="65000"/>
                      <a:lumOff val="35000"/>
                    </a:schemeClr>
                  </a:solidFill>
                  <a:round/>
                  <a:headEnd/>
                  <a:tailEnd/>
                </a:ln>
              </p:spPr>
              <p:txBody>
                <a:bodyPr/>
                <a:lstStyle/>
                <a:p>
                  <a:endParaRPr lang="zh-CN" altLang="en-US"/>
                </a:p>
              </p:txBody>
            </p:sp>
          </p:grpSp>
          <p:sp>
            <p:nvSpPr>
              <p:cNvPr id="158" name="Line 168"/>
              <p:cNvSpPr>
                <a:spLocks noChangeShapeType="1"/>
              </p:cNvSpPr>
              <p:nvPr/>
            </p:nvSpPr>
            <p:spPr bwMode="auto">
              <a:xfrm flipV="1">
                <a:off x="1674" y="1661"/>
                <a:ext cx="3" cy="50"/>
              </a:xfrm>
              <a:prstGeom prst="line">
                <a:avLst/>
              </a:prstGeom>
              <a:noFill/>
              <a:ln w="38100">
                <a:solidFill>
                  <a:schemeClr val="tx1">
                    <a:lumMod val="65000"/>
                    <a:lumOff val="35000"/>
                  </a:schemeClr>
                </a:solidFill>
                <a:round/>
                <a:headEnd/>
                <a:tailEnd/>
              </a:ln>
            </p:spPr>
            <p:txBody>
              <a:bodyPr wrap="none" anchor="ctr"/>
              <a:lstStyle/>
              <a:p>
                <a:endParaRPr lang="zh-CN" altLang="en-US"/>
              </a:p>
            </p:txBody>
          </p:sp>
        </p:grpSp>
        <p:grpSp>
          <p:nvGrpSpPr>
            <p:cNvPr id="167" name="Group 181"/>
            <p:cNvGrpSpPr>
              <a:grpSpLocks/>
            </p:cNvGrpSpPr>
            <p:nvPr/>
          </p:nvGrpSpPr>
          <p:grpSpPr bwMode="auto">
            <a:xfrm>
              <a:off x="4638088" y="3677130"/>
              <a:ext cx="692341" cy="439009"/>
              <a:chOff x="1439" y="1316"/>
              <a:chExt cx="476" cy="711"/>
            </a:xfrm>
          </p:grpSpPr>
          <p:grpSp>
            <p:nvGrpSpPr>
              <p:cNvPr id="168" name="Group 182"/>
              <p:cNvGrpSpPr>
                <a:grpSpLocks/>
              </p:cNvGrpSpPr>
              <p:nvPr/>
            </p:nvGrpSpPr>
            <p:grpSpPr bwMode="auto">
              <a:xfrm>
                <a:off x="1439" y="1316"/>
                <a:ext cx="239" cy="711"/>
                <a:chOff x="1439" y="1316"/>
                <a:chExt cx="239" cy="711"/>
              </a:xfrm>
            </p:grpSpPr>
            <p:sp>
              <p:nvSpPr>
                <p:cNvPr id="175" name="Freeform 183"/>
                <p:cNvSpPr>
                  <a:spLocks/>
                </p:cNvSpPr>
                <p:nvPr/>
              </p:nvSpPr>
              <p:spPr bwMode="auto">
                <a:xfrm>
                  <a:off x="1439" y="1317"/>
                  <a:ext cx="32" cy="363"/>
                </a:xfrm>
                <a:custGeom>
                  <a:avLst/>
                  <a:gdLst>
                    <a:gd name="T0" fmla="*/ 0 w 32"/>
                    <a:gd name="T1" fmla="*/ 362 h 363"/>
                    <a:gd name="T2" fmla="*/ 19 w 32"/>
                    <a:gd name="T3" fmla="*/ 54 h 363"/>
                    <a:gd name="T4" fmla="*/ 20 w 32"/>
                    <a:gd name="T5" fmla="*/ 38 h 363"/>
                    <a:gd name="T6" fmla="*/ 21 w 32"/>
                    <a:gd name="T7" fmla="*/ 25 h 363"/>
                    <a:gd name="T8" fmla="*/ 23 w 32"/>
                    <a:gd name="T9" fmla="*/ 15 h 363"/>
                    <a:gd name="T10" fmla="*/ 27 w 32"/>
                    <a:gd name="T11" fmla="*/ 6 h 363"/>
                    <a:gd name="T12" fmla="*/ 31 w 32"/>
                    <a:gd name="T13" fmla="*/ 0 h 363"/>
                    <a:gd name="T14" fmla="*/ 0 60000 65536"/>
                    <a:gd name="T15" fmla="*/ 0 60000 65536"/>
                    <a:gd name="T16" fmla="*/ 0 60000 65536"/>
                    <a:gd name="T17" fmla="*/ 0 60000 65536"/>
                    <a:gd name="T18" fmla="*/ 0 60000 65536"/>
                    <a:gd name="T19" fmla="*/ 0 60000 65536"/>
                    <a:gd name="T20" fmla="*/ 0 60000 65536"/>
                    <a:gd name="T21" fmla="*/ 0 w 32"/>
                    <a:gd name="T22" fmla="*/ 0 h 363"/>
                    <a:gd name="T23" fmla="*/ 32 w 32"/>
                    <a:gd name="T24" fmla="*/ 363 h 36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2" h="363">
                      <a:moveTo>
                        <a:pt x="0" y="362"/>
                      </a:moveTo>
                      <a:lnTo>
                        <a:pt x="19" y="54"/>
                      </a:lnTo>
                      <a:lnTo>
                        <a:pt x="20" y="38"/>
                      </a:lnTo>
                      <a:lnTo>
                        <a:pt x="21" y="25"/>
                      </a:lnTo>
                      <a:lnTo>
                        <a:pt x="23" y="15"/>
                      </a:lnTo>
                      <a:lnTo>
                        <a:pt x="27" y="6"/>
                      </a:lnTo>
                      <a:lnTo>
                        <a:pt x="31" y="0"/>
                      </a:lnTo>
                    </a:path>
                  </a:pathLst>
                </a:custGeom>
                <a:noFill/>
                <a:ln w="38100" cap="rnd">
                  <a:solidFill>
                    <a:schemeClr val="tx1">
                      <a:lumMod val="65000"/>
                      <a:lumOff val="35000"/>
                    </a:schemeClr>
                  </a:solidFill>
                  <a:round/>
                  <a:headEnd/>
                  <a:tailEnd/>
                </a:ln>
              </p:spPr>
              <p:txBody>
                <a:bodyPr/>
                <a:lstStyle/>
                <a:p>
                  <a:endParaRPr lang="zh-CN" altLang="en-US"/>
                </a:p>
              </p:txBody>
            </p:sp>
            <p:sp>
              <p:nvSpPr>
                <p:cNvPr id="176" name="Freeform 184"/>
                <p:cNvSpPr>
                  <a:spLocks/>
                </p:cNvSpPr>
                <p:nvPr/>
              </p:nvSpPr>
              <p:spPr bwMode="auto">
                <a:xfrm>
                  <a:off x="1472" y="1316"/>
                  <a:ext cx="86" cy="711"/>
                </a:xfrm>
                <a:custGeom>
                  <a:avLst/>
                  <a:gdLst>
                    <a:gd name="T0" fmla="*/ 0 w 86"/>
                    <a:gd name="T1" fmla="*/ 0 h 711"/>
                    <a:gd name="T2" fmla="*/ 7 w 86"/>
                    <a:gd name="T3" fmla="*/ 4 h 711"/>
                    <a:gd name="T4" fmla="*/ 12 w 86"/>
                    <a:gd name="T5" fmla="*/ 16 h 711"/>
                    <a:gd name="T6" fmla="*/ 14 w 86"/>
                    <a:gd name="T7" fmla="*/ 33 h 711"/>
                    <a:gd name="T8" fmla="*/ 15 w 86"/>
                    <a:gd name="T9" fmla="*/ 59 h 711"/>
                    <a:gd name="T10" fmla="*/ 43 w 86"/>
                    <a:gd name="T11" fmla="*/ 653 h 711"/>
                    <a:gd name="T12" fmla="*/ 45 w 86"/>
                    <a:gd name="T13" fmla="*/ 686 h 711"/>
                    <a:gd name="T14" fmla="*/ 47 w 86"/>
                    <a:gd name="T15" fmla="*/ 696 h 711"/>
                    <a:gd name="T16" fmla="*/ 53 w 86"/>
                    <a:gd name="T17" fmla="*/ 706 h 711"/>
                    <a:gd name="T18" fmla="*/ 57 w 86"/>
                    <a:gd name="T19" fmla="*/ 710 h 711"/>
                    <a:gd name="T20" fmla="*/ 63 w 86"/>
                    <a:gd name="T21" fmla="*/ 702 h 711"/>
                    <a:gd name="T22" fmla="*/ 67 w 86"/>
                    <a:gd name="T23" fmla="*/ 686 h 711"/>
                    <a:gd name="T24" fmla="*/ 85 w 86"/>
                    <a:gd name="T25" fmla="*/ 381 h 71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86"/>
                    <a:gd name="T40" fmla="*/ 0 h 711"/>
                    <a:gd name="T41" fmla="*/ 86 w 86"/>
                    <a:gd name="T42" fmla="*/ 711 h 71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86" h="711">
                      <a:moveTo>
                        <a:pt x="0" y="0"/>
                      </a:moveTo>
                      <a:lnTo>
                        <a:pt x="7" y="4"/>
                      </a:lnTo>
                      <a:lnTo>
                        <a:pt x="12" y="16"/>
                      </a:lnTo>
                      <a:lnTo>
                        <a:pt x="14" y="33"/>
                      </a:lnTo>
                      <a:lnTo>
                        <a:pt x="15" y="59"/>
                      </a:lnTo>
                      <a:lnTo>
                        <a:pt x="43" y="653"/>
                      </a:lnTo>
                      <a:lnTo>
                        <a:pt x="45" y="686"/>
                      </a:lnTo>
                      <a:lnTo>
                        <a:pt x="47" y="696"/>
                      </a:lnTo>
                      <a:lnTo>
                        <a:pt x="53" y="706"/>
                      </a:lnTo>
                      <a:lnTo>
                        <a:pt x="57" y="710"/>
                      </a:lnTo>
                      <a:lnTo>
                        <a:pt x="63" y="702"/>
                      </a:lnTo>
                      <a:lnTo>
                        <a:pt x="67" y="686"/>
                      </a:lnTo>
                      <a:lnTo>
                        <a:pt x="85" y="381"/>
                      </a:lnTo>
                    </a:path>
                  </a:pathLst>
                </a:custGeom>
                <a:noFill/>
                <a:ln w="38100" cap="rnd">
                  <a:solidFill>
                    <a:schemeClr val="tx1">
                      <a:lumMod val="65000"/>
                      <a:lumOff val="35000"/>
                    </a:schemeClr>
                  </a:solidFill>
                  <a:round/>
                  <a:headEnd/>
                  <a:tailEnd/>
                </a:ln>
              </p:spPr>
              <p:txBody>
                <a:bodyPr/>
                <a:lstStyle/>
                <a:p>
                  <a:endParaRPr lang="zh-CN" altLang="en-US"/>
                </a:p>
              </p:txBody>
            </p:sp>
            <p:sp>
              <p:nvSpPr>
                <p:cNvPr id="177" name="Freeform 185"/>
                <p:cNvSpPr>
                  <a:spLocks/>
                </p:cNvSpPr>
                <p:nvPr/>
              </p:nvSpPr>
              <p:spPr bwMode="auto">
                <a:xfrm>
                  <a:off x="1558" y="1323"/>
                  <a:ext cx="34" cy="363"/>
                </a:xfrm>
                <a:custGeom>
                  <a:avLst/>
                  <a:gdLst>
                    <a:gd name="T0" fmla="*/ 0 w 34"/>
                    <a:gd name="T1" fmla="*/ 362 h 363"/>
                    <a:gd name="T2" fmla="*/ 20 w 34"/>
                    <a:gd name="T3" fmla="*/ 54 h 363"/>
                    <a:gd name="T4" fmla="*/ 22 w 34"/>
                    <a:gd name="T5" fmla="*/ 38 h 363"/>
                    <a:gd name="T6" fmla="*/ 23 w 34"/>
                    <a:gd name="T7" fmla="*/ 25 h 363"/>
                    <a:gd name="T8" fmla="*/ 24 w 34"/>
                    <a:gd name="T9" fmla="*/ 15 h 363"/>
                    <a:gd name="T10" fmla="*/ 28 w 34"/>
                    <a:gd name="T11" fmla="*/ 6 h 363"/>
                    <a:gd name="T12" fmla="*/ 33 w 34"/>
                    <a:gd name="T13" fmla="*/ 0 h 363"/>
                    <a:gd name="T14" fmla="*/ 0 60000 65536"/>
                    <a:gd name="T15" fmla="*/ 0 60000 65536"/>
                    <a:gd name="T16" fmla="*/ 0 60000 65536"/>
                    <a:gd name="T17" fmla="*/ 0 60000 65536"/>
                    <a:gd name="T18" fmla="*/ 0 60000 65536"/>
                    <a:gd name="T19" fmla="*/ 0 60000 65536"/>
                    <a:gd name="T20" fmla="*/ 0 60000 65536"/>
                    <a:gd name="T21" fmla="*/ 0 w 34"/>
                    <a:gd name="T22" fmla="*/ 0 h 363"/>
                    <a:gd name="T23" fmla="*/ 34 w 34"/>
                    <a:gd name="T24" fmla="*/ 363 h 36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4" h="363">
                      <a:moveTo>
                        <a:pt x="0" y="362"/>
                      </a:moveTo>
                      <a:lnTo>
                        <a:pt x="20" y="54"/>
                      </a:lnTo>
                      <a:lnTo>
                        <a:pt x="22" y="38"/>
                      </a:lnTo>
                      <a:lnTo>
                        <a:pt x="23" y="25"/>
                      </a:lnTo>
                      <a:lnTo>
                        <a:pt x="24" y="15"/>
                      </a:lnTo>
                      <a:lnTo>
                        <a:pt x="28" y="6"/>
                      </a:lnTo>
                      <a:lnTo>
                        <a:pt x="33" y="0"/>
                      </a:lnTo>
                    </a:path>
                  </a:pathLst>
                </a:custGeom>
                <a:noFill/>
                <a:ln w="38100" cap="rnd">
                  <a:solidFill>
                    <a:schemeClr val="tx1">
                      <a:lumMod val="65000"/>
                      <a:lumOff val="35000"/>
                    </a:schemeClr>
                  </a:solidFill>
                  <a:round/>
                  <a:headEnd/>
                  <a:tailEnd/>
                </a:ln>
              </p:spPr>
              <p:txBody>
                <a:bodyPr/>
                <a:lstStyle/>
                <a:p>
                  <a:endParaRPr lang="zh-CN" altLang="en-US"/>
                </a:p>
              </p:txBody>
            </p:sp>
            <p:sp>
              <p:nvSpPr>
                <p:cNvPr id="178" name="Freeform 186"/>
                <p:cNvSpPr>
                  <a:spLocks/>
                </p:cNvSpPr>
                <p:nvPr/>
              </p:nvSpPr>
              <p:spPr bwMode="auto">
                <a:xfrm>
                  <a:off x="1592" y="1318"/>
                  <a:ext cx="86" cy="709"/>
                </a:xfrm>
                <a:custGeom>
                  <a:avLst/>
                  <a:gdLst>
                    <a:gd name="T0" fmla="*/ 0 w 86"/>
                    <a:gd name="T1" fmla="*/ 0 h 709"/>
                    <a:gd name="T2" fmla="*/ 7 w 86"/>
                    <a:gd name="T3" fmla="*/ 4 h 709"/>
                    <a:gd name="T4" fmla="*/ 12 w 86"/>
                    <a:gd name="T5" fmla="*/ 16 h 709"/>
                    <a:gd name="T6" fmla="*/ 14 w 86"/>
                    <a:gd name="T7" fmla="*/ 33 h 709"/>
                    <a:gd name="T8" fmla="*/ 15 w 86"/>
                    <a:gd name="T9" fmla="*/ 59 h 709"/>
                    <a:gd name="T10" fmla="*/ 43 w 86"/>
                    <a:gd name="T11" fmla="*/ 651 h 709"/>
                    <a:gd name="T12" fmla="*/ 45 w 86"/>
                    <a:gd name="T13" fmla="*/ 684 h 709"/>
                    <a:gd name="T14" fmla="*/ 47 w 86"/>
                    <a:gd name="T15" fmla="*/ 694 h 709"/>
                    <a:gd name="T16" fmla="*/ 53 w 86"/>
                    <a:gd name="T17" fmla="*/ 704 h 709"/>
                    <a:gd name="T18" fmla="*/ 57 w 86"/>
                    <a:gd name="T19" fmla="*/ 708 h 709"/>
                    <a:gd name="T20" fmla="*/ 63 w 86"/>
                    <a:gd name="T21" fmla="*/ 700 h 709"/>
                    <a:gd name="T22" fmla="*/ 67 w 86"/>
                    <a:gd name="T23" fmla="*/ 684 h 709"/>
                    <a:gd name="T24" fmla="*/ 85 w 86"/>
                    <a:gd name="T25" fmla="*/ 380 h 70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86"/>
                    <a:gd name="T40" fmla="*/ 0 h 709"/>
                    <a:gd name="T41" fmla="*/ 86 w 86"/>
                    <a:gd name="T42" fmla="*/ 709 h 70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86" h="709">
                      <a:moveTo>
                        <a:pt x="0" y="0"/>
                      </a:moveTo>
                      <a:lnTo>
                        <a:pt x="7" y="4"/>
                      </a:lnTo>
                      <a:lnTo>
                        <a:pt x="12" y="16"/>
                      </a:lnTo>
                      <a:lnTo>
                        <a:pt x="14" y="33"/>
                      </a:lnTo>
                      <a:lnTo>
                        <a:pt x="15" y="59"/>
                      </a:lnTo>
                      <a:lnTo>
                        <a:pt x="43" y="651"/>
                      </a:lnTo>
                      <a:lnTo>
                        <a:pt x="45" y="684"/>
                      </a:lnTo>
                      <a:lnTo>
                        <a:pt x="47" y="694"/>
                      </a:lnTo>
                      <a:lnTo>
                        <a:pt x="53" y="704"/>
                      </a:lnTo>
                      <a:lnTo>
                        <a:pt x="57" y="708"/>
                      </a:lnTo>
                      <a:lnTo>
                        <a:pt x="63" y="700"/>
                      </a:lnTo>
                      <a:lnTo>
                        <a:pt x="67" y="684"/>
                      </a:lnTo>
                      <a:lnTo>
                        <a:pt x="85" y="380"/>
                      </a:lnTo>
                    </a:path>
                  </a:pathLst>
                </a:custGeom>
                <a:noFill/>
                <a:ln w="38100" cap="rnd">
                  <a:solidFill>
                    <a:schemeClr val="tx1">
                      <a:lumMod val="65000"/>
                      <a:lumOff val="35000"/>
                    </a:schemeClr>
                  </a:solidFill>
                  <a:round/>
                  <a:headEnd/>
                  <a:tailEnd/>
                </a:ln>
              </p:spPr>
              <p:txBody>
                <a:bodyPr/>
                <a:lstStyle/>
                <a:p>
                  <a:endParaRPr lang="zh-CN" altLang="en-US"/>
                </a:p>
              </p:txBody>
            </p:sp>
          </p:grpSp>
          <p:grpSp>
            <p:nvGrpSpPr>
              <p:cNvPr id="169" name="Group 187"/>
              <p:cNvGrpSpPr>
                <a:grpSpLocks/>
              </p:cNvGrpSpPr>
              <p:nvPr/>
            </p:nvGrpSpPr>
            <p:grpSpPr bwMode="auto">
              <a:xfrm>
                <a:off x="1676" y="1316"/>
                <a:ext cx="239" cy="711"/>
                <a:chOff x="1676" y="1316"/>
                <a:chExt cx="239" cy="711"/>
              </a:xfrm>
            </p:grpSpPr>
            <p:sp>
              <p:nvSpPr>
                <p:cNvPr id="171" name="Freeform 188"/>
                <p:cNvSpPr>
                  <a:spLocks/>
                </p:cNvSpPr>
                <p:nvPr/>
              </p:nvSpPr>
              <p:spPr bwMode="auto">
                <a:xfrm>
                  <a:off x="1676" y="1317"/>
                  <a:ext cx="32" cy="363"/>
                </a:xfrm>
                <a:custGeom>
                  <a:avLst/>
                  <a:gdLst>
                    <a:gd name="T0" fmla="*/ 0 w 32"/>
                    <a:gd name="T1" fmla="*/ 362 h 363"/>
                    <a:gd name="T2" fmla="*/ 19 w 32"/>
                    <a:gd name="T3" fmla="*/ 54 h 363"/>
                    <a:gd name="T4" fmla="*/ 20 w 32"/>
                    <a:gd name="T5" fmla="*/ 38 h 363"/>
                    <a:gd name="T6" fmla="*/ 21 w 32"/>
                    <a:gd name="T7" fmla="*/ 25 h 363"/>
                    <a:gd name="T8" fmla="*/ 23 w 32"/>
                    <a:gd name="T9" fmla="*/ 15 h 363"/>
                    <a:gd name="T10" fmla="*/ 27 w 32"/>
                    <a:gd name="T11" fmla="*/ 6 h 363"/>
                    <a:gd name="T12" fmla="*/ 31 w 32"/>
                    <a:gd name="T13" fmla="*/ 0 h 363"/>
                    <a:gd name="T14" fmla="*/ 0 60000 65536"/>
                    <a:gd name="T15" fmla="*/ 0 60000 65536"/>
                    <a:gd name="T16" fmla="*/ 0 60000 65536"/>
                    <a:gd name="T17" fmla="*/ 0 60000 65536"/>
                    <a:gd name="T18" fmla="*/ 0 60000 65536"/>
                    <a:gd name="T19" fmla="*/ 0 60000 65536"/>
                    <a:gd name="T20" fmla="*/ 0 60000 65536"/>
                    <a:gd name="T21" fmla="*/ 0 w 32"/>
                    <a:gd name="T22" fmla="*/ 0 h 363"/>
                    <a:gd name="T23" fmla="*/ 32 w 32"/>
                    <a:gd name="T24" fmla="*/ 363 h 36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2" h="363">
                      <a:moveTo>
                        <a:pt x="0" y="362"/>
                      </a:moveTo>
                      <a:lnTo>
                        <a:pt x="19" y="54"/>
                      </a:lnTo>
                      <a:lnTo>
                        <a:pt x="20" y="38"/>
                      </a:lnTo>
                      <a:lnTo>
                        <a:pt x="21" y="25"/>
                      </a:lnTo>
                      <a:lnTo>
                        <a:pt x="23" y="15"/>
                      </a:lnTo>
                      <a:lnTo>
                        <a:pt x="27" y="6"/>
                      </a:lnTo>
                      <a:lnTo>
                        <a:pt x="31" y="0"/>
                      </a:lnTo>
                    </a:path>
                  </a:pathLst>
                </a:custGeom>
                <a:noFill/>
                <a:ln w="38100" cap="rnd">
                  <a:solidFill>
                    <a:schemeClr val="tx1">
                      <a:lumMod val="65000"/>
                      <a:lumOff val="35000"/>
                    </a:schemeClr>
                  </a:solidFill>
                  <a:round/>
                  <a:headEnd/>
                  <a:tailEnd/>
                </a:ln>
              </p:spPr>
              <p:txBody>
                <a:bodyPr/>
                <a:lstStyle/>
                <a:p>
                  <a:endParaRPr lang="zh-CN" altLang="en-US"/>
                </a:p>
              </p:txBody>
            </p:sp>
            <p:sp>
              <p:nvSpPr>
                <p:cNvPr id="172" name="Freeform 189"/>
                <p:cNvSpPr>
                  <a:spLocks/>
                </p:cNvSpPr>
                <p:nvPr/>
              </p:nvSpPr>
              <p:spPr bwMode="auto">
                <a:xfrm>
                  <a:off x="1709" y="1316"/>
                  <a:ext cx="86" cy="711"/>
                </a:xfrm>
                <a:custGeom>
                  <a:avLst/>
                  <a:gdLst>
                    <a:gd name="T0" fmla="*/ 0 w 86"/>
                    <a:gd name="T1" fmla="*/ 0 h 711"/>
                    <a:gd name="T2" fmla="*/ 7 w 86"/>
                    <a:gd name="T3" fmla="*/ 4 h 711"/>
                    <a:gd name="T4" fmla="*/ 12 w 86"/>
                    <a:gd name="T5" fmla="*/ 16 h 711"/>
                    <a:gd name="T6" fmla="*/ 14 w 86"/>
                    <a:gd name="T7" fmla="*/ 33 h 711"/>
                    <a:gd name="T8" fmla="*/ 15 w 86"/>
                    <a:gd name="T9" fmla="*/ 59 h 711"/>
                    <a:gd name="T10" fmla="*/ 43 w 86"/>
                    <a:gd name="T11" fmla="*/ 653 h 711"/>
                    <a:gd name="T12" fmla="*/ 45 w 86"/>
                    <a:gd name="T13" fmla="*/ 686 h 711"/>
                    <a:gd name="T14" fmla="*/ 47 w 86"/>
                    <a:gd name="T15" fmla="*/ 696 h 711"/>
                    <a:gd name="T16" fmla="*/ 53 w 86"/>
                    <a:gd name="T17" fmla="*/ 706 h 711"/>
                    <a:gd name="T18" fmla="*/ 57 w 86"/>
                    <a:gd name="T19" fmla="*/ 710 h 711"/>
                    <a:gd name="T20" fmla="*/ 63 w 86"/>
                    <a:gd name="T21" fmla="*/ 702 h 711"/>
                    <a:gd name="T22" fmla="*/ 67 w 86"/>
                    <a:gd name="T23" fmla="*/ 686 h 711"/>
                    <a:gd name="T24" fmla="*/ 85 w 86"/>
                    <a:gd name="T25" fmla="*/ 381 h 71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86"/>
                    <a:gd name="T40" fmla="*/ 0 h 711"/>
                    <a:gd name="T41" fmla="*/ 86 w 86"/>
                    <a:gd name="T42" fmla="*/ 711 h 71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86" h="711">
                      <a:moveTo>
                        <a:pt x="0" y="0"/>
                      </a:moveTo>
                      <a:lnTo>
                        <a:pt x="7" y="4"/>
                      </a:lnTo>
                      <a:lnTo>
                        <a:pt x="12" y="16"/>
                      </a:lnTo>
                      <a:lnTo>
                        <a:pt x="14" y="33"/>
                      </a:lnTo>
                      <a:lnTo>
                        <a:pt x="15" y="59"/>
                      </a:lnTo>
                      <a:lnTo>
                        <a:pt x="43" y="653"/>
                      </a:lnTo>
                      <a:lnTo>
                        <a:pt x="45" y="686"/>
                      </a:lnTo>
                      <a:lnTo>
                        <a:pt x="47" y="696"/>
                      </a:lnTo>
                      <a:lnTo>
                        <a:pt x="53" y="706"/>
                      </a:lnTo>
                      <a:lnTo>
                        <a:pt x="57" y="710"/>
                      </a:lnTo>
                      <a:lnTo>
                        <a:pt x="63" y="702"/>
                      </a:lnTo>
                      <a:lnTo>
                        <a:pt x="67" y="686"/>
                      </a:lnTo>
                      <a:lnTo>
                        <a:pt x="85" y="381"/>
                      </a:lnTo>
                    </a:path>
                  </a:pathLst>
                </a:custGeom>
                <a:noFill/>
                <a:ln w="38100" cap="rnd">
                  <a:solidFill>
                    <a:schemeClr val="tx1">
                      <a:lumMod val="65000"/>
                      <a:lumOff val="35000"/>
                    </a:schemeClr>
                  </a:solidFill>
                  <a:round/>
                  <a:headEnd/>
                  <a:tailEnd/>
                </a:ln>
              </p:spPr>
              <p:txBody>
                <a:bodyPr/>
                <a:lstStyle/>
                <a:p>
                  <a:endParaRPr lang="zh-CN" altLang="en-US"/>
                </a:p>
              </p:txBody>
            </p:sp>
            <p:sp>
              <p:nvSpPr>
                <p:cNvPr id="173" name="Freeform 190"/>
                <p:cNvSpPr>
                  <a:spLocks/>
                </p:cNvSpPr>
                <p:nvPr/>
              </p:nvSpPr>
              <p:spPr bwMode="auto">
                <a:xfrm>
                  <a:off x="1795" y="1323"/>
                  <a:ext cx="34" cy="363"/>
                </a:xfrm>
                <a:custGeom>
                  <a:avLst/>
                  <a:gdLst>
                    <a:gd name="T0" fmla="*/ 0 w 34"/>
                    <a:gd name="T1" fmla="*/ 362 h 363"/>
                    <a:gd name="T2" fmla="*/ 20 w 34"/>
                    <a:gd name="T3" fmla="*/ 54 h 363"/>
                    <a:gd name="T4" fmla="*/ 22 w 34"/>
                    <a:gd name="T5" fmla="*/ 38 h 363"/>
                    <a:gd name="T6" fmla="*/ 23 w 34"/>
                    <a:gd name="T7" fmla="*/ 25 h 363"/>
                    <a:gd name="T8" fmla="*/ 24 w 34"/>
                    <a:gd name="T9" fmla="*/ 15 h 363"/>
                    <a:gd name="T10" fmla="*/ 28 w 34"/>
                    <a:gd name="T11" fmla="*/ 6 h 363"/>
                    <a:gd name="T12" fmla="*/ 33 w 34"/>
                    <a:gd name="T13" fmla="*/ 0 h 363"/>
                    <a:gd name="T14" fmla="*/ 0 60000 65536"/>
                    <a:gd name="T15" fmla="*/ 0 60000 65536"/>
                    <a:gd name="T16" fmla="*/ 0 60000 65536"/>
                    <a:gd name="T17" fmla="*/ 0 60000 65536"/>
                    <a:gd name="T18" fmla="*/ 0 60000 65536"/>
                    <a:gd name="T19" fmla="*/ 0 60000 65536"/>
                    <a:gd name="T20" fmla="*/ 0 60000 65536"/>
                    <a:gd name="T21" fmla="*/ 0 w 34"/>
                    <a:gd name="T22" fmla="*/ 0 h 363"/>
                    <a:gd name="T23" fmla="*/ 34 w 34"/>
                    <a:gd name="T24" fmla="*/ 363 h 36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4" h="363">
                      <a:moveTo>
                        <a:pt x="0" y="362"/>
                      </a:moveTo>
                      <a:lnTo>
                        <a:pt x="20" y="54"/>
                      </a:lnTo>
                      <a:lnTo>
                        <a:pt x="22" y="38"/>
                      </a:lnTo>
                      <a:lnTo>
                        <a:pt x="23" y="25"/>
                      </a:lnTo>
                      <a:lnTo>
                        <a:pt x="24" y="15"/>
                      </a:lnTo>
                      <a:lnTo>
                        <a:pt x="28" y="6"/>
                      </a:lnTo>
                      <a:lnTo>
                        <a:pt x="33" y="0"/>
                      </a:lnTo>
                    </a:path>
                  </a:pathLst>
                </a:custGeom>
                <a:noFill/>
                <a:ln w="38100" cap="rnd">
                  <a:solidFill>
                    <a:schemeClr val="tx1">
                      <a:lumMod val="65000"/>
                      <a:lumOff val="35000"/>
                    </a:schemeClr>
                  </a:solidFill>
                  <a:round/>
                  <a:headEnd/>
                  <a:tailEnd/>
                </a:ln>
              </p:spPr>
              <p:txBody>
                <a:bodyPr/>
                <a:lstStyle/>
                <a:p>
                  <a:endParaRPr lang="zh-CN" altLang="en-US"/>
                </a:p>
              </p:txBody>
            </p:sp>
            <p:sp>
              <p:nvSpPr>
                <p:cNvPr id="174" name="Freeform 191"/>
                <p:cNvSpPr>
                  <a:spLocks/>
                </p:cNvSpPr>
                <p:nvPr/>
              </p:nvSpPr>
              <p:spPr bwMode="auto">
                <a:xfrm>
                  <a:off x="1829" y="1318"/>
                  <a:ext cx="86" cy="709"/>
                </a:xfrm>
                <a:custGeom>
                  <a:avLst/>
                  <a:gdLst>
                    <a:gd name="T0" fmla="*/ 0 w 86"/>
                    <a:gd name="T1" fmla="*/ 0 h 709"/>
                    <a:gd name="T2" fmla="*/ 7 w 86"/>
                    <a:gd name="T3" fmla="*/ 4 h 709"/>
                    <a:gd name="T4" fmla="*/ 12 w 86"/>
                    <a:gd name="T5" fmla="*/ 16 h 709"/>
                    <a:gd name="T6" fmla="*/ 14 w 86"/>
                    <a:gd name="T7" fmla="*/ 33 h 709"/>
                    <a:gd name="T8" fmla="*/ 15 w 86"/>
                    <a:gd name="T9" fmla="*/ 59 h 709"/>
                    <a:gd name="T10" fmla="*/ 43 w 86"/>
                    <a:gd name="T11" fmla="*/ 651 h 709"/>
                    <a:gd name="T12" fmla="*/ 45 w 86"/>
                    <a:gd name="T13" fmla="*/ 684 h 709"/>
                    <a:gd name="T14" fmla="*/ 47 w 86"/>
                    <a:gd name="T15" fmla="*/ 694 h 709"/>
                    <a:gd name="T16" fmla="*/ 53 w 86"/>
                    <a:gd name="T17" fmla="*/ 704 h 709"/>
                    <a:gd name="T18" fmla="*/ 57 w 86"/>
                    <a:gd name="T19" fmla="*/ 708 h 709"/>
                    <a:gd name="T20" fmla="*/ 63 w 86"/>
                    <a:gd name="T21" fmla="*/ 700 h 709"/>
                    <a:gd name="T22" fmla="*/ 67 w 86"/>
                    <a:gd name="T23" fmla="*/ 684 h 709"/>
                    <a:gd name="T24" fmla="*/ 85 w 86"/>
                    <a:gd name="T25" fmla="*/ 380 h 70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86"/>
                    <a:gd name="T40" fmla="*/ 0 h 709"/>
                    <a:gd name="T41" fmla="*/ 86 w 86"/>
                    <a:gd name="T42" fmla="*/ 709 h 70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86" h="709">
                      <a:moveTo>
                        <a:pt x="0" y="0"/>
                      </a:moveTo>
                      <a:lnTo>
                        <a:pt x="7" y="4"/>
                      </a:lnTo>
                      <a:lnTo>
                        <a:pt x="12" y="16"/>
                      </a:lnTo>
                      <a:lnTo>
                        <a:pt x="14" y="33"/>
                      </a:lnTo>
                      <a:lnTo>
                        <a:pt x="15" y="59"/>
                      </a:lnTo>
                      <a:lnTo>
                        <a:pt x="43" y="651"/>
                      </a:lnTo>
                      <a:lnTo>
                        <a:pt x="45" y="684"/>
                      </a:lnTo>
                      <a:lnTo>
                        <a:pt x="47" y="694"/>
                      </a:lnTo>
                      <a:lnTo>
                        <a:pt x="53" y="704"/>
                      </a:lnTo>
                      <a:lnTo>
                        <a:pt x="57" y="708"/>
                      </a:lnTo>
                      <a:lnTo>
                        <a:pt x="63" y="700"/>
                      </a:lnTo>
                      <a:lnTo>
                        <a:pt x="67" y="684"/>
                      </a:lnTo>
                      <a:lnTo>
                        <a:pt x="85" y="380"/>
                      </a:lnTo>
                    </a:path>
                  </a:pathLst>
                </a:custGeom>
                <a:noFill/>
                <a:ln w="38100" cap="rnd">
                  <a:solidFill>
                    <a:schemeClr val="tx1">
                      <a:lumMod val="65000"/>
                      <a:lumOff val="35000"/>
                    </a:schemeClr>
                  </a:solidFill>
                  <a:round/>
                  <a:headEnd/>
                  <a:tailEnd/>
                </a:ln>
              </p:spPr>
              <p:txBody>
                <a:bodyPr/>
                <a:lstStyle/>
                <a:p>
                  <a:endParaRPr lang="zh-CN" altLang="en-US"/>
                </a:p>
              </p:txBody>
            </p:sp>
          </p:grpSp>
          <p:sp>
            <p:nvSpPr>
              <p:cNvPr id="170" name="Line 192"/>
              <p:cNvSpPr>
                <a:spLocks noChangeShapeType="1"/>
              </p:cNvSpPr>
              <p:nvPr/>
            </p:nvSpPr>
            <p:spPr bwMode="auto">
              <a:xfrm flipV="1">
                <a:off x="1674" y="1661"/>
                <a:ext cx="3" cy="50"/>
              </a:xfrm>
              <a:prstGeom prst="line">
                <a:avLst/>
              </a:prstGeom>
              <a:noFill/>
              <a:ln w="38100">
                <a:solidFill>
                  <a:schemeClr val="tx1">
                    <a:lumMod val="65000"/>
                    <a:lumOff val="35000"/>
                  </a:schemeClr>
                </a:solidFill>
                <a:round/>
                <a:headEnd/>
                <a:tailEnd/>
              </a:ln>
            </p:spPr>
            <p:txBody>
              <a:bodyPr wrap="none" anchor="ctr"/>
              <a:lstStyle/>
              <a:p>
                <a:endParaRPr lang="zh-CN" altLang="en-US"/>
              </a:p>
            </p:txBody>
          </p:sp>
        </p:grpSp>
        <p:grpSp>
          <p:nvGrpSpPr>
            <p:cNvPr id="179" name="Group 253"/>
            <p:cNvGrpSpPr>
              <a:grpSpLocks/>
            </p:cNvGrpSpPr>
            <p:nvPr/>
          </p:nvGrpSpPr>
          <p:grpSpPr bwMode="auto">
            <a:xfrm>
              <a:off x="5334746" y="3674251"/>
              <a:ext cx="692341" cy="439009"/>
              <a:chOff x="1439" y="1316"/>
              <a:chExt cx="476" cy="711"/>
            </a:xfrm>
          </p:grpSpPr>
          <p:grpSp>
            <p:nvGrpSpPr>
              <p:cNvPr id="180" name="Group 254"/>
              <p:cNvGrpSpPr>
                <a:grpSpLocks/>
              </p:cNvGrpSpPr>
              <p:nvPr/>
            </p:nvGrpSpPr>
            <p:grpSpPr bwMode="auto">
              <a:xfrm>
                <a:off x="1439" y="1316"/>
                <a:ext cx="239" cy="711"/>
                <a:chOff x="1439" y="1316"/>
                <a:chExt cx="239" cy="711"/>
              </a:xfrm>
            </p:grpSpPr>
            <p:sp>
              <p:nvSpPr>
                <p:cNvPr id="187" name="Freeform 255"/>
                <p:cNvSpPr>
                  <a:spLocks/>
                </p:cNvSpPr>
                <p:nvPr/>
              </p:nvSpPr>
              <p:spPr bwMode="auto">
                <a:xfrm>
                  <a:off x="1439" y="1317"/>
                  <a:ext cx="32" cy="363"/>
                </a:xfrm>
                <a:custGeom>
                  <a:avLst/>
                  <a:gdLst>
                    <a:gd name="T0" fmla="*/ 0 w 32"/>
                    <a:gd name="T1" fmla="*/ 362 h 363"/>
                    <a:gd name="T2" fmla="*/ 19 w 32"/>
                    <a:gd name="T3" fmla="*/ 54 h 363"/>
                    <a:gd name="T4" fmla="*/ 20 w 32"/>
                    <a:gd name="T5" fmla="*/ 38 h 363"/>
                    <a:gd name="T6" fmla="*/ 21 w 32"/>
                    <a:gd name="T7" fmla="*/ 25 h 363"/>
                    <a:gd name="T8" fmla="*/ 23 w 32"/>
                    <a:gd name="T9" fmla="*/ 15 h 363"/>
                    <a:gd name="T10" fmla="*/ 27 w 32"/>
                    <a:gd name="T11" fmla="*/ 6 h 363"/>
                    <a:gd name="T12" fmla="*/ 31 w 32"/>
                    <a:gd name="T13" fmla="*/ 0 h 363"/>
                    <a:gd name="T14" fmla="*/ 0 60000 65536"/>
                    <a:gd name="T15" fmla="*/ 0 60000 65536"/>
                    <a:gd name="T16" fmla="*/ 0 60000 65536"/>
                    <a:gd name="T17" fmla="*/ 0 60000 65536"/>
                    <a:gd name="T18" fmla="*/ 0 60000 65536"/>
                    <a:gd name="T19" fmla="*/ 0 60000 65536"/>
                    <a:gd name="T20" fmla="*/ 0 60000 65536"/>
                    <a:gd name="T21" fmla="*/ 0 w 32"/>
                    <a:gd name="T22" fmla="*/ 0 h 363"/>
                    <a:gd name="T23" fmla="*/ 32 w 32"/>
                    <a:gd name="T24" fmla="*/ 363 h 36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2" h="363">
                      <a:moveTo>
                        <a:pt x="0" y="362"/>
                      </a:moveTo>
                      <a:lnTo>
                        <a:pt x="19" y="54"/>
                      </a:lnTo>
                      <a:lnTo>
                        <a:pt x="20" y="38"/>
                      </a:lnTo>
                      <a:lnTo>
                        <a:pt x="21" y="25"/>
                      </a:lnTo>
                      <a:lnTo>
                        <a:pt x="23" y="15"/>
                      </a:lnTo>
                      <a:lnTo>
                        <a:pt x="27" y="6"/>
                      </a:lnTo>
                      <a:lnTo>
                        <a:pt x="31" y="0"/>
                      </a:lnTo>
                    </a:path>
                  </a:pathLst>
                </a:custGeom>
                <a:noFill/>
                <a:ln w="38100" cap="rnd">
                  <a:solidFill>
                    <a:schemeClr val="tx1">
                      <a:lumMod val="65000"/>
                      <a:lumOff val="35000"/>
                    </a:schemeClr>
                  </a:solidFill>
                  <a:round/>
                  <a:headEnd/>
                  <a:tailEnd/>
                </a:ln>
              </p:spPr>
              <p:txBody>
                <a:bodyPr/>
                <a:lstStyle/>
                <a:p>
                  <a:endParaRPr lang="zh-CN" altLang="en-US"/>
                </a:p>
              </p:txBody>
            </p:sp>
            <p:sp>
              <p:nvSpPr>
                <p:cNvPr id="188" name="Freeform 256"/>
                <p:cNvSpPr>
                  <a:spLocks/>
                </p:cNvSpPr>
                <p:nvPr/>
              </p:nvSpPr>
              <p:spPr bwMode="auto">
                <a:xfrm>
                  <a:off x="1472" y="1316"/>
                  <a:ext cx="86" cy="711"/>
                </a:xfrm>
                <a:custGeom>
                  <a:avLst/>
                  <a:gdLst>
                    <a:gd name="T0" fmla="*/ 0 w 86"/>
                    <a:gd name="T1" fmla="*/ 0 h 711"/>
                    <a:gd name="T2" fmla="*/ 7 w 86"/>
                    <a:gd name="T3" fmla="*/ 4 h 711"/>
                    <a:gd name="T4" fmla="*/ 12 w 86"/>
                    <a:gd name="T5" fmla="*/ 16 h 711"/>
                    <a:gd name="T6" fmla="*/ 14 w 86"/>
                    <a:gd name="T7" fmla="*/ 33 h 711"/>
                    <a:gd name="T8" fmla="*/ 15 w 86"/>
                    <a:gd name="T9" fmla="*/ 59 h 711"/>
                    <a:gd name="T10" fmla="*/ 43 w 86"/>
                    <a:gd name="T11" fmla="*/ 653 h 711"/>
                    <a:gd name="T12" fmla="*/ 45 w 86"/>
                    <a:gd name="T13" fmla="*/ 686 h 711"/>
                    <a:gd name="T14" fmla="*/ 47 w 86"/>
                    <a:gd name="T15" fmla="*/ 696 h 711"/>
                    <a:gd name="T16" fmla="*/ 53 w 86"/>
                    <a:gd name="T17" fmla="*/ 706 h 711"/>
                    <a:gd name="T18" fmla="*/ 57 w 86"/>
                    <a:gd name="T19" fmla="*/ 710 h 711"/>
                    <a:gd name="T20" fmla="*/ 63 w 86"/>
                    <a:gd name="T21" fmla="*/ 702 h 711"/>
                    <a:gd name="T22" fmla="*/ 67 w 86"/>
                    <a:gd name="T23" fmla="*/ 686 h 711"/>
                    <a:gd name="T24" fmla="*/ 85 w 86"/>
                    <a:gd name="T25" fmla="*/ 381 h 71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86"/>
                    <a:gd name="T40" fmla="*/ 0 h 711"/>
                    <a:gd name="T41" fmla="*/ 86 w 86"/>
                    <a:gd name="T42" fmla="*/ 711 h 71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86" h="711">
                      <a:moveTo>
                        <a:pt x="0" y="0"/>
                      </a:moveTo>
                      <a:lnTo>
                        <a:pt x="7" y="4"/>
                      </a:lnTo>
                      <a:lnTo>
                        <a:pt x="12" y="16"/>
                      </a:lnTo>
                      <a:lnTo>
                        <a:pt x="14" y="33"/>
                      </a:lnTo>
                      <a:lnTo>
                        <a:pt x="15" y="59"/>
                      </a:lnTo>
                      <a:lnTo>
                        <a:pt x="43" y="653"/>
                      </a:lnTo>
                      <a:lnTo>
                        <a:pt x="45" y="686"/>
                      </a:lnTo>
                      <a:lnTo>
                        <a:pt x="47" y="696"/>
                      </a:lnTo>
                      <a:lnTo>
                        <a:pt x="53" y="706"/>
                      </a:lnTo>
                      <a:lnTo>
                        <a:pt x="57" y="710"/>
                      </a:lnTo>
                      <a:lnTo>
                        <a:pt x="63" y="702"/>
                      </a:lnTo>
                      <a:lnTo>
                        <a:pt x="67" y="686"/>
                      </a:lnTo>
                      <a:lnTo>
                        <a:pt x="85" y="381"/>
                      </a:lnTo>
                    </a:path>
                  </a:pathLst>
                </a:custGeom>
                <a:noFill/>
                <a:ln w="38100" cap="rnd">
                  <a:solidFill>
                    <a:schemeClr val="tx1">
                      <a:lumMod val="65000"/>
                      <a:lumOff val="35000"/>
                    </a:schemeClr>
                  </a:solidFill>
                  <a:round/>
                  <a:headEnd/>
                  <a:tailEnd/>
                </a:ln>
              </p:spPr>
              <p:txBody>
                <a:bodyPr/>
                <a:lstStyle/>
                <a:p>
                  <a:endParaRPr lang="zh-CN" altLang="en-US"/>
                </a:p>
              </p:txBody>
            </p:sp>
            <p:sp>
              <p:nvSpPr>
                <p:cNvPr id="189" name="Freeform 257"/>
                <p:cNvSpPr>
                  <a:spLocks/>
                </p:cNvSpPr>
                <p:nvPr/>
              </p:nvSpPr>
              <p:spPr bwMode="auto">
                <a:xfrm>
                  <a:off x="1558" y="1323"/>
                  <a:ext cx="34" cy="363"/>
                </a:xfrm>
                <a:custGeom>
                  <a:avLst/>
                  <a:gdLst>
                    <a:gd name="T0" fmla="*/ 0 w 34"/>
                    <a:gd name="T1" fmla="*/ 362 h 363"/>
                    <a:gd name="T2" fmla="*/ 20 w 34"/>
                    <a:gd name="T3" fmla="*/ 54 h 363"/>
                    <a:gd name="T4" fmla="*/ 22 w 34"/>
                    <a:gd name="T5" fmla="*/ 38 h 363"/>
                    <a:gd name="T6" fmla="*/ 23 w 34"/>
                    <a:gd name="T7" fmla="*/ 25 h 363"/>
                    <a:gd name="T8" fmla="*/ 24 w 34"/>
                    <a:gd name="T9" fmla="*/ 15 h 363"/>
                    <a:gd name="T10" fmla="*/ 28 w 34"/>
                    <a:gd name="T11" fmla="*/ 6 h 363"/>
                    <a:gd name="T12" fmla="*/ 33 w 34"/>
                    <a:gd name="T13" fmla="*/ 0 h 363"/>
                    <a:gd name="T14" fmla="*/ 0 60000 65536"/>
                    <a:gd name="T15" fmla="*/ 0 60000 65536"/>
                    <a:gd name="T16" fmla="*/ 0 60000 65536"/>
                    <a:gd name="T17" fmla="*/ 0 60000 65536"/>
                    <a:gd name="T18" fmla="*/ 0 60000 65536"/>
                    <a:gd name="T19" fmla="*/ 0 60000 65536"/>
                    <a:gd name="T20" fmla="*/ 0 60000 65536"/>
                    <a:gd name="T21" fmla="*/ 0 w 34"/>
                    <a:gd name="T22" fmla="*/ 0 h 363"/>
                    <a:gd name="T23" fmla="*/ 34 w 34"/>
                    <a:gd name="T24" fmla="*/ 363 h 36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4" h="363">
                      <a:moveTo>
                        <a:pt x="0" y="362"/>
                      </a:moveTo>
                      <a:lnTo>
                        <a:pt x="20" y="54"/>
                      </a:lnTo>
                      <a:lnTo>
                        <a:pt x="22" y="38"/>
                      </a:lnTo>
                      <a:lnTo>
                        <a:pt x="23" y="25"/>
                      </a:lnTo>
                      <a:lnTo>
                        <a:pt x="24" y="15"/>
                      </a:lnTo>
                      <a:lnTo>
                        <a:pt x="28" y="6"/>
                      </a:lnTo>
                      <a:lnTo>
                        <a:pt x="33" y="0"/>
                      </a:lnTo>
                    </a:path>
                  </a:pathLst>
                </a:custGeom>
                <a:noFill/>
                <a:ln w="38100" cap="rnd">
                  <a:solidFill>
                    <a:schemeClr val="tx1">
                      <a:lumMod val="65000"/>
                      <a:lumOff val="35000"/>
                    </a:schemeClr>
                  </a:solidFill>
                  <a:round/>
                  <a:headEnd/>
                  <a:tailEnd/>
                </a:ln>
              </p:spPr>
              <p:txBody>
                <a:bodyPr/>
                <a:lstStyle/>
                <a:p>
                  <a:endParaRPr lang="zh-CN" altLang="en-US"/>
                </a:p>
              </p:txBody>
            </p:sp>
            <p:sp>
              <p:nvSpPr>
                <p:cNvPr id="190" name="Freeform 258"/>
                <p:cNvSpPr>
                  <a:spLocks/>
                </p:cNvSpPr>
                <p:nvPr/>
              </p:nvSpPr>
              <p:spPr bwMode="auto">
                <a:xfrm>
                  <a:off x="1592" y="1318"/>
                  <a:ext cx="86" cy="709"/>
                </a:xfrm>
                <a:custGeom>
                  <a:avLst/>
                  <a:gdLst>
                    <a:gd name="T0" fmla="*/ 0 w 86"/>
                    <a:gd name="T1" fmla="*/ 0 h 709"/>
                    <a:gd name="T2" fmla="*/ 7 w 86"/>
                    <a:gd name="T3" fmla="*/ 4 h 709"/>
                    <a:gd name="T4" fmla="*/ 12 w 86"/>
                    <a:gd name="T5" fmla="*/ 16 h 709"/>
                    <a:gd name="T6" fmla="*/ 14 w 86"/>
                    <a:gd name="T7" fmla="*/ 33 h 709"/>
                    <a:gd name="T8" fmla="*/ 15 w 86"/>
                    <a:gd name="T9" fmla="*/ 59 h 709"/>
                    <a:gd name="T10" fmla="*/ 43 w 86"/>
                    <a:gd name="T11" fmla="*/ 651 h 709"/>
                    <a:gd name="T12" fmla="*/ 45 w 86"/>
                    <a:gd name="T13" fmla="*/ 684 h 709"/>
                    <a:gd name="T14" fmla="*/ 47 w 86"/>
                    <a:gd name="T15" fmla="*/ 694 h 709"/>
                    <a:gd name="T16" fmla="*/ 53 w 86"/>
                    <a:gd name="T17" fmla="*/ 704 h 709"/>
                    <a:gd name="T18" fmla="*/ 57 w 86"/>
                    <a:gd name="T19" fmla="*/ 708 h 709"/>
                    <a:gd name="T20" fmla="*/ 63 w 86"/>
                    <a:gd name="T21" fmla="*/ 700 h 709"/>
                    <a:gd name="T22" fmla="*/ 67 w 86"/>
                    <a:gd name="T23" fmla="*/ 684 h 709"/>
                    <a:gd name="T24" fmla="*/ 85 w 86"/>
                    <a:gd name="T25" fmla="*/ 380 h 70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86"/>
                    <a:gd name="T40" fmla="*/ 0 h 709"/>
                    <a:gd name="T41" fmla="*/ 86 w 86"/>
                    <a:gd name="T42" fmla="*/ 709 h 70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86" h="709">
                      <a:moveTo>
                        <a:pt x="0" y="0"/>
                      </a:moveTo>
                      <a:lnTo>
                        <a:pt x="7" y="4"/>
                      </a:lnTo>
                      <a:lnTo>
                        <a:pt x="12" y="16"/>
                      </a:lnTo>
                      <a:lnTo>
                        <a:pt x="14" y="33"/>
                      </a:lnTo>
                      <a:lnTo>
                        <a:pt x="15" y="59"/>
                      </a:lnTo>
                      <a:lnTo>
                        <a:pt x="43" y="651"/>
                      </a:lnTo>
                      <a:lnTo>
                        <a:pt x="45" y="684"/>
                      </a:lnTo>
                      <a:lnTo>
                        <a:pt x="47" y="694"/>
                      </a:lnTo>
                      <a:lnTo>
                        <a:pt x="53" y="704"/>
                      </a:lnTo>
                      <a:lnTo>
                        <a:pt x="57" y="708"/>
                      </a:lnTo>
                      <a:lnTo>
                        <a:pt x="63" y="700"/>
                      </a:lnTo>
                      <a:lnTo>
                        <a:pt x="67" y="684"/>
                      </a:lnTo>
                      <a:lnTo>
                        <a:pt x="85" y="380"/>
                      </a:lnTo>
                    </a:path>
                  </a:pathLst>
                </a:custGeom>
                <a:noFill/>
                <a:ln w="38100" cap="rnd">
                  <a:solidFill>
                    <a:schemeClr val="tx1">
                      <a:lumMod val="65000"/>
                      <a:lumOff val="35000"/>
                    </a:schemeClr>
                  </a:solidFill>
                  <a:round/>
                  <a:headEnd/>
                  <a:tailEnd/>
                </a:ln>
              </p:spPr>
              <p:txBody>
                <a:bodyPr/>
                <a:lstStyle/>
                <a:p>
                  <a:endParaRPr lang="zh-CN" altLang="en-US"/>
                </a:p>
              </p:txBody>
            </p:sp>
          </p:grpSp>
          <p:grpSp>
            <p:nvGrpSpPr>
              <p:cNvPr id="181" name="Group 259"/>
              <p:cNvGrpSpPr>
                <a:grpSpLocks/>
              </p:cNvGrpSpPr>
              <p:nvPr/>
            </p:nvGrpSpPr>
            <p:grpSpPr bwMode="auto">
              <a:xfrm>
                <a:off x="1676" y="1316"/>
                <a:ext cx="239" cy="711"/>
                <a:chOff x="1676" y="1316"/>
                <a:chExt cx="239" cy="711"/>
              </a:xfrm>
            </p:grpSpPr>
            <p:sp>
              <p:nvSpPr>
                <p:cNvPr id="183" name="Freeform 260"/>
                <p:cNvSpPr>
                  <a:spLocks/>
                </p:cNvSpPr>
                <p:nvPr/>
              </p:nvSpPr>
              <p:spPr bwMode="auto">
                <a:xfrm>
                  <a:off x="1676" y="1317"/>
                  <a:ext cx="32" cy="363"/>
                </a:xfrm>
                <a:custGeom>
                  <a:avLst/>
                  <a:gdLst>
                    <a:gd name="T0" fmla="*/ 0 w 32"/>
                    <a:gd name="T1" fmla="*/ 362 h 363"/>
                    <a:gd name="T2" fmla="*/ 19 w 32"/>
                    <a:gd name="T3" fmla="*/ 54 h 363"/>
                    <a:gd name="T4" fmla="*/ 20 w 32"/>
                    <a:gd name="T5" fmla="*/ 38 h 363"/>
                    <a:gd name="T6" fmla="*/ 21 w 32"/>
                    <a:gd name="T7" fmla="*/ 25 h 363"/>
                    <a:gd name="T8" fmla="*/ 23 w 32"/>
                    <a:gd name="T9" fmla="*/ 15 h 363"/>
                    <a:gd name="T10" fmla="*/ 27 w 32"/>
                    <a:gd name="T11" fmla="*/ 6 h 363"/>
                    <a:gd name="T12" fmla="*/ 31 w 32"/>
                    <a:gd name="T13" fmla="*/ 0 h 363"/>
                    <a:gd name="T14" fmla="*/ 0 60000 65536"/>
                    <a:gd name="T15" fmla="*/ 0 60000 65536"/>
                    <a:gd name="T16" fmla="*/ 0 60000 65536"/>
                    <a:gd name="T17" fmla="*/ 0 60000 65536"/>
                    <a:gd name="T18" fmla="*/ 0 60000 65536"/>
                    <a:gd name="T19" fmla="*/ 0 60000 65536"/>
                    <a:gd name="T20" fmla="*/ 0 60000 65536"/>
                    <a:gd name="T21" fmla="*/ 0 w 32"/>
                    <a:gd name="T22" fmla="*/ 0 h 363"/>
                    <a:gd name="T23" fmla="*/ 32 w 32"/>
                    <a:gd name="T24" fmla="*/ 363 h 36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2" h="363">
                      <a:moveTo>
                        <a:pt x="0" y="362"/>
                      </a:moveTo>
                      <a:lnTo>
                        <a:pt x="19" y="54"/>
                      </a:lnTo>
                      <a:lnTo>
                        <a:pt x="20" y="38"/>
                      </a:lnTo>
                      <a:lnTo>
                        <a:pt x="21" y="25"/>
                      </a:lnTo>
                      <a:lnTo>
                        <a:pt x="23" y="15"/>
                      </a:lnTo>
                      <a:lnTo>
                        <a:pt x="27" y="6"/>
                      </a:lnTo>
                      <a:lnTo>
                        <a:pt x="31" y="0"/>
                      </a:lnTo>
                    </a:path>
                  </a:pathLst>
                </a:custGeom>
                <a:noFill/>
                <a:ln w="38100" cap="rnd">
                  <a:solidFill>
                    <a:schemeClr val="tx1">
                      <a:lumMod val="65000"/>
                      <a:lumOff val="35000"/>
                    </a:schemeClr>
                  </a:solidFill>
                  <a:round/>
                  <a:headEnd/>
                  <a:tailEnd/>
                </a:ln>
              </p:spPr>
              <p:txBody>
                <a:bodyPr/>
                <a:lstStyle/>
                <a:p>
                  <a:endParaRPr lang="zh-CN" altLang="en-US"/>
                </a:p>
              </p:txBody>
            </p:sp>
            <p:sp>
              <p:nvSpPr>
                <p:cNvPr id="184" name="Freeform 261"/>
                <p:cNvSpPr>
                  <a:spLocks/>
                </p:cNvSpPr>
                <p:nvPr/>
              </p:nvSpPr>
              <p:spPr bwMode="auto">
                <a:xfrm>
                  <a:off x="1709" y="1316"/>
                  <a:ext cx="86" cy="711"/>
                </a:xfrm>
                <a:custGeom>
                  <a:avLst/>
                  <a:gdLst>
                    <a:gd name="T0" fmla="*/ 0 w 86"/>
                    <a:gd name="T1" fmla="*/ 0 h 711"/>
                    <a:gd name="T2" fmla="*/ 7 w 86"/>
                    <a:gd name="T3" fmla="*/ 4 h 711"/>
                    <a:gd name="T4" fmla="*/ 12 w 86"/>
                    <a:gd name="T5" fmla="*/ 16 h 711"/>
                    <a:gd name="T6" fmla="*/ 14 w 86"/>
                    <a:gd name="T7" fmla="*/ 33 h 711"/>
                    <a:gd name="T8" fmla="*/ 15 w 86"/>
                    <a:gd name="T9" fmla="*/ 59 h 711"/>
                    <a:gd name="T10" fmla="*/ 43 w 86"/>
                    <a:gd name="T11" fmla="*/ 653 h 711"/>
                    <a:gd name="T12" fmla="*/ 45 w 86"/>
                    <a:gd name="T13" fmla="*/ 686 h 711"/>
                    <a:gd name="T14" fmla="*/ 47 w 86"/>
                    <a:gd name="T15" fmla="*/ 696 h 711"/>
                    <a:gd name="T16" fmla="*/ 53 w 86"/>
                    <a:gd name="T17" fmla="*/ 706 h 711"/>
                    <a:gd name="T18" fmla="*/ 57 w 86"/>
                    <a:gd name="T19" fmla="*/ 710 h 711"/>
                    <a:gd name="T20" fmla="*/ 63 w 86"/>
                    <a:gd name="T21" fmla="*/ 702 h 711"/>
                    <a:gd name="T22" fmla="*/ 67 w 86"/>
                    <a:gd name="T23" fmla="*/ 686 h 711"/>
                    <a:gd name="T24" fmla="*/ 85 w 86"/>
                    <a:gd name="T25" fmla="*/ 381 h 71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86"/>
                    <a:gd name="T40" fmla="*/ 0 h 711"/>
                    <a:gd name="T41" fmla="*/ 86 w 86"/>
                    <a:gd name="T42" fmla="*/ 711 h 71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86" h="711">
                      <a:moveTo>
                        <a:pt x="0" y="0"/>
                      </a:moveTo>
                      <a:lnTo>
                        <a:pt x="7" y="4"/>
                      </a:lnTo>
                      <a:lnTo>
                        <a:pt x="12" y="16"/>
                      </a:lnTo>
                      <a:lnTo>
                        <a:pt x="14" y="33"/>
                      </a:lnTo>
                      <a:lnTo>
                        <a:pt x="15" y="59"/>
                      </a:lnTo>
                      <a:lnTo>
                        <a:pt x="43" y="653"/>
                      </a:lnTo>
                      <a:lnTo>
                        <a:pt x="45" y="686"/>
                      </a:lnTo>
                      <a:lnTo>
                        <a:pt x="47" y="696"/>
                      </a:lnTo>
                      <a:lnTo>
                        <a:pt x="53" y="706"/>
                      </a:lnTo>
                      <a:lnTo>
                        <a:pt x="57" y="710"/>
                      </a:lnTo>
                      <a:lnTo>
                        <a:pt x="63" y="702"/>
                      </a:lnTo>
                      <a:lnTo>
                        <a:pt x="67" y="686"/>
                      </a:lnTo>
                      <a:lnTo>
                        <a:pt x="85" y="381"/>
                      </a:lnTo>
                    </a:path>
                  </a:pathLst>
                </a:custGeom>
                <a:noFill/>
                <a:ln w="38100" cap="rnd">
                  <a:solidFill>
                    <a:schemeClr val="tx1">
                      <a:lumMod val="65000"/>
                      <a:lumOff val="35000"/>
                    </a:schemeClr>
                  </a:solidFill>
                  <a:round/>
                  <a:headEnd/>
                  <a:tailEnd/>
                </a:ln>
              </p:spPr>
              <p:txBody>
                <a:bodyPr/>
                <a:lstStyle/>
                <a:p>
                  <a:endParaRPr lang="zh-CN" altLang="en-US"/>
                </a:p>
              </p:txBody>
            </p:sp>
            <p:sp>
              <p:nvSpPr>
                <p:cNvPr id="185" name="Freeform 262"/>
                <p:cNvSpPr>
                  <a:spLocks/>
                </p:cNvSpPr>
                <p:nvPr/>
              </p:nvSpPr>
              <p:spPr bwMode="auto">
                <a:xfrm>
                  <a:off x="1795" y="1323"/>
                  <a:ext cx="34" cy="363"/>
                </a:xfrm>
                <a:custGeom>
                  <a:avLst/>
                  <a:gdLst>
                    <a:gd name="T0" fmla="*/ 0 w 34"/>
                    <a:gd name="T1" fmla="*/ 362 h 363"/>
                    <a:gd name="T2" fmla="*/ 20 w 34"/>
                    <a:gd name="T3" fmla="*/ 54 h 363"/>
                    <a:gd name="T4" fmla="*/ 22 w 34"/>
                    <a:gd name="T5" fmla="*/ 38 h 363"/>
                    <a:gd name="T6" fmla="*/ 23 w 34"/>
                    <a:gd name="T7" fmla="*/ 25 h 363"/>
                    <a:gd name="T8" fmla="*/ 24 w 34"/>
                    <a:gd name="T9" fmla="*/ 15 h 363"/>
                    <a:gd name="T10" fmla="*/ 28 w 34"/>
                    <a:gd name="T11" fmla="*/ 6 h 363"/>
                    <a:gd name="T12" fmla="*/ 33 w 34"/>
                    <a:gd name="T13" fmla="*/ 0 h 363"/>
                    <a:gd name="T14" fmla="*/ 0 60000 65536"/>
                    <a:gd name="T15" fmla="*/ 0 60000 65536"/>
                    <a:gd name="T16" fmla="*/ 0 60000 65536"/>
                    <a:gd name="T17" fmla="*/ 0 60000 65536"/>
                    <a:gd name="T18" fmla="*/ 0 60000 65536"/>
                    <a:gd name="T19" fmla="*/ 0 60000 65536"/>
                    <a:gd name="T20" fmla="*/ 0 60000 65536"/>
                    <a:gd name="T21" fmla="*/ 0 w 34"/>
                    <a:gd name="T22" fmla="*/ 0 h 363"/>
                    <a:gd name="T23" fmla="*/ 34 w 34"/>
                    <a:gd name="T24" fmla="*/ 363 h 36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4" h="363">
                      <a:moveTo>
                        <a:pt x="0" y="362"/>
                      </a:moveTo>
                      <a:lnTo>
                        <a:pt x="20" y="54"/>
                      </a:lnTo>
                      <a:lnTo>
                        <a:pt x="22" y="38"/>
                      </a:lnTo>
                      <a:lnTo>
                        <a:pt x="23" y="25"/>
                      </a:lnTo>
                      <a:lnTo>
                        <a:pt x="24" y="15"/>
                      </a:lnTo>
                      <a:lnTo>
                        <a:pt x="28" y="6"/>
                      </a:lnTo>
                      <a:lnTo>
                        <a:pt x="33" y="0"/>
                      </a:lnTo>
                    </a:path>
                  </a:pathLst>
                </a:custGeom>
                <a:noFill/>
                <a:ln w="38100" cap="rnd">
                  <a:solidFill>
                    <a:schemeClr val="tx1">
                      <a:lumMod val="65000"/>
                      <a:lumOff val="35000"/>
                    </a:schemeClr>
                  </a:solidFill>
                  <a:round/>
                  <a:headEnd/>
                  <a:tailEnd/>
                </a:ln>
              </p:spPr>
              <p:txBody>
                <a:bodyPr/>
                <a:lstStyle/>
                <a:p>
                  <a:endParaRPr lang="zh-CN" altLang="en-US"/>
                </a:p>
              </p:txBody>
            </p:sp>
            <p:sp>
              <p:nvSpPr>
                <p:cNvPr id="186" name="Freeform 263"/>
                <p:cNvSpPr>
                  <a:spLocks/>
                </p:cNvSpPr>
                <p:nvPr/>
              </p:nvSpPr>
              <p:spPr bwMode="auto">
                <a:xfrm>
                  <a:off x="1829" y="1318"/>
                  <a:ext cx="86" cy="709"/>
                </a:xfrm>
                <a:custGeom>
                  <a:avLst/>
                  <a:gdLst>
                    <a:gd name="T0" fmla="*/ 0 w 86"/>
                    <a:gd name="T1" fmla="*/ 0 h 709"/>
                    <a:gd name="T2" fmla="*/ 7 w 86"/>
                    <a:gd name="T3" fmla="*/ 4 h 709"/>
                    <a:gd name="T4" fmla="*/ 12 w 86"/>
                    <a:gd name="T5" fmla="*/ 16 h 709"/>
                    <a:gd name="T6" fmla="*/ 14 w 86"/>
                    <a:gd name="T7" fmla="*/ 33 h 709"/>
                    <a:gd name="T8" fmla="*/ 15 w 86"/>
                    <a:gd name="T9" fmla="*/ 59 h 709"/>
                    <a:gd name="T10" fmla="*/ 43 w 86"/>
                    <a:gd name="T11" fmla="*/ 651 h 709"/>
                    <a:gd name="T12" fmla="*/ 45 w 86"/>
                    <a:gd name="T13" fmla="*/ 684 h 709"/>
                    <a:gd name="T14" fmla="*/ 47 w 86"/>
                    <a:gd name="T15" fmla="*/ 694 h 709"/>
                    <a:gd name="T16" fmla="*/ 53 w 86"/>
                    <a:gd name="T17" fmla="*/ 704 h 709"/>
                    <a:gd name="T18" fmla="*/ 57 w 86"/>
                    <a:gd name="T19" fmla="*/ 708 h 709"/>
                    <a:gd name="T20" fmla="*/ 63 w 86"/>
                    <a:gd name="T21" fmla="*/ 700 h 709"/>
                    <a:gd name="T22" fmla="*/ 67 w 86"/>
                    <a:gd name="T23" fmla="*/ 684 h 709"/>
                    <a:gd name="T24" fmla="*/ 85 w 86"/>
                    <a:gd name="T25" fmla="*/ 380 h 70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86"/>
                    <a:gd name="T40" fmla="*/ 0 h 709"/>
                    <a:gd name="T41" fmla="*/ 86 w 86"/>
                    <a:gd name="T42" fmla="*/ 709 h 70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86" h="709">
                      <a:moveTo>
                        <a:pt x="0" y="0"/>
                      </a:moveTo>
                      <a:lnTo>
                        <a:pt x="7" y="4"/>
                      </a:lnTo>
                      <a:lnTo>
                        <a:pt x="12" y="16"/>
                      </a:lnTo>
                      <a:lnTo>
                        <a:pt x="14" y="33"/>
                      </a:lnTo>
                      <a:lnTo>
                        <a:pt x="15" y="59"/>
                      </a:lnTo>
                      <a:lnTo>
                        <a:pt x="43" y="651"/>
                      </a:lnTo>
                      <a:lnTo>
                        <a:pt x="45" y="684"/>
                      </a:lnTo>
                      <a:lnTo>
                        <a:pt x="47" y="694"/>
                      </a:lnTo>
                      <a:lnTo>
                        <a:pt x="53" y="704"/>
                      </a:lnTo>
                      <a:lnTo>
                        <a:pt x="57" y="708"/>
                      </a:lnTo>
                      <a:lnTo>
                        <a:pt x="63" y="700"/>
                      </a:lnTo>
                      <a:lnTo>
                        <a:pt x="67" y="684"/>
                      </a:lnTo>
                      <a:lnTo>
                        <a:pt x="85" y="380"/>
                      </a:lnTo>
                    </a:path>
                  </a:pathLst>
                </a:custGeom>
                <a:noFill/>
                <a:ln w="38100" cap="rnd">
                  <a:solidFill>
                    <a:schemeClr val="tx1">
                      <a:lumMod val="65000"/>
                      <a:lumOff val="35000"/>
                    </a:schemeClr>
                  </a:solidFill>
                  <a:round/>
                  <a:headEnd/>
                  <a:tailEnd/>
                </a:ln>
              </p:spPr>
              <p:txBody>
                <a:bodyPr/>
                <a:lstStyle/>
                <a:p>
                  <a:endParaRPr lang="zh-CN" altLang="en-US"/>
                </a:p>
              </p:txBody>
            </p:sp>
          </p:grpSp>
          <p:sp>
            <p:nvSpPr>
              <p:cNvPr id="182" name="Line 264"/>
              <p:cNvSpPr>
                <a:spLocks noChangeShapeType="1"/>
              </p:cNvSpPr>
              <p:nvPr/>
            </p:nvSpPr>
            <p:spPr bwMode="auto">
              <a:xfrm flipV="1">
                <a:off x="1674" y="1661"/>
                <a:ext cx="3" cy="50"/>
              </a:xfrm>
              <a:prstGeom prst="line">
                <a:avLst/>
              </a:prstGeom>
              <a:noFill/>
              <a:ln w="38100">
                <a:solidFill>
                  <a:schemeClr val="tx1">
                    <a:lumMod val="65000"/>
                    <a:lumOff val="35000"/>
                  </a:schemeClr>
                </a:solidFill>
                <a:round/>
                <a:headEnd/>
                <a:tailEnd/>
              </a:ln>
            </p:spPr>
            <p:txBody>
              <a:bodyPr wrap="none" anchor="ctr"/>
              <a:lstStyle/>
              <a:p>
                <a:endParaRPr lang="zh-CN" altLang="en-US"/>
              </a:p>
            </p:txBody>
          </p:sp>
        </p:grpSp>
        <p:grpSp>
          <p:nvGrpSpPr>
            <p:cNvPr id="191" name="Group 265"/>
            <p:cNvGrpSpPr>
              <a:grpSpLocks/>
            </p:cNvGrpSpPr>
            <p:nvPr/>
          </p:nvGrpSpPr>
          <p:grpSpPr bwMode="auto">
            <a:xfrm>
              <a:off x="3259165" y="3678569"/>
              <a:ext cx="692341" cy="439010"/>
              <a:chOff x="1439" y="1316"/>
              <a:chExt cx="476" cy="711"/>
            </a:xfrm>
          </p:grpSpPr>
          <p:grpSp>
            <p:nvGrpSpPr>
              <p:cNvPr id="192" name="Group 266"/>
              <p:cNvGrpSpPr>
                <a:grpSpLocks/>
              </p:cNvGrpSpPr>
              <p:nvPr/>
            </p:nvGrpSpPr>
            <p:grpSpPr bwMode="auto">
              <a:xfrm>
                <a:off x="1439" y="1316"/>
                <a:ext cx="239" cy="711"/>
                <a:chOff x="1439" y="1316"/>
                <a:chExt cx="239" cy="711"/>
              </a:xfrm>
            </p:grpSpPr>
            <p:sp>
              <p:nvSpPr>
                <p:cNvPr id="199" name="Freeform 267"/>
                <p:cNvSpPr>
                  <a:spLocks/>
                </p:cNvSpPr>
                <p:nvPr/>
              </p:nvSpPr>
              <p:spPr bwMode="auto">
                <a:xfrm>
                  <a:off x="1439" y="1317"/>
                  <a:ext cx="32" cy="363"/>
                </a:xfrm>
                <a:custGeom>
                  <a:avLst/>
                  <a:gdLst>
                    <a:gd name="T0" fmla="*/ 0 w 32"/>
                    <a:gd name="T1" fmla="*/ 362 h 363"/>
                    <a:gd name="T2" fmla="*/ 19 w 32"/>
                    <a:gd name="T3" fmla="*/ 54 h 363"/>
                    <a:gd name="T4" fmla="*/ 20 w 32"/>
                    <a:gd name="T5" fmla="*/ 38 h 363"/>
                    <a:gd name="T6" fmla="*/ 21 w 32"/>
                    <a:gd name="T7" fmla="*/ 25 h 363"/>
                    <a:gd name="T8" fmla="*/ 23 w 32"/>
                    <a:gd name="T9" fmla="*/ 15 h 363"/>
                    <a:gd name="T10" fmla="*/ 27 w 32"/>
                    <a:gd name="T11" fmla="*/ 6 h 363"/>
                    <a:gd name="T12" fmla="*/ 31 w 32"/>
                    <a:gd name="T13" fmla="*/ 0 h 363"/>
                    <a:gd name="T14" fmla="*/ 0 60000 65536"/>
                    <a:gd name="T15" fmla="*/ 0 60000 65536"/>
                    <a:gd name="T16" fmla="*/ 0 60000 65536"/>
                    <a:gd name="T17" fmla="*/ 0 60000 65536"/>
                    <a:gd name="T18" fmla="*/ 0 60000 65536"/>
                    <a:gd name="T19" fmla="*/ 0 60000 65536"/>
                    <a:gd name="T20" fmla="*/ 0 60000 65536"/>
                    <a:gd name="T21" fmla="*/ 0 w 32"/>
                    <a:gd name="T22" fmla="*/ 0 h 363"/>
                    <a:gd name="T23" fmla="*/ 32 w 32"/>
                    <a:gd name="T24" fmla="*/ 363 h 36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2" h="363">
                      <a:moveTo>
                        <a:pt x="0" y="362"/>
                      </a:moveTo>
                      <a:lnTo>
                        <a:pt x="19" y="54"/>
                      </a:lnTo>
                      <a:lnTo>
                        <a:pt x="20" y="38"/>
                      </a:lnTo>
                      <a:lnTo>
                        <a:pt x="21" y="25"/>
                      </a:lnTo>
                      <a:lnTo>
                        <a:pt x="23" y="15"/>
                      </a:lnTo>
                      <a:lnTo>
                        <a:pt x="27" y="6"/>
                      </a:lnTo>
                      <a:lnTo>
                        <a:pt x="31" y="0"/>
                      </a:lnTo>
                    </a:path>
                  </a:pathLst>
                </a:custGeom>
                <a:noFill/>
                <a:ln w="38100" cap="rnd">
                  <a:solidFill>
                    <a:schemeClr val="tx1">
                      <a:lumMod val="65000"/>
                      <a:lumOff val="35000"/>
                    </a:schemeClr>
                  </a:solidFill>
                  <a:round/>
                  <a:headEnd/>
                  <a:tailEnd/>
                </a:ln>
              </p:spPr>
              <p:txBody>
                <a:bodyPr/>
                <a:lstStyle/>
                <a:p>
                  <a:endParaRPr lang="zh-CN" altLang="en-US"/>
                </a:p>
              </p:txBody>
            </p:sp>
            <p:sp>
              <p:nvSpPr>
                <p:cNvPr id="200" name="Freeform 268"/>
                <p:cNvSpPr>
                  <a:spLocks/>
                </p:cNvSpPr>
                <p:nvPr/>
              </p:nvSpPr>
              <p:spPr bwMode="auto">
                <a:xfrm>
                  <a:off x="1472" y="1316"/>
                  <a:ext cx="86" cy="711"/>
                </a:xfrm>
                <a:custGeom>
                  <a:avLst/>
                  <a:gdLst>
                    <a:gd name="T0" fmla="*/ 0 w 86"/>
                    <a:gd name="T1" fmla="*/ 0 h 711"/>
                    <a:gd name="T2" fmla="*/ 7 w 86"/>
                    <a:gd name="T3" fmla="*/ 4 h 711"/>
                    <a:gd name="T4" fmla="*/ 12 w 86"/>
                    <a:gd name="T5" fmla="*/ 16 h 711"/>
                    <a:gd name="T6" fmla="*/ 14 w 86"/>
                    <a:gd name="T7" fmla="*/ 33 h 711"/>
                    <a:gd name="T8" fmla="*/ 15 w 86"/>
                    <a:gd name="T9" fmla="*/ 59 h 711"/>
                    <a:gd name="T10" fmla="*/ 43 w 86"/>
                    <a:gd name="T11" fmla="*/ 653 h 711"/>
                    <a:gd name="T12" fmla="*/ 45 w 86"/>
                    <a:gd name="T13" fmla="*/ 686 h 711"/>
                    <a:gd name="T14" fmla="*/ 47 w 86"/>
                    <a:gd name="T15" fmla="*/ 696 h 711"/>
                    <a:gd name="T16" fmla="*/ 53 w 86"/>
                    <a:gd name="T17" fmla="*/ 706 h 711"/>
                    <a:gd name="T18" fmla="*/ 57 w 86"/>
                    <a:gd name="T19" fmla="*/ 710 h 711"/>
                    <a:gd name="T20" fmla="*/ 63 w 86"/>
                    <a:gd name="T21" fmla="*/ 702 h 711"/>
                    <a:gd name="T22" fmla="*/ 67 w 86"/>
                    <a:gd name="T23" fmla="*/ 686 h 711"/>
                    <a:gd name="T24" fmla="*/ 85 w 86"/>
                    <a:gd name="T25" fmla="*/ 381 h 71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86"/>
                    <a:gd name="T40" fmla="*/ 0 h 711"/>
                    <a:gd name="T41" fmla="*/ 86 w 86"/>
                    <a:gd name="T42" fmla="*/ 711 h 71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86" h="711">
                      <a:moveTo>
                        <a:pt x="0" y="0"/>
                      </a:moveTo>
                      <a:lnTo>
                        <a:pt x="7" y="4"/>
                      </a:lnTo>
                      <a:lnTo>
                        <a:pt x="12" y="16"/>
                      </a:lnTo>
                      <a:lnTo>
                        <a:pt x="14" y="33"/>
                      </a:lnTo>
                      <a:lnTo>
                        <a:pt x="15" y="59"/>
                      </a:lnTo>
                      <a:lnTo>
                        <a:pt x="43" y="653"/>
                      </a:lnTo>
                      <a:lnTo>
                        <a:pt x="45" y="686"/>
                      </a:lnTo>
                      <a:lnTo>
                        <a:pt x="47" y="696"/>
                      </a:lnTo>
                      <a:lnTo>
                        <a:pt x="53" y="706"/>
                      </a:lnTo>
                      <a:lnTo>
                        <a:pt x="57" y="710"/>
                      </a:lnTo>
                      <a:lnTo>
                        <a:pt x="63" y="702"/>
                      </a:lnTo>
                      <a:lnTo>
                        <a:pt x="67" y="686"/>
                      </a:lnTo>
                      <a:lnTo>
                        <a:pt x="85" y="381"/>
                      </a:lnTo>
                    </a:path>
                  </a:pathLst>
                </a:custGeom>
                <a:noFill/>
                <a:ln w="38100" cap="rnd">
                  <a:solidFill>
                    <a:schemeClr val="tx1">
                      <a:lumMod val="65000"/>
                      <a:lumOff val="35000"/>
                    </a:schemeClr>
                  </a:solidFill>
                  <a:round/>
                  <a:headEnd/>
                  <a:tailEnd/>
                </a:ln>
              </p:spPr>
              <p:txBody>
                <a:bodyPr/>
                <a:lstStyle/>
                <a:p>
                  <a:endParaRPr lang="zh-CN" altLang="en-US"/>
                </a:p>
              </p:txBody>
            </p:sp>
            <p:sp>
              <p:nvSpPr>
                <p:cNvPr id="201" name="Freeform 269"/>
                <p:cNvSpPr>
                  <a:spLocks/>
                </p:cNvSpPr>
                <p:nvPr/>
              </p:nvSpPr>
              <p:spPr bwMode="auto">
                <a:xfrm>
                  <a:off x="1558" y="1323"/>
                  <a:ext cx="34" cy="363"/>
                </a:xfrm>
                <a:custGeom>
                  <a:avLst/>
                  <a:gdLst>
                    <a:gd name="T0" fmla="*/ 0 w 34"/>
                    <a:gd name="T1" fmla="*/ 362 h 363"/>
                    <a:gd name="T2" fmla="*/ 20 w 34"/>
                    <a:gd name="T3" fmla="*/ 54 h 363"/>
                    <a:gd name="T4" fmla="*/ 22 w 34"/>
                    <a:gd name="T5" fmla="*/ 38 h 363"/>
                    <a:gd name="T6" fmla="*/ 23 w 34"/>
                    <a:gd name="T7" fmla="*/ 25 h 363"/>
                    <a:gd name="T8" fmla="*/ 24 w 34"/>
                    <a:gd name="T9" fmla="*/ 15 h 363"/>
                    <a:gd name="T10" fmla="*/ 28 w 34"/>
                    <a:gd name="T11" fmla="*/ 6 h 363"/>
                    <a:gd name="T12" fmla="*/ 33 w 34"/>
                    <a:gd name="T13" fmla="*/ 0 h 363"/>
                    <a:gd name="T14" fmla="*/ 0 60000 65536"/>
                    <a:gd name="T15" fmla="*/ 0 60000 65536"/>
                    <a:gd name="T16" fmla="*/ 0 60000 65536"/>
                    <a:gd name="T17" fmla="*/ 0 60000 65536"/>
                    <a:gd name="T18" fmla="*/ 0 60000 65536"/>
                    <a:gd name="T19" fmla="*/ 0 60000 65536"/>
                    <a:gd name="T20" fmla="*/ 0 60000 65536"/>
                    <a:gd name="T21" fmla="*/ 0 w 34"/>
                    <a:gd name="T22" fmla="*/ 0 h 363"/>
                    <a:gd name="T23" fmla="*/ 34 w 34"/>
                    <a:gd name="T24" fmla="*/ 363 h 36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4" h="363">
                      <a:moveTo>
                        <a:pt x="0" y="362"/>
                      </a:moveTo>
                      <a:lnTo>
                        <a:pt x="20" y="54"/>
                      </a:lnTo>
                      <a:lnTo>
                        <a:pt x="22" y="38"/>
                      </a:lnTo>
                      <a:lnTo>
                        <a:pt x="23" y="25"/>
                      </a:lnTo>
                      <a:lnTo>
                        <a:pt x="24" y="15"/>
                      </a:lnTo>
                      <a:lnTo>
                        <a:pt x="28" y="6"/>
                      </a:lnTo>
                      <a:lnTo>
                        <a:pt x="33" y="0"/>
                      </a:lnTo>
                    </a:path>
                  </a:pathLst>
                </a:custGeom>
                <a:noFill/>
                <a:ln w="38100" cap="rnd">
                  <a:solidFill>
                    <a:schemeClr val="tx1">
                      <a:lumMod val="65000"/>
                      <a:lumOff val="35000"/>
                    </a:schemeClr>
                  </a:solidFill>
                  <a:round/>
                  <a:headEnd/>
                  <a:tailEnd/>
                </a:ln>
              </p:spPr>
              <p:txBody>
                <a:bodyPr/>
                <a:lstStyle/>
                <a:p>
                  <a:endParaRPr lang="zh-CN" altLang="en-US"/>
                </a:p>
              </p:txBody>
            </p:sp>
            <p:sp>
              <p:nvSpPr>
                <p:cNvPr id="202" name="Freeform 270"/>
                <p:cNvSpPr>
                  <a:spLocks/>
                </p:cNvSpPr>
                <p:nvPr/>
              </p:nvSpPr>
              <p:spPr bwMode="auto">
                <a:xfrm>
                  <a:off x="1592" y="1318"/>
                  <a:ext cx="86" cy="709"/>
                </a:xfrm>
                <a:custGeom>
                  <a:avLst/>
                  <a:gdLst>
                    <a:gd name="T0" fmla="*/ 0 w 86"/>
                    <a:gd name="T1" fmla="*/ 0 h 709"/>
                    <a:gd name="T2" fmla="*/ 7 w 86"/>
                    <a:gd name="T3" fmla="*/ 4 h 709"/>
                    <a:gd name="T4" fmla="*/ 12 w 86"/>
                    <a:gd name="T5" fmla="*/ 16 h 709"/>
                    <a:gd name="T6" fmla="*/ 14 w 86"/>
                    <a:gd name="T7" fmla="*/ 33 h 709"/>
                    <a:gd name="T8" fmla="*/ 15 w 86"/>
                    <a:gd name="T9" fmla="*/ 59 h 709"/>
                    <a:gd name="T10" fmla="*/ 43 w 86"/>
                    <a:gd name="T11" fmla="*/ 651 h 709"/>
                    <a:gd name="T12" fmla="*/ 45 w 86"/>
                    <a:gd name="T13" fmla="*/ 684 h 709"/>
                    <a:gd name="T14" fmla="*/ 47 w 86"/>
                    <a:gd name="T15" fmla="*/ 694 h 709"/>
                    <a:gd name="T16" fmla="*/ 53 w 86"/>
                    <a:gd name="T17" fmla="*/ 704 h 709"/>
                    <a:gd name="T18" fmla="*/ 57 w 86"/>
                    <a:gd name="T19" fmla="*/ 708 h 709"/>
                    <a:gd name="T20" fmla="*/ 63 w 86"/>
                    <a:gd name="T21" fmla="*/ 700 h 709"/>
                    <a:gd name="T22" fmla="*/ 67 w 86"/>
                    <a:gd name="T23" fmla="*/ 684 h 709"/>
                    <a:gd name="T24" fmla="*/ 85 w 86"/>
                    <a:gd name="T25" fmla="*/ 380 h 70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86"/>
                    <a:gd name="T40" fmla="*/ 0 h 709"/>
                    <a:gd name="T41" fmla="*/ 86 w 86"/>
                    <a:gd name="T42" fmla="*/ 709 h 70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86" h="709">
                      <a:moveTo>
                        <a:pt x="0" y="0"/>
                      </a:moveTo>
                      <a:lnTo>
                        <a:pt x="7" y="4"/>
                      </a:lnTo>
                      <a:lnTo>
                        <a:pt x="12" y="16"/>
                      </a:lnTo>
                      <a:lnTo>
                        <a:pt x="14" y="33"/>
                      </a:lnTo>
                      <a:lnTo>
                        <a:pt x="15" y="59"/>
                      </a:lnTo>
                      <a:lnTo>
                        <a:pt x="43" y="651"/>
                      </a:lnTo>
                      <a:lnTo>
                        <a:pt x="45" y="684"/>
                      </a:lnTo>
                      <a:lnTo>
                        <a:pt x="47" y="694"/>
                      </a:lnTo>
                      <a:lnTo>
                        <a:pt x="53" y="704"/>
                      </a:lnTo>
                      <a:lnTo>
                        <a:pt x="57" y="708"/>
                      </a:lnTo>
                      <a:lnTo>
                        <a:pt x="63" y="700"/>
                      </a:lnTo>
                      <a:lnTo>
                        <a:pt x="67" y="684"/>
                      </a:lnTo>
                      <a:lnTo>
                        <a:pt x="85" y="380"/>
                      </a:lnTo>
                    </a:path>
                  </a:pathLst>
                </a:custGeom>
                <a:noFill/>
                <a:ln w="38100" cap="rnd">
                  <a:solidFill>
                    <a:schemeClr val="tx1">
                      <a:lumMod val="65000"/>
                      <a:lumOff val="35000"/>
                    </a:schemeClr>
                  </a:solidFill>
                  <a:round/>
                  <a:headEnd/>
                  <a:tailEnd/>
                </a:ln>
              </p:spPr>
              <p:txBody>
                <a:bodyPr/>
                <a:lstStyle/>
                <a:p>
                  <a:endParaRPr lang="zh-CN" altLang="en-US"/>
                </a:p>
              </p:txBody>
            </p:sp>
          </p:grpSp>
          <p:grpSp>
            <p:nvGrpSpPr>
              <p:cNvPr id="193" name="Group 271"/>
              <p:cNvGrpSpPr>
                <a:grpSpLocks/>
              </p:cNvGrpSpPr>
              <p:nvPr/>
            </p:nvGrpSpPr>
            <p:grpSpPr bwMode="auto">
              <a:xfrm>
                <a:off x="1676" y="1316"/>
                <a:ext cx="239" cy="711"/>
                <a:chOff x="1676" y="1316"/>
                <a:chExt cx="239" cy="711"/>
              </a:xfrm>
            </p:grpSpPr>
            <p:sp>
              <p:nvSpPr>
                <p:cNvPr id="195" name="Freeform 272"/>
                <p:cNvSpPr>
                  <a:spLocks/>
                </p:cNvSpPr>
                <p:nvPr/>
              </p:nvSpPr>
              <p:spPr bwMode="auto">
                <a:xfrm>
                  <a:off x="1676" y="1317"/>
                  <a:ext cx="32" cy="363"/>
                </a:xfrm>
                <a:custGeom>
                  <a:avLst/>
                  <a:gdLst>
                    <a:gd name="T0" fmla="*/ 0 w 32"/>
                    <a:gd name="T1" fmla="*/ 362 h 363"/>
                    <a:gd name="T2" fmla="*/ 19 w 32"/>
                    <a:gd name="T3" fmla="*/ 54 h 363"/>
                    <a:gd name="T4" fmla="*/ 20 w 32"/>
                    <a:gd name="T5" fmla="*/ 38 h 363"/>
                    <a:gd name="T6" fmla="*/ 21 w 32"/>
                    <a:gd name="T7" fmla="*/ 25 h 363"/>
                    <a:gd name="T8" fmla="*/ 23 w 32"/>
                    <a:gd name="T9" fmla="*/ 15 h 363"/>
                    <a:gd name="T10" fmla="*/ 27 w 32"/>
                    <a:gd name="T11" fmla="*/ 6 h 363"/>
                    <a:gd name="T12" fmla="*/ 31 w 32"/>
                    <a:gd name="T13" fmla="*/ 0 h 363"/>
                    <a:gd name="T14" fmla="*/ 0 60000 65536"/>
                    <a:gd name="T15" fmla="*/ 0 60000 65536"/>
                    <a:gd name="T16" fmla="*/ 0 60000 65536"/>
                    <a:gd name="T17" fmla="*/ 0 60000 65536"/>
                    <a:gd name="T18" fmla="*/ 0 60000 65536"/>
                    <a:gd name="T19" fmla="*/ 0 60000 65536"/>
                    <a:gd name="T20" fmla="*/ 0 60000 65536"/>
                    <a:gd name="T21" fmla="*/ 0 w 32"/>
                    <a:gd name="T22" fmla="*/ 0 h 363"/>
                    <a:gd name="T23" fmla="*/ 32 w 32"/>
                    <a:gd name="T24" fmla="*/ 363 h 36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2" h="363">
                      <a:moveTo>
                        <a:pt x="0" y="362"/>
                      </a:moveTo>
                      <a:lnTo>
                        <a:pt x="19" y="54"/>
                      </a:lnTo>
                      <a:lnTo>
                        <a:pt x="20" y="38"/>
                      </a:lnTo>
                      <a:lnTo>
                        <a:pt x="21" y="25"/>
                      </a:lnTo>
                      <a:lnTo>
                        <a:pt x="23" y="15"/>
                      </a:lnTo>
                      <a:lnTo>
                        <a:pt x="27" y="6"/>
                      </a:lnTo>
                      <a:lnTo>
                        <a:pt x="31" y="0"/>
                      </a:lnTo>
                    </a:path>
                  </a:pathLst>
                </a:custGeom>
                <a:noFill/>
                <a:ln w="38100" cap="rnd">
                  <a:solidFill>
                    <a:schemeClr val="tx1">
                      <a:lumMod val="65000"/>
                      <a:lumOff val="35000"/>
                    </a:schemeClr>
                  </a:solidFill>
                  <a:round/>
                  <a:headEnd/>
                  <a:tailEnd/>
                </a:ln>
              </p:spPr>
              <p:txBody>
                <a:bodyPr/>
                <a:lstStyle/>
                <a:p>
                  <a:endParaRPr lang="zh-CN" altLang="en-US"/>
                </a:p>
              </p:txBody>
            </p:sp>
            <p:sp>
              <p:nvSpPr>
                <p:cNvPr id="196" name="Freeform 273"/>
                <p:cNvSpPr>
                  <a:spLocks/>
                </p:cNvSpPr>
                <p:nvPr/>
              </p:nvSpPr>
              <p:spPr bwMode="auto">
                <a:xfrm>
                  <a:off x="1709" y="1316"/>
                  <a:ext cx="86" cy="711"/>
                </a:xfrm>
                <a:custGeom>
                  <a:avLst/>
                  <a:gdLst>
                    <a:gd name="T0" fmla="*/ 0 w 86"/>
                    <a:gd name="T1" fmla="*/ 0 h 711"/>
                    <a:gd name="T2" fmla="*/ 7 w 86"/>
                    <a:gd name="T3" fmla="*/ 4 h 711"/>
                    <a:gd name="T4" fmla="*/ 12 w 86"/>
                    <a:gd name="T5" fmla="*/ 16 h 711"/>
                    <a:gd name="T6" fmla="*/ 14 w 86"/>
                    <a:gd name="T7" fmla="*/ 33 h 711"/>
                    <a:gd name="T8" fmla="*/ 15 w 86"/>
                    <a:gd name="T9" fmla="*/ 59 h 711"/>
                    <a:gd name="T10" fmla="*/ 43 w 86"/>
                    <a:gd name="T11" fmla="*/ 653 h 711"/>
                    <a:gd name="T12" fmla="*/ 45 w 86"/>
                    <a:gd name="T13" fmla="*/ 686 h 711"/>
                    <a:gd name="T14" fmla="*/ 47 w 86"/>
                    <a:gd name="T15" fmla="*/ 696 h 711"/>
                    <a:gd name="T16" fmla="*/ 53 w 86"/>
                    <a:gd name="T17" fmla="*/ 706 h 711"/>
                    <a:gd name="T18" fmla="*/ 57 w 86"/>
                    <a:gd name="T19" fmla="*/ 710 h 711"/>
                    <a:gd name="T20" fmla="*/ 63 w 86"/>
                    <a:gd name="T21" fmla="*/ 702 h 711"/>
                    <a:gd name="T22" fmla="*/ 67 w 86"/>
                    <a:gd name="T23" fmla="*/ 686 h 711"/>
                    <a:gd name="T24" fmla="*/ 85 w 86"/>
                    <a:gd name="T25" fmla="*/ 381 h 71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86"/>
                    <a:gd name="T40" fmla="*/ 0 h 711"/>
                    <a:gd name="T41" fmla="*/ 86 w 86"/>
                    <a:gd name="T42" fmla="*/ 711 h 71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86" h="711">
                      <a:moveTo>
                        <a:pt x="0" y="0"/>
                      </a:moveTo>
                      <a:lnTo>
                        <a:pt x="7" y="4"/>
                      </a:lnTo>
                      <a:lnTo>
                        <a:pt x="12" y="16"/>
                      </a:lnTo>
                      <a:lnTo>
                        <a:pt x="14" y="33"/>
                      </a:lnTo>
                      <a:lnTo>
                        <a:pt x="15" y="59"/>
                      </a:lnTo>
                      <a:lnTo>
                        <a:pt x="43" y="653"/>
                      </a:lnTo>
                      <a:lnTo>
                        <a:pt x="45" y="686"/>
                      </a:lnTo>
                      <a:lnTo>
                        <a:pt x="47" y="696"/>
                      </a:lnTo>
                      <a:lnTo>
                        <a:pt x="53" y="706"/>
                      </a:lnTo>
                      <a:lnTo>
                        <a:pt x="57" y="710"/>
                      </a:lnTo>
                      <a:lnTo>
                        <a:pt x="63" y="702"/>
                      </a:lnTo>
                      <a:lnTo>
                        <a:pt x="67" y="686"/>
                      </a:lnTo>
                      <a:lnTo>
                        <a:pt x="85" y="381"/>
                      </a:lnTo>
                    </a:path>
                  </a:pathLst>
                </a:custGeom>
                <a:noFill/>
                <a:ln w="38100" cap="rnd">
                  <a:solidFill>
                    <a:schemeClr val="tx1">
                      <a:lumMod val="65000"/>
                      <a:lumOff val="35000"/>
                    </a:schemeClr>
                  </a:solidFill>
                  <a:round/>
                  <a:headEnd/>
                  <a:tailEnd/>
                </a:ln>
              </p:spPr>
              <p:txBody>
                <a:bodyPr/>
                <a:lstStyle/>
                <a:p>
                  <a:endParaRPr lang="zh-CN" altLang="en-US"/>
                </a:p>
              </p:txBody>
            </p:sp>
            <p:sp>
              <p:nvSpPr>
                <p:cNvPr id="197" name="Freeform 274"/>
                <p:cNvSpPr>
                  <a:spLocks/>
                </p:cNvSpPr>
                <p:nvPr/>
              </p:nvSpPr>
              <p:spPr bwMode="auto">
                <a:xfrm>
                  <a:off x="1795" y="1323"/>
                  <a:ext cx="34" cy="363"/>
                </a:xfrm>
                <a:custGeom>
                  <a:avLst/>
                  <a:gdLst>
                    <a:gd name="T0" fmla="*/ 0 w 34"/>
                    <a:gd name="T1" fmla="*/ 362 h 363"/>
                    <a:gd name="T2" fmla="*/ 20 w 34"/>
                    <a:gd name="T3" fmla="*/ 54 h 363"/>
                    <a:gd name="T4" fmla="*/ 22 w 34"/>
                    <a:gd name="T5" fmla="*/ 38 h 363"/>
                    <a:gd name="T6" fmla="*/ 23 w 34"/>
                    <a:gd name="T7" fmla="*/ 25 h 363"/>
                    <a:gd name="T8" fmla="*/ 24 w 34"/>
                    <a:gd name="T9" fmla="*/ 15 h 363"/>
                    <a:gd name="T10" fmla="*/ 28 w 34"/>
                    <a:gd name="T11" fmla="*/ 6 h 363"/>
                    <a:gd name="T12" fmla="*/ 33 w 34"/>
                    <a:gd name="T13" fmla="*/ 0 h 363"/>
                    <a:gd name="T14" fmla="*/ 0 60000 65536"/>
                    <a:gd name="T15" fmla="*/ 0 60000 65536"/>
                    <a:gd name="T16" fmla="*/ 0 60000 65536"/>
                    <a:gd name="T17" fmla="*/ 0 60000 65536"/>
                    <a:gd name="T18" fmla="*/ 0 60000 65536"/>
                    <a:gd name="T19" fmla="*/ 0 60000 65536"/>
                    <a:gd name="T20" fmla="*/ 0 60000 65536"/>
                    <a:gd name="T21" fmla="*/ 0 w 34"/>
                    <a:gd name="T22" fmla="*/ 0 h 363"/>
                    <a:gd name="T23" fmla="*/ 34 w 34"/>
                    <a:gd name="T24" fmla="*/ 363 h 36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4" h="363">
                      <a:moveTo>
                        <a:pt x="0" y="362"/>
                      </a:moveTo>
                      <a:lnTo>
                        <a:pt x="20" y="54"/>
                      </a:lnTo>
                      <a:lnTo>
                        <a:pt x="22" y="38"/>
                      </a:lnTo>
                      <a:lnTo>
                        <a:pt x="23" y="25"/>
                      </a:lnTo>
                      <a:lnTo>
                        <a:pt x="24" y="15"/>
                      </a:lnTo>
                      <a:lnTo>
                        <a:pt x="28" y="6"/>
                      </a:lnTo>
                      <a:lnTo>
                        <a:pt x="33" y="0"/>
                      </a:lnTo>
                    </a:path>
                  </a:pathLst>
                </a:custGeom>
                <a:noFill/>
                <a:ln w="38100" cap="rnd">
                  <a:solidFill>
                    <a:schemeClr val="tx1">
                      <a:lumMod val="65000"/>
                      <a:lumOff val="35000"/>
                    </a:schemeClr>
                  </a:solidFill>
                  <a:round/>
                  <a:headEnd/>
                  <a:tailEnd/>
                </a:ln>
              </p:spPr>
              <p:txBody>
                <a:bodyPr/>
                <a:lstStyle/>
                <a:p>
                  <a:endParaRPr lang="zh-CN" altLang="en-US"/>
                </a:p>
              </p:txBody>
            </p:sp>
            <p:sp>
              <p:nvSpPr>
                <p:cNvPr id="198" name="Freeform 275"/>
                <p:cNvSpPr>
                  <a:spLocks/>
                </p:cNvSpPr>
                <p:nvPr/>
              </p:nvSpPr>
              <p:spPr bwMode="auto">
                <a:xfrm>
                  <a:off x="1829" y="1318"/>
                  <a:ext cx="86" cy="709"/>
                </a:xfrm>
                <a:custGeom>
                  <a:avLst/>
                  <a:gdLst>
                    <a:gd name="T0" fmla="*/ 0 w 86"/>
                    <a:gd name="T1" fmla="*/ 0 h 709"/>
                    <a:gd name="T2" fmla="*/ 7 w 86"/>
                    <a:gd name="T3" fmla="*/ 4 h 709"/>
                    <a:gd name="T4" fmla="*/ 12 w 86"/>
                    <a:gd name="T5" fmla="*/ 16 h 709"/>
                    <a:gd name="T6" fmla="*/ 14 w 86"/>
                    <a:gd name="T7" fmla="*/ 33 h 709"/>
                    <a:gd name="T8" fmla="*/ 15 w 86"/>
                    <a:gd name="T9" fmla="*/ 59 h 709"/>
                    <a:gd name="T10" fmla="*/ 43 w 86"/>
                    <a:gd name="T11" fmla="*/ 651 h 709"/>
                    <a:gd name="T12" fmla="*/ 45 w 86"/>
                    <a:gd name="T13" fmla="*/ 684 h 709"/>
                    <a:gd name="T14" fmla="*/ 47 w 86"/>
                    <a:gd name="T15" fmla="*/ 694 h 709"/>
                    <a:gd name="T16" fmla="*/ 53 w 86"/>
                    <a:gd name="T17" fmla="*/ 704 h 709"/>
                    <a:gd name="T18" fmla="*/ 57 w 86"/>
                    <a:gd name="T19" fmla="*/ 708 h 709"/>
                    <a:gd name="T20" fmla="*/ 63 w 86"/>
                    <a:gd name="T21" fmla="*/ 700 h 709"/>
                    <a:gd name="T22" fmla="*/ 67 w 86"/>
                    <a:gd name="T23" fmla="*/ 684 h 709"/>
                    <a:gd name="T24" fmla="*/ 85 w 86"/>
                    <a:gd name="T25" fmla="*/ 380 h 70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86"/>
                    <a:gd name="T40" fmla="*/ 0 h 709"/>
                    <a:gd name="T41" fmla="*/ 86 w 86"/>
                    <a:gd name="T42" fmla="*/ 709 h 70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86" h="709">
                      <a:moveTo>
                        <a:pt x="0" y="0"/>
                      </a:moveTo>
                      <a:lnTo>
                        <a:pt x="7" y="4"/>
                      </a:lnTo>
                      <a:lnTo>
                        <a:pt x="12" y="16"/>
                      </a:lnTo>
                      <a:lnTo>
                        <a:pt x="14" y="33"/>
                      </a:lnTo>
                      <a:lnTo>
                        <a:pt x="15" y="59"/>
                      </a:lnTo>
                      <a:lnTo>
                        <a:pt x="43" y="651"/>
                      </a:lnTo>
                      <a:lnTo>
                        <a:pt x="45" y="684"/>
                      </a:lnTo>
                      <a:lnTo>
                        <a:pt x="47" y="694"/>
                      </a:lnTo>
                      <a:lnTo>
                        <a:pt x="53" y="704"/>
                      </a:lnTo>
                      <a:lnTo>
                        <a:pt x="57" y="708"/>
                      </a:lnTo>
                      <a:lnTo>
                        <a:pt x="63" y="700"/>
                      </a:lnTo>
                      <a:lnTo>
                        <a:pt x="67" y="684"/>
                      </a:lnTo>
                      <a:lnTo>
                        <a:pt x="85" y="380"/>
                      </a:lnTo>
                    </a:path>
                  </a:pathLst>
                </a:custGeom>
                <a:noFill/>
                <a:ln w="38100" cap="rnd">
                  <a:solidFill>
                    <a:schemeClr val="tx1">
                      <a:lumMod val="65000"/>
                      <a:lumOff val="35000"/>
                    </a:schemeClr>
                  </a:solidFill>
                  <a:round/>
                  <a:headEnd/>
                  <a:tailEnd/>
                </a:ln>
              </p:spPr>
              <p:txBody>
                <a:bodyPr/>
                <a:lstStyle/>
                <a:p>
                  <a:endParaRPr lang="zh-CN" altLang="en-US"/>
                </a:p>
              </p:txBody>
            </p:sp>
          </p:grpSp>
          <p:sp>
            <p:nvSpPr>
              <p:cNvPr id="194" name="Line 276"/>
              <p:cNvSpPr>
                <a:spLocks noChangeShapeType="1"/>
              </p:cNvSpPr>
              <p:nvPr/>
            </p:nvSpPr>
            <p:spPr bwMode="auto">
              <a:xfrm flipV="1">
                <a:off x="1674" y="1661"/>
                <a:ext cx="3" cy="50"/>
              </a:xfrm>
              <a:prstGeom prst="line">
                <a:avLst/>
              </a:prstGeom>
              <a:noFill/>
              <a:ln w="38100">
                <a:solidFill>
                  <a:schemeClr val="tx1">
                    <a:lumMod val="65000"/>
                    <a:lumOff val="35000"/>
                  </a:schemeClr>
                </a:solidFill>
                <a:round/>
                <a:headEnd/>
                <a:tailEnd/>
              </a:ln>
            </p:spPr>
            <p:txBody>
              <a:bodyPr wrap="none" anchor="ctr"/>
              <a:lstStyle/>
              <a:p>
                <a:endParaRPr lang="zh-CN" altLang="en-US"/>
              </a:p>
            </p:txBody>
          </p:sp>
        </p:grpSp>
        <p:grpSp>
          <p:nvGrpSpPr>
            <p:cNvPr id="203" name="Group 277"/>
            <p:cNvGrpSpPr>
              <a:grpSpLocks/>
            </p:cNvGrpSpPr>
            <p:nvPr/>
          </p:nvGrpSpPr>
          <p:grpSpPr bwMode="auto">
            <a:xfrm>
              <a:off x="8086834" y="3680009"/>
              <a:ext cx="692341" cy="439009"/>
              <a:chOff x="1439" y="1316"/>
              <a:chExt cx="476" cy="711"/>
            </a:xfrm>
          </p:grpSpPr>
          <p:grpSp>
            <p:nvGrpSpPr>
              <p:cNvPr id="204" name="Group 278"/>
              <p:cNvGrpSpPr>
                <a:grpSpLocks/>
              </p:cNvGrpSpPr>
              <p:nvPr/>
            </p:nvGrpSpPr>
            <p:grpSpPr bwMode="auto">
              <a:xfrm>
                <a:off x="1439" y="1316"/>
                <a:ext cx="239" cy="711"/>
                <a:chOff x="1439" y="1316"/>
                <a:chExt cx="239" cy="711"/>
              </a:xfrm>
            </p:grpSpPr>
            <p:sp>
              <p:nvSpPr>
                <p:cNvPr id="211" name="Freeform 279"/>
                <p:cNvSpPr>
                  <a:spLocks/>
                </p:cNvSpPr>
                <p:nvPr/>
              </p:nvSpPr>
              <p:spPr bwMode="auto">
                <a:xfrm>
                  <a:off x="1439" y="1317"/>
                  <a:ext cx="32" cy="363"/>
                </a:xfrm>
                <a:custGeom>
                  <a:avLst/>
                  <a:gdLst>
                    <a:gd name="T0" fmla="*/ 0 w 32"/>
                    <a:gd name="T1" fmla="*/ 362 h 363"/>
                    <a:gd name="T2" fmla="*/ 19 w 32"/>
                    <a:gd name="T3" fmla="*/ 54 h 363"/>
                    <a:gd name="T4" fmla="*/ 20 w 32"/>
                    <a:gd name="T5" fmla="*/ 38 h 363"/>
                    <a:gd name="T6" fmla="*/ 21 w 32"/>
                    <a:gd name="T7" fmla="*/ 25 h 363"/>
                    <a:gd name="T8" fmla="*/ 23 w 32"/>
                    <a:gd name="T9" fmla="*/ 15 h 363"/>
                    <a:gd name="T10" fmla="*/ 27 w 32"/>
                    <a:gd name="T11" fmla="*/ 6 h 363"/>
                    <a:gd name="T12" fmla="*/ 31 w 32"/>
                    <a:gd name="T13" fmla="*/ 0 h 363"/>
                    <a:gd name="T14" fmla="*/ 0 60000 65536"/>
                    <a:gd name="T15" fmla="*/ 0 60000 65536"/>
                    <a:gd name="T16" fmla="*/ 0 60000 65536"/>
                    <a:gd name="T17" fmla="*/ 0 60000 65536"/>
                    <a:gd name="T18" fmla="*/ 0 60000 65536"/>
                    <a:gd name="T19" fmla="*/ 0 60000 65536"/>
                    <a:gd name="T20" fmla="*/ 0 60000 65536"/>
                    <a:gd name="T21" fmla="*/ 0 w 32"/>
                    <a:gd name="T22" fmla="*/ 0 h 363"/>
                    <a:gd name="T23" fmla="*/ 32 w 32"/>
                    <a:gd name="T24" fmla="*/ 363 h 36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2" h="363">
                      <a:moveTo>
                        <a:pt x="0" y="362"/>
                      </a:moveTo>
                      <a:lnTo>
                        <a:pt x="19" y="54"/>
                      </a:lnTo>
                      <a:lnTo>
                        <a:pt x="20" y="38"/>
                      </a:lnTo>
                      <a:lnTo>
                        <a:pt x="21" y="25"/>
                      </a:lnTo>
                      <a:lnTo>
                        <a:pt x="23" y="15"/>
                      </a:lnTo>
                      <a:lnTo>
                        <a:pt x="27" y="6"/>
                      </a:lnTo>
                      <a:lnTo>
                        <a:pt x="31" y="0"/>
                      </a:lnTo>
                    </a:path>
                  </a:pathLst>
                </a:custGeom>
                <a:noFill/>
                <a:ln w="38100" cap="rnd">
                  <a:solidFill>
                    <a:schemeClr val="tx1">
                      <a:lumMod val="65000"/>
                      <a:lumOff val="35000"/>
                    </a:schemeClr>
                  </a:solidFill>
                  <a:round/>
                  <a:headEnd/>
                  <a:tailEnd/>
                </a:ln>
              </p:spPr>
              <p:txBody>
                <a:bodyPr/>
                <a:lstStyle/>
                <a:p>
                  <a:endParaRPr lang="zh-CN" altLang="en-US"/>
                </a:p>
              </p:txBody>
            </p:sp>
            <p:sp>
              <p:nvSpPr>
                <p:cNvPr id="212" name="Freeform 280"/>
                <p:cNvSpPr>
                  <a:spLocks/>
                </p:cNvSpPr>
                <p:nvPr/>
              </p:nvSpPr>
              <p:spPr bwMode="auto">
                <a:xfrm>
                  <a:off x="1472" y="1316"/>
                  <a:ext cx="86" cy="711"/>
                </a:xfrm>
                <a:custGeom>
                  <a:avLst/>
                  <a:gdLst>
                    <a:gd name="T0" fmla="*/ 0 w 86"/>
                    <a:gd name="T1" fmla="*/ 0 h 711"/>
                    <a:gd name="T2" fmla="*/ 7 w 86"/>
                    <a:gd name="T3" fmla="*/ 4 h 711"/>
                    <a:gd name="T4" fmla="*/ 12 w 86"/>
                    <a:gd name="T5" fmla="*/ 16 h 711"/>
                    <a:gd name="T6" fmla="*/ 14 w 86"/>
                    <a:gd name="T7" fmla="*/ 33 h 711"/>
                    <a:gd name="T8" fmla="*/ 15 w 86"/>
                    <a:gd name="T9" fmla="*/ 59 h 711"/>
                    <a:gd name="T10" fmla="*/ 43 w 86"/>
                    <a:gd name="T11" fmla="*/ 653 h 711"/>
                    <a:gd name="T12" fmla="*/ 45 w 86"/>
                    <a:gd name="T13" fmla="*/ 686 h 711"/>
                    <a:gd name="T14" fmla="*/ 47 w 86"/>
                    <a:gd name="T15" fmla="*/ 696 h 711"/>
                    <a:gd name="T16" fmla="*/ 53 w 86"/>
                    <a:gd name="T17" fmla="*/ 706 h 711"/>
                    <a:gd name="T18" fmla="*/ 57 w 86"/>
                    <a:gd name="T19" fmla="*/ 710 h 711"/>
                    <a:gd name="T20" fmla="*/ 63 w 86"/>
                    <a:gd name="T21" fmla="*/ 702 h 711"/>
                    <a:gd name="T22" fmla="*/ 67 w 86"/>
                    <a:gd name="T23" fmla="*/ 686 h 711"/>
                    <a:gd name="T24" fmla="*/ 85 w 86"/>
                    <a:gd name="T25" fmla="*/ 381 h 71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86"/>
                    <a:gd name="T40" fmla="*/ 0 h 711"/>
                    <a:gd name="T41" fmla="*/ 86 w 86"/>
                    <a:gd name="T42" fmla="*/ 711 h 71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86" h="711">
                      <a:moveTo>
                        <a:pt x="0" y="0"/>
                      </a:moveTo>
                      <a:lnTo>
                        <a:pt x="7" y="4"/>
                      </a:lnTo>
                      <a:lnTo>
                        <a:pt x="12" y="16"/>
                      </a:lnTo>
                      <a:lnTo>
                        <a:pt x="14" y="33"/>
                      </a:lnTo>
                      <a:lnTo>
                        <a:pt x="15" y="59"/>
                      </a:lnTo>
                      <a:lnTo>
                        <a:pt x="43" y="653"/>
                      </a:lnTo>
                      <a:lnTo>
                        <a:pt x="45" y="686"/>
                      </a:lnTo>
                      <a:lnTo>
                        <a:pt x="47" y="696"/>
                      </a:lnTo>
                      <a:lnTo>
                        <a:pt x="53" y="706"/>
                      </a:lnTo>
                      <a:lnTo>
                        <a:pt x="57" y="710"/>
                      </a:lnTo>
                      <a:lnTo>
                        <a:pt x="63" y="702"/>
                      </a:lnTo>
                      <a:lnTo>
                        <a:pt x="67" y="686"/>
                      </a:lnTo>
                      <a:lnTo>
                        <a:pt x="85" y="381"/>
                      </a:lnTo>
                    </a:path>
                  </a:pathLst>
                </a:custGeom>
                <a:noFill/>
                <a:ln w="38100" cap="rnd">
                  <a:solidFill>
                    <a:schemeClr val="tx1">
                      <a:lumMod val="65000"/>
                      <a:lumOff val="35000"/>
                    </a:schemeClr>
                  </a:solidFill>
                  <a:round/>
                  <a:headEnd/>
                  <a:tailEnd/>
                </a:ln>
              </p:spPr>
              <p:txBody>
                <a:bodyPr/>
                <a:lstStyle/>
                <a:p>
                  <a:endParaRPr lang="zh-CN" altLang="en-US"/>
                </a:p>
              </p:txBody>
            </p:sp>
            <p:sp>
              <p:nvSpPr>
                <p:cNvPr id="213" name="Freeform 281"/>
                <p:cNvSpPr>
                  <a:spLocks/>
                </p:cNvSpPr>
                <p:nvPr/>
              </p:nvSpPr>
              <p:spPr bwMode="auto">
                <a:xfrm>
                  <a:off x="1558" y="1323"/>
                  <a:ext cx="34" cy="363"/>
                </a:xfrm>
                <a:custGeom>
                  <a:avLst/>
                  <a:gdLst>
                    <a:gd name="T0" fmla="*/ 0 w 34"/>
                    <a:gd name="T1" fmla="*/ 362 h 363"/>
                    <a:gd name="T2" fmla="*/ 20 w 34"/>
                    <a:gd name="T3" fmla="*/ 54 h 363"/>
                    <a:gd name="T4" fmla="*/ 22 w 34"/>
                    <a:gd name="T5" fmla="*/ 38 h 363"/>
                    <a:gd name="T6" fmla="*/ 23 w 34"/>
                    <a:gd name="T7" fmla="*/ 25 h 363"/>
                    <a:gd name="T8" fmla="*/ 24 w 34"/>
                    <a:gd name="T9" fmla="*/ 15 h 363"/>
                    <a:gd name="T10" fmla="*/ 28 w 34"/>
                    <a:gd name="T11" fmla="*/ 6 h 363"/>
                    <a:gd name="T12" fmla="*/ 33 w 34"/>
                    <a:gd name="T13" fmla="*/ 0 h 363"/>
                    <a:gd name="T14" fmla="*/ 0 60000 65536"/>
                    <a:gd name="T15" fmla="*/ 0 60000 65536"/>
                    <a:gd name="T16" fmla="*/ 0 60000 65536"/>
                    <a:gd name="T17" fmla="*/ 0 60000 65536"/>
                    <a:gd name="T18" fmla="*/ 0 60000 65536"/>
                    <a:gd name="T19" fmla="*/ 0 60000 65536"/>
                    <a:gd name="T20" fmla="*/ 0 60000 65536"/>
                    <a:gd name="T21" fmla="*/ 0 w 34"/>
                    <a:gd name="T22" fmla="*/ 0 h 363"/>
                    <a:gd name="T23" fmla="*/ 34 w 34"/>
                    <a:gd name="T24" fmla="*/ 363 h 36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4" h="363">
                      <a:moveTo>
                        <a:pt x="0" y="362"/>
                      </a:moveTo>
                      <a:lnTo>
                        <a:pt x="20" y="54"/>
                      </a:lnTo>
                      <a:lnTo>
                        <a:pt x="22" y="38"/>
                      </a:lnTo>
                      <a:lnTo>
                        <a:pt x="23" y="25"/>
                      </a:lnTo>
                      <a:lnTo>
                        <a:pt x="24" y="15"/>
                      </a:lnTo>
                      <a:lnTo>
                        <a:pt x="28" y="6"/>
                      </a:lnTo>
                      <a:lnTo>
                        <a:pt x="33" y="0"/>
                      </a:lnTo>
                    </a:path>
                  </a:pathLst>
                </a:custGeom>
                <a:noFill/>
                <a:ln w="38100" cap="rnd">
                  <a:solidFill>
                    <a:schemeClr val="tx1">
                      <a:lumMod val="65000"/>
                      <a:lumOff val="35000"/>
                    </a:schemeClr>
                  </a:solidFill>
                  <a:round/>
                  <a:headEnd/>
                  <a:tailEnd/>
                </a:ln>
              </p:spPr>
              <p:txBody>
                <a:bodyPr/>
                <a:lstStyle/>
                <a:p>
                  <a:endParaRPr lang="zh-CN" altLang="en-US"/>
                </a:p>
              </p:txBody>
            </p:sp>
            <p:sp>
              <p:nvSpPr>
                <p:cNvPr id="214" name="Freeform 282"/>
                <p:cNvSpPr>
                  <a:spLocks/>
                </p:cNvSpPr>
                <p:nvPr/>
              </p:nvSpPr>
              <p:spPr bwMode="auto">
                <a:xfrm>
                  <a:off x="1592" y="1318"/>
                  <a:ext cx="86" cy="709"/>
                </a:xfrm>
                <a:custGeom>
                  <a:avLst/>
                  <a:gdLst>
                    <a:gd name="T0" fmla="*/ 0 w 86"/>
                    <a:gd name="T1" fmla="*/ 0 h 709"/>
                    <a:gd name="T2" fmla="*/ 7 w 86"/>
                    <a:gd name="T3" fmla="*/ 4 h 709"/>
                    <a:gd name="T4" fmla="*/ 12 w 86"/>
                    <a:gd name="T5" fmla="*/ 16 h 709"/>
                    <a:gd name="T6" fmla="*/ 14 w 86"/>
                    <a:gd name="T7" fmla="*/ 33 h 709"/>
                    <a:gd name="T8" fmla="*/ 15 w 86"/>
                    <a:gd name="T9" fmla="*/ 59 h 709"/>
                    <a:gd name="T10" fmla="*/ 43 w 86"/>
                    <a:gd name="T11" fmla="*/ 651 h 709"/>
                    <a:gd name="T12" fmla="*/ 45 w 86"/>
                    <a:gd name="T13" fmla="*/ 684 h 709"/>
                    <a:gd name="T14" fmla="*/ 47 w 86"/>
                    <a:gd name="T15" fmla="*/ 694 h 709"/>
                    <a:gd name="T16" fmla="*/ 53 w 86"/>
                    <a:gd name="T17" fmla="*/ 704 h 709"/>
                    <a:gd name="T18" fmla="*/ 57 w 86"/>
                    <a:gd name="T19" fmla="*/ 708 h 709"/>
                    <a:gd name="T20" fmla="*/ 63 w 86"/>
                    <a:gd name="T21" fmla="*/ 700 h 709"/>
                    <a:gd name="T22" fmla="*/ 67 w 86"/>
                    <a:gd name="T23" fmla="*/ 684 h 709"/>
                    <a:gd name="T24" fmla="*/ 85 w 86"/>
                    <a:gd name="T25" fmla="*/ 380 h 70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86"/>
                    <a:gd name="T40" fmla="*/ 0 h 709"/>
                    <a:gd name="T41" fmla="*/ 86 w 86"/>
                    <a:gd name="T42" fmla="*/ 709 h 70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86" h="709">
                      <a:moveTo>
                        <a:pt x="0" y="0"/>
                      </a:moveTo>
                      <a:lnTo>
                        <a:pt x="7" y="4"/>
                      </a:lnTo>
                      <a:lnTo>
                        <a:pt x="12" y="16"/>
                      </a:lnTo>
                      <a:lnTo>
                        <a:pt x="14" y="33"/>
                      </a:lnTo>
                      <a:lnTo>
                        <a:pt x="15" y="59"/>
                      </a:lnTo>
                      <a:lnTo>
                        <a:pt x="43" y="651"/>
                      </a:lnTo>
                      <a:lnTo>
                        <a:pt x="45" y="684"/>
                      </a:lnTo>
                      <a:lnTo>
                        <a:pt x="47" y="694"/>
                      </a:lnTo>
                      <a:lnTo>
                        <a:pt x="53" y="704"/>
                      </a:lnTo>
                      <a:lnTo>
                        <a:pt x="57" y="708"/>
                      </a:lnTo>
                      <a:lnTo>
                        <a:pt x="63" y="700"/>
                      </a:lnTo>
                      <a:lnTo>
                        <a:pt x="67" y="684"/>
                      </a:lnTo>
                      <a:lnTo>
                        <a:pt x="85" y="380"/>
                      </a:lnTo>
                    </a:path>
                  </a:pathLst>
                </a:custGeom>
                <a:noFill/>
                <a:ln w="38100" cap="rnd">
                  <a:solidFill>
                    <a:schemeClr val="tx1">
                      <a:lumMod val="65000"/>
                      <a:lumOff val="35000"/>
                    </a:schemeClr>
                  </a:solidFill>
                  <a:round/>
                  <a:headEnd/>
                  <a:tailEnd/>
                </a:ln>
              </p:spPr>
              <p:txBody>
                <a:bodyPr/>
                <a:lstStyle/>
                <a:p>
                  <a:endParaRPr lang="zh-CN" altLang="en-US"/>
                </a:p>
              </p:txBody>
            </p:sp>
          </p:grpSp>
          <p:grpSp>
            <p:nvGrpSpPr>
              <p:cNvPr id="205" name="Group 283"/>
              <p:cNvGrpSpPr>
                <a:grpSpLocks/>
              </p:cNvGrpSpPr>
              <p:nvPr/>
            </p:nvGrpSpPr>
            <p:grpSpPr bwMode="auto">
              <a:xfrm>
                <a:off x="1676" y="1316"/>
                <a:ext cx="239" cy="711"/>
                <a:chOff x="1676" y="1316"/>
                <a:chExt cx="239" cy="711"/>
              </a:xfrm>
            </p:grpSpPr>
            <p:sp>
              <p:nvSpPr>
                <p:cNvPr id="207" name="Freeform 284"/>
                <p:cNvSpPr>
                  <a:spLocks/>
                </p:cNvSpPr>
                <p:nvPr/>
              </p:nvSpPr>
              <p:spPr bwMode="auto">
                <a:xfrm>
                  <a:off x="1676" y="1317"/>
                  <a:ext cx="32" cy="363"/>
                </a:xfrm>
                <a:custGeom>
                  <a:avLst/>
                  <a:gdLst>
                    <a:gd name="T0" fmla="*/ 0 w 32"/>
                    <a:gd name="T1" fmla="*/ 362 h 363"/>
                    <a:gd name="T2" fmla="*/ 19 w 32"/>
                    <a:gd name="T3" fmla="*/ 54 h 363"/>
                    <a:gd name="T4" fmla="*/ 20 w 32"/>
                    <a:gd name="T5" fmla="*/ 38 h 363"/>
                    <a:gd name="T6" fmla="*/ 21 w 32"/>
                    <a:gd name="T7" fmla="*/ 25 h 363"/>
                    <a:gd name="T8" fmla="*/ 23 w 32"/>
                    <a:gd name="T9" fmla="*/ 15 h 363"/>
                    <a:gd name="T10" fmla="*/ 27 w 32"/>
                    <a:gd name="T11" fmla="*/ 6 h 363"/>
                    <a:gd name="T12" fmla="*/ 31 w 32"/>
                    <a:gd name="T13" fmla="*/ 0 h 363"/>
                    <a:gd name="T14" fmla="*/ 0 60000 65536"/>
                    <a:gd name="T15" fmla="*/ 0 60000 65536"/>
                    <a:gd name="T16" fmla="*/ 0 60000 65536"/>
                    <a:gd name="T17" fmla="*/ 0 60000 65536"/>
                    <a:gd name="T18" fmla="*/ 0 60000 65536"/>
                    <a:gd name="T19" fmla="*/ 0 60000 65536"/>
                    <a:gd name="T20" fmla="*/ 0 60000 65536"/>
                    <a:gd name="T21" fmla="*/ 0 w 32"/>
                    <a:gd name="T22" fmla="*/ 0 h 363"/>
                    <a:gd name="T23" fmla="*/ 32 w 32"/>
                    <a:gd name="T24" fmla="*/ 363 h 36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2" h="363">
                      <a:moveTo>
                        <a:pt x="0" y="362"/>
                      </a:moveTo>
                      <a:lnTo>
                        <a:pt x="19" y="54"/>
                      </a:lnTo>
                      <a:lnTo>
                        <a:pt x="20" y="38"/>
                      </a:lnTo>
                      <a:lnTo>
                        <a:pt x="21" y="25"/>
                      </a:lnTo>
                      <a:lnTo>
                        <a:pt x="23" y="15"/>
                      </a:lnTo>
                      <a:lnTo>
                        <a:pt x="27" y="6"/>
                      </a:lnTo>
                      <a:lnTo>
                        <a:pt x="31" y="0"/>
                      </a:lnTo>
                    </a:path>
                  </a:pathLst>
                </a:custGeom>
                <a:noFill/>
                <a:ln w="38100" cap="rnd">
                  <a:solidFill>
                    <a:schemeClr val="tx1">
                      <a:lumMod val="65000"/>
                      <a:lumOff val="35000"/>
                    </a:schemeClr>
                  </a:solidFill>
                  <a:round/>
                  <a:headEnd/>
                  <a:tailEnd/>
                </a:ln>
              </p:spPr>
              <p:txBody>
                <a:bodyPr/>
                <a:lstStyle/>
                <a:p>
                  <a:endParaRPr lang="zh-CN" altLang="en-US"/>
                </a:p>
              </p:txBody>
            </p:sp>
            <p:sp>
              <p:nvSpPr>
                <p:cNvPr id="208" name="Freeform 285"/>
                <p:cNvSpPr>
                  <a:spLocks/>
                </p:cNvSpPr>
                <p:nvPr/>
              </p:nvSpPr>
              <p:spPr bwMode="auto">
                <a:xfrm>
                  <a:off x="1709" y="1316"/>
                  <a:ext cx="86" cy="711"/>
                </a:xfrm>
                <a:custGeom>
                  <a:avLst/>
                  <a:gdLst>
                    <a:gd name="T0" fmla="*/ 0 w 86"/>
                    <a:gd name="T1" fmla="*/ 0 h 711"/>
                    <a:gd name="T2" fmla="*/ 7 w 86"/>
                    <a:gd name="T3" fmla="*/ 4 h 711"/>
                    <a:gd name="T4" fmla="*/ 12 w 86"/>
                    <a:gd name="T5" fmla="*/ 16 h 711"/>
                    <a:gd name="T6" fmla="*/ 14 w 86"/>
                    <a:gd name="T7" fmla="*/ 33 h 711"/>
                    <a:gd name="T8" fmla="*/ 15 w 86"/>
                    <a:gd name="T9" fmla="*/ 59 h 711"/>
                    <a:gd name="T10" fmla="*/ 43 w 86"/>
                    <a:gd name="T11" fmla="*/ 653 h 711"/>
                    <a:gd name="T12" fmla="*/ 45 w 86"/>
                    <a:gd name="T13" fmla="*/ 686 h 711"/>
                    <a:gd name="T14" fmla="*/ 47 w 86"/>
                    <a:gd name="T15" fmla="*/ 696 h 711"/>
                    <a:gd name="T16" fmla="*/ 53 w 86"/>
                    <a:gd name="T17" fmla="*/ 706 h 711"/>
                    <a:gd name="T18" fmla="*/ 57 w 86"/>
                    <a:gd name="T19" fmla="*/ 710 h 711"/>
                    <a:gd name="T20" fmla="*/ 63 w 86"/>
                    <a:gd name="T21" fmla="*/ 702 h 711"/>
                    <a:gd name="T22" fmla="*/ 67 w 86"/>
                    <a:gd name="T23" fmla="*/ 686 h 711"/>
                    <a:gd name="T24" fmla="*/ 85 w 86"/>
                    <a:gd name="T25" fmla="*/ 381 h 71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86"/>
                    <a:gd name="T40" fmla="*/ 0 h 711"/>
                    <a:gd name="T41" fmla="*/ 86 w 86"/>
                    <a:gd name="T42" fmla="*/ 711 h 71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86" h="711">
                      <a:moveTo>
                        <a:pt x="0" y="0"/>
                      </a:moveTo>
                      <a:lnTo>
                        <a:pt x="7" y="4"/>
                      </a:lnTo>
                      <a:lnTo>
                        <a:pt x="12" y="16"/>
                      </a:lnTo>
                      <a:lnTo>
                        <a:pt x="14" y="33"/>
                      </a:lnTo>
                      <a:lnTo>
                        <a:pt x="15" y="59"/>
                      </a:lnTo>
                      <a:lnTo>
                        <a:pt x="43" y="653"/>
                      </a:lnTo>
                      <a:lnTo>
                        <a:pt x="45" y="686"/>
                      </a:lnTo>
                      <a:lnTo>
                        <a:pt x="47" y="696"/>
                      </a:lnTo>
                      <a:lnTo>
                        <a:pt x="53" y="706"/>
                      </a:lnTo>
                      <a:lnTo>
                        <a:pt x="57" y="710"/>
                      </a:lnTo>
                      <a:lnTo>
                        <a:pt x="63" y="702"/>
                      </a:lnTo>
                      <a:lnTo>
                        <a:pt x="67" y="686"/>
                      </a:lnTo>
                      <a:lnTo>
                        <a:pt x="85" y="381"/>
                      </a:lnTo>
                    </a:path>
                  </a:pathLst>
                </a:custGeom>
                <a:noFill/>
                <a:ln w="38100" cap="rnd">
                  <a:solidFill>
                    <a:schemeClr val="tx1">
                      <a:lumMod val="65000"/>
                      <a:lumOff val="35000"/>
                    </a:schemeClr>
                  </a:solidFill>
                  <a:round/>
                  <a:headEnd/>
                  <a:tailEnd/>
                </a:ln>
              </p:spPr>
              <p:txBody>
                <a:bodyPr/>
                <a:lstStyle/>
                <a:p>
                  <a:endParaRPr lang="zh-CN" altLang="en-US"/>
                </a:p>
              </p:txBody>
            </p:sp>
            <p:sp>
              <p:nvSpPr>
                <p:cNvPr id="209" name="Freeform 286"/>
                <p:cNvSpPr>
                  <a:spLocks/>
                </p:cNvSpPr>
                <p:nvPr/>
              </p:nvSpPr>
              <p:spPr bwMode="auto">
                <a:xfrm>
                  <a:off x="1795" y="1323"/>
                  <a:ext cx="34" cy="363"/>
                </a:xfrm>
                <a:custGeom>
                  <a:avLst/>
                  <a:gdLst>
                    <a:gd name="T0" fmla="*/ 0 w 34"/>
                    <a:gd name="T1" fmla="*/ 362 h 363"/>
                    <a:gd name="T2" fmla="*/ 20 w 34"/>
                    <a:gd name="T3" fmla="*/ 54 h 363"/>
                    <a:gd name="T4" fmla="*/ 22 w 34"/>
                    <a:gd name="T5" fmla="*/ 38 h 363"/>
                    <a:gd name="T6" fmla="*/ 23 w 34"/>
                    <a:gd name="T7" fmla="*/ 25 h 363"/>
                    <a:gd name="T8" fmla="*/ 24 w 34"/>
                    <a:gd name="T9" fmla="*/ 15 h 363"/>
                    <a:gd name="T10" fmla="*/ 28 w 34"/>
                    <a:gd name="T11" fmla="*/ 6 h 363"/>
                    <a:gd name="T12" fmla="*/ 33 w 34"/>
                    <a:gd name="T13" fmla="*/ 0 h 363"/>
                    <a:gd name="T14" fmla="*/ 0 60000 65536"/>
                    <a:gd name="T15" fmla="*/ 0 60000 65536"/>
                    <a:gd name="T16" fmla="*/ 0 60000 65536"/>
                    <a:gd name="T17" fmla="*/ 0 60000 65536"/>
                    <a:gd name="T18" fmla="*/ 0 60000 65536"/>
                    <a:gd name="T19" fmla="*/ 0 60000 65536"/>
                    <a:gd name="T20" fmla="*/ 0 60000 65536"/>
                    <a:gd name="T21" fmla="*/ 0 w 34"/>
                    <a:gd name="T22" fmla="*/ 0 h 363"/>
                    <a:gd name="T23" fmla="*/ 34 w 34"/>
                    <a:gd name="T24" fmla="*/ 363 h 36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4" h="363">
                      <a:moveTo>
                        <a:pt x="0" y="362"/>
                      </a:moveTo>
                      <a:lnTo>
                        <a:pt x="20" y="54"/>
                      </a:lnTo>
                      <a:lnTo>
                        <a:pt x="22" y="38"/>
                      </a:lnTo>
                      <a:lnTo>
                        <a:pt x="23" y="25"/>
                      </a:lnTo>
                      <a:lnTo>
                        <a:pt x="24" y="15"/>
                      </a:lnTo>
                      <a:lnTo>
                        <a:pt x="28" y="6"/>
                      </a:lnTo>
                      <a:lnTo>
                        <a:pt x="33" y="0"/>
                      </a:lnTo>
                    </a:path>
                  </a:pathLst>
                </a:custGeom>
                <a:noFill/>
                <a:ln w="38100" cap="rnd">
                  <a:solidFill>
                    <a:schemeClr val="tx1">
                      <a:lumMod val="65000"/>
                      <a:lumOff val="35000"/>
                    </a:schemeClr>
                  </a:solidFill>
                  <a:round/>
                  <a:headEnd/>
                  <a:tailEnd/>
                </a:ln>
              </p:spPr>
              <p:txBody>
                <a:bodyPr/>
                <a:lstStyle/>
                <a:p>
                  <a:endParaRPr lang="zh-CN" altLang="en-US"/>
                </a:p>
              </p:txBody>
            </p:sp>
            <p:sp>
              <p:nvSpPr>
                <p:cNvPr id="210" name="Freeform 287"/>
                <p:cNvSpPr>
                  <a:spLocks/>
                </p:cNvSpPr>
                <p:nvPr/>
              </p:nvSpPr>
              <p:spPr bwMode="auto">
                <a:xfrm>
                  <a:off x="1829" y="1318"/>
                  <a:ext cx="86" cy="709"/>
                </a:xfrm>
                <a:custGeom>
                  <a:avLst/>
                  <a:gdLst>
                    <a:gd name="T0" fmla="*/ 0 w 86"/>
                    <a:gd name="T1" fmla="*/ 0 h 709"/>
                    <a:gd name="T2" fmla="*/ 7 w 86"/>
                    <a:gd name="T3" fmla="*/ 4 h 709"/>
                    <a:gd name="T4" fmla="*/ 12 w 86"/>
                    <a:gd name="T5" fmla="*/ 16 h 709"/>
                    <a:gd name="T6" fmla="*/ 14 w 86"/>
                    <a:gd name="T7" fmla="*/ 33 h 709"/>
                    <a:gd name="T8" fmla="*/ 15 w 86"/>
                    <a:gd name="T9" fmla="*/ 59 h 709"/>
                    <a:gd name="T10" fmla="*/ 43 w 86"/>
                    <a:gd name="T11" fmla="*/ 651 h 709"/>
                    <a:gd name="T12" fmla="*/ 45 w 86"/>
                    <a:gd name="T13" fmla="*/ 684 h 709"/>
                    <a:gd name="T14" fmla="*/ 47 w 86"/>
                    <a:gd name="T15" fmla="*/ 694 h 709"/>
                    <a:gd name="T16" fmla="*/ 53 w 86"/>
                    <a:gd name="T17" fmla="*/ 704 h 709"/>
                    <a:gd name="T18" fmla="*/ 57 w 86"/>
                    <a:gd name="T19" fmla="*/ 708 h 709"/>
                    <a:gd name="T20" fmla="*/ 63 w 86"/>
                    <a:gd name="T21" fmla="*/ 700 h 709"/>
                    <a:gd name="T22" fmla="*/ 67 w 86"/>
                    <a:gd name="T23" fmla="*/ 684 h 709"/>
                    <a:gd name="T24" fmla="*/ 85 w 86"/>
                    <a:gd name="T25" fmla="*/ 380 h 70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86"/>
                    <a:gd name="T40" fmla="*/ 0 h 709"/>
                    <a:gd name="T41" fmla="*/ 86 w 86"/>
                    <a:gd name="T42" fmla="*/ 709 h 70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86" h="709">
                      <a:moveTo>
                        <a:pt x="0" y="0"/>
                      </a:moveTo>
                      <a:lnTo>
                        <a:pt x="7" y="4"/>
                      </a:lnTo>
                      <a:lnTo>
                        <a:pt x="12" y="16"/>
                      </a:lnTo>
                      <a:lnTo>
                        <a:pt x="14" y="33"/>
                      </a:lnTo>
                      <a:lnTo>
                        <a:pt x="15" y="59"/>
                      </a:lnTo>
                      <a:lnTo>
                        <a:pt x="43" y="651"/>
                      </a:lnTo>
                      <a:lnTo>
                        <a:pt x="45" y="684"/>
                      </a:lnTo>
                      <a:lnTo>
                        <a:pt x="47" y="694"/>
                      </a:lnTo>
                      <a:lnTo>
                        <a:pt x="53" y="704"/>
                      </a:lnTo>
                      <a:lnTo>
                        <a:pt x="57" y="708"/>
                      </a:lnTo>
                      <a:lnTo>
                        <a:pt x="63" y="700"/>
                      </a:lnTo>
                      <a:lnTo>
                        <a:pt x="67" y="684"/>
                      </a:lnTo>
                      <a:lnTo>
                        <a:pt x="85" y="380"/>
                      </a:lnTo>
                    </a:path>
                  </a:pathLst>
                </a:custGeom>
                <a:noFill/>
                <a:ln w="38100" cap="rnd">
                  <a:solidFill>
                    <a:schemeClr val="tx1">
                      <a:lumMod val="65000"/>
                      <a:lumOff val="35000"/>
                    </a:schemeClr>
                  </a:solidFill>
                  <a:round/>
                  <a:headEnd/>
                  <a:tailEnd/>
                </a:ln>
              </p:spPr>
              <p:txBody>
                <a:bodyPr/>
                <a:lstStyle/>
                <a:p>
                  <a:endParaRPr lang="zh-CN" altLang="en-US"/>
                </a:p>
              </p:txBody>
            </p:sp>
          </p:grpSp>
          <p:sp>
            <p:nvSpPr>
              <p:cNvPr id="206" name="Line 288"/>
              <p:cNvSpPr>
                <a:spLocks noChangeShapeType="1"/>
              </p:cNvSpPr>
              <p:nvPr/>
            </p:nvSpPr>
            <p:spPr bwMode="auto">
              <a:xfrm flipV="1">
                <a:off x="1674" y="1661"/>
                <a:ext cx="3" cy="50"/>
              </a:xfrm>
              <a:prstGeom prst="line">
                <a:avLst/>
              </a:prstGeom>
              <a:noFill/>
              <a:ln w="38100">
                <a:solidFill>
                  <a:schemeClr val="tx1">
                    <a:lumMod val="65000"/>
                    <a:lumOff val="35000"/>
                  </a:schemeClr>
                </a:solidFill>
                <a:round/>
                <a:headEnd/>
                <a:tailEnd/>
              </a:ln>
            </p:spPr>
            <p:txBody>
              <a:bodyPr wrap="none" anchor="ctr"/>
              <a:lstStyle/>
              <a:p>
                <a:endParaRPr lang="zh-CN" altLang="en-US"/>
              </a:p>
            </p:txBody>
          </p:sp>
        </p:grpSp>
        <p:grpSp>
          <p:nvGrpSpPr>
            <p:cNvPr id="215" name="Group 289"/>
            <p:cNvGrpSpPr>
              <a:grpSpLocks/>
            </p:cNvGrpSpPr>
            <p:nvPr/>
          </p:nvGrpSpPr>
          <p:grpSpPr bwMode="auto">
            <a:xfrm>
              <a:off x="8783492" y="3677130"/>
              <a:ext cx="692341" cy="439009"/>
              <a:chOff x="1439" y="1316"/>
              <a:chExt cx="476" cy="711"/>
            </a:xfrm>
          </p:grpSpPr>
          <p:grpSp>
            <p:nvGrpSpPr>
              <p:cNvPr id="216" name="Group 290"/>
              <p:cNvGrpSpPr>
                <a:grpSpLocks/>
              </p:cNvGrpSpPr>
              <p:nvPr/>
            </p:nvGrpSpPr>
            <p:grpSpPr bwMode="auto">
              <a:xfrm>
                <a:off x="1439" y="1316"/>
                <a:ext cx="239" cy="711"/>
                <a:chOff x="1439" y="1316"/>
                <a:chExt cx="239" cy="711"/>
              </a:xfrm>
            </p:grpSpPr>
            <p:sp>
              <p:nvSpPr>
                <p:cNvPr id="223" name="Freeform 291"/>
                <p:cNvSpPr>
                  <a:spLocks/>
                </p:cNvSpPr>
                <p:nvPr/>
              </p:nvSpPr>
              <p:spPr bwMode="auto">
                <a:xfrm>
                  <a:off x="1439" y="1317"/>
                  <a:ext cx="32" cy="363"/>
                </a:xfrm>
                <a:custGeom>
                  <a:avLst/>
                  <a:gdLst>
                    <a:gd name="T0" fmla="*/ 0 w 32"/>
                    <a:gd name="T1" fmla="*/ 362 h 363"/>
                    <a:gd name="T2" fmla="*/ 19 w 32"/>
                    <a:gd name="T3" fmla="*/ 54 h 363"/>
                    <a:gd name="T4" fmla="*/ 20 w 32"/>
                    <a:gd name="T5" fmla="*/ 38 h 363"/>
                    <a:gd name="T6" fmla="*/ 21 w 32"/>
                    <a:gd name="T7" fmla="*/ 25 h 363"/>
                    <a:gd name="T8" fmla="*/ 23 w 32"/>
                    <a:gd name="T9" fmla="*/ 15 h 363"/>
                    <a:gd name="T10" fmla="*/ 27 w 32"/>
                    <a:gd name="T11" fmla="*/ 6 h 363"/>
                    <a:gd name="T12" fmla="*/ 31 w 32"/>
                    <a:gd name="T13" fmla="*/ 0 h 363"/>
                    <a:gd name="T14" fmla="*/ 0 60000 65536"/>
                    <a:gd name="T15" fmla="*/ 0 60000 65536"/>
                    <a:gd name="T16" fmla="*/ 0 60000 65536"/>
                    <a:gd name="T17" fmla="*/ 0 60000 65536"/>
                    <a:gd name="T18" fmla="*/ 0 60000 65536"/>
                    <a:gd name="T19" fmla="*/ 0 60000 65536"/>
                    <a:gd name="T20" fmla="*/ 0 60000 65536"/>
                    <a:gd name="T21" fmla="*/ 0 w 32"/>
                    <a:gd name="T22" fmla="*/ 0 h 363"/>
                    <a:gd name="T23" fmla="*/ 32 w 32"/>
                    <a:gd name="T24" fmla="*/ 363 h 36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2" h="363">
                      <a:moveTo>
                        <a:pt x="0" y="362"/>
                      </a:moveTo>
                      <a:lnTo>
                        <a:pt x="19" y="54"/>
                      </a:lnTo>
                      <a:lnTo>
                        <a:pt x="20" y="38"/>
                      </a:lnTo>
                      <a:lnTo>
                        <a:pt x="21" y="25"/>
                      </a:lnTo>
                      <a:lnTo>
                        <a:pt x="23" y="15"/>
                      </a:lnTo>
                      <a:lnTo>
                        <a:pt x="27" y="6"/>
                      </a:lnTo>
                      <a:lnTo>
                        <a:pt x="31" y="0"/>
                      </a:lnTo>
                    </a:path>
                  </a:pathLst>
                </a:custGeom>
                <a:noFill/>
                <a:ln w="38100" cap="rnd">
                  <a:solidFill>
                    <a:schemeClr val="tx1">
                      <a:lumMod val="65000"/>
                      <a:lumOff val="35000"/>
                    </a:schemeClr>
                  </a:solidFill>
                  <a:round/>
                  <a:headEnd/>
                  <a:tailEnd/>
                </a:ln>
              </p:spPr>
              <p:txBody>
                <a:bodyPr/>
                <a:lstStyle/>
                <a:p>
                  <a:endParaRPr lang="zh-CN" altLang="en-US"/>
                </a:p>
              </p:txBody>
            </p:sp>
            <p:sp>
              <p:nvSpPr>
                <p:cNvPr id="224" name="Freeform 292"/>
                <p:cNvSpPr>
                  <a:spLocks/>
                </p:cNvSpPr>
                <p:nvPr/>
              </p:nvSpPr>
              <p:spPr bwMode="auto">
                <a:xfrm>
                  <a:off x="1472" y="1316"/>
                  <a:ext cx="86" cy="711"/>
                </a:xfrm>
                <a:custGeom>
                  <a:avLst/>
                  <a:gdLst>
                    <a:gd name="T0" fmla="*/ 0 w 86"/>
                    <a:gd name="T1" fmla="*/ 0 h 711"/>
                    <a:gd name="T2" fmla="*/ 7 w 86"/>
                    <a:gd name="T3" fmla="*/ 4 h 711"/>
                    <a:gd name="T4" fmla="*/ 12 w 86"/>
                    <a:gd name="T5" fmla="*/ 16 h 711"/>
                    <a:gd name="T6" fmla="*/ 14 w 86"/>
                    <a:gd name="T7" fmla="*/ 33 h 711"/>
                    <a:gd name="T8" fmla="*/ 15 w 86"/>
                    <a:gd name="T9" fmla="*/ 59 h 711"/>
                    <a:gd name="T10" fmla="*/ 43 w 86"/>
                    <a:gd name="T11" fmla="*/ 653 h 711"/>
                    <a:gd name="T12" fmla="*/ 45 w 86"/>
                    <a:gd name="T13" fmla="*/ 686 h 711"/>
                    <a:gd name="T14" fmla="*/ 47 w 86"/>
                    <a:gd name="T15" fmla="*/ 696 h 711"/>
                    <a:gd name="T16" fmla="*/ 53 w 86"/>
                    <a:gd name="T17" fmla="*/ 706 h 711"/>
                    <a:gd name="T18" fmla="*/ 57 w 86"/>
                    <a:gd name="T19" fmla="*/ 710 h 711"/>
                    <a:gd name="T20" fmla="*/ 63 w 86"/>
                    <a:gd name="T21" fmla="*/ 702 h 711"/>
                    <a:gd name="T22" fmla="*/ 67 w 86"/>
                    <a:gd name="T23" fmla="*/ 686 h 711"/>
                    <a:gd name="T24" fmla="*/ 85 w 86"/>
                    <a:gd name="T25" fmla="*/ 381 h 71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86"/>
                    <a:gd name="T40" fmla="*/ 0 h 711"/>
                    <a:gd name="T41" fmla="*/ 86 w 86"/>
                    <a:gd name="T42" fmla="*/ 711 h 71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86" h="711">
                      <a:moveTo>
                        <a:pt x="0" y="0"/>
                      </a:moveTo>
                      <a:lnTo>
                        <a:pt x="7" y="4"/>
                      </a:lnTo>
                      <a:lnTo>
                        <a:pt x="12" y="16"/>
                      </a:lnTo>
                      <a:lnTo>
                        <a:pt x="14" y="33"/>
                      </a:lnTo>
                      <a:lnTo>
                        <a:pt x="15" y="59"/>
                      </a:lnTo>
                      <a:lnTo>
                        <a:pt x="43" y="653"/>
                      </a:lnTo>
                      <a:lnTo>
                        <a:pt x="45" y="686"/>
                      </a:lnTo>
                      <a:lnTo>
                        <a:pt x="47" y="696"/>
                      </a:lnTo>
                      <a:lnTo>
                        <a:pt x="53" y="706"/>
                      </a:lnTo>
                      <a:lnTo>
                        <a:pt x="57" y="710"/>
                      </a:lnTo>
                      <a:lnTo>
                        <a:pt x="63" y="702"/>
                      </a:lnTo>
                      <a:lnTo>
                        <a:pt x="67" y="686"/>
                      </a:lnTo>
                      <a:lnTo>
                        <a:pt x="85" y="381"/>
                      </a:lnTo>
                    </a:path>
                  </a:pathLst>
                </a:custGeom>
                <a:noFill/>
                <a:ln w="38100" cap="rnd">
                  <a:solidFill>
                    <a:schemeClr val="tx1">
                      <a:lumMod val="65000"/>
                      <a:lumOff val="35000"/>
                    </a:schemeClr>
                  </a:solidFill>
                  <a:round/>
                  <a:headEnd/>
                  <a:tailEnd/>
                </a:ln>
              </p:spPr>
              <p:txBody>
                <a:bodyPr/>
                <a:lstStyle/>
                <a:p>
                  <a:endParaRPr lang="zh-CN" altLang="en-US"/>
                </a:p>
              </p:txBody>
            </p:sp>
            <p:sp>
              <p:nvSpPr>
                <p:cNvPr id="225" name="Freeform 293"/>
                <p:cNvSpPr>
                  <a:spLocks/>
                </p:cNvSpPr>
                <p:nvPr/>
              </p:nvSpPr>
              <p:spPr bwMode="auto">
                <a:xfrm>
                  <a:off x="1558" y="1323"/>
                  <a:ext cx="34" cy="363"/>
                </a:xfrm>
                <a:custGeom>
                  <a:avLst/>
                  <a:gdLst>
                    <a:gd name="T0" fmla="*/ 0 w 34"/>
                    <a:gd name="T1" fmla="*/ 362 h 363"/>
                    <a:gd name="T2" fmla="*/ 20 w 34"/>
                    <a:gd name="T3" fmla="*/ 54 h 363"/>
                    <a:gd name="T4" fmla="*/ 22 w 34"/>
                    <a:gd name="T5" fmla="*/ 38 h 363"/>
                    <a:gd name="T6" fmla="*/ 23 w 34"/>
                    <a:gd name="T7" fmla="*/ 25 h 363"/>
                    <a:gd name="T8" fmla="*/ 24 w 34"/>
                    <a:gd name="T9" fmla="*/ 15 h 363"/>
                    <a:gd name="T10" fmla="*/ 28 w 34"/>
                    <a:gd name="T11" fmla="*/ 6 h 363"/>
                    <a:gd name="T12" fmla="*/ 33 w 34"/>
                    <a:gd name="T13" fmla="*/ 0 h 363"/>
                    <a:gd name="T14" fmla="*/ 0 60000 65536"/>
                    <a:gd name="T15" fmla="*/ 0 60000 65536"/>
                    <a:gd name="T16" fmla="*/ 0 60000 65536"/>
                    <a:gd name="T17" fmla="*/ 0 60000 65536"/>
                    <a:gd name="T18" fmla="*/ 0 60000 65536"/>
                    <a:gd name="T19" fmla="*/ 0 60000 65536"/>
                    <a:gd name="T20" fmla="*/ 0 60000 65536"/>
                    <a:gd name="T21" fmla="*/ 0 w 34"/>
                    <a:gd name="T22" fmla="*/ 0 h 363"/>
                    <a:gd name="T23" fmla="*/ 34 w 34"/>
                    <a:gd name="T24" fmla="*/ 363 h 36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4" h="363">
                      <a:moveTo>
                        <a:pt x="0" y="362"/>
                      </a:moveTo>
                      <a:lnTo>
                        <a:pt x="20" y="54"/>
                      </a:lnTo>
                      <a:lnTo>
                        <a:pt x="22" y="38"/>
                      </a:lnTo>
                      <a:lnTo>
                        <a:pt x="23" y="25"/>
                      </a:lnTo>
                      <a:lnTo>
                        <a:pt x="24" y="15"/>
                      </a:lnTo>
                      <a:lnTo>
                        <a:pt x="28" y="6"/>
                      </a:lnTo>
                      <a:lnTo>
                        <a:pt x="33" y="0"/>
                      </a:lnTo>
                    </a:path>
                  </a:pathLst>
                </a:custGeom>
                <a:noFill/>
                <a:ln w="38100" cap="rnd">
                  <a:solidFill>
                    <a:schemeClr val="tx1">
                      <a:lumMod val="65000"/>
                      <a:lumOff val="35000"/>
                    </a:schemeClr>
                  </a:solidFill>
                  <a:round/>
                  <a:headEnd/>
                  <a:tailEnd/>
                </a:ln>
              </p:spPr>
              <p:txBody>
                <a:bodyPr/>
                <a:lstStyle/>
                <a:p>
                  <a:endParaRPr lang="zh-CN" altLang="en-US"/>
                </a:p>
              </p:txBody>
            </p:sp>
            <p:sp>
              <p:nvSpPr>
                <p:cNvPr id="226" name="Freeform 294"/>
                <p:cNvSpPr>
                  <a:spLocks/>
                </p:cNvSpPr>
                <p:nvPr/>
              </p:nvSpPr>
              <p:spPr bwMode="auto">
                <a:xfrm>
                  <a:off x="1592" y="1318"/>
                  <a:ext cx="86" cy="709"/>
                </a:xfrm>
                <a:custGeom>
                  <a:avLst/>
                  <a:gdLst>
                    <a:gd name="T0" fmla="*/ 0 w 86"/>
                    <a:gd name="T1" fmla="*/ 0 h 709"/>
                    <a:gd name="T2" fmla="*/ 7 w 86"/>
                    <a:gd name="T3" fmla="*/ 4 h 709"/>
                    <a:gd name="T4" fmla="*/ 12 w 86"/>
                    <a:gd name="T5" fmla="*/ 16 h 709"/>
                    <a:gd name="T6" fmla="*/ 14 w 86"/>
                    <a:gd name="T7" fmla="*/ 33 h 709"/>
                    <a:gd name="T8" fmla="*/ 15 w 86"/>
                    <a:gd name="T9" fmla="*/ 59 h 709"/>
                    <a:gd name="T10" fmla="*/ 43 w 86"/>
                    <a:gd name="T11" fmla="*/ 651 h 709"/>
                    <a:gd name="T12" fmla="*/ 45 w 86"/>
                    <a:gd name="T13" fmla="*/ 684 h 709"/>
                    <a:gd name="T14" fmla="*/ 47 w 86"/>
                    <a:gd name="T15" fmla="*/ 694 h 709"/>
                    <a:gd name="T16" fmla="*/ 53 w 86"/>
                    <a:gd name="T17" fmla="*/ 704 h 709"/>
                    <a:gd name="T18" fmla="*/ 57 w 86"/>
                    <a:gd name="T19" fmla="*/ 708 h 709"/>
                    <a:gd name="T20" fmla="*/ 63 w 86"/>
                    <a:gd name="T21" fmla="*/ 700 h 709"/>
                    <a:gd name="T22" fmla="*/ 67 w 86"/>
                    <a:gd name="T23" fmla="*/ 684 h 709"/>
                    <a:gd name="T24" fmla="*/ 85 w 86"/>
                    <a:gd name="T25" fmla="*/ 380 h 70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86"/>
                    <a:gd name="T40" fmla="*/ 0 h 709"/>
                    <a:gd name="T41" fmla="*/ 86 w 86"/>
                    <a:gd name="T42" fmla="*/ 709 h 70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86" h="709">
                      <a:moveTo>
                        <a:pt x="0" y="0"/>
                      </a:moveTo>
                      <a:lnTo>
                        <a:pt x="7" y="4"/>
                      </a:lnTo>
                      <a:lnTo>
                        <a:pt x="12" y="16"/>
                      </a:lnTo>
                      <a:lnTo>
                        <a:pt x="14" y="33"/>
                      </a:lnTo>
                      <a:lnTo>
                        <a:pt x="15" y="59"/>
                      </a:lnTo>
                      <a:lnTo>
                        <a:pt x="43" y="651"/>
                      </a:lnTo>
                      <a:lnTo>
                        <a:pt x="45" y="684"/>
                      </a:lnTo>
                      <a:lnTo>
                        <a:pt x="47" y="694"/>
                      </a:lnTo>
                      <a:lnTo>
                        <a:pt x="53" y="704"/>
                      </a:lnTo>
                      <a:lnTo>
                        <a:pt x="57" y="708"/>
                      </a:lnTo>
                      <a:lnTo>
                        <a:pt x="63" y="700"/>
                      </a:lnTo>
                      <a:lnTo>
                        <a:pt x="67" y="684"/>
                      </a:lnTo>
                      <a:lnTo>
                        <a:pt x="85" y="380"/>
                      </a:lnTo>
                    </a:path>
                  </a:pathLst>
                </a:custGeom>
                <a:noFill/>
                <a:ln w="38100" cap="rnd">
                  <a:solidFill>
                    <a:schemeClr val="tx1">
                      <a:lumMod val="65000"/>
                      <a:lumOff val="35000"/>
                    </a:schemeClr>
                  </a:solidFill>
                  <a:round/>
                  <a:headEnd/>
                  <a:tailEnd/>
                </a:ln>
              </p:spPr>
              <p:txBody>
                <a:bodyPr/>
                <a:lstStyle/>
                <a:p>
                  <a:endParaRPr lang="zh-CN" altLang="en-US"/>
                </a:p>
              </p:txBody>
            </p:sp>
          </p:grpSp>
          <p:grpSp>
            <p:nvGrpSpPr>
              <p:cNvPr id="217" name="Group 295"/>
              <p:cNvGrpSpPr>
                <a:grpSpLocks/>
              </p:cNvGrpSpPr>
              <p:nvPr/>
            </p:nvGrpSpPr>
            <p:grpSpPr bwMode="auto">
              <a:xfrm>
                <a:off x="1676" y="1316"/>
                <a:ext cx="239" cy="711"/>
                <a:chOff x="1676" y="1316"/>
                <a:chExt cx="239" cy="711"/>
              </a:xfrm>
            </p:grpSpPr>
            <p:sp>
              <p:nvSpPr>
                <p:cNvPr id="219" name="Freeform 296"/>
                <p:cNvSpPr>
                  <a:spLocks/>
                </p:cNvSpPr>
                <p:nvPr/>
              </p:nvSpPr>
              <p:spPr bwMode="auto">
                <a:xfrm>
                  <a:off x="1676" y="1317"/>
                  <a:ext cx="32" cy="363"/>
                </a:xfrm>
                <a:custGeom>
                  <a:avLst/>
                  <a:gdLst>
                    <a:gd name="T0" fmla="*/ 0 w 32"/>
                    <a:gd name="T1" fmla="*/ 362 h 363"/>
                    <a:gd name="T2" fmla="*/ 19 w 32"/>
                    <a:gd name="T3" fmla="*/ 54 h 363"/>
                    <a:gd name="T4" fmla="*/ 20 w 32"/>
                    <a:gd name="T5" fmla="*/ 38 h 363"/>
                    <a:gd name="T6" fmla="*/ 21 w 32"/>
                    <a:gd name="T7" fmla="*/ 25 h 363"/>
                    <a:gd name="T8" fmla="*/ 23 w 32"/>
                    <a:gd name="T9" fmla="*/ 15 h 363"/>
                    <a:gd name="T10" fmla="*/ 27 w 32"/>
                    <a:gd name="T11" fmla="*/ 6 h 363"/>
                    <a:gd name="T12" fmla="*/ 31 w 32"/>
                    <a:gd name="T13" fmla="*/ 0 h 363"/>
                    <a:gd name="T14" fmla="*/ 0 60000 65536"/>
                    <a:gd name="T15" fmla="*/ 0 60000 65536"/>
                    <a:gd name="T16" fmla="*/ 0 60000 65536"/>
                    <a:gd name="T17" fmla="*/ 0 60000 65536"/>
                    <a:gd name="T18" fmla="*/ 0 60000 65536"/>
                    <a:gd name="T19" fmla="*/ 0 60000 65536"/>
                    <a:gd name="T20" fmla="*/ 0 60000 65536"/>
                    <a:gd name="T21" fmla="*/ 0 w 32"/>
                    <a:gd name="T22" fmla="*/ 0 h 363"/>
                    <a:gd name="T23" fmla="*/ 32 w 32"/>
                    <a:gd name="T24" fmla="*/ 363 h 36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2" h="363">
                      <a:moveTo>
                        <a:pt x="0" y="362"/>
                      </a:moveTo>
                      <a:lnTo>
                        <a:pt x="19" y="54"/>
                      </a:lnTo>
                      <a:lnTo>
                        <a:pt x="20" y="38"/>
                      </a:lnTo>
                      <a:lnTo>
                        <a:pt x="21" y="25"/>
                      </a:lnTo>
                      <a:lnTo>
                        <a:pt x="23" y="15"/>
                      </a:lnTo>
                      <a:lnTo>
                        <a:pt x="27" y="6"/>
                      </a:lnTo>
                      <a:lnTo>
                        <a:pt x="31" y="0"/>
                      </a:lnTo>
                    </a:path>
                  </a:pathLst>
                </a:custGeom>
                <a:noFill/>
                <a:ln w="38100" cap="rnd">
                  <a:solidFill>
                    <a:schemeClr val="tx1">
                      <a:lumMod val="65000"/>
                      <a:lumOff val="35000"/>
                    </a:schemeClr>
                  </a:solidFill>
                  <a:round/>
                  <a:headEnd/>
                  <a:tailEnd/>
                </a:ln>
              </p:spPr>
              <p:txBody>
                <a:bodyPr/>
                <a:lstStyle/>
                <a:p>
                  <a:endParaRPr lang="zh-CN" altLang="en-US"/>
                </a:p>
              </p:txBody>
            </p:sp>
            <p:sp>
              <p:nvSpPr>
                <p:cNvPr id="220" name="Freeform 297"/>
                <p:cNvSpPr>
                  <a:spLocks/>
                </p:cNvSpPr>
                <p:nvPr/>
              </p:nvSpPr>
              <p:spPr bwMode="auto">
                <a:xfrm>
                  <a:off x="1709" y="1316"/>
                  <a:ext cx="86" cy="711"/>
                </a:xfrm>
                <a:custGeom>
                  <a:avLst/>
                  <a:gdLst>
                    <a:gd name="T0" fmla="*/ 0 w 86"/>
                    <a:gd name="T1" fmla="*/ 0 h 711"/>
                    <a:gd name="T2" fmla="*/ 7 w 86"/>
                    <a:gd name="T3" fmla="*/ 4 h 711"/>
                    <a:gd name="T4" fmla="*/ 12 w 86"/>
                    <a:gd name="T5" fmla="*/ 16 h 711"/>
                    <a:gd name="T6" fmla="*/ 14 w 86"/>
                    <a:gd name="T7" fmla="*/ 33 h 711"/>
                    <a:gd name="T8" fmla="*/ 15 w 86"/>
                    <a:gd name="T9" fmla="*/ 59 h 711"/>
                    <a:gd name="T10" fmla="*/ 43 w 86"/>
                    <a:gd name="T11" fmla="*/ 653 h 711"/>
                    <a:gd name="T12" fmla="*/ 45 w 86"/>
                    <a:gd name="T13" fmla="*/ 686 h 711"/>
                    <a:gd name="T14" fmla="*/ 47 w 86"/>
                    <a:gd name="T15" fmla="*/ 696 h 711"/>
                    <a:gd name="T16" fmla="*/ 53 w 86"/>
                    <a:gd name="T17" fmla="*/ 706 h 711"/>
                    <a:gd name="T18" fmla="*/ 57 w 86"/>
                    <a:gd name="T19" fmla="*/ 710 h 711"/>
                    <a:gd name="T20" fmla="*/ 63 w 86"/>
                    <a:gd name="T21" fmla="*/ 702 h 711"/>
                    <a:gd name="T22" fmla="*/ 67 w 86"/>
                    <a:gd name="T23" fmla="*/ 686 h 711"/>
                    <a:gd name="T24" fmla="*/ 85 w 86"/>
                    <a:gd name="T25" fmla="*/ 381 h 71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86"/>
                    <a:gd name="T40" fmla="*/ 0 h 711"/>
                    <a:gd name="T41" fmla="*/ 86 w 86"/>
                    <a:gd name="T42" fmla="*/ 711 h 71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86" h="711">
                      <a:moveTo>
                        <a:pt x="0" y="0"/>
                      </a:moveTo>
                      <a:lnTo>
                        <a:pt x="7" y="4"/>
                      </a:lnTo>
                      <a:lnTo>
                        <a:pt x="12" y="16"/>
                      </a:lnTo>
                      <a:lnTo>
                        <a:pt x="14" y="33"/>
                      </a:lnTo>
                      <a:lnTo>
                        <a:pt x="15" y="59"/>
                      </a:lnTo>
                      <a:lnTo>
                        <a:pt x="43" y="653"/>
                      </a:lnTo>
                      <a:lnTo>
                        <a:pt x="45" y="686"/>
                      </a:lnTo>
                      <a:lnTo>
                        <a:pt x="47" y="696"/>
                      </a:lnTo>
                      <a:lnTo>
                        <a:pt x="53" y="706"/>
                      </a:lnTo>
                      <a:lnTo>
                        <a:pt x="57" y="710"/>
                      </a:lnTo>
                      <a:lnTo>
                        <a:pt x="63" y="702"/>
                      </a:lnTo>
                      <a:lnTo>
                        <a:pt x="67" y="686"/>
                      </a:lnTo>
                      <a:lnTo>
                        <a:pt x="85" y="381"/>
                      </a:lnTo>
                    </a:path>
                  </a:pathLst>
                </a:custGeom>
                <a:noFill/>
                <a:ln w="38100" cap="rnd">
                  <a:solidFill>
                    <a:schemeClr val="tx1">
                      <a:lumMod val="65000"/>
                      <a:lumOff val="35000"/>
                    </a:schemeClr>
                  </a:solidFill>
                  <a:round/>
                  <a:headEnd/>
                  <a:tailEnd/>
                </a:ln>
              </p:spPr>
              <p:txBody>
                <a:bodyPr/>
                <a:lstStyle/>
                <a:p>
                  <a:endParaRPr lang="zh-CN" altLang="en-US"/>
                </a:p>
              </p:txBody>
            </p:sp>
            <p:sp>
              <p:nvSpPr>
                <p:cNvPr id="221" name="Freeform 298"/>
                <p:cNvSpPr>
                  <a:spLocks/>
                </p:cNvSpPr>
                <p:nvPr/>
              </p:nvSpPr>
              <p:spPr bwMode="auto">
                <a:xfrm>
                  <a:off x="1795" y="1323"/>
                  <a:ext cx="34" cy="363"/>
                </a:xfrm>
                <a:custGeom>
                  <a:avLst/>
                  <a:gdLst>
                    <a:gd name="T0" fmla="*/ 0 w 34"/>
                    <a:gd name="T1" fmla="*/ 362 h 363"/>
                    <a:gd name="T2" fmla="*/ 20 w 34"/>
                    <a:gd name="T3" fmla="*/ 54 h 363"/>
                    <a:gd name="T4" fmla="*/ 22 w 34"/>
                    <a:gd name="T5" fmla="*/ 38 h 363"/>
                    <a:gd name="T6" fmla="*/ 23 w 34"/>
                    <a:gd name="T7" fmla="*/ 25 h 363"/>
                    <a:gd name="T8" fmla="*/ 24 w 34"/>
                    <a:gd name="T9" fmla="*/ 15 h 363"/>
                    <a:gd name="T10" fmla="*/ 28 w 34"/>
                    <a:gd name="T11" fmla="*/ 6 h 363"/>
                    <a:gd name="T12" fmla="*/ 33 w 34"/>
                    <a:gd name="T13" fmla="*/ 0 h 363"/>
                    <a:gd name="T14" fmla="*/ 0 60000 65536"/>
                    <a:gd name="T15" fmla="*/ 0 60000 65536"/>
                    <a:gd name="T16" fmla="*/ 0 60000 65536"/>
                    <a:gd name="T17" fmla="*/ 0 60000 65536"/>
                    <a:gd name="T18" fmla="*/ 0 60000 65536"/>
                    <a:gd name="T19" fmla="*/ 0 60000 65536"/>
                    <a:gd name="T20" fmla="*/ 0 60000 65536"/>
                    <a:gd name="T21" fmla="*/ 0 w 34"/>
                    <a:gd name="T22" fmla="*/ 0 h 363"/>
                    <a:gd name="T23" fmla="*/ 34 w 34"/>
                    <a:gd name="T24" fmla="*/ 363 h 36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4" h="363">
                      <a:moveTo>
                        <a:pt x="0" y="362"/>
                      </a:moveTo>
                      <a:lnTo>
                        <a:pt x="20" y="54"/>
                      </a:lnTo>
                      <a:lnTo>
                        <a:pt x="22" y="38"/>
                      </a:lnTo>
                      <a:lnTo>
                        <a:pt x="23" y="25"/>
                      </a:lnTo>
                      <a:lnTo>
                        <a:pt x="24" y="15"/>
                      </a:lnTo>
                      <a:lnTo>
                        <a:pt x="28" y="6"/>
                      </a:lnTo>
                      <a:lnTo>
                        <a:pt x="33" y="0"/>
                      </a:lnTo>
                    </a:path>
                  </a:pathLst>
                </a:custGeom>
                <a:noFill/>
                <a:ln w="38100" cap="rnd">
                  <a:solidFill>
                    <a:schemeClr val="tx1">
                      <a:lumMod val="65000"/>
                      <a:lumOff val="35000"/>
                    </a:schemeClr>
                  </a:solidFill>
                  <a:round/>
                  <a:headEnd/>
                  <a:tailEnd/>
                </a:ln>
              </p:spPr>
              <p:txBody>
                <a:bodyPr/>
                <a:lstStyle/>
                <a:p>
                  <a:endParaRPr lang="zh-CN" altLang="en-US"/>
                </a:p>
              </p:txBody>
            </p:sp>
            <p:sp>
              <p:nvSpPr>
                <p:cNvPr id="222" name="Freeform 299"/>
                <p:cNvSpPr>
                  <a:spLocks/>
                </p:cNvSpPr>
                <p:nvPr/>
              </p:nvSpPr>
              <p:spPr bwMode="auto">
                <a:xfrm>
                  <a:off x="1829" y="1318"/>
                  <a:ext cx="86" cy="709"/>
                </a:xfrm>
                <a:custGeom>
                  <a:avLst/>
                  <a:gdLst>
                    <a:gd name="T0" fmla="*/ 0 w 86"/>
                    <a:gd name="T1" fmla="*/ 0 h 709"/>
                    <a:gd name="T2" fmla="*/ 7 w 86"/>
                    <a:gd name="T3" fmla="*/ 4 h 709"/>
                    <a:gd name="T4" fmla="*/ 12 w 86"/>
                    <a:gd name="T5" fmla="*/ 16 h 709"/>
                    <a:gd name="T6" fmla="*/ 14 w 86"/>
                    <a:gd name="T7" fmla="*/ 33 h 709"/>
                    <a:gd name="T8" fmla="*/ 15 w 86"/>
                    <a:gd name="T9" fmla="*/ 59 h 709"/>
                    <a:gd name="T10" fmla="*/ 43 w 86"/>
                    <a:gd name="T11" fmla="*/ 651 h 709"/>
                    <a:gd name="T12" fmla="*/ 45 w 86"/>
                    <a:gd name="T13" fmla="*/ 684 h 709"/>
                    <a:gd name="T14" fmla="*/ 47 w 86"/>
                    <a:gd name="T15" fmla="*/ 694 h 709"/>
                    <a:gd name="T16" fmla="*/ 53 w 86"/>
                    <a:gd name="T17" fmla="*/ 704 h 709"/>
                    <a:gd name="T18" fmla="*/ 57 w 86"/>
                    <a:gd name="T19" fmla="*/ 708 h 709"/>
                    <a:gd name="T20" fmla="*/ 63 w 86"/>
                    <a:gd name="T21" fmla="*/ 700 h 709"/>
                    <a:gd name="T22" fmla="*/ 67 w 86"/>
                    <a:gd name="T23" fmla="*/ 684 h 709"/>
                    <a:gd name="T24" fmla="*/ 85 w 86"/>
                    <a:gd name="T25" fmla="*/ 380 h 70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86"/>
                    <a:gd name="T40" fmla="*/ 0 h 709"/>
                    <a:gd name="T41" fmla="*/ 86 w 86"/>
                    <a:gd name="T42" fmla="*/ 709 h 70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86" h="709">
                      <a:moveTo>
                        <a:pt x="0" y="0"/>
                      </a:moveTo>
                      <a:lnTo>
                        <a:pt x="7" y="4"/>
                      </a:lnTo>
                      <a:lnTo>
                        <a:pt x="12" y="16"/>
                      </a:lnTo>
                      <a:lnTo>
                        <a:pt x="14" y="33"/>
                      </a:lnTo>
                      <a:lnTo>
                        <a:pt x="15" y="59"/>
                      </a:lnTo>
                      <a:lnTo>
                        <a:pt x="43" y="651"/>
                      </a:lnTo>
                      <a:lnTo>
                        <a:pt x="45" y="684"/>
                      </a:lnTo>
                      <a:lnTo>
                        <a:pt x="47" y="694"/>
                      </a:lnTo>
                      <a:lnTo>
                        <a:pt x="53" y="704"/>
                      </a:lnTo>
                      <a:lnTo>
                        <a:pt x="57" y="708"/>
                      </a:lnTo>
                      <a:lnTo>
                        <a:pt x="63" y="700"/>
                      </a:lnTo>
                      <a:lnTo>
                        <a:pt x="67" y="684"/>
                      </a:lnTo>
                      <a:lnTo>
                        <a:pt x="85" y="380"/>
                      </a:lnTo>
                    </a:path>
                  </a:pathLst>
                </a:custGeom>
                <a:noFill/>
                <a:ln w="38100" cap="rnd">
                  <a:solidFill>
                    <a:schemeClr val="tx1">
                      <a:lumMod val="65000"/>
                      <a:lumOff val="35000"/>
                    </a:schemeClr>
                  </a:solidFill>
                  <a:round/>
                  <a:headEnd/>
                  <a:tailEnd/>
                </a:ln>
              </p:spPr>
              <p:txBody>
                <a:bodyPr/>
                <a:lstStyle/>
                <a:p>
                  <a:endParaRPr lang="zh-CN" altLang="en-US"/>
                </a:p>
              </p:txBody>
            </p:sp>
          </p:grpSp>
          <p:sp>
            <p:nvSpPr>
              <p:cNvPr id="218" name="Line 300"/>
              <p:cNvSpPr>
                <a:spLocks noChangeShapeType="1"/>
              </p:cNvSpPr>
              <p:nvPr/>
            </p:nvSpPr>
            <p:spPr bwMode="auto">
              <a:xfrm flipV="1">
                <a:off x="1674" y="1661"/>
                <a:ext cx="3" cy="50"/>
              </a:xfrm>
              <a:prstGeom prst="line">
                <a:avLst/>
              </a:prstGeom>
              <a:noFill/>
              <a:ln w="38100">
                <a:solidFill>
                  <a:schemeClr val="tx1">
                    <a:lumMod val="65000"/>
                    <a:lumOff val="35000"/>
                  </a:schemeClr>
                </a:solidFill>
                <a:round/>
                <a:headEnd/>
                <a:tailEnd/>
              </a:ln>
            </p:spPr>
            <p:txBody>
              <a:bodyPr wrap="none" anchor="ctr"/>
              <a:lstStyle/>
              <a:p>
                <a:endParaRPr lang="zh-CN" altLang="en-US"/>
              </a:p>
            </p:txBody>
          </p:sp>
        </p:grpSp>
      </p:grpSp>
    </p:spTree>
    <p:extLst>
      <p:ext uri="{BB962C8B-B14F-4D97-AF65-F5344CB8AC3E}">
        <p14:creationId xmlns:p14="http://schemas.microsoft.com/office/powerpoint/2010/main" val="1074605772"/>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f94d27838420a58b30ec9766db2ad665cd4817aa"/>
</p:tagLst>
</file>

<file path=ppt/theme/theme1.xml><?xml version="1.0" encoding="utf-8"?>
<a:theme xmlns:a="http://schemas.openxmlformats.org/drawingml/2006/main" name="主题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常用">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主题1</Template>
  <TotalTime>5361</TotalTime>
  <Words>5066</Words>
  <Application>Microsoft Office PowerPoint</Application>
  <PresentationFormat>自定义</PresentationFormat>
  <Paragraphs>1142</Paragraphs>
  <Slides>68</Slides>
  <Notes>18</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2</vt:i4>
      </vt:variant>
      <vt:variant>
        <vt:lpstr>幻灯片标题</vt:lpstr>
      </vt:variant>
      <vt:variant>
        <vt:i4>68</vt:i4>
      </vt:variant>
    </vt:vector>
  </HeadingPairs>
  <TitlesOfParts>
    <vt:vector size="83" baseType="lpstr">
      <vt:lpstr>Arial Unicode MS</vt:lpstr>
      <vt:lpstr>Microsoft YaHei UI</vt:lpstr>
      <vt:lpstr>黑体</vt:lpstr>
      <vt:lpstr>宋体</vt:lpstr>
      <vt:lpstr>微软雅黑</vt:lpstr>
      <vt:lpstr>Arial</vt:lpstr>
      <vt:lpstr>Impact</vt:lpstr>
      <vt:lpstr>Leelawadee</vt:lpstr>
      <vt:lpstr>Symbol</vt:lpstr>
      <vt:lpstr>Tahoma</vt:lpstr>
      <vt:lpstr>Times New Roman</vt:lpstr>
      <vt:lpstr>Wingdings</vt:lpstr>
      <vt:lpstr>主题1</vt:lpstr>
      <vt:lpstr>Visio</vt:lpstr>
      <vt:lpstr>公式</vt:lpstr>
      <vt:lpstr>PowerPoint 演示文稿</vt:lpstr>
      <vt:lpstr>PowerPoint 演示文稿</vt:lpstr>
      <vt:lpstr>2.1  物理层的基本概念</vt:lpstr>
      <vt:lpstr>PowerPoint 演示文稿</vt:lpstr>
      <vt:lpstr>2.2  数据通信的基础知识</vt:lpstr>
      <vt:lpstr>几个术语</vt:lpstr>
      <vt:lpstr>2.2.2  编码与调制</vt:lpstr>
      <vt:lpstr>基带(baseband)信号和带通(band pass)信号 </vt:lpstr>
      <vt:lpstr>(2)基本调制方法</vt:lpstr>
      <vt:lpstr>2.2.3  信道的极限容量</vt:lpstr>
      <vt:lpstr>提高数据传输速率的途径</vt:lpstr>
      <vt:lpstr>1. 奈氏(Nyquist)准则 </vt:lpstr>
      <vt:lpstr>另一种形式的奈氏准则 </vt:lpstr>
      <vt:lpstr>要强调以下两点 </vt:lpstr>
      <vt:lpstr>举例说明 </vt:lpstr>
      <vt:lpstr>一个码元携带 3 bit 的信息量</vt:lpstr>
      <vt:lpstr>2. 香农公式</vt:lpstr>
      <vt:lpstr>香农公式表明 </vt:lpstr>
      <vt:lpstr> 2.2.4  传输方式</vt:lpstr>
      <vt:lpstr>PowerPoint 演示文稿</vt:lpstr>
      <vt:lpstr>2.3 物理层下面的传输媒体</vt:lpstr>
      <vt:lpstr>2.3.1 导引型传输媒体</vt:lpstr>
      <vt:lpstr>光线在光纤中的折射 </vt:lpstr>
      <vt:lpstr>多模光纤与单模光纤</vt:lpstr>
      <vt:lpstr>2.3.2 非导引型传输媒体 </vt:lpstr>
      <vt:lpstr>PowerPoint 演示文稿</vt:lpstr>
      <vt:lpstr>2.4 信道复用技术 </vt:lpstr>
      <vt:lpstr>2.4 信道复用技术 </vt:lpstr>
      <vt:lpstr>时分复用 </vt:lpstr>
      <vt:lpstr>时分复用 </vt:lpstr>
      <vt:lpstr>时分复用 </vt:lpstr>
      <vt:lpstr>时分复用 </vt:lpstr>
      <vt:lpstr>时分复用可能会造成线路资源的浪费 </vt:lpstr>
      <vt:lpstr>统计时分复用 STDM</vt:lpstr>
      <vt:lpstr>2.4.2   波分复用 WDM </vt:lpstr>
      <vt:lpstr>2.4.3   码分复用 CDM </vt:lpstr>
      <vt:lpstr>码片序列(chip sequence) </vt:lpstr>
      <vt:lpstr>CDMA 的重要特点</vt:lpstr>
      <vt:lpstr>码片序列的正交关系举例 </vt:lpstr>
      <vt:lpstr>CDMA 的工作原理 </vt:lpstr>
      <vt:lpstr>PowerPoint 演示文稿</vt:lpstr>
      <vt:lpstr>2.5.1  PCM速率体制</vt:lpstr>
      <vt:lpstr>2.5.2  SONET/SDH</vt:lpstr>
      <vt:lpstr>同步光纤网 SONET</vt:lpstr>
      <vt:lpstr>同步数字系列 SDH </vt:lpstr>
      <vt:lpstr>SONET 的 OC 级/STS 级与 SDH 的 STM 级的对应关系 </vt:lpstr>
      <vt:lpstr>SDH/SONET传输网</vt:lpstr>
      <vt:lpstr>2.5.3  光网络</vt:lpstr>
      <vt:lpstr>PowerPoint 演示文稿</vt:lpstr>
      <vt:lpstr>2.6  互联网接入技术</vt:lpstr>
      <vt:lpstr>2.6.1  电话网拨号接入</vt:lpstr>
      <vt:lpstr>2.6.2  ADSL接入</vt:lpstr>
      <vt:lpstr>ADSL 的极限传输距离</vt:lpstr>
      <vt:lpstr>DMT 技术</vt:lpstr>
      <vt:lpstr>DMT 技术的频谱分布 </vt:lpstr>
      <vt:lpstr>ADSL 的数据率</vt:lpstr>
      <vt:lpstr>ADSL 的组成 </vt:lpstr>
      <vt:lpstr>2.6.3  光纤同轴混合网HFC (Hybrid Fiber Coax)</vt:lpstr>
      <vt:lpstr>HFC 网的结构 </vt:lpstr>
      <vt:lpstr>我国HFC 的频谱划分</vt:lpstr>
      <vt:lpstr>用户接口盒 </vt:lpstr>
      <vt:lpstr>电缆调制解调器(cable modem) </vt:lpstr>
      <vt:lpstr>HFC 网的特点 </vt:lpstr>
      <vt:lpstr>2.6.4  光纤接入 </vt:lpstr>
      <vt:lpstr>2.6.4  光纤接入 </vt:lpstr>
      <vt:lpstr>2.6.5  以太网接入</vt:lpstr>
      <vt:lpstr>2.6.6  无线接入</vt:lpstr>
      <vt:lpstr>PowerPoint 演示文稿</vt:lpstr>
    </vt:vector>
  </TitlesOfParts>
  <Company>NICE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计算机网络教程 第4版</dc:title>
  <dc:creator>谢钧 谢希仁</dc:creator>
  <cp:lastModifiedBy>win7</cp:lastModifiedBy>
  <cp:revision>317</cp:revision>
  <dcterms:created xsi:type="dcterms:W3CDTF">2004-03-02T12:35:10Z</dcterms:created>
  <dcterms:modified xsi:type="dcterms:W3CDTF">2018-03-17T12:42:49Z</dcterms:modified>
</cp:coreProperties>
</file>